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7"/>
  </p:notesMasterIdLst>
  <p:handoutMasterIdLst>
    <p:handoutMasterId r:id="rId28"/>
  </p:handoutMasterIdLst>
  <p:sldIdLst>
    <p:sldId id="580" r:id="rId2"/>
    <p:sldId id="670" r:id="rId3"/>
    <p:sldId id="658" r:id="rId4"/>
    <p:sldId id="671" r:id="rId5"/>
    <p:sldId id="675" r:id="rId6"/>
    <p:sldId id="664" r:id="rId7"/>
    <p:sldId id="665" r:id="rId8"/>
    <p:sldId id="677" r:id="rId9"/>
    <p:sldId id="678" r:id="rId10"/>
    <p:sldId id="667" r:id="rId11"/>
    <p:sldId id="676" r:id="rId12"/>
    <p:sldId id="636" r:id="rId13"/>
    <p:sldId id="634" r:id="rId14"/>
    <p:sldId id="672" r:id="rId15"/>
    <p:sldId id="655" r:id="rId16"/>
    <p:sldId id="668" r:id="rId17"/>
    <p:sldId id="680" r:id="rId18"/>
    <p:sldId id="669" r:id="rId19"/>
    <p:sldId id="641" r:id="rId20"/>
    <p:sldId id="644" r:id="rId21"/>
    <p:sldId id="649" r:id="rId22"/>
    <p:sldId id="674" r:id="rId23"/>
    <p:sldId id="705" r:id="rId24"/>
    <p:sldId id="652" r:id="rId25"/>
    <p:sldId id="706" r:id="rId2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F7BD"/>
    <a:srgbClr val="F1A19D"/>
    <a:srgbClr val="E2EDE8"/>
    <a:srgbClr val="0F4C99"/>
    <a:srgbClr val="78A858"/>
    <a:srgbClr val="E97132"/>
    <a:srgbClr val="0376B9"/>
    <a:srgbClr val="4E95D9"/>
    <a:srgbClr val="F4B58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99" autoAdjust="0"/>
    <p:restoredTop sz="88136" autoAdjust="0"/>
  </p:normalViewPr>
  <p:slideViewPr>
    <p:cSldViewPr snapToGrid="0">
      <p:cViewPr varScale="1">
        <p:scale>
          <a:sx n="62" d="100"/>
          <a:sy n="62" d="100"/>
        </p:scale>
        <p:origin x="600" y="41"/>
      </p:cViewPr>
      <p:guideLst/>
    </p:cSldViewPr>
  </p:slideViewPr>
  <p:notesTextViewPr>
    <p:cViewPr>
      <p:scale>
        <a:sx n="1" d="1"/>
        <a:sy n="1" d="1"/>
      </p:scale>
      <p:origin x="0" y="0"/>
    </p:cViewPr>
  </p:notesTextViewPr>
  <p:notesViewPr>
    <p:cSldViewPr snapToGrid="0">
      <p:cViewPr varScale="1">
        <p:scale>
          <a:sx n="65" d="100"/>
          <a:sy n="65" d="100"/>
        </p:scale>
        <p:origin x="3082"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AC770B-3CF4-4199-B7D8-F213B82EFF83}" type="datetimeFigureOut">
              <a:rPr lang="zh-CN" altLang="en-US" smtClean="0"/>
              <a:t>2026/8/21</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A555F42-288D-4D46-8A2D-04EEBA542E99}" type="slidenum">
              <a:rPr lang="zh-CN" altLang="en-US" smtClean="0"/>
              <a:t>‹#›</a:t>
            </a:fld>
            <a:endParaRPr lang="zh-CN" altLang="en-US"/>
          </a:p>
        </p:txBody>
      </p:sp>
    </p:spTree>
    <p:extLst>
      <p:ext uri="{BB962C8B-B14F-4D97-AF65-F5344CB8AC3E}">
        <p14:creationId xmlns:p14="http://schemas.microsoft.com/office/powerpoint/2010/main" val="18537866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29A174-532D-4468-88A7-FE0C0E91B837}" type="datetimeFigureOut">
              <a:rPr lang="zh-CN" altLang="en-US" smtClean="0"/>
              <a:t>2026/8/21</a:t>
            </a:fld>
            <a:endParaRPr lang="zh-CN" alt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48EE56-ABC4-45B9-B367-5EDB2110D0F0}" type="slidenum">
              <a:rPr lang="zh-CN" altLang="en-US" smtClean="0"/>
              <a:t>‹#›</a:t>
            </a:fld>
            <a:endParaRPr lang="zh-CN" altLang="en-US"/>
          </a:p>
        </p:txBody>
      </p:sp>
    </p:spTree>
    <p:extLst>
      <p:ext uri="{BB962C8B-B14F-4D97-AF65-F5344CB8AC3E}">
        <p14:creationId xmlns:p14="http://schemas.microsoft.com/office/powerpoint/2010/main" val="3211793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Good morning, everyone. My name is Geng Li from China Telecom. Today, I’ll present LEVELLER, a simple, scalable, and theoretically grounded system that achieves job-level communication fairness in multi-tenant clusters. This is a joint work with Yang Li, </a:t>
            </a:r>
            <a:r>
              <a:rPr lang="en-US" altLang="zh-CN" sz="1200" kern="1200" dirty="0" err="1">
                <a:solidFill>
                  <a:schemeClr val="tx1"/>
                </a:solidFill>
                <a:effectLst/>
                <a:latin typeface="+mn-lt"/>
                <a:ea typeface="+mn-ea"/>
                <a:cs typeface="+mn-cs"/>
              </a:rPr>
              <a:t>Mingyuan</a:t>
            </a:r>
            <a:r>
              <a:rPr lang="en-US" altLang="zh-CN" sz="1200" kern="1200" dirty="0">
                <a:solidFill>
                  <a:schemeClr val="tx1"/>
                </a:solidFill>
                <a:effectLst/>
                <a:latin typeface="+mn-lt"/>
                <a:ea typeface="+mn-ea"/>
                <a:cs typeface="+mn-cs"/>
              </a:rPr>
              <a:t> Zang, and Jie Wu.</a:t>
            </a:r>
            <a:endParaRPr lang="zh-CN" altLang="zh-CN" sz="1200" kern="1200" dirty="0">
              <a:solidFill>
                <a:schemeClr val="tx1"/>
              </a:solidFill>
              <a:effectLst/>
              <a:latin typeface="+mn-lt"/>
              <a:ea typeface="+mn-ea"/>
              <a:cs typeface="+mn-cs"/>
            </a:endParaRPr>
          </a:p>
          <a:p>
            <a:endParaRPr lang="en-US" altLang="zh-CN" sz="1200" b="0" i="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6248EE56-ABC4-45B9-B367-5EDB2110D0F0}" type="slidenum">
              <a:rPr lang="zh-CN" altLang="en-US" smtClean="0"/>
              <a:t>1</a:t>
            </a:fld>
            <a:endParaRPr lang="zh-CN" altLang="en-US"/>
          </a:p>
        </p:txBody>
      </p:sp>
    </p:spTree>
    <p:extLst>
      <p:ext uri="{BB962C8B-B14F-4D97-AF65-F5344CB8AC3E}">
        <p14:creationId xmlns:p14="http://schemas.microsoft.com/office/powerpoint/2010/main" val="22379248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To provide a unified measure of how communication scheduling impacts different DLT jobs, we introduce a novel online fairness metric: Normalized Progress Rate, the ratio of a job’s actual progress to its ideal progress when using dedicated network resources. Here, actual progress is represented by the iteration count N(t), and ideal progress is calculated as the elapsed time (t-t_0 ) divided by the ideal iteration time. This metric captures how closely a job approaches its maximum potential rate on a unified range of [0,1], and is inversely proportional to iteration time slowdown. It provides a job-agnostic measure to reflect training experience—for example, a 2-second per-iteration delay is severe for a 1-second iteration job (</a:t>
            </a:r>
            <a:r>
              <a:rPr lang="en-US" altLang="zh-CN" sz="1200" kern="1200" dirty="0" err="1">
                <a:solidFill>
                  <a:schemeClr val="tx1"/>
                </a:solidFill>
                <a:effectLst/>
                <a:latin typeface="+mn-lt"/>
                <a:ea typeface="+mn-ea"/>
                <a:cs typeface="+mn-cs"/>
              </a:rPr>
              <a:t>R_j^t</a:t>
            </a:r>
            <a:r>
              <a:rPr lang="en-US" altLang="zh-CN" sz="1200" kern="1200" dirty="0">
                <a:solidFill>
                  <a:schemeClr val="tx1"/>
                </a:solidFill>
                <a:effectLst/>
                <a:latin typeface="+mn-lt"/>
                <a:ea typeface="+mn-ea"/>
                <a:cs typeface="+mn-cs"/>
              </a:rPr>
              <a:t>=1/3), but negligible for a 100-second iteration job (</a:t>
            </a:r>
            <a:r>
              <a:rPr lang="en-US" altLang="zh-CN" sz="1200" kern="1200" dirty="0" err="1">
                <a:solidFill>
                  <a:schemeClr val="tx1"/>
                </a:solidFill>
                <a:effectLst/>
                <a:latin typeface="+mn-lt"/>
                <a:ea typeface="+mn-ea"/>
                <a:cs typeface="+mn-cs"/>
              </a:rPr>
              <a:t>R_j^t</a:t>
            </a:r>
            <a:r>
              <a:rPr lang="en-US" altLang="zh-CN" sz="1200" kern="1200" dirty="0">
                <a:solidFill>
                  <a:schemeClr val="tx1"/>
                </a:solidFill>
                <a:effectLst/>
                <a:latin typeface="+mn-lt"/>
                <a:ea typeface="+mn-ea"/>
                <a:cs typeface="+mn-cs"/>
              </a:rPr>
              <a:t>=100/102).</a:t>
            </a:r>
            <a:endParaRPr lang="zh-CN" altLang="en-US" dirty="0"/>
          </a:p>
        </p:txBody>
      </p:sp>
      <p:sp>
        <p:nvSpPr>
          <p:cNvPr id="4" name="灯片编号占位符 3"/>
          <p:cNvSpPr>
            <a:spLocks noGrp="1"/>
          </p:cNvSpPr>
          <p:nvPr>
            <p:ph type="sldNum" sz="quarter" idx="5"/>
          </p:nvPr>
        </p:nvSpPr>
        <p:spPr/>
        <p:txBody>
          <a:bodyPr/>
          <a:lstStyle/>
          <a:p>
            <a:fld id="{6248EE56-ABC4-45B9-B367-5EDB2110D0F0}" type="slidenum">
              <a:rPr lang="zh-CN" altLang="en-US" smtClean="0"/>
              <a:t>10</a:t>
            </a:fld>
            <a:endParaRPr lang="zh-CN" altLang="en-US"/>
          </a:p>
        </p:txBody>
      </p:sp>
    </p:spTree>
    <p:extLst>
      <p:ext uri="{BB962C8B-B14F-4D97-AF65-F5344CB8AC3E}">
        <p14:creationId xmlns:p14="http://schemas.microsoft.com/office/powerpoint/2010/main" val="673729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5C812-4501-72B8-3CC2-0B8A762D2576}"/>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978D4AD-3A6E-CCAE-4F3B-7FFC84A1D9FB}"/>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a:extLst>
                  <a:ext uri="{FF2B5EF4-FFF2-40B4-BE49-F238E27FC236}">
                    <a16:creationId xmlns:a16="http://schemas.microsoft.com/office/drawing/2014/main" id="{EA8360A2-F69C-91E4-88F6-7A919490A676}"/>
                  </a:ext>
                </a:extLst>
              </p:cNvPr>
              <p:cNvSpPr>
                <a:spLocks noGrp="1"/>
              </p:cNvSpPr>
              <p:nvPr>
                <p:ph type="body" idx="1"/>
              </p:nvPr>
            </p:nvSpPr>
            <p:spPr/>
            <p:txBody>
              <a:bodyPr/>
              <a:lstStyle/>
              <a:p>
                <a:pPr lvl="0"/>
                <a:r>
                  <a:rPr lang="en-US" altLang="zh-CN" sz="1200" kern="1200" dirty="0">
                    <a:solidFill>
                      <a:schemeClr val="tx1"/>
                    </a:solidFill>
                    <a:effectLst/>
                    <a:latin typeface="+mn-lt"/>
                    <a:ea typeface="+mn-ea"/>
                    <a:cs typeface="+mn-cs"/>
                  </a:rPr>
                  <a:t>Revisiting our example through this metric: under flow-level fair scheduling, </a:t>
                </a:r>
                <a14:m>
                  <m:oMath xmlns:m="http://schemas.openxmlformats.org/officeDocument/2006/math">
                    <m:sSub>
                      <m:sSubPr>
                        <m:ctrlPr>
                          <a:rPr lang="zh-CN" altLang="en-US" sz="1200" i="1" kern="1200">
                            <a:solidFill>
                              <a:schemeClr val="tx1"/>
                            </a:solidFill>
                            <a:effectLst/>
                            <a:latin typeface="Cambria Math" panose="02040503050406030204" pitchFamily="18" charset="0"/>
                            <a:ea typeface="+mn-ea"/>
                            <a:cs typeface="+mn-cs"/>
                          </a:rPr>
                        </m:ctrlPr>
                      </m:sSubPr>
                      <m:e>
                        <m:r>
                          <a:rPr lang="zh-CN" altLang="en-US" sz="1200" i="1" kern="1200">
                            <a:solidFill>
                              <a:schemeClr val="tx1"/>
                            </a:solidFill>
                            <a:effectLst/>
                            <a:latin typeface="Cambria Math" panose="02040503050406030204" pitchFamily="18" charset="0"/>
                            <a:ea typeface="+mn-ea"/>
                            <a:cs typeface="+mn-cs"/>
                          </a:rPr>
                          <m:t>𝑟</m:t>
                        </m:r>
                      </m:e>
                      <m:sub>
                        <m:r>
                          <a:rPr lang="en-US" altLang="zh-CN" sz="1200" i="1" kern="1200">
                            <a:solidFill>
                              <a:schemeClr val="tx1"/>
                            </a:solidFill>
                            <a:effectLst/>
                            <a:latin typeface="Cambria Math" panose="02040503050406030204" pitchFamily="18" charset="0"/>
                            <a:ea typeface="+mn-ea"/>
                            <a:cs typeface="+mn-cs"/>
                          </a:rPr>
                          <m:t>1</m:t>
                        </m:r>
                      </m:sub>
                    </m:sSub>
                  </m:oMath>
                </a14:m>
                <a:r>
                  <a:rPr lang="en-US" altLang="zh-CN" sz="1200" kern="1200" dirty="0">
                    <a:solidFill>
                      <a:schemeClr val="tx1"/>
                    </a:solidFill>
                    <a:effectLst/>
                    <a:latin typeface="+mn-lt"/>
                    <a:ea typeface="+mn-ea"/>
                    <a:cs typeface="+mn-cs"/>
                  </a:rPr>
                  <a:t> and </a:t>
                </a:r>
                <a14:m>
                  <m:oMath xmlns:m="http://schemas.openxmlformats.org/officeDocument/2006/math">
                    <m:sSub>
                      <m:sSubPr>
                        <m:ctrlPr>
                          <a:rPr lang="zh-CN" altLang="en-US" sz="1200" i="1" kern="1200">
                            <a:solidFill>
                              <a:schemeClr val="tx1"/>
                            </a:solidFill>
                            <a:effectLst/>
                            <a:latin typeface="Cambria Math" panose="02040503050406030204" pitchFamily="18" charset="0"/>
                            <a:ea typeface="+mn-ea"/>
                            <a:cs typeface="+mn-cs"/>
                          </a:rPr>
                        </m:ctrlPr>
                      </m:sSubPr>
                      <m:e>
                        <m:r>
                          <a:rPr lang="zh-CN" altLang="en-US" sz="1200" i="1" kern="1200">
                            <a:solidFill>
                              <a:schemeClr val="tx1"/>
                            </a:solidFill>
                            <a:effectLst/>
                            <a:latin typeface="Cambria Math" panose="02040503050406030204" pitchFamily="18" charset="0"/>
                            <a:ea typeface="+mn-ea"/>
                            <a:cs typeface="+mn-cs"/>
                          </a:rPr>
                          <m:t>𝑟</m:t>
                        </m:r>
                      </m:e>
                      <m:sub>
                        <m:r>
                          <a:rPr lang="en-US" altLang="zh-CN" sz="1200" i="1" kern="1200">
                            <a:solidFill>
                              <a:schemeClr val="tx1"/>
                            </a:solidFill>
                            <a:effectLst/>
                            <a:latin typeface="Cambria Math" panose="02040503050406030204" pitchFamily="18" charset="0"/>
                            <a:ea typeface="+mn-ea"/>
                            <a:cs typeface="+mn-cs"/>
                          </a:rPr>
                          <m:t>2</m:t>
                        </m:r>
                      </m:sub>
                    </m:sSub>
                  </m:oMath>
                </a14:m>
                <a:r>
                  <a:rPr lang="en-US" altLang="zh-CN" sz="1200" kern="1200" dirty="0">
                    <a:solidFill>
                      <a:schemeClr val="tx1"/>
                    </a:solidFill>
                    <a:effectLst/>
                    <a:latin typeface="+mn-lt"/>
                    <a:ea typeface="+mn-ea"/>
                    <a:cs typeface="+mn-cs"/>
                  </a:rPr>
                  <a:t> approximate 0.5 while </a:t>
                </a:r>
                <a14:m>
                  <m:oMath xmlns:m="http://schemas.openxmlformats.org/officeDocument/2006/math">
                    <m:sSub>
                      <m:sSubPr>
                        <m:ctrlPr>
                          <a:rPr lang="zh-CN" altLang="en-US" sz="1200" i="1" kern="1200">
                            <a:solidFill>
                              <a:schemeClr val="tx1"/>
                            </a:solidFill>
                            <a:effectLst/>
                            <a:latin typeface="Cambria Math" panose="02040503050406030204" pitchFamily="18" charset="0"/>
                            <a:ea typeface="+mn-ea"/>
                            <a:cs typeface="+mn-cs"/>
                          </a:rPr>
                        </m:ctrlPr>
                      </m:sSubPr>
                      <m:e>
                        <m:r>
                          <a:rPr lang="zh-CN" altLang="en-US" sz="1200" i="1" kern="1200">
                            <a:solidFill>
                              <a:schemeClr val="tx1"/>
                            </a:solidFill>
                            <a:effectLst/>
                            <a:latin typeface="Cambria Math" panose="02040503050406030204" pitchFamily="18" charset="0"/>
                            <a:ea typeface="+mn-ea"/>
                            <a:cs typeface="+mn-cs"/>
                          </a:rPr>
                          <m:t>𝑟</m:t>
                        </m:r>
                      </m:e>
                      <m:sub>
                        <m:r>
                          <a:rPr lang="en-US" altLang="zh-CN" sz="1200" i="1" kern="1200">
                            <a:solidFill>
                              <a:schemeClr val="tx1"/>
                            </a:solidFill>
                            <a:effectLst/>
                            <a:latin typeface="Cambria Math" panose="02040503050406030204" pitchFamily="18" charset="0"/>
                            <a:ea typeface="+mn-ea"/>
                            <a:cs typeface="+mn-cs"/>
                          </a:rPr>
                          <m:t>3</m:t>
                        </m:r>
                      </m:sub>
                    </m:sSub>
                  </m:oMath>
                </a14:m>
                <a:r>
                  <a:rPr lang="en-US" altLang="zh-CN" sz="1200" kern="1200" dirty="0">
                    <a:solidFill>
                      <a:schemeClr val="tx1"/>
                    </a:solidFill>
                    <a:effectLst/>
                    <a:latin typeface="+mn-lt"/>
                    <a:ea typeface="+mn-ea"/>
                    <a:cs typeface="+mn-cs"/>
                  </a:rPr>
                  <a:t> is 0.67. In contrast, a job-level fair schedule enables all three jobs to achieve rates of 0.6, which improves the minimum fairness and even the overall average.</a:t>
                </a:r>
                <a:endParaRPr lang="zh-CN" altLang="zh-CN" sz="1200" kern="1200" dirty="0">
                  <a:solidFill>
                    <a:schemeClr val="tx1"/>
                  </a:solidFill>
                  <a:effectLst/>
                  <a:latin typeface="+mn-lt"/>
                  <a:ea typeface="+mn-ea"/>
                  <a:cs typeface="+mn-cs"/>
                </a:endParaRPr>
              </a:p>
            </p:txBody>
          </p:sp>
        </mc:Choice>
        <mc:Fallback xmlns="">
          <p:sp>
            <p:nvSpPr>
              <p:cNvPr id="3" name="备注占位符 2">
                <a:extLst>
                  <a:ext uri="{FF2B5EF4-FFF2-40B4-BE49-F238E27FC236}">
                    <a16:creationId xmlns:a16="http://schemas.microsoft.com/office/drawing/2014/main" id="{EA8360A2-F69C-91E4-88F6-7A919490A676}"/>
                  </a:ext>
                </a:extLst>
              </p:cNvPr>
              <p:cNvSpPr>
                <a:spLocks noGrp="1"/>
              </p:cNvSpPr>
              <p:nvPr>
                <p:ph type="body" idx="1"/>
              </p:nvPr>
            </p:nvSpPr>
            <p:spPr/>
            <p:txBody>
              <a:bodyPr/>
              <a:lstStyle/>
              <a:p>
                <a:pPr lvl="0"/>
                <a:r>
                  <a:rPr lang="en-US" altLang="zh-CN" sz="1200" kern="1200" dirty="0">
                    <a:solidFill>
                      <a:schemeClr val="tx1"/>
                    </a:solidFill>
                    <a:effectLst/>
                    <a:latin typeface="+mn-lt"/>
                    <a:ea typeface="+mn-ea"/>
                    <a:cs typeface="+mn-cs"/>
                  </a:rPr>
                  <a:t>Revisiting our example through this metric: under flow-level fair scheduling, </a:t>
                </a:r>
                <a:r>
                  <a:rPr lang="zh-CN" altLang="en-US" sz="1200" i="0" kern="1200">
                    <a:solidFill>
                      <a:schemeClr val="tx1"/>
                    </a:solidFill>
                    <a:effectLst/>
                    <a:latin typeface="+mn-lt"/>
                    <a:ea typeface="+mn-ea"/>
                    <a:cs typeface="+mn-cs"/>
                  </a:rPr>
                  <a:t>𝑟_</a:t>
                </a:r>
                <a:r>
                  <a:rPr lang="en-US" altLang="zh-CN" sz="1200" i="0" kern="1200">
                    <a:solidFill>
                      <a:schemeClr val="tx1"/>
                    </a:solidFill>
                    <a:effectLst/>
                    <a:latin typeface="+mn-lt"/>
                    <a:ea typeface="+mn-ea"/>
                    <a:cs typeface="+mn-cs"/>
                  </a:rPr>
                  <a:t>1</a:t>
                </a:r>
                <a:r>
                  <a:rPr lang="en-US" altLang="zh-CN" sz="1200" kern="1200" dirty="0">
                    <a:solidFill>
                      <a:schemeClr val="tx1"/>
                    </a:solidFill>
                    <a:effectLst/>
                    <a:latin typeface="+mn-lt"/>
                    <a:ea typeface="+mn-ea"/>
                    <a:cs typeface="+mn-cs"/>
                  </a:rPr>
                  <a:t> and </a:t>
                </a:r>
                <a:r>
                  <a:rPr lang="zh-CN" altLang="en-US" sz="1200" i="0" kern="1200">
                    <a:solidFill>
                      <a:schemeClr val="tx1"/>
                    </a:solidFill>
                    <a:effectLst/>
                    <a:latin typeface="+mn-lt"/>
                    <a:ea typeface="+mn-ea"/>
                    <a:cs typeface="+mn-cs"/>
                  </a:rPr>
                  <a:t>𝑟_</a:t>
                </a:r>
                <a:r>
                  <a:rPr lang="en-US" altLang="zh-CN" sz="1200" i="0" kern="1200">
                    <a:solidFill>
                      <a:schemeClr val="tx1"/>
                    </a:solidFill>
                    <a:effectLst/>
                    <a:latin typeface="+mn-lt"/>
                    <a:ea typeface="+mn-ea"/>
                    <a:cs typeface="+mn-cs"/>
                  </a:rPr>
                  <a:t>2</a:t>
                </a:r>
                <a:r>
                  <a:rPr lang="en-US" altLang="zh-CN" sz="1200" kern="1200" dirty="0">
                    <a:solidFill>
                      <a:schemeClr val="tx1"/>
                    </a:solidFill>
                    <a:effectLst/>
                    <a:latin typeface="+mn-lt"/>
                    <a:ea typeface="+mn-ea"/>
                    <a:cs typeface="+mn-cs"/>
                  </a:rPr>
                  <a:t> approximate 0.5 while </a:t>
                </a:r>
                <a:r>
                  <a:rPr lang="zh-CN" altLang="en-US" sz="1200" i="0" kern="1200">
                    <a:solidFill>
                      <a:schemeClr val="tx1"/>
                    </a:solidFill>
                    <a:effectLst/>
                    <a:latin typeface="+mn-lt"/>
                    <a:ea typeface="+mn-ea"/>
                    <a:cs typeface="+mn-cs"/>
                  </a:rPr>
                  <a:t>𝑟_</a:t>
                </a:r>
                <a:r>
                  <a:rPr lang="en-US" altLang="zh-CN" sz="1200" i="0" kern="1200">
                    <a:solidFill>
                      <a:schemeClr val="tx1"/>
                    </a:solidFill>
                    <a:effectLst/>
                    <a:latin typeface="+mn-lt"/>
                    <a:ea typeface="+mn-ea"/>
                    <a:cs typeface="+mn-cs"/>
                  </a:rPr>
                  <a:t>3</a:t>
                </a:r>
                <a:r>
                  <a:rPr lang="en-US" altLang="zh-CN" sz="1200" kern="1200" dirty="0">
                    <a:solidFill>
                      <a:schemeClr val="tx1"/>
                    </a:solidFill>
                    <a:effectLst/>
                    <a:latin typeface="+mn-lt"/>
                    <a:ea typeface="+mn-ea"/>
                    <a:cs typeface="+mn-cs"/>
                  </a:rPr>
                  <a:t> is 0.67. In contrast, a job-level fair schedule enables all three jobs to achieve rates of 0.6, which improves the minimum fairness and even the overall average.</a:t>
                </a:r>
                <a:endParaRPr lang="zh-CN" altLang="zh-CN" sz="1200" kern="1200" dirty="0">
                  <a:solidFill>
                    <a:schemeClr val="tx1"/>
                  </a:solidFill>
                  <a:effectLst/>
                  <a:latin typeface="+mn-lt"/>
                  <a:ea typeface="+mn-ea"/>
                  <a:cs typeface="+mn-cs"/>
                </a:endParaRPr>
              </a:p>
            </p:txBody>
          </p:sp>
        </mc:Fallback>
      </mc:AlternateContent>
      <p:sp>
        <p:nvSpPr>
          <p:cNvPr id="4" name="灯片编号占位符 3">
            <a:extLst>
              <a:ext uri="{FF2B5EF4-FFF2-40B4-BE49-F238E27FC236}">
                <a16:creationId xmlns:a16="http://schemas.microsoft.com/office/drawing/2014/main" id="{9083A0FA-8E41-6645-B469-827885FC587E}"/>
              </a:ext>
            </a:extLst>
          </p:cNvPr>
          <p:cNvSpPr>
            <a:spLocks noGrp="1"/>
          </p:cNvSpPr>
          <p:nvPr>
            <p:ph type="sldNum" sz="quarter" idx="5"/>
          </p:nvPr>
        </p:nvSpPr>
        <p:spPr/>
        <p:txBody>
          <a:bodyPr/>
          <a:lstStyle/>
          <a:p>
            <a:fld id="{6248EE56-ABC4-45B9-B367-5EDB2110D0F0}" type="slidenum">
              <a:rPr lang="zh-CN" altLang="en-US" smtClean="0"/>
              <a:t>11</a:t>
            </a:fld>
            <a:endParaRPr lang="zh-CN" altLang="en-US"/>
          </a:p>
        </p:txBody>
      </p:sp>
    </p:spTree>
    <p:extLst>
      <p:ext uri="{BB962C8B-B14F-4D97-AF65-F5344CB8AC3E}">
        <p14:creationId xmlns:p14="http://schemas.microsoft.com/office/powerpoint/2010/main" val="30558831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Applying this progress rate metric to real production workloads, we observe significant inter-job unfairness in existing communication schedulers. Notably, some jobs reach near-starvation levels with a minimum rate of 0.2.</a:t>
            </a:r>
            <a:endParaRPr lang="zh-CN" altLang="en-US" dirty="0"/>
          </a:p>
        </p:txBody>
      </p:sp>
      <p:sp>
        <p:nvSpPr>
          <p:cNvPr id="4" name="灯片编号占位符 3"/>
          <p:cNvSpPr>
            <a:spLocks noGrp="1"/>
          </p:cNvSpPr>
          <p:nvPr>
            <p:ph type="sldNum" sz="quarter" idx="5"/>
          </p:nvPr>
        </p:nvSpPr>
        <p:spPr/>
        <p:txBody>
          <a:bodyPr/>
          <a:lstStyle/>
          <a:p>
            <a:fld id="{6248EE56-ABC4-45B9-B367-5EDB2110D0F0}" type="slidenum">
              <a:rPr lang="zh-CN" altLang="en-US" smtClean="0"/>
              <a:t>12</a:t>
            </a:fld>
            <a:endParaRPr lang="zh-CN" altLang="en-US"/>
          </a:p>
        </p:txBody>
      </p:sp>
    </p:spTree>
    <p:extLst>
      <p:ext uri="{BB962C8B-B14F-4D97-AF65-F5344CB8AC3E}">
        <p14:creationId xmlns:p14="http://schemas.microsoft.com/office/powerpoint/2010/main" val="27140787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The goal of this paper is to design a flow-scheduling policy </a:t>
                </a:r>
                <a14:m>
                  <m:oMath xmlns:m="http://schemas.openxmlformats.org/officeDocument/2006/math">
                    <m:r>
                      <a:rPr lang="zh-CN" altLang="en-US" sz="1200" i="1" kern="1200">
                        <a:solidFill>
                          <a:schemeClr val="tx1"/>
                        </a:solidFill>
                        <a:effectLst/>
                        <a:latin typeface="Cambria Math" panose="02040503050406030204" pitchFamily="18" charset="0"/>
                        <a:ea typeface="+mn-ea"/>
                        <a:cs typeface="+mn-cs"/>
                      </a:rPr>
                      <m:t>𝑆</m:t>
                    </m:r>
                  </m:oMath>
                </a14:m>
                <a:r>
                  <a:rPr lang="en-US" altLang="zh-CN" sz="1200" kern="1200" dirty="0">
                    <a:solidFill>
                      <a:schemeClr val="tx1"/>
                    </a:solidFill>
                    <a:effectLst/>
                    <a:latin typeface="+mn-lt"/>
                    <a:ea typeface="+mn-ea"/>
                    <a:cs typeface="+mn-cs"/>
                  </a:rPr>
                  <a:t> that achieves max-min fairness in a sufficiently long execution window. We formulate this as a lexicographic maximization problem, which optimizes the minimum rate, then the second minimum, and so on. The intuition is to universally share the slowdown among all DLT jobs. Crucially, this max-min formulation captures both efficiency and fairness simultaneously.</a:t>
                </a:r>
                <a:endParaRPr lang="zh-CN" altLang="zh-CN" sz="1200" kern="1200" dirty="0">
                  <a:solidFill>
                    <a:schemeClr val="tx1"/>
                  </a:solidFill>
                  <a:effectLst/>
                  <a:latin typeface="+mn-lt"/>
                  <a:ea typeface="+mn-ea"/>
                  <a:cs typeface="+mn-cs"/>
                </a:endParaRPr>
              </a:p>
              <a:p>
                <a:endParaRPr lang="zh-CN" altLang="en-US" dirty="0"/>
              </a:p>
            </p:txBody>
          </p:sp>
        </mc:Choice>
        <mc:Fallback xmlns="">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The goal of this paper is to design a flow-scheduling policy </a:t>
                </a:r>
                <a:r>
                  <a:rPr lang="zh-CN" altLang="en-US" sz="1200" i="0" kern="1200">
                    <a:solidFill>
                      <a:schemeClr val="tx1"/>
                    </a:solidFill>
                    <a:effectLst/>
                    <a:latin typeface="+mn-lt"/>
                    <a:ea typeface="+mn-ea"/>
                    <a:cs typeface="+mn-cs"/>
                  </a:rPr>
                  <a:t>𝑆</a:t>
                </a:r>
                <a:r>
                  <a:rPr lang="en-US" altLang="zh-CN" sz="1200" kern="1200" dirty="0">
                    <a:solidFill>
                      <a:schemeClr val="tx1"/>
                    </a:solidFill>
                    <a:effectLst/>
                    <a:latin typeface="+mn-lt"/>
                    <a:ea typeface="+mn-ea"/>
                    <a:cs typeface="+mn-cs"/>
                  </a:rPr>
                  <a:t> that achieves max-min fairness in a sufficiently long execution window. We formulate this as a lexicographic maximization problem, which optimizes the minimum rate, then the second minimum, and so on. The intuition is to universally share the slowdown among all DLT jobs. Crucially, this max-min formulation captures both efficiency and fairness simultaneously.</a:t>
                </a:r>
                <a:endParaRPr lang="zh-CN" altLang="zh-CN" sz="1200" kern="1200" dirty="0">
                  <a:solidFill>
                    <a:schemeClr val="tx1"/>
                  </a:solidFill>
                  <a:effectLst/>
                  <a:latin typeface="+mn-lt"/>
                  <a:ea typeface="+mn-ea"/>
                  <a:cs typeface="+mn-cs"/>
                </a:endParaRPr>
              </a:p>
              <a:p>
                <a:endParaRPr lang="zh-CN" altLang="en-US" dirty="0"/>
              </a:p>
            </p:txBody>
          </p:sp>
        </mc:Fallback>
      </mc:AlternateContent>
      <p:sp>
        <p:nvSpPr>
          <p:cNvPr id="4" name="灯片编号占位符 3"/>
          <p:cNvSpPr>
            <a:spLocks noGrp="1"/>
          </p:cNvSpPr>
          <p:nvPr>
            <p:ph type="sldNum" sz="quarter" idx="5"/>
          </p:nvPr>
        </p:nvSpPr>
        <p:spPr/>
        <p:txBody>
          <a:bodyPr/>
          <a:lstStyle/>
          <a:p>
            <a:fld id="{6248EE56-ABC4-45B9-B367-5EDB2110D0F0}" type="slidenum">
              <a:rPr lang="zh-CN" altLang="en-US" smtClean="0"/>
              <a:t>13</a:t>
            </a:fld>
            <a:endParaRPr lang="zh-CN" altLang="en-US"/>
          </a:p>
        </p:txBody>
      </p:sp>
    </p:spTree>
    <p:extLst>
      <p:ext uri="{BB962C8B-B14F-4D97-AF65-F5344CB8AC3E}">
        <p14:creationId xmlns:p14="http://schemas.microsoft.com/office/powerpoint/2010/main" val="1101846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52573-6B4D-6432-6CCF-8BD63ED3D36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1469E0BA-479E-0B6E-802C-FEA1CA2320BD}"/>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a:extLst>
                  <a:ext uri="{FF2B5EF4-FFF2-40B4-BE49-F238E27FC236}">
                    <a16:creationId xmlns:a16="http://schemas.microsoft.com/office/drawing/2014/main" id="{017172E3-38AF-E071-50EC-BD17DB10E3D1}"/>
                  </a:ext>
                </a:extLst>
              </p:cNvPr>
              <p:cNvSpPr>
                <a:spLocks noGrp="1"/>
              </p:cNvSpPr>
              <p:nvPr>
                <p:ph type="body" idx="1"/>
              </p:nvPr>
            </p:nvSpPr>
            <p:spPr/>
            <p:txBody>
              <a:bodyPr/>
              <a:lstStyle/>
              <a:p>
                <a:pPr lvl="0"/>
                <a:r>
                  <a:rPr lang="en-US" altLang="zh-CN" sz="1200" kern="1200" dirty="0">
                    <a:solidFill>
                      <a:schemeClr val="tx1"/>
                    </a:solidFill>
                    <a:effectLst/>
                    <a:latin typeface="+mn-lt"/>
                    <a:ea typeface="+mn-ea"/>
                    <a:cs typeface="+mn-cs"/>
                  </a:rPr>
                  <a:t>Let’s take an example with two jobs. Job 1 requires 1 for both computation and communication, and Job 2 requires 1 for computation and 2 for communication. </a:t>
                </a:r>
                <a:r>
                  <a:rPr lang="en-US" altLang="zh-CN" sz="1200" kern="1200" dirty="0" err="1">
                    <a:solidFill>
                      <a:schemeClr val="tx1"/>
                    </a:solidFill>
                    <a:effectLst/>
                    <a:latin typeface="+mn-lt"/>
                    <a:ea typeface="+mn-ea"/>
                    <a:cs typeface="+mn-cs"/>
                  </a:rPr>
                  <a:t>Sincronia</a:t>
                </a:r>
                <a:r>
                  <a:rPr lang="en-US" altLang="zh-CN" sz="1200" kern="1200" dirty="0">
                    <a:solidFill>
                      <a:schemeClr val="tx1"/>
                    </a:solidFill>
                    <a:effectLst/>
                    <a:latin typeface="+mn-lt"/>
                    <a:ea typeface="+mn-ea"/>
                    <a:cs typeface="+mn-cs"/>
                  </a:rPr>
                  <a:t> or CRUX favor the compute-intensive Job 1, giving it a rate of 1 but Job 2 at 0.75, which is unfair. Symphony, as a first-come first-served scheduler, benefits Job 2 (rate 1.0) but degrading Job 1 (rate 0.67), also unfair. Standard Fair Share and CASSINI yield rates of 0.75 for both jobs, which is fair, but not max-min fair, where the optimal schedule can increases the rates of both jobs to 0.86. Let's take a closer look at the last figure, the optimal scheduler prioritizes Job 1 at </a:t>
                </a:r>
                <a14:m>
                  <m:oMath xmlns:m="http://schemas.openxmlformats.org/officeDocument/2006/math">
                    <m:r>
                      <a:rPr lang="zh-CN" altLang="en-US" sz="1200" i="1" kern="1200">
                        <a:solidFill>
                          <a:schemeClr val="tx1"/>
                        </a:solidFill>
                        <a:effectLst/>
                        <a:latin typeface="Cambria Math" panose="02040503050406030204" pitchFamily="18" charset="0"/>
                        <a:ea typeface="+mn-ea"/>
                        <a:cs typeface="+mn-cs"/>
                      </a:rPr>
                      <m:t>𝑡</m:t>
                    </m:r>
                    <m:r>
                      <a:rPr lang="en-US" altLang="zh-CN" sz="1200" i="1" kern="1200">
                        <a:solidFill>
                          <a:schemeClr val="tx1"/>
                        </a:solidFill>
                        <a:effectLst/>
                        <a:latin typeface="Cambria Math" panose="02040503050406030204" pitchFamily="18" charset="0"/>
                        <a:ea typeface="+mn-ea"/>
                        <a:cs typeface="+mn-cs"/>
                      </a:rPr>
                      <m:t>=1</m:t>
                    </m:r>
                  </m:oMath>
                </a14:m>
                <a:r>
                  <a:rPr lang="en-US" altLang="zh-CN" sz="1200" kern="1200" dirty="0">
                    <a:solidFill>
                      <a:schemeClr val="tx1"/>
                    </a:solidFill>
                    <a:effectLst/>
                    <a:latin typeface="+mn-lt"/>
                    <a:ea typeface="+mn-ea"/>
                    <a:cs typeface="+mn-cs"/>
                  </a:rPr>
                  <a:t> to preempt Job 2, and later prioritizes Job 2 at </a:t>
                </a:r>
                <a14:m>
                  <m:oMath xmlns:m="http://schemas.openxmlformats.org/officeDocument/2006/math">
                    <m:r>
                      <a:rPr lang="zh-CN" altLang="en-US" sz="1200" i="1" kern="1200">
                        <a:solidFill>
                          <a:schemeClr val="tx1"/>
                        </a:solidFill>
                        <a:effectLst/>
                        <a:latin typeface="Cambria Math" panose="02040503050406030204" pitchFamily="18" charset="0"/>
                        <a:ea typeface="+mn-ea"/>
                        <a:cs typeface="+mn-cs"/>
                      </a:rPr>
                      <m:t>𝑡</m:t>
                    </m:r>
                    <m:r>
                      <a:rPr lang="en-US" altLang="zh-CN" sz="1200" i="1" kern="1200">
                        <a:solidFill>
                          <a:schemeClr val="tx1"/>
                        </a:solidFill>
                        <a:effectLst/>
                        <a:latin typeface="Cambria Math" panose="02040503050406030204" pitchFamily="18" charset="0"/>
                        <a:ea typeface="+mn-ea"/>
                        <a:cs typeface="+mn-cs"/>
                      </a:rPr>
                      <m:t>=5</m:t>
                    </m:r>
                  </m:oMath>
                </a14:m>
                <a:r>
                  <a:rPr lang="en-US" altLang="zh-CN" sz="1200" kern="1200" dirty="0">
                    <a:solidFill>
                      <a:schemeClr val="tx1"/>
                    </a:solidFill>
                    <a:effectLst/>
                    <a:latin typeface="+mn-lt"/>
                    <a:ea typeface="+mn-ea"/>
                    <a:cs typeface="+mn-cs"/>
                  </a:rPr>
                  <a:t>. A key insight from this example is that fine-grained, per-flow bandwidth allocation might be unnecessary; and max-min fairness can be effectively realized by a preemptive, dynamic-priority-based flow scheduler.</a:t>
                </a:r>
                <a:endParaRPr lang="zh-CN" altLang="zh-CN" sz="1200" kern="1200" dirty="0">
                  <a:solidFill>
                    <a:schemeClr val="tx1"/>
                  </a:solidFill>
                  <a:effectLst/>
                  <a:latin typeface="+mn-lt"/>
                  <a:ea typeface="+mn-ea"/>
                  <a:cs typeface="+mn-cs"/>
                </a:endParaRPr>
              </a:p>
            </p:txBody>
          </p:sp>
        </mc:Choice>
        <mc:Fallback xmlns="">
          <p:sp>
            <p:nvSpPr>
              <p:cNvPr id="3" name="备注占位符 2">
                <a:extLst>
                  <a:ext uri="{FF2B5EF4-FFF2-40B4-BE49-F238E27FC236}">
                    <a16:creationId xmlns:a16="http://schemas.microsoft.com/office/drawing/2014/main" id="{017172E3-38AF-E071-50EC-BD17DB10E3D1}"/>
                  </a:ext>
                </a:extLst>
              </p:cNvPr>
              <p:cNvSpPr>
                <a:spLocks noGrp="1"/>
              </p:cNvSpPr>
              <p:nvPr>
                <p:ph type="body" idx="1"/>
              </p:nvPr>
            </p:nvSpPr>
            <p:spPr/>
            <p:txBody>
              <a:bodyPr/>
              <a:lstStyle/>
              <a:p>
                <a:pPr lvl="0"/>
                <a:r>
                  <a:rPr lang="en-US" altLang="zh-CN" sz="1200" kern="1200" dirty="0">
                    <a:solidFill>
                      <a:schemeClr val="tx1"/>
                    </a:solidFill>
                    <a:effectLst/>
                    <a:latin typeface="+mn-lt"/>
                    <a:ea typeface="+mn-ea"/>
                    <a:cs typeface="+mn-cs"/>
                  </a:rPr>
                  <a:t>Let’s take an example with two jobs. Job 1 requires 1 for both computation and communication, and Job 2 requires 1 for computation and 2 for communication. </a:t>
                </a:r>
                <a:r>
                  <a:rPr lang="en-US" altLang="zh-CN" sz="1200" kern="1200" dirty="0" err="1">
                    <a:solidFill>
                      <a:schemeClr val="tx1"/>
                    </a:solidFill>
                    <a:effectLst/>
                    <a:latin typeface="+mn-lt"/>
                    <a:ea typeface="+mn-ea"/>
                    <a:cs typeface="+mn-cs"/>
                  </a:rPr>
                  <a:t>Sincronia</a:t>
                </a:r>
                <a:r>
                  <a:rPr lang="en-US" altLang="zh-CN" sz="1200" kern="1200" dirty="0">
                    <a:solidFill>
                      <a:schemeClr val="tx1"/>
                    </a:solidFill>
                    <a:effectLst/>
                    <a:latin typeface="+mn-lt"/>
                    <a:ea typeface="+mn-ea"/>
                    <a:cs typeface="+mn-cs"/>
                  </a:rPr>
                  <a:t> or CRUX favor the compute-intensive Job 1, giving it a rate of 1 but Job 2 at 0.75, which is unfair. Symphony, as a first-come first-served scheduler, benefits Job 2 (rate 1.0) but degrading Job 1 (rate 0.67), also unfair. Standard Fair Share and CASSINI yield rates of 0.75 for both jobs, which is fair, but not max-min fair, where the optimal schedule can increases the rates of both jobs to 0.86. Let's take a closer look at the last figure, the optimal scheduler prioritizes Job 1 at </a:t>
                </a:r>
                <a:r>
                  <a:rPr lang="zh-CN" altLang="en-US" sz="1200" i="0" kern="1200">
                    <a:solidFill>
                      <a:schemeClr val="tx1"/>
                    </a:solidFill>
                    <a:effectLst/>
                    <a:latin typeface="+mn-lt"/>
                    <a:ea typeface="+mn-ea"/>
                    <a:cs typeface="+mn-cs"/>
                  </a:rPr>
                  <a:t>𝑡</a:t>
                </a:r>
                <a:r>
                  <a:rPr lang="en-US" altLang="zh-CN" sz="1200" i="0" kern="1200">
                    <a:solidFill>
                      <a:schemeClr val="tx1"/>
                    </a:solidFill>
                    <a:effectLst/>
                    <a:latin typeface="+mn-lt"/>
                    <a:ea typeface="+mn-ea"/>
                    <a:cs typeface="+mn-cs"/>
                  </a:rPr>
                  <a:t>=1</a:t>
                </a:r>
                <a:r>
                  <a:rPr lang="en-US" altLang="zh-CN" sz="1200" kern="1200" dirty="0">
                    <a:solidFill>
                      <a:schemeClr val="tx1"/>
                    </a:solidFill>
                    <a:effectLst/>
                    <a:latin typeface="+mn-lt"/>
                    <a:ea typeface="+mn-ea"/>
                    <a:cs typeface="+mn-cs"/>
                  </a:rPr>
                  <a:t> to preempt Job 2, and later prioritizes Job 2 at </a:t>
                </a:r>
                <a:r>
                  <a:rPr lang="zh-CN" altLang="en-US" sz="1200" i="0" kern="1200">
                    <a:solidFill>
                      <a:schemeClr val="tx1"/>
                    </a:solidFill>
                    <a:effectLst/>
                    <a:latin typeface="+mn-lt"/>
                    <a:ea typeface="+mn-ea"/>
                    <a:cs typeface="+mn-cs"/>
                  </a:rPr>
                  <a:t>𝑡</a:t>
                </a:r>
                <a:r>
                  <a:rPr lang="en-US" altLang="zh-CN" sz="1200" i="0" kern="1200">
                    <a:solidFill>
                      <a:schemeClr val="tx1"/>
                    </a:solidFill>
                    <a:effectLst/>
                    <a:latin typeface="+mn-lt"/>
                    <a:ea typeface="+mn-ea"/>
                    <a:cs typeface="+mn-cs"/>
                  </a:rPr>
                  <a:t>=5</a:t>
                </a:r>
                <a:r>
                  <a:rPr lang="en-US" altLang="zh-CN" sz="1200" kern="1200" dirty="0">
                    <a:solidFill>
                      <a:schemeClr val="tx1"/>
                    </a:solidFill>
                    <a:effectLst/>
                    <a:latin typeface="+mn-lt"/>
                    <a:ea typeface="+mn-ea"/>
                    <a:cs typeface="+mn-cs"/>
                  </a:rPr>
                  <a:t>. A key insight from this example is that fine-grained, per-flow bandwidth allocation might be unnecessary; and max-min fairness can be effectively realized by a preemptive, dynamic-priority-based flow scheduler.</a:t>
                </a:r>
                <a:endParaRPr lang="zh-CN" altLang="zh-CN" sz="1200" kern="1200" dirty="0">
                  <a:solidFill>
                    <a:schemeClr val="tx1"/>
                  </a:solidFill>
                  <a:effectLst/>
                  <a:latin typeface="+mn-lt"/>
                  <a:ea typeface="+mn-ea"/>
                  <a:cs typeface="+mn-cs"/>
                </a:endParaRPr>
              </a:p>
            </p:txBody>
          </p:sp>
        </mc:Fallback>
      </mc:AlternateContent>
      <p:sp>
        <p:nvSpPr>
          <p:cNvPr id="4" name="灯片编号占位符 3">
            <a:extLst>
              <a:ext uri="{FF2B5EF4-FFF2-40B4-BE49-F238E27FC236}">
                <a16:creationId xmlns:a16="http://schemas.microsoft.com/office/drawing/2014/main" id="{026CD2D1-73C6-49D6-D12D-FFA217AEF8CA}"/>
              </a:ext>
            </a:extLst>
          </p:cNvPr>
          <p:cNvSpPr>
            <a:spLocks noGrp="1"/>
          </p:cNvSpPr>
          <p:nvPr>
            <p:ph type="sldNum" sz="quarter" idx="5"/>
          </p:nvPr>
        </p:nvSpPr>
        <p:spPr/>
        <p:txBody>
          <a:bodyPr/>
          <a:lstStyle/>
          <a:p>
            <a:fld id="{6248EE56-ABC4-45B9-B367-5EDB2110D0F0}" type="slidenum">
              <a:rPr lang="zh-CN" altLang="en-US" smtClean="0"/>
              <a:t>14</a:t>
            </a:fld>
            <a:endParaRPr lang="zh-CN" altLang="en-US"/>
          </a:p>
        </p:txBody>
      </p:sp>
    </p:spTree>
    <p:extLst>
      <p:ext uri="{BB962C8B-B14F-4D97-AF65-F5344CB8AC3E}">
        <p14:creationId xmlns:p14="http://schemas.microsoft.com/office/powerpoint/2010/main" val="3265695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Based on this insight, we develop a theoretical framework. We start with a single link scenario and propose a simple, but near-optimal scheduling algorithm that dynamically assigns communication priorities in non-decreasing order of the normalized progress rates. This figure shows the timeline of the schedule: from time 8, the communication schedule evolves into a repeating cycle of 7, and both jobs converge to the optimal rate of 0.86. We formally prove that this simple greedy scheduling achieves a 1/2-approximation of optimal max-min fairness on a single link.</a:t>
            </a:r>
            <a:endParaRPr lang="zh-CN" altLang="en-US" dirty="0"/>
          </a:p>
        </p:txBody>
      </p:sp>
      <p:sp>
        <p:nvSpPr>
          <p:cNvPr id="4" name="灯片编号占位符 3"/>
          <p:cNvSpPr>
            <a:spLocks noGrp="1"/>
          </p:cNvSpPr>
          <p:nvPr>
            <p:ph type="sldNum" sz="quarter" idx="5"/>
          </p:nvPr>
        </p:nvSpPr>
        <p:spPr/>
        <p:txBody>
          <a:bodyPr/>
          <a:lstStyle/>
          <a:p>
            <a:fld id="{6248EE56-ABC4-45B9-B367-5EDB2110D0F0}" type="slidenum">
              <a:rPr lang="zh-CN" altLang="en-US" smtClean="0"/>
              <a:t>15</a:t>
            </a:fld>
            <a:endParaRPr lang="zh-CN" altLang="en-US"/>
          </a:p>
        </p:txBody>
      </p:sp>
    </p:spTree>
    <p:extLst>
      <p:ext uri="{BB962C8B-B14F-4D97-AF65-F5344CB8AC3E}">
        <p14:creationId xmlns:p14="http://schemas.microsoft.com/office/powerpoint/2010/main" val="320624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AA34B-8A3A-888E-20C2-D2299869FF2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8D95B9CB-5BC8-27CD-C30A-FD904E32CB9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94643A52-1179-1C2D-C832-5E18B619F414}"/>
              </a:ext>
            </a:extLst>
          </p:cNvPr>
          <p:cNvSpPr>
            <a:spLocks noGrp="1"/>
          </p:cNvSpPr>
          <p:nvPr>
            <p:ph type="body" idx="1"/>
          </p:nvPr>
        </p:nvSpPr>
        <p:spPr/>
        <p:txBody>
          <a:bodyPr/>
          <a:lstStyle/>
          <a:p>
            <a:r>
              <a:rPr lang="en-US" altLang="zh-CN" sz="1200" kern="1200" dirty="0">
                <a:solidFill>
                  <a:schemeClr val="tx1"/>
                </a:solidFill>
                <a:effectLst/>
                <a:latin typeface="+mn-lt"/>
                <a:ea typeface="+mn-ea"/>
                <a:cs typeface="+mn-cs"/>
              </a:rPr>
              <a:t>The greedy algorithm is conceptually simple, but its practical implementation can be challenging due to frequent, real-time priority updates.</a:t>
            </a:r>
            <a:endParaRPr lang="zh-CN" altLang="en-US" dirty="0"/>
          </a:p>
        </p:txBody>
      </p:sp>
      <p:sp>
        <p:nvSpPr>
          <p:cNvPr id="4" name="灯片编号占位符 3">
            <a:extLst>
              <a:ext uri="{FF2B5EF4-FFF2-40B4-BE49-F238E27FC236}">
                <a16:creationId xmlns:a16="http://schemas.microsoft.com/office/drawing/2014/main" id="{B45737BE-2BD4-3117-810F-51C988BAA1BA}"/>
              </a:ext>
            </a:extLst>
          </p:cNvPr>
          <p:cNvSpPr>
            <a:spLocks noGrp="1"/>
          </p:cNvSpPr>
          <p:nvPr>
            <p:ph type="sldNum" sz="quarter" idx="5"/>
          </p:nvPr>
        </p:nvSpPr>
        <p:spPr/>
        <p:txBody>
          <a:bodyPr/>
          <a:lstStyle/>
          <a:p>
            <a:fld id="{6248EE56-ABC4-45B9-B367-5EDB2110D0F0}" type="slidenum">
              <a:rPr lang="zh-CN" altLang="en-US" smtClean="0"/>
              <a:t>16</a:t>
            </a:fld>
            <a:endParaRPr lang="zh-CN" altLang="en-US"/>
          </a:p>
        </p:txBody>
      </p:sp>
    </p:spTree>
    <p:extLst>
      <p:ext uri="{BB962C8B-B14F-4D97-AF65-F5344CB8AC3E}">
        <p14:creationId xmlns:p14="http://schemas.microsoft.com/office/powerpoint/2010/main" val="19482824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24B34-0E1A-F45B-49DB-5A2D4B538FE8}"/>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62AE43F-0E8D-295B-AE34-2EB9D7FFA147}"/>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a:extLst>
                  <a:ext uri="{FF2B5EF4-FFF2-40B4-BE49-F238E27FC236}">
                    <a16:creationId xmlns:a16="http://schemas.microsoft.com/office/drawing/2014/main" id="{BB72BCF9-F420-B28F-C086-DAE5E89ABCD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To cope with that, we extend the greedy scheduling with a lazy update mechanism, where priorities are updated only every </a:t>
                </a:r>
                <a14:m>
                  <m:oMath xmlns:m="http://schemas.openxmlformats.org/officeDocument/2006/math">
                    <m:r>
                      <a:rPr lang="zh-CN" altLang="en-US" sz="1200" i="1" kern="1200">
                        <a:solidFill>
                          <a:schemeClr val="tx1"/>
                        </a:solidFill>
                        <a:effectLst/>
                        <a:latin typeface="Cambria Math" panose="02040503050406030204" pitchFamily="18" charset="0"/>
                        <a:ea typeface="+mn-ea"/>
                        <a:cs typeface="+mn-cs"/>
                      </a:rPr>
                      <m:t>𝜏</m:t>
                    </m:r>
                  </m:oMath>
                </a14:m>
                <a:r>
                  <a:rPr lang="en-US" altLang="zh-CN" sz="1200" kern="1200" dirty="0">
                    <a:solidFill>
                      <a:schemeClr val="tx1"/>
                    </a:solidFill>
                    <a:effectLst/>
                    <a:latin typeface="+mn-lt"/>
                    <a:ea typeface="+mn-ea"/>
                    <a:cs typeface="+mn-cs"/>
                  </a:rPr>
                  <a:t> units of time. The bottom figure shows the timeline of lazy updates, where the schedule converges into a repeating cycle of 28 units instead of 7 as in basic greedy. Surprisingly, although it generates a different execution pattern compared to basic greedy, it also converges to the optimal rate. This is thanks to the self-correcting nature of our scheduler: any scheduling inaccuracies in the current slot can be fixed in later slots. We also prove the one half bound holds under the lazy update.</a:t>
                </a:r>
                <a:endParaRPr lang="zh-CN" altLang="zh-CN" sz="1200" kern="1200" dirty="0">
                  <a:solidFill>
                    <a:schemeClr val="tx1"/>
                  </a:solidFill>
                  <a:effectLst/>
                  <a:latin typeface="+mn-lt"/>
                  <a:ea typeface="+mn-ea"/>
                  <a:cs typeface="+mn-cs"/>
                </a:endParaRPr>
              </a:p>
              <a:p>
                <a:endParaRPr lang="zh-CN" altLang="en-US" dirty="0"/>
              </a:p>
            </p:txBody>
          </p:sp>
        </mc:Choice>
        <mc:Fallback xmlns="">
          <p:sp>
            <p:nvSpPr>
              <p:cNvPr id="3" name="备注占位符 2">
                <a:extLst>
                  <a:ext uri="{FF2B5EF4-FFF2-40B4-BE49-F238E27FC236}">
                    <a16:creationId xmlns:a16="http://schemas.microsoft.com/office/drawing/2014/main" id="{BB72BCF9-F420-B28F-C086-DAE5E89ABCD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To cope with that, we extend the greedy scheduling with a lazy update mechanism, where priorities are updated only every </a:t>
                </a:r>
                <a:r>
                  <a:rPr lang="zh-CN" altLang="en-US" sz="1200" i="0" kern="1200">
                    <a:solidFill>
                      <a:schemeClr val="tx1"/>
                    </a:solidFill>
                    <a:effectLst/>
                    <a:latin typeface="+mn-lt"/>
                    <a:ea typeface="+mn-ea"/>
                    <a:cs typeface="+mn-cs"/>
                  </a:rPr>
                  <a:t>𝜏</a:t>
                </a:r>
                <a:r>
                  <a:rPr lang="en-US" altLang="zh-CN" sz="1200" kern="1200" dirty="0">
                    <a:solidFill>
                      <a:schemeClr val="tx1"/>
                    </a:solidFill>
                    <a:effectLst/>
                    <a:latin typeface="+mn-lt"/>
                    <a:ea typeface="+mn-ea"/>
                    <a:cs typeface="+mn-cs"/>
                  </a:rPr>
                  <a:t> units of time. The bottom figure shows the timeline of lazy updates, where the schedule converges into a repeating cycle of 28 units instead of 7 as in basic greedy. Surprisingly, although it generates a different execution pattern compared to basic greedy, it also converges to the optimal rate. This is thanks to the self-correcting nature of our scheduler: any scheduling inaccuracies in the current slot can be fixed in later slots. We also prove the one half bound holds under the lazy update.</a:t>
                </a:r>
                <a:endParaRPr lang="zh-CN" altLang="zh-CN" sz="1200" kern="1200" dirty="0">
                  <a:solidFill>
                    <a:schemeClr val="tx1"/>
                  </a:solidFill>
                  <a:effectLst/>
                  <a:latin typeface="+mn-lt"/>
                  <a:ea typeface="+mn-ea"/>
                  <a:cs typeface="+mn-cs"/>
                </a:endParaRPr>
              </a:p>
              <a:p>
                <a:endParaRPr lang="zh-CN" altLang="en-US" dirty="0"/>
              </a:p>
            </p:txBody>
          </p:sp>
        </mc:Fallback>
      </mc:AlternateContent>
      <p:sp>
        <p:nvSpPr>
          <p:cNvPr id="4" name="灯片编号占位符 3">
            <a:extLst>
              <a:ext uri="{FF2B5EF4-FFF2-40B4-BE49-F238E27FC236}">
                <a16:creationId xmlns:a16="http://schemas.microsoft.com/office/drawing/2014/main" id="{99687ADD-A7C5-6D75-48B2-DC0D94EFAB34}"/>
              </a:ext>
            </a:extLst>
          </p:cNvPr>
          <p:cNvSpPr>
            <a:spLocks noGrp="1"/>
          </p:cNvSpPr>
          <p:nvPr>
            <p:ph type="sldNum" sz="quarter" idx="5"/>
          </p:nvPr>
        </p:nvSpPr>
        <p:spPr/>
        <p:txBody>
          <a:bodyPr/>
          <a:lstStyle/>
          <a:p>
            <a:fld id="{6248EE56-ABC4-45B9-B367-5EDB2110D0F0}" type="slidenum">
              <a:rPr lang="zh-CN" altLang="en-US" smtClean="0"/>
              <a:t>17</a:t>
            </a:fld>
            <a:endParaRPr lang="zh-CN" altLang="en-US"/>
          </a:p>
        </p:txBody>
      </p:sp>
    </p:spTree>
    <p:extLst>
      <p:ext uri="{BB962C8B-B14F-4D97-AF65-F5344CB8AC3E}">
        <p14:creationId xmlns:p14="http://schemas.microsoft.com/office/powerpoint/2010/main" val="3377070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76522-EE8C-808F-6583-FA5E4B21C313}"/>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9665914-6902-ADEF-FF69-FFD16D7D2D7F}"/>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10A99839-6F60-3780-AEAD-946CFD41972F}"/>
              </a:ext>
            </a:extLst>
          </p:cNvPr>
          <p:cNvSpPr>
            <a:spLocks noGrp="1"/>
          </p:cNvSpPr>
          <p:nvPr>
            <p:ph type="body" idx="1"/>
          </p:nvPr>
        </p:nvSpPr>
        <p:spPr/>
        <p:txBody>
          <a:bodyPr/>
          <a:lstStyle/>
          <a:p>
            <a:pPr lvl="0"/>
            <a:r>
              <a:rPr lang="en-US" altLang="zh-CN" sz="1200" kern="1200" dirty="0">
                <a:solidFill>
                  <a:schemeClr val="tx1"/>
                </a:solidFill>
                <a:effectLst/>
                <a:latin typeface="+mn-lt"/>
                <a:ea typeface="+mn-ea"/>
                <a:cs typeface="+mn-cs"/>
              </a:rPr>
              <a:t>Moving beyond a single link, we extend our results to general network topologies and collective communication, where the approximation bound still holds. This enables a simple global priority design to offload flow scheduling complexity to existing priority-enabled transport without hardware or protocol modifications. Note that the 1/2-approximation bound is loose in theory, but it ensures no job is starved by another. In practice, the algorithm achieves near-optimal performance.</a:t>
            </a:r>
            <a:endParaRPr lang="zh-CN" altLang="zh-CN" sz="1200" kern="1200" dirty="0">
              <a:solidFill>
                <a:schemeClr val="tx1"/>
              </a:solidFill>
              <a:effectLst/>
              <a:latin typeface="+mn-lt"/>
              <a:ea typeface="+mn-ea"/>
              <a:cs typeface="+mn-cs"/>
            </a:endParaRPr>
          </a:p>
        </p:txBody>
      </p:sp>
      <p:sp>
        <p:nvSpPr>
          <p:cNvPr id="4" name="灯片编号占位符 3">
            <a:extLst>
              <a:ext uri="{FF2B5EF4-FFF2-40B4-BE49-F238E27FC236}">
                <a16:creationId xmlns:a16="http://schemas.microsoft.com/office/drawing/2014/main" id="{6BB6745C-A0D6-6C51-628D-1298ABCC6091}"/>
              </a:ext>
            </a:extLst>
          </p:cNvPr>
          <p:cNvSpPr>
            <a:spLocks noGrp="1"/>
          </p:cNvSpPr>
          <p:nvPr>
            <p:ph type="sldNum" sz="quarter" idx="5"/>
          </p:nvPr>
        </p:nvSpPr>
        <p:spPr/>
        <p:txBody>
          <a:bodyPr/>
          <a:lstStyle/>
          <a:p>
            <a:fld id="{6248EE56-ABC4-45B9-B367-5EDB2110D0F0}" type="slidenum">
              <a:rPr lang="zh-CN" altLang="en-US" smtClean="0"/>
              <a:t>18</a:t>
            </a:fld>
            <a:endParaRPr lang="zh-CN" altLang="en-US"/>
          </a:p>
        </p:txBody>
      </p:sp>
    </p:spTree>
    <p:extLst>
      <p:ext uri="{BB962C8B-B14F-4D97-AF65-F5344CB8AC3E}">
        <p14:creationId xmlns:p14="http://schemas.microsoft.com/office/powerpoint/2010/main" val="17454532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Using these theoretical results, we build LEVELLER, a preemptive, dynamic-priority flow scheduling system for max-min fairness. As shown on the left, LEVELLER uses a centralized controller for periodic global priority assignment and the host agent as a shim layer between the CCL and transport to enforce the priorities. LEVELLER features several practical designs, including: Priority Compression onto limited hardware Traffic Classes, computation-communication Overlap-Aware optimization, and some engineering efforts —such as dynamic RDMA priority adjustment via QP resurrection. Please refer to our paper for more details. </a:t>
            </a:r>
            <a:endParaRPr lang="zh-CN" altLang="en-US" dirty="0"/>
          </a:p>
        </p:txBody>
      </p:sp>
      <p:sp>
        <p:nvSpPr>
          <p:cNvPr id="4" name="灯片编号占位符 3"/>
          <p:cNvSpPr>
            <a:spLocks noGrp="1"/>
          </p:cNvSpPr>
          <p:nvPr>
            <p:ph type="sldNum" sz="quarter" idx="5"/>
          </p:nvPr>
        </p:nvSpPr>
        <p:spPr/>
        <p:txBody>
          <a:bodyPr/>
          <a:lstStyle/>
          <a:p>
            <a:fld id="{6248EE56-ABC4-45B9-B367-5EDB2110D0F0}" type="slidenum">
              <a:rPr lang="zh-CN" altLang="en-US" smtClean="0"/>
              <a:t>19</a:t>
            </a:fld>
            <a:endParaRPr lang="zh-CN" altLang="en-US"/>
          </a:p>
        </p:txBody>
      </p:sp>
    </p:spTree>
    <p:extLst>
      <p:ext uri="{BB962C8B-B14F-4D97-AF65-F5344CB8AC3E}">
        <p14:creationId xmlns:p14="http://schemas.microsoft.com/office/powerpoint/2010/main" val="585197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57F08-DF08-31C2-7395-655335B70BC2}"/>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7D4FF55E-2CB0-ABF0-84A0-CB5DB14199FE}"/>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84F7C6C8-2628-8E3C-1D9D-B2DCC2740F1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In recent years, large models and generative AI have experienced explosive growth. Although inference represents a high volume of requests today, Deep Learning Training—including both pre-training and post-training—remains the fundamental bottleneck defining infrastructure scale and complexity.</a:t>
            </a:r>
            <a:endParaRPr lang="zh-CN" altLang="zh-CN" sz="1200" kern="1200" dirty="0">
              <a:solidFill>
                <a:schemeClr val="tx1"/>
              </a:solidFill>
              <a:effectLst/>
              <a:latin typeface="+mn-lt"/>
              <a:ea typeface="+mn-ea"/>
              <a:cs typeface="+mn-cs"/>
            </a:endParaRPr>
          </a:p>
          <a:p>
            <a:endParaRPr lang="zh-CN" altLang="en-US" dirty="0"/>
          </a:p>
        </p:txBody>
      </p:sp>
      <p:sp>
        <p:nvSpPr>
          <p:cNvPr id="4" name="灯片编号占位符 3">
            <a:extLst>
              <a:ext uri="{FF2B5EF4-FFF2-40B4-BE49-F238E27FC236}">
                <a16:creationId xmlns:a16="http://schemas.microsoft.com/office/drawing/2014/main" id="{0DFB0899-32A8-7237-135F-E0ABE8098B4E}"/>
              </a:ext>
            </a:extLst>
          </p:cNvPr>
          <p:cNvSpPr>
            <a:spLocks noGrp="1"/>
          </p:cNvSpPr>
          <p:nvPr>
            <p:ph type="sldNum" sz="quarter" idx="5"/>
          </p:nvPr>
        </p:nvSpPr>
        <p:spPr/>
        <p:txBody>
          <a:bodyPr/>
          <a:lstStyle/>
          <a:p>
            <a:fld id="{6248EE56-ABC4-45B9-B367-5EDB2110D0F0}" type="slidenum">
              <a:rPr lang="zh-CN" altLang="en-US" smtClean="0"/>
              <a:t>2</a:t>
            </a:fld>
            <a:endParaRPr lang="zh-CN" altLang="en-US"/>
          </a:p>
        </p:txBody>
      </p:sp>
    </p:spTree>
    <p:extLst>
      <p:ext uri="{BB962C8B-B14F-4D97-AF65-F5344CB8AC3E}">
        <p14:creationId xmlns:p14="http://schemas.microsoft.com/office/powerpoint/2010/main" val="1397134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We prototype LEVELLER across RDMA and TCP and evaluate it on both a physical GPU testbed and trace-driven simulations.</a:t>
            </a:r>
            <a:endParaRPr lang="zh-CN" altLang="en-US" dirty="0"/>
          </a:p>
        </p:txBody>
      </p:sp>
      <p:sp>
        <p:nvSpPr>
          <p:cNvPr id="4" name="灯片编号占位符 3"/>
          <p:cNvSpPr>
            <a:spLocks noGrp="1"/>
          </p:cNvSpPr>
          <p:nvPr>
            <p:ph type="sldNum" sz="quarter" idx="5"/>
          </p:nvPr>
        </p:nvSpPr>
        <p:spPr/>
        <p:txBody>
          <a:bodyPr/>
          <a:lstStyle/>
          <a:p>
            <a:fld id="{6248EE56-ABC4-45B9-B367-5EDB2110D0F0}" type="slidenum">
              <a:rPr lang="zh-CN" altLang="en-US" smtClean="0"/>
              <a:t>20</a:t>
            </a:fld>
            <a:endParaRPr lang="zh-CN" altLang="en-US"/>
          </a:p>
        </p:txBody>
      </p:sp>
    </p:spTree>
    <p:extLst>
      <p:ext uri="{BB962C8B-B14F-4D97-AF65-F5344CB8AC3E}">
        <p14:creationId xmlns:p14="http://schemas.microsoft.com/office/powerpoint/2010/main" val="17828774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Testbed experiments show that LEVELLER improves the minimum normalized progress rate by up to 57% compared to CRUX and CASSINI.</a:t>
            </a:r>
            <a:endParaRPr lang="zh-CN" altLang="zh-CN" sz="1200" kern="1200" dirty="0">
              <a:solidFill>
                <a:schemeClr val="tx1"/>
              </a:solidFill>
              <a:effectLst/>
              <a:latin typeface="+mn-lt"/>
              <a:ea typeface="+mn-ea"/>
              <a:cs typeface="+mn-cs"/>
            </a:endParaRPr>
          </a:p>
          <a:p>
            <a:endParaRPr lang="zh-CN" altLang="en-US" dirty="0"/>
          </a:p>
        </p:txBody>
      </p:sp>
      <p:sp>
        <p:nvSpPr>
          <p:cNvPr id="4" name="灯片编号占位符 3"/>
          <p:cNvSpPr>
            <a:spLocks noGrp="1"/>
          </p:cNvSpPr>
          <p:nvPr>
            <p:ph type="sldNum" sz="quarter" idx="5"/>
          </p:nvPr>
        </p:nvSpPr>
        <p:spPr/>
        <p:txBody>
          <a:bodyPr/>
          <a:lstStyle/>
          <a:p>
            <a:fld id="{6248EE56-ABC4-45B9-B367-5EDB2110D0F0}" type="slidenum">
              <a:rPr lang="zh-CN" altLang="en-US" smtClean="0"/>
              <a:t>21</a:t>
            </a:fld>
            <a:endParaRPr lang="zh-CN" altLang="en-US"/>
          </a:p>
        </p:txBody>
      </p:sp>
    </p:spTree>
    <p:extLst>
      <p:ext uri="{BB962C8B-B14F-4D97-AF65-F5344CB8AC3E}">
        <p14:creationId xmlns:p14="http://schemas.microsoft.com/office/powerpoint/2010/main" val="5348877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A common concern with fairness is the potential penalty on efficiency. Our experiments confirm this trade-off while demonstrating that max-min fairness does not require a significant 'tax' on cluster efficiency. And Compared to CASSINI, LEVELLER even improves both fairness and efficiency.</a:t>
            </a:r>
            <a:endParaRPr lang="zh-CN" altLang="en-US" dirty="0"/>
          </a:p>
        </p:txBody>
      </p:sp>
      <p:sp>
        <p:nvSpPr>
          <p:cNvPr id="4" name="灯片编号占位符 3"/>
          <p:cNvSpPr>
            <a:spLocks noGrp="1"/>
          </p:cNvSpPr>
          <p:nvPr>
            <p:ph type="sldNum" sz="quarter" idx="5"/>
          </p:nvPr>
        </p:nvSpPr>
        <p:spPr/>
        <p:txBody>
          <a:bodyPr/>
          <a:lstStyle/>
          <a:p>
            <a:fld id="{6248EE56-ABC4-45B9-B367-5EDB2110D0F0}" type="slidenum">
              <a:rPr lang="zh-CN" altLang="en-US" smtClean="0"/>
              <a:t>22</a:t>
            </a:fld>
            <a:endParaRPr lang="zh-CN" altLang="en-US"/>
          </a:p>
        </p:txBody>
      </p:sp>
    </p:spTree>
    <p:extLst>
      <p:ext uri="{BB962C8B-B14F-4D97-AF65-F5344CB8AC3E}">
        <p14:creationId xmlns:p14="http://schemas.microsoft.com/office/powerpoint/2010/main" val="25044049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We conducted extensive simulations, and here we only show the results that LEVELLER reduces tail JCT by up to 18% and improves fairness by up to 2.7×.</a:t>
            </a:r>
            <a:endParaRPr lang="zh-CN" altLang="zh-CN" sz="1200" kern="1200" dirty="0">
              <a:solidFill>
                <a:schemeClr val="tx1"/>
              </a:solidFill>
              <a:effectLst/>
              <a:latin typeface="+mn-lt"/>
              <a:ea typeface="+mn-ea"/>
              <a:cs typeface="+mn-cs"/>
            </a:endParaRPr>
          </a:p>
          <a:p>
            <a:endParaRPr lang="zh-CN" altLang="en-US" dirty="0"/>
          </a:p>
        </p:txBody>
      </p:sp>
      <p:sp>
        <p:nvSpPr>
          <p:cNvPr id="4" name="灯片编号占位符 3"/>
          <p:cNvSpPr>
            <a:spLocks noGrp="1"/>
          </p:cNvSpPr>
          <p:nvPr>
            <p:ph type="sldNum" sz="quarter" idx="5"/>
          </p:nvPr>
        </p:nvSpPr>
        <p:spPr/>
        <p:txBody>
          <a:bodyPr/>
          <a:lstStyle/>
          <a:p>
            <a:fld id="{6248EE56-ABC4-45B9-B367-5EDB2110D0F0}" type="slidenum">
              <a:rPr lang="zh-CN" altLang="en-US" smtClean="0"/>
              <a:t>23</a:t>
            </a:fld>
            <a:endParaRPr lang="zh-CN" altLang="en-US"/>
          </a:p>
        </p:txBody>
      </p:sp>
    </p:spTree>
    <p:extLst>
      <p:ext uri="{BB962C8B-B14F-4D97-AF65-F5344CB8AC3E}">
        <p14:creationId xmlns:p14="http://schemas.microsoft.com/office/powerpoint/2010/main" val="24429666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To conclude, this paper highlights a fundamental gap between flow-level and job-level fairness for communication scheduling in multi-tenant clusters. We introduce Normalized Progress Rate as a unified metric to evaluate network impact on DLT jobs. We hope this metric can be adopted by the networking community for future research and potential standards for training services. We propose LEVELLER, a practical system for max-min fairness using preemptive, dynamic-priority flow scheduling. The system offers theoretical guarantees and is demonstrated to improve fairness with minimal efficiency loss.</a:t>
            </a:r>
            <a:endParaRPr lang="zh-CN" altLang="zh-CN" sz="1200" kern="1200" dirty="0">
              <a:solidFill>
                <a:schemeClr val="tx1"/>
              </a:solidFill>
              <a:effectLst/>
              <a:latin typeface="+mn-lt"/>
              <a:ea typeface="+mn-ea"/>
              <a:cs typeface="+mn-cs"/>
            </a:endParaRPr>
          </a:p>
          <a:p>
            <a:endParaRPr lang="zh-CN" altLang="en-US" dirty="0"/>
          </a:p>
        </p:txBody>
      </p:sp>
      <p:sp>
        <p:nvSpPr>
          <p:cNvPr id="4" name="灯片编号占位符 3"/>
          <p:cNvSpPr>
            <a:spLocks noGrp="1"/>
          </p:cNvSpPr>
          <p:nvPr>
            <p:ph type="sldNum" sz="quarter" idx="5"/>
          </p:nvPr>
        </p:nvSpPr>
        <p:spPr/>
        <p:txBody>
          <a:bodyPr/>
          <a:lstStyle/>
          <a:p>
            <a:fld id="{6248EE56-ABC4-45B9-B367-5EDB2110D0F0}" type="slidenum">
              <a:rPr lang="zh-CN" altLang="en-US" smtClean="0"/>
              <a:t>24</a:t>
            </a:fld>
            <a:endParaRPr lang="zh-CN" altLang="en-US"/>
          </a:p>
        </p:txBody>
      </p:sp>
    </p:spTree>
    <p:extLst>
      <p:ext uri="{BB962C8B-B14F-4D97-AF65-F5344CB8AC3E}">
        <p14:creationId xmlns:p14="http://schemas.microsoft.com/office/powerpoint/2010/main" val="14219753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Thank you for listening! I am now happy to take any questions.</a:t>
            </a:r>
            <a:endParaRPr lang="zh-CN" altLang="zh-CN" sz="1200" kern="1200" dirty="0">
              <a:solidFill>
                <a:schemeClr val="tx1"/>
              </a:solidFill>
              <a:effectLst/>
              <a:latin typeface="+mn-lt"/>
              <a:ea typeface="+mn-ea"/>
              <a:cs typeface="+mn-cs"/>
            </a:endParaRPr>
          </a:p>
          <a:p>
            <a:endParaRPr lang="zh-CN" altLang="en-US" dirty="0"/>
          </a:p>
        </p:txBody>
      </p:sp>
      <p:sp>
        <p:nvSpPr>
          <p:cNvPr id="4" name="灯片编号占位符 3"/>
          <p:cNvSpPr>
            <a:spLocks noGrp="1"/>
          </p:cNvSpPr>
          <p:nvPr>
            <p:ph type="sldNum" sz="quarter" idx="5"/>
          </p:nvPr>
        </p:nvSpPr>
        <p:spPr/>
        <p:txBody>
          <a:bodyPr/>
          <a:lstStyle/>
          <a:p>
            <a:fld id="{6248EE56-ABC4-45B9-B367-5EDB2110D0F0}" type="slidenum">
              <a:rPr lang="zh-CN" altLang="en-US" smtClean="0"/>
              <a:t>25</a:t>
            </a:fld>
            <a:endParaRPr lang="zh-CN" altLang="en-US"/>
          </a:p>
        </p:txBody>
      </p:sp>
    </p:spTree>
    <p:extLst>
      <p:ext uri="{BB962C8B-B14F-4D97-AF65-F5344CB8AC3E}">
        <p14:creationId xmlns:p14="http://schemas.microsoft.com/office/powerpoint/2010/main" val="5448426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4249B-384A-DE04-0236-251521D99ED6}"/>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B209A5DE-3539-20D0-17EC-44B2708BC0A9}"/>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0D9D3545-978D-4E56-9869-1DD1A75931A6}"/>
              </a:ext>
            </a:extLst>
          </p:cNvPr>
          <p:cNvSpPr>
            <a:spLocks noGrp="1"/>
          </p:cNvSpPr>
          <p:nvPr>
            <p:ph type="body" idx="1"/>
          </p:nvPr>
        </p:nvSpPr>
        <p:spPr/>
        <p:txBody>
          <a:bodyPr/>
          <a:lstStyle/>
          <a:p>
            <a:r>
              <a:rPr lang="en-US" altLang="zh-CN" sz="1200" kern="1200" dirty="0">
                <a:solidFill>
                  <a:schemeClr val="tx1"/>
                </a:solidFill>
                <a:effectLst/>
                <a:latin typeface="+mn-lt"/>
                <a:ea typeface="+mn-ea"/>
                <a:cs typeface="+mn-cs"/>
              </a:rPr>
              <a:t>A DLT job is distributed across multiple accelerators using hybrid parallelism. Within each iteration, inter-GPU communication is performed using collective primitives, where some can be overlapped with computation and some cannot. Focusing on dense model rather than </a:t>
            </a:r>
            <a:r>
              <a:rPr lang="en-US" altLang="zh-CN" sz="1200" kern="1200" dirty="0" err="1">
                <a:solidFill>
                  <a:schemeClr val="tx1"/>
                </a:solidFill>
                <a:effectLst/>
                <a:latin typeface="+mn-lt"/>
                <a:ea typeface="+mn-ea"/>
                <a:cs typeface="+mn-cs"/>
              </a:rPr>
              <a:t>MoE</a:t>
            </a:r>
            <a:r>
              <a:rPr lang="en-US" altLang="zh-CN" sz="1200" kern="1200" dirty="0">
                <a:solidFill>
                  <a:schemeClr val="tx1"/>
                </a:solidFill>
                <a:effectLst/>
                <a:latin typeface="+mn-lt"/>
                <a:ea typeface="+mn-ea"/>
                <a:cs typeface="+mn-cs"/>
              </a:rPr>
              <a:t>, a DLT job is composed of multiple computation and communication phases that repeat periodically throughout the training process.</a:t>
            </a:r>
            <a:endParaRPr lang="zh-CN" altLang="en-US" dirty="0"/>
          </a:p>
        </p:txBody>
      </p:sp>
      <p:sp>
        <p:nvSpPr>
          <p:cNvPr id="4" name="灯片编号占位符 3">
            <a:extLst>
              <a:ext uri="{FF2B5EF4-FFF2-40B4-BE49-F238E27FC236}">
                <a16:creationId xmlns:a16="http://schemas.microsoft.com/office/drawing/2014/main" id="{DF7D7776-60D0-3E7C-4357-055B3A7A939C}"/>
              </a:ext>
            </a:extLst>
          </p:cNvPr>
          <p:cNvSpPr>
            <a:spLocks noGrp="1"/>
          </p:cNvSpPr>
          <p:nvPr>
            <p:ph type="sldNum" sz="quarter" idx="5"/>
          </p:nvPr>
        </p:nvSpPr>
        <p:spPr/>
        <p:txBody>
          <a:bodyPr/>
          <a:lstStyle/>
          <a:p>
            <a:fld id="{6248EE56-ABC4-45B9-B367-5EDB2110D0F0}" type="slidenum">
              <a:rPr lang="zh-CN" altLang="en-US" smtClean="0"/>
              <a:t>3</a:t>
            </a:fld>
            <a:endParaRPr lang="zh-CN" altLang="en-US"/>
          </a:p>
        </p:txBody>
      </p:sp>
    </p:spTree>
    <p:extLst>
      <p:ext uri="{BB962C8B-B14F-4D97-AF65-F5344CB8AC3E}">
        <p14:creationId xmlns:p14="http://schemas.microsoft.com/office/powerpoint/2010/main" val="37823893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BA392-5C78-754C-E769-FE6F63C9B294}"/>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B146912B-39A5-F351-64E6-BD274261BB43}"/>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272DC3DF-4DD1-CB16-3587-5B47B1C9AF9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In production cloud computing environment, to achieve better resource utilization, GPU clusters are often shared among multiple tenants, running multiple jobs concurrently, with over 30 concurrent jobs in peak hours. </a:t>
            </a:r>
            <a:endParaRPr lang="zh-CN" altLang="zh-CN" sz="1200" kern="1200" dirty="0">
              <a:solidFill>
                <a:schemeClr val="tx1"/>
              </a:solidFill>
              <a:effectLst/>
              <a:latin typeface="+mn-lt"/>
              <a:ea typeface="+mn-ea"/>
              <a:cs typeface="+mn-cs"/>
            </a:endParaRPr>
          </a:p>
          <a:p>
            <a:endParaRPr lang="zh-CN" altLang="en-US" dirty="0"/>
          </a:p>
        </p:txBody>
      </p:sp>
      <p:sp>
        <p:nvSpPr>
          <p:cNvPr id="4" name="灯片编号占位符 3">
            <a:extLst>
              <a:ext uri="{FF2B5EF4-FFF2-40B4-BE49-F238E27FC236}">
                <a16:creationId xmlns:a16="http://schemas.microsoft.com/office/drawing/2014/main" id="{3C0051B1-C95F-0D82-8EB4-42E115602035}"/>
              </a:ext>
            </a:extLst>
          </p:cNvPr>
          <p:cNvSpPr>
            <a:spLocks noGrp="1"/>
          </p:cNvSpPr>
          <p:nvPr>
            <p:ph type="sldNum" sz="quarter" idx="5"/>
          </p:nvPr>
        </p:nvSpPr>
        <p:spPr/>
        <p:txBody>
          <a:bodyPr/>
          <a:lstStyle/>
          <a:p>
            <a:fld id="{6248EE56-ABC4-45B9-B367-5EDB2110D0F0}" type="slidenum">
              <a:rPr lang="zh-CN" altLang="en-US" smtClean="0"/>
              <a:t>4</a:t>
            </a:fld>
            <a:endParaRPr lang="zh-CN" altLang="en-US"/>
          </a:p>
        </p:txBody>
      </p:sp>
    </p:spTree>
    <p:extLst>
      <p:ext uri="{BB962C8B-B14F-4D97-AF65-F5344CB8AC3E}">
        <p14:creationId xmlns:p14="http://schemas.microsoft.com/office/powerpoint/2010/main" val="36007978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In multi-tenant clusters, GPUs are typically dedicated to different jobs, but the network is shared among them. For example, Job 1 uses the orange paths, Job 2 uses the green path, and Job 3 uses the blue path, resulting in inter-job network contention on shared links. Due to resource fragmentation, bandwidth oversubscription, and imperfect load balancing, inter-job network contention is unavoidable—even with packet spraying, which we discuss in detail in the paper. Traces show that one third of DLT jobs suffer from inter-job contention, leading to training slowdown and reduced GPU utilization.</a:t>
            </a:r>
            <a:endParaRPr lang="zh-CN" altLang="zh-CN" sz="1200" kern="1200" dirty="0">
              <a:solidFill>
                <a:schemeClr val="tx1"/>
              </a:solidFill>
              <a:effectLst/>
              <a:latin typeface="+mn-lt"/>
              <a:ea typeface="+mn-ea"/>
              <a:cs typeface="+mn-cs"/>
            </a:endParaRPr>
          </a:p>
          <a:p>
            <a:endParaRPr lang="zh-CN" altLang="en-US" dirty="0"/>
          </a:p>
        </p:txBody>
      </p:sp>
      <p:sp>
        <p:nvSpPr>
          <p:cNvPr id="4" name="灯片编号占位符 3"/>
          <p:cNvSpPr>
            <a:spLocks noGrp="1"/>
          </p:cNvSpPr>
          <p:nvPr>
            <p:ph type="sldNum" sz="quarter" idx="5"/>
          </p:nvPr>
        </p:nvSpPr>
        <p:spPr/>
        <p:txBody>
          <a:bodyPr/>
          <a:lstStyle/>
          <a:p>
            <a:fld id="{6248EE56-ABC4-45B9-B367-5EDB2110D0F0}" type="slidenum">
              <a:rPr lang="zh-CN" altLang="en-US" smtClean="0"/>
              <a:t>5</a:t>
            </a:fld>
            <a:endParaRPr lang="zh-CN" altLang="en-US"/>
          </a:p>
        </p:txBody>
      </p:sp>
    </p:spTree>
    <p:extLst>
      <p:ext uri="{BB962C8B-B14F-4D97-AF65-F5344CB8AC3E}">
        <p14:creationId xmlns:p14="http://schemas.microsoft.com/office/powerpoint/2010/main" val="12059445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Before tackling the problem, let's examine the classic trade-off between efficiency and fairness—a core principle across computer science and economics.</a:t>
            </a:r>
            <a:endParaRPr lang="zh-CN" altLang="zh-CN" sz="1200" kern="1200" dirty="0">
              <a:solidFill>
                <a:schemeClr val="tx1"/>
              </a:solidFill>
              <a:effectLst/>
              <a:latin typeface="+mn-lt"/>
              <a:ea typeface="+mn-ea"/>
              <a:cs typeface="+mn-cs"/>
            </a:endParaRPr>
          </a:p>
          <a:p>
            <a:endParaRPr lang="zh-CN" altLang="en-US" dirty="0"/>
          </a:p>
        </p:txBody>
      </p:sp>
      <p:sp>
        <p:nvSpPr>
          <p:cNvPr id="4" name="灯片编号占位符 3"/>
          <p:cNvSpPr>
            <a:spLocks noGrp="1"/>
          </p:cNvSpPr>
          <p:nvPr>
            <p:ph type="sldNum" sz="quarter" idx="5"/>
          </p:nvPr>
        </p:nvSpPr>
        <p:spPr/>
        <p:txBody>
          <a:bodyPr/>
          <a:lstStyle/>
          <a:p>
            <a:fld id="{6248EE56-ABC4-45B9-B367-5EDB2110D0F0}" type="slidenum">
              <a:rPr lang="zh-CN" altLang="en-US" smtClean="0"/>
              <a:t>6</a:t>
            </a:fld>
            <a:endParaRPr lang="zh-CN" altLang="en-US"/>
          </a:p>
        </p:txBody>
      </p:sp>
    </p:spTree>
    <p:extLst>
      <p:ext uri="{BB962C8B-B14F-4D97-AF65-F5344CB8AC3E}">
        <p14:creationId xmlns:p14="http://schemas.microsoft.com/office/powerpoint/2010/main" val="41873786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AC2AA-71E9-D6A6-E95E-57F2D75186D5}"/>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E433A670-AA60-2BA5-5947-490E4792EE24}"/>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F1DEABCB-20A1-A974-C8F5-F96A6148E469}"/>
              </a:ext>
            </a:extLst>
          </p:cNvPr>
          <p:cNvSpPr>
            <a:spLocks noGrp="1"/>
          </p:cNvSpPr>
          <p:nvPr>
            <p:ph type="body" idx="1"/>
          </p:nvPr>
        </p:nvSpPr>
        <p:spPr/>
        <p:txBody>
          <a:bodyPr/>
          <a:lstStyle/>
          <a:p>
            <a:pPr lvl="0"/>
            <a:r>
              <a:rPr lang="en-US" altLang="zh-CN" sz="1200" kern="1200" dirty="0">
                <a:solidFill>
                  <a:schemeClr val="tx1"/>
                </a:solidFill>
                <a:effectLst/>
                <a:latin typeface="+mn-lt"/>
                <a:ea typeface="+mn-ea"/>
                <a:cs typeface="+mn-cs"/>
              </a:rPr>
              <a:t>Along these two axes. Efficiency is typically measured by average performance to maximize utilization, whereas Fairness is evaluated by the worst-case job performance, which is crucial in multi-tenant clusters to maintain cloud integrity. Prior work extensively explores GPU allocation or placement for efficiency and fairness. However, computational fairness does not translate to execution fairness because a job consists of both computation and communication. On the network side, intra-job schedulers like TACCL optimize single-job collectives but remain agnostic to inter-job contention. Inter-job network schedulers such as CASSINI and CRUX focus primarily on efficiency-oriented metrics — for example minimizing average completion time, or maximizing GPU utilization. Therefore, communication fairness for DLT jobs remains largely underexplored, which motivates our system. One may argue that the efficiency or fairness of communication scheduling has been extensively studied in the context of flows or </a:t>
            </a:r>
            <a:r>
              <a:rPr lang="en-US" altLang="zh-CN" sz="1200" kern="1200" dirty="0" err="1">
                <a:solidFill>
                  <a:schemeClr val="tx1"/>
                </a:solidFill>
                <a:effectLst/>
                <a:latin typeface="+mn-lt"/>
                <a:ea typeface="+mn-ea"/>
                <a:cs typeface="+mn-cs"/>
              </a:rPr>
              <a:t>coflows</a:t>
            </a:r>
            <a:r>
              <a:rPr lang="en-US" altLang="zh-CN" sz="1200" kern="1200" dirty="0">
                <a:solidFill>
                  <a:schemeClr val="tx1"/>
                </a:solidFill>
                <a:effectLst/>
                <a:latin typeface="+mn-lt"/>
                <a:ea typeface="+mn-ea"/>
                <a:cs typeface="+mn-cs"/>
              </a:rPr>
              <a:t>. For example, </a:t>
            </a:r>
            <a:r>
              <a:rPr lang="en-US" altLang="zh-CN" sz="1200" kern="1200" dirty="0" err="1">
                <a:solidFill>
                  <a:schemeClr val="tx1"/>
                </a:solidFill>
                <a:effectLst/>
                <a:latin typeface="+mn-lt"/>
                <a:ea typeface="+mn-ea"/>
                <a:cs typeface="+mn-cs"/>
              </a:rPr>
              <a:t>pFabric</a:t>
            </a:r>
            <a:r>
              <a:rPr lang="en-US" altLang="zh-CN" sz="1200" kern="1200" dirty="0">
                <a:solidFill>
                  <a:schemeClr val="tx1"/>
                </a:solidFill>
                <a:effectLst/>
                <a:latin typeface="+mn-lt"/>
                <a:ea typeface="+mn-ea"/>
                <a:cs typeface="+mn-cs"/>
              </a:rPr>
              <a:t> and </a:t>
            </a:r>
            <a:r>
              <a:rPr lang="en-US" altLang="zh-CN" sz="1200" kern="1200" dirty="0" err="1">
                <a:solidFill>
                  <a:schemeClr val="tx1"/>
                </a:solidFill>
                <a:effectLst/>
                <a:latin typeface="+mn-lt"/>
                <a:ea typeface="+mn-ea"/>
                <a:cs typeface="+mn-cs"/>
              </a:rPr>
              <a:t>Sincronia</a:t>
            </a:r>
            <a:r>
              <a:rPr lang="en-US" altLang="zh-CN" sz="1200" kern="1200" dirty="0">
                <a:solidFill>
                  <a:schemeClr val="tx1"/>
                </a:solidFill>
                <a:effectLst/>
                <a:latin typeface="+mn-lt"/>
                <a:ea typeface="+mn-ea"/>
                <a:cs typeface="+mn-cs"/>
              </a:rPr>
              <a:t> minimize completion time, and many congestion control like DCQCN target flow-level fairness. However, in this paper, we identify a key observation that fairness for DLT jobs is fundamentally different from flow or </a:t>
            </a:r>
            <a:r>
              <a:rPr lang="en-US" altLang="zh-CN" sz="1200" kern="1200" dirty="0" err="1">
                <a:solidFill>
                  <a:schemeClr val="tx1"/>
                </a:solidFill>
                <a:effectLst/>
                <a:latin typeface="+mn-lt"/>
                <a:ea typeface="+mn-ea"/>
                <a:cs typeface="+mn-cs"/>
              </a:rPr>
              <a:t>coflow</a:t>
            </a:r>
            <a:r>
              <a:rPr lang="en-US" altLang="zh-CN" sz="1200" kern="1200" dirty="0">
                <a:solidFill>
                  <a:schemeClr val="tx1"/>
                </a:solidFill>
                <a:effectLst/>
                <a:latin typeface="+mn-lt"/>
                <a:ea typeface="+mn-ea"/>
                <a:cs typeface="+mn-cs"/>
              </a:rPr>
              <a:t> fairness.</a:t>
            </a:r>
            <a:endParaRPr lang="zh-CN" altLang="zh-CN" sz="1200" kern="1200" dirty="0">
              <a:solidFill>
                <a:schemeClr val="tx1"/>
              </a:solidFill>
              <a:effectLst/>
              <a:latin typeface="+mn-lt"/>
              <a:ea typeface="+mn-ea"/>
              <a:cs typeface="+mn-cs"/>
            </a:endParaRPr>
          </a:p>
        </p:txBody>
      </p:sp>
      <p:sp>
        <p:nvSpPr>
          <p:cNvPr id="4" name="灯片编号占位符 3">
            <a:extLst>
              <a:ext uri="{FF2B5EF4-FFF2-40B4-BE49-F238E27FC236}">
                <a16:creationId xmlns:a16="http://schemas.microsoft.com/office/drawing/2014/main" id="{8CF84922-DAAD-C435-CE99-C9AA45D4CBEC}"/>
              </a:ext>
            </a:extLst>
          </p:cNvPr>
          <p:cNvSpPr>
            <a:spLocks noGrp="1"/>
          </p:cNvSpPr>
          <p:nvPr>
            <p:ph type="sldNum" sz="quarter" idx="5"/>
          </p:nvPr>
        </p:nvSpPr>
        <p:spPr/>
        <p:txBody>
          <a:bodyPr/>
          <a:lstStyle/>
          <a:p>
            <a:fld id="{6248EE56-ABC4-45B9-B367-5EDB2110D0F0}" type="slidenum">
              <a:rPr lang="zh-CN" altLang="en-US" smtClean="0"/>
              <a:t>7</a:t>
            </a:fld>
            <a:endParaRPr lang="zh-CN" altLang="en-US"/>
          </a:p>
        </p:txBody>
      </p:sp>
    </p:spTree>
    <p:extLst>
      <p:ext uri="{BB962C8B-B14F-4D97-AF65-F5344CB8AC3E}">
        <p14:creationId xmlns:p14="http://schemas.microsoft.com/office/powerpoint/2010/main" val="3273665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1596D-CB27-470C-1ECC-71887BC638FE}"/>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95F99015-97C1-E449-79C8-73E39C4314F1}"/>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22B31CE2-3119-8513-5B0F-907E1660316C}"/>
              </a:ext>
            </a:extLst>
          </p:cNvPr>
          <p:cNvSpPr>
            <a:spLocks noGrp="1"/>
          </p:cNvSpPr>
          <p:nvPr>
            <p:ph type="body" idx="1"/>
          </p:nvPr>
        </p:nvSpPr>
        <p:spPr/>
        <p:txBody>
          <a:bodyPr/>
          <a:lstStyle/>
          <a:p>
            <a:pPr lvl="0"/>
            <a:r>
              <a:rPr lang="en-US" altLang="zh-CN" sz="1200" kern="1200" dirty="0">
                <a:solidFill>
                  <a:schemeClr val="tx1"/>
                </a:solidFill>
                <a:effectLst/>
                <a:latin typeface="+mn-lt"/>
                <a:ea typeface="+mn-ea"/>
                <a:cs typeface="+mn-cs"/>
              </a:rPr>
              <a:t>To illustrate this gap, consider three jobs contending for a link. Jobs 1 and 2 are communication-heavy, while Job 3 is compute-heavy. All three jobs have an identical iteration time of 3 units.</a:t>
            </a:r>
            <a:endParaRPr lang="zh-CN" altLang="zh-CN" sz="1200" kern="1200" dirty="0">
              <a:solidFill>
                <a:schemeClr val="tx1"/>
              </a:solidFill>
              <a:effectLst/>
              <a:latin typeface="+mn-lt"/>
              <a:ea typeface="+mn-ea"/>
              <a:cs typeface="+mn-cs"/>
            </a:endParaRPr>
          </a:p>
        </p:txBody>
      </p:sp>
      <p:sp>
        <p:nvSpPr>
          <p:cNvPr id="4" name="灯片编号占位符 3">
            <a:extLst>
              <a:ext uri="{FF2B5EF4-FFF2-40B4-BE49-F238E27FC236}">
                <a16:creationId xmlns:a16="http://schemas.microsoft.com/office/drawing/2014/main" id="{3077B752-664A-BC0A-85A3-4B7682D62528}"/>
              </a:ext>
            </a:extLst>
          </p:cNvPr>
          <p:cNvSpPr>
            <a:spLocks noGrp="1"/>
          </p:cNvSpPr>
          <p:nvPr>
            <p:ph type="sldNum" sz="quarter" idx="5"/>
          </p:nvPr>
        </p:nvSpPr>
        <p:spPr/>
        <p:txBody>
          <a:bodyPr/>
          <a:lstStyle/>
          <a:p>
            <a:fld id="{6248EE56-ABC4-45B9-B367-5EDB2110D0F0}" type="slidenum">
              <a:rPr lang="zh-CN" altLang="en-US" smtClean="0"/>
              <a:t>8</a:t>
            </a:fld>
            <a:endParaRPr lang="zh-CN" altLang="en-US"/>
          </a:p>
        </p:txBody>
      </p:sp>
    </p:spTree>
    <p:extLst>
      <p:ext uri="{BB962C8B-B14F-4D97-AF65-F5344CB8AC3E}">
        <p14:creationId xmlns:p14="http://schemas.microsoft.com/office/powerpoint/2010/main" val="1919939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996AC-1D06-37F9-EC12-32EC2E41760E}"/>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7D1C340F-1D5E-6D0F-BF70-BD582F60ED14}"/>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a:extLst>
                  <a:ext uri="{FF2B5EF4-FFF2-40B4-BE49-F238E27FC236}">
                    <a16:creationId xmlns:a16="http://schemas.microsoft.com/office/drawing/2014/main" id="{AB7FD003-5DC6-7498-58F0-6BDB2CE68644}"/>
                  </a:ext>
                </a:extLst>
              </p:cNvPr>
              <p:cNvSpPr>
                <a:spLocks noGrp="1"/>
              </p:cNvSpPr>
              <p:nvPr>
                <p:ph type="body" idx="1"/>
              </p:nvPr>
            </p:nvSpPr>
            <p:spPr/>
            <p:txBody>
              <a:bodyPr/>
              <a:lstStyle/>
              <a:p>
                <a:pPr lvl="0"/>
                <a:r>
                  <a:rPr lang="en-US" altLang="zh-CN" sz="1200" kern="1200" dirty="0">
                    <a:solidFill>
                      <a:schemeClr val="tx1"/>
                    </a:solidFill>
                    <a:effectLst/>
                    <a:latin typeface="+mn-lt"/>
                    <a:ea typeface="+mn-ea"/>
                    <a:cs typeface="+mn-cs"/>
                  </a:rPr>
                  <a:t>Standard flow-level fair sharing equally divides bandwidth, but results in unfair job-level outcomes. By time </a:t>
                </a:r>
                <a14:m>
                  <m:oMath xmlns:m="http://schemas.openxmlformats.org/officeDocument/2006/math">
                    <m:r>
                      <a:rPr lang="zh-CN" altLang="en-US" sz="1200" i="1" kern="1200">
                        <a:solidFill>
                          <a:schemeClr val="tx1"/>
                        </a:solidFill>
                        <a:effectLst/>
                        <a:latin typeface="Cambria Math" panose="02040503050406030204" pitchFamily="18" charset="0"/>
                        <a:ea typeface="+mn-ea"/>
                        <a:cs typeface="+mn-cs"/>
                      </a:rPr>
                      <m:t>𝑡</m:t>
                    </m:r>
                    <m:r>
                      <a:rPr lang="en-US" altLang="zh-CN" sz="1200" kern="1200">
                        <a:solidFill>
                          <a:schemeClr val="tx1"/>
                        </a:solidFill>
                        <a:effectLst/>
                        <a:latin typeface="Cambria Math" panose="02040503050406030204" pitchFamily="18" charset="0"/>
                        <a:ea typeface="+mn-ea"/>
                        <a:cs typeface="+mn-cs"/>
                      </a:rPr>
                      <m:t>=18</m:t>
                    </m:r>
                  </m:oMath>
                </a14:m>
                <a:r>
                  <a:rPr lang="en-US" altLang="zh-CN" sz="1200" kern="1200" dirty="0">
                    <a:solidFill>
                      <a:schemeClr val="tx1"/>
                    </a:solidFill>
                    <a:effectLst/>
                    <a:latin typeface="+mn-lt"/>
                    <a:ea typeface="+mn-ea"/>
                    <a:cs typeface="+mn-cs"/>
                  </a:rPr>
                  <a:t>, Jobs 1 and 2 have completed 3 iterations, whereas Job 3 has completed 4. This creates job-level unfairness over time. In contrast, under job-level fair scheduling, all three jobs complete the same number of iterations in the same amount of time. </a:t>
                </a:r>
                <a:endParaRPr lang="zh-CN" altLang="zh-CN" sz="1200" kern="1200" dirty="0">
                  <a:solidFill>
                    <a:schemeClr val="tx1"/>
                  </a:solidFill>
                  <a:effectLst/>
                  <a:latin typeface="+mn-lt"/>
                  <a:ea typeface="+mn-ea"/>
                  <a:cs typeface="+mn-cs"/>
                </a:endParaRPr>
              </a:p>
            </p:txBody>
          </p:sp>
        </mc:Choice>
        <mc:Fallback xmlns="">
          <p:sp>
            <p:nvSpPr>
              <p:cNvPr id="3" name="备注占位符 2">
                <a:extLst>
                  <a:ext uri="{FF2B5EF4-FFF2-40B4-BE49-F238E27FC236}">
                    <a16:creationId xmlns:a16="http://schemas.microsoft.com/office/drawing/2014/main" id="{AB7FD003-5DC6-7498-58F0-6BDB2CE68644}"/>
                  </a:ext>
                </a:extLst>
              </p:cNvPr>
              <p:cNvSpPr>
                <a:spLocks noGrp="1"/>
              </p:cNvSpPr>
              <p:nvPr>
                <p:ph type="body" idx="1"/>
              </p:nvPr>
            </p:nvSpPr>
            <p:spPr/>
            <p:txBody>
              <a:bodyPr/>
              <a:lstStyle/>
              <a:p>
                <a:pPr lvl="0"/>
                <a:r>
                  <a:rPr lang="en-US" altLang="zh-CN" sz="1200" kern="1200" dirty="0">
                    <a:solidFill>
                      <a:schemeClr val="tx1"/>
                    </a:solidFill>
                    <a:effectLst/>
                    <a:latin typeface="+mn-lt"/>
                    <a:ea typeface="+mn-ea"/>
                    <a:cs typeface="+mn-cs"/>
                  </a:rPr>
                  <a:t>Standard flow-level fair sharing equally divides bandwidth, but results in unfair job-level outcomes. By time </a:t>
                </a:r>
                <a:r>
                  <a:rPr lang="zh-CN" altLang="en-US" sz="1200" i="0" kern="1200">
                    <a:solidFill>
                      <a:schemeClr val="tx1"/>
                    </a:solidFill>
                    <a:effectLst/>
                    <a:latin typeface="+mn-lt"/>
                    <a:ea typeface="+mn-ea"/>
                    <a:cs typeface="+mn-cs"/>
                  </a:rPr>
                  <a:t>𝑡</a:t>
                </a:r>
                <a:r>
                  <a:rPr lang="en-US" altLang="zh-CN" sz="1200" i="0" kern="1200">
                    <a:solidFill>
                      <a:schemeClr val="tx1"/>
                    </a:solidFill>
                    <a:effectLst/>
                    <a:latin typeface="+mn-lt"/>
                    <a:ea typeface="+mn-ea"/>
                    <a:cs typeface="+mn-cs"/>
                  </a:rPr>
                  <a:t>=18</a:t>
                </a:r>
                <a:r>
                  <a:rPr lang="en-US" altLang="zh-CN" sz="1200" kern="1200" dirty="0">
                    <a:solidFill>
                      <a:schemeClr val="tx1"/>
                    </a:solidFill>
                    <a:effectLst/>
                    <a:latin typeface="+mn-lt"/>
                    <a:ea typeface="+mn-ea"/>
                    <a:cs typeface="+mn-cs"/>
                  </a:rPr>
                  <a:t>, Jobs 1 and 2 have completed 3 iterations, whereas Job 3 has completed 4. This creates job-level unfairness over time. In contrast, under job-level fair scheduling, all three jobs complete the same number of iterations in the same amount of time. </a:t>
                </a:r>
                <a:endParaRPr lang="zh-CN" altLang="zh-CN" sz="1200" kern="1200" dirty="0">
                  <a:solidFill>
                    <a:schemeClr val="tx1"/>
                  </a:solidFill>
                  <a:effectLst/>
                  <a:latin typeface="+mn-lt"/>
                  <a:ea typeface="+mn-ea"/>
                  <a:cs typeface="+mn-cs"/>
                </a:endParaRPr>
              </a:p>
            </p:txBody>
          </p:sp>
        </mc:Fallback>
      </mc:AlternateContent>
      <p:sp>
        <p:nvSpPr>
          <p:cNvPr id="4" name="灯片编号占位符 3">
            <a:extLst>
              <a:ext uri="{FF2B5EF4-FFF2-40B4-BE49-F238E27FC236}">
                <a16:creationId xmlns:a16="http://schemas.microsoft.com/office/drawing/2014/main" id="{12C83FCE-DEE7-8523-ECC3-03EECFA0FA99}"/>
              </a:ext>
            </a:extLst>
          </p:cNvPr>
          <p:cNvSpPr>
            <a:spLocks noGrp="1"/>
          </p:cNvSpPr>
          <p:nvPr>
            <p:ph type="sldNum" sz="quarter" idx="5"/>
          </p:nvPr>
        </p:nvSpPr>
        <p:spPr/>
        <p:txBody>
          <a:bodyPr/>
          <a:lstStyle/>
          <a:p>
            <a:fld id="{6248EE56-ABC4-45B9-B367-5EDB2110D0F0}" type="slidenum">
              <a:rPr lang="zh-CN" altLang="en-US" smtClean="0"/>
              <a:t>9</a:t>
            </a:fld>
            <a:endParaRPr lang="zh-CN" altLang="en-US"/>
          </a:p>
        </p:txBody>
      </p:sp>
    </p:spTree>
    <p:extLst>
      <p:ext uri="{BB962C8B-B14F-4D97-AF65-F5344CB8AC3E}">
        <p14:creationId xmlns:p14="http://schemas.microsoft.com/office/powerpoint/2010/main" val="3789891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B5481D1-383B-44D2-857A-A25ECD1DBAFF}"/>
              </a:ext>
            </a:extLst>
          </p:cNvPr>
          <p:cNvSpPr>
            <a:spLocks noGrp="1"/>
          </p:cNvSpPr>
          <p:nvPr>
            <p:ph type="ctrTitle"/>
          </p:nvPr>
        </p:nvSpPr>
        <p:spPr>
          <a:xfrm>
            <a:off x="1524000" y="1122363"/>
            <a:ext cx="9144000" cy="2387600"/>
          </a:xfrm>
        </p:spPr>
        <p:txBody>
          <a:bodyPr anchor="b"/>
          <a:lstStyle>
            <a:lvl1pPr algn="ctr">
              <a:defRPr sz="6000"/>
            </a:lvl1pPr>
          </a:lstStyle>
          <a:p>
            <a:r>
              <a:rPr lang="en-US" altLang="zh-CN"/>
              <a:t>Click to edit Master title style</a:t>
            </a:r>
            <a:endParaRPr lang="zh-CN" altLang="en-US" dirty="0"/>
          </a:p>
        </p:txBody>
      </p:sp>
      <p:sp>
        <p:nvSpPr>
          <p:cNvPr id="3" name="副标题 2">
            <a:extLst>
              <a:ext uri="{FF2B5EF4-FFF2-40B4-BE49-F238E27FC236}">
                <a16:creationId xmlns:a16="http://schemas.microsoft.com/office/drawing/2014/main" id="{4FE451DC-A86E-4B74-8E38-5207321892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Click to edit Master subtitle style</a:t>
            </a:r>
            <a:endParaRPr lang="zh-CN" altLang="en-US"/>
          </a:p>
        </p:txBody>
      </p:sp>
      <p:sp>
        <p:nvSpPr>
          <p:cNvPr id="4" name="日期占位符 3">
            <a:extLst>
              <a:ext uri="{FF2B5EF4-FFF2-40B4-BE49-F238E27FC236}">
                <a16:creationId xmlns:a16="http://schemas.microsoft.com/office/drawing/2014/main" id="{A907C442-633E-425F-A41B-426BEAAD7A1D}"/>
              </a:ext>
            </a:extLst>
          </p:cNvPr>
          <p:cNvSpPr>
            <a:spLocks noGrp="1"/>
          </p:cNvSpPr>
          <p:nvPr>
            <p:ph type="dt" sz="half" idx="10"/>
          </p:nvPr>
        </p:nvSpPr>
        <p:spPr/>
        <p:txBody>
          <a:bodyPr/>
          <a:lstStyle/>
          <a:p>
            <a:fld id="{A1A9BEC7-4506-4DE2-9CD9-384D362FF85B}" type="datetime1">
              <a:rPr lang="zh-CN" altLang="en-US" smtClean="0"/>
              <a:t>2026/8/21</a:t>
            </a:fld>
            <a:endParaRPr lang="zh-CN" altLang="en-US"/>
          </a:p>
        </p:txBody>
      </p:sp>
      <p:sp>
        <p:nvSpPr>
          <p:cNvPr id="5" name="页脚占位符 4">
            <a:extLst>
              <a:ext uri="{FF2B5EF4-FFF2-40B4-BE49-F238E27FC236}">
                <a16:creationId xmlns:a16="http://schemas.microsoft.com/office/drawing/2014/main" id="{D39E781E-9A39-4450-8CEE-E8F1709EB11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906C53B-7F97-44A2-8A82-27513FEB578E}"/>
              </a:ext>
            </a:extLst>
          </p:cNvPr>
          <p:cNvSpPr>
            <a:spLocks noGrp="1"/>
          </p:cNvSpPr>
          <p:nvPr>
            <p:ph type="sldNum" sz="quarter" idx="12"/>
          </p:nvPr>
        </p:nvSpPr>
        <p:spPr/>
        <p:txBody>
          <a:bodyPr/>
          <a:lstStyle/>
          <a:p>
            <a:fld id="{58AE824D-AC03-4BE1-87E3-044424193C4E}" type="slidenum">
              <a:rPr lang="zh-CN" altLang="en-US" smtClean="0"/>
              <a:t>‹#›</a:t>
            </a:fld>
            <a:endParaRPr lang="zh-CN" altLang="en-US"/>
          </a:p>
        </p:txBody>
      </p:sp>
    </p:spTree>
    <p:extLst>
      <p:ext uri="{BB962C8B-B14F-4D97-AF65-F5344CB8AC3E}">
        <p14:creationId xmlns:p14="http://schemas.microsoft.com/office/powerpoint/2010/main" val="838984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195470-7E7C-4A38-A02F-51B0DEF36AA7}"/>
              </a:ext>
            </a:extLst>
          </p:cNvPr>
          <p:cNvSpPr>
            <a:spLocks noGrp="1"/>
          </p:cNvSpPr>
          <p:nvPr>
            <p:ph type="title"/>
          </p:nvPr>
        </p:nvSpPr>
        <p:spPr/>
        <p:txBody>
          <a:bodyPr/>
          <a:lstStyle/>
          <a:p>
            <a:r>
              <a:rPr lang="en-US" altLang="zh-CN"/>
              <a:t>Click to edit Master title style</a:t>
            </a:r>
            <a:endParaRPr lang="zh-CN" altLang="en-US"/>
          </a:p>
        </p:txBody>
      </p:sp>
      <p:sp>
        <p:nvSpPr>
          <p:cNvPr id="3" name="竖排文字占位符 2">
            <a:extLst>
              <a:ext uri="{FF2B5EF4-FFF2-40B4-BE49-F238E27FC236}">
                <a16:creationId xmlns:a16="http://schemas.microsoft.com/office/drawing/2014/main" id="{B0028971-571E-4264-80AC-3847F8339215}"/>
              </a:ext>
            </a:extLst>
          </p:cNvPr>
          <p:cNvSpPr>
            <a:spLocks noGrp="1"/>
          </p:cNvSpPr>
          <p:nvPr>
            <p:ph type="body" orient="vert" idx="1"/>
          </p:nvPr>
        </p:nvSpPr>
        <p:spPr/>
        <p:txBody>
          <a:bodyPr vert="eaVert"/>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a:extLst>
              <a:ext uri="{FF2B5EF4-FFF2-40B4-BE49-F238E27FC236}">
                <a16:creationId xmlns:a16="http://schemas.microsoft.com/office/drawing/2014/main" id="{A27D3994-2684-474A-81D7-E0CF1C3C4F79}"/>
              </a:ext>
            </a:extLst>
          </p:cNvPr>
          <p:cNvSpPr>
            <a:spLocks noGrp="1"/>
          </p:cNvSpPr>
          <p:nvPr>
            <p:ph type="dt" sz="half" idx="10"/>
          </p:nvPr>
        </p:nvSpPr>
        <p:spPr/>
        <p:txBody>
          <a:bodyPr/>
          <a:lstStyle/>
          <a:p>
            <a:fld id="{B019B724-9784-4D31-8911-AA1A77EAC0ED}" type="datetime1">
              <a:rPr lang="zh-CN" altLang="en-US" smtClean="0"/>
              <a:t>2026/8/21</a:t>
            </a:fld>
            <a:endParaRPr lang="zh-CN" altLang="en-US"/>
          </a:p>
        </p:txBody>
      </p:sp>
      <p:sp>
        <p:nvSpPr>
          <p:cNvPr id="5" name="页脚占位符 4">
            <a:extLst>
              <a:ext uri="{FF2B5EF4-FFF2-40B4-BE49-F238E27FC236}">
                <a16:creationId xmlns:a16="http://schemas.microsoft.com/office/drawing/2014/main" id="{BE41484C-B5B7-4DA4-8EB9-41955FC4DD9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23E3628-A7B0-4609-850D-E48FC26C55F5}"/>
              </a:ext>
            </a:extLst>
          </p:cNvPr>
          <p:cNvSpPr>
            <a:spLocks noGrp="1"/>
          </p:cNvSpPr>
          <p:nvPr>
            <p:ph type="sldNum" sz="quarter" idx="12"/>
          </p:nvPr>
        </p:nvSpPr>
        <p:spPr/>
        <p:txBody>
          <a:bodyPr/>
          <a:lstStyle/>
          <a:p>
            <a:fld id="{58AE824D-AC03-4BE1-87E3-044424193C4E}" type="slidenum">
              <a:rPr lang="zh-CN" altLang="en-US" smtClean="0"/>
              <a:t>‹#›</a:t>
            </a:fld>
            <a:endParaRPr lang="zh-CN" altLang="en-US"/>
          </a:p>
        </p:txBody>
      </p:sp>
    </p:spTree>
    <p:extLst>
      <p:ext uri="{BB962C8B-B14F-4D97-AF65-F5344CB8AC3E}">
        <p14:creationId xmlns:p14="http://schemas.microsoft.com/office/powerpoint/2010/main" val="1577224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BBD07CC4-65FE-43F6-8BE0-CF1CCAE1CBBA}"/>
              </a:ext>
            </a:extLst>
          </p:cNvPr>
          <p:cNvSpPr>
            <a:spLocks noGrp="1"/>
          </p:cNvSpPr>
          <p:nvPr>
            <p:ph type="title" orient="vert"/>
          </p:nvPr>
        </p:nvSpPr>
        <p:spPr>
          <a:xfrm>
            <a:off x="8724900" y="365125"/>
            <a:ext cx="2628900" cy="5811838"/>
          </a:xfrm>
        </p:spPr>
        <p:txBody>
          <a:bodyPr vert="eaVert"/>
          <a:lstStyle/>
          <a:p>
            <a:r>
              <a:rPr lang="en-US" altLang="zh-CN"/>
              <a:t>Click to edit Master title style</a:t>
            </a:r>
            <a:endParaRPr lang="zh-CN" altLang="en-US"/>
          </a:p>
        </p:txBody>
      </p:sp>
      <p:sp>
        <p:nvSpPr>
          <p:cNvPr id="3" name="竖排文字占位符 2">
            <a:extLst>
              <a:ext uri="{FF2B5EF4-FFF2-40B4-BE49-F238E27FC236}">
                <a16:creationId xmlns:a16="http://schemas.microsoft.com/office/drawing/2014/main" id="{DCB6DA18-25D1-4674-867A-B232D44920C6}"/>
              </a:ext>
            </a:extLst>
          </p:cNvPr>
          <p:cNvSpPr>
            <a:spLocks noGrp="1"/>
          </p:cNvSpPr>
          <p:nvPr>
            <p:ph type="body" orient="vert" idx="1"/>
          </p:nvPr>
        </p:nvSpPr>
        <p:spPr>
          <a:xfrm>
            <a:off x="838200" y="365125"/>
            <a:ext cx="7734300" cy="5811838"/>
          </a:xfrm>
        </p:spPr>
        <p:txBody>
          <a:bodyPr vert="eaVert"/>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a:extLst>
              <a:ext uri="{FF2B5EF4-FFF2-40B4-BE49-F238E27FC236}">
                <a16:creationId xmlns:a16="http://schemas.microsoft.com/office/drawing/2014/main" id="{70C95519-9871-4751-9F78-D89EB76BFCDC}"/>
              </a:ext>
            </a:extLst>
          </p:cNvPr>
          <p:cNvSpPr>
            <a:spLocks noGrp="1"/>
          </p:cNvSpPr>
          <p:nvPr>
            <p:ph type="dt" sz="half" idx="10"/>
          </p:nvPr>
        </p:nvSpPr>
        <p:spPr/>
        <p:txBody>
          <a:bodyPr/>
          <a:lstStyle/>
          <a:p>
            <a:fld id="{9B36C42A-3598-4B82-9FBF-A94DEFB7ABE2}" type="datetime1">
              <a:rPr lang="zh-CN" altLang="en-US" smtClean="0"/>
              <a:t>2026/8/21</a:t>
            </a:fld>
            <a:endParaRPr lang="zh-CN" altLang="en-US"/>
          </a:p>
        </p:txBody>
      </p:sp>
      <p:sp>
        <p:nvSpPr>
          <p:cNvPr id="5" name="页脚占位符 4">
            <a:extLst>
              <a:ext uri="{FF2B5EF4-FFF2-40B4-BE49-F238E27FC236}">
                <a16:creationId xmlns:a16="http://schemas.microsoft.com/office/drawing/2014/main" id="{CDA83855-8EBF-49B2-AB92-811DDAA1AA1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BC90A0C-29ED-41C1-A8C8-FA6A17DC967A}"/>
              </a:ext>
            </a:extLst>
          </p:cNvPr>
          <p:cNvSpPr>
            <a:spLocks noGrp="1"/>
          </p:cNvSpPr>
          <p:nvPr>
            <p:ph type="sldNum" sz="quarter" idx="12"/>
          </p:nvPr>
        </p:nvSpPr>
        <p:spPr/>
        <p:txBody>
          <a:bodyPr/>
          <a:lstStyle/>
          <a:p>
            <a:fld id="{58AE824D-AC03-4BE1-87E3-044424193C4E}" type="slidenum">
              <a:rPr lang="zh-CN" altLang="en-US" smtClean="0"/>
              <a:t>‹#›</a:t>
            </a:fld>
            <a:endParaRPr lang="zh-CN" altLang="en-US"/>
          </a:p>
        </p:txBody>
      </p:sp>
    </p:spTree>
    <p:extLst>
      <p:ext uri="{BB962C8B-B14F-4D97-AF65-F5344CB8AC3E}">
        <p14:creationId xmlns:p14="http://schemas.microsoft.com/office/powerpoint/2010/main" val="1499014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BEC82B1-1237-4AA6-A82F-90B0F0AC2D20}"/>
              </a:ext>
            </a:extLst>
          </p:cNvPr>
          <p:cNvSpPr>
            <a:spLocks noGrp="1"/>
          </p:cNvSpPr>
          <p:nvPr>
            <p:ph type="title"/>
          </p:nvPr>
        </p:nvSpPr>
        <p:spPr/>
        <p:txBody>
          <a:bodyPr/>
          <a:lstStyle/>
          <a:p>
            <a:r>
              <a:rPr lang="en-US" altLang="zh-CN"/>
              <a:t>Click to edit Master title style</a:t>
            </a:r>
            <a:endParaRPr lang="zh-CN" altLang="en-US"/>
          </a:p>
        </p:txBody>
      </p:sp>
      <p:sp>
        <p:nvSpPr>
          <p:cNvPr id="3" name="内容占位符 2">
            <a:extLst>
              <a:ext uri="{FF2B5EF4-FFF2-40B4-BE49-F238E27FC236}">
                <a16:creationId xmlns:a16="http://schemas.microsoft.com/office/drawing/2014/main" id="{ED5BA2EB-9680-4C78-859B-4347D5EBC62D}"/>
              </a:ext>
            </a:extLst>
          </p:cNvPr>
          <p:cNvSpPr>
            <a:spLocks noGrp="1"/>
          </p:cNvSpPr>
          <p:nvPr>
            <p:ph idx="1"/>
          </p:nvPr>
        </p:nvSpPr>
        <p:spPr/>
        <p:txBody>
          <a:bodyPr/>
          <a:lstStyle/>
          <a:p>
            <a:pPr lvl="0"/>
            <a:r>
              <a:rPr lang="en-US" altLang="zh-CN" dirty="0"/>
              <a:t>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endParaRPr lang="zh-CN" altLang="en-US" dirty="0"/>
          </a:p>
        </p:txBody>
      </p:sp>
      <p:sp>
        <p:nvSpPr>
          <p:cNvPr id="4" name="日期占位符 3">
            <a:extLst>
              <a:ext uri="{FF2B5EF4-FFF2-40B4-BE49-F238E27FC236}">
                <a16:creationId xmlns:a16="http://schemas.microsoft.com/office/drawing/2014/main" id="{1D469F99-93EE-4CB3-A8D7-F21D337E8F7A}"/>
              </a:ext>
            </a:extLst>
          </p:cNvPr>
          <p:cNvSpPr>
            <a:spLocks noGrp="1"/>
          </p:cNvSpPr>
          <p:nvPr>
            <p:ph type="dt" sz="half" idx="10"/>
          </p:nvPr>
        </p:nvSpPr>
        <p:spPr/>
        <p:txBody>
          <a:bodyPr/>
          <a:lstStyle/>
          <a:p>
            <a:fld id="{44652BDE-A9A9-4924-A019-9D3B7C2F44BB}" type="datetime1">
              <a:rPr lang="zh-CN" altLang="en-US" smtClean="0"/>
              <a:t>2026/8/21</a:t>
            </a:fld>
            <a:endParaRPr lang="zh-CN" altLang="en-US"/>
          </a:p>
        </p:txBody>
      </p:sp>
      <p:sp>
        <p:nvSpPr>
          <p:cNvPr id="5" name="页脚占位符 4">
            <a:extLst>
              <a:ext uri="{FF2B5EF4-FFF2-40B4-BE49-F238E27FC236}">
                <a16:creationId xmlns:a16="http://schemas.microsoft.com/office/drawing/2014/main" id="{2C420EE3-0C57-4468-A23C-C40A58D5B0D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7AFD1ED-C2CD-4E18-8208-99BE9D73FAD9}"/>
              </a:ext>
            </a:extLst>
          </p:cNvPr>
          <p:cNvSpPr>
            <a:spLocks noGrp="1"/>
          </p:cNvSpPr>
          <p:nvPr>
            <p:ph type="sldNum" sz="quarter" idx="12"/>
          </p:nvPr>
        </p:nvSpPr>
        <p:spPr/>
        <p:txBody>
          <a:bodyPr/>
          <a:lstStyle/>
          <a:p>
            <a:fld id="{58AE824D-AC03-4BE1-87E3-044424193C4E}" type="slidenum">
              <a:rPr lang="zh-CN" altLang="en-US" smtClean="0"/>
              <a:t>‹#›</a:t>
            </a:fld>
            <a:endParaRPr lang="zh-CN" altLang="en-US"/>
          </a:p>
        </p:txBody>
      </p:sp>
    </p:spTree>
    <p:extLst>
      <p:ext uri="{BB962C8B-B14F-4D97-AF65-F5344CB8AC3E}">
        <p14:creationId xmlns:p14="http://schemas.microsoft.com/office/powerpoint/2010/main" val="2788987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26ADC26-6542-4CFA-83C6-5BC7EA2E4AC7}"/>
              </a:ext>
            </a:extLst>
          </p:cNvPr>
          <p:cNvSpPr>
            <a:spLocks noGrp="1"/>
          </p:cNvSpPr>
          <p:nvPr>
            <p:ph type="title"/>
          </p:nvPr>
        </p:nvSpPr>
        <p:spPr>
          <a:xfrm>
            <a:off x="831850" y="1709738"/>
            <a:ext cx="10515600" cy="2852737"/>
          </a:xfrm>
        </p:spPr>
        <p:txBody>
          <a:bodyPr anchor="b"/>
          <a:lstStyle>
            <a:lvl1pPr>
              <a:defRPr sz="6000"/>
            </a:lvl1pPr>
          </a:lstStyle>
          <a:p>
            <a:r>
              <a:rPr lang="en-US" altLang="zh-CN"/>
              <a:t>Click to edit Master title style</a:t>
            </a:r>
            <a:endParaRPr lang="zh-CN" altLang="en-US"/>
          </a:p>
        </p:txBody>
      </p:sp>
      <p:sp>
        <p:nvSpPr>
          <p:cNvPr id="3" name="文本占位符 2">
            <a:extLst>
              <a:ext uri="{FF2B5EF4-FFF2-40B4-BE49-F238E27FC236}">
                <a16:creationId xmlns:a16="http://schemas.microsoft.com/office/drawing/2014/main" id="{D5070057-E92A-4073-805C-0022ED8351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Edit Master text styles</a:t>
            </a:r>
          </a:p>
        </p:txBody>
      </p:sp>
      <p:sp>
        <p:nvSpPr>
          <p:cNvPr id="4" name="日期占位符 3">
            <a:extLst>
              <a:ext uri="{FF2B5EF4-FFF2-40B4-BE49-F238E27FC236}">
                <a16:creationId xmlns:a16="http://schemas.microsoft.com/office/drawing/2014/main" id="{7D4987ED-0705-49A4-B213-0D1479778809}"/>
              </a:ext>
            </a:extLst>
          </p:cNvPr>
          <p:cNvSpPr>
            <a:spLocks noGrp="1"/>
          </p:cNvSpPr>
          <p:nvPr>
            <p:ph type="dt" sz="half" idx="10"/>
          </p:nvPr>
        </p:nvSpPr>
        <p:spPr/>
        <p:txBody>
          <a:bodyPr/>
          <a:lstStyle/>
          <a:p>
            <a:fld id="{66054BEC-CD9B-422E-BFA6-1DC2AB2A01B8}" type="datetime1">
              <a:rPr lang="zh-CN" altLang="en-US" smtClean="0"/>
              <a:t>2026/8/21</a:t>
            </a:fld>
            <a:endParaRPr lang="zh-CN" altLang="en-US"/>
          </a:p>
        </p:txBody>
      </p:sp>
      <p:sp>
        <p:nvSpPr>
          <p:cNvPr id="5" name="页脚占位符 4">
            <a:extLst>
              <a:ext uri="{FF2B5EF4-FFF2-40B4-BE49-F238E27FC236}">
                <a16:creationId xmlns:a16="http://schemas.microsoft.com/office/drawing/2014/main" id="{FB9A7C22-9587-4724-A45C-FAE20EFF1EF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295CB6E-D818-414B-8EA8-977558CCAEA7}"/>
              </a:ext>
            </a:extLst>
          </p:cNvPr>
          <p:cNvSpPr>
            <a:spLocks noGrp="1"/>
          </p:cNvSpPr>
          <p:nvPr>
            <p:ph type="sldNum" sz="quarter" idx="12"/>
          </p:nvPr>
        </p:nvSpPr>
        <p:spPr/>
        <p:txBody>
          <a:bodyPr/>
          <a:lstStyle/>
          <a:p>
            <a:fld id="{58AE824D-AC03-4BE1-87E3-044424193C4E}" type="slidenum">
              <a:rPr lang="zh-CN" altLang="en-US" smtClean="0"/>
              <a:t>‹#›</a:t>
            </a:fld>
            <a:endParaRPr lang="zh-CN" altLang="en-US"/>
          </a:p>
        </p:txBody>
      </p:sp>
    </p:spTree>
    <p:extLst>
      <p:ext uri="{BB962C8B-B14F-4D97-AF65-F5344CB8AC3E}">
        <p14:creationId xmlns:p14="http://schemas.microsoft.com/office/powerpoint/2010/main" val="3141400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602E39C-C305-423F-BA51-DE63B1A20949}"/>
              </a:ext>
            </a:extLst>
          </p:cNvPr>
          <p:cNvSpPr>
            <a:spLocks noGrp="1"/>
          </p:cNvSpPr>
          <p:nvPr>
            <p:ph type="title"/>
          </p:nvPr>
        </p:nvSpPr>
        <p:spPr/>
        <p:txBody>
          <a:bodyPr/>
          <a:lstStyle/>
          <a:p>
            <a:r>
              <a:rPr lang="en-US" altLang="zh-CN"/>
              <a:t>Click to edit Master title style</a:t>
            </a:r>
            <a:endParaRPr lang="zh-CN" altLang="en-US"/>
          </a:p>
        </p:txBody>
      </p:sp>
      <p:sp>
        <p:nvSpPr>
          <p:cNvPr id="3" name="内容占位符 2">
            <a:extLst>
              <a:ext uri="{FF2B5EF4-FFF2-40B4-BE49-F238E27FC236}">
                <a16:creationId xmlns:a16="http://schemas.microsoft.com/office/drawing/2014/main" id="{83F473E5-AE3F-4914-B54F-92CA5EE0E41A}"/>
              </a:ext>
            </a:extLst>
          </p:cNvPr>
          <p:cNvSpPr>
            <a:spLocks noGrp="1"/>
          </p:cNvSpPr>
          <p:nvPr>
            <p:ph sz="half" idx="1"/>
          </p:nvPr>
        </p:nvSpPr>
        <p:spPr>
          <a:xfrm>
            <a:off x="838200" y="1825625"/>
            <a:ext cx="5181600" cy="4351338"/>
          </a:xfrm>
        </p:spPr>
        <p:txBody>
          <a:body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内容占位符 3">
            <a:extLst>
              <a:ext uri="{FF2B5EF4-FFF2-40B4-BE49-F238E27FC236}">
                <a16:creationId xmlns:a16="http://schemas.microsoft.com/office/drawing/2014/main" id="{BF000EA3-71D3-42DE-93A8-4D77B8D62D87}"/>
              </a:ext>
            </a:extLst>
          </p:cNvPr>
          <p:cNvSpPr>
            <a:spLocks noGrp="1"/>
          </p:cNvSpPr>
          <p:nvPr>
            <p:ph sz="half" idx="2"/>
          </p:nvPr>
        </p:nvSpPr>
        <p:spPr>
          <a:xfrm>
            <a:off x="6172200" y="1825625"/>
            <a:ext cx="5181600" cy="4351338"/>
          </a:xfrm>
        </p:spPr>
        <p:txBody>
          <a:body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5" name="日期占位符 4">
            <a:extLst>
              <a:ext uri="{FF2B5EF4-FFF2-40B4-BE49-F238E27FC236}">
                <a16:creationId xmlns:a16="http://schemas.microsoft.com/office/drawing/2014/main" id="{24546E52-6154-46A1-82E2-53CC052A403B}"/>
              </a:ext>
            </a:extLst>
          </p:cNvPr>
          <p:cNvSpPr>
            <a:spLocks noGrp="1"/>
          </p:cNvSpPr>
          <p:nvPr>
            <p:ph type="dt" sz="half" idx="10"/>
          </p:nvPr>
        </p:nvSpPr>
        <p:spPr/>
        <p:txBody>
          <a:bodyPr/>
          <a:lstStyle/>
          <a:p>
            <a:fld id="{8AD5990B-7D0D-47E6-8404-D0621E66A69E}" type="datetime1">
              <a:rPr lang="zh-CN" altLang="en-US" smtClean="0"/>
              <a:t>2026/8/21</a:t>
            </a:fld>
            <a:endParaRPr lang="zh-CN" altLang="en-US"/>
          </a:p>
        </p:txBody>
      </p:sp>
      <p:sp>
        <p:nvSpPr>
          <p:cNvPr id="6" name="页脚占位符 5">
            <a:extLst>
              <a:ext uri="{FF2B5EF4-FFF2-40B4-BE49-F238E27FC236}">
                <a16:creationId xmlns:a16="http://schemas.microsoft.com/office/drawing/2014/main" id="{1456C858-8FB7-4105-A0F5-529138F449D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5CFA1F7-C493-4BE4-9914-6750E2678482}"/>
              </a:ext>
            </a:extLst>
          </p:cNvPr>
          <p:cNvSpPr>
            <a:spLocks noGrp="1"/>
          </p:cNvSpPr>
          <p:nvPr>
            <p:ph type="sldNum" sz="quarter" idx="12"/>
          </p:nvPr>
        </p:nvSpPr>
        <p:spPr/>
        <p:txBody>
          <a:bodyPr/>
          <a:lstStyle/>
          <a:p>
            <a:fld id="{58AE824D-AC03-4BE1-87E3-044424193C4E}" type="slidenum">
              <a:rPr lang="zh-CN" altLang="en-US" smtClean="0"/>
              <a:t>‹#›</a:t>
            </a:fld>
            <a:endParaRPr lang="zh-CN" altLang="en-US"/>
          </a:p>
        </p:txBody>
      </p:sp>
    </p:spTree>
    <p:extLst>
      <p:ext uri="{BB962C8B-B14F-4D97-AF65-F5344CB8AC3E}">
        <p14:creationId xmlns:p14="http://schemas.microsoft.com/office/powerpoint/2010/main" val="1213915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DE946B6-662E-41A6-9789-77D29FCEACB4}"/>
              </a:ext>
            </a:extLst>
          </p:cNvPr>
          <p:cNvSpPr>
            <a:spLocks noGrp="1"/>
          </p:cNvSpPr>
          <p:nvPr>
            <p:ph type="title"/>
          </p:nvPr>
        </p:nvSpPr>
        <p:spPr>
          <a:xfrm>
            <a:off x="839788" y="365125"/>
            <a:ext cx="10515600" cy="1325563"/>
          </a:xfrm>
        </p:spPr>
        <p:txBody>
          <a:bodyPr/>
          <a:lstStyle/>
          <a:p>
            <a:r>
              <a:rPr lang="en-US" altLang="zh-CN"/>
              <a:t>Click to edit Master title style</a:t>
            </a:r>
            <a:endParaRPr lang="zh-CN" altLang="en-US"/>
          </a:p>
        </p:txBody>
      </p:sp>
      <p:sp>
        <p:nvSpPr>
          <p:cNvPr id="3" name="文本占位符 2">
            <a:extLst>
              <a:ext uri="{FF2B5EF4-FFF2-40B4-BE49-F238E27FC236}">
                <a16:creationId xmlns:a16="http://schemas.microsoft.com/office/drawing/2014/main" id="{120CFEB5-94CD-428F-978A-EC5811AE19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Edit Master text styles</a:t>
            </a:r>
          </a:p>
        </p:txBody>
      </p:sp>
      <p:sp>
        <p:nvSpPr>
          <p:cNvPr id="4" name="内容占位符 3">
            <a:extLst>
              <a:ext uri="{FF2B5EF4-FFF2-40B4-BE49-F238E27FC236}">
                <a16:creationId xmlns:a16="http://schemas.microsoft.com/office/drawing/2014/main" id="{678C65C3-1DB0-4C08-8CCD-32CAEA5F9E8E}"/>
              </a:ext>
            </a:extLst>
          </p:cNvPr>
          <p:cNvSpPr>
            <a:spLocks noGrp="1"/>
          </p:cNvSpPr>
          <p:nvPr>
            <p:ph sz="half" idx="2"/>
          </p:nvPr>
        </p:nvSpPr>
        <p:spPr>
          <a:xfrm>
            <a:off x="839788" y="2505075"/>
            <a:ext cx="5157787" cy="3684588"/>
          </a:xfrm>
        </p:spPr>
        <p:txBody>
          <a:body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5" name="文本占位符 4">
            <a:extLst>
              <a:ext uri="{FF2B5EF4-FFF2-40B4-BE49-F238E27FC236}">
                <a16:creationId xmlns:a16="http://schemas.microsoft.com/office/drawing/2014/main" id="{9BC4082F-FB6C-432E-90D1-1A59C67049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Edit Master text styles</a:t>
            </a:r>
          </a:p>
        </p:txBody>
      </p:sp>
      <p:sp>
        <p:nvSpPr>
          <p:cNvPr id="6" name="内容占位符 5">
            <a:extLst>
              <a:ext uri="{FF2B5EF4-FFF2-40B4-BE49-F238E27FC236}">
                <a16:creationId xmlns:a16="http://schemas.microsoft.com/office/drawing/2014/main" id="{31F8B1BE-6FD0-4873-9B1B-5AB663C2BC51}"/>
              </a:ext>
            </a:extLst>
          </p:cNvPr>
          <p:cNvSpPr>
            <a:spLocks noGrp="1"/>
          </p:cNvSpPr>
          <p:nvPr>
            <p:ph sz="quarter" idx="4"/>
          </p:nvPr>
        </p:nvSpPr>
        <p:spPr>
          <a:xfrm>
            <a:off x="6172200" y="2505075"/>
            <a:ext cx="5183188" cy="3684588"/>
          </a:xfrm>
        </p:spPr>
        <p:txBody>
          <a:body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7" name="日期占位符 6">
            <a:extLst>
              <a:ext uri="{FF2B5EF4-FFF2-40B4-BE49-F238E27FC236}">
                <a16:creationId xmlns:a16="http://schemas.microsoft.com/office/drawing/2014/main" id="{3CFD7D9C-5BB5-4C9A-AB8F-12D564A45361}"/>
              </a:ext>
            </a:extLst>
          </p:cNvPr>
          <p:cNvSpPr>
            <a:spLocks noGrp="1"/>
          </p:cNvSpPr>
          <p:nvPr>
            <p:ph type="dt" sz="half" idx="10"/>
          </p:nvPr>
        </p:nvSpPr>
        <p:spPr/>
        <p:txBody>
          <a:bodyPr/>
          <a:lstStyle/>
          <a:p>
            <a:fld id="{2A4D2945-1079-49BD-9110-B0EB07DC6E41}" type="datetime1">
              <a:rPr lang="zh-CN" altLang="en-US" smtClean="0"/>
              <a:t>2026/8/21</a:t>
            </a:fld>
            <a:endParaRPr lang="zh-CN" altLang="en-US"/>
          </a:p>
        </p:txBody>
      </p:sp>
      <p:sp>
        <p:nvSpPr>
          <p:cNvPr id="8" name="页脚占位符 7">
            <a:extLst>
              <a:ext uri="{FF2B5EF4-FFF2-40B4-BE49-F238E27FC236}">
                <a16:creationId xmlns:a16="http://schemas.microsoft.com/office/drawing/2014/main" id="{938E6922-F48C-43E0-A5C2-17C25674E35A}"/>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5001DE3E-4C11-48E9-8229-B33E7FE236FA}"/>
              </a:ext>
            </a:extLst>
          </p:cNvPr>
          <p:cNvSpPr>
            <a:spLocks noGrp="1"/>
          </p:cNvSpPr>
          <p:nvPr>
            <p:ph type="sldNum" sz="quarter" idx="12"/>
          </p:nvPr>
        </p:nvSpPr>
        <p:spPr/>
        <p:txBody>
          <a:bodyPr/>
          <a:lstStyle/>
          <a:p>
            <a:fld id="{58AE824D-AC03-4BE1-87E3-044424193C4E}" type="slidenum">
              <a:rPr lang="zh-CN" altLang="en-US" smtClean="0"/>
              <a:t>‹#›</a:t>
            </a:fld>
            <a:endParaRPr lang="zh-CN" altLang="en-US"/>
          </a:p>
        </p:txBody>
      </p:sp>
    </p:spTree>
    <p:extLst>
      <p:ext uri="{BB962C8B-B14F-4D97-AF65-F5344CB8AC3E}">
        <p14:creationId xmlns:p14="http://schemas.microsoft.com/office/powerpoint/2010/main" val="3149939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CE6D137-C4B2-47F2-B729-899AED95D8F7}"/>
              </a:ext>
            </a:extLst>
          </p:cNvPr>
          <p:cNvSpPr>
            <a:spLocks noGrp="1"/>
          </p:cNvSpPr>
          <p:nvPr>
            <p:ph type="title"/>
          </p:nvPr>
        </p:nvSpPr>
        <p:spPr/>
        <p:txBody>
          <a:bodyPr/>
          <a:lstStyle/>
          <a:p>
            <a:r>
              <a:rPr lang="en-US" altLang="zh-CN" dirty="0"/>
              <a:t>Click to edit Master title style</a:t>
            </a:r>
            <a:endParaRPr lang="zh-CN" altLang="en-US" dirty="0"/>
          </a:p>
        </p:txBody>
      </p:sp>
      <p:sp>
        <p:nvSpPr>
          <p:cNvPr id="3" name="日期占位符 2">
            <a:extLst>
              <a:ext uri="{FF2B5EF4-FFF2-40B4-BE49-F238E27FC236}">
                <a16:creationId xmlns:a16="http://schemas.microsoft.com/office/drawing/2014/main" id="{FB4D62F9-0009-4C87-B5F5-1F2373C8B4B4}"/>
              </a:ext>
            </a:extLst>
          </p:cNvPr>
          <p:cNvSpPr>
            <a:spLocks noGrp="1"/>
          </p:cNvSpPr>
          <p:nvPr>
            <p:ph type="dt" sz="half" idx="10"/>
          </p:nvPr>
        </p:nvSpPr>
        <p:spPr/>
        <p:txBody>
          <a:bodyPr/>
          <a:lstStyle/>
          <a:p>
            <a:fld id="{B41FABD0-030A-4965-B473-622E233D0182}" type="datetime1">
              <a:rPr lang="zh-CN" altLang="en-US" smtClean="0"/>
              <a:t>2026/8/21</a:t>
            </a:fld>
            <a:endParaRPr lang="zh-CN" altLang="en-US"/>
          </a:p>
        </p:txBody>
      </p:sp>
      <p:sp>
        <p:nvSpPr>
          <p:cNvPr id="4" name="页脚占位符 3">
            <a:extLst>
              <a:ext uri="{FF2B5EF4-FFF2-40B4-BE49-F238E27FC236}">
                <a16:creationId xmlns:a16="http://schemas.microsoft.com/office/drawing/2014/main" id="{E2565134-D4DA-40AB-858E-7860EB093092}"/>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4033C32E-D954-45EF-AEB0-A6C3CCCABF1F}"/>
              </a:ext>
            </a:extLst>
          </p:cNvPr>
          <p:cNvSpPr>
            <a:spLocks noGrp="1"/>
          </p:cNvSpPr>
          <p:nvPr>
            <p:ph type="sldNum" sz="quarter" idx="12"/>
          </p:nvPr>
        </p:nvSpPr>
        <p:spPr/>
        <p:txBody>
          <a:bodyPr/>
          <a:lstStyle/>
          <a:p>
            <a:fld id="{58AE824D-AC03-4BE1-87E3-044424193C4E}" type="slidenum">
              <a:rPr lang="zh-CN" altLang="en-US" smtClean="0"/>
              <a:t>‹#›</a:t>
            </a:fld>
            <a:endParaRPr lang="zh-CN" altLang="en-US"/>
          </a:p>
        </p:txBody>
      </p:sp>
    </p:spTree>
    <p:extLst>
      <p:ext uri="{BB962C8B-B14F-4D97-AF65-F5344CB8AC3E}">
        <p14:creationId xmlns:p14="http://schemas.microsoft.com/office/powerpoint/2010/main" val="4018694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05A37251-5769-480C-87B4-FA8E783FD9C5}"/>
              </a:ext>
            </a:extLst>
          </p:cNvPr>
          <p:cNvSpPr>
            <a:spLocks noGrp="1"/>
          </p:cNvSpPr>
          <p:nvPr>
            <p:ph type="dt" sz="half" idx="10"/>
          </p:nvPr>
        </p:nvSpPr>
        <p:spPr/>
        <p:txBody>
          <a:bodyPr/>
          <a:lstStyle/>
          <a:p>
            <a:fld id="{8604E1F6-96F9-498E-8C36-DD2AB101E7B3}" type="datetime1">
              <a:rPr lang="zh-CN" altLang="en-US" smtClean="0"/>
              <a:t>2026/8/21</a:t>
            </a:fld>
            <a:endParaRPr lang="zh-CN" altLang="en-US"/>
          </a:p>
        </p:txBody>
      </p:sp>
      <p:sp>
        <p:nvSpPr>
          <p:cNvPr id="3" name="页脚占位符 2">
            <a:extLst>
              <a:ext uri="{FF2B5EF4-FFF2-40B4-BE49-F238E27FC236}">
                <a16:creationId xmlns:a16="http://schemas.microsoft.com/office/drawing/2014/main" id="{FBACD179-0C49-4263-9440-2E781EFC5DBF}"/>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8C2789ED-D10E-4CFA-BB4E-E5ACA56A8867}"/>
              </a:ext>
            </a:extLst>
          </p:cNvPr>
          <p:cNvSpPr>
            <a:spLocks noGrp="1"/>
          </p:cNvSpPr>
          <p:nvPr>
            <p:ph type="sldNum" sz="quarter" idx="12"/>
          </p:nvPr>
        </p:nvSpPr>
        <p:spPr>
          <a:xfrm>
            <a:off x="9294181" y="6356350"/>
            <a:ext cx="2743200" cy="365125"/>
          </a:xfrm>
        </p:spPr>
        <p:txBody>
          <a:bodyPr/>
          <a:lstStyle/>
          <a:p>
            <a:fld id="{58AE824D-AC03-4BE1-87E3-044424193C4E}" type="slidenum">
              <a:rPr lang="zh-CN" altLang="en-US" smtClean="0"/>
              <a:t>‹#›</a:t>
            </a:fld>
            <a:endParaRPr lang="zh-CN" altLang="en-US"/>
          </a:p>
        </p:txBody>
      </p:sp>
    </p:spTree>
    <p:extLst>
      <p:ext uri="{BB962C8B-B14F-4D97-AF65-F5344CB8AC3E}">
        <p14:creationId xmlns:p14="http://schemas.microsoft.com/office/powerpoint/2010/main" val="1365274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869647D-E1B5-426E-99EB-DFF7E07D68D6}"/>
              </a:ext>
            </a:extLst>
          </p:cNvPr>
          <p:cNvSpPr>
            <a:spLocks noGrp="1"/>
          </p:cNvSpPr>
          <p:nvPr>
            <p:ph type="title"/>
          </p:nvPr>
        </p:nvSpPr>
        <p:spPr>
          <a:xfrm>
            <a:off x="839788" y="457200"/>
            <a:ext cx="3932237" cy="1600200"/>
          </a:xfrm>
        </p:spPr>
        <p:txBody>
          <a:bodyPr anchor="b"/>
          <a:lstStyle>
            <a:lvl1pPr>
              <a:defRPr sz="3200"/>
            </a:lvl1pPr>
          </a:lstStyle>
          <a:p>
            <a:r>
              <a:rPr lang="en-US" altLang="zh-CN"/>
              <a:t>Click to edit Master title style</a:t>
            </a:r>
            <a:endParaRPr lang="zh-CN" altLang="en-US"/>
          </a:p>
        </p:txBody>
      </p:sp>
      <p:sp>
        <p:nvSpPr>
          <p:cNvPr id="3" name="内容占位符 2">
            <a:extLst>
              <a:ext uri="{FF2B5EF4-FFF2-40B4-BE49-F238E27FC236}">
                <a16:creationId xmlns:a16="http://schemas.microsoft.com/office/drawing/2014/main" id="{70E371D1-4B15-4DBA-8BCC-EABD1DD7C6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文本占位符 3">
            <a:extLst>
              <a:ext uri="{FF2B5EF4-FFF2-40B4-BE49-F238E27FC236}">
                <a16:creationId xmlns:a16="http://schemas.microsoft.com/office/drawing/2014/main" id="{CE90DC65-42CD-4AFB-94C5-3F68DDE206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Edit Master text styles</a:t>
            </a:r>
          </a:p>
        </p:txBody>
      </p:sp>
      <p:sp>
        <p:nvSpPr>
          <p:cNvPr id="5" name="日期占位符 4">
            <a:extLst>
              <a:ext uri="{FF2B5EF4-FFF2-40B4-BE49-F238E27FC236}">
                <a16:creationId xmlns:a16="http://schemas.microsoft.com/office/drawing/2014/main" id="{9984B95E-67D6-4DB2-9190-197D6EE48870}"/>
              </a:ext>
            </a:extLst>
          </p:cNvPr>
          <p:cNvSpPr>
            <a:spLocks noGrp="1"/>
          </p:cNvSpPr>
          <p:nvPr>
            <p:ph type="dt" sz="half" idx="10"/>
          </p:nvPr>
        </p:nvSpPr>
        <p:spPr/>
        <p:txBody>
          <a:bodyPr/>
          <a:lstStyle/>
          <a:p>
            <a:fld id="{18CE2E50-2052-4175-9F03-574367392FD1}" type="datetime1">
              <a:rPr lang="zh-CN" altLang="en-US" smtClean="0"/>
              <a:t>2026/8/21</a:t>
            </a:fld>
            <a:endParaRPr lang="zh-CN" altLang="en-US"/>
          </a:p>
        </p:txBody>
      </p:sp>
      <p:sp>
        <p:nvSpPr>
          <p:cNvPr id="6" name="页脚占位符 5">
            <a:extLst>
              <a:ext uri="{FF2B5EF4-FFF2-40B4-BE49-F238E27FC236}">
                <a16:creationId xmlns:a16="http://schemas.microsoft.com/office/drawing/2014/main" id="{02596243-67A6-4B76-BE23-842DAE1F236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AEF08F0-08C5-47C9-9EAF-3C8CEE495DF7}"/>
              </a:ext>
            </a:extLst>
          </p:cNvPr>
          <p:cNvSpPr>
            <a:spLocks noGrp="1"/>
          </p:cNvSpPr>
          <p:nvPr>
            <p:ph type="sldNum" sz="quarter" idx="12"/>
          </p:nvPr>
        </p:nvSpPr>
        <p:spPr/>
        <p:txBody>
          <a:bodyPr/>
          <a:lstStyle/>
          <a:p>
            <a:fld id="{58AE824D-AC03-4BE1-87E3-044424193C4E}" type="slidenum">
              <a:rPr lang="zh-CN" altLang="en-US" smtClean="0"/>
              <a:t>‹#›</a:t>
            </a:fld>
            <a:endParaRPr lang="zh-CN" altLang="en-US"/>
          </a:p>
        </p:txBody>
      </p:sp>
    </p:spTree>
    <p:extLst>
      <p:ext uri="{BB962C8B-B14F-4D97-AF65-F5344CB8AC3E}">
        <p14:creationId xmlns:p14="http://schemas.microsoft.com/office/powerpoint/2010/main" val="2943340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7668F9-7F57-40C9-82D0-BE0E9A6C3CE1}"/>
              </a:ext>
            </a:extLst>
          </p:cNvPr>
          <p:cNvSpPr>
            <a:spLocks noGrp="1"/>
          </p:cNvSpPr>
          <p:nvPr>
            <p:ph type="title"/>
          </p:nvPr>
        </p:nvSpPr>
        <p:spPr>
          <a:xfrm>
            <a:off x="839788" y="457200"/>
            <a:ext cx="3932237" cy="1600200"/>
          </a:xfrm>
        </p:spPr>
        <p:txBody>
          <a:bodyPr anchor="b"/>
          <a:lstStyle>
            <a:lvl1pPr>
              <a:defRPr sz="3200"/>
            </a:lvl1pPr>
          </a:lstStyle>
          <a:p>
            <a:r>
              <a:rPr lang="en-US" altLang="zh-CN"/>
              <a:t>Click to edit Master title style</a:t>
            </a:r>
            <a:endParaRPr lang="zh-CN" altLang="en-US"/>
          </a:p>
        </p:txBody>
      </p:sp>
      <p:sp>
        <p:nvSpPr>
          <p:cNvPr id="3" name="图片占位符 2">
            <a:extLst>
              <a:ext uri="{FF2B5EF4-FFF2-40B4-BE49-F238E27FC236}">
                <a16:creationId xmlns:a16="http://schemas.microsoft.com/office/drawing/2014/main" id="{6B660F1A-4C95-4B25-A484-9B9C6B0540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zh-CN"/>
              <a:t>Click icon to add picture</a:t>
            </a:r>
            <a:endParaRPr lang="zh-CN" altLang="en-US"/>
          </a:p>
        </p:txBody>
      </p:sp>
      <p:sp>
        <p:nvSpPr>
          <p:cNvPr id="4" name="文本占位符 3">
            <a:extLst>
              <a:ext uri="{FF2B5EF4-FFF2-40B4-BE49-F238E27FC236}">
                <a16:creationId xmlns:a16="http://schemas.microsoft.com/office/drawing/2014/main" id="{1A66423E-E77F-4107-9950-25C14C2731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Edit Master text styles</a:t>
            </a:r>
          </a:p>
        </p:txBody>
      </p:sp>
      <p:sp>
        <p:nvSpPr>
          <p:cNvPr id="5" name="日期占位符 4">
            <a:extLst>
              <a:ext uri="{FF2B5EF4-FFF2-40B4-BE49-F238E27FC236}">
                <a16:creationId xmlns:a16="http://schemas.microsoft.com/office/drawing/2014/main" id="{9C2533BF-AE8C-459A-B14C-0530A0F4A4CA}"/>
              </a:ext>
            </a:extLst>
          </p:cNvPr>
          <p:cNvSpPr>
            <a:spLocks noGrp="1"/>
          </p:cNvSpPr>
          <p:nvPr>
            <p:ph type="dt" sz="half" idx="10"/>
          </p:nvPr>
        </p:nvSpPr>
        <p:spPr/>
        <p:txBody>
          <a:bodyPr/>
          <a:lstStyle/>
          <a:p>
            <a:fld id="{F305A45C-1307-4778-BFFB-A714DD6DAD42}" type="datetime1">
              <a:rPr lang="zh-CN" altLang="en-US" smtClean="0"/>
              <a:t>2026/8/21</a:t>
            </a:fld>
            <a:endParaRPr lang="zh-CN" altLang="en-US"/>
          </a:p>
        </p:txBody>
      </p:sp>
      <p:sp>
        <p:nvSpPr>
          <p:cNvPr id="6" name="页脚占位符 5">
            <a:extLst>
              <a:ext uri="{FF2B5EF4-FFF2-40B4-BE49-F238E27FC236}">
                <a16:creationId xmlns:a16="http://schemas.microsoft.com/office/drawing/2014/main" id="{B73570D3-97AC-4F58-B9B6-C028C4D1123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F9EED8EC-0184-4A02-B059-4914104B2CB7}"/>
              </a:ext>
            </a:extLst>
          </p:cNvPr>
          <p:cNvSpPr>
            <a:spLocks noGrp="1"/>
          </p:cNvSpPr>
          <p:nvPr>
            <p:ph type="sldNum" sz="quarter" idx="12"/>
          </p:nvPr>
        </p:nvSpPr>
        <p:spPr/>
        <p:txBody>
          <a:bodyPr/>
          <a:lstStyle/>
          <a:p>
            <a:fld id="{58AE824D-AC03-4BE1-87E3-044424193C4E}" type="slidenum">
              <a:rPr lang="zh-CN" altLang="en-US" smtClean="0"/>
              <a:t>‹#›</a:t>
            </a:fld>
            <a:endParaRPr lang="zh-CN" altLang="en-US"/>
          </a:p>
        </p:txBody>
      </p:sp>
    </p:spTree>
    <p:extLst>
      <p:ext uri="{BB962C8B-B14F-4D97-AF65-F5344CB8AC3E}">
        <p14:creationId xmlns:p14="http://schemas.microsoft.com/office/powerpoint/2010/main" val="2840965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A6BEC775-0789-443E-B0B3-D7ABF90F0554}"/>
              </a:ext>
            </a:extLst>
          </p:cNvPr>
          <p:cNvSpPr>
            <a:spLocks noGrp="1"/>
          </p:cNvSpPr>
          <p:nvPr>
            <p:ph type="title"/>
          </p:nvPr>
        </p:nvSpPr>
        <p:spPr>
          <a:xfrm>
            <a:off x="203447" y="0"/>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a16="http://schemas.microsoft.com/office/drawing/2014/main" id="{5BAB7ECA-60AE-4B23-BD50-BD80BD8C25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id="{C9AC60C7-A187-4087-AA8E-A8CF531C89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9C6D71-38D1-42A4-8449-B72D3B7035AF}" type="datetime1">
              <a:rPr lang="zh-CN" altLang="en-US" smtClean="0"/>
              <a:t>2026/8/21</a:t>
            </a:fld>
            <a:endParaRPr lang="zh-CN" altLang="en-US"/>
          </a:p>
        </p:txBody>
      </p:sp>
      <p:sp>
        <p:nvSpPr>
          <p:cNvPr id="5" name="页脚占位符 4">
            <a:extLst>
              <a:ext uri="{FF2B5EF4-FFF2-40B4-BE49-F238E27FC236}">
                <a16:creationId xmlns:a16="http://schemas.microsoft.com/office/drawing/2014/main" id="{AFA7DC73-6A8A-4283-9945-242C17D8AE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2F241D27-E35D-49EB-A47A-36EEEBBEBC95}"/>
              </a:ext>
            </a:extLst>
          </p:cNvPr>
          <p:cNvSpPr>
            <a:spLocks noGrp="1"/>
          </p:cNvSpPr>
          <p:nvPr>
            <p:ph type="sldNum" sz="quarter" idx="4"/>
          </p:nvPr>
        </p:nvSpPr>
        <p:spPr>
          <a:xfrm>
            <a:off x="9347447" y="641849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AE824D-AC03-4BE1-87E3-044424193C4E}" type="slidenum">
              <a:rPr lang="zh-CN" altLang="en-US" smtClean="0"/>
              <a:t>‹#›</a:t>
            </a:fld>
            <a:endParaRPr lang="zh-CN" altLang="en-US"/>
          </a:p>
        </p:txBody>
      </p:sp>
    </p:spTree>
    <p:extLst>
      <p:ext uri="{BB962C8B-B14F-4D97-AF65-F5344CB8AC3E}">
        <p14:creationId xmlns:p14="http://schemas.microsoft.com/office/powerpoint/2010/main" val="1772109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3600" b="1" kern="1200">
          <a:solidFill>
            <a:srgbClr val="C00000"/>
          </a:solidFill>
          <a:latin typeface="微软雅黑" panose="020B0503020204020204" pitchFamily="34" charset="-122"/>
          <a:ea typeface="微软雅黑" panose="020B0503020204020204" pitchFamily="34" charset="-122"/>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6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11.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15.png"/><Relationship Id="rId7" Type="http://schemas.openxmlformats.org/officeDocument/2006/relationships/image" Target="../media/image6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58.png"/><Relationship Id="rId5" Type="http://schemas.openxmlformats.org/officeDocument/2006/relationships/image" Target="../media/image17.png"/><Relationship Id="rId10" Type="http://schemas.openxmlformats.org/officeDocument/2006/relationships/image" Target="../media/image71.png"/><Relationship Id="rId4" Type="http://schemas.openxmlformats.org/officeDocument/2006/relationships/image" Target="../media/image16.png"/><Relationship Id="rId9" Type="http://schemas.openxmlformats.org/officeDocument/2006/relationships/image" Target="../media/image70.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75.png"/><Relationship Id="rId4" Type="http://schemas.openxmlformats.org/officeDocument/2006/relationships/image" Target="../media/image74.png"/></Relationships>
</file>

<file path=ppt/slides/_rels/slide14.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270.png"/><Relationship Id="rId7" Type="http://schemas.openxmlformats.org/officeDocument/2006/relationships/image" Target="../media/image310.png"/><Relationship Id="rId12" Type="http://schemas.openxmlformats.org/officeDocument/2006/relationships/image" Target="../media/image360.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00.png"/><Relationship Id="rId11" Type="http://schemas.openxmlformats.org/officeDocument/2006/relationships/image" Target="../media/image350.png"/><Relationship Id="rId5" Type="http://schemas.openxmlformats.org/officeDocument/2006/relationships/image" Target="../media/image290.png"/><Relationship Id="rId10" Type="http://schemas.openxmlformats.org/officeDocument/2006/relationships/image" Target="../media/image340.png"/><Relationship Id="rId4" Type="http://schemas.openxmlformats.org/officeDocument/2006/relationships/image" Target="../media/image280.png"/><Relationship Id="rId9" Type="http://schemas.openxmlformats.org/officeDocument/2006/relationships/image" Target="../media/image330.png"/></Relationships>
</file>

<file path=ppt/slides/_rels/slide15.xml.rels><?xml version="1.0" encoding="UTF-8" standalone="yes"?>
<Relationships xmlns="http://schemas.openxmlformats.org/package/2006/relationships"><Relationship Id="rId3" Type="http://schemas.openxmlformats.org/officeDocument/2006/relationships/image" Target="../media/image21.svg"/><Relationship Id="rId7" Type="http://schemas.openxmlformats.org/officeDocument/2006/relationships/image" Target="../media/image82.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1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81.png"/><Relationship Id="rId4" Type="http://schemas.openxmlformats.org/officeDocument/2006/relationships/image" Target="../media/image80.png"/></Relationships>
</file>

<file path=ppt/slides/_rels/slide17.xml.rels><?xml version="1.0" encoding="UTF-8" standalone="yes"?>
<Relationships xmlns="http://schemas.openxmlformats.org/package/2006/relationships"><Relationship Id="rId18" Type="http://schemas.openxmlformats.org/officeDocument/2006/relationships/image" Target="../media/image84.png"/><Relationship Id="rId3" Type="http://schemas.openxmlformats.org/officeDocument/2006/relationships/image" Target="../media/image83.png"/><Relationship Id="rId17" Type="http://schemas.openxmlformats.org/officeDocument/2006/relationships/image" Target="../media/image81.png"/><Relationship Id="rId2" Type="http://schemas.openxmlformats.org/officeDocument/2006/relationships/notesSlide" Target="../notesSlides/notesSlide17.xml"/><Relationship Id="rId16" Type="http://schemas.openxmlformats.org/officeDocument/2006/relationships/image" Target="../media/image80.png"/><Relationship Id="rId20" Type="http://schemas.openxmlformats.org/officeDocument/2006/relationships/image" Target="../media/image86.png"/><Relationship Id="rId1" Type="http://schemas.openxmlformats.org/officeDocument/2006/relationships/slideLayout" Target="../slideLayouts/slideLayout2.xml"/><Relationship Id="rId15" Type="http://schemas.openxmlformats.org/officeDocument/2006/relationships/image" Target="../media/image220.png"/><Relationship Id="rId19" Type="http://schemas.openxmlformats.org/officeDocument/2006/relationships/image" Target="../media/image85.png"/><Relationship Id="rId4" Type="http://schemas.openxmlformats.org/officeDocument/2006/relationships/image" Target="../media/image21.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notesSlide" Target="../notesSlides/notesSlide2.xml"/><Relationship Id="rId7" Type="http://schemas.openxmlformats.org/officeDocument/2006/relationships/image" Target="../media/image5.svg"/><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svg"/><Relationship Id="rId10" Type="http://schemas.openxmlformats.org/officeDocument/2006/relationships/image" Target="../media/image8.svg"/><Relationship Id="rId4" Type="http://schemas.openxmlformats.org/officeDocument/2006/relationships/image" Target="../media/image2.svg"/><Relationship Id="rId9"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hyperlink" Target="http://github.com/alibaba/alibaba-lingjun-dataset-2023"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ligeng66@aliyun.com"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github.com/alibaba/alibaba-lingjun-dataset-2023"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50.png"/><Relationship Id="rId5" Type="http://schemas.openxmlformats.org/officeDocument/2006/relationships/image" Target="../media/image140.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625773C6-351A-8AD0-B4AD-0BE966EF1104}"/>
              </a:ext>
            </a:extLst>
          </p:cNvPr>
          <p:cNvPicPr>
            <a:picLocks noChangeAspect="1"/>
          </p:cNvPicPr>
          <p:nvPr/>
        </p:nvPicPr>
        <p:blipFill>
          <a:blip r:embed="rId3"/>
          <a:srcRect l="1" t="27418" r="-542" b="27295"/>
          <a:stretch>
            <a:fillRect/>
          </a:stretch>
        </p:blipFill>
        <p:spPr>
          <a:xfrm>
            <a:off x="4009399" y="5249850"/>
            <a:ext cx="4294342" cy="1608150"/>
          </a:xfrm>
          <a:prstGeom prst="rect">
            <a:avLst/>
          </a:prstGeom>
        </p:spPr>
      </p:pic>
      <p:sp>
        <p:nvSpPr>
          <p:cNvPr id="2" name="标题 1">
            <a:extLst>
              <a:ext uri="{FF2B5EF4-FFF2-40B4-BE49-F238E27FC236}">
                <a16:creationId xmlns:a16="http://schemas.microsoft.com/office/drawing/2014/main" id="{2BBE92F4-990B-D7DC-8CEE-0461BA1A3180}"/>
              </a:ext>
            </a:extLst>
          </p:cNvPr>
          <p:cNvSpPr>
            <a:spLocks noGrp="1"/>
          </p:cNvSpPr>
          <p:nvPr>
            <p:ph type="ctrTitle"/>
          </p:nvPr>
        </p:nvSpPr>
        <p:spPr>
          <a:xfrm>
            <a:off x="368467" y="1084757"/>
            <a:ext cx="11455066" cy="1960652"/>
          </a:xfrm>
        </p:spPr>
        <p:txBody>
          <a:bodyPr>
            <a:noAutofit/>
          </a:bodyPr>
          <a:lstStyle/>
          <a:p>
            <a:r>
              <a:rPr lang="en-US" altLang="zh-CN" sz="3200" dirty="0">
                <a:latin typeface="Gill Sans MT" panose="020B0502020104020203" pitchFamily="34" charset="0"/>
              </a:rPr>
              <a:t>L</a:t>
            </a:r>
            <a:r>
              <a:rPr lang="en-US" altLang="zh-CN" sz="2400" dirty="0">
                <a:latin typeface="Gill Sans MT" panose="020B0502020104020203" pitchFamily="34" charset="0"/>
              </a:rPr>
              <a:t>EVELLER</a:t>
            </a:r>
            <a:r>
              <a:rPr lang="en-US" altLang="zh-CN" sz="3200" dirty="0">
                <a:latin typeface="Gill Sans MT" panose="020B0502020104020203" pitchFamily="34" charset="0"/>
              </a:rPr>
              <a:t>: Fair Communication Scheduling via </a:t>
            </a:r>
            <a:br>
              <a:rPr lang="en-US" altLang="zh-CN" sz="3200" dirty="0">
                <a:latin typeface="Gill Sans MT" panose="020B0502020104020203" pitchFamily="34" charset="0"/>
              </a:rPr>
            </a:br>
            <a:r>
              <a:rPr lang="en-US" altLang="zh-CN" sz="3200" dirty="0">
                <a:latin typeface="Gill Sans MT" panose="020B0502020104020203" pitchFamily="34" charset="0"/>
              </a:rPr>
              <a:t>Progress-Rate Awareness in Multi-Tenant Training Clusters</a:t>
            </a:r>
            <a:endParaRPr lang="zh-CN" altLang="en-US" sz="3600" dirty="0">
              <a:latin typeface="Gill Sans MT" panose="020B0502020104020203" pitchFamily="34" charset="0"/>
            </a:endParaRPr>
          </a:p>
        </p:txBody>
      </p:sp>
      <p:sp>
        <p:nvSpPr>
          <p:cNvPr id="3" name="副标题 2">
            <a:extLst>
              <a:ext uri="{FF2B5EF4-FFF2-40B4-BE49-F238E27FC236}">
                <a16:creationId xmlns:a16="http://schemas.microsoft.com/office/drawing/2014/main" id="{B13D6FD6-A3CF-4617-8B7B-CA5E5239F47C}"/>
              </a:ext>
            </a:extLst>
          </p:cNvPr>
          <p:cNvSpPr>
            <a:spLocks noGrp="1"/>
          </p:cNvSpPr>
          <p:nvPr>
            <p:ph type="subTitle" idx="1"/>
          </p:nvPr>
        </p:nvSpPr>
        <p:spPr>
          <a:xfrm>
            <a:off x="1524000" y="3478316"/>
            <a:ext cx="9144000" cy="1655762"/>
          </a:xfrm>
        </p:spPr>
        <p:txBody>
          <a:bodyPr>
            <a:normAutofit/>
          </a:bodyPr>
          <a:lstStyle/>
          <a:p>
            <a:r>
              <a:rPr lang="en-US" altLang="zh-CN" sz="2800" b="1" u="sng" dirty="0">
                <a:latin typeface="Gill Sans MT" panose="020B0502020104020203" pitchFamily="34" charset="0"/>
              </a:rPr>
              <a:t>Geng Li</a:t>
            </a:r>
            <a:r>
              <a:rPr lang="en-US" altLang="zh-CN" sz="2800" b="1" dirty="0">
                <a:latin typeface="Gill Sans MT" panose="020B0502020104020203" pitchFamily="34" charset="0"/>
              </a:rPr>
              <a:t>, Yang Li, </a:t>
            </a:r>
            <a:r>
              <a:rPr lang="en-US" altLang="zh-CN" sz="2800" b="1" dirty="0" err="1">
                <a:latin typeface="Gill Sans MT" panose="020B0502020104020203" pitchFamily="34" charset="0"/>
              </a:rPr>
              <a:t>Mingyuan</a:t>
            </a:r>
            <a:r>
              <a:rPr lang="en-US" altLang="zh-CN" sz="2800" b="1" dirty="0">
                <a:latin typeface="Gill Sans MT" panose="020B0502020104020203" pitchFamily="34" charset="0"/>
              </a:rPr>
              <a:t> Zang, Jie Wu</a:t>
            </a:r>
          </a:p>
          <a:p>
            <a:r>
              <a:rPr lang="en-US" altLang="zh-CN" sz="2800" dirty="0">
                <a:solidFill>
                  <a:srgbClr val="0F4C99"/>
                </a:solidFill>
                <a:latin typeface="Gill Sans MT" panose="020B0502020104020203" pitchFamily="34" charset="0"/>
              </a:rPr>
              <a:t>China Telecom </a:t>
            </a:r>
          </a:p>
          <a:p>
            <a:r>
              <a:rPr lang="en-US" altLang="zh-CN" sz="2800" dirty="0">
                <a:solidFill>
                  <a:srgbClr val="0F4C99"/>
                </a:solidFill>
                <a:latin typeface="Gill Sans MT" panose="020B0502020104020203" pitchFamily="34" charset="0"/>
              </a:rPr>
              <a:t>Cloud Computing Research Institute</a:t>
            </a:r>
          </a:p>
        </p:txBody>
      </p:sp>
      <p:sp>
        <p:nvSpPr>
          <p:cNvPr id="4" name="灯片编号占位符 3">
            <a:extLst>
              <a:ext uri="{FF2B5EF4-FFF2-40B4-BE49-F238E27FC236}">
                <a16:creationId xmlns:a16="http://schemas.microsoft.com/office/drawing/2014/main" id="{0F59367F-C919-8163-1222-CB799B3B9495}"/>
              </a:ext>
            </a:extLst>
          </p:cNvPr>
          <p:cNvSpPr>
            <a:spLocks noGrp="1"/>
          </p:cNvSpPr>
          <p:nvPr>
            <p:ph type="sldNum" sz="quarter" idx="12"/>
          </p:nvPr>
        </p:nvSpPr>
        <p:spPr/>
        <p:txBody>
          <a:bodyPr/>
          <a:lstStyle/>
          <a:p>
            <a:fld id="{58AE824D-AC03-4BE1-87E3-044424193C4E}" type="slidenum">
              <a:rPr lang="zh-CN" altLang="en-US" smtClean="0"/>
              <a:t>1</a:t>
            </a:fld>
            <a:endParaRPr lang="zh-CN" altLang="en-US"/>
          </a:p>
        </p:txBody>
      </p:sp>
    </p:spTree>
    <p:extLst>
      <p:ext uri="{BB962C8B-B14F-4D97-AF65-F5344CB8AC3E}">
        <p14:creationId xmlns:p14="http://schemas.microsoft.com/office/powerpoint/2010/main" val="21600134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E656F-C90F-659C-1A08-D049885897FA}"/>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20FDA6CE-6C19-E6E5-A467-0951317AA40C}"/>
              </a:ext>
            </a:extLst>
          </p:cNvPr>
          <p:cNvSpPr>
            <a:spLocks noGrp="1"/>
          </p:cNvSpPr>
          <p:nvPr>
            <p:ph type="title"/>
          </p:nvPr>
        </p:nvSpPr>
        <p:spPr>
          <a:xfrm>
            <a:off x="203446" y="0"/>
            <a:ext cx="11276369" cy="1325563"/>
          </a:xfrm>
        </p:spPr>
        <p:txBody>
          <a:bodyPr/>
          <a:lstStyle/>
          <a:p>
            <a:r>
              <a:rPr lang="en-US" altLang="zh-CN" i="1" dirty="0">
                <a:latin typeface="Gill Sans MT" panose="020B0502020104020203" pitchFamily="34" charset="0"/>
              </a:rPr>
              <a:t>Normalized Progress Rate </a:t>
            </a:r>
            <a:r>
              <a:rPr lang="en-US" altLang="zh-CN" dirty="0">
                <a:latin typeface="Gill Sans MT" panose="020B0502020104020203" pitchFamily="34" charset="0"/>
              </a:rPr>
              <a:t>as Fairness Metric</a:t>
            </a:r>
            <a:endParaRPr lang="zh-CN" altLang="en-US" dirty="0">
              <a:latin typeface="Gill Sans MT" panose="020B0502020104020203" pitchFamily="34" charset="0"/>
            </a:endParaRPr>
          </a:p>
        </p:txBody>
      </p:sp>
      <p:sp>
        <p:nvSpPr>
          <p:cNvPr id="3" name="内容占位符 2">
            <a:extLst>
              <a:ext uri="{FF2B5EF4-FFF2-40B4-BE49-F238E27FC236}">
                <a16:creationId xmlns:a16="http://schemas.microsoft.com/office/drawing/2014/main" id="{36887137-4F5D-1154-BD9C-BE868161AFD0}"/>
              </a:ext>
            </a:extLst>
          </p:cNvPr>
          <p:cNvSpPr>
            <a:spLocks noGrp="1"/>
          </p:cNvSpPr>
          <p:nvPr>
            <p:ph idx="1"/>
          </p:nvPr>
        </p:nvSpPr>
        <p:spPr>
          <a:xfrm>
            <a:off x="522408" y="3520140"/>
            <a:ext cx="10957407" cy="3249893"/>
          </a:xfrm>
        </p:spPr>
        <p:txBody>
          <a:bodyPr>
            <a:noAutofit/>
          </a:bodyPr>
          <a:lstStyle/>
          <a:p>
            <a:r>
              <a:rPr lang="en-US" altLang="zh-CN" dirty="0">
                <a:latin typeface="Gill Sans MT" panose="020B0502020104020203" pitchFamily="34" charset="0"/>
              </a:rPr>
              <a:t>How closely a job approaches its maximum potential rate </a:t>
            </a:r>
          </a:p>
          <a:p>
            <a:pPr lvl="1"/>
            <a:r>
              <a:rPr lang="en-US" altLang="zh-CN" sz="2800" dirty="0">
                <a:latin typeface="Gill Sans MT" panose="020B0502020104020203" pitchFamily="34" charset="0"/>
              </a:rPr>
              <a:t>Range [0, 1]</a:t>
            </a:r>
          </a:p>
          <a:p>
            <a:pPr lvl="1"/>
            <a:r>
              <a:rPr lang="en-US" altLang="zh-CN" sz="2800" dirty="0">
                <a:latin typeface="Gill Sans MT" panose="020B0502020104020203" pitchFamily="34" charset="0"/>
              </a:rPr>
              <a:t>Approximately 1/iteration-time-slowdown</a:t>
            </a:r>
          </a:p>
          <a:p>
            <a:r>
              <a:rPr lang="en-US" altLang="zh-CN" dirty="0">
                <a:latin typeface="Gill Sans MT" panose="020B0502020104020203" pitchFamily="34" charset="0"/>
              </a:rPr>
              <a:t>A unified, job agnostic metric reflecting training experience, e.g., 2s delay</a:t>
            </a:r>
          </a:p>
          <a:p>
            <a:pPr lvl="1"/>
            <a:r>
              <a:rPr lang="en-US" altLang="zh-CN" sz="2800" dirty="0">
                <a:latin typeface="Gill Sans MT" panose="020B0502020104020203" pitchFamily="34" charset="0"/>
              </a:rPr>
              <a:t>1s-iteration job (rate=1/3)</a:t>
            </a:r>
          </a:p>
          <a:p>
            <a:pPr lvl="1"/>
            <a:r>
              <a:rPr lang="en-US" altLang="zh-CN" sz="2800" dirty="0">
                <a:latin typeface="Gill Sans MT" panose="020B0502020104020203" pitchFamily="34" charset="0"/>
              </a:rPr>
              <a:t>100s-iteration job (rate=100/102)</a:t>
            </a:r>
          </a:p>
        </p:txBody>
      </p:sp>
      <p:sp>
        <p:nvSpPr>
          <p:cNvPr id="4" name="灯片编号占位符 3">
            <a:extLst>
              <a:ext uri="{FF2B5EF4-FFF2-40B4-BE49-F238E27FC236}">
                <a16:creationId xmlns:a16="http://schemas.microsoft.com/office/drawing/2014/main" id="{431CB73A-982E-E340-D4CD-535E5A739AD9}"/>
              </a:ext>
            </a:extLst>
          </p:cNvPr>
          <p:cNvSpPr>
            <a:spLocks noGrp="1"/>
          </p:cNvSpPr>
          <p:nvPr>
            <p:ph type="sldNum" sz="quarter" idx="12"/>
          </p:nvPr>
        </p:nvSpPr>
        <p:spPr/>
        <p:txBody>
          <a:bodyPr/>
          <a:lstStyle/>
          <a:p>
            <a:fld id="{58AE824D-AC03-4BE1-87E3-044424193C4E}" type="slidenum">
              <a:rPr lang="zh-CN" altLang="en-US" smtClean="0"/>
              <a:t>10</a:t>
            </a:fld>
            <a:endParaRPr lang="zh-CN" altLang="en-US" dirty="0"/>
          </a:p>
        </p:txBody>
      </p:sp>
      <p:pic>
        <p:nvPicPr>
          <p:cNvPr id="1099" name="图片 1098" descr="Meter - Free technology icons">
            <a:extLst>
              <a:ext uri="{FF2B5EF4-FFF2-40B4-BE49-F238E27FC236}">
                <a16:creationId xmlns:a16="http://schemas.microsoft.com/office/drawing/2014/main" id="{597BB598-6F11-E735-8D9E-01A287AD86E8}"/>
              </a:ext>
            </a:extLst>
          </p:cNvPr>
          <p:cNvPicPr>
            <a:picLocks noChangeAspect="1"/>
          </p:cNvPicPr>
          <p:nvPr/>
        </p:nvPicPr>
        <p:blipFill>
          <a:blip r:embed="rId3"/>
          <a:stretch>
            <a:fillRect/>
          </a:stretch>
        </p:blipFill>
        <p:spPr>
          <a:xfrm>
            <a:off x="9989776" y="3337860"/>
            <a:ext cx="1158884" cy="1158884"/>
          </a:xfrm>
          <a:prstGeom prst="rect">
            <a:avLst/>
          </a:prstGeom>
        </p:spPr>
      </p:pic>
      <p:grpSp>
        <p:nvGrpSpPr>
          <p:cNvPr id="1041" name="组合 1040">
            <a:extLst>
              <a:ext uri="{FF2B5EF4-FFF2-40B4-BE49-F238E27FC236}">
                <a16:creationId xmlns:a16="http://schemas.microsoft.com/office/drawing/2014/main" id="{793D5A89-C894-D356-9C64-6CD9B245B335}"/>
              </a:ext>
            </a:extLst>
          </p:cNvPr>
          <p:cNvGrpSpPr/>
          <p:nvPr/>
        </p:nvGrpSpPr>
        <p:grpSpPr>
          <a:xfrm>
            <a:off x="1891116" y="1615286"/>
            <a:ext cx="7052756" cy="1722575"/>
            <a:chOff x="372890" y="1311365"/>
            <a:chExt cx="6961034" cy="1648790"/>
          </a:xfrm>
        </p:grpSpPr>
        <p:sp>
          <p:nvSpPr>
            <p:cNvPr id="5" name="矩形 4">
              <a:extLst>
                <a:ext uri="{FF2B5EF4-FFF2-40B4-BE49-F238E27FC236}">
                  <a16:creationId xmlns:a16="http://schemas.microsoft.com/office/drawing/2014/main" id="{0316B7B0-548F-C2D3-C70F-D9FD6452CBF3}"/>
                </a:ext>
              </a:extLst>
            </p:cNvPr>
            <p:cNvSpPr/>
            <p:nvPr/>
          </p:nvSpPr>
          <p:spPr>
            <a:xfrm>
              <a:off x="972628" y="1311365"/>
              <a:ext cx="6361296" cy="1648790"/>
            </a:xfrm>
            <a:prstGeom prst="rect">
              <a:avLst/>
            </a:prstGeom>
            <a:solidFill>
              <a:schemeClr val="accent6">
                <a:lumMod val="20000"/>
                <a:lumOff val="80000"/>
                <a:alpha val="25882"/>
              </a:schemeClr>
            </a:solidFill>
            <a:ln w="28575">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Gill Sans MT" panose="020B0502020104020203" pitchFamily="34" charset="0"/>
              </a:endParaRPr>
            </a:p>
          </p:txBody>
        </p:sp>
        <mc:AlternateContent xmlns:mc="http://schemas.openxmlformats.org/markup-compatibility/2006" xmlns:a14="http://schemas.microsoft.com/office/drawing/2010/main">
          <mc:Choice Requires="a14">
            <p:sp>
              <p:nvSpPr>
                <p:cNvPr id="1026" name="文本框 1025">
                  <a:extLst>
                    <a:ext uri="{FF2B5EF4-FFF2-40B4-BE49-F238E27FC236}">
                      <a16:creationId xmlns:a16="http://schemas.microsoft.com/office/drawing/2014/main" id="{9937E026-9D7C-3167-E599-A8932A0BA98B}"/>
                    </a:ext>
                  </a:extLst>
                </p:cNvPr>
                <p:cNvSpPr txBox="1"/>
                <p:nvPr/>
              </p:nvSpPr>
              <p:spPr>
                <a:xfrm>
                  <a:off x="372890" y="1762342"/>
                  <a:ext cx="6096667" cy="797550"/>
                </a:xfrm>
                <a:prstGeom prst="rect">
                  <a:avLst/>
                </a:prstGeom>
                <a:noFill/>
              </p:spPr>
              <p:txBody>
                <a:bodyPr wrap="square">
                  <a:spAutoFit/>
                </a:bodyPr>
                <a:lstStyle/>
                <a:p>
                  <a:pPr/>
                  <a14:m>
                    <m:oMathPara xmlns:m="http://schemas.openxmlformats.org/officeDocument/2006/math">
                      <m:oMath>
                        <m:sSub>
                          <m:sSubPr>
                            <m:ctrlPr>
                              <a:rPr lang="zh-CN" altLang="en-US" i="1">
                                <a:latin typeface="Cambria Math" panose="02040503050406030204" pitchFamily="18" charset="0"/>
                              </a:rPr>
                            </m:ctrlPr>
                          </m:sSubPr>
                          <m:e>
                            <m:r>
                              <a:rPr lang="zh-CN" altLang="en-US" i="1">
                                <a:latin typeface="Cambria Math" panose="02040503050406030204" pitchFamily="18" charset="0"/>
                              </a:rPr>
                              <m:t>𝑅</m:t>
                            </m:r>
                          </m:e>
                          <m:sub>
                            <m:r>
                              <a:rPr lang="zh-CN" altLang="en-US" i="1">
                                <a:latin typeface="Cambria Math" panose="02040503050406030204" pitchFamily="18" charset="0"/>
                              </a:rPr>
                              <m:t>𝑗</m:t>
                            </m:r>
                          </m:sub>
                        </m:sSub>
                        <m:d>
                          <m:dPr>
                            <m:ctrlPr>
                              <a:rPr lang="zh-CN" altLang="en-US" i="1">
                                <a:latin typeface="Cambria Math" panose="02040503050406030204" pitchFamily="18" charset="0"/>
                              </a:rPr>
                            </m:ctrlPr>
                          </m:dPr>
                          <m:e>
                            <m:r>
                              <a:rPr lang="zh-CN" altLang="en-US" i="1">
                                <a:latin typeface="Cambria Math" panose="02040503050406030204" pitchFamily="18" charset="0"/>
                              </a:rPr>
                              <m:t>𝑡</m:t>
                            </m:r>
                          </m:e>
                        </m:d>
                        <m:r>
                          <a:rPr lang="zh-CN" altLang="en-US" i="0">
                            <a:latin typeface="Cambria Math" panose="02040503050406030204" pitchFamily="18" charset="0"/>
                          </a:rPr>
                          <m:t>=</m:t>
                        </m:r>
                        <m:f>
                          <m:fPr>
                            <m:ctrlPr>
                              <a:rPr lang="zh-CN" altLang="en-US" b="0" i="1">
                                <a:latin typeface="Cambria Math" panose="02040503050406030204" pitchFamily="18" charset="0"/>
                              </a:rPr>
                            </m:ctrlPr>
                          </m:fPr>
                          <m:num>
                            <m:r>
                              <a:rPr lang="zh-CN" altLang="en-US" b="0" i="1">
                                <a:latin typeface="Cambria Math" panose="02040503050406030204" pitchFamily="18" charset="0"/>
                              </a:rPr>
                              <m:t> </m:t>
                            </m:r>
                            <m:r>
                              <m:rPr>
                                <m:sty m:val="p"/>
                              </m:rPr>
                              <a:rPr lang="zh-CN" altLang="en-US" b="0" i="1">
                                <a:latin typeface="Cambria Math" panose="02040503050406030204" pitchFamily="18" charset="0"/>
                              </a:rPr>
                              <m:t>ActualProgress</m:t>
                            </m:r>
                            <m:r>
                              <a:rPr lang="zh-CN" altLang="en-US" b="0" i="1">
                                <a:latin typeface="Cambria Math" panose="02040503050406030204" pitchFamily="18" charset="0"/>
                              </a:rPr>
                              <m:t> </m:t>
                            </m:r>
                            <m:d>
                              <m:dPr>
                                <m:ctrlPr>
                                  <a:rPr lang="zh-CN" altLang="en-US" b="0" i="1">
                                    <a:latin typeface="Cambria Math" panose="02040503050406030204" pitchFamily="18" charset="0"/>
                                  </a:rPr>
                                </m:ctrlPr>
                              </m:dPr>
                              <m:e>
                                <m:r>
                                  <a:rPr lang="zh-CN" altLang="en-US" b="0" i="1">
                                    <a:latin typeface="Cambria Math" panose="02040503050406030204" pitchFamily="18" charset="0"/>
                                  </a:rPr>
                                  <m:t>𝑡</m:t>
                                </m:r>
                              </m:e>
                            </m:d>
                          </m:num>
                          <m:den>
                            <m:r>
                              <a:rPr lang="zh-CN" altLang="en-US" b="0" i="1">
                                <a:latin typeface="Cambria Math" panose="02040503050406030204" pitchFamily="18" charset="0"/>
                              </a:rPr>
                              <m:t> </m:t>
                            </m:r>
                            <m:r>
                              <m:rPr>
                                <m:sty m:val="p"/>
                              </m:rPr>
                              <a:rPr lang="zh-CN" altLang="en-US" b="0" i="1">
                                <a:latin typeface="Cambria Math" panose="02040503050406030204" pitchFamily="18" charset="0"/>
                              </a:rPr>
                              <m:t>IdealProgress</m:t>
                            </m:r>
                            <m:r>
                              <a:rPr lang="zh-CN" altLang="en-US" b="0" i="1">
                                <a:latin typeface="Cambria Math" panose="02040503050406030204" pitchFamily="18" charset="0"/>
                              </a:rPr>
                              <m:t> </m:t>
                            </m:r>
                            <m:d>
                              <m:dPr>
                                <m:ctrlPr>
                                  <a:rPr lang="zh-CN" altLang="en-US" b="0" i="1">
                                    <a:latin typeface="Cambria Math" panose="02040503050406030204" pitchFamily="18" charset="0"/>
                                  </a:rPr>
                                </m:ctrlPr>
                              </m:dPr>
                              <m:e>
                                <m:r>
                                  <a:rPr lang="zh-CN" altLang="en-US" b="0" i="1">
                                    <a:latin typeface="Cambria Math" panose="02040503050406030204" pitchFamily="18" charset="0"/>
                                  </a:rPr>
                                  <m:t>𝑡</m:t>
                                </m:r>
                              </m:e>
                            </m:d>
                          </m:den>
                        </m:f>
                        <m:r>
                          <a:rPr lang="zh-CN" altLang="en-US" b="0" i="0">
                            <a:latin typeface="Cambria Math" panose="02040503050406030204" pitchFamily="18" charset="0"/>
                          </a:rPr>
                          <m:t>=</m:t>
                        </m:r>
                        <m:f>
                          <m:fPr>
                            <m:ctrlPr>
                              <a:rPr lang="zh-CN" altLang="en-US" b="0" i="1">
                                <a:latin typeface="Cambria Math" panose="02040503050406030204" pitchFamily="18" charset="0"/>
                              </a:rPr>
                            </m:ctrlPr>
                          </m:fPr>
                          <m:num>
                            <m:sSub>
                              <m:sSubPr>
                                <m:ctrlPr>
                                  <a:rPr lang="zh-CN" altLang="en-US" b="0" i="1">
                                    <a:latin typeface="Cambria Math" panose="02040503050406030204" pitchFamily="18" charset="0"/>
                                  </a:rPr>
                                </m:ctrlPr>
                              </m:sSubPr>
                              <m:e>
                                <m:r>
                                  <a:rPr lang="zh-CN" altLang="en-US" b="0" i="1">
                                    <a:latin typeface="Cambria Math" panose="02040503050406030204" pitchFamily="18" charset="0"/>
                                  </a:rPr>
                                  <m:t>𝑁</m:t>
                                </m:r>
                              </m:e>
                              <m:sub>
                                <m:r>
                                  <a:rPr lang="zh-CN" altLang="en-US" b="0" i="1">
                                    <a:latin typeface="Cambria Math" panose="02040503050406030204" pitchFamily="18" charset="0"/>
                                  </a:rPr>
                                  <m:t>𝑗</m:t>
                                </m:r>
                              </m:sub>
                            </m:sSub>
                            <m:d>
                              <m:dPr>
                                <m:ctrlPr>
                                  <a:rPr lang="zh-CN" altLang="en-US" b="0" i="1">
                                    <a:latin typeface="Cambria Math" panose="02040503050406030204" pitchFamily="18" charset="0"/>
                                  </a:rPr>
                                </m:ctrlPr>
                              </m:dPr>
                              <m:e>
                                <m:r>
                                  <a:rPr lang="zh-CN" altLang="en-US" b="0" i="1">
                                    <a:latin typeface="Cambria Math" panose="02040503050406030204" pitchFamily="18" charset="0"/>
                                  </a:rPr>
                                  <m:t>𝑡</m:t>
                                </m:r>
                              </m:e>
                            </m:d>
                          </m:num>
                          <m:den>
                            <m:d>
                              <m:dPr>
                                <m:ctrlPr>
                                  <a:rPr lang="zh-CN" altLang="en-US" b="0" i="1">
                                    <a:latin typeface="Cambria Math" panose="02040503050406030204" pitchFamily="18" charset="0"/>
                                  </a:rPr>
                                </m:ctrlPr>
                              </m:dPr>
                              <m:e>
                                <m:r>
                                  <a:rPr lang="zh-CN" altLang="en-US" b="0" i="1">
                                    <a:latin typeface="Cambria Math" panose="02040503050406030204" pitchFamily="18" charset="0"/>
                                  </a:rPr>
                                  <m:t>𝑡</m:t>
                                </m:r>
                                <m:r>
                                  <a:rPr lang="zh-CN" altLang="en-US" b="0" i="0">
                                    <a:latin typeface="Cambria Math" panose="02040503050406030204" pitchFamily="18" charset="0"/>
                                  </a:rPr>
                                  <m:t>−</m:t>
                                </m:r>
                                <m:sSubSup>
                                  <m:sSubSupPr>
                                    <m:ctrlPr>
                                      <a:rPr lang="zh-CN" altLang="en-US" b="0" i="1">
                                        <a:latin typeface="Cambria Math" panose="02040503050406030204" pitchFamily="18" charset="0"/>
                                      </a:rPr>
                                    </m:ctrlPr>
                                  </m:sSubSupPr>
                                  <m:e>
                                    <m:r>
                                      <a:rPr lang="zh-CN" altLang="en-US" b="0" i="1">
                                        <a:latin typeface="Cambria Math" panose="02040503050406030204" pitchFamily="18" charset="0"/>
                                      </a:rPr>
                                      <m:t>𝑡</m:t>
                                    </m:r>
                                  </m:e>
                                  <m:sub>
                                    <m:r>
                                      <a:rPr lang="zh-CN" altLang="en-US" b="0" i="1">
                                        <a:latin typeface="Cambria Math" panose="02040503050406030204" pitchFamily="18" charset="0"/>
                                      </a:rPr>
                                      <m:t>𝑗</m:t>
                                    </m:r>
                                  </m:sub>
                                  <m:sup>
                                    <m:r>
                                      <a:rPr lang="zh-CN" altLang="en-US" b="0" i="0">
                                        <a:latin typeface="Cambria Math" panose="02040503050406030204" pitchFamily="18" charset="0"/>
                                      </a:rPr>
                                      <m:t>0</m:t>
                                    </m:r>
                                  </m:sup>
                                </m:sSubSup>
                              </m:e>
                            </m:d>
                            <m:r>
                              <a:rPr lang="zh-CN" altLang="en-US" b="0" i="0">
                                <a:latin typeface="Cambria Math" panose="02040503050406030204" pitchFamily="18" charset="0"/>
                              </a:rPr>
                              <m:t>/</m:t>
                            </m:r>
                            <m:sSubSup>
                              <m:sSubSupPr>
                                <m:ctrlPr>
                                  <a:rPr lang="zh-CN" altLang="en-US" b="0" i="1">
                                    <a:latin typeface="Cambria Math" panose="02040503050406030204" pitchFamily="18" charset="0"/>
                                  </a:rPr>
                                </m:ctrlPr>
                              </m:sSubSupPr>
                              <m:e>
                                <m:r>
                                  <a:rPr lang="zh-CN" altLang="en-US" b="0" i="1">
                                    <a:latin typeface="Cambria Math" panose="02040503050406030204" pitchFamily="18" charset="0"/>
                                  </a:rPr>
                                  <m:t>𝑇</m:t>
                                </m:r>
                              </m:e>
                              <m:sub>
                                <m:r>
                                  <a:rPr lang="zh-CN" altLang="en-US" b="0" i="1">
                                    <a:latin typeface="Cambria Math" panose="02040503050406030204" pitchFamily="18" charset="0"/>
                                  </a:rPr>
                                  <m:t>𝑗</m:t>
                                </m:r>
                              </m:sub>
                              <m:sup>
                                <m:r>
                                  <m:rPr>
                                    <m:sty m:val="p"/>
                                  </m:rPr>
                                  <a:rPr lang="zh-CN" altLang="en-US" b="0" i="1">
                                    <a:latin typeface="Cambria Math" panose="02040503050406030204" pitchFamily="18" charset="0"/>
                                  </a:rPr>
                                  <m:t>ideal</m:t>
                                </m:r>
                                <m:r>
                                  <a:rPr lang="zh-CN" altLang="en-US" b="0" i="1">
                                    <a:latin typeface="Cambria Math" panose="02040503050406030204" pitchFamily="18" charset="0"/>
                                  </a:rPr>
                                  <m:t> </m:t>
                                </m:r>
                              </m:sup>
                            </m:sSubSup>
                          </m:den>
                        </m:f>
                      </m:oMath>
                    </m:oMathPara>
                  </a14:m>
                  <a:endParaRPr lang="zh-CN" altLang="en-US" dirty="0">
                    <a:latin typeface="Gill Sans MT" panose="020B0502020104020203" pitchFamily="34" charset="0"/>
                  </a:endParaRPr>
                </a:p>
              </p:txBody>
            </p:sp>
          </mc:Choice>
          <mc:Fallback xmlns="">
            <p:sp>
              <p:nvSpPr>
                <p:cNvPr id="1026" name="文本框 1025">
                  <a:extLst>
                    <a:ext uri="{FF2B5EF4-FFF2-40B4-BE49-F238E27FC236}">
                      <a16:creationId xmlns:a16="http://schemas.microsoft.com/office/drawing/2014/main" id="{9937E026-9D7C-3167-E599-A8932A0BA98B}"/>
                    </a:ext>
                  </a:extLst>
                </p:cNvPr>
                <p:cNvSpPr txBox="1">
                  <a:spLocks noRot="1" noChangeAspect="1" noMove="1" noResize="1" noEditPoints="1" noAdjustHandles="1" noChangeArrowheads="1" noChangeShapeType="1" noTextEdit="1"/>
                </p:cNvSpPr>
                <p:nvPr/>
              </p:nvSpPr>
              <p:spPr>
                <a:xfrm>
                  <a:off x="372890" y="1762342"/>
                  <a:ext cx="6096667" cy="797550"/>
                </a:xfrm>
                <a:prstGeom prst="rect">
                  <a:avLst/>
                </a:prstGeom>
                <a:blipFill>
                  <a:blip r:embed="rId4"/>
                  <a:stretch>
                    <a:fillRect/>
                  </a:stretch>
                </a:blipFill>
              </p:spPr>
              <p:txBody>
                <a:bodyPr/>
                <a:lstStyle/>
                <a:p>
                  <a:r>
                    <a:rPr lang="zh-CN" altLang="en-US">
                      <a:noFill/>
                    </a:rPr>
                    <a:t> </a:t>
                  </a:r>
                </a:p>
              </p:txBody>
            </p:sp>
          </mc:Fallback>
        </mc:AlternateContent>
        <p:cxnSp>
          <p:nvCxnSpPr>
            <p:cNvPr id="1100" name="直接箭头连接符 1099">
              <a:extLst>
                <a:ext uri="{FF2B5EF4-FFF2-40B4-BE49-F238E27FC236}">
                  <a16:creationId xmlns:a16="http://schemas.microsoft.com/office/drawing/2014/main" id="{3FD0EF69-E11B-55C4-2EB4-9FB11C8328A3}"/>
                </a:ext>
              </a:extLst>
            </p:cNvPr>
            <p:cNvCxnSpPr>
              <a:cxnSpLocks/>
            </p:cNvCxnSpPr>
            <p:nvPr/>
          </p:nvCxnSpPr>
          <p:spPr>
            <a:xfrm flipH="1">
              <a:off x="4502771" y="2508128"/>
              <a:ext cx="159541" cy="1044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04" name="文本框 1103">
                  <a:extLst>
                    <a:ext uri="{FF2B5EF4-FFF2-40B4-BE49-F238E27FC236}">
                      <a16:creationId xmlns:a16="http://schemas.microsoft.com/office/drawing/2014/main" id="{2C2F86C4-99D2-F579-FDC3-25416DB0B2F0}"/>
                    </a:ext>
                  </a:extLst>
                </p:cNvPr>
                <p:cNvSpPr txBox="1"/>
                <p:nvPr/>
              </p:nvSpPr>
              <p:spPr>
                <a:xfrm>
                  <a:off x="2760479" y="2547487"/>
                  <a:ext cx="2639939" cy="369332"/>
                </a:xfrm>
                <a:prstGeom prst="rect">
                  <a:avLst/>
                </a:prstGeom>
                <a:noFill/>
              </p:spPr>
              <p:txBody>
                <a:bodyPr wrap="square">
                  <a:spAutoFit/>
                </a:bodyPr>
                <a:lstStyle/>
                <a:p>
                  <a:r>
                    <a:rPr lang="en-US" altLang="zh-CN" b="0" dirty="0">
                      <a:solidFill>
                        <a:srgbClr val="4472C4"/>
                      </a:solidFill>
                      <a:latin typeface="Gill Sans MT" panose="020B0502020104020203" pitchFamily="34" charset="0"/>
                    </a:rPr>
                    <a:t>Job</a:t>
                  </a:r>
                  <a14:m>
                    <m:oMath xmlns:m="http://schemas.openxmlformats.org/officeDocument/2006/math">
                      <m:r>
                        <a:rPr lang="en-US" altLang="zh-CN" b="0" i="0" smtClean="0">
                          <a:solidFill>
                            <a:srgbClr val="4472C4"/>
                          </a:solidFill>
                          <a:latin typeface="Cambria Math" panose="02040503050406030204" pitchFamily="18" charset="0"/>
                        </a:rPr>
                        <m:t> </m:t>
                      </m:r>
                      <m:r>
                        <a:rPr lang="en-US" altLang="zh-CN" b="0" i="1" smtClean="0">
                          <a:solidFill>
                            <a:srgbClr val="4472C4"/>
                          </a:solidFill>
                          <a:latin typeface="Cambria Math" panose="02040503050406030204" pitchFamily="18" charset="0"/>
                        </a:rPr>
                        <m:t>𝑗</m:t>
                      </m:r>
                    </m:oMath>
                  </a14:m>
                  <a:r>
                    <a:rPr lang="zh-CN" altLang="en-US" dirty="0">
                      <a:solidFill>
                        <a:srgbClr val="4472C4"/>
                      </a:solidFill>
                      <a:latin typeface="Gill Sans MT" panose="020B0502020104020203" pitchFamily="34" charset="0"/>
                    </a:rPr>
                    <a:t> </a:t>
                  </a:r>
                  <a:r>
                    <a:rPr lang="en-US" altLang="zh-CN" dirty="0">
                      <a:solidFill>
                        <a:srgbClr val="4472C4"/>
                      </a:solidFill>
                      <a:latin typeface="Gill Sans MT" panose="020B0502020104020203" pitchFamily="34" charset="0"/>
                    </a:rPr>
                    <a:t>starts at time </a:t>
                  </a:r>
                  <a14:m>
                    <m:oMath xmlns:m="http://schemas.openxmlformats.org/officeDocument/2006/math">
                      <m:sSup>
                        <m:sSupPr>
                          <m:ctrlPr>
                            <a:rPr lang="en-US" altLang="zh-CN" b="0" i="1" smtClean="0">
                              <a:solidFill>
                                <a:srgbClr val="4472C4"/>
                              </a:solidFill>
                              <a:latin typeface="Cambria Math" panose="02040503050406030204" pitchFamily="18" charset="0"/>
                            </a:rPr>
                          </m:ctrlPr>
                        </m:sSupPr>
                        <m:e>
                          <m:r>
                            <a:rPr lang="en-US" altLang="zh-CN" b="0" i="1" smtClean="0">
                              <a:solidFill>
                                <a:srgbClr val="4472C4"/>
                              </a:solidFill>
                              <a:latin typeface="Cambria Math" panose="02040503050406030204" pitchFamily="18" charset="0"/>
                            </a:rPr>
                            <m:t>𝑡</m:t>
                          </m:r>
                        </m:e>
                        <m:sup>
                          <m:r>
                            <a:rPr lang="en-US" altLang="zh-CN" b="0" i="1" smtClean="0">
                              <a:solidFill>
                                <a:srgbClr val="4472C4"/>
                              </a:solidFill>
                              <a:latin typeface="Cambria Math" panose="02040503050406030204" pitchFamily="18" charset="0"/>
                            </a:rPr>
                            <m:t>0</m:t>
                          </m:r>
                        </m:sup>
                      </m:sSup>
                    </m:oMath>
                  </a14:m>
                  <a:endParaRPr lang="zh-CN" altLang="en-US" dirty="0">
                    <a:solidFill>
                      <a:srgbClr val="4472C4"/>
                    </a:solidFill>
                    <a:latin typeface="Gill Sans MT" panose="020B0502020104020203" pitchFamily="34" charset="0"/>
                  </a:endParaRPr>
                </a:p>
              </p:txBody>
            </p:sp>
          </mc:Choice>
          <mc:Fallback xmlns="">
            <p:sp>
              <p:nvSpPr>
                <p:cNvPr id="1104" name="文本框 1103">
                  <a:extLst>
                    <a:ext uri="{FF2B5EF4-FFF2-40B4-BE49-F238E27FC236}">
                      <a16:creationId xmlns:a16="http://schemas.microsoft.com/office/drawing/2014/main" id="{2C2F86C4-99D2-F579-FDC3-25416DB0B2F0}"/>
                    </a:ext>
                  </a:extLst>
                </p:cNvPr>
                <p:cNvSpPr txBox="1">
                  <a:spLocks noRot="1" noChangeAspect="1" noMove="1" noResize="1" noEditPoints="1" noAdjustHandles="1" noChangeArrowheads="1" noChangeShapeType="1" noTextEdit="1"/>
                </p:cNvSpPr>
                <p:nvPr/>
              </p:nvSpPr>
              <p:spPr>
                <a:xfrm>
                  <a:off x="2760479" y="2547487"/>
                  <a:ext cx="2639939" cy="369332"/>
                </a:xfrm>
                <a:prstGeom prst="rect">
                  <a:avLst/>
                </a:prstGeom>
                <a:blipFill>
                  <a:blip r:embed="rId5"/>
                  <a:stretch>
                    <a:fillRect l="-1822" t="-9524" b="-20635"/>
                  </a:stretch>
                </a:blipFill>
              </p:spPr>
              <p:txBody>
                <a:bodyPr/>
                <a:lstStyle/>
                <a:p>
                  <a:r>
                    <a:rPr lang="zh-CN" altLang="en-US">
                      <a:noFill/>
                    </a:rPr>
                    <a:t> </a:t>
                  </a:r>
                </a:p>
              </p:txBody>
            </p:sp>
          </mc:Fallback>
        </mc:AlternateContent>
        <p:sp>
          <p:nvSpPr>
            <p:cNvPr id="1146" name="矩形 1145">
              <a:extLst>
                <a:ext uri="{FF2B5EF4-FFF2-40B4-BE49-F238E27FC236}">
                  <a16:creationId xmlns:a16="http://schemas.microsoft.com/office/drawing/2014/main" id="{5C4CFAE3-692B-7CD0-9712-5B1C03C999D4}"/>
                </a:ext>
              </a:extLst>
            </p:cNvPr>
            <p:cNvSpPr/>
            <p:nvPr/>
          </p:nvSpPr>
          <p:spPr>
            <a:xfrm>
              <a:off x="4582004" y="2179376"/>
              <a:ext cx="244703" cy="348665"/>
            </a:xfrm>
            <a:prstGeom prst="rect">
              <a:avLst/>
            </a:prstGeom>
            <a:solidFill>
              <a:schemeClr val="accent1">
                <a:lumMod val="60000"/>
                <a:lumOff val="40000"/>
                <a:alpha val="4117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Gill Sans MT" panose="020B0502020104020203" pitchFamily="34" charset="0"/>
              </a:endParaRPr>
            </a:p>
          </p:txBody>
        </p:sp>
        <p:cxnSp>
          <p:nvCxnSpPr>
            <p:cNvPr id="1147" name="直接箭头连接符 1146">
              <a:extLst>
                <a:ext uri="{FF2B5EF4-FFF2-40B4-BE49-F238E27FC236}">
                  <a16:creationId xmlns:a16="http://schemas.microsoft.com/office/drawing/2014/main" id="{3C551C0A-EC07-B006-49AD-177DF57441B1}"/>
                </a:ext>
              </a:extLst>
            </p:cNvPr>
            <p:cNvCxnSpPr>
              <a:cxnSpLocks/>
              <a:stCxn id="1150" idx="0"/>
            </p:cNvCxnSpPr>
            <p:nvPr/>
          </p:nvCxnSpPr>
          <p:spPr>
            <a:xfrm flipH="1" flipV="1">
              <a:off x="4792476" y="1672641"/>
              <a:ext cx="68462" cy="104781"/>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49" name="文本框 1148">
                  <a:extLst>
                    <a:ext uri="{FF2B5EF4-FFF2-40B4-BE49-F238E27FC236}">
                      <a16:creationId xmlns:a16="http://schemas.microsoft.com/office/drawing/2014/main" id="{FD511C24-E663-6FEA-BCFF-07C4F33DDFD1}"/>
                    </a:ext>
                  </a:extLst>
                </p:cNvPr>
                <p:cNvSpPr txBox="1"/>
                <p:nvPr/>
              </p:nvSpPr>
              <p:spPr>
                <a:xfrm>
                  <a:off x="3076530" y="1371573"/>
                  <a:ext cx="3282089" cy="369332"/>
                </a:xfrm>
                <a:prstGeom prst="rect">
                  <a:avLst/>
                </a:prstGeom>
                <a:noFill/>
              </p:spPr>
              <p:txBody>
                <a:bodyPr wrap="square">
                  <a:spAutoFit/>
                </a:bodyPr>
                <a:lstStyle/>
                <a:p>
                  <a:r>
                    <a:rPr lang="en-US" altLang="zh-CN" dirty="0">
                      <a:solidFill>
                        <a:schemeClr val="accent2"/>
                      </a:solidFill>
                      <a:latin typeface="Gill Sans MT" panose="020B0502020104020203" pitchFamily="34" charset="0"/>
                    </a:rPr>
                    <a:t>Job</a:t>
                  </a:r>
                  <a14:m>
                    <m:oMath xmlns:m="http://schemas.openxmlformats.org/officeDocument/2006/math">
                      <m:r>
                        <a:rPr lang="en-US" altLang="zh-CN">
                          <a:solidFill>
                            <a:schemeClr val="accent2"/>
                          </a:solidFill>
                          <a:latin typeface="Cambria Math" panose="02040503050406030204" pitchFamily="18" charset="0"/>
                        </a:rPr>
                        <m:t> </m:t>
                      </m:r>
                      <m:r>
                        <a:rPr lang="en-US" altLang="zh-CN" i="1">
                          <a:solidFill>
                            <a:schemeClr val="accent2"/>
                          </a:solidFill>
                          <a:latin typeface="Cambria Math" panose="02040503050406030204" pitchFamily="18" charset="0"/>
                        </a:rPr>
                        <m:t>𝑗</m:t>
                      </m:r>
                    </m:oMath>
                  </a14:m>
                  <a:r>
                    <a:rPr lang="en-US" altLang="zh-CN" dirty="0">
                      <a:solidFill>
                        <a:schemeClr val="accent2"/>
                      </a:solidFill>
                      <a:latin typeface="Gill Sans MT" panose="020B0502020104020203" pitchFamily="34" charset="0"/>
                    </a:rPr>
                    <a:t>’s</a:t>
                  </a:r>
                  <a:r>
                    <a:rPr lang="zh-CN" altLang="en-US" dirty="0">
                      <a:solidFill>
                        <a:schemeClr val="accent2"/>
                      </a:solidFill>
                      <a:latin typeface="Gill Sans MT" panose="020B0502020104020203" pitchFamily="34" charset="0"/>
                    </a:rPr>
                    <a:t> </a:t>
                  </a:r>
                  <a:r>
                    <a:rPr lang="en-US" altLang="zh-CN" b="0" dirty="0">
                      <a:solidFill>
                        <a:schemeClr val="accent2"/>
                      </a:solidFill>
                      <a:latin typeface="Gill Sans MT" panose="020B0502020104020203" pitchFamily="34" charset="0"/>
                    </a:rPr>
                    <a:t>Progress at time </a:t>
                  </a:r>
                  <a14:m>
                    <m:oMath xmlns:m="http://schemas.openxmlformats.org/officeDocument/2006/math">
                      <m:r>
                        <a:rPr lang="en-US" altLang="zh-CN" b="0" i="1" smtClean="0">
                          <a:solidFill>
                            <a:schemeClr val="accent2"/>
                          </a:solidFill>
                          <a:latin typeface="Cambria Math" panose="02040503050406030204" pitchFamily="18" charset="0"/>
                        </a:rPr>
                        <m:t>𝑡</m:t>
                      </m:r>
                    </m:oMath>
                  </a14:m>
                  <a:r>
                    <a:rPr lang="en-US" altLang="zh-CN" b="0" dirty="0">
                      <a:solidFill>
                        <a:schemeClr val="accent2"/>
                      </a:solidFill>
                      <a:latin typeface="Gill Sans MT" panose="020B0502020104020203" pitchFamily="34" charset="0"/>
                    </a:rPr>
                    <a:t> </a:t>
                  </a:r>
                  <a:endParaRPr lang="zh-CN" altLang="en-US" dirty="0">
                    <a:solidFill>
                      <a:schemeClr val="accent2"/>
                    </a:solidFill>
                    <a:latin typeface="Gill Sans MT" panose="020B0502020104020203" pitchFamily="34" charset="0"/>
                  </a:endParaRPr>
                </a:p>
              </p:txBody>
            </p:sp>
          </mc:Choice>
          <mc:Fallback xmlns="">
            <p:sp>
              <p:nvSpPr>
                <p:cNvPr id="1149" name="文本框 1148">
                  <a:extLst>
                    <a:ext uri="{FF2B5EF4-FFF2-40B4-BE49-F238E27FC236}">
                      <a16:creationId xmlns:a16="http://schemas.microsoft.com/office/drawing/2014/main" id="{FD511C24-E663-6FEA-BCFF-07C4F33DDFD1}"/>
                    </a:ext>
                  </a:extLst>
                </p:cNvPr>
                <p:cNvSpPr txBox="1">
                  <a:spLocks noRot="1" noChangeAspect="1" noMove="1" noResize="1" noEditPoints="1" noAdjustHandles="1" noChangeArrowheads="1" noChangeShapeType="1" noTextEdit="1"/>
                </p:cNvSpPr>
                <p:nvPr/>
              </p:nvSpPr>
              <p:spPr>
                <a:xfrm>
                  <a:off x="3076530" y="1371573"/>
                  <a:ext cx="3282089" cy="369332"/>
                </a:xfrm>
                <a:prstGeom prst="rect">
                  <a:avLst/>
                </a:prstGeom>
                <a:blipFill>
                  <a:blip r:embed="rId6"/>
                  <a:stretch>
                    <a:fillRect l="-1651" t="-7813" b="-18750"/>
                  </a:stretch>
                </a:blipFill>
              </p:spPr>
              <p:txBody>
                <a:bodyPr/>
                <a:lstStyle/>
                <a:p>
                  <a:r>
                    <a:rPr lang="zh-CN" altLang="en-US">
                      <a:noFill/>
                    </a:rPr>
                    <a:t> </a:t>
                  </a:r>
                </a:p>
              </p:txBody>
            </p:sp>
          </mc:Fallback>
        </mc:AlternateContent>
        <p:sp>
          <p:nvSpPr>
            <p:cNvPr id="1150" name="矩形 1149">
              <a:extLst>
                <a:ext uri="{FF2B5EF4-FFF2-40B4-BE49-F238E27FC236}">
                  <a16:creationId xmlns:a16="http://schemas.microsoft.com/office/drawing/2014/main" id="{3C724D41-C6A3-9EE2-B6BD-DA2DA8C01260}"/>
                </a:ext>
              </a:extLst>
            </p:cNvPr>
            <p:cNvSpPr/>
            <p:nvPr/>
          </p:nvSpPr>
          <p:spPr>
            <a:xfrm>
              <a:off x="4564258" y="1777422"/>
              <a:ext cx="593359" cy="302664"/>
            </a:xfrm>
            <a:prstGeom prst="rect">
              <a:avLst/>
            </a:prstGeom>
            <a:solidFill>
              <a:schemeClr val="accent2">
                <a:lumMod val="60000"/>
                <a:lumOff val="40000"/>
                <a:alpha val="4117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Gill Sans MT" panose="020B0502020104020203" pitchFamily="34" charset="0"/>
              </a:endParaRPr>
            </a:p>
          </p:txBody>
        </p:sp>
        <mc:AlternateContent xmlns:mc="http://schemas.openxmlformats.org/markup-compatibility/2006" xmlns:a14="http://schemas.microsoft.com/office/drawing/2010/main">
          <mc:Choice Requires="a14">
            <p:sp>
              <p:nvSpPr>
                <p:cNvPr id="1122" name="文本框 1121">
                  <a:extLst>
                    <a:ext uri="{FF2B5EF4-FFF2-40B4-BE49-F238E27FC236}">
                      <a16:creationId xmlns:a16="http://schemas.microsoft.com/office/drawing/2014/main" id="{8AF7D5EC-A2B6-1936-5E9C-8205FCA301E2}"/>
                    </a:ext>
                  </a:extLst>
                </p:cNvPr>
                <p:cNvSpPr txBox="1"/>
                <p:nvPr/>
              </p:nvSpPr>
              <p:spPr>
                <a:xfrm>
                  <a:off x="5681149" y="1737486"/>
                  <a:ext cx="1529294" cy="883779"/>
                </a:xfrm>
                <a:prstGeom prst="rect">
                  <a:avLst/>
                </a:prstGeom>
                <a:noFill/>
              </p:spPr>
              <p:txBody>
                <a:bodyPr wrap="square">
                  <a:spAutoFit/>
                </a:bodyPr>
                <a:lstStyle/>
                <a:p>
                  <a:r>
                    <a:rPr lang="en-US" altLang="zh-CN" b="0" dirty="0">
                      <a:solidFill>
                        <a:schemeClr val="accent4">
                          <a:lumMod val="50000"/>
                        </a:schemeClr>
                      </a:solidFill>
                      <a:latin typeface="Gill Sans MT" panose="020B0502020104020203" pitchFamily="34" charset="0"/>
                    </a:rPr>
                    <a:t>Ideal iteration time of Job</a:t>
                  </a:r>
                  <a14:m>
                    <m:oMath xmlns:m="http://schemas.openxmlformats.org/officeDocument/2006/math">
                      <m:r>
                        <a:rPr lang="en-US" altLang="zh-CN" b="0" i="0" smtClean="0">
                          <a:solidFill>
                            <a:schemeClr val="accent4">
                              <a:lumMod val="50000"/>
                            </a:schemeClr>
                          </a:solidFill>
                          <a:latin typeface="Cambria Math" panose="02040503050406030204" pitchFamily="18" charset="0"/>
                        </a:rPr>
                        <m:t> </m:t>
                      </m:r>
                      <m:r>
                        <a:rPr lang="en-US" altLang="zh-CN" b="0" i="1" smtClean="0">
                          <a:solidFill>
                            <a:schemeClr val="accent4">
                              <a:lumMod val="50000"/>
                            </a:schemeClr>
                          </a:solidFill>
                          <a:latin typeface="Cambria Math" panose="02040503050406030204" pitchFamily="18" charset="0"/>
                        </a:rPr>
                        <m:t>𝑗</m:t>
                      </m:r>
                    </m:oMath>
                  </a14:m>
                  <a:r>
                    <a:rPr lang="zh-CN" altLang="en-US" dirty="0">
                      <a:solidFill>
                        <a:schemeClr val="accent4">
                          <a:lumMod val="50000"/>
                        </a:schemeClr>
                      </a:solidFill>
                      <a:latin typeface="Gill Sans MT" panose="020B0502020104020203" pitchFamily="34" charset="0"/>
                    </a:rPr>
                    <a:t> </a:t>
                  </a:r>
                  <a:r>
                    <a:rPr lang="en-US" altLang="zh-CN" dirty="0">
                      <a:solidFill>
                        <a:schemeClr val="accent4">
                          <a:lumMod val="50000"/>
                        </a:schemeClr>
                      </a:solidFill>
                      <a:latin typeface="Gill Sans MT" panose="020B0502020104020203" pitchFamily="34" charset="0"/>
                    </a:rPr>
                    <a:t>(from profiling)</a:t>
                  </a:r>
                  <a:endParaRPr lang="zh-CN" altLang="en-US" dirty="0">
                    <a:solidFill>
                      <a:schemeClr val="accent4">
                        <a:lumMod val="50000"/>
                      </a:schemeClr>
                    </a:solidFill>
                    <a:latin typeface="Gill Sans MT" panose="020B0502020104020203" pitchFamily="34" charset="0"/>
                  </a:endParaRPr>
                </a:p>
              </p:txBody>
            </p:sp>
          </mc:Choice>
          <mc:Fallback xmlns="">
            <p:sp>
              <p:nvSpPr>
                <p:cNvPr id="1122" name="文本框 1121">
                  <a:extLst>
                    <a:ext uri="{FF2B5EF4-FFF2-40B4-BE49-F238E27FC236}">
                      <a16:creationId xmlns:a16="http://schemas.microsoft.com/office/drawing/2014/main" id="{8AF7D5EC-A2B6-1936-5E9C-8205FCA301E2}"/>
                    </a:ext>
                  </a:extLst>
                </p:cNvPr>
                <p:cNvSpPr txBox="1">
                  <a:spLocks noRot="1" noChangeAspect="1" noMove="1" noResize="1" noEditPoints="1" noAdjustHandles="1" noChangeArrowheads="1" noChangeShapeType="1" noTextEdit="1"/>
                </p:cNvSpPr>
                <p:nvPr/>
              </p:nvSpPr>
              <p:spPr>
                <a:xfrm>
                  <a:off x="5681149" y="1737486"/>
                  <a:ext cx="1529294" cy="883779"/>
                </a:xfrm>
                <a:prstGeom prst="rect">
                  <a:avLst/>
                </a:prstGeom>
                <a:blipFill>
                  <a:blip r:embed="rId7"/>
                  <a:stretch>
                    <a:fillRect l="-3137" t="-3311" r="-5490" b="-9934"/>
                  </a:stretch>
                </a:blipFill>
              </p:spPr>
              <p:txBody>
                <a:bodyPr/>
                <a:lstStyle/>
                <a:p>
                  <a:r>
                    <a:rPr lang="zh-CN" altLang="en-US">
                      <a:noFill/>
                    </a:rPr>
                    <a:t> </a:t>
                  </a:r>
                </a:p>
              </p:txBody>
            </p:sp>
          </mc:Fallback>
        </mc:AlternateContent>
        <p:cxnSp>
          <p:nvCxnSpPr>
            <p:cNvPr id="1125" name="直接箭头连接符 1124">
              <a:extLst>
                <a:ext uri="{FF2B5EF4-FFF2-40B4-BE49-F238E27FC236}">
                  <a16:creationId xmlns:a16="http://schemas.microsoft.com/office/drawing/2014/main" id="{ED610E7A-6345-C5BD-F422-D043277F57EB}"/>
                </a:ext>
              </a:extLst>
            </p:cNvPr>
            <p:cNvCxnSpPr>
              <a:cxnSpLocks/>
            </p:cNvCxnSpPr>
            <p:nvPr/>
          </p:nvCxnSpPr>
          <p:spPr>
            <a:xfrm flipV="1">
              <a:off x="5646917" y="2277913"/>
              <a:ext cx="138116" cy="147788"/>
            </a:xfrm>
            <a:prstGeom prst="straightConnector1">
              <a:avLst/>
            </a:prstGeom>
            <a:ln w="2857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31" name="矩形 1130">
              <a:extLst>
                <a:ext uri="{FF2B5EF4-FFF2-40B4-BE49-F238E27FC236}">
                  <a16:creationId xmlns:a16="http://schemas.microsoft.com/office/drawing/2014/main" id="{5DEE13E2-7073-B457-E994-594F4B0FD927}"/>
                </a:ext>
              </a:extLst>
            </p:cNvPr>
            <p:cNvSpPr/>
            <p:nvPr/>
          </p:nvSpPr>
          <p:spPr>
            <a:xfrm>
              <a:off x="5036440" y="2166525"/>
              <a:ext cx="587929" cy="328279"/>
            </a:xfrm>
            <a:prstGeom prst="rect">
              <a:avLst/>
            </a:prstGeom>
            <a:solidFill>
              <a:schemeClr val="accent4">
                <a:lumMod val="60000"/>
                <a:lumOff val="40000"/>
                <a:alpha val="4117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Gill Sans MT" panose="020B0502020104020203" pitchFamily="34" charset="0"/>
              </a:endParaRPr>
            </a:p>
          </p:txBody>
        </p:sp>
      </p:grpSp>
      <p:sp>
        <p:nvSpPr>
          <p:cNvPr id="1042" name="文本框 1041">
            <a:extLst>
              <a:ext uri="{FF2B5EF4-FFF2-40B4-BE49-F238E27FC236}">
                <a16:creationId xmlns:a16="http://schemas.microsoft.com/office/drawing/2014/main" id="{D2E5968D-B8EA-DF02-CEAE-3400198EDF78}"/>
              </a:ext>
            </a:extLst>
          </p:cNvPr>
          <p:cNvSpPr txBox="1"/>
          <p:nvPr/>
        </p:nvSpPr>
        <p:spPr>
          <a:xfrm>
            <a:off x="1049237" y="1019311"/>
            <a:ext cx="3401145" cy="400110"/>
          </a:xfrm>
          <a:prstGeom prst="rect">
            <a:avLst/>
          </a:prstGeom>
          <a:noFill/>
        </p:spPr>
        <p:txBody>
          <a:bodyPr wrap="square" rtlCol="0">
            <a:spAutoFit/>
          </a:bodyPr>
          <a:lstStyle/>
          <a:p>
            <a:pPr algn="ctr"/>
            <a:r>
              <a:rPr lang="en-US" altLang="zh-CN" sz="2000" i="1" dirty="0">
                <a:latin typeface="Gill Sans MT" panose="020B0502020104020203" pitchFamily="34" charset="0"/>
                <a:ea typeface="微软雅黑" panose="020B0503020204020204" pitchFamily="34" charset="-122"/>
              </a:rPr>
              <a:t>Normalized Progress Rate</a:t>
            </a:r>
          </a:p>
        </p:txBody>
      </p:sp>
    </p:spTree>
    <p:extLst>
      <p:ext uri="{BB962C8B-B14F-4D97-AF65-F5344CB8AC3E}">
        <p14:creationId xmlns:p14="http://schemas.microsoft.com/office/powerpoint/2010/main" val="949266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9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6CAE4-B95F-63D9-FFF2-BB196BA229C7}"/>
            </a:ext>
          </a:extLst>
        </p:cNvPr>
        <p:cNvGrpSpPr/>
        <p:nvPr/>
      </p:nvGrpSpPr>
      <p:grpSpPr>
        <a:xfrm>
          <a:off x="0" y="0"/>
          <a:ext cx="0" cy="0"/>
          <a:chOff x="0" y="0"/>
          <a:chExt cx="0" cy="0"/>
        </a:xfrm>
      </p:grpSpPr>
      <p:sp>
        <p:nvSpPr>
          <p:cNvPr id="454" name="矩形: 圆角 453">
            <a:extLst>
              <a:ext uri="{FF2B5EF4-FFF2-40B4-BE49-F238E27FC236}">
                <a16:creationId xmlns:a16="http://schemas.microsoft.com/office/drawing/2014/main" id="{33D6BEDB-1A23-C21C-9C7C-20583DF94B51}"/>
              </a:ext>
            </a:extLst>
          </p:cNvPr>
          <p:cNvSpPr/>
          <p:nvPr/>
        </p:nvSpPr>
        <p:spPr>
          <a:xfrm>
            <a:off x="4853902" y="4062081"/>
            <a:ext cx="3437482" cy="682914"/>
          </a:xfrm>
          <a:prstGeom prst="round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EB9133CB-115D-35A8-A2E1-E8C05DDD2B06}"/>
              </a:ext>
            </a:extLst>
          </p:cNvPr>
          <p:cNvSpPr>
            <a:spLocks noGrp="1"/>
          </p:cNvSpPr>
          <p:nvPr>
            <p:ph type="title"/>
          </p:nvPr>
        </p:nvSpPr>
        <p:spPr>
          <a:xfrm>
            <a:off x="203447" y="0"/>
            <a:ext cx="11848016" cy="1325563"/>
          </a:xfrm>
        </p:spPr>
        <p:txBody>
          <a:bodyPr>
            <a:normAutofit/>
          </a:bodyPr>
          <a:lstStyle/>
          <a:p>
            <a:r>
              <a:rPr lang="en-US" altLang="zh-CN" dirty="0">
                <a:latin typeface="Gill Sans MT" panose="020B0502020104020203" pitchFamily="34" charset="0"/>
              </a:rPr>
              <a:t>Gap: Flow-level Fairness </a:t>
            </a:r>
            <a:r>
              <a:rPr lang="en-US" altLang="zh-CN" dirty="0" err="1">
                <a:latin typeface="Gill Sans MT" panose="020B0502020104020203" pitchFamily="34" charset="0"/>
              </a:rPr>
              <a:t>v.s</a:t>
            </a:r>
            <a:r>
              <a:rPr lang="en-US" altLang="zh-CN" dirty="0">
                <a:latin typeface="Gill Sans MT" panose="020B0502020104020203" pitchFamily="34" charset="0"/>
              </a:rPr>
              <a:t>. DLT Job-level Fairness</a:t>
            </a:r>
            <a:endParaRPr lang="zh-CN" altLang="en-US" dirty="0">
              <a:latin typeface="Gill Sans MT" panose="020B0502020104020203" pitchFamily="34" charset="0"/>
            </a:endParaRPr>
          </a:p>
        </p:txBody>
      </p:sp>
      <p:sp>
        <p:nvSpPr>
          <p:cNvPr id="4" name="灯片编号占位符 3">
            <a:extLst>
              <a:ext uri="{FF2B5EF4-FFF2-40B4-BE49-F238E27FC236}">
                <a16:creationId xmlns:a16="http://schemas.microsoft.com/office/drawing/2014/main" id="{4365602F-07A6-65C0-DF1F-8E08E5BF6123}"/>
              </a:ext>
            </a:extLst>
          </p:cNvPr>
          <p:cNvSpPr>
            <a:spLocks noGrp="1"/>
          </p:cNvSpPr>
          <p:nvPr>
            <p:ph type="sldNum" sz="quarter" idx="12"/>
          </p:nvPr>
        </p:nvSpPr>
        <p:spPr/>
        <p:txBody>
          <a:bodyPr/>
          <a:lstStyle/>
          <a:p>
            <a:fld id="{58AE824D-AC03-4BE1-87E3-044424193C4E}" type="slidenum">
              <a:rPr lang="zh-CN" altLang="en-US" smtClean="0">
                <a:latin typeface="Gill Sans MT" panose="020B0502020104020203" pitchFamily="34" charset="0"/>
              </a:rPr>
              <a:t>11</a:t>
            </a:fld>
            <a:endParaRPr lang="zh-CN" altLang="en-US">
              <a:latin typeface="Gill Sans MT" panose="020B0502020104020203" pitchFamily="34" charset="0"/>
            </a:endParaRPr>
          </a:p>
        </p:txBody>
      </p:sp>
      <p:sp>
        <p:nvSpPr>
          <p:cNvPr id="5" name="Rectangle: Rounded Corners 25">
            <a:extLst>
              <a:ext uri="{FF2B5EF4-FFF2-40B4-BE49-F238E27FC236}">
                <a16:creationId xmlns:a16="http://schemas.microsoft.com/office/drawing/2014/main" id="{280BDFFF-378F-F576-3933-F7113E3FF535}"/>
              </a:ext>
            </a:extLst>
          </p:cNvPr>
          <p:cNvSpPr/>
          <p:nvPr/>
        </p:nvSpPr>
        <p:spPr>
          <a:xfrm>
            <a:off x="5632400" y="2522026"/>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6" name="Rectangle: Rounded Corners 27">
            <a:extLst>
              <a:ext uri="{FF2B5EF4-FFF2-40B4-BE49-F238E27FC236}">
                <a16:creationId xmlns:a16="http://schemas.microsoft.com/office/drawing/2014/main" id="{64CD124C-43A6-E3AF-9C68-D74E43AEF74A}"/>
              </a:ext>
            </a:extLst>
          </p:cNvPr>
          <p:cNvSpPr/>
          <p:nvPr/>
        </p:nvSpPr>
        <p:spPr>
          <a:xfrm>
            <a:off x="5967891" y="2521548"/>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7" name="Rectangle: Rounded Corners 17">
            <a:extLst>
              <a:ext uri="{FF2B5EF4-FFF2-40B4-BE49-F238E27FC236}">
                <a16:creationId xmlns:a16="http://schemas.microsoft.com/office/drawing/2014/main" id="{A65F7A2E-50EA-9851-11BD-70F0EB01D195}"/>
              </a:ext>
            </a:extLst>
          </p:cNvPr>
          <p:cNvSpPr/>
          <p:nvPr/>
        </p:nvSpPr>
        <p:spPr>
          <a:xfrm>
            <a:off x="4692857" y="2521429"/>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8" name="Rectangle: Rounded Corners 18">
            <a:extLst>
              <a:ext uri="{FF2B5EF4-FFF2-40B4-BE49-F238E27FC236}">
                <a16:creationId xmlns:a16="http://schemas.microsoft.com/office/drawing/2014/main" id="{CE212A92-219E-4F53-227B-1275EC3F4505}"/>
              </a:ext>
            </a:extLst>
          </p:cNvPr>
          <p:cNvSpPr/>
          <p:nvPr/>
        </p:nvSpPr>
        <p:spPr>
          <a:xfrm>
            <a:off x="5028347" y="2520951"/>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9" name="Rectangle: Rounded Corners 22">
            <a:extLst>
              <a:ext uri="{FF2B5EF4-FFF2-40B4-BE49-F238E27FC236}">
                <a16:creationId xmlns:a16="http://schemas.microsoft.com/office/drawing/2014/main" id="{6C502598-08EE-952B-F28D-834E3BDE99F0}"/>
              </a:ext>
            </a:extLst>
          </p:cNvPr>
          <p:cNvSpPr/>
          <p:nvPr/>
        </p:nvSpPr>
        <p:spPr>
          <a:xfrm>
            <a:off x="5668520" y="2154392"/>
            <a:ext cx="693919" cy="323336"/>
          </a:xfrm>
          <a:prstGeom prst="roundRect">
            <a:avLst>
              <a:gd name="adj" fmla="val 11792"/>
            </a:avLst>
          </a:prstGeom>
          <a:noFill/>
          <a:ln w="28575" cap="flat" cmpd="sng" algn="ctr">
            <a:solidFill>
              <a:srgbClr val="F4B58A"/>
            </a:solidFill>
            <a:prstDash val="sysDot"/>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0" name="Rectangle: Rounded Corners 21">
            <a:extLst>
              <a:ext uri="{FF2B5EF4-FFF2-40B4-BE49-F238E27FC236}">
                <a16:creationId xmlns:a16="http://schemas.microsoft.com/office/drawing/2014/main" id="{948BBEED-7E09-BC43-9932-817A393C670F}"/>
              </a:ext>
            </a:extLst>
          </p:cNvPr>
          <p:cNvSpPr/>
          <p:nvPr/>
        </p:nvSpPr>
        <p:spPr>
          <a:xfrm>
            <a:off x="5661567" y="1740612"/>
            <a:ext cx="693919" cy="323336"/>
          </a:xfrm>
          <a:prstGeom prst="roundRect">
            <a:avLst>
              <a:gd name="adj" fmla="val 11792"/>
            </a:avLst>
          </a:prstGeom>
          <a:noFill/>
          <a:ln w="28575" cap="flat" cmpd="sng" algn="ctr">
            <a:solidFill>
              <a:srgbClr val="4EA72E"/>
            </a:solidFill>
            <a:prstDash val="sysDot"/>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1" name="Rectangle: Rounded Corners 9">
            <a:extLst>
              <a:ext uri="{FF2B5EF4-FFF2-40B4-BE49-F238E27FC236}">
                <a16:creationId xmlns:a16="http://schemas.microsoft.com/office/drawing/2014/main" id="{256D3554-8912-6226-C77D-6A5A0156D601}"/>
              </a:ext>
            </a:extLst>
          </p:cNvPr>
          <p:cNvSpPr/>
          <p:nvPr/>
        </p:nvSpPr>
        <p:spPr>
          <a:xfrm>
            <a:off x="3654126" y="2139306"/>
            <a:ext cx="693919" cy="323336"/>
          </a:xfrm>
          <a:prstGeom prst="roundRect">
            <a:avLst>
              <a:gd name="adj" fmla="val 11792"/>
            </a:avLst>
          </a:prstGeom>
          <a:noFill/>
          <a:ln w="28575" cap="flat" cmpd="sng" algn="ctr">
            <a:solidFill>
              <a:srgbClr val="F4B58A"/>
            </a:solidFill>
            <a:prstDash val="sysDot"/>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2" name="Rectangle: Rounded Corners 20">
            <a:extLst>
              <a:ext uri="{FF2B5EF4-FFF2-40B4-BE49-F238E27FC236}">
                <a16:creationId xmlns:a16="http://schemas.microsoft.com/office/drawing/2014/main" id="{71A44703-4A82-7792-0567-5AD9CDB2B58A}"/>
              </a:ext>
            </a:extLst>
          </p:cNvPr>
          <p:cNvSpPr/>
          <p:nvPr/>
        </p:nvSpPr>
        <p:spPr>
          <a:xfrm>
            <a:off x="3670464" y="2516048"/>
            <a:ext cx="325842" cy="327448"/>
          </a:xfrm>
          <a:prstGeom prst="roundRect">
            <a:avLst/>
          </a:prstGeom>
          <a:noFill/>
          <a:ln w="28575" cap="flat" cmpd="sng" algn="ctr">
            <a:solidFill>
              <a:srgbClr val="005593"/>
            </a:solidFill>
            <a:prstDash val="sysDot"/>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3" name="Rectangle: Rounded Corners 19">
            <a:extLst>
              <a:ext uri="{FF2B5EF4-FFF2-40B4-BE49-F238E27FC236}">
                <a16:creationId xmlns:a16="http://schemas.microsoft.com/office/drawing/2014/main" id="{D06F4910-AD88-086C-6B6A-E665B4F318BA}"/>
              </a:ext>
            </a:extLst>
          </p:cNvPr>
          <p:cNvSpPr/>
          <p:nvPr/>
        </p:nvSpPr>
        <p:spPr>
          <a:xfrm>
            <a:off x="3640414" y="1742082"/>
            <a:ext cx="693919" cy="323336"/>
          </a:xfrm>
          <a:prstGeom prst="roundRect">
            <a:avLst>
              <a:gd name="adj" fmla="val 11792"/>
            </a:avLst>
          </a:prstGeom>
          <a:noFill/>
          <a:ln w="28575" cap="flat" cmpd="sng" algn="ctr">
            <a:solidFill>
              <a:srgbClr val="4EA72E"/>
            </a:solidFill>
            <a:prstDash val="sysDot"/>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14" name="Rectangle: Rounded Corners 40">
            <a:extLst>
              <a:ext uri="{FF2B5EF4-FFF2-40B4-BE49-F238E27FC236}">
                <a16:creationId xmlns:a16="http://schemas.microsoft.com/office/drawing/2014/main" id="{562C7228-3FAC-08F6-2963-83F0F4BBFE9B}"/>
              </a:ext>
            </a:extLst>
          </p:cNvPr>
          <p:cNvSpPr/>
          <p:nvPr/>
        </p:nvSpPr>
        <p:spPr>
          <a:xfrm>
            <a:off x="1279567" y="1738795"/>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5" name="Rectangle: Rounded Corners 41">
            <a:extLst>
              <a:ext uri="{FF2B5EF4-FFF2-40B4-BE49-F238E27FC236}">
                <a16:creationId xmlns:a16="http://schemas.microsoft.com/office/drawing/2014/main" id="{9E45F8F5-B768-9F8B-8AAD-4E5E2B631E7D}"/>
              </a:ext>
            </a:extLst>
          </p:cNvPr>
          <p:cNvSpPr/>
          <p:nvPr/>
        </p:nvSpPr>
        <p:spPr>
          <a:xfrm>
            <a:off x="1962979" y="2508335"/>
            <a:ext cx="325842" cy="327448"/>
          </a:xfrm>
          <a:prstGeom prst="roundRect">
            <a:avLst/>
          </a:prstGeom>
          <a:noFill/>
          <a:ln w="28575" cap="flat" cmpd="sng" algn="ctr">
            <a:solidFill>
              <a:srgbClr val="005593"/>
            </a:solidFill>
            <a:prstDash val="sysDot"/>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6" name="Rectangle: Rounded Corners 42">
            <a:extLst>
              <a:ext uri="{FF2B5EF4-FFF2-40B4-BE49-F238E27FC236}">
                <a16:creationId xmlns:a16="http://schemas.microsoft.com/office/drawing/2014/main" id="{5E091559-AB6E-17D6-932B-C62830A89D04}"/>
              </a:ext>
            </a:extLst>
          </p:cNvPr>
          <p:cNvSpPr/>
          <p:nvPr/>
        </p:nvSpPr>
        <p:spPr>
          <a:xfrm>
            <a:off x="3309761" y="1727081"/>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7" name="Rectangle: Rounded Corners 44">
            <a:extLst>
              <a:ext uri="{FF2B5EF4-FFF2-40B4-BE49-F238E27FC236}">
                <a16:creationId xmlns:a16="http://schemas.microsoft.com/office/drawing/2014/main" id="{95247D71-4DE1-3585-35FC-C170E1F999D7}"/>
              </a:ext>
            </a:extLst>
          </p:cNvPr>
          <p:cNvSpPr/>
          <p:nvPr/>
        </p:nvSpPr>
        <p:spPr>
          <a:xfrm>
            <a:off x="1279567" y="2128627"/>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18" name="Rectangle: Rounded Corners 50">
            <a:extLst>
              <a:ext uri="{FF2B5EF4-FFF2-40B4-BE49-F238E27FC236}">
                <a16:creationId xmlns:a16="http://schemas.microsoft.com/office/drawing/2014/main" id="{F44D5AAA-48F8-1160-82B4-46A47D651126}"/>
              </a:ext>
            </a:extLst>
          </p:cNvPr>
          <p:cNvSpPr/>
          <p:nvPr/>
        </p:nvSpPr>
        <p:spPr>
          <a:xfrm rot="5400000">
            <a:off x="2056349" y="2636932"/>
            <a:ext cx="109385" cy="341525"/>
          </a:xfrm>
          <a:prstGeom prst="roundRect">
            <a:avLst/>
          </a:prstGeom>
          <a:solidFill>
            <a:srgbClr val="0E2841">
              <a:lumMod val="50000"/>
              <a:lumOff val="5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9" name="Rectangle: Rounded Corners 54">
            <a:extLst>
              <a:ext uri="{FF2B5EF4-FFF2-40B4-BE49-F238E27FC236}">
                <a16:creationId xmlns:a16="http://schemas.microsoft.com/office/drawing/2014/main" id="{1EDC05BD-CDF2-41EC-CB83-43F8A74639DE}"/>
              </a:ext>
            </a:extLst>
          </p:cNvPr>
          <p:cNvSpPr/>
          <p:nvPr/>
        </p:nvSpPr>
        <p:spPr>
          <a:xfrm>
            <a:off x="1605603" y="1740358"/>
            <a:ext cx="693919" cy="323336"/>
          </a:xfrm>
          <a:prstGeom prst="roundRect">
            <a:avLst>
              <a:gd name="adj" fmla="val 11792"/>
            </a:avLst>
          </a:prstGeom>
          <a:noFill/>
          <a:ln w="28575" cap="flat" cmpd="sng" algn="ctr">
            <a:solidFill>
              <a:srgbClr val="4EA72E"/>
            </a:solidFill>
            <a:prstDash val="sysDot"/>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0" name="Rectangle: Rounded Corners 56">
            <a:extLst>
              <a:ext uri="{FF2B5EF4-FFF2-40B4-BE49-F238E27FC236}">
                <a16:creationId xmlns:a16="http://schemas.microsoft.com/office/drawing/2014/main" id="{88B82F23-8940-353E-20F7-28005D991723}"/>
              </a:ext>
            </a:extLst>
          </p:cNvPr>
          <p:cNvSpPr/>
          <p:nvPr/>
        </p:nvSpPr>
        <p:spPr>
          <a:xfrm rot="5400000">
            <a:off x="2410091" y="2636932"/>
            <a:ext cx="109385" cy="341525"/>
          </a:xfrm>
          <a:prstGeom prst="roundRect">
            <a:avLst/>
          </a:prstGeom>
          <a:solidFill>
            <a:srgbClr val="0E2841">
              <a:lumMod val="50000"/>
              <a:lumOff val="5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1" name="Rectangle: Rounded Corners 57">
            <a:extLst>
              <a:ext uri="{FF2B5EF4-FFF2-40B4-BE49-F238E27FC236}">
                <a16:creationId xmlns:a16="http://schemas.microsoft.com/office/drawing/2014/main" id="{93F9B93B-AE02-1D1F-0BF9-13CD4414611C}"/>
              </a:ext>
            </a:extLst>
          </p:cNvPr>
          <p:cNvSpPr/>
          <p:nvPr/>
        </p:nvSpPr>
        <p:spPr>
          <a:xfrm rot="5400000">
            <a:off x="2760382" y="2639025"/>
            <a:ext cx="109385" cy="341525"/>
          </a:xfrm>
          <a:prstGeom prst="roundRect">
            <a:avLst/>
          </a:prstGeom>
          <a:solidFill>
            <a:srgbClr val="0E2841">
              <a:lumMod val="50000"/>
              <a:lumOff val="5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2" name="Rectangle: Rounded Corners 58">
            <a:extLst>
              <a:ext uri="{FF2B5EF4-FFF2-40B4-BE49-F238E27FC236}">
                <a16:creationId xmlns:a16="http://schemas.microsoft.com/office/drawing/2014/main" id="{AD724CD4-B790-A43A-5FA0-203A7AB87D1A}"/>
              </a:ext>
            </a:extLst>
          </p:cNvPr>
          <p:cNvSpPr/>
          <p:nvPr/>
        </p:nvSpPr>
        <p:spPr>
          <a:xfrm rot="5400000">
            <a:off x="2062497" y="1851098"/>
            <a:ext cx="109385"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3" name="Rectangle: Rounded Corners 59">
            <a:extLst>
              <a:ext uri="{FF2B5EF4-FFF2-40B4-BE49-F238E27FC236}">
                <a16:creationId xmlns:a16="http://schemas.microsoft.com/office/drawing/2014/main" id="{3FC8ADE6-2C3E-86B8-48F9-9C8F33174410}"/>
              </a:ext>
            </a:extLst>
          </p:cNvPr>
          <p:cNvSpPr/>
          <p:nvPr/>
        </p:nvSpPr>
        <p:spPr>
          <a:xfrm rot="5400000">
            <a:off x="2398706" y="1851098"/>
            <a:ext cx="109385"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4" name="Rectangle: Rounded Corners 60">
            <a:extLst>
              <a:ext uri="{FF2B5EF4-FFF2-40B4-BE49-F238E27FC236}">
                <a16:creationId xmlns:a16="http://schemas.microsoft.com/office/drawing/2014/main" id="{8B9D54BA-72F5-608A-5D25-34876C6D8A0C}"/>
              </a:ext>
            </a:extLst>
          </p:cNvPr>
          <p:cNvSpPr/>
          <p:nvPr/>
        </p:nvSpPr>
        <p:spPr>
          <a:xfrm rot="5400000">
            <a:off x="2740231" y="1853191"/>
            <a:ext cx="109385"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5" name="Rectangle: Rounded Corners 61">
            <a:extLst>
              <a:ext uri="{FF2B5EF4-FFF2-40B4-BE49-F238E27FC236}">
                <a16:creationId xmlns:a16="http://schemas.microsoft.com/office/drawing/2014/main" id="{265CB830-125B-20A4-0610-50182B9F8E35}"/>
              </a:ext>
            </a:extLst>
          </p:cNvPr>
          <p:cNvSpPr/>
          <p:nvPr/>
        </p:nvSpPr>
        <p:spPr>
          <a:xfrm rot="5400000">
            <a:off x="1697862" y="1828333"/>
            <a:ext cx="157008"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6" name="Rectangle: Rounded Corners 62">
            <a:extLst>
              <a:ext uri="{FF2B5EF4-FFF2-40B4-BE49-F238E27FC236}">
                <a16:creationId xmlns:a16="http://schemas.microsoft.com/office/drawing/2014/main" id="{7B73B986-3EF6-F5E1-EAEF-D16F6632047A}"/>
              </a:ext>
            </a:extLst>
          </p:cNvPr>
          <p:cNvSpPr/>
          <p:nvPr/>
        </p:nvSpPr>
        <p:spPr>
          <a:xfrm rot="5400000">
            <a:off x="3057944" y="1828333"/>
            <a:ext cx="157008"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7" name="Rectangle: Rounded Corners 63">
            <a:extLst>
              <a:ext uri="{FF2B5EF4-FFF2-40B4-BE49-F238E27FC236}">
                <a16:creationId xmlns:a16="http://schemas.microsoft.com/office/drawing/2014/main" id="{7844F69E-1746-1243-9DCA-475A9860D95B}"/>
              </a:ext>
            </a:extLst>
          </p:cNvPr>
          <p:cNvSpPr/>
          <p:nvPr/>
        </p:nvSpPr>
        <p:spPr>
          <a:xfrm rot="5400000">
            <a:off x="3753239" y="1850121"/>
            <a:ext cx="109385"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8" name="Rectangle: Rounded Corners 64">
            <a:extLst>
              <a:ext uri="{FF2B5EF4-FFF2-40B4-BE49-F238E27FC236}">
                <a16:creationId xmlns:a16="http://schemas.microsoft.com/office/drawing/2014/main" id="{9A4D6EB8-2AA2-57F6-D2AC-33FB3A2D65EF}"/>
              </a:ext>
            </a:extLst>
          </p:cNvPr>
          <p:cNvSpPr/>
          <p:nvPr/>
        </p:nvSpPr>
        <p:spPr>
          <a:xfrm rot="5400000">
            <a:off x="4089446" y="1850121"/>
            <a:ext cx="109385"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9" name="Rectangle: Rounded Corners 65">
            <a:extLst>
              <a:ext uri="{FF2B5EF4-FFF2-40B4-BE49-F238E27FC236}">
                <a16:creationId xmlns:a16="http://schemas.microsoft.com/office/drawing/2014/main" id="{05A557EF-77F4-22B7-D1DA-A40566FEBBA6}"/>
              </a:ext>
            </a:extLst>
          </p:cNvPr>
          <p:cNvSpPr/>
          <p:nvPr/>
        </p:nvSpPr>
        <p:spPr>
          <a:xfrm rot="5400000">
            <a:off x="4430972" y="1852215"/>
            <a:ext cx="109385"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0" name="Rectangle: Rounded Corners 66">
            <a:extLst>
              <a:ext uri="{FF2B5EF4-FFF2-40B4-BE49-F238E27FC236}">
                <a16:creationId xmlns:a16="http://schemas.microsoft.com/office/drawing/2014/main" id="{903C441F-5465-C5A2-69E0-B952CB82821C}"/>
              </a:ext>
            </a:extLst>
          </p:cNvPr>
          <p:cNvSpPr/>
          <p:nvPr/>
        </p:nvSpPr>
        <p:spPr>
          <a:xfrm rot="5400000">
            <a:off x="4743367" y="1833565"/>
            <a:ext cx="157008"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1" name="Rectangle: Rounded Corners 67">
            <a:extLst>
              <a:ext uri="{FF2B5EF4-FFF2-40B4-BE49-F238E27FC236}">
                <a16:creationId xmlns:a16="http://schemas.microsoft.com/office/drawing/2014/main" id="{5AFDE88C-FD8A-9D53-A8BB-AA5CFA8B2B3C}"/>
              </a:ext>
            </a:extLst>
          </p:cNvPr>
          <p:cNvSpPr/>
          <p:nvPr/>
        </p:nvSpPr>
        <p:spPr>
          <a:xfrm rot="5400000">
            <a:off x="5084892" y="1833565"/>
            <a:ext cx="157008"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59" name="Rectangle: Rounded Corners 68">
            <a:extLst>
              <a:ext uri="{FF2B5EF4-FFF2-40B4-BE49-F238E27FC236}">
                <a16:creationId xmlns:a16="http://schemas.microsoft.com/office/drawing/2014/main" id="{EF27113C-CEAA-63D2-7565-E195A725AD1F}"/>
              </a:ext>
            </a:extLst>
          </p:cNvPr>
          <p:cNvSpPr/>
          <p:nvPr/>
        </p:nvSpPr>
        <p:spPr>
          <a:xfrm>
            <a:off x="5342961" y="1736707"/>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60" name="Rectangle: Rounded Corners 69">
            <a:extLst>
              <a:ext uri="{FF2B5EF4-FFF2-40B4-BE49-F238E27FC236}">
                <a16:creationId xmlns:a16="http://schemas.microsoft.com/office/drawing/2014/main" id="{B794E884-F8D9-FBB1-A3CB-A0D80569A7A6}"/>
              </a:ext>
            </a:extLst>
          </p:cNvPr>
          <p:cNvSpPr/>
          <p:nvPr/>
        </p:nvSpPr>
        <p:spPr>
          <a:xfrm rot="5400000">
            <a:off x="5751057" y="1833565"/>
            <a:ext cx="157008"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64" name="Rectangle: Rounded Corners 70">
            <a:extLst>
              <a:ext uri="{FF2B5EF4-FFF2-40B4-BE49-F238E27FC236}">
                <a16:creationId xmlns:a16="http://schemas.microsoft.com/office/drawing/2014/main" id="{86349599-E466-6947-2D20-E76F56EAC1E3}"/>
              </a:ext>
            </a:extLst>
          </p:cNvPr>
          <p:cNvSpPr/>
          <p:nvPr/>
        </p:nvSpPr>
        <p:spPr>
          <a:xfrm rot="5400000">
            <a:off x="6092581" y="1833565"/>
            <a:ext cx="157008"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65" name="Rectangle: Rounded Corners 71">
            <a:extLst>
              <a:ext uri="{FF2B5EF4-FFF2-40B4-BE49-F238E27FC236}">
                <a16:creationId xmlns:a16="http://schemas.microsoft.com/office/drawing/2014/main" id="{9299AC4D-7789-E5B9-8BA2-6722C4515121}"/>
              </a:ext>
            </a:extLst>
          </p:cNvPr>
          <p:cNvSpPr/>
          <p:nvPr/>
        </p:nvSpPr>
        <p:spPr>
          <a:xfrm rot="5400000">
            <a:off x="6457919" y="1848028"/>
            <a:ext cx="109385"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66" name="Rectangle: Rounded Corners 72">
            <a:extLst>
              <a:ext uri="{FF2B5EF4-FFF2-40B4-BE49-F238E27FC236}">
                <a16:creationId xmlns:a16="http://schemas.microsoft.com/office/drawing/2014/main" id="{47D532E7-3CE1-3694-E032-0894BCE1152F}"/>
              </a:ext>
            </a:extLst>
          </p:cNvPr>
          <p:cNvSpPr/>
          <p:nvPr/>
        </p:nvSpPr>
        <p:spPr>
          <a:xfrm rot="5400000">
            <a:off x="6794128" y="1848028"/>
            <a:ext cx="109385"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68" name="Rectangle: Rounded Corners 73">
            <a:extLst>
              <a:ext uri="{FF2B5EF4-FFF2-40B4-BE49-F238E27FC236}">
                <a16:creationId xmlns:a16="http://schemas.microsoft.com/office/drawing/2014/main" id="{F3D2DAF0-8D17-E86D-C7CE-E68AD9267DBD}"/>
              </a:ext>
            </a:extLst>
          </p:cNvPr>
          <p:cNvSpPr/>
          <p:nvPr/>
        </p:nvSpPr>
        <p:spPr>
          <a:xfrm rot="5400000">
            <a:off x="7135652" y="1850121"/>
            <a:ext cx="109385"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69" name="Rectangle: Rounded Corners 74">
            <a:extLst>
              <a:ext uri="{FF2B5EF4-FFF2-40B4-BE49-F238E27FC236}">
                <a16:creationId xmlns:a16="http://schemas.microsoft.com/office/drawing/2014/main" id="{A16F6391-2116-107B-CACC-B90C6923DC4C}"/>
              </a:ext>
            </a:extLst>
          </p:cNvPr>
          <p:cNvSpPr/>
          <p:nvPr/>
        </p:nvSpPr>
        <p:spPr>
          <a:xfrm>
            <a:off x="3303627" y="2133264"/>
            <a:ext cx="322091" cy="341437"/>
          </a:xfrm>
          <a:prstGeom prst="roundRect">
            <a:avLst/>
          </a:prstGeom>
          <a:pattFill prst="dkDn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71" name="Rectangle: Rounded Corners 75">
            <a:extLst>
              <a:ext uri="{FF2B5EF4-FFF2-40B4-BE49-F238E27FC236}">
                <a16:creationId xmlns:a16="http://schemas.microsoft.com/office/drawing/2014/main" id="{3094F00A-1EDE-FFAD-EA1E-B7844DD220E1}"/>
              </a:ext>
            </a:extLst>
          </p:cNvPr>
          <p:cNvSpPr/>
          <p:nvPr/>
        </p:nvSpPr>
        <p:spPr>
          <a:xfrm>
            <a:off x="1599468" y="2146541"/>
            <a:ext cx="693919" cy="323336"/>
          </a:xfrm>
          <a:prstGeom prst="roundRect">
            <a:avLst>
              <a:gd name="adj" fmla="val 11792"/>
            </a:avLst>
          </a:prstGeom>
          <a:noFill/>
          <a:ln w="28575" cap="flat" cmpd="sng" algn="ctr">
            <a:solidFill>
              <a:srgbClr val="F4B58A"/>
            </a:solidFill>
            <a:prstDash val="sysDot"/>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72" name="Rectangle: Rounded Corners 76">
            <a:extLst>
              <a:ext uri="{FF2B5EF4-FFF2-40B4-BE49-F238E27FC236}">
                <a16:creationId xmlns:a16="http://schemas.microsoft.com/office/drawing/2014/main" id="{00B4F613-4297-4575-D6DF-18E505DEEA3F}"/>
              </a:ext>
            </a:extLst>
          </p:cNvPr>
          <p:cNvSpPr/>
          <p:nvPr/>
        </p:nvSpPr>
        <p:spPr>
          <a:xfrm rot="5400000">
            <a:off x="2056364" y="2257280"/>
            <a:ext cx="109385" cy="341525"/>
          </a:xfrm>
          <a:prstGeom prst="roundRect">
            <a:avLst/>
          </a:prstGeom>
          <a:solidFill>
            <a:srgbClr val="E97132">
              <a:lumMod val="60000"/>
              <a:lumOff val="4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85" name="Rectangle: Rounded Corners 77">
            <a:extLst>
              <a:ext uri="{FF2B5EF4-FFF2-40B4-BE49-F238E27FC236}">
                <a16:creationId xmlns:a16="http://schemas.microsoft.com/office/drawing/2014/main" id="{DB4D56B4-6DD0-6170-9E6C-1898A3C4EC4E}"/>
              </a:ext>
            </a:extLst>
          </p:cNvPr>
          <p:cNvSpPr/>
          <p:nvPr/>
        </p:nvSpPr>
        <p:spPr>
          <a:xfrm rot="5400000">
            <a:off x="2392572" y="2257280"/>
            <a:ext cx="109385" cy="341525"/>
          </a:xfrm>
          <a:prstGeom prst="roundRect">
            <a:avLst/>
          </a:prstGeom>
          <a:solidFill>
            <a:srgbClr val="E97132">
              <a:lumMod val="60000"/>
              <a:lumOff val="4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44" name="Rectangle: Rounded Corners 78">
            <a:extLst>
              <a:ext uri="{FF2B5EF4-FFF2-40B4-BE49-F238E27FC236}">
                <a16:creationId xmlns:a16="http://schemas.microsoft.com/office/drawing/2014/main" id="{D6134258-1D8B-E8C4-4535-448C9D42C212}"/>
              </a:ext>
            </a:extLst>
          </p:cNvPr>
          <p:cNvSpPr/>
          <p:nvPr/>
        </p:nvSpPr>
        <p:spPr>
          <a:xfrm rot="5400000">
            <a:off x="2734096" y="2259374"/>
            <a:ext cx="109385" cy="341525"/>
          </a:xfrm>
          <a:prstGeom prst="roundRect">
            <a:avLst/>
          </a:prstGeom>
          <a:solidFill>
            <a:srgbClr val="E97132">
              <a:lumMod val="60000"/>
              <a:lumOff val="4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46" name="Rectangle: Rounded Corners 79">
            <a:extLst>
              <a:ext uri="{FF2B5EF4-FFF2-40B4-BE49-F238E27FC236}">
                <a16:creationId xmlns:a16="http://schemas.microsoft.com/office/drawing/2014/main" id="{4F6B6E1F-1DDB-DF37-8B45-2983F87C37A1}"/>
              </a:ext>
            </a:extLst>
          </p:cNvPr>
          <p:cNvSpPr/>
          <p:nvPr/>
        </p:nvSpPr>
        <p:spPr>
          <a:xfrm rot="5400000">
            <a:off x="1691726" y="2234516"/>
            <a:ext cx="157008" cy="341525"/>
          </a:xfrm>
          <a:prstGeom prst="roundRect">
            <a:avLst/>
          </a:prstGeom>
          <a:solidFill>
            <a:srgbClr val="E97132">
              <a:lumMod val="60000"/>
              <a:lumOff val="4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47" name="Rectangle: Rounded Corners 80">
            <a:extLst>
              <a:ext uri="{FF2B5EF4-FFF2-40B4-BE49-F238E27FC236}">
                <a16:creationId xmlns:a16="http://schemas.microsoft.com/office/drawing/2014/main" id="{BD1FF352-8CA5-30AA-B02D-73379F11DE75}"/>
              </a:ext>
            </a:extLst>
          </p:cNvPr>
          <p:cNvSpPr/>
          <p:nvPr/>
        </p:nvSpPr>
        <p:spPr>
          <a:xfrm rot="5400000">
            <a:off x="3051810" y="2234516"/>
            <a:ext cx="157008" cy="341525"/>
          </a:xfrm>
          <a:prstGeom prst="roundRect">
            <a:avLst/>
          </a:prstGeom>
          <a:solidFill>
            <a:srgbClr val="E97132">
              <a:lumMod val="60000"/>
              <a:lumOff val="4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48" name="Rectangle: Rounded Corners 81">
            <a:extLst>
              <a:ext uri="{FF2B5EF4-FFF2-40B4-BE49-F238E27FC236}">
                <a16:creationId xmlns:a16="http://schemas.microsoft.com/office/drawing/2014/main" id="{6DB1FF2F-4C69-1D55-04F3-33E3B9A2C5F8}"/>
              </a:ext>
            </a:extLst>
          </p:cNvPr>
          <p:cNvSpPr/>
          <p:nvPr/>
        </p:nvSpPr>
        <p:spPr>
          <a:xfrm rot="5400000">
            <a:off x="3747104" y="2256303"/>
            <a:ext cx="109385" cy="341525"/>
          </a:xfrm>
          <a:prstGeom prst="roundRect">
            <a:avLst/>
          </a:prstGeom>
          <a:solidFill>
            <a:srgbClr val="E97132">
              <a:lumMod val="60000"/>
              <a:lumOff val="4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49" name="Rectangle: Rounded Corners 82">
            <a:extLst>
              <a:ext uri="{FF2B5EF4-FFF2-40B4-BE49-F238E27FC236}">
                <a16:creationId xmlns:a16="http://schemas.microsoft.com/office/drawing/2014/main" id="{01A0E6FB-7086-AB8E-08F3-9B6E96030917}"/>
              </a:ext>
            </a:extLst>
          </p:cNvPr>
          <p:cNvSpPr/>
          <p:nvPr/>
        </p:nvSpPr>
        <p:spPr>
          <a:xfrm rot="5400000">
            <a:off x="4083312" y="2256303"/>
            <a:ext cx="109385" cy="341525"/>
          </a:xfrm>
          <a:prstGeom prst="roundRect">
            <a:avLst/>
          </a:prstGeom>
          <a:solidFill>
            <a:srgbClr val="E97132">
              <a:lumMod val="60000"/>
              <a:lumOff val="4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50" name="Rectangle: Rounded Corners 83">
            <a:extLst>
              <a:ext uri="{FF2B5EF4-FFF2-40B4-BE49-F238E27FC236}">
                <a16:creationId xmlns:a16="http://schemas.microsoft.com/office/drawing/2014/main" id="{5B5BC030-0E81-FD11-DBE4-3ACE97702E3A}"/>
              </a:ext>
            </a:extLst>
          </p:cNvPr>
          <p:cNvSpPr/>
          <p:nvPr/>
        </p:nvSpPr>
        <p:spPr>
          <a:xfrm rot="5400000">
            <a:off x="4424836" y="2258398"/>
            <a:ext cx="109385" cy="341525"/>
          </a:xfrm>
          <a:prstGeom prst="roundRect">
            <a:avLst/>
          </a:prstGeom>
          <a:solidFill>
            <a:srgbClr val="E97132">
              <a:lumMod val="60000"/>
              <a:lumOff val="4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51" name="Rectangle: Rounded Corners 84">
            <a:extLst>
              <a:ext uri="{FF2B5EF4-FFF2-40B4-BE49-F238E27FC236}">
                <a16:creationId xmlns:a16="http://schemas.microsoft.com/office/drawing/2014/main" id="{60E673AE-E44D-9596-3E4B-E1B1B9CA270A}"/>
              </a:ext>
            </a:extLst>
          </p:cNvPr>
          <p:cNvSpPr/>
          <p:nvPr/>
        </p:nvSpPr>
        <p:spPr>
          <a:xfrm rot="5400000">
            <a:off x="4737233" y="2239749"/>
            <a:ext cx="157008" cy="341525"/>
          </a:xfrm>
          <a:prstGeom prst="roundRect">
            <a:avLst/>
          </a:prstGeom>
          <a:solidFill>
            <a:srgbClr val="E97132">
              <a:lumMod val="60000"/>
              <a:lumOff val="4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60" name="Rectangle: Rounded Corners 85">
            <a:extLst>
              <a:ext uri="{FF2B5EF4-FFF2-40B4-BE49-F238E27FC236}">
                <a16:creationId xmlns:a16="http://schemas.microsoft.com/office/drawing/2014/main" id="{D9BB7345-D3FE-ED21-3C02-A75D65E82093}"/>
              </a:ext>
            </a:extLst>
          </p:cNvPr>
          <p:cNvSpPr/>
          <p:nvPr/>
        </p:nvSpPr>
        <p:spPr>
          <a:xfrm rot="5400000">
            <a:off x="5078757" y="2239749"/>
            <a:ext cx="157008" cy="341525"/>
          </a:xfrm>
          <a:prstGeom prst="roundRect">
            <a:avLst/>
          </a:prstGeom>
          <a:solidFill>
            <a:srgbClr val="E97132">
              <a:lumMod val="60000"/>
              <a:lumOff val="4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61" name="Rectangle: Rounded Corners 86">
            <a:extLst>
              <a:ext uri="{FF2B5EF4-FFF2-40B4-BE49-F238E27FC236}">
                <a16:creationId xmlns:a16="http://schemas.microsoft.com/office/drawing/2014/main" id="{93A73469-2C3F-A0DE-2709-DD2BD1A8AC98}"/>
              </a:ext>
            </a:extLst>
          </p:cNvPr>
          <p:cNvSpPr/>
          <p:nvPr/>
        </p:nvSpPr>
        <p:spPr>
          <a:xfrm>
            <a:off x="5336826" y="2142890"/>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62" name="Rectangle: Rounded Corners 87">
            <a:extLst>
              <a:ext uri="{FF2B5EF4-FFF2-40B4-BE49-F238E27FC236}">
                <a16:creationId xmlns:a16="http://schemas.microsoft.com/office/drawing/2014/main" id="{0D135C6A-C01C-DDA4-CC93-F12995E6EDC4}"/>
              </a:ext>
            </a:extLst>
          </p:cNvPr>
          <p:cNvSpPr/>
          <p:nvPr/>
        </p:nvSpPr>
        <p:spPr>
          <a:xfrm rot="5400000">
            <a:off x="5744923" y="2239749"/>
            <a:ext cx="157008" cy="341525"/>
          </a:xfrm>
          <a:prstGeom prst="roundRect">
            <a:avLst/>
          </a:prstGeom>
          <a:solidFill>
            <a:srgbClr val="E97132">
              <a:lumMod val="60000"/>
              <a:lumOff val="4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63" name="Rectangle: Rounded Corners 88">
            <a:extLst>
              <a:ext uri="{FF2B5EF4-FFF2-40B4-BE49-F238E27FC236}">
                <a16:creationId xmlns:a16="http://schemas.microsoft.com/office/drawing/2014/main" id="{6F056536-4597-1633-BDF6-175D081B295C}"/>
              </a:ext>
            </a:extLst>
          </p:cNvPr>
          <p:cNvSpPr/>
          <p:nvPr/>
        </p:nvSpPr>
        <p:spPr>
          <a:xfrm rot="5400000">
            <a:off x="6086447" y="2239749"/>
            <a:ext cx="157008" cy="341525"/>
          </a:xfrm>
          <a:prstGeom prst="roundRect">
            <a:avLst/>
          </a:prstGeom>
          <a:solidFill>
            <a:srgbClr val="E97132">
              <a:lumMod val="60000"/>
              <a:lumOff val="4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64" name="Rectangle: Rounded Corners 89">
            <a:extLst>
              <a:ext uri="{FF2B5EF4-FFF2-40B4-BE49-F238E27FC236}">
                <a16:creationId xmlns:a16="http://schemas.microsoft.com/office/drawing/2014/main" id="{17CD3DD9-7320-6E32-3D16-3F1137526905}"/>
              </a:ext>
            </a:extLst>
          </p:cNvPr>
          <p:cNvSpPr/>
          <p:nvPr/>
        </p:nvSpPr>
        <p:spPr>
          <a:xfrm rot="5400000">
            <a:off x="6451783" y="2254210"/>
            <a:ext cx="109385" cy="341525"/>
          </a:xfrm>
          <a:prstGeom prst="roundRect">
            <a:avLst/>
          </a:prstGeom>
          <a:solidFill>
            <a:srgbClr val="E97132">
              <a:lumMod val="60000"/>
              <a:lumOff val="4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65" name="Rectangle: Rounded Corners 90">
            <a:extLst>
              <a:ext uri="{FF2B5EF4-FFF2-40B4-BE49-F238E27FC236}">
                <a16:creationId xmlns:a16="http://schemas.microsoft.com/office/drawing/2014/main" id="{1A5119B3-23CE-968D-3341-77DA082DB1DD}"/>
              </a:ext>
            </a:extLst>
          </p:cNvPr>
          <p:cNvSpPr/>
          <p:nvPr/>
        </p:nvSpPr>
        <p:spPr>
          <a:xfrm rot="5400000">
            <a:off x="6787992" y="2254210"/>
            <a:ext cx="109385" cy="341525"/>
          </a:xfrm>
          <a:prstGeom prst="roundRect">
            <a:avLst/>
          </a:prstGeom>
          <a:solidFill>
            <a:srgbClr val="E97132">
              <a:lumMod val="60000"/>
              <a:lumOff val="4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166" name="Rectangle: Rounded Corners 91">
            <a:extLst>
              <a:ext uri="{FF2B5EF4-FFF2-40B4-BE49-F238E27FC236}">
                <a16:creationId xmlns:a16="http://schemas.microsoft.com/office/drawing/2014/main" id="{C7CEC98F-3D10-91FB-4B3B-9F61DC087F38}"/>
              </a:ext>
            </a:extLst>
          </p:cNvPr>
          <p:cNvSpPr/>
          <p:nvPr/>
        </p:nvSpPr>
        <p:spPr>
          <a:xfrm rot="5400000">
            <a:off x="7129517" y="2256303"/>
            <a:ext cx="109385" cy="341525"/>
          </a:xfrm>
          <a:prstGeom prst="roundRect">
            <a:avLst/>
          </a:prstGeom>
          <a:solidFill>
            <a:srgbClr val="E97132">
              <a:lumMod val="60000"/>
              <a:lumOff val="4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67" name="Rectangle: Rounded Corners 98">
            <a:extLst>
              <a:ext uri="{FF2B5EF4-FFF2-40B4-BE49-F238E27FC236}">
                <a16:creationId xmlns:a16="http://schemas.microsoft.com/office/drawing/2014/main" id="{D5C65D22-8098-3C35-2DA2-6B8D91E7283E}"/>
              </a:ext>
            </a:extLst>
          </p:cNvPr>
          <p:cNvSpPr/>
          <p:nvPr/>
        </p:nvSpPr>
        <p:spPr>
          <a:xfrm rot="5400000">
            <a:off x="6763556" y="2619779"/>
            <a:ext cx="109385" cy="341525"/>
          </a:xfrm>
          <a:prstGeom prst="roundRect">
            <a:avLst/>
          </a:prstGeom>
          <a:solidFill>
            <a:srgbClr val="0E2841">
              <a:lumMod val="50000"/>
              <a:lumOff val="5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68" name="Rectangle: Rounded Corners 99">
            <a:extLst>
              <a:ext uri="{FF2B5EF4-FFF2-40B4-BE49-F238E27FC236}">
                <a16:creationId xmlns:a16="http://schemas.microsoft.com/office/drawing/2014/main" id="{0CE19563-F319-B5D6-5A49-BE4FB649D9E1}"/>
              </a:ext>
            </a:extLst>
          </p:cNvPr>
          <p:cNvSpPr/>
          <p:nvPr/>
        </p:nvSpPr>
        <p:spPr>
          <a:xfrm rot="5400000">
            <a:off x="7105081" y="2621873"/>
            <a:ext cx="109385" cy="341525"/>
          </a:xfrm>
          <a:prstGeom prst="roundRect">
            <a:avLst/>
          </a:prstGeom>
          <a:solidFill>
            <a:srgbClr val="0E2841">
              <a:lumMod val="50000"/>
              <a:lumOff val="5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69" name="Rectangle: Rounded Corners 100">
            <a:extLst>
              <a:ext uri="{FF2B5EF4-FFF2-40B4-BE49-F238E27FC236}">
                <a16:creationId xmlns:a16="http://schemas.microsoft.com/office/drawing/2014/main" id="{695F81CA-C663-FF10-2B91-3C114982A130}"/>
              </a:ext>
            </a:extLst>
          </p:cNvPr>
          <p:cNvSpPr/>
          <p:nvPr/>
        </p:nvSpPr>
        <p:spPr>
          <a:xfrm>
            <a:off x="5326822" y="2524149"/>
            <a:ext cx="325842" cy="327448"/>
          </a:xfrm>
          <a:prstGeom prst="roundRect">
            <a:avLst/>
          </a:prstGeom>
          <a:solidFill>
            <a:srgbClr val="0E2841">
              <a:lumMod val="50000"/>
              <a:lumOff val="50000"/>
            </a:srgbClr>
          </a:solidFill>
          <a:ln w="28575"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70" name="Rectangle: Rounded Corners 101">
            <a:extLst>
              <a:ext uri="{FF2B5EF4-FFF2-40B4-BE49-F238E27FC236}">
                <a16:creationId xmlns:a16="http://schemas.microsoft.com/office/drawing/2014/main" id="{5B9BE0D8-0BA4-DB11-DBD4-0A988BE723B9}"/>
              </a:ext>
            </a:extLst>
          </p:cNvPr>
          <p:cNvSpPr/>
          <p:nvPr/>
        </p:nvSpPr>
        <p:spPr>
          <a:xfrm rot="5400000">
            <a:off x="3763512" y="2630315"/>
            <a:ext cx="109385" cy="341525"/>
          </a:xfrm>
          <a:prstGeom prst="roundRect">
            <a:avLst/>
          </a:prstGeom>
          <a:solidFill>
            <a:srgbClr val="0E2841">
              <a:lumMod val="50000"/>
              <a:lumOff val="5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71" name="Rectangle: Rounded Corners 103">
            <a:extLst>
              <a:ext uri="{FF2B5EF4-FFF2-40B4-BE49-F238E27FC236}">
                <a16:creationId xmlns:a16="http://schemas.microsoft.com/office/drawing/2014/main" id="{BCE52973-7FE6-2EED-A47A-85391B774598}"/>
              </a:ext>
            </a:extLst>
          </p:cNvPr>
          <p:cNvSpPr/>
          <p:nvPr/>
        </p:nvSpPr>
        <p:spPr>
          <a:xfrm rot="5400000">
            <a:off x="4117251" y="2630315"/>
            <a:ext cx="109385" cy="341525"/>
          </a:xfrm>
          <a:prstGeom prst="roundRect">
            <a:avLst/>
          </a:prstGeom>
          <a:solidFill>
            <a:srgbClr val="0E2841">
              <a:lumMod val="50000"/>
              <a:lumOff val="5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72" name="Rectangle: Rounded Corners 104">
            <a:extLst>
              <a:ext uri="{FF2B5EF4-FFF2-40B4-BE49-F238E27FC236}">
                <a16:creationId xmlns:a16="http://schemas.microsoft.com/office/drawing/2014/main" id="{1854B30F-F6A8-1FB3-DCDD-B77BE1278A4B}"/>
              </a:ext>
            </a:extLst>
          </p:cNvPr>
          <p:cNvSpPr/>
          <p:nvPr/>
        </p:nvSpPr>
        <p:spPr>
          <a:xfrm rot="5400000">
            <a:off x="4467542" y="2632408"/>
            <a:ext cx="109385" cy="341525"/>
          </a:xfrm>
          <a:prstGeom prst="roundRect">
            <a:avLst/>
          </a:prstGeom>
          <a:solidFill>
            <a:srgbClr val="0E2841">
              <a:lumMod val="50000"/>
              <a:lumOff val="5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cxnSp>
        <p:nvCxnSpPr>
          <p:cNvPr id="173" name="Straight Arrow Connector 109">
            <a:extLst>
              <a:ext uri="{FF2B5EF4-FFF2-40B4-BE49-F238E27FC236}">
                <a16:creationId xmlns:a16="http://schemas.microsoft.com/office/drawing/2014/main" id="{70B300B8-24D7-7190-EA58-132659E8568F}"/>
              </a:ext>
            </a:extLst>
          </p:cNvPr>
          <p:cNvCxnSpPr>
            <a:cxnSpLocks/>
          </p:cNvCxnSpPr>
          <p:nvPr/>
        </p:nvCxnSpPr>
        <p:spPr>
          <a:xfrm>
            <a:off x="1318013" y="2957570"/>
            <a:ext cx="5991150" cy="0"/>
          </a:xfrm>
          <a:prstGeom prst="straightConnector1">
            <a:avLst/>
          </a:prstGeom>
          <a:noFill/>
          <a:ln w="38100" cap="flat" cmpd="sng" algn="ctr">
            <a:solidFill>
              <a:srgbClr val="E8E8E8">
                <a:lumMod val="50000"/>
              </a:srgbClr>
            </a:solidFill>
            <a:prstDash val="solid"/>
            <a:miter lim="800000"/>
            <a:tailEnd type="triangle"/>
          </a:ln>
          <a:effectLst/>
        </p:spPr>
      </p:cxnSp>
      <p:sp>
        <p:nvSpPr>
          <p:cNvPr id="174" name="TextBox 1">
            <a:extLst>
              <a:ext uri="{FF2B5EF4-FFF2-40B4-BE49-F238E27FC236}">
                <a16:creationId xmlns:a16="http://schemas.microsoft.com/office/drawing/2014/main" id="{1BD7926E-85BD-B28C-D3BA-0EFA985671EE}"/>
              </a:ext>
            </a:extLst>
          </p:cNvPr>
          <p:cNvSpPr txBox="1"/>
          <p:nvPr/>
        </p:nvSpPr>
        <p:spPr>
          <a:xfrm>
            <a:off x="686075" y="2132214"/>
            <a:ext cx="659348" cy="369332"/>
          </a:xfrm>
          <a:prstGeom prst="rect">
            <a:avLst/>
          </a:prstGeom>
          <a:noFill/>
        </p:spPr>
        <p:txBody>
          <a:bodyPr wrap="none" rtlCol="0">
            <a:spAutoFit/>
          </a:bodyPr>
          <a:lstStyle/>
          <a:p>
            <a:pPr defTabSz="457200"/>
            <a:r>
              <a:rPr lang="en-US" dirty="0">
                <a:solidFill>
                  <a:prstClr val="black"/>
                </a:solidFill>
                <a:latin typeface="Gill Sans MT" panose="020B0502020104020203" pitchFamily="34" charset="0"/>
                <a:cs typeface="Times New Roman" panose="02020603050405020304" pitchFamily="18" charset="0"/>
              </a:rPr>
              <a:t>Job 2</a:t>
            </a:r>
            <a:endParaRPr lang="en-DK" dirty="0">
              <a:solidFill>
                <a:prstClr val="black"/>
              </a:solidFill>
              <a:latin typeface="Gill Sans MT" panose="020B0502020104020203" pitchFamily="34" charset="0"/>
              <a:cs typeface="Times New Roman" panose="02020603050405020304" pitchFamily="18" charset="0"/>
            </a:endParaRPr>
          </a:p>
        </p:txBody>
      </p:sp>
      <p:sp>
        <p:nvSpPr>
          <p:cNvPr id="352" name="TextBox 6">
            <a:extLst>
              <a:ext uri="{FF2B5EF4-FFF2-40B4-BE49-F238E27FC236}">
                <a16:creationId xmlns:a16="http://schemas.microsoft.com/office/drawing/2014/main" id="{56982374-41D6-5378-4C92-33F06FFE6886}"/>
              </a:ext>
            </a:extLst>
          </p:cNvPr>
          <p:cNvSpPr txBox="1"/>
          <p:nvPr/>
        </p:nvSpPr>
        <p:spPr>
          <a:xfrm>
            <a:off x="692847" y="1749808"/>
            <a:ext cx="659348" cy="369332"/>
          </a:xfrm>
          <a:prstGeom prst="rect">
            <a:avLst/>
          </a:prstGeom>
          <a:noFill/>
        </p:spPr>
        <p:txBody>
          <a:bodyPr wrap="none" rtlCol="0">
            <a:spAutoFit/>
          </a:bodyPr>
          <a:lstStyle/>
          <a:p>
            <a:pPr defTabSz="457200"/>
            <a:r>
              <a:rPr lang="en-US" dirty="0">
                <a:solidFill>
                  <a:prstClr val="black"/>
                </a:solidFill>
                <a:latin typeface="Gill Sans MT" panose="020B0502020104020203" pitchFamily="34" charset="0"/>
                <a:cs typeface="Times New Roman" panose="02020603050405020304" pitchFamily="18" charset="0"/>
              </a:rPr>
              <a:t>Job 1</a:t>
            </a:r>
            <a:endParaRPr lang="en-DK" dirty="0">
              <a:solidFill>
                <a:prstClr val="black"/>
              </a:solidFill>
              <a:latin typeface="Gill Sans MT" panose="020B0502020104020203" pitchFamily="34" charset="0"/>
              <a:cs typeface="Times New Roman" panose="02020603050405020304" pitchFamily="18" charset="0"/>
            </a:endParaRPr>
          </a:p>
        </p:txBody>
      </p:sp>
      <p:sp>
        <p:nvSpPr>
          <p:cNvPr id="353" name="TextBox 7">
            <a:extLst>
              <a:ext uri="{FF2B5EF4-FFF2-40B4-BE49-F238E27FC236}">
                <a16:creationId xmlns:a16="http://schemas.microsoft.com/office/drawing/2014/main" id="{84BC1DE9-B25C-AF8F-E007-39E8DED61E35}"/>
              </a:ext>
            </a:extLst>
          </p:cNvPr>
          <p:cNvSpPr txBox="1"/>
          <p:nvPr/>
        </p:nvSpPr>
        <p:spPr>
          <a:xfrm>
            <a:off x="676724" y="2533131"/>
            <a:ext cx="659348" cy="369332"/>
          </a:xfrm>
          <a:prstGeom prst="rect">
            <a:avLst/>
          </a:prstGeom>
          <a:noFill/>
        </p:spPr>
        <p:txBody>
          <a:bodyPr wrap="none" rtlCol="0">
            <a:spAutoFit/>
          </a:bodyPr>
          <a:lstStyle/>
          <a:p>
            <a:pPr defTabSz="457200"/>
            <a:r>
              <a:rPr lang="en-US" dirty="0">
                <a:solidFill>
                  <a:prstClr val="black"/>
                </a:solidFill>
                <a:latin typeface="Gill Sans MT" panose="020B0502020104020203" pitchFamily="34" charset="0"/>
                <a:cs typeface="Times New Roman" panose="02020603050405020304" pitchFamily="18" charset="0"/>
              </a:rPr>
              <a:t>Job 3</a:t>
            </a:r>
            <a:endParaRPr lang="en-DK" dirty="0">
              <a:solidFill>
                <a:prstClr val="black"/>
              </a:solidFill>
              <a:latin typeface="Gill Sans MT" panose="020B0502020104020203" pitchFamily="34" charset="0"/>
              <a:cs typeface="Times New Roman" panose="02020603050405020304" pitchFamily="18" charset="0"/>
            </a:endParaRPr>
          </a:p>
        </p:txBody>
      </p:sp>
      <p:sp>
        <p:nvSpPr>
          <p:cNvPr id="354" name="TextBox 8">
            <a:extLst>
              <a:ext uri="{FF2B5EF4-FFF2-40B4-BE49-F238E27FC236}">
                <a16:creationId xmlns:a16="http://schemas.microsoft.com/office/drawing/2014/main" id="{8B04882D-80E9-05B4-C11E-3108A839B729}"/>
              </a:ext>
            </a:extLst>
          </p:cNvPr>
          <p:cNvSpPr txBox="1"/>
          <p:nvPr/>
        </p:nvSpPr>
        <p:spPr>
          <a:xfrm>
            <a:off x="7159773" y="3126464"/>
            <a:ext cx="792204" cy="369332"/>
          </a:xfrm>
          <a:prstGeom prst="rect">
            <a:avLst/>
          </a:prstGeom>
          <a:noFill/>
        </p:spPr>
        <p:txBody>
          <a:bodyPr wrap="none" rtlCol="0">
            <a:spAutoFit/>
          </a:bodyPr>
          <a:lstStyle/>
          <a:p>
            <a:pPr algn="ctr" defTabSz="457200"/>
            <a:r>
              <a:rPr lang="en-US" dirty="0">
                <a:solidFill>
                  <a:prstClr val="black"/>
                </a:solidFill>
                <a:latin typeface="Gill Sans MT" panose="020B0502020104020203" pitchFamily="34" charset="0"/>
                <a:cs typeface="Times New Roman" panose="02020603050405020304" pitchFamily="18" charset="0"/>
              </a:rPr>
              <a:t>Time </a:t>
            </a:r>
            <a:r>
              <a:rPr lang="en-US" altLang="zh-CN"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t</a:t>
            </a:r>
            <a:endParaRPr lang="en-US" dirty="0">
              <a:solidFill>
                <a:prstClr val="black"/>
              </a:solidFill>
              <a:latin typeface="Gill Sans MT" panose="020B0502020104020203" pitchFamily="34" charset="0"/>
              <a:cs typeface="Times New Roman" panose="02020603050405020304" pitchFamily="18" charset="0"/>
            </a:endParaRPr>
          </a:p>
        </p:txBody>
      </p:sp>
      <p:sp>
        <p:nvSpPr>
          <p:cNvPr id="355" name="TextBox 10">
            <a:extLst>
              <a:ext uri="{FF2B5EF4-FFF2-40B4-BE49-F238E27FC236}">
                <a16:creationId xmlns:a16="http://schemas.microsoft.com/office/drawing/2014/main" id="{DC8352C2-3BE7-33F2-7044-ED7294D199FA}"/>
              </a:ext>
            </a:extLst>
          </p:cNvPr>
          <p:cNvSpPr txBox="1"/>
          <p:nvPr/>
        </p:nvSpPr>
        <p:spPr>
          <a:xfrm>
            <a:off x="7270717" y="2659499"/>
            <a:ext cx="415498"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356" name="TextBox 12">
            <a:extLst>
              <a:ext uri="{FF2B5EF4-FFF2-40B4-BE49-F238E27FC236}">
                <a16:creationId xmlns:a16="http://schemas.microsoft.com/office/drawing/2014/main" id="{D92E739A-7D67-54A9-7B7C-384114E0E0CB}"/>
              </a:ext>
            </a:extLst>
          </p:cNvPr>
          <p:cNvSpPr txBox="1"/>
          <p:nvPr/>
        </p:nvSpPr>
        <p:spPr>
          <a:xfrm>
            <a:off x="7270717" y="2258749"/>
            <a:ext cx="415498"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357" name="TextBox 13">
            <a:extLst>
              <a:ext uri="{FF2B5EF4-FFF2-40B4-BE49-F238E27FC236}">
                <a16:creationId xmlns:a16="http://schemas.microsoft.com/office/drawing/2014/main" id="{859ADA22-858B-7FF6-3B4A-74A3DD209843}"/>
              </a:ext>
            </a:extLst>
          </p:cNvPr>
          <p:cNvSpPr txBox="1"/>
          <p:nvPr/>
        </p:nvSpPr>
        <p:spPr>
          <a:xfrm>
            <a:off x="7270717" y="1868618"/>
            <a:ext cx="415498"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a:t>
            </a:r>
            <a:endParaRPr lang="en-DK" b="1" i="1" dirty="0">
              <a:solidFill>
                <a:prstClr val="black"/>
              </a:solidFill>
              <a:latin typeface="Gill Sans MT" panose="020B0502020104020203" pitchFamily="34" charset="0"/>
              <a:cs typeface="Times New Roman" panose="02020603050405020304" pitchFamily="18" charset="0"/>
            </a:endParaRPr>
          </a:p>
        </p:txBody>
      </p:sp>
      <p:cxnSp>
        <p:nvCxnSpPr>
          <p:cNvPr id="358" name="Straight Connector 31">
            <a:extLst>
              <a:ext uri="{FF2B5EF4-FFF2-40B4-BE49-F238E27FC236}">
                <a16:creationId xmlns:a16="http://schemas.microsoft.com/office/drawing/2014/main" id="{713EF517-012F-D7EA-98EF-AE19B18715E2}"/>
              </a:ext>
            </a:extLst>
          </p:cNvPr>
          <p:cNvCxnSpPr>
            <a:cxnSpLocks/>
          </p:cNvCxnSpPr>
          <p:nvPr/>
        </p:nvCxnSpPr>
        <p:spPr>
          <a:xfrm>
            <a:off x="7323217" y="2863964"/>
            <a:ext cx="0" cy="178346"/>
          </a:xfrm>
          <a:prstGeom prst="line">
            <a:avLst/>
          </a:prstGeom>
          <a:noFill/>
          <a:ln w="28575" cap="flat" cmpd="sng" algn="ctr">
            <a:solidFill>
              <a:srgbClr val="E8E8E8">
                <a:lumMod val="50000"/>
              </a:srgbClr>
            </a:solidFill>
            <a:prstDash val="solid"/>
            <a:miter lim="800000"/>
          </a:ln>
          <a:effectLst/>
        </p:spPr>
      </p:cxnSp>
      <p:cxnSp>
        <p:nvCxnSpPr>
          <p:cNvPr id="359" name="Straight Connector 49">
            <a:extLst>
              <a:ext uri="{FF2B5EF4-FFF2-40B4-BE49-F238E27FC236}">
                <a16:creationId xmlns:a16="http://schemas.microsoft.com/office/drawing/2014/main" id="{FBA17E6C-6815-B6AF-EC7E-ACBA8559CF00}"/>
              </a:ext>
            </a:extLst>
          </p:cNvPr>
          <p:cNvCxnSpPr>
            <a:cxnSpLocks/>
          </p:cNvCxnSpPr>
          <p:nvPr/>
        </p:nvCxnSpPr>
        <p:spPr>
          <a:xfrm>
            <a:off x="1285095" y="2871576"/>
            <a:ext cx="0" cy="178346"/>
          </a:xfrm>
          <a:prstGeom prst="line">
            <a:avLst/>
          </a:prstGeom>
          <a:noFill/>
          <a:ln w="28575" cap="flat" cmpd="sng" algn="ctr">
            <a:solidFill>
              <a:srgbClr val="E8E8E8">
                <a:lumMod val="50000"/>
              </a:srgbClr>
            </a:solidFill>
            <a:prstDash val="solid"/>
            <a:miter lim="800000"/>
          </a:ln>
          <a:effectLst/>
        </p:spPr>
      </p:cxnSp>
      <p:sp>
        <p:nvSpPr>
          <p:cNvPr id="360" name="Rectangle: Rounded Corners 3">
            <a:extLst>
              <a:ext uri="{FF2B5EF4-FFF2-40B4-BE49-F238E27FC236}">
                <a16:creationId xmlns:a16="http://schemas.microsoft.com/office/drawing/2014/main" id="{342BF356-584D-7751-6733-6463DF2D6DC8}"/>
              </a:ext>
            </a:extLst>
          </p:cNvPr>
          <p:cNvSpPr/>
          <p:nvPr/>
        </p:nvSpPr>
        <p:spPr>
          <a:xfrm>
            <a:off x="5336826" y="2502827"/>
            <a:ext cx="314205" cy="327448"/>
          </a:xfrm>
          <a:prstGeom prst="roundRect">
            <a:avLst/>
          </a:prstGeom>
          <a:noFill/>
          <a:ln w="28575" cap="flat" cmpd="sng" algn="ctr">
            <a:solidFill>
              <a:srgbClr val="005593"/>
            </a:solidFill>
            <a:prstDash val="sysDot"/>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61" name="TextBox 4">
            <a:extLst>
              <a:ext uri="{FF2B5EF4-FFF2-40B4-BE49-F238E27FC236}">
                <a16:creationId xmlns:a16="http://schemas.microsoft.com/office/drawing/2014/main" id="{D0EEABE7-6BBE-845C-FF27-03E09B84E93C}"/>
              </a:ext>
            </a:extLst>
          </p:cNvPr>
          <p:cNvSpPr txBox="1"/>
          <p:nvPr/>
        </p:nvSpPr>
        <p:spPr>
          <a:xfrm>
            <a:off x="1228640" y="2919937"/>
            <a:ext cx="6798656" cy="369332"/>
          </a:xfrm>
          <a:prstGeom prst="rect">
            <a:avLst/>
          </a:prstGeom>
          <a:noFill/>
        </p:spPr>
        <p:txBody>
          <a:bodyPr wrap="square" rtlCol="0">
            <a:spAutoFit/>
          </a:bodyPr>
          <a:lstStyle/>
          <a:p>
            <a:pPr defTabSz="457200"/>
            <a:r>
              <a:rPr lang="en-US" altLang="zh-CN"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0       2         4         6         8        10       12      14       16     18</a:t>
            </a:r>
            <a:endParaRPr lang="en-DK" dirty="0">
              <a:solidFill>
                <a:prstClr val="black"/>
              </a:solidFill>
              <a:latin typeface="Gill Sans MT" panose="020B0502020104020203" pitchFamily="34" charset="0"/>
              <a:cs typeface="Times New Roman" panose="02020603050405020304" pitchFamily="18" charset="0"/>
            </a:endParaRPr>
          </a:p>
        </p:txBody>
      </p:sp>
      <p:sp>
        <p:nvSpPr>
          <p:cNvPr id="362" name="Rectangle: Rounded Corners 5">
            <a:extLst>
              <a:ext uri="{FF2B5EF4-FFF2-40B4-BE49-F238E27FC236}">
                <a16:creationId xmlns:a16="http://schemas.microsoft.com/office/drawing/2014/main" id="{816C781D-BDAA-F15D-6B49-7B3399FFE17D}"/>
              </a:ext>
            </a:extLst>
          </p:cNvPr>
          <p:cNvSpPr/>
          <p:nvPr/>
        </p:nvSpPr>
        <p:spPr>
          <a:xfrm>
            <a:off x="1271187" y="2526143"/>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363" name="Rectangle: Rounded Corners 11">
            <a:extLst>
              <a:ext uri="{FF2B5EF4-FFF2-40B4-BE49-F238E27FC236}">
                <a16:creationId xmlns:a16="http://schemas.microsoft.com/office/drawing/2014/main" id="{3965049E-4A0C-EA4A-7040-8D91F367FC36}"/>
              </a:ext>
            </a:extLst>
          </p:cNvPr>
          <p:cNvSpPr/>
          <p:nvPr/>
        </p:nvSpPr>
        <p:spPr>
          <a:xfrm>
            <a:off x="1606677" y="2525665"/>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364" name="Rectangle: Rounded Corners 14">
            <a:extLst>
              <a:ext uri="{FF2B5EF4-FFF2-40B4-BE49-F238E27FC236}">
                <a16:creationId xmlns:a16="http://schemas.microsoft.com/office/drawing/2014/main" id="{47F16611-DE73-67E7-EBDE-443ED78999C8}"/>
              </a:ext>
            </a:extLst>
          </p:cNvPr>
          <p:cNvSpPr/>
          <p:nvPr/>
        </p:nvSpPr>
        <p:spPr>
          <a:xfrm>
            <a:off x="2983852" y="2526143"/>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365" name="Rectangle: Rounded Corners 15">
            <a:extLst>
              <a:ext uri="{FF2B5EF4-FFF2-40B4-BE49-F238E27FC236}">
                <a16:creationId xmlns:a16="http://schemas.microsoft.com/office/drawing/2014/main" id="{AC7F232E-0F7F-13CD-90B8-80A9E4D1E296}"/>
              </a:ext>
            </a:extLst>
          </p:cNvPr>
          <p:cNvSpPr/>
          <p:nvPr/>
        </p:nvSpPr>
        <p:spPr>
          <a:xfrm>
            <a:off x="3319343" y="2525665"/>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366" name="TextBox 32">
            <a:extLst>
              <a:ext uri="{FF2B5EF4-FFF2-40B4-BE49-F238E27FC236}">
                <a16:creationId xmlns:a16="http://schemas.microsoft.com/office/drawing/2014/main" id="{064570D5-BE37-F2B5-67D9-0B5A79711FA0}"/>
              </a:ext>
            </a:extLst>
          </p:cNvPr>
          <p:cNvSpPr txBox="1"/>
          <p:nvPr/>
        </p:nvSpPr>
        <p:spPr>
          <a:xfrm>
            <a:off x="6989011" y="1531610"/>
            <a:ext cx="1583390" cy="461665"/>
          </a:xfrm>
          <a:prstGeom prst="rect">
            <a:avLst/>
          </a:prstGeom>
          <a:noFill/>
        </p:spPr>
        <p:txBody>
          <a:bodyPr wrap="square">
            <a:spAutoFit/>
          </a:bodyPr>
          <a:lstStyle/>
          <a:p>
            <a:pPr algn="ctr" defTabSz="457200"/>
            <a:r>
              <a:rPr lang="en-US" sz="2400" i="1" dirty="0">
                <a:solidFill>
                  <a:srgbClr val="C00000"/>
                </a:solidFill>
                <a:latin typeface="Gill Sans MT" panose="020B0502020104020203" pitchFamily="34" charset="0"/>
                <a:cs typeface="Times New Roman" panose="02020603050405020304" pitchFamily="18" charset="0"/>
              </a:rPr>
              <a:t>3 Iter.</a:t>
            </a:r>
          </a:p>
        </p:txBody>
      </p:sp>
      <p:sp>
        <p:nvSpPr>
          <p:cNvPr id="367" name="TextBox 33">
            <a:extLst>
              <a:ext uri="{FF2B5EF4-FFF2-40B4-BE49-F238E27FC236}">
                <a16:creationId xmlns:a16="http://schemas.microsoft.com/office/drawing/2014/main" id="{994DE408-BF3B-BA56-88F5-5702C3B5C810}"/>
              </a:ext>
            </a:extLst>
          </p:cNvPr>
          <p:cNvSpPr txBox="1"/>
          <p:nvPr/>
        </p:nvSpPr>
        <p:spPr>
          <a:xfrm>
            <a:off x="6982894" y="2059425"/>
            <a:ext cx="1583390" cy="461665"/>
          </a:xfrm>
          <a:prstGeom prst="rect">
            <a:avLst/>
          </a:prstGeom>
          <a:noFill/>
        </p:spPr>
        <p:txBody>
          <a:bodyPr wrap="square">
            <a:spAutoFit/>
          </a:bodyPr>
          <a:lstStyle/>
          <a:p>
            <a:pPr algn="ctr" defTabSz="457200"/>
            <a:r>
              <a:rPr lang="en-US" sz="2400" i="1" dirty="0">
                <a:solidFill>
                  <a:srgbClr val="C00000"/>
                </a:solidFill>
                <a:latin typeface="Gill Sans MT" panose="020B0502020104020203" pitchFamily="34" charset="0"/>
                <a:cs typeface="Times New Roman" panose="02020603050405020304" pitchFamily="18" charset="0"/>
              </a:rPr>
              <a:t>3 Iter.</a:t>
            </a:r>
          </a:p>
        </p:txBody>
      </p:sp>
      <p:sp>
        <p:nvSpPr>
          <p:cNvPr id="368" name="TextBox 34">
            <a:extLst>
              <a:ext uri="{FF2B5EF4-FFF2-40B4-BE49-F238E27FC236}">
                <a16:creationId xmlns:a16="http://schemas.microsoft.com/office/drawing/2014/main" id="{0B7ACFD5-E10A-2090-3A40-4282F6696C05}"/>
              </a:ext>
            </a:extLst>
          </p:cNvPr>
          <p:cNvSpPr txBox="1"/>
          <p:nvPr/>
        </p:nvSpPr>
        <p:spPr>
          <a:xfrm>
            <a:off x="7015467" y="2523356"/>
            <a:ext cx="1583390" cy="461665"/>
          </a:xfrm>
          <a:prstGeom prst="rect">
            <a:avLst/>
          </a:prstGeom>
          <a:noFill/>
        </p:spPr>
        <p:txBody>
          <a:bodyPr wrap="square">
            <a:spAutoFit/>
          </a:bodyPr>
          <a:lstStyle/>
          <a:p>
            <a:pPr algn="ctr" defTabSz="457200"/>
            <a:r>
              <a:rPr lang="en-US" sz="2400" i="1" dirty="0">
                <a:solidFill>
                  <a:srgbClr val="C00000"/>
                </a:solidFill>
                <a:latin typeface="Gill Sans MT" panose="020B0502020104020203" pitchFamily="34" charset="0"/>
                <a:cs typeface="Times New Roman" panose="02020603050405020304" pitchFamily="18" charset="0"/>
              </a:rPr>
              <a:t>4 Iter.</a:t>
            </a:r>
          </a:p>
        </p:txBody>
      </p:sp>
      <p:sp>
        <p:nvSpPr>
          <p:cNvPr id="369" name="TextBox 121">
            <a:extLst>
              <a:ext uri="{FF2B5EF4-FFF2-40B4-BE49-F238E27FC236}">
                <a16:creationId xmlns:a16="http://schemas.microsoft.com/office/drawing/2014/main" id="{55FFCBB7-23C2-2635-3377-F47230F7A389}"/>
              </a:ext>
            </a:extLst>
          </p:cNvPr>
          <p:cNvSpPr txBox="1"/>
          <p:nvPr/>
        </p:nvSpPr>
        <p:spPr>
          <a:xfrm>
            <a:off x="3557593" y="5203760"/>
            <a:ext cx="260225" cy="369332"/>
          </a:xfrm>
          <a:prstGeom prst="rect">
            <a:avLst/>
          </a:prstGeom>
          <a:noFill/>
        </p:spPr>
        <p:txBody>
          <a:bodyPr wrap="squar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370" name="TextBox 122">
            <a:extLst>
              <a:ext uri="{FF2B5EF4-FFF2-40B4-BE49-F238E27FC236}">
                <a16:creationId xmlns:a16="http://schemas.microsoft.com/office/drawing/2014/main" id="{217F693D-5DB5-3DB9-2BDA-68AC3FC9ED12}"/>
              </a:ext>
            </a:extLst>
          </p:cNvPr>
          <p:cNvSpPr txBox="1"/>
          <p:nvPr/>
        </p:nvSpPr>
        <p:spPr>
          <a:xfrm>
            <a:off x="3567463" y="4801519"/>
            <a:ext cx="260225" cy="369332"/>
          </a:xfrm>
          <a:prstGeom prst="rect">
            <a:avLst/>
          </a:prstGeom>
          <a:noFill/>
        </p:spPr>
        <p:txBody>
          <a:bodyPr wrap="squar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371" name="TextBox 123">
            <a:extLst>
              <a:ext uri="{FF2B5EF4-FFF2-40B4-BE49-F238E27FC236}">
                <a16:creationId xmlns:a16="http://schemas.microsoft.com/office/drawing/2014/main" id="{B386B751-4953-0554-CA64-5EAC4ABE3301}"/>
              </a:ext>
            </a:extLst>
          </p:cNvPr>
          <p:cNvSpPr txBox="1"/>
          <p:nvPr/>
        </p:nvSpPr>
        <p:spPr>
          <a:xfrm>
            <a:off x="3557593" y="4488060"/>
            <a:ext cx="260225" cy="369332"/>
          </a:xfrm>
          <a:prstGeom prst="rect">
            <a:avLst/>
          </a:prstGeom>
          <a:noFill/>
        </p:spPr>
        <p:txBody>
          <a:bodyPr wrap="squar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372" name="TextBox 216">
            <a:extLst>
              <a:ext uri="{FF2B5EF4-FFF2-40B4-BE49-F238E27FC236}">
                <a16:creationId xmlns:a16="http://schemas.microsoft.com/office/drawing/2014/main" id="{2EE78DBF-57F1-99BC-8F71-CDD29C912BC1}"/>
              </a:ext>
            </a:extLst>
          </p:cNvPr>
          <p:cNvSpPr txBox="1"/>
          <p:nvPr/>
        </p:nvSpPr>
        <p:spPr>
          <a:xfrm>
            <a:off x="2717745" y="3279579"/>
            <a:ext cx="3965630" cy="461665"/>
          </a:xfrm>
          <a:prstGeom prst="rect">
            <a:avLst/>
          </a:prstGeom>
          <a:noFill/>
        </p:spPr>
        <p:txBody>
          <a:bodyPr wrap="square" rtlCol="0">
            <a:spAutoFit/>
          </a:bodyPr>
          <a:lstStyle/>
          <a:p>
            <a:pPr marL="342900" indent="-342900" defTabSz="457200">
              <a:buFontTx/>
              <a:buAutoNum type="alphaLcParenBoth"/>
            </a:pPr>
            <a:r>
              <a:rPr lang="en-US" altLang="zh-CN" sz="2400"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 Flow-level fair schedule</a:t>
            </a:r>
          </a:p>
        </p:txBody>
      </p:sp>
      <p:sp>
        <p:nvSpPr>
          <p:cNvPr id="373" name="TextBox 226">
            <a:extLst>
              <a:ext uri="{FF2B5EF4-FFF2-40B4-BE49-F238E27FC236}">
                <a16:creationId xmlns:a16="http://schemas.microsoft.com/office/drawing/2014/main" id="{23E7087F-1CD4-3D9B-AF7D-332F927F18AB}"/>
              </a:ext>
            </a:extLst>
          </p:cNvPr>
          <p:cNvSpPr txBox="1"/>
          <p:nvPr/>
        </p:nvSpPr>
        <p:spPr>
          <a:xfrm>
            <a:off x="3187024" y="4338971"/>
            <a:ext cx="1583390" cy="461665"/>
          </a:xfrm>
          <a:prstGeom prst="rect">
            <a:avLst/>
          </a:prstGeom>
          <a:noFill/>
        </p:spPr>
        <p:txBody>
          <a:bodyPr wrap="square">
            <a:spAutoFit/>
          </a:bodyPr>
          <a:lstStyle/>
          <a:p>
            <a:pPr algn="ctr" defTabSz="457200"/>
            <a:r>
              <a:rPr lang="en-US" sz="2400" i="1" dirty="0">
                <a:solidFill>
                  <a:srgbClr val="C00000"/>
                </a:solidFill>
                <a:latin typeface="Gill Sans MT" panose="020B0502020104020203" pitchFamily="34" charset="0"/>
                <a:cs typeface="Times New Roman" panose="02020603050405020304" pitchFamily="18" charset="0"/>
              </a:rPr>
              <a:t>1 Iter.</a:t>
            </a:r>
          </a:p>
        </p:txBody>
      </p:sp>
      <p:sp>
        <p:nvSpPr>
          <p:cNvPr id="374" name="TextBox 227">
            <a:extLst>
              <a:ext uri="{FF2B5EF4-FFF2-40B4-BE49-F238E27FC236}">
                <a16:creationId xmlns:a16="http://schemas.microsoft.com/office/drawing/2014/main" id="{89F5B8C8-997F-7E8C-B681-DC538088C10B}"/>
              </a:ext>
            </a:extLst>
          </p:cNvPr>
          <p:cNvSpPr txBox="1"/>
          <p:nvPr/>
        </p:nvSpPr>
        <p:spPr>
          <a:xfrm>
            <a:off x="3181790" y="4657686"/>
            <a:ext cx="1583390" cy="461665"/>
          </a:xfrm>
          <a:prstGeom prst="rect">
            <a:avLst/>
          </a:prstGeom>
          <a:noFill/>
        </p:spPr>
        <p:txBody>
          <a:bodyPr wrap="square">
            <a:spAutoFit/>
          </a:bodyPr>
          <a:lstStyle/>
          <a:p>
            <a:pPr algn="ctr" defTabSz="457200"/>
            <a:r>
              <a:rPr lang="en-US" sz="2400" i="1" dirty="0">
                <a:solidFill>
                  <a:srgbClr val="C00000"/>
                </a:solidFill>
                <a:latin typeface="Gill Sans MT" panose="020B0502020104020203" pitchFamily="34" charset="0"/>
                <a:cs typeface="Times New Roman" panose="02020603050405020304" pitchFamily="18" charset="0"/>
              </a:rPr>
              <a:t>1 Iter.</a:t>
            </a:r>
          </a:p>
        </p:txBody>
      </p:sp>
      <p:sp>
        <p:nvSpPr>
          <p:cNvPr id="375" name="TextBox 228">
            <a:extLst>
              <a:ext uri="{FF2B5EF4-FFF2-40B4-BE49-F238E27FC236}">
                <a16:creationId xmlns:a16="http://schemas.microsoft.com/office/drawing/2014/main" id="{CAD0F978-1841-15E4-BA5C-044D39A9A028}"/>
              </a:ext>
            </a:extLst>
          </p:cNvPr>
          <p:cNvSpPr txBox="1"/>
          <p:nvPr/>
        </p:nvSpPr>
        <p:spPr>
          <a:xfrm>
            <a:off x="3467925" y="5047967"/>
            <a:ext cx="1037847" cy="461665"/>
          </a:xfrm>
          <a:prstGeom prst="rect">
            <a:avLst/>
          </a:prstGeom>
          <a:noFill/>
        </p:spPr>
        <p:txBody>
          <a:bodyPr wrap="square">
            <a:spAutoFit/>
          </a:bodyPr>
          <a:lstStyle/>
          <a:p>
            <a:pPr algn="ctr" defTabSz="457200"/>
            <a:r>
              <a:rPr lang="en-US" sz="2400" i="1" dirty="0">
                <a:solidFill>
                  <a:srgbClr val="C00000"/>
                </a:solidFill>
                <a:latin typeface="Gill Sans MT" panose="020B0502020104020203" pitchFamily="34" charset="0"/>
                <a:cs typeface="Times New Roman" panose="02020603050405020304" pitchFamily="18" charset="0"/>
              </a:rPr>
              <a:t>1 Iter.</a:t>
            </a:r>
          </a:p>
        </p:txBody>
      </p:sp>
      <p:sp>
        <p:nvSpPr>
          <p:cNvPr id="376" name="TextBox 110">
            <a:extLst>
              <a:ext uri="{FF2B5EF4-FFF2-40B4-BE49-F238E27FC236}">
                <a16:creationId xmlns:a16="http://schemas.microsoft.com/office/drawing/2014/main" id="{98A14F4E-09EE-4ECF-0EC9-9E0593331E0D}"/>
              </a:ext>
            </a:extLst>
          </p:cNvPr>
          <p:cNvSpPr txBox="1"/>
          <p:nvPr/>
        </p:nvSpPr>
        <p:spPr>
          <a:xfrm>
            <a:off x="987849" y="4665687"/>
            <a:ext cx="659348" cy="369332"/>
          </a:xfrm>
          <a:prstGeom prst="rect">
            <a:avLst/>
          </a:prstGeom>
          <a:noFill/>
        </p:spPr>
        <p:txBody>
          <a:bodyPr wrap="none" rtlCol="0">
            <a:spAutoFit/>
          </a:bodyPr>
          <a:lstStyle/>
          <a:p>
            <a:pPr defTabSz="457200"/>
            <a:r>
              <a:rPr lang="en-US" dirty="0">
                <a:solidFill>
                  <a:prstClr val="black"/>
                </a:solidFill>
                <a:latin typeface="Gill Sans MT" panose="020B0502020104020203" pitchFamily="34" charset="0"/>
                <a:cs typeface="Times New Roman" panose="02020603050405020304" pitchFamily="18" charset="0"/>
              </a:rPr>
              <a:t>Job 2</a:t>
            </a:r>
            <a:endParaRPr lang="en-DK" dirty="0">
              <a:solidFill>
                <a:prstClr val="black"/>
              </a:solidFill>
              <a:latin typeface="Gill Sans MT" panose="020B0502020104020203" pitchFamily="34" charset="0"/>
              <a:cs typeface="Times New Roman" panose="02020603050405020304" pitchFamily="18" charset="0"/>
            </a:endParaRPr>
          </a:p>
        </p:txBody>
      </p:sp>
      <p:sp>
        <p:nvSpPr>
          <p:cNvPr id="377" name="TextBox 111">
            <a:extLst>
              <a:ext uri="{FF2B5EF4-FFF2-40B4-BE49-F238E27FC236}">
                <a16:creationId xmlns:a16="http://schemas.microsoft.com/office/drawing/2014/main" id="{4E388F11-B125-92AC-9CAF-AD5C462E18EB}"/>
              </a:ext>
            </a:extLst>
          </p:cNvPr>
          <p:cNvSpPr txBox="1"/>
          <p:nvPr/>
        </p:nvSpPr>
        <p:spPr>
          <a:xfrm>
            <a:off x="994622" y="4283281"/>
            <a:ext cx="659348" cy="369332"/>
          </a:xfrm>
          <a:prstGeom prst="rect">
            <a:avLst/>
          </a:prstGeom>
          <a:noFill/>
        </p:spPr>
        <p:txBody>
          <a:bodyPr wrap="none" rtlCol="0">
            <a:spAutoFit/>
          </a:bodyPr>
          <a:lstStyle/>
          <a:p>
            <a:pPr defTabSz="457200"/>
            <a:r>
              <a:rPr lang="en-US" dirty="0">
                <a:solidFill>
                  <a:prstClr val="black"/>
                </a:solidFill>
                <a:latin typeface="Gill Sans MT" panose="020B0502020104020203" pitchFamily="34" charset="0"/>
                <a:cs typeface="Times New Roman" panose="02020603050405020304" pitchFamily="18" charset="0"/>
              </a:rPr>
              <a:t>Job 1</a:t>
            </a:r>
            <a:endParaRPr lang="en-DK" dirty="0">
              <a:solidFill>
                <a:prstClr val="black"/>
              </a:solidFill>
              <a:latin typeface="Gill Sans MT" panose="020B0502020104020203" pitchFamily="34" charset="0"/>
              <a:cs typeface="Times New Roman" panose="02020603050405020304" pitchFamily="18" charset="0"/>
            </a:endParaRPr>
          </a:p>
        </p:txBody>
      </p:sp>
      <p:sp>
        <p:nvSpPr>
          <p:cNvPr id="378" name="TextBox 112">
            <a:extLst>
              <a:ext uri="{FF2B5EF4-FFF2-40B4-BE49-F238E27FC236}">
                <a16:creationId xmlns:a16="http://schemas.microsoft.com/office/drawing/2014/main" id="{9B0DD7B5-C1C9-1015-C738-9759F2CC8395}"/>
              </a:ext>
            </a:extLst>
          </p:cNvPr>
          <p:cNvSpPr txBox="1"/>
          <p:nvPr/>
        </p:nvSpPr>
        <p:spPr>
          <a:xfrm>
            <a:off x="978499" y="5066603"/>
            <a:ext cx="659348" cy="369332"/>
          </a:xfrm>
          <a:prstGeom prst="rect">
            <a:avLst/>
          </a:prstGeom>
          <a:noFill/>
        </p:spPr>
        <p:txBody>
          <a:bodyPr wrap="none" rtlCol="0">
            <a:spAutoFit/>
          </a:bodyPr>
          <a:lstStyle/>
          <a:p>
            <a:pPr defTabSz="457200"/>
            <a:r>
              <a:rPr lang="en-US" dirty="0">
                <a:solidFill>
                  <a:prstClr val="black"/>
                </a:solidFill>
                <a:latin typeface="Gill Sans MT" panose="020B0502020104020203" pitchFamily="34" charset="0"/>
                <a:cs typeface="Times New Roman" panose="02020603050405020304" pitchFamily="18" charset="0"/>
              </a:rPr>
              <a:t>Job 3</a:t>
            </a:r>
            <a:endParaRPr lang="en-DK" dirty="0">
              <a:solidFill>
                <a:prstClr val="black"/>
              </a:solidFill>
              <a:latin typeface="Gill Sans MT" panose="020B0502020104020203" pitchFamily="34" charset="0"/>
              <a:cs typeface="Times New Roman" panose="02020603050405020304" pitchFamily="18" charset="0"/>
            </a:endParaRPr>
          </a:p>
        </p:txBody>
      </p:sp>
      <p:sp>
        <p:nvSpPr>
          <p:cNvPr id="379" name="Rectangle: Rounded Corners 116">
            <a:extLst>
              <a:ext uri="{FF2B5EF4-FFF2-40B4-BE49-F238E27FC236}">
                <a16:creationId xmlns:a16="http://schemas.microsoft.com/office/drawing/2014/main" id="{F4997ECF-00FA-7A18-41DC-3482E1375DBA}"/>
              </a:ext>
            </a:extLst>
          </p:cNvPr>
          <p:cNvSpPr/>
          <p:nvPr/>
        </p:nvSpPr>
        <p:spPr>
          <a:xfrm>
            <a:off x="1564873" y="4327457"/>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80" name="Rectangle: Rounded Corners 119">
            <a:extLst>
              <a:ext uri="{FF2B5EF4-FFF2-40B4-BE49-F238E27FC236}">
                <a16:creationId xmlns:a16="http://schemas.microsoft.com/office/drawing/2014/main" id="{02502869-1DDF-8B34-1288-7D8C191BB204}"/>
              </a:ext>
            </a:extLst>
          </p:cNvPr>
          <p:cNvSpPr/>
          <p:nvPr/>
        </p:nvSpPr>
        <p:spPr>
          <a:xfrm>
            <a:off x="1567318" y="4716241"/>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81" name="Rectangle: Rounded Corners 128">
            <a:extLst>
              <a:ext uri="{FF2B5EF4-FFF2-40B4-BE49-F238E27FC236}">
                <a16:creationId xmlns:a16="http://schemas.microsoft.com/office/drawing/2014/main" id="{FC207153-F08A-C08B-9A0E-7F0757571D09}"/>
              </a:ext>
            </a:extLst>
          </p:cNvPr>
          <p:cNvSpPr/>
          <p:nvPr/>
        </p:nvSpPr>
        <p:spPr>
          <a:xfrm>
            <a:off x="1908663" y="5109955"/>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382" name="Rectangle: Rounded Corners 130">
            <a:extLst>
              <a:ext uri="{FF2B5EF4-FFF2-40B4-BE49-F238E27FC236}">
                <a16:creationId xmlns:a16="http://schemas.microsoft.com/office/drawing/2014/main" id="{5B713EC7-3783-25E9-035F-459E35FF0E99}"/>
              </a:ext>
            </a:extLst>
          </p:cNvPr>
          <p:cNvSpPr/>
          <p:nvPr/>
        </p:nvSpPr>
        <p:spPr>
          <a:xfrm>
            <a:off x="2246809" y="5106262"/>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383" name="Rectangle: Rounded Corners 133">
            <a:extLst>
              <a:ext uri="{FF2B5EF4-FFF2-40B4-BE49-F238E27FC236}">
                <a16:creationId xmlns:a16="http://schemas.microsoft.com/office/drawing/2014/main" id="{1B4232DF-ED62-507E-DC55-B0E553446C1B}"/>
              </a:ext>
            </a:extLst>
          </p:cNvPr>
          <p:cNvSpPr/>
          <p:nvPr/>
        </p:nvSpPr>
        <p:spPr>
          <a:xfrm rot="5400000">
            <a:off x="1908707" y="4323671"/>
            <a:ext cx="341437"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84" name="Rectangle: Rounded Corners 134">
            <a:extLst>
              <a:ext uri="{FF2B5EF4-FFF2-40B4-BE49-F238E27FC236}">
                <a16:creationId xmlns:a16="http://schemas.microsoft.com/office/drawing/2014/main" id="{F2AD00CC-8039-931D-2ED2-37FE4F31ACD5}"/>
              </a:ext>
            </a:extLst>
          </p:cNvPr>
          <p:cNvSpPr/>
          <p:nvPr/>
        </p:nvSpPr>
        <p:spPr>
          <a:xfrm rot="5400000">
            <a:off x="2250232" y="4328467"/>
            <a:ext cx="341437"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85" name="Rectangle: Rounded Corners 135">
            <a:extLst>
              <a:ext uri="{FF2B5EF4-FFF2-40B4-BE49-F238E27FC236}">
                <a16:creationId xmlns:a16="http://schemas.microsoft.com/office/drawing/2014/main" id="{F4B8C45D-4A09-A532-DDA3-5EADF00721E7}"/>
              </a:ext>
            </a:extLst>
          </p:cNvPr>
          <p:cNvSpPr/>
          <p:nvPr/>
        </p:nvSpPr>
        <p:spPr>
          <a:xfrm>
            <a:off x="2597185" y="4333473"/>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86" name="Rectangle: Rounded Corners 136">
            <a:extLst>
              <a:ext uri="{FF2B5EF4-FFF2-40B4-BE49-F238E27FC236}">
                <a16:creationId xmlns:a16="http://schemas.microsoft.com/office/drawing/2014/main" id="{4C4ED049-BA7A-CC02-2C49-A731806E5C4A}"/>
              </a:ext>
            </a:extLst>
          </p:cNvPr>
          <p:cNvSpPr/>
          <p:nvPr/>
        </p:nvSpPr>
        <p:spPr>
          <a:xfrm rot="5400000">
            <a:off x="2587884" y="4721672"/>
            <a:ext cx="341437" cy="341525"/>
          </a:xfrm>
          <a:prstGeom prst="roundRect">
            <a:avLst/>
          </a:prstGeom>
          <a:solidFill>
            <a:srgbClr val="F4B58A"/>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87" name="Rectangle: Rounded Corners 137">
            <a:extLst>
              <a:ext uri="{FF2B5EF4-FFF2-40B4-BE49-F238E27FC236}">
                <a16:creationId xmlns:a16="http://schemas.microsoft.com/office/drawing/2014/main" id="{3C600CCB-5CBA-2F37-937E-FD8BF6637BBB}"/>
              </a:ext>
            </a:extLst>
          </p:cNvPr>
          <p:cNvSpPr/>
          <p:nvPr/>
        </p:nvSpPr>
        <p:spPr>
          <a:xfrm rot="5400000">
            <a:off x="2929409" y="4718998"/>
            <a:ext cx="341437" cy="341525"/>
          </a:xfrm>
          <a:prstGeom prst="roundRect">
            <a:avLst/>
          </a:prstGeom>
          <a:solidFill>
            <a:srgbClr val="F4B58A"/>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88" name="Rectangle: Rounded Corners 138">
            <a:extLst>
              <a:ext uri="{FF2B5EF4-FFF2-40B4-BE49-F238E27FC236}">
                <a16:creationId xmlns:a16="http://schemas.microsoft.com/office/drawing/2014/main" id="{F1AB2AB3-DC79-D8B4-43D1-8664D3A21989}"/>
              </a:ext>
            </a:extLst>
          </p:cNvPr>
          <p:cNvSpPr/>
          <p:nvPr/>
        </p:nvSpPr>
        <p:spPr>
          <a:xfrm>
            <a:off x="3270890" y="4716241"/>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cxnSp>
        <p:nvCxnSpPr>
          <p:cNvPr id="389" name="Straight Arrow Connector 178">
            <a:extLst>
              <a:ext uri="{FF2B5EF4-FFF2-40B4-BE49-F238E27FC236}">
                <a16:creationId xmlns:a16="http://schemas.microsoft.com/office/drawing/2014/main" id="{73DE7D99-6028-B56B-1CBB-4C378B0293F9}"/>
              </a:ext>
            </a:extLst>
          </p:cNvPr>
          <p:cNvCxnSpPr>
            <a:cxnSpLocks/>
          </p:cNvCxnSpPr>
          <p:nvPr/>
        </p:nvCxnSpPr>
        <p:spPr>
          <a:xfrm flipV="1">
            <a:off x="1902171" y="4194808"/>
            <a:ext cx="0" cy="1319619"/>
          </a:xfrm>
          <a:prstGeom prst="straightConnector1">
            <a:avLst/>
          </a:prstGeom>
          <a:noFill/>
          <a:ln w="19050" cap="flat" cmpd="sng" algn="ctr">
            <a:solidFill>
              <a:srgbClr val="E8E8E8">
                <a:lumMod val="50000"/>
              </a:srgbClr>
            </a:solidFill>
            <a:prstDash val="sysDash"/>
            <a:miter lim="800000"/>
            <a:headEnd type="none" w="med" len="med"/>
            <a:tailEnd type="none" w="med" len="med"/>
          </a:ln>
          <a:effectLst/>
        </p:spPr>
      </p:cxnSp>
      <p:cxnSp>
        <p:nvCxnSpPr>
          <p:cNvPr id="390" name="Straight Arrow Connector 140">
            <a:extLst>
              <a:ext uri="{FF2B5EF4-FFF2-40B4-BE49-F238E27FC236}">
                <a16:creationId xmlns:a16="http://schemas.microsoft.com/office/drawing/2014/main" id="{F5184614-7D99-37EA-D624-92BAAEB7C1FD}"/>
              </a:ext>
            </a:extLst>
          </p:cNvPr>
          <p:cNvCxnSpPr>
            <a:cxnSpLocks/>
          </p:cNvCxnSpPr>
          <p:nvPr/>
        </p:nvCxnSpPr>
        <p:spPr>
          <a:xfrm>
            <a:off x="1603665" y="5514427"/>
            <a:ext cx="1996785" cy="0"/>
          </a:xfrm>
          <a:prstGeom prst="straightConnector1">
            <a:avLst/>
          </a:prstGeom>
          <a:noFill/>
          <a:ln w="38100" cap="flat" cmpd="sng" algn="ctr">
            <a:solidFill>
              <a:srgbClr val="E8E8E8">
                <a:lumMod val="50000"/>
              </a:srgbClr>
            </a:solidFill>
            <a:prstDash val="solid"/>
            <a:miter lim="800000"/>
            <a:tailEnd type="triangle"/>
          </a:ln>
          <a:effectLst/>
        </p:spPr>
      </p:cxnSp>
      <p:sp>
        <p:nvSpPr>
          <p:cNvPr id="391" name="TextBox 141">
            <a:extLst>
              <a:ext uri="{FF2B5EF4-FFF2-40B4-BE49-F238E27FC236}">
                <a16:creationId xmlns:a16="http://schemas.microsoft.com/office/drawing/2014/main" id="{EB852CDE-F6BC-2E35-390F-F416AF5452A1}"/>
              </a:ext>
            </a:extLst>
          </p:cNvPr>
          <p:cNvSpPr txBox="1"/>
          <p:nvPr/>
        </p:nvSpPr>
        <p:spPr>
          <a:xfrm>
            <a:off x="3472773" y="5494876"/>
            <a:ext cx="988938" cy="369332"/>
          </a:xfrm>
          <a:prstGeom prst="rect">
            <a:avLst/>
          </a:prstGeom>
          <a:noFill/>
        </p:spPr>
        <p:txBody>
          <a:bodyPr wrap="square" rtlCol="0">
            <a:spAutoFit/>
          </a:bodyPr>
          <a:lstStyle/>
          <a:p>
            <a:pPr algn="ctr" defTabSz="457200"/>
            <a:r>
              <a:rPr lang="en-US" dirty="0">
                <a:solidFill>
                  <a:prstClr val="black"/>
                </a:solidFill>
                <a:latin typeface="Gill Sans MT" panose="020B0502020104020203" pitchFamily="34" charset="0"/>
                <a:cs typeface="Times New Roman" panose="02020603050405020304" pitchFamily="18" charset="0"/>
              </a:rPr>
              <a:t>Time </a:t>
            </a:r>
            <a:r>
              <a:rPr lang="en-US" altLang="zh-CN"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t</a:t>
            </a:r>
            <a:endParaRPr lang="en-US" dirty="0">
              <a:solidFill>
                <a:prstClr val="black"/>
              </a:solidFill>
              <a:latin typeface="Gill Sans MT" panose="020B0502020104020203" pitchFamily="34" charset="0"/>
              <a:cs typeface="Times New Roman" panose="02020603050405020304" pitchFamily="18" charset="0"/>
            </a:endParaRPr>
          </a:p>
        </p:txBody>
      </p:sp>
      <p:cxnSp>
        <p:nvCxnSpPr>
          <p:cNvPr id="392" name="Straight Connector 142">
            <a:extLst>
              <a:ext uri="{FF2B5EF4-FFF2-40B4-BE49-F238E27FC236}">
                <a16:creationId xmlns:a16="http://schemas.microsoft.com/office/drawing/2014/main" id="{85021B21-A2A1-0210-6F7D-71FD112F0C61}"/>
              </a:ext>
            </a:extLst>
          </p:cNvPr>
          <p:cNvCxnSpPr>
            <a:cxnSpLocks/>
          </p:cNvCxnSpPr>
          <p:nvPr/>
        </p:nvCxnSpPr>
        <p:spPr>
          <a:xfrm>
            <a:off x="3599246" y="5452301"/>
            <a:ext cx="0" cy="118368"/>
          </a:xfrm>
          <a:prstGeom prst="line">
            <a:avLst/>
          </a:prstGeom>
          <a:noFill/>
          <a:ln w="28575" cap="flat" cmpd="sng" algn="ctr">
            <a:solidFill>
              <a:srgbClr val="E8E8E8">
                <a:lumMod val="50000"/>
              </a:srgbClr>
            </a:solidFill>
            <a:prstDash val="solid"/>
            <a:miter lim="800000"/>
          </a:ln>
          <a:effectLst/>
        </p:spPr>
      </p:cxnSp>
      <p:sp>
        <p:nvSpPr>
          <p:cNvPr id="393" name="TextBox 144">
            <a:extLst>
              <a:ext uri="{FF2B5EF4-FFF2-40B4-BE49-F238E27FC236}">
                <a16:creationId xmlns:a16="http://schemas.microsoft.com/office/drawing/2014/main" id="{2112BFA4-0EF9-90D4-C004-C996F9B00593}"/>
              </a:ext>
            </a:extLst>
          </p:cNvPr>
          <p:cNvSpPr txBox="1"/>
          <p:nvPr/>
        </p:nvSpPr>
        <p:spPr>
          <a:xfrm>
            <a:off x="1817246" y="5469370"/>
            <a:ext cx="2043126" cy="369332"/>
          </a:xfrm>
          <a:prstGeom prst="rect">
            <a:avLst/>
          </a:prstGeom>
          <a:noFill/>
        </p:spPr>
        <p:txBody>
          <a:bodyPr wrap="square" rtlCol="0">
            <a:spAutoFit/>
          </a:bodyPr>
          <a:lstStyle/>
          <a:p>
            <a:pPr defTabSz="457200"/>
            <a:r>
              <a:rPr lang="en-US" altLang="zh-CN"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0   1   2   3    4   5</a:t>
            </a:r>
            <a:endParaRPr lang="en-DK" dirty="0">
              <a:solidFill>
                <a:prstClr val="black"/>
              </a:solidFill>
              <a:latin typeface="Gill Sans MT" panose="020B0502020104020203" pitchFamily="34" charset="0"/>
              <a:cs typeface="Times New Roman" panose="02020603050405020304" pitchFamily="18" charset="0"/>
            </a:endParaRPr>
          </a:p>
        </p:txBody>
      </p:sp>
      <p:sp>
        <p:nvSpPr>
          <p:cNvPr id="394" name="箭头: 右 185">
            <a:extLst>
              <a:ext uri="{FF2B5EF4-FFF2-40B4-BE49-F238E27FC236}">
                <a16:creationId xmlns:a16="http://schemas.microsoft.com/office/drawing/2014/main" id="{C5E570D0-E525-F17D-9114-0F35ECDF183F}"/>
              </a:ext>
            </a:extLst>
          </p:cNvPr>
          <p:cNvSpPr/>
          <p:nvPr/>
        </p:nvSpPr>
        <p:spPr>
          <a:xfrm>
            <a:off x="1475401" y="4257380"/>
            <a:ext cx="347445" cy="79276"/>
          </a:xfrm>
          <a:prstGeom prst="rightArrow">
            <a:avLst/>
          </a:prstGeom>
          <a:gradFill flip="none" rotWithShape="1">
            <a:gsLst>
              <a:gs pos="0">
                <a:srgbClr val="196B24"/>
              </a:gs>
              <a:gs pos="50000">
                <a:srgbClr val="4EA72E">
                  <a:lumMod val="40000"/>
                  <a:lumOff val="60000"/>
                </a:srgbClr>
              </a:gs>
              <a:gs pos="100000">
                <a:sysClr val="window" lastClr="FFFFFF"/>
              </a:gs>
            </a:gsLst>
            <a:path path="circle">
              <a:fillToRect l="100000" t="100000"/>
            </a:path>
            <a:tileRect r="-100000" b="-100000"/>
          </a:gradFill>
          <a:ln w="1905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Gill Sans MT" panose="020B0502020104020203" pitchFamily="34" charset="0"/>
              <a:ea typeface="等线" panose="02010600030101010101" pitchFamily="2" charset="-122"/>
            </a:endParaRPr>
          </a:p>
        </p:txBody>
      </p:sp>
      <p:sp>
        <p:nvSpPr>
          <p:cNvPr id="395" name="TextBox 322">
            <a:extLst>
              <a:ext uri="{FF2B5EF4-FFF2-40B4-BE49-F238E27FC236}">
                <a16:creationId xmlns:a16="http://schemas.microsoft.com/office/drawing/2014/main" id="{79E96793-ADFF-8A65-D153-64A09DB78827}"/>
              </a:ext>
            </a:extLst>
          </p:cNvPr>
          <p:cNvSpPr txBox="1"/>
          <p:nvPr/>
        </p:nvSpPr>
        <p:spPr>
          <a:xfrm>
            <a:off x="1034969" y="4068703"/>
            <a:ext cx="1242351" cy="307777"/>
          </a:xfrm>
          <a:prstGeom prst="rect">
            <a:avLst/>
          </a:prstGeom>
          <a:noFill/>
        </p:spPr>
        <p:txBody>
          <a:bodyPr wrap="square" rtlCol="0">
            <a:spAutoFit/>
          </a:bodyPr>
          <a:lstStyle/>
          <a:p>
            <a:pPr defTabSz="457200"/>
            <a:r>
              <a:rPr lang="en-US" sz="1400" i="1" dirty="0">
                <a:solidFill>
                  <a:srgbClr val="196B24"/>
                </a:solidFill>
                <a:latin typeface="Gill Sans MT" panose="020B0502020104020203" pitchFamily="34" charset="0"/>
                <a:cs typeface="Times New Roman" panose="02020603050405020304" pitchFamily="18" charset="0"/>
              </a:rPr>
              <a:t>Converge</a:t>
            </a:r>
            <a:endParaRPr lang="en-DK" sz="1400" i="1" dirty="0">
              <a:solidFill>
                <a:srgbClr val="196B24"/>
              </a:solidFill>
              <a:latin typeface="Gill Sans MT" panose="020B0502020104020203" pitchFamily="34" charset="0"/>
              <a:cs typeface="Times New Roman" panose="02020603050405020304" pitchFamily="18" charset="0"/>
            </a:endParaRPr>
          </a:p>
        </p:txBody>
      </p:sp>
      <p:sp>
        <p:nvSpPr>
          <p:cNvPr id="396" name="Rectangle: Rounded Corners 157">
            <a:extLst>
              <a:ext uri="{FF2B5EF4-FFF2-40B4-BE49-F238E27FC236}">
                <a16:creationId xmlns:a16="http://schemas.microsoft.com/office/drawing/2014/main" id="{A6DD7407-6B78-D7F7-45B3-14F13341F168}"/>
              </a:ext>
            </a:extLst>
          </p:cNvPr>
          <p:cNvSpPr/>
          <p:nvPr/>
        </p:nvSpPr>
        <p:spPr>
          <a:xfrm>
            <a:off x="4749760" y="1441461"/>
            <a:ext cx="2519548" cy="223106"/>
          </a:xfrm>
          <a:prstGeom prst="roundRect">
            <a:avLst>
              <a:gd name="adj" fmla="val 5911"/>
            </a:avLst>
          </a:prstGeom>
          <a:solidFill>
            <a:sysClr val="window" lastClr="FFFFFF"/>
          </a:solidFill>
          <a:ln w="19050" cap="flat" cmpd="sng" algn="ctr">
            <a:solidFill>
              <a:srgbClr val="E8E8E8"/>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4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97" name="Rectangle: Rounded Corners 48">
            <a:extLst>
              <a:ext uri="{FF2B5EF4-FFF2-40B4-BE49-F238E27FC236}">
                <a16:creationId xmlns:a16="http://schemas.microsoft.com/office/drawing/2014/main" id="{06C4987A-8586-0909-A54B-A60813F45D9D}"/>
              </a:ext>
            </a:extLst>
          </p:cNvPr>
          <p:cNvSpPr/>
          <p:nvPr/>
        </p:nvSpPr>
        <p:spPr>
          <a:xfrm rot="5400000">
            <a:off x="6037432" y="1472219"/>
            <a:ext cx="155240" cy="158550"/>
          </a:xfrm>
          <a:prstGeom prst="roundRect">
            <a:avLst/>
          </a:prstGeom>
          <a:solidFill>
            <a:srgbClr val="F4B58A"/>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98" name="Rectangle: Rounded Corners 75">
            <a:extLst>
              <a:ext uri="{FF2B5EF4-FFF2-40B4-BE49-F238E27FC236}">
                <a16:creationId xmlns:a16="http://schemas.microsoft.com/office/drawing/2014/main" id="{BF40FC6F-20A8-85E5-46EC-108A1CF4375D}"/>
              </a:ext>
            </a:extLst>
          </p:cNvPr>
          <p:cNvSpPr/>
          <p:nvPr/>
        </p:nvSpPr>
        <p:spPr>
          <a:xfrm>
            <a:off x="4809111" y="1461891"/>
            <a:ext cx="139798" cy="154418"/>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20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99" name="TextBox 322">
            <a:extLst>
              <a:ext uri="{FF2B5EF4-FFF2-40B4-BE49-F238E27FC236}">
                <a16:creationId xmlns:a16="http://schemas.microsoft.com/office/drawing/2014/main" id="{5590EFDB-767E-6F0E-ABD5-25E5D48490BA}"/>
              </a:ext>
            </a:extLst>
          </p:cNvPr>
          <p:cNvSpPr txBox="1"/>
          <p:nvPr/>
        </p:nvSpPr>
        <p:spPr>
          <a:xfrm>
            <a:off x="6335713" y="1352098"/>
            <a:ext cx="870751" cy="400110"/>
          </a:xfrm>
          <a:prstGeom prst="rect">
            <a:avLst/>
          </a:prstGeom>
          <a:noFill/>
        </p:spPr>
        <p:txBody>
          <a:bodyPr wrap="none" rtlCol="0">
            <a:spAutoFit/>
          </a:bodyPr>
          <a:lstStyle/>
          <a:p>
            <a:pPr defTabSz="457200"/>
            <a:r>
              <a:rPr lang="en-US" sz="2000" i="1" dirty="0">
                <a:solidFill>
                  <a:prstClr val="black"/>
                </a:solidFill>
                <a:latin typeface="Gill Sans MT" panose="020B0502020104020203" pitchFamily="34" charset="0"/>
                <a:cs typeface="Times New Roman" panose="02020603050405020304" pitchFamily="18" charset="0"/>
              </a:rPr>
              <a:t>C</a:t>
            </a:r>
            <a:r>
              <a:rPr lang="en-US" altLang="zh-CN" sz="2000"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omm.</a:t>
            </a:r>
            <a:endParaRPr lang="en-DK" sz="2000" i="1" dirty="0">
              <a:solidFill>
                <a:prstClr val="black"/>
              </a:solidFill>
              <a:latin typeface="Gill Sans MT" panose="020B0502020104020203" pitchFamily="34" charset="0"/>
              <a:cs typeface="Times New Roman" panose="02020603050405020304" pitchFamily="18" charset="0"/>
            </a:endParaRPr>
          </a:p>
        </p:txBody>
      </p:sp>
      <p:sp>
        <p:nvSpPr>
          <p:cNvPr id="400" name="TextBox 322">
            <a:extLst>
              <a:ext uri="{FF2B5EF4-FFF2-40B4-BE49-F238E27FC236}">
                <a16:creationId xmlns:a16="http://schemas.microsoft.com/office/drawing/2014/main" id="{E1206260-1161-3387-3C15-B79E8CC083C1}"/>
              </a:ext>
            </a:extLst>
          </p:cNvPr>
          <p:cNvSpPr txBox="1"/>
          <p:nvPr/>
        </p:nvSpPr>
        <p:spPr>
          <a:xfrm>
            <a:off x="4926659" y="1341559"/>
            <a:ext cx="806631" cy="400110"/>
          </a:xfrm>
          <a:prstGeom prst="rect">
            <a:avLst/>
          </a:prstGeom>
          <a:noFill/>
        </p:spPr>
        <p:txBody>
          <a:bodyPr wrap="none" rtlCol="0">
            <a:spAutoFit/>
          </a:bodyPr>
          <a:lstStyle/>
          <a:p>
            <a:pPr defTabSz="457200"/>
            <a:r>
              <a:rPr lang="en-US" sz="2000" i="1" dirty="0">
                <a:solidFill>
                  <a:prstClr val="black"/>
                </a:solidFill>
                <a:latin typeface="Gill Sans MT" panose="020B0502020104020203" pitchFamily="34" charset="0"/>
                <a:cs typeface="Times New Roman" panose="02020603050405020304" pitchFamily="18" charset="0"/>
              </a:rPr>
              <a:t>C</a:t>
            </a:r>
            <a:r>
              <a:rPr lang="en-US" altLang="zh-CN" sz="2000"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omp.</a:t>
            </a:r>
            <a:endParaRPr lang="en-DK" sz="2000" i="1" dirty="0">
              <a:solidFill>
                <a:prstClr val="black"/>
              </a:solidFill>
              <a:latin typeface="Gill Sans MT" panose="020B0502020104020203" pitchFamily="34" charset="0"/>
              <a:cs typeface="Times New Roman" panose="02020603050405020304" pitchFamily="18" charset="0"/>
            </a:endParaRPr>
          </a:p>
        </p:txBody>
      </p:sp>
      <p:sp>
        <p:nvSpPr>
          <p:cNvPr id="401" name="Rectangle: Rounded Corners 48">
            <a:extLst>
              <a:ext uri="{FF2B5EF4-FFF2-40B4-BE49-F238E27FC236}">
                <a16:creationId xmlns:a16="http://schemas.microsoft.com/office/drawing/2014/main" id="{001FA95F-51B1-1C40-A52E-A08014567D60}"/>
              </a:ext>
            </a:extLst>
          </p:cNvPr>
          <p:cNvSpPr/>
          <p:nvPr/>
        </p:nvSpPr>
        <p:spPr>
          <a:xfrm rot="5400000">
            <a:off x="6198591" y="1471927"/>
            <a:ext cx="155240" cy="158550"/>
          </a:xfrm>
          <a:prstGeom prst="roundRect">
            <a:avLst/>
          </a:prstGeom>
          <a:solidFill>
            <a:srgbClr val="0E2841">
              <a:lumMod val="50000"/>
              <a:lumOff val="5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402" name="Rectangle: Rounded Corners 48">
            <a:extLst>
              <a:ext uri="{FF2B5EF4-FFF2-40B4-BE49-F238E27FC236}">
                <a16:creationId xmlns:a16="http://schemas.microsoft.com/office/drawing/2014/main" id="{B7605255-4B5D-2384-B7A7-26868D25F422}"/>
              </a:ext>
            </a:extLst>
          </p:cNvPr>
          <p:cNvSpPr/>
          <p:nvPr/>
        </p:nvSpPr>
        <p:spPr>
          <a:xfrm rot="5400000">
            <a:off x="5876871" y="1470078"/>
            <a:ext cx="155240" cy="158550"/>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403" name="Left Brace 199">
            <a:extLst>
              <a:ext uri="{FF2B5EF4-FFF2-40B4-BE49-F238E27FC236}">
                <a16:creationId xmlns:a16="http://schemas.microsoft.com/office/drawing/2014/main" id="{536A711F-C36F-5D9A-2EA3-9FB8CF6283D9}"/>
              </a:ext>
            </a:extLst>
          </p:cNvPr>
          <p:cNvSpPr/>
          <p:nvPr/>
        </p:nvSpPr>
        <p:spPr>
          <a:xfrm rot="5400000">
            <a:off x="1743420" y="1186966"/>
            <a:ext cx="95506" cy="939109"/>
          </a:xfrm>
          <a:prstGeom prst="leftBrace">
            <a:avLst/>
          </a:prstGeom>
          <a:noFill/>
          <a:ln w="12700" cap="flat" cmpd="sng" algn="ctr">
            <a:solidFill>
              <a:srgbClr val="E8E8E8">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black"/>
              </a:solidFill>
              <a:effectLst/>
              <a:uLnTx/>
              <a:uFillTx/>
              <a:latin typeface="Gill Sans MT" panose="020B0502020104020203" pitchFamily="34" charset="0"/>
            </a:endParaRPr>
          </a:p>
        </p:txBody>
      </p:sp>
      <p:sp>
        <p:nvSpPr>
          <p:cNvPr id="405" name="Rectangle: Rounded Corners 202">
            <a:extLst>
              <a:ext uri="{FF2B5EF4-FFF2-40B4-BE49-F238E27FC236}">
                <a16:creationId xmlns:a16="http://schemas.microsoft.com/office/drawing/2014/main" id="{406835FC-A3F9-1FA4-65C3-5EB4729D7460}"/>
              </a:ext>
            </a:extLst>
          </p:cNvPr>
          <p:cNvSpPr/>
          <p:nvPr/>
        </p:nvSpPr>
        <p:spPr>
          <a:xfrm>
            <a:off x="6308274" y="2509240"/>
            <a:ext cx="325842" cy="316650"/>
          </a:xfrm>
          <a:prstGeom prst="roundRect">
            <a:avLst/>
          </a:prstGeom>
          <a:noFill/>
          <a:ln w="28575" cap="flat" cmpd="sng" algn="ctr">
            <a:solidFill>
              <a:srgbClr val="005593"/>
            </a:solidFill>
            <a:prstDash val="sysDot"/>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cxnSp>
        <p:nvCxnSpPr>
          <p:cNvPr id="406" name="Straight Arrow Connector 178">
            <a:extLst>
              <a:ext uri="{FF2B5EF4-FFF2-40B4-BE49-F238E27FC236}">
                <a16:creationId xmlns:a16="http://schemas.microsoft.com/office/drawing/2014/main" id="{DB0DBD67-B04E-048D-0ADE-872CA69933EE}"/>
              </a:ext>
            </a:extLst>
          </p:cNvPr>
          <p:cNvCxnSpPr>
            <a:cxnSpLocks/>
          </p:cNvCxnSpPr>
          <p:nvPr/>
        </p:nvCxnSpPr>
        <p:spPr>
          <a:xfrm flipV="1">
            <a:off x="1285095" y="1599927"/>
            <a:ext cx="0" cy="1301355"/>
          </a:xfrm>
          <a:prstGeom prst="straightConnector1">
            <a:avLst/>
          </a:prstGeom>
          <a:noFill/>
          <a:ln w="19050" cap="flat" cmpd="sng" algn="ctr">
            <a:solidFill>
              <a:srgbClr val="E8E8E8">
                <a:lumMod val="50000"/>
              </a:srgbClr>
            </a:solidFill>
            <a:prstDash val="sysDash"/>
            <a:miter lim="800000"/>
            <a:headEnd type="none" w="med" len="med"/>
            <a:tailEnd type="none" w="med" len="med"/>
          </a:ln>
          <a:effectLst/>
        </p:spPr>
      </p:cxnSp>
      <p:cxnSp>
        <p:nvCxnSpPr>
          <p:cNvPr id="407" name="Straight Arrow Connector 178">
            <a:extLst>
              <a:ext uri="{FF2B5EF4-FFF2-40B4-BE49-F238E27FC236}">
                <a16:creationId xmlns:a16="http://schemas.microsoft.com/office/drawing/2014/main" id="{FDD41341-01DD-FF79-A447-85C9FC0D442C}"/>
              </a:ext>
            </a:extLst>
          </p:cNvPr>
          <p:cNvCxnSpPr>
            <a:cxnSpLocks/>
          </p:cNvCxnSpPr>
          <p:nvPr/>
        </p:nvCxnSpPr>
        <p:spPr>
          <a:xfrm flipV="1">
            <a:off x="7326844" y="1640895"/>
            <a:ext cx="0" cy="1256700"/>
          </a:xfrm>
          <a:prstGeom prst="straightConnector1">
            <a:avLst/>
          </a:prstGeom>
          <a:noFill/>
          <a:ln w="19050" cap="flat" cmpd="sng" algn="ctr">
            <a:solidFill>
              <a:srgbClr val="E8E8E8">
                <a:lumMod val="50000"/>
              </a:srgbClr>
            </a:solidFill>
            <a:prstDash val="sysDash"/>
            <a:miter lim="800000"/>
            <a:headEnd type="none" w="med" len="med"/>
            <a:tailEnd type="none" w="med" len="med"/>
          </a:ln>
          <a:effectLst/>
        </p:spPr>
      </p:cxnSp>
      <p:sp>
        <p:nvSpPr>
          <p:cNvPr id="408" name="TextBox 221">
            <a:extLst>
              <a:ext uri="{FF2B5EF4-FFF2-40B4-BE49-F238E27FC236}">
                <a16:creationId xmlns:a16="http://schemas.microsoft.com/office/drawing/2014/main" id="{5BFB68C3-95C0-7202-75BB-8379BE28D82B}"/>
              </a:ext>
            </a:extLst>
          </p:cNvPr>
          <p:cNvSpPr txBox="1"/>
          <p:nvPr/>
        </p:nvSpPr>
        <p:spPr>
          <a:xfrm>
            <a:off x="2053634" y="3987531"/>
            <a:ext cx="1255857" cy="307777"/>
          </a:xfrm>
          <a:prstGeom prst="rect">
            <a:avLst/>
          </a:prstGeom>
          <a:noFill/>
        </p:spPr>
        <p:txBody>
          <a:bodyPr wrap="none" rtlCol="0">
            <a:spAutoFit/>
          </a:bodyPr>
          <a:lstStyle/>
          <a:p>
            <a:pPr defTabSz="457200"/>
            <a:r>
              <a:rPr lang="en-US" sz="1400" i="1" dirty="0">
                <a:solidFill>
                  <a:prstClr val="black"/>
                </a:solidFill>
                <a:latin typeface="Gill Sans MT" panose="020B0502020104020203" pitchFamily="34" charset="0"/>
                <a:cs typeface="Times New Roman" panose="02020603050405020304" pitchFamily="18" charset="0"/>
              </a:rPr>
              <a:t>Repeating Cycle</a:t>
            </a:r>
          </a:p>
        </p:txBody>
      </p:sp>
      <p:sp>
        <p:nvSpPr>
          <p:cNvPr id="409" name="Left Brace 222">
            <a:extLst>
              <a:ext uri="{FF2B5EF4-FFF2-40B4-BE49-F238E27FC236}">
                <a16:creationId xmlns:a16="http://schemas.microsoft.com/office/drawing/2014/main" id="{EF6E6BDC-3EE9-2E2F-8768-5CA9972DA063}"/>
              </a:ext>
            </a:extLst>
          </p:cNvPr>
          <p:cNvSpPr/>
          <p:nvPr/>
        </p:nvSpPr>
        <p:spPr>
          <a:xfrm rot="5400000">
            <a:off x="2714650" y="3449066"/>
            <a:ext cx="78609" cy="1627022"/>
          </a:xfrm>
          <a:prstGeom prst="leftBrace">
            <a:avLst/>
          </a:prstGeom>
          <a:noFill/>
          <a:ln w="12700" cap="flat" cmpd="sng" algn="ctr">
            <a:solidFill>
              <a:srgbClr val="E8E8E8">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black"/>
              </a:solidFill>
              <a:effectLst/>
              <a:uLnTx/>
              <a:uFillTx/>
              <a:latin typeface="Gill Sans MT" panose="020B0502020104020203" pitchFamily="34" charset="0"/>
            </a:endParaRPr>
          </a:p>
        </p:txBody>
      </p:sp>
      <p:sp>
        <p:nvSpPr>
          <p:cNvPr id="410" name="Rectangle: Rounded Corners 224">
            <a:extLst>
              <a:ext uri="{FF2B5EF4-FFF2-40B4-BE49-F238E27FC236}">
                <a16:creationId xmlns:a16="http://schemas.microsoft.com/office/drawing/2014/main" id="{B0BF797D-11BB-6AD1-D9BB-EC3734B7AC32}"/>
              </a:ext>
            </a:extLst>
          </p:cNvPr>
          <p:cNvSpPr/>
          <p:nvPr/>
        </p:nvSpPr>
        <p:spPr>
          <a:xfrm rot="5400000">
            <a:off x="3245532" y="5098931"/>
            <a:ext cx="341437" cy="341525"/>
          </a:xfrm>
          <a:prstGeom prst="roundRect">
            <a:avLst/>
          </a:prstGeom>
          <a:solidFill>
            <a:srgbClr val="0E2841">
              <a:lumMod val="50000"/>
              <a:lumOff val="5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cxnSp>
        <p:nvCxnSpPr>
          <p:cNvPr id="411" name="Straight Arrow Connector 178">
            <a:extLst>
              <a:ext uri="{FF2B5EF4-FFF2-40B4-BE49-F238E27FC236}">
                <a16:creationId xmlns:a16="http://schemas.microsoft.com/office/drawing/2014/main" id="{8B2247F9-166C-5659-B969-13790F78F01C}"/>
              </a:ext>
            </a:extLst>
          </p:cNvPr>
          <p:cNvCxnSpPr>
            <a:cxnSpLocks/>
          </p:cNvCxnSpPr>
          <p:nvPr/>
        </p:nvCxnSpPr>
        <p:spPr>
          <a:xfrm flipV="1">
            <a:off x="3595865" y="4194808"/>
            <a:ext cx="0" cy="1241418"/>
          </a:xfrm>
          <a:prstGeom prst="straightConnector1">
            <a:avLst/>
          </a:prstGeom>
          <a:noFill/>
          <a:ln w="19050" cap="flat" cmpd="sng" algn="ctr">
            <a:solidFill>
              <a:srgbClr val="E8E8E8">
                <a:lumMod val="50000"/>
              </a:srgbClr>
            </a:solidFill>
            <a:prstDash val="sysDash"/>
            <a:miter lim="800000"/>
            <a:headEnd type="none" w="med" len="med"/>
            <a:tailEnd type="none" w="med" len="med"/>
          </a:ln>
          <a:effectLst/>
        </p:spPr>
      </p:cxnSp>
      <p:sp>
        <p:nvSpPr>
          <p:cNvPr id="412" name="Rectangle: Rounded Corners 96">
            <a:extLst>
              <a:ext uri="{FF2B5EF4-FFF2-40B4-BE49-F238E27FC236}">
                <a16:creationId xmlns:a16="http://schemas.microsoft.com/office/drawing/2014/main" id="{4FA07797-7377-24BC-55F5-9ED6EB6519AE}"/>
              </a:ext>
            </a:extLst>
          </p:cNvPr>
          <p:cNvSpPr/>
          <p:nvPr/>
        </p:nvSpPr>
        <p:spPr>
          <a:xfrm rot="5400000">
            <a:off x="6421756" y="2619779"/>
            <a:ext cx="109385" cy="341525"/>
          </a:xfrm>
          <a:prstGeom prst="roundRect">
            <a:avLst/>
          </a:prstGeom>
          <a:solidFill>
            <a:srgbClr val="0E2841">
              <a:lumMod val="50000"/>
              <a:lumOff val="5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413" name="TextBox 216">
            <a:extLst>
              <a:ext uri="{FF2B5EF4-FFF2-40B4-BE49-F238E27FC236}">
                <a16:creationId xmlns:a16="http://schemas.microsoft.com/office/drawing/2014/main" id="{9BC35CF9-A273-CFD9-5F56-4A9420BD29EF}"/>
              </a:ext>
            </a:extLst>
          </p:cNvPr>
          <p:cNvSpPr txBox="1"/>
          <p:nvPr/>
        </p:nvSpPr>
        <p:spPr>
          <a:xfrm>
            <a:off x="1018217" y="5885458"/>
            <a:ext cx="3915759" cy="461665"/>
          </a:xfrm>
          <a:prstGeom prst="rect">
            <a:avLst/>
          </a:prstGeom>
          <a:noFill/>
        </p:spPr>
        <p:txBody>
          <a:bodyPr wrap="square" rtlCol="0">
            <a:spAutoFit/>
          </a:bodyPr>
          <a:lstStyle/>
          <a:p>
            <a:pPr defTabSz="457200"/>
            <a:r>
              <a:rPr lang="en-US" altLang="zh-CN" sz="2400"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(b) Job-level fair schedule   </a:t>
            </a:r>
          </a:p>
        </p:txBody>
      </p:sp>
      <mc:AlternateContent xmlns:mc="http://schemas.openxmlformats.org/markup-compatibility/2006" xmlns:a14="http://schemas.microsoft.com/office/drawing/2010/main">
        <mc:Choice Requires="a14">
          <p:sp>
            <p:nvSpPr>
              <p:cNvPr id="419" name="文本框 418">
                <a:extLst>
                  <a:ext uri="{FF2B5EF4-FFF2-40B4-BE49-F238E27FC236}">
                    <a16:creationId xmlns:a16="http://schemas.microsoft.com/office/drawing/2014/main" id="{39DD8469-3DA1-9273-D84A-F07B7F49D063}"/>
                  </a:ext>
                </a:extLst>
              </p:cNvPr>
              <p:cNvSpPr txBox="1"/>
              <p:nvPr/>
            </p:nvSpPr>
            <p:spPr>
              <a:xfrm>
                <a:off x="8573565" y="1459729"/>
                <a:ext cx="2456222" cy="659411"/>
              </a:xfrm>
              <a:prstGeom prst="rect">
                <a:avLst/>
              </a:prstGeom>
              <a:noFill/>
            </p:spPr>
            <p:txBody>
              <a:bodyPr wrap="square">
                <a:spAutoFit/>
              </a:bodyPr>
              <a:lstStyle/>
              <a:p>
                <a:pPr/>
                <a14:m>
                  <m:oMathPara xmlns:m="http://schemas.openxmlformats.org/officeDocument/2006/math">
                    <m:oMath>
                      <m:sSub>
                        <m:sSubPr>
                          <m:ctrlPr>
                            <a:rPr lang="zh-CN" altLang="en-US" b="1" i="1">
                              <a:solidFill>
                                <a:schemeClr val="tx1">
                                  <a:lumMod val="95000"/>
                                  <a:lumOff val="5000"/>
                                </a:schemeClr>
                              </a:solidFill>
                              <a:latin typeface="Cambria Math" panose="02040503050406030204" pitchFamily="18" charset="0"/>
                            </a:rPr>
                          </m:ctrlPr>
                        </m:sSubPr>
                        <m:e>
                          <m:r>
                            <a:rPr lang="zh-CN" altLang="en-US" b="1" i="1">
                              <a:solidFill>
                                <a:schemeClr val="tx1">
                                  <a:lumMod val="95000"/>
                                  <a:lumOff val="5000"/>
                                </a:schemeClr>
                              </a:solidFill>
                              <a:latin typeface="Cambria Math" panose="02040503050406030204" pitchFamily="18" charset="0"/>
                            </a:rPr>
                            <m:t>𝑹</m:t>
                          </m:r>
                        </m:e>
                        <m:sub>
                          <m:r>
                            <a:rPr lang="en-US" altLang="zh-CN" b="1" i="1" smtClean="0">
                              <a:solidFill>
                                <a:schemeClr val="tx1">
                                  <a:lumMod val="95000"/>
                                  <a:lumOff val="5000"/>
                                </a:schemeClr>
                              </a:solidFill>
                              <a:latin typeface="Cambria Math" panose="02040503050406030204" pitchFamily="18" charset="0"/>
                            </a:rPr>
                            <m:t>𝟏</m:t>
                          </m:r>
                        </m:sub>
                      </m:sSub>
                      <m:d>
                        <m:dPr>
                          <m:ctrlPr>
                            <a:rPr lang="zh-CN" altLang="en-US" b="1" i="0">
                              <a:solidFill>
                                <a:schemeClr val="tx1">
                                  <a:lumMod val="95000"/>
                                  <a:lumOff val="5000"/>
                                </a:schemeClr>
                              </a:solidFill>
                            </a:rPr>
                          </m:ctrlPr>
                        </m:dPr>
                        <m:e>
                          <m:r>
                            <m:rPr>
                              <m:nor/>
                            </m:rPr>
                            <a:rPr lang="zh-CN" altLang="en-US" b="1" i="0">
                              <a:solidFill>
                                <a:schemeClr val="tx1">
                                  <a:lumMod val="95000"/>
                                  <a:lumOff val="5000"/>
                                </a:schemeClr>
                              </a:solidFill>
                            </a:rPr>
                            <m:t>∞</m:t>
                          </m:r>
                        </m:e>
                      </m:d>
                      <m:r>
                        <a:rPr lang="zh-CN" altLang="en-US" b="1" i="0">
                          <a:solidFill>
                            <a:schemeClr val="tx1">
                              <a:lumMod val="95000"/>
                              <a:lumOff val="5000"/>
                            </a:schemeClr>
                          </a:solidFill>
                          <a:latin typeface="Cambria Math" panose="02040503050406030204" pitchFamily="18" charset="0"/>
                        </a:rPr>
                        <m:t>=</m:t>
                      </m:r>
                      <m:f>
                        <m:fPr>
                          <m:ctrlPr>
                            <a:rPr lang="zh-CN" altLang="en-US" b="1" i="1">
                              <a:solidFill>
                                <a:schemeClr val="tx1">
                                  <a:lumMod val="95000"/>
                                  <a:lumOff val="5000"/>
                                </a:schemeClr>
                              </a:solidFill>
                              <a:latin typeface="Cambria Math" panose="02040503050406030204" pitchFamily="18" charset="0"/>
                            </a:rPr>
                          </m:ctrlPr>
                        </m:fPr>
                        <m:num>
                          <m:r>
                            <a:rPr lang="zh-CN" altLang="en-US" b="1" i="1">
                              <a:solidFill>
                                <a:schemeClr val="tx1">
                                  <a:lumMod val="95000"/>
                                  <a:lumOff val="5000"/>
                                </a:schemeClr>
                              </a:solidFill>
                              <a:latin typeface="Cambria Math" panose="02040503050406030204" pitchFamily="18" charset="0"/>
                            </a:rPr>
                            <m:t> </m:t>
                          </m:r>
                          <m:r>
                            <a:rPr lang="en-US" altLang="zh-CN" b="1" i="1" smtClean="0">
                              <a:solidFill>
                                <a:schemeClr val="tx1">
                                  <a:lumMod val="95000"/>
                                  <a:lumOff val="5000"/>
                                </a:schemeClr>
                              </a:solidFill>
                              <a:latin typeface="Cambria Math" panose="02040503050406030204" pitchFamily="18" charset="0"/>
                            </a:rPr>
                            <m:t>𝟑</m:t>
                          </m:r>
                        </m:num>
                        <m:den>
                          <m:r>
                            <a:rPr lang="zh-CN" altLang="en-US" b="1" i="1">
                              <a:solidFill>
                                <a:schemeClr val="tx1">
                                  <a:lumMod val="95000"/>
                                  <a:lumOff val="5000"/>
                                </a:schemeClr>
                              </a:solidFill>
                              <a:latin typeface="Cambria Math" panose="02040503050406030204" pitchFamily="18" charset="0"/>
                            </a:rPr>
                            <m:t> </m:t>
                          </m:r>
                          <m:r>
                            <a:rPr lang="en-US" altLang="zh-CN" b="1" i="1" smtClean="0">
                              <a:solidFill>
                                <a:schemeClr val="tx1">
                                  <a:lumMod val="95000"/>
                                  <a:lumOff val="5000"/>
                                </a:schemeClr>
                              </a:solidFill>
                              <a:latin typeface="Cambria Math" panose="02040503050406030204" pitchFamily="18" charset="0"/>
                            </a:rPr>
                            <m:t>𝟏𝟖</m:t>
                          </m:r>
                          <m:r>
                            <a:rPr lang="en-US" altLang="zh-CN" b="1" i="1" smtClean="0">
                              <a:solidFill>
                                <a:schemeClr val="tx1">
                                  <a:lumMod val="95000"/>
                                  <a:lumOff val="5000"/>
                                </a:schemeClr>
                              </a:solidFill>
                              <a:latin typeface="Cambria Math" panose="02040503050406030204" pitchFamily="18" charset="0"/>
                            </a:rPr>
                            <m:t>/</m:t>
                          </m:r>
                          <m:r>
                            <a:rPr lang="en-US" altLang="zh-CN" b="1" i="1" smtClean="0">
                              <a:solidFill>
                                <a:schemeClr val="tx1">
                                  <a:lumMod val="95000"/>
                                  <a:lumOff val="5000"/>
                                </a:schemeClr>
                              </a:solidFill>
                              <a:latin typeface="Cambria Math" panose="02040503050406030204" pitchFamily="18" charset="0"/>
                            </a:rPr>
                            <m:t>𝟑</m:t>
                          </m:r>
                        </m:den>
                      </m:f>
                      <m:r>
                        <a:rPr lang="en-US" altLang="zh-CN" b="1" i="1" smtClean="0">
                          <a:solidFill>
                            <a:schemeClr val="tx1">
                              <a:lumMod val="95000"/>
                              <a:lumOff val="5000"/>
                            </a:schemeClr>
                          </a:solidFill>
                          <a:latin typeface="Cambria Math" panose="02040503050406030204" pitchFamily="18" charset="0"/>
                        </a:rPr>
                        <m:t>=</m:t>
                      </m:r>
                      <m:r>
                        <a:rPr lang="en-US" altLang="zh-CN" b="1" i="1" smtClean="0">
                          <a:solidFill>
                            <a:srgbClr val="C00000"/>
                          </a:solidFill>
                          <a:latin typeface="Cambria Math" panose="02040503050406030204" pitchFamily="18" charset="0"/>
                        </a:rPr>
                        <m:t>𝟎</m:t>
                      </m:r>
                      <m:r>
                        <a:rPr lang="en-US" altLang="zh-CN" b="1" i="1" smtClean="0">
                          <a:solidFill>
                            <a:srgbClr val="C00000"/>
                          </a:solidFill>
                          <a:latin typeface="Cambria Math" panose="02040503050406030204" pitchFamily="18" charset="0"/>
                        </a:rPr>
                        <m:t>.</m:t>
                      </m:r>
                      <m:r>
                        <a:rPr lang="en-US" altLang="zh-CN" b="1" i="1" smtClean="0">
                          <a:solidFill>
                            <a:srgbClr val="C00000"/>
                          </a:solidFill>
                          <a:latin typeface="Cambria Math" panose="02040503050406030204" pitchFamily="18" charset="0"/>
                        </a:rPr>
                        <m:t>𝟓</m:t>
                      </m:r>
                    </m:oMath>
                  </m:oMathPara>
                </a14:m>
                <a:endParaRPr lang="zh-CN" altLang="en-US" b="1" i="1" dirty="0">
                  <a:solidFill>
                    <a:schemeClr val="tx1">
                      <a:lumMod val="95000"/>
                      <a:lumOff val="5000"/>
                    </a:schemeClr>
                  </a:solidFill>
                  <a:latin typeface="Gill Sans MT" panose="020B0502020104020203" pitchFamily="34" charset="0"/>
                </a:endParaRPr>
              </a:p>
            </p:txBody>
          </p:sp>
        </mc:Choice>
        <mc:Fallback xmlns="">
          <p:sp>
            <p:nvSpPr>
              <p:cNvPr id="419" name="文本框 418">
                <a:extLst>
                  <a:ext uri="{FF2B5EF4-FFF2-40B4-BE49-F238E27FC236}">
                    <a16:creationId xmlns:a16="http://schemas.microsoft.com/office/drawing/2014/main" id="{39DD8469-3DA1-9273-D84A-F07B7F49D063}"/>
                  </a:ext>
                </a:extLst>
              </p:cNvPr>
              <p:cNvSpPr txBox="1">
                <a:spLocks noRot="1" noChangeAspect="1" noMove="1" noResize="1" noEditPoints="1" noAdjustHandles="1" noChangeArrowheads="1" noChangeShapeType="1" noTextEdit="1"/>
              </p:cNvSpPr>
              <p:nvPr/>
            </p:nvSpPr>
            <p:spPr>
              <a:xfrm>
                <a:off x="8573565" y="1459729"/>
                <a:ext cx="2456222" cy="659411"/>
              </a:xfrm>
              <a:prstGeom prst="rect">
                <a:avLst/>
              </a:prstGeom>
              <a:blipFill>
                <a:blip r:embed="rId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21" name="文本框 420">
                <a:extLst>
                  <a:ext uri="{FF2B5EF4-FFF2-40B4-BE49-F238E27FC236}">
                    <a16:creationId xmlns:a16="http://schemas.microsoft.com/office/drawing/2014/main" id="{027366D5-15EA-2034-38CE-A116AC3BC989}"/>
                  </a:ext>
                </a:extLst>
              </p:cNvPr>
              <p:cNvSpPr txBox="1"/>
              <p:nvPr/>
            </p:nvSpPr>
            <p:spPr>
              <a:xfrm>
                <a:off x="8540275" y="2052045"/>
                <a:ext cx="2502648" cy="659411"/>
              </a:xfrm>
              <a:prstGeom prst="rect">
                <a:avLst/>
              </a:prstGeom>
              <a:noFill/>
            </p:spPr>
            <p:txBody>
              <a:bodyPr wrap="square">
                <a:spAutoFit/>
              </a:bodyPr>
              <a:lstStyle/>
              <a:p>
                <a:pPr/>
                <a14:m>
                  <m:oMathPara xmlns:m="http://schemas.openxmlformats.org/officeDocument/2006/math">
                    <m:oMath>
                      <m:sSub>
                        <m:sSubPr>
                          <m:ctrlPr>
                            <a:rPr lang="zh-CN" altLang="en-US" b="1" i="1">
                              <a:solidFill>
                                <a:schemeClr val="tx1">
                                  <a:lumMod val="95000"/>
                                  <a:lumOff val="5000"/>
                                </a:schemeClr>
                              </a:solidFill>
                              <a:latin typeface="Cambria Math" panose="02040503050406030204" pitchFamily="18" charset="0"/>
                            </a:rPr>
                          </m:ctrlPr>
                        </m:sSubPr>
                        <m:e>
                          <m:r>
                            <a:rPr lang="zh-CN" altLang="en-US" b="1" i="1">
                              <a:solidFill>
                                <a:schemeClr val="tx1">
                                  <a:lumMod val="95000"/>
                                  <a:lumOff val="5000"/>
                                </a:schemeClr>
                              </a:solidFill>
                              <a:latin typeface="Cambria Math" panose="02040503050406030204" pitchFamily="18" charset="0"/>
                            </a:rPr>
                            <m:t>𝑹</m:t>
                          </m:r>
                        </m:e>
                        <m:sub>
                          <m:r>
                            <a:rPr lang="en-US" altLang="zh-CN" b="1" i="1" smtClean="0">
                              <a:solidFill>
                                <a:schemeClr val="tx1">
                                  <a:lumMod val="95000"/>
                                  <a:lumOff val="5000"/>
                                </a:schemeClr>
                              </a:solidFill>
                              <a:latin typeface="Cambria Math" panose="02040503050406030204" pitchFamily="18" charset="0"/>
                            </a:rPr>
                            <m:t>𝟐</m:t>
                          </m:r>
                        </m:sub>
                      </m:sSub>
                      <m:d>
                        <m:dPr>
                          <m:ctrlPr>
                            <a:rPr lang="zh-CN" altLang="en-US" b="1" i="0">
                              <a:solidFill>
                                <a:schemeClr val="tx1">
                                  <a:lumMod val="95000"/>
                                  <a:lumOff val="5000"/>
                                </a:schemeClr>
                              </a:solidFill>
                            </a:rPr>
                          </m:ctrlPr>
                        </m:dPr>
                        <m:e>
                          <m:r>
                            <m:rPr>
                              <m:nor/>
                            </m:rPr>
                            <a:rPr lang="zh-CN" altLang="en-US" b="1" i="0">
                              <a:solidFill>
                                <a:schemeClr val="tx1">
                                  <a:lumMod val="95000"/>
                                  <a:lumOff val="5000"/>
                                </a:schemeClr>
                              </a:solidFill>
                            </a:rPr>
                            <m:t>∞</m:t>
                          </m:r>
                        </m:e>
                      </m:d>
                      <m:r>
                        <a:rPr lang="zh-CN" altLang="en-US" b="1" i="0">
                          <a:solidFill>
                            <a:schemeClr val="tx1">
                              <a:lumMod val="95000"/>
                              <a:lumOff val="5000"/>
                            </a:schemeClr>
                          </a:solidFill>
                          <a:latin typeface="Cambria Math" panose="02040503050406030204" pitchFamily="18" charset="0"/>
                        </a:rPr>
                        <m:t>=</m:t>
                      </m:r>
                      <m:f>
                        <m:fPr>
                          <m:ctrlPr>
                            <a:rPr lang="zh-CN" altLang="en-US" b="1" i="1">
                              <a:solidFill>
                                <a:schemeClr val="tx1">
                                  <a:lumMod val="95000"/>
                                  <a:lumOff val="5000"/>
                                </a:schemeClr>
                              </a:solidFill>
                              <a:latin typeface="Cambria Math" panose="02040503050406030204" pitchFamily="18" charset="0"/>
                            </a:rPr>
                          </m:ctrlPr>
                        </m:fPr>
                        <m:num>
                          <m:r>
                            <a:rPr lang="zh-CN" altLang="en-US" b="1" i="1">
                              <a:solidFill>
                                <a:schemeClr val="tx1">
                                  <a:lumMod val="95000"/>
                                  <a:lumOff val="5000"/>
                                </a:schemeClr>
                              </a:solidFill>
                              <a:latin typeface="Cambria Math" panose="02040503050406030204" pitchFamily="18" charset="0"/>
                            </a:rPr>
                            <m:t> </m:t>
                          </m:r>
                          <m:r>
                            <a:rPr lang="en-US" altLang="zh-CN" b="1" i="1" smtClean="0">
                              <a:solidFill>
                                <a:schemeClr val="tx1">
                                  <a:lumMod val="95000"/>
                                  <a:lumOff val="5000"/>
                                </a:schemeClr>
                              </a:solidFill>
                              <a:latin typeface="Cambria Math" panose="02040503050406030204" pitchFamily="18" charset="0"/>
                            </a:rPr>
                            <m:t>𝟑</m:t>
                          </m:r>
                        </m:num>
                        <m:den>
                          <m:r>
                            <a:rPr lang="zh-CN" altLang="en-US" b="1" i="1">
                              <a:solidFill>
                                <a:schemeClr val="tx1">
                                  <a:lumMod val="95000"/>
                                  <a:lumOff val="5000"/>
                                </a:schemeClr>
                              </a:solidFill>
                              <a:latin typeface="Cambria Math" panose="02040503050406030204" pitchFamily="18" charset="0"/>
                            </a:rPr>
                            <m:t> </m:t>
                          </m:r>
                          <m:r>
                            <a:rPr lang="en-US" altLang="zh-CN" b="1" i="1" smtClean="0">
                              <a:solidFill>
                                <a:schemeClr val="tx1">
                                  <a:lumMod val="95000"/>
                                  <a:lumOff val="5000"/>
                                </a:schemeClr>
                              </a:solidFill>
                              <a:latin typeface="Cambria Math" panose="02040503050406030204" pitchFamily="18" charset="0"/>
                            </a:rPr>
                            <m:t>𝟏𝟖</m:t>
                          </m:r>
                          <m:r>
                            <a:rPr lang="en-US" altLang="zh-CN" b="1" i="1" smtClean="0">
                              <a:solidFill>
                                <a:schemeClr val="tx1">
                                  <a:lumMod val="95000"/>
                                  <a:lumOff val="5000"/>
                                </a:schemeClr>
                              </a:solidFill>
                              <a:latin typeface="Cambria Math" panose="02040503050406030204" pitchFamily="18" charset="0"/>
                            </a:rPr>
                            <m:t>/</m:t>
                          </m:r>
                          <m:r>
                            <a:rPr lang="en-US" altLang="zh-CN" b="1" i="1" smtClean="0">
                              <a:solidFill>
                                <a:schemeClr val="tx1">
                                  <a:lumMod val="95000"/>
                                  <a:lumOff val="5000"/>
                                </a:schemeClr>
                              </a:solidFill>
                              <a:latin typeface="Cambria Math" panose="02040503050406030204" pitchFamily="18" charset="0"/>
                            </a:rPr>
                            <m:t>𝟑</m:t>
                          </m:r>
                        </m:den>
                      </m:f>
                      <m:r>
                        <a:rPr lang="en-US" altLang="zh-CN" b="1" i="0" smtClean="0">
                          <a:solidFill>
                            <a:schemeClr val="tx1">
                              <a:lumMod val="95000"/>
                              <a:lumOff val="5000"/>
                            </a:schemeClr>
                          </a:solidFill>
                          <a:latin typeface="Cambria Math" panose="02040503050406030204" pitchFamily="18" charset="0"/>
                        </a:rPr>
                        <m:t>=</m:t>
                      </m:r>
                      <m:r>
                        <a:rPr lang="en-US" altLang="zh-CN" b="1" i="0" smtClean="0">
                          <a:solidFill>
                            <a:srgbClr val="C00000"/>
                          </a:solidFill>
                          <a:latin typeface="Cambria Math" panose="02040503050406030204" pitchFamily="18" charset="0"/>
                        </a:rPr>
                        <m:t>𝟎</m:t>
                      </m:r>
                      <m:r>
                        <a:rPr lang="en-US" altLang="zh-CN" b="1" i="0" smtClean="0">
                          <a:solidFill>
                            <a:srgbClr val="C00000"/>
                          </a:solidFill>
                          <a:latin typeface="Cambria Math" panose="02040503050406030204" pitchFamily="18" charset="0"/>
                        </a:rPr>
                        <m:t>.</m:t>
                      </m:r>
                      <m:r>
                        <a:rPr lang="en-US" altLang="zh-CN" b="1" i="0" smtClean="0">
                          <a:solidFill>
                            <a:srgbClr val="C00000"/>
                          </a:solidFill>
                          <a:latin typeface="Cambria Math" panose="02040503050406030204" pitchFamily="18" charset="0"/>
                        </a:rPr>
                        <m:t>𝟓</m:t>
                      </m:r>
                    </m:oMath>
                  </m:oMathPara>
                </a14:m>
                <a:endParaRPr lang="zh-CN" altLang="en-US" b="1" i="1" dirty="0">
                  <a:solidFill>
                    <a:schemeClr val="tx1">
                      <a:lumMod val="95000"/>
                      <a:lumOff val="5000"/>
                    </a:schemeClr>
                  </a:solidFill>
                  <a:latin typeface="Gill Sans MT" panose="020B0502020104020203" pitchFamily="34" charset="0"/>
                </a:endParaRPr>
              </a:p>
            </p:txBody>
          </p:sp>
        </mc:Choice>
        <mc:Fallback xmlns="">
          <p:sp>
            <p:nvSpPr>
              <p:cNvPr id="421" name="文本框 420">
                <a:extLst>
                  <a:ext uri="{FF2B5EF4-FFF2-40B4-BE49-F238E27FC236}">
                    <a16:creationId xmlns:a16="http://schemas.microsoft.com/office/drawing/2014/main" id="{027366D5-15EA-2034-38CE-A116AC3BC989}"/>
                  </a:ext>
                </a:extLst>
              </p:cNvPr>
              <p:cNvSpPr txBox="1">
                <a:spLocks noRot="1" noChangeAspect="1" noMove="1" noResize="1" noEditPoints="1" noAdjustHandles="1" noChangeArrowheads="1" noChangeShapeType="1" noTextEdit="1"/>
              </p:cNvSpPr>
              <p:nvPr/>
            </p:nvSpPr>
            <p:spPr>
              <a:xfrm>
                <a:off x="8540275" y="2052045"/>
                <a:ext cx="2502648" cy="659411"/>
              </a:xfrm>
              <a:prstGeom prst="rect">
                <a:avLst/>
              </a:prstGeom>
              <a:blipFill>
                <a:blip r:embed="rId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23" name="文本框 422">
                <a:extLst>
                  <a:ext uri="{FF2B5EF4-FFF2-40B4-BE49-F238E27FC236}">
                    <a16:creationId xmlns:a16="http://schemas.microsoft.com/office/drawing/2014/main" id="{3A94656D-2D69-A323-917A-A39F4011F418}"/>
                  </a:ext>
                </a:extLst>
              </p:cNvPr>
              <p:cNvSpPr txBox="1"/>
              <p:nvPr/>
            </p:nvSpPr>
            <p:spPr>
              <a:xfrm>
                <a:off x="8418706" y="2626231"/>
                <a:ext cx="2699717" cy="658385"/>
              </a:xfrm>
              <a:prstGeom prst="rect">
                <a:avLst/>
              </a:prstGeom>
              <a:noFill/>
            </p:spPr>
            <p:txBody>
              <a:bodyPr wrap="square">
                <a:spAutoFit/>
              </a:bodyPr>
              <a:lstStyle/>
              <a:p>
                <a:pPr/>
                <a14:m>
                  <m:oMathPara xmlns:m="http://schemas.openxmlformats.org/officeDocument/2006/math">
                    <m:oMath>
                      <m:sSub>
                        <m:sSubPr>
                          <m:ctrlPr>
                            <a:rPr lang="zh-CN" altLang="en-US" b="1" i="1">
                              <a:solidFill>
                                <a:schemeClr val="tx1">
                                  <a:lumMod val="95000"/>
                                  <a:lumOff val="5000"/>
                                </a:schemeClr>
                              </a:solidFill>
                              <a:latin typeface="Cambria Math" panose="02040503050406030204" pitchFamily="18" charset="0"/>
                            </a:rPr>
                          </m:ctrlPr>
                        </m:sSubPr>
                        <m:e>
                          <m:r>
                            <a:rPr lang="zh-CN" altLang="en-US" b="1" i="1">
                              <a:solidFill>
                                <a:schemeClr val="tx1">
                                  <a:lumMod val="95000"/>
                                  <a:lumOff val="5000"/>
                                </a:schemeClr>
                              </a:solidFill>
                              <a:latin typeface="Cambria Math" panose="02040503050406030204" pitchFamily="18" charset="0"/>
                            </a:rPr>
                            <m:t>𝑹</m:t>
                          </m:r>
                        </m:e>
                        <m:sub>
                          <m:r>
                            <a:rPr lang="en-US" altLang="zh-CN" b="1" i="1" smtClean="0">
                              <a:solidFill>
                                <a:schemeClr val="tx1">
                                  <a:lumMod val="95000"/>
                                  <a:lumOff val="5000"/>
                                </a:schemeClr>
                              </a:solidFill>
                              <a:latin typeface="Cambria Math" panose="02040503050406030204" pitchFamily="18" charset="0"/>
                            </a:rPr>
                            <m:t>𝟑</m:t>
                          </m:r>
                        </m:sub>
                      </m:sSub>
                      <m:d>
                        <m:dPr>
                          <m:ctrlPr>
                            <a:rPr lang="zh-CN" altLang="en-US" b="1" i="0">
                              <a:solidFill>
                                <a:schemeClr val="tx1">
                                  <a:lumMod val="95000"/>
                                  <a:lumOff val="5000"/>
                                </a:schemeClr>
                              </a:solidFill>
                            </a:rPr>
                          </m:ctrlPr>
                        </m:dPr>
                        <m:e>
                          <m:r>
                            <m:rPr>
                              <m:nor/>
                            </m:rPr>
                            <a:rPr lang="zh-CN" altLang="en-US" b="1" i="0">
                              <a:solidFill>
                                <a:schemeClr val="tx1">
                                  <a:lumMod val="95000"/>
                                  <a:lumOff val="5000"/>
                                </a:schemeClr>
                              </a:solidFill>
                            </a:rPr>
                            <m:t>∞</m:t>
                          </m:r>
                        </m:e>
                      </m:d>
                      <m:r>
                        <a:rPr lang="zh-CN" altLang="en-US" b="1" i="0">
                          <a:solidFill>
                            <a:schemeClr val="tx1">
                              <a:lumMod val="95000"/>
                              <a:lumOff val="5000"/>
                            </a:schemeClr>
                          </a:solidFill>
                          <a:latin typeface="Cambria Math" panose="02040503050406030204" pitchFamily="18" charset="0"/>
                        </a:rPr>
                        <m:t>=</m:t>
                      </m:r>
                      <m:f>
                        <m:fPr>
                          <m:ctrlPr>
                            <a:rPr lang="zh-CN" altLang="en-US" b="1" i="1">
                              <a:solidFill>
                                <a:schemeClr val="tx1">
                                  <a:lumMod val="95000"/>
                                  <a:lumOff val="5000"/>
                                </a:schemeClr>
                              </a:solidFill>
                              <a:latin typeface="Cambria Math" panose="02040503050406030204" pitchFamily="18" charset="0"/>
                            </a:rPr>
                          </m:ctrlPr>
                        </m:fPr>
                        <m:num>
                          <m:r>
                            <a:rPr lang="zh-CN" altLang="en-US" b="1" i="1">
                              <a:solidFill>
                                <a:schemeClr val="tx1">
                                  <a:lumMod val="95000"/>
                                  <a:lumOff val="5000"/>
                                </a:schemeClr>
                              </a:solidFill>
                              <a:latin typeface="Cambria Math" panose="02040503050406030204" pitchFamily="18" charset="0"/>
                            </a:rPr>
                            <m:t> </m:t>
                          </m:r>
                          <m:r>
                            <a:rPr lang="en-US" altLang="zh-CN" b="1" i="1" smtClean="0">
                              <a:solidFill>
                                <a:schemeClr val="tx1">
                                  <a:lumMod val="95000"/>
                                  <a:lumOff val="5000"/>
                                </a:schemeClr>
                              </a:solidFill>
                              <a:latin typeface="Cambria Math" panose="02040503050406030204" pitchFamily="18" charset="0"/>
                            </a:rPr>
                            <m:t>𝟒</m:t>
                          </m:r>
                        </m:num>
                        <m:den>
                          <m:r>
                            <a:rPr lang="zh-CN" altLang="en-US" b="1" i="1">
                              <a:solidFill>
                                <a:schemeClr val="tx1">
                                  <a:lumMod val="95000"/>
                                  <a:lumOff val="5000"/>
                                </a:schemeClr>
                              </a:solidFill>
                              <a:latin typeface="Cambria Math" panose="02040503050406030204" pitchFamily="18" charset="0"/>
                            </a:rPr>
                            <m:t> </m:t>
                          </m:r>
                          <m:r>
                            <a:rPr lang="en-US" altLang="zh-CN" b="1" i="1" smtClean="0">
                              <a:solidFill>
                                <a:schemeClr val="tx1">
                                  <a:lumMod val="95000"/>
                                  <a:lumOff val="5000"/>
                                </a:schemeClr>
                              </a:solidFill>
                              <a:latin typeface="Cambria Math" panose="02040503050406030204" pitchFamily="18" charset="0"/>
                            </a:rPr>
                            <m:t>𝟏𝟖</m:t>
                          </m:r>
                          <m:r>
                            <a:rPr lang="en-US" altLang="zh-CN" b="1" i="1" smtClean="0">
                              <a:solidFill>
                                <a:schemeClr val="tx1">
                                  <a:lumMod val="95000"/>
                                  <a:lumOff val="5000"/>
                                </a:schemeClr>
                              </a:solidFill>
                              <a:latin typeface="Cambria Math" panose="02040503050406030204" pitchFamily="18" charset="0"/>
                            </a:rPr>
                            <m:t>/</m:t>
                          </m:r>
                          <m:r>
                            <a:rPr lang="en-US" altLang="zh-CN" b="1" i="1" smtClean="0">
                              <a:solidFill>
                                <a:schemeClr val="tx1">
                                  <a:lumMod val="95000"/>
                                  <a:lumOff val="5000"/>
                                </a:schemeClr>
                              </a:solidFill>
                              <a:latin typeface="Cambria Math" panose="02040503050406030204" pitchFamily="18" charset="0"/>
                            </a:rPr>
                            <m:t>𝟑</m:t>
                          </m:r>
                        </m:den>
                      </m:f>
                      <m:r>
                        <a:rPr lang="en-US" altLang="zh-CN" b="1" i="1" smtClean="0">
                          <a:solidFill>
                            <a:schemeClr val="tx1">
                              <a:lumMod val="95000"/>
                              <a:lumOff val="5000"/>
                            </a:schemeClr>
                          </a:solidFill>
                          <a:latin typeface="Cambria Math" panose="02040503050406030204" pitchFamily="18" charset="0"/>
                        </a:rPr>
                        <m:t>=</m:t>
                      </m:r>
                      <m:r>
                        <a:rPr lang="en-US" altLang="zh-CN" b="1" i="1" smtClean="0">
                          <a:solidFill>
                            <a:srgbClr val="C00000"/>
                          </a:solidFill>
                          <a:latin typeface="Cambria Math" panose="02040503050406030204" pitchFamily="18" charset="0"/>
                        </a:rPr>
                        <m:t>𝟎</m:t>
                      </m:r>
                      <m:r>
                        <a:rPr lang="en-US" altLang="zh-CN" b="1" i="1" smtClean="0">
                          <a:solidFill>
                            <a:srgbClr val="C00000"/>
                          </a:solidFill>
                          <a:latin typeface="Cambria Math" panose="02040503050406030204" pitchFamily="18" charset="0"/>
                        </a:rPr>
                        <m:t>.</m:t>
                      </m:r>
                      <m:r>
                        <a:rPr lang="en-US" altLang="zh-CN" b="1" i="1" smtClean="0">
                          <a:solidFill>
                            <a:srgbClr val="C00000"/>
                          </a:solidFill>
                          <a:latin typeface="Cambria Math" panose="02040503050406030204" pitchFamily="18" charset="0"/>
                        </a:rPr>
                        <m:t>𝟔𝟕</m:t>
                      </m:r>
                    </m:oMath>
                  </m:oMathPara>
                </a14:m>
                <a:endParaRPr lang="zh-CN" altLang="en-US" b="1" i="1" dirty="0">
                  <a:solidFill>
                    <a:schemeClr val="tx1">
                      <a:lumMod val="95000"/>
                      <a:lumOff val="5000"/>
                    </a:schemeClr>
                  </a:solidFill>
                  <a:latin typeface="Gill Sans MT" panose="020B0502020104020203" pitchFamily="34" charset="0"/>
                </a:endParaRPr>
              </a:p>
            </p:txBody>
          </p:sp>
        </mc:Choice>
        <mc:Fallback xmlns="">
          <p:sp>
            <p:nvSpPr>
              <p:cNvPr id="423" name="文本框 422">
                <a:extLst>
                  <a:ext uri="{FF2B5EF4-FFF2-40B4-BE49-F238E27FC236}">
                    <a16:creationId xmlns:a16="http://schemas.microsoft.com/office/drawing/2014/main" id="{3A94656D-2D69-A323-917A-A39F4011F418}"/>
                  </a:ext>
                </a:extLst>
              </p:cNvPr>
              <p:cNvSpPr txBox="1">
                <a:spLocks noRot="1" noChangeAspect="1" noMove="1" noResize="1" noEditPoints="1" noAdjustHandles="1" noChangeArrowheads="1" noChangeShapeType="1" noTextEdit="1"/>
              </p:cNvSpPr>
              <p:nvPr/>
            </p:nvSpPr>
            <p:spPr>
              <a:xfrm>
                <a:off x="8418706" y="2626231"/>
                <a:ext cx="2699717" cy="658385"/>
              </a:xfrm>
              <a:prstGeom prst="rect">
                <a:avLst/>
              </a:prstGeom>
              <a:blipFill>
                <a:blip r:embed="rId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25" name="文本框 424">
                <a:extLst>
                  <a:ext uri="{FF2B5EF4-FFF2-40B4-BE49-F238E27FC236}">
                    <a16:creationId xmlns:a16="http://schemas.microsoft.com/office/drawing/2014/main" id="{593EF5B1-3E32-C83C-BED0-5CA8C3391437}"/>
                  </a:ext>
                </a:extLst>
              </p:cNvPr>
              <p:cNvSpPr txBox="1"/>
              <p:nvPr/>
            </p:nvSpPr>
            <p:spPr>
              <a:xfrm>
                <a:off x="4853902" y="4057776"/>
                <a:ext cx="3368125" cy="659411"/>
              </a:xfrm>
              <a:prstGeom prst="rect">
                <a:avLst/>
              </a:prstGeom>
              <a:noFill/>
            </p:spPr>
            <p:txBody>
              <a:bodyPr wrap="square">
                <a:spAutoFit/>
              </a:bodyPr>
              <a:lstStyle/>
              <a:p>
                <a:pPr/>
                <a14:m>
                  <m:oMathPara xmlns:m="http://schemas.openxmlformats.org/officeDocument/2006/math">
                    <m:oMath>
                      <m:sSub>
                        <m:sSubPr>
                          <m:ctrlPr>
                            <a:rPr lang="zh-CN" altLang="en-US" b="1" i="1">
                              <a:solidFill>
                                <a:schemeClr val="tx1">
                                  <a:lumMod val="95000"/>
                                  <a:lumOff val="5000"/>
                                </a:schemeClr>
                              </a:solidFill>
                              <a:latin typeface="Cambria Math" panose="02040503050406030204" pitchFamily="18" charset="0"/>
                            </a:rPr>
                          </m:ctrlPr>
                        </m:sSubPr>
                        <m:e>
                          <m:r>
                            <a:rPr lang="zh-CN" altLang="en-US" b="1" i="1">
                              <a:solidFill>
                                <a:schemeClr val="tx1">
                                  <a:lumMod val="95000"/>
                                  <a:lumOff val="5000"/>
                                </a:schemeClr>
                              </a:solidFill>
                              <a:latin typeface="Cambria Math" panose="02040503050406030204" pitchFamily="18" charset="0"/>
                            </a:rPr>
                            <m:t>𝑹</m:t>
                          </m:r>
                        </m:e>
                        <m:sub>
                          <m:r>
                            <a:rPr lang="en-US" altLang="zh-CN" b="1" i="1" smtClean="0">
                              <a:solidFill>
                                <a:schemeClr val="tx1">
                                  <a:lumMod val="95000"/>
                                  <a:lumOff val="5000"/>
                                </a:schemeClr>
                              </a:solidFill>
                              <a:latin typeface="Cambria Math" panose="02040503050406030204" pitchFamily="18" charset="0"/>
                            </a:rPr>
                            <m:t>𝟏</m:t>
                          </m:r>
                        </m:sub>
                      </m:sSub>
                      <m:d>
                        <m:dPr>
                          <m:ctrlPr>
                            <a:rPr lang="zh-CN" altLang="en-US" b="1" i="0">
                              <a:solidFill>
                                <a:schemeClr val="tx1">
                                  <a:lumMod val="95000"/>
                                  <a:lumOff val="5000"/>
                                </a:schemeClr>
                              </a:solidFill>
                            </a:rPr>
                          </m:ctrlPr>
                        </m:dPr>
                        <m:e>
                          <m:r>
                            <m:rPr>
                              <m:nor/>
                            </m:rPr>
                            <a:rPr lang="zh-CN" altLang="en-US" b="1" i="0">
                              <a:solidFill>
                                <a:schemeClr val="tx1">
                                  <a:lumMod val="95000"/>
                                  <a:lumOff val="5000"/>
                                </a:schemeClr>
                              </a:solidFill>
                            </a:rPr>
                            <m:t>∞</m:t>
                          </m:r>
                        </m:e>
                      </m:d>
                      <m:r>
                        <a:rPr lang="en-US" altLang="zh-CN" b="1" i="1" smtClean="0">
                          <a:solidFill>
                            <a:schemeClr val="tx1">
                              <a:lumMod val="95000"/>
                              <a:lumOff val="5000"/>
                            </a:schemeClr>
                          </a:solidFill>
                          <a:latin typeface="Cambria Math" panose="02040503050406030204" pitchFamily="18" charset="0"/>
                        </a:rPr>
                        <m:t>=</m:t>
                      </m:r>
                      <m:sSub>
                        <m:sSubPr>
                          <m:ctrlPr>
                            <a:rPr lang="zh-CN" altLang="en-US" b="1" i="1">
                              <a:solidFill>
                                <a:schemeClr val="tx1">
                                  <a:lumMod val="95000"/>
                                  <a:lumOff val="5000"/>
                                </a:schemeClr>
                              </a:solidFill>
                              <a:latin typeface="Cambria Math" panose="02040503050406030204" pitchFamily="18" charset="0"/>
                            </a:rPr>
                          </m:ctrlPr>
                        </m:sSubPr>
                        <m:e>
                          <m:r>
                            <a:rPr lang="zh-CN" altLang="en-US" b="1" i="1">
                              <a:solidFill>
                                <a:schemeClr val="tx1">
                                  <a:lumMod val="95000"/>
                                  <a:lumOff val="5000"/>
                                </a:schemeClr>
                              </a:solidFill>
                              <a:latin typeface="Cambria Math" panose="02040503050406030204" pitchFamily="18" charset="0"/>
                            </a:rPr>
                            <m:t>𝑹</m:t>
                          </m:r>
                        </m:e>
                        <m:sub>
                          <m:r>
                            <a:rPr lang="en-US" altLang="zh-CN" b="1" i="1" smtClean="0">
                              <a:solidFill>
                                <a:schemeClr val="tx1">
                                  <a:lumMod val="95000"/>
                                  <a:lumOff val="5000"/>
                                </a:schemeClr>
                              </a:solidFill>
                              <a:latin typeface="Cambria Math" panose="02040503050406030204" pitchFamily="18" charset="0"/>
                            </a:rPr>
                            <m:t>𝟐</m:t>
                          </m:r>
                        </m:sub>
                      </m:sSub>
                      <m:r>
                        <a:rPr lang="en-US" altLang="zh-CN" b="1" i="1" smtClean="0">
                          <a:solidFill>
                            <a:schemeClr val="tx1">
                              <a:lumMod val="95000"/>
                              <a:lumOff val="5000"/>
                            </a:schemeClr>
                          </a:solidFill>
                          <a:latin typeface="Cambria Math" panose="02040503050406030204" pitchFamily="18" charset="0"/>
                        </a:rPr>
                        <m:t>=</m:t>
                      </m:r>
                      <m:sSub>
                        <m:sSubPr>
                          <m:ctrlPr>
                            <a:rPr lang="zh-CN" altLang="en-US" b="1" i="1">
                              <a:solidFill>
                                <a:schemeClr val="tx1">
                                  <a:lumMod val="95000"/>
                                  <a:lumOff val="5000"/>
                                </a:schemeClr>
                              </a:solidFill>
                              <a:latin typeface="Cambria Math" panose="02040503050406030204" pitchFamily="18" charset="0"/>
                            </a:rPr>
                          </m:ctrlPr>
                        </m:sSubPr>
                        <m:e>
                          <m:r>
                            <a:rPr lang="zh-CN" altLang="en-US" b="1" i="1">
                              <a:solidFill>
                                <a:schemeClr val="tx1">
                                  <a:lumMod val="95000"/>
                                  <a:lumOff val="5000"/>
                                </a:schemeClr>
                              </a:solidFill>
                              <a:latin typeface="Cambria Math" panose="02040503050406030204" pitchFamily="18" charset="0"/>
                            </a:rPr>
                            <m:t>𝑹</m:t>
                          </m:r>
                        </m:e>
                        <m:sub>
                          <m:r>
                            <a:rPr lang="en-US" altLang="zh-CN" b="1" i="1" smtClean="0">
                              <a:solidFill>
                                <a:schemeClr val="tx1">
                                  <a:lumMod val="95000"/>
                                  <a:lumOff val="5000"/>
                                </a:schemeClr>
                              </a:solidFill>
                              <a:latin typeface="Cambria Math" panose="02040503050406030204" pitchFamily="18" charset="0"/>
                            </a:rPr>
                            <m:t>𝟑</m:t>
                          </m:r>
                        </m:sub>
                      </m:sSub>
                      <m:r>
                        <a:rPr lang="zh-CN" altLang="en-US" b="1" i="0">
                          <a:solidFill>
                            <a:schemeClr val="tx1">
                              <a:lumMod val="95000"/>
                              <a:lumOff val="5000"/>
                            </a:schemeClr>
                          </a:solidFill>
                          <a:latin typeface="Cambria Math" panose="02040503050406030204" pitchFamily="18" charset="0"/>
                        </a:rPr>
                        <m:t>=</m:t>
                      </m:r>
                      <m:f>
                        <m:fPr>
                          <m:ctrlPr>
                            <a:rPr lang="zh-CN" altLang="en-US" b="1" i="1">
                              <a:solidFill>
                                <a:schemeClr val="tx1">
                                  <a:lumMod val="95000"/>
                                  <a:lumOff val="5000"/>
                                </a:schemeClr>
                              </a:solidFill>
                              <a:latin typeface="Cambria Math" panose="02040503050406030204" pitchFamily="18" charset="0"/>
                            </a:rPr>
                          </m:ctrlPr>
                        </m:fPr>
                        <m:num>
                          <m:r>
                            <a:rPr lang="zh-CN" altLang="en-US" b="1" i="1">
                              <a:solidFill>
                                <a:schemeClr val="tx1">
                                  <a:lumMod val="95000"/>
                                  <a:lumOff val="5000"/>
                                </a:schemeClr>
                              </a:solidFill>
                              <a:latin typeface="Cambria Math" panose="02040503050406030204" pitchFamily="18" charset="0"/>
                            </a:rPr>
                            <m:t> </m:t>
                          </m:r>
                          <m:r>
                            <a:rPr lang="en-US" altLang="zh-CN" b="1" i="1" smtClean="0">
                              <a:solidFill>
                                <a:schemeClr val="tx1">
                                  <a:lumMod val="95000"/>
                                  <a:lumOff val="5000"/>
                                </a:schemeClr>
                              </a:solidFill>
                              <a:latin typeface="Cambria Math" panose="02040503050406030204" pitchFamily="18" charset="0"/>
                            </a:rPr>
                            <m:t>𝟏</m:t>
                          </m:r>
                        </m:num>
                        <m:den>
                          <m:r>
                            <a:rPr lang="zh-CN" altLang="en-US" b="1" i="1">
                              <a:solidFill>
                                <a:schemeClr val="tx1">
                                  <a:lumMod val="95000"/>
                                  <a:lumOff val="5000"/>
                                </a:schemeClr>
                              </a:solidFill>
                              <a:latin typeface="Cambria Math" panose="02040503050406030204" pitchFamily="18" charset="0"/>
                            </a:rPr>
                            <m:t> </m:t>
                          </m:r>
                          <m:r>
                            <a:rPr lang="en-US" altLang="zh-CN" b="1" i="1" smtClean="0">
                              <a:solidFill>
                                <a:schemeClr val="tx1">
                                  <a:lumMod val="95000"/>
                                  <a:lumOff val="5000"/>
                                </a:schemeClr>
                              </a:solidFill>
                              <a:latin typeface="Cambria Math" panose="02040503050406030204" pitchFamily="18" charset="0"/>
                            </a:rPr>
                            <m:t>𝟓</m:t>
                          </m:r>
                          <m:r>
                            <a:rPr lang="en-US" altLang="zh-CN" b="1" i="1" smtClean="0">
                              <a:solidFill>
                                <a:schemeClr val="tx1">
                                  <a:lumMod val="95000"/>
                                  <a:lumOff val="5000"/>
                                </a:schemeClr>
                              </a:solidFill>
                              <a:latin typeface="Cambria Math" panose="02040503050406030204" pitchFamily="18" charset="0"/>
                            </a:rPr>
                            <m:t>/</m:t>
                          </m:r>
                          <m:r>
                            <a:rPr lang="en-US" altLang="zh-CN" b="1" i="1" smtClean="0">
                              <a:solidFill>
                                <a:schemeClr val="tx1">
                                  <a:lumMod val="95000"/>
                                  <a:lumOff val="5000"/>
                                </a:schemeClr>
                              </a:solidFill>
                              <a:latin typeface="Cambria Math" panose="02040503050406030204" pitchFamily="18" charset="0"/>
                            </a:rPr>
                            <m:t>𝟑</m:t>
                          </m:r>
                        </m:den>
                      </m:f>
                      <m:r>
                        <a:rPr lang="en-US" altLang="zh-CN" b="1" i="1" smtClean="0">
                          <a:solidFill>
                            <a:schemeClr val="tx1">
                              <a:lumMod val="95000"/>
                              <a:lumOff val="5000"/>
                            </a:schemeClr>
                          </a:solidFill>
                          <a:latin typeface="Cambria Math" panose="02040503050406030204" pitchFamily="18" charset="0"/>
                        </a:rPr>
                        <m:t>=</m:t>
                      </m:r>
                      <m:r>
                        <a:rPr lang="en-US" altLang="zh-CN" b="1" i="1" smtClean="0">
                          <a:solidFill>
                            <a:srgbClr val="C00000"/>
                          </a:solidFill>
                          <a:latin typeface="Cambria Math" panose="02040503050406030204" pitchFamily="18" charset="0"/>
                        </a:rPr>
                        <m:t>𝟎</m:t>
                      </m:r>
                      <m:r>
                        <a:rPr lang="en-US" altLang="zh-CN" b="1" i="1" smtClean="0">
                          <a:solidFill>
                            <a:srgbClr val="C00000"/>
                          </a:solidFill>
                          <a:latin typeface="Cambria Math" panose="02040503050406030204" pitchFamily="18" charset="0"/>
                        </a:rPr>
                        <m:t>.</m:t>
                      </m:r>
                      <m:r>
                        <a:rPr lang="en-US" altLang="zh-CN" b="1" i="1" smtClean="0">
                          <a:solidFill>
                            <a:srgbClr val="C00000"/>
                          </a:solidFill>
                          <a:latin typeface="Cambria Math" panose="02040503050406030204" pitchFamily="18" charset="0"/>
                        </a:rPr>
                        <m:t>𝟔</m:t>
                      </m:r>
                    </m:oMath>
                  </m:oMathPara>
                </a14:m>
                <a:endParaRPr lang="zh-CN" altLang="en-US" b="1" i="1" dirty="0">
                  <a:solidFill>
                    <a:schemeClr val="tx1">
                      <a:lumMod val="95000"/>
                      <a:lumOff val="5000"/>
                    </a:schemeClr>
                  </a:solidFill>
                  <a:latin typeface="Gill Sans MT" panose="020B0502020104020203" pitchFamily="34" charset="0"/>
                </a:endParaRPr>
              </a:p>
            </p:txBody>
          </p:sp>
        </mc:Choice>
        <mc:Fallback xmlns="">
          <p:sp>
            <p:nvSpPr>
              <p:cNvPr id="425" name="文本框 424">
                <a:extLst>
                  <a:ext uri="{FF2B5EF4-FFF2-40B4-BE49-F238E27FC236}">
                    <a16:creationId xmlns:a16="http://schemas.microsoft.com/office/drawing/2014/main" id="{593EF5B1-3E32-C83C-BED0-5CA8C3391437}"/>
                  </a:ext>
                </a:extLst>
              </p:cNvPr>
              <p:cNvSpPr txBox="1">
                <a:spLocks noRot="1" noChangeAspect="1" noMove="1" noResize="1" noEditPoints="1" noAdjustHandles="1" noChangeArrowheads="1" noChangeShapeType="1" noTextEdit="1"/>
              </p:cNvSpPr>
              <p:nvPr/>
            </p:nvSpPr>
            <p:spPr>
              <a:xfrm>
                <a:off x="4853902" y="4057776"/>
                <a:ext cx="3368125" cy="659411"/>
              </a:xfrm>
              <a:prstGeom prst="rect">
                <a:avLst/>
              </a:prstGeom>
              <a:blipFill>
                <a:blip r:embed="rId6"/>
                <a:stretch>
                  <a:fillRect/>
                </a:stretch>
              </a:blipFill>
            </p:spPr>
            <p:txBody>
              <a:bodyPr/>
              <a:lstStyle/>
              <a:p>
                <a:r>
                  <a:rPr lang="zh-CN" altLang="en-US">
                    <a:noFill/>
                  </a:rPr>
                  <a:t> </a:t>
                </a:r>
              </a:p>
            </p:txBody>
          </p:sp>
        </mc:Fallback>
      </mc:AlternateContent>
      <p:grpSp>
        <p:nvGrpSpPr>
          <p:cNvPr id="440" name="组合 439">
            <a:extLst>
              <a:ext uri="{FF2B5EF4-FFF2-40B4-BE49-F238E27FC236}">
                <a16:creationId xmlns:a16="http://schemas.microsoft.com/office/drawing/2014/main" id="{EE4697E4-B3A4-00A6-7376-AE107770EB07}"/>
              </a:ext>
            </a:extLst>
          </p:cNvPr>
          <p:cNvGrpSpPr/>
          <p:nvPr/>
        </p:nvGrpSpPr>
        <p:grpSpPr>
          <a:xfrm>
            <a:off x="4479528" y="4923971"/>
            <a:ext cx="7052756" cy="1722575"/>
            <a:chOff x="372890" y="1311365"/>
            <a:chExt cx="6961034" cy="1648790"/>
          </a:xfrm>
        </p:grpSpPr>
        <p:sp>
          <p:nvSpPr>
            <p:cNvPr id="441" name="矩形 440">
              <a:extLst>
                <a:ext uri="{FF2B5EF4-FFF2-40B4-BE49-F238E27FC236}">
                  <a16:creationId xmlns:a16="http://schemas.microsoft.com/office/drawing/2014/main" id="{887A4111-3B7F-5B4F-0F55-CECE34281782}"/>
                </a:ext>
              </a:extLst>
            </p:cNvPr>
            <p:cNvSpPr/>
            <p:nvPr/>
          </p:nvSpPr>
          <p:spPr>
            <a:xfrm>
              <a:off x="972628" y="1311365"/>
              <a:ext cx="6361296" cy="1648790"/>
            </a:xfrm>
            <a:prstGeom prst="rect">
              <a:avLst/>
            </a:prstGeom>
            <a:solidFill>
              <a:schemeClr val="accent6">
                <a:lumMod val="20000"/>
                <a:lumOff val="80000"/>
                <a:alpha val="25882"/>
              </a:schemeClr>
            </a:solidFill>
            <a:ln w="28575">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Gill Sans MT" panose="020B0502020104020203" pitchFamily="34" charset="0"/>
              </a:endParaRPr>
            </a:p>
          </p:txBody>
        </p:sp>
        <mc:AlternateContent xmlns:mc="http://schemas.openxmlformats.org/markup-compatibility/2006" xmlns:a14="http://schemas.microsoft.com/office/drawing/2010/main">
          <mc:Choice Requires="a14">
            <p:sp>
              <p:nvSpPr>
                <p:cNvPr id="442" name="文本框 441">
                  <a:extLst>
                    <a:ext uri="{FF2B5EF4-FFF2-40B4-BE49-F238E27FC236}">
                      <a16:creationId xmlns:a16="http://schemas.microsoft.com/office/drawing/2014/main" id="{DA1E98C3-FDCF-C8B7-6F13-749420FD6C5D}"/>
                    </a:ext>
                  </a:extLst>
                </p:cNvPr>
                <p:cNvSpPr txBox="1"/>
                <p:nvPr/>
              </p:nvSpPr>
              <p:spPr>
                <a:xfrm>
                  <a:off x="372890" y="1762342"/>
                  <a:ext cx="6096667" cy="797550"/>
                </a:xfrm>
                <a:prstGeom prst="rect">
                  <a:avLst/>
                </a:prstGeom>
                <a:noFill/>
              </p:spPr>
              <p:txBody>
                <a:bodyPr wrap="square">
                  <a:spAutoFit/>
                </a:bodyPr>
                <a:lstStyle/>
                <a:p>
                  <a:pPr/>
                  <a14:m>
                    <m:oMathPara xmlns:m="http://schemas.openxmlformats.org/officeDocument/2006/math">
                      <m:oMath>
                        <m:sSub>
                          <m:sSubPr>
                            <m:ctrlPr>
                              <a:rPr lang="zh-CN" altLang="en-US" i="1">
                                <a:latin typeface="Cambria Math" panose="02040503050406030204" pitchFamily="18" charset="0"/>
                              </a:rPr>
                            </m:ctrlPr>
                          </m:sSubPr>
                          <m:e>
                            <m:r>
                              <a:rPr lang="zh-CN" altLang="en-US" i="1">
                                <a:latin typeface="Cambria Math" panose="02040503050406030204" pitchFamily="18" charset="0"/>
                              </a:rPr>
                              <m:t>𝑅</m:t>
                            </m:r>
                          </m:e>
                          <m:sub>
                            <m:r>
                              <a:rPr lang="zh-CN" altLang="en-US" i="1">
                                <a:latin typeface="Cambria Math" panose="02040503050406030204" pitchFamily="18" charset="0"/>
                              </a:rPr>
                              <m:t>𝑗</m:t>
                            </m:r>
                          </m:sub>
                        </m:sSub>
                        <m:d>
                          <m:dPr>
                            <m:ctrlPr>
                              <a:rPr lang="zh-CN" altLang="en-US" i="1">
                                <a:latin typeface="Cambria Math" panose="02040503050406030204" pitchFamily="18" charset="0"/>
                              </a:rPr>
                            </m:ctrlPr>
                          </m:dPr>
                          <m:e>
                            <m:r>
                              <a:rPr lang="zh-CN" altLang="en-US" i="1">
                                <a:latin typeface="Cambria Math" panose="02040503050406030204" pitchFamily="18" charset="0"/>
                              </a:rPr>
                              <m:t>𝑡</m:t>
                            </m:r>
                          </m:e>
                        </m:d>
                        <m:r>
                          <a:rPr lang="zh-CN" altLang="en-US" i="0">
                            <a:latin typeface="Cambria Math" panose="02040503050406030204" pitchFamily="18" charset="0"/>
                          </a:rPr>
                          <m:t>=</m:t>
                        </m:r>
                        <m:f>
                          <m:fPr>
                            <m:ctrlPr>
                              <a:rPr lang="zh-CN" altLang="en-US" b="0" i="1">
                                <a:latin typeface="Cambria Math" panose="02040503050406030204" pitchFamily="18" charset="0"/>
                              </a:rPr>
                            </m:ctrlPr>
                          </m:fPr>
                          <m:num>
                            <m:r>
                              <a:rPr lang="zh-CN" altLang="en-US" b="0" i="1">
                                <a:latin typeface="Cambria Math" panose="02040503050406030204" pitchFamily="18" charset="0"/>
                              </a:rPr>
                              <m:t> </m:t>
                            </m:r>
                            <m:r>
                              <m:rPr>
                                <m:sty m:val="p"/>
                              </m:rPr>
                              <a:rPr lang="zh-CN" altLang="en-US" b="0" i="1">
                                <a:latin typeface="Cambria Math" panose="02040503050406030204" pitchFamily="18" charset="0"/>
                              </a:rPr>
                              <m:t>ActualProgress</m:t>
                            </m:r>
                            <m:r>
                              <a:rPr lang="zh-CN" altLang="en-US" b="0" i="1">
                                <a:latin typeface="Cambria Math" panose="02040503050406030204" pitchFamily="18" charset="0"/>
                              </a:rPr>
                              <m:t> </m:t>
                            </m:r>
                            <m:d>
                              <m:dPr>
                                <m:ctrlPr>
                                  <a:rPr lang="zh-CN" altLang="en-US" b="0" i="1">
                                    <a:latin typeface="Cambria Math" panose="02040503050406030204" pitchFamily="18" charset="0"/>
                                  </a:rPr>
                                </m:ctrlPr>
                              </m:dPr>
                              <m:e>
                                <m:r>
                                  <a:rPr lang="zh-CN" altLang="en-US" b="0" i="1">
                                    <a:latin typeface="Cambria Math" panose="02040503050406030204" pitchFamily="18" charset="0"/>
                                  </a:rPr>
                                  <m:t>𝑡</m:t>
                                </m:r>
                              </m:e>
                            </m:d>
                          </m:num>
                          <m:den>
                            <m:r>
                              <a:rPr lang="zh-CN" altLang="en-US" b="0" i="1">
                                <a:latin typeface="Cambria Math" panose="02040503050406030204" pitchFamily="18" charset="0"/>
                              </a:rPr>
                              <m:t> </m:t>
                            </m:r>
                            <m:r>
                              <m:rPr>
                                <m:sty m:val="p"/>
                              </m:rPr>
                              <a:rPr lang="zh-CN" altLang="en-US" b="0" i="1">
                                <a:latin typeface="Cambria Math" panose="02040503050406030204" pitchFamily="18" charset="0"/>
                              </a:rPr>
                              <m:t>IdealProgress</m:t>
                            </m:r>
                            <m:r>
                              <a:rPr lang="zh-CN" altLang="en-US" b="0" i="1">
                                <a:latin typeface="Cambria Math" panose="02040503050406030204" pitchFamily="18" charset="0"/>
                              </a:rPr>
                              <m:t> </m:t>
                            </m:r>
                            <m:d>
                              <m:dPr>
                                <m:ctrlPr>
                                  <a:rPr lang="zh-CN" altLang="en-US" b="0" i="1">
                                    <a:latin typeface="Cambria Math" panose="02040503050406030204" pitchFamily="18" charset="0"/>
                                  </a:rPr>
                                </m:ctrlPr>
                              </m:dPr>
                              <m:e>
                                <m:r>
                                  <a:rPr lang="zh-CN" altLang="en-US" b="0" i="1">
                                    <a:latin typeface="Cambria Math" panose="02040503050406030204" pitchFamily="18" charset="0"/>
                                  </a:rPr>
                                  <m:t>𝑡</m:t>
                                </m:r>
                              </m:e>
                            </m:d>
                          </m:den>
                        </m:f>
                        <m:r>
                          <a:rPr lang="zh-CN" altLang="en-US" b="0" i="0">
                            <a:latin typeface="Cambria Math" panose="02040503050406030204" pitchFamily="18" charset="0"/>
                          </a:rPr>
                          <m:t>=</m:t>
                        </m:r>
                        <m:f>
                          <m:fPr>
                            <m:ctrlPr>
                              <a:rPr lang="zh-CN" altLang="en-US" b="0" i="1">
                                <a:latin typeface="Cambria Math" panose="02040503050406030204" pitchFamily="18" charset="0"/>
                              </a:rPr>
                            </m:ctrlPr>
                          </m:fPr>
                          <m:num>
                            <m:sSub>
                              <m:sSubPr>
                                <m:ctrlPr>
                                  <a:rPr lang="zh-CN" altLang="en-US" b="0" i="1">
                                    <a:latin typeface="Cambria Math" panose="02040503050406030204" pitchFamily="18" charset="0"/>
                                  </a:rPr>
                                </m:ctrlPr>
                              </m:sSubPr>
                              <m:e>
                                <m:r>
                                  <a:rPr lang="zh-CN" altLang="en-US" b="0" i="1">
                                    <a:latin typeface="Cambria Math" panose="02040503050406030204" pitchFamily="18" charset="0"/>
                                  </a:rPr>
                                  <m:t>𝑁</m:t>
                                </m:r>
                              </m:e>
                              <m:sub>
                                <m:r>
                                  <a:rPr lang="zh-CN" altLang="en-US" b="0" i="1">
                                    <a:latin typeface="Cambria Math" panose="02040503050406030204" pitchFamily="18" charset="0"/>
                                  </a:rPr>
                                  <m:t>𝑗</m:t>
                                </m:r>
                              </m:sub>
                            </m:sSub>
                            <m:d>
                              <m:dPr>
                                <m:ctrlPr>
                                  <a:rPr lang="zh-CN" altLang="en-US" b="0" i="1">
                                    <a:latin typeface="Cambria Math" panose="02040503050406030204" pitchFamily="18" charset="0"/>
                                  </a:rPr>
                                </m:ctrlPr>
                              </m:dPr>
                              <m:e>
                                <m:r>
                                  <a:rPr lang="zh-CN" altLang="en-US" b="0" i="1">
                                    <a:latin typeface="Cambria Math" panose="02040503050406030204" pitchFamily="18" charset="0"/>
                                  </a:rPr>
                                  <m:t>𝑡</m:t>
                                </m:r>
                              </m:e>
                            </m:d>
                          </m:num>
                          <m:den>
                            <m:d>
                              <m:dPr>
                                <m:ctrlPr>
                                  <a:rPr lang="zh-CN" altLang="en-US" b="0" i="1">
                                    <a:latin typeface="Cambria Math" panose="02040503050406030204" pitchFamily="18" charset="0"/>
                                  </a:rPr>
                                </m:ctrlPr>
                              </m:dPr>
                              <m:e>
                                <m:r>
                                  <a:rPr lang="zh-CN" altLang="en-US" b="0" i="1">
                                    <a:latin typeface="Cambria Math" panose="02040503050406030204" pitchFamily="18" charset="0"/>
                                  </a:rPr>
                                  <m:t>𝑡</m:t>
                                </m:r>
                                <m:r>
                                  <a:rPr lang="zh-CN" altLang="en-US" b="0" i="0">
                                    <a:latin typeface="Cambria Math" panose="02040503050406030204" pitchFamily="18" charset="0"/>
                                  </a:rPr>
                                  <m:t>−</m:t>
                                </m:r>
                                <m:sSubSup>
                                  <m:sSubSupPr>
                                    <m:ctrlPr>
                                      <a:rPr lang="zh-CN" altLang="en-US" b="0" i="1">
                                        <a:latin typeface="Cambria Math" panose="02040503050406030204" pitchFamily="18" charset="0"/>
                                      </a:rPr>
                                    </m:ctrlPr>
                                  </m:sSubSupPr>
                                  <m:e>
                                    <m:r>
                                      <a:rPr lang="zh-CN" altLang="en-US" b="0" i="1">
                                        <a:latin typeface="Cambria Math" panose="02040503050406030204" pitchFamily="18" charset="0"/>
                                      </a:rPr>
                                      <m:t>𝑡</m:t>
                                    </m:r>
                                  </m:e>
                                  <m:sub>
                                    <m:r>
                                      <a:rPr lang="zh-CN" altLang="en-US" b="0" i="1">
                                        <a:latin typeface="Cambria Math" panose="02040503050406030204" pitchFamily="18" charset="0"/>
                                      </a:rPr>
                                      <m:t>𝑗</m:t>
                                    </m:r>
                                  </m:sub>
                                  <m:sup>
                                    <m:r>
                                      <a:rPr lang="zh-CN" altLang="en-US" b="0" i="0">
                                        <a:latin typeface="Cambria Math" panose="02040503050406030204" pitchFamily="18" charset="0"/>
                                      </a:rPr>
                                      <m:t>0</m:t>
                                    </m:r>
                                  </m:sup>
                                </m:sSubSup>
                              </m:e>
                            </m:d>
                            <m:r>
                              <a:rPr lang="zh-CN" altLang="en-US" b="0" i="0">
                                <a:latin typeface="Cambria Math" panose="02040503050406030204" pitchFamily="18" charset="0"/>
                              </a:rPr>
                              <m:t>/</m:t>
                            </m:r>
                            <m:sSubSup>
                              <m:sSubSupPr>
                                <m:ctrlPr>
                                  <a:rPr lang="zh-CN" altLang="en-US" b="0" i="1">
                                    <a:latin typeface="Cambria Math" panose="02040503050406030204" pitchFamily="18" charset="0"/>
                                  </a:rPr>
                                </m:ctrlPr>
                              </m:sSubSupPr>
                              <m:e>
                                <m:r>
                                  <a:rPr lang="zh-CN" altLang="en-US" b="0" i="1">
                                    <a:latin typeface="Cambria Math" panose="02040503050406030204" pitchFamily="18" charset="0"/>
                                  </a:rPr>
                                  <m:t>𝑇</m:t>
                                </m:r>
                              </m:e>
                              <m:sub>
                                <m:r>
                                  <a:rPr lang="zh-CN" altLang="en-US" b="0" i="1">
                                    <a:latin typeface="Cambria Math" panose="02040503050406030204" pitchFamily="18" charset="0"/>
                                  </a:rPr>
                                  <m:t>𝑗</m:t>
                                </m:r>
                              </m:sub>
                              <m:sup>
                                <m:r>
                                  <m:rPr>
                                    <m:sty m:val="p"/>
                                  </m:rPr>
                                  <a:rPr lang="zh-CN" altLang="en-US" b="0" i="1">
                                    <a:latin typeface="Cambria Math" panose="02040503050406030204" pitchFamily="18" charset="0"/>
                                  </a:rPr>
                                  <m:t>ideal</m:t>
                                </m:r>
                                <m:r>
                                  <a:rPr lang="zh-CN" altLang="en-US" b="0" i="1">
                                    <a:latin typeface="Cambria Math" panose="02040503050406030204" pitchFamily="18" charset="0"/>
                                  </a:rPr>
                                  <m:t> </m:t>
                                </m:r>
                              </m:sup>
                            </m:sSubSup>
                          </m:den>
                        </m:f>
                      </m:oMath>
                    </m:oMathPara>
                  </a14:m>
                  <a:endParaRPr lang="zh-CN" altLang="en-US" dirty="0">
                    <a:latin typeface="Gill Sans MT" panose="020B0502020104020203" pitchFamily="34" charset="0"/>
                  </a:endParaRPr>
                </a:p>
              </p:txBody>
            </p:sp>
          </mc:Choice>
          <mc:Fallback xmlns="">
            <p:sp>
              <p:nvSpPr>
                <p:cNvPr id="442" name="文本框 441">
                  <a:extLst>
                    <a:ext uri="{FF2B5EF4-FFF2-40B4-BE49-F238E27FC236}">
                      <a16:creationId xmlns:a16="http://schemas.microsoft.com/office/drawing/2014/main" id="{DA1E98C3-FDCF-C8B7-6F13-749420FD6C5D}"/>
                    </a:ext>
                  </a:extLst>
                </p:cNvPr>
                <p:cNvSpPr txBox="1">
                  <a:spLocks noRot="1" noChangeAspect="1" noMove="1" noResize="1" noEditPoints="1" noAdjustHandles="1" noChangeArrowheads="1" noChangeShapeType="1" noTextEdit="1"/>
                </p:cNvSpPr>
                <p:nvPr/>
              </p:nvSpPr>
              <p:spPr>
                <a:xfrm>
                  <a:off x="372890" y="1762342"/>
                  <a:ext cx="6096667" cy="797550"/>
                </a:xfrm>
                <a:prstGeom prst="rect">
                  <a:avLst/>
                </a:prstGeom>
                <a:blipFill>
                  <a:blip r:embed="rId7"/>
                  <a:stretch>
                    <a:fillRect/>
                  </a:stretch>
                </a:blipFill>
              </p:spPr>
              <p:txBody>
                <a:bodyPr/>
                <a:lstStyle/>
                <a:p>
                  <a:r>
                    <a:rPr lang="zh-CN" altLang="en-US">
                      <a:noFill/>
                    </a:rPr>
                    <a:t> </a:t>
                  </a:r>
                </a:p>
              </p:txBody>
            </p:sp>
          </mc:Fallback>
        </mc:AlternateContent>
        <p:cxnSp>
          <p:nvCxnSpPr>
            <p:cNvPr id="443" name="直接箭头连接符 442">
              <a:extLst>
                <a:ext uri="{FF2B5EF4-FFF2-40B4-BE49-F238E27FC236}">
                  <a16:creationId xmlns:a16="http://schemas.microsoft.com/office/drawing/2014/main" id="{9393B815-17B9-C99D-4D78-61660DAF31BA}"/>
                </a:ext>
              </a:extLst>
            </p:cNvPr>
            <p:cNvCxnSpPr>
              <a:cxnSpLocks/>
            </p:cNvCxnSpPr>
            <p:nvPr/>
          </p:nvCxnSpPr>
          <p:spPr>
            <a:xfrm flipH="1">
              <a:off x="4502771" y="2508128"/>
              <a:ext cx="159541" cy="1044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44" name="文本框 443">
                  <a:extLst>
                    <a:ext uri="{FF2B5EF4-FFF2-40B4-BE49-F238E27FC236}">
                      <a16:creationId xmlns:a16="http://schemas.microsoft.com/office/drawing/2014/main" id="{FC9D4903-9E02-4728-5881-914A82B62882}"/>
                    </a:ext>
                  </a:extLst>
                </p:cNvPr>
                <p:cNvSpPr txBox="1"/>
                <p:nvPr/>
              </p:nvSpPr>
              <p:spPr>
                <a:xfrm>
                  <a:off x="2760479" y="2547487"/>
                  <a:ext cx="2639939" cy="369332"/>
                </a:xfrm>
                <a:prstGeom prst="rect">
                  <a:avLst/>
                </a:prstGeom>
                <a:noFill/>
              </p:spPr>
              <p:txBody>
                <a:bodyPr wrap="square">
                  <a:spAutoFit/>
                </a:bodyPr>
                <a:lstStyle/>
                <a:p>
                  <a:r>
                    <a:rPr lang="en-US" altLang="zh-CN" b="0" dirty="0">
                      <a:solidFill>
                        <a:srgbClr val="4472C4"/>
                      </a:solidFill>
                      <a:latin typeface="Gill Sans MT" panose="020B0502020104020203" pitchFamily="34" charset="0"/>
                    </a:rPr>
                    <a:t>Job</a:t>
                  </a:r>
                  <a14:m>
                    <m:oMath xmlns:m="http://schemas.openxmlformats.org/officeDocument/2006/math">
                      <m:r>
                        <a:rPr lang="en-US" altLang="zh-CN" b="0" i="0" smtClean="0">
                          <a:solidFill>
                            <a:srgbClr val="4472C4"/>
                          </a:solidFill>
                          <a:latin typeface="Cambria Math" panose="02040503050406030204" pitchFamily="18" charset="0"/>
                        </a:rPr>
                        <m:t> </m:t>
                      </m:r>
                      <m:r>
                        <a:rPr lang="en-US" altLang="zh-CN" b="0" i="1" smtClean="0">
                          <a:solidFill>
                            <a:srgbClr val="4472C4"/>
                          </a:solidFill>
                          <a:latin typeface="Cambria Math" panose="02040503050406030204" pitchFamily="18" charset="0"/>
                        </a:rPr>
                        <m:t>𝑗</m:t>
                      </m:r>
                    </m:oMath>
                  </a14:m>
                  <a:r>
                    <a:rPr lang="zh-CN" altLang="en-US" dirty="0">
                      <a:solidFill>
                        <a:srgbClr val="4472C4"/>
                      </a:solidFill>
                      <a:latin typeface="Gill Sans MT" panose="020B0502020104020203" pitchFamily="34" charset="0"/>
                    </a:rPr>
                    <a:t> </a:t>
                  </a:r>
                  <a:r>
                    <a:rPr lang="en-US" altLang="zh-CN" dirty="0">
                      <a:solidFill>
                        <a:srgbClr val="4472C4"/>
                      </a:solidFill>
                      <a:latin typeface="Gill Sans MT" panose="020B0502020104020203" pitchFamily="34" charset="0"/>
                    </a:rPr>
                    <a:t>starts at time </a:t>
                  </a:r>
                  <a14:m>
                    <m:oMath xmlns:m="http://schemas.openxmlformats.org/officeDocument/2006/math">
                      <m:sSup>
                        <m:sSupPr>
                          <m:ctrlPr>
                            <a:rPr lang="en-US" altLang="zh-CN" b="0" i="1" smtClean="0">
                              <a:solidFill>
                                <a:srgbClr val="4472C4"/>
                              </a:solidFill>
                              <a:latin typeface="Cambria Math" panose="02040503050406030204" pitchFamily="18" charset="0"/>
                            </a:rPr>
                          </m:ctrlPr>
                        </m:sSupPr>
                        <m:e>
                          <m:r>
                            <a:rPr lang="en-US" altLang="zh-CN" b="0" i="1" smtClean="0">
                              <a:solidFill>
                                <a:srgbClr val="4472C4"/>
                              </a:solidFill>
                              <a:latin typeface="Cambria Math" panose="02040503050406030204" pitchFamily="18" charset="0"/>
                            </a:rPr>
                            <m:t>𝑡</m:t>
                          </m:r>
                        </m:e>
                        <m:sup>
                          <m:r>
                            <a:rPr lang="en-US" altLang="zh-CN" b="0" i="1" smtClean="0">
                              <a:solidFill>
                                <a:srgbClr val="4472C4"/>
                              </a:solidFill>
                              <a:latin typeface="Cambria Math" panose="02040503050406030204" pitchFamily="18" charset="0"/>
                            </a:rPr>
                            <m:t>0</m:t>
                          </m:r>
                        </m:sup>
                      </m:sSup>
                    </m:oMath>
                  </a14:m>
                  <a:endParaRPr lang="zh-CN" altLang="en-US" dirty="0">
                    <a:solidFill>
                      <a:srgbClr val="4472C4"/>
                    </a:solidFill>
                    <a:latin typeface="Gill Sans MT" panose="020B0502020104020203" pitchFamily="34" charset="0"/>
                  </a:endParaRPr>
                </a:p>
              </p:txBody>
            </p:sp>
          </mc:Choice>
          <mc:Fallback xmlns="">
            <p:sp>
              <p:nvSpPr>
                <p:cNvPr id="444" name="文本框 443">
                  <a:extLst>
                    <a:ext uri="{FF2B5EF4-FFF2-40B4-BE49-F238E27FC236}">
                      <a16:creationId xmlns:a16="http://schemas.microsoft.com/office/drawing/2014/main" id="{FC9D4903-9E02-4728-5881-914A82B62882}"/>
                    </a:ext>
                  </a:extLst>
                </p:cNvPr>
                <p:cNvSpPr txBox="1">
                  <a:spLocks noRot="1" noChangeAspect="1" noMove="1" noResize="1" noEditPoints="1" noAdjustHandles="1" noChangeArrowheads="1" noChangeShapeType="1" noTextEdit="1"/>
                </p:cNvSpPr>
                <p:nvPr/>
              </p:nvSpPr>
              <p:spPr>
                <a:xfrm>
                  <a:off x="2760479" y="2547487"/>
                  <a:ext cx="2639939" cy="369332"/>
                </a:xfrm>
                <a:prstGeom prst="rect">
                  <a:avLst/>
                </a:prstGeom>
                <a:blipFill>
                  <a:blip r:embed="rId8"/>
                  <a:stretch>
                    <a:fillRect l="-2055" t="-9524" b="-20635"/>
                  </a:stretch>
                </a:blipFill>
              </p:spPr>
              <p:txBody>
                <a:bodyPr/>
                <a:lstStyle/>
                <a:p>
                  <a:r>
                    <a:rPr lang="zh-CN" altLang="en-US">
                      <a:noFill/>
                    </a:rPr>
                    <a:t> </a:t>
                  </a:r>
                </a:p>
              </p:txBody>
            </p:sp>
          </mc:Fallback>
        </mc:AlternateContent>
        <p:sp>
          <p:nvSpPr>
            <p:cNvPr id="445" name="矩形 444">
              <a:extLst>
                <a:ext uri="{FF2B5EF4-FFF2-40B4-BE49-F238E27FC236}">
                  <a16:creationId xmlns:a16="http://schemas.microsoft.com/office/drawing/2014/main" id="{48928824-437A-7BF4-13B1-16EA43D43A5D}"/>
                </a:ext>
              </a:extLst>
            </p:cNvPr>
            <p:cNvSpPr/>
            <p:nvPr/>
          </p:nvSpPr>
          <p:spPr>
            <a:xfrm>
              <a:off x="4582004" y="2179376"/>
              <a:ext cx="244703" cy="348665"/>
            </a:xfrm>
            <a:prstGeom prst="rect">
              <a:avLst/>
            </a:prstGeom>
            <a:solidFill>
              <a:schemeClr val="accent1">
                <a:lumMod val="60000"/>
                <a:lumOff val="40000"/>
                <a:alpha val="4117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Gill Sans MT" panose="020B0502020104020203" pitchFamily="34" charset="0"/>
              </a:endParaRPr>
            </a:p>
          </p:txBody>
        </p:sp>
        <p:cxnSp>
          <p:nvCxnSpPr>
            <p:cNvPr id="446" name="直接箭头连接符 445">
              <a:extLst>
                <a:ext uri="{FF2B5EF4-FFF2-40B4-BE49-F238E27FC236}">
                  <a16:creationId xmlns:a16="http://schemas.microsoft.com/office/drawing/2014/main" id="{7157CB97-B20E-DAB6-F204-ECF8FBDB7210}"/>
                </a:ext>
              </a:extLst>
            </p:cNvPr>
            <p:cNvCxnSpPr>
              <a:cxnSpLocks/>
              <a:stCxn id="448" idx="0"/>
            </p:cNvCxnSpPr>
            <p:nvPr/>
          </p:nvCxnSpPr>
          <p:spPr>
            <a:xfrm flipH="1" flipV="1">
              <a:off x="4792476" y="1672641"/>
              <a:ext cx="68462" cy="104781"/>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47" name="文本框 446">
                  <a:extLst>
                    <a:ext uri="{FF2B5EF4-FFF2-40B4-BE49-F238E27FC236}">
                      <a16:creationId xmlns:a16="http://schemas.microsoft.com/office/drawing/2014/main" id="{BFC7287F-D5A8-E5AA-8A69-8C3CFC18495B}"/>
                    </a:ext>
                  </a:extLst>
                </p:cNvPr>
                <p:cNvSpPr txBox="1"/>
                <p:nvPr/>
              </p:nvSpPr>
              <p:spPr>
                <a:xfrm>
                  <a:off x="3076530" y="1371573"/>
                  <a:ext cx="3282089" cy="369332"/>
                </a:xfrm>
                <a:prstGeom prst="rect">
                  <a:avLst/>
                </a:prstGeom>
                <a:noFill/>
              </p:spPr>
              <p:txBody>
                <a:bodyPr wrap="square">
                  <a:spAutoFit/>
                </a:bodyPr>
                <a:lstStyle/>
                <a:p>
                  <a:r>
                    <a:rPr lang="en-US" altLang="zh-CN" dirty="0">
                      <a:solidFill>
                        <a:schemeClr val="accent2"/>
                      </a:solidFill>
                      <a:latin typeface="Gill Sans MT" panose="020B0502020104020203" pitchFamily="34" charset="0"/>
                    </a:rPr>
                    <a:t>Job</a:t>
                  </a:r>
                  <a14:m>
                    <m:oMath xmlns:m="http://schemas.openxmlformats.org/officeDocument/2006/math">
                      <m:r>
                        <a:rPr lang="en-US" altLang="zh-CN">
                          <a:solidFill>
                            <a:schemeClr val="accent2"/>
                          </a:solidFill>
                          <a:latin typeface="Cambria Math" panose="02040503050406030204" pitchFamily="18" charset="0"/>
                        </a:rPr>
                        <m:t> </m:t>
                      </m:r>
                      <m:r>
                        <a:rPr lang="en-US" altLang="zh-CN" i="1">
                          <a:solidFill>
                            <a:schemeClr val="accent2"/>
                          </a:solidFill>
                          <a:latin typeface="Cambria Math" panose="02040503050406030204" pitchFamily="18" charset="0"/>
                        </a:rPr>
                        <m:t>𝑗</m:t>
                      </m:r>
                    </m:oMath>
                  </a14:m>
                  <a:r>
                    <a:rPr lang="en-US" altLang="zh-CN" dirty="0">
                      <a:solidFill>
                        <a:schemeClr val="accent2"/>
                      </a:solidFill>
                      <a:latin typeface="Gill Sans MT" panose="020B0502020104020203" pitchFamily="34" charset="0"/>
                    </a:rPr>
                    <a:t>’s</a:t>
                  </a:r>
                  <a:r>
                    <a:rPr lang="zh-CN" altLang="en-US" dirty="0">
                      <a:solidFill>
                        <a:schemeClr val="accent2"/>
                      </a:solidFill>
                      <a:latin typeface="Gill Sans MT" panose="020B0502020104020203" pitchFamily="34" charset="0"/>
                    </a:rPr>
                    <a:t> </a:t>
                  </a:r>
                  <a:r>
                    <a:rPr lang="en-US" altLang="zh-CN" b="0" dirty="0">
                      <a:solidFill>
                        <a:schemeClr val="accent2"/>
                      </a:solidFill>
                      <a:latin typeface="Gill Sans MT" panose="020B0502020104020203" pitchFamily="34" charset="0"/>
                    </a:rPr>
                    <a:t>Progress at time </a:t>
                  </a:r>
                  <a14:m>
                    <m:oMath xmlns:m="http://schemas.openxmlformats.org/officeDocument/2006/math">
                      <m:r>
                        <a:rPr lang="en-US" altLang="zh-CN" b="0" i="1" smtClean="0">
                          <a:solidFill>
                            <a:schemeClr val="accent2"/>
                          </a:solidFill>
                          <a:latin typeface="Cambria Math" panose="02040503050406030204" pitchFamily="18" charset="0"/>
                        </a:rPr>
                        <m:t>𝑡</m:t>
                      </m:r>
                    </m:oMath>
                  </a14:m>
                  <a:r>
                    <a:rPr lang="en-US" altLang="zh-CN" b="0" dirty="0">
                      <a:solidFill>
                        <a:schemeClr val="accent2"/>
                      </a:solidFill>
                      <a:latin typeface="Gill Sans MT" panose="020B0502020104020203" pitchFamily="34" charset="0"/>
                    </a:rPr>
                    <a:t> </a:t>
                  </a:r>
                  <a:endParaRPr lang="zh-CN" altLang="en-US" dirty="0">
                    <a:solidFill>
                      <a:schemeClr val="accent2"/>
                    </a:solidFill>
                    <a:latin typeface="Gill Sans MT" panose="020B0502020104020203" pitchFamily="34" charset="0"/>
                  </a:endParaRPr>
                </a:p>
              </p:txBody>
            </p:sp>
          </mc:Choice>
          <mc:Fallback xmlns="">
            <p:sp>
              <p:nvSpPr>
                <p:cNvPr id="447" name="文本框 446">
                  <a:extLst>
                    <a:ext uri="{FF2B5EF4-FFF2-40B4-BE49-F238E27FC236}">
                      <a16:creationId xmlns:a16="http://schemas.microsoft.com/office/drawing/2014/main" id="{BFC7287F-D5A8-E5AA-8A69-8C3CFC18495B}"/>
                    </a:ext>
                  </a:extLst>
                </p:cNvPr>
                <p:cNvSpPr txBox="1">
                  <a:spLocks noRot="1" noChangeAspect="1" noMove="1" noResize="1" noEditPoints="1" noAdjustHandles="1" noChangeArrowheads="1" noChangeShapeType="1" noTextEdit="1"/>
                </p:cNvSpPr>
                <p:nvPr/>
              </p:nvSpPr>
              <p:spPr>
                <a:xfrm>
                  <a:off x="3076530" y="1371573"/>
                  <a:ext cx="3282089" cy="369332"/>
                </a:xfrm>
                <a:prstGeom prst="rect">
                  <a:avLst/>
                </a:prstGeom>
                <a:blipFill>
                  <a:blip r:embed="rId9"/>
                  <a:stretch>
                    <a:fillRect l="-1465" t="-7937" b="-20635"/>
                  </a:stretch>
                </a:blipFill>
              </p:spPr>
              <p:txBody>
                <a:bodyPr/>
                <a:lstStyle/>
                <a:p>
                  <a:r>
                    <a:rPr lang="zh-CN" altLang="en-US">
                      <a:noFill/>
                    </a:rPr>
                    <a:t> </a:t>
                  </a:r>
                </a:p>
              </p:txBody>
            </p:sp>
          </mc:Fallback>
        </mc:AlternateContent>
        <p:sp>
          <p:nvSpPr>
            <p:cNvPr id="448" name="矩形 447">
              <a:extLst>
                <a:ext uri="{FF2B5EF4-FFF2-40B4-BE49-F238E27FC236}">
                  <a16:creationId xmlns:a16="http://schemas.microsoft.com/office/drawing/2014/main" id="{B651FD63-036D-F8A6-CF7C-52793AB04D5F}"/>
                </a:ext>
              </a:extLst>
            </p:cNvPr>
            <p:cNvSpPr/>
            <p:nvPr/>
          </p:nvSpPr>
          <p:spPr>
            <a:xfrm>
              <a:off x="4564258" y="1777422"/>
              <a:ext cx="593359" cy="302664"/>
            </a:xfrm>
            <a:prstGeom prst="rect">
              <a:avLst/>
            </a:prstGeom>
            <a:solidFill>
              <a:schemeClr val="accent2">
                <a:lumMod val="60000"/>
                <a:lumOff val="40000"/>
                <a:alpha val="4117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Gill Sans MT" panose="020B0502020104020203" pitchFamily="34" charset="0"/>
              </a:endParaRPr>
            </a:p>
          </p:txBody>
        </p:sp>
        <mc:AlternateContent xmlns:mc="http://schemas.openxmlformats.org/markup-compatibility/2006" xmlns:a14="http://schemas.microsoft.com/office/drawing/2010/main">
          <mc:Choice Requires="a14">
            <p:sp>
              <p:nvSpPr>
                <p:cNvPr id="449" name="文本框 448">
                  <a:extLst>
                    <a:ext uri="{FF2B5EF4-FFF2-40B4-BE49-F238E27FC236}">
                      <a16:creationId xmlns:a16="http://schemas.microsoft.com/office/drawing/2014/main" id="{E187C667-AFB9-7911-7F1D-721C247D6560}"/>
                    </a:ext>
                  </a:extLst>
                </p:cNvPr>
                <p:cNvSpPr txBox="1"/>
                <p:nvPr/>
              </p:nvSpPr>
              <p:spPr>
                <a:xfrm>
                  <a:off x="5681149" y="1737486"/>
                  <a:ext cx="1529294" cy="883779"/>
                </a:xfrm>
                <a:prstGeom prst="rect">
                  <a:avLst/>
                </a:prstGeom>
                <a:noFill/>
              </p:spPr>
              <p:txBody>
                <a:bodyPr wrap="square">
                  <a:spAutoFit/>
                </a:bodyPr>
                <a:lstStyle/>
                <a:p>
                  <a:r>
                    <a:rPr lang="en-US" altLang="zh-CN" b="0" dirty="0">
                      <a:solidFill>
                        <a:schemeClr val="accent4">
                          <a:lumMod val="50000"/>
                        </a:schemeClr>
                      </a:solidFill>
                      <a:latin typeface="Gill Sans MT" panose="020B0502020104020203" pitchFamily="34" charset="0"/>
                    </a:rPr>
                    <a:t>Ideal iteration time of Job</a:t>
                  </a:r>
                  <a14:m>
                    <m:oMath xmlns:m="http://schemas.openxmlformats.org/officeDocument/2006/math">
                      <m:r>
                        <a:rPr lang="en-US" altLang="zh-CN" b="0" i="0" smtClean="0">
                          <a:solidFill>
                            <a:schemeClr val="accent4">
                              <a:lumMod val="50000"/>
                            </a:schemeClr>
                          </a:solidFill>
                          <a:latin typeface="Cambria Math" panose="02040503050406030204" pitchFamily="18" charset="0"/>
                        </a:rPr>
                        <m:t> </m:t>
                      </m:r>
                      <m:r>
                        <a:rPr lang="en-US" altLang="zh-CN" b="0" i="1" smtClean="0">
                          <a:solidFill>
                            <a:schemeClr val="accent4">
                              <a:lumMod val="50000"/>
                            </a:schemeClr>
                          </a:solidFill>
                          <a:latin typeface="Cambria Math" panose="02040503050406030204" pitchFamily="18" charset="0"/>
                        </a:rPr>
                        <m:t>𝑗</m:t>
                      </m:r>
                    </m:oMath>
                  </a14:m>
                  <a:r>
                    <a:rPr lang="zh-CN" altLang="en-US" dirty="0">
                      <a:solidFill>
                        <a:schemeClr val="accent4">
                          <a:lumMod val="50000"/>
                        </a:schemeClr>
                      </a:solidFill>
                      <a:latin typeface="Gill Sans MT" panose="020B0502020104020203" pitchFamily="34" charset="0"/>
                    </a:rPr>
                    <a:t> </a:t>
                  </a:r>
                  <a:r>
                    <a:rPr lang="en-US" altLang="zh-CN" dirty="0">
                      <a:solidFill>
                        <a:schemeClr val="accent4">
                          <a:lumMod val="50000"/>
                        </a:schemeClr>
                      </a:solidFill>
                      <a:latin typeface="Gill Sans MT" panose="020B0502020104020203" pitchFamily="34" charset="0"/>
                    </a:rPr>
                    <a:t>(from profiling)</a:t>
                  </a:r>
                  <a:endParaRPr lang="zh-CN" altLang="en-US" dirty="0">
                    <a:solidFill>
                      <a:schemeClr val="accent4">
                        <a:lumMod val="50000"/>
                      </a:schemeClr>
                    </a:solidFill>
                    <a:latin typeface="Gill Sans MT" panose="020B0502020104020203" pitchFamily="34" charset="0"/>
                  </a:endParaRPr>
                </a:p>
              </p:txBody>
            </p:sp>
          </mc:Choice>
          <mc:Fallback xmlns="">
            <p:sp>
              <p:nvSpPr>
                <p:cNvPr id="449" name="文本框 448">
                  <a:extLst>
                    <a:ext uri="{FF2B5EF4-FFF2-40B4-BE49-F238E27FC236}">
                      <a16:creationId xmlns:a16="http://schemas.microsoft.com/office/drawing/2014/main" id="{E187C667-AFB9-7911-7F1D-721C247D6560}"/>
                    </a:ext>
                  </a:extLst>
                </p:cNvPr>
                <p:cNvSpPr txBox="1">
                  <a:spLocks noRot="1" noChangeAspect="1" noMove="1" noResize="1" noEditPoints="1" noAdjustHandles="1" noChangeArrowheads="1" noChangeShapeType="1" noTextEdit="1"/>
                </p:cNvSpPr>
                <p:nvPr/>
              </p:nvSpPr>
              <p:spPr>
                <a:xfrm>
                  <a:off x="5681149" y="1737486"/>
                  <a:ext cx="1529294" cy="883779"/>
                </a:xfrm>
                <a:prstGeom prst="rect">
                  <a:avLst/>
                </a:prstGeom>
                <a:blipFill>
                  <a:blip r:embed="rId10"/>
                  <a:stretch>
                    <a:fillRect l="-3150" t="-3974" r="-5906" b="-9934"/>
                  </a:stretch>
                </a:blipFill>
              </p:spPr>
              <p:txBody>
                <a:bodyPr/>
                <a:lstStyle/>
                <a:p>
                  <a:r>
                    <a:rPr lang="zh-CN" altLang="en-US">
                      <a:noFill/>
                    </a:rPr>
                    <a:t> </a:t>
                  </a:r>
                </a:p>
              </p:txBody>
            </p:sp>
          </mc:Fallback>
        </mc:AlternateContent>
        <p:cxnSp>
          <p:nvCxnSpPr>
            <p:cNvPr id="450" name="直接箭头连接符 449">
              <a:extLst>
                <a:ext uri="{FF2B5EF4-FFF2-40B4-BE49-F238E27FC236}">
                  <a16:creationId xmlns:a16="http://schemas.microsoft.com/office/drawing/2014/main" id="{AC2FD6EC-246B-4E99-6B44-51755F164E36}"/>
                </a:ext>
              </a:extLst>
            </p:cNvPr>
            <p:cNvCxnSpPr>
              <a:cxnSpLocks/>
            </p:cNvCxnSpPr>
            <p:nvPr/>
          </p:nvCxnSpPr>
          <p:spPr>
            <a:xfrm flipV="1">
              <a:off x="5646917" y="2277913"/>
              <a:ext cx="138116" cy="147788"/>
            </a:xfrm>
            <a:prstGeom prst="straightConnector1">
              <a:avLst/>
            </a:prstGeom>
            <a:ln w="2857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51" name="矩形 450">
              <a:extLst>
                <a:ext uri="{FF2B5EF4-FFF2-40B4-BE49-F238E27FC236}">
                  <a16:creationId xmlns:a16="http://schemas.microsoft.com/office/drawing/2014/main" id="{57016E84-758F-AD5C-F2C9-9C308645AFA4}"/>
                </a:ext>
              </a:extLst>
            </p:cNvPr>
            <p:cNvSpPr/>
            <p:nvPr/>
          </p:nvSpPr>
          <p:spPr>
            <a:xfrm>
              <a:off x="5036440" y="2166525"/>
              <a:ext cx="587929" cy="328279"/>
            </a:xfrm>
            <a:prstGeom prst="rect">
              <a:avLst/>
            </a:prstGeom>
            <a:solidFill>
              <a:schemeClr val="accent4">
                <a:lumMod val="60000"/>
                <a:lumOff val="40000"/>
                <a:alpha val="4117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Gill Sans MT" panose="020B0502020104020203" pitchFamily="34" charset="0"/>
              </a:endParaRPr>
            </a:p>
          </p:txBody>
        </p:sp>
      </p:grpSp>
      <p:cxnSp>
        <p:nvCxnSpPr>
          <p:cNvPr id="453" name="直接连接符 452">
            <a:extLst>
              <a:ext uri="{FF2B5EF4-FFF2-40B4-BE49-F238E27FC236}">
                <a16:creationId xmlns:a16="http://schemas.microsoft.com/office/drawing/2014/main" id="{B791BE94-511F-2D9E-7A23-A5038093B27C}"/>
              </a:ext>
            </a:extLst>
          </p:cNvPr>
          <p:cNvCxnSpPr/>
          <p:nvPr/>
        </p:nvCxnSpPr>
        <p:spPr>
          <a:xfrm>
            <a:off x="264695" y="3838075"/>
            <a:ext cx="11825952" cy="0"/>
          </a:xfrm>
          <a:prstGeom prst="line">
            <a:avLst/>
          </a:prstGeom>
          <a:ln w="38100">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55" name="TextBox 200">
                <a:extLst>
                  <a:ext uri="{FF2B5EF4-FFF2-40B4-BE49-F238E27FC236}">
                    <a16:creationId xmlns:a16="http://schemas.microsoft.com/office/drawing/2014/main" id="{0800E8FA-DE24-87E2-9DA7-B19B706DFBCA}"/>
                  </a:ext>
                </a:extLst>
              </p:cNvPr>
              <p:cNvSpPr txBox="1"/>
              <p:nvPr/>
            </p:nvSpPr>
            <p:spPr>
              <a:xfrm>
                <a:off x="1277339" y="1208645"/>
                <a:ext cx="1005315" cy="369332"/>
              </a:xfrm>
              <a:prstGeom prst="rect">
                <a:avLst/>
              </a:prstGeom>
              <a:noFill/>
            </p:spPr>
            <p:txBody>
              <a:bodyPr wrap="square" rtlCol="0">
                <a:spAutoFit/>
              </a:bodyPr>
              <a:lstStyle/>
              <a:p>
                <a:pPr defTabSz="457200"/>
                <a14:m>
                  <m:oMath xmlns:m="http://schemas.openxmlformats.org/officeDocument/2006/math">
                    <m:r>
                      <a:rPr lang="en-US" altLang="zh-CN" i="1" smtClean="0">
                        <a:solidFill>
                          <a:prstClr val="black"/>
                        </a:solidFill>
                        <a:latin typeface="Cambria Math" panose="02040503050406030204" pitchFamily="18" charset="0"/>
                        <a:cs typeface="Times New Roman" panose="02020603050405020304" pitchFamily="18" charset="0"/>
                      </a:rPr>
                      <m:t>1</m:t>
                    </m:r>
                  </m:oMath>
                </a14:m>
                <a:r>
                  <a:rPr lang="en-US" i="1" dirty="0">
                    <a:solidFill>
                      <a:prstClr val="black"/>
                    </a:solidFill>
                    <a:latin typeface="Gill Sans MT" panose="020B0502020104020203" pitchFamily="34" charset="0"/>
                    <a:cs typeface="Times New Roman" panose="02020603050405020304" pitchFamily="18" charset="0"/>
                  </a:rPr>
                  <a:t> </a:t>
                </a:r>
                <a:r>
                  <a:rPr lang="en-US" altLang="zh-CN"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Iter.=3</a:t>
                </a:r>
                <a:endParaRPr lang="en-DK" i="1" dirty="0">
                  <a:solidFill>
                    <a:prstClr val="black"/>
                  </a:solidFill>
                  <a:latin typeface="Gill Sans MT" panose="020B0502020104020203" pitchFamily="34" charset="0"/>
                  <a:cs typeface="Times New Roman" panose="02020603050405020304" pitchFamily="18" charset="0"/>
                </a:endParaRPr>
              </a:p>
            </p:txBody>
          </p:sp>
        </mc:Choice>
        <mc:Fallback xmlns="">
          <p:sp>
            <p:nvSpPr>
              <p:cNvPr id="455" name="TextBox 200">
                <a:extLst>
                  <a:ext uri="{FF2B5EF4-FFF2-40B4-BE49-F238E27FC236}">
                    <a16:creationId xmlns:a16="http://schemas.microsoft.com/office/drawing/2014/main" id="{0800E8FA-DE24-87E2-9DA7-B19B706DFBCA}"/>
                  </a:ext>
                </a:extLst>
              </p:cNvPr>
              <p:cNvSpPr txBox="1">
                <a:spLocks noRot="1" noChangeAspect="1" noMove="1" noResize="1" noEditPoints="1" noAdjustHandles="1" noChangeArrowheads="1" noChangeShapeType="1" noTextEdit="1"/>
              </p:cNvSpPr>
              <p:nvPr/>
            </p:nvSpPr>
            <p:spPr>
              <a:xfrm>
                <a:off x="1277339" y="1208645"/>
                <a:ext cx="1005315" cy="369332"/>
              </a:xfrm>
              <a:prstGeom prst="rect">
                <a:avLst/>
              </a:prstGeom>
              <a:blipFill>
                <a:blip r:embed="rId11"/>
                <a:stretch>
                  <a:fillRect t="-8197" r="-1829" b="-24590"/>
                </a:stretch>
              </a:blipFill>
            </p:spPr>
            <p:txBody>
              <a:bodyPr/>
              <a:lstStyle/>
              <a:p>
                <a:r>
                  <a:rPr lang="zh-CN" altLang="en-US">
                    <a:noFill/>
                  </a:rPr>
                  <a:t> </a:t>
                </a:r>
              </a:p>
            </p:txBody>
          </p:sp>
        </mc:Fallback>
      </mc:AlternateContent>
      <p:sp>
        <p:nvSpPr>
          <p:cNvPr id="3" name="矩形: 圆角 2">
            <a:extLst>
              <a:ext uri="{FF2B5EF4-FFF2-40B4-BE49-F238E27FC236}">
                <a16:creationId xmlns:a16="http://schemas.microsoft.com/office/drawing/2014/main" id="{5B7EF16D-0209-5EDA-1C2B-EFEF3A904E31}"/>
              </a:ext>
            </a:extLst>
          </p:cNvPr>
          <p:cNvSpPr/>
          <p:nvPr/>
        </p:nvSpPr>
        <p:spPr>
          <a:xfrm>
            <a:off x="8316107" y="1348053"/>
            <a:ext cx="3198781" cy="2080947"/>
          </a:xfrm>
          <a:prstGeom prst="round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8017158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64B9AB4-9D97-BB4A-EFB2-DC07A09A4BCE}"/>
              </a:ext>
            </a:extLst>
          </p:cNvPr>
          <p:cNvSpPr>
            <a:spLocks noGrp="1"/>
          </p:cNvSpPr>
          <p:nvPr>
            <p:ph type="title"/>
          </p:nvPr>
        </p:nvSpPr>
        <p:spPr/>
        <p:txBody>
          <a:bodyPr/>
          <a:lstStyle/>
          <a:p>
            <a:r>
              <a:rPr lang="en-US" altLang="zh-CN" dirty="0">
                <a:latin typeface="Gill Sans MT" panose="020B0502020104020203" pitchFamily="34" charset="0"/>
              </a:rPr>
              <a:t>Unfairness in Existing Schedulers</a:t>
            </a:r>
            <a:endParaRPr lang="zh-CN" altLang="en-US" dirty="0">
              <a:latin typeface="Gill Sans MT" panose="020B0502020104020203" pitchFamily="34" charset="0"/>
            </a:endParaRPr>
          </a:p>
        </p:txBody>
      </p:sp>
      <p:sp>
        <p:nvSpPr>
          <p:cNvPr id="4" name="灯片编号占位符 3">
            <a:extLst>
              <a:ext uri="{FF2B5EF4-FFF2-40B4-BE49-F238E27FC236}">
                <a16:creationId xmlns:a16="http://schemas.microsoft.com/office/drawing/2014/main" id="{D977CA2D-CE7F-8C92-FD2D-3F2CEF4840E2}"/>
              </a:ext>
            </a:extLst>
          </p:cNvPr>
          <p:cNvSpPr>
            <a:spLocks noGrp="1"/>
          </p:cNvSpPr>
          <p:nvPr>
            <p:ph type="sldNum" sz="quarter" idx="12"/>
          </p:nvPr>
        </p:nvSpPr>
        <p:spPr/>
        <p:txBody>
          <a:bodyPr/>
          <a:lstStyle/>
          <a:p>
            <a:fld id="{58AE824D-AC03-4BE1-87E3-044424193C4E}" type="slidenum">
              <a:rPr lang="zh-CN" altLang="en-US" smtClean="0"/>
              <a:t>12</a:t>
            </a:fld>
            <a:endParaRPr lang="zh-CN" altLang="en-US"/>
          </a:p>
        </p:txBody>
      </p:sp>
      <p:pic>
        <p:nvPicPr>
          <p:cNvPr id="9" name="内容占位符 8">
            <a:extLst>
              <a:ext uri="{FF2B5EF4-FFF2-40B4-BE49-F238E27FC236}">
                <a16:creationId xmlns:a16="http://schemas.microsoft.com/office/drawing/2014/main" id="{D6B2D353-78D0-02AE-E122-C9ECA1B0EC9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25173" y="1825625"/>
            <a:ext cx="10141653" cy="4351338"/>
          </a:xfrm>
          <a:prstGeom prst="rect">
            <a:avLst/>
          </a:prstGeom>
        </p:spPr>
      </p:pic>
      <p:sp>
        <p:nvSpPr>
          <p:cNvPr id="5" name="矩形: 圆角 4">
            <a:extLst>
              <a:ext uri="{FF2B5EF4-FFF2-40B4-BE49-F238E27FC236}">
                <a16:creationId xmlns:a16="http://schemas.microsoft.com/office/drawing/2014/main" id="{2E9C37B7-41E9-AE72-11F5-11C9A143BD49}"/>
              </a:ext>
            </a:extLst>
          </p:cNvPr>
          <p:cNvSpPr/>
          <p:nvPr/>
        </p:nvSpPr>
        <p:spPr>
          <a:xfrm>
            <a:off x="2213811" y="5203658"/>
            <a:ext cx="968542" cy="240631"/>
          </a:xfrm>
          <a:prstGeom prst="round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a:extLst>
              <a:ext uri="{FF2B5EF4-FFF2-40B4-BE49-F238E27FC236}">
                <a16:creationId xmlns:a16="http://schemas.microsoft.com/office/drawing/2014/main" id="{A7BD0140-D67D-4700-374D-0AEA95CAB063}"/>
              </a:ext>
            </a:extLst>
          </p:cNvPr>
          <p:cNvSpPr/>
          <p:nvPr/>
        </p:nvSpPr>
        <p:spPr>
          <a:xfrm>
            <a:off x="4770522" y="5269832"/>
            <a:ext cx="968542" cy="240631"/>
          </a:xfrm>
          <a:prstGeom prst="round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a:extLst>
              <a:ext uri="{FF2B5EF4-FFF2-40B4-BE49-F238E27FC236}">
                <a16:creationId xmlns:a16="http://schemas.microsoft.com/office/drawing/2014/main" id="{2F63C16D-DD79-A1B3-807C-85EE67CF5D4E}"/>
              </a:ext>
            </a:extLst>
          </p:cNvPr>
          <p:cNvSpPr txBox="1"/>
          <p:nvPr/>
        </p:nvSpPr>
        <p:spPr>
          <a:xfrm>
            <a:off x="2411279" y="6176963"/>
            <a:ext cx="2743200" cy="523220"/>
          </a:xfrm>
          <a:prstGeom prst="rect">
            <a:avLst/>
          </a:prstGeom>
          <a:noFill/>
        </p:spPr>
        <p:txBody>
          <a:bodyPr wrap="square" rtlCol="0">
            <a:spAutoFit/>
          </a:bodyPr>
          <a:lstStyle/>
          <a:p>
            <a:pPr algn="ctr"/>
            <a:r>
              <a:rPr lang="en-US" altLang="zh-CN" sz="2800" dirty="0">
                <a:solidFill>
                  <a:srgbClr val="C00000"/>
                </a:solidFill>
                <a:latin typeface="Gill Sans MT" panose="020B0502020104020203" pitchFamily="34" charset="0"/>
                <a:ea typeface="微软雅黑" panose="020B0503020204020204" pitchFamily="34" charset="-122"/>
              </a:rPr>
              <a:t>Near starvation</a:t>
            </a:r>
          </a:p>
        </p:txBody>
      </p:sp>
      <p:cxnSp>
        <p:nvCxnSpPr>
          <p:cNvPr id="11" name="直接箭头连接符 10">
            <a:extLst>
              <a:ext uri="{FF2B5EF4-FFF2-40B4-BE49-F238E27FC236}">
                <a16:creationId xmlns:a16="http://schemas.microsoft.com/office/drawing/2014/main" id="{F2EF496C-A9D8-2630-6159-FB9059C4ECAE}"/>
              </a:ext>
            </a:extLst>
          </p:cNvPr>
          <p:cNvCxnSpPr>
            <a:cxnSpLocks/>
          </p:cNvCxnSpPr>
          <p:nvPr/>
        </p:nvCxnSpPr>
        <p:spPr>
          <a:xfrm>
            <a:off x="3182353" y="5564579"/>
            <a:ext cx="156410" cy="672291"/>
          </a:xfrm>
          <a:prstGeom prst="straightConnector1">
            <a:avLst/>
          </a:prstGeom>
          <a:ln w="57150">
            <a:solidFill>
              <a:srgbClr val="C00000"/>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13" name="直接箭头连接符 12">
            <a:extLst>
              <a:ext uri="{FF2B5EF4-FFF2-40B4-BE49-F238E27FC236}">
                <a16:creationId xmlns:a16="http://schemas.microsoft.com/office/drawing/2014/main" id="{AA30A529-A780-E2DC-A79B-418D451E8CEE}"/>
              </a:ext>
            </a:extLst>
          </p:cNvPr>
          <p:cNvCxnSpPr>
            <a:cxnSpLocks/>
          </p:cNvCxnSpPr>
          <p:nvPr/>
        </p:nvCxnSpPr>
        <p:spPr>
          <a:xfrm flipH="1">
            <a:off x="4343400" y="5617469"/>
            <a:ext cx="493295" cy="566513"/>
          </a:xfrm>
          <a:prstGeom prst="straightConnector1">
            <a:avLst/>
          </a:prstGeom>
          <a:ln w="57150">
            <a:solidFill>
              <a:srgbClr val="C00000"/>
            </a:solidFill>
            <a:headEnd type="stealth"/>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7846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FBAD5EE-528F-647F-1A0E-CAF6588C68AA}"/>
              </a:ext>
            </a:extLst>
          </p:cNvPr>
          <p:cNvSpPr>
            <a:spLocks noGrp="1"/>
          </p:cNvSpPr>
          <p:nvPr>
            <p:ph type="title"/>
          </p:nvPr>
        </p:nvSpPr>
        <p:spPr/>
        <p:txBody>
          <a:bodyPr/>
          <a:lstStyle/>
          <a:p>
            <a:r>
              <a:rPr lang="en-US" altLang="zh-CN" dirty="0">
                <a:latin typeface="Gill Sans MT" panose="020B0502020104020203" pitchFamily="34" charset="0"/>
              </a:rPr>
              <a:t>Our Goal: </a:t>
            </a:r>
            <a:r>
              <a:rPr lang="en-US" altLang="zh-CN" u="sng" dirty="0">
                <a:latin typeface="Gill Sans MT" panose="020B0502020104020203" pitchFamily="34" charset="0"/>
              </a:rPr>
              <a:t>Max-Min</a:t>
            </a:r>
            <a:r>
              <a:rPr lang="en-US" altLang="zh-CN" dirty="0">
                <a:latin typeface="Gill Sans MT" panose="020B0502020104020203" pitchFamily="34" charset="0"/>
              </a:rPr>
              <a:t> Fairness</a:t>
            </a:r>
            <a:endParaRPr lang="zh-CN" altLang="en-US" dirty="0">
              <a:latin typeface="Gill Sans MT" panose="020B0502020104020203" pitchFamily="34" charset="0"/>
            </a:endParaRPr>
          </a:p>
        </p:txBody>
      </p:sp>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BF670C96-147A-809D-0FC0-F35A12721668}"/>
                  </a:ext>
                </a:extLst>
              </p:cNvPr>
              <p:cNvSpPr>
                <a:spLocks noGrp="1"/>
              </p:cNvSpPr>
              <p:nvPr>
                <p:ph idx="1"/>
              </p:nvPr>
            </p:nvSpPr>
            <p:spPr>
              <a:xfrm>
                <a:off x="838199" y="1468582"/>
                <a:ext cx="11748655" cy="3512127"/>
              </a:xfrm>
            </p:spPr>
            <p:txBody>
              <a:bodyPr>
                <a:normAutofit/>
              </a:bodyPr>
              <a:lstStyle/>
              <a:p>
                <a:r>
                  <a:rPr lang="en-US" altLang="zh-CN" sz="3000" dirty="0">
                    <a:latin typeface="Gill Sans MT" panose="020B0502020104020203" pitchFamily="34" charset="0"/>
                  </a:rPr>
                  <a:t>Flow-scheduling policy </a:t>
                </a:r>
                <a14:m>
                  <m:oMath xmlns:m="http://schemas.openxmlformats.org/officeDocument/2006/math">
                    <m:r>
                      <a:rPr lang="zh-CN" altLang="en-US" sz="3000" i="1" smtClean="0">
                        <a:solidFill>
                          <a:schemeClr val="tx1"/>
                        </a:solidFill>
                        <a:latin typeface="Cambria Math" panose="02040503050406030204" pitchFamily="18" charset="0"/>
                      </a:rPr>
                      <m:t>𝑆</m:t>
                    </m:r>
                  </m:oMath>
                </a14:m>
                <a:r>
                  <a:rPr lang="en-US" altLang="zh-CN" sz="3000" dirty="0">
                    <a:latin typeface="Gill Sans MT" panose="020B0502020104020203" pitchFamily="34" charset="0"/>
                  </a:rPr>
                  <a:t> in a long execution window </a:t>
                </a:r>
                <a14:m>
                  <m:oMath xmlns:m="http://schemas.openxmlformats.org/officeDocument/2006/math">
                    <m:d>
                      <m:dPr>
                        <m:begChr m:val="["/>
                        <m:endChr m:val="]"/>
                        <m:ctrlPr>
                          <a:rPr lang="zh-CN" altLang="en-US" sz="3000" i="1">
                            <a:solidFill>
                              <a:schemeClr val="tx1"/>
                            </a:solidFill>
                            <a:latin typeface="Cambria Math" panose="02040503050406030204" pitchFamily="18" charset="0"/>
                          </a:rPr>
                        </m:ctrlPr>
                      </m:dPr>
                      <m:e>
                        <m:sSub>
                          <m:sSubPr>
                            <m:ctrlPr>
                              <a:rPr lang="zh-CN" altLang="en-US" sz="3000" i="1">
                                <a:solidFill>
                                  <a:schemeClr val="tx1"/>
                                </a:solidFill>
                                <a:latin typeface="Cambria Math" panose="02040503050406030204" pitchFamily="18" charset="0"/>
                              </a:rPr>
                            </m:ctrlPr>
                          </m:sSubPr>
                          <m:e>
                            <m:r>
                              <a:rPr lang="zh-CN" altLang="en-US" sz="3000" i="1">
                                <a:solidFill>
                                  <a:schemeClr val="tx1"/>
                                </a:solidFill>
                                <a:latin typeface="Cambria Math" panose="02040503050406030204" pitchFamily="18" charset="0"/>
                              </a:rPr>
                              <m:t>𝑇</m:t>
                            </m:r>
                          </m:e>
                          <m:sub>
                            <m:r>
                              <m:rPr>
                                <m:sty m:val="p"/>
                              </m:rPr>
                              <a:rPr lang="zh-CN" altLang="en-US" sz="3000" i="1">
                                <a:solidFill>
                                  <a:schemeClr val="tx1"/>
                                </a:solidFill>
                                <a:latin typeface="Cambria Math" panose="02040503050406030204" pitchFamily="18" charset="0"/>
                              </a:rPr>
                              <m:t>begin</m:t>
                            </m:r>
                            <m:r>
                              <a:rPr lang="zh-CN" altLang="en-US" sz="3000" i="1">
                                <a:solidFill>
                                  <a:schemeClr val="tx1"/>
                                </a:solidFill>
                                <a:latin typeface="Cambria Math" panose="02040503050406030204" pitchFamily="18" charset="0"/>
                              </a:rPr>
                              <m:t> </m:t>
                            </m:r>
                          </m:sub>
                        </m:sSub>
                        <m:r>
                          <a:rPr lang="zh-CN" altLang="en-US" sz="3000">
                            <a:solidFill>
                              <a:schemeClr val="tx1"/>
                            </a:solidFill>
                            <a:latin typeface="Cambria Math" panose="02040503050406030204" pitchFamily="18" charset="0"/>
                          </a:rPr>
                          <m:t>,</m:t>
                        </m:r>
                        <m:sSub>
                          <m:sSubPr>
                            <m:ctrlPr>
                              <a:rPr lang="zh-CN" altLang="en-US" sz="3000" i="1">
                                <a:solidFill>
                                  <a:schemeClr val="tx1"/>
                                </a:solidFill>
                                <a:latin typeface="Cambria Math" panose="02040503050406030204" pitchFamily="18" charset="0"/>
                              </a:rPr>
                            </m:ctrlPr>
                          </m:sSubPr>
                          <m:e>
                            <m:r>
                              <a:rPr lang="zh-CN" altLang="en-US" sz="3000" i="1">
                                <a:solidFill>
                                  <a:schemeClr val="tx1"/>
                                </a:solidFill>
                                <a:latin typeface="Cambria Math" panose="02040503050406030204" pitchFamily="18" charset="0"/>
                              </a:rPr>
                              <m:t>𝑇</m:t>
                            </m:r>
                          </m:e>
                          <m:sub>
                            <m:r>
                              <m:rPr>
                                <m:sty m:val="p"/>
                              </m:rPr>
                              <a:rPr lang="zh-CN" altLang="en-US" sz="3000" i="1">
                                <a:solidFill>
                                  <a:schemeClr val="tx1"/>
                                </a:solidFill>
                                <a:latin typeface="Cambria Math" panose="02040503050406030204" pitchFamily="18" charset="0"/>
                              </a:rPr>
                              <m:t>end</m:t>
                            </m:r>
                            <m:r>
                              <a:rPr lang="zh-CN" altLang="en-US" sz="3000" i="1">
                                <a:solidFill>
                                  <a:schemeClr val="tx1"/>
                                </a:solidFill>
                                <a:latin typeface="Cambria Math" panose="02040503050406030204" pitchFamily="18" charset="0"/>
                              </a:rPr>
                              <m:t> </m:t>
                            </m:r>
                          </m:sub>
                        </m:sSub>
                      </m:e>
                    </m:d>
                  </m:oMath>
                </a14:m>
                <a:endParaRPr lang="en-US" altLang="zh-CN" sz="3000" dirty="0">
                  <a:latin typeface="Gill Sans MT" panose="020B0502020104020203" pitchFamily="34" charset="0"/>
                </a:endParaRPr>
              </a:p>
              <a:p>
                <a:r>
                  <a:rPr lang="en-US" altLang="zh-CN" sz="3000" dirty="0">
                    <a:latin typeface="Gill Sans MT" panose="020B0502020104020203" pitchFamily="34" charset="0"/>
                  </a:rPr>
                  <a:t>Lexicographic maximization problem</a:t>
                </a:r>
              </a:p>
              <a:p>
                <a:endParaRPr lang="en-US" altLang="zh-CN" sz="3000" dirty="0">
                  <a:latin typeface="Gill Sans MT" panose="020B0502020104020203" pitchFamily="34" charset="0"/>
                </a:endParaRPr>
              </a:p>
            </p:txBody>
          </p:sp>
        </mc:Choice>
        <mc:Fallback xmlns="">
          <p:sp>
            <p:nvSpPr>
              <p:cNvPr id="3" name="内容占位符 2">
                <a:extLst>
                  <a:ext uri="{FF2B5EF4-FFF2-40B4-BE49-F238E27FC236}">
                    <a16:creationId xmlns:a16="http://schemas.microsoft.com/office/drawing/2014/main" id="{BF670C96-147A-809D-0FC0-F35A12721668}"/>
                  </a:ext>
                </a:extLst>
              </p:cNvPr>
              <p:cNvSpPr>
                <a:spLocks noGrp="1" noRot="1" noChangeAspect="1" noMove="1" noResize="1" noEditPoints="1" noAdjustHandles="1" noChangeArrowheads="1" noChangeShapeType="1" noTextEdit="1"/>
              </p:cNvSpPr>
              <p:nvPr>
                <p:ph idx="1"/>
              </p:nvPr>
            </p:nvSpPr>
            <p:spPr>
              <a:xfrm>
                <a:off x="838199" y="1468582"/>
                <a:ext cx="11748655" cy="3512127"/>
              </a:xfrm>
              <a:blipFill>
                <a:blip r:embed="rId3"/>
                <a:stretch>
                  <a:fillRect l="-1037" t="-1389"/>
                </a:stretch>
              </a:blipFill>
            </p:spPr>
            <p:txBody>
              <a:bodyPr/>
              <a:lstStyle/>
              <a:p>
                <a:r>
                  <a:rPr lang="zh-CN" altLang="en-US">
                    <a:noFill/>
                  </a:rPr>
                  <a:t> </a:t>
                </a:r>
              </a:p>
            </p:txBody>
          </p:sp>
        </mc:Fallback>
      </mc:AlternateContent>
      <p:sp>
        <p:nvSpPr>
          <p:cNvPr id="4" name="灯片编号占位符 3">
            <a:extLst>
              <a:ext uri="{FF2B5EF4-FFF2-40B4-BE49-F238E27FC236}">
                <a16:creationId xmlns:a16="http://schemas.microsoft.com/office/drawing/2014/main" id="{16F31741-8796-724D-D016-FCB1AB3A26B4}"/>
              </a:ext>
            </a:extLst>
          </p:cNvPr>
          <p:cNvSpPr>
            <a:spLocks noGrp="1"/>
          </p:cNvSpPr>
          <p:nvPr>
            <p:ph type="sldNum" sz="quarter" idx="12"/>
          </p:nvPr>
        </p:nvSpPr>
        <p:spPr/>
        <p:txBody>
          <a:bodyPr/>
          <a:lstStyle/>
          <a:p>
            <a:fld id="{58AE824D-AC03-4BE1-87E3-044424193C4E}" type="slidenum">
              <a:rPr lang="zh-CN" altLang="en-US" smtClean="0"/>
              <a:t>13</a:t>
            </a:fld>
            <a:endParaRPr lang="zh-CN" altLang="en-US"/>
          </a:p>
        </p:txBody>
      </p:sp>
      <p:sp>
        <p:nvSpPr>
          <p:cNvPr id="15" name="文本框 14">
            <a:extLst>
              <a:ext uri="{FF2B5EF4-FFF2-40B4-BE49-F238E27FC236}">
                <a16:creationId xmlns:a16="http://schemas.microsoft.com/office/drawing/2014/main" id="{42B622C3-B853-4816-943C-7E34641A2770}"/>
              </a:ext>
            </a:extLst>
          </p:cNvPr>
          <p:cNvSpPr txBox="1"/>
          <p:nvPr/>
        </p:nvSpPr>
        <p:spPr>
          <a:xfrm>
            <a:off x="889577" y="4980709"/>
            <a:ext cx="8215744" cy="1143903"/>
          </a:xfrm>
          <a:prstGeom prst="rect">
            <a:avLst/>
          </a:prstGeom>
          <a:noFill/>
        </p:spPr>
        <p:txBody>
          <a:bodyPr wrap="square">
            <a:spAutoFit/>
          </a:body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altLang="zh-CN" sz="3000" b="0" i="0" u="none" strike="noStrike" kern="1200" cap="none" spc="0" normalizeH="0" baseline="0" noProof="0" dirty="0">
                <a:ln>
                  <a:noFill/>
                </a:ln>
                <a:solidFill>
                  <a:prstClr val="black"/>
                </a:solidFill>
                <a:effectLst/>
                <a:uLnTx/>
                <a:uFillTx/>
                <a:latin typeface="Gill Sans MT" panose="020B0502020104020203" pitchFamily="34" charset="0"/>
                <a:ea typeface="微软雅黑" panose="020B0503020204020204" pitchFamily="34" charset="-122"/>
                <a:cs typeface="+mn-cs"/>
              </a:rPr>
              <a:t>Intuition: universally share the slowdown</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altLang="zh-CN" sz="3000" b="0" i="0" u="none" strike="noStrike" kern="1200" cap="none" spc="0" normalizeH="0" baseline="0" noProof="0" dirty="0">
                <a:ln>
                  <a:noFill/>
                </a:ln>
                <a:solidFill>
                  <a:prstClr val="black"/>
                </a:solidFill>
                <a:effectLst/>
                <a:uLnTx/>
                <a:uFillTx/>
                <a:latin typeface="Gill Sans MT" panose="020B0502020104020203" pitchFamily="34" charset="0"/>
                <a:ea typeface="微软雅黑" panose="020B0503020204020204" pitchFamily="34" charset="-122"/>
                <a:cs typeface="+mn-cs"/>
              </a:rPr>
              <a:t>Capture </a:t>
            </a:r>
            <a:r>
              <a:rPr lang="en-US" altLang="zh-CN" sz="3000" dirty="0">
                <a:solidFill>
                  <a:prstClr val="black"/>
                </a:solidFill>
                <a:latin typeface="Gill Sans MT" panose="020B0502020104020203" pitchFamily="34" charset="0"/>
                <a:ea typeface="微软雅黑" panose="020B0503020204020204" pitchFamily="34" charset="-122"/>
              </a:rPr>
              <a:t>b</a:t>
            </a:r>
            <a:r>
              <a:rPr kumimoji="0" lang="en-US" altLang="zh-CN" sz="3000" b="0" i="0" u="none" strike="noStrike" kern="1200" cap="none" spc="0" normalizeH="0" baseline="0" noProof="0" dirty="0" err="1">
                <a:ln>
                  <a:noFill/>
                </a:ln>
                <a:solidFill>
                  <a:prstClr val="black"/>
                </a:solidFill>
                <a:effectLst/>
                <a:uLnTx/>
                <a:uFillTx/>
                <a:latin typeface="Gill Sans MT" panose="020B0502020104020203" pitchFamily="34" charset="0"/>
                <a:ea typeface="微软雅黑" panose="020B0503020204020204" pitchFamily="34" charset="-122"/>
                <a:cs typeface="+mn-cs"/>
              </a:rPr>
              <a:t>oth</a:t>
            </a:r>
            <a:r>
              <a:rPr kumimoji="0" lang="en-US" altLang="zh-CN" sz="3000" b="0" i="0" u="none" strike="noStrike" kern="1200" cap="none" spc="0" normalizeH="0" baseline="0" noProof="0" dirty="0">
                <a:ln>
                  <a:noFill/>
                </a:ln>
                <a:solidFill>
                  <a:prstClr val="black"/>
                </a:solidFill>
                <a:effectLst/>
                <a:uLnTx/>
                <a:uFillTx/>
                <a:latin typeface="Gill Sans MT" panose="020B0502020104020203" pitchFamily="34" charset="0"/>
                <a:ea typeface="微软雅黑" panose="020B0503020204020204" pitchFamily="34" charset="-122"/>
                <a:cs typeface="+mn-cs"/>
              </a:rPr>
              <a:t> efficiency and fairness</a:t>
            </a:r>
            <a:endParaRPr kumimoji="0" lang="zh-CN" altLang="en-US" sz="3000" b="0" i="0" u="none" strike="noStrike" kern="1200" cap="none" spc="0" normalizeH="0" baseline="0" noProof="0" dirty="0">
              <a:ln>
                <a:noFill/>
              </a:ln>
              <a:solidFill>
                <a:prstClr val="black"/>
              </a:solidFill>
              <a:effectLst/>
              <a:uLnTx/>
              <a:uFillTx/>
              <a:latin typeface="Gill Sans MT" panose="020B0502020104020203" pitchFamily="34" charset="0"/>
              <a:ea typeface="微软雅黑" panose="020B0503020204020204" pitchFamily="34" charset="-122"/>
              <a:cs typeface="+mn-cs"/>
            </a:endParaRPr>
          </a:p>
        </p:txBody>
      </p:sp>
      <p:grpSp>
        <p:nvGrpSpPr>
          <p:cNvPr id="23" name="组合 22">
            <a:extLst>
              <a:ext uri="{FF2B5EF4-FFF2-40B4-BE49-F238E27FC236}">
                <a16:creationId xmlns:a16="http://schemas.microsoft.com/office/drawing/2014/main" id="{2B3E77E9-A2F9-1E29-F8C8-AAC3104B7B17}"/>
              </a:ext>
            </a:extLst>
          </p:cNvPr>
          <p:cNvGrpSpPr/>
          <p:nvPr/>
        </p:nvGrpSpPr>
        <p:grpSpPr>
          <a:xfrm>
            <a:off x="2817251" y="2821860"/>
            <a:ext cx="6095276" cy="1659659"/>
            <a:chOff x="2696601" y="3321050"/>
            <a:chExt cx="6095276" cy="1659659"/>
          </a:xfrm>
        </p:grpSpPr>
        <p:sp>
          <p:nvSpPr>
            <p:cNvPr id="5" name="矩形 4">
              <a:extLst>
                <a:ext uri="{FF2B5EF4-FFF2-40B4-BE49-F238E27FC236}">
                  <a16:creationId xmlns:a16="http://schemas.microsoft.com/office/drawing/2014/main" id="{03975AB4-2C12-65B9-4F60-C8203936B366}"/>
                </a:ext>
              </a:extLst>
            </p:cNvPr>
            <p:cNvSpPr/>
            <p:nvPr/>
          </p:nvSpPr>
          <p:spPr>
            <a:xfrm>
              <a:off x="3549316" y="3321050"/>
              <a:ext cx="4457700" cy="1659659"/>
            </a:xfrm>
            <a:prstGeom prst="rect">
              <a:avLst/>
            </a:prstGeom>
            <a:solidFill>
              <a:schemeClr val="accent6">
                <a:lumMod val="20000"/>
                <a:lumOff val="80000"/>
                <a:alpha val="25882"/>
              </a:schemeClr>
            </a:solidFill>
            <a:ln w="28575">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ECA509CC-312E-22AB-0C7C-1E8EE4B0DDFB}"/>
                    </a:ext>
                  </a:extLst>
                </p:cNvPr>
                <p:cNvSpPr txBox="1"/>
                <p:nvPr/>
              </p:nvSpPr>
              <p:spPr>
                <a:xfrm>
                  <a:off x="2696601" y="3841682"/>
                  <a:ext cx="6095276" cy="474169"/>
                </a:xfrm>
                <a:prstGeom prst="rect">
                  <a:avLst/>
                </a:prstGeom>
                <a:noFill/>
              </p:spPr>
              <p:txBody>
                <a:bodyPr wrap="square">
                  <a:spAutoFit/>
                </a:bodyPr>
                <a:lstStyle/>
                <a:p>
                  <a:pPr/>
                  <a14:m>
                    <m:oMathPara xmlns:m="http://schemas.openxmlformats.org/officeDocument/2006/math">
                      <m:oMath>
                        <m:limLow>
                          <m:limLowPr>
                            <m:ctrlPr>
                              <a:rPr lang="zh-CN" altLang="en-US" i="0">
                                <a:latin typeface="Cambria Math" panose="02040503050406030204" pitchFamily="18" charset="0"/>
                              </a:rPr>
                            </m:ctrlPr>
                          </m:limLowPr>
                          <m:e>
                            <m:r>
                              <m:rPr>
                                <m:sty m:val="p"/>
                              </m:rPr>
                              <a:rPr lang="zh-CN" altLang="en-US" i="0">
                                <a:latin typeface="Cambria Math" panose="02040503050406030204" pitchFamily="18" charset="0"/>
                              </a:rPr>
                              <m:t>max</m:t>
                            </m:r>
                          </m:e>
                          <m:lim>
                            <m:r>
                              <a:rPr lang="zh-CN" altLang="en-US" i="1">
                                <a:latin typeface="Cambria Math" panose="02040503050406030204" pitchFamily="18" charset="0"/>
                              </a:rPr>
                              <m:t>𝑆</m:t>
                            </m:r>
                          </m:lim>
                        </m:limLow>
                        <m:r>
                          <a:rPr lang="zh-CN" altLang="en-US" i="0">
                            <a:latin typeface="Cambria Math" panose="02040503050406030204" pitchFamily="18" charset="0"/>
                          </a:rPr>
                          <m:t> </m:t>
                        </m:r>
                        <m:sSub>
                          <m:sSubPr>
                            <m:ctrlPr>
                              <a:rPr lang="en-US" altLang="zh-CN" b="0" i="0" smtClean="0">
                                <a:latin typeface="Cambria Math" panose="02040503050406030204" pitchFamily="18" charset="0"/>
                              </a:rPr>
                            </m:ctrlPr>
                          </m:sSubPr>
                          <m:e>
                            <m:r>
                              <a:rPr lang="en-US" altLang="zh-CN" b="0" i="0" smtClean="0">
                                <a:latin typeface="Cambria Math" panose="02040503050406030204" pitchFamily="18" charset="0"/>
                              </a:rPr>
                              <m:t> </m:t>
                            </m:r>
                            <m:r>
                              <m:rPr>
                                <m:sty m:val="p"/>
                              </m:rPr>
                              <a:rPr lang="zh-CN" altLang="en-US" i="0">
                                <a:latin typeface="Cambria Math" panose="02040503050406030204" pitchFamily="18" charset="0"/>
                              </a:rPr>
                              <m:t>sort</m:t>
                            </m:r>
                          </m:e>
                          <m:sub>
                            <m:r>
                              <a:rPr lang="zh-CN" altLang="en-US" i="0">
                                <a:latin typeface="Cambria Math" panose="02040503050406030204" pitchFamily="18" charset="0"/>
                              </a:rPr>
                              <m:t>↑</m:t>
                            </m:r>
                          </m:sub>
                        </m:sSub>
                        <m:d>
                          <m:dPr>
                            <m:begChr m:val="{"/>
                            <m:endChr m:val="}"/>
                            <m:ctrlPr>
                              <a:rPr lang="zh-CN" altLang="en-US" i="1">
                                <a:latin typeface="Cambria Math" panose="02040503050406030204" pitchFamily="18" charset="0"/>
                              </a:rPr>
                            </m:ctrlPr>
                          </m:dPr>
                          <m:e>
                            <m:sSub>
                              <m:sSubPr>
                                <m:ctrlPr>
                                  <a:rPr lang="zh-CN" altLang="en-US" i="1">
                                    <a:latin typeface="Cambria Math" panose="02040503050406030204" pitchFamily="18" charset="0"/>
                                  </a:rPr>
                                </m:ctrlPr>
                              </m:sSubPr>
                              <m:e>
                                <m:r>
                                  <a:rPr lang="zh-CN" altLang="en-US" i="1">
                                    <a:latin typeface="Cambria Math" panose="02040503050406030204" pitchFamily="18" charset="0"/>
                                  </a:rPr>
                                  <m:t>𝑅</m:t>
                                </m:r>
                              </m:e>
                              <m:sub>
                                <m:r>
                                  <a:rPr lang="zh-CN" altLang="en-US" i="1">
                                    <a:latin typeface="Cambria Math" panose="02040503050406030204" pitchFamily="18" charset="0"/>
                                  </a:rPr>
                                  <m:t>𝑗</m:t>
                                </m:r>
                              </m:sub>
                            </m:sSub>
                            <m:d>
                              <m:dPr>
                                <m:ctrlPr>
                                  <a:rPr lang="zh-CN" altLang="en-US" i="1">
                                    <a:latin typeface="Cambria Math" panose="02040503050406030204" pitchFamily="18" charset="0"/>
                                  </a:rPr>
                                </m:ctrlPr>
                              </m:dPr>
                              <m:e>
                                <m:sSub>
                                  <m:sSubPr>
                                    <m:ctrlPr>
                                      <a:rPr lang="zh-CN" altLang="en-US" i="1">
                                        <a:latin typeface="Cambria Math" panose="02040503050406030204" pitchFamily="18" charset="0"/>
                                      </a:rPr>
                                    </m:ctrlPr>
                                  </m:sSubPr>
                                  <m:e>
                                    <m:r>
                                      <a:rPr lang="zh-CN" altLang="en-US" i="1">
                                        <a:latin typeface="Cambria Math" panose="02040503050406030204" pitchFamily="18" charset="0"/>
                                      </a:rPr>
                                      <m:t>𝑇</m:t>
                                    </m:r>
                                  </m:e>
                                  <m:sub>
                                    <m:r>
                                      <m:rPr>
                                        <m:sty m:val="p"/>
                                      </m:rPr>
                                      <a:rPr lang="zh-CN" altLang="en-US" b="0" i="1">
                                        <a:latin typeface="Cambria Math" panose="02040503050406030204" pitchFamily="18" charset="0"/>
                                      </a:rPr>
                                      <m:t>end</m:t>
                                    </m:r>
                                    <m:r>
                                      <a:rPr lang="zh-CN" altLang="en-US" b="0" i="1">
                                        <a:latin typeface="Cambria Math" panose="02040503050406030204" pitchFamily="18" charset="0"/>
                                      </a:rPr>
                                      <m:t> </m:t>
                                    </m:r>
                                  </m:sub>
                                </m:sSub>
                              </m:e>
                            </m:d>
                          </m:e>
                        </m:d>
                        <m:r>
                          <a:rPr lang="zh-CN" altLang="en-US" b="0" i="0">
                            <a:latin typeface="Cambria Math" panose="02040503050406030204" pitchFamily="18" charset="0"/>
                          </a:rPr>
                          <m:t>∣</m:t>
                        </m:r>
                        <m:r>
                          <a:rPr lang="zh-CN" altLang="en-US" b="0" i="1">
                            <a:latin typeface="Cambria Math" panose="02040503050406030204" pitchFamily="18" charset="0"/>
                          </a:rPr>
                          <m:t>𝑗</m:t>
                        </m:r>
                        <m:r>
                          <a:rPr lang="zh-CN" altLang="en-US" b="0" i="0">
                            <a:latin typeface="Cambria Math" panose="02040503050406030204" pitchFamily="18" charset="0"/>
                          </a:rPr>
                          <m:t>∈</m:t>
                        </m:r>
                        <m:r>
                          <a:rPr lang="zh-CN" altLang="en-US" b="0" i="1">
                            <a:latin typeface="Cambria Math" panose="02040503050406030204" pitchFamily="18" charset="0"/>
                          </a:rPr>
                          <m:t>𝐽</m:t>
                        </m:r>
                        <m:r>
                          <a:rPr lang="en-US" altLang="zh-CN" b="0" i="0" smtClean="0">
                            <a:latin typeface="Cambria Math" panose="02040503050406030204" pitchFamily="18" charset="0"/>
                          </a:rPr>
                          <m:t> </m:t>
                        </m:r>
                      </m:oMath>
                    </m:oMathPara>
                  </a14:m>
                  <a:endParaRPr lang="zh-CN" altLang="en-US" dirty="0"/>
                </a:p>
              </p:txBody>
            </p:sp>
          </mc:Choice>
          <mc:Fallback xmlns="">
            <p:sp>
              <p:nvSpPr>
                <p:cNvPr id="7" name="文本框 6">
                  <a:extLst>
                    <a:ext uri="{FF2B5EF4-FFF2-40B4-BE49-F238E27FC236}">
                      <a16:creationId xmlns:a16="http://schemas.microsoft.com/office/drawing/2014/main" id="{ECA509CC-312E-22AB-0C7C-1E8EE4B0DDFB}"/>
                    </a:ext>
                  </a:extLst>
                </p:cNvPr>
                <p:cNvSpPr txBox="1">
                  <a:spLocks noRot="1" noChangeAspect="1" noMove="1" noResize="1" noEditPoints="1" noAdjustHandles="1" noChangeArrowheads="1" noChangeShapeType="1" noTextEdit="1"/>
                </p:cNvSpPr>
                <p:nvPr/>
              </p:nvSpPr>
              <p:spPr>
                <a:xfrm>
                  <a:off x="2696601" y="3841682"/>
                  <a:ext cx="6095276" cy="474169"/>
                </a:xfrm>
                <a:prstGeom prst="rect">
                  <a:avLst/>
                </a:prstGeom>
                <a:blipFill>
                  <a:blip r:embed="rId4"/>
                  <a:stretch>
                    <a:fillRect b="-128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C7C5B704-6C1C-19E9-9CAD-8DC69BD5CDA4}"/>
                    </a:ext>
                  </a:extLst>
                </p:cNvPr>
                <p:cNvSpPr txBox="1"/>
                <p:nvPr/>
              </p:nvSpPr>
              <p:spPr>
                <a:xfrm>
                  <a:off x="3899079" y="4414724"/>
                  <a:ext cx="3302638" cy="415242"/>
                </a:xfrm>
                <a:prstGeom prst="rect">
                  <a:avLst/>
                </a:prstGeom>
                <a:noFill/>
              </p:spPr>
              <p:txBody>
                <a:bodyPr wrap="square">
                  <a:spAutoFit/>
                </a:bodyPr>
                <a:lstStyle/>
                <a:p>
                  <a:pPr/>
                  <a14:m>
                    <m:oMathPara xmlns:m="http://schemas.openxmlformats.org/officeDocument/2006/math">
                      <m:oMath>
                        <m:r>
                          <a:rPr lang="zh-CN" altLang="en-US" i="1" smtClean="0">
                            <a:solidFill>
                              <a:srgbClr val="4472C4"/>
                            </a:solidFill>
                            <a:latin typeface="Cambria Math" panose="02040503050406030204" pitchFamily="18" charset="0"/>
                          </a:rPr>
                          <m:t>𝑆</m:t>
                        </m:r>
                        <m:r>
                          <a:rPr lang="zh-CN" altLang="en-US" i="0">
                            <a:solidFill>
                              <a:srgbClr val="4472C4"/>
                            </a:solidFill>
                            <a:latin typeface="Cambria Math" panose="02040503050406030204" pitchFamily="18" charset="0"/>
                          </a:rPr>
                          <m:t>=</m:t>
                        </m:r>
                        <m:d>
                          <m:dPr>
                            <m:begChr m:val="{"/>
                            <m:endChr m:val="}"/>
                            <m:ctrlPr>
                              <a:rPr lang="zh-CN" altLang="en-US" i="1">
                                <a:solidFill>
                                  <a:srgbClr val="4472C4"/>
                                </a:solidFill>
                                <a:latin typeface="Cambria Math" panose="02040503050406030204" pitchFamily="18" charset="0"/>
                              </a:rPr>
                            </m:ctrlPr>
                          </m:dPr>
                          <m:e>
                            <m:r>
                              <a:rPr lang="zh-CN" altLang="en-US" i="1">
                                <a:solidFill>
                                  <a:srgbClr val="4472C4"/>
                                </a:solidFill>
                                <a:latin typeface="Cambria Math" panose="02040503050406030204" pitchFamily="18" charset="0"/>
                              </a:rPr>
                              <m:t>𝑠</m:t>
                            </m:r>
                            <m:d>
                              <m:dPr>
                                <m:ctrlPr>
                                  <a:rPr lang="zh-CN" altLang="en-US" i="1">
                                    <a:solidFill>
                                      <a:srgbClr val="4472C4"/>
                                    </a:solidFill>
                                    <a:latin typeface="Cambria Math" panose="02040503050406030204" pitchFamily="18" charset="0"/>
                                  </a:rPr>
                                </m:ctrlPr>
                              </m:dPr>
                              <m:e>
                                <m:r>
                                  <a:rPr lang="zh-CN" altLang="en-US" i="1">
                                    <a:solidFill>
                                      <a:srgbClr val="4472C4"/>
                                    </a:solidFill>
                                    <a:latin typeface="Cambria Math" panose="02040503050406030204" pitchFamily="18" charset="0"/>
                                  </a:rPr>
                                  <m:t>𝑡</m:t>
                                </m:r>
                              </m:e>
                            </m:d>
                            <m:r>
                              <a:rPr lang="zh-CN" altLang="en-US" i="0">
                                <a:solidFill>
                                  <a:srgbClr val="4472C4"/>
                                </a:solidFill>
                                <a:latin typeface="Cambria Math" panose="02040503050406030204" pitchFamily="18" charset="0"/>
                              </a:rPr>
                              <m:t>∣</m:t>
                            </m:r>
                            <m:r>
                              <a:rPr lang="zh-CN" altLang="en-US" i="1">
                                <a:solidFill>
                                  <a:srgbClr val="4472C4"/>
                                </a:solidFill>
                                <a:latin typeface="Cambria Math" panose="02040503050406030204" pitchFamily="18" charset="0"/>
                              </a:rPr>
                              <m:t>𝑡</m:t>
                            </m:r>
                            <m:r>
                              <a:rPr lang="zh-CN" altLang="en-US" i="0">
                                <a:solidFill>
                                  <a:srgbClr val="4472C4"/>
                                </a:solidFill>
                                <a:latin typeface="Cambria Math" panose="02040503050406030204" pitchFamily="18" charset="0"/>
                              </a:rPr>
                              <m:t>∈</m:t>
                            </m:r>
                            <m:d>
                              <m:dPr>
                                <m:begChr m:val="["/>
                                <m:endChr m:val="]"/>
                                <m:ctrlPr>
                                  <a:rPr lang="zh-CN" altLang="en-US" i="1">
                                    <a:solidFill>
                                      <a:srgbClr val="4472C4"/>
                                    </a:solidFill>
                                    <a:latin typeface="Cambria Math" panose="02040503050406030204" pitchFamily="18" charset="0"/>
                                  </a:rPr>
                                </m:ctrlPr>
                              </m:dPr>
                              <m:e>
                                <m:sSub>
                                  <m:sSubPr>
                                    <m:ctrlPr>
                                      <a:rPr lang="zh-CN" altLang="en-US" i="1">
                                        <a:solidFill>
                                          <a:srgbClr val="4472C4"/>
                                        </a:solidFill>
                                        <a:latin typeface="Cambria Math" panose="02040503050406030204" pitchFamily="18" charset="0"/>
                                      </a:rPr>
                                    </m:ctrlPr>
                                  </m:sSubPr>
                                  <m:e>
                                    <m:r>
                                      <a:rPr lang="zh-CN" altLang="en-US" i="1">
                                        <a:solidFill>
                                          <a:srgbClr val="4472C4"/>
                                        </a:solidFill>
                                        <a:latin typeface="Cambria Math" panose="02040503050406030204" pitchFamily="18" charset="0"/>
                                      </a:rPr>
                                      <m:t>𝑇</m:t>
                                    </m:r>
                                  </m:e>
                                  <m:sub>
                                    <m:r>
                                      <m:rPr>
                                        <m:sty m:val="p"/>
                                      </m:rPr>
                                      <a:rPr lang="zh-CN" altLang="en-US" b="0" i="1">
                                        <a:solidFill>
                                          <a:srgbClr val="4472C4"/>
                                        </a:solidFill>
                                        <a:latin typeface="Cambria Math" panose="02040503050406030204" pitchFamily="18" charset="0"/>
                                      </a:rPr>
                                      <m:t>begin</m:t>
                                    </m:r>
                                    <m:r>
                                      <a:rPr lang="zh-CN" altLang="en-US" b="0" i="1">
                                        <a:solidFill>
                                          <a:srgbClr val="4472C4"/>
                                        </a:solidFill>
                                        <a:latin typeface="Cambria Math" panose="02040503050406030204" pitchFamily="18" charset="0"/>
                                      </a:rPr>
                                      <m:t> </m:t>
                                    </m:r>
                                  </m:sub>
                                </m:sSub>
                                <m:r>
                                  <a:rPr lang="zh-CN" altLang="en-US" b="0" i="0">
                                    <a:solidFill>
                                      <a:srgbClr val="4472C4"/>
                                    </a:solidFill>
                                    <a:latin typeface="Cambria Math" panose="02040503050406030204" pitchFamily="18" charset="0"/>
                                  </a:rPr>
                                  <m:t>,</m:t>
                                </m:r>
                                <m:sSub>
                                  <m:sSubPr>
                                    <m:ctrlPr>
                                      <a:rPr lang="zh-CN" altLang="en-US" b="0" i="1">
                                        <a:solidFill>
                                          <a:srgbClr val="4472C4"/>
                                        </a:solidFill>
                                        <a:latin typeface="Cambria Math" panose="02040503050406030204" pitchFamily="18" charset="0"/>
                                      </a:rPr>
                                    </m:ctrlPr>
                                  </m:sSubPr>
                                  <m:e>
                                    <m:r>
                                      <a:rPr lang="zh-CN" altLang="en-US" b="0" i="1">
                                        <a:solidFill>
                                          <a:srgbClr val="4472C4"/>
                                        </a:solidFill>
                                        <a:latin typeface="Cambria Math" panose="02040503050406030204" pitchFamily="18" charset="0"/>
                                      </a:rPr>
                                      <m:t>𝑇</m:t>
                                    </m:r>
                                  </m:e>
                                  <m:sub>
                                    <m:r>
                                      <m:rPr>
                                        <m:sty m:val="p"/>
                                      </m:rPr>
                                      <a:rPr lang="zh-CN" altLang="en-US" b="0" i="1">
                                        <a:solidFill>
                                          <a:srgbClr val="4472C4"/>
                                        </a:solidFill>
                                        <a:latin typeface="Cambria Math" panose="02040503050406030204" pitchFamily="18" charset="0"/>
                                      </a:rPr>
                                      <m:t>end</m:t>
                                    </m:r>
                                    <m:r>
                                      <a:rPr lang="zh-CN" altLang="en-US" b="0" i="1">
                                        <a:solidFill>
                                          <a:srgbClr val="4472C4"/>
                                        </a:solidFill>
                                        <a:latin typeface="Cambria Math" panose="02040503050406030204" pitchFamily="18" charset="0"/>
                                      </a:rPr>
                                      <m:t> </m:t>
                                    </m:r>
                                  </m:sub>
                                </m:sSub>
                              </m:e>
                            </m:d>
                          </m:e>
                        </m:d>
                      </m:oMath>
                    </m:oMathPara>
                  </a14:m>
                  <a:endParaRPr lang="zh-CN" altLang="en-US" dirty="0">
                    <a:solidFill>
                      <a:srgbClr val="4472C4"/>
                    </a:solidFill>
                  </a:endParaRPr>
                </a:p>
              </p:txBody>
            </p:sp>
          </mc:Choice>
          <mc:Fallback xmlns="">
            <p:sp>
              <p:nvSpPr>
                <p:cNvPr id="9" name="文本框 8">
                  <a:extLst>
                    <a:ext uri="{FF2B5EF4-FFF2-40B4-BE49-F238E27FC236}">
                      <a16:creationId xmlns:a16="http://schemas.microsoft.com/office/drawing/2014/main" id="{C7C5B704-6C1C-19E9-9CAD-8DC69BD5CDA4}"/>
                    </a:ext>
                  </a:extLst>
                </p:cNvPr>
                <p:cNvSpPr txBox="1">
                  <a:spLocks noRot="1" noChangeAspect="1" noMove="1" noResize="1" noEditPoints="1" noAdjustHandles="1" noChangeArrowheads="1" noChangeShapeType="1" noTextEdit="1"/>
                </p:cNvSpPr>
                <p:nvPr/>
              </p:nvSpPr>
              <p:spPr>
                <a:xfrm>
                  <a:off x="3899079" y="4414724"/>
                  <a:ext cx="3302638" cy="415242"/>
                </a:xfrm>
                <a:prstGeom prst="rect">
                  <a:avLst/>
                </a:prstGeom>
                <a:blipFill>
                  <a:blip r:embed="rId5"/>
                  <a:stretch>
                    <a:fillRect b="-8824"/>
                  </a:stretch>
                </a:blipFill>
              </p:spPr>
              <p:txBody>
                <a:bodyPr/>
                <a:lstStyle/>
                <a:p>
                  <a:r>
                    <a:rPr lang="zh-CN" altLang="en-US">
                      <a:noFill/>
                    </a:rPr>
                    <a:t> </a:t>
                  </a:r>
                </a:p>
              </p:txBody>
            </p:sp>
          </mc:Fallback>
        </mc:AlternateContent>
        <p:cxnSp>
          <p:nvCxnSpPr>
            <p:cNvPr id="11" name="直接箭头连接符 10">
              <a:extLst>
                <a:ext uri="{FF2B5EF4-FFF2-40B4-BE49-F238E27FC236}">
                  <a16:creationId xmlns:a16="http://schemas.microsoft.com/office/drawing/2014/main" id="{2F599E44-0F6C-CAA0-A3B8-715602EBC384}"/>
                </a:ext>
              </a:extLst>
            </p:cNvPr>
            <p:cNvCxnSpPr>
              <a:cxnSpLocks/>
            </p:cNvCxnSpPr>
            <p:nvPr/>
          </p:nvCxnSpPr>
          <p:spPr>
            <a:xfrm>
              <a:off x="4617062" y="4289754"/>
              <a:ext cx="60816" cy="1834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0" name="矩形 19">
              <a:extLst>
                <a:ext uri="{FF2B5EF4-FFF2-40B4-BE49-F238E27FC236}">
                  <a16:creationId xmlns:a16="http://schemas.microsoft.com/office/drawing/2014/main" id="{2FAEDD47-841E-FA1F-E2CF-EFDECE7795B5}"/>
                </a:ext>
              </a:extLst>
            </p:cNvPr>
            <p:cNvSpPr/>
            <p:nvPr/>
          </p:nvSpPr>
          <p:spPr>
            <a:xfrm>
              <a:off x="4481946" y="4129710"/>
              <a:ext cx="270233" cy="160044"/>
            </a:xfrm>
            <a:prstGeom prst="rect">
              <a:avLst/>
            </a:prstGeom>
            <a:solidFill>
              <a:schemeClr val="accent1">
                <a:lumMod val="60000"/>
                <a:lumOff val="40000"/>
                <a:alpha val="4117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2" name="直接箭头连接符 11">
              <a:extLst>
                <a:ext uri="{FF2B5EF4-FFF2-40B4-BE49-F238E27FC236}">
                  <a16:creationId xmlns:a16="http://schemas.microsoft.com/office/drawing/2014/main" id="{827EB60A-6998-882D-42F7-E0E6023E218C}"/>
                </a:ext>
              </a:extLst>
            </p:cNvPr>
            <p:cNvCxnSpPr>
              <a:cxnSpLocks/>
            </p:cNvCxnSpPr>
            <p:nvPr/>
          </p:nvCxnSpPr>
          <p:spPr>
            <a:xfrm flipV="1">
              <a:off x="5171440" y="3724977"/>
              <a:ext cx="185420" cy="148523"/>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文本框 13">
              <a:extLst>
                <a:ext uri="{FF2B5EF4-FFF2-40B4-BE49-F238E27FC236}">
                  <a16:creationId xmlns:a16="http://schemas.microsoft.com/office/drawing/2014/main" id="{30110165-FB4C-46B2-F370-947D8FFE4A79}"/>
                </a:ext>
              </a:extLst>
            </p:cNvPr>
            <p:cNvSpPr txBox="1"/>
            <p:nvPr/>
          </p:nvSpPr>
          <p:spPr>
            <a:xfrm>
              <a:off x="4481946" y="3394937"/>
              <a:ext cx="2335437" cy="369332"/>
            </a:xfrm>
            <a:prstGeom prst="rect">
              <a:avLst/>
            </a:prstGeom>
            <a:noFill/>
          </p:spPr>
          <p:txBody>
            <a:bodyPr wrap="square">
              <a:spAutoFit/>
            </a:bodyPr>
            <a:lstStyle/>
            <a:p>
              <a:r>
                <a:rPr lang="en-US" altLang="zh-CN" dirty="0">
                  <a:solidFill>
                    <a:schemeClr val="accent2"/>
                  </a:solidFill>
                  <a:latin typeface="Gill Sans MT" panose="020B0502020104020203" pitchFamily="34" charset="0"/>
                </a:rPr>
                <a:t>Non-decreasing order</a:t>
              </a:r>
            </a:p>
          </p:txBody>
        </p:sp>
        <p:sp>
          <p:nvSpPr>
            <p:cNvPr id="17" name="矩形 16">
              <a:extLst>
                <a:ext uri="{FF2B5EF4-FFF2-40B4-BE49-F238E27FC236}">
                  <a16:creationId xmlns:a16="http://schemas.microsoft.com/office/drawing/2014/main" id="{9CD579F9-B4AD-AF83-583C-C6D49C00B4AE}"/>
                </a:ext>
              </a:extLst>
            </p:cNvPr>
            <p:cNvSpPr/>
            <p:nvPr/>
          </p:nvSpPr>
          <p:spPr>
            <a:xfrm>
              <a:off x="4851399" y="3893523"/>
              <a:ext cx="505461" cy="316209"/>
            </a:xfrm>
            <a:prstGeom prst="rect">
              <a:avLst/>
            </a:prstGeom>
            <a:solidFill>
              <a:schemeClr val="accent2">
                <a:lumMod val="60000"/>
                <a:lumOff val="40000"/>
                <a:alpha val="4117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Gill Sans MT" panose="020B0502020104020203" pitchFamily="34" charset="0"/>
              </a:endParaRPr>
            </a:p>
          </p:txBody>
        </p:sp>
      </p:grpSp>
      <p:pic>
        <p:nvPicPr>
          <p:cNvPr id="27" name="图片 26">
            <a:extLst>
              <a:ext uri="{FF2B5EF4-FFF2-40B4-BE49-F238E27FC236}">
                <a16:creationId xmlns:a16="http://schemas.microsoft.com/office/drawing/2014/main" id="{75F78CA7-1775-3BB0-CE3C-6FD3F70FE710}"/>
              </a:ext>
            </a:extLst>
          </p:cNvPr>
          <p:cNvPicPr>
            <a:picLocks noChangeAspect="1"/>
          </p:cNvPicPr>
          <p:nvPr/>
        </p:nvPicPr>
        <p:blipFill>
          <a:blip r:embed="rId6"/>
          <a:srcRect l="16647" t="16210" r="14340" b="3132"/>
          <a:stretch>
            <a:fillRect/>
          </a:stretch>
        </p:blipFill>
        <p:spPr>
          <a:xfrm>
            <a:off x="7940096" y="4337293"/>
            <a:ext cx="3680404" cy="2348159"/>
          </a:xfrm>
          <a:prstGeom prst="rect">
            <a:avLst/>
          </a:prstGeom>
        </p:spPr>
      </p:pic>
    </p:spTree>
    <p:extLst>
      <p:ext uri="{BB962C8B-B14F-4D97-AF65-F5344CB8AC3E}">
        <p14:creationId xmlns:p14="http://schemas.microsoft.com/office/powerpoint/2010/main" val="89293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17854-946E-030C-C3E6-FE2F117D3C62}"/>
            </a:ext>
          </a:extLst>
        </p:cNvPr>
        <p:cNvGrpSpPr/>
        <p:nvPr/>
      </p:nvGrpSpPr>
      <p:grpSpPr>
        <a:xfrm>
          <a:off x="0" y="0"/>
          <a:ext cx="0" cy="0"/>
          <a:chOff x="0" y="0"/>
          <a:chExt cx="0" cy="0"/>
        </a:xfrm>
      </p:grpSpPr>
      <p:sp>
        <p:nvSpPr>
          <p:cNvPr id="266" name="Rectangle: Rounded Corners 157">
            <a:extLst>
              <a:ext uri="{FF2B5EF4-FFF2-40B4-BE49-F238E27FC236}">
                <a16:creationId xmlns:a16="http://schemas.microsoft.com/office/drawing/2014/main" id="{322E536A-8B34-C876-45C3-269CAE9F29BD}"/>
              </a:ext>
            </a:extLst>
          </p:cNvPr>
          <p:cNvSpPr/>
          <p:nvPr/>
        </p:nvSpPr>
        <p:spPr>
          <a:xfrm>
            <a:off x="7971395" y="1021845"/>
            <a:ext cx="2688583" cy="520654"/>
          </a:xfrm>
          <a:prstGeom prst="roundRect">
            <a:avLst>
              <a:gd name="adj" fmla="val 5911"/>
            </a:avLst>
          </a:prstGeom>
          <a:solidFill>
            <a:sysClr val="window" lastClr="FFFFFF"/>
          </a:solidFill>
          <a:ln w="19050" cap="flat" cmpd="sng" algn="ctr">
            <a:solidFill>
              <a:srgbClr val="E8E8E8"/>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4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5" name="矩形 4">
            <a:extLst>
              <a:ext uri="{FF2B5EF4-FFF2-40B4-BE49-F238E27FC236}">
                <a16:creationId xmlns:a16="http://schemas.microsoft.com/office/drawing/2014/main" id="{B56B19DB-0A54-CD5D-3A9D-582510856C48}"/>
              </a:ext>
            </a:extLst>
          </p:cNvPr>
          <p:cNvSpPr/>
          <p:nvPr/>
        </p:nvSpPr>
        <p:spPr>
          <a:xfrm>
            <a:off x="6254416" y="1669658"/>
            <a:ext cx="5350490" cy="2167133"/>
          </a:xfrm>
          <a:prstGeom prst="rect">
            <a:avLst/>
          </a:prstGeom>
          <a:solidFill>
            <a:schemeClr val="bg1">
              <a:lumMod val="85000"/>
              <a:alpha val="25882"/>
            </a:schemeClr>
          </a:solidFill>
          <a:ln w="12700">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Gill Sans MT" panose="020B0502020104020203" pitchFamily="34" charset="0"/>
            </a:endParaRPr>
          </a:p>
        </p:txBody>
      </p:sp>
      <p:sp>
        <p:nvSpPr>
          <p:cNvPr id="11" name="矩形 10">
            <a:extLst>
              <a:ext uri="{FF2B5EF4-FFF2-40B4-BE49-F238E27FC236}">
                <a16:creationId xmlns:a16="http://schemas.microsoft.com/office/drawing/2014/main" id="{006F7BD0-7591-743F-B030-59AA0116B4AC}"/>
              </a:ext>
            </a:extLst>
          </p:cNvPr>
          <p:cNvSpPr/>
          <p:nvPr/>
        </p:nvSpPr>
        <p:spPr>
          <a:xfrm>
            <a:off x="6254416" y="4158989"/>
            <a:ext cx="5359567" cy="2167133"/>
          </a:xfrm>
          <a:prstGeom prst="rect">
            <a:avLst/>
          </a:prstGeom>
          <a:solidFill>
            <a:schemeClr val="bg1">
              <a:lumMod val="85000"/>
              <a:alpha val="25882"/>
            </a:schemeClr>
          </a:solidFill>
          <a:ln w="12700">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Gill Sans MT" panose="020B0502020104020203" pitchFamily="34" charset="0"/>
            </a:endParaRPr>
          </a:p>
        </p:txBody>
      </p:sp>
      <p:sp>
        <p:nvSpPr>
          <p:cNvPr id="12" name="矩形 11">
            <a:extLst>
              <a:ext uri="{FF2B5EF4-FFF2-40B4-BE49-F238E27FC236}">
                <a16:creationId xmlns:a16="http://schemas.microsoft.com/office/drawing/2014/main" id="{08E9A5F1-3C09-9C9C-50B2-89E2767B6C74}"/>
              </a:ext>
            </a:extLst>
          </p:cNvPr>
          <p:cNvSpPr/>
          <p:nvPr/>
        </p:nvSpPr>
        <p:spPr>
          <a:xfrm>
            <a:off x="580330" y="4126636"/>
            <a:ext cx="4934176" cy="2167133"/>
          </a:xfrm>
          <a:prstGeom prst="rect">
            <a:avLst/>
          </a:prstGeom>
          <a:solidFill>
            <a:schemeClr val="bg1">
              <a:lumMod val="85000"/>
              <a:alpha val="25882"/>
            </a:schemeClr>
          </a:solidFill>
          <a:ln w="12700">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Gill Sans MT" panose="020B0502020104020203" pitchFamily="34" charset="0"/>
            </a:endParaRPr>
          </a:p>
        </p:txBody>
      </p:sp>
      <p:sp>
        <p:nvSpPr>
          <p:cNvPr id="3" name="矩形 2">
            <a:extLst>
              <a:ext uri="{FF2B5EF4-FFF2-40B4-BE49-F238E27FC236}">
                <a16:creationId xmlns:a16="http://schemas.microsoft.com/office/drawing/2014/main" id="{1CEDBCAF-D859-B327-665B-2BA8A793AA89}"/>
              </a:ext>
            </a:extLst>
          </p:cNvPr>
          <p:cNvSpPr/>
          <p:nvPr/>
        </p:nvSpPr>
        <p:spPr>
          <a:xfrm>
            <a:off x="565047" y="1662424"/>
            <a:ext cx="4934176" cy="2167133"/>
          </a:xfrm>
          <a:prstGeom prst="rect">
            <a:avLst/>
          </a:prstGeom>
          <a:solidFill>
            <a:schemeClr val="bg1">
              <a:lumMod val="85000"/>
              <a:alpha val="25882"/>
            </a:schemeClr>
          </a:solidFill>
          <a:ln w="12700">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Gill Sans MT" panose="020B0502020104020203" pitchFamily="34" charset="0"/>
            </a:endParaRPr>
          </a:p>
        </p:txBody>
      </p:sp>
      <p:sp>
        <p:nvSpPr>
          <p:cNvPr id="2" name="标题 1">
            <a:extLst>
              <a:ext uri="{FF2B5EF4-FFF2-40B4-BE49-F238E27FC236}">
                <a16:creationId xmlns:a16="http://schemas.microsoft.com/office/drawing/2014/main" id="{96440732-082E-444B-95D8-DC25F076844C}"/>
              </a:ext>
            </a:extLst>
          </p:cNvPr>
          <p:cNvSpPr>
            <a:spLocks noGrp="1"/>
          </p:cNvSpPr>
          <p:nvPr>
            <p:ph type="title"/>
          </p:nvPr>
        </p:nvSpPr>
        <p:spPr/>
        <p:txBody>
          <a:bodyPr/>
          <a:lstStyle/>
          <a:p>
            <a:r>
              <a:rPr lang="en-US" altLang="zh-CN" dirty="0">
                <a:latin typeface="Gill Sans MT" panose="020B0502020104020203" pitchFamily="34" charset="0"/>
              </a:rPr>
              <a:t>Example</a:t>
            </a:r>
            <a:endParaRPr lang="zh-CN" altLang="en-US" dirty="0">
              <a:latin typeface="Gill Sans MT" panose="020B0502020104020203" pitchFamily="34" charset="0"/>
            </a:endParaRPr>
          </a:p>
        </p:txBody>
      </p:sp>
      <p:sp>
        <p:nvSpPr>
          <p:cNvPr id="4" name="灯片编号占位符 3">
            <a:extLst>
              <a:ext uri="{FF2B5EF4-FFF2-40B4-BE49-F238E27FC236}">
                <a16:creationId xmlns:a16="http://schemas.microsoft.com/office/drawing/2014/main" id="{8607D333-8F50-1CDE-1A36-0AA176E6156F}"/>
              </a:ext>
            </a:extLst>
          </p:cNvPr>
          <p:cNvSpPr>
            <a:spLocks noGrp="1"/>
          </p:cNvSpPr>
          <p:nvPr>
            <p:ph type="sldNum" sz="quarter" idx="12"/>
          </p:nvPr>
        </p:nvSpPr>
        <p:spPr/>
        <p:txBody>
          <a:bodyPr/>
          <a:lstStyle/>
          <a:p>
            <a:fld id="{58AE824D-AC03-4BE1-87E3-044424193C4E}" type="slidenum">
              <a:rPr lang="zh-CN" altLang="en-US" smtClean="0">
                <a:latin typeface="Gill Sans MT" panose="020B0502020104020203" pitchFamily="34" charset="0"/>
              </a:rPr>
              <a:t>14</a:t>
            </a:fld>
            <a:endParaRPr lang="zh-CN" altLang="en-US" dirty="0">
              <a:latin typeface="Gill Sans MT" panose="020B0502020104020203" pitchFamily="34" charset="0"/>
            </a:endParaRPr>
          </a:p>
        </p:txBody>
      </p:sp>
      <p:sp>
        <p:nvSpPr>
          <p:cNvPr id="7" name="文本框 6">
            <a:extLst>
              <a:ext uri="{FF2B5EF4-FFF2-40B4-BE49-F238E27FC236}">
                <a16:creationId xmlns:a16="http://schemas.microsoft.com/office/drawing/2014/main" id="{CEE86DBF-35D6-4521-6CD4-4C09921CA465}"/>
              </a:ext>
            </a:extLst>
          </p:cNvPr>
          <p:cNvSpPr txBox="1"/>
          <p:nvPr/>
        </p:nvSpPr>
        <p:spPr>
          <a:xfrm>
            <a:off x="9111249" y="5677405"/>
            <a:ext cx="2870200" cy="1015663"/>
          </a:xfrm>
          <a:prstGeom prst="rect">
            <a:avLst/>
          </a:prstGeom>
          <a:noFill/>
        </p:spPr>
        <p:txBody>
          <a:bodyPr wrap="square" rtlCol="0">
            <a:spAutoFit/>
          </a:bodyPr>
          <a:lstStyle/>
          <a:p>
            <a:pPr algn="ctr"/>
            <a:r>
              <a:rPr lang="en-US" altLang="zh-CN" sz="2000" b="1" i="1" dirty="0">
                <a:solidFill>
                  <a:srgbClr val="C00000"/>
                </a:solidFill>
                <a:latin typeface="Gill Sans MT" panose="020B0502020104020203" pitchFamily="34" charset="0"/>
                <a:ea typeface="微软雅黑" panose="020B0503020204020204" pitchFamily="34" charset="-122"/>
              </a:rPr>
              <a:t>Insight: preemptive, dynamic priority scheduling</a:t>
            </a:r>
          </a:p>
        </p:txBody>
      </p:sp>
      <p:sp>
        <p:nvSpPr>
          <p:cNvPr id="263" name="Rectangle: Rounded Corners 34">
            <a:extLst>
              <a:ext uri="{FF2B5EF4-FFF2-40B4-BE49-F238E27FC236}">
                <a16:creationId xmlns:a16="http://schemas.microsoft.com/office/drawing/2014/main" id="{93730824-EFCE-D161-7371-F7E925AE2C7D}"/>
              </a:ext>
            </a:extLst>
          </p:cNvPr>
          <p:cNvSpPr/>
          <p:nvPr/>
        </p:nvSpPr>
        <p:spPr>
          <a:xfrm rot="5400000">
            <a:off x="7687297" y="5339278"/>
            <a:ext cx="346536" cy="221659"/>
          </a:xfrm>
          <a:prstGeom prst="roundRect">
            <a:avLst/>
          </a:prstGeom>
          <a:solidFill>
            <a:srgbClr val="F4B58A"/>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64" name="Rectangle: Rounded Corners 159">
            <a:extLst>
              <a:ext uri="{FF2B5EF4-FFF2-40B4-BE49-F238E27FC236}">
                <a16:creationId xmlns:a16="http://schemas.microsoft.com/office/drawing/2014/main" id="{DF1EFC4F-9680-DEDC-782E-39B38D9732D5}"/>
              </a:ext>
            </a:extLst>
          </p:cNvPr>
          <p:cNvSpPr/>
          <p:nvPr/>
        </p:nvSpPr>
        <p:spPr>
          <a:xfrm rot="5400000">
            <a:off x="7419186" y="2254509"/>
            <a:ext cx="346536" cy="221659"/>
          </a:xfrm>
          <a:prstGeom prst="roundRect">
            <a:avLst/>
          </a:prstGeom>
          <a:solidFill>
            <a:srgbClr val="A6CAEC"/>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65" name="Rectangle: Rounded Corners 6">
            <a:extLst>
              <a:ext uri="{FF2B5EF4-FFF2-40B4-BE49-F238E27FC236}">
                <a16:creationId xmlns:a16="http://schemas.microsoft.com/office/drawing/2014/main" id="{95D3F4A1-772B-EC72-833D-1154DD9D3BA3}"/>
              </a:ext>
            </a:extLst>
          </p:cNvPr>
          <p:cNvSpPr/>
          <p:nvPr/>
        </p:nvSpPr>
        <p:spPr>
          <a:xfrm>
            <a:off x="7708050" y="2194975"/>
            <a:ext cx="229339" cy="339132"/>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77" name="Left Brace 199">
            <a:extLst>
              <a:ext uri="{FF2B5EF4-FFF2-40B4-BE49-F238E27FC236}">
                <a16:creationId xmlns:a16="http://schemas.microsoft.com/office/drawing/2014/main" id="{0C415570-CD2D-18A0-72F7-FE37FD2273BA}"/>
              </a:ext>
            </a:extLst>
          </p:cNvPr>
          <p:cNvSpPr/>
          <p:nvPr/>
        </p:nvSpPr>
        <p:spPr>
          <a:xfrm rot="5400000">
            <a:off x="8647862" y="1162766"/>
            <a:ext cx="75023" cy="1909353"/>
          </a:xfrm>
          <a:prstGeom prst="leftBrace">
            <a:avLst/>
          </a:prstGeom>
          <a:noFill/>
          <a:ln w="28575" cap="flat" cmpd="sng" algn="ctr">
            <a:solidFill>
              <a:srgbClr val="E8E8E8">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black"/>
              </a:solidFill>
              <a:effectLst/>
              <a:uLnTx/>
              <a:uFillTx/>
              <a:latin typeface="Gill Sans MT" panose="020B0502020104020203" pitchFamily="34" charset="0"/>
            </a:endParaRPr>
          </a:p>
        </p:txBody>
      </p:sp>
      <p:sp>
        <p:nvSpPr>
          <p:cNvPr id="278" name="TextBox 215">
            <a:extLst>
              <a:ext uri="{FF2B5EF4-FFF2-40B4-BE49-F238E27FC236}">
                <a16:creationId xmlns:a16="http://schemas.microsoft.com/office/drawing/2014/main" id="{FB1053F3-F442-0C7F-5EB2-FB319B0F94F4}"/>
              </a:ext>
            </a:extLst>
          </p:cNvPr>
          <p:cNvSpPr txBox="1"/>
          <p:nvPr/>
        </p:nvSpPr>
        <p:spPr>
          <a:xfrm>
            <a:off x="7637936" y="2518621"/>
            <a:ext cx="2127505" cy="338554"/>
          </a:xfrm>
          <a:prstGeom prst="rect">
            <a:avLst/>
          </a:prstGeom>
          <a:noFill/>
        </p:spPr>
        <p:txBody>
          <a:bodyPr wrap="none" rtlCol="0">
            <a:spAutoFit/>
          </a:bodyPr>
          <a:lstStyle/>
          <a:p>
            <a:pPr defTabSz="457200"/>
            <a:r>
              <a:rPr lang="en-US" altLang="zh-CN" sz="1600"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0    2      4      6     8  9</a:t>
            </a:r>
            <a:endParaRPr lang="en-DK" sz="1600" dirty="0">
              <a:solidFill>
                <a:prstClr val="black"/>
              </a:solidFill>
              <a:latin typeface="Gill Sans MT" panose="020B0502020104020203" pitchFamily="34" charset="0"/>
              <a:cs typeface="Times New Roman" panose="02020603050405020304" pitchFamily="18" charset="0"/>
            </a:endParaRPr>
          </a:p>
        </p:txBody>
      </p:sp>
      <p:sp>
        <p:nvSpPr>
          <p:cNvPr id="279" name="TextBox 222">
            <a:extLst>
              <a:ext uri="{FF2B5EF4-FFF2-40B4-BE49-F238E27FC236}">
                <a16:creationId xmlns:a16="http://schemas.microsoft.com/office/drawing/2014/main" id="{1EEA55F6-82E9-42F9-4F27-0B52EBEAA949}"/>
              </a:ext>
            </a:extLst>
          </p:cNvPr>
          <p:cNvSpPr txBox="1"/>
          <p:nvPr/>
        </p:nvSpPr>
        <p:spPr>
          <a:xfrm>
            <a:off x="8800316" y="2318111"/>
            <a:ext cx="306494" cy="369332"/>
          </a:xfrm>
          <a:prstGeom prst="rect">
            <a:avLst/>
          </a:prstGeom>
          <a:noFill/>
        </p:spPr>
        <p:txBody>
          <a:bodyPr wrap="none" rtlCol="0">
            <a:spAutoFit/>
          </a:bodyPr>
          <a:lstStyle/>
          <a:p>
            <a:pPr defTabSz="457200"/>
            <a:r>
              <a:rPr lang="en-US" b="1" i="1" dirty="0">
                <a:solidFill>
                  <a:prstClr val="white"/>
                </a:solidFill>
                <a:latin typeface="Gill Sans MT" panose="020B0502020104020203" pitchFamily="34" charset="0"/>
                <a:cs typeface="Times New Roman" panose="02020603050405020304" pitchFamily="18" charset="0"/>
              </a:rPr>
              <a:t>1</a:t>
            </a:r>
            <a:endParaRPr lang="en-DK" b="1" i="1" dirty="0">
              <a:solidFill>
                <a:prstClr val="white"/>
              </a:solidFill>
              <a:latin typeface="Gill Sans MT" panose="020B0502020104020203" pitchFamily="34" charset="0"/>
              <a:cs typeface="Times New Roman" panose="02020603050405020304" pitchFamily="18" charset="0"/>
            </a:endParaRPr>
          </a:p>
        </p:txBody>
      </p:sp>
      <p:sp>
        <p:nvSpPr>
          <p:cNvPr id="280" name="TextBox 223">
            <a:extLst>
              <a:ext uri="{FF2B5EF4-FFF2-40B4-BE49-F238E27FC236}">
                <a16:creationId xmlns:a16="http://schemas.microsoft.com/office/drawing/2014/main" id="{C9DBE4C5-3DB5-69B8-2233-1FF95D25CD7B}"/>
              </a:ext>
            </a:extLst>
          </p:cNvPr>
          <p:cNvSpPr txBox="1"/>
          <p:nvPr/>
        </p:nvSpPr>
        <p:spPr>
          <a:xfrm>
            <a:off x="8343727" y="2319975"/>
            <a:ext cx="306494" cy="369332"/>
          </a:xfrm>
          <a:prstGeom prst="rect">
            <a:avLst/>
          </a:prstGeom>
          <a:noFill/>
        </p:spPr>
        <p:txBody>
          <a:bodyPr wrap="none" rtlCol="0">
            <a:spAutoFit/>
          </a:bodyPr>
          <a:lstStyle/>
          <a:p>
            <a:pPr defTabSz="457200"/>
            <a:r>
              <a:rPr lang="en-US" b="1" i="1" dirty="0">
                <a:solidFill>
                  <a:prstClr val="white"/>
                </a:solidFill>
                <a:latin typeface="Gill Sans MT" panose="020B0502020104020203" pitchFamily="34" charset="0"/>
                <a:cs typeface="Times New Roman" panose="02020603050405020304" pitchFamily="18" charset="0"/>
              </a:rPr>
              <a:t>1</a:t>
            </a:r>
            <a:endParaRPr lang="en-DK" b="1" i="1" dirty="0">
              <a:solidFill>
                <a:prstClr val="white"/>
              </a:solidFill>
              <a:latin typeface="Gill Sans MT" panose="020B0502020104020203"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81" name="TextBox 235">
                <a:extLst>
                  <a:ext uri="{FF2B5EF4-FFF2-40B4-BE49-F238E27FC236}">
                    <a16:creationId xmlns:a16="http://schemas.microsoft.com/office/drawing/2014/main" id="{9CDD8CCB-E2C6-1AF5-C23A-DF0E2FF0237C}"/>
                  </a:ext>
                </a:extLst>
              </p:cNvPr>
              <p:cNvSpPr txBox="1"/>
              <p:nvPr/>
            </p:nvSpPr>
            <p:spPr>
              <a:xfrm>
                <a:off x="9651042" y="2029573"/>
                <a:ext cx="2050626" cy="545727"/>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R→</a:t>
                </a:r>
                <a:r>
                  <a:rPr lang="en-US" dirty="0">
                    <a:solidFill>
                      <a:prstClr val="black"/>
                    </a:solidFill>
                    <a:latin typeface="Gill Sans MT" panose="020B0502020104020203" pitchFamily="34" charset="0"/>
                    <a:cs typeface="Times New Roman" panose="02020603050405020304" pitchFamily="18" charset="0"/>
                  </a:rPr>
                  <a:t> </a:t>
                </a:r>
                <a14:m>
                  <m:oMath xmlns:m="http://schemas.openxmlformats.org/officeDocument/2006/math">
                    <m:f>
                      <m:fPr>
                        <m:ctrlPr>
                          <a:rPr lang="en-US" altLang="zh-CN" i="1">
                            <a:solidFill>
                              <a:prstClr val="black"/>
                            </a:solidFill>
                            <a:latin typeface="Cambria Math" panose="02040503050406030204" pitchFamily="18" charset="0"/>
                            <a:cs typeface="Times New Roman" panose="02020603050405020304" pitchFamily="18" charset="0"/>
                          </a:rPr>
                        </m:ctrlPr>
                      </m:fPr>
                      <m:num>
                        <m:r>
                          <a:rPr lang="en-US" altLang="zh-CN" i="1">
                            <a:solidFill>
                              <a:prstClr val="black"/>
                            </a:solidFill>
                            <a:latin typeface="Cambria Math" panose="02040503050406030204" pitchFamily="18" charset="0"/>
                            <a:cs typeface="Times New Roman" panose="02020603050405020304" pitchFamily="18" charset="0"/>
                          </a:rPr>
                          <m:t>3</m:t>
                        </m:r>
                        <m:r>
                          <a:rPr lang="en-US" i="1">
                            <a:solidFill>
                              <a:prstClr val="black"/>
                            </a:solidFill>
                            <a:latin typeface="Cambria Math" panose="02040503050406030204" pitchFamily="18" charset="0"/>
                            <a:cs typeface="Times New Roman" panose="02020603050405020304" pitchFamily="18" charset="0"/>
                          </a:rPr>
                          <m:t>⨯</m:t>
                        </m:r>
                        <m:sSubSup>
                          <m:sSubSupPr>
                            <m:ctrlPr>
                              <a:rPr lang="en-US" i="1">
                                <a:solidFill>
                                  <a:srgbClr val="C00000"/>
                                </a:solidFill>
                                <a:latin typeface="Cambria Math" panose="02040503050406030204" pitchFamily="18" charset="0"/>
                                <a:cs typeface="Times New Roman" panose="02020603050405020304" pitchFamily="18" charset="0"/>
                              </a:rPr>
                            </m:ctrlPr>
                          </m:sSubSupPr>
                          <m:e>
                            <m:r>
                              <a:rPr lang="en-US" i="1">
                                <a:solidFill>
                                  <a:srgbClr val="C00000"/>
                                </a:solidFill>
                                <a:latin typeface="Cambria Math" panose="02040503050406030204" pitchFamily="18" charset="0"/>
                                <a:cs typeface="Times New Roman" panose="02020603050405020304" pitchFamily="18" charset="0"/>
                              </a:rPr>
                              <m:t>𝑇</m:t>
                            </m:r>
                          </m:e>
                          <m:sub>
                            <m:r>
                              <a:rPr lang="en-US" i="1">
                                <a:solidFill>
                                  <a:srgbClr val="C00000"/>
                                </a:solidFill>
                                <a:latin typeface="Cambria Math" panose="02040503050406030204" pitchFamily="18" charset="0"/>
                                <a:cs typeface="Times New Roman" panose="02020603050405020304" pitchFamily="18" charset="0"/>
                              </a:rPr>
                              <m:t>1</m:t>
                            </m:r>
                          </m:sub>
                          <m:sup>
                            <m:r>
                              <a:rPr lang="en-US" i="1" smtClean="0">
                                <a:solidFill>
                                  <a:srgbClr val="C00000"/>
                                </a:solidFill>
                                <a:latin typeface="Cambria Math" panose="02040503050406030204" pitchFamily="18" charset="0"/>
                                <a:cs typeface="Times New Roman" panose="02020603050405020304" pitchFamily="18" charset="0"/>
                              </a:rPr>
                              <m:t>𝑖</m:t>
                            </m:r>
                            <m:r>
                              <a:rPr lang="en-US" altLang="zh-CN" i="1">
                                <a:solidFill>
                                  <a:srgbClr val="C00000"/>
                                </a:solidFill>
                                <a:latin typeface="Cambria Math" panose="02040503050406030204" pitchFamily="18" charset="0"/>
                                <a:cs typeface="Times New Roman" panose="02020603050405020304" pitchFamily="18" charset="0"/>
                              </a:rPr>
                              <m:t>𝑑𝑒𝑎𝑙</m:t>
                            </m:r>
                          </m:sup>
                        </m:sSubSup>
                      </m:num>
                      <m:den>
                        <m:r>
                          <a:rPr lang="en-US" i="1" smtClean="0">
                            <a:solidFill>
                              <a:prstClr val="black"/>
                            </a:solidFill>
                            <a:latin typeface="Cambria Math" panose="02040503050406030204" pitchFamily="18" charset="0"/>
                            <a:cs typeface="Times New Roman" panose="02020603050405020304" pitchFamily="18" charset="0"/>
                          </a:rPr>
                          <m:t>9</m:t>
                        </m:r>
                      </m:den>
                    </m:f>
                    <m:r>
                      <a:rPr lang="en-US" i="1">
                        <a:solidFill>
                          <a:prstClr val="black"/>
                        </a:solidFill>
                        <a:latin typeface="Cambria Math" panose="02040503050406030204" pitchFamily="18" charset="0"/>
                        <a:cs typeface="Times New Roman" panose="02020603050405020304" pitchFamily="18" charset="0"/>
                      </a:rPr>
                      <m:t>= </m:t>
                    </m:r>
                  </m:oMath>
                </a14:m>
                <a:r>
                  <a:rPr lang="en-US" altLang="zh-CN" b="1"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0.67</a:t>
                </a:r>
                <a:endParaRPr lang="en-DK" b="1" i="1" dirty="0">
                  <a:solidFill>
                    <a:prstClr val="black"/>
                  </a:solidFill>
                  <a:latin typeface="Gill Sans MT" panose="020B0502020104020203" pitchFamily="34" charset="0"/>
                  <a:cs typeface="Times New Roman" panose="02020603050405020304" pitchFamily="18" charset="0"/>
                </a:endParaRPr>
              </a:p>
            </p:txBody>
          </p:sp>
        </mc:Choice>
        <mc:Fallback xmlns="">
          <p:sp>
            <p:nvSpPr>
              <p:cNvPr id="281" name="TextBox 235">
                <a:extLst>
                  <a:ext uri="{FF2B5EF4-FFF2-40B4-BE49-F238E27FC236}">
                    <a16:creationId xmlns:a16="http://schemas.microsoft.com/office/drawing/2014/main" id="{6E7C5273-0F19-7732-B375-1F20B8924FCF}"/>
                  </a:ext>
                </a:extLst>
              </p:cNvPr>
              <p:cNvSpPr txBox="1">
                <a:spLocks noRot="1" noChangeAspect="1" noMove="1" noResize="1" noEditPoints="1" noAdjustHandles="1" noChangeArrowheads="1" noChangeShapeType="1" noTextEdit="1"/>
              </p:cNvSpPr>
              <p:nvPr/>
            </p:nvSpPr>
            <p:spPr>
              <a:xfrm>
                <a:off x="9651042" y="2029573"/>
                <a:ext cx="2050626" cy="545727"/>
              </a:xfrm>
              <a:prstGeom prst="rect">
                <a:avLst/>
              </a:prstGeom>
              <a:blipFill>
                <a:blip r:embed="rId3"/>
                <a:stretch>
                  <a:fillRect l="-2374" r="-1780" b="-6742"/>
                </a:stretch>
              </a:blipFill>
            </p:spPr>
            <p:txBody>
              <a:bodyPr/>
              <a:lstStyle/>
              <a:p>
                <a:r>
                  <a:rPr lang="zh-CN" altLang="en-US">
                    <a:noFill/>
                  </a:rPr>
                  <a:t> </a:t>
                </a:r>
              </a:p>
            </p:txBody>
          </p:sp>
        </mc:Fallback>
      </mc:AlternateContent>
      <p:sp>
        <p:nvSpPr>
          <p:cNvPr id="282" name="TextBox 236">
            <a:extLst>
              <a:ext uri="{FF2B5EF4-FFF2-40B4-BE49-F238E27FC236}">
                <a16:creationId xmlns:a16="http://schemas.microsoft.com/office/drawing/2014/main" id="{F54E1E94-E9D1-5968-2277-935C1DCD47F2}"/>
              </a:ext>
            </a:extLst>
          </p:cNvPr>
          <p:cNvSpPr txBox="1"/>
          <p:nvPr/>
        </p:nvSpPr>
        <p:spPr>
          <a:xfrm>
            <a:off x="9628121" y="2259716"/>
            <a:ext cx="415498"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a:t>
            </a:r>
            <a:endParaRPr lang="en-DK" b="1" i="1" dirty="0">
              <a:solidFill>
                <a:prstClr val="black"/>
              </a:solidFill>
              <a:latin typeface="Gill Sans MT" panose="020B0502020104020203"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83" name="TextBox 237">
                <a:extLst>
                  <a:ext uri="{FF2B5EF4-FFF2-40B4-BE49-F238E27FC236}">
                    <a16:creationId xmlns:a16="http://schemas.microsoft.com/office/drawing/2014/main" id="{9DFD36FB-33EB-81FD-304B-4ABA1055AE2B}"/>
                  </a:ext>
                </a:extLst>
              </p:cNvPr>
              <p:cNvSpPr txBox="1"/>
              <p:nvPr/>
            </p:nvSpPr>
            <p:spPr>
              <a:xfrm>
                <a:off x="9672520" y="2642931"/>
                <a:ext cx="1747658" cy="546047"/>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R</a:t>
                </a:r>
                <a:r>
                  <a:rPr lang="en-US" altLang="zh-CN" b="1"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a:t>
                </a:r>
                <a:r>
                  <a:rPr lang="en-US" dirty="0">
                    <a:solidFill>
                      <a:prstClr val="black"/>
                    </a:solidFill>
                    <a:latin typeface="Gill Sans MT" panose="020B0502020104020203" pitchFamily="34" charset="0"/>
                    <a:cs typeface="Times New Roman" panose="02020603050405020304" pitchFamily="18" charset="0"/>
                  </a:rPr>
                  <a:t> </a:t>
                </a:r>
                <a14:m>
                  <m:oMath xmlns:m="http://schemas.openxmlformats.org/officeDocument/2006/math">
                    <m:f>
                      <m:fPr>
                        <m:ctrlPr>
                          <a:rPr lang="en-US" altLang="zh-CN" i="1">
                            <a:solidFill>
                              <a:prstClr val="black"/>
                            </a:solidFill>
                            <a:latin typeface="Cambria Math" panose="02040503050406030204" pitchFamily="18" charset="0"/>
                            <a:cs typeface="Times New Roman" panose="02020603050405020304" pitchFamily="18" charset="0"/>
                          </a:rPr>
                        </m:ctrlPr>
                      </m:fPr>
                      <m:num>
                        <m:r>
                          <a:rPr lang="en-US" altLang="zh-CN" i="1">
                            <a:solidFill>
                              <a:prstClr val="black"/>
                            </a:solidFill>
                            <a:latin typeface="Cambria Math" panose="02040503050406030204" pitchFamily="18" charset="0"/>
                            <a:cs typeface="Times New Roman" panose="02020603050405020304" pitchFamily="18" charset="0"/>
                          </a:rPr>
                          <m:t>3</m:t>
                        </m:r>
                        <m:r>
                          <a:rPr lang="en-US" i="1">
                            <a:solidFill>
                              <a:prstClr val="black"/>
                            </a:solidFill>
                            <a:latin typeface="Cambria Math" panose="02040503050406030204" pitchFamily="18" charset="0"/>
                            <a:cs typeface="Times New Roman" panose="02020603050405020304" pitchFamily="18" charset="0"/>
                          </a:rPr>
                          <m:t>⨯</m:t>
                        </m:r>
                        <m:sSubSup>
                          <m:sSubSupPr>
                            <m:ctrlPr>
                              <a:rPr lang="en-US" i="1">
                                <a:solidFill>
                                  <a:srgbClr val="C00000"/>
                                </a:solidFill>
                                <a:latin typeface="Cambria Math" panose="02040503050406030204" pitchFamily="18" charset="0"/>
                                <a:cs typeface="Times New Roman" panose="02020603050405020304" pitchFamily="18" charset="0"/>
                              </a:rPr>
                            </m:ctrlPr>
                          </m:sSubSupPr>
                          <m:e>
                            <m:r>
                              <a:rPr lang="en-US" i="1">
                                <a:solidFill>
                                  <a:srgbClr val="C00000"/>
                                </a:solidFill>
                                <a:latin typeface="Cambria Math" panose="02040503050406030204" pitchFamily="18" charset="0"/>
                                <a:cs typeface="Times New Roman" panose="02020603050405020304" pitchFamily="18" charset="0"/>
                              </a:rPr>
                              <m:t>𝑇</m:t>
                            </m:r>
                          </m:e>
                          <m:sub>
                            <m:r>
                              <a:rPr lang="en-US" i="1" smtClean="0">
                                <a:solidFill>
                                  <a:srgbClr val="C00000"/>
                                </a:solidFill>
                                <a:latin typeface="Cambria Math" panose="02040503050406030204" pitchFamily="18" charset="0"/>
                                <a:cs typeface="Times New Roman" panose="02020603050405020304" pitchFamily="18" charset="0"/>
                              </a:rPr>
                              <m:t>2</m:t>
                            </m:r>
                          </m:sub>
                          <m:sup>
                            <m:r>
                              <a:rPr lang="en-US" i="1" smtClean="0">
                                <a:solidFill>
                                  <a:srgbClr val="C00000"/>
                                </a:solidFill>
                                <a:latin typeface="Cambria Math" panose="02040503050406030204" pitchFamily="18" charset="0"/>
                                <a:cs typeface="Times New Roman" panose="02020603050405020304" pitchFamily="18" charset="0"/>
                              </a:rPr>
                              <m:t>𝑖𝑑</m:t>
                            </m:r>
                            <m:r>
                              <a:rPr lang="en-US" altLang="zh-CN" i="1">
                                <a:solidFill>
                                  <a:srgbClr val="C00000"/>
                                </a:solidFill>
                                <a:latin typeface="Cambria Math" panose="02040503050406030204" pitchFamily="18" charset="0"/>
                                <a:cs typeface="Times New Roman" panose="02020603050405020304" pitchFamily="18" charset="0"/>
                              </a:rPr>
                              <m:t>𝑒𝑎𝑙</m:t>
                            </m:r>
                          </m:sup>
                        </m:sSubSup>
                      </m:num>
                      <m:den>
                        <m:r>
                          <a:rPr lang="en-US" i="1" smtClean="0">
                            <a:solidFill>
                              <a:prstClr val="black"/>
                            </a:solidFill>
                            <a:latin typeface="Cambria Math" panose="02040503050406030204" pitchFamily="18" charset="0"/>
                            <a:cs typeface="Times New Roman" panose="02020603050405020304" pitchFamily="18" charset="0"/>
                          </a:rPr>
                          <m:t>9</m:t>
                        </m:r>
                      </m:den>
                    </m:f>
                    <m:r>
                      <a:rPr lang="en-US" i="1">
                        <a:solidFill>
                          <a:prstClr val="black"/>
                        </a:solidFill>
                        <a:latin typeface="Cambria Math" panose="02040503050406030204" pitchFamily="18" charset="0"/>
                        <a:cs typeface="Times New Roman" panose="02020603050405020304" pitchFamily="18" charset="0"/>
                      </a:rPr>
                      <m:t>= </m:t>
                    </m:r>
                  </m:oMath>
                </a14:m>
                <a:r>
                  <a:rPr lang="en-US" altLang="zh-CN" b="1"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1</a:t>
                </a:r>
                <a:endParaRPr lang="en-DK" b="1" i="1" dirty="0">
                  <a:solidFill>
                    <a:prstClr val="black"/>
                  </a:solidFill>
                  <a:latin typeface="Gill Sans MT" panose="020B0502020104020203" pitchFamily="34" charset="0"/>
                  <a:cs typeface="Times New Roman" panose="02020603050405020304" pitchFamily="18" charset="0"/>
                </a:endParaRPr>
              </a:p>
            </p:txBody>
          </p:sp>
        </mc:Choice>
        <mc:Fallback xmlns="">
          <p:sp>
            <p:nvSpPr>
              <p:cNvPr id="283" name="TextBox 237">
                <a:extLst>
                  <a:ext uri="{FF2B5EF4-FFF2-40B4-BE49-F238E27FC236}">
                    <a16:creationId xmlns:a16="http://schemas.microsoft.com/office/drawing/2014/main" id="{F662996A-4FF7-AB40-7128-30EA09EE5CA4}"/>
                  </a:ext>
                </a:extLst>
              </p:cNvPr>
              <p:cNvSpPr txBox="1">
                <a:spLocks noRot="1" noChangeAspect="1" noMove="1" noResize="1" noEditPoints="1" noAdjustHandles="1" noChangeArrowheads="1" noChangeShapeType="1" noTextEdit="1"/>
              </p:cNvSpPr>
              <p:nvPr/>
            </p:nvSpPr>
            <p:spPr>
              <a:xfrm>
                <a:off x="9672520" y="2642931"/>
                <a:ext cx="1747658" cy="546047"/>
              </a:xfrm>
              <a:prstGeom prst="rect">
                <a:avLst/>
              </a:prstGeom>
              <a:blipFill>
                <a:blip r:embed="rId4"/>
                <a:stretch>
                  <a:fillRect l="-3147" r="-2098" b="-6742"/>
                </a:stretch>
              </a:blipFill>
            </p:spPr>
            <p:txBody>
              <a:bodyPr/>
              <a:lstStyle/>
              <a:p>
                <a:r>
                  <a:rPr lang="zh-CN" altLang="en-US">
                    <a:noFill/>
                  </a:rPr>
                  <a:t> </a:t>
                </a:r>
              </a:p>
            </p:txBody>
          </p:sp>
        </mc:Fallback>
      </mc:AlternateContent>
      <p:sp>
        <p:nvSpPr>
          <p:cNvPr id="284" name="TextBox 238">
            <a:extLst>
              <a:ext uri="{FF2B5EF4-FFF2-40B4-BE49-F238E27FC236}">
                <a16:creationId xmlns:a16="http://schemas.microsoft.com/office/drawing/2014/main" id="{4A520ED0-296A-48FE-3EE5-96E6A1501F5E}"/>
              </a:ext>
            </a:extLst>
          </p:cNvPr>
          <p:cNvSpPr txBox="1"/>
          <p:nvPr/>
        </p:nvSpPr>
        <p:spPr>
          <a:xfrm>
            <a:off x="9640731" y="2873073"/>
            <a:ext cx="415498"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285" name="TextBox 239">
            <a:extLst>
              <a:ext uri="{FF2B5EF4-FFF2-40B4-BE49-F238E27FC236}">
                <a16:creationId xmlns:a16="http://schemas.microsoft.com/office/drawing/2014/main" id="{28980277-9615-DB9B-A126-FC5D3E80FF3D}"/>
              </a:ext>
            </a:extLst>
          </p:cNvPr>
          <p:cNvSpPr txBox="1"/>
          <p:nvPr/>
        </p:nvSpPr>
        <p:spPr>
          <a:xfrm>
            <a:off x="7637936" y="3107170"/>
            <a:ext cx="2185214" cy="338554"/>
          </a:xfrm>
          <a:prstGeom prst="rect">
            <a:avLst/>
          </a:prstGeom>
          <a:noFill/>
        </p:spPr>
        <p:txBody>
          <a:bodyPr wrap="none" rtlCol="0">
            <a:spAutoFit/>
          </a:bodyPr>
          <a:lstStyle/>
          <a:p>
            <a:pPr defTabSz="457200"/>
            <a:r>
              <a:rPr lang="en-US" altLang="zh-CN" sz="1600"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0    2     4       6     8  9</a:t>
            </a:r>
            <a:endParaRPr lang="en-DK" sz="1600" dirty="0">
              <a:solidFill>
                <a:prstClr val="black"/>
              </a:solidFill>
              <a:latin typeface="Gill Sans MT" panose="020B0502020104020203" pitchFamily="34" charset="0"/>
              <a:cs typeface="Times New Roman" panose="02020603050405020304" pitchFamily="18" charset="0"/>
            </a:endParaRPr>
          </a:p>
        </p:txBody>
      </p:sp>
      <p:sp>
        <p:nvSpPr>
          <p:cNvPr id="286" name="TextBox 241">
            <a:extLst>
              <a:ext uri="{FF2B5EF4-FFF2-40B4-BE49-F238E27FC236}">
                <a16:creationId xmlns:a16="http://schemas.microsoft.com/office/drawing/2014/main" id="{B32F5B89-A0B3-C8DA-5DFD-E4E648C75AEC}"/>
              </a:ext>
            </a:extLst>
          </p:cNvPr>
          <p:cNvSpPr txBox="1"/>
          <p:nvPr/>
        </p:nvSpPr>
        <p:spPr>
          <a:xfrm>
            <a:off x="7951718" y="1800926"/>
            <a:ext cx="1559851" cy="369332"/>
          </a:xfrm>
          <a:prstGeom prst="rect">
            <a:avLst/>
          </a:prstGeom>
          <a:noFill/>
        </p:spPr>
        <p:txBody>
          <a:bodyPr wrap="none" rtlCol="0">
            <a:spAutoFit/>
          </a:bodyPr>
          <a:lstStyle/>
          <a:p>
            <a:pPr defTabSz="457200"/>
            <a:r>
              <a:rPr lang="en-US" altLang="zh-CN"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R</a:t>
            </a:r>
            <a:r>
              <a:rPr lang="en-US" i="1" dirty="0">
                <a:solidFill>
                  <a:prstClr val="black"/>
                </a:solidFill>
                <a:latin typeface="Gill Sans MT" panose="020B0502020104020203" pitchFamily="34" charset="0"/>
                <a:cs typeface="Times New Roman" panose="02020603050405020304" pitchFamily="18" charset="0"/>
              </a:rPr>
              <a:t>epeating Cycle</a:t>
            </a:r>
            <a:endParaRPr lang="en-DK" i="1" dirty="0">
              <a:solidFill>
                <a:prstClr val="black"/>
              </a:solidFill>
              <a:latin typeface="Gill Sans MT" panose="020B0502020104020203" pitchFamily="34" charset="0"/>
              <a:cs typeface="Times New Roman" panose="02020603050405020304" pitchFamily="18" charset="0"/>
            </a:endParaRPr>
          </a:p>
        </p:txBody>
      </p:sp>
      <p:sp>
        <p:nvSpPr>
          <p:cNvPr id="287" name="Left Brace 267">
            <a:extLst>
              <a:ext uri="{FF2B5EF4-FFF2-40B4-BE49-F238E27FC236}">
                <a16:creationId xmlns:a16="http://schemas.microsoft.com/office/drawing/2014/main" id="{5091FE5B-E7E1-6EEB-B7DF-4E5164DB2B92}"/>
              </a:ext>
            </a:extLst>
          </p:cNvPr>
          <p:cNvSpPr/>
          <p:nvPr/>
        </p:nvSpPr>
        <p:spPr>
          <a:xfrm rot="5400000">
            <a:off x="8499805" y="3859696"/>
            <a:ext cx="55333" cy="1477159"/>
          </a:xfrm>
          <a:prstGeom prst="leftBrace">
            <a:avLst/>
          </a:prstGeom>
          <a:noFill/>
          <a:ln w="28575" cap="flat" cmpd="sng" algn="ctr">
            <a:solidFill>
              <a:srgbClr val="E8E8E8">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black"/>
              </a:solidFill>
              <a:effectLst/>
              <a:uLnTx/>
              <a:uFillTx/>
              <a:latin typeface="Gill Sans MT" panose="020B0502020104020203" pitchFamily="34" charset="0"/>
            </a:endParaRPr>
          </a:p>
        </p:txBody>
      </p:sp>
      <p:sp>
        <p:nvSpPr>
          <p:cNvPr id="288" name="TextBox 268">
            <a:extLst>
              <a:ext uri="{FF2B5EF4-FFF2-40B4-BE49-F238E27FC236}">
                <a16:creationId xmlns:a16="http://schemas.microsoft.com/office/drawing/2014/main" id="{E7E8D92E-4D4A-EAC3-E0EA-FE5A21657BA8}"/>
              </a:ext>
            </a:extLst>
          </p:cNvPr>
          <p:cNvSpPr txBox="1"/>
          <p:nvPr/>
        </p:nvSpPr>
        <p:spPr>
          <a:xfrm>
            <a:off x="7813267" y="4289445"/>
            <a:ext cx="1559851" cy="369332"/>
          </a:xfrm>
          <a:prstGeom prst="rect">
            <a:avLst/>
          </a:prstGeom>
          <a:noFill/>
        </p:spPr>
        <p:txBody>
          <a:bodyPr wrap="none" rtlCol="0">
            <a:spAutoFit/>
          </a:bodyPr>
          <a:lstStyle/>
          <a:p>
            <a:pPr defTabSz="457200"/>
            <a:r>
              <a:rPr lang="en-US" altLang="zh-CN"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R</a:t>
            </a:r>
            <a:r>
              <a:rPr lang="en-US" i="1" dirty="0">
                <a:solidFill>
                  <a:prstClr val="black"/>
                </a:solidFill>
                <a:latin typeface="Gill Sans MT" panose="020B0502020104020203" pitchFamily="34" charset="0"/>
                <a:cs typeface="Times New Roman" panose="02020603050405020304" pitchFamily="18" charset="0"/>
              </a:rPr>
              <a:t>epeating Cycle</a:t>
            </a:r>
            <a:endParaRPr lang="en-DK" i="1" dirty="0">
              <a:solidFill>
                <a:prstClr val="black"/>
              </a:solidFill>
              <a:latin typeface="Gill Sans MT" panose="020B0502020104020203"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89" name="TextBox 287">
                <a:extLst>
                  <a:ext uri="{FF2B5EF4-FFF2-40B4-BE49-F238E27FC236}">
                    <a16:creationId xmlns:a16="http://schemas.microsoft.com/office/drawing/2014/main" id="{12BB8E7F-16CE-6D1E-1EC6-F3E01F878F49}"/>
                  </a:ext>
                </a:extLst>
              </p:cNvPr>
              <p:cNvSpPr txBox="1"/>
              <p:nvPr/>
            </p:nvSpPr>
            <p:spPr>
              <a:xfrm>
                <a:off x="9540033" y="4485984"/>
                <a:ext cx="2050626" cy="544701"/>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R→</a:t>
                </a:r>
                <a:r>
                  <a:rPr lang="en-US" dirty="0">
                    <a:solidFill>
                      <a:prstClr val="black"/>
                    </a:solidFill>
                    <a:latin typeface="Gill Sans MT" panose="020B0502020104020203" pitchFamily="34" charset="0"/>
                    <a:cs typeface="Times New Roman" panose="02020603050405020304" pitchFamily="18" charset="0"/>
                  </a:rPr>
                  <a:t> </a:t>
                </a:r>
                <a14:m>
                  <m:oMath xmlns:m="http://schemas.openxmlformats.org/officeDocument/2006/math">
                    <m:f>
                      <m:fPr>
                        <m:ctrlPr>
                          <a:rPr lang="en-US" altLang="zh-CN" i="1">
                            <a:solidFill>
                              <a:prstClr val="black"/>
                            </a:solidFill>
                            <a:latin typeface="Cambria Math" panose="02040503050406030204" pitchFamily="18" charset="0"/>
                            <a:cs typeface="Times New Roman" panose="02020603050405020304" pitchFamily="18" charset="0"/>
                          </a:rPr>
                        </m:ctrlPr>
                      </m:fPr>
                      <m:num>
                        <m:r>
                          <a:rPr lang="en-US" altLang="zh-CN" i="1">
                            <a:solidFill>
                              <a:prstClr val="black"/>
                            </a:solidFill>
                            <a:latin typeface="Cambria Math" panose="02040503050406030204" pitchFamily="18" charset="0"/>
                            <a:cs typeface="Times New Roman" panose="02020603050405020304" pitchFamily="18" charset="0"/>
                          </a:rPr>
                          <m:t>3</m:t>
                        </m:r>
                        <m:r>
                          <a:rPr lang="en-US" i="1">
                            <a:solidFill>
                              <a:prstClr val="black"/>
                            </a:solidFill>
                            <a:latin typeface="Cambria Math" panose="02040503050406030204" pitchFamily="18" charset="0"/>
                            <a:cs typeface="Times New Roman" panose="02020603050405020304" pitchFamily="18" charset="0"/>
                          </a:rPr>
                          <m:t>⨯</m:t>
                        </m:r>
                        <m:sSubSup>
                          <m:sSubSupPr>
                            <m:ctrlPr>
                              <a:rPr lang="en-US" i="1">
                                <a:solidFill>
                                  <a:srgbClr val="C00000"/>
                                </a:solidFill>
                                <a:latin typeface="Cambria Math" panose="02040503050406030204" pitchFamily="18" charset="0"/>
                                <a:cs typeface="Times New Roman" panose="02020603050405020304" pitchFamily="18" charset="0"/>
                              </a:rPr>
                            </m:ctrlPr>
                          </m:sSubSupPr>
                          <m:e>
                            <m:r>
                              <a:rPr lang="en-US" i="1">
                                <a:solidFill>
                                  <a:srgbClr val="C00000"/>
                                </a:solidFill>
                                <a:latin typeface="Cambria Math" panose="02040503050406030204" pitchFamily="18" charset="0"/>
                                <a:cs typeface="Times New Roman" panose="02020603050405020304" pitchFamily="18" charset="0"/>
                              </a:rPr>
                              <m:t>𝑇</m:t>
                            </m:r>
                          </m:e>
                          <m:sub>
                            <m:r>
                              <a:rPr lang="en-US" i="1">
                                <a:solidFill>
                                  <a:srgbClr val="C00000"/>
                                </a:solidFill>
                                <a:latin typeface="Cambria Math" panose="02040503050406030204" pitchFamily="18" charset="0"/>
                                <a:cs typeface="Times New Roman" panose="02020603050405020304" pitchFamily="18" charset="0"/>
                              </a:rPr>
                              <m:t>1</m:t>
                            </m:r>
                          </m:sub>
                          <m:sup>
                            <m:r>
                              <a:rPr lang="en-US" i="1" smtClean="0">
                                <a:solidFill>
                                  <a:srgbClr val="C00000"/>
                                </a:solidFill>
                                <a:latin typeface="Cambria Math" panose="02040503050406030204" pitchFamily="18" charset="0"/>
                                <a:cs typeface="Times New Roman" panose="02020603050405020304" pitchFamily="18" charset="0"/>
                              </a:rPr>
                              <m:t>𝑖</m:t>
                            </m:r>
                            <m:r>
                              <a:rPr lang="en-US" altLang="zh-CN" i="1">
                                <a:solidFill>
                                  <a:srgbClr val="C00000"/>
                                </a:solidFill>
                                <a:latin typeface="Cambria Math" panose="02040503050406030204" pitchFamily="18" charset="0"/>
                                <a:cs typeface="Times New Roman" panose="02020603050405020304" pitchFamily="18" charset="0"/>
                              </a:rPr>
                              <m:t>𝑑𝑒𝑎𝑙</m:t>
                            </m:r>
                          </m:sup>
                        </m:sSubSup>
                      </m:num>
                      <m:den>
                        <m:r>
                          <a:rPr lang="en-US" i="1" smtClean="0">
                            <a:solidFill>
                              <a:prstClr val="black"/>
                            </a:solidFill>
                            <a:latin typeface="Cambria Math" panose="02040503050406030204" pitchFamily="18" charset="0"/>
                            <a:cs typeface="Times New Roman" panose="02020603050405020304" pitchFamily="18" charset="0"/>
                          </a:rPr>
                          <m:t>7</m:t>
                        </m:r>
                      </m:den>
                    </m:f>
                    <m:r>
                      <a:rPr lang="en-US" i="1">
                        <a:solidFill>
                          <a:prstClr val="black"/>
                        </a:solidFill>
                        <a:latin typeface="Cambria Math" panose="02040503050406030204" pitchFamily="18" charset="0"/>
                        <a:cs typeface="Times New Roman" panose="02020603050405020304" pitchFamily="18" charset="0"/>
                      </a:rPr>
                      <m:t>= </m:t>
                    </m:r>
                  </m:oMath>
                </a14:m>
                <a:r>
                  <a:rPr lang="en-US" altLang="zh-CN" b="1"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0.86</a:t>
                </a:r>
                <a:endParaRPr lang="en-DK" b="1" i="1" dirty="0">
                  <a:solidFill>
                    <a:prstClr val="black"/>
                  </a:solidFill>
                  <a:latin typeface="Gill Sans MT" panose="020B0502020104020203" pitchFamily="34" charset="0"/>
                  <a:cs typeface="Times New Roman" panose="02020603050405020304" pitchFamily="18" charset="0"/>
                </a:endParaRPr>
              </a:p>
            </p:txBody>
          </p:sp>
        </mc:Choice>
        <mc:Fallback xmlns="">
          <p:sp>
            <p:nvSpPr>
              <p:cNvPr id="289" name="TextBox 287">
                <a:extLst>
                  <a:ext uri="{FF2B5EF4-FFF2-40B4-BE49-F238E27FC236}">
                    <a16:creationId xmlns:a16="http://schemas.microsoft.com/office/drawing/2014/main" id="{98F45711-75D1-8FA0-A533-9FD1215E9038}"/>
                  </a:ext>
                </a:extLst>
              </p:cNvPr>
              <p:cNvSpPr txBox="1">
                <a:spLocks noRot="1" noChangeAspect="1" noMove="1" noResize="1" noEditPoints="1" noAdjustHandles="1" noChangeArrowheads="1" noChangeShapeType="1" noTextEdit="1"/>
              </p:cNvSpPr>
              <p:nvPr/>
            </p:nvSpPr>
            <p:spPr>
              <a:xfrm>
                <a:off x="9540033" y="4485984"/>
                <a:ext cx="2050626" cy="544701"/>
              </a:xfrm>
              <a:prstGeom prst="rect">
                <a:avLst/>
              </a:prstGeom>
              <a:blipFill>
                <a:blip r:embed="rId5"/>
                <a:stretch>
                  <a:fillRect l="-2679" r="-1786" b="-6742"/>
                </a:stretch>
              </a:blipFill>
            </p:spPr>
            <p:txBody>
              <a:bodyPr/>
              <a:lstStyle/>
              <a:p>
                <a:r>
                  <a:rPr lang="zh-CN" altLang="en-US">
                    <a:noFill/>
                  </a:rPr>
                  <a:t> </a:t>
                </a:r>
              </a:p>
            </p:txBody>
          </p:sp>
        </mc:Fallback>
      </mc:AlternateContent>
      <p:sp>
        <p:nvSpPr>
          <p:cNvPr id="290" name="TextBox 288">
            <a:extLst>
              <a:ext uri="{FF2B5EF4-FFF2-40B4-BE49-F238E27FC236}">
                <a16:creationId xmlns:a16="http://schemas.microsoft.com/office/drawing/2014/main" id="{1DA201D9-2E94-3FA5-4607-E8D10432F6FF}"/>
              </a:ext>
            </a:extLst>
          </p:cNvPr>
          <p:cNvSpPr txBox="1"/>
          <p:nvPr/>
        </p:nvSpPr>
        <p:spPr>
          <a:xfrm>
            <a:off x="9258696" y="4716127"/>
            <a:ext cx="415498"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a:t>
            </a:r>
            <a:endParaRPr lang="en-DK" b="1" i="1" dirty="0">
              <a:solidFill>
                <a:prstClr val="black"/>
              </a:solidFill>
              <a:latin typeface="Gill Sans MT" panose="020B0502020104020203"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91" name="TextBox 289">
                <a:extLst>
                  <a:ext uri="{FF2B5EF4-FFF2-40B4-BE49-F238E27FC236}">
                    <a16:creationId xmlns:a16="http://schemas.microsoft.com/office/drawing/2014/main" id="{A0C245D6-6C1C-A57B-F7AE-84D22E9905D2}"/>
                  </a:ext>
                </a:extLst>
              </p:cNvPr>
              <p:cNvSpPr txBox="1"/>
              <p:nvPr/>
            </p:nvSpPr>
            <p:spPr>
              <a:xfrm>
                <a:off x="9555698" y="5093089"/>
                <a:ext cx="2050626" cy="545021"/>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R→</a:t>
                </a:r>
                <a:r>
                  <a:rPr lang="en-US" dirty="0">
                    <a:solidFill>
                      <a:prstClr val="black"/>
                    </a:solidFill>
                    <a:latin typeface="Gill Sans MT" panose="020B0502020104020203" pitchFamily="34" charset="0"/>
                    <a:cs typeface="Times New Roman" panose="02020603050405020304" pitchFamily="18" charset="0"/>
                  </a:rPr>
                  <a:t> </a:t>
                </a:r>
                <a14:m>
                  <m:oMath xmlns:m="http://schemas.openxmlformats.org/officeDocument/2006/math">
                    <m:f>
                      <m:fPr>
                        <m:ctrlPr>
                          <a:rPr lang="en-US" altLang="zh-CN" i="1" smtClean="0">
                            <a:solidFill>
                              <a:prstClr val="black"/>
                            </a:solidFill>
                            <a:latin typeface="Cambria Math" panose="02040503050406030204" pitchFamily="18" charset="0"/>
                            <a:cs typeface="Times New Roman" panose="02020603050405020304" pitchFamily="18" charset="0"/>
                          </a:rPr>
                        </m:ctrlPr>
                      </m:fPr>
                      <m:num>
                        <m:r>
                          <a:rPr lang="en-US" altLang="zh-CN" i="1" smtClean="0">
                            <a:solidFill>
                              <a:prstClr val="black"/>
                            </a:solidFill>
                            <a:latin typeface="Cambria Math" panose="02040503050406030204" pitchFamily="18" charset="0"/>
                            <a:cs typeface="Times New Roman" panose="02020603050405020304" pitchFamily="18" charset="0"/>
                          </a:rPr>
                          <m:t>2</m:t>
                        </m:r>
                        <m:r>
                          <a:rPr lang="en-US" i="1">
                            <a:solidFill>
                              <a:prstClr val="black"/>
                            </a:solidFill>
                            <a:latin typeface="Cambria Math" panose="02040503050406030204" pitchFamily="18" charset="0"/>
                            <a:cs typeface="Times New Roman" panose="02020603050405020304" pitchFamily="18" charset="0"/>
                          </a:rPr>
                          <m:t>⨯</m:t>
                        </m:r>
                        <m:sSubSup>
                          <m:sSubSupPr>
                            <m:ctrlPr>
                              <a:rPr lang="en-US" i="1">
                                <a:solidFill>
                                  <a:srgbClr val="C00000"/>
                                </a:solidFill>
                                <a:latin typeface="Cambria Math" panose="02040503050406030204" pitchFamily="18" charset="0"/>
                                <a:cs typeface="Times New Roman" panose="02020603050405020304" pitchFamily="18" charset="0"/>
                              </a:rPr>
                            </m:ctrlPr>
                          </m:sSubSupPr>
                          <m:e>
                            <m:r>
                              <a:rPr lang="en-US" i="1">
                                <a:solidFill>
                                  <a:srgbClr val="C00000"/>
                                </a:solidFill>
                                <a:latin typeface="Cambria Math" panose="02040503050406030204" pitchFamily="18" charset="0"/>
                                <a:cs typeface="Times New Roman" panose="02020603050405020304" pitchFamily="18" charset="0"/>
                              </a:rPr>
                              <m:t>𝑇</m:t>
                            </m:r>
                          </m:e>
                          <m:sub>
                            <m:r>
                              <a:rPr lang="en-US" i="1" smtClean="0">
                                <a:solidFill>
                                  <a:srgbClr val="C00000"/>
                                </a:solidFill>
                                <a:latin typeface="Cambria Math" panose="02040503050406030204" pitchFamily="18" charset="0"/>
                                <a:cs typeface="Times New Roman" panose="02020603050405020304" pitchFamily="18" charset="0"/>
                              </a:rPr>
                              <m:t>2</m:t>
                            </m:r>
                          </m:sub>
                          <m:sup>
                            <m:r>
                              <a:rPr lang="en-US" i="1" smtClean="0">
                                <a:solidFill>
                                  <a:srgbClr val="C00000"/>
                                </a:solidFill>
                                <a:latin typeface="Cambria Math" panose="02040503050406030204" pitchFamily="18" charset="0"/>
                                <a:cs typeface="Times New Roman" panose="02020603050405020304" pitchFamily="18" charset="0"/>
                              </a:rPr>
                              <m:t>𝑖</m:t>
                            </m:r>
                            <m:r>
                              <a:rPr lang="en-US" altLang="zh-CN" i="1">
                                <a:solidFill>
                                  <a:srgbClr val="C00000"/>
                                </a:solidFill>
                                <a:latin typeface="Cambria Math" panose="02040503050406030204" pitchFamily="18" charset="0"/>
                                <a:cs typeface="Times New Roman" panose="02020603050405020304" pitchFamily="18" charset="0"/>
                              </a:rPr>
                              <m:t>𝑑𝑒𝑎𝑙</m:t>
                            </m:r>
                          </m:sup>
                        </m:sSubSup>
                      </m:num>
                      <m:den>
                        <m:r>
                          <a:rPr lang="en-US" i="1" smtClean="0">
                            <a:solidFill>
                              <a:prstClr val="black"/>
                            </a:solidFill>
                            <a:latin typeface="Cambria Math" panose="02040503050406030204" pitchFamily="18" charset="0"/>
                            <a:cs typeface="Times New Roman" panose="02020603050405020304" pitchFamily="18" charset="0"/>
                          </a:rPr>
                          <m:t>7</m:t>
                        </m:r>
                      </m:den>
                    </m:f>
                    <m:r>
                      <a:rPr lang="en-US" i="1">
                        <a:solidFill>
                          <a:prstClr val="black"/>
                        </a:solidFill>
                        <a:latin typeface="Cambria Math" panose="02040503050406030204" pitchFamily="18" charset="0"/>
                        <a:cs typeface="Times New Roman" panose="02020603050405020304" pitchFamily="18" charset="0"/>
                      </a:rPr>
                      <m:t>= </m:t>
                    </m:r>
                  </m:oMath>
                </a14:m>
                <a:r>
                  <a:rPr lang="en-US" altLang="zh-CN" b="1"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0.86</a:t>
                </a:r>
                <a:endParaRPr lang="en-DK" b="1" i="1" dirty="0">
                  <a:solidFill>
                    <a:prstClr val="black"/>
                  </a:solidFill>
                  <a:latin typeface="Gill Sans MT" panose="020B0502020104020203" pitchFamily="34" charset="0"/>
                  <a:cs typeface="Times New Roman" panose="02020603050405020304" pitchFamily="18" charset="0"/>
                </a:endParaRPr>
              </a:p>
            </p:txBody>
          </p:sp>
        </mc:Choice>
        <mc:Fallback xmlns="">
          <p:sp>
            <p:nvSpPr>
              <p:cNvPr id="291" name="TextBox 289">
                <a:extLst>
                  <a:ext uri="{FF2B5EF4-FFF2-40B4-BE49-F238E27FC236}">
                    <a16:creationId xmlns:a16="http://schemas.microsoft.com/office/drawing/2014/main" id="{665139B7-4533-1EA6-C341-92FCD01CDA81}"/>
                  </a:ext>
                </a:extLst>
              </p:cNvPr>
              <p:cNvSpPr txBox="1">
                <a:spLocks noRot="1" noChangeAspect="1" noMove="1" noResize="1" noEditPoints="1" noAdjustHandles="1" noChangeArrowheads="1" noChangeShapeType="1" noTextEdit="1"/>
              </p:cNvSpPr>
              <p:nvPr/>
            </p:nvSpPr>
            <p:spPr>
              <a:xfrm>
                <a:off x="9555698" y="5093089"/>
                <a:ext cx="2050626" cy="545021"/>
              </a:xfrm>
              <a:prstGeom prst="rect">
                <a:avLst/>
              </a:prstGeom>
              <a:blipFill>
                <a:blip r:embed="rId6"/>
                <a:stretch>
                  <a:fillRect l="-2679" r="-1786" b="-5556"/>
                </a:stretch>
              </a:blipFill>
            </p:spPr>
            <p:txBody>
              <a:bodyPr/>
              <a:lstStyle/>
              <a:p>
                <a:r>
                  <a:rPr lang="zh-CN" altLang="en-US">
                    <a:noFill/>
                  </a:rPr>
                  <a:t> </a:t>
                </a:r>
              </a:p>
            </p:txBody>
          </p:sp>
        </mc:Fallback>
      </mc:AlternateContent>
      <p:sp>
        <p:nvSpPr>
          <p:cNvPr id="292" name="TextBox 290">
            <a:extLst>
              <a:ext uri="{FF2B5EF4-FFF2-40B4-BE49-F238E27FC236}">
                <a16:creationId xmlns:a16="http://schemas.microsoft.com/office/drawing/2014/main" id="{96FE98D1-ABA9-75DA-040C-49397EF4DC53}"/>
              </a:ext>
            </a:extLst>
          </p:cNvPr>
          <p:cNvSpPr txBox="1"/>
          <p:nvPr/>
        </p:nvSpPr>
        <p:spPr>
          <a:xfrm>
            <a:off x="9274362" y="5323232"/>
            <a:ext cx="415498"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293" name="TextBox 291">
            <a:extLst>
              <a:ext uri="{FF2B5EF4-FFF2-40B4-BE49-F238E27FC236}">
                <a16:creationId xmlns:a16="http://schemas.microsoft.com/office/drawing/2014/main" id="{64BFED7E-3E5D-79C0-3038-1CBBE8F76F2D}"/>
              </a:ext>
            </a:extLst>
          </p:cNvPr>
          <p:cNvSpPr txBox="1"/>
          <p:nvPr/>
        </p:nvSpPr>
        <p:spPr>
          <a:xfrm>
            <a:off x="7688000" y="4996584"/>
            <a:ext cx="2082621" cy="338554"/>
          </a:xfrm>
          <a:prstGeom prst="rect">
            <a:avLst/>
          </a:prstGeom>
          <a:noFill/>
        </p:spPr>
        <p:txBody>
          <a:bodyPr wrap="none" rtlCol="0">
            <a:spAutoFit/>
          </a:bodyPr>
          <a:lstStyle/>
          <a:p>
            <a:pPr defTabSz="457200"/>
            <a:r>
              <a:rPr lang="en-US" altLang="zh-CN" sz="1600"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0     2     4      6  7      </a:t>
            </a:r>
            <a:endParaRPr lang="en-DK" sz="1600" dirty="0">
              <a:solidFill>
                <a:prstClr val="black"/>
              </a:solidFill>
              <a:latin typeface="Gill Sans MT" panose="020B0502020104020203" pitchFamily="34" charset="0"/>
              <a:cs typeface="Times New Roman" panose="02020603050405020304" pitchFamily="18" charset="0"/>
            </a:endParaRPr>
          </a:p>
        </p:txBody>
      </p:sp>
      <p:sp>
        <p:nvSpPr>
          <p:cNvPr id="294" name="TextBox 292">
            <a:extLst>
              <a:ext uri="{FF2B5EF4-FFF2-40B4-BE49-F238E27FC236}">
                <a16:creationId xmlns:a16="http://schemas.microsoft.com/office/drawing/2014/main" id="{F08C699E-2484-BB97-9D35-A0D4C06D96FD}"/>
              </a:ext>
            </a:extLst>
          </p:cNvPr>
          <p:cNvSpPr txBox="1"/>
          <p:nvPr/>
        </p:nvSpPr>
        <p:spPr>
          <a:xfrm>
            <a:off x="7697492" y="5612437"/>
            <a:ext cx="2082621" cy="338554"/>
          </a:xfrm>
          <a:prstGeom prst="rect">
            <a:avLst/>
          </a:prstGeom>
          <a:noFill/>
        </p:spPr>
        <p:txBody>
          <a:bodyPr wrap="none" rtlCol="0">
            <a:spAutoFit/>
          </a:bodyPr>
          <a:lstStyle/>
          <a:p>
            <a:pPr defTabSz="457200"/>
            <a:r>
              <a:rPr lang="en-US" altLang="zh-CN" sz="1600"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0    2      4      6  7      </a:t>
            </a:r>
            <a:endParaRPr lang="en-DK" sz="1600" dirty="0">
              <a:solidFill>
                <a:prstClr val="black"/>
              </a:solidFill>
              <a:latin typeface="Gill Sans MT" panose="020B0502020104020203" pitchFamily="34" charset="0"/>
              <a:cs typeface="Times New Roman" panose="02020603050405020304" pitchFamily="18" charset="0"/>
            </a:endParaRPr>
          </a:p>
        </p:txBody>
      </p:sp>
      <p:sp>
        <p:nvSpPr>
          <p:cNvPr id="303" name="Left Brace 150">
            <a:extLst>
              <a:ext uri="{FF2B5EF4-FFF2-40B4-BE49-F238E27FC236}">
                <a16:creationId xmlns:a16="http://schemas.microsoft.com/office/drawing/2014/main" id="{97D38472-4517-933A-0556-FCC9EAF84531}"/>
              </a:ext>
            </a:extLst>
          </p:cNvPr>
          <p:cNvSpPr/>
          <p:nvPr/>
        </p:nvSpPr>
        <p:spPr>
          <a:xfrm rot="5400000">
            <a:off x="2193113" y="3597744"/>
            <a:ext cx="54264" cy="1765127"/>
          </a:xfrm>
          <a:prstGeom prst="leftBrace">
            <a:avLst/>
          </a:prstGeom>
          <a:noFill/>
          <a:ln w="28575" cap="flat" cmpd="sng" algn="ctr">
            <a:solidFill>
              <a:srgbClr val="E8E8E8">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black"/>
              </a:solidFill>
              <a:effectLst/>
              <a:uLnTx/>
              <a:uFillTx/>
              <a:latin typeface="Gill Sans MT" panose="020B0502020104020203" pitchFamily="34" charset="0"/>
            </a:endParaRPr>
          </a:p>
        </p:txBody>
      </p:sp>
      <p:sp>
        <p:nvSpPr>
          <p:cNvPr id="304" name="TextBox 156">
            <a:extLst>
              <a:ext uri="{FF2B5EF4-FFF2-40B4-BE49-F238E27FC236}">
                <a16:creationId xmlns:a16="http://schemas.microsoft.com/office/drawing/2014/main" id="{B60AA3B1-1AB7-3E98-C2D1-74D5CB7D081B}"/>
              </a:ext>
            </a:extLst>
          </p:cNvPr>
          <p:cNvSpPr txBox="1"/>
          <p:nvPr/>
        </p:nvSpPr>
        <p:spPr>
          <a:xfrm>
            <a:off x="1499548" y="4160369"/>
            <a:ext cx="1559851" cy="369332"/>
          </a:xfrm>
          <a:prstGeom prst="rect">
            <a:avLst/>
          </a:prstGeom>
          <a:noFill/>
        </p:spPr>
        <p:txBody>
          <a:bodyPr wrap="none" rtlCol="0">
            <a:spAutoFit/>
          </a:bodyPr>
          <a:lstStyle/>
          <a:p>
            <a:pPr defTabSz="457200"/>
            <a:r>
              <a:rPr lang="en-US" altLang="zh-CN"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R</a:t>
            </a:r>
            <a:r>
              <a:rPr lang="en-US" i="1" dirty="0">
                <a:solidFill>
                  <a:prstClr val="black"/>
                </a:solidFill>
                <a:latin typeface="Gill Sans MT" panose="020B0502020104020203" pitchFamily="34" charset="0"/>
                <a:cs typeface="Times New Roman" panose="02020603050405020304" pitchFamily="18" charset="0"/>
              </a:rPr>
              <a:t>epeating Cycle</a:t>
            </a:r>
            <a:endParaRPr lang="en-DK" i="1" dirty="0">
              <a:solidFill>
                <a:prstClr val="black"/>
              </a:solidFill>
              <a:latin typeface="Gill Sans MT" panose="020B0502020104020203" pitchFamily="34" charset="0"/>
              <a:cs typeface="Times New Roman" panose="02020603050405020304" pitchFamily="18" charset="0"/>
            </a:endParaRPr>
          </a:p>
        </p:txBody>
      </p:sp>
      <p:sp>
        <p:nvSpPr>
          <p:cNvPr id="305" name="Rectangle: Rounded Corners 158">
            <a:extLst>
              <a:ext uri="{FF2B5EF4-FFF2-40B4-BE49-F238E27FC236}">
                <a16:creationId xmlns:a16="http://schemas.microsoft.com/office/drawing/2014/main" id="{6CB4AC10-CEA7-A14D-D667-6AF6C1B6D59D}"/>
              </a:ext>
            </a:extLst>
          </p:cNvPr>
          <p:cNvSpPr/>
          <p:nvPr/>
        </p:nvSpPr>
        <p:spPr>
          <a:xfrm>
            <a:off x="1306799" y="4531593"/>
            <a:ext cx="212079" cy="335663"/>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306" name="Rectangle: Rounded Corners 159">
            <a:extLst>
              <a:ext uri="{FF2B5EF4-FFF2-40B4-BE49-F238E27FC236}">
                <a16:creationId xmlns:a16="http://schemas.microsoft.com/office/drawing/2014/main" id="{3417AD61-7C2F-BE1D-F01D-5E2685CDA704}"/>
              </a:ext>
            </a:extLst>
          </p:cNvPr>
          <p:cNvSpPr/>
          <p:nvPr/>
        </p:nvSpPr>
        <p:spPr>
          <a:xfrm rot="5400000">
            <a:off x="2148245" y="4580623"/>
            <a:ext cx="346536" cy="221659"/>
          </a:xfrm>
          <a:prstGeom prst="roundRect">
            <a:avLst/>
          </a:prstGeom>
          <a:solidFill>
            <a:srgbClr val="A6CAEC"/>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07" name="TextBox 168">
            <a:extLst>
              <a:ext uri="{FF2B5EF4-FFF2-40B4-BE49-F238E27FC236}">
                <a16:creationId xmlns:a16="http://schemas.microsoft.com/office/drawing/2014/main" id="{9E1E85CD-D210-E837-E43D-6CC93E3D1E9F}"/>
              </a:ext>
            </a:extLst>
          </p:cNvPr>
          <p:cNvSpPr txBox="1"/>
          <p:nvPr/>
        </p:nvSpPr>
        <p:spPr>
          <a:xfrm>
            <a:off x="682503" y="5359462"/>
            <a:ext cx="663854" cy="379983"/>
          </a:xfrm>
          <a:prstGeom prst="rect">
            <a:avLst/>
          </a:prstGeom>
          <a:noFill/>
        </p:spPr>
        <p:txBody>
          <a:bodyPr wrap="none" rtlCol="0">
            <a:spAutoFit/>
          </a:bodyPr>
          <a:lstStyle/>
          <a:p>
            <a:pPr defTabSz="457200"/>
            <a:r>
              <a:rPr lang="en-US" dirty="0">
                <a:solidFill>
                  <a:prstClr val="black"/>
                </a:solidFill>
                <a:latin typeface="Gill Sans MT" panose="020B0502020104020203" pitchFamily="34" charset="0"/>
                <a:cs typeface="Times New Roman" panose="02020603050405020304" pitchFamily="18" charset="0"/>
              </a:rPr>
              <a:t>Job 2</a:t>
            </a:r>
            <a:endParaRPr lang="en-DK" dirty="0">
              <a:solidFill>
                <a:prstClr val="black"/>
              </a:solidFill>
              <a:latin typeface="Gill Sans MT" panose="020B0502020104020203" pitchFamily="34" charset="0"/>
              <a:cs typeface="Times New Roman" panose="02020603050405020304" pitchFamily="18" charset="0"/>
            </a:endParaRPr>
          </a:p>
        </p:txBody>
      </p:sp>
      <p:sp>
        <p:nvSpPr>
          <p:cNvPr id="308" name="TextBox 169">
            <a:extLst>
              <a:ext uri="{FF2B5EF4-FFF2-40B4-BE49-F238E27FC236}">
                <a16:creationId xmlns:a16="http://schemas.microsoft.com/office/drawing/2014/main" id="{6511EB69-2157-4F0B-2DFC-20EA8E91D762}"/>
              </a:ext>
            </a:extLst>
          </p:cNvPr>
          <p:cNvSpPr txBox="1"/>
          <p:nvPr/>
        </p:nvSpPr>
        <p:spPr>
          <a:xfrm>
            <a:off x="664533" y="4575041"/>
            <a:ext cx="663854" cy="379983"/>
          </a:xfrm>
          <a:prstGeom prst="rect">
            <a:avLst/>
          </a:prstGeom>
          <a:noFill/>
        </p:spPr>
        <p:txBody>
          <a:bodyPr wrap="none" rtlCol="0">
            <a:spAutoFit/>
          </a:bodyPr>
          <a:lstStyle/>
          <a:p>
            <a:pPr defTabSz="457200"/>
            <a:r>
              <a:rPr lang="en-US" dirty="0">
                <a:solidFill>
                  <a:prstClr val="black"/>
                </a:solidFill>
                <a:latin typeface="Gill Sans MT" panose="020B0502020104020203" pitchFamily="34" charset="0"/>
                <a:cs typeface="Times New Roman" panose="02020603050405020304" pitchFamily="18" charset="0"/>
              </a:rPr>
              <a:t>Job 1</a:t>
            </a:r>
            <a:endParaRPr lang="en-DK" dirty="0">
              <a:solidFill>
                <a:prstClr val="black"/>
              </a:solidFill>
              <a:latin typeface="Gill Sans MT" panose="020B0502020104020203" pitchFamily="34" charset="0"/>
              <a:cs typeface="Times New Roman" panose="02020603050405020304" pitchFamily="18" charset="0"/>
            </a:endParaRPr>
          </a:p>
        </p:txBody>
      </p:sp>
      <p:sp>
        <p:nvSpPr>
          <p:cNvPr id="309" name="Left Brace 246">
            <a:extLst>
              <a:ext uri="{FF2B5EF4-FFF2-40B4-BE49-F238E27FC236}">
                <a16:creationId xmlns:a16="http://schemas.microsoft.com/office/drawing/2014/main" id="{92C81FAC-689E-58DB-6C92-FAF50DB84D2A}"/>
              </a:ext>
            </a:extLst>
          </p:cNvPr>
          <p:cNvSpPr/>
          <p:nvPr/>
        </p:nvSpPr>
        <p:spPr>
          <a:xfrm rot="5400000">
            <a:off x="2524953" y="1126155"/>
            <a:ext cx="69323" cy="1764267"/>
          </a:xfrm>
          <a:prstGeom prst="leftBrace">
            <a:avLst/>
          </a:prstGeom>
          <a:noFill/>
          <a:ln w="28575" cap="flat" cmpd="sng" algn="ctr">
            <a:solidFill>
              <a:srgbClr val="E8E8E8">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black"/>
              </a:solidFill>
              <a:effectLst/>
              <a:uLnTx/>
              <a:uFillTx/>
              <a:latin typeface="Gill Sans MT" panose="020B0502020104020203" pitchFamily="34" charset="0"/>
            </a:endParaRPr>
          </a:p>
        </p:txBody>
      </p:sp>
      <p:sp>
        <p:nvSpPr>
          <p:cNvPr id="310" name="TextBox 262">
            <a:extLst>
              <a:ext uri="{FF2B5EF4-FFF2-40B4-BE49-F238E27FC236}">
                <a16:creationId xmlns:a16="http://schemas.microsoft.com/office/drawing/2014/main" id="{76F340D0-06A5-85C1-2EF8-85734B712677}"/>
              </a:ext>
            </a:extLst>
          </p:cNvPr>
          <p:cNvSpPr txBox="1"/>
          <p:nvPr/>
        </p:nvSpPr>
        <p:spPr>
          <a:xfrm>
            <a:off x="1597958" y="2430915"/>
            <a:ext cx="2024913" cy="338554"/>
          </a:xfrm>
          <a:prstGeom prst="rect">
            <a:avLst/>
          </a:prstGeom>
          <a:noFill/>
        </p:spPr>
        <p:txBody>
          <a:bodyPr wrap="square" rtlCol="0">
            <a:spAutoFit/>
          </a:bodyPr>
          <a:lstStyle/>
          <a:p>
            <a:pPr defTabSz="457200"/>
            <a:r>
              <a:rPr lang="en-US" altLang="zh-CN" sz="1600"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0     2      4     6      8</a:t>
            </a:r>
            <a:endParaRPr lang="en-DK" sz="1600" dirty="0">
              <a:solidFill>
                <a:prstClr val="black"/>
              </a:solidFill>
              <a:latin typeface="Gill Sans MT" panose="020B0502020104020203"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11" name="TextBox 307">
                <a:extLst>
                  <a:ext uri="{FF2B5EF4-FFF2-40B4-BE49-F238E27FC236}">
                    <a16:creationId xmlns:a16="http://schemas.microsoft.com/office/drawing/2014/main" id="{13ABEDAE-7DD6-F602-AA99-690A84733914}"/>
                  </a:ext>
                </a:extLst>
              </p:cNvPr>
              <p:cNvSpPr txBox="1"/>
              <p:nvPr/>
            </p:nvSpPr>
            <p:spPr>
              <a:xfrm>
                <a:off x="3444105" y="4381452"/>
                <a:ext cx="1935210" cy="54611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R→</a:t>
                </a:r>
                <a14:m>
                  <m:oMath xmlns:m="http://schemas.openxmlformats.org/officeDocument/2006/math">
                    <m:f>
                      <m:fPr>
                        <m:ctrlPr>
                          <a:rPr lang="en-US" altLang="zh-CN" i="1">
                            <a:solidFill>
                              <a:prstClr val="black"/>
                            </a:solidFill>
                            <a:latin typeface="Cambria Math" panose="02040503050406030204" pitchFamily="18" charset="0"/>
                            <a:cs typeface="Times New Roman" panose="02020603050405020304" pitchFamily="18" charset="0"/>
                          </a:rPr>
                        </m:ctrlPr>
                      </m:fPr>
                      <m:num>
                        <m:r>
                          <a:rPr lang="en-US" altLang="zh-CN" i="1">
                            <a:solidFill>
                              <a:prstClr val="black"/>
                            </a:solidFill>
                            <a:latin typeface="Cambria Math" panose="02040503050406030204" pitchFamily="18" charset="0"/>
                            <a:cs typeface="Times New Roman" panose="02020603050405020304" pitchFamily="18" charset="0"/>
                          </a:rPr>
                          <m:t>3</m:t>
                        </m:r>
                        <m:r>
                          <a:rPr lang="en-US" i="1">
                            <a:solidFill>
                              <a:prstClr val="black"/>
                            </a:solidFill>
                            <a:latin typeface="Cambria Math" panose="02040503050406030204" pitchFamily="18" charset="0"/>
                            <a:cs typeface="Times New Roman" panose="02020603050405020304" pitchFamily="18" charset="0"/>
                          </a:rPr>
                          <m:t>⨯</m:t>
                        </m:r>
                        <m:sSubSup>
                          <m:sSubSupPr>
                            <m:ctrlPr>
                              <a:rPr lang="en-US" i="1">
                                <a:solidFill>
                                  <a:srgbClr val="C00000"/>
                                </a:solidFill>
                                <a:latin typeface="Cambria Math" panose="02040503050406030204" pitchFamily="18" charset="0"/>
                                <a:cs typeface="Times New Roman" panose="02020603050405020304" pitchFamily="18" charset="0"/>
                              </a:rPr>
                            </m:ctrlPr>
                          </m:sSubSupPr>
                          <m:e>
                            <m:r>
                              <a:rPr lang="en-US" i="1">
                                <a:solidFill>
                                  <a:srgbClr val="C00000"/>
                                </a:solidFill>
                                <a:latin typeface="Cambria Math" panose="02040503050406030204" pitchFamily="18" charset="0"/>
                                <a:cs typeface="Times New Roman" panose="02020603050405020304" pitchFamily="18" charset="0"/>
                              </a:rPr>
                              <m:t>𝑇</m:t>
                            </m:r>
                          </m:e>
                          <m:sub>
                            <m:r>
                              <a:rPr lang="en-US" i="1">
                                <a:solidFill>
                                  <a:srgbClr val="C00000"/>
                                </a:solidFill>
                                <a:latin typeface="Cambria Math" panose="02040503050406030204" pitchFamily="18" charset="0"/>
                                <a:cs typeface="Times New Roman" panose="02020603050405020304" pitchFamily="18" charset="0"/>
                              </a:rPr>
                              <m:t>1</m:t>
                            </m:r>
                          </m:sub>
                          <m:sup>
                            <m:r>
                              <a:rPr lang="en-US" i="1" smtClean="0">
                                <a:solidFill>
                                  <a:srgbClr val="C00000"/>
                                </a:solidFill>
                                <a:latin typeface="Cambria Math" panose="02040503050406030204" pitchFamily="18" charset="0"/>
                                <a:cs typeface="Times New Roman" panose="02020603050405020304" pitchFamily="18" charset="0"/>
                              </a:rPr>
                              <m:t>𝑖</m:t>
                            </m:r>
                            <m:r>
                              <a:rPr lang="en-US" altLang="zh-CN" i="1">
                                <a:solidFill>
                                  <a:srgbClr val="C00000"/>
                                </a:solidFill>
                                <a:latin typeface="Cambria Math" panose="02040503050406030204" pitchFamily="18" charset="0"/>
                                <a:cs typeface="Times New Roman" panose="02020603050405020304" pitchFamily="18" charset="0"/>
                              </a:rPr>
                              <m:t>𝑑𝑒𝑎𝑙</m:t>
                            </m:r>
                          </m:sup>
                        </m:sSubSup>
                      </m:num>
                      <m:den>
                        <m:r>
                          <a:rPr lang="en-US" i="1">
                            <a:solidFill>
                              <a:prstClr val="black"/>
                            </a:solidFill>
                            <a:latin typeface="Cambria Math" panose="02040503050406030204" pitchFamily="18" charset="0"/>
                            <a:cs typeface="Times New Roman" panose="02020603050405020304" pitchFamily="18" charset="0"/>
                          </a:rPr>
                          <m:t>8</m:t>
                        </m:r>
                      </m:den>
                    </m:f>
                    <m:r>
                      <a:rPr lang="en-US" i="1">
                        <a:solidFill>
                          <a:prstClr val="black"/>
                        </a:solidFill>
                        <a:latin typeface="Cambria Math" panose="02040503050406030204" pitchFamily="18" charset="0"/>
                        <a:cs typeface="Times New Roman" panose="02020603050405020304" pitchFamily="18" charset="0"/>
                      </a:rPr>
                      <m:t>=</m:t>
                    </m:r>
                  </m:oMath>
                </a14:m>
                <a:r>
                  <a:rPr lang="en-US" altLang="zh-CN" b="1"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0.75</a:t>
                </a:r>
                <a:endParaRPr lang="en-DK" b="1" i="1" dirty="0">
                  <a:solidFill>
                    <a:prstClr val="black"/>
                  </a:solidFill>
                  <a:latin typeface="Gill Sans MT" panose="020B0502020104020203" pitchFamily="34" charset="0"/>
                  <a:cs typeface="Times New Roman" panose="02020603050405020304" pitchFamily="18" charset="0"/>
                </a:endParaRPr>
              </a:p>
            </p:txBody>
          </p:sp>
        </mc:Choice>
        <mc:Fallback xmlns="">
          <p:sp>
            <p:nvSpPr>
              <p:cNvPr id="311" name="TextBox 307">
                <a:extLst>
                  <a:ext uri="{FF2B5EF4-FFF2-40B4-BE49-F238E27FC236}">
                    <a16:creationId xmlns:a16="http://schemas.microsoft.com/office/drawing/2014/main" id="{D163F2CA-CFE9-B740-FC17-D4AD87C2DC00}"/>
                  </a:ext>
                </a:extLst>
              </p:cNvPr>
              <p:cNvSpPr txBox="1">
                <a:spLocks noRot="1" noChangeAspect="1" noMove="1" noResize="1" noEditPoints="1" noAdjustHandles="1" noChangeArrowheads="1" noChangeShapeType="1" noTextEdit="1"/>
              </p:cNvSpPr>
              <p:nvPr/>
            </p:nvSpPr>
            <p:spPr>
              <a:xfrm>
                <a:off x="3444105" y="4381452"/>
                <a:ext cx="1935210" cy="546112"/>
              </a:xfrm>
              <a:prstGeom prst="rect">
                <a:avLst/>
              </a:prstGeom>
              <a:blipFill>
                <a:blip r:embed="rId7"/>
                <a:stretch>
                  <a:fillRect l="-2839" r="-2524" b="-6742"/>
                </a:stretch>
              </a:blipFill>
            </p:spPr>
            <p:txBody>
              <a:bodyPr/>
              <a:lstStyle/>
              <a:p>
                <a:r>
                  <a:rPr lang="zh-CN" altLang="en-US">
                    <a:noFill/>
                  </a:rPr>
                  <a:t> </a:t>
                </a:r>
              </a:p>
            </p:txBody>
          </p:sp>
        </mc:Fallback>
      </mc:AlternateContent>
      <p:sp>
        <p:nvSpPr>
          <p:cNvPr id="312" name="TextBox 308">
            <a:extLst>
              <a:ext uri="{FF2B5EF4-FFF2-40B4-BE49-F238E27FC236}">
                <a16:creationId xmlns:a16="http://schemas.microsoft.com/office/drawing/2014/main" id="{2ABCFE74-DBBA-8130-FAB4-6E6863566618}"/>
              </a:ext>
            </a:extLst>
          </p:cNvPr>
          <p:cNvSpPr txBox="1"/>
          <p:nvPr/>
        </p:nvSpPr>
        <p:spPr>
          <a:xfrm>
            <a:off x="3066545" y="4564170"/>
            <a:ext cx="415498"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a:t>
            </a:r>
            <a:endParaRPr lang="en-DK" b="1" i="1" dirty="0">
              <a:solidFill>
                <a:prstClr val="black"/>
              </a:solidFill>
              <a:latin typeface="Gill Sans MT" panose="020B0502020104020203"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13" name="TextBox 309">
                <a:extLst>
                  <a:ext uri="{FF2B5EF4-FFF2-40B4-BE49-F238E27FC236}">
                    <a16:creationId xmlns:a16="http://schemas.microsoft.com/office/drawing/2014/main" id="{70448FB1-A527-31EB-2B25-C29C2D23A65E}"/>
                  </a:ext>
                </a:extLst>
              </p:cNvPr>
              <p:cNvSpPr txBox="1"/>
              <p:nvPr/>
            </p:nvSpPr>
            <p:spPr>
              <a:xfrm>
                <a:off x="3443449" y="5076944"/>
                <a:ext cx="1935210" cy="5464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R→</a:t>
                </a:r>
                <a14:m>
                  <m:oMath xmlns:m="http://schemas.openxmlformats.org/officeDocument/2006/math">
                    <m:f>
                      <m:fPr>
                        <m:ctrlPr>
                          <a:rPr lang="en-US" altLang="zh-CN" i="1">
                            <a:solidFill>
                              <a:prstClr val="black"/>
                            </a:solidFill>
                            <a:latin typeface="Cambria Math" panose="02040503050406030204" pitchFamily="18" charset="0"/>
                            <a:cs typeface="Times New Roman" panose="02020603050405020304" pitchFamily="18" charset="0"/>
                          </a:rPr>
                        </m:ctrlPr>
                      </m:fPr>
                      <m:num>
                        <m:r>
                          <a:rPr lang="en-US" altLang="zh-CN" i="1">
                            <a:solidFill>
                              <a:prstClr val="black"/>
                            </a:solidFill>
                            <a:latin typeface="Cambria Math" panose="02040503050406030204" pitchFamily="18" charset="0"/>
                            <a:cs typeface="Times New Roman" panose="02020603050405020304" pitchFamily="18" charset="0"/>
                          </a:rPr>
                          <m:t>2</m:t>
                        </m:r>
                        <m:r>
                          <a:rPr lang="en-US" i="1">
                            <a:solidFill>
                              <a:prstClr val="black"/>
                            </a:solidFill>
                            <a:latin typeface="Cambria Math" panose="02040503050406030204" pitchFamily="18" charset="0"/>
                            <a:cs typeface="Times New Roman" panose="02020603050405020304" pitchFamily="18" charset="0"/>
                          </a:rPr>
                          <m:t>⨯</m:t>
                        </m:r>
                        <m:sSubSup>
                          <m:sSubSupPr>
                            <m:ctrlPr>
                              <a:rPr lang="en-US" i="1">
                                <a:solidFill>
                                  <a:srgbClr val="C00000"/>
                                </a:solidFill>
                                <a:latin typeface="Cambria Math" panose="02040503050406030204" pitchFamily="18" charset="0"/>
                                <a:cs typeface="Times New Roman" panose="02020603050405020304" pitchFamily="18" charset="0"/>
                              </a:rPr>
                            </m:ctrlPr>
                          </m:sSubSupPr>
                          <m:e>
                            <m:r>
                              <a:rPr lang="en-US" i="1">
                                <a:solidFill>
                                  <a:srgbClr val="C00000"/>
                                </a:solidFill>
                                <a:latin typeface="Cambria Math" panose="02040503050406030204" pitchFamily="18" charset="0"/>
                                <a:cs typeface="Times New Roman" panose="02020603050405020304" pitchFamily="18" charset="0"/>
                              </a:rPr>
                              <m:t>𝑇</m:t>
                            </m:r>
                          </m:e>
                          <m:sub>
                            <m:r>
                              <a:rPr lang="en-US" i="1" smtClean="0">
                                <a:solidFill>
                                  <a:srgbClr val="C00000"/>
                                </a:solidFill>
                                <a:latin typeface="Cambria Math" panose="02040503050406030204" pitchFamily="18" charset="0"/>
                                <a:cs typeface="Times New Roman" panose="02020603050405020304" pitchFamily="18" charset="0"/>
                              </a:rPr>
                              <m:t>2</m:t>
                            </m:r>
                          </m:sub>
                          <m:sup>
                            <m:r>
                              <a:rPr lang="en-US" i="1" smtClean="0">
                                <a:solidFill>
                                  <a:srgbClr val="C00000"/>
                                </a:solidFill>
                                <a:latin typeface="Cambria Math" panose="02040503050406030204" pitchFamily="18" charset="0"/>
                                <a:cs typeface="Times New Roman" panose="02020603050405020304" pitchFamily="18" charset="0"/>
                              </a:rPr>
                              <m:t>𝑖</m:t>
                            </m:r>
                            <m:r>
                              <a:rPr lang="en-US" altLang="zh-CN" i="1">
                                <a:solidFill>
                                  <a:srgbClr val="C00000"/>
                                </a:solidFill>
                                <a:latin typeface="Cambria Math" panose="02040503050406030204" pitchFamily="18" charset="0"/>
                                <a:cs typeface="Times New Roman" panose="02020603050405020304" pitchFamily="18" charset="0"/>
                              </a:rPr>
                              <m:t>𝑑𝑒𝑎𝑙</m:t>
                            </m:r>
                          </m:sup>
                        </m:sSubSup>
                      </m:num>
                      <m:den>
                        <m:r>
                          <a:rPr lang="en-US" i="1">
                            <a:solidFill>
                              <a:prstClr val="black"/>
                            </a:solidFill>
                            <a:latin typeface="Cambria Math" panose="02040503050406030204" pitchFamily="18" charset="0"/>
                            <a:cs typeface="Times New Roman" panose="02020603050405020304" pitchFamily="18" charset="0"/>
                          </a:rPr>
                          <m:t>8</m:t>
                        </m:r>
                      </m:den>
                    </m:f>
                    <m:r>
                      <a:rPr lang="en-US" i="1">
                        <a:solidFill>
                          <a:prstClr val="black"/>
                        </a:solidFill>
                        <a:latin typeface="Cambria Math" panose="02040503050406030204" pitchFamily="18" charset="0"/>
                        <a:cs typeface="Times New Roman" panose="02020603050405020304" pitchFamily="18" charset="0"/>
                      </a:rPr>
                      <m:t>=</m:t>
                    </m:r>
                  </m:oMath>
                </a14:m>
                <a:r>
                  <a:rPr lang="en-US" altLang="zh-CN" b="1"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0.75</a:t>
                </a:r>
                <a:endParaRPr lang="en-DK" b="1" i="1" dirty="0">
                  <a:solidFill>
                    <a:prstClr val="black"/>
                  </a:solidFill>
                  <a:latin typeface="Gill Sans MT" panose="020B0502020104020203" pitchFamily="34" charset="0"/>
                  <a:cs typeface="Times New Roman" panose="02020603050405020304" pitchFamily="18" charset="0"/>
                </a:endParaRPr>
              </a:p>
            </p:txBody>
          </p:sp>
        </mc:Choice>
        <mc:Fallback xmlns="">
          <p:sp>
            <p:nvSpPr>
              <p:cNvPr id="313" name="TextBox 309">
                <a:extLst>
                  <a:ext uri="{FF2B5EF4-FFF2-40B4-BE49-F238E27FC236}">
                    <a16:creationId xmlns:a16="http://schemas.microsoft.com/office/drawing/2014/main" id="{70448FB1-A527-31EB-2B25-C29C2D23A65E}"/>
                  </a:ext>
                </a:extLst>
              </p:cNvPr>
              <p:cNvSpPr txBox="1">
                <a:spLocks noRot="1" noChangeAspect="1" noMove="1" noResize="1" noEditPoints="1" noAdjustHandles="1" noChangeArrowheads="1" noChangeShapeType="1" noTextEdit="1"/>
              </p:cNvSpPr>
              <p:nvPr/>
            </p:nvSpPr>
            <p:spPr>
              <a:xfrm>
                <a:off x="3443449" y="5076944"/>
                <a:ext cx="1935210" cy="546432"/>
              </a:xfrm>
              <a:prstGeom prst="rect">
                <a:avLst/>
              </a:prstGeom>
              <a:blipFill>
                <a:blip r:embed="rId8"/>
                <a:stretch>
                  <a:fillRect l="-2839" r="-2524" b="-6742"/>
                </a:stretch>
              </a:blipFill>
            </p:spPr>
            <p:txBody>
              <a:bodyPr/>
              <a:lstStyle/>
              <a:p>
                <a:r>
                  <a:rPr lang="zh-CN" altLang="en-US">
                    <a:noFill/>
                  </a:rPr>
                  <a:t> </a:t>
                </a:r>
              </a:p>
            </p:txBody>
          </p:sp>
        </mc:Fallback>
      </mc:AlternateContent>
      <p:sp>
        <p:nvSpPr>
          <p:cNvPr id="314" name="TextBox 310">
            <a:extLst>
              <a:ext uri="{FF2B5EF4-FFF2-40B4-BE49-F238E27FC236}">
                <a16:creationId xmlns:a16="http://schemas.microsoft.com/office/drawing/2014/main" id="{100DD750-A11F-C881-4772-EE3F3CD60563}"/>
              </a:ext>
            </a:extLst>
          </p:cNvPr>
          <p:cNvSpPr txBox="1"/>
          <p:nvPr/>
        </p:nvSpPr>
        <p:spPr>
          <a:xfrm>
            <a:off x="3065555" y="5359552"/>
            <a:ext cx="415498"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a:t>
            </a:r>
            <a:endParaRPr lang="en-DK" b="1" i="1" dirty="0">
              <a:solidFill>
                <a:prstClr val="black"/>
              </a:solidFill>
              <a:latin typeface="Gill Sans MT" panose="020B0502020104020203"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15" name="TextBox 312">
                <a:extLst>
                  <a:ext uri="{FF2B5EF4-FFF2-40B4-BE49-F238E27FC236}">
                    <a16:creationId xmlns:a16="http://schemas.microsoft.com/office/drawing/2014/main" id="{01E73FDD-477B-1C9C-6A14-98B9C22084E0}"/>
                  </a:ext>
                </a:extLst>
              </p:cNvPr>
              <p:cNvSpPr txBox="1"/>
              <p:nvPr/>
            </p:nvSpPr>
            <p:spPr>
              <a:xfrm>
                <a:off x="3466028" y="1920059"/>
                <a:ext cx="1747658" cy="54611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R</a:t>
                </a:r>
                <a:r>
                  <a:rPr lang="en-US" altLang="zh-CN" b="1"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a:t>
                </a:r>
                <a:r>
                  <a:rPr lang="en-US" dirty="0">
                    <a:solidFill>
                      <a:prstClr val="black"/>
                    </a:solidFill>
                    <a:latin typeface="Gill Sans MT" panose="020B0502020104020203" pitchFamily="34" charset="0"/>
                    <a:cs typeface="Times New Roman" panose="02020603050405020304" pitchFamily="18" charset="0"/>
                  </a:rPr>
                  <a:t> </a:t>
                </a:r>
                <a14:m>
                  <m:oMath xmlns:m="http://schemas.openxmlformats.org/officeDocument/2006/math">
                    <m:f>
                      <m:fPr>
                        <m:ctrlPr>
                          <a:rPr lang="en-US" altLang="zh-CN" i="1" smtClean="0">
                            <a:solidFill>
                              <a:prstClr val="black"/>
                            </a:solidFill>
                            <a:latin typeface="Cambria Math" panose="02040503050406030204" pitchFamily="18" charset="0"/>
                            <a:cs typeface="Times New Roman" panose="02020603050405020304" pitchFamily="18" charset="0"/>
                          </a:rPr>
                        </m:ctrlPr>
                      </m:fPr>
                      <m:num>
                        <m:r>
                          <a:rPr lang="en-US" altLang="zh-CN" i="1" smtClean="0">
                            <a:solidFill>
                              <a:prstClr val="black"/>
                            </a:solidFill>
                            <a:latin typeface="Cambria Math" panose="02040503050406030204" pitchFamily="18" charset="0"/>
                            <a:cs typeface="Times New Roman" panose="02020603050405020304" pitchFamily="18" charset="0"/>
                          </a:rPr>
                          <m:t>4</m:t>
                        </m:r>
                        <m:r>
                          <a:rPr lang="en-US" i="1">
                            <a:solidFill>
                              <a:prstClr val="black"/>
                            </a:solidFill>
                            <a:latin typeface="Cambria Math" panose="02040503050406030204" pitchFamily="18" charset="0"/>
                            <a:cs typeface="Times New Roman" panose="02020603050405020304" pitchFamily="18" charset="0"/>
                          </a:rPr>
                          <m:t>⨯</m:t>
                        </m:r>
                        <m:sSubSup>
                          <m:sSubSupPr>
                            <m:ctrlPr>
                              <a:rPr lang="en-US" i="1">
                                <a:solidFill>
                                  <a:srgbClr val="C00000"/>
                                </a:solidFill>
                                <a:latin typeface="Cambria Math" panose="02040503050406030204" pitchFamily="18" charset="0"/>
                                <a:cs typeface="Times New Roman" panose="02020603050405020304" pitchFamily="18" charset="0"/>
                              </a:rPr>
                            </m:ctrlPr>
                          </m:sSubSupPr>
                          <m:e>
                            <m:r>
                              <a:rPr lang="en-US" i="1">
                                <a:solidFill>
                                  <a:srgbClr val="C00000"/>
                                </a:solidFill>
                                <a:latin typeface="Cambria Math" panose="02040503050406030204" pitchFamily="18" charset="0"/>
                                <a:cs typeface="Times New Roman" panose="02020603050405020304" pitchFamily="18" charset="0"/>
                              </a:rPr>
                              <m:t>𝑇</m:t>
                            </m:r>
                          </m:e>
                          <m:sub>
                            <m:r>
                              <a:rPr lang="en-US" i="1">
                                <a:solidFill>
                                  <a:srgbClr val="C00000"/>
                                </a:solidFill>
                                <a:latin typeface="Cambria Math" panose="02040503050406030204" pitchFamily="18" charset="0"/>
                                <a:cs typeface="Times New Roman" panose="02020603050405020304" pitchFamily="18" charset="0"/>
                              </a:rPr>
                              <m:t>1</m:t>
                            </m:r>
                          </m:sub>
                          <m:sup>
                            <m:r>
                              <a:rPr lang="en-US" i="1" smtClean="0">
                                <a:solidFill>
                                  <a:srgbClr val="C00000"/>
                                </a:solidFill>
                                <a:latin typeface="Cambria Math" panose="02040503050406030204" pitchFamily="18" charset="0"/>
                                <a:cs typeface="Times New Roman" panose="02020603050405020304" pitchFamily="18" charset="0"/>
                              </a:rPr>
                              <m:t>𝑖</m:t>
                            </m:r>
                            <m:r>
                              <a:rPr lang="en-US" altLang="zh-CN" i="1">
                                <a:solidFill>
                                  <a:srgbClr val="C00000"/>
                                </a:solidFill>
                                <a:latin typeface="Cambria Math" panose="02040503050406030204" pitchFamily="18" charset="0"/>
                                <a:cs typeface="Times New Roman" panose="02020603050405020304" pitchFamily="18" charset="0"/>
                              </a:rPr>
                              <m:t>𝑑𝑒𝑎𝑙</m:t>
                            </m:r>
                          </m:sup>
                        </m:sSubSup>
                      </m:num>
                      <m:den>
                        <m:r>
                          <a:rPr lang="en-US" i="1">
                            <a:solidFill>
                              <a:prstClr val="black"/>
                            </a:solidFill>
                            <a:latin typeface="Cambria Math" panose="02040503050406030204" pitchFamily="18" charset="0"/>
                            <a:cs typeface="Times New Roman" panose="02020603050405020304" pitchFamily="18" charset="0"/>
                          </a:rPr>
                          <m:t>8</m:t>
                        </m:r>
                      </m:den>
                    </m:f>
                    <m:r>
                      <a:rPr lang="en-US" i="1">
                        <a:solidFill>
                          <a:prstClr val="black"/>
                        </a:solidFill>
                        <a:latin typeface="Cambria Math" panose="02040503050406030204" pitchFamily="18" charset="0"/>
                        <a:cs typeface="Times New Roman" panose="02020603050405020304" pitchFamily="18" charset="0"/>
                      </a:rPr>
                      <m:t>= </m:t>
                    </m:r>
                  </m:oMath>
                </a14:m>
                <a:r>
                  <a:rPr lang="en-US" b="1" i="1" dirty="0">
                    <a:solidFill>
                      <a:prstClr val="black"/>
                    </a:solidFill>
                    <a:latin typeface="Gill Sans MT" panose="020B0502020104020203" pitchFamily="34" charset="0"/>
                    <a:cs typeface="Times New Roman" panose="02020603050405020304" pitchFamily="18" charset="0"/>
                  </a:rPr>
                  <a:t>1</a:t>
                </a:r>
                <a:endParaRPr lang="en-DK" b="1" i="1" dirty="0">
                  <a:solidFill>
                    <a:prstClr val="black"/>
                  </a:solidFill>
                  <a:latin typeface="Gill Sans MT" panose="020B0502020104020203" pitchFamily="34" charset="0"/>
                  <a:cs typeface="Times New Roman" panose="02020603050405020304" pitchFamily="18" charset="0"/>
                </a:endParaRPr>
              </a:p>
            </p:txBody>
          </p:sp>
        </mc:Choice>
        <mc:Fallback xmlns="">
          <p:sp>
            <p:nvSpPr>
              <p:cNvPr id="315" name="TextBox 312">
                <a:extLst>
                  <a:ext uri="{FF2B5EF4-FFF2-40B4-BE49-F238E27FC236}">
                    <a16:creationId xmlns:a16="http://schemas.microsoft.com/office/drawing/2014/main" id="{EC47A505-3A93-2BD9-9DC2-D38949D09431}"/>
                  </a:ext>
                </a:extLst>
              </p:cNvPr>
              <p:cNvSpPr txBox="1">
                <a:spLocks noRot="1" noChangeAspect="1" noMove="1" noResize="1" noEditPoints="1" noAdjustHandles="1" noChangeArrowheads="1" noChangeShapeType="1" noTextEdit="1"/>
              </p:cNvSpPr>
              <p:nvPr/>
            </p:nvSpPr>
            <p:spPr>
              <a:xfrm>
                <a:off x="3466028" y="1920059"/>
                <a:ext cx="1747658" cy="546112"/>
              </a:xfrm>
              <a:prstGeom prst="rect">
                <a:avLst/>
              </a:prstGeom>
              <a:blipFill>
                <a:blip r:embed="rId9"/>
                <a:stretch>
                  <a:fillRect l="-3147" r="-2098" b="-5556"/>
                </a:stretch>
              </a:blipFill>
            </p:spPr>
            <p:txBody>
              <a:bodyPr/>
              <a:lstStyle/>
              <a:p>
                <a:r>
                  <a:rPr lang="zh-CN" altLang="en-US">
                    <a:noFill/>
                  </a:rPr>
                  <a:t> </a:t>
                </a:r>
              </a:p>
            </p:txBody>
          </p:sp>
        </mc:Fallback>
      </mc:AlternateContent>
      <p:sp>
        <p:nvSpPr>
          <p:cNvPr id="316" name="TextBox 313">
            <a:extLst>
              <a:ext uri="{FF2B5EF4-FFF2-40B4-BE49-F238E27FC236}">
                <a16:creationId xmlns:a16="http://schemas.microsoft.com/office/drawing/2014/main" id="{583C0CAB-F9F6-4205-27D8-42EF8D1419DC}"/>
              </a:ext>
            </a:extLst>
          </p:cNvPr>
          <p:cNvSpPr txBox="1"/>
          <p:nvPr/>
        </p:nvSpPr>
        <p:spPr>
          <a:xfrm>
            <a:off x="3435354" y="2104491"/>
            <a:ext cx="415498"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a:t>
            </a:r>
            <a:endParaRPr lang="en-DK" b="1" i="1" dirty="0">
              <a:solidFill>
                <a:prstClr val="black"/>
              </a:solidFill>
              <a:latin typeface="Gill Sans MT" panose="020B0502020104020203"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17" name="TextBox 314">
                <a:extLst>
                  <a:ext uri="{FF2B5EF4-FFF2-40B4-BE49-F238E27FC236}">
                    <a16:creationId xmlns:a16="http://schemas.microsoft.com/office/drawing/2014/main" id="{6B9FD38D-E1AF-1691-7AC5-6717E9971FA6}"/>
                  </a:ext>
                </a:extLst>
              </p:cNvPr>
              <p:cNvSpPr txBox="1"/>
              <p:nvPr/>
            </p:nvSpPr>
            <p:spPr>
              <a:xfrm>
                <a:off x="3466028" y="2763250"/>
                <a:ext cx="2050626" cy="5464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R→</a:t>
                </a:r>
                <a:r>
                  <a:rPr lang="en-US" i="1" dirty="0">
                    <a:solidFill>
                      <a:prstClr val="black"/>
                    </a:solidFill>
                    <a:latin typeface="Gill Sans MT" panose="020B0502020104020203" pitchFamily="34" charset="0"/>
                    <a:cs typeface="Times New Roman" panose="02020603050405020304" pitchFamily="18" charset="0"/>
                  </a:rPr>
                  <a:t> </a:t>
                </a:r>
                <a14:m>
                  <m:oMath xmlns:m="http://schemas.openxmlformats.org/officeDocument/2006/math">
                    <m:f>
                      <m:fPr>
                        <m:ctrlPr>
                          <a:rPr lang="en-US" altLang="zh-CN" i="1" smtClean="0">
                            <a:solidFill>
                              <a:prstClr val="black"/>
                            </a:solidFill>
                            <a:latin typeface="Cambria Math" panose="02040503050406030204" pitchFamily="18" charset="0"/>
                            <a:cs typeface="Times New Roman" panose="02020603050405020304" pitchFamily="18" charset="0"/>
                          </a:rPr>
                        </m:ctrlPr>
                      </m:fPr>
                      <m:num>
                        <m:r>
                          <a:rPr lang="en-US" altLang="zh-CN" i="1" smtClean="0">
                            <a:solidFill>
                              <a:prstClr val="black"/>
                            </a:solidFill>
                            <a:latin typeface="Cambria Math" panose="02040503050406030204" pitchFamily="18" charset="0"/>
                            <a:cs typeface="Times New Roman" panose="02020603050405020304" pitchFamily="18" charset="0"/>
                          </a:rPr>
                          <m:t>2</m:t>
                        </m:r>
                        <m:r>
                          <a:rPr lang="en-US" i="1">
                            <a:solidFill>
                              <a:prstClr val="black"/>
                            </a:solidFill>
                            <a:latin typeface="Cambria Math" panose="02040503050406030204" pitchFamily="18" charset="0"/>
                            <a:cs typeface="Times New Roman" panose="02020603050405020304" pitchFamily="18" charset="0"/>
                          </a:rPr>
                          <m:t>⨯</m:t>
                        </m:r>
                        <m:sSubSup>
                          <m:sSubSupPr>
                            <m:ctrlPr>
                              <a:rPr lang="en-US" i="1">
                                <a:solidFill>
                                  <a:srgbClr val="C00000"/>
                                </a:solidFill>
                                <a:latin typeface="Cambria Math" panose="02040503050406030204" pitchFamily="18" charset="0"/>
                                <a:cs typeface="Times New Roman" panose="02020603050405020304" pitchFamily="18" charset="0"/>
                              </a:rPr>
                            </m:ctrlPr>
                          </m:sSubSupPr>
                          <m:e>
                            <m:r>
                              <a:rPr lang="en-US" i="1">
                                <a:solidFill>
                                  <a:srgbClr val="C00000"/>
                                </a:solidFill>
                                <a:latin typeface="Cambria Math" panose="02040503050406030204" pitchFamily="18" charset="0"/>
                                <a:cs typeface="Times New Roman" panose="02020603050405020304" pitchFamily="18" charset="0"/>
                              </a:rPr>
                              <m:t>𝑇</m:t>
                            </m:r>
                          </m:e>
                          <m:sub>
                            <m:r>
                              <a:rPr lang="en-US" i="1" smtClean="0">
                                <a:solidFill>
                                  <a:srgbClr val="C00000"/>
                                </a:solidFill>
                                <a:latin typeface="Cambria Math" panose="02040503050406030204" pitchFamily="18" charset="0"/>
                                <a:cs typeface="Times New Roman" panose="02020603050405020304" pitchFamily="18" charset="0"/>
                              </a:rPr>
                              <m:t>2</m:t>
                            </m:r>
                          </m:sub>
                          <m:sup>
                            <m:r>
                              <a:rPr lang="en-US" i="1" smtClean="0">
                                <a:solidFill>
                                  <a:srgbClr val="C00000"/>
                                </a:solidFill>
                                <a:latin typeface="Cambria Math" panose="02040503050406030204" pitchFamily="18" charset="0"/>
                                <a:cs typeface="Times New Roman" panose="02020603050405020304" pitchFamily="18" charset="0"/>
                              </a:rPr>
                              <m:t>𝑖</m:t>
                            </m:r>
                            <m:r>
                              <a:rPr lang="en-US" altLang="zh-CN" i="1">
                                <a:solidFill>
                                  <a:srgbClr val="C00000"/>
                                </a:solidFill>
                                <a:latin typeface="Cambria Math" panose="02040503050406030204" pitchFamily="18" charset="0"/>
                                <a:cs typeface="Times New Roman" panose="02020603050405020304" pitchFamily="18" charset="0"/>
                              </a:rPr>
                              <m:t>𝑑𝑒𝑎𝑙</m:t>
                            </m:r>
                          </m:sup>
                        </m:sSubSup>
                      </m:num>
                      <m:den>
                        <m:r>
                          <a:rPr lang="en-US" i="1">
                            <a:solidFill>
                              <a:prstClr val="black"/>
                            </a:solidFill>
                            <a:latin typeface="Cambria Math" panose="02040503050406030204" pitchFamily="18" charset="0"/>
                            <a:cs typeface="Times New Roman" panose="02020603050405020304" pitchFamily="18" charset="0"/>
                          </a:rPr>
                          <m:t>8</m:t>
                        </m:r>
                      </m:den>
                    </m:f>
                    <m:r>
                      <a:rPr lang="en-US" i="1">
                        <a:solidFill>
                          <a:prstClr val="black"/>
                        </a:solidFill>
                        <a:latin typeface="Cambria Math" panose="02040503050406030204" pitchFamily="18" charset="0"/>
                        <a:cs typeface="Times New Roman" panose="02020603050405020304" pitchFamily="18" charset="0"/>
                      </a:rPr>
                      <m:t>= </m:t>
                    </m:r>
                  </m:oMath>
                </a14:m>
                <a:r>
                  <a:rPr lang="en-US" altLang="zh-CN" b="1"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0.75</a:t>
                </a:r>
                <a:endParaRPr lang="en-DK" b="1" i="1" dirty="0">
                  <a:solidFill>
                    <a:prstClr val="black"/>
                  </a:solidFill>
                  <a:latin typeface="Gill Sans MT" panose="020B0502020104020203" pitchFamily="34" charset="0"/>
                  <a:cs typeface="Times New Roman" panose="02020603050405020304" pitchFamily="18" charset="0"/>
                </a:endParaRPr>
              </a:p>
            </p:txBody>
          </p:sp>
        </mc:Choice>
        <mc:Fallback xmlns="">
          <p:sp>
            <p:nvSpPr>
              <p:cNvPr id="317" name="TextBox 314">
                <a:extLst>
                  <a:ext uri="{FF2B5EF4-FFF2-40B4-BE49-F238E27FC236}">
                    <a16:creationId xmlns:a16="http://schemas.microsoft.com/office/drawing/2014/main" id="{22E1BE32-3C7B-2E6F-8FC8-71752A0AA67A}"/>
                  </a:ext>
                </a:extLst>
              </p:cNvPr>
              <p:cNvSpPr txBox="1">
                <a:spLocks noRot="1" noChangeAspect="1" noMove="1" noResize="1" noEditPoints="1" noAdjustHandles="1" noChangeArrowheads="1" noChangeShapeType="1" noTextEdit="1"/>
              </p:cNvSpPr>
              <p:nvPr/>
            </p:nvSpPr>
            <p:spPr>
              <a:xfrm>
                <a:off x="3466028" y="2763250"/>
                <a:ext cx="2050626" cy="546432"/>
              </a:xfrm>
              <a:prstGeom prst="rect">
                <a:avLst/>
              </a:prstGeom>
              <a:blipFill>
                <a:blip r:embed="rId10"/>
                <a:stretch>
                  <a:fillRect l="-2679" r="-1786" b="-5556"/>
                </a:stretch>
              </a:blipFill>
            </p:spPr>
            <p:txBody>
              <a:bodyPr/>
              <a:lstStyle/>
              <a:p>
                <a:r>
                  <a:rPr lang="zh-CN" altLang="en-US">
                    <a:noFill/>
                  </a:rPr>
                  <a:t> </a:t>
                </a:r>
              </a:p>
            </p:txBody>
          </p:sp>
        </mc:Fallback>
      </mc:AlternateContent>
      <p:sp>
        <p:nvSpPr>
          <p:cNvPr id="318" name="TextBox 315">
            <a:extLst>
              <a:ext uri="{FF2B5EF4-FFF2-40B4-BE49-F238E27FC236}">
                <a16:creationId xmlns:a16="http://schemas.microsoft.com/office/drawing/2014/main" id="{5708ED09-1D3B-D769-A8DF-9B4BA62966CB}"/>
              </a:ext>
            </a:extLst>
          </p:cNvPr>
          <p:cNvSpPr txBox="1"/>
          <p:nvPr/>
        </p:nvSpPr>
        <p:spPr>
          <a:xfrm>
            <a:off x="3438727" y="2945475"/>
            <a:ext cx="415498"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319" name="TextBox 316">
            <a:extLst>
              <a:ext uri="{FF2B5EF4-FFF2-40B4-BE49-F238E27FC236}">
                <a16:creationId xmlns:a16="http://schemas.microsoft.com/office/drawing/2014/main" id="{DA33F1EB-D4C1-31E2-8338-382044840236}"/>
              </a:ext>
            </a:extLst>
          </p:cNvPr>
          <p:cNvSpPr txBox="1"/>
          <p:nvPr/>
        </p:nvSpPr>
        <p:spPr>
          <a:xfrm>
            <a:off x="1597958" y="3214860"/>
            <a:ext cx="2024913" cy="338554"/>
          </a:xfrm>
          <a:prstGeom prst="rect">
            <a:avLst/>
          </a:prstGeom>
          <a:noFill/>
        </p:spPr>
        <p:txBody>
          <a:bodyPr wrap="none" rtlCol="0">
            <a:spAutoFit/>
          </a:bodyPr>
          <a:lstStyle/>
          <a:p>
            <a:pPr defTabSz="457200"/>
            <a:r>
              <a:rPr lang="en-US" altLang="zh-CN" sz="1600"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0      2     4       6     8</a:t>
            </a:r>
            <a:endParaRPr lang="en-DK" sz="1600" dirty="0">
              <a:solidFill>
                <a:prstClr val="black"/>
              </a:solidFill>
              <a:latin typeface="Gill Sans MT" panose="020B0502020104020203" pitchFamily="34" charset="0"/>
              <a:cs typeface="Times New Roman" panose="02020603050405020304" pitchFamily="18" charset="0"/>
            </a:endParaRPr>
          </a:p>
        </p:txBody>
      </p:sp>
      <p:sp>
        <p:nvSpPr>
          <p:cNvPr id="320" name="TextBox 317">
            <a:extLst>
              <a:ext uri="{FF2B5EF4-FFF2-40B4-BE49-F238E27FC236}">
                <a16:creationId xmlns:a16="http://schemas.microsoft.com/office/drawing/2014/main" id="{631D4699-90C7-627F-A697-D78D3469311A}"/>
              </a:ext>
            </a:extLst>
          </p:cNvPr>
          <p:cNvSpPr txBox="1"/>
          <p:nvPr/>
        </p:nvSpPr>
        <p:spPr>
          <a:xfrm>
            <a:off x="1240297" y="4859532"/>
            <a:ext cx="2024913" cy="338554"/>
          </a:xfrm>
          <a:prstGeom prst="rect">
            <a:avLst/>
          </a:prstGeom>
          <a:noFill/>
        </p:spPr>
        <p:txBody>
          <a:bodyPr wrap="none" rtlCol="0">
            <a:spAutoFit/>
          </a:bodyPr>
          <a:lstStyle/>
          <a:p>
            <a:pPr defTabSz="457200"/>
            <a:r>
              <a:rPr lang="en-US" altLang="zh-CN" sz="1600"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0    2      4       6     8</a:t>
            </a:r>
            <a:endParaRPr lang="en-DK" sz="1600" dirty="0">
              <a:solidFill>
                <a:prstClr val="black"/>
              </a:solidFill>
              <a:latin typeface="Gill Sans MT" panose="020B0502020104020203" pitchFamily="34" charset="0"/>
              <a:cs typeface="Times New Roman" panose="02020603050405020304" pitchFamily="18" charset="0"/>
            </a:endParaRPr>
          </a:p>
        </p:txBody>
      </p:sp>
      <p:sp>
        <p:nvSpPr>
          <p:cNvPr id="321" name="TextBox 318">
            <a:extLst>
              <a:ext uri="{FF2B5EF4-FFF2-40B4-BE49-F238E27FC236}">
                <a16:creationId xmlns:a16="http://schemas.microsoft.com/office/drawing/2014/main" id="{6073A241-E098-1504-6556-608218924288}"/>
              </a:ext>
            </a:extLst>
          </p:cNvPr>
          <p:cNvSpPr txBox="1"/>
          <p:nvPr/>
        </p:nvSpPr>
        <p:spPr>
          <a:xfrm>
            <a:off x="1226596" y="5652222"/>
            <a:ext cx="2024913" cy="338554"/>
          </a:xfrm>
          <a:prstGeom prst="rect">
            <a:avLst/>
          </a:prstGeom>
          <a:noFill/>
        </p:spPr>
        <p:txBody>
          <a:bodyPr wrap="none" rtlCol="0">
            <a:spAutoFit/>
          </a:bodyPr>
          <a:lstStyle/>
          <a:p>
            <a:pPr defTabSz="457200"/>
            <a:r>
              <a:rPr lang="en-US" altLang="zh-CN" sz="1600"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0     2      4      6     8</a:t>
            </a:r>
            <a:endParaRPr lang="en-DK" sz="1600" dirty="0">
              <a:solidFill>
                <a:prstClr val="black"/>
              </a:solidFill>
              <a:latin typeface="Gill Sans MT" panose="020B0502020104020203" pitchFamily="34" charset="0"/>
              <a:cs typeface="Times New Roman" panose="02020603050405020304" pitchFamily="18" charset="0"/>
            </a:endParaRPr>
          </a:p>
        </p:txBody>
      </p:sp>
      <p:sp>
        <p:nvSpPr>
          <p:cNvPr id="324" name="TextBox 322">
            <a:extLst>
              <a:ext uri="{FF2B5EF4-FFF2-40B4-BE49-F238E27FC236}">
                <a16:creationId xmlns:a16="http://schemas.microsoft.com/office/drawing/2014/main" id="{E4BD8664-ED72-4AE3-DAB9-459733F46EB2}"/>
              </a:ext>
            </a:extLst>
          </p:cNvPr>
          <p:cNvSpPr txBox="1"/>
          <p:nvPr/>
        </p:nvSpPr>
        <p:spPr>
          <a:xfrm>
            <a:off x="1824258" y="1697671"/>
            <a:ext cx="1559851" cy="369332"/>
          </a:xfrm>
          <a:prstGeom prst="rect">
            <a:avLst/>
          </a:prstGeom>
          <a:noFill/>
        </p:spPr>
        <p:txBody>
          <a:bodyPr wrap="none" rtlCol="0">
            <a:spAutoFit/>
          </a:bodyPr>
          <a:lstStyle/>
          <a:p>
            <a:pPr defTabSz="457200"/>
            <a:r>
              <a:rPr lang="en-US" altLang="zh-CN"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R</a:t>
            </a:r>
            <a:r>
              <a:rPr lang="en-US" i="1" dirty="0">
                <a:solidFill>
                  <a:prstClr val="black"/>
                </a:solidFill>
                <a:latin typeface="Gill Sans MT" panose="020B0502020104020203" pitchFamily="34" charset="0"/>
                <a:cs typeface="Times New Roman" panose="02020603050405020304" pitchFamily="18" charset="0"/>
              </a:rPr>
              <a:t>epeating Cycle</a:t>
            </a:r>
            <a:endParaRPr lang="en-DK" i="1" dirty="0">
              <a:solidFill>
                <a:prstClr val="black"/>
              </a:solidFill>
              <a:latin typeface="Gill Sans MT" panose="020B0502020104020203" pitchFamily="34" charset="0"/>
              <a:cs typeface="Times New Roman" panose="02020603050405020304" pitchFamily="18" charset="0"/>
            </a:endParaRPr>
          </a:p>
        </p:txBody>
      </p:sp>
      <p:sp>
        <p:nvSpPr>
          <p:cNvPr id="328" name="Rectangle: Rounded Corners 1">
            <a:extLst>
              <a:ext uri="{FF2B5EF4-FFF2-40B4-BE49-F238E27FC236}">
                <a16:creationId xmlns:a16="http://schemas.microsoft.com/office/drawing/2014/main" id="{B748425A-B836-45AA-70BA-3F67CD7C4BB9}"/>
              </a:ext>
            </a:extLst>
          </p:cNvPr>
          <p:cNvSpPr/>
          <p:nvPr/>
        </p:nvSpPr>
        <p:spPr>
          <a:xfrm>
            <a:off x="1978620" y="4518183"/>
            <a:ext cx="229339" cy="339132"/>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29" name="Rectangle: Rounded Corners 3">
            <a:extLst>
              <a:ext uri="{FF2B5EF4-FFF2-40B4-BE49-F238E27FC236}">
                <a16:creationId xmlns:a16="http://schemas.microsoft.com/office/drawing/2014/main" id="{C09C9FA6-C340-058F-5565-E173CB5DB963}"/>
              </a:ext>
            </a:extLst>
          </p:cNvPr>
          <p:cNvSpPr/>
          <p:nvPr/>
        </p:nvSpPr>
        <p:spPr>
          <a:xfrm rot="5400000">
            <a:off x="1560233" y="4670167"/>
            <a:ext cx="170866" cy="229338"/>
          </a:xfrm>
          <a:prstGeom prst="roundRect">
            <a:avLst/>
          </a:prstGeom>
          <a:solidFill>
            <a:srgbClr val="A6CAEC"/>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30" name="Rectangle: Rounded Corners 4">
            <a:extLst>
              <a:ext uri="{FF2B5EF4-FFF2-40B4-BE49-F238E27FC236}">
                <a16:creationId xmlns:a16="http://schemas.microsoft.com/office/drawing/2014/main" id="{C57D40EC-82B3-2F6B-1CB5-C5D929F26DF8}"/>
              </a:ext>
            </a:extLst>
          </p:cNvPr>
          <p:cNvSpPr/>
          <p:nvPr/>
        </p:nvSpPr>
        <p:spPr>
          <a:xfrm rot="5400000">
            <a:off x="1776549" y="4670167"/>
            <a:ext cx="170866" cy="229338"/>
          </a:xfrm>
          <a:prstGeom prst="roundRect">
            <a:avLst/>
          </a:prstGeom>
          <a:solidFill>
            <a:srgbClr val="A6CAEC"/>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31" name="Rectangle: Rounded Corners 6">
            <a:extLst>
              <a:ext uri="{FF2B5EF4-FFF2-40B4-BE49-F238E27FC236}">
                <a16:creationId xmlns:a16="http://schemas.microsoft.com/office/drawing/2014/main" id="{F2CF2665-22AB-A4C1-B6CC-99B48FF26229}"/>
              </a:ext>
            </a:extLst>
          </p:cNvPr>
          <p:cNvSpPr/>
          <p:nvPr/>
        </p:nvSpPr>
        <p:spPr>
          <a:xfrm>
            <a:off x="2437110" y="4521088"/>
            <a:ext cx="229339" cy="339132"/>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32" name="Rectangle: Rounded Corners 7">
            <a:extLst>
              <a:ext uri="{FF2B5EF4-FFF2-40B4-BE49-F238E27FC236}">
                <a16:creationId xmlns:a16="http://schemas.microsoft.com/office/drawing/2014/main" id="{9BE6424E-C083-7C66-F892-145A136DCC98}"/>
              </a:ext>
            </a:extLst>
          </p:cNvPr>
          <p:cNvSpPr/>
          <p:nvPr/>
        </p:nvSpPr>
        <p:spPr>
          <a:xfrm rot="5400000">
            <a:off x="2696456" y="4667762"/>
            <a:ext cx="170866" cy="229338"/>
          </a:xfrm>
          <a:prstGeom prst="roundRect">
            <a:avLst/>
          </a:prstGeom>
          <a:solidFill>
            <a:srgbClr val="A6CAEC"/>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33" name="Rectangle: Rounded Corners 10">
            <a:extLst>
              <a:ext uri="{FF2B5EF4-FFF2-40B4-BE49-F238E27FC236}">
                <a16:creationId xmlns:a16="http://schemas.microsoft.com/office/drawing/2014/main" id="{3EC358C2-C685-CA5B-98FF-771749DF479A}"/>
              </a:ext>
            </a:extLst>
          </p:cNvPr>
          <p:cNvSpPr/>
          <p:nvPr/>
        </p:nvSpPr>
        <p:spPr>
          <a:xfrm rot="5400000">
            <a:off x="2924965" y="4667762"/>
            <a:ext cx="170866" cy="229338"/>
          </a:xfrm>
          <a:prstGeom prst="roundRect">
            <a:avLst/>
          </a:prstGeom>
          <a:solidFill>
            <a:srgbClr val="A6CAEC"/>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49" name="Rectangle: Rounded Corners 41">
            <a:extLst>
              <a:ext uri="{FF2B5EF4-FFF2-40B4-BE49-F238E27FC236}">
                <a16:creationId xmlns:a16="http://schemas.microsoft.com/office/drawing/2014/main" id="{12DF47B6-3DCF-1FC0-D763-85C58C9737E2}"/>
              </a:ext>
            </a:extLst>
          </p:cNvPr>
          <p:cNvSpPr/>
          <p:nvPr/>
        </p:nvSpPr>
        <p:spPr>
          <a:xfrm>
            <a:off x="1315653" y="5344937"/>
            <a:ext cx="212079" cy="335663"/>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350" name="Rectangle: Rounded Corners 42">
            <a:extLst>
              <a:ext uri="{FF2B5EF4-FFF2-40B4-BE49-F238E27FC236}">
                <a16:creationId xmlns:a16="http://schemas.microsoft.com/office/drawing/2014/main" id="{7F2A399C-FCE2-2FD7-976B-309C2474B811}"/>
              </a:ext>
            </a:extLst>
          </p:cNvPr>
          <p:cNvSpPr/>
          <p:nvPr/>
        </p:nvSpPr>
        <p:spPr>
          <a:xfrm rot="5400000">
            <a:off x="1943859" y="5393307"/>
            <a:ext cx="346536" cy="221659"/>
          </a:xfrm>
          <a:prstGeom prst="roundRect">
            <a:avLst/>
          </a:prstGeom>
          <a:solidFill>
            <a:srgbClr val="F4B58A"/>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51" name="Rectangle: Rounded Corners 45">
            <a:extLst>
              <a:ext uri="{FF2B5EF4-FFF2-40B4-BE49-F238E27FC236}">
                <a16:creationId xmlns:a16="http://schemas.microsoft.com/office/drawing/2014/main" id="{A65A79A9-FBAE-BB08-6CE1-4E3097617E00}"/>
              </a:ext>
            </a:extLst>
          </p:cNvPr>
          <p:cNvSpPr/>
          <p:nvPr/>
        </p:nvSpPr>
        <p:spPr>
          <a:xfrm>
            <a:off x="2236454" y="5336308"/>
            <a:ext cx="212079" cy="335663"/>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352" name="Rectangle: Rounded Corners 47">
            <a:extLst>
              <a:ext uri="{FF2B5EF4-FFF2-40B4-BE49-F238E27FC236}">
                <a16:creationId xmlns:a16="http://schemas.microsoft.com/office/drawing/2014/main" id="{F61F24C6-8FC8-1FE2-231D-C43C0C3041C1}"/>
              </a:ext>
            </a:extLst>
          </p:cNvPr>
          <p:cNvSpPr/>
          <p:nvPr/>
        </p:nvSpPr>
        <p:spPr>
          <a:xfrm rot="5400000">
            <a:off x="1569160" y="5479143"/>
            <a:ext cx="170866" cy="229338"/>
          </a:xfrm>
          <a:prstGeom prst="roundRect">
            <a:avLst/>
          </a:prstGeom>
          <a:solidFill>
            <a:srgbClr val="F4B58A"/>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53" name="Rectangle: Rounded Corners 48">
            <a:extLst>
              <a:ext uri="{FF2B5EF4-FFF2-40B4-BE49-F238E27FC236}">
                <a16:creationId xmlns:a16="http://schemas.microsoft.com/office/drawing/2014/main" id="{196B5FD6-74D1-1DC1-52DF-ECA121011CD8}"/>
              </a:ext>
            </a:extLst>
          </p:cNvPr>
          <p:cNvSpPr/>
          <p:nvPr/>
        </p:nvSpPr>
        <p:spPr>
          <a:xfrm rot="5400000">
            <a:off x="1803765" y="5479143"/>
            <a:ext cx="170866" cy="229338"/>
          </a:xfrm>
          <a:prstGeom prst="roundRect">
            <a:avLst/>
          </a:prstGeom>
          <a:solidFill>
            <a:srgbClr val="F4B58A"/>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54" name="Rectangle: Rounded Corners 50">
            <a:extLst>
              <a:ext uri="{FF2B5EF4-FFF2-40B4-BE49-F238E27FC236}">
                <a16:creationId xmlns:a16="http://schemas.microsoft.com/office/drawing/2014/main" id="{EA9247D2-52C3-0E92-8A40-C17FDACD3906}"/>
              </a:ext>
            </a:extLst>
          </p:cNvPr>
          <p:cNvSpPr/>
          <p:nvPr/>
        </p:nvSpPr>
        <p:spPr>
          <a:xfrm rot="5400000">
            <a:off x="2392049" y="5391985"/>
            <a:ext cx="346536" cy="221659"/>
          </a:xfrm>
          <a:prstGeom prst="roundRect">
            <a:avLst/>
          </a:prstGeom>
          <a:solidFill>
            <a:srgbClr val="F4B58A"/>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55" name="Rectangle: Rounded Corners 51">
            <a:extLst>
              <a:ext uri="{FF2B5EF4-FFF2-40B4-BE49-F238E27FC236}">
                <a16:creationId xmlns:a16="http://schemas.microsoft.com/office/drawing/2014/main" id="{AC2F9877-5E72-3649-0C54-7689E5B372E1}"/>
              </a:ext>
            </a:extLst>
          </p:cNvPr>
          <p:cNvSpPr/>
          <p:nvPr/>
        </p:nvSpPr>
        <p:spPr>
          <a:xfrm rot="5400000">
            <a:off x="2705383" y="5470545"/>
            <a:ext cx="170866" cy="229338"/>
          </a:xfrm>
          <a:prstGeom prst="roundRect">
            <a:avLst/>
          </a:prstGeom>
          <a:solidFill>
            <a:srgbClr val="F4B58A"/>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56" name="Rectangle: Rounded Corners 52">
            <a:extLst>
              <a:ext uri="{FF2B5EF4-FFF2-40B4-BE49-F238E27FC236}">
                <a16:creationId xmlns:a16="http://schemas.microsoft.com/office/drawing/2014/main" id="{FC3B0A1C-CFAE-1A2F-F2FA-81BEDF509424}"/>
              </a:ext>
            </a:extLst>
          </p:cNvPr>
          <p:cNvSpPr/>
          <p:nvPr/>
        </p:nvSpPr>
        <p:spPr>
          <a:xfrm rot="5400000">
            <a:off x="2927795" y="5470545"/>
            <a:ext cx="170866" cy="229338"/>
          </a:xfrm>
          <a:prstGeom prst="roundRect">
            <a:avLst/>
          </a:prstGeom>
          <a:solidFill>
            <a:srgbClr val="F4B58A"/>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66" name="Rectangle: Rounded Corners 20">
            <a:extLst>
              <a:ext uri="{FF2B5EF4-FFF2-40B4-BE49-F238E27FC236}">
                <a16:creationId xmlns:a16="http://schemas.microsoft.com/office/drawing/2014/main" id="{AD345725-C3B1-52DB-0860-848B3E1DB962}"/>
              </a:ext>
            </a:extLst>
          </p:cNvPr>
          <p:cNvSpPr/>
          <p:nvPr/>
        </p:nvSpPr>
        <p:spPr>
          <a:xfrm>
            <a:off x="1262093" y="2083641"/>
            <a:ext cx="212079" cy="335663"/>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367" name="Rectangle: Rounded Corners 23">
            <a:extLst>
              <a:ext uri="{FF2B5EF4-FFF2-40B4-BE49-F238E27FC236}">
                <a16:creationId xmlns:a16="http://schemas.microsoft.com/office/drawing/2014/main" id="{FD81EBB2-2AFD-4965-EA50-3B98A7CA03A9}"/>
              </a:ext>
            </a:extLst>
          </p:cNvPr>
          <p:cNvSpPr/>
          <p:nvPr/>
        </p:nvSpPr>
        <p:spPr>
          <a:xfrm rot="5400000">
            <a:off x="1389141" y="2140021"/>
            <a:ext cx="346536" cy="221659"/>
          </a:xfrm>
          <a:prstGeom prst="roundRect">
            <a:avLst/>
          </a:prstGeom>
          <a:solidFill>
            <a:srgbClr val="A6CAEC"/>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68" name="Rectangle: Rounded Corners 25">
            <a:extLst>
              <a:ext uri="{FF2B5EF4-FFF2-40B4-BE49-F238E27FC236}">
                <a16:creationId xmlns:a16="http://schemas.microsoft.com/office/drawing/2014/main" id="{4ACD0BE0-6432-E69A-667F-FA2B0D507781}"/>
              </a:ext>
            </a:extLst>
          </p:cNvPr>
          <p:cNvSpPr/>
          <p:nvPr/>
        </p:nvSpPr>
        <p:spPr>
          <a:xfrm>
            <a:off x="1678007" y="2083351"/>
            <a:ext cx="229339" cy="339132"/>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69" name="Rectangle: Rounded Corners 26">
            <a:extLst>
              <a:ext uri="{FF2B5EF4-FFF2-40B4-BE49-F238E27FC236}">
                <a16:creationId xmlns:a16="http://schemas.microsoft.com/office/drawing/2014/main" id="{751057AE-F669-0073-F673-80B14E8A7348}"/>
              </a:ext>
            </a:extLst>
          </p:cNvPr>
          <p:cNvSpPr/>
          <p:nvPr/>
        </p:nvSpPr>
        <p:spPr>
          <a:xfrm rot="5400000">
            <a:off x="1852133" y="2139610"/>
            <a:ext cx="346536" cy="221659"/>
          </a:xfrm>
          <a:prstGeom prst="roundRect">
            <a:avLst/>
          </a:prstGeom>
          <a:solidFill>
            <a:srgbClr val="A6CAEC"/>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70" name="Rectangle: Rounded Corners 27">
            <a:extLst>
              <a:ext uri="{FF2B5EF4-FFF2-40B4-BE49-F238E27FC236}">
                <a16:creationId xmlns:a16="http://schemas.microsoft.com/office/drawing/2014/main" id="{7984B4B9-5D17-884A-7AD4-F174E037A5FC}"/>
              </a:ext>
            </a:extLst>
          </p:cNvPr>
          <p:cNvSpPr/>
          <p:nvPr/>
        </p:nvSpPr>
        <p:spPr>
          <a:xfrm>
            <a:off x="2140998" y="2082943"/>
            <a:ext cx="229339" cy="339132"/>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71" name="Rectangle: Rounded Corners 29">
            <a:extLst>
              <a:ext uri="{FF2B5EF4-FFF2-40B4-BE49-F238E27FC236}">
                <a16:creationId xmlns:a16="http://schemas.microsoft.com/office/drawing/2014/main" id="{72AAB8C0-2AC7-6525-B8D1-74076F1C4F9B}"/>
              </a:ext>
            </a:extLst>
          </p:cNvPr>
          <p:cNvSpPr/>
          <p:nvPr/>
        </p:nvSpPr>
        <p:spPr>
          <a:xfrm rot="5400000">
            <a:off x="2303498" y="2141679"/>
            <a:ext cx="346536" cy="221659"/>
          </a:xfrm>
          <a:prstGeom prst="roundRect">
            <a:avLst/>
          </a:prstGeom>
          <a:solidFill>
            <a:srgbClr val="A6CAEC"/>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72" name="Rectangle: Rounded Corners 20">
            <a:extLst>
              <a:ext uri="{FF2B5EF4-FFF2-40B4-BE49-F238E27FC236}">
                <a16:creationId xmlns:a16="http://schemas.microsoft.com/office/drawing/2014/main" id="{7E937127-E0A5-C61F-ACD0-A0153F1ED64B}"/>
              </a:ext>
            </a:extLst>
          </p:cNvPr>
          <p:cNvSpPr/>
          <p:nvPr/>
        </p:nvSpPr>
        <p:spPr>
          <a:xfrm>
            <a:off x="2585171" y="2079698"/>
            <a:ext cx="212079" cy="335663"/>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373" name="Rectangle: Rounded Corners 23">
            <a:extLst>
              <a:ext uri="{FF2B5EF4-FFF2-40B4-BE49-F238E27FC236}">
                <a16:creationId xmlns:a16="http://schemas.microsoft.com/office/drawing/2014/main" id="{BB7E6BC4-9510-F71B-2891-286162CB83CA}"/>
              </a:ext>
            </a:extLst>
          </p:cNvPr>
          <p:cNvSpPr/>
          <p:nvPr/>
        </p:nvSpPr>
        <p:spPr>
          <a:xfrm rot="5400000">
            <a:off x="2726849" y="2136077"/>
            <a:ext cx="346536" cy="221659"/>
          </a:xfrm>
          <a:prstGeom prst="roundRect">
            <a:avLst/>
          </a:prstGeom>
          <a:solidFill>
            <a:srgbClr val="A6CAEC"/>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74" name="Rectangle: Rounded Corners 25">
            <a:extLst>
              <a:ext uri="{FF2B5EF4-FFF2-40B4-BE49-F238E27FC236}">
                <a16:creationId xmlns:a16="http://schemas.microsoft.com/office/drawing/2014/main" id="{EFAF746F-1B42-AF03-923B-06606FF37821}"/>
              </a:ext>
            </a:extLst>
          </p:cNvPr>
          <p:cNvSpPr/>
          <p:nvPr/>
        </p:nvSpPr>
        <p:spPr>
          <a:xfrm>
            <a:off x="3015714" y="2079410"/>
            <a:ext cx="229339" cy="339132"/>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75" name="Rectangle: Rounded Corners 26">
            <a:extLst>
              <a:ext uri="{FF2B5EF4-FFF2-40B4-BE49-F238E27FC236}">
                <a16:creationId xmlns:a16="http://schemas.microsoft.com/office/drawing/2014/main" id="{675EC95E-6975-C000-AAD5-238BB01A9CFF}"/>
              </a:ext>
            </a:extLst>
          </p:cNvPr>
          <p:cNvSpPr/>
          <p:nvPr/>
        </p:nvSpPr>
        <p:spPr>
          <a:xfrm rot="5400000">
            <a:off x="3189841" y="2135668"/>
            <a:ext cx="346536" cy="221659"/>
          </a:xfrm>
          <a:prstGeom prst="roundRect">
            <a:avLst/>
          </a:prstGeom>
          <a:solidFill>
            <a:srgbClr val="A6CAEC"/>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76" name="Rectangle: Rounded Corners 20">
            <a:extLst>
              <a:ext uri="{FF2B5EF4-FFF2-40B4-BE49-F238E27FC236}">
                <a16:creationId xmlns:a16="http://schemas.microsoft.com/office/drawing/2014/main" id="{149E2E3D-4619-8403-A40E-93B3DACBFDFB}"/>
              </a:ext>
            </a:extLst>
          </p:cNvPr>
          <p:cNvSpPr/>
          <p:nvPr/>
        </p:nvSpPr>
        <p:spPr>
          <a:xfrm>
            <a:off x="1262736" y="2892558"/>
            <a:ext cx="212079" cy="335663"/>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377" name="Rectangle: Rounded Corners 42">
            <a:extLst>
              <a:ext uri="{FF2B5EF4-FFF2-40B4-BE49-F238E27FC236}">
                <a16:creationId xmlns:a16="http://schemas.microsoft.com/office/drawing/2014/main" id="{C6208F56-1125-BD59-2FD0-C24FE59999AF}"/>
              </a:ext>
            </a:extLst>
          </p:cNvPr>
          <p:cNvSpPr/>
          <p:nvPr/>
        </p:nvSpPr>
        <p:spPr>
          <a:xfrm rot="5400000">
            <a:off x="1611836" y="2950531"/>
            <a:ext cx="346536" cy="221659"/>
          </a:xfrm>
          <a:prstGeom prst="roundRect">
            <a:avLst/>
          </a:prstGeom>
          <a:solidFill>
            <a:srgbClr val="F4B58A"/>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378" name="Rectangle: Rounded Corners 42">
            <a:extLst>
              <a:ext uri="{FF2B5EF4-FFF2-40B4-BE49-F238E27FC236}">
                <a16:creationId xmlns:a16="http://schemas.microsoft.com/office/drawing/2014/main" id="{8B9190A1-6C75-CA0F-1705-0C00EF581BBC}"/>
              </a:ext>
            </a:extLst>
          </p:cNvPr>
          <p:cNvSpPr/>
          <p:nvPr/>
        </p:nvSpPr>
        <p:spPr>
          <a:xfrm rot="5400000">
            <a:off x="2083551" y="2950528"/>
            <a:ext cx="346536" cy="221659"/>
          </a:xfrm>
          <a:prstGeom prst="roundRect">
            <a:avLst/>
          </a:prstGeom>
          <a:solidFill>
            <a:srgbClr val="F4B58A"/>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379" name="Rectangle: Rounded Corners 45">
            <a:extLst>
              <a:ext uri="{FF2B5EF4-FFF2-40B4-BE49-F238E27FC236}">
                <a16:creationId xmlns:a16="http://schemas.microsoft.com/office/drawing/2014/main" id="{865A4BF2-4708-2E55-1502-1C2421D7B323}"/>
              </a:ext>
            </a:extLst>
          </p:cNvPr>
          <p:cNvSpPr/>
          <p:nvPr/>
        </p:nvSpPr>
        <p:spPr>
          <a:xfrm>
            <a:off x="2387093" y="2893292"/>
            <a:ext cx="212079" cy="335663"/>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380" name="Rectangle: Rounded Corners 50">
            <a:extLst>
              <a:ext uri="{FF2B5EF4-FFF2-40B4-BE49-F238E27FC236}">
                <a16:creationId xmlns:a16="http://schemas.microsoft.com/office/drawing/2014/main" id="{E7B180C5-057C-B85A-7020-A8100D00DC55}"/>
              </a:ext>
            </a:extLst>
          </p:cNvPr>
          <p:cNvSpPr/>
          <p:nvPr/>
        </p:nvSpPr>
        <p:spPr>
          <a:xfrm rot="5400000">
            <a:off x="2542687" y="2948970"/>
            <a:ext cx="346536" cy="221659"/>
          </a:xfrm>
          <a:prstGeom prst="roundRect">
            <a:avLst/>
          </a:prstGeom>
          <a:solidFill>
            <a:srgbClr val="F4B58A"/>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81" name="Rectangle: Rounded Corners 42">
            <a:extLst>
              <a:ext uri="{FF2B5EF4-FFF2-40B4-BE49-F238E27FC236}">
                <a16:creationId xmlns:a16="http://schemas.microsoft.com/office/drawing/2014/main" id="{15B08AF4-9D78-8BC4-D87D-81CCFA743900}"/>
              </a:ext>
            </a:extLst>
          </p:cNvPr>
          <p:cNvSpPr/>
          <p:nvPr/>
        </p:nvSpPr>
        <p:spPr>
          <a:xfrm rot="5400000">
            <a:off x="2969697" y="2947406"/>
            <a:ext cx="346536" cy="221659"/>
          </a:xfrm>
          <a:prstGeom prst="roundRect">
            <a:avLst/>
          </a:prstGeom>
          <a:solidFill>
            <a:srgbClr val="F4B58A"/>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382" name="Rectangle: Rounded Corners 45">
            <a:extLst>
              <a:ext uri="{FF2B5EF4-FFF2-40B4-BE49-F238E27FC236}">
                <a16:creationId xmlns:a16="http://schemas.microsoft.com/office/drawing/2014/main" id="{FCD3590E-60AD-DE21-E2C9-DE75EE0C7CF5}"/>
              </a:ext>
            </a:extLst>
          </p:cNvPr>
          <p:cNvSpPr/>
          <p:nvPr/>
        </p:nvSpPr>
        <p:spPr>
          <a:xfrm>
            <a:off x="3260757" y="2890167"/>
            <a:ext cx="212079" cy="335663"/>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dirty="0">
              <a:ln>
                <a:noFill/>
              </a:ln>
              <a:solidFill>
                <a:prstClr val="white"/>
              </a:solidFill>
              <a:effectLst/>
              <a:uLnTx/>
              <a:uFillTx/>
              <a:latin typeface="Gill Sans MT" panose="020B0502020104020203" pitchFamily="34" charset="0"/>
            </a:endParaRPr>
          </a:p>
        </p:txBody>
      </p:sp>
      <p:cxnSp>
        <p:nvCxnSpPr>
          <p:cNvPr id="390" name="Straight Arrow Connector 178">
            <a:extLst>
              <a:ext uri="{FF2B5EF4-FFF2-40B4-BE49-F238E27FC236}">
                <a16:creationId xmlns:a16="http://schemas.microsoft.com/office/drawing/2014/main" id="{3C608E1D-209E-FADE-9806-F1A0983CA8BB}"/>
              </a:ext>
            </a:extLst>
          </p:cNvPr>
          <p:cNvCxnSpPr>
            <a:cxnSpLocks/>
          </p:cNvCxnSpPr>
          <p:nvPr/>
        </p:nvCxnSpPr>
        <p:spPr>
          <a:xfrm flipV="1">
            <a:off x="3474065" y="2106405"/>
            <a:ext cx="0" cy="1118818"/>
          </a:xfrm>
          <a:prstGeom prst="straightConnector1">
            <a:avLst/>
          </a:prstGeom>
          <a:noFill/>
          <a:ln w="19050" cap="flat" cmpd="sng" algn="ctr">
            <a:solidFill>
              <a:srgbClr val="E8E8E8">
                <a:lumMod val="50000"/>
              </a:srgbClr>
            </a:solidFill>
            <a:prstDash val="sysDash"/>
            <a:miter lim="800000"/>
            <a:headEnd type="none" w="med" len="med"/>
            <a:tailEnd type="none" w="med" len="med"/>
          </a:ln>
          <a:effectLst/>
        </p:spPr>
      </p:cxnSp>
      <p:cxnSp>
        <p:nvCxnSpPr>
          <p:cNvPr id="391" name="Straight Arrow Connector 178">
            <a:extLst>
              <a:ext uri="{FF2B5EF4-FFF2-40B4-BE49-F238E27FC236}">
                <a16:creationId xmlns:a16="http://schemas.microsoft.com/office/drawing/2014/main" id="{0065593B-26D4-0618-B6CA-AB3FC9299313}"/>
              </a:ext>
            </a:extLst>
          </p:cNvPr>
          <p:cNvCxnSpPr>
            <a:cxnSpLocks/>
          </p:cNvCxnSpPr>
          <p:nvPr/>
        </p:nvCxnSpPr>
        <p:spPr>
          <a:xfrm flipV="1">
            <a:off x="3140856" y="4527183"/>
            <a:ext cx="0" cy="1133699"/>
          </a:xfrm>
          <a:prstGeom prst="straightConnector1">
            <a:avLst/>
          </a:prstGeom>
          <a:noFill/>
          <a:ln w="19050" cap="flat" cmpd="sng" algn="ctr">
            <a:solidFill>
              <a:srgbClr val="E8E8E8">
                <a:lumMod val="50000"/>
              </a:srgbClr>
            </a:solidFill>
            <a:prstDash val="sysDash"/>
            <a:miter lim="800000"/>
            <a:headEnd type="none" w="med" len="med"/>
            <a:tailEnd type="none" w="med" len="med"/>
          </a:ln>
          <a:effectLst/>
        </p:spPr>
      </p:cxnSp>
      <p:cxnSp>
        <p:nvCxnSpPr>
          <p:cNvPr id="392" name="Straight Arrow Connector 178">
            <a:extLst>
              <a:ext uri="{FF2B5EF4-FFF2-40B4-BE49-F238E27FC236}">
                <a16:creationId xmlns:a16="http://schemas.microsoft.com/office/drawing/2014/main" id="{7A91BACE-A605-F315-4F7C-B72B9ED76503}"/>
              </a:ext>
            </a:extLst>
          </p:cNvPr>
          <p:cNvCxnSpPr>
            <a:cxnSpLocks/>
          </p:cNvCxnSpPr>
          <p:nvPr/>
        </p:nvCxnSpPr>
        <p:spPr>
          <a:xfrm flipV="1">
            <a:off x="1287241" y="4562066"/>
            <a:ext cx="0" cy="1117575"/>
          </a:xfrm>
          <a:prstGeom prst="straightConnector1">
            <a:avLst/>
          </a:prstGeom>
          <a:noFill/>
          <a:ln w="19050" cap="flat" cmpd="sng" algn="ctr">
            <a:solidFill>
              <a:srgbClr val="E8E8E8">
                <a:lumMod val="50000"/>
              </a:srgbClr>
            </a:solidFill>
            <a:prstDash val="sysDash"/>
            <a:miter lim="800000"/>
            <a:headEnd type="none" w="med" len="med"/>
            <a:tailEnd type="none" w="med" len="med"/>
          </a:ln>
          <a:effectLst/>
        </p:spPr>
      </p:cxnSp>
      <p:sp>
        <p:nvSpPr>
          <p:cNvPr id="396" name="Rectangle: Rounded Corners 75">
            <a:extLst>
              <a:ext uri="{FF2B5EF4-FFF2-40B4-BE49-F238E27FC236}">
                <a16:creationId xmlns:a16="http://schemas.microsoft.com/office/drawing/2014/main" id="{E606D814-A06F-BD19-9833-DFB6678E1C7A}"/>
              </a:ext>
            </a:extLst>
          </p:cNvPr>
          <p:cNvSpPr/>
          <p:nvPr/>
        </p:nvSpPr>
        <p:spPr>
          <a:xfrm>
            <a:off x="7245274" y="2197571"/>
            <a:ext cx="229339" cy="339132"/>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97" name="Rectangle: Rounded Corners 75">
            <a:extLst>
              <a:ext uri="{FF2B5EF4-FFF2-40B4-BE49-F238E27FC236}">
                <a16:creationId xmlns:a16="http://schemas.microsoft.com/office/drawing/2014/main" id="{CE239B6A-B1E7-0A78-163F-7435D86111E5}"/>
              </a:ext>
            </a:extLst>
          </p:cNvPr>
          <p:cNvSpPr/>
          <p:nvPr/>
        </p:nvSpPr>
        <p:spPr>
          <a:xfrm>
            <a:off x="7245684" y="2797458"/>
            <a:ext cx="229339" cy="339132"/>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98" name="Rectangle: Rounded Corners 33">
            <a:extLst>
              <a:ext uri="{FF2B5EF4-FFF2-40B4-BE49-F238E27FC236}">
                <a16:creationId xmlns:a16="http://schemas.microsoft.com/office/drawing/2014/main" id="{4773F9E8-07DE-13F1-B864-0543CBF32E7E}"/>
              </a:ext>
            </a:extLst>
          </p:cNvPr>
          <p:cNvSpPr/>
          <p:nvPr/>
        </p:nvSpPr>
        <p:spPr>
          <a:xfrm rot="5400000">
            <a:off x="7620679" y="2856456"/>
            <a:ext cx="346536" cy="221659"/>
          </a:xfrm>
          <a:prstGeom prst="roundRect">
            <a:avLst/>
          </a:prstGeom>
          <a:solidFill>
            <a:srgbClr val="F4B58A"/>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99" name="Rectangle: Rounded Corners 34">
            <a:extLst>
              <a:ext uri="{FF2B5EF4-FFF2-40B4-BE49-F238E27FC236}">
                <a16:creationId xmlns:a16="http://schemas.microsoft.com/office/drawing/2014/main" id="{B5D08604-AADA-DDC2-359F-828342031AB2}"/>
              </a:ext>
            </a:extLst>
          </p:cNvPr>
          <p:cNvSpPr/>
          <p:nvPr/>
        </p:nvSpPr>
        <p:spPr>
          <a:xfrm rot="5400000">
            <a:off x="7834379" y="2855836"/>
            <a:ext cx="346536" cy="221659"/>
          </a:xfrm>
          <a:prstGeom prst="roundRect">
            <a:avLst/>
          </a:prstGeom>
          <a:solidFill>
            <a:srgbClr val="F4B58A"/>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400" name="Rectangle: Rounded Corners 75">
            <a:extLst>
              <a:ext uri="{FF2B5EF4-FFF2-40B4-BE49-F238E27FC236}">
                <a16:creationId xmlns:a16="http://schemas.microsoft.com/office/drawing/2014/main" id="{32D9676E-634A-4C93-6109-F3361E1C1A80}"/>
              </a:ext>
            </a:extLst>
          </p:cNvPr>
          <p:cNvSpPr/>
          <p:nvPr/>
        </p:nvSpPr>
        <p:spPr>
          <a:xfrm>
            <a:off x="8111909" y="2800060"/>
            <a:ext cx="229339" cy="339132"/>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401" name="Rectangle: Rounded Corners 33">
            <a:extLst>
              <a:ext uri="{FF2B5EF4-FFF2-40B4-BE49-F238E27FC236}">
                <a16:creationId xmlns:a16="http://schemas.microsoft.com/office/drawing/2014/main" id="{5E4205AB-E086-FA5E-1BF7-E1F5A9828B33}"/>
              </a:ext>
            </a:extLst>
          </p:cNvPr>
          <p:cNvSpPr/>
          <p:nvPr/>
        </p:nvSpPr>
        <p:spPr>
          <a:xfrm rot="5400000">
            <a:off x="8289551" y="2859057"/>
            <a:ext cx="346536" cy="221659"/>
          </a:xfrm>
          <a:prstGeom prst="roundRect">
            <a:avLst/>
          </a:prstGeom>
          <a:solidFill>
            <a:srgbClr val="F4B58A"/>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402" name="Rectangle: Rounded Corners 34">
            <a:extLst>
              <a:ext uri="{FF2B5EF4-FFF2-40B4-BE49-F238E27FC236}">
                <a16:creationId xmlns:a16="http://schemas.microsoft.com/office/drawing/2014/main" id="{CF20740D-82BB-A526-11BE-DAE7FA906B1C}"/>
              </a:ext>
            </a:extLst>
          </p:cNvPr>
          <p:cNvSpPr/>
          <p:nvPr/>
        </p:nvSpPr>
        <p:spPr>
          <a:xfrm rot="5400000">
            <a:off x="8494383" y="2858437"/>
            <a:ext cx="346536" cy="221659"/>
          </a:xfrm>
          <a:prstGeom prst="roundRect">
            <a:avLst/>
          </a:prstGeom>
          <a:solidFill>
            <a:srgbClr val="F4B58A"/>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403" name="Rectangle: Rounded Corners 75">
            <a:extLst>
              <a:ext uri="{FF2B5EF4-FFF2-40B4-BE49-F238E27FC236}">
                <a16:creationId xmlns:a16="http://schemas.microsoft.com/office/drawing/2014/main" id="{C16D06F5-FF8E-F038-769A-338E77076D13}"/>
              </a:ext>
            </a:extLst>
          </p:cNvPr>
          <p:cNvSpPr/>
          <p:nvPr/>
        </p:nvSpPr>
        <p:spPr>
          <a:xfrm>
            <a:off x="8782968" y="2797213"/>
            <a:ext cx="229339" cy="339132"/>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404" name="Rectangle: Rounded Corners 33">
            <a:extLst>
              <a:ext uri="{FF2B5EF4-FFF2-40B4-BE49-F238E27FC236}">
                <a16:creationId xmlns:a16="http://schemas.microsoft.com/office/drawing/2014/main" id="{BDE24644-7671-8D92-C356-25DBDED1FCF6}"/>
              </a:ext>
            </a:extLst>
          </p:cNvPr>
          <p:cNvSpPr/>
          <p:nvPr/>
        </p:nvSpPr>
        <p:spPr>
          <a:xfrm rot="5400000">
            <a:off x="8942876" y="2856212"/>
            <a:ext cx="346536" cy="221659"/>
          </a:xfrm>
          <a:prstGeom prst="roundRect">
            <a:avLst/>
          </a:prstGeom>
          <a:solidFill>
            <a:srgbClr val="F4B58A"/>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405" name="Rectangle: Rounded Corners 34">
            <a:extLst>
              <a:ext uri="{FF2B5EF4-FFF2-40B4-BE49-F238E27FC236}">
                <a16:creationId xmlns:a16="http://schemas.microsoft.com/office/drawing/2014/main" id="{A60231D2-0839-0393-5099-9ED135C88C92}"/>
              </a:ext>
            </a:extLst>
          </p:cNvPr>
          <p:cNvSpPr/>
          <p:nvPr/>
        </p:nvSpPr>
        <p:spPr>
          <a:xfrm rot="5400000">
            <a:off x="9165442" y="2855592"/>
            <a:ext cx="346536" cy="221659"/>
          </a:xfrm>
          <a:prstGeom prst="roundRect">
            <a:avLst/>
          </a:prstGeom>
          <a:solidFill>
            <a:srgbClr val="F4B58A"/>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cxnSp>
        <p:nvCxnSpPr>
          <p:cNvPr id="406" name="Straight Arrow Connector 178">
            <a:extLst>
              <a:ext uri="{FF2B5EF4-FFF2-40B4-BE49-F238E27FC236}">
                <a16:creationId xmlns:a16="http://schemas.microsoft.com/office/drawing/2014/main" id="{78CF85A4-81D8-5738-4D70-9033A88350B8}"/>
              </a:ext>
            </a:extLst>
          </p:cNvPr>
          <p:cNvCxnSpPr>
            <a:cxnSpLocks/>
          </p:cNvCxnSpPr>
          <p:nvPr/>
        </p:nvCxnSpPr>
        <p:spPr>
          <a:xfrm flipV="1">
            <a:off x="7702468" y="2196409"/>
            <a:ext cx="0" cy="943331"/>
          </a:xfrm>
          <a:prstGeom prst="straightConnector1">
            <a:avLst/>
          </a:prstGeom>
          <a:noFill/>
          <a:ln w="19050" cap="flat" cmpd="sng" algn="ctr">
            <a:solidFill>
              <a:srgbClr val="E8E8E8">
                <a:lumMod val="50000"/>
              </a:srgbClr>
            </a:solidFill>
            <a:prstDash val="sysDash"/>
            <a:miter lim="800000"/>
            <a:headEnd type="none" w="med" len="med"/>
            <a:tailEnd type="none" w="med" len="med"/>
          </a:ln>
          <a:effectLst/>
        </p:spPr>
      </p:cxnSp>
      <p:sp>
        <p:nvSpPr>
          <p:cNvPr id="407" name="Rectangle: Rounded Corners 159">
            <a:extLst>
              <a:ext uri="{FF2B5EF4-FFF2-40B4-BE49-F238E27FC236}">
                <a16:creationId xmlns:a16="http://schemas.microsoft.com/office/drawing/2014/main" id="{F0AA4970-F28B-5D0C-346D-FE96D8C28896}"/>
              </a:ext>
            </a:extLst>
          </p:cNvPr>
          <p:cNvSpPr/>
          <p:nvPr/>
        </p:nvSpPr>
        <p:spPr>
          <a:xfrm rot="5400000">
            <a:off x="8057615" y="2257596"/>
            <a:ext cx="346536" cy="221659"/>
          </a:xfrm>
          <a:prstGeom prst="roundRect">
            <a:avLst/>
          </a:prstGeom>
          <a:solidFill>
            <a:srgbClr val="A6CAEC"/>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408" name="Rectangle: Rounded Corners 6">
            <a:extLst>
              <a:ext uri="{FF2B5EF4-FFF2-40B4-BE49-F238E27FC236}">
                <a16:creationId xmlns:a16="http://schemas.microsoft.com/office/drawing/2014/main" id="{E2587B09-EEE5-3B5B-629F-591499B605AA}"/>
              </a:ext>
            </a:extLst>
          </p:cNvPr>
          <p:cNvSpPr/>
          <p:nvPr/>
        </p:nvSpPr>
        <p:spPr>
          <a:xfrm>
            <a:off x="8346481" y="2198061"/>
            <a:ext cx="229339" cy="339132"/>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409" name="Rectangle: Rounded Corners 159">
            <a:extLst>
              <a:ext uri="{FF2B5EF4-FFF2-40B4-BE49-F238E27FC236}">
                <a16:creationId xmlns:a16="http://schemas.microsoft.com/office/drawing/2014/main" id="{E7DA5F4D-C184-F5CC-651C-923AD03D1BEB}"/>
              </a:ext>
            </a:extLst>
          </p:cNvPr>
          <p:cNvSpPr/>
          <p:nvPr/>
        </p:nvSpPr>
        <p:spPr>
          <a:xfrm rot="5400000">
            <a:off x="8730792" y="2255637"/>
            <a:ext cx="346536" cy="221659"/>
          </a:xfrm>
          <a:prstGeom prst="roundRect">
            <a:avLst/>
          </a:prstGeom>
          <a:solidFill>
            <a:srgbClr val="A6CAEC"/>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410" name="Rectangle: Rounded Corners 6">
            <a:extLst>
              <a:ext uri="{FF2B5EF4-FFF2-40B4-BE49-F238E27FC236}">
                <a16:creationId xmlns:a16="http://schemas.microsoft.com/office/drawing/2014/main" id="{003FC262-B987-362B-6587-45470DDEF9DF}"/>
              </a:ext>
            </a:extLst>
          </p:cNvPr>
          <p:cNvSpPr/>
          <p:nvPr/>
        </p:nvSpPr>
        <p:spPr>
          <a:xfrm>
            <a:off x="9019656" y="2196102"/>
            <a:ext cx="229339" cy="339132"/>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cxnSp>
        <p:nvCxnSpPr>
          <p:cNvPr id="411" name="Straight Arrow Connector 178">
            <a:extLst>
              <a:ext uri="{FF2B5EF4-FFF2-40B4-BE49-F238E27FC236}">
                <a16:creationId xmlns:a16="http://schemas.microsoft.com/office/drawing/2014/main" id="{764461E1-DC3D-FEC7-FBF7-B601463380B1}"/>
              </a:ext>
            </a:extLst>
          </p:cNvPr>
          <p:cNvCxnSpPr>
            <a:cxnSpLocks/>
          </p:cNvCxnSpPr>
          <p:nvPr/>
        </p:nvCxnSpPr>
        <p:spPr>
          <a:xfrm flipV="1">
            <a:off x="9673395" y="2183084"/>
            <a:ext cx="0" cy="943331"/>
          </a:xfrm>
          <a:prstGeom prst="straightConnector1">
            <a:avLst/>
          </a:prstGeom>
          <a:noFill/>
          <a:ln w="19050" cap="flat" cmpd="sng" algn="ctr">
            <a:solidFill>
              <a:srgbClr val="E8E8E8">
                <a:lumMod val="50000"/>
              </a:srgbClr>
            </a:solidFill>
            <a:prstDash val="sysDash"/>
            <a:miter lim="800000"/>
            <a:headEnd type="none" w="med" len="med"/>
            <a:tailEnd type="none" w="med" len="med"/>
          </a:ln>
          <a:effectLst/>
        </p:spPr>
      </p:cxnSp>
      <p:sp>
        <p:nvSpPr>
          <p:cNvPr id="412" name="Rectangle: Rounded Corners 20">
            <a:extLst>
              <a:ext uri="{FF2B5EF4-FFF2-40B4-BE49-F238E27FC236}">
                <a16:creationId xmlns:a16="http://schemas.microsoft.com/office/drawing/2014/main" id="{F72F5690-6872-2D4A-1B48-94BB7342D364}"/>
              </a:ext>
            </a:extLst>
          </p:cNvPr>
          <p:cNvSpPr/>
          <p:nvPr/>
        </p:nvSpPr>
        <p:spPr>
          <a:xfrm>
            <a:off x="7311996" y="4674010"/>
            <a:ext cx="212079" cy="335663"/>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413" name="Rectangle: Rounded Corners 23">
            <a:extLst>
              <a:ext uri="{FF2B5EF4-FFF2-40B4-BE49-F238E27FC236}">
                <a16:creationId xmlns:a16="http://schemas.microsoft.com/office/drawing/2014/main" id="{25F5DF87-E2C0-3C90-0C37-B2984DF1D543}"/>
              </a:ext>
            </a:extLst>
          </p:cNvPr>
          <p:cNvSpPr/>
          <p:nvPr/>
        </p:nvSpPr>
        <p:spPr>
          <a:xfrm rot="5400000">
            <a:off x="7469776" y="4730070"/>
            <a:ext cx="346536" cy="221659"/>
          </a:xfrm>
          <a:prstGeom prst="roundRect">
            <a:avLst/>
          </a:prstGeom>
          <a:solidFill>
            <a:srgbClr val="A6CAEC"/>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414" name="Rectangle: Rounded Corners 25">
            <a:extLst>
              <a:ext uri="{FF2B5EF4-FFF2-40B4-BE49-F238E27FC236}">
                <a16:creationId xmlns:a16="http://schemas.microsoft.com/office/drawing/2014/main" id="{0C1EA5FA-C1F4-129D-1A78-4EE62C1E6D5E}"/>
              </a:ext>
            </a:extLst>
          </p:cNvPr>
          <p:cNvSpPr/>
          <p:nvPr/>
        </p:nvSpPr>
        <p:spPr>
          <a:xfrm>
            <a:off x="7758640" y="4673402"/>
            <a:ext cx="229339" cy="339132"/>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415" name="Rectangle: Rounded Corners 26">
            <a:extLst>
              <a:ext uri="{FF2B5EF4-FFF2-40B4-BE49-F238E27FC236}">
                <a16:creationId xmlns:a16="http://schemas.microsoft.com/office/drawing/2014/main" id="{BE5B049C-8043-DBB4-3833-6AF9E4BE0B87}"/>
              </a:ext>
            </a:extLst>
          </p:cNvPr>
          <p:cNvSpPr/>
          <p:nvPr/>
        </p:nvSpPr>
        <p:spPr>
          <a:xfrm rot="5400000">
            <a:off x="7932768" y="4729660"/>
            <a:ext cx="346536" cy="221659"/>
          </a:xfrm>
          <a:prstGeom prst="roundRect">
            <a:avLst/>
          </a:prstGeom>
          <a:solidFill>
            <a:srgbClr val="A6CAEC"/>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416" name="Rectangle: Rounded Corners 27">
            <a:extLst>
              <a:ext uri="{FF2B5EF4-FFF2-40B4-BE49-F238E27FC236}">
                <a16:creationId xmlns:a16="http://schemas.microsoft.com/office/drawing/2014/main" id="{DCF42F9D-8B9F-0079-B067-FA1FF2AA6D7B}"/>
              </a:ext>
            </a:extLst>
          </p:cNvPr>
          <p:cNvSpPr/>
          <p:nvPr/>
        </p:nvSpPr>
        <p:spPr>
          <a:xfrm>
            <a:off x="8221632" y="4672992"/>
            <a:ext cx="229339" cy="339132"/>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417" name="Rectangle: Rounded Corners 29">
            <a:extLst>
              <a:ext uri="{FF2B5EF4-FFF2-40B4-BE49-F238E27FC236}">
                <a16:creationId xmlns:a16="http://schemas.microsoft.com/office/drawing/2014/main" id="{9FB4BCD3-0D7F-220E-BF7B-D1B91D0C0DC8}"/>
              </a:ext>
            </a:extLst>
          </p:cNvPr>
          <p:cNvSpPr/>
          <p:nvPr/>
        </p:nvSpPr>
        <p:spPr>
          <a:xfrm rot="5400000">
            <a:off x="8384132" y="4731729"/>
            <a:ext cx="346536" cy="221659"/>
          </a:xfrm>
          <a:prstGeom prst="roundRect">
            <a:avLst/>
          </a:prstGeom>
          <a:solidFill>
            <a:srgbClr val="A6CAEC"/>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418" name="Rectangle: Rounded Corners 20">
            <a:extLst>
              <a:ext uri="{FF2B5EF4-FFF2-40B4-BE49-F238E27FC236}">
                <a16:creationId xmlns:a16="http://schemas.microsoft.com/office/drawing/2014/main" id="{439B5F58-5F74-5388-5975-46F3F6CADD7C}"/>
              </a:ext>
            </a:extLst>
          </p:cNvPr>
          <p:cNvSpPr/>
          <p:nvPr/>
        </p:nvSpPr>
        <p:spPr>
          <a:xfrm>
            <a:off x="8665805" y="4669749"/>
            <a:ext cx="212079" cy="335663"/>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419" name="Rectangle: Rounded Corners 29">
            <a:extLst>
              <a:ext uri="{FF2B5EF4-FFF2-40B4-BE49-F238E27FC236}">
                <a16:creationId xmlns:a16="http://schemas.microsoft.com/office/drawing/2014/main" id="{7A9F4A34-0674-989C-59CC-69DE7608DAC6}"/>
              </a:ext>
            </a:extLst>
          </p:cNvPr>
          <p:cNvSpPr/>
          <p:nvPr/>
        </p:nvSpPr>
        <p:spPr>
          <a:xfrm rot="5400000">
            <a:off x="9033254" y="4729301"/>
            <a:ext cx="346536" cy="221659"/>
          </a:xfrm>
          <a:prstGeom prst="roundRect">
            <a:avLst/>
          </a:prstGeom>
          <a:solidFill>
            <a:srgbClr val="A6CAEC"/>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cxnSp>
        <p:nvCxnSpPr>
          <p:cNvPr id="420" name="Straight Arrow Connector 178">
            <a:extLst>
              <a:ext uri="{FF2B5EF4-FFF2-40B4-BE49-F238E27FC236}">
                <a16:creationId xmlns:a16="http://schemas.microsoft.com/office/drawing/2014/main" id="{4DA9FA8E-82B3-C670-7494-D2AB5F81FDBD}"/>
              </a:ext>
            </a:extLst>
          </p:cNvPr>
          <p:cNvCxnSpPr>
            <a:cxnSpLocks/>
          </p:cNvCxnSpPr>
          <p:nvPr/>
        </p:nvCxnSpPr>
        <p:spPr>
          <a:xfrm flipV="1">
            <a:off x="7745321" y="4658417"/>
            <a:ext cx="0" cy="943331"/>
          </a:xfrm>
          <a:prstGeom prst="straightConnector1">
            <a:avLst/>
          </a:prstGeom>
          <a:noFill/>
          <a:ln w="19050" cap="flat" cmpd="sng" algn="ctr">
            <a:solidFill>
              <a:srgbClr val="E8E8E8">
                <a:lumMod val="50000"/>
              </a:srgbClr>
            </a:solidFill>
            <a:prstDash val="sysDash"/>
            <a:miter lim="800000"/>
            <a:headEnd type="none" w="med" len="med"/>
            <a:tailEnd type="none" w="med" len="med"/>
          </a:ln>
          <a:effectLst/>
        </p:spPr>
      </p:cxnSp>
      <p:cxnSp>
        <p:nvCxnSpPr>
          <p:cNvPr id="421" name="Straight Arrow Connector 178">
            <a:extLst>
              <a:ext uri="{FF2B5EF4-FFF2-40B4-BE49-F238E27FC236}">
                <a16:creationId xmlns:a16="http://schemas.microsoft.com/office/drawing/2014/main" id="{69E85DD0-ACC8-3F55-6EBB-43307EAB22DA}"/>
              </a:ext>
            </a:extLst>
          </p:cNvPr>
          <p:cNvCxnSpPr>
            <a:cxnSpLocks/>
          </p:cNvCxnSpPr>
          <p:nvPr/>
        </p:nvCxnSpPr>
        <p:spPr>
          <a:xfrm flipV="1">
            <a:off x="9321592" y="4658417"/>
            <a:ext cx="0" cy="943331"/>
          </a:xfrm>
          <a:prstGeom prst="straightConnector1">
            <a:avLst/>
          </a:prstGeom>
          <a:noFill/>
          <a:ln w="19050" cap="flat" cmpd="sng" algn="ctr">
            <a:solidFill>
              <a:srgbClr val="E8E8E8">
                <a:lumMod val="50000"/>
              </a:srgbClr>
            </a:solidFill>
            <a:prstDash val="sysDash"/>
            <a:miter lim="800000"/>
            <a:headEnd type="none" w="med" len="med"/>
            <a:tailEnd type="none" w="med" len="med"/>
          </a:ln>
          <a:effectLst/>
        </p:spPr>
      </p:cxnSp>
      <p:sp>
        <p:nvSpPr>
          <p:cNvPr id="422" name="Rectangle: Rounded Corners 75">
            <a:extLst>
              <a:ext uri="{FF2B5EF4-FFF2-40B4-BE49-F238E27FC236}">
                <a16:creationId xmlns:a16="http://schemas.microsoft.com/office/drawing/2014/main" id="{673E017C-7A1A-6BA5-32DA-9F36D012B431}"/>
              </a:ext>
            </a:extLst>
          </p:cNvPr>
          <p:cNvSpPr/>
          <p:nvPr/>
        </p:nvSpPr>
        <p:spPr>
          <a:xfrm>
            <a:off x="7315802" y="5277089"/>
            <a:ext cx="229339" cy="339132"/>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423" name="Rectangle: Rounded Corners 34">
            <a:extLst>
              <a:ext uri="{FF2B5EF4-FFF2-40B4-BE49-F238E27FC236}">
                <a16:creationId xmlns:a16="http://schemas.microsoft.com/office/drawing/2014/main" id="{3910C0FC-98F1-2900-29A4-75C5F1CF1FA7}"/>
              </a:ext>
            </a:extLst>
          </p:cNvPr>
          <p:cNvSpPr/>
          <p:nvPr/>
        </p:nvSpPr>
        <p:spPr>
          <a:xfrm rot="5400000">
            <a:off x="8148083" y="5338066"/>
            <a:ext cx="346536" cy="221659"/>
          </a:xfrm>
          <a:prstGeom prst="roundRect">
            <a:avLst/>
          </a:prstGeom>
          <a:solidFill>
            <a:srgbClr val="F4B58A"/>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424" name="Rectangle: Rounded Corners 75">
            <a:extLst>
              <a:ext uri="{FF2B5EF4-FFF2-40B4-BE49-F238E27FC236}">
                <a16:creationId xmlns:a16="http://schemas.microsoft.com/office/drawing/2014/main" id="{C4E79EA0-8E60-72C8-A24E-E1FBA7838574}"/>
              </a:ext>
            </a:extLst>
          </p:cNvPr>
          <p:cNvSpPr/>
          <p:nvPr/>
        </p:nvSpPr>
        <p:spPr>
          <a:xfrm>
            <a:off x="8436668" y="5276840"/>
            <a:ext cx="229339" cy="339132"/>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425" name="Rectangle: Rounded Corners 75">
            <a:extLst>
              <a:ext uri="{FF2B5EF4-FFF2-40B4-BE49-F238E27FC236}">
                <a16:creationId xmlns:a16="http://schemas.microsoft.com/office/drawing/2014/main" id="{4175D64F-B16D-86A0-800A-232D265A7671}"/>
              </a:ext>
            </a:extLst>
          </p:cNvPr>
          <p:cNvSpPr/>
          <p:nvPr/>
        </p:nvSpPr>
        <p:spPr>
          <a:xfrm>
            <a:off x="9086155" y="5272342"/>
            <a:ext cx="229339" cy="337613"/>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426" name="Rectangle: Rounded Corners 33">
            <a:extLst>
              <a:ext uri="{FF2B5EF4-FFF2-40B4-BE49-F238E27FC236}">
                <a16:creationId xmlns:a16="http://schemas.microsoft.com/office/drawing/2014/main" id="{34C5FC22-3F82-037C-C97E-BD921764E197}"/>
              </a:ext>
            </a:extLst>
          </p:cNvPr>
          <p:cNvSpPr/>
          <p:nvPr/>
        </p:nvSpPr>
        <p:spPr>
          <a:xfrm rot="5400000">
            <a:off x="8594924" y="5333790"/>
            <a:ext cx="346536" cy="221659"/>
          </a:xfrm>
          <a:prstGeom prst="roundRect">
            <a:avLst/>
          </a:prstGeom>
          <a:solidFill>
            <a:srgbClr val="F4B58A"/>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427" name="Rectangle: Rounded Corners 34">
            <a:extLst>
              <a:ext uri="{FF2B5EF4-FFF2-40B4-BE49-F238E27FC236}">
                <a16:creationId xmlns:a16="http://schemas.microsoft.com/office/drawing/2014/main" id="{3948991F-A943-743F-C2C0-6C936F3DED78}"/>
              </a:ext>
            </a:extLst>
          </p:cNvPr>
          <p:cNvSpPr/>
          <p:nvPr/>
        </p:nvSpPr>
        <p:spPr>
          <a:xfrm rot="5400000">
            <a:off x="8817490" y="5333171"/>
            <a:ext cx="346536" cy="221659"/>
          </a:xfrm>
          <a:prstGeom prst="roundRect">
            <a:avLst/>
          </a:prstGeom>
          <a:solidFill>
            <a:srgbClr val="F4B58A"/>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428" name="箭头: 右 427">
            <a:extLst>
              <a:ext uri="{FF2B5EF4-FFF2-40B4-BE49-F238E27FC236}">
                <a16:creationId xmlns:a16="http://schemas.microsoft.com/office/drawing/2014/main" id="{25068A16-588C-39DF-0359-DC30CE385BEF}"/>
              </a:ext>
            </a:extLst>
          </p:cNvPr>
          <p:cNvSpPr/>
          <p:nvPr/>
        </p:nvSpPr>
        <p:spPr>
          <a:xfrm>
            <a:off x="932908" y="4365109"/>
            <a:ext cx="321184" cy="81491"/>
          </a:xfrm>
          <a:prstGeom prst="rightArrow">
            <a:avLst/>
          </a:prstGeom>
          <a:gradFill flip="none" rotWithShape="1">
            <a:gsLst>
              <a:gs pos="0">
                <a:srgbClr val="196B24"/>
              </a:gs>
              <a:gs pos="50000">
                <a:srgbClr val="4EA72E">
                  <a:lumMod val="40000"/>
                  <a:lumOff val="60000"/>
                </a:srgbClr>
              </a:gs>
              <a:gs pos="100000">
                <a:sysClr val="window" lastClr="FFFFFF"/>
              </a:gs>
            </a:gsLst>
            <a:path path="circle">
              <a:fillToRect l="100000" t="100000"/>
            </a:path>
            <a:tileRect r="-100000" b="-100000"/>
          </a:gradFill>
          <a:ln w="1905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zh-CN" altLang="en-US" b="0" i="0" u="none" strike="noStrike" kern="0" cap="none" spc="0" normalizeH="0" baseline="0" noProof="0">
              <a:ln>
                <a:noFill/>
              </a:ln>
              <a:solidFill>
                <a:prstClr val="white"/>
              </a:solidFill>
              <a:effectLst/>
              <a:uLnTx/>
              <a:uFillTx/>
              <a:latin typeface="Gill Sans MT" panose="020B0502020104020203" pitchFamily="34" charset="0"/>
              <a:ea typeface="等线" panose="02010600030101010101" pitchFamily="2" charset="-122"/>
            </a:endParaRPr>
          </a:p>
        </p:txBody>
      </p:sp>
      <p:sp>
        <p:nvSpPr>
          <p:cNvPr id="429" name="TextBox 322">
            <a:extLst>
              <a:ext uri="{FF2B5EF4-FFF2-40B4-BE49-F238E27FC236}">
                <a16:creationId xmlns:a16="http://schemas.microsoft.com/office/drawing/2014/main" id="{DBDF471E-7B93-48EF-2B8D-2BEC54D83BD5}"/>
              </a:ext>
            </a:extLst>
          </p:cNvPr>
          <p:cNvSpPr txBox="1"/>
          <p:nvPr/>
        </p:nvSpPr>
        <p:spPr>
          <a:xfrm>
            <a:off x="568673" y="4102704"/>
            <a:ext cx="917554" cy="316653"/>
          </a:xfrm>
          <a:prstGeom prst="rect">
            <a:avLst/>
          </a:prstGeom>
          <a:noFill/>
        </p:spPr>
        <p:txBody>
          <a:bodyPr wrap="square" rtlCol="0">
            <a:spAutoFit/>
          </a:bodyPr>
          <a:lstStyle/>
          <a:p>
            <a:pPr defTabSz="457200"/>
            <a:r>
              <a:rPr lang="en-US" sz="1400" i="1" dirty="0">
                <a:solidFill>
                  <a:srgbClr val="196B24"/>
                </a:solidFill>
                <a:latin typeface="Gill Sans MT" panose="020B0502020104020203" pitchFamily="34" charset="0"/>
                <a:cs typeface="Times New Roman" panose="02020603050405020304" pitchFamily="18" charset="0"/>
              </a:rPr>
              <a:t>Converge</a:t>
            </a:r>
            <a:endParaRPr lang="en-DK" sz="1400" i="1" dirty="0">
              <a:solidFill>
                <a:srgbClr val="196B24"/>
              </a:solidFill>
              <a:latin typeface="Gill Sans MT" panose="020B0502020104020203" pitchFamily="34" charset="0"/>
              <a:cs typeface="Times New Roman" panose="02020603050405020304" pitchFamily="18" charset="0"/>
            </a:endParaRPr>
          </a:p>
        </p:txBody>
      </p:sp>
      <p:cxnSp>
        <p:nvCxnSpPr>
          <p:cNvPr id="430" name="Straight Arrow Connector 178">
            <a:extLst>
              <a:ext uri="{FF2B5EF4-FFF2-40B4-BE49-F238E27FC236}">
                <a16:creationId xmlns:a16="http://schemas.microsoft.com/office/drawing/2014/main" id="{659FFE16-EDF3-B835-2314-C023150ECDC7}"/>
              </a:ext>
            </a:extLst>
          </p:cNvPr>
          <p:cNvCxnSpPr>
            <a:cxnSpLocks/>
          </p:cNvCxnSpPr>
          <p:nvPr/>
        </p:nvCxnSpPr>
        <p:spPr>
          <a:xfrm flipV="1">
            <a:off x="1666422" y="2107446"/>
            <a:ext cx="0" cy="1119109"/>
          </a:xfrm>
          <a:prstGeom prst="straightConnector1">
            <a:avLst/>
          </a:prstGeom>
          <a:noFill/>
          <a:ln w="19050" cap="flat" cmpd="sng" algn="ctr">
            <a:solidFill>
              <a:srgbClr val="E8E8E8">
                <a:lumMod val="50000"/>
              </a:srgbClr>
            </a:solidFill>
            <a:prstDash val="sysDash"/>
            <a:miter lim="800000"/>
            <a:headEnd type="none" w="med" len="med"/>
            <a:tailEnd type="none" w="med" len="med"/>
          </a:ln>
          <a:effectLst/>
        </p:spPr>
      </p:cxnSp>
      <p:sp>
        <p:nvSpPr>
          <p:cNvPr id="431" name="箭头: 右 430">
            <a:extLst>
              <a:ext uri="{FF2B5EF4-FFF2-40B4-BE49-F238E27FC236}">
                <a16:creationId xmlns:a16="http://schemas.microsoft.com/office/drawing/2014/main" id="{D68DDBC0-A495-6BF3-20E2-71C88181E900}"/>
              </a:ext>
            </a:extLst>
          </p:cNvPr>
          <p:cNvSpPr/>
          <p:nvPr/>
        </p:nvSpPr>
        <p:spPr>
          <a:xfrm>
            <a:off x="7005408" y="4502786"/>
            <a:ext cx="684910" cy="77478"/>
          </a:xfrm>
          <a:prstGeom prst="rightArrow">
            <a:avLst/>
          </a:prstGeom>
          <a:gradFill flip="none" rotWithShape="1">
            <a:gsLst>
              <a:gs pos="0">
                <a:srgbClr val="196B24"/>
              </a:gs>
              <a:gs pos="50000">
                <a:srgbClr val="4EA72E">
                  <a:lumMod val="40000"/>
                  <a:lumOff val="60000"/>
                </a:srgbClr>
              </a:gs>
              <a:gs pos="100000">
                <a:sysClr val="window" lastClr="FFFFFF"/>
              </a:gs>
            </a:gsLst>
            <a:path path="circle">
              <a:fillToRect l="100000" t="100000"/>
            </a:path>
            <a:tileRect r="-100000" b="-100000"/>
          </a:gradFill>
          <a:ln w="1905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zh-CN" altLang="en-US" b="0" i="0" u="none" strike="noStrike" kern="0" cap="none" spc="0" normalizeH="0" baseline="0" noProof="0">
              <a:ln>
                <a:noFill/>
              </a:ln>
              <a:solidFill>
                <a:prstClr val="white"/>
              </a:solidFill>
              <a:effectLst/>
              <a:uLnTx/>
              <a:uFillTx/>
              <a:latin typeface="Gill Sans MT" panose="020B0502020104020203" pitchFamily="34" charset="0"/>
              <a:ea typeface="等线" panose="02010600030101010101" pitchFamily="2" charset="-122"/>
            </a:endParaRPr>
          </a:p>
        </p:txBody>
      </p:sp>
      <p:sp>
        <p:nvSpPr>
          <p:cNvPr id="432" name="TextBox 322">
            <a:extLst>
              <a:ext uri="{FF2B5EF4-FFF2-40B4-BE49-F238E27FC236}">
                <a16:creationId xmlns:a16="http://schemas.microsoft.com/office/drawing/2014/main" id="{DAA2DE7C-6442-836D-0F68-AA4922E0B140}"/>
              </a:ext>
            </a:extLst>
          </p:cNvPr>
          <p:cNvSpPr txBox="1"/>
          <p:nvPr/>
        </p:nvSpPr>
        <p:spPr>
          <a:xfrm>
            <a:off x="6915824" y="4315078"/>
            <a:ext cx="800347" cy="307777"/>
          </a:xfrm>
          <a:prstGeom prst="rect">
            <a:avLst/>
          </a:prstGeom>
          <a:noFill/>
        </p:spPr>
        <p:txBody>
          <a:bodyPr wrap="none" rtlCol="0">
            <a:spAutoFit/>
          </a:bodyPr>
          <a:lstStyle/>
          <a:p>
            <a:pPr defTabSz="457200"/>
            <a:r>
              <a:rPr lang="en-US" sz="1400" i="1" dirty="0">
                <a:solidFill>
                  <a:srgbClr val="196B24"/>
                </a:solidFill>
                <a:latin typeface="Gill Sans MT" panose="020B0502020104020203" pitchFamily="34" charset="0"/>
                <a:cs typeface="Times New Roman" panose="02020603050405020304" pitchFamily="18" charset="0"/>
              </a:rPr>
              <a:t>Converge</a:t>
            </a:r>
            <a:endParaRPr lang="en-DK" sz="1400" i="1" dirty="0">
              <a:solidFill>
                <a:srgbClr val="196B24"/>
              </a:solidFill>
              <a:latin typeface="Gill Sans MT" panose="020B0502020104020203" pitchFamily="34" charset="0"/>
              <a:cs typeface="Times New Roman" panose="02020603050405020304" pitchFamily="18" charset="0"/>
            </a:endParaRPr>
          </a:p>
        </p:txBody>
      </p:sp>
      <p:sp>
        <p:nvSpPr>
          <p:cNvPr id="433" name="箭头: 右 432">
            <a:extLst>
              <a:ext uri="{FF2B5EF4-FFF2-40B4-BE49-F238E27FC236}">
                <a16:creationId xmlns:a16="http://schemas.microsoft.com/office/drawing/2014/main" id="{77B1CDC1-1964-CE3F-E96B-7F81E330779C}"/>
              </a:ext>
            </a:extLst>
          </p:cNvPr>
          <p:cNvSpPr/>
          <p:nvPr/>
        </p:nvSpPr>
        <p:spPr>
          <a:xfrm>
            <a:off x="6935391" y="2019492"/>
            <a:ext cx="684910" cy="77478"/>
          </a:xfrm>
          <a:prstGeom prst="rightArrow">
            <a:avLst/>
          </a:prstGeom>
          <a:gradFill flip="none" rotWithShape="1">
            <a:gsLst>
              <a:gs pos="0">
                <a:srgbClr val="196B24"/>
              </a:gs>
              <a:gs pos="50000">
                <a:srgbClr val="4EA72E">
                  <a:lumMod val="40000"/>
                  <a:lumOff val="60000"/>
                </a:srgbClr>
              </a:gs>
              <a:gs pos="100000">
                <a:sysClr val="window" lastClr="FFFFFF"/>
              </a:gs>
            </a:gsLst>
            <a:path path="circle">
              <a:fillToRect l="100000" t="100000"/>
            </a:path>
            <a:tileRect r="-100000" b="-100000"/>
          </a:gradFill>
          <a:ln w="1905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zh-CN" altLang="en-US" b="0" i="0" u="none" strike="noStrike" kern="0" cap="none" spc="0" normalizeH="0" baseline="0" noProof="0">
              <a:ln>
                <a:noFill/>
              </a:ln>
              <a:solidFill>
                <a:prstClr val="white"/>
              </a:solidFill>
              <a:effectLst/>
              <a:uLnTx/>
              <a:uFillTx/>
              <a:latin typeface="Gill Sans MT" panose="020B0502020104020203" pitchFamily="34" charset="0"/>
              <a:ea typeface="等线" panose="02010600030101010101" pitchFamily="2" charset="-122"/>
            </a:endParaRPr>
          </a:p>
        </p:txBody>
      </p:sp>
      <p:sp>
        <p:nvSpPr>
          <p:cNvPr id="434" name="TextBox 322">
            <a:extLst>
              <a:ext uri="{FF2B5EF4-FFF2-40B4-BE49-F238E27FC236}">
                <a16:creationId xmlns:a16="http://schemas.microsoft.com/office/drawing/2014/main" id="{F85DC4F0-A27F-A260-1659-3351E1EA1BC6}"/>
              </a:ext>
            </a:extLst>
          </p:cNvPr>
          <p:cNvSpPr txBox="1"/>
          <p:nvPr/>
        </p:nvSpPr>
        <p:spPr>
          <a:xfrm>
            <a:off x="6845807" y="1831782"/>
            <a:ext cx="800347" cy="307777"/>
          </a:xfrm>
          <a:prstGeom prst="rect">
            <a:avLst/>
          </a:prstGeom>
          <a:noFill/>
        </p:spPr>
        <p:txBody>
          <a:bodyPr wrap="none" rtlCol="0">
            <a:spAutoFit/>
          </a:bodyPr>
          <a:lstStyle/>
          <a:p>
            <a:pPr defTabSz="457200"/>
            <a:r>
              <a:rPr lang="en-US" sz="1400" i="1" dirty="0">
                <a:solidFill>
                  <a:srgbClr val="196B24"/>
                </a:solidFill>
                <a:latin typeface="Gill Sans MT" panose="020B0502020104020203" pitchFamily="34" charset="0"/>
                <a:cs typeface="Times New Roman" panose="02020603050405020304" pitchFamily="18" charset="0"/>
              </a:rPr>
              <a:t>Converge</a:t>
            </a:r>
            <a:endParaRPr lang="en-DK" sz="1400" i="1" dirty="0">
              <a:solidFill>
                <a:srgbClr val="196B24"/>
              </a:solidFill>
              <a:latin typeface="Gill Sans MT" panose="020B0502020104020203" pitchFamily="34" charset="0"/>
              <a:cs typeface="Times New Roman" panose="02020603050405020304" pitchFamily="18" charset="0"/>
            </a:endParaRPr>
          </a:p>
        </p:txBody>
      </p:sp>
      <p:sp>
        <p:nvSpPr>
          <p:cNvPr id="441" name="TextBox 180">
            <a:extLst>
              <a:ext uri="{FF2B5EF4-FFF2-40B4-BE49-F238E27FC236}">
                <a16:creationId xmlns:a16="http://schemas.microsoft.com/office/drawing/2014/main" id="{BD41A649-C031-C0A8-1F09-91D03CD2441C}"/>
              </a:ext>
            </a:extLst>
          </p:cNvPr>
          <p:cNvSpPr txBox="1"/>
          <p:nvPr/>
        </p:nvSpPr>
        <p:spPr>
          <a:xfrm>
            <a:off x="6528031" y="2867784"/>
            <a:ext cx="663854" cy="379983"/>
          </a:xfrm>
          <a:prstGeom prst="rect">
            <a:avLst/>
          </a:prstGeom>
          <a:noFill/>
        </p:spPr>
        <p:txBody>
          <a:bodyPr wrap="none" rtlCol="0">
            <a:spAutoFit/>
          </a:bodyPr>
          <a:lstStyle/>
          <a:p>
            <a:pPr defTabSz="457200"/>
            <a:r>
              <a:rPr lang="en-US" dirty="0">
                <a:solidFill>
                  <a:prstClr val="black"/>
                </a:solidFill>
                <a:latin typeface="Gill Sans MT" panose="020B0502020104020203" pitchFamily="34" charset="0"/>
                <a:cs typeface="Times New Roman" panose="02020603050405020304" pitchFamily="18" charset="0"/>
              </a:rPr>
              <a:t>Job 2</a:t>
            </a:r>
            <a:endParaRPr lang="en-DK" dirty="0">
              <a:solidFill>
                <a:prstClr val="black"/>
              </a:solidFill>
              <a:latin typeface="Gill Sans MT" panose="020B0502020104020203" pitchFamily="34" charset="0"/>
              <a:cs typeface="Times New Roman" panose="02020603050405020304" pitchFamily="18" charset="0"/>
            </a:endParaRPr>
          </a:p>
        </p:txBody>
      </p:sp>
      <p:sp>
        <p:nvSpPr>
          <p:cNvPr id="442" name="TextBox 181">
            <a:extLst>
              <a:ext uri="{FF2B5EF4-FFF2-40B4-BE49-F238E27FC236}">
                <a16:creationId xmlns:a16="http://schemas.microsoft.com/office/drawing/2014/main" id="{9EE4547B-6A0D-A602-63EE-C8FEE28C0FC0}"/>
              </a:ext>
            </a:extLst>
          </p:cNvPr>
          <p:cNvSpPr txBox="1"/>
          <p:nvPr/>
        </p:nvSpPr>
        <p:spPr>
          <a:xfrm>
            <a:off x="6531181" y="2257339"/>
            <a:ext cx="663854" cy="379983"/>
          </a:xfrm>
          <a:prstGeom prst="rect">
            <a:avLst/>
          </a:prstGeom>
          <a:noFill/>
        </p:spPr>
        <p:txBody>
          <a:bodyPr wrap="none" rtlCol="0">
            <a:spAutoFit/>
          </a:bodyPr>
          <a:lstStyle/>
          <a:p>
            <a:pPr defTabSz="457200"/>
            <a:r>
              <a:rPr lang="en-US" dirty="0">
                <a:solidFill>
                  <a:prstClr val="black"/>
                </a:solidFill>
                <a:latin typeface="Gill Sans MT" panose="020B0502020104020203" pitchFamily="34" charset="0"/>
                <a:cs typeface="Times New Roman" panose="02020603050405020304" pitchFamily="18" charset="0"/>
              </a:rPr>
              <a:t>Job 1</a:t>
            </a:r>
            <a:endParaRPr lang="en-DK" dirty="0">
              <a:solidFill>
                <a:prstClr val="black"/>
              </a:solidFill>
              <a:latin typeface="Gill Sans MT" panose="020B0502020104020203" pitchFamily="34" charset="0"/>
              <a:cs typeface="Times New Roman" panose="02020603050405020304" pitchFamily="18" charset="0"/>
            </a:endParaRPr>
          </a:p>
        </p:txBody>
      </p:sp>
      <p:sp>
        <p:nvSpPr>
          <p:cNvPr id="443" name="TextBox 180">
            <a:extLst>
              <a:ext uri="{FF2B5EF4-FFF2-40B4-BE49-F238E27FC236}">
                <a16:creationId xmlns:a16="http://schemas.microsoft.com/office/drawing/2014/main" id="{D5B78884-81CA-BBE4-5B19-F5103325AE80}"/>
              </a:ext>
            </a:extLst>
          </p:cNvPr>
          <p:cNvSpPr txBox="1"/>
          <p:nvPr/>
        </p:nvSpPr>
        <p:spPr>
          <a:xfrm>
            <a:off x="6616290" y="5317320"/>
            <a:ext cx="663854" cy="379983"/>
          </a:xfrm>
          <a:prstGeom prst="rect">
            <a:avLst/>
          </a:prstGeom>
          <a:noFill/>
        </p:spPr>
        <p:txBody>
          <a:bodyPr wrap="none" rtlCol="0">
            <a:spAutoFit/>
          </a:bodyPr>
          <a:lstStyle/>
          <a:p>
            <a:pPr defTabSz="457200"/>
            <a:r>
              <a:rPr lang="en-US" dirty="0">
                <a:solidFill>
                  <a:prstClr val="black"/>
                </a:solidFill>
                <a:latin typeface="Gill Sans MT" panose="020B0502020104020203" pitchFamily="34" charset="0"/>
                <a:cs typeface="Times New Roman" panose="02020603050405020304" pitchFamily="18" charset="0"/>
              </a:rPr>
              <a:t>Job 2</a:t>
            </a:r>
            <a:endParaRPr lang="en-DK" dirty="0">
              <a:solidFill>
                <a:prstClr val="black"/>
              </a:solidFill>
              <a:latin typeface="Gill Sans MT" panose="020B0502020104020203" pitchFamily="34" charset="0"/>
              <a:cs typeface="Times New Roman" panose="02020603050405020304" pitchFamily="18" charset="0"/>
            </a:endParaRPr>
          </a:p>
        </p:txBody>
      </p:sp>
      <p:sp>
        <p:nvSpPr>
          <p:cNvPr id="444" name="TextBox 181">
            <a:extLst>
              <a:ext uri="{FF2B5EF4-FFF2-40B4-BE49-F238E27FC236}">
                <a16:creationId xmlns:a16="http://schemas.microsoft.com/office/drawing/2014/main" id="{2E0CFB57-2FE9-7F4F-E9D2-3A2549C156AB}"/>
              </a:ext>
            </a:extLst>
          </p:cNvPr>
          <p:cNvSpPr txBox="1"/>
          <p:nvPr/>
        </p:nvSpPr>
        <p:spPr>
          <a:xfrm>
            <a:off x="6619440" y="4706874"/>
            <a:ext cx="663854" cy="379983"/>
          </a:xfrm>
          <a:prstGeom prst="rect">
            <a:avLst/>
          </a:prstGeom>
          <a:noFill/>
        </p:spPr>
        <p:txBody>
          <a:bodyPr wrap="none" rtlCol="0">
            <a:spAutoFit/>
          </a:bodyPr>
          <a:lstStyle/>
          <a:p>
            <a:pPr defTabSz="457200"/>
            <a:r>
              <a:rPr lang="en-US" dirty="0">
                <a:solidFill>
                  <a:prstClr val="black"/>
                </a:solidFill>
                <a:latin typeface="Gill Sans MT" panose="020B0502020104020203" pitchFamily="34" charset="0"/>
                <a:cs typeface="Times New Roman" panose="02020603050405020304" pitchFamily="18" charset="0"/>
              </a:rPr>
              <a:t>Job 1</a:t>
            </a:r>
            <a:endParaRPr lang="en-DK" dirty="0">
              <a:solidFill>
                <a:prstClr val="black"/>
              </a:solidFill>
              <a:latin typeface="Gill Sans MT" panose="020B0502020104020203" pitchFamily="34" charset="0"/>
              <a:cs typeface="Times New Roman" panose="02020603050405020304" pitchFamily="18" charset="0"/>
            </a:endParaRPr>
          </a:p>
        </p:txBody>
      </p:sp>
      <p:sp>
        <p:nvSpPr>
          <p:cNvPr id="445" name="TextBox 136">
            <a:extLst>
              <a:ext uri="{FF2B5EF4-FFF2-40B4-BE49-F238E27FC236}">
                <a16:creationId xmlns:a16="http://schemas.microsoft.com/office/drawing/2014/main" id="{CB21CBF3-E3ED-0B83-D8B8-22C0C040F85E}"/>
              </a:ext>
            </a:extLst>
          </p:cNvPr>
          <p:cNvSpPr txBox="1"/>
          <p:nvPr/>
        </p:nvSpPr>
        <p:spPr>
          <a:xfrm>
            <a:off x="1489451" y="4617305"/>
            <a:ext cx="306494"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1</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46" name="TextBox 184">
            <a:extLst>
              <a:ext uri="{FF2B5EF4-FFF2-40B4-BE49-F238E27FC236}">
                <a16:creationId xmlns:a16="http://schemas.microsoft.com/office/drawing/2014/main" id="{D32821BF-DB02-984D-9FF6-5BD6ECB2612D}"/>
              </a:ext>
            </a:extLst>
          </p:cNvPr>
          <p:cNvSpPr txBox="1"/>
          <p:nvPr/>
        </p:nvSpPr>
        <p:spPr>
          <a:xfrm>
            <a:off x="1705710" y="4611795"/>
            <a:ext cx="306494"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1</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47" name="TextBox 204">
            <a:extLst>
              <a:ext uri="{FF2B5EF4-FFF2-40B4-BE49-F238E27FC236}">
                <a16:creationId xmlns:a16="http://schemas.microsoft.com/office/drawing/2014/main" id="{F1BD3766-C3E8-5F21-FEEC-4263E83E13A3}"/>
              </a:ext>
            </a:extLst>
          </p:cNvPr>
          <p:cNvSpPr txBox="1"/>
          <p:nvPr/>
        </p:nvSpPr>
        <p:spPr>
          <a:xfrm>
            <a:off x="1515003" y="5426637"/>
            <a:ext cx="306494"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1</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48" name="TextBox 224">
            <a:extLst>
              <a:ext uri="{FF2B5EF4-FFF2-40B4-BE49-F238E27FC236}">
                <a16:creationId xmlns:a16="http://schemas.microsoft.com/office/drawing/2014/main" id="{DC1E7972-3118-1F56-2E04-8767664169B0}"/>
              </a:ext>
            </a:extLst>
          </p:cNvPr>
          <p:cNvSpPr txBox="1"/>
          <p:nvPr/>
        </p:nvSpPr>
        <p:spPr>
          <a:xfrm>
            <a:off x="1739028" y="5429183"/>
            <a:ext cx="306494"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1</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49" name="TextBox 227">
            <a:extLst>
              <a:ext uri="{FF2B5EF4-FFF2-40B4-BE49-F238E27FC236}">
                <a16:creationId xmlns:a16="http://schemas.microsoft.com/office/drawing/2014/main" id="{1210F932-A95A-2FA9-EAF1-A223CF83970D}"/>
              </a:ext>
            </a:extLst>
          </p:cNvPr>
          <p:cNvSpPr txBox="1"/>
          <p:nvPr/>
        </p:nvSpPr>
        <p:spPr>
          <a:xfrm>
            <a:off x="2644451" y="4604704"/>
            <a:ext cx="306494"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3</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50" name="TextBox 229">
            <a:extLst>
              <a:ext uri="{FF2B5EF4-FFF2-40B4-BE49-F238E27FC236}">
                <a16:creationId xmlns:a16="http://schemas.microsoft.com/office/drawing/2014/main" id="{C6C295F0-ED46-061D-032F-CDA40E2FB2CA}"/>
              </a:ext>
            </a:extLst>
          </p:cNvPr>
          <p:cNvSpPr txBox="1"/>
          <p:nvPr/>
        </p:nvSpPr>
        <p:spPr>
          <a:xfrm>
            <a:off x="2876550" y="4607607"/>
            <a:ext cx="306494"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3</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66" name="TextBox 335">
            <a:extLst>
              <a:ext uri="{FF2B5EF4-FFF2-40B4-BE49-F238E27FC236}">
                <a16:creationId xmlns:a16="http://schemas.microsoft.com/office/drawing/2014/main" id="{38FCE301-2D18-96A7-4539-A09D2C2AEFD5}"/>
              </a:ext>
            </a:extLst>
          </p:cNvPr>
          <p:cNvSpPr txBox="1"/>
          <p:nvPr/>
        </p:nvSpPr>
        <p:spPr>
          <a:xfrm>
            <a:off x="8307311" y="2804603"/>
            <a:ext cx="306494" cy="369332"/>
          </a:xfrm>
          <a:prstGeom prst="rect">
            <a:avLst/>
          </a:prstGeom>
          <a:noFill/>
        </p:spPr>
        <p:txBody>
          <a:bodyPr wrap="none" rtlCol="0">
            <a:spAutoFit/>
          </a:bodyPr>
          <a:lstStyle/>
          <a:p>
            <a:pPr defTabSz="457200"/>
            <a:r>
              <a:rPr lang="en-US" altLang="zh-CN" b="1"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2</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67" name="TextBox 336">
            <a:extLst>
              <a:ext uri="{FF2B5EF4-FFF2-40B4-BE49-F238E27FC236}">
                <a16:creationId xmlns:a16="http://schemas.microsoft.com/office/drawing/2014/main" id="{396FDAA0-931E-E0E6-6617-7E7B57C4E3F6}"/>
              </a:ext>
            </a:extLst>
          </p:cNvPr>
          <p:cNvSpPr txBox="1"/>
          <p:nvPr/>
        </p:nvSpPr>
        <p:spPr>
          <a:xfrm>
            <a:off x="8516305" y="2803366"/>
            <a:ext cx="306494" cy="369332"/>
          </a:xfrm>
          <a:prstGeom prst="rect">
            <a:avLst/>
          </a:prstGeom>
          <a:noFill/>
        </p:spPr>
        <p:txBody>
          <a:bodyPr wrap="none" rtlCol="0">
            <a:spAutoFit/>
          </a:bodyPr>
          <a:lstStyle/>
          <a:p>
            <a:pPr defTabSz="457200"/>
            <a:r>
              <a:rPr lang="en-US" altLang="zh-CN" b="1"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2</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68" name="TextBox 339">
            <a:extLst>
              <a:ext uri="{FF2B5EF4-FFF2-40B4-BE49-F238E27FC236}">
                <a16:creationId xmlns:a16="http://schemas.microsoft.com/office/drawing/2014/main" id="{AE83B7BC-5721-F8DF-E526-29DA7D510673}"/>
              </a:ext>
            </a:extLst>
          </p:cNvPr>
          <p:cNvSpPr txBox="1"/>
          <p:nvPr/>
        </p:nvSpPr>
        <p:spPr>
          <a:xfrm>
            <a:off x="8960115" y="2810965"/>
            <a:ext cx="306494" cy="369332"/>
          </a:xfrm>
          <a:prstGeom prst="rect">
            <a:avLst/>
          </a:prstGeom>
          <a:noFill/>
        </p:spPr>
        <p:txBody>
          <a:bodyPr wrap="none" rtlCol="0">
            <a:spAutoFit/>
          </a:bodyPr>
          <a:lstStyle/>
          <a:p>
            <a:pPr defTabSz="457200"/>
            <a:r>
              <a:rPr lang="en-US" altLang="zh-CN" b="1"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3</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69" name="TextBox 340">
            <a:extLst>
              <a:ext uri="{FF2B5EF4-FFF2-40B4-BE49-F238E27FC236}">
                <a16:creationId xmlns:a16="http://schemas.microsoft.com/office/drawing/2014/main" id="{CBEB57F4-86DE-DF34-4568-0F6C646C8B44}"/>
              </a:ext>
            </a:extLst>
          </p:cNvPr>
          <p:cNvSpPr txBox="1"/>
          <p:nvPr/>
        </p:nvSpPr>
        <p:spPr>
          <a:xfrm>
            <a:off x="9178863" y="2809731"/>
            <a:ext cx="306494" cy="369332"/>
          </a:xfrm>
          <a:prstGeom prst="rect">
            <a:avLst/>
          </a:prstGeom>
          <a:noFill/>
        </p:spPr>
        <p:txBody>
          <a:bodyPr wrap="none" rtlCol="0">
            <a:spAutoFit/>
          </a:bodyPr>
          <a:lstStyle/>
          <a:p>
            <a:pPr defTabSz="457200"/>
            <a:r>
              <a:rPr lang="en-US" altLang="zh-CN" b="1"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3</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70" name="TextBox 343">
            <a:extLst>
              <a:ext uri="{FF2B5EF4-FFF2-40B4-BE49-F238E27FC236}">
                <a16:creationId xmlns:a16="http://schemas.microsoft.com/office/drawing/2014/main" id="{7EF58A6A-718E-2FC1-13C4-4C7D748DFF01}"/>
              </a:ext>
            </a:extLst>
          </p:cNvPr>
          <p:cNvSpPr txBox="1"/>
          <p:nvPr/>
        </p:nvSpPr>
        <p:spPr>
          <a:xfrm>
            <a:off x="8634399" y="5278338"/>
            <a:ext cx="306494"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2</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71" name="TextBox 344">
            <a:extLst>
              <a:ext uri="{FF2B5EF4-FFF2-40B4-BE49-F238E27FC236}">
                <a16:creationId xmlns:a16="http://schemas.microsoft.com/office/drawing/2014/main" id="{D99973FE-B602-6D29-6AF2-A9613933EEC6}"/>
              </a:ext>
            </a:extLst>
          </p:cNvPr>
          <p:cNvSpPr txBox="1"/>
          <p:nvPr/>
        </p:nvSpPr>
        <p:spPr>
          <a:xfrm>
            <a:off x="8862901" y="5276620"/>
            <a:ext cx="306494"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2</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72" name="TextBox 345">
            <a:extLst>
              <a:ext uri="{FF2B5EF4-FFF2-40B4-BE49-F238E27FC236}">
                <a16:creationId xmlns:a16="http://schemas.microsoft.com/office/drawing/2014/main" id="{831A1237-F4D6-DE2C-0CA7-C2F5F5F4C9C8}"/>
              </a:ext>
            </a:extLst>
          </p:cNvPr>
          <p:cNvSpPr txBox="1"/>
          <p:nvPr/>
        </p:nvSpPr>
        <p:spPr>
          <a:xfrm>
            <a:off x="9057406" y="4677166"/>
            <a:ext cx="306494" cy="369332"/>
          </a:xfrm>
          <a:prstGeom prst="rect">
            <a:avLst/>
          </a:prstGeom>
          <a:noFill/>
        </p:spPr>
        <p:txBody>
          <a:bodyPr wrap="none" rtlCol="0">
            <a:spAutoFit/>
          </a:bodyPr>
          <a:lstStyle/>
          <a:p>
            <a:pPr defTabSz="457200"/>
            <a:r>
              <a:rPr lang="en-US" altLang="zh-CN" b="1"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3</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73" name="TextBox 346">
            <a:extLst>
              <a:ext uri="{FF2B5EF4-FFF2-40B4-BE49-F238E27FC236}">
                <a16:creationId xmlns:a16="http://schemas.microsoft.com/office/drawing/2014/main" id="{EED49323-3151-100E-6257-7539606EB5F1}"/>
              </a:ext>
            </a:extLst>
          </p:cNvPr>
          <p:cNvSpPr txBox="1"/>
          <p:nvPr/>
        </p:nvSpPr>
        <p:spPr>
          <a:xfrm>
            <a:off x="8413039" y="4687188"/>
            <a:ext cx="306494" cy="369332"/>
          </a:xfrm>
          <a:prstGeom prst="rect">
            <a:avLst/>
          </a:prstGeom>
          <a:noFill/>
        </p:spPr>
        <p:txBody>
          <a:bodyPr wrap="none" rtlCol="0">
            <a:spAutoFit/>
          </a:bodyPr>
          <a:lstStyle/>
          <a:p>
            <a:pPr defTabSz="457200"/>
            <a:r>
              <a:rPr lang="en-US" altLang="zh-CN" b="1"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2</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74" name="TextBox 347">
            <a:extLst>
              <a:ext uri="{FF2B5EF4-FFF2-40B4-BE49-F238E27FC236}">
                <a16:creationId xmlns:a16="http://schemas.microsoft.com/office/drawing/2014/main" id="{03009A29-2A62-4F34-2101-00591933CFE8}"/>
              </a:ext>
            </a:extLst>
          </p:cNvPr>
          <p:cNvSpPr txBox="1"/>
          <p:nvPr/>
        </p:nvSpPr>
        <p:spPr>
          <a:xfrm>
            <a:off x="7951645" y="4687188"/>
            <a:ext cx="306494" cy="369332"/>
          </a:xfrm>
          <a:prstGeom prst="rect">
            <a:avLst/>
          </a:prstGeom>
          <a:noFill/>
        </p:spPr>
        <p:txBody>
          <a:bodyPr wrap="none" rtlCol="0">
            <a:spAutoFit/>
          </a:bodyPr>
          <a:lstStyle/>
          <a:p>
            <a:pPr defTabSz="457200"/>
            <a:r>
              <a:rPr lang="en-US" altLang="zh-CN" b="1"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1</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75" name="TextBox 349">
            <a:extLst>
              <a:ext uri="{FF2B5EF4-FFF2-40B4-BE49-F238E27FC236}">
                <a16:creationId xmlns:a16="http://schemas.microsoft.com/office/drawing/2014/main" id="{C48680A2-A401-79A6-88E6-ED3B9C05B8E5}"/>
              </a:ext>
            </a:extLst>
          </p:cNvPr>
          <p:cNvSpPr txBox="1"/>
          <p:nvPr/>
        </p:nvSpPr>
        <p:spPr>
          <a:xfrm>
            <a:off x="8759915" y="2191440"/>
            <a:ext cx="306494" cy="369332"/>
          </a:xfrm>
          <a:prstGeom prst="rect">
            <a:avLst/>
          </a:prstGeom>
          <a:noFill/>
        </p:spPr>
        <p:txBody>
          <a:bodyPr wrap="none" rtlCol="0">
            <a:spAutoFit/>
          </a:bodyPr>
          <a:lstStyle/>
          <a:p>
            <a:pPr defTabSz="457200"/>
            <a:r>
              <a:rPr lang="en-US" altLang="zh-CN" b="1"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2</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76" name="TextBox 350">
            <a:extLst>
              <a:ext uri="{FF2B5EF4-FFF2-40B4-BE49-F238E27FC236}">
                <a16:creationId xmlns:a16="http://schemas.microsoft.com/office/drawing/2014/main" id="{E13A091C-BE72-8F7A-6050-983365128C66}"/>
              </a:ext>
            </a:extLst>
          </p:cNvPr>
          <p:cNvSpPr txBox="1"/>
          <p:nvPr/>
        </p:nvSpPr>
        <p:spPr>
          <a:xfrm>
            <a:off x="8096438" y="2208157"/>
            <a:ext cx="306494" cy="369332"/>
          </a:xfrm>
          <a:prstGeom prst="rect">
            <a:avLst/>
          </a:prstGeom>
          <a:noFill/>
        </p:spPr>
        <p:txBody>
          <a:bodyPr wrap="none" rtlCol="0">
            <a:spAutoFit/>
          </a:bodyPr>
          <a:lstStyle/>
          <a:p>
            <a:pPr defTabSz="457200"/>
            <a:r>
              <a:rPr lang="en-US" altLang="zh-CN" b="1"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1</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77" name="TextBox 353">
            <a:extLst>
              <a:ext uri="{FF2B5EF4-FFF2-40B4-BE49-F238E27FC236}">
                <a16:creationId xmlns:a16="http://schemas.microsoft.com/office/drawing/2014/main" id="{2EBCE5F8-0334-12A1-6E26-1600EADA9758}"/>
              </a:ext>
            </a:extLst>
          </p:cNvPr>
          <p:cNvSpPr txBox="1"/>
          <p:nvPr/>
        </p:nvSpPr>
        <p:spPr>
          <a:xfrm>
            <a:off x="7729202" y="5281757"/>
            <a:ext cx="306494"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1</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78" name="TextBox 354">
            <a:extLst>
              <a:ext uri="{FF2B5EF4-FFF2-40B4-BE49-F238E27FC236}">
                <a16:creationId xmlns:a16="http://schemas.microsoft.com/office/drawing/2014/main" id="{7B90FC07-0867-E40E-02BA-8C198E57F2E2}"/>
              </a:ext>
            </a:extLst>
          </p:cNvPr>
          <p:cNvSpPr txBox="1"/>
          <p:nvPr/>
        </p:nvSpPr>
        <p:spPr>
          <a:xfrm>
            <a:off x="8181955" y="5294032"/>
            <a:ext cx="306494"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1</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79" name="TextBox 355">
            <a:extLst>
              <a:ext uri="{FF2B5EF4-FFF2-40B4-BE49-F238E27FC236}">
                <a16:creationId xmlns:a16="http://schemas.microsoft.com/office/drawing/2014/main" id="{FB74B599-3D69-95F6-30DD-853FD9B16DC7}"/>
              </a:ext>
            </a:extLst>
          </p:cNvPr>
          <p:cNvSpPr txBox="1"/>
          <p:nvPr/>
        </p:nvSpPr>
        <p:spPr>
          <a:xfrm>
            <a:off x="1960282" y="5348176"/>
            <a:ext cx="306494"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1</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80" name="TextBox 357">
            <a:extLst>
              <a:ext uri="{FF2B5EF4-FFF2-40B4-BE49-F238E27FC236}">
                <a16:creationId xmlns:a16="http://schemas.microsoft.com/office/drawing/2014/main" id="{A00F5C02-2152-AE46-9DB7-44788B43DD9D}"/>
              </a:ext>
            </a:extLst>
          </p:cNvPr>
          <p:cNvSpPr txBox="1"/>
          <p:nvPr/>
        </p:nvSpPr>
        <p:spPr>
          <a:xfrm>
            <a:off x="2410347" y="5340442"/>
            <a:ext cx="306494"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2</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81" name="TextBox 358">
            <a:extLst>
              <a:ext uri="{FF2B5EF4-FFF2-40B4-BE49-F238E27FC236}">
                <a16:creationId xmlns:a16="http://schemas.microsoft.com/office/drawing/2014/main" id="{5D894604-BD39-3CD6-E4DF-6ADE996FB5A5}"/>
              </a:ext>
            </a:extLst>
          </p:cNvPr>
          <p:cNvSpPr txBox="1"/>
          <p:nvPr/>
        </p:nvSpPr>
        <p:spPr>
          <a:xfrm>
            <a:off x="2643661" y="5416318"/>
            <a:ext cx="306494"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2</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82" name="TextBox 359">
            <a:extLst>
              <a:ext uri="{FF2B5EF4-FFF2-40B4-BE49-F238E27FC236}">
                <a16:creationId xmlns:a16="http://schemas.microsoft.com/office/drawing/2014/main" id="{E55C5DF1-6905-F903-3BD6-EEEEFE687040}"/>
              </a:ext>
            </a:extLst>
          </p:cNvPr>
          <p:cNvSpPr txBox="1"/>
          <p:nvPr/>
        </p:nvSpPr>
        <p:spPr>
          <a:xfrm>
            <a:off x="2880846" y="5420180"/>
            <a:ext cx="306494"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2</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83" name="TextBox 13">
            <a:extLst>
              <a:ext uri="{FF2B5EF4-FFF2-40B4-BE49-F238E27FC236}">
                <a16:creationId xmlns:a16="http://schemas.microsoft.com/office/drawing/2014/main" id="{89A38274-FA10-72D8-6DC8-72CA9261A447}"/>
              </a:ext>
            </a:extLst>
          </p:cNvPr>
          <p:cNvSpPr txBox="1"/>
          <p:nvPr/>
        </p:nvSpPr>
        <p:spPr>
          <a:xfrm>
            <a:off x="2182376" y="4518807"/>
            <a:ext cx="306494"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2</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85" name="TextBox 43">
            <a:extLst>
              <a:ext uri="{FF2B5EF4-FFF2-40B4-BE49-F238E27FC236}">
                <a16:creationId xmlns:a16="http://schemas.microsoft.com/office/drawing/2014/main" id="{2671A787-73BF-D188-CB8B-30AA9B3D2115}"/>
              </a:ext>
            </a:extLst>
          </p:cNvPr>
          <p:cNvSpPr txBox="1"/>
          <p:nvPr/>
        </p:nvSpPr>
        <p:spPr>
          <a:xfrm>
            <a:off x="1875482" y="2074161"/>
            <a:ext cx="306494"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1</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86" name="TextBox 44">
            <a:extLst>
              <a:ext uri="{FF2B5EF4-FFF2-40B4-BE49-F238E27FC236}">
                <a16:creationId xmlns:a16="http://schemas.microsoft.com/office/drawing/2014/main" id="{38A51B82-BD5F-A364-95F2-D300E3BAB3E3}"/>
              </a:ext>
            </a:extLst>
          </p:cNvPr>
          <p:cNvSpPr txBox="1"/>
          <p:nvPr/>
        </p:nvSpPr>
        <p:spPr>
          <a:xfrm>
            <a:off x="2298725" y="2070074"/>
            <a:ext cx="306494"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2</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87" name="TextBox 46">
            <a:extLst>
              <a:ext uri="{FF2B5EF4-FFF2-40B4-BE49-F238E27FC236}">
                <a16:creationId xmlns:a16="http://schemas.microsoft.com/office/drawing/2014/main" id="{CCD3262C-144C-8FF9-F320-B4533AE9A706}"/>
              </a:ext>
            </a:extLst>
          </p:cNvPr>
          <p:cNvSpPr txBox="1"/>
          <p:nvPr/>
        </p:nvSpPr>
        <p:spPr>
          <a:xfrm>
            <a:off x="2767979" y="2072849"/>
            <a:ext cx="306494"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3</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88" name="TextBox 49">
            <a:extLst>
              <a:ext uri="{FF2B5EF4-FFF2-40B4-BE49-F238E27FC236}">
                <a16:creationId xmlns:a16="http://schemas.microsoft.com/office/drawing/2014/main" id="{C1570E6E-49DC-C953-BE85-93871CCF3F62}"/>
              </a:ext>
            </a:extLst>
          </p:cNvPr>
          <p:cNvSpPr txBox="1"/>
          <p:nvPr/>
        </p:nvSpPr>
        <p:spPr>
          <a:xfrm>
            <a:off x="3235199" y="2074256"/>
            <a:ext cx="306494"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4</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89" name="TextBox 56">
            <a:extLst>
              <a:ext uri="{FF2B5EF4-FFF2-40B4-BE49-F238E27FC236}">
                <a16:creationId xmlns:a16="http://schemas.microsoft.com/office/drawing/2014/main" id="{C7D1E4A8-774B-9A32-7A21-1E83989851A1}"/>
              </a:ext>
            </a:extLst>
          </p:cNvPr>
          <p:cNvSpPr txBox="1"/>
          <p:nvPr/>
        </p:nvSpPr>
        <p:spPr>
          <a:xfrm>
            <a:off x="1656807" y="2888213"/>
            <a:ext cx="306494"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1</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90" name="TextBox 61">
            <a:extLst>
              <a:ext uri="{FF2B5EF4-FFF2-40B4-BE49-F238E27FC236}">
                <a16:creationId xmlns:a16="http://schemas.microsoft.com/office/drawing/2014/main" id="{D0AC2306-F132-8057-4D4E-60266BAD246C}"/>
              </a:ext>
            </a:extLst>
          </p:cNvPr>
          <p:cNvSpPr txBox="1"/>
          <p:nvPr/>
        </p:nvSpPr>
        <p:spPr>
          <a:xfrm>
            <a:off x="2114785" y="2879017"/>
            <a:ext cx="306494"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1</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91" name="TextBox 63">
            <a:extLst>
              <a:ext uri="{FF2B5EF4-FFF2-40B4-BE49-F238E27FC236}">
                <a16:creationId xmlns:a16="http://schemas.microsoft.com/office/drawing/2014/main" id="{66EB91B7-A20B-5304-7181-4B89DAAD97D4}"/>
              </a:ext>
            </a:extLst>
          </p:cNvPr>
          <p:cNvSpPr txBox="1"/>
          <p:nvPr/>
        </p:nvSpPr>
        <p:spPr>
          <a:xfrm>
            <a:off x="2568185" y="2885508"/>
            <a:ext cx="306494"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2</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92" name="TextBox 66">
            <a:extLst>
              <a:ext uri="{FF2B5EF4-FFF2-40B4-BE49-F238E27FC236}">
                <a16:creationId xmlns:a16="http://schemas.microsoft.com/office/drawing/2014/main" id="{E60409D1-9F26-EB8D-3D61-AB1F24E4B96E}"/>
              </a:ext>
            </a:extLst>
          </p:cNvPr>
          <p:cNvSpPr txBox="1"/>
          <p:nvPr/>
        </p:nvSpPr>
        <p:spPr>
          <a:xfrm>
            <a:off x="2989142" y="2887391"/>
            <a:ext cx="306494"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2</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494" name="TextBox 180">
            <a:extLst>
              <a:ext uri="{FF2B5EF4-FFF2-40B4-BE49-F238E27FC236}">
                <a16:creationId xmlns:a16="http://schemas.microsoft.com/office/drawing/2014/main" id="{460BD93F-1632-874F-406C-5F6AE36C3E06}"/>
              </a:ext>
            </a:extLst>
          </p:cNvPr>
          <p:cNvSpPr txBox="1"/>
          <p:nvPr/>
        </p:nvSpPr>
        <p:spPr>
          <a:xfrm>
            <a:off x="704989" y="2922810"/>
            <a:ext cx="663854" cy="379983"/>
          </a:xfrm>
          <a:prstGeom prst="rect">
            <a:avLst/>
          </a:prstGeom>
          <a:noFill/>
        </p:spPr>
        <p:txBody>
          <a:bodyPr wrap="none" rtlCol="0">
            <a:spAutoFit/>
          </a:bodyPr>
          <a:lstStyle/>
          <a:p>
            <a:pPr defTabSz="457200"/>
            <a:r>
              <a:rPr lang="en-US" dirty="0">
                <a:solidFill>
                  <a:prstClr val="black"/>
                </a:solidFill>
                <a:latin typeface="Gill Sans MT" panose="020B0502020104020203" pitchFamily="34" charset="0"/>
                <a:cs typeface="Times New Roman" panose="02020603050405020304" pitchFamily="18" charset="0"/>
              </a:rPr>
              <a:t>Job 2</a:t>
            </a:r>
            <a:endParaRPr lang="en-DK" dirty="0">
              <a:solidFill>
                <a:prstClr val="black"/>
              </a:solidFill>
              <a:latin typeface="Gill Sans MT" panose="020B0502020104020203" pitchFamily="34" charset="0"/>
              <a:cs typeface="Times New Roman" panose="02020603050405020304" pitchFamily="18" charset="0"/>
            </a:endParaRPr>
          </a:p>
        </p:txBody>
      </p:sp>
      <p:sp>
        <p:nvSpPr>
          <p:cNvPr id="495" name="TextBox 181">
            <a:extLst>
              <a:ext uri="{FF2B5EF4-FFF2-40B4-BE49-F238E27FC236}">
                <a16:creationId xmlns:a16="http://schemas.microsoft.com/office/drawing/2014/main" id="{493BEC6B-A28B-F25E-FF48-91E67ED34497}"/>
              </a:ext>
            </a:extLst>
          </p:cNvPr>
          <p:cNvSpPr txBox="1"/>
          <p:nvPr/>
        </p:nvSpPr>
        <p:spPr>
          <a:xfrm>
            <a:off x="708139" y="2117324"/>
            <a:ext cx="663854" cy="379983"/>
          </a:xfrm>
          <a:prstGeom prst="rect">
            <a:avLst/>
          </a:prstGeom>
          <a:noFill/>
        </p:spPr>
        <p:txBody>
          <a:bodyPr wrap="none" rtlCol="0">
            <a:spAutoFit/>
          </a:bodyPr>
          <a:lstStyle/>
          <a:p>
            <a:pPr defTabSz="457200"/>
            <a:r>
              <a:rPr lang="en-US" dirty="0">
                <a:solidFill>
                  <a:prstClr val="black"/>
                </a:solidFill>
                <a:latin typeface="Gill Sans MT" panose="020B0502020104020203" pitchFamily="34" charset="0"/>
                <a:cs typeface="Times New Roman" panose="02020603050405020304" pitchFamily="18" charset="0"/>
              </a:rPr>
              <a:t>Job 1</a:t>
            </a:r>
            <a:endParaRPr lang="en-DK" dirty="0">
              <a:solidFill>
                <a:prstClr val="black"/>
              </a:solidFill>
              <a:latin typeface="Gill Sans MT" panose="020B0502020104020203" pitchFamily="34" charset="0"/>
              <a:cs typeface="Times New Roman" panose="02020603050405020304" pitchFamily="18" charset="0"/>
            </a:endParaRPr>
          </a:p>
        </p:txBody>
      </p:sp>
      <p:sp>
        <p:nvSpPr>
          <p:cNvPr id="497" name="箭头: 右 185">
            <a:extLst>
              <a:ext uri="{FF2B5EF4-FFF2-40B4-BE49-F238E27FC236}">
                <a16:creationId xmlns:a16="http://schemas.microsoft.com/office/drawing/2014/main" id="{659B32FC-3902-0CD5-0911-AB699CF4412D}"/>
              </a:ext>
            </a:extLst>
          </p:cNvPr>
          <p:cNvSpPr/>
          <p:nvPr/>
        </p:nvSpPr>
        <p:spPr>
          <a:xfrm>
            <a:off x="1201371" y="1958723"/>
            <a:ext cx="321184" cy="81491"/>
          </a:xfrm>
          <a:prstGeom prst="rightArrow">
            <a:avLst/>
          </a:prstGeom>
          <a:gradFill flip="none" rotWithShape="1">
            <a:gsLst>
              <a:gs pos="0">
                <a:srgbClr val="196B24"/>
              </a:gs>
              <a:gs pos="50000">
                <a:srgbClr val="4EA72E">
                  <a:lumMod val="40000"/>
                  <a:lumOff val="60000"/>
                </a:srgbClr>
              </a:gs>
              <a:gs pos="100000">
                <a:sysClr val="window" lastClr="FFFFFF"/>
              </a:gs>
            </a:gsLst>
            <a:path path="circle">
              <a:fillToRect l="100000" t="100000"/>
            </a:path>
            <a:tileRect r="-100000" b="-100000"/>
          </a:gradFill>
          <a:ln w="1905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zh-CN" altLang="en-US" b="0" i="0" u="none" strike="noStrike" kern="0" cap="none" spc="0" normalizeH="0" baseline="0" noProof="0">
              <a:ln>
                <a:noFill/>
              </a:ln>
              <a:solidFill>
                <a:prstClr val="white"/>
              </a:solidFill>
              <a:effectLst/>
              <a:uLnTx/>
              <a:uFillTx/>
              <a:latin typeface="Gill Sans MT" panose="020B0502020104020203" pitchFamily="34" charset="0"/>
              <a:ea typeface="等线" panose="02010600030101010101" pitchFamily="2" charset="-122"/>
            </a:endParaRPr>
          </a:p>
        </p:txBody>
      </p:sp>
      <p:sp>
        <p:nvSpPr>
          <p:cNvPr id="498" name="TextBox 322">
            <a:extLst>
              <a:ext uri="{FF2B5EF4-FFF2-40B4-BE49-F238E27FC236}">
                <a16:creationId xmlns:a16="http://schemas.microsoft.com/office/drawing/2014/main" id="{3FDB4191-76F4-F5BC-AB0B-70ED942319BD}"/>
              </a:ext>
            </a:extLst>
          </p:cNvPr>
          <p:cNvSpPr txBox="1"/>
          <p:nvPr/>
        </p:nvSpPr>
        <p:spPr>
          <a:xfrm>
            <a:off x="841787" y="1774030"/>
            <a:ext cx="917554" cy="316653"/>
          </a:xfrm>
          <a:prstGeom prst="rect">
            <a:avLst/>
          </a:prstGeom>
          <a:noFill/>
        </p:spPr>
        <p:txBody>
          <a:bodyPr wrap="square" rtlCol="0">
            <a:spAutoFit/>
          </a:bodyPr>
          <a:lstStyle/>
          <a:p>
            <a:pPr defTabSz="457200"/>
            <a:r>
              <a:rPr lang="en-US" sz="1400" i="1" dirty="0">
                <a:solidFill>
                  <a:srgbClr val="196B24"/>
                </a:solidFill>
                <a:latin typeface="Gill Sans MT" panose="020B0502020104020203" pitchFamily="34" charset="0"/>
                <a:cs typeface="Times New Roman" panose="02020603050405020304" pitchFamily="18" charset="0"/>
              </a:rPr>
              <a:t>Converge</a:t>
            </a:r>
            <a:endParaRPr lang="en-DK" sz="1400" i="1" dirty="0">
              <a:solidFill>
                <a:srgbClr val="196B24"/>
              </a:solidFill>
              <a:latin typeface="Gill Sans MT" panose="020B0502020104020203" pitchFamily="34" charset="0"/>
              <a:cs typeface="Times New Roman" panose="02020603050405020304" pitchFamily="18" charset="0"/>
            </a:endParaRPr>
          </a:p>
        </p:txBody>
      </p:sp>
      <p:cxnSp>
        <p:nvCxnSpPr>
          <p:cNvPr id="501" name="Straight Arrow Connector 207">
            <a:extLst>
              <a:ext uri="{FF2B5EF4-FFF2-40B4-BE49-F238E27FC236}">
                <a16:creationId xmlns:a16="http://schemas.microsoft.com/office/drawing/2014/main" id="{66326FB4-E278-0CB0-48D6-24873E238851}"/>
              </a:ext>
            </a:extLst>
          </p:cNvPr>
          <p:cNvCxnSpPr>
            <a:cxnSpLocks/>
          </p:cNvCxnSpPr>
          <p:nvPr/>
        </p:nvCxnSpPr>
        <p:spPr>
          <a:xfrm>
            <a:off x="7072957" y="3164052"/>
            <a:ext cx="3398339" cy="0"/>
          </a:xfrm>
          <a:prstGeom prst="straightConnector1">
            <a:avLst/>
          </a:prstGeom>
          <a:noFill/>
          <a:ln w="38100" cap="flat" cmpd="sng" algn="ctr">
            <a:solidFill>
              <a:srgbClr val="E8E8E8">
                <a:lumMod val="50000"/>
              </a:srgbClr>
            </a:solidFill>
            <a:prstDash val="solid"/>
            <a:miter lim="800000"/>
            <a:tailEnd type="triangle"/>
          </a:ln>
          <a:effectLst/>
        </p:spPr>
      </p:cxnSp>
      <p:cxnSp>
        <p:nvCxnSpPr>
          <p:cNvPr id="502" name="Straight Arrow Connector 269">
            <a:extLst>
              <a:ext uri="{FF2B5EF4-FFF2-40B4-BE49-F238E27FC236}">
                <a16:creationId xmlns:a16="http://schemas.microsoft.com/office/drawing/2014/main" id="{22308BF6-CB2B-66A7-4677-4D986A3435B7}"/>
              </a:ext>
            </a:extLst>
          </p:cNvPr>
          <p:cNvCxnSpPr>
            <a:cxnSpLocks/>
          </p:cNvCxnSpPr>
          <p:nvPr/>
        </p:nvCxnSpPr>
        <p:spPr>
          <a:xfrm>
            <a:off x="7170276" y="5035305"/>
            <a:ext cx="2310807" cy="0"/>
          </a:xfrm>
          <a:prstGeom prst="straightConnector1">
            <a:avLst/>
          </a:prstGeom>
          <a:noFill/>
          <a:ln w="38100" cap="flat" cmpd="sng" algn="ctr">
            <a:solidFill>
              <a:srgbClr val="E8E8E8">
                <a:lumMod val="50000"/>
              </a:srgbClr>
            </a:solidFill>
            <a:prstDash val="solid"/>
            <a:miter lim="800000"/>
            <a:tailEnd type="triangle"/>
          </a:ln>
          <a:effectLst/>
        </p:spPr>
      </p:cxnSp>
      <p:cxnSp>
        <p:nvCxnSpPr>
          <p:cNvPr id="503" name="Straight Arrow Connector 273">
            <a:extLst>
              <a:ext uri="{FF2B5EF4-FFF2-40B4-BE49-F238E27FC236}">
                <a16:creationId xmlns:a16="http://schemas.microsoft.com/office/drawing/2014/main" id="{A14A3259-B76E-A9C9-6EB7-731673C40C72}"/>
              </a:ext>
            </a:extLst>
          </p:cNvPr>
          <p:cNvCxnSpPr>
            <a:cxnSpLocks/>
          </p:cNvCxnSpPr>
          <p:nvPr/>
        </p:nvCxnSpPr>
        <p:spPr>
          <a:xfrm>
            <a:off x="7152142" y="5645226"/>
            <a:ext cx="2328943" cy="0"/>
          </a:xfrm>
          <a:prstGeom prst="straightConnector1">
            <a:avLst/>
          </a:prstGeom>
          <a:noFill/>
          <a:ln w="38100" cap="flat" cmpd="sng" algn="ctr">
            <a:solidFill>
              <a:srgbClr val="E8E8E8">
                <a:lumMod val="50000"/>
              </a:srgbClr>
            </a:solidFill>
            <a:prstDash val="solid"/>
            <a:miter lim="800000"/>
            <a:tailEnd type="triangle"/>
          </a:ln>
          <a:effectLst/>
        </p:spPr>
      </p:cxnSp>
      <p:cxnSp>
        <p:nvCxnSpPr>
          <p:cNvPr id="506" name="Straight Arrow Connector 157">
            <a:extLst>
              <a:ext uri="{FF2B5EF4-FFF2-40B4-BE49-F238E27FC236}">
                <a16:creationId xmlns:a16="http://schemas.microsoft.com/office/drawing/2014/main" id="{28904284-F9DC-88CC-A0DF-49E04F1EBF8C}"/>
              </a:ext>
            </a:extLst>
          </p:cNvPr>
          <p:cNvCxnSpPr>
            <a:cxnSpLocks/>
          </p:cNvCxnSpPr>
          <p:nvPr/>
        </p:nvCxnSpPr>
        <p:spPr>
          <a:xfrm>
            <a:off x="1133191" y="4898254"/>
            <a:ext cx="2310807" cy="0"/>
          </a:xfrm>
          <a:prstGeom prst="straightConnector1">
            <a:avLst/>
          </a:prstGeom>
          <a:noFill/>
          <a:ln w="38100" cap="flat" cmpd="sng" algn="ctr">
            <a:solidFill>
              <a:srgbClr val="E8E8E8">
                <a:lumMod val="50000"/>
              </a:srgbClr>
            </a:solidFill>
            <a:prstDash val="solid"/>
            <a:miter lim="800000"/>
            <a:tailEnd type="triangle"/>
          </a:ln>
          <a:effectLst/>
        </p:spPr>
      </p:cxnSp>
      <p:cxnSp>
        <p:nvCxnSpPr>
          <p:cNvPr id="507" name="Straight Arrow Connector 167">
            <a:extLst>
              <a:ext uri="{FF2B5EF4-FFF2-40B4-BE49-F238E27FC236}">
                <a16:creationId xmlns:a16="http://schemas.microsoft.com/office/drawing/2014/main" id="{AC9D7017-6528-C3D1-50E2-281328F4A00E}"/>
              </a:ext>
            </a:extLst>
          </p:cNvPr>
          <p:cNvCxnSpPr>
            <a:cxnSpLocks/>
          </p:cNvCxnSpPr>
          <p:nvPr/>
        </p:nvCxnSpPr>
        <p:spPr>
          <a:xfrm>
            <a:off x="1136177" y="5707165"/>
            <a:ext cx="2328943" cy="0"/>
          </a:xfrm>
          <a:prstGeom prst="straightConnector1">
            <a:avLst/>
          </a:prstGeom>
          <a:noFill/>
          <a:ln w="38100" cap="flat" cmpd="sng" algn="ctr">
            <a:solidFill>
              <a:srgbClr val="E8E8E8">
                <a:lumMod val="50000"/>
              </a:srgbClr>
            </a:solidFill>
            <a:prstDash val="solid"/>
            <a:miter lim="800000"/>
            <a:tailEnd type="triangle"/>
          </a:ln>
          <a:effectLst/>
        </p:spPr>
      </p:cxnSp>
      <p:cxnSp>
        <p:nvCxnSpPr>
          <p:cNvPr id="508" name="Straight Arrow Connector 247">
            <a:extLst>
              <a:ext uri="{FF2B5EF4-FFF2-40B4-BE49-F238E27FC236}">
                <a16:creationId xmlns:a16="http://schemas.microsoft.com/office/drawing/2014/main" id="{668E2C0E-D0F2-D538-6498-EFEEA5BF46E6}"/>
              </a:ext>
            </a:extLst>
          </p:cNvPr>
          <p:cNvCxnSpPr>
            <a:cxnSpLocks/>
          </p:cNvCxnSpPr>
          <p:nvPr/>
        </p:nvCxnSpPr>
        <p:spPr>
          <a:xfrm>
            <a:off x="1090490" y="2457442"/>
            <a:ext cx="2601861" cy="0"/>
          </a:xfrm>
          <a:prstGeom prst="straightConnector1">
            <a:avLst/>
          </a:prstGeom>
          <a:noFill/>
          <a:ln w="38100" cap="flat" cmpd="sng" algn="ctr">
            <a:solidFill>
              <a:srgbClr val="E8E8E8">
                <a:lumMod val="50000"/>
              </a:srgbClr>
            </a:solidFill>
            <a:prstDash val="solid"/>
            <a:miter lim="800000"/>
            <a:tailEnd type="triangle"/>
          </a:ln>
          <a:effectLst/>
        </p:spPr>
      </p:cxnSp>
      <p:cxnSp>
        <p:nvCxnSpPr>
          <p:cNvPr id="509" name="Straight Arrow Connector 254">
            <a:extLst>
              <a:ext uri="{FF2B5EF4-FFF2-40B4-BE49-F238E27FC236}">
                <a16:creationId xmlns:a16="http://schemas.microsoft.com/office/drawing/2014/main" id="{8A781F45-7ECC-0E5D-436E-83FB3CA32817}"/>
              </a:ext>
            </a:extLst>
          </p:cNvPr>
          <p:cNvCxnSpPr>
            <a:cxnSpLocks/>
          </p:cNvCxnSpPr>
          <p:nvPr/>
        </p:nvCxnSpPr>
        <p:spPr>
          <a:xfrm>
            <a:off x="1072357" y="3261980"/>
            <a:ext cx="2715393" cy="0"/>
          </a:xfrm>
          <a:prstGeom prst="straightConnector1">
            <a:avLst/>
          </a:prstGeom>
          <a:noFill/>
          <a:ln w="38100" cap="flat" cmpd="sng" algn="ctr">
            <a:solidFill>
              <a:srgbClr val="E8E8E8">
                <a:lumMod val="50000"/>
              </a:srgbClr>
            </a:solidFill>
            <a:prstDash val="solid"/>
            <a:miter lim="800000"/>
            <a:tailEnd type="triangle"/>
          </a:ln>
          <a:effectLst/>
        </p:spPr>
      </p:cxnSp>
      <p:sp>
        <p:nvSpPr>
          <p:cNvPr id="511" name="TextBox 335">
            <a:extLst>
              <a:ext uri="{FF2B5EF4-FFF2-40B4-BE49-F238E27FC236}">
                <a16:creationId xmlns:a16="http://schemas.microsoft.com/office/drawing/2014/main" id="{44FC811B-0731-CCE9-EBCA-156FC6D5DEA6}"/>
              </a:ext>
            </a:extLst>
          </p:cNvPr>
          <p:cNvSpPr txBox="1"/>
          <p:nvPr/>
        </p:nvSpPr>
        <p:spPr>
          <a:xfrm>
            <a:off x="7659325" y="2798322"/>
            <a:ext cx="306494" cy="369332"/>
          </a:xfrm>
          <a:prstGeom prst="rect">
            <a:avLst/>
          </a:prstGeom>
          <a:noFill/>
        </p:spPr>
        <p:txBody>
          <a:bodyPr wrap="none" rtlCol="0">
            <a:spAutoFit/>
          </a:bodyPr>
          <a:lstStyle/>
          <a:p>
            <a:pPr defTabSz="457200"/>
            <a:r>
              <a:rPr lang="en-US" altLang="zh-CN" b="1"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1</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512" name="TextBox 336">
            <a:extLst>
              <a:ext uri="{FF2B5EF4-FFF2-40B4-BE49-F238E27FC236}">
                <a16:creationId xmlns:a16="http://schemas.microsoft.com/office/drawing/2014/main" id="{18FB7C9C-362A-C471-5CD6-7A5F126533D4}"/>
              </a:ext>
            </a:extLst>
          </p:cNvPr>
          <p:cNvSpPr txBox="1"/>
          <p:nvPr/>
        </p:nvSpPr>
        <p:spPr>
          <a:xfrm>
            <a:off x="7868319" y="2797086"/>
            <a:ext cx="306494" cy="369332"/>
          </a:xfrm>
          <a:prstGeom prst="rect">
            <a:avLst/>
          </a:prstGeom>
          <a:noFill/>
        </p:spPr>
        <p:txBody>
          <a:bodyPr wrap="none" rtlCol="0">
            <a:spAutoFit/>
          </a:bodyPr>
          <a:lstStyle/>
          <a:p>
            <a:pPr defTabSz="457200"/>
            <a:r>
              <a:rPr lang="en-US" altLang="zh-CN" b="1"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1</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513" name="Rectangle: Rounded Corners 75">
            <a:extLst>
              <a:ext uri="{FF2B5EF4-FFF2-40B4-BE49-F238E27FC236}">
                <a16:creationId xmlns:a16="http://schemas.microsoft.com/office/drawing/2014/main" id="{0CECA1B3-B97E-7D4D-5045-3EB57AF9014F}"/>
              </a:ext>
            </a:extLst>
          </p:cNvPr>
          <p:cNvSpPr/>
          <p:nvPr/>
        </p:nvSpPr>
        <p:spPr>
          <a:xfrm>
            <a:off x="9443181" y="2798509"/>
            <a:ext cx="229339" cy="339132"/>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514" name="TextBox 222">
            <a:extLst>
              <a:ext uri="{FF2B5EF4-FFF2-40B4-BE49-F238E27FC236}">
                <a16:creationId xmlns:a16="http://schemas.microsoft.com/office/drawing/2014/main" id="{0F0881AA-B079-FC61-5A82-F10FD205D8A2}"/>
              </a:ext>
            </a:extLst>
          </p:cNvPr>
          <p:cNvSpPr txBox="1"/>
          <p:nvPr/>
        </p:nvSpPr>
        <p:spPr>
          <a:xfrm>
            <a:off x="9441287" y="2314282"/>
            <a:ext cx="306494" cy="369332"/>
          </a:xfrm>
          <a:prstGeom prst="rect">
            <a:avLst/>
          </a:prstGeom>
          <a:noFill/>
        </p:spPr>
        <p:txBody>
          <a:bodyPr wrap="none" rtlCol="0">
            <a:spAutoFit/>
          </a:bodyPr>
          <a:lstStyle/>
          <a:p>
            <a:pPr defTabSz="457200"/>
            <a:r>
              <a:rPr lang="en-US" b="1" i="1" dirty="0">
                <a:solidFill>
                  <a:prstClr val="white"/>
                </a:solidFill>
                <a:latin typeface="Gill Sans MT" panose="020B0502020104020203" pitchFamily="34" charset="0"/>
                <a:cs typeface="Times New Roman" panose="02020603050405020304" pitchFamily="18" charset="0"/>
              </a:rPr>
              <a:t>1</a:t>
            </a:r>
            <a:endParaRPr lang="en-DK" b="1" i="1" dirty="0">
              <a:solidFill>
                <a:prstClr val="white"/>
              </a:solidFill>
              <a:latin typeface="Gill Sans MT" panose="020B0502020104020203" pitchFamily="34" charset="0"/>
              <a:cs typeface="Times New Roman" panose="02020603050405020304" pitchFamily="18" charset="0"/>
            </a:endParaRPr>
          </a:p>
        </p:txBody>
      </p:sp>
      <p:sp>
        <p:nvSpPr>
          <p:cNvPr id="515" name="Rectangle: Rounded Corners 159">
            <a:extLst>
              <a:ext uri="{FF2B5EF4-FFF2-40B4-BE49-F238E27FC236}">
                <a16:creationId xmlns:a16="http://schemas.microsoft.com/office/drawing/2014/main" id="{A3DC69F4-A192-3EA4-C7E0-FCD82EFB6BB3}"/>
              </a:ext>
            </a:extLst>
          </p:cNvPr>
          <p:cNvSpPr/>
          <p:nvPr/>
        </p:nvSpPr>
        <p:spPr>
          <a:xfrm rot="5400000">
            <a:off x="9371763" y="2251810"/>
            <a:ext cx="346538" cy="221659"/>
          </a:xfrm>
          <a:prstGeom prst="roundRect">
            <a:avLst/>
          </a:prstGeom>
          <a:solidFill>
            <a:srgbClr val="A6CAEC"/>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516" name="TextBox 349">
            <a:extLst>
              <a:ext uri="{FF2B5EF4-FFF2-40B4-BE49-F238E27FC236}">
                <a16:creationId xmlns:a16="http://schemas.microsoft.com/office/drawing/2014/main" id="{FC1AD331-C403-DB0B-C458-511E5CACE483}"/>
              </a:ext>
            </a:extLst>
          </p:cNvPr>
          <p:cNvSpPr txBox="1"/>
          <p:nvPr/>
        </p:nvSpPr>
        <p:spPr>
          <a:xfrm>
            <a:off x="9400886" y="2187614"/>
            <a:ext cx="306494" cy="369332"/>
          </a:xfrm>
          <a:prstGeom prst="rect">
            <a:avLst/>
          </a:prstGeom>
          <a:noFill/>
        </p:spPr>
        <p:txBody>
          <a:bodyPr wrap="none" rtlCol="0">
            <a:spAutoFit/>
          </a:bodyPr>
          <a:lstStyle/>
          <a:p>
            <a:pPr defTabSz="457200"/>
            <a:r>
              <a:rPr lang="en-US" altLang="zh-CN" b="1"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3</a:t>
            </a:r>
            <a:endParaRPr lang="en-DK" b="1" i="1" dirty="0">
              <a:solidFill>
                <a:prstClr val="black"/>
              </a:solidFill>
              <a:latin typeface="Gill Sans MT" panose="020B0502020104020203" pitchFamily="34" charset="0"/>
              <a:cs typeface="Times New Roman" panose="02020603050405020304" pitchFamily="18" charset="0"/>
            </a:endParaRPr>
          </a:p>
        </p:txBody>
      </p:sp>
      <p:cxnSp>
        <p:nvCxnSpPr>
          <p:cNvPr id="517" name="Straight Arrow Connector 200">
            <a:extLst>
              <a:ext uri="{FF2B5EF4-FFF2-40B4-BE49-F238E27FC236}">
                <a16:creationId xmlns:a16="http://schemas.microsoft.com/office/drawing/2014/main" id="{A7F18E24-AE14-B0F6-4598-2F1192E0EB23}"/>
              </a:ext>
            </a:extLst>
          </p:cNvPr>
          <p:cNvCxnSpPr>
            <a:cxnSpLocks/>
          </p:cNvCxnSpPr>
          <p:nvPr/>
        </p:nvCxnSpPr>
        <p:spPr>
          <a:xfrm>
            <a:off x="7091089" y="2560384"/>
            <a:ext cx="3380204" cy="0"/>
          </a:xfrm>
          <a:prstGeom prst="straightConnector1">
            <a:avLst/>
          </a:prstGeom>
          <a:noFill/>
          <a:ln w="38100" cap="flat" cmpd="sng" algn="ctr">
            <a:solidFill>
              <a:srgbClr val="E8E8E8">
                <a:lumMod val="50000"/>
              </a:srgbClr>
            </a:solidFill>
            <a:prstDash val="solid"/>
            <a:miter lim="800000"/>
            <a:tailEnd type="triangle"/>
          </a:ln>
          <a:effectLst/>
        </p:spPr>
      </p:cxnSp>
      <p:sp>
        <p:nvSpPr>
          <p:cNvPr id="34" name="TextBox 323">
            <a:extLst>
              <a:ext uri="{FF2B5EF4-FFF2-40B4-BE49-F238E27FC236}">
                <a16:creationId xmlns:a16="http://schemas.microsoft.com/office/drawing/2014/main" id="{882E868D-0DA1-421B-9D28-353850086AEF}"/>
              </a:ext>
            </a:extLst>
          </p:cNvPr>
          <p:cNvSpPr txBox="1"/>
          <p:nvPr/>
        </p:nvSpPr>
        <p:spPr>
          <a:xfrm>
            <a:off x="1226596" y="3492632"/>
            <a:ext cx="3451066" cy="338554"/>
          </a:xfrm>
          <a:prstGeom prst="rect">
            <a:avLst/>
          </a:prstGeom>
          <a:noFill/>
        </p:spPr>
        <p:txBody>
          <a:bodyPr wrap="square" rtlCol="0">
            <a:spAutoFit/>
          </a:bodyPr>
          <a:lstStyle/>
          <a:p>
            <a:pPr defTabSz="457200"/>
            <a:r>
              <a:rPr lang="en-US" altLang="zh-CN" sz="1600"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(a) </a:t>
            </a:r>
            <a:r>
              <a:rPr lang="en-US" altLang="zh-CN" sz="1600" dirty="0" err="1">
                <a:solidFill>
                  <a:prstClr val="black"/>
                </a:solidFill>
                <a:latin typeface="Gill Sans MT" panose="020B0502020104020203" pitchFamily="34" charset="0"/>
                <a:ea typeface="等线" panose="02010600030101010101" pitchFamily="2" charset="-122"/>
                <a:cs typeface="Times New Roman" panose="02020603050405020304" pitchFamily="18" charset="0"/>
              </a:rPr>
              <a:t>Sincronia</a:t>
            </a:r>
            <a:r>
              <a:rPr lang="en-US" altLang="zh-CN" sz="1600"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 (SRPT-first)  &amp; C</a:t>
            </a:r>
            <a:r>
              <a:rPr lang="en-US" altLang="zh-CN" sz="1200"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RUX</a:t>
            </a:r>
            <a:endParaRPr lang="en-DK" sz="1600" dirty="0">
              <a:solidFill>
                <a:prstClr val="black"/>
              </a:solidFill>
              <a:latin typeface="Gill Sans MT" panose="020B0502020104020203" pitchFamily="34" charset="0"/>
              <a:cs typeface="Times New Roman" panose="02020603050405020304" pitchFamily="18" charset="0"/>
            </a:endParaRPr>
          </a:p>
        </p:txBody>
      </p:sp>
      <p:sp>
        <p:nvSpPr>
          <p:cNvPr id="35" name="TextBox 323">
            <a:extLst>
              <a:ext uri="{FF2B5EF4-FFF2-40B4-BE49-F238E27FC236}">
                <a16:creationId xmlns:a16="http://schemas.microsoft.com/office/drawing/2014/main" id="{CC372906-75F6-21EC-E36C-A93CCB2E54E2}"/>
              </a:ext>
            </a:extLst>
          </p:cNvPr>
          <p:cNvSpPr txBox="1"/>
          <p:nvPr/>
        </p:nvSpPr>
        <p:spPr>
          <a:xfrm>
            <a:off x="7833329" y="3490164"/>
            <a:ext cx="3451066" cy="338554"/>
          </a:xfrm>
          <a:prstGeom prst="rect">
            <a:avLst/>
          </a:prstGeom>
          <a:noFill/>
        </p:spPr>
        <p:txBody>
          <a:bodyPr wrap="square" rtlCol="0">
            <a:spAutoFit/>
          </a:bodyPr>
          <a:lstStyle/>
          <a:p>
            <a:pPr defTabSz="457200"/>
            <a:r>
              <a:rPr lang="en-US" altLang="zh-CN" sz="1600"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(b) Symphony (FCFS) </a:t>
            </a:r>
            <a:endParaRPr lang="en-DK" sz="1600" dirty="0">
              <a:solidFill>
                <a:prstClr val="black"/>
              </a:solidFill>
              <a:latin typeface="Gill Sans MT" panose="020B0502020104020203" pitchFamily="34" charset="0"/>
              <a:cs typeface="Times New Roman" panose="02020603050405020304" pitchFamily="18" charset="0"/>
            </a:endParaRPr>
          </a:p>
        </p:txBody>
      </p:sp>
      <p:sp>
        <p:nvSpPr>
          <p:cNvPr id="36" name="TextBox 323">
            <a:extLst>
              <a:ext uri="{FF2B5EF4-FFF2-40B4-BE49-F238E27FC236}">
                <a16:creationId xmlns:a16="http://schemas.microsoft.com/office/drawing/2014/main" id="{6733BBA7-6AB3-BD8A-F07F-9D516C34B242}"/>
              </a:ext>
            </a:extLst>
          </p:cNvPr>
          <p:cNvSpPr txBox="1"/>
          <p:nvPr/>
        </p:nvSpPr>
        <p:spPr>
          <a:xfrm>
            <a:off x="1056356" y="5950991"/>
            <a:ext cx="3451066" cy="338554"/>
          </a:xfrm>
          <a:prstGeom prst="rect">
            <a:avLst/>
          </a:prstGeom>
          <a:noFill/>
        </p:spPr>
        <p:txBody>
          <a:bodyPr wrap="square" rtlCol="0">
            <a:spAutoFit/>
          </a:bodyPr>
          <a:lstStyle/>
          <a:p>
            <a:pPr defTabSz="457200"/>
            <a:r>
              <a:rPr lang="en-US" altLang="zh-CN" sz="1600"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(c) Fair Share &amp; C</a:t>
            </a:r>
            <a:r>
              <a:rPr lang="en-US" altLang="zh-CN" sz="1200"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ASSINI</a:t>
            </a:r>
            <a:endParaRPr lang="en-DK" sz="1200" dirty="0">
              <a:solidFill>
                <a:prstClr val="black"/>
              </a:solidFill>
              <a:latin typeface="Gill Sans MT" panose="020B0502020104020203" pitchFamily="34" charset="0"/>
              <a:cs typeface="Times New Roman" panose="02020603050405020304" pitchFamily="18" charset="0"/>
            </a:endParaRPr>
          </a:p>
        </p:txBody>
      </p:sp>
      <p:sp>
        <p:nvSpPr>
          <p:cNvPr id="37" name="TextBox 323">
            <a:extLst>
              <a:ext uri="{FF2B5EF4-FFF2-40B4-BE49-F238E27FC236}">
                <a16:creationId xmlns:a16="http://schemas.microsoft.com/office/drawing/2014/main" id="{FC941F7F-6EF5-5916-19E8-70738667FF49}"/>
              </a:ext>
            </a:extLst>
          </p:cNvPr>
          <p:cNvSpPr txBox="1"/>
          <p:nvPr/>
        </p:nvSpPr>
        <p:spPr>
          <a:xfrm>
            <a:off x="7924117" y="5978365"/>
            <a:ext cx="3451066" cy="338554"/>
          </a:xfrm>
          <a:prstGeom prst="rect">
            <a:avLst/>
          </a:prstGeom>
          <a:noFill/>
        </p:spPr>
        <p:txBody>
          <a:bodyPr wrap="square" rtlCol="0">
            <a:spAutoFit/>
          </a:bodyPr>
          <a:lstStyle/>
          <a:p>
            <a:pPr defTabSz="457200"/>
            <a:r>
              <a:rPr lang="en-US" altLang="zh-CN" sz="1600"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(d) Optimal</a:t>
            </a:r>
            <a:endParaRPr lang="en-DK" sz="1600" dirty="0">
              <a:solidFill>
                <a:prstClr val="black"/>
              </a:solidFill>
              <a:latin typeface="Gill Sans MT" panose="020B0502020104020203" pitchFamily="34" charset="0"/>
              <a:cs typeface="Times New Roman" panose="02020603050405020304" pitchFamily="18" charset="0"/>
            </a:endParaRPr>
          </a:p>
        </p:txBody>
      </p:sp>
      <p:sp>
        <p:nvSpPr>
          <p:cNvPr id="15" name="Left Brace 57">
            <a:extLst>
              <a:ext uri="{FF2B5EF4-FFF2-40B4-BE49-F238E27FC236}">
                <a16:creationId xmlns:a16="http://schemas.microsoft.com/office/drawing/2014/main" id="{78E900A3-FD26-EF3E-BCC9-2E906051799C}"/>
              </a:ext>
            </a:extLst>
          </p:cNvPr>
          <p:cNvSpPr/>
          <p:nvPr/>
        </p:nvSpPr>
        <p:spPr>
          <a:xfrm rot="5400000">
            <a:off x="4669774" y="979930"/>
            <a:ext cx="55798" cy="324802"/>
          </a:xfrm>
          <a:prstGeom prst="leftBrace">
            <a:avLst/>
          </a:prstGeom>
          <a:noFill/>
          <a:ln w="28575" cap="flat" cmpd="sng" algn="ctr">
            <a:solidFill>
              <a:srgbClr val="0E2841">
                <a:lumMod val="25000"/>
                <a:lumOff val="7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black"/>
              </a:solidFill>
              <a:effectLst/>
              <a:uLnTx/>
              <a:uFillTx/>
              <a:latin typeface="Gill Sans MT" panose="020B0502020104020203" pitchFamily="34" charset="0"/>
            </a:endParaRPr>
          </a:p>
        </p:txBody>
      </p:sp>
      <mc:AlternateContent xmlns:mc="http://schemas.openxmlformats.org/markup-compatibility/2006" xmlns:a14="http://schemas.microsoft.com/office/drawing/2010/main">
        <mc:Choice Requires="a14">
          <p:sp>
            <p:nvSpPr>
              <p:cNvPr id="16" name="TextBox 58">
                <a:extLst>
                  <a:ext uri="{FF2B5EF4-FFF2-40B4-BE49-F238E27FC236}">
                    <a16:creationId xmlns:a16="http://schemas.microsoft.com/office/drawing/2014/main" id="{3D45F489-264F-57D1-FF5D-B8547BB1C1F5}"/>
                  </a:ext>
                </a:extLst>
              </p:cNvPr>
              <p:cNvSpPr txBox="1"/>
              <p:nvPr/>
            </p:nvSpPr>
            <p:spPr>
              <a:xfrm>
                <a:off x="4507160" y="792132"/>
                <a:ext cx="935513" cy="351378"/>
              </a:xfrm>
              <a:prstGeom prst="rect">
                <a:avLst/>
              </a:prstGeom>
              <a:noFill/>
            </p:spPr>
            <p:txBody>
              <a:bodyPr wrap="none" rtlCol="0">
                <a:spAutoFit/>
              </a:bodyPr>
              <a:lstStyle/>
              <a:p>
                <a:pPr defTabSz="457200"/>
                <a14:m>
                  <m:oMath xmlns:m="http://schemas.openxmlformats.org/officeDocument/2006/math">
                    <m:sSubSup>
                      <m:sSubSupPr>
                        <m:ctrlPr>
                          <a:rPr lang="en-US" sz="1600" i="1" smtClean="0">
                            <a:solidFill>
                              <a:srgbClr val="C00000"/>
                            </a:solidFill>
                            <a:latin typeface="Cambria Math" panose="02040503050406030204" pitchFamily="18" charset="0"/>
                            <a:cs typeface="Times New Roman" panose="02020603050405020304" pitchFamily="18" charset="0"/>
                          </a:rPr>
                        </m:ctrlPr>
                      </m:sSubSupPr>
                      <m:e>
                        <m:r>
                          <a:rPr lang="en-US" sz="1600" i="1" smtClean="0">
                            <a:solidFill>
                              <a:srgbClr val="C00000"/>
                            </a:solidFill>
                            <a:latin typeface="Cambria Math" panose="02040503050406030204" pitchFamily="18" charset="0"/>
                            <a:cs typeface="Times New Roman" panose="02020603050405020304" pitchFamily="18" charset="0"/>
                          </a:rPr>
                          <m:t>𝑇</m:t>
                        </m:r>
                      </m:e>
                      <m:sub>
                        <m:r>
                          <a:rPr lang="en-US" sz="1600" i="1" smtClean="0">
                            <a:solidFill>
                              <a:srgbClr val="C00000"/>
                            </a:solidFill>
                            <a:latin typeface="Cambria Math" panose="02040503050406030204" pitchFamily="18" charset="0"/>
                            <a:cs typeface="Times New Roman" panose="02020603050405020304" pitchFamily="18" charset="0"/>
                          </a:rPr>
                          <m:t>1</m:t>
                        </m:r>
                      </m:sub>
                      <m:sup>
                        <m:r>
                          <a:rPr lang="en-US" sz="1600" i="1" smtClean="0">
                            <a:solidFill>
                              <a:srgbClr val="C00000"/>
                            </a:solidFill>
                            <a:latin typeface="Cambria Math" panose="02040503050406030204" pitchFamily="18" charset="0"/>
                            <a:cs typeface="Times New Roman" panose="02020603050405020304" pitchFamily="18" charset="0"/>
                          </a:rPr>
                          <m:t>𝑖</m:t>
                        </m:r>
                        <m:r>
                          <a:rPr lang="en-US" altLang="zh-CN" sz="1600" i="1">
                            <a:solidFill>
                              <a:srgbClr val="C00000"/>
                            </a:solidFill>
                            <a:latin typeface="Cambria Math" panose="02040503050406030204" pitchFamily="18" charset="0"/>
                            <a:cs typeface="Times New Roman" panose="02020603050405020304" pitchFamily="18" charset="0"/>
                          </a:rPr>
                          <m:t>𝑑𝑒𝑎𝑙</m:t>
                        </m:r>
                      </m:sup>
                    </m:sSubSup>
                  </m:oMath>
                </a14:m>
                <a:r>
                  <a:rPr lang="en-US" sz="1600" i="1" dirty="0">
                    <a:solidFill>
                      <a:srgbClr val="C00000"/>
                    </a:solidFill>
                    <a:latin typeface="Gill Sans MT" panose="020B0502020104020203" pitchFamily="34" charset="0"/>
                    <a:cs typeface="Times New Roman" panose="02020603050405020304" pitchFamily="18" charset="0"/>
                  </a:rPr>
                  <a:t>=2</a:t>
                </a:r>
                <a:endParaRPr lang="en-DK" sz="1600" i="1" dirty="0">
                  <a:solidFill>
                    <a:srgbClr val="C00000"/>
                  </a:solidFill>
                  <a:latin typeface="Gill Sans MT" panose="020B0502020104020203" pitchFamily="34" charset="0"/>
                  <a:cs typeface="Times New Roman" panose="02020603050405020304" pitchFamily="18" charset="0"/>
                </a:endParaRPr>
              </a:p>
            </p:txBody>
          </p:sp>
        </mc:Choice>
        <mc:Fallback xmlns="">
          <p:sp>
            <p:nvSpPr>
              <p:cNvPr id="16" name="TextBox 58">
                <a:extLst>
                  <a:ext uri="{FF2B5EF4-FFF2-40B4-BE49-F238E27FC236}">
                    <a16:creationId xmlns:a16="http://schemas.microsoft.com/office/drawing/2014/main" id="{CD40D80F-6691-560A-F696-596470C16EB3}"/>
                  </a:ext>
                </a:extLst>
              </p:cNvPr>
              <p:cNvSpPr txBox="1">
                <a:spLocks noRot="1" noChangeAspect="1" noMove="1" noResize="1" noEditPoints="1" noAdjustHandles="1" noChangeArrowheads="1" noChangeShapeType="1" noTextEdit="1"/>
              </p:cNvSpPr>
              <p:nvPr/>
            </p:nvSpPr>
            <p:spPr>
              <a:xfrm>
                <a:off x="4507160" y="792132"/>
                <a:ext cx="935513" cy="351378"/>
              </a:xfrm>
              <a:prstGeom prst="rect">
                <a:avLst/>
              </a:prstGeom>
              <a:blipFill>
                <a:blip r:embed="rId11"/>
                <a:stretch>
                  <a:fillRect t="-1724" r="-1948" b="-20690"/>
                </a:stretch>
              </a:blipFill>
            </p:spPr>
            <p:txBody>
              <a:bodyPr/>
              <a:lstStyle/>
              <a:p>
                <a:r>
                  <a:rPr lang="zh-CN" altLang="en-US">
                    <a:noFill/>
                  </a:rPr>
                  <a:t> </a:t>
                </a:r>
              </a:p>
            </p:txBody>
          </p:sp>
        </mc:Fallback>
      </mc:AlternateContent>
      <p:sp>
        <p:nvSpPr>
          <p:cNvPr id="17" name="Rectangle: Rounded Corners 20">
            <a:extLst>
              <a:ext uri="{FF2B5EF4-FFF2-40B4-BE49-F238E27FC236}">
                <a16:creationId xmlns:a16="http://schemas.microsoft.com/office/drawing/2014/main" id="{8D3E4248-1DB5-E8DB-32A0-1A0B9C19216B}"/>
              </a:ext>
            </a:extLst>
          </p:cNvPr>
          <p:cNvSpPr/>
          <p:nvPr/>
        </p:nvSpPr>
        <p:spPr>
          <a:xfrm>
            <a:off x="4466500" y="1204313"/>
            <a:ext cx="212079" cy="335663"/>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18" name="Rectangle: Rounded Corners 23">
            <a:extLst>
              <a:ext uri="{FF2B5EF4-FFF2-40B4-BE49-F238E27FC236}">
                <a16:creationId xmlns:a16="http://schemas.microsoft.com/office/drawing/2014/main" id="{956ACE6C-CA76-BB76-A79C-81041684F331}"/>
              </a:ext>
            </a:extLst>
          </p:cNvPr>
          <p:cNvSpPr/>
          <p:nvPr/>
        </p:nvSpPr>
        <p:spPr>
          <a:xfrm rot="5400000">
            <a:off x="4608179" y="1260693"/>
            <a:ext cx="346538" cy="221659"/>
          </a:xfrm>
          <a:prstGeom prst="roundRect">
            <a:avLst/>
          </a:prstGeom>
          <a:solidFill>
            <a:srgbClr val="A6CAEC"/>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9" name="Left Brace 328">
            <a:extLst>
              <a:ext uri="{FF2B5EF4-FFF2-40B4-BE49-F238E27FC236}">
                <a16:creationId xmlns:a16="http://schemas.microsoft.com/office/drawing/2014/main" id="{0BC47B8E-F162-0B2C-BC11-5DF7116E3711}"/>
              </a:ext>
            </a:extLst>
          </p:cNvPr>
          <p:cNvSpPr/>
          <p:nvPr/>
        </p:nvSpPr>
        <p:spPr>
          <a:xfrm rot="5400000">
            <a:off x="6346519" y="833954"/>
            <a:ext cx="55493" cy="634700"/>
          </a:xfrm>
          <a:prstGeom prst="leftBrace">
            <a:avLst/>
          </a:prstGeom>
          <a:noFill/>
          <a:ln w="28575" cap="flat" cmpd="sng" algn="ctr">
            <a:solidFill>
              <a:srgbClr val="AB7F3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black"/>
              </a:solidFill>
              <a:effectLst/>
              <a:uLnTx/>
              <a:uFillTx/>
              <a:latin typeface="Gill Sans MT" panose="020B0502020104020203" pitchFamily="34" charset="0"/>
            </a:endParaRPr>
          </a:p>
        </p:txBody>
      </p:sp>
      <p:sp>
        <p:nvSpPr>
          <p:cNvPr id="20" name="Rectangle: Rounded Corners 32">
            <a:extLst>
              <a:ext uri="{FF2B5EF4-FFF2-40B4-BE49-F238E27FC236}">
                <a16:creationId xmlns:a16="http://schemas.microsoft.com/office/drawing/2014/main" id="{91AE8E40-C2BB-E7CE-DE1A-4369E86237B4}"/>
              </a:ext>
            </a:extLst>
          </p:cNvPr>
          <p:cNvSpPr/>
          <p:nvPr/>
        </p:nvSpPr>
        <p:spPr>
          <a:xfrm>
            <a:off x="6033806" y="1184868"/>
            <a:ext cx="212079" cy="335663"/>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21" name="Rectangle: Rounded Corners 33">
            <a:extLst>
              <a:ext uri="{FF2B5EF4-FFF2-40B4-BE49-F238E27FC236}">
                <a16:creationId xmlns:a16="http://schemas.microsoft.com/office/drawing/2014/main" id="{3360DC1B-A4A7-604B-16A4-5620B7F50C22}"/>
              </a:ext>
            </a:extLst>
          </p:cNvPr>
          <p:cNvSpPr/>
          <p:nvPr/>
        </p:nvSpPr>
        <p:spPr>
          <a:xfrm rot="5400000">
            <a:off x="6200843" y="1240020"/>
            <a:ext cx="346538" cy="221659"/>
          </a:xfrm>
          <a:prstGeom prst="roundRect">
            <a:avLst/>
          </a:prstGeom>
          <a:solidFill>
            <a:srgbClr val="F4B58A"/>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2" name="Rectangle: Rounded Corners 34">
            <a:extLst>
              <a:ext uri="{FF2B5EF4-FFF2-40B4-BE49-F238E27FC236}">
                <a16:creationId xmlns:a16="http://schemas.microsoft.com/office/drawing/2014/main" id="{AE441D2F-6486-5AB4-FE22-B020BDACE94D}"/>
              </a:ext>
            </a:extLst>
          </p:cNvPr>
          <p:cNvSpPr/>
          <p:nvPr/>
        </p:nvSpPr>
        <p:spPr>
          <a:xfrm rot="5400000">
            <a:off x="6423409" y="1239400"/>
            <a:ext cx="346538" cy="221659"/>
          </a:xfrm>
          <a:prstGeom prst="roundRect">
            <a:avLst/>
          </a:prstGeom>
          <a:solidFill>
            <a:srgbClr val="F4B58A"/>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mc:AlternateContent xmlns:mc="http://schemas.openxmlformats.org/markup-compatibility/2006" xmlns:a14="http://schemas.microsoft.com/office/drawing/2010/main">
        <mc:Choice Requires="a14">
          <p:sp>
            <p:nvSpPr>
              <p:cNvPr id="27" name="TextBox 91">
                <a:extLst>
                  <a:ext uri="{FF2B5EF4-FFF2-40B4-BE49-F238E27FC236}">
                    <a16:creationId xmlns:a16="http://schemas.microsoft.com/office/drawing/2014/main" id="{CFE2030A-4C03-B115-1F7A-1FF77C635BC2}"/>
                  </a:ext>
                </a:extLst>
              </p:cNvPr>
              <p:cNvSpPr txBox="1"/>
              <p:nvPr/>
            </p:nvSpPr>
            <p:spPr>
              <a:xfrm>
                <a:off x="6053833" y="804283"/>
                <a:ext cx="935513" cy="351891"/>
              </a:xfrm>
              <a:prstGeom prst="rect">
                <a:avLst/>
              </a:prstGeom>
              <a:noFill/>
            </p:spPr>
            <p:txBody>
              <a:bodyPr wrap="none" rtlCol="0">
                <a:spAutoFit/>
              </a:bodyPr>
              <a:lstStyle/>
              <a:p>
                <a:pPr defTabSz="457200"/>
                <a14:m>
                  <m:oMath xmlns:m="http://schemas.openxmlformats.org/officeDocument/2006/math">
                    <m:sSubSup>
                      <m:sSubSupPr>
                        <m:ctrlPr>
                          <a:rPr lang="en-US" sz="1600" i="1">
                            <a:solidFill>
                              <a:srgbClr val="C00000"/>
                            </a:solidFill>
                            <a:latin typeface="Cambria Math" panose="02040503050406030204" pitchFamily="18" charset="0"/>
                            <a:cs typeface="Times New Roman" panose="02020603050405020304" pitchFamily="18" charset="0"/>
                          </a:rPr>
                        </m:ctrlPr>
                      </m:sSubSupPr>
                      <m:e>
                        <m:r>
                          <a:rPr lang="en-US" sz="1600" i="1">
                            <a:solidFill>
                              <a:srgbClr val="C00000"/>
                            </a:solidFill>
                            <a:latin typeface="Cambria Math" panose="02040503050406030204" pitchFamily="18" charset="0"/>
                            <a:cs typeface="Times New Roman" panose="02020603050405020304" pitchFamily="18" charset="0"/>
                          </a:rPr>
                          <m:t>𝑇</m:t>
                        </m:r>
                      </m:e>
                      <m:sub>
                        <m:r>
                          <a:rPr lang="en-US" sz="1600" i="1" smtClean="0">
                            <a:solidFill>
                              <a:srgbClr val="C00000"/>
                            </a:solidFill>
                            <a:latin typeface="Cambria Math" panose="02040503050406030204" pitchFamily="18" charset="0"/>
                            <a:cs typeface="Times New Roman" panose="02020603050405020304" pitchFamily="18" charset="0"/>
                          </a:rPr>
                          <m:t>2</m:t>
                        </m:r>
                      </m:sub>
                      <m:sup>
                        <m:r>
                          <a:rPr lang="en-US" sz="1600" i="1" smtClean="0">
                            <a:solidFill>
                              <a:srgbClr val="C00000"/>
                            </a:solidFill>
                            <a:latin typeface="Cambria Math" panose="02040503050406030204" pitchFamily="18" charset="0"/>
                            <a:cs typeface="Times New Roman" panose="02020603050405020304" pitchFamily="18" charset="0"/>
                          </a:rPr>
                          <m:t>𝑖</m:t>
                        </m:r>
                        <m:r>
                          <a:rPr lang="en-US" altLang="zh-CN" sz="1600" i="1">
                            <a:solidFill>
                              <a:srgbClr val="C00000"/>
                            </a:solidFill>
                            <a:latin typeface="Cambria Math" panose="02040503050406030204" pitchFamily="18" charset="0"/>
                            <a:cs typeface="Times New Roman" panose="02020603050405020304" pitchFamily="18" charset="0"/>
                          </a:rPr>
                          <m:t>𝑑𝑒𝑎𝑙</m:t>
                        </m:r>
                      </m:sup>
                    </m:sSubSup>
                  </m:oMath>
                </a14:m>
                <a:r>
                  <a:rPr lang="en-US" sz="1600" i="1" dirty="0">
                    <a:solidFill>
                      <a:srgbClr val="C00000"/>
                    </a:solidFill>
                    <a:latin typeface="Gill Sans MT" panose="020B0502020104020203" pitchFamily="34" charset="0"/>
                    <a:cs typeface="Times New Roman" panose="02020603050405020304" pitchFamily="18" charset="0"/>
                  </a:rPr>
                  <a:t>=3</a:t>
                </a:r>
                <a:endParaRPr lang="en-DK" sz="1600" i="1" dirty="0">
                  <a:solidFill>
                    <a:srgbClr val="C00000"/>
                  </a:solidFill>
                  <a:latin typeface="Gill Sans MT" panose="020B0502020104020203" pitchFamily="34" charset="0"/>
                  <a:cs typeface="Times New Roman" panose="02020603050405020304" pitchFamily="18" charset="0"/>
                </a:endParaRPr>
              </a:p>
            </p:txBody>
          </p:sp>
        </mc:Choice>
        <mc:Fallback xmlns="">
          <p:sp>
            <p:nvSpPr>
              <p:cNvPr id="27" name="TextBox 91">
                <a:extLst>
                  <a:ext uri="{FF2B5EF4-FFF2-40B4-BE49-F238E27FC236}">
                    <a16:creationId xmlns:a16="http://schemas.microsoft.com/office/drawing/2014/main" id="{E576CDB8-2728-5D60-EF68-2BC9246029D0}"/>
                  </a:ext>
                </a:extLst>
              </p:cNvPr>
              <p:cNvSpPr txBox="1">
                <a:spLocks noRot="1" noChangeAspect="1" noMove="1" noResize="1" noEditPoints="1" noAdjustHandles="1" noChangeArrowheads="1" noChangeShapeType="1" noTextEdit="1"/>
              </p:cNvSpPr>
              <p:nvPr/>
            </p:nvSpPr>
            <p:spPr>
              <a:xfrm>
                <a:off x="6053833" y="804283"/>
                <a:ext cx="935513" cy="351891"/>
              </a:xfrm>
              <a:prstGeom prst="rect">
                <a:avLst/>
              </a:prstGeom>
              <a:blipFill>
                <a:blip r:embed="rId12"/>
                <a:stretch>
                  <a:fillRect t="-1724" r="-1948" b="-20690"/>
                </a:stretch>
              </a:blipFill>
            </p:spPr>
            <p:txBody>
              <a:bodyPr/>
              <a:lstStyle/>
              <a:p>
                <a:r>
                  <a:rPr lang="zh-CN" altLang="en-US">
                    <a:noFill/>
                  </a:rPr>
                  <a:t> </a:t>
                </a:r>
              </a:p>
            </p:txBody>
          </p:sp>
        </mc:Fallback>
      </mc:AlternateContent>
      <p:sp>
        <p:nvSpPr>
          <p:cNvPr id="28" name="TextBox 180">
            <a:extLst>
              <a:ext uri="{FF2B5EF4-FFF2-40B4-BE49-F238E27FC236}">
                <a16:creationId xmlns:a16="http://schemas.microsoft.com/office/drawing/2014/main" id="{821D4583-0A57-CA13-A112-469CC6481ADB}"/>
              </a:ext>
            </a:extLst>
          </p:cNvPr>
          <p:cNvSpPr txBox="1"/>
          <p:nvPr/>
        </p:nvSpPr>
        <p:spPr>
          <a:xfrm>
            <a:off x="5396296" y="1143232"/>
            <a:ext cx="663854" cy="379983"/>
          </a:xfrm>
          <a:prstGeom prst="rect">
            <a:avLst/>
          </a:prstGeom>
          <a:noFill/>
        </p:spPr>
        <p:txBody>
          <a:bodyPr wrap="none" rtlCol="0">
            <a:spAutoFit/>
          </a:bodyPr>
          <a:lstStyle/>
          <a:p>
            <a:pPr defTabSz="457200"/>
            <a:r>
              <a:rPr lang="en-US" dirty="0">
                <a:solidFill>
                  <a:prstClr val="black"/>
                </a:solidFill>
                <a:latin typeface="Gill Sans MT" panose="020B0502020104020203" pitchFamily="34" charset="0"/>
                <a:cs typeface="Times New Roman" panose="02020603050405020304" pitchFamily="18" charset="0"/>
              </a:rPr>
              <a:t>Job 2</a:t>
            </a:r>
            <a:endParaRPr lang="en-DK" dirty="0">
              <a:solidFill>
                <a:prstClr val="black"/>
              </a:solidFill>
              <a:latin typeface="Gill Sans MT" panose="020B0502020104020203" pitchFamily="34" charset="0"/>
              <a:cs typeface="Times New Roman" panose="02020603050405020304" pitchFamily="18" charset="0"/>
            </a:endParaRPr>
          </a:p>
        </p:txBody>
      </p:sp>
      <p:sp>
        <p:nvSpPr>
          <p:cNvPr id="29" name="TextBox 181">
            <a:extLst>
              <a:ext uri="{FF2B5EF4-FFF2-40B4-BE49-F238E27FC236}">
                <a16:creationId xmlns:a16="http://schemas.microsoft.com/office/drawing/2014/main" id="{B1D97ED1-5E0A-EA40-76AC-748D6BB91239}"/>
              </a:ext>
            </a:extLst>
          </p:cNvPr>
          <p:cNvSpPr txBox="1"/>
          <p:nvPr/>
        </p:nvSpPr>
        <p:spPr>
          <a:xfrm>
            <a:off x="3832139" y="1174900"/>
            <a:ext cx="663854" cy="379983"/>
          </a:xfrm>
          <a:prstGeom prst="rect">
            <a:avLst/>
          </a:prstGeom>
          <a:noFill/>
        </p:spPr>
        <p:txBody>
          <a:bodyPr wrap="none" rtlCol="0">
            <a:spAutoFit/>
          </a:bodyPr>
          <a:lstStyle/>
          <a:p>
            <a:pPr defTabSz="457200"/>
            <a:r>
              <a:rPr lang="en-US" dirty="0">
                <a:solidFill>
                  <a:prstClr val="black"/>
                </a:solidFill>
                <a:latin typeface="Gill Sans MT" panose="020B0502020104020203" pitchFamily="34" charset="0"/>
                <a:cs typeface="Times New Roman" panose="02020603050405020304" pitchFamily="18" charset="0"/>
              </a:rPr>
              <a:t>Job 1</a:t>
            </a:r>
            <a:endParaRPr lang="en-DK" dirty="0">
              <a:solidFill>
                <a:prstClr val="black"/>
              </a:solidFill>
              <a:latin typeface="Gill Sans MT" panose="020B0502020104020203" pitchFamily="34" charset="0"/>
              <a:cs typeface="Times New Roman" panose="02020603050405020304" pitchFamily="18" charset="0"/>
            </a:endParaRPr>
          </a:p>
        </p:txBody>
      </p:sp>
      <p:sp>
        <p:nvSpPr>
          <p:cNvPr id="451" name="文本框 450">
            <a:extLst>
              <a:ext uri="{FF2B5EF4-FFF2-40B4-BE49-F238E27FC236}">
                <a16:creationId xmlns:a16="http://schemas.microsoft.com/office/drawing/2014/main" id="{71E47330-CC8D-7CF6-105B-B4D65F249454}"/>
              </a:ext>
            </a:extLst>
          </p:cNvPr>
          <p:cNvSpPr txBox="1"/>
          <p:nvPr/>
        </p:nvSpPr>
        <p:spPr>
          <a:xfrm>
            <a:off x="3488460" y="5635705"/>
            <a:ext cx="1970515" cy="707886"/>
          </a:xfrm>
          <a:prstGeom prst="rect">
            <a:avLst/>
          </a:prstGeom>
          <a:noFill/>
        </p:spPr>
        <p:txBody>
          <a:bodyPr wrap="square" rtlCol="0">
            <a:spAutoFit/>
          </a:bodyPr>
          <a:lstStyle/>
          <a:p>
            <a:pPr algn="ctr"/>
            <a:r>
              <a:rPr lang="en-US" altLang="zh-CN" sz="2000" b="1" i="1" dirty="0">
                <a:solidFill>
                  <a:srgbClr val="C00000"/>
                </a:solidFill>
                <a:latin typeface="Gill Sans MT" panose="020B0502020104020203" pitchFamily="34" charset="0"/>
                <a:ea typeface="微软雅黑" panose="020B0503020204020204" pitchFamily="34" charset="-122"/>
              </a:rPr>
              <a:t>Fair, but not max-min fair!</a:t>
            </a:r>
          </a:p>
        </p:txBody>
      </p:sp>
      <p:sp>
        <p:nvSpPr>
          <p:cNvPr id="452" name="文本框 451">
            <a:extLst>
              <a:ext uri="{FF2B5EF4-FFF2-40B4-BE49-F238E27FC236}">
                <a16:creationId xmlns:a16="http://schemas.microsoft.com/office/drawing/2014/main" id="{3659717C-A784-4881-EE97-8ECE1046219D}"/>
              </a:ext>
            </a:extLst>
          </p:cNvPr>
          <p:cNvSpPr txBox="1"/>
          <p:nvPr/>
        </p:nvSpPr>
        <p:spPr>
          <a:xfrm>
            <a:off x="4437729" y="3359970"/>
            <a:ext cx="1063877" cy="400110"/>
          </a:xfrm>
          <a:prstGeom prst="rect">
            <a:avLst/>
          </a:prstGeom>
          <a:noFill/>
        </p:spPr>
        <p:txBody>
          <a:bodyPr wrap="square" rtlCol="0">
            <a:spAutoFit/>
          </a:bodyPr>
          <a:lstStyle/>
          <a:p>
            <a:pPr algn="ctr"/>
            <a:r>
              <a:rPr lang="en-US" altLang="zh-CN" sz="2000" b="1" i="1" dirty="0">
                <a:solidFill>
                  <a:srgbClr val="C00000"/>
                </a:solidFill>
                <a:latin typeface="Gill Sans MT" panose="020B0502020104020203" pitchFamily="34" charset="0"/>
                <a:ea typeface="微软雅黑" panose="020B0503020204020204" pitchFamily="34" charset="-122"/>
              </a:rPr>
              <a:t>Unfair!</a:t>
            </a:r>
          </a:p>
        </p:txBody>
      </p:sp>
      <p:sp>
        <p:nvSpPr>
          <p:cNvPr id="453" name="文本框 452">
            <a:extLst>
              <a:ext uri="{FF2B5EF4-FFF2-40B4-BE49-F238E27FC236}">
                <a16:creationId xmlns:a16="http://schemas.microsoft.com/office/drawing/2014/main" id="{20E8548C-22AE-3CE1-3C3F-27788B1BAEA1}"/>
              </a:ext>
            </a:extLst>
          </p:cNvPr>
          <p:cNvSpPr txBox="1"/>
          <p:nvPr/>
        </p:nvSpPr>
        <p:spPr>
          <a:xfrm>
            <a:off x="10538376" y="3385517"/>
            <a:ext cx="1063877" cy="400110"/>
          </a:xfrm>
          <a:prstGeom prst="rect">
            <a:avLst/>
          </a:prstGeom>
          <a:noFill/>
        </p:spPr>
        <p:txBody>
          <a:bodyPr wrap="square" rtlCol="0">
            <a:spAutoFit/>
          </a:bodyPr>
          <a:lstStyle/>
          <a:p>
            <a:pPr algn="ctr"/>
            <a:r>
              <a:rPr lang="en-US" altLang="zh-CN" sz="2000" b="1" i="1" dirty="0">
                <a:solidFill>
                  <a:srgbClr val="C00000"/>
                </a:solidFill>
                <a:latin typeface="Gill Sans MT" panose="020B0502020104020203" pitchFamily="34" charset="0"/>
                <a:ea typeface="微软雅黑" panose="020B0503020204020204" pitchFamily="34" charset="-122"/>
              </a:rPr>
              <a:t>Unfair!</a:t>
            </a:r>
          </a:p>
        </p:txBody>
      </p:sp>
      <p:sp>
        <p:nvSpPr>
          <p:cNvPr id="463" name="TextBox 322">
            <a:extLst>
              <a:ext uri="{FF2B5EF4-FFF2-40B4-BE49-F238E27FC236}">
                <a16:creationId xmlns:a16="http://schemas.microsoft.com/office/drawing/2014/main" id="{F4906CF5-D4C7-164A-B516-42C78C20CFB4}"/>
              </a:ext>
            </a:extLst>
          </p:cNvPr>
          <p:cNvSpPr txBox="1"/>
          <p:nvPr/>
        </p:nvSpPr>
        <p:spPr>
          <a:xfrm>
            <a:off x="9346443" y="1099153"/>
            <a:ext cx="870751" cy="400110"/>
          </a:xfrm>
          <a:prstGeom prst="rect">
            <a:avLst/>
          </a:prstGeom>
          <a:noFill/>
        </p:spPr>
        <p:txBody>
          <a:bodyPr wrap="none" rtlCol="0">
            <a:spAutoFit/>
          </a:bodyPr>
          <a:lstStyle/>
          <a:p>
            <a:pPr defTabSz="457200"/>
            <a:r>
              <a:rPr lang="en-US" sz="2000" i="1" dirty="0">
                <a:solidFill>
                  <a:prstClr val="black"/>
                </a:solidFill>
                <a:latin typeface="Gill Sans MT" panose="020B0502020104020203" pitchFamily="34" charset="0"/>
                <a:cs typeface="Times New Roman" panose="02020603050405020304" pitchFamily="18" charset="0"/>
              </a:rPr>
              <a:t>C</a:t>
            </a:r>
            <a:r>
              <a:rPr lang="en-US" altLang="zh-CN" sz="2000"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omm.</a:t>
            </a:r>
            <a:endParaRPr lang="en-DK" sz="2000" i="1" dirty="0">
              <a:solidFill>
                <a:prstClr val="black"/>
              </a:solidFill>
              <a:latin typeface="Gill Sans MT" panose="020B0502020104020203" pitchFamily="34" charset="0"/>
              <a:cs typeface="Times New Roman" panose="02020603050405020304" pitchFamily="18" charset="0"/>
            </a:endParaRPr>
          </a:p>
        </p:txBody>
      </p:sp>
      <p:sp>
        <p:nvSpPr>
          <p:cNvPr id="465" name="TextBox 322">
            <a:extLst>
              <a:ext uri="{FF2B5EF4-FFF2-40B4-BE49-F238E27FC236}">
                <a16:creationId xmlns:a16="http://schemas.microsoft.com/office/drawing/2014/main" id="{58D0BE75-C4BF-FB78-6CF7-134DAA3432F4}"/>
              </a:ext>
            </a:extLst>
          </p:cNvPr>
          <p:cNvSpPr txBox="1"/>
          <p:nvPr/>
        </p:nvSpPr>
        <p:spPr>
          <a:xfrm>
            <a:off x="7937389" y="1088614"/>
            <a:ext cx="806631" cy="400110"/>
          </a:xfrm>
          <a:prstGeom prst="rect">
            <a:avLst/>
          </a:prstGeom>
          <a:noFill/>
        </p:spPr>
        <p:txBody>
          <a:bodyPr wrap="none" rtlCol="0">
            <a:spAutoFit/>
          </a:bodyPr>
          <a:lstStyle/>
          <a:p>
            <a:pPr defTabSz="457200"/>
            <a:r>
              <a:rPr lang="en-US" sz="2000" i="1" dirty="0">
                <a:solidFill>
                  <a:prstClr val="black"/>
                </a:solidFill>
                <a:latin typeface="Gill Sans MT" panose="020B0502020104020203" pitchFamily="34" charset="0"/>
                <a:cs typeface="Times New Roman" panose="02020603050405020304" pitchFamily="18" charset="0"/>
              </a:rPr>
              <a:t>C</a:t>
            </a:r>
            <a:r>
              <a:rPr lang="en-US" altLang="zh-CN" sz="2000"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omp.</a:t>
            </a:r>
            <a:endParaRPr lang="en-DK" sz="2000" i="1" dirty="0">
              <a:solidFill>
                <a:prstClr val="black"/>
              </a:solidFill>
              <a:latin typeface="Gill Sans MT" panose="020B0502020104020203" pitchFamily="34" charset="0"/>
              <a:cs typeface="Times New Roman" panose="02020603050405020304" pitchFamily="18" charset="0"/>
            </a:endParaRPr>
          </a:p>
        </p:txBody>
      </p:sp>
      <p:sp>
        <p:nvSpPr>
          <p:cNvPr id="257" name="Rectangle: Rounded Corners 20">
            <a:extLst>
              <a:ext uri="{FF2B5EF4-FFF2-40B4-BE49-F238E27FC236}">
                <a16:creationId xmlns:a16="http://schemas.microsoft.com/office/drawing/2014/main" id="{800BEBA7-37EA-78D3-3041-44F4FACE53FA}"/>
              </a:ext>
            </a:extLst>
          </p:cNvPr>
          <p:cNvSpPr/>
          <p:nvPr/>
        </p:nvSpPr>
        <p:spPr>
          <a:xfrm>
            <a:off x="8685373" y="1110759"/>
            <a:ext cx="212079" cy="335663"/>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259" name="Rectangle: Rounded Corners 23">
            <a:extLst>
              <a:ext uri="{FF2B5EF4-FFF2-40B4-BE49-F238E27FC236}">
                <a16:creationId xmlns:a16="http://schemas.microsoft.com/office/drawing/2014/main" id="{31FA1842-3315-F0A1-FF23-4B70176D3D28}"/>
              </a:ext>
            </a:extLst>
          </p:cNvPr>
          <p:cNvSpPr/>
          <p:nvPr/>
        </p:nvSpPr>
        <p:spPr>
          <a:xfrm rot="5400000">
            <a:off x="10104688" y="1155768"/>
            <a:ext cx="346538" cy="221659"/>
          </a:xfrm>
          <a:prstGeom prst="roundRect">
            <a:avLst/>
          </a:prstGeom>
          <a:solidFill>
            <a:srgbClr val="A6CAEC"/>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61" name="Rectangle: Rounded Corners 33">
            <a:extLst>
              <a:ext uri="{FF2B5EF4-FFF2-40B4-BE49-F238E27FC236}">
                <a16:creationId xmlns:a16="http://schemas.microsoft.com/office/drawing/2014/main" id="{C8C18658-13E8-66FD-CA74-3EC0CF3EA919}"/>
              </a:ext>
            </a:extLst>
          </p:cNvPr>
          <p:cNvSpPr/>
          <p:nvPr/>
        </p:nvSpPr>
        <p:spPr>
          <a:xfrm rot="5400000">
            <a:off x="10330564" y="1149910"/>
            <a:ext cx="346538" cy="221659"/>
          </a:xfrm>
          <a:prstGeom prst="roundRect">
            <a:avLst/>
          </a:prstGeom>
          <a:solidFill>
            <a:srgbClr val="F4B58A"/>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Tree>
    <p:extLst>
      <p:ext uri="{BB962C8B-B14F-4D97-AF65-F5344CB8AC3E}">
        <p14:creationId xmlns:p14="http://schemas.microsoft.com/office/powerpoint/2010/main" val="611049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6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6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6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6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7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7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7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7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7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7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7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7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7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7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8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81"/>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82"/>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90"/>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430"/>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85"/>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86"/>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87"/>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488"/>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89"/>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90"/>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491"/>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492"/>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494"/>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495"/>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497"/>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498"/>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508"/>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509"/>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34"/>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452"/>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5"/>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264"/>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265"/>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277"/>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278"/>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279"/>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280"/>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281"/>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282"/>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283"/>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284"/>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285"/>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286"/>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396"/>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397"/>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398"/>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399"/>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400"/>
                                        </p:tgtEl>
                                        <p:attrNameLst>
                                          <p:attrName>style.visibility</p:attrName>
                                        </p:attrNameLst>
                                      </p:cBhvr>
                                      <p:to>
                                        <p:strVal val="visible"/>
                                      </p:to>
                                    </p:set>
                                  </p:childTnLst>
                                </p:cTn>
                              </p:par>
                              <p:par>
                                <p:cTn id="133" presetID="1" presetClass="entr" presetSubtype="0" fill="hold" grpId="0" nodeType="withEffect">
                                  <p:stCondLst>
                                    <p:cond delay="0"/>
                                  </p:stCondLst>
                                  <p:childTnLst>
                                    <p:set>
                                      <p:cBhvr>
                                        <p:cTn id="134" dur="1" fill="hold">
                                          <p:stCondLst>
                                            <p:cond delay="0"/>
                                          </p:stCondLst>
                                        </p:cTn>
                                        <p:tgtEl>
                                          <p:spTgt spid="401"/>
                                        </p:tgtEl>
                                        <p:attrNameLst>
                                          <p:attrName>style.visibility</p:attrName>
                                        </p:attrNameLst>
                                      </p:cBhvr>
                                      <p:to>
                                        <p:strVal val="visible"/>
                                      </p:to>
                                    </p:set>
                                  </p:childTnLst>
                                </p:cTn>
                              </p:par>
                              <p:par>
                                <p:cTn id="135" presetID="1" presetClass="entr" presetSubtype="0" fill="hold" grpId="0" nodeType="withEffect">
                                  <p:stCondLst>
                                    <p:cond delay="0"/>
                                  </p:stCondLst>
                                  <p:childTnLst>
                                    <p:set>
                                      <p:cBhvr>
                                        <p:cTn id="136" dur="1" fill="hold">
                                          <p:stCondLst>
                                            <p:cond delay="0"/>
                                          </p:stCondLst>
                                        </p:cTn>
                                        <p:tgtEl>
                                          <p:spTgt spid="402"/>
                                        </p:tgtEl>
                                        <p:attrNameLst>
                                          <p:attrName>style.visibility</p:attrName>
                                        </p:attrNameLst>
                                      </p:cBhvr>
                                      <p:to>
                                        <p:strVal val="visible"/>
                                      </p:to>
                                    </p:set>
                                  </p:childTnLst>
                                </p:cTn>
                              </p:par>
                              <p:par>
                                <p:cTn id="137" presetID="1" presetClass="entr" presetSubtype="0" fill="hold" grpId="0" nodeType="withEffect">
                                  <p:stCondLst>
                                    <p:cond delay="0"/>
                                  </p:stCondLst>
                                  <p:childTnLst>
                                    <p:set>
                                      <p:cBhvr>
                                        <p:cTn id="138" dur="1" fill="hold">
                                          <p:stCondLst>
                                            <p:cond delay="0"/>
                                          </p:stCondLst>
                                        </p:cTn>
                                        <p:tgtEl>
                                          <p:spTgt spid="403"/>
                                        </p:tgtEl>
                                        <p:attrNameLst>
                                          <p:attrName>style.visibility</p:attrName>
                                        </p:attrNameLst>
                                      </p:cBhvr>
                                      <p:to>
                                        <p:strVal val="visible"/>
                                      </p:to>
                                    </p:set>
                                  </p:childTnLst>
                                </p:cTn>
                              </p:par>
                              <p:par>
                                <p:cTn id="139" presetID="1" presetClass="entr" presetSubtype="0" fill="hold" grpId="0" nodeType="withEffect">
                                  <p:stCondLst>
                                    <p:cond delay="0"/>
                                  </p:stCondLst>
                                  <p:childTnLst>
                                    <p:set>
                                      <p:cBhvr>
                                        <p:cTn id="140" dur="1" fill="hold">
                                          <p:stCondLst>
                                            <p:cond delay="0"/>
                                          </p:stCondLst>
                                        </p:cTn>
                                        <p:tgtEl>
                                          <p:spTgt spid="404"/>
                                        </p:tgtEl>
                                        <p:attrNameLst>
                                          <p:attrName>style.visibility</p:attrName>
                                        </p:attrNameLst>
                                      </p:cBhvr>
                                      <p:to>
                                        <p:strVal val="visible"/>
                                      </p:to>
                                    </p:set>
                                  </p:childTnLst>
                                </p:cTn>
                              </p:par>
                              <p:par>
                                <p:cTn id="141" presetID="1" presetClass="entr" presetSubtype="0" fill="hold" grpId="0" nodeType="withEffect">
                                  <p:stCondLst>
                                    <p:cond delay="0"/>
                                  </p:stCondLst>
                                  <p:childTnLst>
                                    <p:set>
                                      <p:cBhvr>
                                        <p:cTn id="142" dur="1" fill="hold">
                                          <p:stCondLst>
                                            <p:cond delay="0"/>
                                          </p:stCondLst>
                                        </p:cTn>
                                        <p:tgtEl>
                                          <p:spTgt spid="405"/>
                                        </p:tgtEl>
                                        <p:attrNameLst>
                                          <p:attrName>style.visibility</p:attrName>
                                        </p:attrNameLst>
                                      </p:cBhvr>
                                      <p:to>
                                        <p:strVal val="visible"/>
                                      </p:to>
                                    </p:set>
                                  </p:childTnLst>
                                </p:cTn>
                              </p:par>
                              <p:par>
                                <p:cTn id="143" presetID="1" presetClass="entr" presetSubtype="0" fill="hold" nodeType="withEffect">
                                  <p:stCondLst>
                                    <p:cond delay="0"/>
                                  </p:stCondLst>
                                  <p:childTnLst>
                                    <p:set>
                                      <p:cBhvr>
                                        <p:cTn id="144" dur="1" fill="hold">
                                          <p:stCondLst>
                                            <p:cond delay="0"/>
                                          </p:stCondLst>
                                        </p:cTn>
                                        <p:tgtEl>
                                          <p:spTgt spid="406"/>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407"/>
                                        </p:tgtEl>
                                        <p:attrNameLst>
                                          <p:attrName>style.visibility</p:attrName>
                                        </p:attrNameLst>
                                      </p:cBhvr>
                                      <p:to>
                                        <p:strVal val="visible"/>
                                      </p:to>
                                    </p:set>
                                  </p:childTnLst>
                                </p:cTn>
                              </p:par>
                              <p:par>
                                <p:cTn id="147" presetID="1" presetClass="entr" presetSubtype="0" fill="hold" grpId="0" nodeType="withEffect">
                                  <p:stCondLst>
                                    <p:cond delay="0"/>
                                  </p:stCondLst>
                                  <p:childTnLst>
                                    <p:set>
                                      <p:cBhvr>
                                        <p:cTn id="148" dur="1" fill="hold">
                                          <p:stCondLst>
                                            <p:cond delay="0"/>
                                          </p:stCondLst>
                                        </p:cTn>
                                        <p:tgtEl>
                                          <p:spTgt spid="408"/>
                                        </p:tgtEl>
                                        <p:attrNameLst>
                                          <p:attrName>style.visibility</p:attrName>
                                        </p:attrNameLst>
                                      </p:cBhvr>
                                      <p:to>
                                        <p:strVal val="visible"/>
                                      </p:to>
                                    </p:set>
                                  </p:childTnLst>
                                </p:cTn>
                              </p:par>
                              <p:par>
                                <p:cTn id="149" presetID="1" presetClass="entr" presetSubtype="0" fill="hold" grpId="0" nodeType="withEffect">
                                  <p:stCondLst>
                                    <p:cond delay="0"/>
                                  </p:stCondLst>
                                  <p:childTnLst>
                                    <p:set>
                                      <p:cBhvr>
                                        <p:cTn id="150" dur="1" fill="hold">
                                          <p:stCondLst>
                                            <p:cond delay="0"/>
                                          </p:stCondLst>
                                        </p:cTn>
                                        <p:tgtEl>
                                          <p:spTgt spid="409"/>
                                        </p:tgtEl>
                                        <p:attrNameLst>
                                          <p:attrName>style.visibility</p:attrName>
                                        </p:attrNameLst>
                                      </p:cBhvr>
                                      <p:to>
                                        <p:strVal val="visible"/>
                                      </p:to>
                                    </p:set>
                                  </p:childTnLst>
                                </p:cTn>
                              </p:par>
                              <p:par>
                                <p:cTn id="151" presetID="1" presetClass="entr" presetSubtype="0" fill="hold" grpId="0" nodeType="withEffect">
                                  <p:stCondLst>
                                    <p:cond delay="0"/>
                                  </p:stCondLst>
                                  <p:childTnLst>
                                    <p:set>
                                      <p:cBhvr>
                                        <p:cTn id="152" dur="1" fill="hold">
                                          <p:stCondLst>
                                            <p:cond delay="0"/>
                                          </p:stCondLst>
                                        </p:cTn>
                                        <p:tgtEl>
                                          <p:spTgt spid="410"/>
                                        </p:tgtEl>
                                        <p:attrNameLst>
                                          <p:attrName>style.visibility</p:attrName>
                                        </p:attrNameLst>
                                      </p:cBhvr>
                                      <p:to>
                                        <p:strVal val="visible"/>
                                      </p:to>
                                    </p:set>
                                  </p:childTnLst>
                                </p:cTn>
                              </p:par>
                              <p:par>
                                <p:cTn id="153" presetID="1" presetClass="entr" presetSubtype="0" fill="hold" nodeType="withEffect">
                                  <p:stCondLst>
                                    <p:cond delay="0"/>
                                  </p:stCondLst>
                                  <p:childTnLst>
                                    <p:set>
                                      <p:cBhvr>
                                        <p:cTn id="154" dur="1" fill="hold">
                                          <p:stCondLst>
                                            <p:cond delay="0"/>
                                          </p:stCondLst>
                                        </p:cTn>
                                        <p:tgtEl>
                                          <p:spTgt spid="411"/>
                                        </p:tgtEl>
                                        <p:attrNameLst>
                                          <p:attrName>style.visibility</p:attrName>
                                        </p:attrNameLst>
                                      </p:cBhvr>
                                      <p:to>
                                        <p:strVal val="visible"/>
                                      </p:to>
                                    </p:set>
                                  </p:childTnLst>
                                </p:cTn>
                              </p:par>
                              <p:par>
                                <p:cTn id="155" presetID="1" presetClass="entr" presetSubtype="0" fill="hold" grpId="0" nodeType="withEffect">
                                  <p:stCondLst>
                                    <p:cond delay="0"/>
                                  </p:stCondLst>
                                  <p:childTnLst>
                                    <p:set>
                                      <p:cBhvr>
                                        <p:cTn id="156" dur="1" fill="hold">
                                          <p:stCondLst>
                                            <p:cond delay="0"/>
                                          </p:stCondLst>
                                        </p:cTn>
                                        <p:tgtEl>
                                          <p:spTgt spid="433"/>
                                        </p:tgtEl>
                                        <p:attrNameLst>
                                          <p:attrName>style.visibility</p:attrName>
                                        </p:attrNameLst>
                                      </p:cBhvr>
                                      <p:to>
                                        <p:strVal val="visible"/>
                                      </p:to>
                                    </p:set>
                                  </p:childTnLst>
                                </p:cTn>
                              </p:par>
                              <p:par>
                                <p:cTn id="157" presetID="1" presetClass="entr" presetSubtype="0" fill="hold" grpId="0" nodeType="withEffect">
                                  <p:stCondLst>
                                    <p:cond delay="0"/>
                                  </p:stCondLst>
                                  <p:childTnLst>
                                    <p:set>
                                      <p:cBhvr>
                                        <p:cTn id="158" dur="1" fill="hold">
                                          <p:stCondLst>
                                            <p:cond delay="0"/>
                                          </p:stCondLst>
                                        </p:cTn>
                                        <p:tgtEl>
                                          <p:spTgt spid="434"/>
                                        </p:tgtEl>
                                        <p:attrNameLst>
                                          <p:attrName>style.visibility</p:attrName>
                                        </p:attrNameLst>
                                      </p:cBhvr>
                                      <p:to>
                                        <p:strVal val="visible"/>
                                      </p:to>
                                    </p:set>
                                  </p:childTnLst>
                                </p:cTn>
                              </p:par>
                              <p:par>
                                <p:cTn id="159" presetID="1" presetClass="entr" presetSubtype="0" fill="hold" grpId="0" nodeType="withEffect">
                                  <p:stCondLst>
                                    <p:cond delay="0"/>
                                  </p:stCondLst>
                                  <p:childTnLst>
                                    <p:set>
                                      <p:cBhvr>
                                        <p:cTn id="160" dur="1" fill="hold">
                                          <p:stCondLst>
                                            <p:cond delay="0"/>
                                          </p:stCondLst>
                                        </p:cTn>
                                        <p:tgtEl>
                                          <p:spTgt spid="441"/>
                                        </p:tgtEl>
                                        <p:attrNameLst>
                                          <p:attrName>style.visibility</p:attrName>
                                        </p:attrNameLst>
                                      </p:cBhvr>
                                      <p:to>
                                        <p:strVal val="visible"/>
                                      </p:to>
                                    </p:set>
                                  </p:childTnLst>
                                </p:cTn>
                              </p:par>
                              <p:par>
                                <p:cTn id="161" presetID="1" presetClass="entr" presetSubtype="0" fill="hold" grpId="0" nodeType="withEffect">
                                  <p:stCondLst>
                                    <p:cond delay="0"/>
                                  </p:stCondLst>
                                  <p:childTnLst>
                                    <p:set>
                                      <p:cBhvr>
                                        <p:cTn id="162" dur="1" fill="hold">
                                          <p:stCondLst>
                                            <p:cond delay="0"/>
                                          </p:stCondLst>
                                        </p:cTn>
                                        <p:tgtEl>
                                          <p:spTgt spid="442"/>
                                        </p:tgtEl>
                                        <p:attrNameLst>
                                          <p:attrName>style.visibility</p:attrName>
                                        </p:attrNameLst>
                                      </p:cBhvr>
                                      <p:to>
                                        <p:strVal val="visible"/>
                                      </p:to>
                                    </p:set>
                                  </p:childTnLst>
                                </p:cTn>
                              </p:par>
                              <p:par>
                                <p:cTn id="163" presetID="1" presetClass="entr" presetSubtype="0" fill="hold" grpId="0" nodeType="withEffect">
                                  <p:stCondLst>
                                    <p:cond delay="0"/>
                                  </p:stCondLst>
                                  <p:childTnLst>
                                    <p:set>
                                      <p:cBhvr>
                                        <p:cTn id="164" dur="1" fill="hold">
                                          <p:stCondLst>
                                            <p:cond delay="0"/>
                                          </p:stCondLst>
                                        </p:cTn>
                                        <p:tgtEl>
                                          <p:spTgt spid="466"/>
                                        </p:tgtEl>
                                        <p:attrNameLst>
                                          <p:attrName>style.visibility</p:attrName>
                                        </p:attrNameLst>
                                      </p:cBhvr>
                                      <p:to>
                                        <p:strVal val="visible"/>
                                      </p:to>
                                    </p:set>
                                  </p:childTnLst>
                                </p:cTn>
                              </p:par>
                              <p:par>
                                <p:cTn id="165" presetID="1" presetClass="entr" presetSubtype="0" fill="hold" grpId="0" nodeType="withEffect">
                                  <p:stCondLst>
                                    <p:cond delay="0"/>
                                  </p:stCondLst>
                                  <p:childTnLst>
                                    <p:set>
                                      <p:cBhvr>
                                        <p:cTn id="166" dur="1" fill="hold">
                                          <p:stCondLst>
                                            <p:cond delay="0"/>
                                          </p:stCondLst>
                                        </p:cTn>
                                        <p:tgtEl>
                                          <p:spTgt spid="467"/>
                                        </p:tgtEl>
                                        <p:attrNameLst>
                                          <p:attrName>style.visibility</p:attrName>
                                        </p:attrNameLst>
                                      </p:cBhvr>
                                      <p:to>
                                        <p:strVal val="visible"/>
                                      </p:to>
                                    </p:set>
                                  </p:childTnLst>
                                </p:cTn>
                              </p:par>
                              <p:par>
                                <p:cTn id="167" presetID="1" presetClass="entr" presetSubtype="0" fill="hold" grpId="0" nodeType="withEffect">
                                  <p:stCondLst>
                                    <p:cond delay="0"/>
                                  </p:stCondLst>
                                  <p:childTnLst>
                                    <p:set>
                                      <p:cBhvr>
                                        <p:cTn id="168" dur="1" fill="hold">
                                          <p:stCondLst>
                                            <p:cond delay="0"/>
                                          </p:stCondLst>
                                        </p:cTn>
                                        <p:tgtEl>
                                          <p:spTgt spid="468"/>
                                        </p:tgtEl>
                                        <p:attrNameLst>
                                          <p:attrName>style.visibility</p:attrName>
                                        </p:attrNameLst>
                                      </p:cBhvr>
                                      <p:to>
                                        <p:strVal val="visible"/>
                                      </p:to>
                                    </p:set>
                                  </p:childTnLst>
                                </p:cTn>
                              </p:par>
                              <p:par>
                                <p:cTn id="169" presetID="1" presetClass="entr" presetSubtype="0" fill="hold" grpId="0" nodeType="withEffect">
                                  <p:stCondLst>
                                    <p:cond delay="0"/>
                                  </p:stCondLst>
                                  <p:childTnLst>
                                    <p:set>
                                      <p:cBhvr>
                                        <p:cTn id="170" dur="1" fill="hold">
                                          <p:stCondLst>
                                            <p:cond delay="0"/>
                                          </p:stCondLst>
                                        </p:cTn>
                                        <p:tgtEl>
                                          <p:spTgt spid="469"/>
                                        </p:tgtEl>
                                        <p:attrNameLst>
                                          <p:attrName>style.visibility</p:attrName>
                                        </p:attrNameLst>
                                      </p:cBhvr>
                                      <p:to>
                                        <p:strVal val="visible"/>
                                      </p:to>
                                    </p:set>
                                  </p:childTnLst>
                                </p:cTn>
                              </p:par>
                              <p:par>
                                <p:cTn id="171" presetID="1" presetClass="entr" presetSubtype="0" fill="hold" grpId="0" nodeType="withEffect">
                                  <p:stCondLst>
                                    <p:cond delay="0"/>
                                  </p:stCondLst>
                                  <p:childTnLst>
                                    <p:set>
                                      <p:cBhvr>
                                        <p:cTn id="172" dur="1" fill="hold">
                                          <p:stCondLst>
                                            <p:cond delay="0"/>
                                          </p:stCondLst>
                                        </p:cTn>
                                        <p:tgtEl>
                                          <p:spTgt spid="475"/>
                                        </p:tgtEl>
                                        <p:attrNameLst>
                                          <p:attrName>style.visibility</p:attrName>
                                        </p:attrNameLst>
                                      </p:cBhvr>
                                      <p:to>
                                        <p:strVal val="visible"/>
                                      </p:to>
                                    </p:set>
                                  </p:childTnLst>
                                </p:cTn>
                              </p:par>
                              <p:par>
                                <p:cTn id="173" presetID="1" presetClass="entr" presetSubtype="0" fill="hold" grpId="0" nodeType="withEffect">
                                  <p:stCondLst>
                                    <p:cond delay="0"/>
                                  </p:stCondLst>
                                  <p:childTnLst>
                                    <p:set>
                                      <p:cBhvr>
                                        <p:cTn id="174" dur="1" fill="hold">
                                          <p:stCondLst>
                                            <p:cond delay="0"/>
                                          </p:stCondLst>
                                        </p:cTn>
                                        <p:tgtEl>
                                          <p:spTgt spid="476"/>
                                        </p:tgtEl>
                                        <p:attrNameLst>
                                          <p:attrName>style.visibility</p:attrName>
                                        </p:attrNameLst>
                                      </p:cBhvr>
                                      <p:to>
                                        <p:strVal val="visible"/>
                                      </p:to>
                                    </p:set>
                                  </p:childTnLst>
                                </p:cTn>
                              </p:par>
                              <p:par>
                                <p:cTn id="175" presetID="1" presetClass="entr" presetSubtype="0" fill="hold" nodeType="withEffect">
                                  <p:stCondLst>
                                    <p:cond delay="0"/>
                                  </p:stCondLst>
                                  <p:childTnLst>
                                    <p:set>
                                      <p:cBhvr>
                                        <p:cTn id="176" dur="1" fill="hold">
                                          <p:stCondLst>
                                            <p:cond delay="0"/>
                                          </p:stCondLst>
                                        </p:cTn>
                                        <p:tgtEl>
                                          <p:spTgt spid="501"/>
                                        </p:tgtEl>
                                        <p:attrNameLst>
                                          <p:attrName>style.visibility</p:attrName>
                                        </p:attrNameLst>
                                      </p:cBhvr>
                                      <p:to>
                                        <p:strVal val="visible"/>
                                      </p:to>
                                    </p:set>
                                  </p:childTnLst>
                                </p:cTn>
                              </p:par>
                              <p:par>
                                <p:cTn id="177" presetID="1" presetClass="entr" presetSubtype="0" fill="hold" grpId="0" nodeType="withEffect">
                                  <p:stCondLst>
                                    <p:cond delay="0"/>
                                  </p:stCondLst>
                                  <p:childTnLst>
                                    <p:set>
                                      <p:cBhvr>
                                        <p:cTn id="178" dur="1" fill="hold">
                                          <p:stCondLst>
                                            <p:cond delay="0"/>
                                          </p:stCondLst>
                                        </p:cTn>
                                        <p:tgtEl>
                                          <p:spTgt spid="511"/>
                                        </p:tgtEl>
                                        <p:attrNameLst>
                                          <p:attrName>style.visibility</p:attrName>
                                        </p:attrNameLst>
                                      </p:cBhvr>
                                      <p:to>
                                        <p:strVal val="visible"/>
                                      </p:to>
                                    </p:set>
                                  </p:childTnLst>
                                </p:cTn>
                              </p:par>
                              <p:par>
                                <p:cTn id="179" presetID="1" presetClass="entr" presetSubtype="0" fill="hold" grpId="0" nodeType="withEffect">
                                  <p:stCondLst>
                                    <p:cond delay="0"/>
                                  </p:stCondLst>
                                  <p:childTnLst>
                                    <p:set>
                                      <p:cBhvr>
                                        <p:cTn id="180" dur="1" fill="hold">
                                          <p:stCondLst>
                                            <p:cond delay="0"/>
                                          </p:stCondLst>
                                        </p:cTn>
                                        <p:tgtEl>
                                          <p:spTgt spid="512"/>
                                        </p:tgtEl>
                                        <p:attrNameLst>
                                          <p:attrName>style.visibility</p:attrName>
                                        </p:attrNameLst>
                                      </p:cBhvr>
                                      <p:to>
                                        <p:strVal val="visible"/>
                                      </p:to>
                                    </p:set>
                                  </p:childTnLst>
                                </p:cTn>
                              </p:par>
                              <p:par>
                                <p:cTn id="181" presetID="1" presetClass="entr" presetSubtype="0" fill="hold" grpId="0" nodeType="withEffect">
                                  <p:stCondLst>
                                    <p:cond delay="0"/>
                                  </p:stCondLst>
                                  <p:childTnLst>
                                    <p:set>
                                      <p:cBhvr>
                                        <p:cTn id="182" dur="1" fill="hold">
                                          <p:stCondLst>
                                            <p:cond delay="0"/>
                                          </p:stCondLst>
                                        </p:cTn>
                                        <p:tgtEl>
                                          <p:spTgt spid="513"/>
                                        </p:tgtEl>
                                        <p:attrNameLst>
                                          <p:attrName>style.visibility</p:attrName>
                                        </p:attrNameLst>
                                      </p:cBhvr>
                                      <p:to>
                                        <p:strVal val="visible"/>
                                      </p:to>
                                    </p:set>
                                  </p:childTnLst>
                                </p:cTn>
                              </p:par>
                              <p:par>
                                <p:cTn id="183" presetID="1" presetClass="entr" presetSubtype="0" fill="hold" grpId="0" nodeType="withEffect">
                                  <p:stCondLst>
                                    <p:cond delay="0"/>
                                  </p:stCondLst>
                                  <p:childTnLst>
                                    <p:set>
                                      <p:cBhvr>
                                        <p:cTn id="184" dur="1" fill="hold">
                                          <p:stCondLst>
                                            <p:cond delay="0"/>
                                          </p:stCondLst>
                                        </p:cTn>
                                        <p:tgtEl>
                                          <p:spTgt spid="514"/>
                                        </p:tgtEl>
                                        <p:attrNameLst>
                                          <p:attrName>style.visibility</p:attrName>
                                        </p:attrNameLst>
                                      </p:cBhvr>
                                      <p:to>
                                        <p:strVal val="visible"/>
                                      </p:to>
                                    </p:set>
                                  </p:childTnLst>
                                </p:cTn>
                              </p:par>
                              <p:par>
                                <p:cTn id="185" presetID="1" presetClass="entr" presetSubtype="0" fill="hold" grpId="0" nodeType="withEffect">
                                  <p:stCondLst>
                                    <p:cond delay="0"/>
                                  </p:stCondLst>
                                  <p:childTnLst>
                                    <p:set>
                                      <p:cBhvr>
                                        <p:cTn id="186" dur="1" fill="hold">
                                          <p:stCondLst>
                                            <p:cond delay="0"/>
                                          </p:stCondLst>
                                        </p:cTn>
                                        <p:tgtEl>
                                          <p:spTgt spid="515"/>
                                        </p:tgtEl>
                                        <p:attrNameLst>
                                          <p:attrName>style.visibility</p:attrName>
                                        </p:attrNameLst>
                                      </p:cBhvr>
                                      <p:to>
                                        <p:strVal val="visible"/>
                                      </p:to>
                                    </p:set>
                                  </p:childTnLst>
                                </p:cTn>
                              </p:par>
                              <p:par>
                                <p:cTn id="187" presetID="1" presetClass="entr" presetSubtype="0" fill="hold" grpId="0" nodeType="withEffect">
                                  <p:stCondLst>
                                    <p:cond delay="0"/>
                                  </p:stCondLst>
                                  <p:childTnLst>
                                    <p:set>
                                      <p:cBhvr>
                                        <p:cTn id="188" dur="1" fill="hold">
                                          <p:stCondLst>
                                            <p:cond delay="0"/>
                                          </p:stCondLst>
                                        </p:cTn>
                                        <p:tgtEl>
                                          <p:spTgt spid="516"/>
                                        </p:tgtEl>
                                        <p:attrNameLst>
                                          <p:attrName>style.visibility</p:attrName>
                                        </p:attrNameLst>
                                      </p:cBhvr>
                                      <p:to>
                                        <p:strVal val="visible"/>
                                      </p:to>
                                    </p:set>
                                  </p:childTnLst>
                                </p:cTn>
                              </p:par>
                              <p:par>
                                <p:cTn id="189" presetID="1" presetClass="entr" presetSubtype="0" fill="hold" nodeType="withEffect">
                                  <p:stCondLst>
                                    <p:cond delay="0"/>
                                  </p:stCondLst>
                                  <p:childTnLst>
                                    <p:set>
                                      <p:cBhvr>
                                        <p:cTn id="190" dur="1" fill="hold">
                                          <p:stCondLst>
                                            <p:cond delay="0"/>
                                          </p:stCondLst>
                                        </p:cTn>
                                        <p:tgtEl>
                                          <p:spTgt spid="517"/>
                                        </p:tgtEl>
                                        <p:attrNameLst>
                                          <p:attrName>style.visibility</p:attrName>
                                        </p:attrNameLst>
                                      </p:cBhvr>
                                      <p:to>
                                        <p:strVal val="visible"/>
                                      </p:to>
                                    </p:set>
                                  </p:childTnLst>
                                </p:cTn>
                              </p:par>
                              <p:par>
                                <p:cTn id="191" presetID="1" presetClass="entr" presetSubtype="0" fill="hold" grpId="0" nodeType="withEffect">
                                  <p:stCondLst>
                                    <p:cond delay="0"/>
                                  </p:stCondLst>
                                  <p:childTnLst>
                                    <p:set>
                                      <p:cBhvr>
                                        <p:cTn id="192" dur="1" fill="hold">
                                          <p:stCondLst>
                                            <p:cond delay="0"/>
                                          </p:stCondLst>
                                        </p:cTn>
                                        <p:tgtEl>
                                          <p:spTgt spid="35"/>
                                        </p:tgtEl>
                                        <p:attrNameLst>
                                          <p:attrName>style.visibility</p:attrName>
                                        </p:attrNameLst>
                                      </p:cBhvr>
                                      <p:to>
                                        <p:strVal val="visible"/>
                                      </p:to>
                                    </p:set>
                                  </p:childTnLst>
                                </p:cTn>
                              </p:par>
                            </p:childTnLst>
                          </p:cTn>
                        </p:par>
                      </p:childTnLst>
                    </p:cTn>
                  </p:par>
                  <p:par>
                    <p:cTn id="193" fill="hold">
                      <p:stCondLst>
                        <p:cond delay="indefinite"/>
                      </p:stCondLst>
                      <p:childTnLst>
                        <p:par>
                          <p:cTn id="194" fill="hold">
                            <p:stCondLst>
                              <p:cond delay="0"/>
                            </p:stCondLst>
                            <p:childTnLst>
                              <p:par>
                                <p:cTn id="195" presetID="1" presetClass="entr" presetSubtype="0" fill="hold" grpId="0" nodeType="clickEffect">
                                  <p:stCondLst>
                                    <p:cond delay="0"/>
                                  </p:stCondLst>
                                  <p:childTnLst>
                                    <p:set>
                                      <p:cBhvr>
                                        <p:cTn id="196" dur="1" fill="hold">
                                          <p:stCondLst>
                                            <p:cond delay="0"/>
                                          </p:stCondLst>
                                        </p:cTn>
                                        <p:tgtEl>
                                          <p:spTgt spid="453"/>
                                        </p:tgtEl>
                                        <p:attrNameLst>
                                          <p:attrName>style.visibility</p:attrName>
                                        </p:attrNameLst>
                                      </p:cBhvr>
                                      <p:to>
                                        <p:strVal val="visible"/>
                                      </p:to>
                                    </p:set>
                                  </p:childTnLst>
                                </p:cTn>
                              </p:par>
                            </p:childTnLst>
                          </p:cTn>
                        </p:par>
                      </p:childTnLst>
                    </p:cTn>
                  </p:par>
                  <p:par>
                    <p:cTn id="197" fill="hold">
                      <p:stCondLst>
                        <p:cond delay="indefinite"/>
                      </p:stCondLst>
                      <p:childTnLst>
                        <p:par>
                          <p:cTn id="198" fill="hold">
                            <p:stCondLst>
                              <p:cond delay="0"/>
                            </p:stCondLst>
                            <p:childTnLst>
                              <p:par>
                                <p:cTn id="199" presetID="1" presetClass="entr" presetSubtype="0" fill="hold" grpId="0" nodeType="clickEffect">
                                  <p:stCondLst>
                                    <p:cond delay="0"/>
                                  </p:stCondLst>
                                  <p:childTnLst>
                                    <p:set>
                                      <p:cBhvr>
                                        <p:cTn id="200" dur="1" fill="hold">
                                          <p:stCondLst>
                                            <p:cond delay="0"/>
                                          </p:stCondLst>
                                        </p:cTn>
                                        <p:tgtEl>
                                          <p:spTgt spid="12"/>
                                        </p:tgtEl>
                                        <p:attrNameLst>
                                          <p:attrName>style.visibility</p:attrName>
                                        </p:attrNameLst>
                                      </p:cBhvr>
                                      <p:to>
                                        <p:strVal val="visible"/>
                                      </p:to>
                                    </p:set>
                                  </p:childTnLst>
                                </p:cTn>
                              </p:par>
                              <p:par>
                                <p:cTn id="201" presetID="1" presetClass="entr" presetSubtype="0" fill="hold" grpId="0" nodeType="withEffect">
                                  <p:stCondLst>
                                    <p:cond delay="0"/>
                                  </p:stCondLst>
                                  <p:childTnLst>
                                    <p:set>
                                      <p:cBhvr>
                                        <p:cTn id="202" dur="1" fill="hold">
                                          <p:stCondLst>
                                            <p:cond delay="0"/>
                                          </p:stCondLst>
                                        </p:cTn>
                                        <p:tgtEl>
                                          <p:spTgt spid="303"/>
                                        </p:tgtEl>
                                        <p:attrNameLst>
                                          <p:attrName>style.visibility</p:attrName>
                                        </p:attrNameLst>
                                      </p:cBhvr>
                                      <p:to>
                                        <p:strVal val="visible"/>
                                      </p:to>
                                    </p:set>
                                  </p:childTnLst>
                                </p:cTn>
                              </p:par>
                              <p:par>
                                <p:cTn id="203" presetID="1" presetClass="entr" presetSubtype="0" fill="hold" grpId="0" nodeType="withEffect">
                                  <p:stCondLst>
                                    <p:cond delay="0"/>
                                  </p:stCondLst>
                                  <p:childTnLst>
                                    <p:set>
                                      <p:cBhvr>
                                        <p:cTn id="204" dur="1" fill="hold">
                                          <p:stCondLst>
                                            <p:cond delay="0"/>
                                          </p:stCondLst>
                                        </p:cTn>
                                        <p:tgtEl>
                                          <p:spTgt spid="304"/>
                                        </p:tgtEl>
                                        <p:attrNameLst>
                                          <p:attrName>style.visibility</p:attrName>
                                        </p:attrNameLst>
                                      </p:cBhvr>
                                      <p:to>
                                        <p:strVal val="visible"/>
                                      </p:to>
                                    </p:set>
                                  </p:childTnLst>
                                </p:cTn>
                              </p:par>
                              <p:par>
                                <p:cTn id="205" presetID="1" presetClass="entr" presetSubtype="0" fill="hold" grpId="0" nodeType="withEffect">
                                  <p:stCondLst>
                                    <p:cond delay="0"/>
                                  </p:stCondLst>
                                  <p:childTnLst>
                                    <p:set>
                                      <p:cBhvr>
                                        <p:cTn id="206" dur="1" fill="hold">
                                          <p:stCondLst>
                                            <p:cond delay="0"/>
                                          </p:stCondLst>
                                        </p:cTn>
                                        <p:tgtEl>
                                          <p:spTgt spid="305"/>
                                        </p:tgtEl>
                                        <p:attrNameLst>
                                          <p:attrName>style.visibility</p:attrName>
                                        </p:attrNameLst>
                                      </p:cBhvr>
                                      <p:to>
                                        <p:strVal val="visible"/>
                                      </p:to>
                                    </p:set>
                                  </p:childTnLst>
                                </p:cTn>
                              </p:par>
                              <p:par>
                                <p:cTn id="207" presetID="1" presetClass="entr" presetSubtype="0" fill="hold" grpId="0" nodeType="withEffect">
                                  <p:stCondLst>
                                    <p:cond delay="0"/>
                                  </p:stCondLst>
                                  <p:childTnLst>
                                    <p:set>
                                      <p:cBhvr>
                                        <p:cTn id="208" dur="1" fill="hold">
                                          <p:stCondLst>
                                            <p:cond delay="0"/>
                                          </p:stCondLst>
                                        </p:cTn>
                                        <p:tgtEl>
                                          <p:spTgt spid="306"/>
                                        </p:tgtEl>
                                        <p:attrNameLst>
                                          <p:attrName>style.visibility</p:attrName>
                                        </p:attrNameLst>
                                      </p:cBhvr>
                                      <p:to>
                                        <p:strVal val="visible"/>
                                      </p:to>
                                    </p:set>
                                  </p:childTnLst>
                                </p:cTn>
                              </p:par>
                              <p:par>
                                <p:cTn id="209" presetID="1" presetClass="entr" presetSubtype="0" fill="hold" grpId="0" nodeType="withEffect">
                                  <p:stCondLst>
                                    <p:cond delay="0"/>
                                  </p:stCondLst>
                                  <p:childTnLst>
                                    <p:set>
                                      <p:cBhvr>
                                        <p:cTn id="210" dur="1" fill="hold">
                                          <p:stCondLst>
                                            <p:cond delay="0"/>
                                          </p:stCondLst>
                                        </p:cTn>
                                        <p:tgtEl>
                                          <p:spTgt spid="307"/>
                                        </p:tgtEl>
                                        <p:attrNameLst>
                                          <p:attrName>style.visibility</p:attrName>
                                        </p:attrNameLst>
                                      </p:cBhvr>
                                      <p:to>
                                        <p:strVal val="visible"/>
                                      </p:to>
                                    </p:set>
                                  </p:childTnLst>
                                </p:cTn>
                              </p:par>
                              <p:par>
                                <p:cTn id="211" presetID="1" presetClass="entr" presetSubtype="0" fill="hold" grpId="0" nodeType="withEffect">
                                  <p:stCondLst>
                                    <p:cond delay="0"/>
                                  </p:stCondLst>
                                  <p:childTnLst>
                                    <p:set>
                                      <p:cBhvr>
                                        <p:cTn id="212" dur="1" fill="hold">
                                          <p:stCondLst>
                                            <p:cond delay="0"/>
                                          </p:stCondLst>
                                        </p:cTn>
                                        <p:tgtEl>
                                          <p:spTgt spid="308"/>
                                        </p:tgtEl>
                                        <p:attrNameLst>
                                          <p:attrName>style.visibility</p:attrName>
                                        </p:attrNameLst>
                                      </p:cBhvr>
                                      <p:to>
                                        <p:strVal val="visible"/>
                                      </p:to>
                                    </p:set>
                                  </p:childTnLst>
                                </p:cTn>
                              </p:par>
                              <p:par>
                                <p:cTn id="213" presetID="1" presetClass="entr" presetSubtype="0" fill="hold" grpId="0" nodeType="withEffect">
                                  <p:stCondLst>
                                    <p:cond delay="0"/>
                                  </p:stCondLst>
                                  <p:childTnLst>
                                    <p:set>
                                      <p:cBhvr>
                                        <p:cTn id="214" dur="1" fill="hold">
                                          <p:stCondLst>
                                            <p:cond delay="0"/>
                                          </p:stCondLst>
                                        </p:cTn>
                                        <p:tgtEl>
                                          <p:spTgt spid="311"/>
                                        </p:tgtEl>
                                        <p:attrNameLst>
                                          <p:attrName>style.visibility</p:attrName>
                                        </p:attrNameLst>
                                      </p:cBhvr>
                                      <p:to>
                                        <p:strVal val="visible"/>
                                      </p:to>
                                    </p:set>
                                  </p:childTnLst>
                                </p:cTn>
                              </p:par>
                              <p:par>
                                <p:cTn id="215" presetID="1" presetClass="entr" presetSubtype="0" fill="hold" grpId="0" nodeType="withEffect">
                                  <p:stCondLst>
                                    <p:cond delay="0"/>
                                  </p:stCondLst>
                                  <p:childTnLst>
                                    <p:set>
                                      <p:cBhvr>
                                        <p:cTn id="216" dur="1" fill="hold">
                                          <p:stCondLst>
                                            <p:cond delay="0"/>
                                          </p:stCondLst>
                                        </p:cTn>
                                        <p:tgtEl>
                                          <p:spTgt spid="312"/>
                                        </p:tgtEl>
                                        <p:attrNameLst>
                                          <p:attrName>style.visibility</p:attrName>
                                        </p:attrNameLst>
                                      </p:cBhvr>
                                      <p:to>
                                        <p:strVal val="visible"/>
                                      </p:to>
                                    </p:set>
                                  </p:childTnLst>
                                </p:cTn>
                              </p:par>
                              <p:par>
                                <p:cTn id="217" presetID="1" presetClass="entr" presetSubtype="0" fill="hold" grpId="0" nodeType="withEffect">
                                  <p:stCondLst>
                                    <p:cond delay="0"/>
                                  </p:stCondLst>
                                  <p:childTnLst>
                                    <p:set>
                                      <p:cBhvr>
                                        <p:cTn id="218" dur="1" fill="hold">
                                          <p:stCondLst>
                                            <p:cond delay="0"/>
                                          </p:stCondLst>
                                        </p:cTn>
                                        <p:tgtEl>
                                          <p:spTgt spid="313"/>
                                        </p:tgtEl>
                                        <p:attrNameLst>
                                          <p:attrName>style.visibility</p:attrName>
                                        </p:attrNameLst>
                                      </p:cBhvr>
                                      <p:to>
                                        <p:strVal val="visible"/>
                                      </p:to>
                                    </p:set>
                                  </p:childTnLst>
                                </p:cTn>
                              </p:par>
                              <p:par>
                                <p:cTn id="219" presetID="1" presetClass="entr" presetSubtype="0" fill="hold" grpId="0" nodeType="withEffect">
                                  <p:stCondLst>
                                    <p:cond delay="0"/>
                                  </p:stCondLst>
                                  <p:childTnLst>
                                    <p:set>
                                      <p:cBhvr>
                                        <p:cTn id="220" dur="1" fill="hold">
                                          <p:stCondLst>
                                            <p:cond delay="0"/>
                                          </p:stCondLst>
                                        </p:cTn>
                                        <p:tgtEl>
                                          <p:spTgt spid="314"/>
                                        </p:tgtEl>
                                        <p:attrNameLst>
                                          <p:attrName>style.visibility</p:attrName>
                                        </p:attrNameLst>
                                      </p:cBhvr>
                                      <p:to>
                                        <p:strVal val="visible"/>
                                      </p:to>
                                    </p:set>
                                  </p:childTnLst>
                                </p:cTn>
                              </p:par>
                              <p:par>
                                <p:cTn id="221" presetID="1" presetClass="entr" presetSubtype="0" fill="hold" grpId="0" nodeType="withEffect">
                                  <p:stCondLst>
                                    <p:cond delay="0"/>
                                  </p:stCondLst>
                                  <p:childTnLst>
                                    <p:set>
                                      <p:cBhvr>
                                        <p:cTn id="222" dur="1" fill="hold">
                                          <p:stCondLst>
                                            <p:cond delay="0"/>
                                          </p:stCondLst>
                                        </p:cTn>
                                        <p:tgtEl>
                                          <p:spTgt spid="320"/>
                                        </p:tgtEl>
                                        <p:attrNameLst>
                                          <p:attrName>style.visibility</p:attrName>
                                        </p:attrNameLst>
                                      </p:cBhvr>
                                      <p:to>
                                        <p:strVal val="visible"/>
                                      </p:to>
                                    </p:set>
                                  </p:childTnLst>
                                </p:cTn>
                              </p:par>
                              <p:par>
                                <p:cTn id="223" presetID="1" presetClass="entr" presetSubtype="0" fill="hold" grpId="0" nodeType="withEffect">
                                  <p:stCondLst>
                                    <p:cond delay="0"/>
                                  </p:stCondLst>
                                  <p:childTnLst>
                                    <p:set>
                                      <p:cBhvr>
                                        <p:cTn id="224" dur="1" fill="hold">
                                          <p:stCondLst>
                                            <p:cond delay="0"/>
                                          </p:stCondLst>
                                        </p:cTn>
                                        <p:tgtEl>
                                          <p:spTgt spid="321"/>
                                        </p:tgtEl>
                                        <p:attrNameLst>
                                          <p:attrName>style.visibility</p:attrName>
                                        </p:attrNameLst>
                                      </p:cBhvr>
                                      <p:to>
                                        <p:strVal val="visible"/>
                                      </p:to>
                                    </p:set>
                                  </p:childTnLst>
                                </p:cTn>
                              </p:par>
                              <p:par>
                                <p:cTn id="225" presetID="1" presetClass="entr" presetSubtype="0" fill="hold" grpId="0" nodeType="withEffect">
                                  <p:stCondLst>
                                    <p:cond delay="0"/>
                                  </p:stCondLst>
                                  <p:childTnLst>
                                    <p:set>
                                      <p:cBhvr>
                                        <p:cTn id="226" dur="1" fill="hold">
                                          <p:stCondLst>
                                            <p:cond delay="0"/>
                                          </p:stCondLst>
                                        </p:cTn>
                                        <p:tgtEl>
                                          <p:spTgt spid="328"/>
                                        </p:tgtEl>
                                        <p:attrNameLst>
                                          <p:attrName>style.visibility</p:attrName>
                                        </p:attrNameLst>
                                      </p:cBhvr>
                                      <p:to>
                                        <p:strVal val="visible"/>
                                      </p:to>
                                    </p:set>
                                  </p:childTnLst>
                                </p:cTn>
                              </p:par>
                              <p:par>
                                <p:cTn id="227" presetID="1" presetClass="entr" presetSubtype="0" fill="hold" grpId="0" nodeType="withEffect">
                                  <p:stCondLst>
                                    <p:cond delay="0"/>
                                  </p:stCondLst>
                                  <p:childTnLst>
                                    <p:set>
                                      <p:cBhvr>
                                        <p:cTn id="228" dur="1" fill="hold">
                                          <p:stCondLst>
                                            <p:cond delay="0"/>
                                          </p:stCondLst>
                                        </p:cTn>
                                        <p:tgtEl>
                                          <p:spTgt spid="329"/>
                                        </p:tgtEl>
                                        <p:attrNameLst>
                                          <p:attrName>style.visibility</p:attrName>
                                        </p:attrNameLst>
                                      </p:cBhvr>
                                      <p:to>
                                        <p:strVal val="visible"/>
                                      </p:to>
                                    </p:set>
                                  </p:childTnLst>
                                </p:cTn>
                              </p:par>
                              <p:par>
                                <p:cTn id="229" presetID="1" presetClass="entr" presetSubtype="0" fill="hold" grpId="0" nodeType="withEffect">
                                  <p:stCondLst>
                                    <p:cond delay="0"/>
                                  </p:stCondLst>
                                  <p:childTnLst>
                                    <p:set>
                                      <p:cBhvr>
                                        <p:cTn id="230" dur="1" fill="hold">
                                          <p:stCondLst>
                                            <p:cond delay="0"/>
                                          </p:stCondLst>
                                        </p:cTn>
                                        <p:tgtEl>
                                          <p:spTgt spid="330"/>
                                        </p:tgtEl>
                                        <p:attrNameLst>
                                          <p:attrName>style.visibility</p:attrName>
                                        </p:attrNameLst>
                                      </p:cBhvr>
                                      <p:to>
                                        <p:strVal val="visible"/>
                                      </p:to>
                                    </p:set>
                                  </p:childTnLst>
                                </p:cTn>
                              </p:par>
                              <p:par>
                                <p:cTn id="231" presetID="1" presetClass="entr" presetSubtype="0" fill="hold" grpId="0" nodeType="withEffect">
                                  <p:stCondLst>
                                    <p:cond delay="0"/>
                                  </p:stCondLst>
                                  <p:childTnLst>
                                    <p:set>
                                      <p:cBhvr>
                                        <p:cTn id="232" dur="1" fill="hold">
                                          <p:stCondLst>
                                            <p:cond delay="0"/>
                                          </p:stCondLst>
                                        </p:cTn>
                                        <p:tgtEl>
                                          <p:spTgt spid="331"/>
                                        </p:tgtEl>
                                        <p:attrNameLst>
                                          <p:attrName>style.visibility</p:attrName>
                                        </p:attrNameLst>
                                      </p:cBhvr>
                                      <p:to>
                                        <p:strVal val="visible"/>
                                      </p:to>
                                    </p:set>
                                  </p:childTnLst>
                                </p:cTn>
                              </p:par>
                              <p:par>
                                <p:cTn id="233" presetID="1" presetClass="entr" presetSubtype="0" fill="hold" grpId="0" nodeType="withEffect">
                                  <p:stCondLst>
                                    <p:cond delay="0"/>
                                  </p:stCondLst>
                                  <p:childTnLst>
                                    <p:set>
                                      <p:cBhvr>
                                        <p:cTn id="234" dur="1" fill="hold">
                                          <p:stCondLst>
                                            <p:cond delay="0"/>
                                          </p:stCondLst>
                                        </p:cTn>
                                        <p:tgtEl>
                                          <p:spTgt spid="332"/>
                                        </p:tgtEl>
                                        <p:attrNameLst>
                                          <p:attrName>style.visibility</p:attrName>
                                        </p:attrNameLst>
                                      </p:cBhvr>
                                      <p:to>
                                        <p:strVal val="visible"/>
                                      </p:to>
                                    </p:set>
                                  </p:childTnLst>
                                </p:cTn>
                              </p:par>
                              <p:par>
                                <p:cTn id="235" presetID="1" presetClass="entr" presetSubtype="0" fill="hold" grpId="0" nodeType="withEffect">
                                  <p:stCondLst>
                                    <p:cond delay="0"/>
                                  </p:stCondLst>
                                  <p:childTnLst>
                                    <p:set>
                                      <p:cBhvr>
                                        <p:cTn id="236" dur="1" fill="hold">
                                          <p:stCondLst>
                                            <p:cond delay="0"/>
                                          </p:stCondLst>
                                        </p:cTn>
                                        <p:tgtEl>
                                          <p:spTgt spid="333"/>
                                        </p:tgtEl>
                                        <p:attrNameLst>
                                          <p:attrName>style.visibility</p:attrName>
                                        </p:attrNameLst>
                                      </p:cBhvr>
                                      <p:to>
                                        <p:strVal val="visible"/>
                                      </p:to>
                                    </p:set>
                                  </p:childTnLst>
                                </p:cTn>
                              </p:par>
                              <p:par>
                                <p:cTn id="237" presetID="1" presetClass="entr" presetSubtype="0" fill="hold" grpId="0" nodeType="withEffect">
                                  <p:stCondLst>
                                    <p:cond delay="0"/>
                                  </p:stCondLst>
                                  <p:childTnLst>
                                    <p:set>
                                      <p:cBhvr>
                                        <p:cTn id="238" dur="1" fill="hold">
                                          <p:stCondLst>
                                            <p:cond delay="0"/>
                                          </p:stCondLst>
                                        </p:cTn>
                                        <p:tgtEl>
                                          <p:spTgt spid="349"/>
                                        </p:tgtEl>
                                        <p:attrNameLst>
                                          <p:attrName>style.visibility</p:attrName>
                                        </p:attrNameLst>
                                      </p:cBhvr>
                                      <p:to>
                                        <p:strVal val="visible"/>
                                      </p:to>
                                    </p:set>
                                  </p:childTnLst>
                                </p:cTn>
                              </p:par>
                              <p:par>
                                <p:cTn id="239" presetID="1" presetClass="entr" presetSubtype="0" fill="hold" grpId="0" nodeType="withEffect">
                                  <p:stCondLst>
                                    <p:cond delay="0"/>
                                  </p:stCondLst>
                                  <p:childTnLst>
                                    <p:set>
                                      <p:cBhvr>
                                        <p:cTn id="240" dur="1" fill="hold">
                                          <p:stCondLst>
                                            <p:cond delay="0"/>
                                          </p:stCondLst>
                                        </p:cTn>
                                        <p:tgtEl>
                                          <p:spTgt spid="350"/>
                                        </p:tgtEl>
                                        <p:attrNameLst>
                                          <p:attrName>style.visibility</p:attrName>
                                        </p:attrNameLst>
                                      </p:cBhvr>
                                      <p:to>
                                        <p:strVal val="visible"/>
                                      </p:to>
                                    </p:set>
                                  </p:childTnLst>
                                </p:cTn>
                              </p:par>
                              <p:par>
                                <p:cTn id="241" presetID="1" presetClass="entr" presetSubtype="0" fill="hold" grpId="0" nodeType="withEffect">
                                  <p:stCondLst>
                                    <p:cond delay="0"/>
                                  </p:stCondLst>
                                  <p:childTnLst>
                                    <p:set>
                                      <p:cBhvr>
                                        <p:cTn id="242" dur="1" fill="hold">
                                          <p:stCondLst>
                                            <p:cond delay="0"/>
                                          </p:stCondLst>
                                        </p:cTn>
                                        <p:tgtEl>
                                          <p:spTgt spid="351"/>
                                        </p:tgtEl>
                                        <p:attrNameLst>
                                          <p:attrName>style.visibility</p:attrName>
                                        </p:attrNameLst>
                                      </p:cBhvr>
                                      <p:to>
                                        <p:strVal val="visible"/>
                                      </p:to>
                                    </p:set>
                                  </p:childTnLst>
                                </p:cTn>
                              </p:par>
                              <p:par>
                                <p:cTn id="243" presetID="1" presetClass="entr" presetSubtype="0" fill="hold" grpId="0" nodeType="withEffect">
                                  <p:stCondLst>
                                    <p:cond delay="0"/>
                                  </p:stCondLst>
                                  <p:childTnLst>
                                    <p:set>
                                      <p:cBhvr>
                                        <p:cTn id="244" dur="1" fill="hold">
                                          <p:stCondLst>
                                            <p:cond delay="0"/>
                                          </p:stCondLst>
                                        </p:cTn>
                                        <p:tgtEl>
                                          <p:spTgt spid="352"/>
                                        </p:tgtEl>
                                        <p:attrNameLst>
                                          <p:attrName>style.visibility</p:attrName>
                                        </p:attrNameLst>
                                      </p:cBhvr>
                                      <p:to>
                                        <p:strVal val="visible"/>
                                      </p:to>
                                    </p:set>
                                  </p:childTnLst>
                                </p:cTn>
                              </p:par>
                              <p:par>
                                <p:cTn id="245" presetID="1" presetClass="entr" presetSubtype="0" fill="hold" grpId="0" nodeType="withEffect">
                                  <p:stCondLst>
                                    <p:cond delay="0"/>
                                  </p:stCondLst>
                                  <p:childTnLst>
                                    <p:set>
                                      <p:cBhvr>
                                        <p:cTn id="246" dur="1" fill="hold">
                                          <p:stCondLst>
                                            <p:cond delay="0"/>
                                          </p:stCondLst>
                                        </p:cTn>
                                        <p:tgtEl>
                                          <p:spTgt spid="353"/>
                                        </p:tgtEl>
                                        <p:attrNameLst>
                                          <p:attrName>style.visibility</p:attrName>
                                        </p:attrNameLst>
                                      </p:cBhvr>
                                      <p:to>
                                        <p:strVal val="visible"/>
                                      </p:to>
                                    </p:set>
                                  </p:childTnLst>
                                </p:cTn>
                              </p:par>
                              <p:par>
                                <p:cTn id="247" presetID="1" presetClass="entr" presetSubtype="0" fill="hold" grpId="0" nodeType="withEffect">
                                  <p:stCondLst>
                                    <p:cond delay="0"/>
                                  </p:stCondLst>
                                  <p:childTnLst>
                                    <p:set>
                                      <p:cBhvr>
                                        <p:cTn id="248" dur="1" fill="hold">
                                          <p:stCondLst>
                                            <p:cond delay="0"/>
                                          </p:stCondLst>
                                        </p:cTn>
                                        <p:tgtEl>
                                          <p:spTgt spid="354"/>
                                        </p:tgtEl>
                                        <p:attrNameLst>
                                          <p:attrName>style.visibility</p:attrName>
                                        </p:attrNameLst>
                                      </p:cBhvr>
                                      <p:to>
                                        <p:strVal val="visible"/>
                                      </p:to>
                                    </p:set>
                                  </p:childTnLst>
                                </p:cTn>
                              </p:par>
                              <p:par>
                                <p:cTn id="249" presetID="1" presetClass="entr" presetSubtype="0" fill="hold" grpId="0" nodeType="withEffect">
                                  <p:stCondLst>
                                    <p:cond delay="0"/>
                                  </p:stCondLst>
                                  <p:childTnLst>
                                    <p:set>
                                      <p:cBhvr>
                                        <p:cTn id="250" dur="1" fill="hold">
                                          <p:stCondLst>
                                            <p:cond delay="0"/>
                                          </p:stCondLst>
                                        </p:cTn>
                                        <p:tgtEl>
                                          <p:spTgt spid="355"/>
                                        </p:tgtEl>
                                        <p:attrNameLst>
                                          <p:attrName>style.visibility</p:attrName>
                                        </p:attrNameLst>
                                      </p:cBhvr>
                                      <p:to>
                                        <p:strVal val="visible"/>
                                      </p:to>
                                    </p:set>
                                  </p:childTnLst>
                                </p:cTn>
                              </p:par>
                              <p:par>
                                <p:cTn id="251" presetID="1" presetClass="entr" presetSubtype="0" fill="hold" grpId="0" nodeType="withEffect">
                                  <p:stCondLst>
                                    <p:cond delay="0"/>
                                  </p:stCondLst>
                                  <p:childTnLst>
                                    <p:set>
                                      <p:cBhvr>
                                        <p:cTn id="252" dur="1" fill="hold">
                                          <p:stCondLst>
                                            <p:cond delay="0"/>
                                          </p:stCondLst>
                                        </p:cTn>
                                        <p:tgtEl>
                                          <p:spTgt spid="356"/>
                                        </p:tgtEl>
                                        <p:attrNameLst>
                                          <p:attrName>style.visibility</p:attrName>
                                        </p:attrNameLst>
                                      </p:cBhvr>
                                      <p:to>
                                        <p:strVal val="visible"/>
                                      </p:to>
                                    </p:set>
                                  </p:childTnLst>
                                </p:cTn>
                              </p:par>
                              <p:par>
                                <p:cTn id="253" presetID="1" presetClass="entr" presetSubtype="0" fill="hold" nodeType="withEffect">
                                  <p:stCondLst>
                                    <p:cond delay="0"/>
                                  </p:stCondLst>
                                  <p:childTnLst>
                                    <p:set>
                                      <p:cBhvr>
                                        <p:cTn id="254" dur="1" fill="hold">
                                          <p:stCondLst>
                                            <p:cond delay="0"/>
                                          </p:stCondLst>
                                        </p:cTn>
                                        <p:tgtEl>
                                          <p:spTgt spid="391"/>
                                        </p:tgtEl>
                                        <p:attrNameLst>
                                          <p:attrName>style.visibility</p:attrName>
                                        </p:attrNameLst>
                                      </p:cBhvr>
                                      <p:to>
                                        <p:strVal val="visible"/>
                                      </p:to>
                                    </p:set>
                                  </p:childTnLst>
                                </p:cTn>
                              </p:par>
                              <p:par>
                                <p:cTn id="255" presetID="1" presetClass="entr" presetSubtype="0" fill="hold" nodeType="withEffect">
                                  <p:stCondLst>
                                    <p:cond delay="0"/>
                                  </p:stCondLst>
                                  <p:childTnLst>
                                    <p:set>
                                      <p:cBhvr>
                                        <p:cTn id="256" dur="1" fill="hold">
                                          <p:stCondLst>
                                            <p:cond delay="0"/>
                                          </p:stCondLst>
                                        </p:cTn>
                                        <p:tgtEl>
                                          <p:spTgt spid="392"/>
                                        </p:tgtEl>
                                        <p:attrNameLst>
                                          <p:attrName>style.visibility</p:attrName>
                                        </p:attrNameLst>
                                      </p:cBhvr>
                                      <p:to>
                                        <p:strVal val="visible"/>
                                      </p:to>
                                    </p:set>
                                  </p:childTnLst>
                                </p:cTn>
                              </p:par>
                              <p:par>
                                <p:cTn id="257" presetID="1" presetClass="entr" presetSubtype="0" fill="hold" grpId="0" nodeType="withEffect">
                                  <p:stCondLst>
                                    <p:cond delay="0"/>
                                  </p:stCondLst>
                                  <p:childTnLst>
                                    <p:set>
                                      <p:cBhvr>
                                        <p:cTn id="258" dur="1" fill="hold">
                                          <p:stCondLst>
                                            <p:cond delay="0"/>
                                          </p:stCondLst>
                                        </p:cTn>
                                        <p:tgtEl>
                                          <p:spTgt spid="428"/>
                                        </p:tgtEl>
                                        <p:attrNameLst>
                                          <p:attrName>style.visibility</p:attrName>
                                        </p:attrNameLst>
                                      </p:cBhvr>
                                      <p:to>
                                        <p:strVal val="visible"/>
                                      </p:to>
                                    </p:set>
                                  </p:childTnLst>
                                </p:cTn>
                              </p:par>
                              <p:par>
                                <p:cTn id="259" presetID="1" presetClass="entr" presetSubtype="0" fill="hold" grpId="0" nodeType="withEffect">
                                  <p:stCondLst>
                                    <p:cond delay="0"/>
                                  </p:stCondLst>
                                  <p:childTnLst>
                                    <p:set>
                                      <p:cBhvr>
                                        <p:cTn id="260" dur="1" fill="hold">
                                          <p:stCondLst>
                                            <p:cond delay="0"/>
                                          </p:stCondLst>
                                        </p:cTn>
                                        <p:tgtEl>
                                          <p:spTgt spid="429"/>
                                        </p:tgtEl>
                                        <p:attrNameLst>
                                          <p:attrName>style.visibility</p:attrName>
                                        </p:attrNameLst>
                                      </p:cBhvr>
                                      <p:to>
                                        <p:strVal val="visible"/>
                                      </p:to>
                                    </p:set>
                                  </p:childTnLst>
                                </p:cTn>
                              </p:par>
                              <p:par>
                                <p:cTn id="261" presetID="1" presetClass="entr" presetSubtype="0" fill="hold" grpId="0" nodeType="withEffect">
                                  <p:stCondLst>
                                    <p:cond delay="0"/>
                                  </p:stCondLst>
                                  <p:childTnLst>
                                    <p:set>
                                      <p:cBhvr>
                                        <p:cTn id="262" dur="1" fill="hold">
                                          <p:stCondLst>
                                            <p:cond delay="0"/>
                                          </p:stCondLst>
                                        </p:cTn>
                                        <p:tgtEl>
                                          <p:spTgt spid="445"/>
                                        </p:tgtEl>
                                        <p:attrNameLst>
                                          <p:attrName>style.visibility</p:attrName>
                                        </p:attrNameLst>
                                      </p:cBhvr>
                                      <p:to>
                                        <p:strVal val="visible"/>
                                      </p:to>
                                    </p:set>
                                  </p:childTnLst>
                                </p:cTn>
                              </p:par>
                              <p:par>
                                <p:cTn id="263" presetID="1" presetClass="entr" presetSubtype="0" fill="hold" grpId="0" nodeType="withEffect">
                                  <p:stCondLst>
                                    <p:cond delay="0"/>
                                  </p:stCondLst>
                                  <p:childTnLst>
                                    <p:set>
                                      <p:cBhvr>
                                        <p:cTn id="264" dur="1" fill="hold">
                                          <p:stCondLst>
                                            <p:cond delay="0"/>
                                          </p:stCondLst>
                                        </p:cTn>
                                        <p:tgtEl>
                                          <p:spTgt spid="446"/>
                                        </p:tgtEl>
                                        <p:attrNameLst>
                                          <p:attrName>style.visibility</p:attrName>
                                        </p:attrNameLst>
                                      </p:cBhvr>
                                      <p:to>
                                        <p:strVal val="visible"/>
                                      </p:to>
                                    </p:set>
                                  </p:childTnLst>
                                </p:cTn>
                              </p:par>
                              <p:par>
                                <p:cTn id="265" presetID="1" presetClass="entr" presetSubtype="0" fill="hold" grpId="0" nodeType="withEffect">
                                  <p:stCondLst>
                                    <p:cond delay="0"/>
                                  </p:stCondLst>
                                  <p:childTnLst>
                                    <p:set>
                                      <p:cBhvr>
                                        <p:cTn id="266" dur="1" fill="hold">
                                          <p:stCondLst>
                                            <p:cond delay="0"/>
                                          </p:stCondLst>
                                        </p:cTn>
                                        <p:tgtEl>
                                          <p:spTgt spid="447"/>
                                        </p:tgtEl>
                                        <p:attrNameLst>
                                          <p:attrName>style.visibility</p:attrName>
                                        </p:attrNameLst>
                                      </p:cBhvr>
                                      <p:to>
                                        <p:strVal val="visible"/>
                                      </p:to>
                                    </p:set>
                                  </p:childTnLst>
                                </p:cTn>
                              </p:par>
                              <p:par>
                                <p:cTn id="267" presetID="1" presetClass="entr" presetSubtype="0" fill="hold" grpId="0" nodeType="withEffect">
                                  <p:stCondLst>
                                    <p:cond delay="0"/>
                                  </p:stCondLst>
                                  <p:childTnLst>
                                    <p:set>
                                      <p:cBhvr>
                                        <p:cTn id="268" dur="1" fill="hold">
                                          <p:stCondLst>
                                            <p:cond delay="0"/>
                                          </p:stCondLst>
                                        </p:cTn>
                                        <p:tgtEl>
                                          <p:spTgt spid="448"/>
                                        </p:tgtEl>
                                        <p:attrNameLst>
                                          <p:attrName>style.visibility</p:attrName>
                                        </p:attrNameLst>
                                      </p:cBhvr>
                                      <p:to>
                                        <p:strVal val="visible"/>
                                      </p:to>
                                    </p:set>
                                  </p:childTnLst>
                                </p:cTn>
                              </p:par>
                              <p:par>
                                <p:cTn id="269" presetID="1" presetClass="entr" presetSubtype="0" fill="hold" grpId="0" nodeType="withEffect">
                                  <p:stCondLst>
                                    <p:cond delay="0"/>
                                  </p:stCondLst>
                                  <p:childTnLst>
                                    <p:set>
                                      <p:cBhvr>
                                        <p:cTn id="270" dur="1" fill="hold">
                                          <p:stCondLst>
                                            <p:cond delay="0"/>
                                          </p:stCondLst>
                                        </p:cTn>
                                        <p:tgtEl>
                                          <p:spTgt spid="449"/>
                                        </p:tgtEl>
                                        <p:attrNameLst>
                                          <p:attrName>style.visibility</p:attrName>
                                        </p:attrNameLst>
                                      </p:cBhvr>
                                      <p:to>
                                        <p:strVal val="visible"/>
                                      </p:to>
                                    </p:set>
                                  </p:childTnLst>
                                </p:cTn>
                              </p:par>
                              <p:par>
                                <p:cTn id="271" presetID="1" presetClass="entr" presetSubtype="0" fill="hold" grpId="0" nodeType="withEffect">
                                  <p:stCondLst>
                                    <p:cond delay="0"/>
                                  </p:stCondLst>
                                  <p:childTnLst>
                                    <p:set>
                                      <p:cBhvr>
                                        <p:cTn id="272" dur="1" fill="hold">
                                          <p:stCondLst>
                                            <p:cond delay="0"/>
                                          </p:stCondLst>
                                        </p:cTn>
                                        <p:tgtEl>
                                          <p:spTgt spid="450"/>
                                        </p:tgtEl>
                                        <p:attrNameLst>
                                          <p:attrName>style.visibility</p:attrName>
                                        </p:attrNameLst>
                                      </p:cBhvr>
                                      <p:to>
                                        <p:strVal val="visible"/>
                                      </p:to>
                                    </p:set>
                                  </p:childTnLst>
                                </p:cTn>
                              </p:par>
                              <p:par>
                                <p:cTn id="273" presetID="1" presetClass="entr" presetSubtype="0" fill="hold" grpId="0" nodeType="withEffect">
                                  <p:stCondLst>
                                    <p:cond delay="0"/>
                                  </p:stCondLst>
                                  <p:childTnLst>
                                    <p:set>
                                      <p:cBhvr>
                                        <p:cTn id="274" dur="1" fill="hold">
                                          <p:stCondLst>
                                            <p:cond delay="0"/>
                                          </p:stCondLst>
                                        </p:cTn>
                                        <p:tgtEl>
                                          <p:spTgt spid="479"/>
                                        </p:tgtEl>
                                        <p:attrNameLst>
                                          <p:attrName>style.visibility</p:attrName>
                                        </p:attrNameLst>
                                      </p:cBhvr>
                                      <p:to>
                                        <p:strVal val="visible"/>
                                      </p:to>
                                    </p:set>
                                  </p:childTnLst>
                                </p:cTn>
                              </p:par>
                              <p:par>
                                <p:cTn id="275" presetID="1" presetClass="entr" presetSubtype="0" fill="hold" grpId="0" nodeType="withEffect">
                                  <p:stCondLst>
                                    <p:cond delay="0"/>
                                  </p:stCondLst>
                                  <p:childTnLst>
                                    <p:set>
                                      <p:cBhvr>
                                        <p:cTn id="276" dur="1" fill="hold">
                                          <p:stCondLst>
                                            <p:cond delay="0"/>
                                          </p:stCondLst>
                                        </p:cTn>
                                        <p:tgtEl>
                                          <p:spTgt spid="480"/>
                                        </p:tgtEl>
                                        <p:attrNameLst>
                                          <p:attrName>style.visibility</p:attrName>
                                        </p:attrNameLst>
                                      </p:cBhvr>
                                      <p:to>
                                        <p:strVal val="visible"/>
                                      </p:to>
                                    </p:set>
                                  </p:childTnLst>
                                </p:cTn>
                              </p:par>
                              <p:par>
                                <p:cTn id="277" presetID="1" presetClass="entr" presetSubtype="0" fill="hold" grpId="0" nodeType="withEffect">
                                  <p:stCondLst>
                                    <p:cond delay="0"/>
                                  </p:stCondLst>
                                  <p:childTnLst>
                                    <p:set>
                                      <p:cBhvr>
                                        <p:cTn id="278" dur="1" fill="hold">
                                          <p:stCondLst>
                                            <p:cond delay="0"/>
                                          </p:stCondLst>
                                        </p:cTn>
                                        <p:tgtEl>
                                          <p:spTgt spid="481"/>
                                        </p:tgtEl>
                                        <p:attrNameLst>
                                          <p:attrName>style.visibility</p:attrName>
                                        </p:attrNameLst>
                                      </p:cBhvr>
                                      <p:to>
                                        <p:strVal val="visible"/>
                                      </p:to>
                                    </p:set>
                                  </p:childTnLst>
                                </p:cTn>
                              </p:par>
                              <p:par>
                                <p:cTn id="279" presetID="1" presetClass="entr" presetSubtype="0" fill="hold" grpId="0" nodeType="withEffect">
                                  <p:stCondLst>
                                    <p:cond delay="0"/>
                                  </p:stCondLst>
                                  <p:childTnLst>
                                    <p:set>
                                      <p:cBhvr>
                                        <p:cTn id="280" dur="1" fill="hold">
                                          <p:stCondLst>
                                            <p:cond delay="0"/>
                                          </p:stCondLst>
                                        </p:cTn>
                                        <p:tgtEl>
                                          <p:spTgt spid="482"/>
                                        </p:tgtEl>
                                        <p:attrNameLst>
                                          <p:attrName>style.visibility</p:attrName>
                                        </p:attrNameLst>
                                      </p:cBhvr>
                                      <p:to>
                                        <p:strVal val="visible"/>
                                      </p:to>
                                    </p:set>
                                  </p:childTnLst>
                                </p:cTn>
                              </p:par>
                              <p:par>
                                <p:cTn id="281" presetID="1" presetClass="entr" presetSubtype="0" fill="hold" grpId="0" nodeType="withEffect">
                                  <p:stCondLst>
                                    <p:cond delay="0"/>
                                  </p:stCondLst>
                                  <p:childTnLst>
                                    <p:set>
                                      <p:cBhvr>
                                        <p:cTn id="282" dur="1" fill="hold">
                                          <p:stCondLst>
                                            <p:cond delay="0"/>
                                          </p:stCondLst>
                                        </p:cTn>
                                        <p:tgtEl>
                                          <p:spTgt spid="483"/>
                                        </p:tgtEl>
                                        <p:attrNameLst>
                                          <p:attrName>style.visibility</p:attrName>
                                        </p:attrNameLst>
                                      </p:cBhvr>
                                      <p:to>
                                        <p:strVal val="visible"/>
                                      </p:to>
                                    </p:set>
                                  </p:childTnLst>
                                </p:cTn>
                              </p:par>
                              <p:par>
                                <p:cTn id="283" presetID="1" presetClass="entr" presetSubtype="0" fill="hold" nodeType="withEffect">
                                  <p:stCondLst>
                                    <p:cond delay="0"/>
                                  </p:stCondLst>
                                  <p:childTnLst>
                                    <p:set>
                                      <p:cBhvr>
                                        <p:cTn id="284" dur="1" fill="hold">
                                          <p:stCondLst>
                                            <p:cond delay="0"/>
                                          </p:stCondLst>
                                        </p:cTn>
                                        <p:tgtEl>
                                          <p:spTgt spid="506"/>
                                        </p:tgtEl>
                                        <p:attrNameLst>
                                          <p:attrName>style.visibility</p:attrName>
                                        </p:attrNameLst>
                                      </p:cBhvr>
                                      <p:to>
                                        <p:strVal val="visible"/>
                                      </p:to>
                                    </p:set>
                                  </p:childTnLst>
                                </p:cTn>
                              </p:par>
                              <p:par>
                                <p:cTn id="285" presetID="1" presetClass="entr" presetSubtype="0" fill="hold" nodeType="withEffect">
                                  <p:stCondLst>
                                    <p:cond delay="0"/>
                                  </p:stCondLst>
                                  <p:childTnLst>
                                    <p:set>
                                      <p:cBhvr>
                                        <p:cTn id="286" dur="1" fill="hold">
                                          <p:stCondLst>
                                            <p:cond delay="0"/>
                                          </p:stCondLst>
                                        </p:cTn>
                                        <p:tgtEl>
                                          <p:spTgt spid="507"/>
                                        </p:tgtEl>
                                        <p:attrNameLst>
                                          <p:attrName>style.visibility</p:attrName>
                                        </p:attrNameLst>
                                      </p:cBhvr>
                                      <p:to>
                                        <p:strVal val="visible"/>
                                      </p:to>
                                    </p:set>
                                  </p:childTnLst>
                                </p:cTn>
                              </p:par>
                              <p:par>
                                <p:cTn id="287" presetID="1" presetClass="entr" presetSubtype="0" fill="hold" grpId="0" nodeType="withEffect">
                                  <p:stCondLst>
                                    <p:cond delay="0"/>
                                  </p:stCondLst>
                                  <p:childTnLst>
                                    <p:set>
                                      <p:cBhvr>
                                        <p:cTn id="288" dur="1" fill="hold">
                                          <p:stCondLst>
                                            <p:cond delay="0"/>
                                          </p:stCondLst>
                                        </p:cTn>
                                        <p:tgtEl>
                                          <p:spTgt spid="36"/>
                                        </p:tgtEl>
                                        <p:attrNameLst>
                                          <p:attrName>style.visibility</p:attrName>
                                        </p:attrNameLst>
                                      </p:cBhvr>
                                      <p:to>
                                        <p:strVal val="visible"/>
                                      </p:to>
                                    </p:set>
                                  </p:childTnLst>
                                </p:cTn>
                              </p:par>
                            </p:childTnLst>
                          </p:cTn>
                        </p:par>
                      </p:childTnLst>
                    </p:cTn>
                  </p:par>
                  <p:par>
                    <p:cTn id="289" fill="hold">
                      <p:stCondLst>
                        <p:cond delay="indefinite"/>
                      </p:stCondLst>
                      <p:childTnLst>
                        <p:par>
                          <p:cTn id="290" fill="hold">
                            <p:stCondLst>
                              <p:cond delay="0"/>
                            </p:stCondLst>
                            <p:childTnLst>
                              <p:par>
                                <p:cTn id="291" presetID="1" presetClass="entr" presetSubtype="0" fill="hold" grpId="0" nodeType="clickEffect">
                                  <p:stCondLst>
                                    <p:cond delay="0"/>
                                  </p:stCondLst>
                                  <p:childTnLst>
                                    <p:set>
                                      <p:cBhvr>
                                        <p:cTn id="292" dur="1" fill="hold">
                                          <p:stCondLst>
                                            <p:cond delay="0"/>
                                          </p:stCondLst>
                                        </p:cTn>
                                        <p:tgtEl>
                                          <p:spTgt spid="451"/>
                                        </p:tgtEl>
                                        <p:attrNameLst>
                                          <p:attrName>style.visibility</p:attrName>
                                        </p:attrNameLst>
                                      </p:cBhvr>
                                      <p:to>
                                        <p:strVal val="visible"/>
                                      </p:to>
                                    </p:set>
                                  </p:childTnLst>
                                </p:cTn>
                              </p:par>
                            </p:childTnLst>
                          </p:cTn>
                        </p:par>
                      </p:childTnLst>
                    </p:cTn>
                  </p:par>
                  <p:par>
                    <p:cTn id="293" fill="hold">
                      <p:stCondLst>
                        <p:cond delay="indefinite"/>
                      </p:stCondLst>
                      <p:childTnLst>
                        <p:par>
                          <p:cTn id="294" fill="hold">
                            <p:stCondLst>
                              <p:cond delay="0"/>
                            </p:stCondLst>
                            <p:childTnLst>
                              <p:par>
                                <p:cTn id="295" presetID="1" presetClass="entr" presetSubtype="0" fill="hold" grpId="0" nodeType="clickEffect">
                                  <p:stCondLst>
                                    <p:cond delay="0"/>
                                  </p:stCondLst>
                                  <p:childTnLst>
                                    <p:set>
                                      <p:cBhvr>
                                        <p:cTn id="296" dur="1" fill="hold">
                                          <p:stCondLst>
                                            <p:cond delay="0"/>
                                          </p:stCondLst>
                                        </p:cTn>
                                        <p:tgtEl>
                                          <p:spTgt spid="11"/>
                                        </p:tgtEl>
                                        <p:attrNameLst>
                                          <p:attrName>style.visibility</p:attrName>
                                        </p:attrNameLst>
                                      </p:cBhvr>
                                      <p:to>
                                        <p:strVal val="visible"/>
                                      </p:to>
                                    </p:set>
                                  </p:childTnLst>
                                </p:cTn>
                              </p:par>
                              <p:par>
                                <p:cTn id="297" presetID="1" presetClass="entr" presetSubtype="0" fill="hold" grpId="0" nodeType="withEffect">
                                  <p:stCondLst>
                                    <p:cond delay="0"/>
                                  </p:stCondLst>
                                  <p:childTnLst>
                                    <p:set>
                                      <p:cBhvr>
                                        <p:cTn id="298" dur="1" fill="hold">
                                          <p:stCondLst>
                                            <p:cond delay="0"/>
                                          </p:stCondLst>
                                        </p:cTn>
                                        <p:tgtEl>
                                          <p:spTgt spid="263"/>
                                        </p:tgtEl>
                                        <p:attrNameLst>
                                          <p:attrName>style.visibility</p:attrName>
                                        </p:attrNameLst>
                                      </p:cBhvr>
                                      <p:to>
                                        <p:strVal val="visible"/>
                                      </p:to>
                                    </p:set>
                                  </p:childTnLst>
                                </p:cTn>
                              </p:par>
                              <p:par>
                                <p:cTn id="299" presetID="1" presetClass="entr" presetSubtype="0" fill="hold" grpId="0" nodeType="withEffect">
                                  <p:stCondLst>
                                    <p:cond delay="0"/>
                                  </p:stCondLst>
                                  <p:childTnLst>
                                    <p:set>
                                      <p:cBhvr>
                                        <p:cTn id="300" dur="1" fill="hold">
                                          <p:stCondLst>
                                            <p:cond delay="0"/>
                                          </p:stCondLst>
                                        </p:cTn>
                                        <p:tgtEl>
                                          <p:spTgt spid="287"/>
                                        </p:tgtEl>
                                        <p:attrNameLst>
                                          <p:attrName>style.visibility</p:attrName>
                                        </p:attrNameLst>
                                      </p:cBhvr>
                                      <p:to>
                                        <p:strVal val="visible"/>
                                      </p:to>
                                    </p:set>
                                  </p:childTnLst>
                                </p:cTn>
                              </p:par>
                              <p:par>
                                <p:cTn id="301" presetID="1" presetClass="entr" presetSubtype="0" fill="hold" grpId="0" nodeType="withEffect">
                                  <p:stCondLst>
                                    <p:cond delay="0"/>
                                  </p:stCondLst>
                                  <p:childTnLst>
                                    <p:set>
                                      <p:cBhvr>
                                        <p:cTn id="302" dur="1" fill="hold">
                                          <p:stCondLst>
                                            <p:cond delay="0"/>
                                          </p:stCondLst>
                                        </p:cTn>
                                        <p:tgtEl>
                                          <p:spTgt spid="288"/>
                                        </p:tgtEl>
                                        <p:attrNameLst>
                                          <p:attrName>style.visibility</p:attrName>
                                        </p:attrNameLst>
                                      </p:cBhvr>
                                      <p:to>
                                        <p:strVal val="visible"/>
                                      </p:to>
                                    </p:set>
                                  </p:childTnLst>
                                </p:cTn>
                              </p:par>
                              <p:par>
                                <p:cTn id="303" presetID="1" presetClass="entr" presetSubtype="0" fill="hold" grpId="0" nodeType="withEffect">
                                  <p:stCondLst>
                                    <p:cond delay="0"/>
                                  </p:stCondLst>
                                  <p:childTnLst>
                                    <p:set>
                                      <p:cBhvr>
                                        <p:cTn id="304" dur="1" fill="hold">
                                          <p:stCondLst>
                                            <p:cond delay="0"/>
                                          </p:stCondLst>
                                        </p:cTn>
                                        <p:tgtEl>
                                          <p:spTgt spid="289"/>
                                        </p:tgtEl>
                                        <p:attrNameLst>
                                          <p:attrName>style.visibility</p:attrName>
                                        </p:attrNameLst>
                                      </p:cBhvr>
                                      <p:to>
                                        <p:strVal val="visible"/>
                                      </p:to>
                                    </p:set>
                                  </p:childTnLst>
                                </p:cTn>
                              </p:par>
                              <p:par>
                                <p:cTn id="305" presetID="1" presetClass="entr" presetSubtype="0" fill="hold" grpId="0" nodeType="withEffect">
                                  <p:stCondLst>
                                    <p:cond delay="0"/>
                                  </p:stCondLst>
                                  <p:childTnLst>
                                    <p:set>
                                      <p:cBhvr>
                                        <p:cTn id="306" dur="1" fill="hold">
                                          <p:stCondLst>
                                            <p:cond delay="0"/>
                                          </p:stCondLst>
                                        </p:cTn>
                                        <p:tgtEl>
                                          <p:spTgt spid="290"/>
                                        </p:tgtEl>
                                        <p:attrNameLst>
                                          <p:attrName>style.visibility</p:attrName>
                                        </p:attrNameLst>
                                      </p:cBhvr>
                                      <p:to>
                                        <p:strVal val="visible"/>
                                      </p:to>
                                    </p:set>
                                  </p:childTnLst>
                                </p:cTn>
                              </p:par>
                              <p:par>
                                <p:cTn id="307" presetID="1" presetClass="entr" presetSubtype="0" fill="hold" grpId="0" nodeType="withEffect">
                                  <p:stCondLst>
                                    <p:cond delay="0"/>
                                  </p:stCondLst>
                                  <p:childTnLst>
                                    <p:set>
                                      <p:cBhvr>
                                        <p:cTn id="308" dur="1" fill="hold">
                                          <p:stCondLst>
                                            <p:cond delay="0"/>
                                          </p:stCondLst>
                                        </p:cTn>
                                        <p:tgtEl>
                                          <p:spTgt spid="291"/>
                                        </p:tgtEl>
                                        <p:attrNameLst>
                                          <p:attrName>style.visibility</p:attrName>
                                        </p:attrNameLst>
                                      </p:cBhvr>
                                      <p:to>
                                        <p:strVal val="visible"/>
                                      </p:to>
                                    </p:set>
                                  </p:childTnLst>
                                </p:cTn>
                              </p:par>
                              <p:par>
                                <p:cTn id="309" presetID="1" presetClass="entr" presetSubtype="0" fill="hold" grpId="0" nodeType="withEffect">
                                  <p:stCondLst>
                                    <p:cond delay="0"/>
                                  </p:stCondLst>
                                  <p:childTnLst>
                                    <p:set>
                                      <p:cBhvr>
                                        <p:cTn id="310" dur="1" fill="hold">
                                          <p:stCondLst>
                                            <p:cond delay="0"/>
                                          </p:stCondLst>
                                        </p:cTn>
                                        <p:tgtEl>
                                          <p:spTgt spid="292"/>
                                        </p:tgtEl>
                                        <p:attrNameLst>
                                          <p:attrName>style.visibility</p:attrName>
                                        </p:attrNameLst>
                                      </p:cBhvr>
                                      <p:to>
                                        <p:strVal val="visible"/>
                                      </p:to>
                                    </p:set>
                                  </p:childTnLst>
                                </p:cTn>
                              </p:par>
                              <p:par>
                                <p:cTn id="311" presetID="1" presetClass="entr" presetSubtype="0" fill="hold" grpId="0" nodeType="withEffect">
                                  <p:stCondLst>
                                    <p:cond delay="0"/>
                                  </p:stCondLst>
                                  <p:childTnLst>
                                    <p:set>
                                      <p:cBhvr>
                                        <p:cTn id="312" dur="1" fill="hold">
                                          <p:stCondLst>
                                            <p:cond delay="0"/>
                                          </p:stCondLst>
                                        </p:cTn>
                                        <p:tgtEl>
                                          <p:spTgt spid="293"/>
                                        </p:tgtEl>
                                        <p:attrNameLst>
                                          <p:attrName>style.visibility</p:attrName>
                                        </p:attrNameLst>
                                      </p:cBhvr>
                                      <p:to>
                                        <p:strVal val="visible"/>
                                      </p:to>
                                    </p:set>
                                  </p:childTnLst>
                                </p:cTn>
                              </p:par>
                              <p:par>
                                <p:cTn id="313" presetID="1" presetClass="entr" presetSubtype="0" fill="hold" grpId="0" nodeType="withEffect">
                                  <p:stCondLst>
                                    <p:cond delay="0"/>
                                  </p:stCondLst>
                                  <p:childTnLst>
                                    <p:set>
                                      <p:cBhvr>
                                        <p:cTn id="314" dur="1" fill="hold">
                                          <p:stCondLst>
                                            <p:cond delay="0"/>
                                          </p:stCondLst>
                                        </p:cTn>
                                        <p:tgtEl>
                                          <p:spTgt spid="294"/>
                                        </p:tgtEl>
                                        <p:attrNameLst>
                                          <p:attrName>style.visibility</p:attrName>
                                        </p:attrNameLst>
                                      </p:cBhvr>
                                      <p:to>
                                        <p:strVal val="visible"/>
                                      </p:to>
                                    </p:set>
                                  </p:childTnLst>
                                </p:cTn>
                              </p:par>
                              <p:par>
                                <p:cTn id="315" presetID="1" presetClass="entr" presetSubtype="0" fill="hold" grpId="0" nodeType="withEffect">
                                  <p:stCondLst>
                                    <p:cond delay="0"/>
                                  </p:stCondLst>
                                  <p:childTnLst>
                                    <p:set>
                                      <p:cBhvr>
                                        <p:cTn id="316" dur="1" fill="hold">
                                          <p:stCondLst>
                                            <p:cond delay="0"/>
                                          </p:stCondLst>
                                        </p:cTn>
                                        <p:tgtEl>
                                          <p:spTgt spid="412"/>
                                        </p:tgtEl>
                                        <p:attrNameLst>
                                          <p:attrName>style.visibility</p:attrName>
                                        </p:attrNameLst>
                                      </p:cBhvr>
                                      <p:to>
                                        <p:strVal val="visible"/>
                                      </p:to>
                                    </p:set>
                                  </p:childTnLst>
                                </p:cTn>
                              </p:par>
                              <p:par>
                                <p:cTn id="317" presetID="1" presetClass="entr" presetSubtype="0" fill="hold" grpId="0" nodeType="withEffect">
                                  <p:stCondLst>
                                    <p:cond delay="0"/>
                                  </p:stCondLst>
                                  <p:childTnLst>
                                    <p:set>
                                      <p:cBhvr>
                                        <p:cTn id="318" dur="1" fill="hold">
                                          <p:stCondLst>
                                            <p:cond delay="0"/>
                                          </p:stCondLst>
                                        </p:cTn>
                                        <p:tgtEl>
                                          <p:spTgt spid="413"/>
                                        </p:tgtEl>
                                        <p:attrNameLst>
                                          <p:attrName>style.visibility</p:attrName>
                                        </p:attrNameLst>
                                      </p:cBhvr>
                                      <p:to>
                                        <p:strVal val="visible"/>
                                      </p:to>
                                    </p:set>
                                  </p:childTnLst>
                                </p:cTn>
                              </p:par>
                              <p:par>
                                <p:cTn id="319" presetID="1" presetClass="entr" presetSubtype="0" fill="hold" grpId="0" nodeType="withEffect">
                                  <p:stCondLst>
                                    <p:cond delay="0"/>
                                  </p:stCondLst>
                                  <p:childTnLst>
                                    <p:set>
                                      <p:cBhvr>
                                        <p:cTn id="320" dur="1" fill="hold">
                                          <p:stCondLst>
                                            <p:cond delay="0"/>
                                          </p:stCondLst>
                                        </p:cTn>
                                        <p:tgtEl>
                                          <p:spTgt spid="414"/>
                                        </p:tgtEl>
                                        <p:attrNameLst>
                                          <p:attrName>style.visibility</p:attrName>
                                        </p:attrNameLst>
                                      </p:cBhvr>
                                      <p:to>
                                        <p:strVal val="visible"/>
                                      </p:to>
                                    </p:set>
                                  </p:childTnLst>
                                </p:cTn>
                              </p:par>
                              <p:par>
                                <p:cTn id="321" presetID="1" presetClass="entr" presetSubtype="0" fill="hold" grpId="0" nodeType="withEffect">
                                  <p:stCondLst>
                                    <p:cond delay="0"/>
                                  </p:stCondLst>
                                  <p:childTnLst>
                                    <p:set>
                                      <p:cBhvr>
                                        <p:cTn id="322" dur="1" fill="hold">
                                          <p:stCondLst>
                                            <p:cond delay="0"/>
                                          </p:stCondLst>
                                        </p:cTn>
                                        <p:tgtEl>
                                          <p:spTgt spid="415"/>
                                        </p:tgtEl>
                                        <p:attrNameLst>
                                          <p:attrName>style.visibility</p:attrName>
                                        </p:attrNameLst>
                                      </p:cBhvr>
                                      <p:to>
                                        <p:strVal val="visible"/>
                                      </p:to>
                                    </p:set>
                                  </p:childTnLst>
                                </p:cTn>
                              </p:par>
                              <p:par>
                                <p:cTn id="323" presetID="1" presetClass="entr" presetSubtype="0" fill="hold" grpId="0" nodeType="withEffect">
                                  <p:stCondLst>
                                    <p:cond delay="0"/>
                                  </p:stCondLst>
                                  <p:childTnLst>
                                    <p:set>
                                      <p:cBhvr>
                                        <p:cTn id="324" dur="1" fill="hold">
                                          <p:stCondLst>
                                            <p:cond delay="0"/>
                                          </p:stCondLst>
                                        </p:cTn>
                                        <p:tgtEl>
                                          <p:spTgt spid="416"/>
                                        </p:tgtEl>
                                        <p:attrNameLst>
                                          <p:attrName>style.visibility</p:attrName>
                                        </p:attrNameLst>
                                      </p:cBhvr>
                                      <p:to>
                                        <p:strVal val="visible"/>
                                      </p:to>
                                    </p:set>
                                  </p:childTnLst>
                                </p:cTn>
                              </p:par>
                              <p:par>
                                <p:cTn id="325" presetID="1" presetClass="entr" presetSubtype="0" fill="hold" grpId="0" nodeType="withEffect">
                                  <p:stCondLst>
                                    <p:cond delay="0"/>
                                  </p:stCondLst>
                                  <p:childTnLst>
                                    <p:set>
                                      <p:cBhvr>
                                        <p:cTn id="326" dur="1" fill="hold">
                                          <p:stCondLst>
                                            <p:cond delay="0"/>
                                          </p:stCondLst>
                                        </p:cTn>
                                        <p:tgtEl>
                                          <p:spTgt spid="417"/>
                                        </p:tgtEl>
                                        <p:attrNameLst>
                                          <p:attrName>style.visibility</p:attrName>
                                        </p:attrNameLst>
                                      </p:cBhvr>
                                      <p:to>
                                        <p:strVal val="visible"/>
                                      </p:to>
                                    </p:set>
                                  </p:childTnLst>
                                </p:cTn>
                              </p:par>
                              <p:par>
                                <p:cTn id="327" presetID="1" presetClass="entr" presetSubtype="0" fill="hold" grpId="0" nodeType="withEffect">
                                  <p:stCondLst>
                                    <p:cond delay="0"/>
                                  </p:stCondLst>
                                  <p:childTnLst>
                                    <p:set>
                                      <p:cBhvr>
                                        <p:cTn id="328" dur="1" fill="hold">
                                          <p:stCondLst>
                                            <p:cond delay="0"/>
                                          </p:stCondLst>
                                        </p:cTn>
                                        <p:tgtEl>
                                          <p:spTgt spid="418"/>
                                        </p:tgtEl>
                                        <p:attrNameLst>
                                          <p:attrName>style.visibility</p:attrName>
                                        </p:attrNameLst>
                                      </p:cBhvr>
                                      <p:to>
                                        <p:strVal val="visible"/>
                                      </p:to>
                                    </p:set>
                                  </p:childTnLst>
                                </p:cTn>
                              </p:par>
                              <p:par>
                                <p:cTn id="329" presetID="1" presetClass="entr" presetSubtype="0" fill="hold" grpId="0" nodeType="withEffect">
                                  <p:stCondLst>
                                    <p:cond delay="0"/>
                                  </p:stCondLst>
                                  <p:childTnLst>
                                    <p:set>
                                      <p:cBhvr>
                                        <p:cTn id="330" dur="1" fill="hold">
                                          <p:stCondLst>
                                            <p:cond delay="0"/>
                                          </p:stCondLst>
                                        </p:cTn>
                                        <p:tgtEl>
                                          <p:spTgt spid="419"/>
                                        </p:tgtEl>
                                        <p:attrNameLst>
                                          <p:attrName>style.visibility</p:attrName>
                                        </p:attrNameLst>
                                      </p:cBhvr>
                                      <p:to>
                                        <p:strVal val="visible"/>
                                      </p:to>
                                    </p:set>
                                  </p:childTnLst>
                                </p:cTn>
                              </p:par>
                              <p:par>
                                <p:cTn id="331" presetID="1" presetClass="entr" presetSubtype="0" fill="hold" nodeType="withEffect">
                                  <p:stCondLst>
                                    <p:cond delay="0"/>
                                  </p:stCondLst>
                                  <p:childTnLst>
                                    <p:set>
                                      <p:cBhvr>
                                        <p:cTn id="332" dur="1" fill="hold">
                                          <p:stCondLst>
                                            <p:cond delay="0"/>
                                          </p:stCondLst>
                                        </p:cTn>
                                        <p:tgtEl>
                                          <p:spTgt spid="420"/>
                                        </p:tgtEl>
                                        <p:attrNameLst>
                                          <p:attrName>style.visibility</p:attrName>
                                        </p:attrNameLst>
                                      </p:cBhvr>
                                      <p:to>
                                        <p:strVal val="visible"/>
                                      </p:to>
                                    </p:set>
                                  </p:childTnLst>
                                </p:cTn>
                              </p:par>
                              <p:par>
                                <p:cTn id="333" presetID="1" presetClass="entr" presetSubtype="0" fill="hold" nodeType="withEffect">
                                  <p:stCondLst>
                                    <p:cond delay="0"/>
                                  </p:stCondLst>
                                  <p:childTnLst>
                                    <p:set>
                                      <p:cBhvr>
                                        <p:cTn id="334" dur="1" fill="hold">
                                          <p:stCondLst>
                                            <p:cond delay="0"/>
                                          </p:stCondLst>
                                        </p:cTn>
                                        <p:tgtEl>
                                          <p:spTgt spid="421"/>
                                        </p:tgtEl>
                                        <p:attrNameLst>
                                          <p:attrName>style.visibility</p:attrName>
                                        </p:attrNameLst>
                                      </p:cBhvr>
                                      <p:to>
                                        <p:strVal val="visible"/>
                                      </p:to>
                                    </p:set>
                                  </p:childTnLst>
                                </p:cTn>
                              </p:par>
                              <p:par>
                                <p:cTn id="335" presetID="1" presetClass="entr" presetSubtype="0" fill="hold" grpId="0" nodeType="withEffect">
                                  <p:stCondLst>
                                    <p:cond delay="0"/>
                                  </p:stCondLst>
                                  <p:childTnLst>
                                    <p:set>
                                      <p:cBhvr>
                                        <p:cTn id="336" dur="1" fill="hold">
                                          <p:stCondLst>
                                            <p:cond delay="0"/>
                                          </p:stCondLst>
                                        </p:cTn>
                                        <p:tgtEl>
                                          <p:spTgt spid="422"/>
                                        </p:tgtEl>
                                        <p:attrNameLst>
                                          <p:attrName>style.visibility</p:attrName>
                                        </p:attrNameLst>
                                      </p:cBhvr>
                                      <p:to>
                                        <p:strVal val="visible"/>
                                      </p:to>
                                    </p:set>
                                  </p:childTnLst>
                                </p:cTn>
                              </p:par>
                              <p:par>
                                <p:cTn id="337" presetID="1" presetClass="entr" presetSubtype="0" fill="hold" grpId="0" nodeType="withEffect">
                                  <p:stCondLst>
                                    <p:cond delay="0"/>
                                  </p:stCondLst>
                                  <p:childTnLst>
                                    <p:set>
                                      <p:cBhvr>
                                        <p:cTn id="338" dur="1" fill="hold">
                                          <p:stCondLst>
                                            <p:cond delay="0"/>
                                          </p:stCondLst>
                                        </p:cTn>
                                        <p:tgtEl>
                                          <p:spTgt spid="423"/>
                                        </p:tgtEl>
                                        <p:attrNameLst>
                                          <p:attrName>style.visibility</p:attrName>
                                        </p:attrNameLst>
                                      </p:cBhvr>
                                      <p:to>
                                        <p:strVal val="visible"/>
                                      </p:to>
                                    </p:set>
                                  </p:childTnLst>
                                </p:cTn>
                              </p:par>
                              <p:par>
                                <p:cTn id="339" presetID="1" presetClass="entr" presetSubtype="0" fill="hold" grpId="0" nodeType="withEffect">
                                  <p:stCondLst>
                                    <p:cond delay="0"/>
                                  </p:stCondLst>
                                  <p:childTnLst>
                                    <p:set>
                                      <p:cBhvr>
                                        <p:cTn id="340" dur="1" fill="hold">
                                          <p:stCondLst>
                                            <p:cond delay="0"/>
                                          </p:stCondLst>
                                        </p:cTn>
                                        <p:tgtEl>
                                          <p:spTgt spid="424"/>
                                        </p:tgtEl>
                                        <p:attrNameLst>
                                          <p:attrName>style.visibility</p:attrName>
                                        </p:attrNameLst>
                                      </p:cBhvr>
                                      <p:to>
                                        <p:strVal val="visible"/>
                                      </p:to>
                                    </p:set>
                                  </p:childTnLst>
                                </p:cTn>
                              </p:par>
                              <p:par>
                                <p:cTn id="341" presetID="1" presetClass="entr" presetSubtype="0" fill="hold" grpId="0" nodeType="withEffect">
                                  <p:stCondLst>
                                    <p:cond delay="0"/>
                                  </p:stCondLst>
                                  <p:childTnLst>
                                    <p:set>
                                      <p:cBhvr>
                                        <p:cTn id="342" dur="1" fill="hold">
                                          <p:stCondLst>
                                            <p:cond delay="0"/>
                                          </p:stCondLst>
                                        </p:cTn>
                                        <p:tgtEl>
                                          <p:spTgt spid="425"/>
                                        </p:tgtEl>
                                        <p:attrNameLst>
                                          <p:attrName>style.visibility</p:attrName>
                                        </p:attrNameLst>
                                      </p:cBhvr>
                                      <p:to>
                                        <p:strVal val="visible"/>
                                      </p:to>
                                    </p:set>
                                  </p:childTnLst>
                                </p:cTn>
                              </p:par>
                              <p:par>
                                <p:cTn id="343" presetID="1" presetClass="entr" presetSubtype="0" fill="hold" grpId="0" nodeType="withEffect">
                                  <p:stCondLst>
                                    <p:cond delay="0"/>
                                  </p:stCondLst>
                                  <p:childTnLst>
                                    <p:set>
                                      <p:cBhvr>
                                        <p:cTn id="344" dur="1" fill="hold">
                                          <p:stCondLst>
                                            <p:cond delay="0"/>
                                          </p:stCondLst>
                                        </p:cTn>
                                        <p:tgtEl>
                                          <p:spTgt spid="426"/>
                                        </p:tgtEl>
                                        <p:attrNameLst>
                                          <p:attrName>style.visibility</p:attrName>
                                        </p:attrNameLst>
                                      </p:cBhvr>
                                      <p:to>
                                        <p:strVal val="visible"/>
                                      </p:to>
                                    </p:set>
                                  </p:childTnLst>
                                </p:cTn>
                              </p:par>
                              <p:par>
                                <p:cTn id="345" presetID="1" presetClass="entr" presetSubtype="0" fill="hold" grpId="0" nodeType="withEffect">
                                  <p:stCondLst>
                                    <p:cond delay="0"/>
                                  </p:stCondLst>
                                  <p:childTnLst>
                                    <p:set>
                                      <p:cBhvr>
                                        <p:cTn id="346" dur="1" fill="hold">
                                          <p:stCondLst>
                                            <p:cond delay="0"/>
                                          </p:stCondLst>
                                        </p:cTn>
                                        <p:tgtEl>
                                          <p:spTgt spid="427"/>
                                        </p:tgtEl>
                                        <p:attrNameLst>
                                          <p:attrName>style.visibility</p:attrName>
                                        </p:attrNameLst>
                                      </p:cBhvr>
                                      <p:to>
                                        <p:strVal val="visible"/>
                                      </p:to>
                                    </p:set>
                                  </p:childTnLst>
                                </p:cTn>
                              </p:par>
                              <p:par>
                                <p:cTn id="347" presetID="1" presetClass="entr" presetSubtype="0" fill="hold" grpId="0" nodeType="withEffect">
                                  <p:stCondLst>
                                    <p:cond delay="0"/>
                                  </p:stCondLst>
                                  <p:childTnLst>
                                    <p:set>
                                      <p:cBhvr>
                                        <p:cTn id="348" dur="1" fill="hold">
                                          <p:stCondLst>
                                            <p:cond delay="0"/>
                                          </p:stCondLst>
                                        </p:cTn>
                                        <p:tgtEl>
                                          <p:spTgt spid="431"/>
                                        </p:tgtEl>
                                        <p:attrNameLst>
                                          <p:attrName>style.visibility</p:attrName>
                                        </p:attrNameLst>
                                      </p:cBhvr>
                                      <p:to>
                                        <p:strVal val="visible"/>
                                      </p:to>
                                    </p:set>
                                  </p:childTnLst>
                                </p:cTn>
                              </p:par>
                              <p:par>
                                <p:cTn id="349" presetID="1" presetClass="entr" presetSubtype="0" fill="hold" grpId="0" nodeType="withEffect">
                                  <p:stCondLst>
                                    <p:cond delay="0"/>
                                  </p:stCondLst>
                                  <p:childTnLst>
                                    <p:set>
                                      <p:cBhvr>
                                        <p:cTn id="350" dur="1" fill="hold">
                                          <p:stCondLst>
                                            <p:cond delay="0"/>
                                          </p:stCondLst>
                                        </p:cTn>
                                        <p:tgtEl>
                                          <p:spTgt spid="432"/>
                                        </p:tgtEl>
                                        <p:attrNameLst>
                                          <p:attrName>style.visibility</p:attrName>
                                        </p:attrNameLst>
                                      </p:cBhvr>
                                      <p:to>
                                        <p:strVal val="visible"/>
                                      </p:to>
                                    </p:set>
                                  </p:childTnLst>
                                </p:cTn>
                              </p:par>
                              <p:par>
                                <p:cTn id="351" presetID="1" presetClass="entr" presetSubtype="0" fill="hold" grpId="0" nodeType="withEffect">
                                  <p:stCondLst>
                                    <p:cond delay="0"/>
                                  </p:stCondLst>
                                  <p:childTnLst>
                                    <p:set>
                                      <p:cBhvr>
                                        <p:cTn id="352" dur="1" fill="hold">
                                          <p:stCondLst>
                                            <p:cond delay="0"/>
                                          </p:stCondLst>
                                        </p:cTn>
                                        <p:tgtEl>
                                          <p:spTgt spid="443"/>
                                        </p:tgtEl>
                                        <p:attrNameLst>
                                          <p:attrName>style.visibility</p:attrName>
                                        </p:attrNameLst>
                                      </p:cBhvr>
                                      <p:to>
                                        <p:strVal val="visible"/>
                                      </p:to>
                                    </p:set>
                                  </p:childTnLst>
                                </p:cTn>
                              </p:par>
                              <p:par>
                                <p:cTn id="353" presetID="1" presetClass="entr" presetSubtype="0" fill="hold" grpId="0" nodeType="withEffect">
                                  <p:stCondLst>
                                    <p:cond delay="0"/>
                                  </p:stCondLst>
                                  <p:childTnLst>
                                    <p:set>
                                      <p:cBhvr>
                                        <p:cTn id="354" dur="1" fill="hold">
                                          <p:stCondLst>
                                            <p:cond delay="0"/>
                                          </p:stCondLst>
                                        </p:cTn>
                                        <p:tgtEl>
                                          <p:spTgt spid="444"/>
                                        </p:tgtEl>
                                        <p:attrNameLst>
                                          <p:attrName>style.visibility</p:attrName>
                                        </p:attrNameLst>
                                      </p:cBhvr>
                                      <p:to>
                                        <p:strVal val="visible"/>
                                      </p:to>
                                    </p:set>
                                  </p:childTnLst>
                                </p:cTn>
                              </p:par>
                              <p:par>
                                <p:cTn id="355" presetID="1" presetClass="entr" presetSubtype="0" fill="hold" grpId="0" nodeType="withEffect">
                                  <p:stCondLst>
                                    <p:cond delay="0"/>
                                  </p:stCondLst>
                                  <p:childTnLst>
                                    <p:set>
                                      <p:cBhvr>
                                        <p:cTn id="356" dur="1" fill="hold">
                                          <p:stCondLst>
                                            <p:cond delay="0"/>
                                          </p:stCondLst>
                                        </p:cTn>
                                        <p:tgtEl>
                                          <p:spTgt spid="470"/>
                                        </p:tgtEl>
                                        <p:attrNameLst>
                                          <p:attrName>style.visibility</p:attrName>
                                        </p:attrNameLst>
                                      </p:cBhvr>
                                      <p:to>
                                        <p:strVal val="visible"/>
                                      </p:to>
                                    </p:set>
                                  </p:childTnLst>
                                </p:cTn>
                              </p:par>
                              <p:par>
                                <p:cTn id="357" presetID="1" presetClass="entr" presetSubtype="0" fill="hold" grpId="0" nodeType="withEffect">
                                  <p:stCondLst>
                                    <p:cond delay="0"/>
                                  </p:stCondLst>
                                  <p:childTnLst>
                                    <p:set>
                                      <p:cBhvr>
                                        <p:cTn id="358" dur="1" fill="hold">
                                          <p:stCondLst>
                                            <p:cond delay="0"/>
                                          </p:stCondLst>
                                        </p:cTn>
                                        <p:tgtEl>
                                          <p:spTgt spid="471"/>
                                        </p:tgtEl>
                                        <p:attrNameLst>
                                          <p:attrName>style.visibility</p:attrName>
                                        </p:attrNameLst>
                                      </p:cBhvr>
                                      <p:to>
                                        <p:strVal val="visible"/>
                                      </p:to>
                                    </p:set>
                                  </p:childTnLst>
                                </p:cTn>
                              </p:par>
                              <p:par>
                                <p:cTn id="359" presetID="1" presetClass="entr" presetSubtype="0" fill="hold" grpId="0" nodeType="withEffect">
                                  <p:stCondLst>
                                    <p:cond delay="0"/>
                                  </p:stCondLst>
                                  <p:childTnLst>
                                    <p:set>
                                      <p:cBhvr>
                                        <p:cTn id="360" dur="1" fill="hold">
                                          <p:stCondLst>
                                            <p:cond delay="0"/>
                                          </p:stCondLst>
                                        </p:cTn>
                                        <p:tgtEl>
                                          <p:spTgt spid="472"/>
                                        </p:tgtEl>
                                        <p:attrNameLst>
                                          <p:attrName>style.visibility</p:attrName>
                                        </p:attrNameLst>
                                      </p:cBhvr>
                                      <p:to>
                                        <p:strVal val="visible"/>
                                      </p:to>
                                    </p:set>
                                  </p:childTnLst>
                                </p:cTn>
                              </p:par>
                              <p:par>
                                <p:cTn id="361" presetID="1" presetClass="entr" presetSubtype="0" fill="hold" grpId="0" nodeType="withEffect">
                                  <p:stCondLst>
                                    <p:cond delay="0"/>
                                  </p:stCondLst>
                                  <p:childTnLst>
                                    <p:set>
                                      <p:cBhvr>
                                        <p:cTn id="362" dur="1" fill="hold">
                                          <p:stCondLst>
                                            <p:cond delay="0"/>
                                          </p:stCondLst>
                                        </p:cTn>
                                        <p:tgtEl>
                                          <p:spTgt spid="473"/>
                                        </p:tgtEl>
                                        <p:attrNameLst>
                                          <p:attrName>style.visibility</p:attrName>
                                        </p:attrNameLst>
                                      </p:cBhvr>
                                      <p:to>
                                        <p:strVal val="visible"/>
                                      </p:to>
                                    </p:set>
                                  </p:childTnLst>
                                </p:cTn>
                              </p:par>
                              <p:par>
                                <p:cTn id="363" presetID="1" presetClass="entr" presetSubtype="0" fill="hold" grpId="0" nodeType="withEffect">
                                  <p:stCondLst>
                                    <p:cond delay="0"/>
                                  </p:stCondLst>
                                  <p:childTnLst>
                                    <p:set>
                                      <p:cBhvr>
                                        <p:cTn id="364" dur="1" fill="hold">
                                          <p:stCondLst>
                                            <p:cond delay="0"/>
                                          </p:stCondLst>
                                        </p:cTn>
                                        <p:tgtEl>
                                          <p:spTgt spid="474"/>
                                        </p:tgtEl>
                                        <p:attrNameLst>
                                          <p:attrName>style.visibility</p:attrName>
                                        </p:attrNameLst>
                                      </p:cBhvr>
                                      <p:to>
                                        <p:strVal val="visible"/>
                                      </p:to>
                                    </p:set>
                                  </p:childTnLst>
                                </p:cTn>
                              </p:par>
                              <p:par>
                                <p:cTn id="365" presetID="1" presetClass="entr" presetSubtype="0" fill="hold" grpId="0" nodeType="withEffect">
                                  <p:stCondLst>
                                    <p:cond delay="0"/>
                                  </p:stCondLst>
                                  <p:childTnLst>
                                    <p:set>
                                      <p:cBhvr>
                                        <p:cTn id="366" dur="1" fill="hold">
                                          <p:stCondLst>
                                            <p:cond delay="0"/>
                                          </p:stCondLst>
                                        </p:cTn>
                                        <p:tgtEl>
                                          <p:spTgt spid="477"/>
                                        </p:tgtEl>
                                        <p:attrNameLst>
                                          <p:attrName>style.visibility</p:attrName>
                                        </p:attrNameLst>
                                      </p:cBhvr>
                                      <p:to>
                                        <p:strVal val="visible"/>
                                      </p:to>
                                    </p:set>
                                  </p:childTnLst>
                                </p:cTn>
                              </p:par>
                              <p:par>
                                <p:cTn id="367" presetID="1" presetClass="entr" presetSubtype="0" fill="hold" grpId="0" nodeType="withEffect">
                                  <p:stCondLst>
                                    <p:cond delay="0"/>
                                  </p:stCondLst>
                                  <p:childTnLst>
                                    <p:set>
                                      <p:cBhvr>
                                        <p:cTn id="368" dur="1" fill="hold">
                                          <p:stCondLst>
                                            <p:cond delay="0"/>
                                          </p:stCondLst>
                                        </p:cTn>
                                        <p:tgtEl>
                                          <p:spTgt spid="478"/>
                                        </p:tgtEl>
                                        <p:attrNameLst>
                                          <p:attrName>style.visibility</p:attrName>
                                        </p:attrNameLst>
                                      </p:cBhvr>
                                      <p:to>
                                        <p:strVal val="visible"/>
                                      </p:to>
                                    </p:set>
                                  </p:childTnLst>
                                </p:cTn>
                              </p:par>
                              <p:par>
                                <p:cTn id="369" presetID="1" presetClass="entr" presetSubtype="0" fill="hold" nodeType="withEffect">
                                  <p:stCondLst>
                                    <p:cond delay="0"/>
                                  </p:stCondLst>
                                  <p:childTnLst>
                                    <p:set>
                                      <p:cBhvr>
                                        <p:cTn id="370" dur="1" fill="hold">
                                          <p:stCondLst>
                                            <p:cond delay="0"/>
                                          </p:stCondLst>
                                        </p:cTn>
                                        <p:tgtEl>
                                          <p:spTgt spid="502"/>
                                        </p:tgtEl>
                                        <p:attrNameLst>
                                          <p:attrName>style.visibility</p:attrName>
                                        </p:attrNameLst>
                                      </p:cBhvr>
                                      <p:to>
                                        <p:strVal val="visible"/>
                                      </p:to>
                                    </p:set>
                                  </p:childTnLst>
                                </p:cTn>
                              </p:par>
                              <p:par>
                                <p:cTn id="371" presetID="1" presetClass="entr" presetSubtype="0" fill="hold" nodeType="withEffect">
                                  <p:stCondLst>
                                    <p:cond delay="0"/>
                                  </p:stCondLst>
                                  <p:childTnLst>
                                    <p:set>
                                      <p:cBhvr>
                                        <p:cTn id="372" dur="1" fill="hold">
                                          <p:stCondLst>
                                            <p:cond delay="0"/>
                                          </p:stCondLst>
                                        </p:cTn>
                                        <p:tgtEl>
                                          <p:spTgt spid="503"/>
                                        </p:tgtEl>
                                        <p:attrNameLst>
                                          <p:attrName>style.visibility</p:attrName>
                                        </p:attrNameLst>
                                      </p:cBhvr>
                                      <p:to>
                                        <p:strVal val="visible"/>
                                      </p:to>
                                    </p:set>
                                  </p:childTnLst>
                                </p:cTn>
                              </p:par>
                              <p:par>
                                <p:cTn id="373" presetID="1" presetClass="entr" presetSubtype="0" fill="hold" grpId="0" nodeType="withEffect">
                                  <p:stCondLst>
                                    <p:cond delay="0"/>
                                  </p:stCondLst>
                                  <p:childTnLst>
                                    <p:set>
                                      <p:cBhvr>
                                        <p:cTn id="374" dur="1" fill="hold">
                                          <p:stCondLst>
                                            <p:cond delay="0"/>
                                          </p:stCondLst>
                                        </p:cTn>
                                        <p:tgtEl>
                                          <p:spTgt spid="37"/>
                                        </p:tgtEl>
                                        <p:attrNameLst>
                                          <p:attrName>style.visibility</p:attrName>
                                        </p:attrNameLst>
                                      </p:cBhvr>
                                      <p:to>
                                        <p:strVal val="visible"/>
                                      </p:to>
                                    </p:set>
                                  </p:childTnLst>
                                </p:cTn>
                              </p:par>
                            </p:childTnLst>
                          </p:cTn>
                        </p:par>
                      </p:childTnLst>
                    </p:cTn>
                  </p:par>
                  <p:par>
                    <p:cTn id="375" fill="hold">
                      <p:stCondLst>
                        <p:cond delay="indefinite"/>
                      </p:stCondLst>
                      <p:childTnLst>
                        <p:par>
                          <p:cTn id="376" fill="hold">
                            <p:stCondLst>
                              <p:cond delay="0"/>
                            </p:stCondLst>
                            <p:childTnLst>
                              <p:par>
                                <p:cTn id="377" presetID="1" presetClass="entr" presetSubtype="0" fill="hold" grpId="0" nodeType="clickEffect">
                                  <p:stCondLst>
                                    <p:cond delay="0"/>
                                  </p:stCondLst>
                                  <p:childTnLst>
                                    <p:set>
                                      <p:cBhvr>
                                        <p:cTn id="37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2" grpId="0" animBg="1"/>
      <p:bldP spid="3" grpId="0" animBg="1"/>
      <p:bldP spid="7" grpId="0"/>
      <p:bldP spid="263" grpId="0" animBg="1"/>
      <p:bldP spid="264" grpId="0" animBg="1"/>
      <p:bldP spid="265" grpId="0" animBg="1"/>
      <p:bldP spid="277" grpId="0" animBg="1"/>
      <p:bldP spid="278" grpId="0"/>
      <p:bldP spid="279" grpId="0"/>
      <p:bldP spid="280" grpId="0"/>
      <p:bldP spid="281" grpId="0"/>
      <p:bldP spid="282" grpId="0"/>
      <p:bldP spid="283" grpId="0"/>
      <p:bldP spid="284" grpId="0"/>
      <p:bldP spid="285" grpId="0"/>
      <p:bldP spid="286" grpId="0"/>
      <p:bldP spid="287" grpId="0" animBg="1"/>
      <p:bldP spid="288" grpId="0"/>
      <p:bldP spid="289" grpId="0"/>
      <p:bldP spid="290" grpId="0"/>
      <p:bldP spid="291" grpId="0"/>
      <p:bldP spid="292" grpId="0"/>
      <p:bldP spid="293" grpId="0"/>
      <p:bldP spid="294" grpId="0"/>
      <p:bldP spid="303" grpId="0" animBg="1"/>
      <p:bldP spid="304" grpId="0"/>
      <p:bldP spid="305" grpId="0" animBg="1"/>
      <p:bldP spid="306" grpId="0" animBg="1"/>
      <p:bldP spid="307" grpId="0"/>
      <p:bldP spid="308" grpId="0"/>
      <p:bldP spid="309" grpId="0" animBg="1"/>
      <p:bldP spid="310" grpId="0"/>
      <p:bldP spid="311" grpId="0"/>
      <p:bldP spid="312" grpId="0"/>
      <p:bldP spid="313" grpId="0"/>
      <p:bldP spid="314" grpId="0"/>
      <p:bldP spid="315" grpId="0"/>
      <p:bldP spid="316" grpId="0"/>
      <p:bldP spid="317" grpId="0"/>
      <p:bldP spid="318" grpId="0"/>
      <p:bldP spid="319" grpId="0"/>
      <p:bldP spid="320" grpId="0"/>
      <p:bldP spid="321" grpId="0"/>
      <p:bldP spid="324" grpId="0"/>
      <p:bldP spid="328" grpId="0" animBg="1"/>
      <p:bldP spid="329" grpId="0" animBg="1"/>
      <p:bldP spid="330" grpId="0" animBg="1"/>
      <p:bldP spid="331" grpId="0" animBg="1"/>
      <p:bldP spid="332" grpId="0" animBg="1"/>
      <p:bldP spid="333" grpId="0" animBg="1"/>
      <p:bldP spid="349" grpId="0" animBg="1"/>
      <p:bldP spid="350" grpId="0" animBg="1"/>
      <p:bldP spid="351" grpId="0" animBg="1"/>
      <p:bldP spid="352" grpId="0" animBg="1"/>
      <p:bldP spid="353" grpId="0" animBg="1"/>
      <p:bldP spid="354" grpId="0" animBg="1"/>
      <p:bldP spid="355" grpId="0" animBg="1"/>
      <p:bldP spid="356" grpId="0" animBg="1"/>
      <p:bldP spid="366" grpId="0" animBg="1"/>
      <p:bldP spid="367" grpId="0" animBg="1"/>
      <p:bldP spid="368" grpId="0" animBg="1"/>
      <p:bldP spid="369" grpId="0" animBg="1"/>
      <p:bldP spid="370" grpId="0" animBg="1"/>
      <p:bldP spid="371" grpId="0" animBg="1"/>
      <p:bldP spid="372" grpId="0" animBg="1"/>
      <p:bldP spid="373" grpId="0" animBg="1"/>
      <p:bldP spid="374" grpId="0" animBg="1"/>
      <p:bldP spid="375" grpId="0" animBg="1"/>
      <p:bldP spid="376" grpId="0" animBg="1"/>
      <p:bldP spid="377" grpId="0" animBg="1"/>
      <p:bldP spid="378" grpId="0" animBg="1"/>
      <p:bldP spid="379" grpId="0" animBg="1"/>
      <p:bldP spid="380" grpId="0" animBg="1"/>
      <p:bldP spid="381" grpId="0" animBg="1"/>
      <p:bldP spid="382" grpId="0" animBg="1"/>
      <p:bldP spid="396" grpId="0" animBg="1"/>
      <p:bldP spid="397" grpId="0" animBg="1"/>
      <p:bldP spid="398" grpId="0" animBg="1"/>
      <p:bldP spid="399" grpId="0" animBg="1"/>
      <p:bldP spid="400" grpId="0" animBg="1"/>
      <p:bldP spid="401" grpId="0" animBg="1"/>
      <p:bldP spid="402" grpId="0" animBg="1"/>
      <p:bldP spid="403" grpId="0" animBg="1"/>
      <p:bldP spid="404" grpId="0" animBg="1"/>
      <p:bldP spid="405" grpId="0" animBg="1"/>
      <p:bldP spid="407" grpId="0" animBg="1"/>
      <p:bldP spid="408" grpId="0" animBg="1"/>
      <p:bldP spid="409" grpId="0" animBg="1"/>
      <p:bldP spid="410" grpId="0" animBg="1"/>
      <p:bldP spid="412" grpId="0" animBg="1"/>
      <p:bldP spid="413" grpId="0" animBg="1"/>
      <p:bldP spid="414" grpId="0" animBg="1"/>
      <p:bldP spid="415" grpId="0" animBg="1"/>
      <p:bldP spid="416" grpId="0" animBg="1"/>
      <p:bldP spid="417" grpId="0" animBg="1"/>
      <p:bldP spid="418" grpId="0" animBg="1"/>
      <p:bldP spid="419" grpId="0" animBg="1"/>
      <p:bldP spid="422" grpId="0" animBg="1"/>
      <p:bldP spid="423" grpId="0" animBg="1"/>
      <p:bldP spid="424" grpId="0" animBg="1"/>
      <p:bldP spid="425" grpId="0" animBg="1"/>
      <p:bldP spid="426" grpId="0" animBg="1"/>
      <p:bldP spid="427" grpId="0" animBg="1"/>
      <p:bldP spid="428" grpId="0" animBg="1"/>
      <p:bldP spid="429" grpId="0"/>
      <p:bldP spid="431" grpId="0" animBg="1"/>
      <p:bldP spid="432" grpId="0"/>
      <p:bldP spid="433" grpId="0" animBg="1"/>
      <p:bldP spid="434" grpId="0"/>
      <p:bldP spid="441" grpId="0"/>
      <p:bldP spid="442" grpId="0"/>
      <p:bldP spid="443" grpId="0"/>
      <p:bldP spid="444" grpId="0"/>
      <p:bldP spid="445" grpId="0"/>
      <p:bldP spid="446" grpId="0"/>
      <p:bldP spid="447" grpId="0"/>
      <p:bldP spid="448" grpId="0"/>
      <p:bldP spid="449" grpId="0"/>
      <p:bldP spid="450" grpId="0"/>
      <p:bldP spid="466" grpId="0"/>
      <p:bldP spid="467" grpId="0"/>
      <p:bldP spid="468" grpId="0"/>
      <p:bldP spid="469" grpId="0"/>
      <p:bldP spid="470" grpId="0"/>
      <p:bldP spid="471" grpId="0"/>
      <p:bldP spid="472" grpId="0"/>
      <p:bldP spid="473" grpId="0"/>
      <p:bldP spid="474" grpId="0"/>
      <p:bldP spid="475" grpId="0"/>
      <p:bldP spid="476" grpId="0"/>
      <p:bldP spid="477" grpId="0"/>
      <p:bldP spid="478" grpId="0"/>
      <p:bldP spid="479" grpId="0"/>
      <p:bldP spid="480" grpId="0"/>
      <p:bldP spid="481" grpId="0"/>
      <p:bldP spid="482" grpId="0"/>
      <p:bldP spid="483" grpId="0"/>
      <p:bldP spid="485" grpId="0"/>
      <p:bldP spid="486" grpId="0"/>
      <p:bldP spid="487" grpId="0"/>
      <p:bldP spid="488" grpId="0"/>
      <p:bldP spid="489" grpId="0"/>
      <p:bldP spid="490" grpId="0"/>
      <p:bldP spid="491" grpId="0"/>
      <p:bldP spid="492" grpId="0"/>
      <p:bldP spid="494" grpId="0"/>
      <p:bldP spid="495" grpId="0"/>
      <p:bldP spid="497" grpId="0" animBg="1"/>
      <p:bldP spid="498" grpId="0"/>
      <p:bldP spid="511" grpId="0"/>
      <p:bldP spid="512" grpId="0"/>
      <p:bldP spid="513" grpId="0" animBg="1"/>
      <p:bldP spid="514" grpId="0"/>
      <p:bldP spid="515" grpId="0" animBg="1"/>
      <p:bldP spid="516" grpId="0"/>
      <p:bldP spid="34" grpId="0"/>
      <p:bldP spid="35" grpId="0"/>
      <p:bldP spid="36" grpId="0"/>
      <p:bldP spid="37" grpId="0"/>
      <p:bldP spid="451" grpId="0"/>
      <p:bldP spid="452" grpId="0"/>
      <p:bldP spid="45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6FBC2-DD01-48FB-CAF8-01D7DCD77434}"/>
            </a:ext>
          </a:extLst>
        </p:cNvPr>
        <p:cNvGrpSpPr/>
        <p:nvPr/>
      </p:nvGrpSpPr>
      <p:grpSpPr>
        <a:xfrm>
          <a:off x="0" y="0"/>
          <a:ext cx="0" cy="0"/>
          <a:chOff x="0" y="0"/>
          <a:chExt cx="0" cy="0"/>
        </a:xfrm>
      </p:grpSpPr>
      <p:sp>
        <p:nvSpPr>
          <p:cNvPr id="473" name="矩形 472">
            <a:extLst>
              <a:ext uri="{FF2B5EF4-FFF2-40B4-BE49-F238E27FC236}">
                <a16:creationId xmlns:a16="http://schemas.microsoft.com/office/drawing/2014/main" id="{01E42CCD-7A0E-1B7E-A629-C49395715355}"/>
              </a:ext>
            </a:extLst>
          </p:cNvPr>
          <p:cNvSpPr/>
          <p:nvPr/>
        </p:nvSpPr>
        <p:spPr>
          <a:xfrm>
            <a:off x="1341066" y="4981444"/>
            <a:ext cx="7899914" cy="1490157"/>
          </a:xfrm>
          <a:prstGeom prst="rect">
            <a:avLst/>
          </a:prstGeom>
          <a:solidFill>
            <a:schemeClr val="accent6">
              <a:lumMod val="20000"/>
              <a:lumOff val="80000"/>
              <a:alpha val="25882"/>
            </a:schemeClr>
          </a:solidFill>
          <a:ln w="28575">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Gill Sans MT" panose="020B0502020104020203" pitchFamily="34" charset="0"/>
            </a:endParaRPr>
          </a:p>
        </p:txBody>
      </p:sp>
      <p:sp>
        <p:nvSpPr>
          <p:cNvPr id="2" name="标题 1">
            <a:extLst>
              <a:ext uri="{FF2B5EF4-FFF2-40B4-BE49-F238E27FC236}">
                <a16:creationId xmlns:a16="http://schemas.microsoft.com/office/drawing/2014/main" id="{35A5C9AD-D57F-95CF-8E92-B4254865F74C}"/>
              </a:ext>
            </a:extLst>
          </p:cNvPr>
          <p:cNvSpPr>
            <a:spLocks noGrp="1"/>
          </p:cNvSpPr>
          <p:nvPr>
            <p:ph type="title"/>
          </p:nvPr>
        </p:nvSpPr>
        <p:spPr/>
        <p:txBody>
          <a:bodyPr/>
          <a:lstStyle/>
          <a:p>
            <a:r>
              <a:rPr lang="en-US" altLang="zh-CN" dirty="0">
                <a:latin typeface="Gill Sans MT" panose="020B0502020104020203" pitchFamily="34" charset="0"/>
              </a:rPr>
              <a:t>Theoretic Framework (1) of LEVELLER</a:t>
            </a:r>
            <a:endParaRPr lang="zh-CN" altLang="en-US" dirty="0">
              <a:latin typeface="Gill Sans MT" panose="020B0502020104020203" pitchFamily="34" charset="0"/>
            </a:endParaRPr>
          </a:p>
        </p:txBody>
      </p:sp>
      <p:sp>
        <p:nvSpPr>
          <p:cNvPr id="4" name="灯片编号占位符 3">
            <a:extLst>
              <a:ext uri="{FF2B5EF4-FFF2-40B4-BE49-F238E27FC236}">
                <a16:creationId xmlns:a16="http://schemas.microsoft.com/office/drawing/2014/main" id="{1D051CF0-B1B0-65BF-DE87-AC3C148A9A4A}"/>
              </a:ext>
            </a:extLst>
          </p:cNvPr>
          <p:cNvSpPr>
            <a:spLocks noGrp="1"/>
          </p:cNvSpPr>
          <p:nvPr>
            <p:ph type="sldNum" sz="quarter" idx="12"/>
          </p:nvPr>
        </p:nvSpPr>
        <p:spPr/>
        <p:txBody>
          <a:bodyPr/>
          <a:lstStyle/>
          <a:p>
            <a:fld id="{58AE824D-AC03-4BE1-87E3-044424193C4E}" type="slidenum">
              <a:rPr lang="zh-CN" altLang="en-US" smtClean="0">
                <a:latin typeface="Gill Sans MT" panose="020B0502020104020203" pitchFamily="34" charset="0"/>
              </a:rPr>
              <a:t>15</a:t>
            </a:fld>
            <a:endParaRPr lang="zh-CN" altLang="en-US">
              <a:latin typeface="Gill Sans MT" panose="020B0502020104020203" pitchFamily="34" charset="0"/>
            </a:endParaRPr>
          </a:p>
        </p:txBody>
      </p:sp>
      <p:sp>
        <p:nvSpPr>
          <p:cNvPr id="292" name="Rectangle: Rounded Corners 374">
            <a:extLst>
              <a:ext uri="{FF2B5EF4-FFF2-40B4-BE49-F238E27FC236}">
                <a16:creationId xmlns:a16="http://schemas.microsoft.com/office/drawing/2014/main" id="{F907AC39-D5EB-C87B-4490-CA5B3B0DD652}"/>
              </a:ext>
            </a:extLst>
          </p:cNvPr>
          <p:cNvSpPr/>
          <p:nvPr/>
        </p:nvSpPr>
        <p:spPr>
          <a:xfrm>
            <a:off x="10011766" y="664523"/>
            <a:ext cx="1820229" cy="1925058"/>
          </a:xfrm>
          <a:prstGeom prst="roundRect">
            <a:avLst>
              <a:gd name="adj" fmla="val 5911"/>
            </a:avLst>
          </a:prstGeom>
          <a:solidFill>
            <a:srgbClr val="F5F5F5"/>
          </a:solidFill>
          <a:ln>
            <a:solidFill>
              <a:schemeClr val="bg1">
                <a:lumMod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a:latin typeface="Gill Sans MT" panose="020B0502020104020203" pitchFamily="34" charset="0"/>
            </a:endParaRPr>
          </a:p>
        </p:txBody>
      </p:sp>
      <p:sp>
        <p:nvSpPr>
          <p:cNvPr id="293" name="TextBox 324">
            <a:extLst>
              <a:ext uri="{FF2B5EF4-FFF2-40B4-BE49-F238E27FC236}">
                <a16:creationId xmlns:a16="http://schemas.microsoft.com/office/drawing/2014/main" id="{0032B97E-59D9-738C-EFA9-168340E2DADD}"/>
              </a:ext>
            </a:extLst>
          </p:cNvPr>
          <p:cNvSpPr txBox="1"/>
          <p:nvPr/>
        </p:nvSpPr>
        <p:spPr>
          <a:xfrm>
            <a:off x="10241297" y="1690453"/>
            <a:ext cx="1410258" cy="338554"/>
          </a:xfrm>
          <a:prstGeom prst="rect">
            <a:avLst/>
          </a:prstGeom>
          <a:noFill/>
        </p:spPr>
        <p:txBody>
          <a:bodyPr wrap="none" rtlCol="0">
            <a:spAutoFit/>
          </a:bodyPr>
          <a:lstStyle/>
          <a:p>
            <a:r>
              <a:rPr lang="en-US" altLang="zh-CN" sz="1600" i="1" dirty="0">
                <a:latin typeface="Gill Sans MT" panose="020B0502020104020203" pitchFamily="34" charset="0"/>
                <a:cs typeface="Times New Roman" panose="02020603050405020304" pitchFamily="18" charset="0"/>
              </a:rPr>
              <a:t>R</a:t>
            </a:r>
            <a:r>
              <a:rPr lang="en-US" sz="1600" i="1" dirty="0">
                <a:latin typeface="Gill Sans MT" panose="020B0502020104020203" pitchFamily="34" charset="0"/>
                <a:cs typeface="Times New Roman" panose="02020603050405020304" pitchFamily="18" charset="0"/>
              </a:rPr>
              <a:t>epeating Cycle</a:t>
            </a:r>
            <a:endParaRPr lang="en-DK" sz="1600" i="1" dirty="0">
              <a:latin typeface="Gill Sans MT" panose="020B0502020104020203" pitchFamily="34" charset="0"/>
              <a:cs typeface="Times New Roman" panose="02020603050405020304" pitchFamily="18" charset="0"/>
            </a:endParaRPr>
          </a:p>
        </p:txBody>
      </p:sp>
      <p:cxnSp>
        <p:nvCxnSpPr>
          <p:cNvPr id="299" name="Straight Connector 381">
            <a:extLst>
              <a:ext uri="{FF2B5EF4-FFF2-40B4-BE49-F238E27FC236}">
                <a16:creationId xmlns:a16="http://schemas.microsoft.com/office/drawing/2014/main" id="{A3919198-8020-4855-04FE-8EE23A1B2540}"/>
              </a:ext>
            </a:extLst>
          </p:cNvPr>
          <p:cNvCxnSpPr>
            <a:cxnSpLocks/>
          </p:cNvCxnSpPr>
          <p:nvPr/>
        </p:nvCxnSpPr>
        <p:spPr>
          <a:xfrm>
            <a:off x="10132103" y="819756"/>
            <a:ext cx="141166"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sp>
        <p:nvSpPr>
          <p:cNvPr id="300" name="TextBox 322">
            <a:extLst>
              <a:ext uri="{FF2B5EF4-FFF2-40B4-BE49-F238E27FC236}">
                <a16:creationId xmlns:a16="http://schemas.microsoft.com/office/drawing/2014/main" id="{0AB9615D-F624-9BFF-F08E-4A05A754B792}"/>
              </a:ext>
            </a:extLst>
          </p:cNvPr>
          <p:cNvSpPr txBox="1"/>
          <p:nvPr/>
        </p:nvSpPr>
        <p:spPr>
          <a:xfrm>
            <a:off x="10307726" y="643077"/>
            <a:ext cx="1138645" cy="338554"/>
          </a:xfrm>
          <a:prstGeom prst="rect">
            <a:avLst/>
          </a:prstGeom>
          <a:noFill/>
        </p:spPr>
        <p:txBody>
          <a:bodyPr wrap="none" rtlCol="0">
            <a:spAutoFit/>
          </a:bodyPr>
          <a:lstStyle/>
          <a:p>
            <a:r>
              <a:rPr lang="en-US" sz="1600" i="1" dirty="0">
                <a:latin typeface="Gill Sans MT" panose="020B0502020104020203" pitchFamily="34" charset="0"/>
                <a:cs typeface="Times New Roman" panose="02020603050405020304" pitchFamily="18" charset="0"/>
              </a:rPr>
              <a:t>H</a:t>
            </a:r>
            <a:r>
              <a:rPr lang="en-US" altLang="zh-CN" sz="1600" i="1" dirty="0">
                <a:latin typeface="Gill Sans MT" panose="020B0502020104020203" pitchFamily="34" charset="0"/>
                <a:cs typeface="Times New Roman" panose="02020603050405020304" pitchFamily="18" charset="0"/>
              </a:rPr>
              <a:t>igh Priority</a:t>
            </a:r>
            <a:endParaRPr lang="en-DK" sz="1600" i="1" dirty="0">
              <a:latin typeface="Gill Sans MT" panose="020B0502020104020203" pitchFamily="34" charset="0"/>
              <a:cs typeface="Times New Roman" panose="02020603050405020304" pitchFamily="18" charset="0"/>
            </a:endParaRPr>
          </a:p>
        </p:txBody>
      </p:sp>
      <p:pic>
        <p:nvPicPr>
          <p:cNvPr id="303" name="Graphic 39" descr="Future with solid fill">
            <a:extLst>
              <a:ext uri="{FF2B5EF4-FFF2-40B4-BE49-F238E27FC236}">
                <a16:creationId xmlns:a16="http://schemas.microsoft.com/office/drawing/2014/main" id="{6CCB7B8B-2A36-E7EC-004B-F71B01F8A7D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124941" y="1271425"/>
            <a:ext cx="187354" cy="187354"/>
          </a:xfrm>
          <a:prstGeom prst="rect">
            <a:avLst/>
          </a:prstGeom>
        </p:spPr>
      </p:pic>
      <p:sp>
        <p:nvSpPr>
          <p:cNvPr id="304" name="TextBox 322">
            <a:extLst>
              <a:ext uri="{FF2B5EF4-FFF2-40B4-BE49-F238E27FC236}">
                <a16:creationId xmlns:a16="http://schemas.microsoft.com/office/drawing/2014/main" id="{67C94750-C13F-6B0F-B6BF-D83A1B33FC62}"/>
              </a:ext>
            </a:extLst>
          </p:cNvPr>
          <p:cNvSpPr txBox="1"/>
          <p:nvPr/>
        </p:nvSpPr>
        <p:spPr>
          <a:xfrm>
            <a:off x="10307726" y="1174625"/>
            <a:ext cx="1343829" cy="338554"/>
          </a:xfrm>
          <a:prstGeom prst="rect">
            <a:avLst/>
          </a:prstGeom>
          <a:noFill/>
        </p:spPr>
        <p:txBody>
          <a:bodyPr wrap="none" rtlCol="0">
            <a:spAutoFit/>
          </a:bodyPr>
          <a:lstStyle/>
          <a:p>
            <a:r>
              <a:rPr lang="en-US" sz="1600" i="1" dirty="0">
                <a:latin typeface="Gill Sans MT" panose="020B0502020104020203" pitchFamily="34" charset="0"/>
                <a:cs typeface="Times New Roman" panose="02020603050405020304" pitchFamily="18" charset="0"/>
              </a:rPr>
              <a:t>Priority Update</a:t>
            </a:r>
          </a:p>
        </p:txBody>
      </p:sp>
      <p:sp>
        <p:nvSpPr>
          <p:cNvPr id="305" name="Left Brace 79">
            <a:extLst>
              <a:ext uri="{FF2B5EF4-FFF2-40B4-BE49-F238E27FC236}">
                <a16:creationId xmlns:a16="http://schemas.microsoft.com/office/drawing/2014/main" id="{E082E364-0FE6-3040-552C-604DC1C61D92}"/>
              </a:ext>
            </a:extLst>
          </p:cNvPr>
          <p:cNvSpPr/>
          <p:nvPr/>
        </p:nvSpPr>
        <p:spPr>
          <a:xfrm rot="10800000" flipH="1" flipV="1">
            <a:off x="10136981" y="1783624"/>
            <a:ext cx="80910" cy="179427"/>
          </a:xfrm>
          <a:prstGeom prst="leftBrace">
            <a:avLst/>
          </a:prstGeom>
          <a:noFill/>
          <a:ln w="12700">
            <a:solidFill>
              <a:schemeClr val="bg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DK">
              <a:latin typeface="Gill Sans MT" panose="020B0502020104020203" pitchFamily="34" charset="0"/>
            </a:endParaRPr>
          </a:p>
        </p:txBody>
      </p:sp>
      <mc:AlternateContent xmlns:mc="http://schemas.openxmlformats.org/markup-compatibility/2006" xmlns:a14="http://schemas.microsoft.com/office/drawing/2010/main">
        <mc:Choice Requires="a14">
          <p:sp>
            <p:nvSpPr>
              <p:cNvPr id="321" name="内容占位符 2">
                <a:extLst>
                  <a:ext uri="{FF2B5EF4-FFF2-40B4-BE49-F238E27FC236}">
                    <a16:creationId xmlns:a16="http://schemas.microsoft.com/office/drawing/2014/main" id="{8B41A954-A04E-5355-0E92-DDA38FF3E44E}"/>
                  </a:ext>
                </a:extLst>
              </p:cNvPr>
              <p:cNvSpPr>
                <a:spLocks noGrp="1"/>
              </p:cNvSpPr>
              <p:nvPr>
                <p:ph idx="1"/>
              </p:nvPr>
            </p:nvSpPr>
            <p:spPr>
              <a:xfrm>
                <a:off x="782320" y="1180465"/>
                <a:ext cx="10515600" cy="1925058"/>
              </a:xfrm>
            </p:spPr>
            <p:txBody>
              <a:bodyPr>
                <a:normAutofit/>
              </a:bodyPr>
              <a:lstStyle/>
              <a:p>
                <a:r>
                  <a:rPr lang="en-US" altLang="zh-CN" dirty="0">
                    <a:latin typeface="Gill Sans MT" panose="020B0502020104020203" pitchFamily="34" charset="0"/>
                  </a:rPr>
                  <a:t>Near-optimal schedule on a </a:t>
                </a:r>
                <a:r>
                  <a:rPr lang="en-US" altLang="zh-CN" u="sng" dirty="0">
                    <a:latin typeface="Gill Sans MT" panose="020B0502020104020203" pitchFamily="34" charset="0"/>
                  </a:rPr>
                  <a:t>single link</a:t>
                </a:r>
              </a:p>
              <a:p>
                <a:pPr lvl="1"/>
                <a:r>
                  <a:rPr lang="en-US" altLang="zh-CN" dirty="0">
                    <a:latin typeface="Gill Sans MT" panose="020B0502020104020203" pitchFamily="34" charset="0"/>
                  </a:rPr>
                  <a:t>Work-conserving, preemptive</a:t>
                </a:r>
              </a:p>
              <a:p>
                <a:pPr lvl="1"/>
                <a:r>
                  <a:rPr lang="en-US" altLang="zh-CN" dirty="0">
                    <a:latin typeface="Gill Sans MT" panose="020B0502020104020203" pitchFamily="34" charset="0"/>
                  </a:rPr>
                  <a:t>Rate-aware greedy: non-decreasing </a:t>
                </a:r>
                <a14:m>
                  <m:oMath xmlns:m="http://schemas.openxmlformats.org/officeDocument/2006/math">
                    <m:sSub>
                      <m:sSubPr>
                        <m:ctrlPr>
                          <a:rPr lang="zh-CN" altLang="en-US" i="1">
                            <a:latin typeface="Cambria Math" panose="02040503050406030204" pitchFamily="18" charset="0"/>
                          </a:rPr>
                        </m:ctrlPr>
                      </m:sSubPr>
                      <m:e>
                        <m:r>
                          <a:rPr lang="zh-CN" altLang="en-US" i="1">
                            <a:latin typeface="Cambria Math" panose="02040503050406030204" pitchFamily="18" charset="0"/>
                          </a:rPr>
                          <m:t>𝑅</m:t>
                        </m:r>
                      </m:e>
                      <m:sub>
                        <m:r>
                          <a:rPr lang="zh-CN" altLang="en-US" i="1">
                            <a:latin typeface="Cambria Math" panose="02040503050406030204" pitchFamily="18" charset="0"/>
                          </a:rPr>
                          <m:t>𝑗</m:t>
                        </m:r>
                      </m:sub>
                    </m:sSub>
                    <m:d>
                      <m:dPr>
                        <m:ctrlPr>
                          <a:rPr lang="en-US" altLang="zh-CN" b="0" i="1" smtClean="0">
                            <a:latin typeface="Cambria Math" panose="02040503050406030204" pitchFamily="18" charset="0"/>
                          </a:rPr>
                        </m:ctrlPr>
                      </m:dPr>
                      <m:e>
                        <m:r>
                          <a:rPr lang="en-US" altLang="zh-CN" b="0" i="1" smtClean="0">
                            <a:latin typeface="Cambria Math" panose="02040503050406030204" pitchFamily="18" charset="0"/>
                          </a:rPr>
                          <m:t>𝑡</m:t>
                        </m:r>
                      </m:e>
                    </m:d>
                  </m:oMath>
                </a14:m>
                <a:endParaRPr lang="en-US" altLang="zh-CN" dirty="0">
                  <a:latin typeface="Gill Sans MT" panose="020B0502020104020203" pitchFamily="34" charset="0"/>
                </a:endParaRPr>
              </a:p>
            </p:txBody>
          </p:sp>
        </mc:Choice>
        <mc:Fallback xmlns="">
          <p:sp>
            <p:nvSpPr>
              <p:cNvPr id="321" name="内容占位符 2">
                <a:extLst>
                  <a:ext uri="{FF2B5EF4-FFF2-40B4-BE49-F238E27FC236}">
                    <a16:creationId xmlns:a16="http://schemas.microsoft.com/office/drawing/2014/main" id="{8B41A954-A04E-5355-0E92-DDA38FF3E44E}"/>
                  </a:ext>
                </a:extLst>
              </p:cNvPr>
              <p:cNvSpPr>
                <a:spLocks noGrp="1" noRot="1" noChangeAspect="1" noMove="1" noResize="1" noEditPoints="1" noAdjustHandles="1" noChangeArrowheads="1" noChangeShapeType="1" noTextEdit="1"/>
              </p:cNvSpPr>
              <p:nvPr>
                <p:ph idx="1"/>
              </p:nvPr>
            </p:nvSpPr>
            <p:spPr>
              <a:xfrm>
                <a:off x="782320" y="1180465"/>
                <a:ext cx="10515600" cy="1925058"/>
              </a:xfrm>
              <a:blipFill>
                <a:blip r:embed="rId4"/>
                <a:stretch>
                  <a:fillRect l="-1043" t="-3492"/>
                </a:stretch>
              </a:blipFill>
            </p:spPr>
            <p:txBody>
              <a:bodyPr/>
              <a:lstStyle/>
              <a:p>
                <a:r>
                  <a:rPr lang="zh-CN" altLang="en-US">
                    <a:noFill/>
                  </a:rPr>
                  <a:t> </a:t>
                </a:r>
              </a:p>
            </p:txBody>
          </p:sp>
        </mc:Fallback>
      </mc:AlternateContent>
      <p:sp>
        <p:nvSpPr>
          <p:cNvPr id="3" name="矩形 2">
            <a:extLst>
              <a:ext uri="{FF2B5EF4-FFF2-40B4-BE49-F238E27FC236}">
                <a16:creationId xmlns:a16="http://schemas.microsoft.com/office/drawing/2014/main" id="{CDE2DB0B-88AE-163F-D679-764D66C900E8}"/>
              </a:ext>
            </a:extLst>
          </p:cNvPr>
          <p:cNvSpPr/>
          <p:nvPr/>
        </p:nvSpPr>
        <p:spPr>
          <a:xfrm>
            <a:off x="110773" y="2750781"/>
            <a:ext cx="11981146" cy="1774644"/>
          </a:xfrm>
          <a:prstGeom prst="rect">
            <a:avLst/>
          </a:prstGeom>
          <a:solidFill>
            <a:schemeClr val="bg1">
              <a:lumMod val="85000"/>
              <a:alpha val="25882"/>
            </a:schemeClr>
          </a:solidFill>
          <a:ln w="12700">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Gill Sans MT" panose="020B0502020104020203" pitchFamily="34" charset="0"/>
            </a:endParaRPr>
          </a:p>
        </p:txBody>
      </p:sp>
      <p:sp>
        <p:nvSpPr>
          <p:cNvPr id="241" name="TextBox 181">
            <a:extLst>
              <a:ext uri="{FF2B5EF4-FFF2-40B4-BE49-F238E27FC236}">
                <a16:creationId xmlns:a16="http://schemas.microsoft.com/office/drawing/2014/main" id="{F9B853E6-FD7A-DBDC-A0D3-2215E414F7F2}"/>
              </a:ext>
            </a:extLst>
          </p:cNvPr>
          <p:cNvSpPr txBox="1"/>
          <p:nvPr/>
        </p:nvSpPr>
        <p:spPr>
          <a:xfrm>
            <a:off x="109385" y="3048884"/>
            <a:ext cx="554575" cy="307777"/>
          </a:xfrm>
          <a:prstGeom prst="rect">
            <a:avLst/>
          </a:prstGeom>
          <a:noFill/>
        </p:spPr>
        <p:txBody>
          <a:bodyPr wrap="none" rtlCol="0">
            <a:spAutoFit/>
          </a:bodyPr>
          <a:lstStyle/>
          <a:p>
            <a:r>
              <a:rPr lang="en-US" sz="1400" dirty="0">
                <a:latin typeface="Gill Sans MT" panose="020B0502020104020203" pitchFamily="34" charset="0"/>
                <a:cs typeface="Times New Roman" panose="02020603050405020304" pitchFamily="18" charset="0"/>
              </a:rPr>
              <a:t>Job 1</a:t>
            </a:r>
            <a:endParaRPr lang="en-DK" sz="1400" dirty="0">
              <a:latin typeface="Gill Sans MT" panose="020B0502020104020203" pitchFamily="34" charset="0"/>
              <a:cs typeface="Times New Roman" panose="02020603050405020304" pitchFamily="18" charset="0"/>
            </a:endParaRPr>
          </a:p>
        </p:txBody>
      </p:sp>
      <p:sp>
        <p:nvSpPr>
          <p:cNvPr id="243" name="TextBox 4">
            <a:extLst>
              <a:ext uri="{FF2B5EF4-FFF2-40B4-BE49-F238E27FC236}">
                <a16:creationId xmlns:a16="http://schemas.microsoft.com/office/drawing/2014/main" id="{2230709B-AE06-54C0-65A5-EE06C5659372}"/>
              </a:ext>
            </a:extLst>
          </p:cNvPr>
          <p:cNvSpPr txBox="1"/>
          <p:nvPr/>
        </p:nvSpPr>
        <p:spPr>
          <a:xfrm>
            <a:off x="602982" y="3345641"/>
            <a:ext cx="10680083" cy="276999"/>
          </a:xfrm>
          <a:prstGeom prst="rect">
            <a:avLst/>
          </a:prstGeom>
          <a:noFill/>
        </p:spPr>
        <p:txBody>
          <a:bodyPr wrap="square" rtlCol="0">
            <a:spAutoFit/>
          </a:bodyPr>
          <a:lstStyle/>
          <a:p>
            <a:r>
              <a:rPr lang="en-US" altLang="zh-CN" sz="1200" dirty="0">
                <a:latin typeface="Gill Sans MT" panose="020B0502020104020203" pitchFamily="34" charset="0"/>
                <a:cs typeface="Times New Roman" panose="02020603050405020304" pitchFamily="18" charset="0"/>
              </a:rPr>
              <a:t>0        2          4         6        8         10        12         14         16       18        20      22         24         26       28       30        32       34       36  </a:t>
            </a:r>
            <a:r>
              <a:rPr lang="en-US" altLang="zh-CN" sz="1200" b="1" dirty="0">
                <a:latin typeface="Gill Sans MT" panose="020B0502020104020203" pitchFamily="34" charset="0"/>
                <a:cs typeface="Times New Roman" panose="02020603050405020304" pitchFamily="18" charset="0"/>
              </a:rPr>
              <a:t>…</a:t>
            </a:r>
            <a:endParaRPr lang="en-DK" sz="1200" b="1" i="1" dirty="0">
              <a:latin typeface="Gill Sans MT" panose="020B0502020104020203" pitchFamily="34" charset="0"/>
              <a:cs typeface="Times New Roman" panose="02020603050405020304" pitchFamily="18" charset="0"/>
            </a:endParaRPr>
          </a:p>
        </p:txBody>
      </p:sp>
      <p:sp>
        <p:nvSpPr>
          <p:cNvPr id="283" name="Rectangle: Rounded Corners 20">
            <a:extLst>
              <a:ext uri="{FF2B5EF4-FFF2-40B4-BE49-F238E27FC236}">
                <a16:creationId xmlns:a16="http://schemas.microsoft.com/office/drawing/2014/main" id="{B936A78A-9073-FA6E-DC59-F94A84D1A77D}"/>
              </a:ext>
            </a:extLst>
          </p:cNvPr>
          <p:cNvSpPr/>
          <p:nvPr/>
        </p:nvSpPr>
        <p:spPr>
          <a:xfrm>
            <a:off x="718111" y="3099924"/>
            <a:ext cx="227588" cy="248004"/>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284" name="Rectangle: Rounded Corners 23">
            <a:extLst>
              <a:ext uri="{FF2B5EF4-FFF2-40B4-BE49-F238E27FC236}">
                <a16:creationId xmlns:a16="http://schemas.microsoft.com/office/drawing/2014/main" id="{6B236A10-B501-977D-45FB-C69C4B82C501}"/>
              </a:ext>
            </a:extLst>
          </p:cNvPr>
          <p:cNvSpPr/>
          <p:nvPr/>
        </p:nvSpPr>
        <p:spPr>
          <a:xfrm rot="5400000">
            <a:off x="912368" y="3104532"/>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285" name="Rectangle: Rounded Corners 25">
            <a:extLst>
              <a:ext uri="{FF2B5EF4-FFF2-40B4-BE49-F238E27FC236}">
                <a16:creationId xmlns:a16="http://schemas.microsoft.com/office/drawing/2014/main" id="{79D4B0D3-DD42-D1D6-B4D5-9C58B0BD40DA}"/>
              </a:ext>
            </a:extLst>
          </p:cNvPr>
          <p:cNvSpPr/>
          <p:nvPr/>
        </p:nvSpPr>
        <p:spPr>
          <a:xfrm>
            <a:off x="1164438" y="3099710"/>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286" name="Rectangle: Rounded Corners 26">
            <a:extLst>
              <a:ext uri="{FF2B5EF4-FFF2-40B4-BE49-F238E27FC236}">
                <a16:creationId xmlns:a16="http://schemas.microsoft.com/office/drawing/2014/main" id="{3CE7ADCD-466D-AC78-76B9-EE658284727D}"/>
              </a:ext>
            </a:extLst>
          </p:cNvPr>
          <p:cNvSpPr/>
          <p:nvPr/>
        </p:nvSpPr>
        <p:spPr>
          <a:xfrm rot="5400000">
            <a:off x="1664289" y="3104229"/>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19" name="Rectangle: Rounded Corners 27">
            <a:extLst>
              <a:ext uri="{FF2B5EF4-FFF2-40B4-BE49-F238E27FC236}">
                <a16:creationId xmlns:a16="http://schemas.microsoft.com/office/drawing/2014/main" id="{4E70B410-EE50-3925-CC7D-25FA7B9A077F}"/>
              </a:ext>
            </a:extLst>
          </p:cNvPr>
          <p:cNvSpPr/>
          <p:nvPr/>
        </p:nvSpPr>
        <p:spPr>
          <a:xfrm>
            <a:off x="1916358" y="3099408"/>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70" name="Rectangle: Rounded Corners 29">
            <a:extLst>
              <a:ext uri="{FF2B5EF4-FFF2-40B4-BE49-F238E27FC236}">
                <a16:creationId xmlns:a16="http://schemas.microsoft.com/office/drawing/2014/main" id="{4242BC2B-F745-263A-0778-F664C5B48764}"/>
              </a:ext>
            </a:extLst>
          </p:cNvPr>
          <p:cNvSpPr/>
          <p:nvPr/>
        </p:nvSpPr>
        <p:spPr>
          <a:xfrm rot="5400000">
            <a:off x="2374438" y="3105816"/>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124" name="Rectangle: Rounded Corners 20">
            <a:extLst>
              <a:ext uri="{FF2B5EF4-FFF2-40B4-BE49-F238E27FC236}">
                <a16:creationId xmlns:a16="http://schemas.microsoft.com/office/drawing/2014/main" id="{560FAAA3-3CBB-3624-3B53-3CA496D18806}"/>
              </a:ext>
            </a:extLst>
          </p:cNvPr>
          <p:cNvSpPr/>
          <p:nvPr/>
        </p:nvSpPr>
        <p:spPr>
          <a:xfrm>
            <a:off x="2618790" y="3097071"/>
            <a:ext cx="227588" cy="248004"/>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20" name="Rectangle: Rounded Corners 23">
            <a:extLst>
              <a:ext uri="{FF2B5EF4-FFF2-40B4-BE49-F238E27FC236}">
                <a16:creationId xmlns:a16="http://schemas.microsoft.com/office/drawing/2014/main" id="{F5BBDE42-08CE-9055-7893-9392EDF8A0EF}"/>
              </a:ext>
            </a:extLst>
          </p:cNvPr>
          <p:cNvSpPr/>
          <p:nvPr/>
        </p:nvSpPr>
        <p:spPr>
          <a:xfrm rot="5400000">
            <a:off x="2828748" y="3101677"/>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22" name="Rectangle: Rounded Corners 25">
            <a:extLst>
              <a:ext uri="{FF2B5EF4-FFF2-40B4-BE49-F238E27FC236}">
                <a16:creationId xmlns:a16="http://schemas.microsoft.com/office/drawing/2014/main" id="{823EEB1A-C1FB-BB2B-71BB-6B42A3261A89}"/>
              </a:ext>
            </a:extLst>
          </p:cNvPr>
          <p:cNvSpPr/>
          <p:nvPr/>
        </p:nvSpPr>
        <p:spPr>
          <a:xfrm>
            <a:off x="3080818" y="3096856"/>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23" name="Rectangle: Rounded Corners 26">
            <a:extLst>
              <a:ext uri="{FF2B5EF4-FFF2-40B4-BE49-F238E27FC236}">
                <a16:creationId xmlns:a16="http://schemas.microsoft.com/office/drawing/2014/main" id="{D67D76D5-F95C-B4E9-B2E7-F9DB9D8DD72B}"/>
              </a:ext>
            </a:extLst>
          </p:cNvPr>
          <p:cNvSpPr/>
          <p:nvPr/>
        </p:nvSpPr>
        <p:spPr>
          <a:xfrm rot="5400000">
            <a:off x="3325597" y="3101375"/>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24" name="Rectangle: Rounded Corners 27">
            <a:extLst>
              <a:ext uri="{FF2B5EF4-FFF2-40B4-BE49-F238E27FC236}">
                <a16:creationId xmlns:a16="http://schemas.microsoft.com/office/drawing/2014/main" id="{C7A25419-8598-AA61-76DC-F163A8E27813}"/>
              </a:ext>
            </a:extLst>
          </p:cNvPr>
          <p:cNvSpPr/>
          <p:nvPr/>
        </p:nvSpPr>
        <p:spPr>
          <a:xfrm>
            <a:off x="3577666" y="3096553"/>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25" name="Rectangle: Rounded Corners 29">
            <a:extLst>
              <a:ext uri="{FF2B5EF4-FFF2-40B4-BE49-F238E27FC236}">
                <a16:creationId xmlns:a16="http://schemas.microsoft.com/office/drawing/2014/main" id="{446A32C3-4F0E-98D4-D047-FDD5670A2D2E}"/>
              </a:ext>
            </a:extLst>
          </p:cNvPr>
          <p:cNvSpPr/>
          <p:nvPr/>
        </p:nvSpPr>
        <p:spPr>
          <a:xfrm rot="5400000">
            <a:off x="4113566" y="3102844"/>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26" name="Rectangle: Rounded Corners 27">
            <a:extLst>
              <a:ext uri="{FF2B5EF4-FFF2-40B4-BE49-F238E27FC236}">
                <a16:creationId xmlns:a16="http://schemas.microsoft.com/office/drawing/2014/main" id="{3EBF96FD-17BC-D649-7ABD-10413AA17718}"/>
              </a:ext>
            </a:extLst>
          </p:cNvPr>
          <p:cNvSpPr/>
          <p:nvPr/>
        </p:nvSpPr>
        <p:spPr>
          <a:xfrm>
            <a:off x="4361975" y="3095730"/>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27" name="Rectangle: Rounded Corners 29">
            <a:extLst>
              <a:ext uri="{FF2B5EF4-FFF2-40B4-BE49-F238E27FC236}">
                <a16:creationId xmlns:a16="http://schemas.microsoft.com/office/drawing/2014/main" id="{6F1F4112-20AF-C317-FE1A-D347064F4F7B}"/>
              </a:ext>
            </a:extLst>
          </p:cNvPr>
          <p:cNvSpPr/>
          <p:nvPr/>
        </p:nvSpPr>
        <p:spPr>
          <a:xfrm rot="5400000">
            <a:off x="4611185" y="3105757"/>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28" name="Rectangle: Rounded Corners 20">
            <a:extLst>
              <a:ext uri="{FF2B5EF4-FFF2-40B4-BE49-F238E27FC236}">
                <a16:creationId xmlns:a16="http://schemas.microsoft.com/office/drawing/2014/main" id="{BDFDCD07-24EA-994C-22C5-46C666A38DC7}"/>
              </a:ext>
            </a:extLst>
          </p:cNvPr>
          <p:cNvSpPr/>
          <p:nvPr/>
        </p:nvSpPr>
        <p:spPr>
          <a:xfrm>
            <a:off x="4855536" y="3097012"/>
            <a:ext cx="227588" cy="248004"/>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29" name="Rectangle: Rounded Corners 23">
            <a:extLst>
              <a:ext uri="{FF2B5EF4-FFF2-40B4-BE49-F238E27FC236}">
                <a16:creationId xmlns:a16="http://schemas.microsoft.com/office/drawing/2014/main" id="{A8B9B4FB-ADED-848D-7B0E-D06E70966A27}"/>
              </a:ext>
            </a:extLst>
          </p:cNvPr>
          <p:cNvSpPr/>
          <p:nvPr/>
        </p:nvSpPr>
        <p:spPr>
          <a:xfrm rot="5400000">
            <a:off x="5065495" y="3101618"/>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30" name="Rectangle: Rounded Corners 25">
            <a:extLst>
              <a:ext uri="{FF2B5EF4-FFF2-40B4-BE49-F238E27FC236}">
                <a16:creationId xmlns:a16="http://schemas.microsoft.com/office/drawing/2014/main" id="{993E2F78-4A40-50AE-5C67-792D593F60A9}"/>
              </a:ext>
            </a:extLst>
          </p:cNvPr>
          <p:cNvSpPr/>
          <p:nvPr/>
        </p:nvSpPr>
        <p:spPr>
          <a:xfrm>
            <a:off x="5317564" y="3096798"/>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31" name="Rectangle: Rounded Corners 29">
            <a:extLst>
              <a:ext uri="{FF2B5EF4-FFF2-40B4-BE49-F238E27FC236}">
                <a16:creationId xmlns:a16="http://schemas.microsoft.com/office/drawing/2014/main" id="{C859BCA1-9DED-4FBB-ACDA-9C4ADED6E457}"/>
              </a:ext>
            </a:extLst>
          </p:cNvPr>
          <p:cNvSpPr/>
          <p:nvPr/>
        </p:nvSpPr>
        <p:spPr>
          <a:xfrm rot="5400000">
            <a:off x="5816885" y="3102567"/>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32" name="Rectangle: Rounded Corners 20">
            <a:extLst>
              <a:ext uri="{FF2B5EF4-FFF2-40B4-BE49-F238E27FC236}">
                <a16:creationId xmlns:a16="http://schemas.microsoft.com/office/drawing/2014/main" id="{362E05DF-6F4C-6C40-CA7D-C43CA1F5DEAA}"/>
              </a:ext>
            </a:extLst>
          </p:cNvPr>
          <p:cNvSpPr/>
          <p:nvPr/>
        </p:nvSpPr>
        <p:spPr>
          <a:xfrm>
            <a:off x="6061237" y="3093821"/>
            <a:ext cx="227588" cy="248004"/>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33" name="Rectangle: Rounded Corners 23">
            <a:extLst>
              <a:ext uri="{FF2B5EF4-FFF2-40B4-BE49-F238E27FC236}">
                <a16:creationId xmlns:a16="http://schemas.microsoft.com/office/drawing/2014/main" id="{CD9953A8-6ED9-BADC-1B4E-B85626E21BD5}"/>
              </a:ext>
            </a:extLst>
          </p:cNvPr>
          <p:cNvSpPr/>
          <p:nvPr/>
        </p:nvSpPr>
        <p:spPr>
          <a:xfrm rot="5400000">
            <a:off x="6271196" y="3098427"/>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34" name="Rectangle: Rounded Corners 25">
            <a:extLst>
              <a:ext uri="{FF2B5EF4-FFF2-40B4-BE49-F238E27FC236}">
                <a16:creationId xmlns:a16="http://schemas.microsoft.com/office/drawing/2014/main" id="{27E807AD-7AA1-D2CA-38B4-DCBDD565D4C2}"/>
              </a:ext>
            </a:extLst>
          </p:cNvPr>
          <p:cNvSpPr/>
          <p:nvPr/>
        </p:nvSpPr>
        <p:spPr>
          <a:xfrm>
            <a:off x="6523265" y="3093607"/>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35" name="Rectangle: Rounded Corners 26">
            <a:extLst>
              <a:ext uri="{FF2B5EF4-FFF2-40B4-BE49-F238E27FC236}">
                <a16:creationId xmlns:a16="http://schemas.microsoft.com/office/drawing/2014/main" id="{77ABB14B-22E8-DE9B-5D31-2E90F1384D88}"/>
              </a:ext>
            </a:extLst>
          </p:cNvPr>
          <p:cNvSpPr/>
          <p:nvPr/>
        </p:nvSpPr>
        <p:spPr>
          <a:xfrm rot="5400000">
            <a:off x="6768045" y="3098126"/>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36" name="Rectangle: Rounded Corners 27">
            <a:extLst>
              <a:ext uri="{FF2B5EF4-FFF2-40B4-BE49-F238E27FC236}">
                <a16:creationId xmlns:a16="http://schemas.microsoft.com/office/drawing/2014/main" id="{A1557134-A6BD-64EB-3182-EB335CDAF66C}"/>
              </a:ext>
            </a:extLst>
          </p:cNvPr>
          <p:cNvSpPr/>
          <p:nvPr/>
        </p:nvSpPr>
        <p:spPr>
          <a:xfrm>
            <a:off x="7020115" y="3093303"/>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37" name="Rectangle: Rounded Corners 29">
            <a:extLst>
              <a:ext uri="{FF2B5EF4-FFF2-40B4-BE49-F238E27FC236}">
                <a16:creationId xmlns:a16="http://schemas.microsoft.com/office/drawing/2014/main" id="{2390A38F-C293-B071-F7A9-4D9713D05D17}"/>
              </a:ext>
            </a:extLst>
          </p:cNvPr>
          <p:cNvSpPr/>
          <p:nvPr/>
        </p:nvSpPr>
        <p:spPr>
          <a:xfrm rot="5400000">
            <a:off x="7505510" y="3102703"/>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38" name="Rectangle: Rounded Corners 20">
            <a:extLst>
              <a:ext uri="{FF2B5EF4-FFF2-40B4-BE49-F238E27FC236}">
                <a16:creationId xmlns:a16="http://schemas.microsoft.com/office/drawing/2014/main" id="{7DA18CAC-0493-9FD8-173C-3C4972956734}"/>
              </a:ext>
            </a:extLst>
          </p:cNvPr>
          <p:cNvSpPr/>
          <p:nvPr/>
        </p:nvSpPr>
        <p:spPr>
          <a:xfrm>
            <a:off x="7749861" y="3093957"/>
            <a:ext cx="227588" cy="248004"/>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39" name="Rectangle: Rounded Corners 23">
            <a:extLst>
              <a:ext uri="{FF2B5EF4-FFF2-40B4-BE49-F238E27FC236}">
                <a16:creationId xmlns:a16="http://schemas.microsoft.com/office/drawing/2014/main" id="{0E4010EF-8C3F-6DE9-FF61-D2AC323AC924}"/>
              </a:ext>
            </a:extLst>
          </p:cNvPr>
          <p:cNvSpPr/>
          <p:nvPr/>
        </p:nvSpPr>
        <p:spPr>
          <a:xfrm rot="5400000">
            <a:off x="7959821" y="3098564"/>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40" name="Rectangle: Rounded Corners 25">
            <a:extLst>
              <a:ext uri="{FF2B5EF4-FFF2-40B4-BE49-F238E27FC236}">
                <a16:creationId xmlns:a16="http://schemas.microsoft.com/office/drawing/2014/main" id="{BA421F9D-3FD3-1CCC-0639-E540E0B1BEEC}"/>
              </a:ext>
            </a:extLst>
          </p:cNvPr>
          <p:cNvSpPr/>
          <p:nvPr/>
        </p:nvSpPr>
        <p:spPr>
          <a:xfrm>
            <a:off x="8211889" y="3093743"/>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41" name="Rectangle: Rounded Corners 26">
            <a:extLst>
              <a:ext uri="{FF2B5EF4-FFF2-40B4-BE49-F238E27FC236}">
                <a16:creationId xmlns:a16="http://schemas.microsoft.com/office/drawing/2014/main" id="{E56CF165-0A3A-2FE9-113E-404EBA8D40B4}"/>
              </a:ext>
            </a:extLst>
          </p:cNvPr>
          <p:cNvSpPr/>
          <p:nvPr/>
        </p:nvSpPr>
        <p:spPr>
          <a:xfrm rot="5400000">
            <a:off x="8456670" y="3098262"/>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42" name="Rectangle: Rounded Corners 27">
            <a:extLst>
              <a:ext uri="{FF2B5EF4-FFF2-40B4-BE49-F238E27FC236}">
                <a16:creationId xmlns:a16="http://schemas.microsoft.com/office/drawing/2014/main" id="{B8F9DFB2-833F-7303-41A2-1C9AEE42636E}"/>
              </a:ext>
            </a:extLst>
          </p:cNvPr>
          <p:cNvSpPr/>
          <p:nvPr/>
        </p:nvSpPr>
        <p:spPr>
          <a:xfrm>
            <a:off x="8708739" y="3093440"/>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43" name="Rectangle: Rounded Corners 26">
            <a:extLst>
              <a:ext uri="{FF2B5EF4-FFF2-40B4-BE49-F238E27FC236}">
                <a16:creationId xmlns:a16="http://schemas.microsoft.com/office/drawing/2014/main" id="{029051AB-E48F-6662-38C0-C82552389ADA}"/>
              </a:ext>
            </a:extLst>
          </p:cNvPr>
          <p:cNvSpPr/>
          <p:nvPr/>
        </p:nvSpPr>
        <p:spPr>
          <a:xfrm rot="5400000">
            <a:off x="9195593" y="3101316"/>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cxnSp>
        <p:nvCxnSpPr>
          <p:cNvPr id="344" name="Straight Connector 240">
            <a:extLst>
              <a:ext uri="{FF2B5EF4-FFF2-40B4-BE49-F238E27FC236}">
                <a16:creationId xmlns:a16="http://schemas.microsoft.com/office/drawing/2014/main" id="{BF05E2AF-737E-AD5A-9C54-9F2B251FD754}"/>
              </a:ext>
            </a:extLst>
          </p:cNvPr>
          <p:cNvCxnSpPr>
            <a:cxnSpLocks/>
          </p:cNvCxnSpPr>
          <p:nvPr/>
        </p:nvCxnSpPr>
        <p:spPr>
          <a:xfrm>
            <a:off x="715610" y="3064530"/>
            <a:ext cx="443712"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345" name="Graphic 248" descr="Future with solid fill">
            <a:extLst>
              <a:ext uri="{FF2B5EF4-FFF2-40B4-BE49-F238E27FC236}">
                <a16:creationId xmlns:a16="http://schemas.microsoft.com/office/drawing/2014/main" id="{94CD9BDB-C81C-7F75-71B6-FFC9BE5D251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61594" y="2893034"/>
            <a:ext cx="150157" cy="135230"/>
          </a:xfrm>
          <a:prstGeom prst="rect">
            <a:avLst/>
          </a:prstGeom>
        </p:spPr>
      </p:pic>
      <p:cxnSp>
        <p:nvCxnSpPr>
          <p:cNvPr id="346" name="Straight Connector 251">
            <a:extLst>
              <a:ext uri="{FF2B5EF4-FFF2-40B4-BE49-F238E27FC236}">
                <a16:creationId xmlns:a16="http://schemas.microsoft.com/office/drawing/2014/main" id="{D1103000-AEE8-4301-B5CC-1849D34D6CEF}"/>
              </a:ext>
            </a:extLst>
          </p:cNvPr>
          <p:cNvCxnSpPr>
            <a:cxnSpLocks/>
          </p:cNvCxnSpPr>
          <p:nvPr/>
        </p:nvCxnSpPr>
        <p:spPr>
          <a:xfrm>
            <a:off x="1642958" y="3057770"/>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347" name="Graphic 254" descr="Future with solid fill">
            <a:extLst>
              <a:ext uri="{FF2B5EF4-FFF2-40B4-BE49-F238E27FC236}">
                <a16:creationId xmlns:a16="http://schemas.microsoft.com/office/drawing/2014/main" id="{7047AF29-97FA-CB06-D393-277BB74DD6C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00545" y="2898047"/>
            <a:ext cx="150157" cy="135230"/>
          </a:xfrm>
          <a:prstGeom prst="rect">
            <a:avLst/>
          </a:prstGeom>
        </p:spPr>
      </p:pic>
      <p:cxnSp>
        <p:nvCxnSpPr>
          <p:cNvPr id="348" name="Straight Connector 258">
            <a:extLst>
              <a:ext uri="{FF2B5EF4-FFF2-40B4-BE49-F238E27FC236}">
                <a16:creationId xmlns:a16="http://schemas.microsoft.com/office/drawing/2014/main" id="{2A089DD2-0D22-F2AB-C202-B092385D9178}"/>
              </a:ext>
            </a:extLst>
          </p:cNvPr>
          <p:cNvCxnSpPr>
            <a:cxnSpLocks/>
          </p:cNvCxnSpPr>
          <p:nvPr/>
        </p:nvCxnSpPr>
        <p:spPr>
          <a:xfrm flipV="1">
            <a:off x="2585048" y="3064238"/>
            <a:ext cx="490655" cy="292"/>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349" name="Graphic 259" descr="Future with solid fill">
            <a:extLst>
              <a:ext uri="{FF2B5EF4-FFF2-40B4-BE49-F238E27FC236}">
                <a16:creationId xmlns:a16="http://schemas.microsoft.com/office/drawing/2014/main" id="{CAC918E8-233A-DCBE-AE21-82199588C24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12213" y="2914586"/>
            <a:ext cx="150157" cy="135230"/>
          </a:xfrm>
          <a:prstGeom prst="rect">
            <a:avLst/>
          </a:prstGeom>
        </p:spPr>
      </p:pic>
      <p:cxnSp>
        <p:nvCxnSpPr>
          <p:cNvPr id="350" name="Straight Connector 262">
            <a:extLst>
              <a:ext uri="{FF2B5EF4-FFF2-40B4-BE49-F238E27FC236}">
                <a16:creationId xmlns:a16="http://schemas.microsoft.com/office/drawing/2014/main" id="{9AC374F2-F512-643A-1F46-028FD040FB50}"/>
              </a:ext>
            </a:extLst>
          </p:cNvPr>
          <p:cNvCxnSpPr>
            <a:cxnSpLocks/>
          </p:cNvCxnSpPr>
          <p:nvPr/>
        </p:nvCxnSpPr>
        <p:spPr>
          <a:xfrm flipV="1">
            <a:off x="4358687" y="3060984"/>
            <a:ext cx="432780" cy="2444"/>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351" name="Graphic 263" descr="Future with solid fill">
            <a:extLst>
              <a:ext uri="{FF2B5EF4-FFF2-40B4-BE49-F238E27FC236}">
                <a16:creationId xmlns:a16="http://schemas.microsoft.com/office/drawing/2014/main" id="{F08675C1-F692-3053-5C96-FB41F5CA53E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17680" y="2898667"/>
            <a:ext cx="150157" cy="135230"/>
          </a:xfrm>
          <a:prstGeom prst="rect">
            <a:avLst/>
          </a:prstGeom>
        </p:spPr>
      </p:pic>
      <p:cxnSp>
        <p:nvCxnSpPr>
          <p:cNvPr id="130" name="Straight Connector 264">
            <a:extLst>
              <a:ext uri="{FF2B5EF4-FFF2-40B4-BE49-F238E27FC236}">
                <a16:creationId xmlns:a16="http://schemas.microsoft.com/office/drawing/2014/main" id="{C92834ED-ECBF-9A96-8C2A-45B5793F454C}"/>
              </a:ext>
            </a:extLst>
          </p:cNvPr>
          <p:cNvCxnSpPr>
            <a:cxnSpLocks/>
          </p:cNvCxnSpPr>
          <p:nvPr/>
        </p:nvCxnSpPr>
        <p:spPr>
          <a:xfrm flipV="1">
            <a:off x="5825970" y="3064924"/>
            <a:ext cx="668816" cy="6128"/>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352" name="Graphic 265" descr="Future with solid fill">
            <a:extLst>
              <a:ext uri="{FF2B5EF4-FFF2-40B4-BE49-F238E27FC236}">
                <a16:creationId xmlns:a16="http://schemas.microsoft.com/office/drawing/2014/main" id="{8246B41D-19C7-9B61-5658-43C3BFACF45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08524" y="2902607"/>
            <a:ext cx="150157" cy="135230"/>
          </a:xfrm>
          <a:prstGeom prst="rect">
            <a:avLst/>
          </a:prstGeom>
        </p:spPr>
      </p:pic>
      <p:cxnSp>
        <p:nvCxnSpPr>
          <p:cNvPr id="353" name="Straight Connector 266">
            <a:extLst>
              <a:ext uri="{FF2B5EF4-FFF2-40B4-BE49-F238E27FC236}">
                <a16:creationId xmlns:a16="http://schemas.microsoft.com/office/drawing/2014/main" id="{D934456E-A11C-0714-11A5-C718CD35F671}"/>
              </a:ext>
            </a:extLst>
          </p:cNvPr>
          <p:cNvCxnSpPr>
            <a:cxnSpLocks/>
          </p:cNvCxnSpPr>
          <p:nvPr/>
        </p:nvCxnSpPr>
        <p:spPr>
          <a:xfrm flipV="1">
            <a:off x="7514594" y="3060364"/>
            <a:ext cx="668816" cy="6128"/>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354" name="Graphic 267" descr="Future with solid fill">
            <a:extLst>
              <a:ext uri="{FF2B5EF4-FFF2-40B4-BE49-F238E27FC236}">
                <a16:creationId xmlns:a16="http://schemas.microsoft.com/office/drawing/2014/main" id="{8962370D-FA81-B1F6-21BF-FC4EDB3E2F8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97149" y="2898047"/>
            <a:ext cx="150157" cy="135230"/>
          </a:xfrm>
          <a:prstGeom prst="rect">
            <a:avLst/>
          </a:prstGeom>
        </p:spPr>
      </p:pic>
      <p:cxnSp>
        <p:nvCxnSpPr>
          <p:cNvPr id="355" name="Straight Connector 290">
            <a:extLst>
              <a:ext uri="{FF2B5EF4-FFF2-40B4-BE49-F238E27FC236}">
                <a16:creationId xmlns:a16="http://schemas.microsoft.com/office/drawing/2014/main" id="{5DC4BA08-A0DC-BFCD-04B4-78FF8A333E37}"/>
              </a:ext>
            </a:extLst>
          </p:cNvPr>
          <p:cNvCxnSpPr>
            <a:cxnSpLocks/>
          </p:cNvCxnSpPr>
          <p:nvPr/>
        </p:nvCxnSpPr>
        <p:spPr>
          <a:xfrm>
            <a:off x="3333914" y="3065081"/>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356" name="Graphic 291" descr="Future with solid fill">
            <a:extLst>
              <a:ext uri="{FF2B5EF4-FFF2-40B4-BE49-F238E27FC236}">
                <a16:creationId xmlns:a16="http://schemas.microsoft.com/office/drawing/2014/main" id="{9ED6F0D1-81D1-5D54-EBFF-4A02251D14D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91501" y="2905358"/>
            <a:ext cx="150157" cy="135230"/>
          </a:xfrm>
          <a:prstGeom prst="rect">
            <a:avLst/>
          </a:prstGeom>
        </p:spPr>
      </p:pic>
      <p:cxnSp>
        <p:nvCxnSpPr>
          <p:cNvPr id="357" name="Straight Connector 292">
            <a:extLst>
              <a:ext uri="{FF2B5EF4-FFF2-40B4-BE49-F238E27FC236}">
                <a16:creationId xmlns:a16="http://schemas.microsoft.com/office/drawing/2014/main" id="{5BA5DB52-7565-4233-B095-95FA5E6B0A6C}"/>
              </a:ext>
            </a:extLst>
          </p:cNvPr>
          <p:cNvCxnSpPr>
            <a:cxnSpLocks/>
          </p:cNvCxnSpPr>
          <p:nvPr/>
        </p:nvCxnSpPr>
        <p:spPr>
          <a:xfrm>
            <a:off x="5070803" y="3057770"/>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358" name="Graphic 293" descr="Future with solid fill">
            <a:extLst>
              <a:ext uri="{FF2B5EF4-FFF2-40B4-BE49-F238E27FC236}">
                <a16:creationId xmlns:a16="http://schemas.microsoft.com/office/drawing/2014/main" id="{C3CE9C59-2225-CD79-AD50-4A69D717C01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140866" y="2898047"/>
            <a:ext cx="150157" cy="135230"/>
          </a:xfrm>
          <a:prstGeom prst="rect">
            <a:avLst/>
          </a:prstGeom>
        </p:spPr>
      </p:pic>
      <p:cxnSp>
        <p:nvCxnSpPr>
          <p:cNvPr id="359" name="Straight Connector 294">
            <a:extLst>
              <a:ext uri="{FF2B5EF4-FFF2-40B4-BE49-F238E27FC236}">
                <a16:creationId xmlns:a16="http://schemas.microsoft.com/office/drawing/2014/main" id="{1C7C648A-7E94-0CC8-159A-CB0B79585CEE}"/>
              </a:ext>
            </a:extLst>
          </p:cNvPr>
          <p:cNvCxnSpPr>
            <a:cxnSpLocks/>
          </p:cNvCxnSpPr>
          <p:nvPr/>
        </p:nvCxnSpPr>
        <p:spPr>
          <a:xfrm>
            <a:off x="6773354" y="3060824"/>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360" name="Graphic 295" descr="Future with solid fill">
            <a:extLst>
              <a:ext uri="{FF2B5EF4-FFF2-40B4-BE49-F238E27FC236}">
                <a16:creationId xmlns:a16="http://schemas.microsoft.com/office/drawing/2014/main" id="{D229FE9E-056E-ABAF-DBF6-842C9C202A5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830939" y="2901100"/>
            <a:ext cx="150157" cy="135230"/>
          </a:xfrm>
          <a:prstGeom prst="rect">
            <a:avLst/>
          </a:prstGeom>
        </p:spPr>
      </p:pic>
      <p:cxnSp>
        <p:nvCxnSpPr>
          <p:cNvPr id="361" name="Straight Connector 296">
            <a:extLst>
              <a:ext uri="{FF2B5EF4-FFF2-40B4-BE49-F238E27FC236}">
                <a16:creationId xmlns:a16="http://schemas.microsoft.com/office/drawing/2014/main" id="{AD895661-8192-7655-77D4-7271FB1F0706}"/>
              </a:ext>
            </a:extLst>
          </p:cNvPr>
          <p:cNvCxnSpPr>
            <a:cxnSpLocks/>
          </p:cNvCxnSpPr>
          <p:nvPr/>
        </p:nvCxnSpPr>
        <p:spPr>
          <a:xfrm>
            <a:off x="8452757" y="3057770"/>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362" name="Graphic 297" descr="Future with solid fill">
            <a:extLst>
              <a:ext uri="{FF2B5EF4-FFF2-40B4-BE49-F238E27FC236}">
                <a16:creationId xmlns:a16="http://schemas.microsoft.com/office/drawing/2014/main" id="{C61518BF-0C07-4316-3C2E-F65F543F1E7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510344" y="2898047"/>
            <a:ext cx="150157" cy="135230"/>
          </a:xfrm>
          <a:prstGeom prst="rect">
            <a:avLst/>
          </a:prstGeom>
        </p:spPr>
      </p:pic>
      <p:cxnSp>
        <p:nvCxnSpPr>
          <p:cNvPr id="363" name="Straight Connector 298">
            <a:extLst>
              <a:ext uri="{FF2B5EF4-FFF2-40B4-BE49-F238E27FC236}">
                <a16:creationId xmlns:a16="http://schemas.microsoft.com/office/drawing/2014/main" id="{819FBE0D-FF1D-8C33-D3DA-815D2B7B0409}"/>
              </a:ext>
            </a:extLst>
          </p:cNvPr>
          <p:cNvCxnSpPr>
            <a:cxnSpLocks/>
          </p:cNvCxnSpPr>
          <p:nvPr/>
        </p:nvCxnSpPr>
        <p:spPr>
          <a:xfrm>
            <a:off x="9200902" y="3057770"/>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sp>
        <p:nvSpPr>
          <p:cNvPr id="364" name="Left Brace 323">
            <a:extLst>
              <a:ext uri="{FF2B5EF4-FFF2-40B4-BE49-F238E27FC236}">
                <a16:creationId xmlns:a16="http://schemas.microsoft.com/office/drawing/2014/main" id="{1391BAE4-C496-6D65-4EE3-AE69A73BBAA5}"/>
              </a:ext>
            </a:extLst>
          </p:cNvPr>
          <p:cNvSpPr/>
          <p:nvPr/>
        </p:nvSpPr>
        <p:spPr>
          <a:xfrm rot="5400000">
            <a:off x="3436574" y="2005213"/>
            <a:ext cx="89141" cy="1712831"/>
          </a:xfrm>
          <a:prstGeom prst="leftBrace">
            <a:avLst/>
          </a:prstGeom>
          <a:noFill/>
          <a:ln w="19050">
            <a:solidFill>
              <a:schemeClr val="bg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DK" sz="1400">
              <a:latin typeface="Gill Sans MT" panose="020B0502020104020203" pitchFamily="34" charset="0"/>
            </a:endParaRPr>
          </a:p>
        </p:txBody>
      </p:sp>
      <p:cxnSp>
        <p:nvCxnSpPr>
          <p:cNvPr id="365" name="Straight Arrow Connector 178">
            <a:extLst>
              <a:ext uri="{FF2B5EF4-FFF2-40B4-BE49-F238E27FC236}">
                <a16:creationId xmlns:a16="http://schemas.microsoft.com/office/drawing/2014/main" id="{89FE0F2D-DEC0-C6B5-346C-3F5A541C20FD}"/>
              </a:ext>
            </a:extLst>
          </p:cNvPr>
          <p:cNvCxnSpPr>
            <a:cxnSpLocks/>
          </p:cNvCxnSpPr>
          <p:nvPr/>
        </p:nvCxnSpPr>
        <p:spPr>
          <a:xfrm flipV="1">
            <a:off x="2610636" y="2972204"/>
            <a:ext cx="0" cy="973044"/>
          </a:xfrm>
          <a:prstGeom prst="straightConnector1">
            <a:avLst/>
          </a:prstGeom>
          <a:ln w="19050">
            <a:solidFill>
              <a:schemeClr val="bg2">
                <a:lumMod val="50000"/>
              </a:schemeClr>
            </a:solidFill>
            <a:prstDash val="sysDash"/>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66" name="Straight Arrow Connector 178">
            <a:extLst>
              <a:ext uri="{FF2B5EF4-FFF2-40B4-BE49-F238E27FC236}">
                <a16:creationId xmlns:a16="http://schemas.microsoft.com/office/drawing/2014/main" id="{17BDA9FA-4934-47B6-DC0C-2E707BF08A18}"/>
              </a:ext>
            </a:extLst>
          </p:cNvPr>
          <p:cNvCxnSpPr>
            <a:cxnSpLocks/>
          </p:cNvCxnSpPr>
          <p:nvPr/>
        </p:nvCxnSpPr>
        <p:spPr>
          <a:xfrm flipV="1">
            <a:off x="4345877" y="2962679"/>
            <a:ext cx="0" cy="973044"/>
          </a:xfrm>
          <a:prstGeom prst="straightConnector1">
            <a:avLst/>
          </a:prstGeom>
          <a:ln w="19050">
            <a:solidFill>
              <a:schemeClr val="bg2">
                <a:lumMod val="50000"/>
              </a:schemeClr>
            </a:solidFill>
            <a:prstDash val="sysDash"/>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67" name="Straight Arrow Connector 178">
            <a:extLst>
              <a:ext uri="{FF2B5EF4-FFF2-40B4-BE49-F238E27FC236}">
                <a16:creationId xmlns:a16="http://schemas.microsoft.com/office/drawing/2014/main" id="{62F73233-5458-9C95-2960-F07AD7F67A33}"/>
              </a:ext>
            </a:extLst>
          </p:cNvPr>
          <p:cNvCxnSpPr>
            <a:cxnSpLocks/>
          </p:cNvCxnSpPr>
          <p:nvPr/>
        </p:nvCxnSpPr>
        <p:spPr>
          <a:xfrm flipV="1">
            <a:off x="6061237" y="2972204"/>
            <a:ext cx="0" cy="973044"/>
          </a:xfrm>
          <a:prstGeom prst="straightConnector1">
            <a:avLst/>
          </a:prstGeom>
          <a:ln w="19050">
            <a:solidFill>
              <a:schemeClr val="bg2">
                <a:lumMod val="50000"/>
              </a:schemeClr>
            </a:solidFill>
            <a:prstDash val="sysDash"/>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68" name="Straight Arrow Connector 178">
            <a:extLst>
              <a:ext uri="{FF2B5EF4-FFF2-40B4-BE49-F238E27FC236}">
                <a16:creationId xmlns:a16="http://schemas.microsoft.com/office/drawing/2014/main" id="{A04CFA76-B258-57F1-136C-2F7A6623AB0F}"/>
              </a:ext>
            </a:extLst>
          </p:cNvPr>
          <p:cNvCxnSpPr>
            <a:cxnSpLocks/>
          </p:cNvCxnSpPr>
          <p:nvPr/>
        </p:nvCxnSpPr>
        <p:spPr>
          <a:xfrm flipV="1">
            <a:off x="7749861" y="2972204"/>
            <a:ext cx="0" cy="973044"/>
          </a:xfrm>
          <a:prstGeom prst="straightConnector1">
            <a:avLst/>
          </a:prstGeom>
          <a:ln w="19050">
            <a:solidFill>
              <a:schemeClr val="bg2">
                <a:lumMod val="50000"/>
              </a:schemeClr>
            </a:solidFill>
            <a:prstDash val="sysDash"/>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69" name="Straight Arrow Connector 178">
            <a:extLst>
              <a:ext uri="{FF2B5EF4-FFF2-40B4-BE49-F238E27FC236}">
                <a16:creationId xmlns:a16="http://schemas.microsoft.com/office/drawing/2014/main" id="{C568030E-7734-27A8-659E-FD42EDC4D686}"/>
              </a:ext>
            </a:extLst>
          </p:cNvPr>
          <p:cNvCxnSpPr>
            <a:cxnSpLocks/>
          </p:cNvCxnSpPr>
          <p:nvPr/>
        </p:nvCxnSpPr>
        <p:spPr>
          <a:xfrm flipV="1">
            <a:off x="9442547" y="2972204"/>
            <a:ext cx="0" cy="1060229"/>
          </a:xfrm>
          <a:prstGeom prst="straightConnector1">
            <a:avLst/>
          </a:prstGeom>
          <a:ln w="19050">
            <a:solidFill>
              <a:schemeClr val="bg2">
                <a:lumMod val="50000"/>
              </a:schemeClr>
            </a:solidFill>
            <a:prstDash val="sys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370" name="Left Brace 346">
            <a:extLst>
              <a:ext uri="{FF2B5EF4-FFF2-40B4-BE49-F238E27FC236}">
                <a16:creationId xmlns:a16="http://schemas.microsoft.com/office/drawing/2014/main" id="{A5A22E6C-4075-466A-A5A1-E0EEE6D47C28}"/>
              </a:ext>
            </a:extLst>
          </p:cNvPr>
          <p:cNvSpPr/>
          <p:nvPr/>
        </p:nvSpPr>
        <p:spPr>
          <a:xfrm rot="5400000">
            <a:off x="5173304" y="2018572"/>
            <a:ext cx="87847" cy="1688019"/>
          </a:xfrm>
          <a:prstGeom prst="leftBrace">
            <a:avLst/>
          </a:prstGeom>
          <a:noFill/>
          <a:ln w="19050">
            <a:solidFill>
              <a:schemeClr val="bg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DK" sz="1400">
              <a:latin typeface="Gill Sans MT" panose="020B0502020104020203" pitchFamily="34" charset="0"/>
            </a:endParaRPr>
          </a:p>
        </p:txBody>
      </p:sp>
      <p:sp>
        <p:nvSpPr>
          <p:cNvPr id="371" name="Left Brace 347">
            <a:extLst>
              <a:ext uri="{FF2B5EF4-FFF2-40B4-BE49-F238E27FC236}">
                <a16:creationId xmlns:a16="http://schemas.microsoft.com/office/drawing/2014/main" id="{26452F27-4D75-C4AB-F9A1-01076C211787}"/>
              </a:ext>
            </a:extLst>
          </p:cNvPr>
          <p:cNvSpPr/>
          <p:nvPr/>
        </p:nvSpPr>
        <p:spPr>
          <a:xfrm rot="5400000">
            <a:off x="6890297" y="2045139"/>
            <a:ext cx="85041" cy="1634087"/>
          </a:xfrm>
          <a:prstGeom prst="leftBrace">
            <a:avLst/>
          </a:prstGeom>
          <a:noFill/>
          <a:ln w="19050">
            <a:solidFill>
              <a:schemeClr val="bg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DK" sz="1400" dirty="0">
              <a:latin typeface="Gill Sans MT" panose="020B0502020104020203" pitchFamily="34" charset="0"/>
            </a:endParaRPr>
          </a:p>
        </p:txBody>
      </p:sp>
      <p:sp>
        <p:nvSpPr>
          <p:cNvPr id="372" name="Left Brace 348">
            <a:extLst>
              <a:ext uri="{FF2B5EF4-FFF2-40B4-BE49-F238E27FC236}">
                <a16:creationId xmlns:a16="http://schemas.microsoft.com/office/drawing/2014/main" id="{B2B0F0D8-3EC2-2BF8-1CA9-B1A7651B1FC2}"/>
              </a:ext>
            </a:extLst>
          </p:cNvPr>
          <p:cNvSpPr/>
          <p:nvPr/>
        </p:nvSpPr>
        <p:spPr>
          <a:xfrm rot="5400000">
            <a:off x="8582983" y="2042960"/>
            <a:ext cx="85041" cy="1634087"/>
          </a:xfrm>
          <a:prstGeom prst="leftBrace">
            <a:avLst/>
          </a:prstGeom>
          <a:noFill/>
          <a:ln w="19050">
            <a:solidFill>
              <a:schemeClr val="bg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DK" sz="1400" dirty="0">
              <a:latin typeface="Gill Sans MT" panose="020B0502020104020203" pitchFamily="34" charset="0"/>
            </a:endParaRPr>
          </a:p>
        </p:txBody>
      </p:sp>
      <p:sp>
        <p:nvSpPr>
          <p:cNvPr id="373" name="Left Brace 360">
            <a:extLst>
              <a:ext uri="{FF2B5EF4-FFF2-40B4-BE49-F238E27FC236}">
                <a16:creationId xmlns:a16="http://schemas.microsoft.com/office/drawing/2014/main" id="{63B3D681-A169-25DB-567B-D374EC39F070}"/>
              </a:ext>
            </a:extLst>
          </p:cNvPr>
          <p:cNvSpPr/>
          <p:nvPr/>
        </p:nvSpPr>
        <p:spPr>
          <a:xfrm rot="16200000" flipH="1" flipV="1">
            <a:off x="9717361" y="3049609"/>
            <a:ext cx="53098" cy="493170"/>
          </a:xfrm>
          <a:prstGeom prst="leftBrace">
            <a:avLst/>
          </a:prstGeom>
          <a:noFill/>
          <a:ln w="12700">
            <a:solidFill>
              <a:schemeClr val="bg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DK" sz="1400">
              <a:latin typeface="Gill Sans MT" panose="020B0502020104020203" pitchFamily="34" charset="0"/>
            </a:endParaRPr>
          </a:p>
        </p:txBody>
      </p:sp>
      <p:sp>
        <p:nvSpPr>
          <p:cNvPr id="374" name="TextBox 180">
            <a:extLst>
              <a:ext uri="{FF2B5EF4-FFF2-40B4-BE49-F238E27FC236}">
                <a16:creationId xmlns:a16="http://schemas.microsoft.com/office/drawing/2014/main" id="{5C07106A-A94A-3749-5A35-935D7EE935F0}"/>
              </a:ext>
            </a:extLst>
          </p:cNvPr>
          <p:cNvSpPr txBox="1"/>
          <p:nvPr/>
        </p:nvSpPr>
        <p:spPr>
          <a:xfrm>
            <a:off x="106005" y="3761127"/>
            <a:ext cx="554575" cy="307777"/>
          </a:xfrm>
          <a:prstGeom prst="rect">
            <a:avLst/>
          </a:prstGeom>
          <a:noFill/>
        </p:spPr>
        <p:txBody>
          <a:bodyPr wrap="none" rtlCol="0">
            <a:spAutoFit/>
          </a:bodyPr>
          <a:lstStyle/>
          <a:p>
            <a:r>
              <a:rPr lang="en-US" sz="1400" dirty="0">
                <a:latin typeface="Gill Sans MT" panose="020B0502020104020203" pitchFamily="34" charset="0"/>
                <a:cs typeface="Times New Roman" panose="02020603050405020304" pitchFamily="18" charset="0"/>
              </a:rPr>
              <a:t>Job 2</a:t>
            </a:r>
            <a:endParaRPr lang="en-DK" sz="1400" dirty="0">
              <a:latin typeface="Gill Sans MT" panose="020B0502020104020203" pitchFamily="34" charset="0"/>
              <a:cs typeface="Times New Roman" panose="02020603050405020304" pitchFamily="18" charset="0"/>
            </a:endParaRPr>
          </a:p>
        </p:txBody>
      </p:sp>
      <p:sp>
        <p:nvSpPr>
          <p:cNvPr id="375" name="Rectangle: Rounded Corners 20">
            <a:extLst>
              <a:ext uri="{FF2B5EF4-FFF2-40B4-BE49-F238E27FC236}">
                <a16:creationId xmlns:a16="http://schemas.microsoft.com/office/drawing/2014/main" id="{944C3B50-21AA-4567-2296-D079F1FC532D}"/>
              </a:ext>
            </a:extLst>
          </p:cNvPr>
          <p:cNvSpPr/>
          <p:nvPr/>
        </p:nvSpPr>
        <p:spPr>
          <a:xfrm>
            <a:off x="718799" y="3814703"/>
            <a:ext cx="227588" cy="248004"/>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76" name="Rectangle: Rounded Corners 42">
            <a:extLst>
              <a:ext uri="{FF2B5EF4-FFF2-40B4-BE49-F238E27FC236}">
                <a16:creationId xmlns:a16="http://schemas.microsoft.com/office/drawing/2014/main" id="{87CB7F18-9E7D-E40E-45BD-7801F2BB08C9}"/>
              </a:ext>
            </a:extLst>
          </p:cNvPr>
          <p:cNvSpPr/>
          <p:nvPr/>
        </p:nvSpPr>
        <p:spPr>
          <a:xfrm rot="5400000">
            <a:off x="1151347" y="3820487"/>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77" name="Rectangle: Rounded Corners 42">
            <a:extLst>
              <a:ext uri="{FF2B5EF4-FFF2-40B4-BE49-F238E27FC236}">
                <a16:creationId xmlns:a16="http://schemas.microsoft.com/office/drawing/2014/main" id="{5182428C-F493-BF93-E428-85ACFE31B20C}"/>
              </a:ext>
            </a:extLst>
          </p:cNvPr>
          <p:cNvSpPr/>
          <p:nvPr/>
        </p:nvSpPr>
        <p:spPr>
          <a:xfrm rot="5400000">
            <a:off x="1391033" y="3820268"/>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78" name="Rectangle: Rounded Corners 27">
            <a:extLst>
              <a:ext uri="{FF2B5EF4-FFF2-40B4-BE49-F238E27FC236}">
                <a16:creationId xmlns:a16="http://schemas.microsoft.com/office/drawing/2014/main" id="{CB0D7E0F-1C9F-9E4D-D999-B64A1551F333}"/>
              </a:ext>
            </a:extLst>
          </p:cNvPr>
          <p:cNvSpPr/>
          <p:nvPr/>
        </p:nvSpPr>
        <p:spPr>
          <a:xfrm>
            <a:off x="1637987" y="3812879"/>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79" name="Rectangle: Rounded Corners 42">
            <a:extLst>
              <a:ext uri="{FF2B5EF4-FFF2-40B4-BE49-F238E27FC236}">
                <a16:creationId xmlns:a16="http://schemas.microsoft.com/office/drawing/2014/main" id="{8C3F0EB9-7094-FD80-8863-03D9CB52081D}"/>
              </a:ext>
            </a:extLst>
          </p:cNvPr>
          <p:cNvSpPr/>
          <p:nvPr/>
        </p:nvSpPr>
        <p:spPr>
          <a:xfrm rot="5400000">
            <a:off x="1897078" y="3820026"/>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80" name="Rectangle: Rounded Corners 42">
            <a:extLst>
              <a:ext uri="{FF2B5EF4-FFF2-40B4-BE49-F238E27FC236}">
                <a16:creationId xmlns:a16="http://schemas.microsoft.com/office/drawing/2014/main" id="{2D82B747-9550-5C1A-59A0-FCEACA241282}"/>
              </a:ext>
            </a:extLst>
          </p:cNvPr>
          <p:cNvSpPr/>
          <p:nvPr/>
        </p:nvSpPr>
        <p:spPr>
          <a:xfrm rot="5400000">
            <a:off x="2136764" y="3819807"/>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81" name="Rectangle: Rounded Corners 27">
            <a:extLst>
              <a:ext uri="{FF2B5EF4-FFF2-40B4-BE49-F238E27FC236}">
                <a16:creationId xmlns:a16="http://schemas.microsoft.com/office/drawing/2014/main" id="{58A9E1E8-0405-2FEA-C0ED-587B605F4A96}"/>
              </a:ext>
            </a:extLst>
          </p:cNvPr>
          <p:cNvSpPr/>
          <p:nvPr/>
        </p:nvSpPr>
        <p:spPr>
          <a:xfrm>
            <a:off x="2398597" y="3812419"/>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82" name="Rectangle: Rounded Corners 42">
            <a:extLst>
              <a:ext uri="{FF2B5EF4-FFF2-40B4-BE49-F238E27FC236}">
                <a16:creationId xmlns:a16="http://schemas.microsoft.com/office/drawing/2014/main" id="{6A5C72A7-26F5-BEF3-AD42-756F3B885993}"/>
              </a:ext>
            </a:extLst>
          </p:cNvPr>
          <p:cNvSpPr/>
          <p:nvPr/>
        </p:nvSpPr>
        <p:spPr>
          <a:xfrm rot="5400000">
            <a:off x="2603552" y="3815405"/>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83" name="Rectangle: Rounded Corners 42">
            <a:extLst>
              <a:ext uri="{FF2B5EF4-FFF2-40B4-BE49-F238E27FC236}">
                <a16:creationId xmlns:a16="http://schemas.microsoft.com/office/drawing/2014/main" id="{8E416355-5097-C72F-FEA0-04C23B78014C}"/>
              </a:ext>
            </a:extLst>
          </p:cNvPr>
          <p:cNvSpPr/>
          <p:nvPr/>
        </p:nvSpPr>
        <p:spPr>
          <a:xfrm rot="5400000">
            <a:off x="3103173" y="3820026"/>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84" name="Rectangle: Rounded Corners 27">
            <a:extLst>
              <a:ext uri="{FF2B5EF4-FFF2-40B4-BE49-F238E27FC236}">
                <a16:creationId xmlns:a16="http://schemas.microsoft.com/office/drawing/2014/main" id="{90C6525E-9856-0B9E-F476-9DC6E66A243F}"/>
              </a:ext>
            </a:extLst>
          </p:cNvPr>
          <p:cNvSpPr/>
          <p:nvPr/>
        </p:nvSpPr>
        <p:spPr>
          <a:xfrm>
            <a:off x="3350127" y="3812637"/>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85" name="Rectangle: Rounded Corners 42">
            <a:extLst>
              <a:ext uri="{FF2B5EF4-FFF2-40B4-BE49-F238E27FC236}">
                <a16:creationId xmlns:a16="http://schemas.microsoft.com/office/drawing/2014/main" id="{1F6848D3-EA2A-9207-AFE4-19861DF07A25}"/>
              </a:ext>
            </a:extLst>
          </p:cNvPr>
          <p:cNvSpPr/>
          <p:nvPr/>
        </p:nvSpPr>
        <p:spPr>
          <a:xfrm rot="5400000">
            <a:off x="3599495" y="3820268"/>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86" name="Rectangle: Rounded Corners 42">
            <a:extLst>
              <a:ext uri="{FF2B5EF4-FFF2-40B4-BE49-F238E27FC236}">
                <a16:creationId xmlns:a16="http://schemas.microsoft.com/office/drawing/2014/main" id="{E2DAD499-405E-0140-A856-988DDDC5FA1A}"/>
              </a:ext>
            </a:extLst>
          </p:cNvPr>
          <p:cNvSpPr/>
          <p:nvPr/>
        </p:nvSpPr>
        <p:spPr>
          <a:xfrm rot="5400000">
            <a:off x="3839181" y="3820049"/>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87" name="Rectangle: Rounded Corners 27">
            <a:extLst>
              <a:ext uri="{FF2B5EF4-FFF2-40B4-BE49-F238E27FC236}">
                <a16:creationId xmlns:a16="http://schemas.microsoft.com/office/drawing/2014/main" id="{7142D910-33E4-4845-9071-BE7AB0F79DAB}"/>
              </a:ext>
            </a:extLst>
          </p:cNvPr>
          <p:cNvSpPr/>
          <p:nvPr/>
        </p:nvSpPr>
        <p:spPr>
          <a:xfrm>
            <a:off x="4086135" y="3812660"/>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88" name="Rectangle: Rounded Corners 42">
            <a:extLst>
              <a:ext uri="{FF2B5EF4-FFF2-40B4-BE49-F238E27FC236}">
                <a16:creationId xmlns:a16="http://schemas.microsoft.com/office/drawing/2014/main" id="{BF4304D3-2BDA-82A1-B063-09C50F99D091}"/>
              </a:ext>
            </a:extLst>
          </p:cNvPr>
          <p:cNvSpPr/>
          <p:nvPr/>
        </p:nvSpPr>
        <p:spPr>
          <a:xfrm rot="5400000">
            <a:off x="4321913" y="3816347"/>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89" name="Rectangle: Rounded Corners 42">
            <a:extLst>
              <a:ext uri="{FF2B5EF4-FFF2-40B4-BE49-F238E27FC236}">
                <a16:creationId xmlns:a16="http://schemas.microsoft.com/office/drawing/2014/main" id="{73428A39-BF7E-475E-D677-073A03027162}"/>
              </a:ext>
            </a:extLst>
          </p:cNvPr>
          <p:cNvSpPr/>
          <p:nvPr/>
        </p:nvSpPr>
        <p:spPr>
          <a:xfrm rot="5400000">
            <a:off x="4855596" y="3820026"/>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90" name="Rectangle: Rounded Corners 27">
            <a:extLst>
              <a:ext uri="{FF2B5EF4-FFF2-40B4-BE49-F238E27FC236}">
                <a16:creationId xmlns:a16="http://schemas.microsoft.com/office/drawing/2014/main" id="{C2254217-135A-616B-4B95-B235757454F0}"/>
              </a:ext>
            </a:extLst>
          </p:cNvPr>
          <p:cNvSpPr/>
          <p:nvPr/>
        </p:nvSpPr>
        <p:spPr>
          <a:xfrm>
            <a:off x="5102550" y="3812637"/>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91" name="Rectangle: Rounded Corners 42">
            <a:extLst>
              <a:ext uri="{FF2B5EF4-FFF2-40B4-BE49-F238E27FC236}">
                <a16:creationId xmlns:a16="http://schemas.microsoft.com/office/drawing/2014/main" id="{D8B41267-CB1F-6ADF-EFD9-211E1CB05B65}"/>
              </a:ext>
            </a:extLst>
          </p:cNvPr>
          <p:cNvSpPr/>
          <p:nvPr/>
        </p:nvSpPr>
        <p:spPr>
          <a:xfrm rot="5400000">
            <a:off x="5331125" y="3820268"/>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92" name="Rectangle: Rounded Corners 42">
            <a:extLst>
              <a:ext uri="{FF2B5EF4-FFF2-40B4-BE49-F238E27FC236}">
                <a16:creationId xmlns:a16="http://schemas.microsoft.com/office/drawing/2014/main" id="{A2F2FE11-3569-6836-6DA6-536D3E5C86D9}"/>
              </a:ext>
            </a:extLst>
          </p:cNvPr>
          <p:cNvSpPr/>
          <p:nvPr/>
        </p:nvSpPr>
        <p:spPr>
          <a:xfrm rot="5400000">
            <a:off x="5570812" y="3820049"/>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93" name="Rectangle: Rounded Corners 27">
            <a:extLst>
              <a:ext uri="{FF2B5EF4-FFF2-40B4-BE49-F238E27FC236}">
                <a16:creationId xmlns:a16="http://schemas.microsoft.com/office/drawing/2014/main" id="{C065F041-469C-FBC5-28A2-1B1AE731B83D}"/>
              </a:ext>
            </a:extLst>
          </p:cNvPr>
          <p:cNvSpPr/>
          <p:nvPr/>
        </p:nvSpPr>
        <p:spPr>
          <a:xfrm>
            <a:off x="5817766" y="3812660"/>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94" name="Rectangle: Rounded Corners 42">
            <a:extLst>
              <a:ext uri="{FF2B5EF4-FFF2-40B4-BE49-F238E27FC236}">
                <a16:creationId xmlns:a16="http://schemas.microsoft.com/office/drawing/2014/main" id="{607ECC07-2550-9726-5768-41E60B4D18A3}"/>
              </a:ext>
            </a:extLst>
          </p:cNvPr>
          <p:cNvSpPr/>
          <p:nvPr/>
        </p:nvSpPr>
        <p:spPr>
          <a:xfrm rot="5400000">
            <a:off x="6053544" y="3816347"/>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95" name="Rectangle: Rounded Corners 42">
            <a:extLst>
              <a:ext uri="{FF2B5EF4-FFF2-40B4-BE49-F238E27FC236}">
                <a16:creationId xmlns:a16="http://schemas.microsoft.com/office/drawing/2014/main" id="{4B636044-4555-1F7C-E631-6D6F935FF134}"/>
              </a:ext>
            </a:extLst>
          </p:cNvPr>
          <p:cNvSpPr/>
          <p:nvPr/>
        </p:nvSpPr>
        <p:spPr>
          <a:xfrm rot="5400000">
            <a:off x="6531633" y="3820025"/>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96" name="Rectangle: Rounded Corners 27">
            <a:extLst>
              <a:ext uri="{FF2B5EF4-FFF2-40B4-BE49-F238E27FC236}">
                <a16:creationId xmlns:a16="http://schemas.microsoft.com/office/drawing/2014/main" id="{8AF724D4-BDFF-6EEF-CF29-369083AEC5D1}"/>
              </a:ext>
            </a:extLst>
          </p:cNvPr>
          <p:cNvSpPr/>
          <p:nvPr/>
        </p:nvSpPr>
        <p:spPr>
          <a:xfrm>
            <a:off x="6778586" y="3812637"/>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97" name="Rectangle: Rounded Corners 42">
            <a:extLst>
              <a:ext uri="{FF2B5EF4-FFF2-40B4-BE49-F238E27FC236}">
                <a16:creationId xmlns:a16="http://schemas.microsoft.com/office/drawing/2014/main" id="{EA58D4FD-0C16-CEDC-480E-2C2C9407D783}"/>
              </a:ext>
            </a:extLst>
          </p:cNvPr>
          <p:cNvSpPr/>
          <p:nvPr/>
        </p:nvSpPr>
        <p:spPr>
          <a:xfrm rot="5400000">
            <a:off x="7011320" y="3820267"/>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98" name="Rectangle: Rounded Corners 42">
            <a:extLst>
              <a:ext uri="{FF2B5EF4-FFF2-40B4-BE49-F238E27FC236}">
                <a16:creationId xmlns:a16="http://schemas.microsoft.com/office/drawing/2014/main" id="{50110932-9A44-F2F4-D326-4A869FE64305}"/>
              </a:ext>
            </a:extLst>
          </p:cNvPr>
          <p:cNvSpPr/>
          <p:nvPr/>
        </p:nvSpPr>
        <p:spPr>
          <a:xfrm rot="5400000">
            <a:off x="7246848" y="3820048"/>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99" name="Rectangle: Rounded Corners 27">
            <a:extLst>
              <a:ext uri="{FF2B5EF4-FFF2-40B4-BE49-F238E27FC236}">
                <a16:creationId xmlns:a16="http://schemas.microsoft.com/office/drawing/2014/main" id="{4954B32B-5B10-560B-7788-72D9A278B282}"/>
              </a:ext>
            </a:extLst>
          </p:cNvPr>
          <p:cNvSpPr/>
          <p:nvPr/>
        </p:nvSpPr>
        <p:spPr>
          <a:xfrm>
            <a:off x="7489643" y="3812660"/>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00" name="Rectangle: Rounded Corners 42">
            <a:extLst>
              <a:ext uri="{FF2B5EF4-FFF2-40B4-BE49-F238E27FC236}">
                <a16:creationId xmlns:a16="http://schemas.microsoft.com/office/drawing/2014/main" id="{E7057C2C-3623-F42A-9BBB-6192063FC24D}"/>
              </a:ext>
            </a:extLst>
          </p:cNvPr>
          <p:cNvSpPr/>
          <p:nvPr/>
        </p:nvSpPr>
        <p:spPr>
          <a:xfrm rot="5400000">
            <a:off x="7737898" y="3816347"/>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01" name="Rectangle: Rounded Corners 42">
            <a:extLst>
              <a:ext uri="{FF2B5EF4-FFF2-40B4-BE49-F238E27FC236}">
                <a16:creationId xmlns:a16="http://schemas.microsoft.com/office/drawing/2014/main" id="{76F9516C-95B3-A69E-EEA9-0CBABA42D977}"/>
              </a:ext>
            </a:extLst>
          </p:cNvPr>
          <p:cNvSpPr/>
          <p:nvPr/>
        </p:nvSpPr>
        <p:spPr>
          <a:xfrm rot="5400000">
            <a:off x="8191756" y="3816325"/>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02" name="Rectangle: Rounded Corners 27">
            <a:extLst>
              <a:ext uri="{FF2B5EF4-FFF2-40B4-BE49-F238E27FC236}">
                <a16:creationId xmlns:a16="http://schemas.microsoft.com/office/drawing/2014/main" id="{A3069206-7C2A-FF17-7562-F208578FD658}"/>
              </a:ext>
            </a:extLst>
          </p:cNvPr>
          <p:cNvSpPr/>
          <p:nvPr/>
        </p:nvSpPr>
        <p:spPr>
          <a:xfrm>
            <a:off x="8438710" y="3808935"/>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03" name="Rectangle: Rounded Corners 42">
            <a:extLst>
              <a:ext uri="{FF2B5EF4-FFF2-40B4-BE49-F238E27FC236}">
                <a16:creationId xmlns:a16="http://schemas.microsoft.com/office/drawing/2014/main" id="{0AA2EEF9-59CC-F48E-D3C1-163F0C0C9FCD}"/>
              </a:ext>
            </a:extLst>
          </p:cNvPr>
          <p:cNvSpPr/>
          <p:nvPr/>
        </p:nvSpPr>
        <p:spPr>
          <a:xfrm rot="5400000">
            <a:off x="8688078" y="3816566"/>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04" name="Rectangle: Rounded Corners 42">
            <a:extLst>
              <a:ext uri="{FF2B5EF4-FFF2-40B4-BE49-F238E27FC236}">
                <a16:creationId xmlns:a16="http://schemas.microsoft.com/office/drawing/2014/main" id="{16B16FB3-DC31-5624-4059-1D56C41349CE}"/>
              </a:ext>
            </a:extLst>
          </p:cNvPr>
          <p:cNvSpPr/>
          <p:nvPr/>
        </p:nvSpPr>
        <p:spPr>
          <a:xfrm rot="5400000">
            <a:off x="8927764" y="3816347"/>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05" name="Rectangle: Rounded Corners 27">
            <a:extLst>
              <a:ext uri="{FF2B5EF4-FFF2-40B4-BE49-F238E27FC236}">
                <a16:creationId xmlns:a16="http://schemas.microsoft.com/office/drawing/2014/main" id="{DC9AF652-9591-136D-D390-253D5B32D6B0}"/>
              </a:ext>
            </a:extLst>
          </p:cNvPr>
          <p:cNvSpPr/>
          <p:nvPr/>
        </p:nvSpPr>
        <p:spPr>
          <a:xfrm>
            <a:off x="9174718" y="3808959"/>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cxnSp>
        <p:nvCxnSpPr>
          <p:cNvPr id="406" name="Straight Connector 249">
            <a:extLst>
              <a:ext uri="{FF2B5EF4-FFF2-40B4-BE49-F238E27FC236}">
                <a16:creationId xmlns:a16="http://schemas.microsoft.com/office/drawing/2014/main" id="{61A4741A-4C1B-A0E8-62EF-778E5A34AF1A}"/>
              </a:ext>
            </a:extLst>
          </p:cNvPr>
          <p:cNvCxnSpPr>
            <a:cxnSpLocks/>
          </p:cNvCxnSpPr>
          <p:nvPr/>
        </p:nvCxnSpPr>
        <p:spPr>
          <a:xfrm>
            <a:off x="1190819" y="3780906"/>
            <a:ext cx="447169"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407" name="Graphic 255" descr="Future with solid fill">
            <a:extLst>
              <a:ext uri="{FF2B5EF4-FFF2-40B4-BE49-F238E27FC236}">
                <a16:creationId xmlns:a16="http://schemas.microsoft.com/office/drawing/2014/main" id="{A807C719-144C-E8DF-3558-A151540EB68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53929" y="3615124"/>
            <a:ext cx="150157" cy="135230"/>
          </a:xfrm>
          <a:prstGeom prst="rect">
            <a:avLst/>
          </a:prstGeom>
        </p:spPr>
      </p:pic>
      <p:cxnSp>
        <p:nvCxnSpPr>
          <p:cNvPr id="408" name="Straight Connector 256">
            <a:extLst>
              <a:ext uri="{FF2B5EF4-FFF2-40B4-BE49-F238E27FC236}">
                <a16:creationId xmlns:a16="http://schemas.microsoft.com/office/drawing/2014/main" id="{6D3ECEE2-5E0B-7CDF-3623-B07CF726516C}"/>
              </a:ext>
            </a:extLst>
          </p:cNvPr>
          <p:cNvCxnSpPr>
            <a:cxnSpLocks/>
          </p:cNvCxnSpPr>
          <p:nvPr/>
        </p:nvCxnSpPr>
        <p:spPr>
          <a:xfrm>
            <a:off x="1929277" y="3783998"/>
            <a:ext cx="399630"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409" name="Graphic 257" descr="Future with solid fill">
            <a:extLst>
              <a:ext uri="{FF2B5EF4-FFF2-40B4-BE49-F238E27FC236}">
                <a16:creationId xmlns:a16="http://schemas.microsoft.com/office/drawing/2014/main" id="{251D4B19-3F8E-A353-5068-BD43E4DAB3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64109" y="3622754"/>
            <a:ext cx="150157" cy="135230"/>
          </a:xfrm>
          <a:prstGeom prst="rect">
            <a:avLst/>
          </a:prstGeom>
        </p:spPr>
      </p:pic>
      <p:cxnSp>
        <p:nvCxnSpPr>
          <p:cNvPr id="410" name="Straight Connector 272">
            <a:extLst>
              <a:ext uri="{FF2B5EF4-FFF2-40B4-BE49-F238E27FC236}">
                <a16:creationId xmlns:a16="http://schemas.microsoft.com/office/drawing/2014/main" id="{6DA909F4-85E1-C4BC-936F-D2E2E3980975}"/>
              </a:ext>
            </a:extLst>
          </p:cNvPr>
          <p:cNvCxnSpPr>
            <a:cxnSpLocks/>
          </p:cNvCxnSpPr>
          <p:nvPr/>
        </p:nvCxnSpPr>
        <p:spPr>
          <a:xfrm>
            <a:off x="3647680" y="3786692"/>
            <a:ext cx="399630"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411" name="Graphic 273" descr="Future with solid fill">
            <a:extLst>
              <a:ext uri="{FF2B5EF4-FFF2-40B4-BE49-F238E27FC236}">
                <a16:creationId xmlns:a16="http://schemas.microsoft.com/office/drawing/2014/main" id="{8C277FD7-AB27-F291-5553-4D1C17FF405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882512" y="3625446"/>
            <a:ext cx="150157" cy="135230"/>
          </a:xfrm>
          <a:prstGeom prst="rect">
            <a:avLst/>
          </a:prstGeom>
        </p:spPr>
      </p:pic>
      <p:cxnSp>
        <p:nvCxnSpPr>
          <p:cNvPr id="412" name="Straight Connector 274">
            <a:extLst>
              <a:ext uri="{FF2B5EF4-FFF2-40B4-BE49-F238E27FC236}">
                <a16:creationId xmlns:a16="http://schemas.microsoft.com/office/drawing/2014/main" id="{02465309-D386-C266-0775-A9FBD287305F}"/>
              </a:ext>
            </a:extLst>
          </p:cNvPr>
          <p:cNvCxnSpPr>
            <a:cxnSpLocks/>
          </p:cNvCxnSpPr>
          <p:nvPr/>
        </p:nvCxnSpPr>
        <p:spPr>
          <a:xfrm>
            <a:off x="5365811" y="3785520"/>
            <a:ext cx="399630"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413" name="Graphic 275" descr="Future with solid fill">
            <a:extLst>
              <a:ext uri="{FF2B5EF4-FFF2-40B4-BE49-F238E27FC236}">
                <a16:creationId xmlns:a16="http://schemas.microsoft.com/office/drawing/2014/main" id="{DF7E0636-44A0-51CE-2B47-6A0E1331EA1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00643" y="3624274"/>
            <a:ext cx="150157" cy="135230"/>
          </a:xfrm>
          <a:prstGeom prst="rect">
            <a:avLst/>
          </a:prstGeom>
        </p:spPr>
      </p:pic>
      <p:cxnSp>
        <p:nvCxnSpPr>
          <p:cNvPr id="414" name="Straight Connector 276">
            <a:extLst>
              <a:ext uri="{FF2B5EF4-FFF2-40B4-BE49-F238E27FC236}">
                <a16:creationId xmlns:a16="http://schemas.microsoft.com/office/drawing/2014/main" id="{5012361D-3F13-7C8F-366C-117B99FBEDB4}"/>
              </a:ext>
            </a:extLst>
          </p:cNvPr>
          <p:cNvCxnSpPr>
            <a:cxnSpLocks/>
          </p:cNvCxnSpPr>
          <p:nvPr/>
        </p:nvCxnSpPr>
        <p:spPr>
          <a:xfrm>
            <a:off x="7050277" y="3783998"/>
            <a:ext cx="399630"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415" name="Graphic 277" descr="Future with solid fill">
            <a:extLst>
              <a:ext uri="{FF2B5EF4-FFF2-40B4-BE49-F238E27FC236}">
                <a16:creationId xmlns:a16="http://schemas.microsoft.com/office/drawing/2014/main" id="{F8B112B3-4FA7-E045-21BE-610EA029C1E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85110" y="3622754"/>
            <a:ext cx="150157" cy="135230"/>
          </a:xfrm>
          <a:prstGeom prst="rect">
            <a:avLst/>
          </a:prstGeom>
        </p:spPr>
      </p:pic>
      <p:cxnSp>
        <p:nvCxnSpPr>
          <p:cNvPr id="416" name="Straight Connector 278">
            <a:extLst>
              <a:ext uri="{FF2B5EF4-FFF2-40B4-BE49-F238E27FC236}">
                <a16:creationId xmlns:a16="http://schemas.microsoft.com/office/drawing/2014/main" id="{DB6B9A26-1CFD-27F8-5538-23FCD52C58F9}"/>
              </a:ext>
            </a:extLst>
          </p:cNvPr>
          <p:cNvCxnSpPr>
            <a:cxnSpLocks/>
          </p:cNvCxnSpPr>
          <p:nvPr/>
        </p:nvCxnSpPr>
        <p:spPr>
          <a:xfrm>
            <a:off x="8713857" y="3783998"/>
            <a:ext cx="399630"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cxnSp>
        <p:nvCxnSpPr>
          <p:cNvPr id="417" name="Straight Connector 280">
            <a:extLst>
              <a:ext uri="{FF2B5EF4-FFF2-40B4-BE49-F238E27FC236}">
                <a16:creationId xmlns:a16="http://schemas.microsoft.com/office/drawing/2014/main" id="{FDFB71D8-D479-ABC4-0DD5-BF23CED781F0}"/>
              </a:ext>
            </a:extLst>
          </p:cNvPr>
          <p:cNvCxnSpPr>
            <a:cxnSpLocks/>
          </p:cNvCxnSpPr>
          <p:nvPr/>
        </p:nvCxnSpPr>
        <p:spPr>
          <a:xfrm>
            <a:off x="3103521" y="3785182"/>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418" name="Graphic 281" descr="Future with solid fill">
            <a:extLst>
              <a:ext uri="{FF2B5EF4-FFF2-40B4-BE49-F238E27FC236}">
                <a16:creationId xmlns:a16="http://schemas.microsoft.com/office/drawing/2014/main" id="{F86FAC94-462E-DB5D-1862-AF8CA20DBEF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161108" y="3625457"/>
            <a:ext cx="150157" cy="135230"/>
          </a:xfrm>
          <a:prstGeom prst="rect">
            <a:avLst/>
          </a:prstGeom>
        </p:spPr>
      </p:pic>
      <p:cxnSp>
        <p:nvCxnSpPr>
          <p:cNvPr id="419" name="Straight Connector 282">
            <a:extLst>
              <a:ext uri="{FF2B5EF4-FFF2-40B4-BE49-F238E27FC236}">
                <a16:creationId xmlns:a16="http://schemas.microsoft.com/office/drawing/2014/main" id="{5C84F1DB-0C4B-9090-FBF2-49B032B0F353}"/>
              </a:ext>
            </a:extLst>
          </p:cNvPr>
          <p:cNvCxnSpPr>
            <a:cxnSpLocks/>
          </p:cNvCxnSpPr>
          <p:nvPr/>
        </p:nvCxnSpPr>
        <p:spPr>
          <a:xfrm>
            <a:off x="4853448" y="3784147"/>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420" name="Graphic 283" descr="Future with solid fill">
            <a:extLst>
              <a:ext uri="{FF2B5EF4-FFF2-40B4-BE49-F238E27FC236}">
                <a16:creationId xmlns:a16="http://schemas.microsoft.com/office/drawing/2014/main" id="{D7E0B5C6-8905-3C3F-B278-2A917313EB4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11034" y="3624423"/>
            <a:ext cx="150157" cy="135230"/>
          </a:xfrm>
          <a:prstGeom prst="rect">
            <a:avLst/>
          </a:prstGeom>
        </p:spPr>
      </p:pic>
      <p:cxnSp>
        <p:nvCxnSpPr>
          <p:cNvPr id="421" name="Straight Connector 284">
            <a:extLst>
              <a:ext uri="{FF2B5EF4-FFF2-40B4-BE49-F238E27FC236}">
                <a16:creationId xmlns:a16="http://schemas.microsoft.com/office/drawing/2014/main" id="{117EBDE0-FAE5-4FE7-9752-2972AF03C7A7}"/>
              </a:ext>
            </a:extLst>
          </p:cNvPr>
          <p:cNvCxnSpPr>
            <a:cxnSpLocks/>
          </p:cNvCxnSpPr>
          <p:nvPr/>
        </p:nvCxnSpPr>
        <p:spPr>
          <a:xfrm>
            <a:off x="6527730" y="3785639"/>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422" name="Graphic 285" descr="Future with solid fill">
            <a:extLst>
              <a:ext uri="{FF2B5EF4-FFF2-40B4-BE49-F238E27FC236}">
                <a16:creationId xmlns:a16="http://schemas.microsoft.com/office/drawing/2014/main" id="{1CE8ED48-C8A2-75EE-00ED-2739B007702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85317" y="3625916"/>
            <a:ext cx="150157" cy="135230"/>
          </a:xfrm>
          <a:prstGeom prst="rect">
            <a:avLst/>
          </a:prstGeom>
        </p:spPr>
      </p:pic>
      <p:cxnSp>
        <p:nvCxnSpPr>
          <p:cNvPr id="423" name="Straight Connector 288">
            <a:extLst>
              <a:ext uri="{FF2B5EF4-FFF2-40B4-BE49-F238E27FC236}">
                <a16:creationId xmlns:a16="http://schemas.microsoft.com/office/drawing/2014/main" id="{CA1BFD3D-2012-1BDB-AD44-D46B34F615E2}"/>
              </a:ext>
            </a:extLst>
          </p:cNvPr>
          <p:cNvCxnSpPr>
            <a:cxnSpLocks/>
          </p:cNvCxnSpPr>
          <p:nvPr/>
        </p:nvCxnSpPr>
        <p:spPr>
          <a:xfrm>
            <a:off x="8186819" y="3780939"/>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424" name="Graphic 289" descr="Future with solid fill">
            <a:extLst>
              <a:ext uri="{FF2B5EF4-FFF2-40B4-BE49-F238E27FC236}">
                <a16:creationId xmlns:a16="http://schemas.microsoft.com/office/drawing/2014/main" id="{5D4B8CF8-7DAA-3C67-C7C4-6FCD8EE95DF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244405" y="3621215"/>
            <a:ext cx="150157" cy="135230"/>
          </a:xfrm>
          <a:prstGeom prst="rect">
            <a:avLst/>
          </a:prstGeom>
        </p:spPr>
      </p:pic>
      <p:sp>
        <p:nvSpPr>
          <p:cNvPr id="425" name="TextBox 353">
            <a:extLst>
              <a:ext uri="{FF2B5EF4-FFF2-40B4-BE49-F238E27FC236}">
                <a16:creationId xmlns:a16="http://schemas.microsoft.com/office/drawing/2014/main" id="{A45C0166-2715-89C3-094B-80E5A62363C8}"/>
              </a:ext>
            </a:extLst>
          </p:cNvPr>
          <p:cNvSpPr txBox="1"/>
          <p:nvPr/>
        </p:nvSpPr>
        <p:spPr>
          <a:xfrm>
            <a:off x="602982" y="4051894"/>
            <a:ext cx="10334990" cy="276999"/>
          </a:xfrm>
          <a:prstGeom prst="rect">
            <a:avLst/>
          </a:prstGeom>
          <a:noFill/>
        </p:spPr>
        <p:txBody>
          <a:bodyPr wrap="square" rtlCol="0">
            <a:spAutoFit/>
          </a:bodyPr>
          <a:lstStyle/>
          <a:p>
            <a:r>
              <a:rPr lang="en-US" altLang="zh-CN" sz="1200" dirty="0">
                <a:latin typeface="Gill Sans MT" panose="020B0502020104020203" pitchFamily="34" charset="0"/>
                <a:cs typeface="Times New Roman" panose="02020603050405020304" pitchFamily="18" charset="0"/>
              </a:rPr>
              <a:t>0         2        4          6        8          10        12        14       16         18        20      22         24         26      28        30        32       34       36  </a:t>
            </a:r>
            <a:r>
              <a:rPr lang="en-US" altLang="zh-CN" sz="1200" b="1" dirty="0">
                <a:latin typeface="Gill Sans MT" panose="020B0502020104020203" pitchFamily="34" charset="0"/>
                <a:cs typeface="Times New Roman" panose="02020603050405020304" pitchFamily="18" charset="0"/>
              </a:rPr>
              <a:t>… </a:t>
            </a:r>
            <a:endParaRPr lang="en-DK" sz="1200" b="1" dirty="0">
              <a:latin typeface="Gill Sans MT" panose="020B0502020104020203" pitchFamily="34" charset="0"/>
              <a:cs typeface="Times New Roman" panose="02020603050405020304" pitchFamily="18" charset="0"/>
            </a:endParaRPr>
          </a:p>
        </p:txBody>
      </p:sp>
      <p:sp>
        <p:nvSpPr>
          <p:cNvPr id="426" name="Left Brace 364">
            <a:extLst>
              <a:ext uri="{FF2B5EF4-FFF2-40B4-BE49-F238E27FC236}">
                <a16:creationId xmlns:a16="http://schemas.microsoft.com/office/drawing/2014/main" id="{CFB548ED-D7B3-6AEA-0CD9-C428301FF05E}"/>
              </a:ext>
            </a:extLst>
          </p:cNvPr>
          <p:cNvSpPr/>
          <p:nvPr/>
        </p:nvSpPr>
        <p:spPr>
          <a:xfrm rot="16200000" flipH="1" flipV="1">
            <a:off x="9717360" y="3756374"/>
            <a:ext cx="53098" cy="493170"/>
          </a:xfrm>
          <a:prstGeom prst="leftBrace">
            <a:avLst/>
          </a:prstGeom>
          <a:noFill/>
          <a:ln w="12700">
            <a:solidFill>
              <a:schemeClr val="bg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DK" sz="1400">
              <a:latin typeface="Gill Sans MT" panose="020B0502020104020203" pitchFamily="34" charset="0"/>
            </a:endParaRPr>
          </a:p>
        </p:txBody>
      </p:sp>
      <p:sp>
        <p:nvSpPr>
          <p:cNvPr id="427" name="TextBox 398">
            <a:extLst>
              <a:ext uri="{FF2B5EF4-FFF2-40B4-BE49-F238E27FC236}">
                <a16:creationId xmlns:a16="http://schemas.microsoft.com/office/drawing/2014/main" id="{DE9FBFC1-5505-0B08-E472-60B1F349BA33}"/>
              </a:ext>
            </a:extLst>
          </p:cNvPr>
          <p:cNvSpPr txBox="1"/>
          <p:nvPr/>
        </p:nvSpPr>
        <p:spPr>
          <a:xfrm>
            <a:off x="9926479" y="2993067"/>
            <a:ext cx="364202"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a:t>
            </a:r>
            <a:endParaRPr lang="en-DK" sz="1400" b="1" i="1" dirty="0">
              <a:latin typeface="Gill Sans MT" panose="020B0502020104020203" pitchFamily="34" charset="0"/>
              <a:cs typeface="Times New Roman" panose="02020603050405020304" pitchFamily="18" charset="0"/>
            </a:endParaRPr>
          </a:p>
        </p:txBody>
      </p:sp>
      <p:sp>
        <p:nvSpPr>
          <p:cNvPr id="428" name="TextBox 400">
            <a:extLst>
              <a:ext uri="{FF2B5EF4-FFF2-40B4-BE49-F238E27FC236}">
                <a16:creationId xmlns:a16="http://schemas.microsoft.com/office/drawing/2014/main" id="{E626DCEC-8CCA-D0D1-2FEB-F086F2848678}"/>
              </a:ext>
            </a:extLst>
          </p:cNvPr>
          <p:cNvSpPr txBox="1"/>
          <p:nvPr/>
        </p:nvSpPr>
        <p:spPr>
          <a:xfrm>
            <a:off x="9918182" y="3698959"/>
            <a:ext cx="364202"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a:t>
            </a:r>
            <a:endParaRPr lang="en-DK" sz="1400" b="1" i="1" dirty="0">
              <a:latin typeface="Gill Sans MT" panose="020B0502020104020203" pitchFamily="34" charset="0"/>
              <a:cs typeface="Times New Roman" panose="02020603050405020304" pitchFamily="18" charset="0"/>
            </a:endParaRPr>
          </a:p>
        </p:txBody>
      </p:sp>
      <p:pic>
        <p:nvPicPr>
          <p:cNvPr id="429" name="Graphic 32" descr="Future with solid fill">
            <a:extLst>
              <a:ext uri="{FF2B5EF4-FFF2-40B4-BE49-F238E27FC236}">
                <a16:creationId xmlns:a16="http://schemas.microsoft.com/office/drawing/2014/main" id="{EDD007D1-733C-6C4D-C1BD-155163EBE47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839414" y="2911690"/>
            <a:ext cx="150157" cy="135230"/>
          </a:xfrm>
          <a:prstGeom prst="rect">
            <a:avLst/>
          </a:prstGeom>
        </p:spPr>
      </p:pic>
      <p:pic>
        <p:nvPicPr>
          <p:cNvPr id="430" name="Graphic 49" descr="Future with solid fill">
            <a:extLst>
              <a:ext uri="{FF2B5EF4-FFF2-40B4-BE49-F238E27FC236}">
                <a16:creationId xmlns:a16="http://schemas.microsoft.com/office/drawing/2014/main" id="{435FF1DF-4586-2A75-0E80-F9AF4FE0827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541500" y="2901644"/>
            <a:ext cx="150157" cy="135230"/>
          </a:xfrm>
          <a:prstGeom prst="rect">
            <a:avLst/>
          </a:prstGeom>
        </p:spPr>
      </p:pic>
      <p:pic>
        <p:nvPicPr>
          <p:cNvPr id="431" name="Graphic 50" descr="Future with solid fill">
            <a:extLst>
              <a:ext uri="{FF2B5EF4-FFF2-40B4-BE49-F238E27FC236}">
                <a16:creationId xmlns:a16="http://schemas.microsoft.com/office/drawing/2014/main" id="{E8691D11-D530-1B4A-1D79-EDEDF51E38A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850528" y="2909822"/>
            <a:ext cx="150157" cy="135230"/>
          </a:xfrm>
          <a:prstGeom prst="rect">
            <a:avLst/>
          </a:prstGeom>
        </p:spPr>
      </p:pic>
      <p:pic>
        <p:nvPicPr>
          <p:cNvPr id="432" name="Graphic 55" descr="Future with solid fill">
            <a:extLst>
              <a:ext uri="{FF2B5EF4-FFF2-40B4-BE49-F238E27FC236}">
                <a16:creationId xmlns:a16="http://schemas.microsoft.com/office/drawing/2014/main" id="{A540CB57-E076-9585-121D-58280DF5B12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143784" y="2905358"/>
            <a:ext cx="150157" cy="135230"/>
          </a:xfrm>
          <a:prstGeom prst="rect">
            <a:avLst/>
          </a:prstGeom>
        </p:spPr>
      </p:pic>
      <p:cxnSp>
        <p:nvCxnSpPr>
          <p:cNvPr id="433" name="Straight Arrow Connector 47">
            <a:extLst>
              <a:ext uri="{FF2B5EF4-FFF2-40B4-BE49-F238E27FC236}">
                <a16:creationId xmlns:a16="http://schemas.microsoft.com/office/drawing/2014/main" id="{127BFD26-040E-330C-CFB6-0007B600AC97}"/>
              </a:ext>
            </a:extLst>
          </p:cNvPr>
          <p:cNvCxnSpPr>
            <a:cxnSpLocks/>
          </p:cNvCxnSpPr>
          <p:nvPr/>
        </p:nvCxnSpPr>
        <p:spPr>
          <a:xfrm>
            <a:off x="533955" y="3376106"/>
            <a:ext cx="10294964" cy="0"/>
          </a:xfrm>
          <a:prstGeom prst="straightConnector1">
            <a:avLst/>
          </a:prstGeom>
          <a:ln w="38100">
            <a:solidFill>
              <a:schemeClr val="bg2">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434" name="Straight Arrow Connector 48">
            <a:extLst>
              <a:ext uri="{FF2B5EF4-FFF2-40B4-BE49-F238E27FC236}">
                <a16:creationId xmlns:a16="http://schemas.microsoft.com/office/drawing/2014/main" id="{FED028FE-3D81-46E1-1239-14CBB74F5C2D}"/>
              </a:ext>
            </a:extLst>
          </p:cNvPr>
          <p:cNvCxnSpPr>
            <a:cxnSpLocks/>
          </p:cNvCxnSpPr>
          <p:nvPr/>
        </p:nvCxnSpPr>
        <p:spPr>
          <a:xfrm>
            <a:off x="514497" y="4087648"/>
            <a:ext cx="10344365" cy="0"/>
          </a:xfrm>
          <a:prstGeom prst="straightConnector1">
            <a:avLst/>
          </a:prstGeom>
          <a:ln w="38100">
            <a:solidFill>
              <a:schemeClr val="bg2">
                <a:lumMod val="50000"/>
              </a:schemeClr>
            </a:solidFill>
            <a:tailEnd type="triangle"/>
          </a:ln>
        </p:spPr>
        <p:style>
          <a:lnRef idx="2">
            <a:schemeClr val="accent1"/>
          </a:lnRef>
          <a:fillRef idx="0">
            <a:schemeClr val="accent1"/>
          </a:fillRef>
          <a:effectRef idx="1">
            <a:schemeClr val="accent1"/>
          </a:effectRef>
          <a:fontRef idx="minor">
            <a:schemeClr val="tx1"/>
          </a:fontRef>
        </p:style>
      </p:cxnSp>
      <p:pic>
        <p:nvPicPr>
          <p:cNvPr id="435" name="Graphic 443" descr="Future with solid fill">
            <a:extLst>
              <a:ext uri="{FF2B5EF4-FFF2-40B4-BE49-F238E27FC236}">
                <a16:creationId xmlns:a16="http://schemas.microsoft.com/office/drawing/2014/main" id="{21625C7E-3319-91FF-57F4-8AB108C6E6B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266588" y="2896141"/>
            <a:ext cx="150157" cy="135230"/>
          </a:xfrm>
          <a:prstGeom prst="rect">
            <a:avLst/>
          </a:prstGeom>
        </p:spPr>
      </p:pic>
      <p:pic>
        <p:nvPicPr>
          <p:cNvPr id="436" name="Graphic 444" descr="Future with solid fill">
            <a:extLst>
              <a:ext uri="{FF2B5EF4-FFF2-40B4-BE49-F238E27FC236}">
                <a16:creationId xmlns:a16="http://schemas.microsoft.com/office/drawing/2014/main" id="{03D950C6-DF1B-5D9B-1B8B-404FF982492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69827" y="3637972"/>
            <a:ext cx="150157" cy="135230"/>
          </a:xfrm>
          <a:prstGeom prst="rect">
            <a:avLst/>
          </a:prstGeom>
        </p:spPr>
      </p:pic>
      <p:sp>
        <p:nvSpPr>
          <p:cNvPr id="437" name="TextBox 445">
            <a:extLst>
              <a:ext uri="{FF2B5EF4-FFF2-40B4-BE49-F238E27FC236}">
                <a16:creationId xmlns:a16="http://schemas.microsoft.com/office/drawing/2014/main" id="{46DF1EF9-5DD0-3892-1646-033E447A7069}"/>
              </a:ext>
            </a:extLst>
          </p:cNvPr>
          <p:cNvSpPr txBox="1"/>
          <p:nvPr/>
        </p:nvSpPr>
        <p:spPr>
          <a:xfrm>
            <a:off x="7899339" y="3054514"/>
            <a:ext cx="373820"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10</a:t>
            </a:r>
            <a:endParaRPr lang="en-DK" sz="1400" b="1" i="1" dirty="0">
              <a:latin typeface="Gill Sans MT" panose="020B0502020104020203" pitchFamily="34" charset="0"/>
              <a:cs typeface="Times New Roman" panose="02020603050405020304" pitchFamily="18" charset="0"/>
            </a:endParaRPr>
          </a:p>
        </p:txBody>
      </p:sp>
      <p:sp>
        <p:nvSpPr>
          <p:cNvPr id="438" name="TextBox 446">
            <a:extLst>
              <a:ext uri="{FF2B5EF4-FFF2-40B4-BE49-F238E27FC236}">
                <a16:creationId xmlns:a16="http://schemas.microsoft.com/office/drawing/2014/main" id="{801F1A9E-7A64-AF87-A5A5-5493CC679CE9}"/>
              </a:ext>
            </a:extLst>
          </p:cNvPr>
          <p:cNvSpPr txBox="1"/>
          <p:nvPr/>
        </p:nvSpPr>
        <p:spPr>
          <a:xfrm>
            <a:off x="8401600" y="3047123"/>
            <a:ext cx="373820"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11</a:t>
            </a:r>
            <a:endParaRPr lang="en-DK" sz="1400" b="1" i="1" dirty="0">
              <a:latin typeface="Gill Sans MT" panose="020B0502020104020203" pitchFamily="34" charset="0"/>
              <a:cs typeface="Times New Roman" panose="02020603050405020304" pitchFamily="18" charset="0"/>
            </a:endParaRPr>
          </a:p>
        </p:txBody>
      </p:sp>
      <p:sp>
        <p:nvSpPr>
          <p:cNvPr id="439" name="TextBox 447">
            <a:extLst>
              <a:ext uri="{FF2B5EF4-FFF2-40B4-BE49-F238E27FC236}">
                <a16:creationId xmlns:a16="http://schemas.microsoft.com/office/drawing/2014/main" id="{7891DECC-5229-3919-665C-1A4DA49CD5FD}"/>
              </a:ext>
            </a:extLst>
          </p:cNvPr>
          <p:cNvSpPr txBox="1"/>
          <p:nvPr/>
        </p:nvSpPr>
        <p:spPr>
          <a:xfrm>
            <a:off x="9139525" y="3060120"/>
            <a:ext cx="373820"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12</a:t>
            </a:r>
            <a:endParaRPr lang="en-DK" sz="1400" b="1" i="1" dirty="0">
              <a:latin typeface="Gill Sans MT" panose="020B0502020104020203" pitchFamily="34" charset="0"/>
              <a:cs typeface="Times New Roman" panose="02020603050405020304" pitchFamily="18" charset="0"/>
            </a:endParaRPr>
          </a:p>
        </p:txBody>
      </p:sp>
      <p:sp>
        <p:nvSpPr>
          <p:cNvPr id="440" name="TextBox 448">
            <a:extLst>
              <a:ext uri="{FF2B5EF4-FFF2-40B4-BE49-F238E27FC236}">
                <a16:creationId xmlns:a16="http://schemas.microsoft.com/office/drawing/2014/main" id="{9D821DE9-23F1-7ECD-6A78-864E76E0BB1C}"/>
              </a:ext>
            </a:extLst>
          </p:cNvPr>
          <p:cNvSpPr txBox="1"/>
          <p:nvPr/>
        </p:nvSpPr>
        <p:spPr>
          <a:xfrm>
            <a:off x="8179164" y="3769242"/>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7</a:t>
            </a:r>
            <a:endParaRPr lang="en-DK" sz="1400" b="1" i="1" dirty="0">
              <a:latin typeface="Gill Sans MT" panose="020B0502020104020203" pitchFamily="34" charset="0"/>
              <a:cs typeface="Times New Roman" panose="02020603050405020304" pitchFamily="18" charset="0"/>
            </a:endParaRPr>
          </a:p>
        </p:txBody>
      </p:sp>
      <p:sp>
        <p:nvSpPr>
          <p:cNvPr id="441" name="TextBox 449">
            <a:extLst>
              <a:ext uri="{FF2B5EF4-FFF2-40B4-BE49-F238E27FC236}">
                <a16:creationId xmlns:a16="http://schemas.microsoft.com/office/drawing/2014/main" id="{5994117D-2B86-43B9-19C5-1D971B65F2E8}"/>
              </a:ext>
            </a:extLst>
          </p:cNvPr>
          <p:cNvSpPr txBox="1"/>
          <p:nvPr/>
        </p:nvSpPr>
        <p:spPr>
          <a:xfrm>
            <a:off x="8689045" y="3761851"/>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8</a:t>
            </a:r>
            <a:endParaRPr lang="en-DK" sz="1400" b="1" i="1" dirty="0">
              <a:latin typeface="Gill Sans MT" panose="020B0502020104020203" pitchFamily="34" charset="0"/>
              <a:cs typeface="Times New Roman" panose="02020603050405020304" pitchFamily="18" charset="0"/>
            </a:endParaRPr>
          </a:p>
        </p:txBody>
      </p:sp>
      <p:sp>
        <p:nvSpPr>
          <p:cNvPr id="442" name="TextBox 450">
            <a:extLst>
              <a:ext uri="{FF2B5EF4-FFF2-40B4-BE49-F238E27FC236}">
                <a16:creationId xmlns:a16="http://schemas.microsoft.com/office/drawing/2014/main" id="{D5DBFC03-D279-9233-F053-1B6560453682}"/>
              </a:ext>
            </a:extLst>
          </p:cNvPr>
          <p:cNvSpPr txBox="1"/>
          <p:nvPr/>
        </p:nvSpPr>
        <p:spPr>
          <a:xfrm>
            <a:off x="7733854" y="3761851"/>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7</a:t>
            </a:r>
            <a:endParaRPr lang="en-DK" sz="1400" b="1" i="1" dirty="0">
              <a:latin typeface="Gill Sans MT" panose="020B0502020104020203" pitchFamily="34" charset="0"/>
              <a:cs typeface="Times New Roman" panose="02020603050405020304" pitchFamily="18" charset="0"/>
            </a:endParaRPr>
          </a:p>
        </p:txBody>
      </p:sp>
      <p:sp>
        <p:nvSpPr>
          <p:cNvPr id="443" name="TextBox 451">
            <a:extLst>
              <a:ext uri="{FF2B5EF4-FFF2-40B4-BE49-F238E27FC236}">
                <a16:creationId xmlns:a16="http://schemas.microsoft.com/office/drawing/2014/main" id="{2230D305-1B66-197B-3A54-A8D00B2FE925}"/>
              </a:ext>
            </a:extLst>
          </p:cNvPr>
          <p:cNvSpPr txBox="1"/>
          <p:nvPr/>
        </p:nvSpPr>
        <p:spPr>
          <a:xfrm>
            <a:off x="8925582" y="3761851"/>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8</a:t>
            </a:r>
            <a:endParaRPr lang="en-DK" sz="1400" b="1" i="1" dirty="0">
              <a:latin typeface="Gill Sans MT" panose="020B0502020104020203" pitchFamily="34" charset="0"/>
              <a:cs typeface="Times New Roman" panose="02020603050405020304" pitchFamily="18" charset="0"/>
            </a:endParaRPr>
          </a:p>
        </p:txBody>
      </p:sp>
      <p:sp>
        <p:nvSpPr>
          <p:cNvPr id="444" name="TextBox 483">
            <a:extLst>
              <a:ext uri="{FF2B5EF4-FFF2-40B4-BE49-F238E27FC236}">
                <a16:creationId xmlns:a16="http://schemas.microsoft.com/office/drawing/2014/main" id="{68B31B4C-2B12-D2BE-F96B-60794FC446E7}"/>
              </a:ext>
            </a:extLst>
          </p:cNvPr>
          <p:cNvSpPr txBox="1"/>
          <p:nvPr/>
        </p:nvSpPr>
        <p:spPr>
          <a:xfrm>
            <a:off x="10598689" y="3347256"/>
            <a:ext cx="538930" cy="253916"/>
          </a:xfrm>
          <a:prstGeom prst="rect">
            <a:avLst/>
          </a:prstGeom>
          <a:noFill/>
        </p:spPr>
        <p:txBody>
          <a:bodyPr wrap="none" rtlCol="0">
            <a:spAutoFit/>
          </a:bodyPr>
          <a:lstStyle/>
          <a:p>
            <a:r>
              <a:rPr lang="en-US" sz="1050" dirty="0">
                <a:latin typeface="Gill Sans MT" panose="020B0502020104020203" pitchFamily="34" charset="0"/>
                <a:cs typeface="Times New Roman" panose="02020603050405020304" pitchFamily="18" charset="0"/>
              </a:rPr>
              <a:t>Time </a:t>
            </a:r>
            <a:r>
              <a:rPr lang="en-US" sz="1050" i="1" dirty="0">
                <a:latin typeface="Gill Sans MT" panose="020B0502020104020203" pitchFamily="34" charset="0"/>
                <a:cs typeface="Times New Roman" panose="02020603050405020304" pitchFamily="18" charset="0"/>
              </a:rPr>
              <a:t>t</a:t>
            </a:r>
            <a:endParaRPr lang="en-DK" sz="1050" i="1" dirty="0">
              <a:latin typeface="Gill Sans MT" panose="020B0502020104020203" pitchFamily="34" charset="0"/>
              <a:cs typeface="Times New Roman" panose="02020603050405020304" pitchFamily="18" charset="0"/>
            </a:endParaRPr>
          </a:p>
        </p:txBody>
      </p:sp>
      <p:sp>
        <p:nvSpPr>
          <p:cNvPr id="445" name="TextBox 483">
            <a:extLst>
              <a:ext uri="{FF2B5EF4-FFF2-40B4-BE49-F238E27FC236}">
                <a16:creationId xmlns:a16="http://schemas.microsoft.com/office/drawing/2014/main" id="{8F653F92-EADE-352C-5399-25E52781F166}"/>
              </a:ext>
            </a:extLst>
          </p:cNvPr>
          <p:cNvSpPr txBox="1"/>
          <p:nvPr/>
        </p:nvSpPr>
        <p:spPr>
          <a:xfrm>
            <a:off x="10620052" y="4062024"/>
            <a:ext cx="538930" cy="253916"/>
          </a:xfrm>
          <a:prstGeom prst="rect">
            <a:avLst/>
          </a:prstGeom>
          <a:noFill/>
        </p:spPr>
        <p:txBody>
          <a:bodyPr wrap="none" rtlCol="0">
            <a:spAutoFit/>
          </a:bodyPr>
          <a:lstStyle/>
          <a:p>
            <a:r>
              <a:rPr lang="en-US" sz="1050" dirty="0">
                <a:latin typeface="Gill Sans MT" panose="020B0502020104020203" pitchFamily="34" charset="0"/>
                <a:cs typeface="Times New Roman" panose="02020603050405020304" pitchFamily="18" charset="0"/>
              </a:rPr>
              <a:t>Time </a:t>
            </a:r>
            <a:r>
              <a:rPr lang="en-US" sz="1050" i="1" dirty="0">
                <a:latin typeface="Gill Sans MT" panose="020B0502020104020203" pitchFamily="34" charset="0"/>
                <a:cs typeface="Times New Roman" panose="02020603050405020304" pitchFamily="18" charset="0"/>
              </a:rPr>
              <a:t>t</a:t>
            </a:r>
            <a:endParaRPr lang="en-DK" sz="1050" i="1" dirty="0">
              <a:latin typeface="Gill Sans MT" panose="020B0502020104020203" pitchFamily="34" charset="0"/>
              <a:cs typeface="Times New Roman" panose="02020603050405020304" pitchFamily="18" charset="0"/>
            </a:endParaRPr>
          </a:p>
        </p:txBody>
      </p:sp>
      <p:sp>
        <p:nvSpPr>
          <p:cNvPr id="446" name="TextBox 452">
            <a:extLst>
              <a:ext uri="{FF2B5EF4-FFF2-40B4-BE49-F238E27FC236}">
                <a16:creationId xmlns:a16="http://schemas.microsoft.com/office/drawing/2014/main" id="{18169AEC-CCFD-CCC1-D94B-C88E068713C7}"/>
              </a:ext>
            </a:extLst>
          </p:cNvPr>
          <p:cNvSpPr txBox="1"/>
          <p:nvPr/>
        </p:nvSpPr>
        <p:spPr>
          <a:xfrm>
            <a:off x="2834079" y="3074257"/>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1</a:t>
            </a:r>
            <a:endParaRPr lang="en-DK" sz="1400" b="1" i="1" dirty="0">
              <a:latin typeface="Gill Sans MT" panose="020B0502020104020203" pitchFamily="34" charset="0"/>
              <a:cs typeface="Times New Roman" panose="02020603050405020304" pitchFamily="18" charset="0"/>
            </a:endParaRPr>
          </a:p>
        </p:txBody>
      </p:sp>
      <p:sp>
        <p:nvSpPr>
          <p:cNvPr id="447" name="TextBox 464">
            <a:extLst>
              <a:ext uri="{FF2B5EF4-FFF2-40B4-BE49-F238E27FC236}">
                <a16:creationId xmlns:a16="http://schemas.microsoft.com/office/drawing/2014/main" id="{0C88AC67-EE23-7C6A-9944-E64126B7A9BB}"/>
              </a:ext>
            </a:extLst>
          </p:cNvPr>
          <p:cNvSpPr txBox="1"/>
          <p:nvPr/>
        </p:nvSpPr>
        <p:spPr>
          <a:xfrm>
            <a:off x="2577295" y="3792621"/>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1</a:t>
            </a:r>
            <a:endParaRPr lang="en-DK" sz="1400" b="1" i="1" dirty="0">
              <a:latin typeface="Gill Sans MT" panose="020B0502020104020203" pitchFamily="34" charset="0"/>
              <a:cs typeface="Times New Roman" panose="02020603050405020304" pitchFamily="18" charset="0"/>
            </a:endParaRPr>
          </a:p>
        </p:txBody>
      </p:sp>
      <p:sp>
        <p:nvSpPr>
          <p:cNvPr id="448" name="TextBox 464">
            <a:extLst>
              <a:ext uri="{FF2B5EF4-FFF2-40B4-BE49-F238E27FC236}">
                <a16:creationId xmlns:a16="http://schemas.microsoft.com/office/drawing/2014/main" id="{42A2099E-CAEA-DC2C-474B-F3618988CBF2}"/>
              </a:ext>
            </a:extLst>
          </p:cNvPr>
          <p:cNvSpPr txBox="1"/>
          <p:nvPr/>
        </p:nvSpPr>
        <p:spPr>
          <a:xfrm>
            <a:off x="3092684" y="3792621"/>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1</a:t>
            </a:r>
            <a:endParaRPr lang="en-DK" sz="1400" b="1" i="1" dirty="0">
              <a:latin typeface="Gill Sans MT" panose="020B0502020104020203" pitchFamily="34" charset="0"/>
              <a:cs typeface="Times New Roman" panose="02020603050405020304" pitchFamily="18" charset="0"/>
            </a:endParaRPr>
          </a:p>
        </p:txBody>
      </p:sp>
      <p:sp>
        <p:nvSpPr>
          <p:cNvPr id="449" name="TextBox 452">
            <a:extLst>
              <a:ext uri="{FF2B5EF4-FFF2-40B4-BE49-F238E27FC236}">
                <a16:creationId xmlns:a16="http://schemas.microsoft.com/office/drawing/2014/main" id="{2EB37BA6-1182-9950-0F35-4A93343D9A51}"/>
              </a:ext>
            </a:extLst>
          </p:cNvPr>
          <p:cNvSpPr txBox="1"/>
          <p:nvPr/>
        </p:nvSpPr>
        <p:spPr>
          <a:xfrm>
            <a:off x="3321759" y="3074257"/>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2</a:t>
            </a:r>
            <a:endParaRPr lang="en-DK" sz="1400" b="1" i="1" dirty="0">
              <a:latin typeface="Gill Sans MT" panose="020B0502020104020203" pitchFamily="34" charset="0"/>
              <a:cs typeface="Times New Roman" panose="02020603050405020304" pitchFamily="18" charset="0"/>
            </a:endParaRPr>
          </a:p>
        </p:txBody>
      </p:sp>
      <p:sp>
        <p:nvSpPr>
          <p:cNvPr id="450" name="TextBox 452">
            <a:extLst>
              <a:ext uri="{FF2B5EF4-FFF2-40B4-BE49-F238E27FC236}">
                <a16:creationId xmlns:a16="http://schemas.microsoft.com/office/drawing/2014/main" id="{130BB337-C31F-6219-D2A3-061FE8B1FFBA}"/>
              </a:ext>
            </a:extLst>
          </p:cNvPr>
          <p:cNvSpPr txBox="1"/>
          <p:nvPr/>
        </p:nvSpPr>
        <p:spPr>
          <a:xfrm>
            <a:off x="4102809" y="3058991"/>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3</a:t>
            </a:r>
            <a:endParaRPr lang="en-DK" sz="1400" b="1" i="1" dirty="0">
              <a:latin typeface="Gill Sans MT" panose="020B0502020104020203" pitchFamily="34" charset="0"/>
              <a:cs typeface="Times New Roman" panose="02020603050405020304" pitchFamily="18" charset="0"/>
            </a:endParaRPr>
          </a:p>
        </p:txBody>
      </p:sp>
      <p:sp>
        <p:nvSpPr>
          <p:cNvPr id="451" name="TextBox 452">
            <a:extLst>
              <a:ext uri="{FF2B5EF4-FFF2-40B4-BE49-F238E27FC236}">
                <a16:creationId xmlns:a16="http://schemas.microsoft.com/office/drawing/2014/main" id="{872DE0B3-3C99-12B7-54D1-C539BDF2F659}"/>
              </a:ext>
            </a:extLst>
          </p:cNvPr>
          <p:cNvSpPr txBox="1"/>
          <p:nvPr/>
        </p:nvSpPr>
        <p:spPr>
          <a:xfrm>
            <a:off x="4609425" y="3048999"/>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4</a:t>
            </a:r>
            <a:endParaRPr lang="en-DK" sz="1400" b="1" i="1" dirty="0">
              <a:latin typeface="Gill Sans MT" panose="020B0502020104020203" pitchFamily="34" charset="0"/>
              <a:cs typeface="Times New Roman" panose="02020603050405020304" pitchFamily="18" charset="0"/>
            </a:endParaRPr>
          </a:p>
        </p:txBody>
      </p:sp>
      <p:sp>
        <p:nvSpPr>
          <p:cNvPr id="452" name="TextBox 452">
            <a:extLst>
              <a:ext uri="{FF2B5EF4-FFF2-40B4-BE49-F238E27FC236}">
                <a16:creationId xmlns:a16="http://schemas.microsoft.com/office/drawing/2014/main" id="{F3AF03B4-BFB9-2E9B-E234-28CA278FEC3A}"/>
              </a:ext>
            </a:extLst>
          </p:cNvPr>
          <p:cNvSpPr txBox="1"/>
          <p:nvPr/>
        </p:nvSpPr>
        <p:spPr>
          <a:xfrm>
            <a:off x="5059005" y="3048999"/>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5</a:t>
            </a:r>
            <a:endParaRPr lang="en-DK" sz="1400" b="1" i="1" dirty="0">
              <a:latin typeface="Gill Sans MT" panose="020B0502020104020203" pitchFamily="34" charset="0"/>
              <a:cs typeface="Times New Roman" panose="02020603050405020304" pitchFamily="18" charset="0"/>
            </a:endParaRPr>
          </a:p>
        </p:txBody>
      </p:sp>
      <p:sp>
        <p:nvSpPr>
          <p:cNvPr id="453" name="TextBox 452">
            <a:extLst>
              <a:ext uri="{FF2B5EF4-FFF2-40B4-BE49-F238E27FC236}">
                <a16:creationId xmlns:a16="http://schemas.microsoft.com/office/drawing/2014/main" id="{9749D70C-831A-6BC2-47C1-27A9BD2DF385}"/>
              </a:ext>
            </a:extLst>
          </p:cNvPr>
          <p:cNvSpPr txBox="1"/>
          <p:nvPr/>
        </p:nvSpPr>
        <p:spPr>
          <a:xfrm>
            <a:off x="5810978" y="3043727"/>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6</a:t>
            </a:r>
            <a:endParaRPr lang="en-DK" sz="1400" b="1" i="1" dirty="0">
              <a:latin typeface="Gill Sans MT" panose="020B0502020104020203" pitchFamily="34" charset="0"/>
              <a:cs typeface="Times New Roman" panose="02020603050405020304" pitchFamily="18" charset="0"/>
            </a:endParaRPr>
          </a:p>
        </p:txBody>
      </p:sp>
      <p:sp>
        <p:nvSpPr>
          <p:cNvPr id="454" name="TextBox 452">
            <a:extLst>
              <a:ext uri="{FF2B5EF4-FFF2-40B4-BE49-F238E27FC236}">
                <a16:creationId xmlns:a16="http://schemas.microsoft.com/office/drawing/2014/main" id="{CC899189-B48D-DE56-4891-B9B7EDA4E178}"/>
              </a:ext>
            </a:extLst>
          </p:cNvPr>
          <p:cNvSpPr txBox="1"/>
          <p:nvPr/>
        </p:nvSpPr>
        <p:spPr>
          <a:xfrm>
            <a:off x="6260558" y="3043726"/>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7</a:t>
            </a:r>
            <a:endParaRPr lang="en-DK" sz="1400" b="1" i="1" dirty="0">
              <a:latin typeface="Gill Sans MT" panose="020B0502020104020203" pitchFamily="34" charset="0"/>
              <a:cs typeface="Times New Roman" panose="02020603050405020304" pitchFamily="18" charset="0"/>
            </a:endParaRPr>
          </a:p>
        </p:txBody>
      </p:sp>
      <p:sp>
        <p:nvSpPr>
          <p:cNvPr id="455" name="TextBox 452">
            <a:extLst>
              <a:ext uri="{FF2B5EF4-FFF2-40B4-BE49-F238E27FC236}">
                <a16:creationId xmlns:a16="http://schemas.microsoft.com/office/drawing/2014/main" id="{8BE9CEB6-35FE-A83D-DEF4-A02FE47FD465}"/>
              </a:ext>
            </a:extLst>
          </p:cNvPr>
          <p:cNvSpPr txBox="1"/>
          <p:nvPr/>
        </p:nvSpPr>
        <p:spPr>
          <a:xfrm>
            <a:off x="6767288" y="3045188"/>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8</a:t>
            </a:r>
            <a:endParaRPr lang="en-DK" sz="1400" b="1" i="1" dirty="0">
              <a:latin typeface="Gill Sans MT" panose="020B0502020104020203" pitchFamily="34" charset="0"/>
              <a:cs typeface="Times New Roman" panose="02020603050405020304" pitchFamily="18" charset="0"/>
            </a:endParaRPr>
          </a:p>
        </p:txBody>
      </p:sp>
      <p:sp>
        <p:nvSpPr>
          <p:cNvPr id="456" name="TextBox 452">
            <a:extLst>
              <a:ext uri="{FF2B5EF4-FFF2-40B4-BE49-F238E27FC236}">
                <a16:creationId xmlns:a16="http://schemas.microsoft.com/office/drawing/2014/main" id="{8DD68D97-DEE6-DFFE-C5A4-2C3DE22FF402}"/>
              </a:ext>
            </a:extLst>
          </p:cNvPr>
          <p:cNvSpPr txBox="1"/>
          <p:nvPr/>
        </p:nvSpPr>
        <p:spPr>
          <a:xfrm>
            <a:off x="7496401" y="3060428"/>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9</a:t>
            </a:r>
            <a:endParaRPr lang="en-DK" sz="1400" b="1" i="1" dirty="0">
              <a:latin typeface="Gill Sans MT" panose="020B0502020104020203" pitchFamily="34" charset="0"/>
              <a:cs typeface="Times New Roman" panose="02020603050405020304" pitchFamily="18" charset="0"/>
            </a:endParaRPr>
          </a:p>
        </p:txBody>
      </p:sp>
      <p:sp>
        <p:nvSpPr>
          <p:cNvPr id="457" name="TextBox 466">
            <a:extLst>
              <a:ext uri="{FF2B5EF4-FFF2-40B4-BE49-F238E27FC236}">
                <a16:creationId xmlns:a16="http://schemas.microsoft.com/office/drawing/2014/main" id="{BE34DDBF-A739-4D3D-1D75-BA851C980E9F}"/>
              </a:ext>
            </a:extLst>
          </p:cNvPr>
          <p:cNvSpPr txBox="1"/>
          <p:nvPr/>
        </p:nvSpPr>
        <p:spPr>
          <a:xfrm>
            <a:off x="3596193" y="3792621"/>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2</a:t>
            </a:r>
            <a:endParaRPr lang="en-DK" sz="1400" b="1" i="1" dirty="0">
              <a:latin typeface="Gill Sans MT" panose="020B0502020104020203" pitchFamily="34" charset="0"/>
              <a:cs typeface="Times New Roman" panose="02020603050405020304" pitchFamily="18" charset="0"/>
            </a:endParaRPr>
          </a:p>
        </p:txBody>
      </p:sp>
      <p:sp>
        <p:nvSpPr>
          <p:cNvPr id="458" name="TextBox 467">
            <a:extLst>
              <a:ext uri="{FF2B5EF4-FFF2-40B4-BE49-F238E27FC236}">
                <a16:creationId xmlns:a16="http://schemas.microsoft.com/office/drawing/2014/main" id="{7B0FDF87-B668-D563-43F4-8AE49EBA07D3}"/>
              </a:ext>
            </a:extLst>
          </p:cNvPr>
          <p:cNvSpPr txBox="1"/>
          <p:nvPr/>
        </p:nvSpPr>
        <p:spPr>
          <a:xfrm>
            <a:off x="3828830" y="3792621"/>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2</a:t>
            </a:r>
            <a:endParaRPr lang="en-DK" sz="1400" b="1" i="1" dirty="0">
              <a:latin typeface="Gill Sans MT" panose="020B0502020104020203" pitchFamily="34" charset="0"/>
              <a:cs typeface="Times New Roman" panose="02020603050405020304" pitchFamily="18" charset="0"/>
            </a:endParaRPr>
          </a:p>
        </p:txBody>
      </p:sp>
      <p:sp>
        <p:nvSpPr>
          <p:cNvPr id="459" name="TextBox 468">
            <a:extLst>
              <a:ext uri="{FF2B5EF4-FFF2-40B4-BE49-F238E27FC236}">
                <a16:creationId xmlns:a16="http://schemas.microsoft.com/office/drawing/2014/main" id="{01D58F3F-264B-D00F-F603-924BCAE8D2E6}"/>
              </a:ext>
            </a:extLst>
          </p:cNvPr>
          <p:cNvSpPr txBox="1"/>
          <p:nvPr/>
        </p:nvSpPr>
        <p:spPr>
          <a:xfrm>
            <a:off x="4318251" y="3792621"/>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3</a:t>
            </a:r>
            <a:endParaRPr lang="en-DK" sz="1400" b="1" i="1" dirty="0">
              <a:latin typeface="Gill Sans MT" panose="020B0502020104020203" pitchFamily="34" charset="0"/>
              <a:cs typeface="Times New Roman" panose="02020603050405020304" pitchFamily="18" charset="0"/>
            </a:endParaRPr>
          </a:p>
        </p:txBody>
      </p:sp>
      <p:sp>
        <p:nvSpPr>
          <p:cNvPr id="460" name="TextBox 469">
            <a:extLst>
              <a:ext uri="{FF2B5EF4-FFF2-40B4-BE49-F238E27FC236}">
                <a16:creationId xmlns:a16="http://schemas.microsoft.com/office/drawing/2014/main" id="{1FE2CEF2-7043-BB5B-E5BA-0C0042E2D879}"/>
              </a:ext>
            </a:extLst>
          </p:cNvPr>
          <p:cNvSpPr txBox="1"/>
          <p:nvPr/>
        </p:nvSpPr>
        <p:spPr>
          <a:xfrm>
            <a:off x="4844620" y="3792621"/>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3</a:t>
            </a:r>
            <a:endParaRPr lang="en-DK" sz="1400" b="1" i="1" dirty="0">
              <a:latin typeface="Gill Sans MT" panose="020B0502020104020203" pitchFamily="34" charset="0"/>
              <a:cs typeface="Times New Roman" panose="02020603050405020304" pitchFamily="18" charset="0"/>
            </a:endParaRPr>
          </a:p>
        </p:txBody>
      </p:sp>
      <p:sp>
        <p:nvSpPr>
          <p:cNvPr id="461" name="TextBox 470">
            <a:extLst>
              <a:ext uri="{FF2B5EF4-FFF2-40B4-BE49-F238E27FC236}">
                <a16:creationId xmlns:a16="http://schemas.microsoft.com/office/drawing/2014/main" id="{46C2F0AE-CF56-B7FB-2899-3CD05A561560}"/>
              </a:ext>
            </a:extLst>
          </p:cNvPr>
          <p:cNvSpPr txBox="1"/>
          <p:nvPr/>
        </p:nvSpPr>
        <p:spPr>
          <a:xfrm>
            <a:off x="5313582" y="3792621"/>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4</a:t>
            </a:r>
            <a:endParaRPr lang="en-DK" sz="1400" b="1" i="1" dirty="0">
              <a:latin typeface="Gill Sans MT" panose="020B0502020104020203" pitchFamily="34" charset="0"/>
              <a:cs typeface="Times New Roman" panose="02020603050405020304" pitchFamily="18" charset="0"/>
            </a:endParaRPr>
          </a:p>
        </p:txBody>
      </p:sp>
      <p:sp>
        <p:nvSpPr>
          <p:cNvPr id="462" name="TextBox 471">
            <a:extLst>
              <a:ext uri="{FF2B5EF4-FFF2-40B4-BE49-F238E27FC236}">
                <a16:creationId xmlns:a16="http://schemas.microsoft.com/office/drawing/2014/main" id="{40D5CA20-F113-F617-8067-F34388BEF8AC}"/>
              </a:ext>
            </a:extLst>
          </p:cNvPr>
          <p:cNvSpPr txBox="1"/>
          <p:nvPr/>
        </p:nvSpPr>
        <p:spPr>
          <a:xfrm>
            <a:off x="5554194" y="3792621"/>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4</a:t>
            </a:r>
            <a:endParaRPr lang="en-DK" sz="1400" b="1" i="1" dirty="0">
              <a:latin typeface="Gill Sans MT" panose="020B0502020104020203" pitchFamily="34" charset="0"/>
              <a:cs typeface="Times New Roman" panose="02020603050405020304" pitchFamily="18" charset="0"/>
            </a:endParaRPr>
          </a:p>
        </p:txBody>
      </p:sp>
      <p:sp>
        <p:nvSpPr>
          <p:cNvPr id="463" name="TextBox 468">
            <a:extLst>
              <a:ext uri="{FF2B5EF4-FFF2-40B4-BE49-F238E27FC236}">
                <a16:creationId xmlns:a16="http://schemas.microsoft.com/office/drawing/2014/main" id="{890B232A-77A8-B516-D3FC-56BFE30A7F60}"/>
              </a:ext>
            </a:extLst>
          </p:cNvPr>
          <p:cNvSpPr txBox="1"/>
          <p:nvPr/>
        </p:nvSpPr>
        <p:spPr>
          <a:xfrm>
            <a:off x="6051489" y="3792621"/>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5</a:t>
            </a:r>
            <a:endParaRPr lang="en-DK" sz="1400" b="1" i="1" dirty="0">
              <a:latin typeface="Gill Sans MT" panose="020B0502020104020203" pitchFamily="34" charset="0"/>
              <a:cs typeface="Times New Roman" panose="02020603050405020304" pitchFamily="18" charset="0"/>
            </a:endParaRPr>
          </a:p>
        </p:txBody>
      </p:sp>
      <p:sp>
        <p:nvSpPr>
          <p:cNvPr id="464" name="TextBox 469">
            <a:extLst>
              <a:ext uri="{FF2B5EF4-FFF2-40B4-BE49-F238E27FC236}">
                <a16:creationId xmlns:a16="http://schemas.microsoft.com/office/drawing/2014/main" id="{68F3D647-16A6-11F5-91A7-621413EE855B}"/>
              </a:ext>
            </a:extLst>
          </p:cNvPr>
          <p:cNvSpPr txBox="1"/>
          <p:nvPr/>
        </p:nvSpPr>
        <p:spPr>
          <a:xfrm>
            <a:off x="6520703" y="3783095"/>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5</a:t>
            </a:r>
            <a:endParaRPr lang="en-DK" sz="1400" b="1" i="1" dirty="0">
              <a:latin typeface="Gill Sans MT" panose="020B0502020104020203" pitchFamily="34" charset="0"/>
              <a:cs typeface="Times New Roman" panose="02020603050405020304" pitchFamily="18" charset="0"/>
            </a:endParaRPr>
          </a:p>
        </p:txBody>
      </p:sp>
      <p:sp>
        <p:nvSpPr>
          <p:cNvPr id="465" name="TextBox 470">
            <a:extLst>
              <a:ext uri="{FF2B5EF4-FFF2-40B4-BE49-F238E27FC236}">
                <a16:creationId xmlns:a16="http://schemas.microsoft.com/office/drawing/2014/main" id="{98F98C78-7068-192E-BEA1-EAFC11F17C7D}"/>
              </a:ext>
            </a:extLst>
          </p:cNvPr>
          <p:cNvSpPr txBox="1"/>
          <p:nvPr/>
        </p:nvSpPr>
        <p:spPr>
          <a:xfrm>
            <a:off x="6999005" y="3792621"/>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6</a:t>
            </a:r>
            <a:endParaRPr lang="en-DK" sz="1400" b="1" i="1" dirty="0">
              <a:latin typeface="Gill Sans MT" panose="020B0502020104020203" pitchFamily="34" charset="0"/>
              <a:cs typeface="Times New Roman" panose="02020603050405020304" pitchFamily="18" charset="0"/>
            </a:endParaRPr>
          </a:p>
        </p:txBody>
      </p:sp>
      <p:sp>
        <p:nvSpPr>
          <p:cNvPr id="466" name="TextBox 471">
            <a:extLst>
              <a:ext uri="{FF2B5EF4-FFF2-40B4-BE49-F238E27FC236}">
                <a16:creationId xmlns:a16="http://schemas.microsoft.com/office/drawing/2014/main" id="{1B92FF04-56C1-8960-01C5-243B079B5804}"/>
              </a:ext>
            </a:extLst>
          </p:cNvPr>
          <p:cNvSpPr txBox="1"/>
          <p:nvPr/>
        </p:nvSpPr>
        <p:spPr>
          <a:xfrm>
            <a:off x="7239617" y="3792621"/>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6</a:t>
            </a:r>
            <a:endParaRPr lang="en-DK" sz="1400" b="1" i="1" dirty="0">
              <a:latin typeface="Gill Sans MT" panose="020B0502020104020203"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68" name="TextBox 389">
                <a:extLst>
                  <a:ext uri="{FF2B5EF4-FFF2-40B4-BE49-F238E27FC236}">
                    <a16:creationId xmlns:a16="http://schemas.microsoft.com/office/drawing/2014/main" id="{1922CE2D-CE82-3462-BB8B-3A0F93DAF9B2}"/>
                  </a:ext>
                </a:extLst>
              </p:cNvPr>
              <p:cNvSpPr txBox="1"/>
              <p:nvPr/>
            </p:nvSpPr>
            <p:spPr>
              <a:xfrm>
                <a:off x="10105231" y="2815177"/>
                <a:ext cx="2425376" cy="494431"/>
              </a:xfrm>
              <a:prstGeom prst="rect">
                <a:avLst/>
              </a:prstGeom>
              <a:noFill/>
            </p:spPr>
            <p:txBody>
              <a:bodyPr wrap="square" rtlCol="0">
                <a:spAutoFit/>
              </a:bodyPr>
              <a:lstStyle/>
              <a:p>
                <a:r>
                  <a:rPr lang="en-US" sz="1600" b="1" i="1" dirty="0">
                    <a:solidFill>
                      <a:schemeClr val="tx1"/>
                    </a:solidFill>
                    <a:latin typeface="Gill Sans MT" panose="020B0502020104020203" pitchFamily="34" charset="0"/>
                    <a:cs typeface="Times New Roman" panose="02020603050405020304" pitchFamily="18" charset="0"/>
                  </a:rPr>
                  <a:t>R</a:t>
                </a:r>
                <a:r>
                  <a:rPr lang="en-US" sz="1600" b="1" i="1" baseline="-25000" dirty="0">
                    <a:solidFill>
                      <a:schemeClr val="tx1"/>
                    </a:solidFill>
                    <a:latin typeface="Gill Sans MT" panose="020B0502020104020203" pitchFamily="34" charset="0"/>
                    <a:cs typeface="Times New Roman" panose="02020603050405020304" pitchFamily="18" charset="0"/>
                  </a:rPr>
                  <a:t>1</a:t>
                </a:r>
                <a:r>
                  <a:rPr lang="zh-CN" altLang="en-US" sz="1600" b="1" i="1" dirty="0">
                    <a:solidFill>
                      <a:schemeClr val="tx1"/>
                    </a:solidFill>
                    <a:latin typeface="Gill Sans MT" panose="020B0502020104020203" pitchFamily="34" charset="0"/>
                    <a:cs typeface="Times New Roman" panose="02020603050405020304" pitchFamily="18" charset="0"/>
                  </a:rPr>
                  <a:t>*</a:t>
                </a:r>
                <a:r>
                  <a:rPr lang="en-US" sz="1600" b="1" i="1" dirty="0">
                    <a:solidFill>
                      <a:schemeClr val="tx1"/>
                    </a:solidFill>
                    <a:latin typeface="Gill Sans MT" panose="020B0502020104020203" pitchFamily="34" charset="0"/>
                    <a:cs typeface="Times New Roman" panose="02020603050405020304" pitchFamily="18" charset="0"/>
                  </a:rPr>
                  <a:t>→</a:t>
                </a:r>
                <a:r>
                  <a:rPr lang="en-US" sz="1600" dirty="0">
                    <a:solidFill>
                      <a:schemeClr val="tx1"/>
                    </a:solidFill>
                    <a:latin typeface="Gill Sans MT" panose="020B0502020104020203" pitchFamily="34" charset="0"/>
                    <a:cs typeface="Times New Roman" panose="02020603050405020304" pitchFamily="18" charset="0"/>
                  </a:rPr>
                  <a:t> </a:t>
                </a:r>
                <a14:m>
                  <m:oMath xmlns:m="http://schemas.openxmlformats.org/officeDocument/2006/math">
                    <m:f>
                      <m:fPr>
                        <m:ctrlPr>
                          <a:rPr lang="en-US" altLang="zh-CN" sz="1600" i="1">
                            <a:solidFill>
                              <a:schemeClr val="tx1"/>
                            </a:solidFill>
                            <a:latin typeface="Cambria Math" panose="02040503050406030204" pitchFamily="18" charset="0"/>
                            <a:cs typeface="Times New Roman" panose="02020603050405020304" pitchFamily="18" charset="0"/>
                          </a:rPr>
                        </m:ctrlPr>
                      </m:fPr>
                      <m:num>
                        <m:r>
                          <a:rPr lang="en-US" altLang="zh-CN" sz="1600" i="1">
                            <a:solidFill>
                              <a:schemeClr val="tx1"/>
                            </a:solidFill>
                            <a:latin typeface="Cambria Math" panose="02040503050406030204" pitchFamily="18" charset="0"/>
                            <a:cs typeface="Times New Roman" panose="02020603050405020304" pitchFamily="18" charset="0"/>
                          </a:rPr>
                          <m:t>3</m:t>
                        </m:r>
                        <m:r>
                          <a:rPr lang="en-US" sz="1600" i="1">
                            <a:solidFill>
                              <a:schemeClr val="tx1"/>
                            </a:solidFill>
                            <a:latin typeface="Cambria Math" panose="02040503050406030204" pitchFamily="18" charset="0"/>
                            <a:cs typeface="Times New Roman" panose="02020603050405020304" pitchFamily="18" charset="0"/>
                          </a:rPr>
                          <m:t>⨯</m:t>
                        </m:r>
                        <m:sSubSup>
                          <m:sSubSupPr>
                            <m:ctrlPr>
                              <a:rPr lang="en-US" sz="1600" i="1">
                                <a:solidFill>
                                  <a:schemeClr val="tx1"/>
                                </a:solidFill>
                                <a:latin typeface="Cambria Math" panose="02040503050406030204" pitchFamily="18" charset="0"/>
                                <a:cs typeface="Times New Roman" panose="02020603050405020304" pitchFamily="18" charset="0"/>
                              </a:rPr>
                            </m:ctrlPr>
                          </m:sSubSupPr>
                          <m:e>
                            <m:r>
                              <a:rPr lang="en-US" sz="1600" i="1">
                                <a:solidFill>
                                  <a:schemeClr val="tx1"/>
                                </a:solidFill>
                                <a:latin typeface="Cambria Math" panose="02040503050406030204" pitchFamily="18" charset="0"/>
                                <a:cs typeface="Times New Roman" panose="02020603050405020304" pitchFamily="18" charset="0"/>
                              </a:rPr>
                              <m:t>𝑇</m:t>
                            </m:r>
                          </m:e>
                          <m:sub>
                            <m:r>
                              <a:rPr lang="en-US" sz="1600" i="1">
                                <a:solidFill>
                                  <a:schemeClr val="tx1"/>
                                </a:solidFill>
                                <a:latin typeface="Cambria Math" panose="02040503050406030204" pitchFamily="18" charset="0"/>
                                <a:cs typeface="Times New Roman" panose="02020603050405020304" pitchFamily="18" charset="0"/>
                              </a:rPr>
                              <m:t>1</m:t>
                            </m:r>
                          </m:sub>
                          <m:sup>
                            <m:r>
                              <a:rPr lang="en-US" sz="1600" i="1">
                                <a:solidFill>
                                  <a:schemeClr val="tx1"/>
                                </a:solidFill>
                                <a:latin typeface="Cambria Math" panose="02040503050406030204" pitchFamily="18" charset="0"/>
                                <a:cs typeface="Times New Roman" panose="02020603050405020304" pitchFamily="18" charset="0"/>
                              </a:rPr>
                              <m:t>𝑖</m:t>
                            </m:r>
                            <m:r>
                              <a:rPr lang="en-US" altLang="zh-CN" sz="1600" i="1">
                                <a:solidFill>
                                  <a:schemeClr val="tx1"/>
                                </a:solidFill>
                                <a:latin typeface="Cambria Math" panose="02040503050406030204" pitchFamily="18" charset="0"/>
                                <a:cs typeface="Times New Roman" panose="02020603050405020304" pitchFamily="18" charset="0"/>
                              </a:rPr>
                              <m:t>𝑑𝑒𝑎𝑙</m:t>
                            </m:r>
                          </m:sup>
                        </m:sSubSup>
                      </m:num>
                      <m:den>
                        <m:r>
                          <a:rPr lang="en-US" sz="1600" i="1">
                            <a:solidFill>
                              <a:schemeClr val="tx1"/>
                            </a:solidFill>
                            <a:latin typeface="Cambria Math" panose="02040503050406030204" pitchFamily="18" charset="0"/>
                            <a:cs typeface="Times New Roman" panose="02020603050405020304" pitchFamily="18" charset="0"/>
                          </a:rPr>
                          <m:t>7</m:t>
                        </m:r>
                      </m:den>
                    </m:f>
                    <m:r>
                      <a:rPr lang="en-US" sz="1600" i="1">
                        <a:solidFill>
                          <a:schemeClr val="tx1"/>
                        </a:solidFill>
                        <a:latin typeface="Cambria Math" panose="02040503050406030204" pitchFamily="18" charset="0"/>
                        <a:cs typeface="Times New Roman" panose="02020603050405020304" pitchFamily="18" charset="0"/>
                      </a:rPr>
                      <m:t>=</m:t>
                    </m:r>
                  </m:oMath>
                </a14:m>
                <a:r>
                  <a:rPr lang="en-US" sz="1600" i="1" dirty="0">
                    <a:solidFill>
                      <a:schemeClr val="tx1"/>
                    </a:solidFill>
                    <a:latin typeface="Gill Sans MT" panose="020B0502020104020203" pitchFamily="34" charset="0"/>
                    <a:cs typeface="Times New Roman" panose="02020603050405020304" pitchFamily="18" charset="0"/>
                  </a:rPr>
                  <a:t> </a:t>
                </a:r>
                <a:r>
                  <a:rPr lang="en-US" altLang="zh-CN" sz="1600" b="1" i="1" dirty="0">
                    <a:solidFill>
                      <a:schemeClr val="tx1"/>
                    </a:solidFill>
                    <a:latin typeface="Gill Sans MT" panose="020B0502020104020203" pitchFamily="34" charset="0"/>
                    <a:cs typeface="Times New Roman" panose="02020603050405020304" pitchFamily="18" charset="0"/>
                  </a:rPr>
                  <a:t>0.86</a:t>
                </a:r>
                <a:endParaRPr lang="en-DK" sz="1600" b="1" i="1" dirty="0">
                  <a:solidFill>
                    <a:schemeClr val="tx1"/>
                  </a:solidFill>
                  <a:latin typeface="Gill Sans MT" panose="020B0502020104020203" pitchFamily="34" charset="0"/>
                  <a:cs typeface="Times New Roman" panose="02020603050405020304" pitchFamily="18" charset="0"/>
                </a:endParaRPr>
              </a:p>
            </p:txBody>
          </p:sp>
        </mc:Choice>
        <mc:Fallback xmlns="">
          <p:sp>
            <p:nvSpPr>
              <p:cNvPr id="468" name="TextBox 389">
                <a:extLst>
                  <a:ext uri="{FF2B5EF4-FFF2-40B4-BE49-F238E27FC236}">
                    <a16:creationId xmlns:a16="http://schemas.microsoft.com/office/drawing/2014/main" id="{1922CE2D-CE82-3462-BB8B-3A0F93DAF9B2}"/>
                  </a:ext>
                </a:extLst>
              </p:cNvPr>
              <p:cNvSpPr txBox="1">
                <a:spLocks noRot="1" noChangeAspect="1" noMove="1" noResize="1" noEditPoints="1" noAdjustHandles="1" noChangeArrowheads="1" noChangeShapeType="1" noTextEdit="1"/>
              </p:cNvSpPr>
              <p:nvPr/>
            </p:nvSpPr>
            <p:spPr>
              <a:xfrm>
                <a:off x="10105231" y="2815177"/>
                <a:ext cx="2425376" cy="494431"/>
              </a:xfrm>
              <a:prstGeom prst="rect">
                <a:avLst/>
              </a:prstGeom>
              <a:blipFill>
                <a:blip r:embed="rId5"/>
                <a:stretch>
                  <a:fillRect l="-1508" b="-493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69" name="TextBox 399">
                <a:extLst>
                  <a:ext uri="{FF2B5EF4-FFF2-40B4-BE49-F238E27FC236}">
                    <a16:creationId xmlns:a16="http://schemas.microsoft.com/office/drawing/2014/main" id="{8246F547-9183-F394-53A0-C239547EBF12}"/>
                  </a:ext>
                </a:extLst>
              </p:cNvPr>
              <p:cNvSpPr txBox="1"/>
              <p:nvPr/>
            </p:nvSpPr>
            <p:spPr>
              <a:xfrm>
                <a:off x="10111507" y="3516371"/>
                <a:ext cx="2252853" cy="494687"/>
              </a:xfrm>
              <a:prstGeom prst="rect">
                <a:avLst/>
              </a:prstGeom>
              <a:noFill/>
            </p:spPr>
            <p:txBody>
              <a:bodyPr wrap="square" rtlCol="0">
                <a:spAutoFit/>
              </a:bodyPr>
              <a:lstStyle/>
              <a:p>
                <a:r>
                  <a:rPr lang="en-US" sz="1600" b="1" i="1" dirty="0">
                    <a:solidFill>
                      <a:schemeClr val="tx1"/>
                    </a:solidFill>
                    <a:latin typeface="Gill Sans MT" panose="020B0502020104020203" pitchFamily="34" charset="0"/>
                    <a:cs typeface="Times New Roman" panose="02020603050405020304" pitchFamily="18" charset="0"/>
                  </a:rPr>
                  <a:t>R</a:t>
                </a:r>
                <a:r>
                  <a:rPr lang="en-US" sz="1600" b="1" i="1" baseline="-25000" dirty="0">
                    <a:solidFill>
                      <a:schemeClr val="tx1"/>
                    </a:solidFill>
                    <a:latin typeface="Gill Sans MT" panose="020B0502020104020203" pitchFamily="34" charset="0"/>
                    <a:cs typeface="Times New Roman" panose="02020603050405020304" pitchFamily="18" charset="0"/>
                  </a:rPr>
                  <a:t>2</a:t>
                </a:r>
                <a:r>
                  <a:rPr lang="zh-CN" altLang="en-US" sz="1600" b="1" i="1" dirty="0">
                    <a:solidFill>
                      <a:schemeClr val="tx1"/>
                    </a:solidFill>
                    <a:latin typeface="Gill Sans MT" panose="020B0502020104020203" pitchFamily="34" charset="0"/>
                    <a:cs typeface="Times New Roman" panose="02020603050405020304" pitchFamily="18" charset="0"/>
                  </a:rPr>
                  <a:t>*</a:t>
                </a:r>
                <a:r>
                  <a:rPr lang="en-US" sz="1600" b="1" i="1" dirty="0">
                    <a:solidFill>
                      <a:schemeClr val="tx1"/>
                    </a:solidFill>
                    <a:latin typeface="Gill Sans MT" panose="020B0502020104020203" pitchFamily="34" charset="0"/>
                    <a:cs typeface="Times New Roman" panose="02020603050405020304" pitchFamily="18" charset="0"/>
                  </a:rPr>
                  <a:t>→</a:t>
                </a:r>
                <a:r>
                  <a:rPr lang="en-US" sz="1600" i="1" dirty="0">
                    <a:solidFill>
                      <a:schemeClr val="tx1"/>
                    </a:solidFill>
                    <a:latin typeface="Gill Sans MT" panose="020B0502020104020203" pitchFamily="34" charset="0"/>
                    <a:cs typeface="Times New Roman" panose="02020603050405020304" pitchFamily="18" charset="0"/>
                  </a:rPr>
                  <a:t> </a:t>
                </a:r>
                <a14:m>
                  <m:oMath xmlns:m="http://schemas.openxmlformats.org/officeDocument/2006/math">
                    <m:f>
                      <m:fPr>
                        <m:ctrlPr>
                          <a:rPr lang="en-US" altLang="zh-CN" sz="1600" b="0" i="1" smtClean="0">
                            <a:solidFill>
                              <a:schemeClr val="tx1"/>
                            </a:solidFill>
                            <a:latin typeface="Cambria Math" panose="02040503050406030204" pitchFamily="18" charset="0"/>
                            <a:cs typeface="Times New Roman" panose="02020603050405020304" pitchFamily="18" charset="0"/>
                          </a:rPr>
                        </m:ctrlPr>
                      </m:fPr>
                      <m:num>
                        <m:r>
                          <a:rPr lang="en-US" altLang="zh-CN" sz="1600" b="0" i="1" smtClean="0">
                            <a:solidFill>
                              <a:schemeClr val="tx1"/>
                            </a:solidFill>
                            <a:latin typeface="Cambria Math" panose="02040503050406030204" pitchFamily="18" charset="0"/>
                            <a:cs typeface="Times New Roman" panose="02020603050405020304" pitchFamily="18" charset="0"/>
                          </a:rPr>
                          <m:t>2</m:t>
                        </m:r>
                        <m:r>
                          <a:rPr lang="en-US" sz="1600" i="1">
                            <a:solidFill>
                              <a:schemeClr val="tx1"/>
                            </a:solidFill>
                            <a:latin typeface="Cambria Math" panose="02040503050406030204" pitchFamily="18" charset="0"/>
                            <a:cs typeface="Times New Roman" panose="02020603050405020304" pitchFamily="18" charset="0"/>
                          </a:rPr>
                          <m:t>⨯</m:t>
                        </m:r>
                        <m:sSubSup>
                          <m:sSubSupPr>
                            <m:ctrlPr>
                              <a:rPr lang="en-US" sz="1600" i="1">
                                <a:solidFill>
                                  <a:schemeClr val="tx1"/>
                                </a:solidFill>
                                <a:latin typeface="Cambria Math" panose="02040503050406030204" pitchFamily="18" charset="0"/>
                                <a:cs typeface="Times New Roman" panose="02020603050405020304" pitchFamily="18" charset="0"/>
                              </a:rPr>
                            </m:ctrlPr>
                          </m:sSubSupPr>
                          <m:e>
                            <m:r>
                              <a:rPr lang="en-US" sz="1600" i="1">
                                <a:solidFill>
                                  <a:schemeClr val="tx1"/>
                                </a:solidFill>
                                <a:latin typeface="Cambria Math" panose="02040503050406030204" pitchFamily="18" charset="0"/>
                                <a:cs typeface="Times New Roman" panose="02020603050405020304" pitchFamily="18" charset="0"/>
                              </a:rPr>
                              <m:t>𝑇</m:t>
                            </m:r>
                          </m:e>
                          <m:sub>
                            <m:r>
                              <a:rPr lang="en-US" sz="1600" b="0" i="1" smtClean="0">
                                <a:solidFill>
                                  <a:schemeClr val="tx1"/>
                                </a:solidFill>
                                <a:latin typeface="Cambria Math" panose="02040503050406030204" pitchFamily="18" charset="0"/>
                                <a:cs typeface="Times New Roman" panose="02020603050405020304" pitchFamily="18" charset="0"/>
                              </a:rPr>
                              <m:t>2</m:t>
                            </m:r>
                          </m:sub>
                          <m:sup>
                            <m:r>
                              <a:rPr lang="en-US" sz="1600" i="1">
                                <a:solidFill>
                                  <a:schemeClr val="tx1"/>
                                </a:solidFill>
                                <a:latin typeface="Cambria Math" panose="02040503050406030204" pitchFamily="18" charset="0"/>
                                <a:cs typeface="Times New Roman" panose="02020603050405020304" pitchFamily="18" charset="0"/>
                              </a:rPr>
                              <m:t>𝑖</m:t>
                            </m:r>
                            <m:r>
                              <a:rPr lang="en-US" altLang="zh-CN" sz="1600" i="1">
                                <a:solidFill>
                                  <a:schemeClr val="tx1"/>
                                </a:solidFill>
                                <a:latin typeface="Cambria Math" panose="02040503050406030204" pitchFamily="18" charset="0"/>
                                <a:cs typeface="Times New Roman" panose="02020603050405020304" pitchFamily="18" charset="0"/>
                              </a:rPr>
                              <m:t>𝑑𝑒𝑎𝑙</m:t>
                            </m:r>
                          </m:sup>
                        </m:sSubSup>
                      </m:num>
                      <m:den>
                        <m:r>
                          <a:rPr lang="en-US" sz="1600" i="1">
                            <a:solidFill>
                              <a:schemeClr val="tx1"/>
                            </a:solidFill>
                            <a:latin typeface="Cambria Math" panose="02040503050406030204" pitchFamily="18" charset="0"/>
                            <a:cs typeface="Times New Roman" panose="02020603050405020304" pitchFamily="18" charset="0"/>
                          </a:rPr>
                          <m:t>7</m:t>
                        </m:r>
                      </m:den>
                    </m:f>
                    <m:r>
                      <a:rPr lang="en-US" sz="1600" i="1">
                        <a:solidFill>
                          <a:schemeClr val="tx1"/>
                        </a:solidFill>
                        <a:latin typeface="Cambria Math" panose="02040503050406030204" pitchFamily="18" charset="0"/>
                        <a:cs typeface="Times New Roman" panose="02020603050405020304" pitchFamily="18" charset="0"/>
                      </a:rPr>
                      <m:t>=</m:t>
                    </m:r>
                  </m:oMath>
                </a14:m>
                <a:r>
                  <a:rPr lang="en-US" sz="1600" i="1" dirty="0">
                    <a:solidFill>
                      <a:schemeClr val="tx1"/>
                    </a:solidFill>
                    <a:latin typeface="Gill Sans MT" panose="020B0502020104020203" pitchFamily="34" charset="0"/>
                    <a:cs typeface="Times New Roman" panose="02020603050405020304" pitchFamily="18" charset="0"/>
                  </a:rPr>
                  <a:t> </a:t>
                </a:r>
                <a:r>
                  <a:rPr lang="en-US" altLang="zh-CN" sz="1600" b="1" i="1" dirty="0">
                    <a:solidFill>
                      <a:schemeClr val="tx1"/>
                    </a:solidFill>
                    <a:latin typeface="Gill Sans MT" panose="020B0502020104020203" pitchFamily="34" charset="0"/>
                    <a:cs typeface="Times New Roman" panose="02020603050405020304" pitchFamily="18" charset="0"/>
                  </a:rPr>
                  <a:t>0.86 </a:t>
                </a:r>
                <a:endParaRPr lang="en-DK" sz="1600" b="1" i="1" dirty="0">
                  <a:solidFill>
                    <a:schemeClr val="tx1"/>
                  </a:solidFill>
                  <a:latin typeface="Gill Sans MT" panose="020B0502020104020203" pitchFamily="34" charset="0"/>
                  <a:cs typeface="Times New Roman" panose="02020603050405020304" pitchFamily="18" charset="0"/>
                </a:endParaRPr>
              </a:p>
            </p:txBody>
          </p:sp>
        </mc:Choice>
        <mc:Fallback xmlns="">
          <p:sp>
            <p:nvSpPr>
              <p:cNvPr id="469" name="TextBox 399">
                <a:extLst>
                  <a:ext uri="{FF2B5EF4-FFF2-40B4-BE49-F238E27FC236}">
                    <a16:creationId xmlns:a16="http://schemas.microsoft.com/office/drawing/2014/main" id="{8246F547-9183-F394-53A0-C239547EBF12}"/>
                  </a:ext>
                </a:extLst>
              </p:cNvPr>
              <p:cNvSpPr txBox="1">
                <a:spLocks noRot="1" noChangeAspect="1" noMove="1" noResize="1" noEditPoints="1" noAdjustHandles="1" noChangeArrowheads="1" noChangeShapeType="1" noTextEdit="1"/>
              </p:cNvSpPr>
              <p:nvPr/>
            </p:nvSpPr>
            <p:spPr>
              <a:xfrm>
                <a:off x="10111507" y="3516371"/>
                <a:ext cx="2252853" cy="494687"/>
              </a:xfrm>
              <a:prstGeom prst="rect">
                <a:avLst/>
              </a:prstGeom>
              <a:blipFill>
                <a:blip r:embed="rId6"/>
                <a:stretch>
                  <a:fillRect l="-1626" b="-4938"/>
                </a:stretch>
              </a:blipFill>
            </p:spPr>
            <p:txBody>
              <a:bodyPr/>
              <a:lstStyle/>
              <a:p>
                <a:r>
                  <a:rPr lang="zh-CN" altLang="en-US">
                    <a:noFill/>
                  </a:rPr>
                  <a:t> </a:t>
                </a:r>
              </a:p>
            </p:txBody>
          </p:sp>
        </mc:Fallback>
      </mc:AlternateContent>
      <p:sp>
        <p:nvSpPr>
          <p:cNvPr id="471" name="文本框 470">
            <a:extLst>
              <a:ext uri="{FF2B5EF4-FFF2-40B4-BE49-F238E27FC236}">
                <a16:creationId xmlns:a16="http://schemas.microsoft.com/office/drawing/2014/main" id="{3BD7B80D-B561-B42A-C1D5-DE16A162051E}"/>
              </a:ext>
            </a:extLst>
          </p:cNvPr>
          <p:cNvSpPr txBox="1"/>
          <p:nvPr/>
        </p:nvSpPr>
        <p:spPr>
          <a:xfrm>
            <a:off x="997509" y="5197749"/>
            <a:ext cx="8128770" cy="954107"/>
          </a:xfrm>
          <a:prstGeom prst="rect">
            <a:avLst/>
          </a:prstGeom>
          <a:noFill/>
        </p:spPr>
        <p:txBody>
          <a:bodyPr wrap="square">
            <a:spAutoFit/>
          </a:bodyPr>
          <a:lstStyle/>
          <a:p>
            <a:pPr marR="0" lvl="1" algn="ctr" defTabSz="914400" rtl="0" eaLnBrk="1" fontAlgn="auto" latinLnBrk="0" hangingPunct="1">
              <a:lnSpc>
                <a:spcPct val="100000"/>
              </a:lnSpc>
              <a:spcBef>
                <a:spcPts val="500"/>
              </a:spcBef>
              <a:spcAft>
                <a:spcPts val="0"/>
              </a:spcAft>
              <a:buClrTx/>
              <a:buSzTx/>
              <a:tabLst/>
              <a:defRPr/>
            </a:pPr>
            <a:r>
              <a:rPr kumimoji="0" lang="en-US" altLang="zh-CN" sz="2800" i="0" u="none" strike="noStrike" kern="1200" cap="none" spc="0" normalizeH="0" baseline="0" noProof="0" dirty="0">
                <a:ln>
                  <a:noFill/>
                </a:ln>
                <a:solidFill>
                  <a:srgbClr val="C00000"/>
                </a:solidFill>
                <a:effectLst/>
                <a:uLnTx/>
                <a:uFillTx/>
                <a:latin typeface="Gill Sans MT" panose="020B0502020104020203" pitchFamily="34" charset="0"/>
                <a:ea typeface="微软雅黑" panose="020B0503020204020204" pitchFamily="34" charset="-122"/>
                <a:cs typeface="+mn-cs"/>
              </a:rPr>
              <a:t>Theorem 1: The simple greedy scheduling achieves a </a:t>
            </a:r>
            <a:r>
              <a:rPr kumimoji="0" lang="en-US" altLang="zh-CN" sz="2800" i="0" u="sng" strike="noStrike" kern="1200" cap="none" spc="0" normalizeH="0" baseline="0" noProof="0" dirty="0">
                <a:ln>
                  <a:noFill/>
                </a:ln>
                <a:solidFill>
                  <a:srgbClr val="C00000"/>
                </a:solidFill>
                <a:effectLst/>
                <a:uLnTx/>
                <a:uFillTx/>
                <a:latin typeface="Gill Sans MT" panose="020B0502020104020203" pitchFamily="34" charset="0"/>
                <a:ea typeface="微软雅黑" panose="020B0503020204020204" pitchFamily="34" charset="-122"/>
                <a:cs typeface="+mn-cs"/>
              </a:rPr>
              <a:t>1/2-approximation</a:t>
            </a:r>
            <a:r>
              <a:rPr kumimoji="0" lang="en-US" altLang="zh-CN" sz="2800" i="0" u="none" strike="noStrike" kern="1200" cap="none" spc="0" normalizeH="0" baseline="0" noProof="0" dirty="0">
                <a:ln>
                  <a:noFill/>
                </a:ln>
                <a:solidFill>
                  <a:srgbClr val="C00000"/>
                </a:solidFill>
                <a:effectLst/>
                <a:uLnTx/>
                <a:uFillTx/>
                <a:latin typeface="Gill Sans MT" panose="020B0502020104020203" pitchFamily="34" charset="0"/>
                <a:ea typeface="微软雅黑" panose="020B0503020204020204" pitchFamily="34" charset="-122"/>
                <a:cs typeface="+mn-cs"/>
              </a:rPr>
              <a:t> of the max-min fairness.</a:t>
            </a:r>
            <a:endParaRPr kumimoji="0" lang="zh-CN" altLang="en-US" sz="2800" i="0" u="none" strike="noStrike" kern="1200" cap="none" spc="0" normalizeH="0" baseline="0" noProof="0" dirty="0">
              <a:ln>
                <a:noFill/>
              </a:ln>
              <a:solidFill>
                <a:srgbClr val="C00000"/>
              </a:solidFill>
              <a:effectLst/>
              <a:uLnTx/>
              <a:uFillTx/>
              <a:latin typeface="Gill Sans MT" panose="020B0502020104020203" pitchFamily="34" charset="0"/>
              <a:ea typeface="微软雅黑" panose="020B0503020204020204" pitchFamily="34" charset="-122"/>
              <a:cs typeface="+mn-cs"/>
            </a:endParaRPr>
          </a:p>
        </p:txBody>
      </p:sp>
      <mc:AlternateContent xmlns:mc="http://schemas.openxmlformats.org/markup-compatibility/2006" xmlns:a14="http://schemas.microsoft.com/office/drawing/2010/main">
        <mc:Choice Requires="a14">
          <p:sp>
            <p:nvSpPr>
              <p:cNvPr id="475" name="文本框 474">
                <a:extLst>
                  <a:ext uri="{FF2B5EF4-FFF2-40B4-BE49-F238E27FC236}">
                    <a16:creationId xmlns:a16="http://schemas.microsoft.com/office/drawing/2014/main" id="{51FAE2D7-A68D-9FA2-4BD9-2FC7EE612CCA}"/>
                  </a:ext>
                </a:extLst>
              </p:cNvPr>
              <p:cNvSpPr txBox="1"/>
              <p:nvPr/>
            </p:nvSpPr>
            <p:spPr>
              <a:xfrm>
                <a:off x="7119892" y="1438856"/>
                <a:ext cx="2606989" cy="833241"/>
              </a:xfrm>
              <a:prstGeom prst="rect">
                <a:avLst/>
              </a:prstGeom>
              <a:solidFill>
                <a:srgbClr val="E2EDE8"/>
              </a:solidFill>
            </p:spPr>
            <p:txBody>
              <a:bodyPr wrap="square">
                <a:spAutoFit/>
              </a:bodyPr>
              <a:lstStyle/>
              <a:p>
                <a:pPr/>
                <a14:m>
                  <m:oMathPara xmlns:m="http://schemas.openxmlformats.org/officeDocument/2006/math">
                    <m:oMath>
                      <m:sSub>
                        <m:sSubPr>
                          <m:ctrlPr>
                            <a:rPr lang="zh-CN" altLang="en-US" i="1">
                              <a:latin typeface="Cambria Math" panose="02040503050406030204" pitchFamily="18" charset="0"/>
                            </a:rPr>
                          </m:ctrlPr>
                        </m:sSubPr>
                        <m:e>
                          <m:r>
                            <a:rPr lang="zh-CN" altLang="en-US" i="1">
                              <a:latin typeface="Cambria Math" panose="02040503050406030204" pitchFamily="18" charset="0"/>
                            </a:rPr>
                            <m:t>𝑅</m:t>
                          </m:r>
                        </m:e>
                        <m:sub>
                          <m:r>
                            <a:rPr lang="zh-CN" altLang="en-US" i="1">
                              <a:latin typeface="Cambria Math" panose="02040503050406030204" pitchFamily="18" charset="0"/>
                            </a:rPr>
                            <m:t>𝑗</m:t>
                          </m:r>
                        </m:sub>
                      </m:sSub>
                      <m:d>
                        <m:dPr>
                          <m:ctrlPr>
                            <a:rPr lang="en-US" altLang="zh-CN" b="0" i="1" smtClean="0">
                              <a:latin typeface="Cambria Math" panose="02040503050406030204" pitchFamily="18" charset="0"/>
                            </a:rPr>
                          </m:ctrlPr>
                        </m:dPr>
                        <m:e>
                          <m:r>
                            <a:rPr lang="en-US" altLang="zh-CN" b="0" i="1" smtClean="0">
                              <a:latin typeface="Cambria Math" panose="02040503050406030204" pitchFamily="18" charset="0"/>
                            </a:rPr>
                            <m:t>𝑡</m:t>
                          </m:r>
                        </m:e>
                      </m:d>
                      <m:r>
                        <a:rPr lang="zh-CN" altLang="en-US">
                          <a:latin typeface="Cambria Math" panose="02040503050406030204" pitchFamily="18" charset="0"/>
                        </a:rPr>
                        <m:t>=</m:t>
                      </m:r>
                      <m:f>
                        <m:fPr>
                          <m:ctrlPr>
                            <a:rPr lang="zh-CN" altLang="en-US" i="1">
                              <a:latin typeface="Cambria Math" panose="02040503050406030204" pitchFamily="18" charset="0"/>
                            </a:rPr>
                          </m:ctrlPr>
                        </m:fPr>
                        <m:num>
                          <m:sSub>
                            <m:sSubPr>
                              <m:ctrlPr>
                                <a:rPr lang="zh-CN" altLang="en-US" i="1">
                                  <a:latin typeface="Cambria Math" panose="02040503050406030204" pitchFamily="18" charset="0"/>
                                </a:rPr>
                              </m:ctrlPr>
                            </m:sSubPr>
                            <m:e>
                              <m:r>
                                <a:rPr lang="zh-CN" altLang="en-US" i="1">
                                  <a:latin typeface="Cambria Math" panose="02040503050406030204" pitchFamily="18" charset="0"/>
                                </a:rPr>
                                <m:t>𝑁</m:t>
                              </m:r>
                            </m:e>
                            <m:sub>
                              <m:r>
                                <a:rPr lang="zh-CN" altLang="en-US" i="1">
                                  <a:latin typeface="Cambria Math" panose="02040503050406030204" pitchFamily="18" charset="0"/>
                                </a:rPr>
                                <m:t>𝑗</m:t>
                              </m:r>
                            </m:sub>
                          </m:sSub>
                          <m:d>
                            <m:dPr>
                              <m:ctrlPr>
                                <a:rPr lang="zh-CN" altLang="en-US" i="1">
                                  <a:latin typeface="Cambria Math" panose="02040503050406030204" pitchFamily="18" charset="0"/>
                                </a:rPr>
                              </m:ctrlPr>
                            </m:dPr>
                            <m:e>
                              <m:r>
                                <a:rPr lang="zh-CN" altLang="en-US" i="1">
                                  <a:latin typeface="Cambria Math" panose="02040503050406030204" pitchFamily="18" charset="0"/>
                                </a:rPr>
                                <m:t>𝑡</m:t>
                              </m:r>
                            </m:e>
                          </m:d>
                        </m:num>
                        <m:den>
                          <m:d>
                            <m:dPr>
                              <m:ctrlPr>
                                <a:rPr lang="zh-CN" altLang="en-US" i="1">
                                  <a:latin typeface="Cambria Math" panose="02040503050406030204" pitchFamily="18" charset="0"/>
                                </a:rPr>
                              </m:ctrlPr>
                            </m:dPr>
                            <m:e>
                              <m:r>
                                <a:rPr lang="zh-CN" altLang="en-US" i="1">
                                  <a:latin typeface="Cambria Math" panose="02040503050406030204" pitchFamily="18" charset="0"/>
                                </a:rPr>
                                <m:t>𝑡</m:t>
                              </m:r>
                              <m:r>
                                <a:rPr lang="zh-CN" altLang="en-US">
                                  <a:latin typeface="Cambria Math" panose="02040503050406030204" pitchFamily="18" charset="0"/>
                                </a:rPr>
                                <m:t>−</m:t>
                              </m:r>
                              <m:sSubSup>
                                <m:sSubSupPr>
                                  <m:ctrlPr>
                                    <a:rPr lang="zh-CN" altLang="en-US" i="1">
                                      <a:latin typeface="Cambria Math" panose="02040503050406030204" pitchFamily="18" charset="0"/>
                                    </a:rPr>
                                  </m:ctrlPr>
                                </m:sSubSupPr>
                                <m:e>
                                  <m:r>
                                    <a:rPr lang="zh-CN" altLang="en-US" i="1">
                                      <a:latin typeface="Cambria Math" panose="02040503050406030204" pitchFamily="18" charset="0"/>
                                    </a:rPr>
                                    <m:t>𝑡</m:t>
                                  </m:r>
                                </m:e>
                                <m:sub>
                                  <m:r>
                                    <a:rPr lang="zh-CN" altLang="en-US" i="1">
                                      <a:latin typeface="Cambria Math" panose="02040503050406030204" pitchFamily="18" charset="0"/>
                                    </a:rPr>
                                    <m:t>𝑗</m:t>
                                  </m:r>
                                </m:sub>
                                <m:sup>
                                  <m:r>
                                    <a:rPr lang="zh-CN" altLang="en-US">
                                      <a:latin typeface="Cambria Math" panose="02040503050406030204" pitchFamily="18" charset="0"/>
                                    </a:rPr>
                                    <m:t>0</m:t>
                                  </m:r>
                                </m:sup>
                              </m:sSubSup>
                            </m:e>
                          </m:d>
                          <m:r>
                            <a:rPr lang="zh-CN" altLang="en-US">
                              <a:latin typeface="Cambria Math" panose="02040503050406030204" pitchFamily="18" charset="0"/>
                            </a:rPr>
                            <m:t>/</m:t>
                          </m:r>
                          <m:sSubSup>
                            <m:sSubSupPr>
                              <m:ctrlPr>
                                <a:rPr lang="zh-CN" altLang="en-US" i="1">
                                  <a:latin typeface="Cambria Math" panose="02040503050406030204" pitchFamily="18" charset="0"/>
                                </a:rPr>
                              </m:ctrlPr>
                            </m:sSubSupPr>
                            <m:e>
                              <m:r>
                                <a:rPr lang="zh-CN" altLang="en-US" i="1">
                                  <a:latin typeface="Cambria Math" panose="02040503050406030204" pitchFamily="18" charset="0"/>
                                </a:rPr>
                                <m:t>𝑇</m:t>
                              </m:r>
                            </m:e>
                            <m:sub>
                              <m:r>
                                <a:rPr lang="zh-CN" altLang="en-US" i="1">
                                  <a:latin typeface="Cambria Math" panose="02040503050406030204" pitchFamily="18" charset="0"/>
                                </a:rPr>
                                <m:t>𝑗</m:t>
                              </m:r>
                            </m:sub>
                            <m:sup>
                              <m:r>
                                <m:rPr>
                                  <m:sty m:val="p"/>
                                </m:rPr>
                                <a:rPr lang="zh-CN" altLang="en-US" i="1">
                                  <a:latin typeface="Cambria Math" panose="02040503050406030204" pitchFamily="18" charset="0"/>
                                </a:rPr>
                                <m:t>ideal</m:t>
                              </m:r>
                              <m:r>
                                <a:rPr lang="zh-CN" altLang="en-US" i="1">
                                  <a:latin typeface="Cambria Math" panose="02040503050406030204" pitchFamily="18" charset="0"/>
                                </a:rPr>
                                <m:t> </m:t>
                              </m:r>
                            </m:sup>
                          </m:sSubSup>
                        </m:den>
                      </m:f>
                    </m:oMath>
                  </m:oMathPara>
                </a14:m>
                <a:endParaRPr lang="zh-CN" altLang="en-US" dirty="0"/>
              </a:p>
            </p:txBody>
          </p:sp>
        </mc:Choice>
        <mc:Fallback xmlns="">
          <p:sp>
            <p:nvSpPr>
              <p:cNvPr id="475" name="文本框 474">
                <a:extLst>
                  <a:ext uri="{FF2B5EF4-FFF2-40B4-BE49-F238E27FC236}">
                    <a16:creationId xmlns:a16="http://schemas.microsoft.com/office/drawing/2014/main" id="{51FAE2D7-A68D-9FA2-4BD9-2FC7EE612CCA}"/>
                  </a:ext>
                </a:extLst>
              </p:cNvPr>
              <p:cNvSpPr txBox="1">
                <a:spLocks noRot="1" noChangeAspect="1" noMove="1" noResize="1" noEditPoints="1" noAdjustHandles="1" noChangeArrowheads="1" noChangeShapeType="1" noTextEdit="1"/>
              </p:cNvSpPr>
              <p:nvPr/>
            </p:nvSpPr>
            <p:spPr>
              <a:xfrm>
                <a:off x="7119892" y="1438856"/>
                <a:ext cx="2606989" cy="833241"/>
              </a:xfrm>
              <a:prstGeom prst="rect">
                <a:avLst/>
              </a:prstGeom>
              <a:blipFill>
                <a:blip r:embed="rId7"/>
                <a:stretch>
                  <a:fillRect/>
                </a:stretch>
              </a:blipFill>
            </p:spPr>
            <p:txBody>
              <a:bodyPr/>
              <a:lstStyle/>
              <a:p>
                <a:r>
                  <a:rPr lang="zh-CN" altLang="en-US">
                    <a:noFill/>
                  </a:rPr>
                  <a:t> </a:t>
                </a:r>
              </a:p>
            </p:txBody>
          </p:sp>
        </mc:Fallback>
      </mc:AlternateContent>
      <p:cxnSp>
        <p:nvCxnSpPr>
          <p:cNvPr id="477" name="Straight Connector 251">
            <a:extLst>
              <a:ext uri="{FF2B5EF4-FFF2-40B4-BE49-F238E27FC236}">
                <a16:creationId xmlns:a16="http://schemas.microsoft.com/office/drawing/2014/main" id="{4E2BE902-8EE8-2208-1ECF-EC8131FAD91C}"/>
              </a:ext>
            </a:extLst>
          </p:cNvPr>
          <p:cNvCxnSpPr>
            <a:cxnSpLocks/>
          </p:cNvCxnSpPr>
          <p:nvPr/>
        </p:nvCxnSpPr>
        <p:spPr>
          <a:xfrm>
            <a:off x="2365617" y="3063669"/>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cxnSp>
        <p:nvCxnSpPr>
          <p:cNvPr id="486" name="Straight Connector 290">
            <a:extLst>
              <a:ext uri="{FF2B5EF4-FFF2-40B4-BE49-F238E27FC236}">
                <a16:creationId xmlns:a16="http://schemas.microsoft.com/office/drawing/2014/main" id="{DCB9EBE5-E899-8545-EAA5-AABF92CB639A}"/>
              </a:ext>
            </a:extLst>
          </p:cNvPr>
          <p:cNvCxnSpPr>
            <a:cxnSpLocks/>
          </p:cNvCxnSpPr>
          <p:nvPr/>
        </p:nvCxnSpPr>
        <p:spPr>
          <a:xfrm>
            <a:off x="4122651" y="3064238"/>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sp>
        <p:nvSpPr>
          <p:cNvPr id="492" name="TextBox 448">
            <a:extLst>
              <a:ext uri="{FF2B5EF4-FFF2-40B4-BE49-F238E27FC236}">
                <a16:creationId xmlns:a16="http://schemas.microsoft.com/office/drawing/2014/main" id="{44D0FA7B-3191-782B-C731-1DEF1D0B5A4B}"/>
              </a:ext>
            </a:extLst>
          </p:cNvPr>
          <p:cNvSpPr txBox="1"/>
          <p:nvPr/>
        </p:nvSpPr>
        <p:spPr>
          <a:xfrm>
            <a:off x="9610700" y="3008287"/>
            <a:ext cx="266420" cy="276999"/>
          </a:xfrm>
          <a:prstGeom prst="rect">
            <a:avLst/>
          </a:prstGeom>
          <a:noFill/>
        </p:spPr>
        <p:txBody>
          <a:bodyPr wrap="none" rtlCol="0">
            <a:spAutoFit/>
          </a:bodyPr>
          <a:lstStyle/>
          <a:p>
            <a:r>
              <a:rPr lang="en-US" sz="1200" b="1" i="1" dirty="0">
                <a:solidFill>
                  <a:srgbClr val="C00000"/>
                </a:solidFill>
                <a:latin typeface="Gill Sans MT" panose="020B0502020104020203" pitchFamily="34" charset="0"/>
                <a:cs typeface="Times New Roman" panose="02020603050405020304" pitchFamily="18" charset="0"/>
              </a:rPr>
              <a:t>7</a:t>
            </a:r>
            <a:endParaRPr lang="en-DK" sz="1200" b="1" i="1" dirty="0">
              <a:solidFill>
                <a:srgbClr val="C00000"/>
              </a:solidFill>
              <a:latin typeface="Gill Sans MT" panose="020B0502020104020203" pitchFamily="34" charset="0"/>
              <a:cs typeface="Times New Roman" panose="02020603050405020304" pitchFamily="18" charset="0"/>
            </a:endParaRPr>
          </a:p>
        </p:txBody>
      </p:sp>
      <p:sp>
        <p:nvSpPr>
          <p:cNvPr id="493" name="TextBox 448">
            <a:extLst>
              <a:ext uri="{FF2B5EF4-FFF2-40B4-BE49-F238E27FC236}">
                <a16:creationId xmlns:a16="http://schemas.microsoft.com/office/drawing/2014/main" id="{B5F5C91A-9E35-A4D4-6666-7A319742F684}"/>
              </a:ext>
            </a:extLst>
          </p:cNvPr>
          <p:cNvSpPr txBox="1"/>
          <p:nvPr/>
        </p:nvSpPr>
        <p:spPr>
          <a:xfrm>
            <a:off x="9610700" y="3700383"/>
            <a:ext cx="266420" cy="276999"/>
          </a:xfrm>
          <a:prstGeom prst="rect">
            <a:avLst/>
          </a:prstGeom>
          <a:noFill/>
        </p:spPr>
        <p:txBody>
          <a:bodyPr wrap="none" rtlCol="0">
            <a:spAutoFit/>
          </a:bodyPr>
          <a:lstStyle/>
          <a:p>
            <a:r>
              <a:rPr lang="en-US" sz="1200" b="1" i="1" dirty="0">
                <a:solidFill>
                  <a:srgbClr val="C00000"/>
                </a:solidFill>
                <a:latin typeface="Gill Sans MT" panose="020B0502020104020203" pitchFamily="34" charset="0"/>
                <a:cs typeface="Times New Roman" panose="02020603050405020304" pitchFamily="18" charset="0"/>
              </a:rPr>
              <a:t>7</a:t>
            </a:r>
            <a:endParaRPr lang="en-DK" sz="1200" b="1" i="1" dirty="0">
              <a:solidFill>
                <a:srgbClr val="C00000"/>
              </a:solidFill>
              <a:latin typeface="Gill Sans MT" panose="020B0502020104020203" pitchFamily="34" charset="0"/>
              <a:cs typeface="Times New Roman" panose="02020603050405020304" pitchFamily="18" charset="0"/>
            </a:endParaRPr>
          </a:p>
        </p:txBody>
      </p:sp>
    </p:spTree>
    <p:extLst>
      <p:ext uri="{BB962C8B-B14F-4D97-AF65-F5344CB8AC3E}">
        <p14:creationId xmlns:p14="http://schemas.microsoft.com/office/powerpoint/2010/main" val="3675775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4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4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4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4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7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7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7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7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7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7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8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81"/>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06"/>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07"/>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08"/>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40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434"/>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433"/>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4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25"/>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477"/>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299"/>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300"/>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303"/>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304"/>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292"/>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445"/>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124"/>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305"/>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293"/>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320"/>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322"/>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323"/>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324"/>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325"/>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348"/>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355"/>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356"/>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364"/>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365"/>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366"/>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382"/>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383"/>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384"/>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385"/>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386"/>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387"/>
                                        </p:tgtEl>
                                        <p:attrNameLst>
                                          <p:attrName>style.visibility</p:attrName>
                                        </p:attrNameLst>
                                      </p:cBhvr>
                                      <p:to>
                                        <p:strVal val="visible"/>
                                      </p:to>
                                    </p:set>
                                  </p:childTnLst>
                                </p:cTn>
                              </p:par>
                              <p:par>
                                <p:cTn id="119" presetID="1" presetClass="entr" presetSubtype="0" fill="hold" nodeType="withEffect">
                                  <p:stCondLst>
                                    <p:cond delay="0"/>
                                  </p:stCondLst>
                                  <p:childTnLst>
                                    <p:set>
                                      <p:cBhvr>
                                        <p:cTn id="120" dur="1" fill="hold">
                                          <p:stCondLst>
                                            <p:cond delay="0"/>
                                          </p:stCondLst>
                                        </p:cTn>
                                        <p:tgtEl>
                                          <p:spTgt spid="410"/>
                                        </p:tgtEl>
                                        <p:attrNameLst>
                                          <p:attrName>style.visibility</p:attrName>
                                        </p:attrNameLst>
                                      </p:cBhvr>
                                      <p:to>
                                        <p:strVal val="visible"/>
                                      </p:to>
                                    </p:set>
                                  </p:childTnLst>
                                </p:cTn>
                              </p:par>
                              <p:par>
                                <p:cTn id="121" presetID="1" presetClass="entr" presetSubtype="0" fill="hold" nodeType="withEffect">
                                  <p:stCondLst>
                                    <p:cond delay="0"/>
                                  </p:stCondLst>
                                  <p:childTnLst>
                                    <p:set>
                                      <p:cBhvr>
                                        <p:cTn id="122" dur="1" fill="hold">
                                          <p:stCondLst>
                                            <p:cond delay="0"/>
                                          </p:stCondLst>
                                        </p:cTn>
                                        <p:tgtEl>
                                          <p:spTgt spid="411"/>
                                        </p:tgtEl>
                                        <p:attrNameLst>
                                          <p:attrName>style.visibility</p:attrName>
                                        </p:attrNameLst>
                                      </p:cBhvr>
                                      <p:to>
                                        <p:strVal val="visible"/>
                                      </p:to>
                                    </p:set>
                                  </p:childTnLst>
                                </p:cTn>
                              </p:par>
                              <p:par>
                                <p:cTn id="123" presetID="1" presetClass="entr" presetSubtype="0" fill="hold" nodeType="withEffect">
                                  <p:stCondLst>
                                    <p:cond delay="0"/>
                                  </p:stCondLst>
                                  <p:childTnLst>
                                    <p:set>
                                      <p:cBhvr>
                                        <p:cTn id="124" dur="1" fill="hold">
                                          <p:stCondLst>
                                            <p:cond delay="0"/>
                                          </p:stCondLst>
                                        </p:cTn>
                                        <p:tgtEl>
                                          <p:spTgt spid="417"/>
                                        </p:tgtEl>
                                        <p:attrNameLst>
                                          <p:attrName>style.visibility</p:attrName>
                                        </p:attrNameLst>
                                      </p:cBhvr>
                                      <p:to>
                                        <p:strVal val="visible"/>
                                      </p:to>
                                    </p:set>
                                  </p:childTnLst>
                                </p:cTn>
                              </p:par>
                              <p:par>
                                <p:cTn id="125" presetID="1" presetClass="entr" presetSubtype="0" fill="hold" nodeType="withEffect">
                                  <p:stCondLst>
                                    <p:cond delay="0"/>
                                  </p:stCondLst>
                                  <p:childTnLst>
                                    <p:set>
                                      <p:cBhvr>
                                        <p:cTn id="126" dur="1" fill="hold">
                                          <p:stCondLst>
                                            <p:cond delay="0"/>
                                          </p:stCondLst>
                                        </p:cTn>
                                        <p:tgtEl>
                                          <p:spTgt spid="418"/>
                                        </p:tgtEl>
                                        <p:attrNameLst>
                                          <p:attrName>style.visibility</p:attrName>
                                        </p:attrNameLst>
                                      </p:cBhvr>
                                      <p:to>
                                        <p:strVal val="visible"/>
                                      </p:to>
                                    </p:set>
                                  </p:childTnLst>
                                </p:cTn>
                              </p:par>
                              <p:par>
                                <p:cTn id="127" presetID="1" presetClass="entr" presetSubtype="0" fill="hold" nodeType="withEffect">
                                  <p:stCondLst>
                                    <p:cond delay="0"/>
                                  </p:stCondLst>
                                  <p:childTnLst>
                                    <p:set>
                                      <p:cBhvr>
                                        <p:cTn id="128" dur="1" fill="hold">
                                          <p:stCondLst>
                                            <p:cond delay="0"/>
                                          </p:stCondLst>
                                        </p:cTn>
                                        <p:tgtEl>
                                          <p:spTgt spid="429"/>
                                        </p:tgtEl>
                                        <p:attrNameLst>
                                          <p:attrName>style.visibility</p:attrName>
                                        </p:attrNameLst>
                                      </p:cBhvr>
                                      <p:to>
                                        <p:strVal val="visible"/>
                                      </p:to>
                                    </p:set>
                                  </p:childTnLst>
                                </p:cTn>
                              </p:par>
                              <p:par>
                                <p:cTn id="129" presetID="1" presetClass="entr" presetSubtype="0" fill="hold" nodeType="withEffect">
                                  <p:stCondLst>
                                    <p:cond delay="0"/>
                                  </p:stCondLst>
                                  <p:childTnLst>
                                    <p:set>
                                      <p:cBhvr>
                                        <p:cTn id="130" dur="1" fill="hold">
                                          <p:stCondLst>
                                            <p:cond delay="0"/>
                                          </p:stCondLst>
                                        </p:cTn>
                                        <p:tgtEl>
                                          <p:spTgt spid="432"/>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446"/>
                                        </p:tgtEl>
                                        <p:attrNameLst>
                                          <p:attrName>style.visibility</p:attrName>
                                        </p:attrNameLst>
                                      </p:cBhvr>
                                      <p:to>
                                        <p:strVal val="visible"/>
                                      </p:to>
                                    </p:set>
                                  </p:childTnLst>
                                </p:cTn>
                              </p:par>
                              <p:par>
                                <p:cTn id="133" presetID="1" presetClass="entr" presetSubtype="0" fill="hold" grpId="0" nodeType="withEffect">
                                  <p:stCondLst>
                                    <p:cond delay="0"/>
                                  </p:stCondLst>
                                  <p:childTnLst>
                                    <p:set>
                                      <p:cBhvr>
                                        <p:cTn id="134" dur="1" fill="hold">
                                          <p:stCondLst>
                                            <p:cond delay="0"/>
                                          </p:stCondLst>
                                        </p:cTn>
                                        <p:tgtEl>
                                          <p:spTgt spid="447"/>
                                        </p:tgtEl>
                                        <p:attrNameLst>
                                          <p:attrName>style.visibility</p:attrName>
                                        </p:attrNameLst>
                                      </p:cBhvr>
                                      <p:to>
                                        <p:strVal val="visible"/>
                                      </p:to>
                                    </p:set>
                                  </p:childTnLst>
                                </p:cTn>
                              </p:par>
                              <p:par>
                                <p:cTn id="135" presetID="1" presetClass="entr" presetSubtype="0" fill="hold" grpId="0" nodeType="withEffect">
                                  <p:stCondLst>
                                    <p:cond delay="0"/>
                                  </p:stCondLst>
                                  <p:childTnLst>
                                    <p:set>
                                      <p:cBhvr>
                                        <p:cTn id="136" dur="1" fill="hold">
                                          <p:stCondLst>
                                            <p:cond delay="0"/>
                                          </p:stCondLst>
                                        </p:cTn>
                                        <p:tgtEl>
                                          <p:spTgt spid="448"/>
                                        </p:tgtEl>
                                        <p:attrNameLst>
                                          <p:attrName>style.visibility</p:attrName>
                                        </p:attrNameLst>
                                      </p:cBhvr>
                                      <p:to>
                                        <p:strVal val="visible"/>
                                      </p:to>
                                    </p:set>
                                  </p:childTnLst>
                                </p:cTn>
                              </p:par>
                              <p:par>
                                <p:cTn id="137" presetID="1" presetClass="entr" presetSubtype="0" fill="hold" grpId="0" nodeType="withEffect">
                                  <p:stCondLst>
                                    <p:cond delay="0"/>
                                  </p:stCondLst>
                                  <p:childTnLst>
                                    <p:set>
                                      <p:cBhvr>
                                        <p:cTn id="138" dur="1" fill="hold">
                                          <p:stCondLst>
                                            <p:cond delay="0"/>
                                          </p:stCondLst>
                                        </p:cTn>
                                        <p:tgtEl>
                                          <p:spTgt spid="449"/>
                                        </p:tgtEl>
                                        <p:attrNameLst>
                                          <p:attrName>style.visibility</p:attrName>
                                        </p:attrNameLst>
                                      </p:cBhvr>
                                      <p:to>
                                        <p:strVal val="visible"/>
                                      </p:to>
                                    </p:set>
                                  </p:childTnLst>
                                </p:cTn>
                              </p:par>
                              <p:par>
                                <p:cTn id="139" presetID="1" presetClass="entr" presetSubtype="0" fill="hold" grpId="0" nodeType="withEffect">
                                  <p:stCondLst>
                                    <p:cond delay="0"/>
                                  </p:stCondLst>
                                  <p:childTnLst>
                                    <p:set>
                                      <p:cBhvr>
                                        <p:cTn id="140" dur="1" fill="hold">
                                          <p:stCondLst>
                                            <p:cond delay="0"/>
                                          </p:stCondLst>
                                        </p:cTn>
                                        <p:tgtEl>
                                          <p:spTgt spid="450"/>
                                        </p:tgtEl>
                                        <p:attrNameLst>
                                          <p:attrName>style.visibility</p:attrName>
                                        </p:attrNameLst>
                                      </p:cBhvr>
                                      <p:to>
                                        <p:strVal val="visible"/>
                                      </p:to>
                                    </p:set>
                                  </p:childTnLst>
                                </p:cTn>
                              </p:par>
                              <p:par>
                                <p:cTn id="141" presetID="1" presetClass="entr" presetSubtype="0" fill="hold" grpId="0" nodeType="withEffect">
                                  <p:stCondLst>
                                    <p:cond delay="0"/>
                                  </p:stCondLst>
                                  <p:childTnLst>
                                    <p:set>
                                      <p:cBhvr>
                                        <p:cTn id="142" dur="1" fill="hold">
                                          <p:stCondLst>
                                            <p:cond delay="0"/>
                                          </p:stCondLst>
                                        </p:cTn>
                                        <p:tgtEl>
                                          <p:spTgt spid="457"/>
                                        </p:tgtEl>
                                        <p:attrNameLst>
                                          <p:attrName>style.visibility</p:attrName>
                                        </p:attrNameLst>
                                      </p:cBhvr>
                                      <p:to>
                                        <p:strVal val="visible"/>
                                      </p:to>
                                    </p:set>
                                  </p:childTnLst>
                                </p:cTn>
                              </p:par>
                              <p:par>
                                <p:cTn id="143" presetID="1" presetClass="entr" presetSubtype="0" fill="hold" grpId="0" nodeType="withEffect">
                                  <p:stCondLst>
                                    <p:cond delay="0"/>
                                  </p:stCondLst>
                                  <p:childTnLst>
                                    <p:set>
                                      <p:cBhvr>
                                        <p:cTn id="144" dur="1" fill="hold">
                                          <p:stCondLst>
                                            <p:cond delay="0"/>
                                          </p:stCondLst>
                                        </p:cTn>
                                        <p:tgtEl>
                                          <p:spTgt spid="458"/>
                                        </p:tgtEl>
                                        <p:attrNameLst>
                                          <p:attrName>style.visibility</p:attrName>
                                        </p:attrNameLst>
                                      </p:cBhvr>
                                      <p:to>
                                        <p:strVal val="visible"/>
                                      </p:to>
                                    </p:set>
                                  </p:childTnLst>
                                </p:cTn>
                              </p:par>
                              <p:par>
                                <p:cTn id="145" presetID="1" presetClass="entr" presetSubtype="0" fill="hold" nodeType="withEffect">
                                  <p:stCondLst>
                                    <p:cond delay="0"/>
                                  </p:stCondLst>
                                  <p:childTnLst>
                                    <p:set>
                                      <p:cBhvr>
                                        <p:cTn id="146" dur="1" fill="hold">
                                          <p:stCondLst>
                                            <p:cond delay="0"/>
                                          </p:stCondLst>
                                        </p:cTn>
                                        <p:tgtEl>
                                          <p:spTgt spid="486"/>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grpId="0" nodeType="clickEffect">
                                  <p:stCondLst>
                                    <p:cond delay="0"/>
                                  </p:stCondLst>
                                  <p:childTnLst>
                                    <p:set>
                                      <p:cBhvr>
                                        <p:cTn id="150" dur="1" fill="hold">
                                          <p:stCondLst>
                                            <p:cond delay="0"/>
                                          </p:stCondLst>
                                        </p:cTn>
                                        <p:tgtEl>
                                          <p:spTgt spid="326"/>
                                        </p:tgtEl>
                                        <p:attrNameLst>
                                          <p:attrName>style.visibility</p:attrName>
                                        </p:attrNameLst>
                                      </p:cBhvr>
                                      <p:to>
                                        <p:strVal val="visible"/>
                                      </p:to>
                                    </p:set>
                                  </p:childTnLst>
                                </p:cTn>
                              </p:par>
                              <p:par>
                                <p:cTn id="151" presetID="1" presetClass="entr" presetSubtype="0" fill="hold" grpId="0" nodeType="withEffect">
                                  <p:stCondLst>
                                    <p:cond delay="0"/>
                                  </p:stCondLst>
                                  <p:childTnLst>
                                    <p:set>
                                      <p:cBhvr>
                                        <p:cTn id="152" dur="1" fill="hold">
                                          <p:stCondLst>
                                            <p:cond delay="0"/>
                                          </p:stCondLst>
                                        </p:cTn>
                                        <p:tgtEl>
                                          <p:spTgt spid="327"/>
                                        </p:tgtEl>
                                        <p:attrNameLst>
                                          <p:attrName>style.visibility</p:attrName>
                                        </p:attrNameLst>
                                      </p:cBhvr>
                                      <p:to>
                                        <p:strVal val="visible"/>
                                      </p:to>
                                    </p:set>
                                  </p:childTnLst>
                                </p:cTn>
                              </p:par>
                              <p:par>
                                <p:cTn id="153" presetID="1" presetClass="entr" presetSubtype="0" fill="hold" grpId="0" nodeType="withEffect">
                                  <p:stCondLst>
                                    <p:cond delay="0"/>
                                  </p:stCondLst>
                                  <p:childTnLst>
                                    <p:set>
                                      <p:cBhvr>
                                        <p:cTn id="154" dur="1" fill="hold">
                                          <p:stCondLst>
                                            <p:cond delay="0"/>
                                          </p:stCondLst>
                                        </p:cTn>
                                        <p:tgtEl>
                                          <p:spTgt spid="328"/>
                                        </p:tgtEl>
                                        <p:attrNameLst>
                                          <p:attrName>style.visibility</p:attrName>
                                        </p:attrNameLst>
                                      </p:cBhvr>
                                      <p:to>
                                        <p:strVal val="visible"/>
                                      </p:to>
                                    </p:set>
                                  </p:childTnLst>
                                </p:cTn>
                              </p:par>
                              <p:par>
                                <p:cTn id="155" presetID="1" presetClass="entr" presetSubtype="0" fill="hold" grpId="0" nodeType="withEffect">
                                  <p:stCondLst>
                                    <p:cond delay="0"/>
                                  </p:stCondLst>
                                  <p:childTnLst>
                                    <p:set>
                                      <p:cBhvr>
                                        <p:cTn id="156" dur="1" fill="hold">
                                          <p:stCondLst>
                                            <p:cond delay="0"/>
                                          </p:stCondLst>
                                        </p:cTn>
                                        <p:tgtEl>
                                          <p:spTgt spid="329"/>
                                        </p:tgtEl>
                                        <p:attrNameLst>
                                          <p:attrName>style.visibility</p:attrName>
                                        </p:attrNameLst>
                                      </p:cBhvr>
                                      <p:to>
                                        <p:strVal val="visible"/>
                                      </p:to>
                                    </p:set>
                                  </p:childTnLst>
                                </p:cTn>
                              </p:par>
                              <p:par>
                                <p:cTn id="157" presetID="1" presetClass="entr" presetSubtype="0" fill="hold" grpId="0" nodeType="withEffect">
                                  <p:stCondLst>
                                    <p:cond delay="0"/>
                                  </p:stCondLst>
                                  <p:childTnLst>
                                    <p:set>
                                      <p:cBhvr>
                                        <p:cTn id="158" dur="1" fill="hold">
                                          <p:stCondLst>
                                            <p:cond delay="0"/>
                                          </p:stCondLst>
                                        </p:cTn>
                                        <p:tgtEl>
                                          <p:spTgt spid="330"/>
                                        </p:tgtEl>
                                        <p:attrNameLst>
                                          <p:attrName>style.visibility</p:attrName>
                                        </p:attrNameLst>
                                      </p:cBhvr>
                                      <p:to>
                                        <p:strVal val="visible"/>
                                      </p:to>
                                    </p:set>
                                  </p:childTnLst>
                                </p:cTn>
                              </p:par>
                              <p:par>
                                <p:cTn id="159" presetID="1" presetClass="entr" presetSubtype="0" fill="hold" grpId="0" nodeType="withEffect">
                                  <p:stCondLst>
                                    <p:cond delay="0"/>
                                  </p:stCondLst>
                                  <p:childTnLst>
                                    <p:set>
                                      <p:cBhvr>
                                        <p:cTn id="160" dur="1" fill="hold">
                                          <p:stCondLst>
                                            <p:cond delay="0"/>
                                          </p:stCondLst>
                                        </p:cTn>
                                        <p:tgtEl>
                                          <p:spTgt spid="331"/>
                                        </p:tgtEl>
                                        <p:attrNameLst>
                                          <p:attrName>style.visibility</p:attrName>
                                        </p:attrNameLst>
                                      </p:cBhvr>
                                      <p:to>
                                        <p:strVal val="visible"/>
                                      </p:to>
                                    </p:set>
                                  </p:childTnLst>
                                </p:cTn>
                              </p:par>
                              <p:par>
                                <p:cTn id="161" presetID="1" presetClass="entr" presetSubtype="0" fill="hold" grpId="0" nodeType="withEffect">
                                  <p:stCondLst>
                                    <p:cond delay="0"/>
                                  </p:stCondLst>
                                  <p:childTnLst>
                                    <p:set>
                                      <p:cBhvr>
                                        <p:cTn id="162" dur="1" fill="hold">
                                          <p:stCondLst>
                                            <p:cond delay="0"/>
                                          </p:stCondLst>
                                        </p:cTn>
                                        <p:tgtEl>
                                          <p:spTgt spid="332"/>
                                        </p:tgtEl>
                                        <p:attrNameLst>
                                          <p:attrName>style.visibility</p:attrName>
                                        </p:attrNameLst>
                                      </p:cBhvr>
                                      <p:to>
                                        <p:strVal val="visible"/>
                                      </p:to>
                                    </p:set>
                                  </p:childTnLst>
                                </p:cTn>
                              </p:par>
                              <p:par>
                                <p:cTn id="163" presetID="1" presetClass="entr" presetSubtype="0" fill="hold" grpId="0" nodeType="withEffect">
                                  <p:stCondLst>
                                    <p:cond delay="0"/>
                                  </p:stCondLst>
                                  <p:childTnLst>
                                    <p:set>
                                      <p:cBhvr>
                                        <p:cTn id="164" dur="1" fill="hold">
                                          <p:stCondLst>
                                            <p:cond delay="0"/>
                                          </p:stCondLst>
                                        </p:cTn>
                                        <p:tgtEl>
                                          <p:spTgt spid="333"/>
                                        </p:tgtEl>
                                        <p:attrNameLst>
                                          <p:attrName>style.visibility</p:attrName>
                                        </p:attrNameLst>
                                      </p:cBhvr>
                                      <p:to>
                                        <p:strVal val="visible"/>
                                      </p:to>
                                    </p:set>
                                  </p:childTnLst>
                                </p:cTn>
                              </p:par>
                              <p:par>
                                <p:cTn id="165" presetID="1" presetClass="entr" presetSubtype="0" fill="hold" grpId="0" nodeType="withEffect">
                                  <p:stCondLst>
                                    <p:cond delay="0"/>
                                  </p:stCondLst>
                                  <p:childTnLst>
                                    <p:set>
                                      <p:cBhvr>
                                        <p:cTn id="166" dur="1" fill="hold">
                                          <p:stCondLst>
                                            <p:cond delay="0"/>
                                          </p:stCondLst>
                                        </p:cTn>
                                        <p:tgtEl>
                                          <p:spTgt spid="334"/>
                                        </p:tgtEl>
                                        <p:attrNameLst>
                                          <p:attrName>style.visibility</p:attrName>
                                        </p:attrNameLst>
                                      </p:cBhvr>
                                      <p:to>
                                        <p:strVal val="visible"/>
                                      </p:to>
                                    </p:set>
                                  </p:childTnLst>
                                </p:cTn>
                              </p:par>
                              <p:par>
                                <p:cTn id="167" presetID="1" presetClass="entr" presetSubtype="0" fill="hold" grpId="0" nodeType="withEffect">
                                  <p:stCondLst>
                                    <p:cond delay="0"/>
                                  </p:stCondLst>
                                  <p:childTnLst>
                                    <p:set>
                                      <p:cBhvr>
                                        <p:cTn id="168" dur="1" fill="hold">
                                          <p:stCondLst>
                                            <p:cond delay="0"/>
                                          </p:stCondLst>
                                        </p:cTn>
                                        <p:tgtEl>
                                          <p:spTgt spid="335"/>
                                        </p:tgtEl>
                                        <p:attrNameLst>
                                          <p:attrName>style.visibility</p:attrName>
                                        </p:attrNameLst>
                                      </p:cBhvr>
                                      <p:to>
                                        <p:strVal val="visible"/>
                                      </p:to>
                                    </p:set>
                                  </p:childTnLst>
                                </p:cTn>
                              </p:par>
                              <p:par>
                                <p:cTn id="169" presetID="1" presetClass="entr" presetSubtype="0" fill="hold" grpId="0" nodeType="withEffect">
                                  <p:stCondLst>
                                    <p:cond delay="0"/>
                                  </p:stCondLst>
                                  <p:childTnLst>
                                    <p:set>
                                      <p:cBhvr>
                                        <p:cTn id="170" dur="1" fill="hold">
                                          <p:stCondLst>
                                            <p:cond delay="0"/>
                                          </p:stCondLst>
                                        </p:cTn>
                                        <p:tgtEl>
                                          <p:spTgt spid="336"/>
                                        </p:tgtEl>
                                        <p:attrNameLst>
                                          <p:attrName>style.visibility</p:attrName>
                                        </p:attrNameLst>
                                      </p:cBhvr>
                                      <p:to>
                                        <p:strVal val="visible"/>
                                      </p:to>
                                    </p:set>
                                  </p:childTnLst>
                                </p:cTn>
                              </p:par>
                              <p:par>
                                <p:cTn id="171" presetID="1" presetClass="entr" presetSubtype="0" fill="hold" grpId="0" nodeType="withEffect">
                                  <p:stCondLst>
                                    <p:cond delay="0"/>
                                  </p:stCondLst>
                                  <p:childTnLst>
                                    <p:set>
                                      <p:cBhvr>
                                        <p:cTn id="172" dur="1" fill="hold">
                                          <p:stCondLst>
                                            <p:cond delay="0"/>
                                          </p:stCondLst>
                                        </p:cTn>
                                        <p:tgtEl>
                                          <p:spTgt spid="337"/>
                                        </p:tgtEl>
                                        <p:attrNameLst>
                                          <p:attrName>style.visibility</p:attrName>
                                        </p:attrNameLst>
                                      </p:cBhvr>
                                      <p:to>
                                        <p:strVal val="visible"/>
                                      </p:to>
                                    </p:set>
                                  </p:childTnLst>
                                </p:cTn>
                              </p:par>
                              <p:par>
                                <p:cTn id="173" presetID="1" presetClass="entr" presetSubtype="0" fill="hold" grpId="0" nodeType="withEffect">
                                  <p:stCondLst>
                                    <p:cond delay="0"/>
                                  </p:stCondLst>
                                  <p:childTnLst>
                                    <p:set>
                                      <p:cBhvr>
                                        <p:cTn id="174" dur="1" fill="hold">
                                          <p:stCondLst>
                                            <p:cond delay="0"/>
                                          </p:stCondLst>
                                        </p:cTn>
                                        <p:tgtEl>
                                          <p:spTgt spid="338"/>
                                        </p:tgtEl>
                                        <p:attrNameLst>
                                          <p:attrName>style.visibility</p:attrName>
                                        </p:attrNameLst>
                                      </p:cBhvr>
                                      <p:to>
                                        <p:strVal val="visible"/>
                                      </p:to>
                                    </p:set>
                                  </p:childTnLst>
                                </p:cTn>
                              </p:par>
                              <p:par>
                                <p:cTn id="175" presetID="1" presetClass="entr" presetSubtype="0" fill="hold" grpId="0" nodeType="withEffect">
                                  <p:stCondLst>
                                    <p:cond delay="0"/>
                                  </p:stCondLst>
                                  <p:childTnLst>
                                    <p:set>
                                      <p:cBhvr>
                                        <p:cTn id="176" dur="1" fill="hold">
                                          <p:stCondLst>
                                            <p:cond delay="0"/>
                                          </p:stCondLst>
                                        </p:cTn>
                                        <p:tgtEl>
                                          <p:spTgt spid="339"/>
                                        </p:tgtEl>
                                        <p:attrNameLst>
                                          <p:attrName>style.visibility</p:attrName>
                                        </p:attrNameLst>
                                      </p:cBhvr>
                                      <p:to>
                                        <p:strVal val="visible"/>
                                      </p:to>
                                    </p:set>
                                  </p:childTnLst>
                                </p:cTn>
                              </p:par>
                              <p:par>
                                <p:cTn id="177" presetID="1" presetClass="entr" presetSubtype="0" fill="hold" grpId="0" nodeType="withEffect">
                                  <p:stCondLst>
                                    <p:cond delay="0"/>
                                  </p:stCondLst>
                                  <p:childTnLst>
                                    <p:set>
                                      <p:cBhvr>
                                        <p:cTn id="178" dur="1" fill="hold">
                                          <p:stCondLst>
                                            <p:cond delay="0"/>
                                          </p:stCondLst>
                                        </p:cTn>
                                        <p:tgtEl>
                                          <p:spTgt spid="340"/>
                                        </p:tgtEl>
                                        <p:attrNameLst>
                                          <p:attrName>style.visibility</p:attrName>
                                        </p:attrNameLst>
                                      </p:cBhvr>
                                      <p:to>
                                        <p:strVal val="visible"/>
                                      </p:to>
                                    </p:set>
                                  </p:childTnLst>
                                </p:cTn>
                              </p:par>
                              <p:par>
                                <p:cTn id="179" presetID="1" presetClass="entr" presetSubtype="0" fill="hold" grpId="0" nodeType="withEffect">
                                  <p:stCondLst>
                                    <p:cond delay="0"/>
                                  </p:stCondLst>
                                  <p:childTnLst>
                                    <p:set>
                                      <p:cBhvr>
                                        <p:cTn id="180" dur="1" fill="hold">
                                          <p:stCondLst>
                                            <p:cond delay="0"/>
                                          </p:stCondLst>
                                        </p:cTn>
                                        <p:tgtEl>
                                          <p:spTgt spid="341"/>
                                        </p:tgtEl>
                                        <p:attrNameLst>
                                          <p:attrName>style.visibility</p:attrName>
                                        </p:attrNameLst>
                                      </p:cBhvr>
                                      <p:to>
                                        <p:strVal val="visible"/>
                                      </p:to>
                                    </p:set>
                                  </p:childTnLst>
                                </p:cTn>
                              </p:par>
                              <p:par>
                                <p:cTn id="181" presetID="1" presetClass="entr" presetSubtype="0" fill="hold" grpId="0" nodeType="withEffect">
                                  <p:stCondLst>
                                    <p:cond delay="0"/>
                                  </p:stCondLst>
                                  <p:childTnLst>
                                    <p:set>
                                      <p:cBhvr>
                                        <p:cTn id="182" dur="1" fill="hold">
                                          <p:stCondLst>
                                            <p:cond delay="0"/>
                                          </p:stCondLst>
                                        </p:cTn>
                                        <p:tgtEl>
                                          <p:spTgt spid="342"/>
                                        </p:tgtEl>
                                        <p:attrNameLst>
                                          <p:attrName>style.visibility</p:attrName>
                                        </p:attrNameLst>
                                      </p:cBhvr>
                                      <p:to>
                                        <p:strVal val="visible"/>
                                      </p:to>
                                    </p:set>
                                  </p:childTnLst>
                                </p:cTn>
                              </p:par>
                              <p:par>
                                <p:cTn id="183" presetID="1" presetClass="entr" presetSubtype="0" fill="hold" grpId="0" nodeType="withEffect">
                                  <p:stCondLst>
                                    <p:cond delay="0"/>
                                  </p:stCondLst>
                                  <p:childTnLst>
                                    <p:set>
                                      <p:cBhvr>
                                        <p:cTn id="184" dur="1" fill="hold">
                                          <p:stCondLst>
                                            <p:cond delay="0"/>
                                          </p:stCondLst>
                                        </p:cTn>
                                        <p:tgtEl>
                                          <p:spTgt spid="343"/>
                                        </p:tgtEl>
                                        <p:attrNameLst>
                                          <p:attrName>style.visibility</p:attrName>
                                        </p:attrNameLst>
                                      </p:cBhvr>
                                      <p:to>
                                        <p:strVal val="visible"/>
                                      </p:to>
                                    </p:set>
                                  </p:childTnLst>
                                </p:cTn>
                              </p:par>
                              <p:par>
                                <p:cTn id="185" presetID="1" presetClass="entr" presetSubtype="0" fill="hold" nodeType="withEffect">
                                  <p:stCondLst>
                                    <p:cond delay="0"/>
                                  </p:stCondLst>
                                  <p:childTnLst>
                                    <p:set>
                                      <p:cBhvr>
                                        <p:cTn id="186" dur="1" fill="hold">
                                          <p:stCondLst>
                                            <p:cond delay="0"/>
                                          </p:stCondLst>
                                        </p:cTn>
                                        <p:tgtEl>
                                          <p:spTgt spid="350"/>
                                        </p:tgtEl>
                                        <p:attrNameLst>
                                          <p:attrName>style.visibility</p:attrName>
                                        </p:attrNameLst>
                                      </p:cBhvr>
                                      <p:to>
                                        <p:strVal val="visible"/>
                                      </p:to>
                                    </p:set>
                                  </p:childTnLst>
                                </p:cTn>
                              </p:par>
                              <p:par>
                                <p:cTn id="187" presetID="1" presetClass="entr" presetSubtype="0" fill="hold" nodeType="withEffect">
                                  <p:stCondLst>
                                    <p:cond delay="0"/>
                                  </p:stCondLst>
                                  <p:childTnLst>
                                    <p:set>
                                      <p:cBhvr>
                                        <p:cTn id="188" dur="1" fill="hold">
                                          <p:stCondLst>
                                            <p:cond delay="0"/>
                                          </p:stCondLst>
                                        </p:cTn>
                                        <p:tgtEl>
                                          <p:spTgt spid="351"/>
                                        </p:tgtEl>
                                        <p:attrNameLst>
                                          <p:attrName>style.visibility</p:attrName>
                                        </p:attrNameLst>
                                      </p:cBhvr>
                                      <p:to>
                                        <p:strVal val="visible"/>
                                      </p:to>
                                    </p:set>
                                  </p:childTnLst>
                                </p:cTn>
                              </p:par>
                              <p:par>
                                <p:cTn id="189" presetID="1" presetClass="entr" presetSubtype="0" fill="hold" nodeType="withEffect">
                                  <p:stCondLst>
                                    <p:cond delay="0"/>
                                  </p:stCondLst>
                                  <p:childTnLst>
                                    <p:set>
                                      <p:cBhvr>
                                        <p:cTn id="190" dur="1" fill="hold">
                                          <p:stCondLst>
                                            <p:cond delay="0"/>
                                          </p:stCondLst>
                                        </p:cTn>
                                        <p:tgtEl>
                                          <p:spTgt spid="130"/>
                                        </p:tgtEl>
                                        <p:attrNameLst>
                                          <p:attrName>style.visibility</p:attrName>
                                        </p:attrNameLst>
                                      </p:cBhvr>
                                      <p:to>
                                        <p:strVal val="visible"/>
                                      </p:to>
                                    </p:set>
                                  </p:childTnLst>
                                </p:cTn>
                              </p:par>
                              <p:par>
                                <p:cTn id="191" presetID="1" presetClass="entr" presetSubtype="0" fill="hold" nodeType="withEffect">
                                  <p:stCondLst>
                                    <p:cond delay="0"/>
                                  </p:stCondLst>
                                  <p:childTnLst>
                                    <p:set>
                                      <p:cBhvr>
                                        <p:cTn id="192" dur="1" fill="hold">
                                          <p:stCondLst>
                                            <p:cond delay="0"/>
                                          </p:stCondLst>
                                        </p:cTn>
                                        <p:tgtEl>
                                          <p:spTgt spid="352"/>
                                        </p:tgtEl>
                                        <p:attrNameLst>
                                          <p:attrName>style.visibility</p:attrName>
                                        </p:attrNameLst>
                                      </p:cBhvr>
                                      <p:to>
                                        <p:strVal val="visible"/>
                                      </p:to>
                                    </p:set>
                                  </p:childTnLst>
                                </p:cTn>
                              </p:par>
                              <p:par>
                                <p:cTn id="193" presetID="1" presetClass="entr" presetSubtype="0" fill="hold" nodeType="withEffect">
                                  <p:stCondLst>
                                    <p:cond delay="0"/>
                                  </p:stCondLst>
                                  <p:childTnLst>
                                    <p:set>
                                      <p:cBhvr>
                                        <p:cTn id="194" dur="1" fill="hold">
                                          <p:stCondLst>
                                            <p:cond delay="0"/>
                                          </p:stCondLst>
                                        </p:cTn>
                                        <p:tgtEl>
                                          <p:spTgt spid="353"/>
                                        </p:tgtEl>
                                        <p:attrNameLst>
                                          <p:attrName>style.visibility</p:attrName>
                                        </p:attrNameLst>
                                      </p:cBhvr>
                                      <p:to>
                                        <p:strVal val="visible"/>
                                      </p:to>
                                    </p:set>
                                  </p:childTnLst>
                                </p:cTn>
                              </p:par>
                              <p:par>
                                <p:cTn id="195" presetID="1" presetClass="entr" presetSubtype="0" fill="hold" nodeType="withEffect">
                                  <p:stCondLst>
                                    <p:cond delay="0"/>
                                  </p:stCondLst>
                                  <p:childTnLst>
                                    <p:set>
                                      <p:cBhvr>
                                        <p:cTn id="196" dur="1" fill="hold">
                                          <p:stCondLst>
                                            <p:cond delay="0"/>
                                          </p:stCondLst>
                                        </p:cTn>
                                        <p:tgtEl>
                                          <p:spTgt spid="354"/>
                                        </p:tgtEl>
                                        <p:attrNameLst>
                                          <p:attrName>style.visibility</p:attrName>
                                        </p:attrNameLst>
                                      </p:cBhvr>
                                      <p:to>
                                        <p:strVal val="visible"/>
                                      </p:to>
                                    </p:set>
                                  </p:childTnLst>
                                </p:cTn>
                              </p:par>
                              <p:par>
                                <p:cTn id="197" presetID="1" presetClass="entr" presetSubtype="0" fill="hold" nodeType="withEffect">
                                  <p:stCondLst>
                                    <p:cond delay="0"/>
                                  </p:stCondLst>
                                  <p:childTnLst>
                                    <p:set>
                                      <p:cBhvr>
                                        <p:cTn id="198" dur="1" fill="hold">
                                          <p:stCondLst>
                                            <p:cond delay="0"/>
                                          </p:stCondLst>
                                        </p:cTn>
                                        <p:tgtEl>
                                          <p:spTgt spid="357"/>
                                        </p:tgtEl>
                                        <p:attrNameLst>
                                          <p:attrName>style.visibility</p:attrName>
                                        </p:attrNameLst>
                                      </p:cBhvr>
                                      <p:to>
                                        <p:strVal val="visible"/>
                                      </p:to>
                                    </p:set>
                                  </p:childTnLst>
                                </p:cTn>
                              </p:par>
                              <p:par>
                                <p:cTn id="199" presetID="1" presetClass="entr" presetSubtype="0" fill="hold" nodeType="withEffect">
                                  <p:stCondLst>
                                    <p:cond delay="0"/>
                                  </p:stCondLst>
                                  <p:childTnLst>
                                    <p:set>
                                      <p:cBhvr>
                                        <p:cTn id="200" dur="1" fill="hold">
                                          <p:stCondLst>
                                            <p:cond delay="0"/>
                                          </p:stCondLst>
                                        </p:cTn>
                                        <p:tgtEl>
                                          <p:spTgt spid="358"/>
                                        </p:tgtEl>
                                        <p:attrNameLst>
                                          <p:attrName>style.visibility</p:attrName>
                                        </p:attrNameLst>
                                      </p:cBhvr>
                                      <p:to>
                                        <p:strVal val="visible"/>
                                      </p:to>
                                    </p:set>
                                  </p:childTnLst>
                                </p:cTn>
                              </p:par>
                              <p:par>
                                <p:cTn id="201" presetID="1" presetClass="entr" presetSubtype="0" fill="hold" nodeType="withEffect">
                                  <p:stCondLst>
                                    <p:cond delay="0"/>
                                  </p:stCondLst>
                                  <p:childTnLst>
                                    <p:set>
                                      <p:cBhvr>
                                        <p:cTn id="202" dur="1" fill="hold">
                                          <p:stCondLst>
                                            <p:cond delay="0"/>
                                          </p:stCondLst>
                                        </p:cTn>
                                        <p:tgtEl>
                                          <p:spTgt spid="359"/>
                                        </p:tgtEl>
                                        <p:attrNameLst>
                                          <p:attrName>style.visibility</p:attrName>
                                        </p:attrNameLst>
                                      </p:cBhvr>
                                      <p:to>
                                        <p:strVal val="visible"/>
                                      </p:to>
                                    </p:set>
                                  </p:childTnLst>
                                </p:cTn>
                              </p:par>
                              <p:par>
                                <p:cTn id="203" presetID="1" presetClass="entr" presetSubtype="0" fill="hold" nodeType="withEffect">
                                  <p:stCondLst>
                                    <p:cond delay="0"/>
                                  </p:stCondLst>
                                  <p:childTnLst>
                                    <p:set>
                                      <p:cBhvr>
                                        <p:cTn id="204" dur="1" fill="hold">
                                          <p:stCondLst>
                                            <p:cond delay="0"/>
                                          </p:stCondLst>
                                        </p:cTn>
                                        <p:tgtEl>
                                          <p:spTgt spid="360"/>
                                        </p:tgtEl>
                                        <p:attrNameLst>
                                          <p:attrName>style.visibility</p:attrName>
                                        </p:attrNameLst>
                                      </p:cBhvr>
                                      <p:to>
                                        <p:strVal val="visible"/>
                                      </p:to>
                                    </p:set>
                                  </p:childTnLst>
                                </p:cTn>
                              </p:par>
                              <p:par>
                                <p:cTn id="205" presetID="1" presetClass="entr" presetSubtype="0" fill="hold" nodeType="withEffect">
                                  <p:stCondLst>
                                    <p:cond delay="0"/>
                                  </p:stCondLst>
                                  <p:childTnLst>
                                    <p:set>
                                      <p:cBhvr>
                                        <p:cTn id="206" dur="1" fill="hold">
                                          <p:stCondLst>
                                            <p:cond delay="0"/>
                                          </p:stCondLst>
                                        </p:cTn>
                                        <p:tgtEl>
                                          <p:spTgt spid="361"/>
                                        </p:tgtEl>
                                        <p:attrNameLst>
                                          <p:attrName>style.visibility</p:attrName>
                                        </p:attrNameLst>
                                      </p:cBhvr>
                                      <p:to>
                                        <p:strVal val="visible"/>
                                      </p:to>
                                    </p:set>
                                  </p:childTnLst>
                                </p:cTn>
                              </p:par>
                              <p:par>
                                <p:cTn id="207" presetID="1" presetClass="entr" presetSubtype="0" fill="hold" nodeType="withEffect">
                                  <p:stCondLst>
                                    <p:cond delay="0"/>
                                  </p:stCondLst>
                                  <p:childTnLst>
                                    <p:set>
                                      <p:cBhvr>
                                        <p:cTn id="208" dur="1" fill="hold">
                                          <p:stCondLst>
                                            <p:cond delay="0"/>
                                          </p:stCondLst>
                                        </p:cTn>
                                        <p:tgtEl>
                                          <p:spTgt spid="362"/>
                                        </p:tgtEl>
                                        <p:attrNameLst>
                                          <p:attrName>style.visibility</p:attrName>
                                        </p:attrNameLst>
                                      </p:cBhvr>
                                      <p:to>
                                        <p:strVal val="visible"/>
                                      </p:to>
                                    </p:set>
                                  </p:childTnLst>
                                </p:cTn>
                              </p:par>
                              <p:par>
                                <p:cTn id="209" presetID="1" presetClass="entr" presetSubtype="0" fill="hold" nodeType="withEffect">
                                  <p:stCondLst>
                                    <p:cond delay="0"/>
                                  </p:stCondLst>
                                  <p:childTnLst>
                                    <p:set>
                                      <p:cBhvr>
                                        <p:cTn id="210" dur="1" fill="hold">
                                          <p:stCondLst>
                                            <p:cond delay="0"/>
                                          </p:stCondLst>
                                        </p:cTn>
                                        <p:tgtEl>
                                          <p:spTgt spid="363"/>
                                        </p:tgtEl>
                                        <p:attrNameLst>
                                          <p:attrName>style.visibility</p:attrName>
                                        </p:attrNameLst>
                                      </p:cBhvr>
                                      <p:to>
                                        <p:strVal val="visible"/>
                                      </p:to>
                                    </p:set>
                                  </p:childTnLst>
                                </p:cTn>
                              </p:par>
                              <p:par>
                                <p:cTn id="211" presetID="1" presetClass="entr" presetSubtype="0" fill="hold" nodeType="withEffect">
                                  <p:stCondLst>
                                    <p:cond delay="0"/>
                                  </p:stCondLst>
                                  <p:childTnLst>
                                    <p:set>
                                      <p:cBhvr>
                                        <p:cTn id="212" dur="1" fill="hold">
                                          <p:stCondLst>
                                            <p:cond delay="0"/>
                                          </p:stCondLst>
                                        </p:cTn>
                                        <p:tgtEl>
                                          <p:spTgt spid="367"/>
                                        </p:tgtEl>
                                        <p:attrNameLst>
                                          <p:attrName>style.visibility</p:attrName>
                                        </p:attrNameLst>
                                      </p:cBhvr>
                                      <p:to>
                                        <p:strVal val="visible"/>
                                      </p:to>
                                    </p:set>
                                  </p:childTnLst>
                                </p:cTn>
                              </p:par>
                              <p:par>
                                <p:cTn id="213" presetID="1" presetClass="entr" presetSubtype="0" fill="hold" nodeType="withEffect">
                                  <p:stCondLst>
                                    <p:cond delay="0"/>
                                  </p:stCondLst>
                                  <p:childTnLst>
                                    <p:set>
                                      <p:cBhvr>
                                        <p:cTn id="214" dur="1" fill="hold">
                                          <p:stCondLst>
                                            <p:cond delay="0"/>
                                          </p:stCondLst>
                                        </p:cTn>
                                        <p:tgtEl>
                                          <p:spTgt spid="368"/>
                                        </p:tgtEl>
                                        <p:attrNameLst>
                                          <p:attrName>style.visibility</p:attrName>
                                        </p:attrNameLst>
                                      </p:cBhvr>
                                      <p:to>
                                        <p:strVal val="visible"/>
                                      </p:to>
                                    </p:set>
                                  </p:childTnLst>
                                </p:cTn>
                              </p:par>
                              <p:par>
                                <p:cTn id="215" presetID="1" presetClass="entr" presetSubtype="0" fill="hold" nodeType="withEffect">
                                  <p:stCondLst>
                                    <p:cond delay="0"/>
                                  </p:stCondLst>
                                  <p:childTnLst>
                                    <p:set>
                                      <p:cBhvr>
                                        <p:cTn id="216" dur="1" fill="hold">
                                          <p:stCondLst>
                                            <p:cond delay="0"/>
                                          </p:stCondLst>
                                        </p:cTn>
                                        <p:tgtEl>
                                          <p:spTgt spid="369"/>
                                        </p:tgtEl>
                                        <p:attrNameLst>
                                          <p:attrName>style.visibility</p:attrName>
                                        </p:attrNameLst>
                                      </p:cBhvr>
                                      <p:to>
                                        <p:strVal val="visible"/>
                                      </p:to>
                                    </p:set>
                                  </p:childTnLst>
                                </p:cTn>
                              </p:par>
                              <p:par>
                                <p:cTn id="217" presetID="1" presetClass="entr" presetSubtype="0" fill="hold" grpId="0" nodeType="withEffect">
                                  <p:stCondLst>
                                    <p:cond delay="0"/>
                                  </p:stCondLst>
                                  <p:childTnLst>
                                    <p:set>
                                      <p:cBhvr>
                                        <p:cTn id="218" dur="1" fill="hold">
                                          <p:stCondLst>
                                            <p:cond delay="0"/>
                                          </p:stCondLst>
                                        </p:cTn>
                                        <p:tgtEl>
                                          <p:spTgt spid="370"/>
                                        </p:tgtEl>
                                        <p:attrNameLst>
                                          <p:attrName>style.visibility</p:attrName>
                                        </p:attrNameLst>
                                      </p:cBhvr>
                                      <p:to>
                                        <p:strVal val="visible"/>
                                      </p:to>
                                    </p:set>
                                  </p:childTnLst>
                                </p:cTn>
                              </p:par>
                              <p:par>
                                <p:cTn id="219" presetID="1" presetClass="entr" presetSubtype="0" fill="hold" grpId="0" nodeType="withEffect">
                                  <p:stCondLst>
                                    <p:cond delay="0"/>
                                  </p:stCondLst>
                                  <p:childTnLst>
                                    <p:set>
                                      <p:cBhvr>
                                        <p:cTn id="220" dur="1" fill="hold">
                                          <p:stCondLst>
                                            <p:cond delay="0"/>
                                          </p:stCondLst>
                                        </p:cTn>
                                        <p:tgtEl>
                                          <p:spTgt spid="371"/>
                                        </p:tgtEl>
                                        <p:attrNameLst>
                                          <p:attrName>style.visibility</p:attrName>
                                        </p:attrNameLst>
                                      </p:cBhvr>
                                      <p:to>
                                        <p:strVal val="visible"/>
                                      </p:to>
                                    </p:set>
                                  </p:childTnLst>
                                </p:cTn>
                              </p:par>
                              <p:par>
                                <p:cTn id="221" presetID="1" presetClass="entr" presetSubtype="0" fill="hold" grpId="0" nodeType="withEffect">
                                  <p:stCondLst>
                                    <p:cond delay="0"/>
                                  </p:stCondLst>
                                  <p:childTnLst>
                                    <p:set>
                                      <p:cBhvr>
                                        <p:cTn id="222" dur="1" fill="hold">
                                          <p:stCondLst>
                                            <p:cond delay="0"/>
                                          </p:stCondLst>
                                        </p:cTn>
                                        <p:tgtEl>
                                          <p:spTgt spid="372"/>
                                        </p:tgtEl>
                                        <p:attrNameLst>
                                          <p:attrName>style.visibility</p:attrName>
                                        </p:attrNameLst>
                                      </p:cBhvr>
                                      <p:to>
                                        <p:strVal val="visible"/>
                                      </p:to>
                                    </p:set>
                                  </p:childTnLst>
                                </p:cTn>
                              </p:par>
                              <p:par>
                                <p:cTn id="223" presetID="1" presetClass="entr" presetSubtype="0" fill="hold" grpId="0" nodeType="withEffect">
                                  <p:stCondLst>
                                    <p:cond delay="0"/>
                                  </p:stCondLst>
                                  <p:childTnLst>
                                    <p:set>
                                      <p:cBhvr>
                                        <p:cTn id="224" dur="1" fill="hold">
                                          <p:stCondLst>
                                            <p:cond delay="0"/>
                                          </p:stCondLst>
                                        </p:cTn>
                                        <p:tgtEl>
                                          <p:spTgt spid="373"/>
                                        </p:tgtEl>
                                        <p:attrNameLst>
                                          <p:attrName>style.visibility</p:attrName>
                                        </p:attrNameLst>
                                      </p:cBhvr>
                                      <p:to>
                                        <p:strVal val="visible"/>
                                      </p:to>
                                    </p:set>
                                  </p:childTnLst>
                                </p:cTn>
                              </p:par>
                              <p:par>
                                <p:cTn id="225" presetID="1" presetClass="entr" presetSubtype="0" fill="hold" grpId="0" nodeType="withEffect">
                                  <p:stCondLst>
                                    <p:cond delay="0"/>
                                  </p:stCondLst>
                                  <p:childTnLst>
                                    <p:set>
                                      <p:cBhvr>
                                        <p:cTn id="226" dur="1" fill="hold">
                                          <p:stCondLst>
                                            <p:cond delay="0"/>
                                          </p:stCondLst>
                                        </p:cTn>
                                        <p:tgtEl>
                                          <p:spTgt spid="388"/>
                                        </p:tgtEl>
                                        <p:attrNameLst>
                                          <p:attrName>style.visibility</p:attrName>
                                        </p:attrNameLst>
                                      </p:cBhvr>
                                      <p:to>
                                        <p:strVal val="visible"/>
                                      </p:to>
                                    </p:set>
                                  </p:childTnLst>
                                </p:cTn>
                              </p:par>
                              <p:par>
                                <p:cTn id="227" presetID="1" presetClass="entr" presetSubtype="0" fill="hold" grpId="0" nodeType="withEffect">
                                  <p:stCondLst>
                                    <p:cond delay="0"/>
                                  </p:stCondLst>
                                  <p:childTnLst>
                                    <p:set>
                                      <p:cBhvr>
                                        <p:cTn id="228" dur="1" fill="hold">
                                          <p:stCondLst>
                                            <p:cond delay="0"/>
                                          </p:stCondLst>
                                        </p:cTn>
                                        <p:tgtEl>
                                          <p:spTgt spid="389"/>
                                        </p:tgtEl>
                                        <p:attrNameLst>
                                          <p:attrName>style.visibility</p:attrName>
                                        </p:attrNameLst>
                                      </p:cBhvr>
                                      <p:to>
                                        <p:strVal val="visible"/>
                                      </p:to>
                                    </p:set>
                                  </p:childTnLst>
                                </p:cTn>
                              </p:par>
                              <p:par>
                                <p:cTn id="229" presetID="1" presetClass="entr" presetSubtype="0" fill="hold" grpId="0" nodeType="withEffect">
                                  <p:stCondLst>
                                    <p:cond delay="0"/>
                                  </p:stCondLst>
                                  <p:childTnLst>
                                    <p:set>
                                      <p:cBhvr>
                                        <p:cTn id="230" dur="1" fill="hold">
                                          <p:stCondLst>
                                            <p:cond delay="0"/>
                                          </p:stCondLst>
                                        </p:cTn>
                                        <p:tgtEl>
                                          <p:spTgt spid="390"/>
                                        </p:tgtEl>
                                        <p:attrNameLst>
                                          <p:attrName>style.visibility</p:attrName>
                                        </p:attrNameLst>
                                      </p:cBhvr>
                                      <p:to>
                                        <p:strVal val="visible"/>
                                      </p:to>
                                    </p:set>
                                  </p:childTnLst>
                                </p:cTn>
                              </p:par>
                              <p:par>
                                <p:cTn id="231" presetID="1" presetClass="entr" presetSubtype="0" fill="hold" grpId="0" nodeType="withEffect">
                                  <p:stCondLst>
                                    <p:cond delay="0"/>
                                  </p:stCondLst>
                                  <p:childTnLst>
                                    <p:set>
                                      <p:cBhvr>
                                        <p:cTn id="232" dur="1" fill="hold">
                                          <p:stCondLst>
                                            <p:cond delay="0"/>
                                          </p:stCondLst>
                                        </p:cTn>
                                        <p:tgtEl>
                                          <p:spTgt spid="391"/>
                                        </p:tgtEl>
                                        <p:attrNameLst>
                                          <p:attrName>style.visibility</p:attrName>
                                        </p:attrNameLst>
                                      </p:cBhvr>
                                      <p:to>
                                        <p:strVal val="visible"/>
                                      </p:to>
                                    </p:set>
                                  </p:childTnLst>
                                </p:cTn>
                              </p:par>
                              <p:par>
                                <p:cTn id="233" presetID="1" presetClass="entr" presetSubtype="0" fill="hold" grpId="0" nodeType="withEffect">
                                  <p:stCondLst>
                                    <p:cond delay="0"/>
                                  </p:stCondLst>
                                  <p:childTnLst>
                                    <p:set>
                                      <p:cBhvr>
                                        <p:cTn id="234" dur="1" fill="hold">
                                          <p:stCondLst>
                                            <p:cond delay="0"/>
                                          </p:stCondLst>
                                        </p:cTn>
                                        <p:tgtEl>
                                          <p:spTgt spid="392"/>
                                        </p:tgtEl>
                                        <p:attrNameLst>
                                          <p:attrName>style.visibility</p:attrName>
                                        </p:attrNameLst>
                                      </p:cBhvr>
                                      <p:to>
                                        <p:strVal val="visible"/>
                                      </p:to>
                                    </p:set>
                                  </p:childTnLst>
                                </p:cTn>
                              </p:par>
                              <p:par>
                                <p:cTn id="235" presetID="1" presetClass="entr" presetSubtype="0" fill="hold" grpId="0" nodeType="withEffect">
                                  <p:stCondLst>
                                    <p:cond delay="0"/>
                                  </p:stCondLst>
                                  <p:childTnLst>
                                    <p:set>
                                      <p:cBhvr>
                                        <p:cTn id="236" dur="1" fill="hold">
                                          <p:stCondLst>
                                            <p:cond delay="0"/>
                                          </p:stCondLst>
                                        </p:cTn>
                                        <p:tgtEl>
                                          <p:spTgt spid="393"/>
                                        </p:tgtEl>
                                        <p:attrNameLst>
                                          <p:attrName>style.visibility</p:attrName>
                                        </p:attrNameLst>
                                      </p:cBhvr>
                                      <p:to>
                                        <p:strVal val="visible"/>
                                      </p:to>
                                    </p:set>
                                  </p:childTnLst>
                                </p:cTn>
                              </p:par>
                              <p:par>
                                <p:cTn id="237" presetID="1" presetClass="entr" presetSubtype="0" fill="hold" grpId="0" nodeType="withEffect">
                                  <p:stCondLst>
                                    <p:cond delay="0"/>
                                  </p:stCondLst>
                                  <p:childTnLst>
                                    <p:set>
                                      <p:cBhvr>
                                        <p:cTn id="238" dur="1" fill="hold">
                                          <p:stCondLst>
                                            <p:cond delay="0"/>
                                          </p:stCondLst>
                                        </p:cTn>
                                        <p:tgtEl>
                                          <p:spTgt spid="394"/>
                                        </p:tgtEl>
                                        <p:attrNameLst>
                                          <p:attrName>style.visibility</p:attrName>
                                        </p:attrNameLst>
                                      </p:cBhvr>
                                      <p:to>
                                        <p:strVal val="visible"/>
                                      </p:to>
                                    </p:set>
                                  </p:childTnLst>
                                </p:cTn>
                              </p:par>
                              <p:par>
                                <p:cTn id="239" presetID="1" presetClass="entr" presetSubtype="0" fill="hold" grpId="0" nodeType="withEffect">
                                  <p:stCondLst>
                                    <p:cond delay="0"/>
                                  </p:stCondLst>
                                  <p:childTnLst>
                                    <p:set>
                                      <p:cBhvr>
                                        <p:cTn id="240" dur="1" fill="hold">
                                          <p:stCondLst>
                                            <p:cond delay="0"/>
                                          </p:stCondLst>
                                        </p:cTn>
                                        <p:tgtEl>
                                          <p:spTgt spid="395"/>
                                        </p:tgtEl>
                                        <p:attrNameLst>
                                          <p:attrName>style.visibility</p:attrName>
                                        </p:attrNameLst>
                                      </p:cBhvr>
                                      <p:to>
                                        <p:strVal val="visible"/>
                                      </p:to>
                                    </p:set>
                                  </p:childTnLst>
                                </p:cTn>
                              </p:par>
                              <p:par>
                                <p:cTn id="241" presetID="1" presetClass="entr" presetSubtype="0" fill="hold" grpId="0" nodeType="withEffect">
                                  <p:stCondLst>
                                    <p:cond delay="0"/>
                                  </p:stCondLst>
                                  <p:childTnLst>
                                    <p:set>
                                      <p:cBhvr>
                                        <p:cTn id="242" dur="1" fill="hold">
                                          <p:stCondLst>
                                            <p:cond delay="0"/>
                                          </p:stCondLst>
                                        </p:cTn>
                                        <p:tgtEl>
                                          <p:spTgt spid="396"/>
                                        </p:tgtEl>
                                        <p:attrNameLst>
                                          <p:attrName>style.visibility</p:attrName>
                                        </p:attrNameLst>
                                      </p:cBhvr>
                                      <p:to>
                                        <p:strVal val="visible"/>
                                      </p:to>
                                    </p:set>
                                  </p:childTnLst>
                                </p:cTn>
                              </p:par>
                              <p:par>
                                <p:cTn id="243" presetID="1" presetClass="entr" presetSubtype="0" fill="hold" grpId="0" nodeType="withEffect">
                                  <p:stCondLst>
                                    <p:cond delay="0"/>
                                  </p:stCondLst>
                                  <p:childTnLst>
                                    <p:set>
                                      <p:cBhvr>
                                        <p:cTn id="244" dur="1" fill="hold">
                                          <p:stCondLst>
                                            <p:cond delay="0"/>
                                          </p:stCondLst>
                                        </p:cTn>
                                        <p:tgtEl>
                                          <p:spTgt spid="397"/>
                                        </p:tgtEl>
                                        <p:attrNameLst>
                                          <p:attrName>style.visibility</p:attrName>
                                        </p:attrNameLst>
                                      </p:cBhvr>
                                      <p:to>
                                        <p:strVal val="visible"/>
                                      </p:to>
                                    </p:set>
                                  </p:childTnLst>
                                </p:cTn>
                              </p:par>
                              <p:par>
                                <p:cTn id="245" presetID="1" presetClass="entr" presetSubtype="0" fill="hold" grpId="0" nodeType="withEffect">
                                  <p:stCondLst>
                                    <p:cond delay="0"/>
                                  </p:stCondLst>
                                  <p:childTnLst>
                                    <p:set>
                                      <p:cBhvr>
                                        <p:cTn id="246" dur="1" fill="hold">
                                          <p:stCondLst>
                                            <p:cond delay="0"/>
                                          </p:stCondLst>
                                        </p:cTn>
                                        <p:tgtEl>
                                          <p:spTgt spid="398"/>
                                        </p:tgtEl>
                                        <p:attrNameLst>
                                          <p:attrName>style.visibility</p:attrName>
                                        </p:attrNameLst>
                                      </p:cBhvr>
                                      <p:to>
                                        <p:strVal val="visible"/>
                                      </p:to>
                                    </p:set>
                                  </p:childTnLst>
                                </p:cTn>
                              </p:par>
                              <p:par>
                                <p:cTn id="247" presetID="1" presetClass="entr" presetSubtype="0" fill="hold" grpId="0" nodeType="withEffect">
                                  <p:stCondLst>
                                    <p:cond delay="0"/>
                                  </p:stCondLst>
                                  <p:childTnLst>
                                    <p:set>
                                      <p:cBhvr>
                                        <p:cTn id="248" dur="1" fill="hold">
                                          <p:stCondLst>
                                            <p:cond delay="0"/>
                                          </p:stCondLst>
                                        </p:cTn>
                                        <p:tgtEl>
                                          <p:spTgt spid="399"/>
                                        </p:tgtEl>
                                        <p:attrNameLst>
                                          <p:attrName>style.visibility</p:attrName>
                                        </p:attrNameLst>
                                      </p:cBhvr>
                                      <p:to>
                                        <p:strVal val="visible"/>
                                      </p:to>
                                    </p:set>
                                  </p:childTnLst>
                                </p:cTn>
                              </p:par>
                              <p:par>
                                <p:cTn id="249" presetID="1" presetClass="entr" presetSubtype="0" fill="hold" grpId="0" nodeType="withEffect">
                                  <p:stCondLst>
                                    <p:cond delay="0"/>
                                  </p:stCondLst>
                                  <p:childTnLst>
                                    <p:set>
                                      <p:cBhvr>
                                        <p:cTn id="250" dur="1" fill="hold">
                                          <p:stCondLst>
                                            <p:cond delay="0"/>
                                          </p:stCondLst>
                                        </p:cTn>
                                        <p:tgtEl>
                                          <p:spTgt spid="400"/>
                                        </p:tgtEl>
                                        <p:attrNameLst>
                                          <p:attrName>style.visibility</p:attrName>
                                        </p:attrNameLst>
                                      </p:cBhvr>
                                      <p:to>
                                        <p:strVal val="visible"/>
                                      </p:to>
                                    </p:set>
                                  </p:childTnLst>
                                </p:cTn>
                              </p:par>
                              <p:par>
                                <p:cTn id="251" presetID="1" presetClass="entr" presetSubtype="0" fill="hold" grpId="0" nodeType="withEffect">
                                  <p:stCondLst>
                                    <p:cond delay="0"/>
                                  </p:stCondLst>
                                  <p:childTnLst>
                                    <p:set>
                                      <p:cBhvr>
                                        <p:cTn id="252" dur="1" fill="hold">
                                          <p:stCondLst>
                                            <p:cond delay="0"/>
                                          </p:stCondLst>
                                        </p:cTn>
                                        <p:tgtEl>
                                          <p:spTgt spid="401"/>
                                        </p:tgtEl>
                                        <p:attrNameLst>
                                          <p:attrName>style.visibility</p:attrName>
                                        </p:attrNameLst>
                                      </p:cBhvr>
                                      <p:to>
                                        <p:strVal val="visible"/>
                                      </p:to>
                                    </p:set>
                                  </p:childTnLst>
                                </p:cTn>
                              </p:par>
                              <p:par>
                                <p:cTn id="253" presetID="1" presetClass="entr" presetSubtype="0" fill="hold" grpId="0" nodeType="withEffect">
                                  <p:stCondLst>
                                    <p:cond delay="0"/>
                                  </p:stCondLst>
                                  <p:childTnLst>
                                    <p:set>
                                      <p:cBhvr>
                                        <p:cTn id="254" dur="1" fill="hold">
                                          <p:stCondLst>
                                            <p:cond delay="0"/>
                                          </p:stCondLst>
                                        </p:cTn>
                                        <p:tgtEl>
                                          <p:spTgt spid="402"/>
                                        </p:tgtEl>
                                        <p:attrNameLst>
                                          <p:attrName>style.visibility</p:attrName>
                                        </p:attrNameLst>
                                      </p:cBhvr>
                                      <p:to>
                                        <p:strVal val="visible"/>
                                      </p:to>
                                    </p:set>
                                  </p:childTnLst>
                                </p:cTn>
                              </p:par>
                              <p:par>
                                <p:cTn id="255" presetID="1" presetClass="entr" presetSubtype="0" fill="hold" grpId="0" nodeType="withEffect">
                                  <p:stCondLst>
                                    <p:cond delay="0"/>
                                  </p:stCondLst>
                                  <p:childTnLst>
                                    <p:set>
                                      <p:cBhvr>
                                        <p:cTn id="256" dur="1" fill="hold">
                                          <p:stCondLst>
                                            <p:cond delay="0"/>
                                          </p:stCondLst>
                                        </p:cTn>
                                        <p:tgtEl>
                                          <p:spTgt spid="403"/>
                                        </p:tgtEl>
                                        <p:attrNameLst>
                                          <p:attrName>style.visibility</p:attrName>
                                        </p:attrNameLst>
                                      </p:cBhvr>
                                      <p:to>
                                        <p:strVal val="visible"/>
                                      </p:to>
                                    </p:set>
                                  </p:childTnLst>
                                </p:cTn>
                              </p:par>
                              <p:par>
                                <p:cTn id="257" presetID="1" presetClass="entr" presetSubtype="0" fill="hold" grpId="0" nodeType="withEffect">
                                  <p:stCondLst>
                                    <p:cond delay="0"/>
                                  </p:stCondLst>
                                  <p:childTnLst>
                                    <p:set>
                                      <p:cBhvr>
                                        <p:cTn id="258" dur="1" fill="hold">
                                          <p:stCondLst>
                                            <p:cond delay="0"/>
                                          </p:stCondLst>
                                        </p:cTn>
                                        <p:tgtEl>
                                          <p:spTgt spid="404"/>
                                        </p:tgtEl>
                                        <p:attrNameLst>
                                          <p:attrName>style.visibility</p:attrName>
                                        </p:attrNameLst>
                                      </p:cBhvr>
                                      <p:to>
                                        <p:strVal val="visible"/>
                                      </p:to>
                                    </p:set>
                                  </p:childTnLst>
                                </p:cTn>
                              </p:par>
                              <p:par>
                                <p:cTn id="259" presetID="1" presetClass="entr" presetSubtype="0" fill="hold" grpId="0" nodeType="withEffect">
                                  <p:stCondLst>
                                    <p:cond delay="0"/>
                                  </p:stCondLst>
                                  <p:childTnLst>
                                    <p:set>
                                      <p:cBhvr>
                                        <p:cTn id="260" dur="1" fill="hold">
                                          <p:stCondLst>
                                            <p:cond delay="0"/>
                                          </p:stCondLst>
                                        </p:cTn>
                                        <p:tgtEl>
                                          <p:spTgt spid="405"/>
                                        </p:tgtEl>
                                        <p:attrNameLst>
                                          <p:attrName>style.visibility</p:attrName>
                                        </p:attrNameLst>
                                      </p:cBhvr>
                                      <p:to>
                                        <p:strVal val="visible"/>
                                      </p:to>
                                    </p:set>
                                  </p:childTnLst>
                                </p:cTn>
                              </p:par>
                              <p:par>
                                <p:cTn id="261" presetID="1" presetClass="entr" presetSubtype="0" fill="hold" nodeType="withEffect">
                                  <p:stCondLst>
                                    <p:cond delay="0"/>
                                  </p:stCondLst>
                                  <p:childTnLst>
                                    <p:set>
                                      <p:cBhvr>
                                        <p:cTn id="262" dur="1" fill="hold">
                                          <p:stCondLst>
                                            <p:cond delay="0"/>
                                          </p:stCondLst>
                                        </p:cTn>
                                        <p:tgtEl>
                                          <p:spTgt spid="412"/>
                                        </p:tgtEl>
                                        <p:attrNameLst>
                                          <p:attrName>style.visibility</p:attrName>
                                        </p:attrNameLst>
                                      </p:cBhvr>
                                      <p:to>
                                        <p:strVal val="visible"/>
                                      </p:to>
                                    </p:set>
                                  </p:childTnLst>
                                </p:cTn>
                              </p:par>
                              <p:par>
                                <p:cTn id="263" presetID="1" presetClass="entr" presetSubtype="0" fill="hold" nodeType="withEffect">
                                  <p:stCondLst>
                                    <p:cond delay="0"/>
                                  </p:stCondLst>
                                  <p:childTnLst>
                                    <p:set>
                                      <p:cBhvr>
                                        <p:cTn id="264" dur="1" fill="hold">
                                          <p:stCondLst>
                                            <p:cond delay="0"/>
                                          </p:stCondLst>
                                        </p:cTn>
                                        <p:tgtEl>
                                          <p:spTgt spid="413"/>
                                        </p:tgtEl>
                                        <p:attrNameLst>
                                          <p:attrName>style.visibility</p:attrName>
                                        </p:attrNameLst>
                                      </p:cBhvr>
                                      <p:to>
                                        <p:strVal val="visible"/>
                                      </p:to>
                                    </p:set>
                                  </p:childTnLst>
                                </p:cTn>
                              </p:par>
                              <p:par>
                                <p:cTn id="265" presetID="1" presetClass="entr" presetSubtype="0" fill="hold" nodeType="withEffect">
                                  <p:stCondLst>
                                    <p:cond delay="0"/>
                                  </p:stCondLst>
                                  <p:childTnLst>
                                    <p:set>
                                      <p:cBhvr>
                                        <p:cTn id="266" dur="1" fill="hold">
                                          <p:stCondLst>
                                            <p:cond delay="0"/>
                                          </p:stCondLst>
                                        </p:cTn>
                                        <p:tgtEl>
                                          <p:spTgt spid="414"/>
                                        </p:tgtEl>
                                        <p:attrNameLst>
                                          <p:attrName>style.visibility</p:attrName>
                                        </p:attrNameLst>
                                      </p:cBhvr>
                                      <p:to>
                                        <p:strVal val="visible"/>
                                      </p:to>
                                    </p:set>
                                  </p:childTnLst>
                                </p:cTn>
                              </p:par>
                              <p:par>
                                <p:cTn id="267" presetID="1" presetClass="entr" presetSubtype="0" fill="hold" nodeType="withEffect">
                                  <p:stCondLst>
                                    <p:cond delay="0"/>
                                  </p:stCondLst>
                                  <p:childTnLst>
                                    <p:set>
                                      <p:cBhvr>
                                        <p:cTn id="268" dur="1" fill="hold">
                                          <p:stCondLst>
                                            <p:cond delay="0"/>
                                          </p:stCondLst>
                                        </p:cTn>
                                        <p:tgtEl>
                                          <p:spTgt spid="415"/>
                                        </p:tgtEl>
                                        <p:attrNameLst>
                                          <p:attrName>style.visibility</p:attrName>
                                        </p:attrNameLst>
                                      </p:cBhvr>
                                      <p:to>
                                        <p:strVal val="visible"/>
                                      </p:to>
                                    </p:set>
                                  </p:childTnLst>
                                </p:cTn>
                              </p:par>
                              <p:par>
                                <p:cTn id="269" presetID="1" presetClass="entr" presetSubtype="0" fill="hold" nodeType="withEffect">
                                  <p:stCondLst>
                                    <p:cond delay="0"/>
                                  </p:stCondLst>
                                  <p:childTnLst>
                                    <p:set>
                                      <p:cBhvr>
                                        <p:cTn id="270" dur="1" fill="hold">
                                          <p:stCondLst>
                                            <p:cond delay="0"/>
                                          </p:stCondLst>
                                        </p:cTn>
                                        <p:tgtEl>
                                          <p:spTgt spid="416"/>
                                        </p:tgtEl>
                                        <p:attrNameLst>
                                          <p:attrName>style.visibility</p:attrName>
                                        </p:attrNameLst>
                                      </p:cBhvr>
                                      <p:to>
                                        <p:strVal val="visible"/>
                                      </p:to>
                                    </p:set>
                                  </p:childTnLst>
                                </p:cTn>
                              </p:par>
                              <p:par>
                                <p:cTn id="271" presetID="1" presetClass="entr" presetSubtype="0" fill="hold" nodeType="withEffect">
                                  <p:stCondLst>
                                    <p:cond delay="0"/>
                                  </p:stCondLst>
                                  <p:childTnLst>
                                    <p:set>
                                      <p:cBhvr>
                                        <p:cTn id="272" dur="1" fill="hold">
                                          <p:stCondLst>
                                            <p:cond delay="0"/>
                                          </p:stCondLst>
                                        </p:cTn>
                                        <p:tgtEl>
                                          <p:spTgt spid="419"/>
                                        </p:tgtEl>
                                        <p:attrNameLst>
                                          <p:attrName>style.visibility</p:attrName>
                                        </p:attrNameLst>
                                      </p:cBhvr>
                                      <p:to>
                                        <p:strVal val="visible"/>
                                      </p:to>
                                    </p:set>
                                  </p:childTnLst>
                                </p:cTn>
                              </p:par>
                              <p:par>
                                <p:cTn id="273" presetID="1" presetClass="entr" presetSubtype="0" fill="hold" nodeType="withEffect">
                                  <p:stCondLst>
                                    <p:cond delay="0"/>
                                  </p:stCondLst>
                                  <p:childTnLst>
                                    <p:set>
                                      <p:cBhvr>
                                        <p:cTn id="274" dur="1" fill="hold">
                                          <p:stCondLst>
                                            <p:cond delay="0"/>
                                          </p:stCondLst>
                                        </p:cTn>
                                        <p:tgtEl>
                                          <p:spTgt spid="420"/>
                                        </p:tgtEl>
                                        <p:attrNameLst>
                                          <p:attrName>style.visibility</p:attrName>
                                        </p:attrNameLst>
                                      </p:cBhvr>
                                      <p:to>
                                        <p:strVal val="visible"/>
                                      </p:to>
                                    </p:set>
                                  </p:childTnLst>
                                </p:cTn>
                              </p:par>
                              <p:par>
                                <p:cTn id="275" presetID="1" presetClass="entr" presetSubtype="0" fill="hold" nodeType="withEffect">
                                  <p:stCondLst>
                                    <p:cond delay="0"/>
                                  </p:stCondLst>
                                  <p:childTnLst>
                                    <p:set>
                                      <p:cBhvr>
                                        <p:cTn id="276" dur="1" fill="hold">
                                          <p:stCondLst>
                                            <p:cond delay="0"/>
                                          </p:stCondLst>
                                        </p:cTn>
                                        <p:tgtEl>
                                          <p:spTgt spid="421"/>
                                        </p:tgtEl>
                                        <p:attrNameLst>
                                          <p:attrName>style.visibility</p:attrName>
                                        </p:attrNameLst>
                                      </p:cBhvr>
                                      <p:to>
                                        <p:strVal val="visible"/>
                                      </p:to>
                                    </p:set>
                                  </p:childTnLst>
                                </p:cTn>
                              </p:par>
                              <p:par>
                                <p:cTn id="277" presetID="1" presetClass="entr" presetSubtype="0" fill="hold" nodeType="withEffect">
                                  <p:stCondLst>
                                    <p:cond delay="0"/>
                                  </p:stCondLst>
                                  <p:childTnLst>
                                    <p:set>
                                      <p:cBhvr>
                                        <p:cTn id="278" dur="1" fill="hold">
                                          <p:stCondLst>
                                            <p:cond delay="0"/>
                                          </p:stCondLst>
                                        </p:cTn>
                                        <p:tgtEl>
                                          <p:spTgt spid="422"/>
                                        </p:tgtEl>
                                        <p:attrNameLst>
                                          <p:attrName>style.visibility</p:attrName>
                                        </p:attrNameLst>
                                      </p:cBhvr>
                                      <p:to>
                                        <p:strVal val="visible"/>
                                      </p:to>
                                    </p:set>
                                  </p:childTnLst>
                                </p:cTn>
                              </p:par>
                              <p:par>
                                <p:cTn id="279" presetID="1" presetClass="entr" presetSubtype="0" fill="hold" nodeType="withEffect">
                                  <p:stCondLst>
                                    <p:cond delay="0"/>
                                  </p:stCondLst>
                                  <p:childTnLst>
                                    <p:set>
                                      <p:cBhvr>
                                        <p:cTn id="280" dur="1" fill="hold">
                                          <p:stCondLst>
                                            <p:cond delay="0"/>
                                          </p:stCondLst>
                                        </p:cTn>
                                        <p:tgtEl>
                                          <p:spTgt spid="423"/>
                                        </p:tgtEl>
                                        <p:attrNameLst>
                                          <p:attrName>style.visibility</p:attrName>
                                        </p:attrNameLst>
                                      </p:cBhvr>
                                      <p:to>
                                        <p:strVal val="visible"/>
                                      </p:to>
                                    </p:set>
                                  </p:childTnLst>
                                </p:cTn>
                              </p:par>
                              <p:par>
                                <p:cTn id="281" presetID="1" presetClass="entr" presetSubtype="0" fill="hold" nodeType="withEffect">
                                  <p:stCondLst>
                                    <p:cond delay="0"/>
                                  </p:stCondLst>
                                  <p:childTnLst>
                                    <p:set>
                                      <p:cBhvr>
                                        <p:cTn id="282" dur="1" fill="hold">
                                          <p:stCondLst>
                                            <p:cond delay="0"/>
                                          </p:stCondLst>
                                        </p:cTn>
                                        <p:tgtEl>
                                          <p:spTgt spid="424"/>
                                        </p:tgtEl>
                                        <p:attrNameLst>
                                          <p:attrName>style.visibility</p:attrName>
                                        </p:attrNameLst>
                                      </p:cBhvr>
                                      <p:to>
                                        <p:strVal val="visible"/>
                                      </p:to>
                                    </p:set>
                                  </p:childTnLst>
                                </p:cTn>
                              </p:par>
                              <p:par>
                                <p:cTn id="283" presetID="1" presetClass="entr" presetSubtype="0" fill="hold" grpId="0" nodeType="withEffect">
                                  <p:stCondLst>
                                    <p:cond delay="0"/>
                                  </p:stCondLst>
                                  <p:childTnLst>
                                    <p:set>
                                      <p:cBhvr>
                                        <p:cTn id="284" dur="1" fill="hold">
                                          <p:stCondLst>
                                            <p:cond delay="0"/>
                                          </p:stCondLst>
                                        </p:cTn>
                                        <p:tgtEl>
                                          <p:spTgt spid="426"/>
                                        </p:tgtEl>
                                        <p:attrNameLst>
                                          <p:attrName>style.visibility</p:attrName>
                                        </p:attrNameLst>
                                      </p:cBhvr>
                                      <p:to>
                                        <p:strVal val="visible"/>
                                      </p:to>
                                    </p:set>
                                  </p:childTnLst>
                                </p:cTn>
                              </p:par>
                              <p:par>
                                <p:cTn id="285" presetID="1" presetClass="entr" presetSubtype="0" fill="hold" grpId="0" nodeType="withEffect">
                                  <p:stCondLst>
                                    <p:cond delay="0"/>
                                  </p:stCondLst>
                                  <p:childTnLst>
                                    <p:set>
                                      <p:cBhvr>
                                        <p:cTn id="286" dur="1" fill="hold">
                                          <p:stCondLst>
                                            <p:cond delay="0"/>
                                          </p:stCondLst>
                                        </p:cTn>
                                        <p:tgtEl>
                                          <p:spTgt spid="427"/>
                                        </p:tgtEl>
                                        <p:attrNameLst>
                                          <p:attrName>style.visibility</p:attrName>
                                        </p:attrNameLst>
                                      </p:cBhvr>
                                      <p:to>
                                        <p:strVal val="visible"/>
                                      </p:to>
                                    </p:set>
                                  </p:childTnLst>
                                </p:cTn>
                              </p:par>
                              <p:par>
                                <p:cTn id="287" presetID="1" presetClass="entr" presetSubtype="0" fill="hold" grpId="0" nodeType="withEffect">
                                  <p:stCondLst>
                                    <p:cond delay="0"/>
                                  </p:stCondLst>
                                  <p:childTnLst>
                                    <p:set>
                                      <p:cBhvr>
                                        <p:cTn id="288" dur="1" fill="hold">
                                          <p:stCondLst>
                                            <p:cond delay="0"/>
                                          </p:stCondLst>
                                        </p:cTn>
                                        <p:tgtEl>
                                          <p:spTgt spid="428"/>
                                        </p:tgtEl>
                                        <p:attrNameLst>
                                          <p:attrName>style.visibility</p:attrName>
                                        </p:attrNameLst>
                                      </p:cBhvr>
                                      <p:to>
                                        <p:strVal val="visible"/>
                                      </p:to>
                                    </p:set>
                                  </p:childTnLst>
                                </p:cTn>
                              </p:par>
                              <p:par>
                                <p:cTn id="289" presetID="1" presetClass="entr" presetSubtype="0" fill="hold" nodeType="withEffect">
                                  <p:stCondLst>
                                    <p:cond delay="0"/>
                                  </p:stCondLst>
                                  <p:childTnLst>
                                    <p:set>
                                      <p:cBhvr>
                                        <p:cTn id="290" dur="1" fill="hold">
                                          <p:stCondLst>
                                            <p:cond delay="0"/>
                                          </p:stCondLst>
                                        </p:cTn>
                                        <p:tgtEl>
                                          <p:spTgt spid="430"/>
                                        </p:tgtEl>
                                        <p:attrNameLst>
                                          <p:attrName>style.visibility</p:attrName>
                                        </p:attrNameLst>
                                      </p:cBhvr>
                                      <p:to>
                                        <p:strVal val="visible"/>
                                      </p:to>
                                    </p:set>
                                  </p:childTnLst>
                                </p:cTn>
                              </p:par>
                              <p:par>
                                <p:cTn id="291" presetID="1" presetClass="entr" presetSubtype="0" fill="hold" nodeType="withEffect">
                                  <p:stCondLst>
                                    <p:cond delay="0"/>
                                  </p:stCondLst>
                                  <p:childTnLst>
                                    <p:set>
                                      <p:cBhvr>
                                        <p:cTn id="292" dur="1" fill="hold">
                                          <p:stCondLst>
                                            <p:cond delay="0"/>
                                          </p:stCondLst>
                                        </p:cTn>
                                        <p:tgtEl>
                                          <p:spTgt spid="431"/>
                                        </p:tgtEl>
                                        <p:attrNameLst>
                                          <p:attrName>style.visibility</p:attrName>
                                        </p:attrNameLst>
                                      </p:cBhvr>
                                      <p:to>
                                        <p:strVal val="visible"/>
                                      </p:to>
                                    </p:set>
                                  </p:childTnLst>
                                </p:cTn>
                              </p:par>
                              <p:par>
                                <p:cTn id="293" presetID="1" presetClass="entr" presetSubtype="0" fill="hold" nodeType="withEffect">
                                  <p:stCondLst>
                                    <p:cond delay="0"/>
                                  </p:stCondLst>
                                  <p:childTnLst>
                                    <p:set>
                                      <p:cBhvr>
                                        <p:cTn id="294" dur="1" fill="hold">
                                          <p:stCondLst>
                                            <p:cond delay="0"/>
                                          </p:stCondLst>
                                        </p:cTn>
                                        <p:tgtEl>
                                          <p:spTgt spid="435"/>
                                        </p:tgtEl>
                                        <p:attrNameLst>
                                          <p:attrName>style.visibility</p:attrName>
                                        </p:attrNameLst>
                                      </p:cBhvr>
                                      <p:to>
                                        <p:strVal val="visible"/>
                                      </p:to>
                                    </p:set>
                                  </p:childTnLst>
                                </p:cTn>
                              </p:par>
                              <p:par>
                                <p:cTn id="295" presetID="1" presetClass="entr" presetSubtype="0" fill="hold" nodeType="withEffect">
                                  <p:stCondLst>
                                    <p:cond delay="0"/>
                                  </p:stCondLst>
                                  <p:childTnLst>
                                    <p:set>
                                      <p:cBhvr>
                                        <p:cTn id="296" dur="1" fill="hold">
                                          <p:stCondLst>
                                            <p:cond delay="0"/>
                                          </p:stCondLst>
                                        </p:cTn>
                                        <p:tgtEl>
                                          <p:spTgt spid="436"/>
                                        </p:tgtEl>
                                        <p:attrNameLst>
                                          <p:attrName>style.visibility</p:attrName>
                                        </p:attrNameLst>
                                      </p:cBhvr>
                                      <p:to>
                                        <p:strVal val="visible"/>
                                      </p:to>
                                    </p:set>
                                  </p:childTnLst>
                                </p:cTn>
                              </p:par>
                              <p:par>
                                <p:cTn id="297" presetID="1" presetClass="entr" presetSubtype="0" fill="hold" grpId="0" nodeType="withEffect">
                                  <p:stCondLst>
                                    <p:cond delay="0"/>
                                  </p:stCondLst>
                                  <p:childTnLst>
                                    <p:set>
                                      <p:cBhvr>
                                        <p:cTn id="298" dur="1" fill="hold">
                                          <p:stCondLst>
                                            <p:cond delay="0"/>
                                          </p:stCondLst>
                                        </p:cTn>
                                        <p:tgtEl>
                                          <p:spTgt spid="437"/>
                                        </p:tgtEl>
                                        <p:attrNameLst>
                                          <p:attrName>style.visibility</p:attrName>
                                        </p:attrNameLst>
                                      </p:cBhvr>
                                      <p:to>
                                        <p:strVal val="visible"/>
                                      </p:to>
                                    </p:set>
                                  </p:childTnLst>
                                </p:cTn>
                              </p:par>
                              <p:par>
                                <p:cTn id="299" presetID="1" presetClass="entr" presetSubtype="0" fill="hold" grpId="0" nodeType="withEffect">
                                  <p:stCondLst>
                                    <p:cond delay="0"/>
                                  </p:stCondLst>
                                  <p:childTnLst>
                                    <p:set>
                                      <p:cBhvr>
                                        <p:cTn id="300" dur="1" fill="hold">
                                          <p:stCondLst>
                                            <p:cond delay="0"/>
                                          </p:stCondLst>
                                        </p:cTn>
                                        <p:tgtEl>
                                          <p:spTgt spid="438"/>
                                        </p:tgtEl>
                                        <p:attrNameLst>
                                          <p:attrName>style.visibility</p:attrName>
                                        </p:attrNameLst>
                                      </p:cBhvr>
                                      <p:to>
                                        <p:strVal val="visible"/>
                                      </p:to>
                                    </p:set>
                                  </p:childTnLst>
                                </p:cTn>
                              </p:par>
                              <p:par>
                                <p:cTn id="301" presetID="1" presetClass="entr" presetSubtype="0" fill="hold" grpId="0" nodeType="withEffect">
                                  <p:stCondLst>
                                    <p:cond delay="0"/>
                                  </p:stCondLst>
                                  <p:childTnLst>
                                    <p:set>
                                      <p:cBhvr>
                                        <p:cTn id="302" dur="1" fill="hold">
                                          <p:stCondLst>
                                            <p:cond delay="0"/>
                                          </p:stCondLst>
                                        </p:cTn>
                                        <p:tgtEl>
                                          <p:spTgt spid="439"/>
                                        </p:tgtEl>
                                        <p:attrNameLst>
                                          <p:attrName>style.visibility</p:attrName>
                                        </p:attrNameLst>
                                      </p:cBhvr>
                                      <p:to>
                                        <p:strVal val="visible"/>
                                      </p:to>
                                    </p:set>
                                  </p:childTnLst>
                                </p:cTn>
                              </p:par>
                              <p:par>
                                <p:cTn id="303" presetID="1" presetClass="entr" presetSubtype="0" fill="hold" grpId="0" nodeType="withEffect">
                                  <p:stCondLst>
                                    <p:cond delay="0"/>
                                  </p:stCondLst>
                                  <p:childTnLst>
                                    <p:set>
                                      <p:cBhvr>
                                        <p:cTn id="304" dur="1" fill="hold">
                                          <p:stCondLst>
                                            <p:cond delay="0"/>
                                          </p:stCondLst>
                                        </p:cTn>
                                        <p:tgtEl>
                                          <p:spTgt spid="440"/>
                                        </p:tgtEl>
                                        <p:attrNameLst>
                                          <p:attrName>style.visibility</p:attrName>
                                        </p:attrNameLst>
                                      </p:cBhvr>
                                      <p:to>
                                        <p:strVal val="visible"/>
                                      </p:to>
                                    </p:set>
                                  </p:childTnLst>
                                </p:cTn>
                              </p:par>
                              <p:par>
                                <p:cTn id="305" presetID="1" presetClass="entr" presetSubtype="0" fill="hold" grpId="0" nodeType="withEffect">
                                  <p:stCondLst>
                                    <p:cond delay="0"/>
                                  </p:stCondLst>
                                  <p:childTnLst>
                                    <p:set>
                                      <p:cBhvr>
                                        <p:cTn id="306" dur="1" fill="hold">
                                          <p:stCondLst>
                                            <p:cond delay="0"/>
                                          </p:stCondLst>
                                        </p:cTn>
                                        <p:tgtEl>
                                          <p:spTgt spid="441"/>
                                        </p:tgtEl>
                                        <p:attrNameLst>
                                          <p:attrName>style.visibility</p:attrName>
                                        </p:attrNameLst>
                                      </p:cBhvr>
                                      <p:to>
                                        <p:strVal val="visible"/>
                                      </p:to>
                                    </p:set>
                                  </p:childTnLst>
                                </p:cTn>
                              </p:par>
                              <p:par>
                                <p:cTn id="307" presetID="1" presetClass="entr" presetSubtype="0" fill="hold" grpId="0" nodeType="withEffect">
                                  <p:stCondLst>
                                    <p:cond delay="0"/>
                                  </p:stCondLst>
                                  <p:childTnLst>
                                    <p:set>
                                      <p:cBhvr>
                                        <p:cTn id="308" dur="1" fill="hold">
                                          <p:stCondLst>
                                            <p:cond delay="0"/>
                                          </p:stCondLst>
                                        </p:cTn>
                                        <p:tgtEl>
                                          <p:spTgt spid="442"/>
                                        </p:tgtEl>
                                        <p:attrNameLst>
                                          <p:attrName>style.visibility</p:attrName>
                                        </p:attrNameLst>
                                      </p:cBhvr>
                                      <p:to>
                                        <p:strVal val="visible"/>
                                      </p:to>
                                    </p:set>
                                  </p:childTnLst>
                                </p:cTn>
                              </p:par>
                              <p:par>
                                <p:cTn id="309" presetID="1" presetClass="entr" presetSubtype="0" fill="hold" grpId="0" nodeType="withEffect">
                                  <p:stCondLst>
                                    <p:cond delay="0"/>
                                  </p:stCondLst>
                                  <p:childTnLst>
                                    <p:set>
                                      <p:cBhvr>
                                        <p:cTn id="310" dur="1" fill="hold">
                                          <p:stCondLst>
                                            <p:cond delay="0"/>
                                          </p:stCondLst>
                                        </p:cTn>
                                        <p:tgtEl>
                                          <p:spTgt spid="443"/>
                                        </p:tgtEl>
                                        <p:attrNameLst>
                                          <p:attrName>style.visibility</p:attrName>
                                        </p:attrNameLst>
                                      </p:cBhvr>
                                      <p:to>
                                        <p:strVal val="visible"/>
                                      </p:to>
                                    </p:set>
                                  </p:childTnLst>
                                </p:cTn>
                              </p:par>
                              <p:par>
                                <p:cTn id="311" presetID="1" presetClass="entr" presetSubtype="0" fill="hold" grpId="0" nodeType="withEffect">
                                  <p:stCondLst>
                                    <p:cond delay="0"/>
                                  </p:stCondLst>
                                  <p:childTnLst>
                                    <p:set>
                                      <p:cBhvr>
                                        <p:cTn id="312" dur="1" fill="hold">
                                          <p:stCondLst>
                                            <p:cond delay="0"/>
                                          </p:stCondLst>
                                        </p:cTn>
                                        <p:tgtEl>
                                          <p:spTgt spid="444"/>
                                        </p:tgtEl>
                                        <p:attrNameLst>
                                          <p:attrName>style.visibility</p:attrName>
                                        </p:attrNameLst>
                                      </p:cBhvr>
                                      <p:to>
                                        <p:strVal val="visible"/>
                                      </p:to>
                                    </p:set>
                                  </p:childTnLst>
                                </p:cTn>
                              </p:par>
                              <p:par>
                                <p:cTn id="313" presetID="1" presetClass="entr" presetSubtype="0" fill="hold" grpId="0" nodeType="withEffect">
                                  <p:stCondLst>
                                    <p:cond delay="0"/>
                                  </p:stCondLst>
                                  <p:childTnLst>
                                    <p:set>
                                      <p:cBhvr>
                                        <p:cTn id="314" dur="1" fill="hold">
                                          <p:stCondLst>
                                            <p:cond delay="0"/>
                                          </p:stCondLst>
                                        </p:cTn>
                                        <p:tgtEl>
                                          <p:spTgt spid="451"/>
                                        </p:tgtEl>
                                        <p:attrNameLst>
                                          <p:attrName>style.visibility</p:attrName>
                                        </p:attrNameLst>
                                      </p:cBhvr>
                                      <p:to>
                                        <p:strVal val="visible"/>
                                      </p:to>
                                    </p:set>
                                  </p:childTnLst>
                                </p:cTn>
                              </p:par>
                              <p:par>
                                <p:cTn id="315" presetID="1" presetClass="entr" presetSubtype="0" fill="hold" grpId="0" nodeType="withEffect">
                                  <p:stCondLst>
                                    <p:cond delay="0"/>
                                  </p:stCondLst>
                                  <p:childTnLst>
                                    <p:set>
                                      <p:cBhvr>
                                        <p:cTn id="316" dur="1" fill="hold">
                                          <p:stCondLst>
                                            <p:cond delay="0"/>
                                          </p:stCondLst>
                                        </p:cTn>
                                        <p:tgtEl>
                                          <p:spTgt spid="452"/>
                                        </p:tgtEl>
                                        <p:attrNameLst>
                                          <p:attrName>style.visibility</p:attrName>
                                        </p:attrNameLst>
                                      </p:cBhvr>
                                      <p:to>
                                        <p:strVal val="visible"/>
                                      </p:to>
                                    </p:set>
                                  </p:childTnLst>
                                </p:cTn>
                              </p:par>
                              <p:par>
                                <p:cTn id="317" presetID="1" presetClass="entr" presetSubtype="0" fill="hold" grpId="0" nodeType="withEffect">
                                  <p:stCondLst>
                                    <p:cond delay="0"/>
                                  </p:stCondLst>
                                  <p:childTnLst>
                                    <p:set>
                                      <p:cBhvr>
                                        <p:cTn id="318" dur="1" fill="hold">
                                          <p:stCondLst>
                                            <p:cond delay="0"/>
                                          </p:stCondLst>
                                        </p:cTn>
                                        <p:tgtEl>
                                          <p:spTgt spid="453"/>
                                        </p:tgtEl>
                                        <p:attrNameLst>
                                          <p:attrName>style.visibility</p:attrName>
                                        </p:attrNameLst>
                                      </p:cBhvr>
                                      <p:to>
                                        <p:strVal val="visible"/>
                                      </p:to>
                                    </p:set>
                                  </p:childTnLst>
                                </p:cTn>
                              </p:par>
                              <p:par>
                                <p:cTn id="319" presetID="1" presetClass="entr" presetSubtype="0" fill="hold" grpId="0" nodeType="withEffect">
                                  <p:stCondLst>
                                    <p:cond delay="0"/>
                                  </p:stCondLst>
                                  <p:childTnLst>
                                    <p:set>
                                      <p:cBhvr>
                                        <p:cTn id="320" dur="1" fill="hold">
                                          <p:stCondLst>
                                            <p:cond delay="0"/>
                                          </p:stCondLst>
                                        </p:cTn>
                                        <p:tgtEl>
                                          <p:spTgt spid="454"/>
                                        </p:tgtEl>
                                        <p:attrNameLst>
                                          <p:attrName>style.visibility</p:attrName>
                                        </p:attrNameLst>
                                      </p:cBhvr>
                                      <p:to>
                                        <p:strVal val="visible"/>
                                      </p:to>
                                    </p:set>
                                  </p:childTnLst>
                                </p:cTn>
                              </p:par>
                              <p:par>
                                <p:cTn id="321" presetID="1" presetClass="entr" presetSubtype="0" fill="hold" grpId="0" nodeType="withEffect">
                                  <p:stCondLst>
                                    <p:cond delay="0"/>
                                  </p:stCondLst>
                                  <p:childTnLst>
                                    <p:set>
                                      <p:cBhvr>
                                        <p:cTn id="322" dur="1" fill="hold">
                                          <p:stCondLst>
                                            <p:cond delay="0"/>
                                          </p:stCondLst>
                                        </p:cTn>
                                        <p:tgtEl>
                                          <p:spTgt spid="455"/>
                                        </p:tgtEl>
                                        <p:attrNameLst>
                                          <p:attrName>style.visibility</p:attrName>
                                        </p:attrNameLst>
                                      </p:cBhvr>
                                      <p:to>
                                        <p:strVal val="visible"/>
                                      </p:to>
                                    </p:set>
                                  </p:childTnLst>
                                </p:cTn>
                              </p:par>
                              <p:par>
                                <p:cTn id="323" presetID="1" presetClass="entr" presetSubtype="0" fill="hold" grpId="0" nodeType="withEffect">
                                  <p:stCondLst>
                                    <p:cond delay="0"/>
                                  </p:stCondLst>
                                  <p:childTnLst>
                                    <p:set>
                                      <p:cBhvr>
                                        <p:cTn id="324" dur="1" fill="hold">
                                          <p:stCondLst>
                                            <p:cond delay="0"/>
                                          </p:stCondLst>
                                        </p:cTn>
                                        <p:tgtEl>
                                          <p:spTgt spid="456"/>
                                        </p:tgtEl>
                                        <p:attrNameLst>
                                          <p:attrName>style.visibility</p:attrName>
                                        </p:attrNameLst>
                                      </p:cBhvr>
                                      <p:to>
                                        <p:strVal val="visible"/>
                                      </p:to>
                                    </p:set>
                                  </p:childTnLst>
                                </p:cTn>
                              </p:par>
                              <p:par>
                                <p:cTn id="325" presetID="1" presetClass="entr" presetSubtype="0" fill="hold" grpId="0" nodeType="withEffect">
                                  <p:stCondLst>
                                    <p:cond delay="0"/>
                                  </p:stCondLst>
                                  <p:childTnLst>
                                    <p:set>
                                      <p:cBhvr>
                                        <p:cTn id="326" dur="1" fill="hold">
                                          <p:stCondLst>
                                            <p:cond delay="0"/>
                                          </p:stCondLst>
                                        </p:cTn>
                                        <p:tgtEl>
                                          <p:spTgt spid="459"/>
                                        </p:tgtEl>
                                        <p:attrNameLst>
                                          <p:attrName>style.visibility</p:attrName>
                                        </p:attrNameLst>
                                      </p:cBhvr>
                                      <p:to>
                                        <p:strVal val="visible"/>
                                      </p:to>
                                    </p:set>
                                  </p:childTnLst>
                                </p:cTn>
                              </p:par>
                              <p:par>
                                <p:cTn id="327" presetID="1" presetClass="entr" presetSubtype="0" fill="hold" grpId="0" nodeType="withEffect">
                                  <p:stCondLst>
                                    <p:cond delay="0"/>
                                  </p:stCondLst>
                                  <p:childTnLst>
                                    <p:set>
                                      <p:cBhvr>
                                        <p:cTn id="328" dur="1" fill="hold">
                                          <p:stCondLst>
                                            <p:cond delay="0"/>
                                          </p:stCondLst>
                                        </p:cTn>
                                        <p:tgtEl>
                                          <p:spTgt spid="460"/>
                                        </p:tgtEl>
                                        <p:attrNameLst>
                                          <p:attrName>style.visibility</p:attrName>
                                        </p:attrNameLst>
                                      </p:cBhvr>
                                      <p:to>
                                        <p:strVal val="visible"/>
                                      </p:to>
                                    </p:set>
                                  </p:childTnLst>
                                </p:cTn>
                              </p:par>
                              <p:par>
                                <p:cTn id="329" presetID="1" presetClass="entr" presetSubtype="0" fill="hold" grpId="0" nodeType="withEffect">
                                  <p:stCondLst>
                                    <p:cond delay="0"/>
                                  </p:stCondLst>
                                  <p:childTnLst>
                                    <p:set>
                                      <p:cBhvr>
                                        <p:cTn id="330" dur="1" fill="hold">
                                          <p:stCondLst>
                                            <p:cond delay="0"/>
                                          </p:stCondLst>
                                        </p:cTn>
                                        <p:tgtEl>
                                          <p:spTgt spid="461"/>
                                        </p:tgtEl>
                                        <p:attrNameLst>
                                          <p:attrName>style.visibility</p:attrName>
                                        </p:attrNameLst>
                                      </p:cBhvr>
                                      <p:to>
                                        <p:strVal val="visible"/>
                                      </p:to>
                                    </p:set>
                                  </p:childTnLst>
                                </p:cTn>
                              </p:par>
                              <p:par>
                                <p:cTn id="331" presetID="1" presetClass="entr" presetSubtype="0" fill="hold" grpId="0" nodeType="withEffect">
                                  <p:stCondLst>
                                    <p:cond delay="0"/>
                                  </p:stCondLst>
                                  <p:childTnLst>
                                    <p:set>
                                      <p:cBhvr>
                                        <p:cTn id="332" dur="1" fill="hold">
                                          <p:stCondLst>
                                            <p:cond delay="0"/>
                                          </p:stCondLst>
                                        </p:cTn>
                                        <p:tgtEl>
                                          <p:spTgt spid="462"/>
                                        </p:tgtEl>
                                        <p:attrNameLst>
                                          <p:attrName>style.visibility</p:attrName>
                                        </p:attrNameLst>
                                      </p:cBhvr>
                                      <p:to>
                                        <p:strVal val="visible"/>
                                      </p:to>
                                    </p:set>
                                  </p:childTnLst>
                                </p:cTn>
                              </p:par>
                              <p:par>
                                <p:cTn id="333" presetID="1" presetClass="entr" presetSubtype="0" fill="hold" grpId="0" nodeType="withEffect">
                                  <p:stCondLst>
                                    <p:cond delay="0"/>
                                  </p:stCondLst>
                                  <p:childTnLst>
                                    <p:set>
                                      <p:cBhvr>
                                        <p:cTn id="334" dur="1" fill="hold">
                                          <p:stCondLst>
                                            <p:cond delay="0"/>
                                          </p:stCondLst>
                                        </p:cTn>
                                        <p:tgtEl>
                                          <p:spTgt spid="463"/>
                                        </p:tgtEl>
                                        <p:attrNameLst>
                                          <p:attrName>style.visibility</p:attrName>
                                        </p:attrNameLst>
                                      </p:cBhvr>
                                      <p:to>
                                        <p:strVal val="visible"/>
                                      </p:to>
                                    </p:set>
                                  </p:childTnLst>
                                </p:cTn>
                              </p:par>
                              <p:par>
                                <p:cTn id="335" presetID="1" presetClass="entr" presetSubtype="0" fill="hold" grpId="0" nodeType="withEffect">
                                  <p:stCondLst>
                                    <p:cond delay="0"/>
                                  </p:stCondLst>
                                  <p:childTnLst>
                                    <p:set>
                                      <p:cBhvr>
                                        <p:cTn id="336" dur="1" fill="hold">
                                          <p:stCondLst>
                                            <p:cond delay="0"/>
                                          </p:stCondLst>
                                        </p:cTn>
                                        <p:tgtEl>
                                          <p:spTgt spid="464"/>
                                        </p:tgtEl>
                                        <p:attrNameLst>
                                          <p:attrName>style.visibility</p:attrName>
                                        </p:attrNameLst>
                                      </p:cBhvr>
                                      <p:to>
                                        <p:strVal val="visible"/>
                                      </p:to>
                                    </p:set>
                                  </p:childTnLst>
                                </p:cTn>
                              </p:par>
                              <p:par>
                                <p:cTn id="337" presetID="1" presetClass="entr" presetSubtype="0" fill="hold" grpId="0" nodeType="withEffect">
                                  <p:stCondLst>
                                    <p:cond delay="0"/>
                                  </p:stCondLst>
                                  <p:childTnLst>
                                    <p:set>
                                      <p:cBhvr>
                                        <p:cTn id="338" dur="1" fill="hold">
                                          <p:stCondLst>
                                            <p:cond delay="0"/>
                                          </p:stCondLst>
                                        </p:cTn>
                                        <p:tgtEl>
                                          <p:spTgt spid="465"/>
                                        </p:tgtEl>
                                        <p:attrNameLst>
                                          <p:attrName>style.visibility</p:attrName>
                                        </p:attrNameLst>
                                      </p:cBhvr>
                                      <p:to>
                                        <p:strVal val="visible"/>
                                      </p:to>
                                    </p:set>
                                  </p:childTnLst>
                                </p:cTn>
                              </p:par>
                              <p:par>
                                <p:cTn id="339" presetID="1" presetClass="entr" presetSubtype="0" fill="hold" grpId="0" nodeType="withEffect">
                                  <p:stCondLst>
                                    <p:cond delay="0"/>
                                  </p:stCondLst>
                                  <p:childTnLst>
                                    <p:set>
                                      <p:cBhvr>
                                        <p:cTn id="340" dur="1" fill="hold">
                                          <p:stCondLst>
                                            <p:cond delay="0"/>
                                          </p:stCondLst>
                                        </p:cTn>
                                        <p:tgtEl>
                                          <p:spTgt spid="466"/>
                                        </p:tgtEl>
                                        <p:attrNameLst>
                                          <p:attrName>style.visibility</p:attrName>
                                        </p:attrNameLst>
                                      </p:cBhvr>
                                      <p:to>
                                        <p:strVal val="visible"/>
                                      </p:to>
                                    </p:set>
                                  </p:childTnLst>
                                </p:cTn>
                              </p:par>
                              <p:par>
                                <p:cTn id="341" presetID="1" presetClass="entr" presetSubtype="0" fill="hold" grpId="0" nodeType="withEffect">
                                  <p:stCondLst>
                                    <p:cond delay="0"/>
                                  </p:stCondLst>
                                  <p:childTnLst>
                                    <p:set>
                                      <p:cBhvr>
                                        <p:cTn id="342" dur="1" fill="hold">
                                          <p:stCondLst>
                                            <p:cond delay="0"/>
                                          </p:stCondLst>
                                        </p:cTn>
                                        <p:tgtEl>
                                          <p:spTgt spid="492"/>
                                        </p:tgtEl>
                                        <p:attrNameLst>
                                          <p:attrName>style.visibility</p:attrName>
                                        </p:attrNameLst>
                                      </p:cBhvr>
                                      <p:to>
                                        <p:strVal val="visible"/>
                                      </p:to>
                                    </p:set>
                                  </p:childTnLst>
                                </p:cTn>
                              </p:par>
                              <p:par>
                                <p:cTn id="343" presetID="1" presetClass="entr" presetSubtype="0" fill="hold" grpId="0" nodeType="withEffect">
                                  <p:stCondLst>
                                    <p:cond delay="0"/>
                                  </p:stCondLst>
                                  <p:childTnLst>
                                    <p:set>
                                      <p:cBhvr>
                                        <p:cTn id="344" dur="1" fill="hold">
                                          <p:stCondLst>
                                            <p:cond delay="0"/>
                                          </p:stCondLst>
                                        </p:cTn>
                                        <p:tgtEl>
                                          <p:spTgt spid="493"/>
                                        </p:tgtEl>
                                        <p:attrNameLst>
                                          <p:attrName>style.visibility</p:attrName>
                                        </p:attrNameLst>
                                      </p:cBhvr>
                                      <p:to>
                                        <p:strVal val="visible"/>
                                      </p:to>
                                    </p:set>
                                  </p:childTnLst>
                                </p:cTn>
                              </p:par>
                              <p:par>
                                <p:cTn id="345" presetID="1" presetClass="entr" presetSubtype="0" fill="hold" grpId="0" nodeType="withEffect">
                                  <p:stCondLst>
                                    <p:cond delay="0"/>
                                  </p:stCondLst>
                                  <p:childTnLst>
                                    <p:set>
                                      <p:cBhvr>
                                        <p:cTn id="346" dur="1" fill="hold">
                                          <p:stCondLst>
                                            <p:cond delay="0"/>
                                          </p:stCondLst>
                                        </p:cTn>
                                        <p:tgtEl>
                                          <p:spTgt spid="468"/>
                                        </p:tgtEl>
                                        <p:attrNameLst>
                                          <p:attrName>style.visibility</p:attrName>
                                        </p:attrNameLst>
                                      </p:cBhvr>
                                      <p:to>
                                        <p:strVal val="visible"/>
                                      </p:to>
                                    </p:set>
                                  </p:childTnLst>
                                </p:cTn>
                              </p:par>
                              <p:par>
                                <p:cTn id="347" presetID="1" presetClass="entr" presetSubtype="0" fill="hold" grpId="0" nodeType="withEffect">
                                  <p:stCondLst>
                                    <p:cond delay="0"/>
                                  </p:stCondLst>
                                  <p:childTnLst>
                                    <p:set>
                                      <p:cBhvr>
                                        <p:cTn id="348" dur="1" fill="hold">
                                          <p:stCondLst>
                                            <p:cond delay="0"/>
                                          </p:stCondLst>
                                        </p:cTn>
                                        <p:tgtEl>
                                          <p:spTgt spid="469"/>
                                        </p:tgtEl>
                                        <p:attrNameLst>
                                          <p:attrName>style.visibility</p:attrName>
                                        </p:attrNameLst>
                                      </p:cBhvr>
                                      <p:to>
                                        <p:strVal val="visible"/>
                                      </p:to>
                                    </p:set>
                                  </p:childTnLst>
                                </p:cTn>
                              </p:par>
                            </p:childTnLst>
                          </p:cTn>
                        </p:par>
                      </p:childTnLst>
                    </p:cTn>
                  </p:par>
                  <p:par>
                    <p:cTn id="349" fill="hold">
                      <p:stCondLst>
                        <p:cond delay="indefinite"/>
                      </p:stCondLst>
                      <p:childTnLst>
                        <p:par>
                          <p:cTn id="350" fill="hold">
                            <p:stCondLst>
                              <p:cond delay="0"/>
                            </p:stCondLst>
                            <p:childTnLst>
                              <p:par>
                                <p:cTn id="351" presetID="1" presetClass="entr" presetSubtype="0" fill="hold" grpId="0" nodeType="clickEffect">
                                  <p:stCondLst>
                                    <p:cond delay="0"/>
                                  </p:stCondLst>
                                  <p:childTnLst>
                                    <p:set>
                                      <p:cBhvr>
                                        <p:cTn id="352" dur="1" fill="hold">
                                          <p:stCondLst>
                                            <p:cond delay="0"/>
                                          </p:stCondLst>
                                        </p:cTn>
                                        <p:tgtEl>
                                          <p:spTgt spid="471"/>
                                        </p:tgtEl>
                                        <p:attrNameLst>
                                          <p:attrName>style.visibility</p:attrName>
                                        </p:attrNameLst>
                                      </p:cBhvr>
                                      <p:to>
                                        <p:strVal val="visible"/>
                                      </p:to>
                                    </p:set>
                                  </p:childTnLst>
                                </p:cTn>
                              </p:par>
                              <p:par>
                                <p:cTn id="353" presetID="1" presetClass="entr" presetSubtype="0" fill="hold" grpId="0" nodeType="withEffect">
                                  <p:stCondLst>
                                    <p:cond delay="0"/>
                                  </p:stCondLst>
                                  <p:childTnLst>
                                    <p:set>
                                      <p:cBhvr>
                                        <p:cTn id="354" dur="1" fill="hold">
                                          <p:stCondLst>
                                            <p:cond delay="0"/>
                                          </p:stCondLst>
                                        </p:cTn>
                                        <p:tgtEl>
                                          <p:spTgt spid="4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3" grpId="0" animBg="1"/>
      <p:bldP spid="292" grpId="0" animBg="1"/>
      <p:bldP spid="293" grpId="0"/>
      <p:bldP spid="300" grpId="0"/>
      <p:bldP spid="304" grpId="0"/>
      <p:bldP spid="305" grpId="0" animBg="1"/>
      <p:bldP spid="3" grpId="0" animBg="1"/>
      <p:bldP spid="241" grpId="0"/>
      <p:bldP spid="243" grpId="0"/>
      <p:bldP spid="283" grpId="0" animBg="1"/>
      <p:bldP spid="284" grpId="0" animBg="1"/>
      <p:bldP spid="285" grpId="0" animBg="1"/>
      <p:bldP spid="286" grpId="0" animBg="1"/>
      <p:bldP spid="319" grpId="0" animBg="1"/>
      <p:bldP spid="70" grpId="0" animBg="1"/>
      <p:bldP spid="124" grpId="0" animBg="1"/>
      <p:bldP spid="320" grpId="0" animBg="1"/>
      <p:bldP spid="322" grpId="0" animBg="1"/>
      <p:bldP spid="323" grpId="0" animBg="1"/>
      <p:bldP spid="324" grpId="0" animBg="1"/>
      <p:bldP spid="325" grpId="0" animBg="1"/>
      <p:bldP spid="326" grpId="0" animBg="1"/>
      <p:bldP spid="327" grpId="0" animBg="1"/>
      <p:bldP spid="328" grpId="0" animBg="1"/>
      <p:bldP spid="329" grpId="0" animBg="1"/>
      <p:bldP spid="330" grpId="0" animBg="1"/>
      <p:bldP spid="331" grpId="0" animBg="1"/>
      <p:bldP spid="332" grpId="0" animBg="1"/>
      <p:bldP spid="333" grpId="0" animBg="1"/>
      <p:bldP spid="334" grpId="0" animBg="1"/>
      <p:bldP spid="335" grpId="0" animBg="1"/>
      <p:bldP spid="336" grpId="0" animBg="1"/>
      <p:bldP spid="337" grpId="0" animBg="1"/>
      <p:bldP spid="338" grpId="0" animBg="1"/>
      <p:bldP spid="339" grpId="0" animBg="1"/>
      <p:bldP spid="340" grpId="0" animBg="1"/>
      <p:bldP spid="341" grpId="0" animBg="1"/>
      <p:bldP spid="342" grpId="0" animBg="1"/>
      <p:bldP spid="343" grpId="0" animBg="1"/>
      <p:bldP spid="364" grpId="0" animBg="1"/>
      <p:bldP spid="370" grpId="0" animBg="1"/>
      <p:bldP spid="371" grpId="0" animBg="1"/>
      <p:bldP spid="372" grpId="0" animBg="1"/>
      <p:bldP spid="373" grpId="0" animBg="1"/>
      <p:bldP spid="374" grpId="0"/>
      <p:bldP spid="375" grpId="0" animBg="1"/>
      <p:bldP spid="376" grpId="0" animBg="1"/>
      <p:bldP spid="377" grpId="0" animBg="1"/>
      <p:bldP spid="378" grpId="0" animBg="1"/>
      <p:bldP spid="379" grpId="0" animBg="1"/>
      <p:bldP spid="380" grpId="0" animBg="1"/>
      <p:bldP spid="381" grpId="0" animBg="1"/>
      <p:bldP spid="382" grpId="0" animBg="1"/>
      <p:bldP spid="383" grpId="0" animBg="1"/>
      <p:bldP spid="384" grpId="0" animBg="1"/>
      <p:bldP spid="385" grpId="0" animBg="1"/>
      <p:bldP spid="386" grpId="0" animBg="1"/>
      <p:bldP spid="387" grpId="0" animBg="1"/>
      <p:bldP spid="388" grpId="0" animBg="1"/>
      <p:bldP spid="389" grpId="0" animBg="1"/>
      <p:bldP spid="390" grpId="0" animBg="1"/>
      <p:bldP spid="391" grpId="0" animBg="1"/>
      <p:bldP spid="392" grpId="0" animBg="1"/>
      <p:bldP spid="393" grpId="0" animBg="1"/>
      <p:bldP spid="394" grpId="0" animBg="1"/>
      <p:bldP spid="395" grpId="0" animBg="1"/>
      <p:bldP spid="396" grpId="0" animBg="1"/>
      <p:bldP spid="397" grpId="0" animBg="1"/>
      <p:bldP spid="398" grpId="0" animBg="1"/>
      <p:bldP spid="399" grpId="0" animBg="1"/>
      <p:bldP spid="400" grpId="0" animBg="1"/>
      <p:bldP spid="401" grpId="0" animBg="1"/>
      <p:bldP spid="402" grpId="0" animBg="1"/>
      <p:bldP spid="403" grpId="0" animBg="1"/>
      <p:bldP spid="404" grpId="0" animBg="1"/>
      <p:bldP spid="405" grpId="0" animBg="1"/>
      <p:bldP spid="425" grpId="0"/>
      <p:bldP spid="426" grpId="0" animBg="1"/>
      <p:bldP spid="427" grpId="0"/>
      <p:bldP spid="428" grpId="0"/>
      <p:bldP spid="437" grpId="0"/>
      <p:bldP spid="438" grpId="0"/>
      <p:bldP spid="439" grpId="0"/>
      <p:bldP spid="440" grpId="0"/>
      <p:bldP spid="441" grpId="0"/>
      <p:bldP spid="442" grpId="0"/>
      <p:bldP spid="443" grpId="0"/>
      <p:bldP spid="444" grpId="0"/>
      <p:bldP spid="445" grpId="0"/>
      <p:bldP spid="446" grpId="0"/>
      <p:bldP spid="447" grpId="0"/>
      <p:bldP spid="448" grpId="0"/>
      <p:bldP spid="449" grpId="0"/>
      <p:bldP spid="450" grpId="0"/>
      <p:bldP spid="451" grpId="0"/>
      <p:bldP spid="452" grpId="0"/>
      <p:bldP spid="453" grpId="0"/>
      <p:bldP spid="454" grpId="0"/>
      <p:bldP spid="455" grpId="0"/>
      <p:bldP spid="456" grpId="0"/>
      <p:bldP spid="457" grpId="0"/>
      <p:bldP spid="458" grpId="0"/>
      <p:bldP spid="459" grpId="0"/>
      <p:bldP spid="460" grpId="0"/>
      <p:bldP spid="461" grpId="0"/>
      <p:bldP spid="462" grpId="0"/>
      <p:bldP spid="463" grpId="0"/>
      <p:bldP spid="464" grpId="0"/>
      <p:bldP spid="465" grpId="0"/>
      <p:bldP spid="466" grpId="0"/>
      <p:bldP spid="468" grpId="0"/>
      <p:bldP spid="469" grpId="0"/>
      <p:bldP spid="471" grpId="0"/>
      <p:bldP spid="492" grpId="0"/>
      <p:bldP spid="49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06AEE5-54BD-7407-7ED9-E2A57C3160A5}"/>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3CA987F4-DEE3-827F-8769-82E07E5D828A}"/>
              </a:ext>
            </a:extLst>
          </p:cNvPr>
          <p:cNvSpPr>
            <a:spLocks noGrp="1"/>
          </p:cNvSpPr>
          <p:nvPr>
            <p:ph type="title"/>
          </p:nvPr>
        </p:nvSpPr>
        <p:spPr/>
        <p:txBody>
          <a:bodyPr/>
          <a:lstStyle/>
          <a:p>
            <a:r>
              <a:rPr lang="en-US" altLang="zh-CN" dirty="0">
                <a:latin typeface="Gill Sans MT" panose="020B0502020104020203" pitchFamily="34" charset="0"/>
              </a:rPr>
              <a:t>Theoretic Framework (1) of LEVELLER</a:t>
            </a:r>
            <a:endParaRPr lang="zh-CN" altLang="en-US" dirty="0">
              <a:latin typeface="Gill Sans MT" panose="020B0502020104020203" pitchFamily="34" charset="0"/>
            </a:endParaRPr>
          </a:p>
        </p:txBody>
      </p:sp>
      <p:sp>
        <p:nvSpPr>
          <p:cNvPr id="4" name="灯片编号占位符 3">
            <a:extLst>
              <a:ext uri="{FF2B5EF4-FFF2-40B4-BE49-F238E27FC236}">
                <a16:creationId xmlns:a16="http://schemas.microsoft.com/office/drawing/2014/main" id="{52E62CE1-3A59-7679-BBA6-8D1613FCAD79}"/>
              </a:ext>
            </a:extLst>
          </p:cNvPr>
          <p:cNvSpPr>
            <a:spLocks noGrp="1"/>
          </p:cNvSpPr>
          <p:nvPr>
            <p:ph type="sldNum" sz="quarter" idx="12"/>
          </p:nvPr>
        </p:nvSpPr>
        <p:spPr/>
        <p:txBody>
          <a:bodyPr/>
          <a:lstStyle/>
          <a:p>
            <a:fld id="{58AE824D-AC03-4BE1-87E3-044424193C4E}" type="slidenum">
              <a:rPr lang="zh-CN" altLang="en-US" smtClean="0">
                <a:latin typeface="Gill Sans MT" panose="020B0502020104020203" pitchFamily="34" charset="0"/>
              </a:rPr>
              <a:t>16</a:t>
            </a:fld>
            <a:endParaRPr lang="zh-CN" altLang="en-US">
              <a:latin typeface="Gill Sans MT" panose="020B0502020104020203" pitchFamily="34" charset="0"/>
            </a:endParaRPr>
          </a:p>
        </p:txBody>
      </p:sp>
      <p:sp>
        <p:nvSpPr>
          <p:cNvPr id="3" name="矩形 2">
            <a:extLst>
              <a:ext uri="{FF2B5EF4-FFF2-40B4-BE49-F238E27FC236}">
                <a16:creationId xmlns:a16="http://schemas.microsoft.com/office/drawing/2014/main" id="{6451804B-6F72-6888-EF25-BA7DFD402471}"/>
              </a:ext>
            </a:extLst>
          </p:cNvPr>
          <p:cNvSpPr/>
          <p:nvPr/>
        </p:nvSpPr>
        <p:spPr>
          <a:xfrm>
            <a:off x="110773" y="2750781"/>
            <a:ext cx="11981146" cy="1774644"/>
          </a:xfrm>
          <a:prstGeom prst="rect">
            <a:avLst/>
          </a:prstGeom>
          <a:solidFill>
            <a:schemeClr val="bg1">
              <a:lumMod val="85000"/>
              <a:alpha val="25882"/>
            </a:schemeClr>
          </a:solidFill>
          <a:ln w="12700">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Gill Sans MT" panose="020B0502020104020203" pitchFamily="34" charset="0"/>
            </a:endParaRPr>
          </a:p>
        </p:txBody>
      </p:sp>
      <p:sp>
        <p:nvSpPr>
          <p:cNvPr id="319" name="TextBox 181">
            <a:extLst>
              <a:ext uri="{FF2B5EF4-FFF2-40B4-BE49-F238E27FC236}">
                <a16:creationId xmlns:a16="http://schemas.microsoft.com/office/drawing/2014/main" id="{C904BA13-6FF4-8E82-7136-1D044C6B4350}"/>
              </a:ext>
            </a:extLst>
          </p:cNvPr>
          <p:cNvSpPr txBox="1"/>
          <p:nvPr/>
        </p:nvSpPr>
        <p:spPr>
          <a:xfrm>
            <a:off x="109385" y="3048884"/>
            <a:ext cx="554575" cy="307777"/>
          </a:xfrm>
          <a:prstGeom prst="rect">
            <a:avLst/>
          </a:prstGeom>
          <a:noFill/>
        </p:spPr>
        <p:txBody>
          <a:bodyPr wrap="none" rtlCol="0">
            <a:spAutoFit/>
          </a:bodyPr>
          <a:lstStyle/>
          <a:p>
            <a:r>
              <a:rPr lang="en-US" sz="1400" dirty="0">
                <a:latin typeface="Gill Sans MT" panose="020B0502020104020203" pitchFamily="34" charset="0"/>
                <a:cs typeface="Times New Roman" panose="02020603050405020304" pitchFamily="18" charset="0"/>
              </a:rPr>
              <a:t>Job 1</a:t>
            </a:r>
            <a:endParaRPr lang="en-DK" sz="1400" dirty="0">
              <a:latin typeface="Gill Sans MT" panose="020B0502020104020203" pitchFamily="34" charset="0"/>
              <a:cs typeface="Times New Roman" panose="02020603050405020304" pitchFamily="18" charset="0"/>
            </a:endParaRPr>
          </a:p>
        </p:txBody>
      </p:sp>
      <p:sp>
        <p:nvSpPr>
          <p:cNvPr id="320" name="TextBox 4">
            <a:extLst>
              <a:ext uri="{FF2B5EF4-FFF2-40B4-BE49-F238E27FC236}">
                <a16:creationId xmlns:a16="http://schemas.microsoft.com/office/drawing/2014/main" id="{C4493FDB-D713-A77A-AA87-301564027899}"/>
              </a:ext>
            </a:extLst>
          </p:cNvPr>
          <p:cNvSpPr txBox="1"/>
          <p:nvPr/>
        </p:nvSpPr>
        <p:spPr>
          <a:xfrm>
            <a:off x="602982" y="3345641"/>
            <a:ext cx="10680083" cy="276999"/>
          </a:xfrm>
          <a:prstGeom prst="rect">
            <a:avLst/>
          </a:prstGeom>
          <a:noFill/>
        </p:spPr>
        <p:txBody>
          <a:bodyPr wrap="square" rtlCol="0">
            <a:spAutoFit/>
          </a:bodyPr>
          <a:lstStyle/>
          <a:p>
            <a:r>
              <a:rPr lang="en-US" altLang="zh-CN" sz="1200" dirty="0">
                <a:latin typeface="Gill Sans MT" panose="020B0502020104020203" pitchFamily="34" charset="0"/>
                <a:cs typeface="Times New Roman" panose="02020603050405020304" pitchFamily="18" charset="0"/>
              </a:rPr>
              <a:t>0        2          4         6        8         10        12         14         16       18        20      22         24         26       28       30        32       34       36  </a:t>
            </a:r>
            <a:r>
              <a:rPr lang="en-US" altLang="zh-CN" sz="1200" b="1" dirty="0">
                <a:latin typeface="Gill Sans MT" panose="020B0502020104020203" pitchFamily="34" charset="0"/>
                <a:cs typeface="Times New Roman" panose="02020603050405020304" pitchFamily="18" charset="0"/>
              </a:rPr>
              <a:t>…</a:t>
            </a:r>
            <a:endParaRPr lang="en-DK" sz="1200" b="1" i="1" dirty="0">
              <a:latin typeface="Gill Sans MT" panose="020B0502020104020203" pitchFamily="34" charset="0"/>
              <a:cs typeface="Times New Roman" panose="02020603050405020304" pitchFamily="18" charset="0"/>
            </a:endParaRPr>
          </a:p>
        </p:txBody>
      </p:sp>
      <p:sp>
        <p:nvSpPr>
          <p:cNvPr id="322" name="Rectangle: Rounded Corners 20">
            <a:extLst>
              <a:ext uri="{FF2B5EF4-FFF2-40B4-BE49-F238E27FC236}">
                <a16:creationId xmlns:a16="http://schemas.microsoft.com/office/drawing/2014/main" id="{24575E8C-606D-2FD4-8CAB-D0E6A2818D19}"/>
              </a:ext>
            </a:extLst>
          </p:cNvPr>
          <p:cNvSpPr/>
          <p:nvPr/>
        </p:nvSpPr>
        <p:spPr>
          <a:xfrm>
            <a:off x="718111" y="3099924"/>
            <a:ext cx="227588" cy="248004"/>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23" name="Rectangle: Rounded Corners 23">
            <a:extLst>
              <a:ext uri="{FF2B5EF4-FFF2-40B4-BE49-F238E27FC236}">
                <a16:creationId xmlns:a16="http://schemas.microsoft.com/office/drawing/2014/main" id="{BA733530-8628-B42A-41D0-591107F1A385}"/>
              </a:ext>
            </a:extLst>
          </p:cNvPr>
          <p:cNvSpPr/>
          <p:nvPr/>
        </p:nvSpPr>
        <p:spPr>
          <a:xfrm rot="5400000">
            <a:off x="912368" y="3104532"/>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24" name="Rectangle: Rounded Corners 25">
            <a:extLst>
              <a:ext uri="{FF2B5EF4-FFF2-40B4-BE49-F238E27FC236}">
                <a16:creationId xmlns:a16="http://schemas.microsoft.com/office/drawing/2014/main" id="{3AE1FA4D-EFC3-8A54-8913-A21E67D89594}"/>
              </a:ext>
            </a:extLst>
          </p:cNvPr>
          <p:cNvSpPr/>
          <p:nvPr/>
        </p:nvSpPr>
        <p:spPr>
          <a:xfrm>
            <a:off x="1164438" y="3099710"/>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25" name="Rectangle: Rounded Corners 26">
            <a:extLst>
              <a:ext uri="{FF2B5EF4-FFF2-40B4-BE49-F238E27FC236}">
                <a16:creationId xmlns:a16="http://schemas.microsoft.com/office/drawing/2014/main" id="{9120D94B-6FEB-1173-E194-FC22832BA179}"/>
              </a:ext>
            </a:extLst>
          </p:cNvPr>
          <p:cNvSpPr/>
          <p:nvPr/>
        </p:nvSpPr>
        <p:spPr>
          <a:xfrm rot="5400000">
            <a:off x="1664289" y="3104229"/>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26" name="Rectangle: Rounded Corners 27">
            <a:extLst>
              <a:ext uri="{FF2B5EF4-FFF2-40B4-BE49-F238E27FC236}">
                <a16:creationId xmlns:a16="http://schemas.microsoft.com/office/drawing/2014/main" id="{3A687D13-C072-E6BA-B3C1-190496CFBF4A}"/>
              </a:ext>
            </a:extLst>
          </p:cNvPr>
          <p:cNvSpPr/>
          <p:nvPr/>
        </p:nvSpPr>
        <p:spPr>
          <a:xfrm>
            <a:off x="1916358" y="3099408"/>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27" name="Rectangle: Rounded Corners 29">
            <a:extLst>
              <a:ext uri="{FF2B5EF4-FFF2-40B4-BE49-F238E27FC236}">
                <a16:creationId xmlns:a16="http://schemas.microsoft.com/office/drawing/2014/main" id="{5ACFAA21-E45D-6111-6271-A14393D07FB6}"/>
              </a:ext>
            </a:extLst>
          </p:cNvPr>
          <p:cNvSpPr/>
          <p:nvPr/>
        </p:nvSpPr>
        <p:spPr>
          <a:xfrm rot="5400000">
            <a:off x="2374438" y="3105816"/>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28" name="Rectangle: Rounded Corners 20">
            <a:extLst>
              <a:ext uri="{FF2B5EF4-FFF2-40B4-BE49-F238E27FC236}">
                <a16:creationId xmlns:a16="http://schemas.microsoft.com/office/drawing/2014/main" id="{F1F1DB93-F503-93B9-1233-10C398A0355C}"/>
              </a:ext>
            </a:extLst>
          </p:cNvPr>
          <p:cNvSpPr/>
          <p:nvPr/>
        </p:nvSpPr>
        <p:spPr>
          <a:xfrm>
            <a:off x="2618790" y="3097071"/>
            <a:ext cx="227588" cy="248004"/>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29" name="Rectangle: Rounded Corners 23">
            <a:extLst>
              <a:ext uri="{FF2B5EF4-FFF2-40B4-BE49-F238E27FC236}">
                <a16:creationId xmlns:a16="http://schemas.microsoft.com/office/drawing/2014/main" id="{099DD996-13DD-4D89-F705-1B4AF5317D97}"/>
              </a:ext>
            </a:extLst>
          </p:cNvPr>
          <p:cNvSpPr/>
          <p:nvPr/>
        </p:nvSpPr>
        <p:spPr>
          <a:xfrm rot="5400000">
            <a:off x="2828748" y="3101677"/>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30" name="Rectangle: Rounded Corners 25">
            <a:extLst>
              <a:ext uri="{FF2B5EF4-FFF2-40B4-BE49-F238E27FC236}">
                <a16:creationId xmlns:a16="http://schemas.microsoft.com/office/drawing/2014/main" id="{963F29CD-73C0-4C50-4E6C-8DD6332C80A8}"/>
              </a:ext>
            </a:extLst>
          </p:cNvPr>
          <p:cNvSpPr/>
          <p:nvPr/>
        </p:nvSpPr>
        <p:spPr>
          <a:xfrm>
            <a:off x="3080818" y="3096856"/>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31" name="Rectangle: Rounded Corners 26">
            <a:extLst>
              <a:ext uri="{FF2B5EF4-FFF2-40B4-BE49-F238E27FC236}">
                <a16:creationId xmlns:a16="http://schemas.microsoft.com/office/drawing/2014/main" id="{E269BF58-29F4-A524-7199-3D121FE9AB8D}"/>
              </a:ext>
            </a:extLst>
          </p:cNvPr>
          <p:cNvSpPr/>
          <p:nvPr/>
        </p:nvSpPr>
        <p:spPr>
          <a:xfrm rot="5400000">
            <a:off x="3325597" y="3101375"/>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32" name="Rectangle: Rounded Corners 27">
            <a:extLst>
              <a:ext uri="{FF2B5EF4-FFF2-40B4-BE49-F238E27FC236}">
                <a16:creationId xmlns:a16="http://schemas.microsoft.com/office/drawing/2014/main" id="{0AA5533A-727E-DF09-4CC7-1BDEB9AEFEE9}"/>
              </a:ext>
            </a:extLst>
          </p:cNvPr>
          <p:cNvSpPr/>
          <p:nvPr/>
        </p:nvSpPr>
        <p:spPr>
          <a:xfrm>
            <a:off x="3577666" y="3096553"/>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33" name="Rectangle: Rounded Corners 29">
            <a:extLst>
              <a:ext uri="{FF2B5EF4-FFF2-40B4-BE49-F238E27FC236}">
                <a16:creationId xmlns:a16="http://schemas.microsoft.com/office/drawing/2014/main" id="{A44EA9EB-B82F-29EB-E3C7-843C1200678E}"/>
              </a:ext>
            </a:extLst>
          </p:cNvPr>
          <p:cNvSpPr/>
          <p:nvPr/>
        </p:nvSpPr>
        <p:spPr>
          <a:xfrm rot="5400000">
            <a:off x="4113566" y="3102844"/>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34" name="Rectangle: Rounded Corners 27">
            <a:extLst>
              <a:ext uri="{FF2B5EF4-FFF2-40B4-BE49-F238E27FC236}">
                <a16:creationId xmlns:a16="http://schemas.microsoft.com/office/drawing/2014/main" id="{49C6DB96-B4A5-AD24-43CC-F2333F5520C0}"/>
              </a:ext>
            </a:extLst>
          </p:cNvPr>
          <p:cNvSpPr/>
          <p:nvPr/>
        </p:nvSpPr>
        <p:spPr>
          <a:xfrm>
            <a:off x="4361975" y="3095730"/>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35" name="Rectangle: Rounded Corners 29">
            <a:extLst>
              <a:ext uri="{FF2B5EF4-FFF2-40B4-BE49-F238E27FC236}">
                <a16:creationId xmlns:a16="http://schemas.microsoft.com/office/drawing/2014/main" id="{032E6225-A00E-2921-066D-8D89E197CA5A}"/>
              </a:ext>
            </a:extLst>
          </p:cNvPr>
          <p:cNvSpPr/>
          <p:nvPr/>
        </p:nvSpPr>
        <p:spPr>
          <a:xfrm rot="5400000">
            <a:off x="4611185" y="3105757"/>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36" name="Rectangle: Rounded Corners 20">
            <a:extLst>
              <a:ext uri="{FF2B5EF4-FFF2-40B4-BE49-F238E27FC236}">
                <a16:creationId xmlns:a16="http://schemas.microsoft.com/office/drawing/2014/main" id="{E21F4759-378A-94E8-1FD3-EDEAF022E946}"/>
              </a:ext>
            </a:extLst>
          </p:cNvPr>
          <p:cNvSpPr/>
          <p:nvPr/>
        </p:nvSpPr>
        <p:spPr>
          <a:xfrm>
            <a:off x="4855536" y="3097012"/>
            <a:ext cx="227588" cy="248004"/>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37" name="Rectangle: Rounded Corners 23">
            <a:extLst>
              <a:ext uri="{FF2B5EF4-FFF2-40B4-BE49-F238E27FC236}">
                <a16:creationId xmlns:a16="http://schemas.microsoft.com/office/drawing/2014/main" id="{1AFF8878-3CE6-EB72-C9BA-2B8EE4C2AFB7}"/>
              </a:ext>
            </a:extLst>
          </p:cNvPr>
          <p:cNvSpPr/>
          <p:nvPr/>
        </p:nvSpPr>
        <p:spPr>
          <a:xfrm rot="5400000">
            <a:off x="5065495" y="3101618"/>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38" name="Rectangle: Rounded Corners 25">
            <a:extLst>
              <a:ext uri="{FF2B5EF4-FFF2-40B4-BE49-F238E27FC236}">
                <a16:creationId xmlns:a16="http://schemas.microsoft.com/office/drawing/2014/main" id="{F722CB9F-D4DB-3CC0-BCC1-23E5964881C9}"/>
              </a:ext>
            </a:extLst>
          </p:cNvPr>
          <p:cNvSpPr/>
          <p:nvPr/>
        </p:nvSpPr>
        <p:spPr>
          <a:xfrm>
            <a:off x="5317564" y="3096798"/>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39" name="Rectangle: Rounded Corners 29">
            <a:extLst>
              <a:ext uri="{FF2B5EF4-FFF2-40B4-BE49-F238E27FC236}">
                <a16:creationId xmlns:a16="http://schemas.microsoft.com/office/drawing/2014/main" id="{9315E823-7226-1E29-99AD-FBE29E1BECE6}"/>
              </a:ext>
            </a:extLst>
          </p:cNvPr>
          <p:cNvSpPr/>
          <p:nvPr/>
        </p:nvSpPr>
        <p:spPr>
          <a:xfrm rot="5400000">
            <a:off x="5816885" y="3102567"/>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40" name="Rectangle: Rounded Corners 20">
            <a:extLst>
              <a:ext uri="{FF2B5EF4-FFF2-40B4-BE49-F238E27FC236}">
                <a16:creationId xmlns:a16="http://schemas.microsoft.com/office/drawing/2014/main" id="{E4DA5ED3-A57A-29EB-DC83-16A98C49EBE8}"/>
              </a:ext>
            </a:extLst>
          </p:cNvPr>
          <p:cNvSpPr/>
          <p:nvPr/>
        </p:nvSpPr>
        <p:spPr>
          <a:xfrm>
            <a:off x="6061237" y="3093821"/>
            <a:ext cx="227588" cy="248004"/>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41" name="Rectangle: Rounded Corners 23">
            <a:extLst>
              <a:ext uri="{FF2B5EF4-FFF2-40B4-BE49-F238E27FC236}">
                <a16:creationId xmlns:a16="http://schemas.microsoft.com/office/drawing/2014/main" id="{B54733CF-CF99-7C5E-6BA8-EBD19A785DB8}"/>
              </a:ext>
            </a:extLst>
          </p:cNvPr>
          <p:cNvSpPr/>
          <p:nvPr/>
        </p:nvSpPr>
        <p:spPr>
          <a:xfrm rot="5400000">
            <a:off x="6271196" y="3098427"/>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42" name="Rectangle: Rounded Corners 25">
            <a:extLst>
              <a:ext uri="{FF2B5EF4-FFF2-40B4-BE49-F238E27FC236}">
                <a16:creationId xmlns:a16="http://schemas.microsoft.com/office/drawing/2014/main" id="{31B7C2C2-7B1B-3900-A305-3D8C1139304D}"/>
              </a:ext>
            </a:extLst>
          </p:cNvPr>
          <p:cNvSpPr/>
          <p:nvPr/>
        </p:nvSpPr>
        <p:spPr>
          <a:xfrm>
            <a:off x="6523265" y="3093607"/>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43" name="Rectangle: Rounded Corners 26">
            <a:extLst>
              <a:ext uri="{FF2B5EF4-FFF2-40B4-BE49-F238E27FC236}">
                <a16:creationId xmlns:a16="http://schemas.microsoft.com/office/drawing/2014/main" id="{D8ADFB77-6DCB-57E1-BCC6-4D24997F917E}"/>
              </a:ext>
            </a:extLst>
          </p:cNvPr>
          <p:cNvSpPr/>
          <p:nvPr/>
        </p:nvSpPr>
        <p:spPr>
          <a:xfrm rot="5400000">
            <a:off x="6768045" y="3098126"/>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44" name="Rectangle: Rounded Corners 27">
            <a:extLst>
              <a:ext uri="{FF2B5EF4-FFF2-40B4-BE49-F238E27FC236}">
                <a16:creationId xmlns:a16="http://schemas.microsoft.com/office/drawing/2014/main" id="{D7C96F87-1C59-8F35-E834-A5839EA802C4}"/>
              </a:ext>
            </a:extLst>
          </p:cNvPr>
          <p:cNvSpPr/>
          <p:nvPr/>
        </p:nvSpPr>
        <p:spPr>
          <a:xfrm>
            <a:off x="7020115" y="3093303"/>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45" name="Rectangle: Rounded Corners 29">
            <a:extLst>
              <a:ext uri="{FF2B5EF4-FFF2-40B4-BE49-F238E27FC236}">
                <a16:creationId xmlns:a16="http://schemas.microsoft.com/office/drawing/2014/main" id="{82D35D42-B67E-0B88-6472-69A08C5C2641}"/>
              </a:ext>
            </a:extLst>
          </p:cNvPr>
          <p:cNvSpPr/>
          <p:nvPr/>
        </p:nvSpPr>
        <p:spPr>
          <a:xfrm rot="5400000">
            <a:off x="7505510" y="3102703"/>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46" name="Rectangle: Rounded Corners 20">
            <a:extLst>
              <a:ext uri="{FF2B5EF4-FFF2-40B4-BE49-F238E27FC236}">
                <a16:creationId xmlns:a16="http://schemas.microsoft.com/office/drawing/2014/main" id="{A20A911D-AAC6-D5BE-7DDD-999A5A52E39D}"/>
              </a:ext>
            </a:extLst>
          </p:cNvPr>
          <p:cNvSpPr/>
          <p:nvPr/>
        </p:nvSpPr>
        <p:spPr>
          <a:xfrm>
            <a:off x="7749861" y="3093957"/>
            <a:ext cx="227588" cy="248004"/>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47" name="Rectangle: Rounded Corners 23">
            <a:extLst>
              <a:ext uri="{FF2B5EF4-FFF2-40B4-BE49-F238E27FC236}">
                <a16:creationId xmlns:a16="http://schemas.microsoft.com/office/drawing/2014/main" id="{EC084575-6599-E6C5-5793-D7F52AC74A6E}"/>
              </a:ext>
            </a:extLst>
          </p:cNvPr>
          <p:cNvSpPr/>
          <p:nvPr/>
        </p:nvSpPr>
        <p:spPr>
          <a:xfrm rot="5400000">
            <a:off x="7959821" y="3098564"/>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48" name="Rectangle: Rounded Corners 25">
            <a:extLst>
              <a:ext uri="{FF2B5EF4-FFF2-40B4-BE49-F238E27FC236}">
                <a16:creationId xmlns:a16="http://schemas.microsoft.com/office/drawing/2014/main" id="{2EB0C85D-DD12-0501-3368-06502D4D8E31}"/>
              </a:ext>
            </a:extLst>
          </p:cNvPr>
          <p:cNvSpPr/>
          <p:nvPr/>
        </p:nvSpPr>
        <p:spPr>
          <a:xfrm>
            <a:off x="8211889" y="3093743"/>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49" name="Rectangle: Rounded Corners 26">
            <a:extLst>
              <a:ext uri="{FF2B5EF4-FFF2-40B4-BE49-F238E27FC236}">
                <a16:creationId xmlns:a16="http://schemas.microsoft.com/office/drawing/2014/main" id="{957A9743-952F-34F3-AED8-734178A738BF}"/>
              </a:ext>
            </a:extLst>
          </p:cNvPr>
          <p:cNvSpPr/>
          <p:nvPr/>
        </p:nvSpPr>
        <p:spPr>
          <a:xfrm rot="5400000">
            <a:off x="8456670" y="3098262"/>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50" name="Rectangle: Rounded Corners 27">
            <a:extLst>
              <a:ext uri="{FF2B5EF4-FFF2-40B4-BE49-F238E27FC236}">
                <a16:creationId xmlns:a16="http://schemas.microsoft.com/office/drawing/2014/main" id="{1379AB15-1DCD-E495-73F1-A53D17617F5E}"/>
              </a:ext>
            </a:extLst>
          </p:cNvPr>
          <p:cNvSpPr/>
          <p:nvPr/>
        </p:nvSpPr>
        <p:spPr>
          <a:xfrm>
            <a:off x="8708739" y="3093440"/>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51" name="Rectangle: Rounded Corners 26">
            <a:extLst>
              <a:ext uri="{FF2B5EF4-FFF2-40B4-BE49-F238E27FC236}">
                <a16:creationId xmlns:a16="http://schemas.microsoft.com/office/drawing/2014/main" id="{CDD1193D-28D7-F6A3-745E-496EAD827C66}"/>
              </a:ext>
            </a:extLst>
          </p:cNvPr>
          <p:cNvSpPr/>
          <p:nvPr/>
        </p:nvSpPr>
        <p:spPr>
          <a:xfrm rot="5400000">
            <a:off x="9195593" y="3101316"/>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cxnSp>
        <p:nvCxnSpPr>
          <p:cNvPr id="352" name="Straight Connector 240">
            <a:extLst>
              <a:ext uri="{FF2B5EF4-FFF2-40B4-BE49-F238E27FC236}">
                <a16:creationId xmlns:a16="http://schemas.microsoft.com/office/drawing/2014/main" id="{549B4BC9-FA30-B046-9C67-87E279EEE6FD}"/>
              </a:ext>
            </a:extLst>
          </p:cNvPr>
          <p:cNvCxnSpPr>
            <a:cxnSpLocks/>
          </p:cNvCxnSpPr>
          <p:nvPr/>
        </p:nvCxnSpPr>
        <p:spPr>
          <a:xfrm>
            <a:off x="715610" y="3064530"/>
            <a:ext cx="443712"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353" name="Graphic 248" descr="Future with solid fill">
            <a:extLst>
              <a:ext uri="{FF2B5EF4-FFF2-40B4-BE49-F238E27FC236}">
                <a16:creationId xmlns:a16="http://schemas.microsoft.com/office/drawing/2014/main" id="{B22B9AB1-28B8-503D-8ABB-B4191251B3F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61594" y="2893034"/>
            <a:ext cx="150157" cy="135230"/>
          </a:xfrm>
          <a:prstGeom prst="rect">
            <a:avLst/>
          </a:prstGeom>
        </p:spPr>
      </p:pic>
      <p:cxnSp>
        <p:nvCxnSpPr>
          <p:cNvPr id="354" name="Straight Connector 251">
            <a:extLst>
              <a:ext uri="{FF2B5EF4-FFF2-40B4-BE49-F238E27FC236}">
                <a16:creationId xmlns:a16="http://schemas.microsoft.com/office/drawing/2014/main" id="{A3A05E93-C62B-88D2-CEC8-7FF6F6C6906A}"/>
              </a:ext>
            </a:extLst>
          </p:cNvPr>
          <p:cNvCxnSpPr>
            <a:cxnSpLocks/>
          </p:cNvCxnSpPr>
          <p:nvPr/>
        </p:nvCxnSpPr>
        <p:spPr>
          <a:xfrm>
            <a:off x="1642958" y="3057770"/>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355" name="Graphic 254" descr="Future with solid fill">
            <a:extLst>
              <a:ext uri="{FF2B5EF4-FFF2-40B4-BE49-F238E27FC236}">
                <a16:creationId xmlns:a16="http://schemas.microsoft.com/office/drawing/2014/main" id="{D796F66C-1043-DBB7-617F-22D307FEBB6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00545" y="2898047"/>
            <a:ext cx="150157" cy="135230"/>
          </a:xfrm>
          <a:prstGeom prst="rect">
            <a:avLst/>
          </a:prstGeom>
        </p:spPr>
      </p:pic>
      <p:cxnSp>
        <p:nvCxnSpPr>
          <p:cNvPr id="356" name="Straight Connector 258">
            <a:extLst>
              <a:ext uri="{FF2B5EF4-FFF2-40B4-BE49-F238E27FC236}">
                <a16:creationId xmlns:a16="http://schemas.microsoft.com/office/drawing/2014/main" id="{7AEC522A-E5CB-7705-CC75-7BC58A1C6769}"/>
              </a:ext>
            </a:extLst>
          </p:cNvPr>
          <p:cNvCxnSpPr>
            <a:cxnSpLocks/>
          </p:cNvCxnSpPr>
          <p:nvPr/>
        </p:nvCxnSpPr>
        <p:spPr>
          <a:xfrm flipV="1">
            <a:off x="2406887" y="3064238"/>
            <a:ext cx="668816" cy="6128"/>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357" name="Graphic 259" descr="Future with solid fill">
            <a:extLst>
              <a:ext uri="{FF2B5EF4-FFF2-40B4-BE49-F238E27FC236}">
                <a16:creationId xmlns:a16="http://schemas.microsoft.com/office/drawing/2014/main" id="{EE0464D0-8E3F-C208-BA26-7E17F49AD3B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12213" y="2914586"/>
            <a:ext cx="150157" cy="135230"/>
          </a:xfrm>
          <a:prstGeom prst="rect">
            <a:avLst/>
          </a:prstGeom>
        </p:spPr>
      </p:pic>
      <p:cxnSp>
        <p:nvCxnSpPr>
          <p:cNvPr id="358" name="Straight Connector 262">
            <a:extLst>
              <a:ext uri="{FF2B5EF4-FFF2-40B4-BE49-F238E27FC236}">
                <a16:creationId xmlns:a16="http://schemas.microsoft.com/office/drawing/2014/main" id="{45E1BD96-F99A-515B-D03B-EA115F020D40}"/>
              </a:ext>
            </a:extLst>
          </p:cNvPr>
          <p:cNvCxnSpPr>
            <a:cxnSpLocks/>
          </p:cNvCxnSpPr>
          <p:nvPr/>
        </p:nvCxnSpPr>
        <p:spPr>
          <a:xfrm flipV="1">
            <a:off x="4122651" y="3060984"/>
            <a:ext cx="668816" cy="6128"/>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359" name="Graphic 263" descr="Future with solid fill">
            <a:extLst>
              <a:ext uri="{FF2B5EF4-FFF2-40B4-BE49-F238E27FC236}">
                <a16:creationId xmlns:a16="http://schemas.microsoft.com/office/drawing/2014/main" id="{11C38740-CDA5-B754-7314-83574E5FB87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17680" y="2898667"/>
            <a:ext cx="150157" cy="135230"/>
          </a:xfrm>
          <a:prstGeom prst="rect">
            <a:avLst/>
          </a:prstGeom>
        </p:spPr>
      </p:pic>
      <p:cxnSp>
        <p:nvCxnSpPr>
          <p:cNvPr id="360" name="Straight Connector 264">
            <a:extLst>
              <a:ext uri="{FF2B5EF4-FFF2-40B4-BE49-F238E27FC236}">
                <a16:creationId xmlns:a16="http://schemas.microsoft.com/office/drawing/2014/main" id="{5765E4E6-2EEE-97E8-B02B-79C6706CE3E9}"/>
              </a:ext>
            </a:extLst>
          </p:cNvPr>
          <p:cNvCxnSpPr>
            <a:cxnSpLocks/>
          </p:cNvCxnSpPr>
          <p:nvPr/>
        </p:nvCxnSpPr>
        <p:spPr>
          <a:xfrm flipV="1">
            <a:off x="5825970" y="3064924"/>
            <a:ext cx="668816" cy="6128"/>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361" name="Graphic 265" descr="Future with solid fill">
            <a:extLst>
              <a:ext uri="{FF2B5EF4-FFF2-40B4-BE49-F238E27FC236}">
                <a16:creationId xmlns:a16="http://schemas.microsoft.com/office/drawing/2014/main" id="{88E45B14-20C6-B1C6-7940-B8E96DF5253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08524" y="2902607"/>
            <a:ext cx="150157" cy="135230"/>
          </a:xfrm>
          <a:prstGeom prst="rect">
            <a:avLst/>
          </a:prstGeom>
        </p:spPr>
      </p:pic>
      <p:cxnSp>
        <p:nvCxnSpPr>
          <p:cNvPr id="362" name="Straight Connector 266">
            <a:extLst>
              <a:ext uri="{FF2B5EF4-FFF2-40B4-BE49-F238E27FC236}">
                <a16:creationId xmlns:a16="http://schemas.microsoft.com/office/drawing/2014/main" id="{5A697CF5-2151-D96B-BEB9-52383E3BD0AF}"/>
              </a:ext>
            </a:extLst>
          </p:cNvPr>
          <p:cNvCxnSpPr>
            <a:cxnSpLocks/>
          </p:cNvCxnSpPr>
          <p:nvPr/>
        </p:nvCxnSpPr>
        <p:spPr>
          <a:xfrm flipV="1">
            <a:off x="7514594" y="3060364"/>
            <a:ext cx="668816" cy="6128"/>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363" name="Graphic 267" descr="Future with solid fill">
            <a:extLst>
              <a:ext uri="{FF2B5EF4-FFF2-40B4-BE49-F238E27FC236}">
                <a16:creationId xmlns:a16="http://schemas.microsoft.com/office/drawing/2014/main" id="{33981A53-6A81-5685-2F2D-8151B5589A8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97149" y="2898047"/>
            <a:ext cx="150157" cy="135230"/>
          </a:xfrm>
          <a:prstGeom prst="rect">
            <a:avLst/>
          </a:prstGeom>
        </p:spPr>
      </p:pic>
      <p:cxnSp>
        <p:nvCxnSpPr>
          <p:cNvPr id="364" name="Straight Connector 290">
            <a:extLst>
              <a:ext uri="{FF2B5EF4-FFF2-40B4-BE49-F238E27FC236}">
                <a16:creationId xmlns:a16="http://schemas.microsoft.com/office/drawing/2014/main" id="{3EB78527-2118-9A5E-C7F7-D82F8155CB91}"/>
              </a:ext>
            </a:extLst>
          </p:cNvPr>
          <p:cNvCxnSpPr>
            <a:cxnSpLocks/>
          </p:cNvCxnSpPr>
          <p:nvPr/>
        </p:nvCxnSpPr>
        <p:spPr>
          <a:xfrm>
            <a:off x="3333914" y="3065081"/>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365" name="Graphic 291" descr="Future with solid fill">
            <a:extLst>
              <a:ext uri="{FF2B5EF4-FFF2-40B4-BE49-F238E27FC236}">
                <a16:creationId xmlns:a16="http://schemas.microsoft.com/office/drawing/2014/main" id="{2DD783E5-B0C6-62A4-A485-13FBDA43980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91501" y="2905358"/>
            <a:ext cx="150157" cy="135230"/>
          </a:xfrm>
          <a:prstGeom prst="rect">
            <a:avLst/>
          </a:prstGeom>
        </p:spPr>
      </p:pic>
      <p:cxnSp>
        <p:nvCxnSpPr>
          <p:cNvPr id="366" name="Straight Connector 292">
            <a:extLst>
              <a:ext uri="{FF2B5EF4-FFF2-40B4-BE49-F238E27FC236}">
                <a16:creationId xmlns:a16="http://schemas.microsoft.com/office/drawing/2014/main" id="{1C3BD81E-54A2-26BA-FCA7-437E86DE6995}"/>
              </a:ext>
            </a:extLst>
          </p:cNvPr>
          <p:cNvCxnSpPr>
            <a:cxnSpLocks/>
          </p:cNvCxnSpPr>
          <p:nvPr/>
        </p:nvCxnSpPr>
        <p:spPr>
          <a:xfrm>
            <a:off x="5070803" y="3057770"/>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367" name="Graphic 293" descr="Future with solid fill">
            <a:extLst>
              <a:ext uri="{FF2B5EF4-FFF2-40B4-BE49-F238E27FC236}">
                <a16:creationId xmlns:a16="http://schemas.microsoft.com/office/drawing/2014/main" id="{D6D98BE9-269C-2710-0A3E-9C2E2B0B86E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140866" y="2898047"/>
            <a:ext cx="150157" cy="135230"/>
          </a:xfrm>
          <a:prstGeom prst="rect">
            <a:avLst/>
          </a:prstGeom>
        </p:spPr>
      </p:pic>
      <p:cxnSp>
        <p:nvCxnSpPr>
          <p:cNvPr id="368" name="Straight Connector 294">
            <a:extLst>
              <a:ext uri="{FF2B5EF4-FFF2-40B4-BE49-F238E27FC236}">
                <a16:creationId xmlns:a16="http://schemas.microsoft.com/office/drawing/2014/main" id="{BBE6121D-8633-D05E-A1F0-45FEC99A53BC}"/>
              </a:ext>
            </a:extLst>
          </p:cNvPr>
          <p:cNvCxnSpPr>
            <a:cxnSpLocks/>
          </p:cNvCxnSpPr>
          <p:nvPr/>
        </p:nvCxnSpPr>
        <p:spPr>
          <a:xfrm>
            <a:off x="6773354" y="3060824"/>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369" name="Graphic 295" descr="Future with solid fill">
            <a:extLst>
              <a:ext uri="{FF2B5EF4-FFF2-40B4-BE49-F238E27FC236}">
                <a16:creationId xmlns:a16="http://schemas.microsoft.com/office/drawing/2014/main" id="{AC64E0EF-4F4A-B001-7E41-D8A3B00CC0A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830939" y="2901100"/>
            <a:ext cx="150157" cy="135230"/>
          </a:xfrm>
          <a:prstGeom prst="rect">
            <a:avLst/>
          </a:prstGeom>
        </p:spPr>
      </p:pic>
      <p:cxnSp>
        <p:nvCxnSpPr>
          <p:cNvPr id="370" name="Straight Connector 296">
            <a:extLst>
              <a:ext uri="{FF2B5EF4-FFF2-40B4-BE49-F238E27FC236}">
                <a16:creationId xmlns:a16="http://schemas.microsoft.com/office/drawing/2014/main" id="{0610088F-B19A-F517-4E9C-6098C6737B83}"/>
              </a:ext>
            </a:extLst>
          </p:cNvPr>
          <p:cNvCxnSpPr>
            <a:cxnSpLocks/>
          </p:cNvCxnSpPr>
          <p:nvPr/>
        </p:nvCxnSpPr>
        <p:spPr>
          <a:xfrm>
            <a:off x="8452757" y="3057770"/>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371" name="Graphic 297" descr="Future with solid fill">
            <a:extLst>
              <a:ext uri="{FF2B5EF4-FFF2-40B4-BE49-F238E27FC236}">
                <a16:creationId xmlns:a16="http://schemas.microsoft.com/office/drawing/2014/main" id="{4B524B60-3C13-631C-1DA4-80824EC41D4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510344" y="2898047"/>
            <a:ext cx="150157" cy="135230"/>
          </a:xfrm>
          <a:prstGeom prst="rect">
            <a:avLst/>
          </a:prstGeom>
        </p:spPr>
      </p:pic>
      <p:cxnSp>
        <p:nvCxnSpPr>
          <p:cNvPr id="372" name="Straight Connector 298">
            <a:extLst>
              <a:ext uri="{FF2B5EF4-FFF2-40B4-BE49-F238E27FC236}">
                <a16:creationId xmlns:a16="http://schemas.microsoft.com/office/drawing/2014/main" id="{329D9FFD-8685-089C-8D7C-67CD3BF28EC4}"/>
              </a:ext>
            </a:extLst>
          </p:cNvPr>
          <p:cNvCxnSpPr>
            <a:cxnSpLocks/>
          </p:cNvCxnSpPr>
          <p:nvPr/>
        </p:nvCxnSpPr>
        <p:spPr>
          <a:xfrm>
            <a:off x="9200902" y="3057770"/>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sp>
        <p:nvSpPr>
          <p:cNvPr id="373" name="Left Brace 323">
            <a:extLst>
              <a:ext uri="{FF2B5EF4-FFF2-40B4-BE49-F238E27FC236}">
                <a16:creationId xmlns:a16="http://schemas.microsoft.com/office/drawing/2014/main" id="{BE4B10B5-FC1C-6206-DFC1-FB7EA9DEAAE8}"/>
              </a:ext>
            </a:extLst>
          </p:cNvPr>
          <p:cNvSpPr/>
          <p:nvPr/>
        </p:nvSpPr>
        <p:spPr>
          <a:xfrm rot="5400000">
            <a:off x="3436574" y="2005213"/>
            <a:ext cx="89141" cy="1712831"/>
          </a:xfrm>
          <a:prstGeom prst="leftBrace">
            <a:avLst/>
          </a:prstGeom>
          <a:noFill/>
          <a:ln w="19050">
            <a:solidFill>
              <a:schemeClr val="bg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DK" sz="1400">
              <a:latin typeface="Gill Sans MT" panose="020B0502020104020203" pitchFamily="34" charset="0"/>
            </a:endParaRPr>
          </a:p>
        </p:txBody>
      </p:sp>
      <p:cxnSp>
        <p:nvCxnSpPr>
          <p:cNvPr id="374" name="Straight Arrow Connector 178">
            <a:extLst>
              <a:ext uri="{FF2B5EF4-FFF2-40B4-BE49-F238E27FC236}">
                <a16:creationId xmlns:a16="http://schemas.microsoft.com/office/drawing/2014/main" id="{9A421BFE-A009-D3D3-DACE-6232758499A8}"/>
              </a:ext>
            </a:extLst>
          </p:cNvPr>
          <p:cNvCxnSpPr>
            <a:cxnSpLocks/>
          </p:cNvCxnSpPr>
          <p:nvPr/>
        </p:nvCxnSpPr>
        <p:spPr>
          <a:xfrm flipV="1">
            <a:off x="2610636" y="2972204"/>
            <a:ext cx="0" cy="973044"/>
          </a:xfrm>
          <a:prstGeom prst="straightConnector1">
            <a:avLst/>
          </a:prstGeom>
          <a:ln w="19050">
            <a:solidFill>
              <a:schemeClr val="bg2">
                <a:lumMod val="50000"/>
              </a:schemeClr>
            </a:solidFill>
            <a:prstDash val="sysDash"/>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75" name="Straight Arrow Connector 178">
            <a:extLst>
              <a:ext uri="{FF2B5EF4-FFF2-40B4-BE49-F238E27FC236}">
                <a16:creationId xmlns:a16="http://schemas.microsoft.com/office/drawing/2014/main" id="{57980C68-E631-0FE1-5B55-54D6B579FC0A}"/>
              </a:ext>
            </a:extLst>
          </p:cNvPr>
          <p:cNvCxnSpPr>
            <a:cxnSpLocks/>
          </p:cNvCxnSpPr>
          <p:nvPr/>
        </p:nvCxnSpPr>
        <p:spPr>
          <a:xfrm flipV="1">
            <a:off x="4345877" y="2962679"/>
            <a:ext cx="0" cy="973044"/>
          </a:xfrm>
          <a:prstGeom prst="straightConnector1">
            <a:avLst/>
          </a:prstGeom>
          <a:ln w="19050">
            <a:solidFill>
              <a:schemeClr val="bg2">
                <a:lumMod val="50000"/>
              </a:schemeClr>
            </a:solidFill>
            <a:prstDash val="sysDash"/>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76" name="Straight Arrow Connector 178">
            <a:extLst>
              <a:ext uri="{FF2B5EF4-FFF2-40B4-BE49-F238E27FC236}">
                <a16:creationId xmlns:a16="http://schemas.microsoft.com/office/drawing/2014/main" id="{6F69BA5F-3C81-C32F-4585-C041F3596849}"/>
              </a:ext>
            </a:extLst>
          </p:cNvPr>
          <p:cNvCxnSpPr>
            <a:cxnSpLocks/>
          </p:cNvCxnSpPr>
          <p:nvPr/>
        </p:nvCxnSpPr>
        <p:spPr>
          <a:xfrm flipV="1">
            <a:off x="6061237" y="2972204"/>
            <a:ext cx="0" cy="973044"/>
          </a:xfrm>
          <a:prstGeom prst="straightConnector1">
            <a:avLst/>
          </a:prstGeom>
          <a:ln w="19050">
            <a:solidFill>
              <a:schemeClr val="bg2">
                <a:lumMod val="50000"/>
              </a:schemeClr>
            </a:solidFill>
            <a:prstDash val="sysDash"/>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77" name="Straight Arrow Connector 178">
            <a:extLst>
              <a:ext uri="{FF2B5EF4-FFF2-40B4-BE49-F238E27FC236}">
                <a16:creationId xmlns:a16="http://schemas.microsoft.com/office/drawing/2014/main" id="{A18D3798-4493-5FEB-DB4C-57BE48FF2B8A}"/>
              </a:ext>
            </a:extLst>
          </p:cNvPr>
          <p:cNvCxnSpPr>
            <a:cxnSpLocks/>
          </p:cNvCxnSpPr>
          <p:nvPr/>
        </p:nvCxnSpPr>
        <p:spPr>
          <a:xfrm flipV="1">
            <a:off x="7749861" y="2972204"/>
            <a:ext cx="0" cy="973044"/>
          </a:xfrm>
          <a:prstGeom prst="straightConnector1">
            <a:avLst/>
          </a:prstGeom>
          <a:ln w="19050">
            <a:solidFill>
              <a:schemeClr val="bg2">
                <a:lumMod val="50000"/>
              </a:schemeClr>
            </a:solidFill>
            <a:prstDash val="sysDash"/>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78" name="Straight Arrow Connector 178">
            <a:extLst>
              <a:ext uri="{FF2B5EF4-FFF2-40B4-BE49-F238E27FC236}">
                <a16:creationId xmlns:a16="http://schemas.microsoft.com/office/drawing/2014/main" id="{80C3DDD1-E0B5-F7FC-B04B-4F7DEBC67DE2}"/>
              </a:ext>
            </a:extLst>
          </p:cNvPr>
          <p:cNvCxnSpPr>
            <a:cxnSpLocks/>
          </p:cNvCxnSpPr>
          <p:nvPr/>
        </p:nvCxnSpPr>
        <p:spPr>
          <a:xfrm flipV="1">
            <a:off x="9442547" y="2972204"/>
            <a:ext cx="0" cy="1060229"/>
          </a:xfrm>
          <a:prstGeom prst="straightConnector1">
            <a:avLst/>
          </a:prstGeom>
          <a:ln w="19050">
            <a:solidFill>
              <a:schemeClr val="bg2">
                <a:lumMod val="50000"/>
              </a:schemeClr>
            </a:solidFill>
            <a:prstDash val="sys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379" name="Left Brace 346">
            <a:extLst>
              <a:ext uri="{FF2B5EF4-FFF2-40B4-BE49-F238E27FC236}">
                <a16:creationId xmlns:a16="http://schemas.microsoft.com/office/drawing/2014/main" id="{2AB7B9D2-68B2-F1FD-1D17-EC6AE89E9576}"/>
              </a:ext>
            </a:extLst>
          </p:cNvPr>
          <p:cNvSpPr/>
          <p:nvPr/>
        </p:nvSpPr>
        <p:spPr>
          <a:xfrm rot="5400000">
            <a:off x="5173304" y="2018572"/>
            <a:ext cx="87847" cy="1688019"/>
          </a:xfrm>
          <a:prstGeom prst="leftBrace">
            <a:avLst/>
          </a:prstGeom>
          <a:noFill/>
          <a:ln w="19050">
            <a:solidFill>
              <a:schemeClr val="bg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DK" sz="1400">
              <a:latin typeface="Gill Sans MT" panose="020B0502020104020203" pitchFamily="34" charset="0"/>
            </a:endParaRPr>
          </a:p>
        </p:txBody>
      </p:sp>
      <p:sp>
        <p:nvSpPr>
          <p:cNvPr id="380" name="Left Brace 347">
            <a:extLst>
              <a:ext uri="{FF2B5EF4-FFF2-40B4-BE49-F238E27FC236}">
                <a16:creationId xmlns:a16="http://schemas.microsoft.com/office/drawing/2014/main" id="{0CFEA27E-74EA-640C-3DF5-BF510D9B322E}"/>
              </a:ext>
            </a:extLst>
          </p:cNvPr>
          <p:cNvSpPr/>
          <p:nvPr/>
        </p:nvSpPr>
        <p:spPr>
          <a:xfrm rot="5400000">
            <a:off x="6890297" y="2045139"/>
            <a:ext cx="85041" cy="1634087"/>
          </a:xfrm>
          <a:prstGeom prst="leftBrace">
            <a:avLst/>
          </a:prstGeom>
          <a:noFill/>
          <a:ln w="19050">
            <a:solidFill>
              <a:schemeClr val="bg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DK" sz="1400" dirty="0">
              <a:latin typeface="Gill Sans MT" panose="020B0502020104020203" pitchFamily="34" charset="0"/>
            </a:endParaRPr>
          </a:p>
        </p:txBody>
      </p:sp>
      <p:sp>
        <p:nvSpPr>
          <p:cNvPr id="381" name="Left Brace 348">
            <a:extLst>
              <a:ext uri="{FF2B5EF4-FFF2-40B4-BE49-F238E27FC236}">
                <a16:creationId xmlns:a16="http://schemas.microsoft.com/office/drawing/2014/main" id="{BF0A5D1C-2EB0-C9D3-06D9-58DFA7BCBC48}"/>
              </a:ext>
            </a:extLst>
          </p:cNvPr>
          <p:cNvSpPr/>
          <p:nvPr/>
        </p:nvSpPr>
        <p:spPr>
          <a:xfrm rot="5400000">
            <a:off x="8582983" y="2042960"/>
            <a:ext cx="85041" cy="1634087"/>
          </a:xfrm>
          <a:prstGeom prst="leftBrace">
            <a:avLst/>
          </a:prstGeom>
          <a:noFill/>
          <a:ln w="19050">
            <a:solidFill>
              <a:schemeClr val="bg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DK" sz="1400" dirty="0">
              <a:latin typeface="Gill Sans MT" panose="020B0502020104020203" pitchFamily="34" charset="0"/>
            </a:endParaRPr>
          </a:p>
        </p:txBody>
      </p:sp>
      <p:sp>
        <p:nvSpPr>
          <p:cNvPr id="382" name="Left Brace 360">
            <a:extLst>
              <a:ext uri="{FF2B5EF4-FFF2-40B4-BE49-F238E27FC236}">
                <a16:creationId xmlns:a16="http://schemas.microsoft.com/office/drawing/2014/main" id="{EEA717CE-0B7F-8B1E-A282-F00D442FED10}"/>
              </a:ext>
            </a:extLst>
          </p:cNvPr>
          <p:cNvSpPr/>
          <p:nvPr/>
        </p:nvSpPr>
        <p:spPr>
          <a:xfrm rot="16200000" flipH="1" flipV="1">
            <a:off x="9717361" y="3049609"/>
            <a:ext cx="53098" cy="493170"/>
          </a:xfrm>
          <a:prstGeom prst="leftBrace">
            <a:avLst/>
          </a:prstGeom>
          <a:noFill/>
          <a:ln w="12700">
            <a:solidFill>
              <a:schemeClr val="bg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DK" sz="1400">
              <a:latin typeface="Gill Sans MT" panose="020B0502020104020203" pitchFamily="34" charset="0"/>
            </a:endParaRPr>
          </a:p>
        </p:txBody>
      </p:sp>
      <p:sp>
        <p:nvSpPr>
          <p:cNvPr id="383" name="TextBox 180">
            <a:extLst>
              <a:ext uri="{FF2B5EF4-FFF2-40B4-BE49-F238E27FC236}">
                <a16:creationId xmlns:a16="http://schemas.microsoft.com/office/drawing/2014/main" id="{4FBE8DBC-A078-7597-873A-42451F2A9460}"/>
              </a:ext>
            </a:extLst>
          </p:cNvPr>
          <p:cNvSpPr txBox="1"/>
          <p:nvPr/>
        </p:nvSpPr>
        <p:spPr>
          <a:xfrm>
            <a:off x="106005" y="3761127"/>
            <a:ext cx="554575" cy="307777"/>
          </a:xfrm>
          <a:prstGeom prst="rect">
            <a:avLst/>
          </a:prstGeom>
          <a:noFill/>
        </p:spPr>
        <p:txBody>
          <a:bodyPr wrap="none" rtlCol="0">
            <a:spAutoFit/>
          </a:bodyPr>
          <a:lstStyle/>
          <a:p>
            <a:r>
              <a:rPr lang="en-US" sz="1400" dirty="0">
                <a:latin typeface="Gill Sans MT" panose="020B0502020104020203" pitchFamily="34" charset="0"/>
                <a:cs typeface="Times New Roman" panose="02020603050405020304" pitchFamily="18" charset="0"/>
              </a:rPr>
              <a:t>Job 2</a:t>
            </a:r>
            <a:endParaRPr lang="en-DK" sz="1400" dirty="0">
              <a:latin typeface="Gill Sans MT" panose="020B0502020104020203" pitchFamily="34" charset="0"/>
              <a:cs typeface="Times New Roman" panose="02020603050405020304" pitchFamily="18" charset="0"/>
            </a:endParaRPr>
          </a:p>
        </p:txBody>
      </p:sp>
      <p:sp>
        <p:nvSpPr>
          <p:cNvPr id="384" name="Rectangle: Rounded Corners 20">
            <a:extLst>
              <a:ext uri="{FF2B5EF4-FFF2-40B4-BE49-F238E27FC236}">
                <a16:creationId xmlns:a16="http://schemas.microsoft.com/office/drawing/2014/main" id="{DBD7EB7A-BB4B-260B-78E2-FB8F994D209D}"/>
              </a:ext>
            </a:extLst>
          </p:cNvPr>
          <p:cNvSpPr/>
          <p:nvPr/>
        </p:nvSpPr>
        <p:spPr>
          <a:xfrm>
            <a:off x="718799" y="3814703"/>
            <a:ext cx="227588" cy="248004"/>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85" name="Rectangle: Rounded Corners 42">
            <a:extLst>
              <a:ext uri="{FF2B5EF4-FFF2-40B4-BE49-F238E27FC236}">
                <a16:creationId xmlns:a16="http://schemas.microsoft.com/office/drawing/2014/main" id="{3CAEC138-F9CE-4004-1A02-83429332DC33}"/>
              </a:ext>
            </a:extLst>
          </p:cNvPr>
          <p:cNvSpPr/>
          <p:nvPr/>
        </p:nvSpPr>
        <p:spPr>
          <a:xfrm rot="5400000">
            <a:off x="1151347" y="3820487"/>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86" name="Rectangle: Rounded Corners 42">
            <a:extLst>
              <a:ext uri="{FF2B5EF4-FFF2-40B4-BE49-F238E27FC236}">
                <a16:creationId xmlns:a16="http://schemas.microsoft.com/office/drawing/2014/main" id="{69890B0B-E911-63E6-88D7-72A56789FEAD}"/>
              </a:ext>
            </a:extLst>
          </p:cNvPr>
          <p:cNvSpPr/>
          <p:nvPr/>
        </p:nvSpPr>
        <p:spPr>
          <a:xfrm rot="5400000">
            <a:off x="1391033" y="3820268"/>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87" name="Rectangle: Rounded Corners 27">
            <a:extLst>
              <a:ext uri="{FF2B5EF4-FFF2-40B4-BE49-F238E27FC236}">
                <a16:creationId xmlns:a16="http://schemas.microsoft.com/office/drawing/2014/main" id="{3AB6547C-60CD-0F98-8172-1B925F78199B}"/>
              </a:ext>
            </a:extLst>
          </p:cNvPr>
          <p:cNvSpPr/>
          <p:nvPr/>
        </p:nvSpPr>
        <p:spPr>
          <a:xfrm>
            <a:off x="1637987" y="3812879"/>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88" name="Rectangle: Rounded Corners 42">
            <a:extLst>
              <a:ext uri="{FF2B5EF4-FFF2-40B4-BE49-F238E27FC236}">
                <a16:creationId xmlns:a16="http://schemas.microsoft.com/office/drawing/2014/main" id="{2A4E7F4D-161B-ECB5-748F-69D131F97A15}"/>
              </a:ext>
            </a:extLst>
          </p:cNvPr>
          <p:cNvSpPr/>
          <p:nvPr/>
        </p:nvSpPr>
        <p:spPr>
          <a:xfrm rot="5400000">
            <a:off x="1897078" y="3820026"/>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89" name="Rectangle: Rounded Corners 42">
            <a:extLst>
              <a:ext uri="{FF2B5EF4-FFF2-40B4-BE49-F238E27FC236}">
                <a16:creationId xmlns:a16="http://schemas.microsoft.com/office/drawing/2014/main" id="{82375EA9-7EA9-16DC-26E7-282B1A9EB527}"/>
              </a:ext>
            </a:extLst>
          </p:cNvPr>
          <p:cNvSpPr/>
          <p:nvPr/>
        </p:nvSpPr>
        <p:spPr>
          <a:xfrm rot="5400000">
            <a:off x="2136764" y="3819807"/>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90" name="Rectangle: Rounded Corners 27">
            <a:extLst>
              <a:ext uri="{FF2B5EF4-FFF2-40B4-BE49-F238E27FC236}">
                <a16:creationId xmlns:a16="http://schemas.microsoft.com/office/drawing/2014/main" id="{13A12ADD-60DA-5B42-E9CA-8CBBE383B24F}"/>
              </a:ext>
            </a:extLst>
          </p:cNvPr>
          <p:cNvSpPr/>
          <p:nvPr/>
        </p:nvSpPr>
        <p:spPr>
          <a:xfrm>
            <a:off x="2398597" y="3812419"/>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91" name="Rectangle: Rounded Corners 42">
            <a:extLst>
              <a:ext uri="{FF2B5EF4-FFF2-40B4-BE49-F238E27FC236}">
                <a16:creationId xmlns:a16="http://schemas.microsoft.com/office/drawing/2014/main" id="{26024F88-F647-3A74-06AF-528403E427B6}"/>
              </a:ext>
            </a:extLst>
          </p:cNvPr>
          <p:cNvSpPr/>
          <p:nvPr/>
        </p:nvSpPr>
        <p:spPr>
          <a:xfrm rot="5400000">
            <a:off x="2603552" y="3815405"/>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92" name="Rectangle: Rounded Corners 42">
            <a:extLst>
              <a:ext uri="{FF2B5EF4-FFF2-40B4-BE49-F238E27FC236}">
                <a16:creationId xmlns:a16="http://schemas.microsoft.com/office/drawing/2014/main" id="{8400176B-CF54-3284-149D-A274217E811E}"/>
              </a:ext>
            </a:extLst>
          </p:cNvPr>
          <p:cNvSpPr/>
          <p:nvPr/>
        </p:nvSpPr>
        <p:spPr>
          <a:xfrm rot="5400000">
            <a:off x="3103173" y="3820026"/>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93" name="Rectangle: Rounded Corners 27">
            <a:extLst>
              <a:ext uri="{FF2B5EF4-FFF2-40B4-BE49-F238E27FC236}">
                <a16:creationId xmlns:a16="http://schemas.microsoft.com/office/drawing/2014/main" id="{2A5C8C62-BA3B-77CA-039B-50B32A973370}"/>
              </a:ext>
            </a:extLst>
          </p:cNvPr>
          <p:cNvSpPr/>
          <p:nvPr/>
        </p:nvSpPr>
        <p:spPr>
          <a:xfrm>
            <a:off x="3350127" y="3812637"/>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94" name="Rectangle: Rounded Corners 42">
            <a:extLst>
              <a:ext uri="{FF2B5EF4-FFF2-40B4-BE49-F238E27FC236}">
                <a16:creationId xmlns:a16="http://schemas.microsoft.com/office/drawing/2014/main" id="{9EDD6557-A698-4483-63D1-FF76E47A7F7D}"/>
              </a:ext>
            </a:extLst>
          </p:cNvPr>
          <p:cNvSpPr/>
          <p:nvPr/>
        </p:nvSpPr>
        <p:spPr>
          <a:xfrm rot="5400000">
            <a:off x="3599495" y="3820268"/>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95" name="Rectangle: Rounded Corners 42">
            <a:extLst>
              <a:ext uri="{FF2B5EF4-FFF2-40B4-BE49-F238E27FC236}">
                <a16:creationId xmlns:a16="http://schemas.microsoft.com/office/drawing/2014/main" id="{5E37D3D1-E7AA-F589-AD02-D1A6896927FD}"/>
              </a:ext>
            </a:extLst>
          </p:cNvPr>
          <p:cNvSpPr/>
          <p:nvPr/>
        </p:nvSpPr>
        <p:spPr>
          <a:xfrm rot="5400000">
            <a:off x="3839181" y="3820049"/>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96" name="Rectangle: Rounded Corners 27">
            <a:extLst>
              <a:ext uri="{FF2B5EF4-FFF2-40B4-BE49-F238E27FC236}">
                <a16:creationId xmlns:a16="http://schemas.microsoft.com/office/drawing/2014/main" id="{F1741B00-1115-8291-66C1-36088DF05F15}"/>
              </a:ext>
            </a:extLst>
          </p:cNvPr>
          <p:cNvSpPr/>
          <p:nvPr/>
        </p:nvSpPr>
        <p:spPr>
          <a:xfrm>
            <a:off x="4086135" y="3812660"/>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97" name="Rectangle: Rounded Corners 42">
            <a:extLst>
              <a:ext uri="{FF2B5EF4-FFF2-40B4-BE49-F238E27FC236}">
                <a16:creationId xmlns:a16="http://schemas.microsoft.com/office/drawing/2014/main" id="{1818C289-3A19-2D66-11FF-65ECFC5D04E1}"/>
              </a:ext>
            </a:extLst>
          </p:cNvPr>
          <p:cNvSpPr/>
          <p:nvPr/>
        </p:nvSpPr>
        <p:spPr>
          <a:xfrm rot="5400000">
            <a:off x="4321913" y="3816347"/>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98" name="Rectangle: Rounded Corners 42">
            <a:extLst>
              <a:ext uri="{FF2B5EF4-FFF2-40B4-BE49-F238E27FC236}">
                <a16:creationId xmlns:a16="http://schemas.microsoft.com/office/drawing/2014/main" id="{52184F76-87C4-8220-D8F5-8A374777507D}"/>
              </a:ext>
            </a:extLst>
          </p:cNvPr>
          <p:cNvSpPr/>
          <p:nvPr/>
        </p:nvSpPr>
        <p:spPr>
          <a:xfrm rot="5400000">
            <a:off x="4855596" y="3820026"/>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99" name="Rectangle: Rounded Corners 27">
            <a:extLst>
              <a:ext uri="{FF2B5EF4-FFF2-40B4-BE49-F238E27FC236}">
                <a16:creationId xmlns:a16="http://schemas.microsoft.com/office/drawing/2014/main" id="{45B2A7D8-1582-F5AD-B549-4A5920F57079}"/>
              </a:ext>
            </a:extLst>
          </p:cNvPr>
          <p:cNvSpPr/>
          <p:nvPr/>
        </p:nvSpPr>
        <p:spPr>
          <a:xfrm>
            <a:off x="5102550" y="3812637"/>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00" name="Rectangle: Rounded Corners 42">
            <a:extLst>
              <a:ext uri="{FF2B5EF4-FFF2-40B4-BE49-F238E27FC236}">
                <a16:creationId xmlns:a16="http://schemas.microsoft.com/office/drawing/2014/main" id="{78407B3F-8C7B-F41E-A27E-E7C9B2336DAC}"/>
              </a:ext>
            </a:extLst>
          </p:cNvPr>
          <p:cNvSpPr/>
          <p:nvPr/>
        </p:nvSpPr>
        <p:spPr>
          <a:xfrm rot="5400000">
            <a:off x="5331125" y="3820268"/>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01" name="Rectangle: Rounded Corners 42">
            <a:extLst>
              <a:ext uri="{FF2B5EF4-FFF2-40B4-BE49-F238E27FC236}">
                <a16:creationId xmlns:a16="http://schemas.microsoft.com/office/drawing/2014/main" id="{DCAD1243-D9A3-1097-715A-265CCEB33044}"/>
              </a:ext>
            </a:extLst>
          </p:cNvPr>
          <p:cNvSpPr/>
          <p:nvPr/>
        </p:nvSpPr>
        <p:spPr>
          <a:xfrm rot="5400000">
            <a:off x="5570812" y="3820049"/>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02" name="Rectangle: Rounded Corners 27">
            <a:extLst>
              <a:ext uri="{FF2B5EF4-FFF2-40B4-BE49-F238E27FC236}">
                <a16:creationId xmlns:a16="http://schemas.microsoft.com/office/drawing/2014/main" id="{EDAAF3A9-A091-B5B3-0558-0C4C46E11E45}"/>
              </a:ext>
            </a:extLst>
          </p:cNvPr>
          <p:cNvSpPr/>
          <p:nvPr/>
        </p:nvSpPr>
        <p:spPr>
          <a:xfrm>
            <a:off x="5817766" y="3812660"/>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03" name="Rectangle: Rounded Corners 42">
            <a:extLst>
              <a:ext uri="{FF2B5EF4-FFF2-40B4-BE49-F238E27FC236}">
                <a16:creationId xmlns:a16="http://schemas.microsoft.com/office/drawing/2014/main" id="{17DB0A9C-341F-AA96-1BC0-AC5999D3F7AA}"/>
              </a:ext>
            </a:extLst>
          </p:cNvPr>
          <p:cNvSpPr/>
          <p:nvPr/>
        </p:nvSpPr>
        <p:spPr>
          <a:xfrm rot="5400000">
            <a:off x="6053544" y="3816347"/>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04" name="Rectangle: Rounded Corners 42">
            <a:extLst>
              <a:ext uri="{FF2B5EF4-FFF2-40B4-BE49-F238E27FC236}">
                <a16:creationId xmlns:a16="http://schemas.microsoft.com/office/drawing/2014/main" id="{BD80AFC4-A22F-771A-0989-B0CEDEAE3BDF}"/>
              </a:ext>
            </a:extLst>
          </p:cNvPr>
          <p:cNvSpPr/>
          <p:nvPr/>
        </p:nvSpPr>
        <p:spPr>
          <a:xfrm rot="5400000">
            <a:off x="6531633" y="3820025"/>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05" name="Rectangle: Rounded Corners 27">
            <a:extLst>
              <a:ext uri="{FF2B5EF4-FFF2-40B4-BE49-F238E27FC236}">
                <a16:creationId xmlns:a16="http://schemas.microsoft.com/office/drawing/2014/main" id="{BDBA1374-CD5D-C744-1A50-D0AA8DAB485A}"/>
              </a:ext>
            </a:extLst>
          </p:cNvPr>
          <p:cNvSpPr/>
          <p:nvPr/>
        </p:nvSpPr>
        <p:spPr>
          <a:xfrm>
            <a:off x="6778586" y="3812637"/>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06" name="Rectangle: Rounded Corners 42">
            <a:extLst>
              <a:ext uri="{FF2B5EF4-FFF2-40B4-BE49-F238E27FC236}">
                <a16:creationId xmlns:a16="http://schemas.microsoft.com/office/drawing/2014/main" id="{5809DA13-5F26-D4F2-205C-A8C1EE7939A3}"/>
              </a:ext>
            </a:extLst>
          </p:cNvPr>
          <p:cNvSpPr/>
          <p:nvPr/>
        </p:nvSpPr>
        <p:spPr>
          <a:xfrm rot="5400000">
            <a:off x="7011320" y="3820267"/>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07" name="Rectangle: Rounded Corners 42">
            <a:extLst>
              <a:ext uri="{FF2B5EF4-FFF2-40B4-BE49-F238E27FC236}">
                <a16:creationId xmlns:a16="http://schemas.microsoft.com/office/drawing/2014/main" id="{9928BB56-D162-E87D-556B-ADE8C5202E4F}"/>
              </a:ext>
            </a:extLst>
          </p:cNvPr>
          <p:cNvSpPr/>
          <p:nvPr/>
        </p:nvSpPr>
        <p:spPr>
          <a:xfrm rot="5400000">
            <a:off x="7246848" y="3820048"/>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08" name="Rectangle: Rounded Corners 27">
            <a:extLst>
              <a:ext uri="{FF2B5EF4-FFF2-40B4-BE49-F238E27FC236}">
                <a16:creationId xmlns:a16="http://schemas.microsoft.com/office/drawing/2014/main" id="{3646A8C2-F66F-AA04-FB3E-FB82252759F7}"/>
              </a:ext>
            </a:extLst>
          </p:cNvPr>
          <p:cNvSpPr/>
          <p:nvPr/>
        </p:nvSpPr>
        <p:spPr>
          <a:xfrm>
            <a:off x="7489643" y="3812660"/>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09" name="Rectangle: Rounded Corners 42">
            <a:extLst>
              <a:ext uri="{FF2B5EF4-FFF2-40B4-BE49-F238E27FC236}">
                <a16:creationId xmlns:a16="http://schemas.microsoft.com/office/drawing/2014/main" id="{4A8958B5-9C57-3D55-608B-C652F83D6F4C}"/>
              </a:ext>
            </a:extLst>
          </p:cNvPr>
          <p:cNvSpPr/>
          <p:nvPr/>
        </p:nvSpPr>
        <p:spPr>
          <a:xfrm rot="5400000">
            <a:off x="7737898" y="3816347"/>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10" name="Rectangle: Rounded Corners 42">
            <a:extLst>
              <a:ext uri="{FF2B5EF4-FFF2-40B4-BE49-F238E27FC236}">
                <a16:creationId xmlns:a16="http://schemas.microsoft.com/office/drawing/2014/main" id="{BAA9803F-DA98-A040-D1DA-D3ECE8A3203D}"/>
              </a:ext>
            </a:extLst>
          </p:cNvPr>
          <p:cNvSpPr/>
          <p:nvPr/>
        </p:nvSpPr>
        <p:spPr>
          <a:xfrm rot="5400000">
            <a:off x="8191756" y="3816325"/>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11" name="Rectangle: Rounded Corners 27">
            <a:extLst>
              <a:ext uri="{FF2B5EF4-FFF2-40B4-BE49-F238E27FC236}">
                <a16:creationId xmlns:a16="http://schemas.microsoft.com/office/drawing/2014/main" id="{4FA06A8C-8C72-FB0D-4F35-7D0BD7CFA642}"/>
              </a:ext>
            </a:extLst>
          </p:cNvPr>
          <p:cNvSpPr/>
          <p:nvPr/>
        </p:nvSpPr>
        <p:spPr>
          <a:xfrm>
            <a:off x="8438710" y="3808935"/>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12" name="Rectangle: Rounded Corners 42">
            <a:extLst>
              <a:ext uri="{FF2B5EF4-FFF2-40B4-BE49-F238E27FC236}">
                <a16:creationId xmlns:a16="http://schemas.microsoft.com/office/drawing/2014/main" id="{751A2136-F369-0CA6-5A3B-5E03DFE8F418}"/>
              </a:ext>
            </a:extLst>
          </p:cNvPr>
          <p:cNvSpPr/>
          <p:nvPr/>
        </p:nvSpPr>
        <p:spPr>
          <a:xfrm rot="5400000">
            <a:off x="8688078" y="3816566"/>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13" name="Rectangle: Rounded Corners 42">
            <a:extLst>
              <a:ext uri="{FF2B5EF4-FFF2-40B4-BE49-F238E27FC236}">
                <a16:creationId xmlns:a16="http://schemas.microsoft.com/office/drawing/2014/main" id="{CCDCD4C5-63FA-65A4-1D26-B53AA0AF0069}"/>
              </a:ext>
            </a:extLst>
          </p:cNvPr>
          <p:cNvSpPr/>
          <p:nvPr/>
        </p:nvSpPr>
        <p:spPr>
          <a:xfrm rot="5400000">
            <a:off x="8927764" y="3816347"/>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14" name="Rectangle: Rounded Corners 27">
            <a:extLst>
              <a:ext uri="{FF2B5EF4-FFF2-40B4-BE49-F238E27FC236}">
                <a16:creationId xmlns:a16="http://schemas.microsoft.com/office/drawing/2014/main" id="{02402259-6FBD-6716-34ED-9716A35A2075}"/>
              </a:ext>
            </a:extLst>
          </p:cNvPr>
          <p:cNvSpPr/>
          <p:nvPr/>
        </p:nvSpPr>
        <p:spPr>
          <a:xfrm>
            <a:off x="9174718" y="3808959"/>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cxnSp>
        <p:nvCxnSpPr>
          <p:cNvPr id="415" name="Straight Connector 249">
            <a:extLst>
              <a:ext uri="{FF2B5EF4-FFF2-40B4-BE49-F238E27FC236}">
                <a16:creationId xmlns:a16="http://schemas.microsoft.com/office/drawing/2014/main" id="{C69760F8-A156-1568-FA48-0276D945A5B4}"/>
              </a:ext>
            </a:extLst>
          </p:cNvPr>
          <p:cNvCxnSpPr>
            <a:cxnSpLocks/>
          </p:cNvCxnSpPr>
          <p:nvPr/>
        </p:nvCxnSpPr>
        <p:spPr>
          <a:xfrm>
            <a:off x="1190819" y="3780906"/>
            <a:ext cx="447169"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416" name="Graphic 255" descr="Future with solid fill">
            <a:extLst>
              <a:ext uri="{FF2B5EF4-FFF2-40B4-BE49-F238E27FC236}">
                <a16:creationId xmlns:a16="http://schemas.microsoft.com/office/drawing/2014/main" id="{C6161AC2-F216-7241-4995-7A90CED361C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53929" y="3615124"/>
            <a:ext cx="150157" cy="135230"/>
          </a:xfrm>
          <a:prstGeom prst="rect">
            <a:avLst/>
          </a:prstGeom>
        </p:spPr>
      </p:pic>
      <p:cxnSp>
        <p:nvCxnSpPr>
          <p:cNvPr id="417" name="Straight Connector 256">
            <a:extLst>
              <a:ext uri="{FF2B5EF4-FFF2-40B4-BE49-F238E27FC236}">
                <a16:creationId xmlns:a16="http://schemas.microsoft.com/office/drawing/2014/main" id="{7E020101-1309-1283-3308-1E02FABEA6A7}"/>
              </a:ext>
            </a:extLst>
          </p:cNvPr>
          <p:cNvCxnSpPr>
            <a:cxnSpLocks/>
          </p:cNvCxnSpPr>
          <p:nvPr/>
        </p:nvCxnSpPr>
        <p:spPr>
          <a:xfrm>
            <a:off x="1929277" y="3783998"/>
            <a:ext cx="399630"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418" name="Graphic 257" descr="Future with solid fill">
            <a:extLst>
              <a:ext uri="{FF2B5EF4-FFF2-40B4-BE49-F238E27FC236}">
                <a16:creationId xmlns:a16="http://schemas.microsoft.com/office/drawing/2014/main" id="{4BDC34EC-AFA4-C320-153E-69C54D3E743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64109" y="3622754"/>
            <a:ext cx="150157" cy="135230"/>
          </a:xfrm>
          <a:prstGeom prst="rect">
            <a:avLst/>
          </a:prstGeom>
        </p:spPr>
      </p:pic>
      <p:cxnSp>
        <p:nvCxnSpPr>
          <p:cNvPr id="419" name="Straight Connector 272">
            <a:extLst>
              <a:ext uri="{FF2B5EF4-FFF2-40B4-BE49-F238E27FC236}">
                <a16:creationId xmlns:a16="http://schemas.microsoft.com/office/drawing/2014/main" id="{0D84E187-6E9D-6E8C-6372-6B1088D7050E}"/>
              </a:ext>
            </a:extLst>
          </p:cNvPr>
          <p:cNvCxnSpPr>
            <a:cxnSpLocks/>
          </p:cNvCxnSpPr>
          <p:nvPr/>
        </p:nvCxnSpPr>
        <p:spPr>
          <a:xfrm>
            <a:off x="3647680" y="3786692"/>
            <a:ext cx="399630"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420" name="Graphic 273" descr="Future with solid fill">
            <a:extLst>
              <a:ext uri="{FF2B5EF4-FFF2-40B4-BE49-F238E27FC236}">
                <a16:creationId xmlns:a16="http://schemas.microsoft.com/office/drawing/2014/main" id="{A81A19FD-AE75-793D-473C-77C48050535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882512" y="3625446"/>
            <a:ext cx="150157" cy="135230"/>
          </a:xfrm>
          <a:prstGeom prst="rect">
            <a:avLst/>
          </a:prstGeom>
        </p:spPr>
      </p:pic>
      <p:cxnSp>
        <p:nvCxnSpPr>
          <p:cNvPr id="421" name="Straight Connector 274">
            <a:extLst>
              <a:ext uri="{FF2B5EF4-FFF2-40B4-BE49-F238E27FC236}">
                <a16:creationId xmlns:a16="http://schemas.microsoft.com/office/drawing/2014/main" id="{183CA85F-AE90-B90A-D6BF-3E4E86E8F051}"/>
              </a:ext>
            </a:extLst>
          </p:cNvPr>
          <p:cNvCxnSpPr>
            <a:cxnSpLocks/>
          </p:cNvCxnSpPr>
          <p:nvPr/>
        </p:nvCxnSpPr>
        <p:spPr>
          <a:xfrm>
            <a:off x="5365811" y="3785520"/>
            <a:ext cx="399630"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422" name="Graphic 275" descr="Future with solid fill">
            <a:extLst>
              <a:ext uri="{FF2B5EF4-FFF2-40B4-BE49-F238E27FC236}">
                <a16:creationId xmlns:a16="http://schemas.microsoft.com/office/drawing/2014/main" id="{9C9C7956-D1AE-A287-05ED-FD751C15C0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00643" y="3624274"/>
            <a:ext cx="150157" cy="135230"/>
          </a:xfrm>
          <a:prstGeom prst="rect">
            <a:avLst/>
          </a:prstGeom>
        </p:spPr>
      </p:pic>
      <p:cxnSp>
        <p:nvCxnSpPr>
          <p:cNvPr id="423" name="Straight Connector 276">
            <a:extLst>
              <a:ext uri="{FF2B5EF4-FFF2-40B4-BE49-F238E27FC236}">
                <a16:creationId xmlns:a16="http://schemas.microsoft.com/office/drawing/2014/main" id="{19417E16-C2B3-7AF9-9B4D-6E6741CBE387}"/>
              </a:ext>
            </a:extLst>
          </p:cNvPr>
          <p:cNvCxnSpPr>
            <a:cxnSpLocks/>
          </p:cNvCxnSpPr>
          <p:nvPr/>
        </p:nvCxnSpPr>
        <p:spPr>
          <a:xfrm>
            <a:off x="7050277" y="3783998"/>
            <a:ext cx="399630"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424" name="Graphic 277" descr="Future with solid fill">
            <a:extLst>
              <a:ext uri="{FF2B5EF4-FFF2-40B4-BE49-F238E27FC236}">
                <a16:creationId xmlns:a16="http://schemas.microsoft.com/office/drawing/2014/main" id="{958FFF9C-DDDB-74B7-4171-6B7F31682DC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85110" y="3622754"/>
            <a:ext cx="150157" cy="135230"/>
          </a:xfrm>
          <a:prstGeom prst="rect">
            <a:avLst/>
          </a:prstGeom>
        </p:spPr>
      </p:pic>
      <p:cxnSp>
        <p:nvCxnSpPr>
          <p:cNvPr id="425" name="Straight Connector 278">
            <a:extLst>
              <a:ext uri="{FF2B5EF4-FFF2-40B4-BE49-F238E27FC236}">
                <a16:creationId xmlns:a16="http://schemas.microsoft.com/office/drawing/2014/main" id="{4947FC3D-76BE-94BB-71E6-AC3015E46423}"/>
              </a:ext>
            </a:extLst>
          </p:cNvPr>
          <p:cNvCxnSpPr>
            <a:cxnSpLocks/>
          </p:cNvCxnSpPr>
          <p:nvPr/>
        </p:nvCxnSpPr>
        <p:spPr>
          <a:xfrm>
            <a:off x="8713857" y="3783998"/>
            <a:ext cx="399630"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cxnSp>
        <p:nvCxnSpPr>
          <p:cNvPr id="426" name="Straight Connector 280">
            <a:extLst>
              <a:ext uri="{FF2B5EF4-FFF2-40B4-BE49-F238E27FC236}">
                <a16:creationId xmlns:a16="http://schemas.microsoft.com/office/drawing/2014/main" id="{441D355E-179D-B45C-044E-9DABD96B584A}"/>
              </a:ext>
            </a:extLst>
          </p:cNvPr>
          <p:cNvCxnSpPr>
            <a:cxnSpLocks/>
          </p:cNvCxnSpPr>
          <p:nvPr/>
        </p:nvCxnSpPr>
        <p:spPr>
          <a:xfrm>
            <a:off x="3103521" y="3785182"/>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427" name="Graphic 281" descr="Future with solid fill">
            <a:extLst>
              <a:ext uri="{FF2B5EF4-FFF2-40B4-BE49-F238E27FC236}">
                <a16:creationId xmlns:a16="http://schemas.microsoft.com/office/drawing/2014/main" id="{9101C874-1803-5FB4-4CF1-1D2B3EDD156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161108" y="3625457"/>
            <a:ext cx="150157" cy="135230"/>
          </a:xfrm>
          <a:prstGeom prst="rect">
            <a:avLst/>
          </a:prstGeom>
        </p:spPr>
      </p:pic>
      <p:cxnSp>
        <p:nvCxnSpPr>
          <p:cNvPr id="428" name="Straight Connector 282">
            <a:extLst>
              <a:ext uri="{FF2B5EF4-FFF2-40B4-BE49-F238E27FC236}">
                <a16:creationId xmlns:a16="http://schemas.microsoft.com/office/drawing/2014/main" id="{DF7F30C6-9869-7725-51B8-7E7634B948A2}"/>
              </a:ext>
            </a:extLst>
          </p:cNvPr>
          <p:cNvCxnSpPr>
            <a:cxnSpLocks/>
          </p:cNvCxnSpPr>
          <p:nvPr/>
        </p:nvCxnSpPr>
        <p:spPr>
          <a:xfrm>
            <a:off x="4853448" y="3784147"/>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429" name="Graphic 283" descr="Future with solid fill">
            <a:extLst>
              <a:ext uri="{FF2B5EF4-FFF2-40B4-BE49-F238E27FC236}">
                <a16:creationId xmlns:a16="http://schemas.microsoft.com/office/drawing/2014/main" id="{456F170B-BB87-BFF4-0822-D4C3C54F172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11034" y="3624423"/>
            <a:ext cx="150157" cy="135230"/>
          </a:xfrm>
          <a:prstGeom prst="rect">
            <a:avLst/>
          </a:prstGeom>
        </p:spPr>
      </p:pic>
      <p:cxnSp>
        <p:nvCxnSpPr>
          <p:cNvPr id="430" name="Straight Connector 284">
            <a:extLst>
              <a:ext uri="{FF2B5EF4-FFF2-40B4-BE49-F238E27FC236}">
                <a16:creationId xmlns:a16="http://schemas.microsoft.com/office/drawing/2014/main" id="{0C2C3CCA-53C5-FE8A-CDB4-05ECE19B12CE}"/>
              </a:ext>
            </a:extLst>
          </p:cNvPr>
          <p:cNvCxnSpPr>
            <a:cxnSpLocks/>
          </p:cNvCxnSpPr>
          <p:nvPr/>
        </p:nvCxnSpPr>
        <p:spPr>
          <a:xfrm>
            <a:off x="6527730" y="3785639"/>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431" name="Graphic 285" descr="Future with solid fill">
            <a:extLst>
              <a:ext uri="{FF2B5EF4-FFF2-40B4-BE49-F238E27FC236}">
                <a16:creationId xmlns:a16="http://schemas.microsoft.com/office/drawing/2014/main" id="{01621EE3-A735-B65D-7542-7CA1C15E972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85317" y="3625916"/>
            <a:ext cx="150157" cy="135230"/>
          </a:xfrm>
          <a:prstGeom prst="rect">
            <a:avLst/>
          </a:prstGeom>
        </p:spPr>
      </p:pic>
      <p:cxnSp>
        <p:nvCxnSpPr>
          <p:cNvPr id="432" name="Straight Connector 288">
            <a:extLst>
              <a:ext uri="{FF2B5EF4-FFF2-40B4-BE49-F238E27FC236}">
                <a16:creationId xmlns:a16="http://schemas.microsoft.com/office/drawing/2014/main" id="{B2151407-5765-D893-D971-630A5369BE6C}"/>
              </a:ext>
            </a:extLst>
          </p:cNvPr>
          <p:cNvCxnSpPr>
            <a:cxnSpLocks/>
          </p:cNvCxnSpPr>
          <p:nvPr/>
        </p:nvCxnSpPr>
        <p:spPr>
          <a:xfrm>
            <a:off x="8186819" y="3780939"/>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433" name="Graphic 289" descr="Future with solid fill">
            <a:extLst>
              <a:ext uri="{FF2B5EF4-FFF2-40B4-BE49-F238E27FC236}">
                <a16:creationId xmlns:a16="http://schemas.microsoft.com/office/drawing/2014/main" id="{0196310B-7123-CAD8-94D4-E44AD5B7FF1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244405" y="3621215"/>
            <a:ext cx="150157" cy="135230"/>
          </a:xfrm>
          <a:prstGeom prst="rect">
            <a:avLst/>
          </a:prstGeom>
        </p:spPr>
      </p:pic>
      <p:sp>
        <p:nvSpPr>
          <p:cNvPr id="434" name="TextBox 353">
            <a:extLst>
              <a:ext uri="{FF2B5EF4-FFF2-40B4-BE49-F238E27FC236}">
                <a16:creationId xmlns:a16="http://schemas.microsoft.com/office/drawing/2014/main" id="{53DC912A-79D1-C9FE-8638-9D7A40525231}"/>
              </a:ext>
            </a:extLst>
          </p:cNvPr>
          <p:cNvSpPr txBox="1"/>
          <p:nvPr/>
        </p:nvSpPr>
        <p:spPr>
          <a:xfrm>
            <a:off x="602982" y="4051894"/>
            <a:ext cx="10334990" cy="276999"/>
          </a:xfrm>
          <a:prstGeom prst="rect">
            <a:avLst/>
          </a:prstGeom>
          <a:noFill/>
        </p:spPr>
        <p:txBody>
          <a:bodyPr wrap="square" rtlCol="0">
            <a:spAutoFit/>
          </a:bodyPr>
          <a:lstStyle/>
          <a:p>
            <a:r>
              <a:rPr lang="en-US" altLang="zh-CN" sz="1200" dirty="0">
                <a:latin typeface="Gill Sans MT" panose="020B0502020104020203" pitchFamily="34" charset="0"/>
                <a:cs typeface="Times New Roman" panose="02020603050405020304" pitchFamily="18" charset="0"/>
              </a:rPr>
              <a:t>0         2        4          6        8          10        12        14       16         18        20      22         24         26      28        30        32       34       36  </a:t>
            </a:r>
            <a:r>
              <a:rPr lang="en-US" altLang="zh-CN" sz="1200" b="1" dirty="0">
                <a:latin typeface="Gill Sans MT" panose="020B0502020104020203" pitchFamily="34" charset="0"/>
                <a:cs typeface="Times New Roman" panose="02020603050405020304" pitchFamily="18" charset="0"/>
              </a:rPr>
              <a:t>… </a:t>
            </a:r>
            <a:endParaRPr lang="en-DK" sz="1200" b="1" dirty="0">
              <a:latin typeface="Gill Sans MT" panose="020B0502020104020203" pitchFamily="34" charset="0"/>
              <a:cs typeface="Times New Roman" panose="02020603050405020304" pitchFamily="18" charset="0"/>
            </a:endParaRPr>
          </a:p>
        </p:txBody>
      </p:sp>
      <p:sp>
        <p:nvSpPr>
          <p:cNvPr id="435" name="Left Brace 364">
            <a:extLst>
              <a:ext uri="{FF2B5EF4-FFF2-40B4-BE49-F238E27FC236}">
                <a16:creationId xmlns:a16="http://schemas.microsoft.com/office/drawing/2014/main" id="{90C1E969-62B4-7B85-E739-A087731FDA2D}"/>
              </a:ext>
            </a:extLst>
          </p:cNvPr>
          <p:cNvSpPr/>
          <p:nvPr/>
        </p:nvSpPr>
        <p:spPr>
          <a:xfrm rot="16200000" flipH="1" flipV="1">
            <a:off x="9717360" y="3756374"/>
            <a:ext cx="53098" cy="493170"/>
          </a:xfrm>
          <a:prstGeom prst="leftBrace">
            <a:avLst/>
          </a:prstGeom>
          <a:noFill/>
          <a:ln w="12700">
            <a:solidFill>
              <a:schemeClr val="bg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DK" sz="1400">
              <a:latin typeface="Gill Sans MT" panose="020B0502020104020203" pitchFamily="34" charset="0"/>
            </a:endParaRPr>
          </a:p>
        </p:txBody>
      </p:sp>
      <p:sp>
        <p:nvSpPr>
          <p:cNvPr id="436" name="TextBox 398">
            <a:extLst>
              <a:ext uri="{FF2B5EF4-FFF2-40B4-BE49-F238E27FC236}">
                <a16:creationId xmlns:a16="http://schemas.microsoft.com/office/drawing/2014/main" id="{A41529E4-DD2F-46D2-D4F0-79A7807F630A}"/>
              </a:ext>
            </a:extLst>
          </p:cNvPr>
          <p:cNvSpPr txBox="1"/>
          <p:nvPr/>
        </p:nvSpPr>
        <p:spPr>
          <a:xfrm>
            <a:off x="9926479" y="2993067"/>
            <a:ext cx="364202"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a:t>
            </a:r>
            <a:endParaRPr lang="en-DK" sz="1400" b="1" i="1" dirty="0">
              <a:latin typeface="Gill Sans MT" panose="020B0502020104020203" pitchFamily="34" charset="0"/>
              <a:cs typeface="Times New Roman" panose="02020603050405020304" pitchFamily="18" charset="0"/>
            </a:endParaRPr>
          </a:p>
        </p:txBody>
      </p:sp>
      <p:sp>
        <p:nvSpPr>
          <p:cNvPr id="437" name="TextBox 400">
            <a:extLst>
              <a:ext uri="{FF2B5EF4-FFF2-40B4-BE49-F238E27FC236}">
                <a16:creationId xmlns:a16="http://schemas.microsoft.com/office/drawing/2014/main" id="{1315E14A-A820-B02A-6805-F22BC613E84B}"/>
              </a:ext>
            </a:extLst>
          </p:cNvPr>
          <p:cNvSpPr txBox="1"/>
          <p:nvPr/>
        </p:nvSpPr>
        <p:spPr>
          <a:xfrm>
            <a:off x="9918182" y="3698959"/>
            <a:ext cx="364202"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a:t>
            </a:r>
            <a:endParaRPr lang="en-DK" sz="1400" b="1" i="1" dirty="0">
              <a:latin typeface="Gill Sans MT" panose="020B0502020104020203" pitchFamily="34" charset="0"/>
              <a:cs typeface="Times New Roman" panose="02020603050405020304" pitchFamily="18" charset="0"/>
            </a:endParaRPr>
          </a:p>
        </p:txBody>
      </p:sp>
      <p:pic>
        <p:nvPicPr>
          <p:cNvPr id="438" name="Graphic 32" descr="Future with solid fill">
            <a:extLst>
              <a:ext uri="{FF2B5EF4-FFF2-40B4-BE49-F238E27FC236}">
                <a16:creationId xmlns:a16="http://schemas.microsoft.com/office/drawing/2014/main" id="{BDC8D415-27DC-9AE4-AA6E-465F9E75D35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839414" y="2911690"/>
            <a:ext cx="150157" cy="135230"/>
          </a:xfrm>
          <a:prstGeom prst="rect">
            <a:avLst/>
          </a:prstGeom>
        </p:spPr>
      </p:pic>
      <p:pic>
        <p:nvPicPr>
          <p:cNvPr id="439" name="Graphic 49" descr="Future with solid fill">
            <a:extLst>
              <a:ext uri="{FF2B5EF4-FFF2-40B4-BE49-F238E27FC236}">
                <a16:creationId xmlns:a16="http://schemas.microsoft.com/office/drawing/2014/main" id="{802FE17E-35FA-9CC4-A52D-1155C3D64E7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541500" y="2901644"/>
            <a:ext cx="150157" cy="135230"/>
          </a:xfrm>
          <a:prstGeom prst="rect">
            <a:avLst/>
          </a:prstGeom>
        </p:spPr>
      </p:pic>
      <p:pic>
        <p:nvPicPr>
          <p:cNvPr id="440" name="Graphic 50" descr="Future with solid fill">
            <a:extLst>
              <a:ext uri="{FF2B5EF4-FFF2-40B4-BE49-F238E27FC236}">
                <a16:creationId xmlns:a16="http://schemas.microsoft.com/office/drawing/2014/main" id="{1EABBB83-0CD6-D990-9868-51454335004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850528" y="2909822"/>
            <a:ext cx="150157" cy="135230"/>
          </a:xfrm>
          <a:prstGeom prst="rect">
            <a:avLst/>
          </a:prstGeom>
        </p:spPr>
      </p:pic>
      <p:pic>
        <p:nvPicPr>
          <p:cNvPr id="441" name="Graphic 55" descr="Future with solid fill">
            <a:extLst>
              <a:ext uri="{FF2B5EF4-FFF2-40B4-BE49-F238E27FC236}">
                <a16:creationId xmlns:a16="http://schemas.microsoft.com/office/drawing/2014/main" id="{B62E884F-2A2C-C361-E7CA-38D2C8CB186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143784" y="2905358"/>
            <a:ext cx="150157" cy="135230"/>
          </a:xfrm>
          <a:prstGeom prst="rect">
            <a:avLst/>
          </a:prstGeom>
        </p:spPr>
      </p:pic>
      <p:cxnSp>
        <p:nvCxnSpPr>
          <p:cNvPr id="442" name="Straight Arrow Connector 47">
            <a:extLst>
              <a:ext uri="{FF2B5EF4-FFF2-40B4-BE49-F238E27FC236}">
                <a16:creationId xmlns:a16="http://schemas.microsoft.com/office/drawing/2014/main" id="{12FA52C0-FBBA-1868-B84A-AC5B6C70A1EC}"/>
              </a:ext>
            </a:extLst>
          </p:cNvPr>
          <p:cNvCxnSpPr>
            <a:cxnSpLocks/>
          </p:cNvCxnSpPr>
          <p:nvPr/>
        </p:nvCxnSpPr>
        <p:spPr>
          <a:xfrm>
            <a:off x="533955" y="3376106"/>
            <a:ext cx="10294964" cy="0"/>
          </a:xfrm>
          <a:prstGeom prst="straightConnector1">
            <a:avLst/>
          </a:prstGeom>
          <a:ln w="38100">
            <a:solidFill>
              <a:schemeClr val="bg2">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443" name="Straight Arrow Connector 48">
            <a:extLst>
              <a:ext uri="{FF2B5EF4-FFF2-40B4-BE49-F238E27FC236}">
                <a16:creationId xmlns:a16="http://schemas.microsoft.com/office/drawing/2014/main" id="{DCBAA5DA-E80B-F3A8-8B44-5F9A3BC2F594}"/>
              </a:ext>
            </a:extLst>
          </p:cNvPr>
          <p:cNvCxnSpPr>
            <a:cxnSpLocks/>
          </p:cNvCxnSpPr>
          <p:nvPr/>
        </p:nvCxnSpPr>
        <p:spPr>
          <a:xfrm>
            <a:off x="514497" y="4087648"/>
            <a:ext cx="10344365" cy="0"/>
          </a:xfrm>
          <a:prstGeom prst="straightConnector1">
            <a:avLst/>
          </a:prstGeom>
          <a:ln w="38100">
            <a:solidFill>
              <a:schemeClr val="bg2">
                <a:lumMod val="50000"/>
              </a:schemeClr>
            </a:solidFill>
            <a:tailEnd type="triangle"/>
          </a:ln>
        </p:spPr>
        <p:style>
          <a:lnRef idx="2">
            <a:schemeClr val="accent1"/>
          </a:lnRef>
          <a:fillRef idx="0">
            <a:schemeClr val="accent1"/>
          </a:fillRef>
          <a:effectRef idx="1">
            <a:schemeClr val="accent1"/>
          </a:effectRef>
          <a:fontRef idx="minor">
            <a:schemeClr val="tx1"/>
          </a:fontRef>
        </p:style>
      </p:cxnSp>
      <p:pic>
        <p:nvPicPr>
          <p:cNvPr id="444" name="Graphic 443" descr="Future with solid fill">
            <a:extLst>
              <a:ext uri="{FF2B5EF4-FFF2-40B4-BE49-F238E27FC236}">
                <a16:creationId xmlns:a16="http://schemas.microsoft.com/office/drawing/2014/main" id="{CA7B00B1-736C-471E-F9B6-5E4F3088025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266588" y="2896141"/>
            <a:ext cx="150157" cy="135230"/>
          </a:xfrm>
          <a:prstGeom prst="rect">
            <a:avLst/>
          </a:prstGeom>
        </p:spPr>
      </p:pic>
      <p:pic>
        <p:nvPicPr>
          <p:cNvPr id="445" name="Graphic 444" descr="Future with solid fill">
            <a:extLst>
              <a:ext uri="{FF2B5EF4-FFF2-40B4-BE49-F238E27FC236}">
                <a16:creationId xmlns:a16="http://schemas.microsoft.com/office/drawing/2014/main" id="{820619F9-FE16-8E99-79F7-731C60160EE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69827" y="3637972"/>
            <a:ext cx="150157" cy="135230"/>
          </a:xfrm>
          <a:prstGeom prst="rect">
            <a:avLst/>
          </a:prstGeom>
        </p:spPr>
      </p:pic>
      <p:sp>
        <p:nvSpPr>
          <p:cNvPr id="446" name="TextBox 445">
            <a:extLst>
              <a:ext uri="{FF2B5EF4-FFF2-40B4-BE49-F238E27FC236}">
                <a16:creationId xmlns:a16="http://schemas.microsoft.com/office/drawing/2014/main" id="{DC47B6BB-103C-F9EF-F9A8-07FDABA4F996}"/>
              </a:ext>
            </a:extLst>
          </p:cNvPr>
          <p:cNvSpPr txBox="1"/>
          <p:nvPr/>
        </p:nvSpPr>
        <p:spPr>
          <a:xfrm>
            <a:off x="7899339" y="3054514"/>
            <a:ext cx="373820"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10</a:t>
            </a:r>
            <a:endParaRPr lang="en-DK" sz="1400" b="1" i="1" dirty="0">
              <a:latin typeface="Gill Sans MT" panose="020B0502020104020203" pitchFamily="34" charset="0"/>
              <a:cs typeface="Times New Roman" panose="02020603050405020304" pitchFamily="18" charset="0"/>
            </a:endParaRPr>
          </a:p>
        </p:txBody>
      </p:sp>
      <p:sp>
        <p:nvSpPr>
          <p:cNvPr id="447" name="TextBox 446">
            <a:extLst>
              <a:ext uri="{FF2B5EF4-FFF2-40B4-BE49-F238E27FC236}">
                <a16:creationId xmlns:a16="http://schemas.microsoft.com/office/drawing/2014/main" id="{A61CD8A2-6410-4468-72D5-6E25D81BBC7E}"/>
              </a:ext>
            </a:extLst>
          </p:cNvPr>
          <p:cNvSpPr txBox="1"/>
          <p:nvPr/>
        </p:nvSpPr>
        <p:spPr>
          <a:xfrm>
            <a:off x="8401600" y="3047123"/>
            <a:ext cx="373820"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11</a:t>
            </a:r>
            <a:endParaRPr lang="en-DK" sz="1400" b="1" i="1" dirty="0">
              <a:latin typeface="Gill Sans MT" panose="020B0502020104020203" pitchFamily="34" charset="0"/>
              <a:cs typeface="Times New Roman" panose="02020603050405020304" pitchFamily="18" charset="0"/>
            </a:endParaRPr>
          </a:p>
        </p:txBody>
      </p:sp>
      <p:sp>
        <p:nvSpPr>
          <p:cNvPr id="448" name="TextBox 447">
            <a:extLst>
              <a:ext uri="{FF2B5EF4-FFF2-40B4-BE49-F238E27FC236}">
                <a16:creationId xmlns:a16="http://schemas.microsoft.com/office/drawing/2014/main" id="{4710DE5B-EEE2-5C6A-ED87-6B4C4AB36336}"/>
              </a:ext>
            </a:extLst>
          </p:cNvPr>
          <p:cNvSpPr txBox="1"/>
          <p:nvPr/>
        </p:nvSpPr>
        <p:spPr>
          <a:xfrm>
            <a:off x="9139525" y="3060120"/>
            <a:ext cx="373820"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12</a:t>
            </a:r>
            <a:endParaRPr lang="en-DK" sz="1400" b="1" i="1" dirty="0">
              <a:latin typeface="Gill Sans MT" panose="020B0502020104020203" pitchFamily="34" charset="0"/>
              <a:cs typeface="Times New Roman" panose="02020603050405020304" pitchFamily="18" charset="0"/>
            </a:endParaRPr>
          </a:p>
        </p:txBody>
      </p:sp>
      <p:sp>
        <p:nvSpPr>
          <p:cNvPr id="449" name="TextBox 448">
            <a:extLst>
              <a:ext uri="{FF2B5EF4-FFF2-40B4-BE49-F238E27FC236}">
                <a16:creationId xmlns:a16="http://schemas.microsoft.com/office/drawing/2014/main" id="{B9B7BF61-9D4D-48BA-9D1E-A4974AD00AEF}"/>
              </a:ext>
            </a:extLst>
          </p:cNvPr>
          <p:cNvSpPr txBox="1"/>
          <p:nvPr/>
        </p:nvSpPr>
        <p:spPr>
          <a:xfrm>
            <a:off x="8179164" y="3769242"/>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7</a:t>
            </a:r>
            <a:endParaRPr lang="en-DK" sz="1400" b="1" i="1" dirty="0">
              <a:latin typeface="Gill Sans MT" panose="020B0502020104020203" pitchFamily="34" charset="0"/>
              <a:cs typeface="Times New Roman" panose="02020603050405020304" pitchFamily="18" charset="0"/>
            </a:endParaRPr>
          </a:p>
        </p:txBody>
      </p:sp>
      <p:sp>
        <p:nvSpPr>
          <p:cNvPr id="450" name="TextBox 449">
            <a:extLst>
              <a:ext uri="{FF2B5EF4-FFF2-40B4-BE49-F238E27FC236}">
                <a16:creationId xmlns:a16="http://schemas.microsoft.com/office/drawing/2014/main" id="{66C6A0DE-26CA-DF8D-1900-4FBAEB7547CF}"/>
              </a:ext>
            </a:extLst>
          </p:cNvPr>
          <p:cNvSpPr txBox="1"/>
          <p:nvPr/>
        </p:nvSpPr>
        <p:spPr>
          <a:xfrm>
            <a:off x="8689045" y="3761851"/>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8</a:t>
            </a:r>
            <a:endParaRPr lang="en-DK" sz="1400" b="1" i="1" dirty="0">
              <a:latin typeface="Gill Sans MT" panose="020B0502020104020203" pitchFamily="34" charset="0"/>
              <a:cs typeface="Times New Roman" panose="02020603050405020304" pitchFamily="18" charset="0"/>
            </a:endParaRPr>
          </a:p>
        </p:txBody>
      </p:sp>
      <p:sp>
        <p:nvSpPr>
          <p:cNvPr id="451" name="TextBox 450">
            <a:extLst>
              <a:ext uri="{FF2B5EF4-FFF2-40B4-BE49-F238E27FC236}">
                <a16:creationId xmlns:a16="http://schemas.microsoft.com/office/drawing/2014/main" id="{2320F108-2289-DF51-0753-234257972B82}"/>
              </a:ext>
            </a:extLst>
          </p:cNvPr>
          <p:cNvSpPr txBox="1"/>
          <p:nvPr/>
        </p:nvSpPr>
        <p:spPr>
          <a:xfrm>
            <a:off x="7733854" y="3761851"/>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7</a:t>
            </a:r>
            <a:endParaRPr lang="en-DK" sz="1400" b="1" i="1" dirty="0">
              <a:latin typeface="Gill Sans MT" panose="020B0502020104020203" pitchFamily="34" charset="0"/>
              <a:cs typeface="Times New Roman" panose="02020603050405020304" pitchFamily="18" charset="0"/>
            </a:endParaRPr>
          </a:p>
        </p:txBody>
      </p:sp>
      <p:sp>
        <p:nvSpPr>
          <p:cNvPr id="452" name="TextBox 451">
            <a:extLst>
              <a:ext uri="{FF2B5EF4-FFF2-40B4-BE49-F238E27FC236}">
                <a16:creationId xmlns:a16="http://schemas.microsoft.com/office/drawing/2014/main" id="{BDD394DF-8787-FB67-178A-537304329FF6}"/>
              </a:ext>
            </a:extLst>
          </p:cNvPr>
          <p:cNvSpPr txBox="1"/>
          <p:nvPr/>
        </p:nvSpPr>
        <p:spPr>
          <a:xfrm>
            <a:off x="8925582" y="3761851"/>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8</a:t>
            </a:r>
            <a:endParaRPr lang="en-DK" sz="1400" b="1" i="1" dirty="0">
              <a:latin typeface="Gill Sans MT" panose="020B0502020104020203" pitchFamily="34" charset="0"/>
              <a:cs typeface="Times New Roman" panose="02020603050405020304" pitchFamily="18" charset="0"/>
            </a:endParaRPr>
          </a:p>
        </p:txBody>
      </p:sp>
      <p:sp>
        <p:nvSpPr>
          <p:cNvPr id="588" name="TextBox 483">
            <a:extLst>
              <a:ext uri="{FF2B5EF4-FFF2-40B4-BE49-F238E27FC236}">
                <a16:creationId xmlns:a16="http://schemas.microsoft.com/office/drawing/2014/main" id="{011D5839-F689-0368-21A2-66C12EE209AB}"/>
              </a:ext>
            </a:extLst>
          </p:cNvPr>
          <p:cNvSpPr txBox="1"/>
          <p:nvPr/>
        </p:nvSpPr>
        <p:spPr>
          <a:xfrm>
            <a:off x="10598689" y="3347256"/>
            <a:ext cx="538930" cy="253916"/>
          </a:xfrm>
          <a:prstGeom prst="rect">
            <a:avLst/>
          </a:prstGeom>
          <a:noFill/>
        </p:spPr>
        <p:txBody>
          <a:bodyPr wrap="none" rtlCol="0">
            <a:spAutoFit/>
          </a:bodyPr>
          <a:lstStyle/>
          <a:p>
            <a:r>
              <a:rPr lang="en-US" sz="1050" dirty="0">
                <a:latin typeface="Gill Sans MT" panose="020B0502020104020203" pitchFamily="34" charset="0"/>
                <a:cs typeface="Times New Roman" panose="02020603050405020304" pitchFamily="18" charset="0"/>
              </a:rPr>
              <a:t>Time </a:t>
            </a:r>
            <a:r>
              <a:rPr lang="en-US" sz="1050" i="1" dirty="0">
                <a:latin typeface="Gill Sans MT" panose="020B0502020104020203" pitchFamily="34" charset="0"/>
                <a:cs typeface="Times New Roman" panose="02020603050405020304" pitchFamily="18" charset="0"/>
              </a:rPr>
              <a:t>t</a:t>
            </a:r>
            <a:endParaRPr lang="en-DK" sz="1050" i="1" dirty="0">
              <a:latin typeface="Gill Sans MT" panose="020B0502020104020203" pitchFamily="34" charset="0"/>
              <a:cs typeface="Times New Roman" panose="02020603050405020304" pitchFamily="18" charset="0"/>
            </a:endParaRPr>
          </a:p>
        </p:txBody>
      </p:sp>
      <p:sp>
        <p:nvSpPr>
          <p:cNvPr id="589" name="TextBox 483">
            <a:extLst>
              <a:ext uri="{FF2B5EF4-FFF2-40B4-BE49-F238E27FC236}">
                <a16:creationId xmlns:a16="http://schemas.microsoft.com/office/drawing/2014/main" id="{0FCDBBCF-6265-A383-0CEC-3643A4D5F4B9}"/>
              </a:ext>
            </a:extLst>
          </p:cNvPr>
          <p:cNvSpPr txBox="1"/>
          <p:nvPr/>
        </p:nvSpPr>
        <p:spPr>
          <a:xfrm>
            <a:off x="10620052" y="4062024"/>
            <a:ext cx="538930" cy="253916"/>
          </a:xfrm>
          <a:prstGeom prst="rect">
            <a:avLst/>
          </a:prstGeom>
          <a:noFill/>
        </p:spPr>
        <p:txBody>
          <a:bodyPr wrap="none" rtlCol="0">
            <a:spAutoFit/>
          </a:bodyPr>
          <a:lstStyle/>
          <a:p>
            <a:r>
              <a:rPr lang="en-US" sz="1050" dirty="0">
                <a:latin typeface="Gill Sans MT" panose="020B0502020104020203" pitchFamily="34" charset="0"/>
                <a:cs typeface="Times New Roman" panose="02020603050405020304" pitchFamily="18" charset="0"/>
              </a:rPr>
              <a:t>Time </a:t>
            </a:r>
            <a:r>
              <a:rPr lang="en-US" sz="1050" i="1" dirty="0">
                <a:latin typeface="Gill Sans MT" panose="020B0502020104020203" pitchFamily="34" charset="0"/>
                <a:cs typeface="Times New Roman" panose="02020603050405020304" pitchFamily="18" charset="0"/>
              </a:rPr>
              <a:t>t</a:t>
            </a:r>
            <a:endParaRPr lang="en-DK" sz="1050" i="1" dirty="0">
              <a:latin typeface="Gill Sans MT" panose="020B0502020104020203" pitchFamily="34" charset="0"/>
              <a:cs typeface="Times New Roman" panose="02020603050405020304" pitchFamily="18" charset="0"/>
            </a:endParaRPr>
          </a:p>
        </p:txBody>
      </p:sp>
      <p:sp>
        <p:nvSpPr>
          <p:cNvPr id="592" name="TextBox 452">
            <a:extLst>
              <a:ext uri="{FF2B5EF4-FFF2-40B4-BE49-F238E27FC236}">
                <a16:creationId xmlns:a16="http://schemas.microsoft.com/office/drawing/2014/main" id="{1E2DA3DA-6FA5-7F01-A0E2-A505D17D901C}"/>
              </a:ext>
            </a:extLst>
          </p:cNvPr>
          <p:cNvSpPr txBox="1"/>
          <p:nvPr/>
        </p:nvSpPr>
        <p:spPr>
          <a:xfrm>
            <a:off x="2834079" y="3074257"/>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1</a:t>
            </a:r>
            <a:endParaRPr lang="en-DK" sz="1400" b="1" i="1" dirty="0">
              <a:latin typeface="Gill Sans MT" panose="020B0502020104020203" pitchFamily="34" charset="0"/>
              <a:cs typeface="Times New Roman" panose="02020603050405020304" pitchFamily="18" charset="0"/>
            </a:endParaRPr>
          </a:p>
        </p:txBody>
      </p:sp>
      <p:sp>
        <p:nvSpPr>
          <p:cNvPr id="593" name="TextBox 464">
            <a:extLst>
              <a:ext uri="{FF2B5EF4-FFF2-40B4-BE49-F238E27FC236}">
                <a16:creationId xmlns:a16="http://schemas.microsoft.com/office/drawing/2014/main" id="{A7096253-5047-CD19-CE2B-E54CA82AACB6}"/>
              </a:ext>
            </a:extLst>
          </p:cNvPr>
          <p:cNvSpPr txBox="1"/>
          <p:nvPr/>
        </p:nvSpPr>
        <p:spPr>
          <a:xfrm>
            <a:off x="2577295" y="3792621"/>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1</a:t>
            </a:r>
            <a:endParaRPr lang="en-DK" sz="1400" b="1" i="1" dirty="0">
              <a:latin typeface="Gill Sans MT" panose="020B0502020104020203" pitchFamily="34" charset="0"/>
              <a:cs typeface="Times New Roman" panose="02020603050405020304" pitchFamily="18" charset="0"/>
            </a:endParaRPr>
          </a:p>
        </p:txBody>
      </p:sp>
      <p:sp>
        <p:nvSpPr>
          <p:cNvPr id="594" name="TextBox 464">
            <a:extLst>
              <a:ext uri="{FF2B5EF4-FFF2-40B4-BE49-F238E27FC236}">
                <a16:creationId xmlns:a16="http://schemas.microsoft.com/office/drawing/2014/main" id="{96D557CA-34BA-C8F6-7029-8BC498CF648B}"/>
              </a:ext>
            </a:extLst>
          </p:cNvPr>
          <p:cNvSpPr txBox="1"/>
          <p:nvPr/>
        </p:nvSpPr>
        <p:spPr>
          <a:xfrm>
            <a:off x="3092684" y="3792621"/>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1</a:t>
            </a:r>
            <a:endParaRPr lang="en-DK" sz="1400" b="1" i="1" dirty="0">
              <a:latin typeface="Gill Sans MT" panose="020B0502020104020203" pitchFamily="34" charset="0"/>
              <a:cs typeface="Times New Roman" panose="02020603050405020304" pitchFamily="18" charset="0"/>
            </a:endParaRPr>
          </a:p>
        </p:txBody>
      </p:sp>
      <p:sp>
        <p:nvSpPr>
          <p:cNvPr id="595" name="TextBox 452">
            <a:extLst>
              <a:ext uri="{FF2B5EF4-FFF2-40B4-BE49-F238E27FC236}">
                <a16:creationId xmlns:a16="http://schemas.microsoft.com/office/drawing/2014/main" id="{A91FAF6D-120D-3B8F-A9EB-B9143BEF7B2F}"/>
              </a:ext>
            </a:extLst>
          </p:cNvPr>
          <p:cNvSpPr txBox="1"/>
          <p:nvPr/>
        </p:nvSpPr>
        <p:spPr>
          <a:xfrm>
            <a:off x="3321759" y="3074257"/>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2</a:t>
            </a:r>
            <a:endParaRPr lang="en-DK" sz="1400" b="1" i="1" dirty="0">
              <a:latin typeface="Gill Sans MT" panose="020B0502020104020203" pitchFamily="34" charset="0"/>
              <a:cs typeface="Times New Roman" panose="02020603050405020304" pitchFamily="18" charset="0"/>
            </a:endParaRPr>
          </a:p>
        </p:txBody>
      </p:sp>
      <p:sp>
        <p:nvSpPr>
          <p:cNvPr id="596" name="TextBox 452">
            <a:extLst>
              <a:ext uri="{FF2B5EF4-FFF2-40B4-BE49-F238E27FC236}">
                <a16:creationId xmlns:a16="http://schemas.microsoft.com/office/drawing/2014/main" id="{BBF54F75-4231-D1AF-048D-0399357878BB}"/>
              </a:ext>
            </a:extLst>
          </p:cNvPr>
          <p:cNvSpPr txBox="1"/>
          <p:nvPr/>
        </p:nvSpPr>
        <p:spPr>
          <a:xfrm>
            <a:off x="4102809" y="3058991"/>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3</a:t>
            </a:r>
            <a:endParaRPr lang="en-DK" sz="1400" b="1" i="1" dirty="0">
              <a:latin typeface="Gill Sans MT" panose="020B0502020104020203" pitchFamily="34" charset="0"/>
              <a:cs typeface="Times New Roman" panose="02020603050405020304" pitchFamily="18" charset="0"/>
            </a:endParaRPr>
          </a:p>
        </p:txBody>
      </p:sp>
      <p:sp>
        <p:nvSpPr>
          <p:cNvPr id="597" name="TextBox 452">
            <a:extLst>
              <a:ext uri="{FF2B5EF4-FFF2-40B4-BE49-F238E27FC236}">
                <a16:creationId xmlns:a16="http://schemas.microsoft.com/office/drawing/2014/main" id="{D24FD9C7-C550-5BA0-31C8-D403259EA8F2}"/>
              </a:ext>
            </a:extLst>
          </p:cNvPr>
          <p:cNvSpPr txBox="1"/>
          <p:nvPr/>
        </p:nvSpPr>
        <p:spPr>
          <a:xfrm>
            <a:off x="4609425" y="3048999"/>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4</a:t>
            </a:r>
            <a:endParaRPr lang="en-DK" sz="1400" b="1" i="1" dirty="0">
              <a:latin typeface="Gill Sans MT" panose="020B0502020104020203" pitchFamily="34" charset="0"/>
              <a:cs typeface="Times New Roman" panose="02020603050405020304" pitchFamily="18" charset="0"/>
            </a:endParaRPr>
          </a:p>
        </p:txBody>
      </p:sp>
      <p:sp>
        <p:nvSpPr>
          <p:cNvPr id="598" name="TextBox 452">
            <a:extLst>
              <a:ext uri="{FF2B5EF4-FFF2-40B4-BE49-F238E27FC236}">
                <a16:creationId xmlns:a16="http://schemas.microsoft.com/office/drawing/2014/main" id="{A04A3F99-BC78-88A5-7BAB-4D5E4C2C0E46}"/>
              </a:ext>
            </a:extLst>
          </p:cNvPr>
          <p:cNvSpPr txBox="1"/>
          <p:nvPr/>
        </p:nvSpPr>
        <p:spPr>
          <a:xfrm>
            <a:off x="5059005" y="3048999"/>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5</a:t>
            </a:r>
            <a:endParaRPr lang="en-DK" sz="1400" b="1" i="1" dirty="0">
              <a:latin typeface="Gill Sans MT" panose="020B0502020104020203" pitchFamily="34" charset="0"/>
              <a:cs typeface="Times New Roman" panose="02020603050405020304" pitchFamily="18" charset="0"/>
            </a:endParaRPr>
          </a:p>
        </p:txBody>
      </p:sp>
      <p:sp>
        <p:nvSpPr>
          <p:cNvPr id="599" name="TextBox 452">
            <a:extLst>
              <a:ext uri="{FF2B5EF4-FFF2-40B4-BE49-F238E27FC236}">
                <a16:creationId xmlns:a16="http://schemas.microsoft.com/office/drawing/2014/main" id="{7F77865E-056D-597F-597F-367D7993F7C1}"/>
              </a:ext>
            </a:extLst>
          </p:cNvPr>
          <p:cNvSpPr txBox="1"/>
          <p:nvPr/>
        </p:nvSpPr>
        <p:spPr>
          <a:xfrm>
            <a:off x="5810978" y="3043727"/>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6</a:t>
            </a:r>
            <a:endParaRPr lang="en-DK" sz="1400" b="1" i="1" dirty="0">
              <a:latin typeface="Gill Sans MT" panose="020B0502020104020203" pitchFamily="34" charset="0"/>
              <a:cs typeface="Times New Roman" panose="02020603050405020304" pitchFamily="18" charset="0"/>
            </a:endParaRPr>
          </a:p>
        </p:txBody>
      </p:sp>
      <p:sp>
        <p:nvSpPr>
          <p:cNvPr id="600" name="TextBox 452">
            <a:extLst>
              <a:ext uri="{FF2B5EF4-FFF2-40B4-BE49-F238E27FC236}">
                <a16:creationId xmlns:a16="http://schemas.microsoft.com/office/drawing/2014/main" id="{2AD3B1E5-62A6-E2B7-BD10-52FE6761FDDC}"/>
              </a:ext>
            </a:extLst>
          </p:cNvPr>
          <p:cNvSpPr txBox="1"/>
          <p:nvPr/>
        </p:nvSpPr>
        <p:spPr>
          <a:xfrm>
            <a:off x="6260558" y="3043726"/>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7</a:t>
            </a:r>
            <a:endParaRPr lang="en-DK" sz="1400" b="1" i="1" dirty="0">
              <a:latin typeface="Gill Sans MT" panose="020B0502020104020203" pitchFamily="34" charset="0"/>
              <a:cs typeface="Times New Roman" panose="02020603050405020304" pitchFamily="18" charset="0"/>
            </a:endParaRPr>
          </a:p>
        </p:txBody>
      </p:sp>
      <p:sp>
        <p:nvSpPr>
          <p:cNvPr id="601" name="TextBox 452">
            <a:extLst>
              <a:ext uri="{FF2B5EF4-FFF2-40B4-BE49-F238E27FC236}">
                <a16:creationId xmlns:a16="http://schemas.microsoft.com/office/drawing/2014/main" id="{8D03F7D9-BE01-F971-23A6-B5568843E942}"/>
              </a:ext>
            </a:extLst>
          </p:cNvPr>
          <p:cNvSpPr txBox="1"/>
          <p:nvPr/>
        </p:nvSpPr>
        <p:spPr>
          <a:xfrm>
            <a:off x="6767288" y="3045188"/>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8</a:t>
            </a:r>
            <a:endParaRPr lang="en-DK" sz="1400" b="1" i="1" dirty="0">
              <a:latin typeface="Gill Sans MT" panose="020B0502020104020203" pitchFamily="34" charset="0"/>
              <a:cs typeface="Times New Roman" panose="02020603050405020304" pitchFamily="18" charset="0"/>
            </a:endParaRPr>
          </a:p>
        </p:txBody>
      </p:sp>
      <p:sp>
        <p:nvSpPr>
          <p:cNvPr id="602" name="TextBox 452">
            <a:extLst>
              <a:ext uri="{FF2B5EF4-FFF2-40B4-BE49-F238E27FC236}">
                <a16:creationId xmlns:a16="http://schemas.microsoft.com/office/drawing/2014/main" id="{B1874731-6FE2-5DD3-2956-C27D993FED7D}"/>
              </a:ext>
            </a:extLst>
          </p:cNvPr>
          <p:cNvSpPr txBox="1"/>
          <p:nvPr/>
        </p:nvSpPr>
        <p:spPr>
          <a:xfrm>
            <a:off x="7496401" y="3060428"/>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9</a:t>
            </a:r>
            <a:endParaRPr lang="en-DK" sz="1400" b="1" i="1" dirty="0">
              <a:latin typeface="Gill Sans MT" panose="020B0502020104020203" pitchFamily="34" charset="0"/>
              <a:cs typeface="Times New Roman" panose="02020603050405020304" pitchFamily="18" charset="0"/>
            </a:endParaRPr>
          </a:p>
        </p:txBody>
      </p:sp>
      <p:sp>
        <p:nvSpPr>
          <p:cNvPr id="603" name="TextBox 466">
            <a:extLst>
              <a:ext uri="{FF2B5EF4-FFF2-40B4-BE49-F238E27FC236}">
                <a16:creationId xmlns:a16="http://schemas.microsoft.com/office/drawing/2014/main" id="{B2D8EA5D-AE06-C262-B861-394E854A2839}"/>
              </a:ext>
            </a:extLst>
          </p:cNvPr>
          <p:cNvSpPr txBox="1"/>
          <p:nvPr/>
        </p:nvSpPr>
        <p:spPr>
          <a:xfrm>
            <a:off x="3596193" y="3792621"/>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2</a:t>
            </a:r>
            <a:endParaRPr lang="en-DK" sz="1400" b="1" i="1" dirty="0">
              <a:latin typeface="Gill Sans MT" panose="020B0502020104020203" pitchFamily="34" charset="0"/>
              <a:cs typeface="Times New Roman" panose="02020603050405020304" pitchFamily="18" charset="0"/>
            </a:endParaRPr>
          </a:p>
        </p:txBody>
      </p:sp>
      <p:sp>
        <p:nvSpPr>
          <p:cNvPr id="604" name="TextBox 467">
            <a:extLst>
              <a:ext uri="{FF2B5EF4-FFF2-40B4-BE49-F238E27FC236}">
                <a16:creationId xmlns:a16="http://schemas.microsoft.com/office/drawing/2014/main" id="{5B3BEC5C-D29D-5830-321A-B999516E8817}"/>
              </a:ext>
            </a:extLst>
          </p:cNvPr>
          <p:cNvSpPr txBox="1"/>
          <p:nvPr/>
        </p:nvSpPr>
        <p:spPr>
          <a:xfrm>
            <a:off x="3828830" y="3792621"/>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2</a:t>
            </a:r>
            <a:endParaRPr lang="en-DK" sz="1400" b="1" i="1" dirty="0">
              <a:latin typeface="Gill Sans MT" panose="020B0502020104020203" pitchFamily="34" charset="0"/>
              <a:cs typeface="Times New Roman" panose="02020603050405020304" pitchFamily="18" charset="0"/>
            </a:endParaRPr>
          </a:p>
        </p:txBody>
      </p:sp>
      <p:sp>
        <p:nvSpPr>
          <p:cNvPr id="605" name="TextBox 468">
            <a:extLst>
              <a:ext uri="{FF2B5EF4-FFF2-40B4-BE49-F238E27FC236}">
                <a16:creationId xmlns:a16="http://schemas.microsoft.com/office/drawing/2014/main" id="{574A83BD-A125-012B-210C-71E9EAF9EC3E}"/>
              </a:ext>
            </a:extLst>
          </p:cNvPr>
          <p:cNvSpPr txBox="1"/>
          <p:nvPr/>
        </p:nvSpPr>
        <p:spPr>
          <a:xfrm>
            <a:off x="4318251" y="3792621"/>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3</a:t>
            </a:r>
            <a:endParaRPr lang="en-DK" sz="1400" b="1" i="1" dirty="0">
              <a:latin typeface="Gill Sans MT" panose="020B0502020104020203" pitchFamily="34" charset="0"/>
              <a:cs typeface="Times New Roman" panose="02020603050405020304" pitchFamily="18" charset="0"/>
            </a:endParaRPr>
          </a:p>
        </p:txBody>
      </p:sp>
      <p:sp>
        <p:nvSpPr>
          <p:cNvPr id="606" name="TextBox 469">
            <a:extLst>
              <a:ext uri="{FF2B5EF4-FFF2-40B4-BE49-F238E27FC236}">
                <a16:creationId xmlns:a16="http://schemas.microsoft.com/office/drawing/2014/main" id="{8C1761BA-200D-ADE3-E99C-E68445314280}"/>
              </a:ext>
            </a:extLst>
          </p:cNvPr>
          <p:cNvSpPr txBox="1"/>
          <p:nvPr/>
        </p:nvSpPr>
        <p:spPr>
          <a:xfrm>
            <a:off x="4844620" y="3792621"/>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3</a:t>
            </a:r>
            <a:endParaRPr lang="en-DK" sz="1400" b="1" i="1" dirty="0">
              <a:latin typeface="Gill Sans MT" panose="020B0502020104020203" pitchFamily="34" charset="0"/>
              <a:cs typeface="Times New Roman" panose="02020603050405020304" pitchFamily="18" charset="0"/>
            </a:endParaRPr>
          </a:p>
        </p:txBody>
      </p:sp>
      <p:sp>
        <p:nvSpPr>
          <p:cNvPr id="607" name="TextBox 470">
            <a:extLst>
              <a:ext uri="{FF2B5EF4-FFF2-40B4-BE49-F238E27FC236}">
                <a16:creationId xmlns:a16="http://schemas.microsoft.com/office/drawing/2014/main" id="{4E411328-0A01-7897-B292-C8DACBBE144C}"/>
              </a:ext>
            </a:extLst>
          </p:cNvPr>
          <p:cNvSpPr txBox="1"/>
          <p:nvPr/>
        </p:nvSpPr>
        <p:spPr>
          <a:xfrm>
            <a:off x="5313582" y="3792621"/>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4</a:t>
            </a:r>
            <a:endParaRPr lang="en-DK" sz="1400" b="1" i="1" dirty="0">
              <a:latin typeface="Gill Sans MT" panose="020B0502020104020203" pitchFamily="34" charset="0"/>
              <a:cs typeface="Times New Roman" panose="02020603050405020304" pitchFamily="18" charset="0"/>
            </a:endParaRPr>
          </a:p>
        </p:txBody>
      </p:sp>
      <p:sp>
        <p:nvSpPr>
          <p:cNvPr id="608" name="TextBox 471">
            <a:extLst>
              <a:ext uri="{FF2B5EF4-FFF2-40B4-BE49-F238E27FC236}">
                <a16:creationId xmlns:a16="http://schemas.microsoft.com/office/drawing/2014/main" id="{414C6448-6FD2-4FD1-43A3-AA0165DAB33A}"/>
              </a:ext>
            </a:extLst>
          </p:cNvPr>
          <p:cNvSpPr txBox="1"/>
          <p:nvPr/>
        </p:nvSpPr>
        <p:spPr>
          <a:xfrm>
            <a:off x="5554194" y="3792621"/>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4</a:t>
            </a:r>
            <a:endParaRPr lang="en-DK" sz="1400" b="1" i="1" dirty="0">
              <a:latin typeface="Gill Sans MT" panose="020B0502020104020203" pitchFamily="34" charset="0"/>
              <a:cs typeface="Times New Roman" panose="02020603050405020304" pitchFamily="18" charset="0"/>
            </a:endParaRPr>
          </a:p>
        </p:txBody>
      </p:sp>
      <p:sp>
        <p:nvSpPr>
          <p:cNvPr id="609" name="TextBox 468">
            <a:extLst>
              <a:ext uri="{FF2B5EF4-FFF2-40B4-BE49-F238E27FC236}">
                <a16:creationId xmlns:a16="http://schemas.microsoft.com/office/drawing/2014/main" id="{B8CB21AF-CE38-CD40-910D-1D518D7250CB}"/>
              </a:ext>
            </a:extLst>
          </p:cNvPr>
          <p:cNvSpPr txBox="1"/>
          <p:nvPr/>
        </p:nvSpPr>
        <p:spPr>
          <a:xfrm>
            <a:off x="6051489" y="3792621"/>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5</a:t>
            </a:r>
            <a:endParaRPr lang="en-DK" sz="1400" b="1" i="1" dirty="0">
              <a:latin typeface="Gill Sans MT" panose="020B0502020104020203" pitchFamily="34" charset="0"/>
              <a:cs typeface="Times New Roman" panose="02020603050405020304" pitchFamily="18" charset="0"/>
            </a:endParaRPr>
          </a:p>
        </p:txBody>
      </p:sp>
      <p:sp>
        <p:nvSpPr>
          <p:cNvPr id="610" name="TextBox 469">
            <a:extLst>
              <a:ext uri="{FF2B5EF4-FFF2-40B4-BE49-F238E27FC236}">
                <a16:creationId xmlns:a16="http://schemas.microsoft.com/office/drawing/2014/main" id="{D4C09BDF-3AA1-93BA-2A01-5DAD4AD2C320}"/>
              </a:ext>
            </a:extLst>
          </p:cNvPr>
          <p:cNvSpPr txBox="1"/>
          <p:nvPr/>
        </p:nvSpPr>
        <p:spPr>
          <a:xfrm>
            <a:off x="6520703" y="3783095"/>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5</a:t>
            </a:r>
            <a:endParaRPr lang="en-DK" sz="1400" b="1" i="1" dirty="0">
              <a:latin typeface="Gill Sans MT" panose="020B0502020104020203" pitchFamily="34" charset="0"/>
              <a:cs typeface="Times New Roman" panose="02020603050405020304" pitchFamily="18" charset="0"/>
            </a:endParaRPr>
          </a:p>
        </p:txBody>
      </p:sp>
      <p:sp>
        <p:nvSpPr>
          <p:cNvPr id="611" name="TextBox 470">
            <a:extLst>
              <a:ext uri="{FF2B5EF4-FFF2-40B4-BE49-F238E27FC236}">
                <a16:creationId xmlns:a16="http://schemas.microsoft.com/office/drawing/2014/main" id="{FCD58606-DE33-A358-94C4-897F7495110C}"/>
              </a:ext>
            </a:extLst>
          </p:cNvPr>
          <p:cNvSpPr txBox="1"/>
          <p:nvPr/>
        </p:nvSpPr>
        <p:spPr>
          <a:xfrm>
            <a:off x="6999005" y="3792621"/>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6</a:t>
            </a:r>
            <a:endParaRPr lang="en-DK" sz="1400" b="1" i="1" dirty="0">
              <a:latin typeface="Gill Sans MT" panose="020B0502020104020203" pitchFamily="34" charset="0"/>
              <a:cs typeface="Times New Roman" panose="02020603050405020304" pitchFamily="18" charset="0"/>
            </a:endParaRPr>
          </a:p>
        </p:txBody>
      </p:sp>
      <p:sp>
        <p:nvSpPr>
          <p:cNvPr id="612" name="TextBox 471">
            <a:extLst>
              <a:ext uri="{FF2B5EF4-FFF2-40B4-BE49-F238E27FC236}">
                <a16:creationId xmlns:a16="http://schemas.microsoft.com/office/drawing/2014/main" id="{821D4E6C-3599-F60C-9E04-33E18662219A}"/>
              </a:ext>
            </a:extLst>
          </p:cNvPr>
          <p:cNvSpPr txBox="1"/>
          <p:nvPr/>
        </p:nvSpPr>
        <p:spPr>
          <a:xfrm>
            <a:off x="7239617" y="3792621"/>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6</a:t>
            </a:r>
            <a:endParaRPr lang="en-DK" sz="1400" b="1" i="1" dirty="0">
              <a:latin typeface="Gill Sans MT" panose="020B0502020104020203"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14" name="TextBox 389">
                <a:extLst>
                  <a:ext uri="{FF2B5EF4-FFF2-40B4-BE49-F238E27FC236}">
                    <a16:creationId xmlns:a16="http://schemas.microsoft.com/office/drawing/2014/main" id="{2DB99D91-A38F-2C70-E5B1-F0AE9F84E832}"/>
                  </a:ext>
                </a:extLst>
              </p:cNvPr>
              <p:cNvSpPr txBox="1"/>
              <p:nvPr/>
            </p:nvSpPr>
            <p:spPr>
              <a:xfrm>
                <a:off x="10105231" y="2815177"/>
                <a:ext cx="2425376" cy="494431"/>
              </a:xfrm>
              <a:prstGeom prst="rect">
                <a:avLst/>
              </a:prstGeom>
              <a:noFill/>
            </p:spPr>
            <p:txBody>
              <a:bodyPr wrap="square" rtlCol="0">
                <a:spAutoFit/>
              </a:bodyPr>
              <a:lstStyle/>
              <a:p>
                <a:r>
                  <a:rPr lang="en-US" sz="1600" b="1" i="1" dirty="0">
                    <a:solidFill>
                      <a:schemeClr val="tx1"/>
                    </a:solidFill>
                    <a:latin typeface="Gill Sans MT" panose="020B0502020104020203" pitchFamily="34" charset="0"/>
                    <a:cs typeface="Times New Roman" panose="02020603050405020304" pitchFamily="18" charset="0"/>
                  </a:rPr>
                  <a:t>R</a:t>
                </a:r>
                <a:r>
                  <a:rPr lang="en-US" altLang="zh-CN" sz="1600" b="1" i="1" baseline="-25000" dirty="0">
                    <a:latin typeface="Gill Sans MT" panose="020B0502020104020203" pitchFamily="34" charset="0"/>
                    <a:cs typeface="Times New Roman" panose="02020603050405020304" pitchFamily="18" charset="0"/>
                  </a:rPr>
                  <a:t>1</a:t>
                </a:r>
                <a:r>
                  <a:rPr lang="zh-CN" altLang="en-US" sz="1600" b="1" i="1" dirty="0">
                    <a:solidFill>
                      <a:schemeClr val="tx1"/>
                    </a:solidFill>
                    <a:latin typeface="Gill Sans MT" panose="020B0502020104020203" pitchFamily="34" charset="0"/>
                    <a:cs typeface="Times New Roman" panose="02020603050405020304" pitchFamily="18" charset="0"/>
                  </a:rPr>
                  <a:t>*</a:t>
                </a:r>
                <a:r>
                  <a:rPr lang="en-US" sz="1600" b="1" i="1" dirty="0">
                    <a:solidFill>
                      <a:schemeClr val="tx1"/>
                    </a:solidFill>
                    <a:latin typeface="Gill Sans MT" panose="020B0502020104020203" pitchFamily="34" charset="0"/>
                    <a:cs typeface="Times New Roman" panose="02020603050405020304" pitchFamily="18" charset="0"/>
                  </a:rPr>
                  <a:t>→</a:t>
                </a:r>
                <a:r>
                  <a:rPr lang="en-US" sz="1600" dirty="0">
                    <a:solidFill>
                      <a:schemeClr val="tx1"/>
                    </a:solidFill>
                    <a:latin typeface="Gill Sans MT" panose="020B0502020104020203" pitchFamily="34" charset="0"/>
                    <a:cs typeface="Times New Roman" panose="02020603050405020304" pitchFamily="18" charset="0"/>
                  </a:rPr>
                  <a:t> </a:t>
                </a:r>
                <a14:m>
                  <m:oMath xmlns:m="http://schemas.openxmlformats.org/officeDocument/2006/math">
                    <m:f>
                      <m:fPr>
                        <m:ctrlPr>
                          <a:rPr lang="en-US" altLang="zh-CN" sz="1600" i="1">
                            <a:solidFill>
                              <a:schemeClr val="tx1"/>
                            </a:solidFill>
                            <a:latin typeface="Cambria Math" panose="02040503050406030204" pitchFamily="18" charset="0"/>
                            <a:cs typeface="Times New Roman" panose="02020603050405020304" pitchFamily="18" charset="0"/>
                          </a:rPr>
                        </m:ctrlPr>
                      </m:fPr>
                      <m:num>
                        <m:r>
                          <a:rPr lang="en-US" altLang="zh-CN" sz="1600" i="1">
                            <a:solidFill>
                              <a:schemeClr val="tx1"/>
                            </a:solidFill>
                            <a:latin typeface="Cambria Math" panose="02040503050406030204" pitchFamily="18" charset="0"/>
                            <a:cs typeface="Times New Roman" panose="02020603050405020304" pitchFamily="18" charset="0"/>
                          </a:rPr>
                          <m:t>3</m:t>
                        </m:r>
                        <m:r>
                          <a:rPr lang="en-US" sz="1600" i="1">
                            <a:solidFill>
                              <a:schemeClr val="tx1"/>
                            </a:solidFill>
                            <a:latin typeface="Cambria Math" panose="02040503050406030204" pitchFamily="18" charset="0"/>
                            <a:cs typeface="Times New Roman" panose="02020603050405020304" pitchFamily="18" charset="0"/>
                          </a:rPr>
                          <m:t>⨯</m:t>
                        </m:r>
                        <m:sSubSup>
                          <m:sSubSupPr>
                            <m:ctrlPr>
                              <a:rPr lang="en-US" sz="1600" i="1">
                                <a:solidFill>
                                  <a:schemeClr val="tx1"/>
                                </a:solidFill>
                                <a:latin typeface="Cambria Math" panose="02040503050406030204" pitchFamily="18" charset="0"/>
                                <a:cs typeface="Times New Roman" panose="02020603050405020304" pitchFamily="18" charset="0"/>
                              </a:rPr>
                            </m:ctrlPr>
                          </m:sSubSupPr>
                          <m:e>
                            <m:r>
                              <a:rPr lang="en-US" sz="1600" i="1">
                                <a:solidFill>
                                  <a:schemeClr val="tx1"/>
                                </a:solidFill>
                                <a:latin typeface="Cambria Math" panose="02040503050406030204" pitchFamily="18" charset="0"/>
                                <a:cs typeface="Times New Roman" panose="02020603050405020304" pitchFamily="18" charset="0"/>
                              </a:rPr>
                              <m:t>𝑇</m:t>
                            </m:r>
                          </m:e>
                          <m:sub>
                            <m:r>
                              <a:rPr lang="en-US" sz="1600" i="1">
                                <a:solidFill>
                                  <a:schemeClr val="tx1"/>
                                </a:solidFill>
                                <a:latin typeface="Cambria Math" panose="02040503050406030204" pitchFamily="18" charset="0"/>
                                <a:cs typeface="Times New Roman" panose="02020603050405020304" pitchFamily="18" charset="0"/>
                              </a:rPr>
                              <m:t>1</m:t>
                            </m:r>
                          </m:sub>
                          <m:sup>
                            <m:r>
                              <a:rPr lang="en-US" sz="1600" i="1">
                                <a:solidFill>
                                  <a:schemeClr val="tx1"/>
                                </a:solidFill>
                                <a:latin typeface="Cambria Math" panose="02040503050406030204" pitchFamily="18" charset="0"/>
                                <a:cs typeface="Times New Roman" panose="02020603050405020304" pitchFamily="18" charset="0"/>
                              </a:rPr>
                              <m:t>𝑖</m:t>
                            </m:r>
                            <m:r>
                              <a:rPr lang="en-US" altLang="zh-CN" sz="1600" i="1">
                                <a:solidFill>
                                  <a:schemeClr val="tx1"/>
                                </a:solidFill>
                                <a:latin typeface="Cambria Math" panose="02040503050406030204" pitchFamily="18" charset="0"/>
                                <a:cs typeface="Times New Roman" panose="02020603050405020304" pitchFamily="18" charset="0"/>
                              </a:rPr>
                              <m:t>𝑑𝑒𝑎𝑙</m:t>
                            </m:r>
                          </m:sup>
                        </m:sSubSup>
                      </m:num>
                      <m:den>
                        <m:r>
                          <a:rPr lang="en-US" sz="1600" i="1">
                            <a:solidFill>
                              <a:schemeClr val="tx1"/>
                            </a:solidFill>
                            <a:latin typeface="Cambria Math" panose="02040503050406030204" pitchFamily="18" charset="0"/>
                            <a:cs typeface="Times New Roman" panose="02020603050405020304" pitchFamily="18" charset="0"/>
                          </a:rPr>
                          <m:t>7</m:t>
                        </m:r>
                      </m:den>
                    </m:f>
                    <m:r>
                      <a:rPr lang="en-US" sz="1600" i="1">
                        <a:solidFill>
                          <a:schemeClr val="tx1"/>
                        </a:solidFill>
                        <a:latin typeface="Cambria Math" panose="02040503050406030204" pitchFamily="18" charset="0"/>
                        <a:cs typeface="Times New Roman" panose="02020603050405020304" pitchFamily="18" charset="0"/>
                      </a:rPr>
                      <m:t>=</m:t>
                    </m:r>
                  </m:oMath>
                </a14:m>
                <a:r>
                  <a:rPr lang="en-US" sz="1600" i="1" dirty="0">
                    <a:solidFill>
                      <a:schemeClr val="tx1"/>
                    </a:solidFill>
                    <a:latin typeface="Gill Sans MT" panose="020B0502020104020203" pitchFamily="34" charset="0"/>
                    <a:cs typeface="Times New Roman" panose="02020603050405020304" pitchFamily="18" charset="0"/>
                  </a:rPr>
                  <a:t> </a:t>
                </a:r>
                <a:r>
                  <a:rPr lang="en-US" altLang="zh-CN" sz="1600" b="1" i="1" dirty="0">
                    <a:solidFill>
                      <a:schemeClr val="tx1"/>
                    </a:solidFill>
                    <a:latin typeface="Gill Sans MT" panose="020B0502020104020203" pitchFamily="34" charset="0"/>
                    <a:cs typeface="Times New Roman" panose="02020603050405020304" pitchFamily="18" charset="0"/>
                  </a:rPr>
                  <a:t>0.86</a:t>
                </a:r>
                <a:endParaRPr lang="en-DK" sz="1600" b="1" i="1" dirty="0">
                  <a:solidFill>
                    <a:schemeClr val="tx1"/>
                  </a:solidFill>
                  <a:latin typeface="Gill Sans MT" panose="020B0502020104020203" pitchFamily="34" charset="0"/>
                  <a:cs typeface="Times New Roman" panose="02020603050405020304" pitchFamily="18" charset="0"/>
                </a:endParaRPr>
              </a:p>
            </p:txBody>
          </p:sp>
        </mc:Choice>
        <mc:Fallback xmlns="">
          <p:sp>
            <p:nvSpPr>
              <p:cNvPr id="614" name="TextBox 389">
                <a:extLst>
                  <a:ext uri="{FF2B5EF4-FFF2-40B4-BE49-F238E27FC236}">
                    <a16:creationId xmlns:a16="http://schemas.microsoft.com/office/drawing/2014/main" id="{2DB99D91-A38F-2C70-E5B1-F0AE9F84E832}"/>
                  </a:ext>
                </a:extLst>
              </p:cNvPr>
              <p:cNvSpPr txBox="1">
                <a:spLocks noRot="1" noChangeAspect="1" noMove="1" noResize="1" noEditPoints="1" noAdjustHandles="1" noChangeArrowheads="1" noChangeShapeType="1" noTextEdit="1"/>
              </p:cNvSpPr>
              <p:nvPr/>
            </p:nvSpPr>
            <p:spPr>
              <a:xfrm>
                <a:off x="10105231" y="2815177"/>
                <a:ext cx="2425376" cy="494431"/>
              </a:xfrm>
              <a:prstGeom prst="rect">
                <a:avLst/>
              </a:prstGeom>
              <a:blipFill>
                <a:blip r:embed="rId4"/>
                <a:stretch>
                  <a:fillRect l="-1508" b="-493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15" name="TextBox 399">
                <a:extLst>
                  <a:ext uri="{FF2B5EF4-FFF2-40B4-BE49-F238E27FC236}">
                    <a16:creationId xmlns:a16="http://schemas.microsoft.com/office/drawing/2014/main" id="{608FAC73-A10C-7BCD-4A35-8EC4700CD485}"/>
                  </a:ext>
                </a:extLst>
              </p:cNvPr>
              <p:cNvSpPr txBox="1"/>
              <p:nvPr/>
            </p:nvSpPr>
            <p:spPr>
              <a:xfrm>
                <a:off x="10111507" y="3516371"/>
                <a:ext cx="2252853" cy="494687"/>
              </a:xfrm>
              <a:prstGeom prst="rect">
                <a:avLst/>
              </a:prstGeom>
              <a:noFill/>
            </p:spPr>
            <p:txBody>
              <a:bodyPr wrap="square" rtlCol="0">
                <a:spAutoFit/>
              </a:bodyPr>
              <a:lstStyle/>
              <a:p>
                <a:r>
                  <a:rPr lang="en-US" sz="1600" b="1" i="1" dirty="0">
                    <a:solidFill>
                      <a:schemeClr val="tx1"/>
                    </a:solidFill>
                    <a:latin typeface="Gill Sans MT" panose="020B0502020104020203" pitchFamily="34" charset="0"/>
                    <a:cs typeface="Times New Roman" panose="02020603050405020304" pitchFamily="18" charset="0"/>
                  </a:rPr>
                  <a:t>R</a:t>
                </a:r>
                <a:r>
                  <a:rPr lang="en-US" altLang="zh-CN" sz="1600" b="1" i="1" baseline="-25000" dirty="0">
                    <a:latin typeface="Gill Sans MT" panose="020B0502020104020203" pitchFamily="34" charset="0"/>
                    <a:cs typeface="Times New Roman" panose="02020603050405020304" pitchFamily="18" charset="0"/>
                  </a:rPr>
                  <a:t>2</a:t>
                </a:r>
                <a:r>
                  <a:rPr lang="zh-CN" altLang="en-US" sz="1600" b="1" i="1" dirty="0">
                    <a:solidFill>
                      <a:schemeClr val="tx1"/>
                    </a:solidFill>
                    <a:latin typeface="Gill Sans MT" panose="020B0502020104020203" pitchFamily="34" charset="0"/>
                    <a:cs typeface="Times New Roman" panose="02020603050405020304" pitchFamily="18" charset="0"/>
                  </a:rPr>
                  <a:t>*</a:t>
                </a:r>
                <a:r>
                  <a:rPr lang="en-US" sz="1600" b="1" i="1" dirty="0">
                    <a:solidFill>
                      <a:schemeClr val="tx1"/>
                    </a:solidFill>
                    <a:latin typeface="Gill Sans MT" panose="020B0502020104020203" pitchFamily="34" charset="0"/>
                    <a:cs typeface="Times New Roman" panose="02020603050405020304" pitchFamily="18" charset="0"/>
                  </a:rPr>
                  <a:t>→</a:t>
                </a:r>
                <a:r>
                  <a:rPr lang="en-US" sz="1600" i="1" dirty="0">
                    <a:solidFill>
                      <a:schemeClr val="tx1"/>
                    </a:solidFill>
                    <a:latin typeface="Gill Sans MT" panose="020B0502020104020203" pitchFamily="34" charset="0"/>
                    <a:cs typeface="Times New Roman" panose="02020603050405020304" pitchFamily="18" charset="0"/>
                  </a:rPr>
                  <a:t> </a:t>
                </a:r>
                <a14:m>
                  <m:oMath xmlns:m="http://schemas.openxmlformats.org/officeDocument/2006/math">
                    <m:f>
                      <m:fPr>
                        <m:ctrlPr>
                          <a:rPr lang="en-US" altLang="zh-CN" sz="1600" b="0" i="1" smtClean="0">
                            <a:solidFill>
                              <a:schemeClr val="tx1"/>
                            </a:solidFill>
                            <a:latin typeface="Cambria Math" panose="02040503050406030204" pitchFamily="18" charset="0"/>
                            <a:cs typeface="Times New Roman" panose="02020603050405020304" pitchFamily="18" charset="0"/>
                          </a:rPr>
                        </m:ctrlPr>
                      </m:fPr>
                      <m:num>
                        <m:r>
                          <a:rPr lang="en-US" altLang="zh-CN" sz="1600" b="0" i="1" smtClean="0">
                            <a:solidFill>
                              <a:schemeClr val="tx1"/>
                            </a:solidFill>
                            <a:latin typeface="Cambria Math" panose="02040503050406030204" pitchFamily="18" charset="0"/>
                            <a:cs typeface="Times New Roman" panose="02020603050405020304" pitchFamily="18" charset="0"/>
                          </a:rPr>
                          <m:t>2</m:t>
                        </m:r>
                        <m:r>
                          <a:rPr lang="en-US" sz="1600" i="1">
                            <a:solidFill>
                              <a:schemeClr val="tx1"/>
                            </a:solidFill>
                            <a:latin typeface="Cambria Math" panose="02040503050406030204" pitchFamily="18" charset="0"/>
                            <a:cs typeface="Times New Roman" panose="02020603050405020304" pitchFamily="18" charset="0"/>
                          </a:rPr>
                          <m:t>⨯</m:t>
                        </m:r>
                        <m:sSubSup>
                          <m:sSubSupPr>
                            <m:ctrlPr>
                              <a:rPr lang="en-US" sz="1600" i="1">
                                <a:solidFill>
                                  <a:schemeClr val="tx1"/>
                                </a:solidFill>
                                <a:latin typeface="Cambria Math" panose="02040503050406030204" pitchFamily="18" charset="0"/>
                                <a:cs typeface="Times New Roman" panose="02020603050405020304" pitchFamily="18" charset="0"/>
                              </a:rPr>
                            </m:ctrlPr>
                          </m:sSubSupPr>
                          <m:e>
                            <m:r>
                              <a:rPr lang="en-US" sz="1600" i="1">
                                <a:solidFill>
                                  <a:schemeClr val="tx1"/>
                                </a:solidFill>
                                <a:latin typeface="Cambria Math" panose="02040503050406030204" pitchFamily="18" charset="0"/>
                                <a:cs typeface="Times New Roman" panose="02020603050405020304" pitchFamily="18" charset="0"/>
                              </a:rPr>
                              <m:t>𝑇</m:t>
                            </m:r>
                          </m:e>
                          <m:sub>
                            <m:r>
                              <a:rPr lang="en-US" sz="1600" b="0" i="1" smtClean="0">
                                <a:solidFill>
                                  <a:schemeClr val="tx1"/>
                                </a:solidFill>
                                <a:latin typeface="Cambria Math" panose="02040503050406030204" pitchFamily="18" charset="0"/>
                                <a:cs typeface="Times New Roman" panose="02020603050405020304" pitchFamily="18" charset="0"/>
                              </a:rPr>
                              <m:t>2</m:t>
                            </m:r>
                          </m:sub>
                          <m:sup>
                            <m:r>
                              <a:rPr lang="en-US" sz="1600" i="1">
                                <a:solidFill>
                                  <a:schemeClr val="tx1"/>
                                </a:solidFill>
                                <a:latin typeface="Cambria Math" panose="02040503050406030204" pitchFamily="18" charset="0"/>
                                <a:cs typeface="Times New Roman" panose="02020603050405020304" pitchFamily="18" charset="0"/>
                              </a:rPr>
                              <m:t>𝑖</m:t>
                            </m:r>
                            <m:r>
                              <a:rPr lang="en-US" altLang="zh-CN" sz="1600" i="1">
                                <a:solidFill>
                                  <a:schemeClr val="tx1"/>
                                </a:solidFill>
                                <a:latin typeface="Cambria Math" panose="02040503050406030204" pitchFamily="18" charset="0"/>
                                <a:cs typeface="Times New Roman" panose="02020603050405020304" pitchFamily="18" charset="0"/>
                              </a:rPr>
                              <m:t>𝑑𝑒𝑎𝑙</m:t>
                            </m:r>
                          </m:sup>
                        </m:sSubSup>
                      </m:num>
                      <m:den>
                        <m:r>
                          <a:rPr lang="en-US" sz="1600" i="1">
                            <a:solidFill>
                              <a:schemeClr val="tx1"/>
                            </a:solidFill>
                            <a:latin typeface="Cambria Math" panose="02040503050406030204" pitchFamily="18" charset="0"/>
                            <a:cs typeface="Times New Roman" panose="02020603050405020304" pitchFamily="18" charset="0"/>
                          </a:rPr>
                          <m:t>7</m:t>
                        </m:r>
                      </m:den>
                    </m:f>
                    <m:r>
                      <a:rPr lang="en-US" sz="1600" i="1">
                        <a:solidFill>
                          <a:schemeClr val="tx1"/>
                        </a:solidFill>
                        <a:latin typeface="Cambria Math" panose="02040503050406030204" pitchFamily="18" charset="0"/>
                        <a:cs typeface="Times New Roman" panose="02020603050405020304" pitchFamily="18" charset="0"/>
                      </a:rPr>
                      <m:t>=</m:t>
                    </m:r>
                  </m:oMath>
                </a14:m>
                <a:r>
                  <a:rPr lang="en-US" sz="1600" i="1" dirty="0">
                    <a:solidFill>
                      <a:schemeClr val="tx1"/>
                    </a:solidFill>
                    <a:latin typeface="Gill Sans MT" panose="020B0502020104020203" pitchFamily="34" charset="0"/>
                    <a:cs typeface="Times New Roman" panose="02020603050405020304" pitchFamily="18" charset="0"/>
                  </a:rPr>
                  <a:t> </a:t>
                </a:r>
                <a:r>
                  <a:rPr lang="en-US" altLang="zh-CN" sz="1600" b="1" i="1" dirty="0">
                    <a:solidFill>
                      <a:schemeClr val="tx1"/>
                    </a:solidFill>
                    <a:latin typeface="Gill Sans MT" panose="020B0502020104020203" pitchFamily="34" charset="0"/>
                    <a:cs typeface="Times New Roman" panose="02020603050405020304" pitchFamily="18" charset="0"/>
                  </a:rPr>
                  <a:t>0.86 </a:t>
                </a:r>
                <a:endParaRPr lang="en-DK" sz="1600" b="1" i="1" dirty="0">
                  <a:solidFill>
                    <a:schemeClr val="tx1"/>
                  </a:solidFill>
                  <a:latin typeface="Gill Sans MT" panose="020B0502020104020203" pitchFamily="34" charset="0"/>
                  <a:cs typeface="Times New Roman" panose="02020603050405020304" pitchFamily="18" charset="0"/>
                </a:endParaRPr>
              </a:p>
            </p:txBody>
          </p:sp>
        </mc:Choice>
        <mc:Fallback xmlns="">
          <p:sp>
            <p:nvSpPr>
              <p:cNvPr id="615" name="TextBox 399">
                <a:extLst>
                  <a:ext uri="{FF2B5EF4-FFF2-40B4-BE49-F238E27FC236}">
                    <a16:creationId xmlns:a16="http://schemas.microsoft.com/office/drawing/2014/main" id="{608FAC73-A10C-7BCD-4A35-8EC4700CD485}"/>
                  </a:ext>
                </a:extLst>
              </p:cNvPr>
              <p:cNvSpPr txBox="1">
                <a:spLocks noRot="1" noChangeAspect="1" noMove="1" noResize="1" noEditPoints="1" noAdjustHandles="1" noChangeArrowheads="1" noChangeShapeType="1" noTextEdit="1"/>
              </p:cNvSpPr>
              <p:nvPr/>
            </p:nvSpPr>
            <p:spPr>
              <a:xfrm>
                <a:off x="10111507" y="3516371"/>
                <a:ext cx="2252853" cy="494687"/>
              </a:xfrm>
              <a:prstGeom prst="rect">
                <a:avLst/>
              </a:prstGeom>
              <a:blipFill>
                <a:blip r:embed="rId5"/>
                <a:stretch>
                  <a:fillRect l="-1626" b="-4938"/>
                </a:stretch>
              </a:blipFill>
            </p:spPr>
            <p:txBody>
              <a:bodyPr/>
              <a:lstStyle/>
              <a:p>
                <a:r>
                  <a:rPr lang="zh-CN" altLang="en-US">
                    <a:noFill/>
                  </a:rPr>
                  <a:t> </a:t>
                </a:r>
              </a:p>
            </p:txBody>
          </p:sp>
        </mc:Fallback>
      </mc:AlternateContent>
      <p:sp>
        <p:nvSpPr>
          <p:cNvPr id="5" name="Rectangle: Rounded Corners 374">
            <a:extLst>
              <a:ext uri="{FF2B5EF4-FFF2-40B4-BE49-F238E27FC236}">
                <a16:creationId xmlns:a16="http://schemas.microsoft.com/office/drawing/2014/main" id="{D5D9BEC2-824E-1A10-483F-A50C955C3B50}"/>
              </a:ext>
            </a:extLst>
          </p:cNvPr>
          <p:cNvSpPr/>
          <p:nvPr/>
        </p:nvSpPr>
        <p:spPr>
          <a:xfrm>
            <a:off x="10011766" y="664523"/>
            <a:ext cx="1820229" cy="1925058"/>
          </a:xfrm>
          <a:prstGeom prst="roundRect">
            <a:avLst>
              <a:gd name="adj" fmla="val 5911"/>
            </a:avLst>
          </a:prstGeom>
          <a:solidFill>
            <a:srgbClr val="F5F5F5"/>
          </a:solidFill>
          <a:ln>
            <a:solidFill>
              <a:schemeClr val="bg1">
                <a:lumMod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a:latin typeface="Gill Sans MT" panose="020B0502020104020203" pitchFamily="34" charset="0"/>
            </a:endParaRPr>
          </a:p>
        </p:txBody>
      </p:sp>
      <p:sp>
        <p:nvSpPr>
          <p:cNvPr id="6" name="TextBox 324">
            <a:extLst>
              <a:ext uri="{FF2B5EF4-FFF2-40B4-BE49-F238E27FC236}">
                <a16:creationId xmlns:a16="http://schemas.microsoft.com/office/drawing/2014/main" id="{092DA16E-1B1E-D7DD-2053-49BBDFC92AE4}"/>
              </a:ext>
            </a:extLst>
          </p:cNvPr>
          <p:cNvSpPr txBox="1"/>
          <p:nvPr/>
        </p:nvSpPr>
        <p:spPr>
          <a:xfrm>
            <a:off x="10241297" y="1690453"/>
            <a:ext cx="1410258" cy="338554"/>
          </a:xfrm>
          <a:prstGeom prst="rect">
            <a:avLst/>
          </a:prstGeom>
          <a:noFill/>
        </p:spPr>
        <p:txBody>
          <a:bodyPr wrap="none" rtlCol="0">
            <a:spAutoFit/>
          </a:bodyPr>
          <a:lstStyle/>
          <a:p>
            <a:r>
              <a:rPr lang="en-US" altLang="zh-CN" sz="1600" i="1" dirty="0">
                <a:latin typeface="Gill Sans MT" panose="020B0502020104020203" pitchFamily="34" charset="0"/>
                <a:cs typeface="Times New Roman" panose="02020603050405020304" pitchFamily="18" charset="0"/>
              </a:rPr>
              <a:t>R</a:t>
            </a:r>
            <a:r>
              <a:rPr lang="en-US" sz="1600" i="1" dirty="0">
                <a:latin typeface="Gill Sans MT" panose="020B0502020104020203" pitchFamily="34" charset="0"/>
                <a:cs typeface="Times New Roman" panose="02020603050405020304" pitchFamily="18" charset="0"/>
              </a:rPr>
              <a:t>epeating Cycle</a:t>
            </a:r>
            <a:endParaRPr lang="en-DK" sz="1600" i="1" dirty="0">
              <a:latin typeface="Gill Sans MT" panose="020B0502020104020203" pitchFamily="34" charset="0"/>
              <a:cs typeface="Times New Roman" panose="02020603050405020304" pitchFamily="18" charset="0"/>
            </a:endParaRPr>
          </a:p>
        </p:txBody>
      </p:sp>
      <p:cxnSp>
        <p:nvCxnSpPr>
          <p:cNvPr id="7" name="Straight Connector 381">
            <a:extLst>
              <a:ext uri="{FF2B5EF4-FFF2-40B4-BE49-F238E27FC236}">
                <a16:creationId xmlns:a16="http://schemas.microsoft.com/office/drawing/2014/main" id="{17A955C3-1413-2917-16B1-904A874C6CE6}"/>
              </a:ext>
            </a:extLst>
          </p:cNvPr>
          <p:cNvCxnSpPr>
            <a:cxnSpLocks/>
          </p:cNvCxnSpPr>
          <p:nvPr/>
        </p:nvCxnSpPr>
        <p:spPr>
          <a:xfrm>
            <a:off x="10132103" y="819756"/>
            <a:ext cx="141166"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sp>
        <p:nvSpPr>
          <p:cNvPr id="8" name="TextBox 322">
            <a:extLst>
              <a:ext uri="{FF2B5EF4-FFF2-40B4-BE49-F238E27FC236}">
                <a16:creationId xmlns:a16="http://schemas.microsoft.com/office/drawing/2014/main" id="{872043D1-537C-2ACC-B425-59ADB0B51E24}"/>
              </a:ext>
            </a:extLst>
          </p:cNvPr>
          <p:cNvSpPr txBox="1"/>
          <p:nvPr/>
        </p:nvSpPr>
        <p:spPr>
          <a:xfrm>
            <a:off x="10307726" y="643077"/>
            <a:ext cx="1138645" cy="338554"/>
          </a:xfrm>
          <a:prstGeom prst="rect">
            <a:avLst/>
          </a:prstGeom>
          <a:noFill/>
        </p:spPr>
        <p:txBody>
          <a:bodyPr wrap="none" rtlCol="0">
            <a:spAutoFit/>
          </a:bodyPr>
          <a:lstStyle/>
          <a:p>
            <a:r>
              <a:rPr lang="en-US" sz="1600" i="1" dirty="0">
                <a:latin typeface="Gill Sans MT" panose="020B0502020104020203" pitchFamily="34" charset="0"/>
                <a:cs typeface="Times New Roman" panose="02020603050405020304" pitchFamily="18" charset="0"/>
              </a:rPr>
              <a:t>H</a:t>
            </a:r>
            <a:r>
              <a:rPr lang="en-US" altLang="zh-CN" sz="1600" i="1" dirty="0">
                <a:latin typeface="Gill Sans MT" panose="020B0502020104020203" pitchFamily="34" charset="0"/>
                <a:cs typeface="Times New Roman" panose="02020603050405020304" pitchFamily="18" charset="0"/>
              </a:rPr>
              <a:t>igh Priority</a:t>
            </a:r>
            <a:endParaRPr lang="en-DK" sz="1600" i="1" dirty="0">
              <a:latin typeface="Gill Sans MT" panose="020B0502020104020203" pitchFamily="34" charset="0"/>
              <a:cs typeface="Times New Roman" panose="02020603050405020304" pitchFamily="18" charset="0"/>
            </a:endParaRPr>
          </a:p>
        </p:txBody>
      </p:sp>
      <p:pic>
        <p:nvPicPr>
          <p:cNvPr id="9" name="Graphic 39" descr="Future with solid fill">
            <a:extLst>
              <a:ext uri="{FF2B5EF4-FFF2-40B4-BE49-F238E27FC236}">
                <a16:creationId xmlns:a16="http://schemas.microsoft.com/office/drawing/2014/main" id="{182F0A3B-F99D-15D2-6F2A-DD03D2EEFE6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124941" y="1271425"/>
            <a:ext cx="187354" cy="187354"/>
          </a:xfrm>
          <a:prstGeom prst="rect">
            <a:avLst/>
          </a:prstGeom>
        </p:spPr>
      </p:pic>
      <p:sp>
        <p:nvSpPr>
          <p:cNvPr id="10" name="TextBox 322">
            <a:extLst>
              <a:ext uri="{FF2B5EF4-FFF2-40B4-BE49-F238E27FC236}">
                <a16:creationId xmlns:a16="http://schemas.microsoft.com/office/drawing/2014/main" id="{CA5B5047-EA92-AA28-5F4A-0C772C03B465}"/>
              </a:ext>
            </a:extLst>
          </p:cNvPr>
          <p:cNvSpPr txBox="1"/>
          <p:nvPr/>
        </p:nvSpPr>
        <p:spPr>
          <a:xfrm>
            <a:off x="10307726" y="1174625"/>
            <a:ext cx="1343829" cy="338554"/>
          </a:xfrm>
          <a:prstGeom prst="rect">
            <a:avLst/>
          </a:prstGeom>
          <a:noFill/>
        </p:spPr>
        <p:txBody>
          <a:bodyPr wrap="none" rtlCol="0">
            <a:spAutoFit/>
          </a:bodyPr>
          <a:lstStyle/>
          <a:p>
            <a:r>
              <a:rPr lang="en-US" sz="1600" i="1" dirty="0">
                <a:latin typeface="Gill Sans MT" panose="020B0502020104020203" pitchFamily="34" charset="0"/>
                <a:cs typeface="Times New Roman" panose="02020603050405020304" pitchFamily="18" charset="0"/>
              </a:rPr>
              <a:t>Priority Update</a:t>
            </a:r>
          </a:p>
        </p:txBody>
      </p:sp>
      <p:sp>
        <p:nvSpPr>
          <p:cNvPr id="11" name="Left Brace 79">
            <a:extLst>
              <a:ext uri="{FF2B5EF4-FFF2-40B4-BE49-F238E27FC236}">
                <a16:creationId xmlns:a16="http://schemas.microsoft.com/office/drawing/2014/main" id="{F5657F07-3442-57DF-8CDE-C164B8C9D8F6}"/>
              </a:ext>
            </a:extLst>
          </p:cNvPr>
          <p:cNvSpPr/>
          <p:nvPr/>
        </p:nvSpPr>
        <p:spPr>
          <a:xfrm rot="10800000" flipH="1" flipV="1">
            <a:off x="10136981" y="1783624"/>
            <a:ext cx="80910" cy="179427"/>
          </a:xfrm>
          <a:prstGeom prst="leftBrace">
            <a:avLst/>
          </a:prstGeom>
          <a:noFill/>
          <a:ln w="12700">
            <a:solidFill>
              <a:schemeClr val="bg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DK">
              <a:latin typeface="Gill Sans MT" panose="020B0502020104020203" pitchFamily="34" charset="0"/>
            </a:endParaRPr>
          </a:p>
        </p:txBody>
      </p:sp>
      <p:sp>
        <p:nvSpPr>
          <p:cNvPr id="16" name="文本框 15">
            <a:extLst>
              <a:ext uri="{FF2B5EF4-FFF2-40B4-BE49-F238E27FC236}">
                <a16:creationId xmlns:a16="http://schemas.microsoft.com/office/drawing/2014/main" id="{2AFE4BFC-5670-580E-E887-55E5B6823644}"/>
              </a:ext>
            </a:extLst>
          </p:cNvPr>
          <p:cNvSpPr txBox="1"/>
          <p:nvPr/>
        </p:nvSpPr>
        <p:spPr>
          <a:xfrm>
            <a:off x="2502456" y="5039292"/>
            <a:ext cx="7721043" cy="1200329"/>
          </a:xfrm>
          <a:prstGeom prst="rect">
            <a:avLst/>
          </a:prstGeom>
          <a:solidFill>
            <a:schemeClr val="accent2">
              <a:lumMod val="20000"/>
              <a:lumOff val="80000"/>
            </a:schemeClr>
          </a:solidFill>
        </p:spPr>
        <p:txBody>
          <a:bodyPr wrap="square" rtlCol="0">
            <a:spAutoFit/>
          </a:bodyPr>
          <a:lstStyle/>
          <a:p>
            <a:pPr algn="ctr"/>
            <a:r>
              <a:rPr lang="en-US" altLang="zh-CN" sz="3600" i="1" dirty="0">
                <a:solidFill>
                  <a:srgbClr val="C00000"/>
                </a:solidFill>
                <a:latin typeface="Gill Sans MT" panose="020B0502020104020203" pitchFamily="34" charset="0"/>
                <a:ea typeface="微软雅黑" panose="020B0503020204020204" pitchFamily="34" charset="-122"/>
              </a:rPr>
              <a:t>Problem:  frequent, real-time priority update, substantial overhead!</a:t>
            </a:r>
          </a:p>
        </p:txBody>
      </p:sp>
      <p:sp>
        <p:nvSpPr>
          <p:cNvPr id="17" name="TextBox 448">
            <a:extLst>
              <a:ext uri="{FF2B5EF4-FFF2-40B4-BE49-F238E27FC236}">
                <a16:creationId xmlns:a16="http://schemas.microsoft.com/office/drawing/2014/main" id="{EBBE66B9-7F28-CD8E-D6A2-5C93AE24B387}"/>
              </a:ext>
            </a:extLst>
          </p:cNvPr>
          <p:cNvSpPr txBox="1"/>
          <p:nvPr/>
        </p:nvSpPr>
        <p:spPr>
          <a:xfrm>
            <a:off x="9610700" y="3008287"/>
            <a:ext cx="266420" cy="276999"/>
          </a:xfrm>
          <a:prstGeom prst="rect">
            <a:avLst/>
          </a:prstGeom>
          <a:noFill/>
        </p:spPr>
        <p:txBody>
          <a:bodyPr wrap="none" rtlCol="0">
            <a:spAutoFit/>
          </a:bodyPr>
          <a:lstStyle/>
          <a:p>
            <a:r>
              <a:rPr lang="en-US" sz="1200" b="1" i="1" dirty="0">
                <a:solidFill>
                  <a:srgbClr val="C00000"/>
                </a:solidFill>
                <a:latin typeface="Gill Sans MT" panose="020B0502020104020203" pitchFamily="34" charset="0"/>
                <a:cs typeface="Times New Roman" panose="02020603050405020304" pitchFamily="18" charset="0"/>
              </a:rPr>
              <a:t>7</a:t>
            </a:r>
            <a:endParaRPr lang="en-DK" sz="1200" b="1" i="1" dirty="0">
              <a:solidFill>
                <a:srgbClr val="C00000"/>
              </a:solidFill>
              <a:latin typeface="Gill Sans MT" panose="020B0502020104020203" pitchFamily="34" charset="0"/>
              <a:cs typeface="Times New Roman" panose="02020603050405020304" pitchFamily="18" charset="0"/>
            </a:endParaRPr>
          </a:p>
        </p:txBody>
      </p:sp>
      <p:sp>
        <p:nvSpPr>
          <p:cNvPr id="18" name="TextBox 448">
            <a:extLst>
              <a:ext uri="{FF2B5EF4-FFF2-40B4-BE49-F238E27FC236}">
                <a16:creationId xmlns:a16="http://schemas.microsoft.com/office/drawing/2014/main" id="{C68A5E26-4850-ADF9-34CC-E47B48380C21}"/>
              </a:ext>
            </a:extLst>
          </p:cNvPr>
          <p:cNvSpPr txBox="1"/>
          <p:nvPr/>
        </p:nvSpPr>
        <p:spPr>
          <a:xfrm>
            <a:off x="9610700" y="3700383"/>
            <a:ext cx="266420" cy="276999"/>
          </a:xfrm>
          <a:prstGeom prst="rect">
            <a:avLst/>
          </a:prstGeom>
          <a:noFill/>
        </p:spPr>
        <p:txBody>
          <a:bodyPr wrap="none" rtlCol="0">
            <a:spAutoFit/>
          </a:bodyPr>
          <a:lstStyle/>
          <a:p>
            <a:r>
              <a:rPr lang="en-US" sz="1200" b="1" i="1" dirty="0">
                <a:solidFill>
                  <a:srgbClr val="C00000"/>
                </a:solidFill>
                <a:latin typeface="Gill Sans MT" panose="020B0502020104020203" pitchFamily="34" charset="0"/>
                <a:cs typeface="Times New Roman" panose="02020603050405020304" pitchFamily="18" charset="0"/>
              </a:rPr>
              <a:t>7</a:t>
            </a:r>
            <a:endParaRPr lang="en-DK" sz="1200" b="1" i="1" dirty="0">
              <a:solidFill>
                <a:srgbClr val="C00000"/>
              </a:solidFill>
              <a:latin typeface="Gill Sans MT" panose="020B0502020104020203" pitchFamily="34" charset="0"/>
              <a:cs typeface="Times New Roman" panose="02020603050405020304" pitchFamily="18" charset="0"/>
            </a:endParaRPr>
          </a:p>
        </p:txBody>
      </p:sp>
    </p:spTree>
    <p:extLst>
      <p:ext uri="{BB962C8B-B14F-4D97-AF65-F5344CB8AC3E}">
        <p14:creationId xmlns:p14="http://schemas.microsoft.com/office/powerpoint/2010/main" val="37731717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C1718-0F1A-0F0D-4CCB-6A1ACFF450D0}"/>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A01EAAF7-EFAC-4BD3-DC69-674C6A6A26EC}"/>
              </a:ext>
            </a:extLst>
          </p:cNvPr>
          <p:cNvSpPr>
            <a:spLocks noGrp="1"/>
          </p:cNvSpPr>
          <p:nvPr>
            <p:ph type="title"/>
          </p:nvPr>
        </p:nvSpPr>
        <p:spPr/>
        <p:txBody>
          <a:bodyPr/>
          <a:lstStyle/>
          <a:p>
            <a:r>
              <a:rPr lang="en-US" altLang="zh-CN" dirty="0">
                <a:latin typeface="Gill Sans MT" panose="020B0502020104020203" pitchFamily="34" charset="0"/>
              </a:rPr>
              <a:t>Theoretic Framework (2) of LEVELLER</a:t>
            </a:r>
            <a:endParaRPr lang="zh-CN" altLang="en-US" dirty="0">
              <a:latin typeface="Gill Sans MT" panose="020B0502020104020203" pitchFamily="34" charset="0"/>
            </a:endParaRPr>
          </a:p>
        </p:txBody>
      </p:sp>
      <p:sp>
        <p:nvSpPr>
          <p:cNvPr id="4" name="灯片编号占位符 3">
            <a:extLst>
              <a:ext uri="{FF2B5EF4-FFF2-40B4-BE49-F238E27FC236}">
                <a16:creationId xmlns:a16="http://schemas.microsoft.com/office/drawing/2014/main" id="{46920F1B-8AEC-BEA3-80A9-ABDC026F5E8A}"/>
              </a:ext>
            </a:extLst>
          </p:cNvPr>
          <p:cNvSpPr>
            <a:spLocks noGrp="1"/>
          </p:cNvSpPr>
          <p:nvPr>
            <p:ph type="sldNum" sz="quarter" idx="12"/>
          </p:nvPr>
        </p:nvSpPr>
        <p:spPr/>
        <p:txBody>
          <a:bodyPr/>
          <a:lstStyle/>
          <a:p>
            <a:fld id="{58AE824D-AC03-4BE1-87E3-044424193C4E}" type="slidenum">
              <a:rPr lang="zh-CN" altLang="en-US" smtClean="0">
                <a:latin typeface="Gill Sans MT" panose="020B0502020104020203" pitchFamily="34" charset="0"/>
              </a:rPr>
              <a:t>17</a:t>
            </a:fld>
            <a:endParaRPr lang="zh-CN" altLang="en-US">
              <a:latin typeface="Gill Sans MT" panose="020B0502020104020203" pitchFamily="34" charset="0"/>
            </a:endParaRPr>
          </a:p>
        </p:txBody>
      </p:sp>
      <mc:AlternateContent xmlns:mc="http://schemas.openxmlformats.org/markup-compatibility/2006" xmlns:a14="http://schemas.microsoft.com/office/drawing/2010/main">
        <mc:Choice Requires="a14">
          <p:sp>
            <p:nvSpPr>
              <p:cNvPr id="321" name="内容占位符 2">
                <a:extLst>
                  <a:ext uri="{FF2B5EF4-FFF2-40B4-BE49-F238E27FC236}">
                    <a16:creationId xmlns:a16="http://schemas.microsoft.com/office/drawing/2014/main" id="{053AEF5E-904C-DB46-7ADB-2D9FB890E8B7}"/>
                  </a:ext>
                </a:extLst>
              </p:cNvPr>
              <p:cNvSpPr>
                <a:spLocks noGrp="1"/>
              </p:cNvSpPr>
              <p:nvPr>
                <p:ph idx="1"/>
              </p:nvPr>
            </p:nvSpPr>
            <p:spPr>
              <a:xfrm>
                <a:off x="782320" y="1180465"/>
                <a:ext cx="10515600" cy="1925058"/>
              </a:xfrm>
            </p:spPr>
            <p:txBody>
              <a:bodyPr>
                <a:normAutofit/>
              </a:bodyPr>
              <a:lstStyle/>
              <a:p>
                <a:r>
                  <a:rPr lang="en-US" altLang="zh-CN" dirty="0">
                    <a:latin typeface="Gill Sans MT" panose="020B0502020104020203" pitchFamily="34" charset="0"/>
                  </a:rPr>
                  <a:t>Extending with lazy update (</a:t>
                </a:r>
                <a:r>
                  <a:rPr lang="zh-CN" altLang="en-US" dirty="0">
                    <a:latin typeface="Gill Sans MT" panose="020B0502020104020203" pitchFamily="34" charset="0"/>
                  </a:rPr>
                  <a:t>𝜏 </a:t>
                </a:r>
                <a:r>
                  <a:rPr lang="en-US" altLang="zh-CN" dirty="0">
                    <a:latin typeface="Gill Sans MT" panose="020B0502020104020203" pitchFamily="34" charset="0"/>
                  </a:rPr>
                  <a:t>units of time)</a:t>
                </a:r>
              </a:p>
              <a:p>
                <a:pPr lvl="1"/>
                <a:r>
                  <a:rPr lang="en-US" altLang="zh-CN" i="1" dirty="0">
                    <a:latin typeface="Gill Sans MT" panose="020B0502020104020203" pitchFamily="34" charset="0"/>
                  </a:rPr>
                  <a:t>Self-correcting</a:t>
                </a:r>
                <a:r>
                  <a:rPr lang="en-US" altLang="zh-CN" dirty="0">
                    <a:latin typeface="Gill Sans MT" panose="020B0502020104020203" pitchFamily="34" charset="0"/>
                  </a:rPr>
                  <a:t> nature</a:t>
                </a:r>
              </a:p>
              <a:p>
                <a:pPr lvl="1"/>
                <a:r>
                  <a:rPr lang="en-US" altLang="zh-CN" dirty="0">
                    <a:solidFill>
                      <a:srgbClr val="C00000"/>
                    </a:solidFill>
                    <a:latin typeface="Gill Sans MT" panose="020B0502020104020203" pitchFamily="34" charset="0"/>
                  </a:rPr>
                  <a:t>Corollary 1: 1/2-approximation holds with lazy update (</a:t>
                </a:r>
                <a:r>
                  <a:rPr lang="zh-CN" altLang="en-US" dirty="0">
                    <a:solidFill>
                      <a:srgbClr val="C00000"/>
                    </a:solidFill>
                    <a:latin typeface="Gill Sans MT" panose="020B0502020104020203" pitchFamily="34" charset="0"/>
                  </a:rPr>
                  <a:t>𝜏</a:t>
                </a:r>
                <a:r>
                  <a:rPr lang="zh-CN" altLang="en-US" dirty="0"/>
                  <a:t> </a:t>
                </a:r>
                <a14:m>
                  <m:oMath xmlns:m="http://schemas.openxmlformats.org/officeDocument/2006/math">
                    <m:sSub>
                      <m:sSubPr>
                        <m:ctrlPr>
                          <a:rPr lang="zh-CN" altLang="en-US" i="1" smtClean="0">
                            <a:solidFill>
                              <a:srgbClr val="C00000"/>
                            </a:solidFill>
                            <a:latin typeface="Cambria Math" panose="02040503050406030204" pitchFamily="18" charset="0"/>
                          </a:rPr>
                        </m:ctrlPr>
                      </m:sSubPr>
                      <m:e>
                        <m:r>
                          <a:rPr lang="zh-CN" altLang="en-US" i="1" smtClean="0">
                            <a:solidFill>
                              <a:srgbClr val="C00000"/>
                            </a:solidFill>
                            <a:latin typeface="Cambria Math" panose="02040503050406030204" pitchFamily="18" charset="0"/>
                          </a:rPr>
                          <m:t>≪</m:t>
                        </m:r>
                        <m:r>
                          <a:rPr lang="zh-CN" altLang="en-US" i="1">
                            <a:solidFill>
                              <a:srgbClr val="C00000"/>
                            </a:solidFill>
                            <a:latin typeface="Cambria Math" panose="02040503050406030204" pitchFamily="18" charset="0"/>
                          </a:rPr>
                          <m:t>𝑇</m:t>
                        </m:r>
                      </m:e>
                      <m:sub>
                        <m:r>
                          <m:rPr>
                            <m:sty m:val="p"/>
                          </m:rPr>
                          <a:rPr lang="zh-CN" altLang="en-US" i="1">
                            <a:solidFill>
                              <a:srgbClr val="C00000"/>
                            </a:solidFill>
                            <a:latin typeface="Cambria Math" panose="02040503050406030204" pitchFamily="18" charset="0"/>
                          </a:rPr>
                          <m:t>end</m:t>
                        </m:r>
                        <m:r>
                          <a:rPr lang="zh-CN" altLang="en-US" i="1">
                            <a:solidFill>
                              <a:srgbClr val="C00000"/>
                            </a:solidFill>
                            <a:latin typeface="Cambria Math" panose="02040503050406030204" pitchFamily="18" charset="0"/>
                          </a:rPr>
                          <m:t> </m:t>
                        </m:r>
                      </m:sub>
                    </m:sSub>
                  </m:oMath>
                </a14:m>
                <a:r>
                  <a:rPr lang="en-US" altLang="zh-CN" dirty="0">
                    <a:solidFill>
                      <a:srgbClr val="C00000"/>
                    </a:solidFill>
                    <a:latin typeface="Gill Sans MT" panose="020B0502020104020203" pitchFamily="34" charset="0"/>
                  </a:rPr>
                  <a:t>)</a:t>
                </a:r>
              </a:p>
              <a:p>
                <a:pPr lvl="1"/>
                <a:endParaRPr lang="en-US" altLang="zh-CN" dirty="0">
                  <a:latin typeface="Gill Sans MT" panose="020B0502020104020203" pitchFamily="34" charset="0"/>
                </a:endParaRPr>
              </a:p>
            </p:txBody>
          </p:sp>
        </mc:Choice>
        <mc:Fallback xmlns="">
          <p:sp>
            <p:nvSpPr>
              <p:cNvPr id="321" name="内容占位符 2">
                <a:extLst>
                  <a:ext uri="{FF2B5EF4-FFF2-40B4-BE49-F238E27FC236}">
                    <a16:creationId xmlns:a16="http://schemas.microsoft.com/office/drawing/2014/main" id="{053AEF5E-904C-DB46-7ADB-2D9FB890E8B7}"/>
                  </a:ext>
                </a:extLst>
              </p:cNvPr>
              <p:cNvSpPr>
                <a:spLocks noGrp="1" noRot="1" noChangeAspect="1" noMove="1" noResize="1" noEditPoints="1" noAdjustHandles="1" noChangeArrowheads="1" noChangeShapeType="1" noTextEdit="1"/>
              </p:cNvSpPr>
              <p:nvPr>
                <p:ph idx="1"/>
              </p:nvPr>
            </p:nvSpPr>
            <p:spPr>
              <a:xfrm>
                <a:off x="782320" y="1180465"/>
                <a:ext cx="10515600" cy="1925058"/>
              </a:xfrm>
              <a:blipFill>
                <a:blip r:embed="rId3"/>
                <a:stretch>
                  <a:fillRect l="-1043" t="-3810"/>
                </a:stretch>
              </a:blipFill>
            </p:spPr>
            <p:txBody>
              <a:bodyPr/>
              <a:lstStyle/>
              <a:p>
                <a:r>
                  <a:rPr lang="zh-CN" altLang="en-US">
                    <a:noFill/>
                  </a:rPr>
                  <a:t> </a:t>
                </a:r>
              </a:p>
            </p:txBody>
          </p:sp>
        </mc:Fallback>
      </mc:AlternateContent>
      <p:sp>
        <p:nvSpPr>
          <p:cNvPr id="3" name="矩形 2">
            <a:extLst>
              <a:ext uri="{FF2B5EF4-FFF2-40B4-BE49-F238E27FC236}">
                <a16:creationId xmlns:a16="http://schemas.microsoft.com/office/drawing/2014/main" id="{B5C58603-A8FF-3E87-0670-F56E21A8E792}"/>
              </a:ext>
            </a:extLst>
          </p:cNvPr>
          <p:cNvSpPr/>
          <p:nvPr/>
        </p:nvSpPr>
        <p:spPr>
          <a:xfrm>
            <a:off x="110773" y="2750781"/>
            <a:ext cx="11981146" cy="1774644"/>
          </a:xfrm>
          <a:prstGeom prst="rect">
            <a:avLst/>
          </a:prstGeom>
          <a:solidFill>
            <a:schemeClr val="bg1">
              <a:lumMod val="85000"/>
              <a:alpha val="25882"/>
            </a:schemeClr>
          </a:solidFill>
          <a:ln w="12700">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Gill Sans MT" panose="020B0502020104020203" pitchFamily="34" charset="0"/>
            </a:endParaRPr>
          </a:p>
        </p:txBody>
      </p:sp>
      <p:sp>
        <p:nvSpPr>
          <p:cNvPr id="130" name="矩形 129">
            <a:extLst>
              <a:ext uri="{FF2B5EF4-FFF2-40B4-BE49-F238E27FC236}">
                <a16:creationId xmlns:a16="http://schemas.microsoft.com/office/drawing/2014/main" id="{1A953A35-464B-FE10-B025-352DA49B1E3E}"/>
              </a:ext>
            </a:extLst>
          </p:cNvPr>
          <p:cNvSpPr/>
          <p:nvPr/>
        </p:nvSpPr>
        <p:spPr>
          <a:xfrm>
            <a:off x="106005" y="4870506"/>
            <a:ext cx="11981146" cy="1833538"/>
          </a:xfrm>
          <a:prstGeom prst="rect">
            <a:avLst/>
          </a:prstGeom>
          <a:solidFill>
            <a:schemeClr val="bg1">
              <a:lumMod val="85000"/>
              <a:alpha val="25882"/>
            </a:schemeClr>
          </a:solidFill>
          <a:ln w="12700">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Gill Sans MT" panose="020B0502020104020203" pitchFamily="34" charset="0"/>
            </a:endParaRPr>
          </a:p>
        </p:txBody>
      </p:sp>
      <p:sp>
        <p:nvSpPr>
          <p:cNvPr id="319" name="TextBox 181">
            <a:extLst>
              <a:ext uri="{FF2B5EF4-FFF2-40B4-BE49-F238E27FC236}">
                <a16:creationId xmlns:a16="http://schemas.microsoft.com/office/drawing/2014/main" id="{1B0B067D-03B4-3209-C587-0F137FF0FEB4}"/>
              </a:ext>
            </a:extLst>
          </p:cNvPr>
          <p:cNvSpPr txBox="1"/>
          <p:nvPr/>
        </p:nvSpPr>
        <p:spPr>
          <a:xfrm>
            <a:off x="109385" y="3048884"/>
            <a:ext cx="554575" cy="307777"/>
          </a:xfrm>
          <a:prstGeom prst="rect">
            <a:avLst/>
          </a:prstGeom>
          <a:noFill/>
        </p:spPr>
        <p:txBody>
          <a:bodyPr wrap="none" rtlCol="0">
            <a:spAutoFit/>
          </a:bodyPr>
          <a:lstStyle/>
          <a:p>
            <a:r>
              <a:rPr lang="en-US" sz="1400" dirty="0">
                <a:latin typeface="Gill Sans MT" panose="020B0502020104020203" pitchFamily="34" charset="0"/>
                <a:cs typeface="Times New Roman" panose="02020603050405020304" pitchFamily="18" charset="0"/>
              </a:rPr>
              <a:t>Job 1</a:t>
            </a:r>
            <a:endParaRPr lang="en-DK" sz="1400" dirty="0">
              <a:latin typeface="Gill Sans MT" panose="020B0502020104020203" pitchFamily="34" charset="0"/>
              <a:cs typeface="Times New Roman" panose="02020603050405020304" pitchFamily="18" charset="0"/>
            </a:endParaRPr>
          </a:p>
        </p:txBody>
      </p:sp>
      <p:sp>
        <p:nvSpPr>
          <p:cNvPr id="320" name="TextBox 4">
            <a:extLst>
              <a:ext uri="{FF2B5EF4-FFF2-40B4-BE49-F238E27FC236}">
                <a16:creationId xmlns:a16="http://schemas.microsoft.com/office/drawing/2014/main" id="{CFD9DD06-B8CF-4ED3-F8F9-D360310F3BFB}"/>
              </a:ext>
            </a:extLst>
          </p:cNvPr>
          <p:cNvSpPr txBox="1"/>
          <p:nvPr/>
        </p:nvSpPr>
        <p:spPr>
          <a:xfrm>
            <a:off x="602982" y="3345641"/>
            <a:ext cx="10680083" cy="276999"/>
          </a:xfrm>
          <a:prstGeom prst="rect">
            <a:avLst/>
          </a:prstGeom>
          <a:noFill/>
        </p:spPr>
        <p:txBody>
          <a:bodyPr wrap="square" rtlCol="0">
            <a:spAutoFit/>
          </a:bodyPr>
          <a:lstStyle/>
          <a:p>
            <a:r>
              <a:rPr lang="en-US" altLang="zh-CN" sz="1200" dirty="0">
                <a:latin typeface="Gill Sans MT" panose="020B0502020104020203" pitchFamily="34" charset="0"/>
                <a:cs typeface="Times New Roman" panose="02020603050405020304" pitchFamily="18" charset="0"/>
              </a:rPr>
              <a:t>0        2          4         6        8         10        12         14         16       18        20      22         24         26       28       30        32       34       36  </a:t>
            </a:r>
            <a:r>
              <a:rPr lang="en-US" altLang="zh-CN" sz="1200" b="1" dirty="0">
                <a:latin typeface="Gill Sans MT" panose="020B0502020104020203" pitchFamily="34" charset="0"/>
                <a:cs typeface="Times New Roman" panose="02020603050405020304" pitchFamily="18" charset="0"/>
              </a:rPr>
              <a:t>…</a:t>
            </a:r>
            <a:endParaRPr lang="en-DK" sz="1200" b="1" i="1" dirty="0">
              <a:latin typeface="Gill Sans MT" panose="020B0502020104020203" pitchFamily="34" charset="0"/>
              <a:cs typeface="Times New Roman" panose="02020603050405020304" pitchFamily="18" charset="0"/>
            </a:endParaRPr>
          </a:p>
        </p:txBody>
      </p:sp>
      <p:sp>
        <p:nvSpPr>
          <p:cNvPr id="322" name="Rectangle: Rounded Corners 20">
            <a:extLst>
              <a:ext uri="{FF2B5EF4-FFF2-40B4-BE49-F238E27FC236}">
                <a16:creationId xmlns:a16="http://schemas.microsoft.com/office/drawing/2014/main" id="{D5B3E623-196D-A07C-2D9E-DA1D775FCEFC}"/>
              </a:ext>
            </a:extLst>
          </p:cNvPr>
          <p:cNvSpPr/>
          <p:nvPr/>
        </p:nvSpPr>
        <p:spPr>
          <a:xfrm>
            <a:off x="718111" y="3099924"/>
            <a:ext cx="227588" cy="248004"/>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23" name="Rectangle: Rounded Corners 23">
            <a:extLst>
              <a:ext uri="{FF2B5EF4-FFF2-40B4-BE49-F238E27FC236}">
                <a16:creationId xmlns:a16="http://schemas.microsoft.com/office/drawing/2014/main" id="{D488D4E6-D7F8-675A-CA53-9C1E1C19E195}"/>
              </a:ext>
            </a:extLst>
          </p:cNvPr>
          <p:cNvSpPr/>
          <p:nvPr/>
        </p:nvSpPr>
        <p:spPr>
          <a:xfrm rot="5400000">
            <a:off x="912368" y="3104532"/>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24" name="Rectangle: Rounded Corners 25">
            <a:extLst>
              <a:ext uri="{FF2B5EF4-FFF2-40B4-BE49-F238E27FC236}">
                <a16:creationId xmlns:a16="http://schemas.microsoft.com/office/drawing/2014/main" id="{19F16330-FC0F-C0E5-340B-9F0DE97B78A3}"/>
              </a:ext>
            </a:extLst>
          </p:cNvPr>
          <p:cNvSpPr/>
          <p:nvPr/>
        </p:nvSpPr>
        <p:spPr>
          <a:xfrm>
            <a:off x="1164438" y="3099710"/>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25" name="Rectangle: Rounded Corners 26">
            <a:extLst>
              <a:ext uri="{FF2B5EF4-FFF2-40B4-BE49-F238E27FC236}">
                <a16:creationId xmlns:a16="http://schemas.microsoft.com/office/drawing/2014/main" id="{3D017F2E-D580-7E5D-9E20-14CD140057F7}"/>
              </a:ext>
            </a:extLst>
          </p:cNvPr>
          <p:cNvSpPr/>
          <p:nvPr/>
        </p:nvSpPr>
        <p:spPr>
          <a:xfrm rot="5400000">
            <a:off x="1664289" y="3104229"/>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26" name="Rectangle: Rounded Corners 27">
            <a:extLst>
              <a:ext uri="{FF2B5EF4-FFF2-40B4-BE49-F238E27FC236}">
                <a16:creationId xmlns:a16="http://schemas.microsoft.com/office/drawing/2014/main" id="{D283E21A-FF27-1194-0EE6-0F01268569BC}"/>
              </a:ext>
            </a:extLst>
          </p:cNvPr>
          <p:cNvSpPr/>
          <p:nvPr/>
        </p:nvSpPr>
        <p:spPr>
          <a:xfrm>
            <a:off x="1916358" y="3099408"/>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27" name="Rectangle: Rounded Corners 29">
            <a:extLst>
              <a:ext uri="{FF2B5EF4-FFF2-40B4-BE49-F238E27FC236}">
                <a16:creationId xmlns:a16="http://schemas.microsoft.com/office/drawing/2014/main" id="{F05697B1-04FE-5A38-A462-EAD894C7CE40}"/>
              </a:ext>
            </a:extLst>
          </p:cNvPr>
          <p:cNvSpPr/>
          <p:nvPr/>
        </p:nvSpPr>
        <p:spPr>
          <a:xfrm rot="5400000">
            <a:off x="2374438" y="3105816"/>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28" name="Rectangle: Rounded Corners 20">
            <a:extLst>
              <a:ext uri="{FF2B5EF4-FFF2-40B4-BE49-F238E27FC236}">
                <a16:creationId xmlns:a16="http://schemas.microsoft.com/office/drawing/2014/main" id="{12A32682-EBC1-601F-68AE-82A3BE2F5EDE}"/>
              </a:ext>
            </a:extLst>
          </p:cNvPr>
          <p:cNvSpPr/>
          <p:nvPr/>
        </p:nvSpPr>
        <p:spPr>
          <a:xfrm>
            <a:off x="2618790" y="3097071"/>
            <a:ext cx="227588" cy="248004"/>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29" name="Rectangle: Rounded Corners 23">
            <a:extLst>
              <a:ext uri="{FF2B5EF4-FFF2-40B4-BE49-F238E27FC236}">
                <a16:creationId xmlns:a16="http://schemas.microsoft.com/office/drawing/2014/main" id="{21CC783F-0DA2-E76A-4FAD-8C50AA7C042D}"/>
              </a:ext>
            </a:extLst>
          </p:cNvPr>
          <p:cNvSpPr/>
          <p:nvPr/>
        </p:nvSpPr>
        <p:spPr>
          <a:xfrm rot="5400000">
            <a:off x="2828748" y="3101677"/>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30" name="Rectangle: Rounded Corners 25">
            <a:extLst>
              <a:ext uri="{FF2B5EF4-FFF2-40B4-BE49-F238E27FC236}">
                <a16:creationId xmlns:a16="http://schemas.microsoft.com/office/drawing/2014/main" id="{5C08640C-9080-826C-7700-3C5B6421C00B}"/>
              </a:ext>
            </a:extLst>
          </p:cNvPr>
          <p:cNvSpPr/>
          <p:nvPr/>
        </p:nvSpPr>
        <p:spPr>
          <a:xfrm>
            <a:off x="3080818" y="3096856"/>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31" name="Rectangle: Rounded Corners 26">
            <a:extLst>
              <a:ext uri="{FF2B5EF4-FFF2-40B4-BE49-F238E27FC236}">
                <a16:creationId xmlns:a16="http://schemas.microsoft.com/office/drawing/2014/main" id="{E95D1D6A-5832-B544-B5C3-EE80C943220D}"/>
              </a:ext>
            </a:extLst>
          </p:cNvPr>
          <p:cNvSpPr/>
          <p:nvPr/>
        </p:nvSpPr>
        <p:spPr>
          <a:xfrm rot="5400000">
            <a:off x="3325597" y="3101375"/>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32" name="Rectangle: Rounded Corners 27">
            <a:extLst>
              <a:ext uri="{FF2B5EF4-FFF2-40B4-BE49-F238E27FC236}">
                <a16:creationId xmlns:a16="http://schemas.microsoft.com/office/drawing/2014/main" id="{54971EF6-1BA5-F624-B90A-7219BB625F03}"/>
              </a:ext>
            </a:extLst>
          </p:cNvPr>
          <p:cNvSpPr/>
          <p:nvPr/>
        </p:nvSpPr>
        <p:spPr>
          <a:xfrm>
            <a:off x="3577666" y="3096553"/>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33" name="Rectangle: Rounded Corners 29">
            <a:extLst>
              <a:ext uri="{FF2B5EF4-FFF2-40B4-BE49-F238E27FC236}">
                <a16:creationId xmlns:a16="http://schemas.microsoft.com/office/drawing/2014/main" id="{11CD6150-6C8D-B64F-57C4-5C8E28DED835}"/>
              </a:ext>
            </a:extLst>
          </p:cNvPr>
          <p:cNvSpPr/>
          <p:nvPr/>
        </p:nvSpPr>
        <p:spPr>
          <a:xfrm rot="5400000">
            <a:off x="4113566" y="3102844"/>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34" name="Rectangle: Rounded Corners 27">
            <a:extLst>
              <a:ext uri="{FF2B5EF4-FFF2-40B4-BE49-F238E27FC236}">
                <a16:creationId xmlns:a16="http://schemas.microsoft.com/office/drawing/2014/main" id="{F9968098-DD4D-851E-CBC0-0B7E4938C491}"/>
              </a:ext>
            </a:extLst>
          </p:cNvPr>
          <p:cNvSpPr/>
          <p:nvPr/>
        </p:nvSpPr>
        <p:spPr>
          <a:xfrm>
            <a:off x="4361975" y="3095730"/>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35" name="Rectangle: Rounded Corners 29">
            <a:extLst>
              <a:ext uri="{FF2B5EF4-FFF2-40B4-BE49-F238E27FC236}">
                <a16:creationId xmlns:a16="http://schemas.microsoft.com/office/drawing/2014/main" id="{800EA538-9128-F6A9-7BE7-980397177941}"/>
              </a:ext>
            </a:extLst>
          </p:cNvPr>
          <p:cNvSpPr/>
          <p:nvPr/>
        </p:nvSpPr>
        <p:spPr>
          <a:xfrm rot="5400000">
            <a:off x="4611185" y="3105757"/>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36" name="Rectangle: Rounded Corners 20">
            <a:extLst>
              <a:ext uri="{FF2B5EF4-FFF2-40B4-BE49-F238E27FC236}">
                <a16:creationId xmlns:a16="http://schemas.microsoft.com/office/drawing/2014/main" id="{F723FD31-C579-D35F-BECD-32C83D70463C}"/>
              </a:ext>
            </a:extLst>
          </p:cNvPr>
          <p:cNvSpPr/>
          <p:nvPr/>
        </p:nvSpPr>
        <p:spPr>
          <a:xfrm>
            <a:off x="4855536" y="3097012"/>
            <a:ext cx="227588" cy="248004"/>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37" name="Rectangle: Rounded Corners 23">
            <a:extLst>
              <a:ext uri="{FF2B5EF4-FFF2-40B4-BE49-F238E27FC236}">
                <a16:creationId xmlns:a16="http://schemas.microsoft.com/office/drawing/2014/main" id="{6FD4367C-7A77-C611-41D5-A4DBE542DE94}"/>
              </a:ext>
            </a:extLst>
          </p:cNvPr>
          <p:cNvSpPr/>
          <p:nvPr/>
        </p:nvSpPr>
        <p:spPr>
          <a:xfrm rot="5400000">
            <a:off x="5065495" y="3101618"/>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38" name="Rectangle: Rounded Corners 25">
            <a:extLst>
              <a:ext uri="{FF2B5EF4-FFF2-40B4-BE49-F238E27FC236}">
                <a16:creationId xmlns:a16="http://schemas.microsoft.com/office/drawing/2014/main" id="{D60AB562-6B4F-218E-587A-12325AC958A0}"/>
              </a:ext>
            </a:extLst>
          </p:cNvPr>
          <p:cNvSpPr/>
          <p:nvPr/>
        </p:nvSpPr>
        <p:spPr>
          <a:xfrm>
            <a:off x="5317564" y="3096798"/>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39" name="Rectangle: Rounded Corners 29">
            <a:extLst>
              <a:ext uri="{FF2B5EF4-FFF2-40B4-BE49-F238E27FC236}">
                <a16:creationId xmlns:a16="http://schemas.microsoft.com/office/drawing/2014/main" id="{BA6BA75F-E865-5D32-EC2C-4AC01EE535E2}"/>
              </a:ext>
            </a:extLst>
          </p:cNvPr>
          <p:cNvSpPr/>
          <p:nvPr/>
        </p:nvSpPr>
        <p:spPr>
          <a:xfrm rot="5400000">
            <a:off x="5816885" y="3102567"/>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40" name="Rectangle: Rounded Corners 20">
            <a:extLst>
              <a:ext uri="{FF2B5EF4-FFF2-40B4-BE49-F238E27FC236}">
                <a16:creationId xmlns:a16="http://schemas.microsoft.com/office/drawing/2014/main" id="{220C4FFA-5A4F-1402-3C0C-120556B49F42}"/>
              </a:ext>
            </a:extLst>
          </p:cNvPr>
          <p:cNvSpPr/>
          <p:nvPr/>
        </p:nvSpPr>
        <p:spPr>
          <a:xfrm>
            <a:off x="6061237" y="3093821"/>
            <a:ext cx="227588" cy="248004"/>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41" name="Rectangle: Rounded Corners 23">
            <a:extLst>
              <a:ext uri="{FF2B5EF4-FFF2-40B4-BE49-F238E27FC236}">
                <a16:creationId xmlns:a16="http://schemas.microsoft.com/office/drawing/2014/main" id="{E0156B69-7752-B6AE-11F5-A0619EAA4E6D}"/>
              </a:ext>
            </a:extLst>
          </p:cNvPr>
          <p:cNvSpPr/>
          <p:nvPr/>
        </p:nvSpPr>
        <p:spPr>
          <a:xfrm rot="5400000">
            <a:off x="6271196" y="3098427"/>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42" name="Rectangle: Rounded Corners 25">
            <a:extLst>
              <a:ext uri="{FF2B5EF4-FFF2-40B4-BE49-F238E27FC236}">
                <a16:creationId xmlns:a16="http://schemas.microsoft.com/office/drawing/2014/main" id="{1EE6F13C-EBB0-DE16-3B00-C2C58081122E}"/>
              </a:ext>
            </a:extLst>
          </p:cNvPr>
          <p:cNvSpPr/>
          <p:nvPr/>
        </p:nvSpPr>
        <p:spPr>
          <a:xfrm>
            <a:off x="6523265" y="3093607"/>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43" name="Rectangle: Rounded Corners 26">
            <a:extLst>
              <a:ext uri="{FF2B5EF4-FFF2-40B4-BE49-F238E27FC236}">
                <a16:creationId xmlns:a16="http://schemas.microsoft.com/office/drawing/2014/main" id="{ECB1ACEC-4BF6-BF31-A5DB-8581C72EC243}"/>
              </a:ext>
            </a:extLst>
          </p:cNvPr>
          <p:cNvSpPr/>
          <p:nvPr/>
        </p:nvSpPr>
        <p:spPr>
          <a:xfrm rot="5400000">
            <a:off x="6768045" y="3098126"/>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44" name="Rectangle: Rounded Corners 27">
            <a:extLst>
              <a:ext uri="{FF2B5EF4-FFF2-40B4-BE49-F238E27FC236}">
                <a16:creationId xmlns:a16="http://schemas.microsoft.com/office/drawing/2014/main" id="{5EB75910-052C-8CCF-7F3E-AB5A039658E0}"/>
              </a:ext>
            </a:extLst>
          </p:cNvPr>
          <p:cNvSpPr/>
          <p:nvPr/>
        </p:nvSpPr>
        <p:spPr>
          <a:xfrm>
            <a:off x="7020115" y="3093303"/>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45" name="Rectangle: Rounded Corners 29">
            <a:extLst>
              <a:ext uri="{FF2B5EF4-FFF2-40B4-BE49-F238E27FC236}">
                <a16:creationId xmlns:a16="http://schemas.microsoft.com/office/drawing/2014/main" id="{BD59038D-EEEF-5B87-F08E-E129163D0D90}"/>
              </a:ext>
            </a:extLst>
          </p:cNvPr>
          <p:cNvSpPr/>
          <p:nvPr/>
        </p:nvSpPr>
        <p:spPr>
          <a:xfrm rot="5400000">
            <a:off x="7505510" y="3102703"/>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46" name="Rectangle: Rounded Corners 20">
            <a:extLst>
              <a:ext uri="{FF2B5EF4-FFF2-40B4-BE49-F238E27FC236}">
                <a16:creationId xmlns:a16="http://schemas.microsoft.com/office/drawing/2014/main" id="{760369DB-3582-A34D-9892-943D7D20BFDA}"/>
              </a:ext>
            </a:extLst>
          </p:cNvPr>
          <p:cNvSpPr/>
          <p:nvPr/>
        </p:nvSpPr>
        <p:spPr>
          <a:xfrm>
            <a:off x="7749861" y="3093957"/>
            <a:ext cx="227588" cy="248004"/>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47" name="Rectangle: Rounded Corners 23">
            <a:extLst>
              <a:ext uri="{FF2B5EF4-FFF2-40B4-BE49-F238E27FC236}">
                <a16:creationId xmlns:a16="http://schemas.microsoft.com/office/drawing/2014/main" id="{3BA57559-D973-E713-FB70-CCD49333255F}"/>
              </a:ext>
            </a:extLst>
          </p:cNvPr>
          <p:cNvSpPr/>
          <p:nvPr/>
        </p:nvSpPr>
        <p:spPr>
          <a:xfrm rot="5400000">
            <a:off x="7959821" y="3098564"/>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48" name="Rectangle: Rounded Corners 25">
            <a:extLst>
              <a:ext uri="{FF2B5EF4-FFF2-40B4-BE49-F238E27FC236}">
                <a16:creationId xmlns:a16="http://schemas.microsoft.com/office/drawing/2014/main" id="{E3628A24-F96B-23FB-334E-631D53DB3FF3}"/>
              </a:ext>
            </a:extLst>
          </p:cNvPr>
          <p:cNvSpPr/>
          <p:nvPr/>
        </p:nvSpPr>
        <p:spPr>
          <a:xfrm>
            <a:off x="8211889" y="3093743"/>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49" name="Rectangle: Rounded Corners 26">
            <a:extLst>
              <a:ext uri="{FF2B5EF4-FFF2-40B4-BE49-F238E27FC236}">
                <a16:creationId xmlns:a16="http://schemas.microsoft.com/office/drawing/2014/main" id="{76F4C496-7129-7C42-E7D5-8B22C8F45B1E}"/>
              </a:ext>
            </a:extLst>
          </p:cNvPr>
          <p:cNvSpPr/>
          <p:nvPr/>
        </p:nvSpPr>
        <p:spPr>
          <a:xfrm rot="5400000">
            <a:off x="8456670" y="3098262"/>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50" name="Rectangle: Rounded Corners 27">
            <a:extLst>
              <a:ext uri="{FF2B5EF4-FFF2-40B4-BE49-F238E27FC236}">
                <a16:creationId xmlns:a16="http://schemas.microsoft.com/office/drawing/2014/main" id="{2AE2DA9B-FA4F-73D9-88F0-BC4E6210744C}"/>
              </a:ext>
            </a:extLst>
          </p:cNvPr>
          <p:cNvSpPr/>
          <p:nvPr/>
        </p:nvSpPr>
        <p:spPr>
          <a:xfrm>
            <a:off x="8708739" y="3093440"/>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51" name="Rectangle: Rounded Corners 26">
            <a:extLst>
              <a:ext uri="{FF2B5EF4-FFF2-40B4-BE49-F238E27FC236}">
                <a16:creationId xmlns:a16="http://schemas.microsoft.com/office/drawing/2014/main" id="{5191386D-8759-1302-67EB-A5074DEE6D22}"/>
              </a:ext>
            </a:extLst>
          </p:cNvPr>
          <p:cNvSpPr/>
          <p:nvPr/>
        </p:nvSpPr>
        <p:spPr>
          <a:xfrm rot="5400000">
            <a:off x="9195593" y="3101316"/>
            <a:ext cx="256039" cy="237868"/>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cxnSp>
        <p:nvCxnSpPr>
          <p:cNvPr id="352" name="Straight Connector 240">
            <a:extLst>
              <a:ext uri="{FF2B5EF4-FFF2-40B4-BE49-F238E27FC236}">
                <a16:creationId xmlns:a16="http://schemas.microsoft.com/office/drawing/2014/main" id="{A62EC7F4-CE14-E097-023C-E103FD4F760C}"/>
              </a:ext>
            </a:extLst>
          </p:cNvPr>
          <p:cNvCxnSpPr>
            <a:cxnSpLocks/>
          </p:cNvCxnSpPr>
          <p:nvPr/>
        </p:nvCxnSpPr>
        <p:spPr>
          <a:xfrm>
            <a:off x="715610" y="3064530"/>
            <a:ext cx="443712"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353" name="Graphic 248" descr="Future with solid fill">
            <a:extLst>
              <a:ext uri="{FF2B5EF4-FFF2-40B4-BE49-F238E27FC236}">
                <a16:creationId xmlns:a16="http://schemas.microsoft.com/office/drawing/2014/main" id="{DA205968-6B61-6A4A-FC67-B7BEF8A3EC4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1594" y="2893034"/>
            <a:ext cx="150157" cy="135230"/>
          </a:xfrm>
          <a:prstGeom prst="rect">
            <a:avLst/>
          </a:prstGeom>
        </p:spPr>
      </p:pic>
      <p:cxnSp>
        <p:nvCxnSpPr>
          <p:cNvPr id="354" name="Straight Connector 251">
            <a:extLst>
              <a:ext uri="{FF2B5EF4-FFF2-40B4-BE49-F238E27FC236}">
                <a16:creationId xmlns:a16="http://schemas.microsoft.com/office/drawing/2014/main" id="{69F83CA7-47DC-0C1F-C5B2-ED852DDD1ED2}"/>
              </a:ext>
            </a:extLst>
          </p:cNvPr>
          <p:cNvCxnSpPr>
            <a:cxnSpLocks/>
          </p:cNvCxnSpPr>
          <p:nvPr/>
        </p:nvCxnSpPr>
        <p:spPr>
          <a:xfrm>
            <a:off x="1642958" y="3057770"/>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355" name="Graphic 254" descr="Future with solid fill">
            <a:extLst>
              <a:ext uri="{FF2B5EF4-FFF2-40B4-BE49-F238E27FC236}">
                <a16:creationId xmlns:a16="http://schemas.microsoft.com/office/drawing/2014/main" id="{74D65AAC-0529-6CA9-CB89-1696CA4B639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00545" y="2898047"/>
            <a:ext cx="150157" cy="135230"/>
          </a:xfrm>
          <a:prstGeom prst="rect">
            <a:avLst/>
          </a:prstGeom>
        </p:spPr>
      </p:pic>
      <p:cxnSp>
        <p:nvCxnSpPr>
          <p:cNvPr id="356" name="Straight Connector 258">
            <a:extLst>
              <a:ext uri="{FF2B5EF4-FFF2-40B4-BE49-F238E27FC236}">
                <a16:creationId xmlns:a16="http://schemas.microsoft.com/office/drawing/2014/main" id="{872435AD-7BB2-8186-5807-1F02997A1CBA}"/>
              </a:ext>
            </a:extLst>
          </p:cNvPr>
          <p:cNvCxnSpPr>
            <a:cxnSpLocks/>
          </p:cNvCxnSpPr>
          <p:nvPr/>
        </p:nvCxnSpPr>
        <p:spPr>
          <a:xfrm flipV="1">
            <a:off x="2406887" y="3064238"/>
            <a:ext cx="668816" cy="6128"/>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357" name="Graphic 259" descr="Future with solid fill">
            <a:extLst>
              <a:ext uri="{FF2B5EF4-FFF2-40B4-BE49-F238E27FC236}">
                <a16:creationId xmlns:a16="http://schemas.microsoft.com/office/drawing/2014/main" id="{A42CB9FC-D9B5-A195-3B13-0022D765D30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412213" y="2914586"/>
            <a:ext cx="150157" cy="135230"/>
          </a:xfrm>
          <a:prstGeom prst="rect">
            <a:avLst/>
          </a:prstGeom>
        </p:spPr>
      </p:pic>
      <p:cxnSp>
        <p:nvCxnSpPr>
          <p:cNvPr id="358" name="Straight Connector 262">
            <a:extLst>
              <a:ext uri="{FF2B5EF4-FFF2-40B4-BE49-F238E27FC236}">
                <a16:creationId xmlns:a16="http://schemas.microsoft.com/office/drawing/2014/main" id="{15F79E6E-D9C3-BCA2-A01E-CCAA36FC06F8}"/>
              </a:ext>
            </a:extLst>
          </p:cNvPr>
          <p:cNvCxnSpPr>
            <a:cxnSpLocks/>
          </p:cNvCxnSpPr>
          <p:nvPr/>
        </p:nvCxnSpPr>
        <p:spPr>
          <a:xfrm flipV="1">
            <a:off x="4122651" y="3060984"/>
            <a:ext cx="668816" cy="6128"/>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359" name="Graphic 263" descr="Future with solid fill">
            <a:extLst>
              <a:ext uri="{FF2B5EF4-FFF2-40B4-BE49-F238E27FC236}">
                <a16:creationId xmlns:a16="http://schemas.microsoft.com/office/drawing/2014/main" id="{A43B7A47-A454-6914-E5D9-D3B90102D87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17680" y="2898667"/>
            <a:ext cx="150157" cy="135230"/>
          </a:xfrm>
          <a:prstGeom prst="rect">
            <a:avLst/>
          </a:prstGeom>
        </p:spPr>
      </p:pic>
      <p:cxnSp>
        <p:nvCxnSpPr>
          <p:cNvPr id="360" name="Straight Connector 264">
            <a:extLst>
              <a:ext uri="{FF2B5EF4-FFF2-40B4-BE49-F238E27FC236}">
                <a16:creationId xmlns:a16="http://schemas.microsoft.com/office/drawing/2014/main" id="{CBF6F156-EC77-0A76-EE48-1C22C4167D42}"/>
              </a:ext>
            </a:extLst>
          </p:cNvPr>
          <p:cNvCxnSpPr>
            <a:cxnSpLocks/>
          </p:cNvCxnSpPr>
          <p:nvPr/>
        </p:nvCxnSpPr>
        <p:spPr>
          <a:xfrm flipV="1">
            <a:off x="5825970" y="3064924"/>
            <a:ext cx="668816" cy="6128"/>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361" name="Graphic 265" descr="Future with solid fill">
            <a:extLst>
              <a:ext uri="{FF2B5EF4-FFF2-40B4-BE49-F238E27FC236}">
                <a16:creationId xmlns:a16="http://schemas.microsoft.com/office/drawing/2014/main" id="{8A2AE53F-212C-68EE-DF0A-E213B5F8C4B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08524" y="2902607"/>
            <a:ext cx="150157" cy="135230"/>
          </a:xfrm>
          <a:prstGeom prst="rect">
            <a:avLst/>
          </a:prstGeom>
        </p:spPr>
      </p:pic>
      <p:cxnSp>
        <p:nvCxnSpPr>
          <p:cNvPr id="362" name="Straight Connector 266">
            <a:extLst>
              <a:ext uri="{FF2B5EF4-FFF2-40B4-BE49-F238E27FC236}">
                <a16:creationId xmlns:a16="http://schemas.microsoft.com/office/drawing/2014/main" id="{C37DDB5E-52BA-1E58-9B37-72D2CEA06D38}"/>
              </a:ext>
            </a:extLst>
          </p:cNvPr>
          <p:cNvCxnSpPr>
            <a:cxnSpLocks/>
          </p:cNvCxnSpPr>
          <p:nvPr/>
        </p:nvCxnSpPr>
        <p:spPr>
          <a:xfrm flipV="1">
            <a:off x="7514594" y="3060364"/>
            <a:ext cx="668816" cy="6128"/>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363" name="Graphic 267" descr="Future with solid fill">
            <a:extLst>
              <a:ext uri="{FF2B5EF4-FFF2-40B4-BE49-F238E27FC236}">
                <a16:creationId xmlns:a16="http://schemas.microsoft.com/office/drawing/2014/main" id="{672999DB-3F3E-E1DC-1509-2BEB61FEE9C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97149" y="2898047"/>
            <a:ext cx="150157" cy="135230"/>
          </a:xfrm>
          <a:prstGeom prst="rect">
            <a:avLst/>
          </a:prstGeom>
        </p:spPr>
      </p:pic>
      <p:cxnSp>
        <p:nvCxnSpPr>
          <p:cNvPr id="364" name="Straight Connector 290">
            <a:extLst>
              <a:ext uri="{FF2B5EF4-FFF2-40B4-BE49-F238E27FC236}">
                <a16:creationId xmlns:a16="http://schemas.microsoft.com/office/drawing/2014/main" id="{C5F85403-046F-20DC-8D69-932290213200}"/>
              </a:ext>
            </a:extLst>
          </p:cNvPr>
          <p:cNvCxnSpPr>
            <a:cxnSpLocks/>
          </p:cNvCxnSpPr>
          <p:nvPr/>
        </p:nvCxnSpPr>
        <p:spPr>
          <a:xfrm>
            <a:off x="3333914" y="3065081"/>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365" name="Graphic 291" descr="Future with solid fill">
            <a:extLst>
              <a:ext uri="{FF2B5EF4-FFF2-40B4-BE49-F238E27FC236}">
                <a16:creationId xmlns:a16="http://schemas.microsoft.com/office/drawing/2014/main" id="{28741015-54E3-1879-B4DC-58595443E41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391501" y="2905358"/>
            <a:ext cx="150157" cy="135230"/>
          </a:xfrm>
          <a:prstGeom prst="rect">
            <a:avLst/>
          </a:prstGeom>
        </p:spPr>
      </p:pic>
      <p:cxnSp>
        <p:nvCxnSpPr>
          <p:cNvPr id="366" name="Straight Connector 292">
            <a:extLst>
              <a:ext uri="{FF2B5EF4-FFF2-40B4-BE49-F238E27FC236}">
                <a16:creationId xmlns:a16="http://schemas.microsoft.com/office/drawing/2014/main" id="{77CBDD65-2CEC-A42F-1B16-63BC4BC36336}"/>
              </a:ext>
            </a:extLst>
          </p:cNvPr>
          <p:cNvCxnSpPr>
            <a:cxnSpLocks/>
          </p:cNvCxnSpPr>
          <p:nvPr/>
        </p:nvCxnSpPr>
        <p:spPr>
          <a:xfrm>
            <a:off x="5070803" y="3057770"/>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367" name="Graphic 293" descr="Future with solid fill">
            <a:extLst>
              <a:ext uri="{FF2B5EF4-FFF2-40B4-BE49-F238E27FC236}">
                <a16:creationId xmlns:a16="http://schemas.microsoft.com/office/drawing/2014/main" id="{71228F0D-947D-58D3-7E76-706EEF47A51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140866" y="2898047"/>
            <a:ext cx="150157" cy="135230"/>
          </a:xfrm>
          <a:prstGeom prst="rect">
            <a:avLst/>
          </a:prstGeom>
        </p:spPr>
      </p:pic>
      <p:cxnSp>
        <p:nvCxnSpPr>
          <p:cNvPr id="368" name="Straight Connector 294">
            <a:extLst>
              <a:ext uri="{FF2B5EF4-FFF2-40B4-BE49-F238E27FC236}">
                <a16:creationId xmlns:a16="http://schemas.microsoft.com/office/drawing/2014/main" id="{FF8A84B8-564F-BA8C-DE33-695929BD61B9}"/>
              </a:ext>
            </a:extLst>
          </p:cNvPr>
          <p:cNvCxnSpPr>
            <a:cxnSpLocks/>
          </p:cNvCxnSpPr>
          <p:nvPr/>
        </p:nvCxnSpPr>
        <p:spPr>
          <a:xfrm>
            <a:off x="6773354" y="3060824"/>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369" name="Graphic 295" descr="Future with solid fill">
            <a:extLst>
              <a:ext uri="{FF2B5EF4-FFF2-40B4-BE49-F238E27FC236}">
                <a16:creationId xmlns:a16="http://schemas.microsoft.com/office/drawing/2014/main" id="{BEB1A2D8-84C5-D1D1-9CEA-9C811D77457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830939" y="2901100"/>
            <a:ext cx="150157" cy="135230"/>
          </a:xfrm>
          <a:prstGeom prst="rect">
            <a:avLst/>
          </a:prstGeom>
        </p:spPr>
      </p:pic>
      <p:cxnSp>
        <p:nvCxnSpPr>
          <p:cNvPr id="370" name="Straight Connector 296">
            <a:extLst>
              <a:ext uri="{FF2B5EF4-FFF2-40B4-BE49-F238E27FC236}">
                <a16:creationId xmlns:a16="http://schemas.microsoft.com/office/drawing/2014/main" id="{3FA2ADE1-81F5-3EFD-7ADB-A270933BE39F}"/>
              </a:ext>
            </a:extLst>
          </p:cNvPr>
          <p:cNvCxnSpPr>
            <a:cxnSpLocks/>
          </p:cNvCxnSpPr>
          <p:nvPr/>
        </p:nvCxnSpPr>
        <p:spPr>
          <a:xfrm>
            <a:off x="8452757" y="3057770"/>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371" name="Graphic 297" descr="Future with solid fill">
            <a:extLst>
              <a:ext uri="{FF2B5EF4-FFF2-40B4-BE49-F238E27FC236}">
                <a16:creationId xmlns:a16="http://schemas.microsoft.com/office/drawing/2014/main" id="{308E949A-F365-C727-D523-76F5CF8F708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10344" y="2898047"/>
            <a:ext cx="150157" cy="135230"/>
          </a:xfrm>
          <a:prstGeom prst="rect">
            <a:avLst/>
          </a:prstGeom>
        </p:spPr>
      </p:pic>
      <p:cxnSp>
        <p:nvCxnSpPr>
          <p:cNvPr id="372" name="Straight Connector 298">
            <a:extLst>
              <a:ext uri="{FF2B5EF4-FFF2-40B4-BE49-F238E27FC236}">
                <a16:creationId xmlns:a16="http://schemas.microsoft.com/office/drawing/2014/main" id="{E7110D0E-3D3B-D667-B17B-8E9D3B1A601F}"/>
              </a:ext>
            </a:extLst>
          </p:cNvPr>
          <p:cNvCxnSpPr>
            <a:cxnSpLocks/>
          </p:cNvCxnSpPr>
          <p:nvPr/>
        </p:nvCxnSpPr>
        <p:spPr>
          <a:xfrm>
            <a:off x="9200902" y="3057770"/>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sp>
        <p:nvSpPr>
          <p:cNvPr id="373" name="Left Brace 323">
            <a:extLst>
              <a:ext uri="{FF2B5EF4-FFF2-40B4-BE49-F238E27FC236}">
                <a16:creationId xmlns:a16="http://schemas.microsoft.com/office/drawing/2014/main" id="{A38F232A-DEFA-E290-3084-8A601DD66FFA}"/>
              </a:ext>
            </a:extLst>
          </p:cNvPr>
          <p:cNvSpPr/>
          <p:nvPr/>
        </p:nvSpPr>
        <p:spPr>
          <a:xfrm rot="5400000">
            <a:off x="3436574" y="2005213"/>
            <a:ext cx="89141" cy="1712831"/>
          </a:xfrm>
          <a:prstGeom prst="leftBrace">
            <a:avLst/>
          </a:prstGeom>
          <a:noFill/>
          <a:ln w="19050">
            <a:solidFill>
              <a:schemeClr val="bg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DK" sz="1400">
              <a:latin typeface="Gill Sans MT" panose="020B0502020104020203" pitchFamily="34" charset="0"/>
            </a:endParaRPr>
          </a:p>
        </p:txBody>
      </p:sp>
      <p:cxnSp>
        <p:nvCxnSpPr>
          <p:cNvPr id="374" name="Straight Arrow Connector 178">
            <a:extLst>
              <a:ext uri="{FF2B5EF4-FFF2-40B4-BE49-F238E27FC236}">
                <a16:creationId xmlns:a16="http://schemas.microsoft.com/office/drawing/2014/main" id="{4D24C7DE-8BF2-56F3-301C-FAD92ECE1B10}"/>
              </a:ext>
            </a:extLst>
          </p:cNvPr>
          <p:cNvCxnSpPr>
            <a:cxnSpLocks/>
          </p:cNvCxnSpPr>
          <p:nvPr/>
        </p:nvCxnSpPr>
        <p:spPr>
          <a:xfrm flipV="1">
            <a:off x="2610636" y="2972204"/>
            <a:ext cx="0" cy="973044"/>
          </a:xfrm>
          <a:prstGeom prst="straightConnector1">
            <a:avLst/>
          </a:prstGeom>
          <a:ln w="19050">
            <a:solidFill>
              <a:schemeClr val="bg2">
                <a:lumMod val="50000"/>
              </a:schemeClr>
            </a:solidFill>
            <a:prstDash val="sysDash"/>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75" name="Straight Arrow Connector 178">
            <a:extLst>
              <a:ext uri="{FF2B5EF4-FFF2-40B4-BE49-F238E27FC236}">
                <a16:creationId xmlns:a16="http://schemas.microsoft.com/office/drawing/2014/main" id="{427AF8BF-4EE8-4843-CDC2-BF3EC77D05F5}"/>
              </a:ext>
            </a:extLst>
          </p:cNvPr>
          <p:cNvCxnSpPr>
            <a:cxnSpLocks/>
          </p:cNvCxnSpPr>
          <p:nvPr/>
        </p:nvCxnSpPr>
        <p:spPr>
          <a:xfrm flipV="1">
            <a:off x="4345877" y="2962679"/>
            <a:ext cx="0" cy="973044"/>
          </a:xfrm>
          <a:prstGeom prst="straightConnector1">
            <a:avLst/>
          </a:prstGeom>
          <a:ln w="19050">
            <a:solidFill>
              <a:schemeClr val="bg2">
                <a:lumMod val="50000"/>
              </a:schemeClr>
            </a:solidFill>
            <a:prstDash val="sysDash"/>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76" name="Straight Arrow Connector 178">
            <a:extLst>
              <a:ext uri="{FF2B5EF4-FFF2-40B4-BE49-F238E27FC236}">
                <a16:creationId xmlns:a16="http://schemas.microsoft.com/office/drawing/2014/main" id="{20FAA98D-9B55-7077-78A0-58EE55BFA0BA}"/>
              </a:ext>
            </a:extLst>
          </p:cNvPr>
          <p:cNvCxnSpPr>
            <a:cxnSpLocks/>
          </p:cNvCxnSpPr>
          <p:nvPr/>
        </p:nvCxnSpPr>
        <p:spPr>
          <a:xfrm flipV="1">
            <a:off x="6061237" y="2972204"/>
            <a:ext cx="0" cy="973044"/>
          </a:xfrm>
          <a:prstGeom prst="straightConnector1">
            <a:avLst/>
          </a:prstGeom>
          <a:ln w="19050">
            <a:solidFill>
              <a:schemeClr val="bg2">
                <a:lumMod val="50000"/>
              </a:schemeClr>
            </a:solidFill>
            <a:prstDash val="sysDash"/>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77" name="Straight Arrow Connector 178">
            <a:extLst>
              <a:ext uri="{FF2B5EF4-FFF2-40B4-BE49-F238E27FC236}">
                <a16:creationId xmlns:a16="http://schemas.microsoft.com/office/drawing/2014/main" id="{DF92466A-8D7B-7CA3-D941-CB1333D770E3}"/>
              </a:ext>
            </a:extLst>
          </p:cNvPr>
          <p:cNvCxnSpPr>
            <a:cxnSpLocks/>
          </p:cNvCxnSpPr>
          <p:nvPr/>
        </p:nvCxnSpPr>
        <p:spPr>
          <a:xfrm flipV="1">
            <a:off x="7749861" y="2972204"/>
            <a:ext cx="0" cy="973044"/>
          </a:xfrm>
          <a:prstGeom prst="straightConnector1">
            <a:avLst/>
          </a:prstGeom>
          <a:ln w="19050">
            <a:solidFill>
              <a:schemeClr val="bg2">
                <a:lumMod val="50000"/>
              </a:schemeClr>
            </a:solidFill>
            <a:prstDash val="sysDash"/>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78" name="Straight Arrow Connector 178">
            <a:extLst>
              <a:ext uri="{FF2B5EF4-FFF2-40B4-BE49-F238E27FC236}">
                <a16:creationId xmlns:a16="http://schemas.microsoft.com/office/drawing/2014/main" id="{51467FFC-9736-4659-8DB9-0E0B21F3CAB7}"/>
              </a:ext>
            </a:extLst>
          </p:cNvPr>
          <p:cNvCxnSpPr>
            <a:cxnSpLocks/>
          </p:cNvCxnSpPr>
          <p:nvPr/>
        </p:nvCxnSpPr>
        <p:spPr>
          <a:xfrm flipV="1">
            <a:off x="9442547" y="2972204"/>
            <a:ext cx="0" cy="1060229"/>
          </a:xfrm>
          <a:prstGeom prst="straightConnector1">
            <a:avLst/>
          </a:prstGeom>
          <a:ln w="19050">
            <a:solidFill>
              <a:schemeClr val="bg2">
                <a:lumMod val="50000"/>
              </a:schemeClr>
            </a:solidFill>
            <a:prstDash val="sys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379" name="Left Brace 346">
            <a:extLst>
              <a:ext uri="{FF2B5EF4-FFF2-40B4-BE49-F238E27FC236}">
                <a16:creationId xmlns:a16="http://schemas.microsoft.com/office/drawing/2014/main" id="{31E5BA50-1D8F-2D35-A30D-CA69A8AA7FFD}"/>
              </a:ext>
            </a:extLst>
          </p:cNvPr>
          <p:cNvSpPr/>
          <p:nvPr/>
        </p:nvSpPr>
        <p:spPr>
          <a:xfrm rot="5400000">
            <a:off x="5173304" y="2018572"/>
            <a:ext cx="87847" cy="1688019"/>
          </a:xfrm>
          <a:prstGeom prst="leftBrace">
            <a:avLst/>
          </a:prstGeom>
          <a:noFill/>
          <a:ln w="19050">
            <a:solidFill>
              <a:schemeClr val="bg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DK" sz="1400">
              <a:latin typeface="Gill Sans MT" panose="020B0502020104020203" pitchFamily="34" charset="0"/>
            </a:endParaRPr>
          </a:p>
        </p:txBody>
      </p:sp>
      <p:sp>
        <p:nvSpPr>
          <p:cNvPr id="380" name="Left Brace 347">
            <a:extLst>
              <a:ext uri="{FF2B5EF4-FFF2-40B4-BE49-F238E27FC236}">
                <a16:creationId xmlns:a16="http://schemas.microsoft.com/office/drawing/2014/main" id="{FE9D3BA6-D0A9-15F6-5560-328E00BE2E39}"/>
              </a:ext>
            </a:extLst>
          </p:cNvPr>
          <p:cNvSpPr/>
          <p:nvPr/>
        </p:nvSpPr>
        <p:spPr>
          <a:xfrm rot="5400000">
            <a:off x="6890297" y="2045139"/>
            <a:ext cx="85041" cy="1634087"/>
          </a:xfrm>
          <a:prstGeom prst="leftBrace">
            <a:avLst/>
          </a:prstGeom>
          <a:noFill/>
          <a:ln w="19050">
            <a:solidFill>
              <a:schemeClr val="bg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DK" sz="1400" dirty="0">
              <a:latin typeface="Gill Sans MT" panose="020B0502020104020203" pitchFamily="34" charset="0"/>
            </a:endParaRPr>
          </a:p>
        </p:txBody>
      </p:sp>
      <p:sp>
        <p:nvSpPr>
          <p:cNvPr id="381" name="Left Brace 348">
            <a:extLst>
              <a:ext uri="{FF2B5EF4-FFF2-40B4-BE49-F238E27FC236}">
                <a16:creationId xmlns:a16="http://schemas.microsoft.com/office/drawing/2014/main" id="{CB27E883-F697-F6EC-0E4B-D2AC3C341428}"/>
              </a:ext>
            </a:extLst>
          </p:cNvPr>
          <p:cNvSpPr/>
          <p:nvPr/>
        </p:nvSpPr>
        <p:spPr>
          <a:xfrm rot="5400000">
            <a:off x="8582983" y="2042960"/>
            <a:ext cx="85041" cy="1634087"/>
          </a:xfrm>
          <a:prstGeom prst="leftBrace">
            <a:avLst/>
          </a:prstGeom>
          <a:noFill/>
          <a:ln w="19050">
            <a:solidFill>
              <a:schemeClr val="bg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DK" sz="1400" dirty="0">
              <a:latin typeface="Gill Sans MT" panose="020B0502020104020203" pitchFamily="34" charset="0"/>
            </a:endParaRPr>
          </a:p>
        </p:txBody>
      </p:sp>
      <p:sp>
        <p:nvSpPr>
          <p:cNvPr id="382" name="Left Brace 360">
            <a:extLst>
              <a:ext uri="{FF2B5EF4-FFF2-40B4-BE49-F238E27FC236}">
                <a16:creationId xmlns:a16="http://schemas.microsoft.com/office/drawing/2014/main" id="{EB9AAD88-287C-3AC7-F97C-EBBE8FCD666D}"/>
              </a:ext>
            </a:extLst>
          </p:cNvPr>
          <p:cNvSpPr/>
          <p:nvPr/>
        </p:nvSpPr>
        <p:spPr>
          <a:xfrm rot="16200000" flipH="1" flipV="1">
            <a:off x="9717361" y="3049609"/>
            <a:ext cx="53098" cy="493170"/>
          </a:xfrm>
          <a:prstGeom prst="leftBrace">
            <a:avLst/>
          </a:prstGeom>
          <a:noFill/>
          <a:ln w="12700">
            <a:solidFill>
              <a:schemeClr val="bg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DK" sz="1400">
              <a:latin typeface="Gill Sans MT" panose="020B0502020104020203" pitchFamily="34" charset="0"/>
            </a:endParaRPr>
          </a:p>
        </p:txBody>
      </p:sp>
      <p:sp>
        <p:nvSpPr>
          <p:cNvPr id="383" name="TextBox 180">
            <a:extLst>
              <a:ext uri="{FF2B5EF4-FFF2-40B4-BE49-F238E27FC236}">
                <a16:creationId xmlns:a16="http://schemas.microsoft.com/office/drawing/2014/main" id="{37800E3F-F9EC-FF4C-CACB-8A2B2AF69057}"/>
              </a:ext>
            </a:extLst>
          </p:cNvPr>
          <p:cNvSpPr txBox="1"/>
          <p:nvPr/>
        </p:nvSpPr>
        <p:spPr>
          <a:xfrm>
            <a:off x="106005" y="3761127"/>
            <a:ext cx="554575" cy="307777"/>
          </a:xfrm>
          <a:prstGeom prst="rect">
            <a:avLst/>
          </a:prstGeom>
          <a:noFill/>
        </p:spPr>
        <p:txBody>
          <a:bodyPr wrap="none" rtlCol="0">
            <a:spAutoFit/>
          </a:bodyPr>
          <a:lstStyle/>
          <a:p>
            <a:r>
              <a:rPr lang="en-US" sz="1400" dirty="0">
                <a:latin typeface="Gill Sans MT" panose="020B0502020104020203" pitchFamily="34" charset="0"/>
                <a:cs typeface="Times New Roman" panose="02020603050405020304" pitchFamily="18" charset="0"/>
              </a:rPr>
              <a:t>Job 2</a:t>
            </a:r>
            <a:endParaRPr lang="en-DK" sz="1400" dirty="0">
              <a:latin typeface="Gill Sans MT" panose="020B0502020104020203" pitchFamily="34" charset="0"/>
              <a:cs typeface="Times New Roman" panose="02020603050405020304" pitchFamily="18" charset="0"/>
            </a:endParaRPr>
          </a:p>
        </p:txBody>
      </p:sp>
      <p:sp>
        <p:nvSpPr>
          <p:cNvPr id="384" name="Rectangle: Rounded Corners 20">
            <a:extLst>
              <a:ext uri="{FF2B5EF4-FFF2-40B4-BE49-F238E27FC236}">
                <a16:creationId xmlns:a16="http://schemas.microsoft.com/office/drawing/2014/main" id="{BE4D291C-6727-6B7B-93A6-F6CC4B5B7F8F}"/>
              </a:ext>
            </a:extLst>
          </p:cNvPr>
          <p:cNvSpPr/>
          <p:nvPr/>
        </p:nvSpPr>
        <p:spPr>
          <a:xfrm>
            <a:off x="718799" y="3814703"/>
            <a:ext cx="227588" cy="248004"/>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85" name="Rectangle: Rounded Corners 42">
            <a:extLst>
              <a:ext uri="{FF2B5EF4-FFF2-40B4-BE49-F238E27FC236}">
                <a16:creationId xmlns:a16="http://schemas.microsoft.com/office/drawing/2014/main" id="{E74DD331-5A56-DC66-2A14-C0C14859C40D}"/>
              </a:ext>
            </a:extLst>
          </p:cNvPr>
          <p:cNvSpPr/>
          <p:nvPr/>
        </p:nvSpPr>
        <p:spPr>
          <a:xfrm rot="5400000">
            <a:off x="1151347" y="3820487"/>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86" name="Rectangle: Rounded Corners 42">
            <a:extLst>
              <a:ext uri="{FF2B5EF4-FFF2-40B4-BE49-F238E27FC236}">
                <a16:creationId xmlns:a16="http://schemas.microsoft.com/office/drawing/2014/main" id="{77B8973C-7692-B241-F821-0903049BB676}"/>
              </a:ext>
            </a:extLst>
          </p:cNvPr>
          <p:cNvSpPr/>
          <p:nvPr/>
        </p:nvSpPr>
        <p:spPr>
          <a:xfrm rot="5400000">
            <a:off x="1391033" y="3820268"/>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87" name="Rectangle: Rounded Corners 27">
            <a:extLst>
              <a:ext uri="{FF2B5EF4-FFF2-40B4-BE49-F238E27FC236}">
                <a16:creationId xmlns:a16="http://schemas.microsoft.com/office/drawing/2014/main" id="{D733187D-BC75-AE66-436B-6B9126CD65DC}"/>
              </a:ext>
            </a:extLst>
          </p:cNvPr>
          <p:cNvSpPr/>
          <p:nvPr/>
        </p:nvSpPr>
        <p:spPr>
          <a:xfrm>
            <a:off x="1637987" y="3812879"/>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88" name="Rectangle: Rounded Corners 42">
            <a:extLst>
              <a:ext uri="{FF2B5EF4-FFF2-40B4-BE49-F238E27FC236}">
                <a16:creationId xmlns:a16="http://schemas.microsoft.com/office/drawing/2014/main" id="{005F44F3-90D9-3A95-7C80-427F7CD5B469}"/>
              </a:ext>
            </a:extLst>
          </p:cNvPr>
          <p:cNvSpPr/>
          <p:nvPr/>
        </p:nvSpPr>
        <p:spPr>
          <a:xfrm rot="5400000">
            <a:off x="1897078" y="3820026"/>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89" name="Rectangle: Rounded Corners 42">
            <a:extLst>
              <a:ext uri="{FF2B5EF4-FFF2-40B4-BE49-F238E27FC236}">
                <a16:creationId xmlns:a16="http://schemas.microsoft.com/office/drawing/2014/main" id="{AA32F60D-160A-8F2D-DF3D-48244FAD8C92}"/>
              </a:ext>
            </a:extLst>
          </p:cNvPr>
          <p:cNvSpPr/>
          <p:nvPr/>
        </p:nvSpPr>
        <p:spPr>
          <a:xfrm rot="5400000">
            <a:off x="2136764" y="3819807"/>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90" name="Rectangle: Rounded Corners 27">
            <a:extLst>
              <a:ext uri="{FF2B5EF4-FFF2-40B4-BE49-F238E27FC236}">
                <a16:creationId xmlns:a16="http://schemas.microsoft.com/office/drawing/2014/main" id="{F5413BFF-DA83-1FCC-1D7D-94D34311F939}"/>
              </a:ext>
            </a:extLst>
          </p:cNvPr>
          <p:cNvSpPr/>
          <p:nvPr/>
        </p:nvSpPr>
        <p:spPr>
          <a:xfrm>
            <a:off x="2398597" y="3812419"/>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91" name="Rectangle: Rounded Corners 42">
            <a:extLst>
              <a:ext uri="{FF2B5EF4-FFF2-40B4-BE49-F238E27FC236}">
                <a16:creationId xmlns:a16="http://schemas.microsoft.com/office/drawing/2014/main" id="{BF759592-FC9A-2BFF-9B37-EB839FF6B5EA}"/>
              </a:ext>
            </a:extLst>
          </p:cNvPr>
          <p:cNvSpPr/>
          <p:nvPr/>
        </p:nvSpPr>
        <p:spPr>
          <a:xfrm rot="5400000">
            <a:off x="2603552" y="3815405"/>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92" name="Rectangle: Rounded Corners 42">
            <a:extLst>
              <a:ext uri="{FF2B5EF4-FFF2-40B4-BE49-F238E27FC236}">
                <a16:creationId xmlns:a16="http://schemas.microsoft.com/office/drawing/2014/main" id="{F50EE1EC-C539-4344-7EF8-3B76B9DBFC3B}"/>
              </a:ext>
            </a:extLst>
          </p:cNvPr>
          <p:cNvSpPr/>
          <p:nvPr/>
        </p:nvSpPr>
        <p:spPr>
          <a:xfrm rot="5400000">
            <a:off x="3103173" y="3820026"/>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93" name="Rectangle: Rounded Corners 27">
            <a:extLst>
              <a:ext uri="{FF2B5EF4-FFF2-40B4-BE49-F238E27FC236}">
                <a16:creationId xmlns:a16="http://schemas.microsoft.com/office/drawing/2014/main" id="{B984B7CC-C548-E41D-601F-4EC431D8A956}"/>
              </a:ext>
            </a:extLst>
          </p:cNvPr>
          <p:cNvSpPr/>
          <p:nvPr/>
        </p:nvSpPr>
        <p:spPr>
          <a:xfrm>
            <a:off x="3350127" y="3812637"/>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94" name="Rectangle: Rounded Corners 42">
            <a:extLst>
              <a:ext uri="{FF2B5EF4-FFF2-40B4-BE49-F238E27FC236}">
                <a16:creationId xmlns:a16="http://schemas.microsoft.com/office/drawing/2014/main" id="{A876EDA6-27D9-E65B-C44D-8196A0DECE7E}"/>
              </a:ext>
            </a:extLst>
          </p:cNvPr>
          <p:cNvSpPr/>
          <p:nvPr/>
        </p:nvSpPr>
        <p:spPr>
          <a:xfrm rot="5400000">
            <a:off x="3599495" y="3820268"/>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95" name="Rectangle: Rounded Corners 42">
            <a:extLst>
              <a:ext uri="{FF2B5EF4-FFF2-40B4-BE49-F238E27FC236}">
                <a16:creationId xmlns:a16="http://schemas.microsoft.com/office/drawing/2014/main" id="{5C899456-76E4-619B-28D3-05AB7F642944}"/>
              </a:ext>
            </a:extLst>
          </p:cNvPr>
          <p:cNvSpPr/>
          <p:nvPr/>
        </p:nvSpPr>
        <p:spPr>
          <a:xfrm rot="5400000">
            <a:off x="3839181" y="3820049"/>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96" name="Rectangle: Rounded Corners 27">
            <a:extLst>
              <a:ext uri="{FF2B5EF4-FFF2-40B4-BE49-F238E27FC236}">
                <a16:creationId xmlns:a16="http://schemas.microsoft.com/office/drawing/2014/main" id="{3C97F273-C4C3-AF10-EE7A-BCE1E1C49EEA}"/>
              </a:ext>
            </a:extLst>
          </p:cNvPr>
          <p:cNvSpPr/>
          <p:nvPr/>
        </p:nvSpPr>
        <p:spPr>
          <a:xfrm>
            <a:off x="4086135" y="3812660"/>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397" name="Rectangle: Rounded Corners 42">
            <a:extLst>
              <a:ext uri="{FF2B5EF4-FFF2-40B4-BE49-F238E27FC236}">
                <a16:creationId xmlns:a16="http://schemas.microsoft.com/office/drawing/2014/main" id="{22AD27C7-8314-5C21-486B-E806BE05087E}"/>
              </a:ext>
            </a:extLst>
          </p:cNvPr>
          <p:cNvSpPr/>
          <p:nvPr/>
        </p:nvSpPr>
        <p:spPr>
          <a:xfrm rot="5400000">
            <a:off x="4321913" y="3816347"/>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98" name="Rectangle: Rounded Corners 42">
            <a:extLst>
              <a:ext uri="{FF2B5EF4-FFF2-40B4-BE49-F238E27FC236}">
                <a16:creationId xmlns:a16="http://schemas.microsoft.com/office/drawing/2014/main" id="{F587241A-6F5F-FFA3-52A9-FC4112EED1A2}"/>
              </a:ext>
            </a:extLst>
          </p:cNvPr>
          <p:cNvSpPr/>
          <p:nvPr/>
        </p:nvSpPr>
        <p:spPr>
          <a:xfrm rot="5400000">
            <a:off x="4855596" y="3820026"/>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399" name="Rectangle: Rounded Corners 27">
            <a:extLst>
              <a:ext uri="{FF2B5EF4-FFF2-40B4-BE49-F238E27FC236}">
                <a16:creationId xmlns:a16="http://schemas.microsoft.com/office/drawing/2014/main" id="{C4AB4542-E27D-A584-E065-CF02290940AF}"/>
              </a:ext>
            </a:extLst>
          </p:cNvPr>
          <p:cNvSpPr/>
          <p:nvPr/>
        </p:nvSpPr>
        <p:spPr>
          <a:xfrm>
            <a:off x="5102550" y="3812637"/>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00" name="Rectangle: Rounded Corners 42">
            <a:extLst>
              <a:ext uri="{FF2B5EF4-FFF2-40B4-BE49-F238E27FC236}">
                <a16:creationId xmlns:a16="http://schemas.microsoft.com/office/drawing/2014/main" id="{1E45F1A8-0DFC-4B40-55C8-33B3576C54EB}"/>
              </a:ext>
            </a:extLst>
          </p:cNvPr>
          <p:cNvSpPr/>
          <p:nvPr/>
        </p:nvSpPr>
        <p:spPr>
          <a:xfrm rot="5400000">
            <a:off x="5331125" y="3820268"/>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01" name="Rectangle: Rounded Corners 42">
            <a:extLst>
              <a:ext uri="{FF2B5EF4-FFF2-40B4-BE49-F238E27FC236}">
                <a16:creationId xmlns:a16="http://schemas.microsoft.com/office/drawing/2014/main" id="{3C297F38-B4E4-E7B2-AF69-D95496C77EDD}"/>
              </a:ext>
            </a:extLst>
          </p:cNvPr>
          <p:cNvSpPr/>
          <p:nvPr/>
        </p:nvSpPr>
        <p:spPr>
          <a:xfrm rot="5400000">
            <a:off x="5570812" y="3820049"/>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02" name="Rectangle: Rounded Corners 27">
            <a:extLst>
              <a:ext uri="{FF2B5EF4-FFF2-40B4-BE49-F238E27FC236}">
                <a16:creationId xmlns:a16="http://schemas.microsoft.com/office/drawing/2014/main" id="{DC7A14E1-460B-33CA-ABB9-3B36DE8C1835}"/>
              </a:ext>
            </a:extLst>
          </p:cNvPr>
          <p:cNvSpPr/>
          <p:nvPr/>
        </p:nvSpPr>
        <p:spPr>
          <a:xfrm>
            <a:off x="5817766" y="3812660"/>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03" name="Rectangle: Rounded Corners 42">
            <a:extLst>
              <a:ext uri="{FF2B5EF4-FFF2-40B4-BE49-F238E27FC236}">
                <a16:creationId xmlns:a16="http://schemas.microsoft.com/office/drawing/2014/main" id="{7E012B2F-B9F4-5ACE-2ED6-399E1BCE1D64}"/>
              </a:ext>
            </a:extLst>
          </p:cNvPr>
          <p:cNvSpPr/>
          <p:nvPr/>
        </p:nvSpPr>
        <p:spPr>
          <a:xfrm rot="5400000">
            <a:off x="6053544" y="3816347"/>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04" name="Rectangle: Rounded Corners 42">
            <a:extLst>
              <a:ext uri="{FF2B5EF4-FFF2-40B4-BE49-F238E27FC236}">
                <a16:creationId xmlns:a16="http://schemas.microsoft.com/office/drawing/2014/main" id="{85779AC0-5592-45E1-BBBB-42A40AD775E0}"/>
              </a:ext>
            </a:extLst>
          </p:cNvPr>
          <p:cNvSpPr/>
          <p:nvPr/>
        </p:nvSpPr>
        <p:spPr>
          <a:xfrm rot="5400000">
            <a:off x="6531633" y="3820025"/>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05" name="Rectangle: Rounded Corners 27">
            <a:extLst>
              <a:ext uri="{FF2B5EF4-FFF2-40B4-BE49-F238E27FC236}">
                <a16:creationId xmlns:a16="http://schemas.microsoft.com/office/drawing/2014/main" id="{B2B7BED4-0960-185A-B032-54B108D1F018}"/>
              </a:ext>
            </a:extLst>
          </p:cNvPr>
          <p:cNvSpPr/>
          <p:nvPr/>
        </p:nvSpPr>
        <p:spPr>
          <a:xfrm>
            <a:off x="6778586" y="3812637"/>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06" name="Rectangle: Rounded Corners 42">
            <a:extLst>
              <a:ext uri="{FF2B5EF4-FFF2-40B4-BE49-F238E27FC236}">
                <a16:creationId xmlns:a16="http://schemas.microsoft.com/office/drawing/2014/main" id="{FE46029E-DEA2-F19A-6D25-BD735A1F921F}"/>
              </a:ext>
            </a:extLst>
          </p:cNvPr>
          <p:cNvSpPr/>
          <p:nvPr/>
        </p:nvSpPr>
        <p:spPr>
          <a:xfrm rot="5400000">
            <a:off x="7011320" y="3820267"/>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07" name="Rectangle: Rounded Corners 42">
            <a:extLst>
              <a:ext uri="{FF2B5EF4-FFF2-40B4-BE49-F238E27FC236}">
                <a16:creationId xmlns:a16="http://schemas.microsoft.com/office/drawing/2014/main" id="{00CFB985-6C4D-6324-CBE7-839B795998BF}"/>
              </a:ext>
            </a:extLst>
          </p:cNvPr>
          <p:cNvSpPr/>
          <p:nvPr/>
        </p:nvSpPr>
        <p:spPr>
          <a:xfrm rot="5400000">
            <a:off x="7246848" y="3820048"/>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08" name="Rectangle: Rounded Corners 27">
            <a:extLst>
              <a:ext uri="{FF2B5EF4-FFF2-40B4-BE49-F238E27FC236}">
                <a16:creationId xmlns:a16="http://schemas.microsoft.com/office/drawing/2014/main" id="{A65E29B0-A11F-2200-9C37-DC30ADEFB5CF}"/>
              </a:ext>
            </a:extLst>
          </p:cNvPr>
          <p:cNvSpPr/>
          <p:nvPr/>
        </p:nvSpPr>
        <p:spPr>
          <a:xfrm>
            <a:off x="7489643" y="3812660"/>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09" name="Rectangle: Rounded Corners 42">
            <a:extLst>
              <a:ext uri="{FF2B5EF4-FFF2-40B4-BE49-F238E27FC236}">
                <a16:creationId xmlns:a16="http://schemas.microsoft.com/office/drawing/2014/main" id="{51AF7C1C-0CBD-83C7-0632-293FE6BC7C49}"/>
              </a:ext>
            </a:extLst>
          </p:cNvPr>
          <p:cNvSpPr/>
          <p:nvPr/>
        </p:nvSpPr>
        <p:spPr>
          <a:xfrm rot="5400000">
            <a:off x="7737898" y="3816347"/>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10" name="Rectangle: Rounded Corners 42">
            <a:extLst>
              <a:ext uri="{FF2B5EF4-FFF2-40B4-BE49-F238E27FC236}">
                <a16:creationId xmlns:a16="http://schemas.microsoft.com/office/drawing/2014/main" id="{89D3CAE4-1D3E-BDAD-CA3F-FF5BD3B77948}"/>
              </a:ext>
            </a:extLst>
          </p:cNvPr>
          <p:cNvSpPr/>
          <p:nvPr/>
        </p:nvSpPr>
        <p:spPr>
          <a:xfrm rot="5400000">
            <a:off x="8191756" y="3816325"/>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11" name="Rectangle: Rounded Corners 27">
            <a:extLst>
              <a:ext uri="{FF2B5EF4-FFF2-40B4-BE49-F238E27FC236}">
                <a16:creationId xmlns:a16="http://schemas.microsoft.com/office/drawing/2014/main" id="{43F6A499-F16C-6714-776C-733CF5429CA3}"/>
              </a:ext>
            </a:extLst>
          </p:cNvPr>
          <p:cNvSpPr/>
          <p:nvPr/>
        </p:nvSpPr>
        <p:spPr>
          <a:xfrm>
            <a:off x="8438710" y="3808935"/>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12" name="Rectangle: Rounded Corners 42">
            <a:extLst>
              <a:ext uri="{FF2B5EF4-FFF2-40B4-BE49-F238E27FC236}">
                <a16:creationId xmlns:a16="http://schemas.microsoft.com/office/drawing/2014/main" id="{9CA65868-C4FB-0F10-9D99-9118503599DE}"/>
              </a:ext>
            </a:extLst>
          </p:cNvPr>
          <p:cNvSpPr/>
          <p:nvPr/>
        </p:nvSpPr>
        <p:spPr>
          <a:xfrm rot="5400000">
            <a:off x="8688078" y="3816566"/>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13" name="Rectangle: Rounded Corners 42">
            <a:extLst>
              <a:ext uri="{FF2B5EF4-FFF2-40B4-BE49-F238E27FC236}">
                <a16:creationId xmlns:a16="http://schemas.microsoft.com/office/drawing/2014/main" id="{1EF39F23-46AE-5CF5-2E03-77EC99E84447}"/>
              </a:ext>
            </a:extLst>
          </p:cNvPr>
          <p:cNvSpPr/>
          <p:nvPr/>
        </p:nvSpPr>
        <p:spPr>
          <a:xfrm rot="5400000">
            <a:off x="8927764" y="3816347"/>
            <a:ext cx="256039" cy="237868"/>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14" name="Rectangle: Rounded Corners 27">
            <a:extLst>
              <a:ext uri="{FF2B5EF4-FFF2-40B4-BE49-F238E27FC236}">
                <a16:creationId xmlns:a16="http://schemas.microsoft.com/office/drawing/2014/main" id="{21FE65D0-C9ED-A920-3EF4-5AA816BE1914}"/>
              </a:ext>
            </a:extLst>
          </p:cNvPr>
          <p:cNvSpPr/>
          <p:nvPr/>
        </p:nvSpPr>
        <p:spPr>
          <a:xfrm>
            <a:off x="9174718" y="3808959"/>
            <a:ext cx="246110" cy="250568"/>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cxnSp>
        <p:nvCxnSpPr>
          <p:cNvPr id="415" name="Straight Connector 249">
            <a:extLst>
              <a:ext uri="{FF2B5EF4-FFF2-40B4-BE49-F238E27FC236}">
                <a16:creationId xmlns:a16="http://schemas.microsoft.com/office/drawing/2014/main" id="{F0443BE7-F903-4C65-396F-9A465B3534B6}"/>
              </a:ext>
            </a:extLst>
          </p:cNvPr>
          <p:cNvCxnSpPr>
            <a:cxnSpLocks/>
          </p:cNvCxnSpPr>
          <p:nvPr/>
        </p:nvCxnSpPr>
        <p:spPr>
          <a:xfrm>
            <a:off x="1190819" y="3780906"/>
            <a:ext cx="447169"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416" name="Graphic 255" descr="Future with solid fill">
            <a:extLst>
              <a:ext uri="{FF2B5EF4-FFF2-40B4-BE49-F238E27FC236}">
                <a16:creationId xmlns:a16="http://schemas.microsoft.com/office/drawing/2014/main" id="{66F663C4-493E-9241-8E75-9549171335D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53929" y="3615124"/>
            <a:ext cx="150157" cy="135230"/>
          </a:xfrm>
          <a:prstGeom prst="rect">
            <a:avLst/>
          </a:prstGeom>
        </p:spPr>
      </p:pic>
      <p:cxnSp>
        <p:nvCxnSpPr>
          <p:cNvPr id="417" name="Straight Connector 256">
            <a:extLst>
              <a:ext uri="{FF2B5EF4-FFF2-40B4-BE49-F238E27FC236}">
                <a16:creationId xmlns:a16="http://schemas.microsoft.com/office/drawing/2014/main" id="{CD564B5F-EA1E-E3AA-03BF-E7A2BB74046C}"/>
              </a:ext>
            </a:extLst>
          </p:cNvPr>
          <p:cNvCxnSpPr>
            <a:cxnSpLocks/>
          </p:cNvCxnSpPr>
          <p:nvPr/>
        </p:nvCxnSpPr>
        <p:spPr>
          <a:xfrm>
            <a:off x="1929277" y="3783998"/>
            <a:ext cx="399630"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418" name="Graphic 257" descr="Future with solid fill">
            <a:extLst>
              <a:ext uri="{FF2B5EF4-FFF2-40B4-BE49-F238E27FC236}">
                <a16:creationId xmlns:a16="http://schemas.microsoft.com/office/drawing/2014/main" id="{02490D95-4E74-8195-4AAB-E0C29CCB1D2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164109" y="3622754"/>
            <a:ext cx="150157" cy="135230"/>
          </a:xfrm>
          <a:prstGeom prst="rect">
            <a:avLst/>
          </a:prstGeom>
        </p:spPr>
      </p:pic>
      <p:cxnSp>
        <p:nvCxnSpPr>
          <p:cNvPr id="419" name="Straight Connector 272">
            <a:extLst>
              <a:ext uri="{FF2B5EF4-FFF2-40B4-BE49-F238E27FC236}">
                <a16:creationId xmlns:a16="http://schemas.microsoft.com/office/drawing/2014/main" id="{A06591CA-225F-120F-B2F7-03E2BB3F7CB2}"/>
              </a:ext>
            </a:extLst>
          </p:cNvPr>
          <p:cNvCxnSpPr>
            <a:cxnSpLocks/>
          </p:cNvCxnSpPr>
          <p:nvPr/>
        </p:nvCxnSpPr>
        <p:spPr>
          <a:xfrm>
            <a:off x="3647680" y="3786692"/>
            <a:ext cx="399630"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420" name="Graphic 273" descr="Future with solid fill">
            <a:extLst>
              <a:ext uri="{FF2B5EF4-FFF2-40B4-BE49-F238E27FC236}">
                <a16:creationId xmlns:a16="http://schemas.microsoft.com/office/drawing/2014/main" id="{DBBEA516-21AD-9BA1-DA32-23DA6740034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82512" y="3625446"/>
            <a:ext cx="150157" cy="135230"/>
          </a:xfrm>
          <a:prstGeom prst="rect">
            <a:avLst/>
          </a:prstGeom>
        </p:spPr>
      </p:pic>
      <p:cxnSp>
        <p:nvCxnSpPr>
          <p:cNvPr id="421" name="Straight Connector 274">
            <a:extLst>
              <a:ext uri="{FF2B5EF4-FFF2-40B4-BE49-F238E27FC236}">
                <a16:creationId xmlns:a16="http://schemas.microsoft.com/office/drawing/2014/main" id="{0E8C65FE-4ADF-3BC0-3FC4-410973E7F152}"/>
              </a:ext>
            </a:extLst>
          </p:cNvPr>
          <p:cNvCxnSpPr>
            <a:cxnSpLocks/>
          </p:cNvCxnSpPr>
          <p:nvPr/>
        </p:nvCxnSpPr>
        <p:spPr>
          <a:xfrm>
            <a:off x="5365811" y="3785520"/>
            <a:ext cx="399630"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422" name="Graphic 275" descr="Future with solid fill">
            <a:extLst>
              <a:ext uri="{FF2B5EF4-FFF2-40B4-BE49-F238E27FC236}">
                <a16:creationId xmlns:a16="http://schemas.microsoft.com/office/drawing/2014/main" id="{B20B94F0-A752-8596-F85F-D5890AFDA62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600643" y="3624274"/>
            <a:ext cx="150157" cy="135230"/>
          </a:xfrm>
          <a:prstGeom prst="rect">
            <a:avLst/>
          </a:prstGeom>
        </p:spPr>
      </p:pic>
      <p:cxnSp>
        <p:nvCxnSpPr>
          <p:cNvPr id="423" name="Straight Connector 276">
            <a:extLst>
              <a:ext uri="{FF2B5EF4-FFF2-40B4-BE49-F238E27FC236}">
                <a16:creationId xmlns:a16="http://schemas.microsoft.com/office/drawing/2014/main" id="{0CEE9042-8D33-7298-6704-D8EBEDC525EE}"/>
              </a:ext>
            </a:extLst>
          </p:cNvPr>
          <p:cNvCxnSpPr>
            <a:cxnSpLocks/>
          </p:cNvCxnSpPr>
          <p:nvPr/>
        </p:nvCxnSpPr>
        <p:spPr>
          <a:xfrm>
            <a:off x="7050277" y="3783998"/>
            <a:ext cx="399630"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424" name="Graphic 277" descr="Future with solid fill">
            <a:extLst>
              <a:ext uri="{FF2B5EF4-FFF2-40B4-BE49-F238E27FC236}">
                <a16:creationId xmlns:a16="http://schemas.microsoft.com/office/drawing/2014/main" id="{A9466895-8DB5-7835-8F30-C9A3F66206A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85110" y="3622754"/>
            <a:ext cx="150157" cy="135230"/>
          </a:xfrm>
          <a:prstGeom prst="rect">
            <a:avLst/>
          </a:prstGeom>
        </p:spPr>
      </p:pic>
      <p:cxnSp>
        <p:nvCxnSpPr>
          <p:cNvPr id="425" name="Straight Connector 278">
            <a:extLst>
              <a:ext uri="{FF2B5EF4-FFF2-40B4-BE49-F238E27FC236}">
                <a16:creationId xmlns:a16="http://schemas.microsoft.com/office/drawing/2014/main" id="{2C29C07C-3454-5947-CC40-E15670E351E1}"/>
              </a:ext>
            </a:extLst>
          </p:cNvPr>
          <p:cNvCxnSpPr>
            <a:cxnSpLocks/>
          </p:cNvCxnSpPr>
          <p:nvPr/>
        </p:nvCxnSpPr>
        <p:spPr>
          <a:xfrm>
            <a:off x="8713857" y="3783998"/>
            <a:ext cx="399630"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cxnSp>
        <p:nvCxnSpPr>
          <p:cNvPr id="426" name="Straight Connector 280">
            <a:extLst>
              <a:ext uri="{FF2B5EF4-FFF2-40B4-BE49-F238E27FC236}">
                <a16:creationId xmlns:a16="http://schemas.microsoft.com/office/drawing/2014/main" id="{C22DB112-066A-147D-1A21-43D7726E248E}"/>
              </a:ext>
            </a:extLst>
          </p:cNvPr>
          <p:cNvCxnSpPr>
            <a:cxnSpLocks/>
          </p:cNvCxnSpPr>
          <p:nvPr/>
        </p:nvCxnSpPr>
        <p:spPr>
          <a:xfrm>
            <a:off x="3103521" y="3785182"/>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427" name="Graphic 281" descr="Future with solid fill">
            <a:extLst>
              <a:ext uri="{FF2B5EF4-FFF2-40B4-BE49-F238E27FC236}">
                <a16:creationId xmlns:a16="http://schemas.microsoft.com/office/drawing/2014/main" id="{A100475B-5A3B-1F81-4047-BDBCF5590A6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161108" y="3625457"/>
            <a:ext cx="150157" cy="135230"/>
          </a:xfrm>
          <a:prstGeom prst="rect">
            <a:avLst/>
          </a:prstGeom>
        </p:spPr>
      </p:pic>
      <p:cxnSp>
        <p:nvCxnSpPr>
          <p:cNvPr id="428" name="Straight Connector 282">
            <a:extLst>
              <a:ext uri="{FF2B5EF4-FFF2-40B4-BE49-F238E27FC236}">
                <a16:creationId xmlns:a16="http://schemas.microsoft.com/office/drawing/2014/main" id="{C5F32BE1-72E0-642C-5033-F2B5F30918BD}"/>
              </a:ext>
            </a:extLst>
          </p:cNvPr>
          <p:cNvCxnSpPr>
            <a:cxnSpLocks/>
          </p:cNvCxnSpPr>
          <p:nvPr/>
        </p:nvCxnSpPr>
        <p:spPr>
          <a:xfrm>
            <a:off x="4853448" y="3784147"/>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429" name="Graphic 283" descr="Future with solid fill">
            <a:extLst>
              <a:ext uri="{FF2B5EF4-FFF2-40B4-BE49-F238E27FC236}">
                <a16:creationId xmlns:a16="http://schemas.microsoft.com/office/drawing/2014/main" id="{A44DB960-C18B-9D9D-247F-7290FEC52F5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11034" y="3624423"/>
            <a:ext cx="150157" cy="135230"/>
          </a:xfrm>
          <a:prstGeom prst="rect">
            <a:avLst/>
          </a:prstGeom>
        </p:spPr>
      </p:pic>
      <p:cxnSp>
        <p:nvCxnSpPr>
          <p:cNvPr id="430" name="Straight Connector 284">
            <a:extLst>
              <a:ext uri="{FF2B5EF4-FFF2-40B4-BE49-F238E27FC236}">
                <a16:creationId xmlns:a16="http://schemas.microsoft.com/office/drawing/2014/main" id="{D2595B64-0DE6-B9C6-C27C-355DCFDA7AF1}"/>
              </a:ext>
            </a:extLst>
          </p:cNvPr>
          <p:cNvCxnSpPr>
            <a:cxnSpLocks/>
          </p:cNvCxnSpPr>
          <p:nvPr/>
        </p:nvCxnSpPr>
        <p:spPr>
          <a:xfrm>
            <a:off x="6527730" y="3785639"/>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431" name="Graphic 285" descr="Future with solid fill">
            <a:extLst>
              <a:ext uri="{FF2B5EF4-FFF2-40B4-BE49-F238E27FC236}">
                <a16:creationId xmlns:a16="http://schemas.microsoft.com/office/drawing/2014/main" id="{BBBA406A-20E2-4476-21C2-3718F298166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85317" y="3625916"/>
            <a:ext cx="150157" cy="135230"/>
          </a:xfrm>
          <a:prstGeom prst="rect">
            <a:avLst/>
          </a:prstGeom>
        </p:spPr>
      </p:pic>
      <p:cxnSp>
        <p:nvCxnSpPr>
          <p:cNvPr id="432" name="Straight Connector 288">
            <a:extLst>
              <a:ext uri="{FF2B5EF4-FFF2-40B4-BE49-F238E27FC236}">
                <a16:creationId xmlns:a16="http://schemas.microsoft.com/office/drawing/2014/main" id="{920B3532-5B0C-4EE9-0ADE-62234E9D770C}"/>
              </a:ext>
            </a:extLst>
          </p:cNvPr>
          <p:cNvCxnSpPr>
            <a:cxnSpLocks/>
          </p:cNvCxnSpPr>
          <p:nvPr/>
        </p:nvCxnSpPr>
        <p:spPr>
          <a:xfrm>
            <a:off x="8186819" y="3780939"/>
            <a:ext cx="24164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433" name="Graphic 289" descr="Future with solid fill">
            <a:extLst>
              <a:ext uri="{FF2B5EF4-FFF2-40B4-BE49-F238E27FC236}">
                <a16:creationId xmlns:a16="http://schemas.microsoft.com/office/drawing/2014/main" id="{C531804C-4B84-EBA9-CFB5-3C2C319FD18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44405" y="3621215"/>
            <a:ext cx="150157" cy="135230"/>
          </a:xfrm>
          <a:prstGeom prst="rect">
            <a:avLst/>
          </a:prstGeom>
        </p:spPr>
      </p:pic>
      <p:sp>
        <p:nvSpPr>
          <p:cNvPr id="434" name="TextBox 353">
            <a:extLst>
              <a:ext uri="{FF2B5EF4-FFF2-40B4-BE49-F238E27FC236}">
                <a16:creationId xmlns:a16="http://schemas.microsoft.com/office/drawing/2014/main" id="{0ACC3B32-073B-9E64-609E-4C08013BB0BD}"/>
              </a:ext>
            </a:extLst>
          </p:cNvPr>
          <p:cNvSpPr txBox="1"/>
          <p:nvPr/>
        </p:nvSpPr>
        <p:spPr>
          <a:xfrm>
            <a:off x="602982" y="4051894"/>
            <a:ext cx="10334990" cy="276999"/>
          </a:xfrm>
          <a:prstGeom prst="rect">
            <a:avLst/>
          </a:prstGeom>
          <a:noFill/>
        </p:spPr>
        <p:txBody>
          <a:bodyPr wrap="square" rtlCol="0">
            <a:spAutoFit/>
          </a:bodyPr>
          <a:lstStyle/>
          <a:p>
            <a:r>
              <a:rPr lang="en-US" altLang="zh-CN" sz="1200" dirty="0">
                <a:latin typeface="Gill Sans MT" panose="020B0502020104020203" pitchFamily="34" charset="0"/>
                <a:cs typeface="Times New Roman" panose="02020603050405020304" pitchFamily="18" charset="0"/>
              </a:rPr>
              <a:t>0         2        4          6        8          10        12        14       16         18        20      22         24         26      28        30        32       34       36  </a:t>
            </a:r>
            <a:r>
              <a:rPr lang="en-US" altLang="zh-CN" sz="1200" b="1" dirty="0">
                <a:latin typeface="Gill Sans MT" panose="020B0502020104020203" pitchFamily="34" charset="0"/>
                <a:cs typeface="Times New Roman" panose="02020603050405020304" pitchFamily="18" charset="0"/>
              </a:rPr>
              <a:t>… </a:t>
            </a:r>
            <a:endParaRPr lang="en-DK" sz="1200" b="1" dirty="0">
              <a:latin typeface="Gill Sans MT" panose="020B0502020104020203" pitchFamily="34" charset="0"/>
              <a:cs typeface="Times New Roman" panose="02020603050405020304" pitchFamily="18" charset="0"/>
            </a:endParaRPr>
          </a:p>
        </p:txBody>
      </p:sp>
      <p:sp>
        <p:nvSpPr>
          <p:cNvPr id="435" name="Left Brace 364">
            <a:extLst>
              <a:ext uri="{FF2B5EF4-FFF2-40B4-BE49-F238E27FC236}">
                <a16:creationId xmlns:a16="http://schemas.microsoft.com/office/drawing/2014/main" id="{0EE6E6C8-6F54-8896-2142-5F52AF457EA2}"/>
              </a:ext>
            </a:extLst>
          </p:cNvPr>
          <p:cNvSpPr/>
          <p:nvPr/>
        </p:nvSpPr>
        <p:spPr>
          <a:xfrm rot="16200000" flipH="1" flipV="1">
            <a:off x="9717360" y="3756374"/>
            <a:ext cx="53098" cy="493170"/>
          </a:xfrm>
          <a:prstGeom prst="leftBrace">
            <a:avLst/>
          </a:prstGeom>
          <a:noFill/>
          <a:ln w="12700">
            <a:solidFill>
              <a:schemeClr val="bg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DK" sz="1400">
              <a:latin typeface="Gill Sans MT" panose="020B0502020104020203" pitchFamily="34" charset="0"/>
            </a:endParaRPr>
          </a:p>
        </p:txBody>
      </p:sp>
      <p:sp>
        <p:nvSpPr>
          <p:cNvPr id="436" name="TextBox 398">
            <a:extLst>
              <a:ext uri="{FF2B5EF4-FFF2-40B4-BE49-F238E27FC236}">
                <a16:creationId xmlns:a16="http://schemas.microsoft.com/office/drawing/2014/main" id="{67292922-048E-40A3-F666-BBBEAFCFE027}"/>
              </a:ext>
            </a:extLst>
          </p:cNvPr>
          <p:cNvSpPr txBox="1"/>
          <p:nvPr/>
        </p:nvSpPr>
        <p:spPr>
          <a:xfrm>
            <a:off x="9926479" y="2993067"/>
            <a:ext cx="364202"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a:t>
            </a:r>
            <a:endParaRPr lang="en-DK" sz="1400" b="1" i="1" dirty="0">
              <a:latin typeface="Gill Sans MT" panose="020B0502020104020203" pitchFamily="34" charset="0"/>
              <a:cs typeface="Times New Roman" panose="02020603050405020304" pitchFamily="18" charset="0"/>
            </a:endParaRPr>
          </a:p>
        </p:txBody>
      </p:sp>
      <p:sp>
        <p:nvSpPr>
          <p:cNvPr id="437" name="TextBox 400">
            <a:extLst>
              <a:ext uri="{FF2B5EF4-FFF2-40B4-BE49-F238E27FC236}">
                <a16:creationId xmlns:a16="http://schemas.microsoft.com/office/drawing/2014/main" id="{D16615D6-922B-7BA3-2D97-660770DB7902}"/>
              </a:ext>
            </a:extLst>
          </p:cNvPr>
          <p:cNvSpPr txBox="1"/>
          <p:nvPr/>
        </p:nvSpPr>
        <p:spPr>
          <a:xfrm>
            <a:off x="9918182" y="3698959"/>
            <a:ext cx="364202"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a:t>
            </a:r>
            <a:endParaRPr lang="en-DK" sz="1400" b="1" i="1" dirty="0">
              <a:latin typeface="Gill Sans MT" panose="020B0502020104020203" pitchFamily="34" charset="0"/>
              <a:cs typeface="Times New Roman" panose="02020603050405020304" pitchFamily="18" charset="0"/>
            </a:endParaRPr>
          </a:p>
        </p:txBody>
      </p:sp>
      <p:pic>
        <p:nvPicPr>
          <p:cNvPr id="438" name="Graphic 32" descr="Future with solid fill">
            <a:extLst>
              <a:ext uri="{FF2B5EF4-FFF2-40B4-BE49-F238E27FC236}">
                <a16:creationId xmlns:a16="http://schemas.microsoft.com/office/drawing/2014/main" id="{16D08D8F-FFC9-652A-1B2E-BD3C030F7CF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39414" y="2911690"/>
            <a:ext cx="150157" cy="135230"/>
          </a:xfrm>
          <a:prstGeom prst="rect">
            <a:avLst/>
          </a:prstGeom>
        </p:spPr>
      </p:pic>
      <p:pic>
        <p:nvPicPr>
          <p:cNvPr id="439" name="Graphic 49" descr="Future with solid fill">
            <a:extLst>
              <a:ext uri="{FF2B5EF4-FFF2-40B4-BE49-F238E27FC236}">
                <a16:creationId xmlns:a16="http://schemas.microsoft.com/office/drawing/2014/main" id="{85CB5C53-F5B1-6C2B-B7BD-4504B4C902D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541500" y="2901644"/>
            <a:ext cx="150157" cy="135230"/>
          </a:xfrm>
          <a:prstGeom prst="rect">
            <a:avLst/>
          </a:prstGeom>
        </p:spPr>
      </p:pic>
      <p:pic>
        <p:nvPicPr>
          <p:cNvPr id="440" name="Graphic 50" descr="Future with solid fill">
            <a:extLst>
              <a:ext uri="{FF2B5EF4-FFF2-40B4-BE49-F238E27FC236}">
                <a16:creationId xmlns:a16="http://schemas.microsoft.com/office/drawing/2014/main" id="{B0A245FA-DD41-B752-5D9D-42C55E4E57E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850528" y="2909822"/>
            <a:ext cx="150157" cy="135230"/>
          </a:xfrm>
          <a:prstGeom prst="rect">
            <a:avLst/>
          </a:prstGeom>
        </p:spPr>
      </p:pic>
      <p:pic>
        <p:nvPicPr>
          <p:cNvPr id="441" name="Graphic 55" descr="Future with solid fill">
            <a:extLst>
              <a:ext uri="{FF2B5EF4-FFF2-40B4-BE49-F238E27FC236}">
                <a16:creationId xmlns:a16="http://schemas.microsoft.com/office/drawing/2014/main" id="{DDC5290D-0CF6-26BC-5DCA-0BABB185D90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143784" y="2905358"/>
            <a:ext cx="150157" cy="135230"/>
          </a:xfrm>
          <a:prstGeom prst="rect">
            <a:avLst/>
          </a:prstGeom>
        </p:spPr>
      </p:pic>
      <p:cxnSp>
        <p:nvCxnSpPr>
          <p:cNvPr id="442" name="Straight Arrow Connector 47">
            <a:extLst>
              <a:ext uri="{FF2B5EF4-FFF2-40B4-BE49-F238E27FC236}">
                <a16:creationId xmlns:a16="http://schemas.microsoft.com/office/drawing/2014/main" id="{8F15706D-3ADD-27F5-4134-C65771D442E4}"/>
              </a:ext>
            </a:extLst>
          </p:cNvPr>
          <p:cNvCxnSpPr>
            <a:cxnSpLocks/>
          </p:cNvCxnSpPr>
          <p:nvPr/>
        </p:nvCxnSpPr>
        <p:spPr>
          <a:xfrm>
            <a:off x="533955" y="3376106"/>
            <a:ext cx="10294964" cy="0"/>
          </a:xfrm>
          <a:prstGeom prst="straightConnector1">
            <a:avLst/>
          </a:prstGeom>
          <a:ln w="38100">
            <a:solidFill>
              <a:schemeClr val="bg2">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443" name="Straight Arrow Connector 48">
            <a:extLst>
              <a:ext uri="{FF2B5EF4-FFF2-40B4-BE49-F238E27FC236}">
                <a16:creationId xmlns:a16="http://schemas.microsoft.com/office/drawing/2014/main" id="{C442C63E-BCB9-A7C1-4ADA-E3DE925B0162}"/>
              </a:ext>
            </a:extLst>
          </p:cNvPr>
          <p:cNvCxnSpPr>
            <a:cxnSpLocks/>
          </p:cNvCxnSpPr>
          <p:nvPr/>
        </p:nvCxnSpPr>
        <p:spPr>
          <a:xfrm>
            <a:off x="514497" y="4087648"/>
            <a:ext cx="10344365" cy="0"/>
          </a:xfrm>
          <a:prstGeom prst="straightConnector1">
            <a:avLst/>
          </a:prstGeom>
          <a:ln w="38100">
            <a:solidFill>
              <a:schemeClr val="bg2">
                <a:lumMod val="50000"/>
              </a:schemeClr>
            </a:solidFill>
            <a:tailEnd type="triangle"/>
          </a:ln>
        </p:spPr>
        <p:style>
          <a:lnRef idx="2">
            <a:schemeClr val="accent1"/>
          </a:lnRef>
          <a:fillRef idx="0">
            <a:schemeClr val="accent1"/>
          </a:fillRef>
          <a:effectRef idx="1">
            <a:schemeClr val="accent1"/>
          </a:effectRef>
          <a:fontRef idx="minor">
            <a:schemeClr val="tx1"/>
          </a:fontRef>
        </p:style>
      </p:cxnSp>
      <p:pic>
        <p:nvPicPr>
          <p:cNvPr id="444" name="Graphic 443" descr="Future with solid fill">
            <a:extLst>
              <a:ext uri="{FF2B5EF4-FFF2-40B4-BE49-F238E27FC236}">
                <a16:creationId xmlns:a16="http://schemas.microsoft.com/office/drawing/2014/main" id="{3B3E7B0A-7E27-6C37-FD1B-EF792C15D8C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266588" y="2896141"/>
            <a:ext cx="150157" cy="135230"/>
          </a:xfrm>
          <a:prstGeom prst="rect">
            <a:avLst/>
          </a:prstGeom>
        </p:spPr>
      </p:pic>
      <p:pic>
        <p:nvPicPr>
          <p:cNvPr id="445" name="Graphic 444" descr="Future with solid fill">
            <a:extLst>
              <a:ext uri="{FF2B5EF4-FFF2-40B4-BE49-F238E27FC236}">
                <a16:creationId xmlns:a16="http://schemas.microsoft.com/office/drawing/2014/main" id="{73DA4DF8-1F31-974C-698D-F8167CC7255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69827" y="3637972"/>
            <a:ext cx="150157" cy="135230"/>
          </a:xfrm>
          <a:prstGeom prst="rect">
            <a:avLst/>
          </a:prstGeom>
        </p:spPr>
      </p:pic>
      <p:sp>
        <p:nvSpPr>
          <p:cNvPr id="446" name="TextBox 445">
            <a:extLst>
              <a:ext uri="{FF2B5EF4-FFF2-40B4-BE49-F238E27FC236}">
                <a16:creationId xmlns:a16="http://schemas.microsoft.com/office/drawing/2014/main" id="{985D392B-B0ED-043D-6681-1640293F7561}"/>
              </a:ext>
            </a:extLst>
          </p:cNvPr>
          <p:cNvSpPr txBox="1"/>
          <p:nvPr/>
        </p:nvSpPr>
        <p:spPr>
          <a:xfrm>
            <a:off x="7899339" y="3054514"/>
            <a:ext cx="373820"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10</a:t>
            </a:r>
            <a:endParaRPr lang="en-DK" sz="1400" b="1" i="1" dirty="0">
              <a:latin typeface="Gill Sans MT" panose="020B0502020104020203" pitchFamily="34" charset="0"/>
              <a:cs typeface="Times New Roman" panose="02020603050405020304" pitchFamily="18" charset="0"/>
            </a:endParaRPr>
          </a:p>
        </p:txBody>
      </p:sp>
      <p:sp>
        <p:nvSpPr>
          <p:cNvPr id="447" name="TextBox 446">
            <a:extLst>
              <a:ext uri="{FF2B5EF4-FFF2-40B4-BE49-F238E27FC236}">
                <a16:creationId xmlns:a16="http://schemas.microsoft.com/office/drawing/2014/main" id="{974B0D2F-0B7F-7841-9542-7CBBC7274614}"/>
              </a:ext>
            </a:extLst>
          </p:cNvPr>
          <p:cNvSpPr txBox="1"/>
          <p:nvPr/>
        </p:nvSpPr>
        <p:spPr>
          <a:xfrm>
            <a:off x="8401600" y="3047123"/>
            <a:ext cx="373820"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11</a:t>
            </a:r>
            <a:endParaRPr lang="en-DK" sz="1400" b="1" i="1" dirty="0">
              <a:latin typeface="Gill Sans MT" panose="020B0502020104020203" pitchFamily="34" charset="0"/>
              <a:cs typeface="Times New Roman" panose="02020603050405020304" pitchFamily="18" charset="0"/>
            </a:endParaRPr>
          </a:p>
        </p:txBody>
      </p:sp>
      <p:sp>
        <p:nvSpPr>
          <p:cNvPr id="448" name="TextBox 447">
            <a:extLst>
              <a:ext uri="{FF2B5EF4-FFF2-40B4-BE49-F238E27FC236}">
                <a16:creationId xmlns:a16="http://schemas.microsoft.com/office/drawing/2014/main" id="{817E508D-A1FC-C162-668B-F48905055E8D}"/>
              </a:ext>
            </a:extLst>
          </p:cNvPr>
          <p:cNvSpPr txBox="1"/>
          <p:nvPr/>
        </p:nvSpPr>
        <p:spPr>
          <a:xfrm>
            <a:off x="9139525" y="3060120"/>
            <a:ext cx="373820"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12</a:t>
            </a:r>
            <a:endParaRPr lang="en-DK" sz="1400" b="1" i="1" dirty="0">
              <a:latin typeface="Gill Sans MT" panose="020B0502020104020203" pitchFamily="34" charset="0"/>
              <a:cs typeface="Times New Roman" panose="02020603050405020304" pitchFamily="18" charset="0"/>
            </a:endParaRPr>
          </a:p>
        </p:txBody>
      </p:sp>
      <p:sp>
        <p:nvSpPr>
          <p:cNvPr id="449" name="TextBox 448">
            <a:extLst>
              <a:ext uri="{FF2B5EF4-FFF2-40B4-BE49-F238E27FC236}">
                <a16:creationId xmlns:a16="http://schemas.microsoft.com/office/drawing/2014/main" id="{6AA913B9-F9D5-08A7-2FA1-B01417BBC0D2}"/>
              </a:ext>
            </a:extLst>
          </p:cNvPr>
          <p:cNvSpPr txBox="1"/>
          <p:nvPr/>
        </p:nvSpPr>
        <p:spPr>
          <a:xfrm>
            <a:off x="8179164" y="3769242"/>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7</a:t>
            </a:r>
            <a:endParaRPr lang="en-DK" sz="1400" b="1" i="1" dirty="0">
              <a:latin typeface="Gill Sans MT" panose="020B0502020104020203" pitchFamily="34" charset="0"/>
              <a:cs typeface="Times New Roman" panose="02020603050405020304" pitchFamily="18" charset="0"/>
            </a:endParaRPr>
          </a:p>
        </p:txBody>
      </p:sp>
      <p:sp>
        <p:nvSpPr>
          <p:cNvPr id="450" name="TextBox 449">
            <a:extLst>
              <a:ext uri="{FF2B5EF4-FFF2-40B4-BE49-F238E27FC236}">
                <a16:creationId xmlns:a16="http://schemas.microsoft.com/office/drawing/2014/main" id="{89B34FAA-FA56-3C3D-2DB2-D415340456A4}"/>
              </a:ext>
            </a:extLst>
          </p:cNvPr>
          <p:cNvSpPr txBox="1"/>
          <p:nvPr/>
        </p:nvSpPr>
        <p:spPr>
          <a:xfrm>
            <a:off x="8689045" y="3761851"/>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8</a:t>
            </a:r>
            <a:endParaRPr lang="en-DK" sz="1400" b="1" i="1" dirty="0">
              <a:latin typeface="Gill Sans MT" panose="020B0502020104020203" pitchFamily="34" charset="0"/>
              <a:cs typeface="Times New Roman" panose="02020603050405020304" pitchFamily="18" charset="0"/>
            </a:endParaRPr>
          </a:p>
        </p:txBody>
      </p:sp>
      <p:sp>
        <p:nvSpPr>
          <p:cNvPr id="451" name="TextBox 450">
            <a:extLst>
              <a:ext uri="{FF2B5EF4-FFF2-40B4-BE49-F238E27FC236}">
                <a16:creationId xmlns:a16="http://schemas.microsoft.com/office/drawing/2014/main" id="{7D76F81F-3BAD-4A67-F623-22F996FB4713}"/>
              </a:ext>
            </a:extLst>
          </p:cNvPr>
          <p:cNvSpPr txBox="1"/>
          <p:nvPr/>
        </p:nvSpPr>
        <p:spPr>
          <a:xfrm>
            <a:off x="7733854" y="3761851"/>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7</a:t>
            </a:r>
            <a:endParaRPr lang="en-DK" sz="1400" b="1" i="1" dirty="0">
              <a:latin typeface="Gill Sans MT" panose="020B0502020104020203" pitchFamily="34" charset="0"/>
              <a:cs typeface="Times New Roman" panose="02020603050405020304" pitchFamily="18" charset="0"/>
            </a:endParaRPr>
          </a:p>
        </p:txBody>
      </p:sp>
      <p:sp>
        <p:nvSpPr>
          <p:cNvPr id="452" name="TextBox 451">
            <a:extLst>
              <a:ext uri="{FF2B5EF4-FFF2-40B4-BE49-F238E27FC236}">
                <a16:creationId xmlns:a16="http://schemas.microsoft.com/office/drawing/2014/main" id="{3A9646A5-2E8B-13EB-3659-DD868CBE7783}"/>
              </a:ext>
            </a:extLst>
          </p:cNvPr>
          <p:cNvSpPr txBox="1"/>
          <p:nvPr/>
        </p:nvSpPr>
        <p:spPr>
          <a:xfrm>
            <a:off x="8925582" y="3761851"/>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8</a:t>
            </a:r>
            <a:endParaRPr lang="en-DK" sz="1400" b="1" i="1" dirty="0">
              <a:latin typeface="Gill Sans MT" panose="020B0502020104020203" pitchFamily="34" charset="0"/>
              <a:cs typeface="Times New Roman" panose="02020603050405020304" pitchFamily="18" charset="0"/>
            </a:endParaRPr>
          </a:p>
        </p:txBody>
      </p:sp>
      <p:sp>
        <p:nvSpPr>
          <p:cNvPr id="453" name="Rectangle: Rounded Corners 20">
            <a:extLst>
              <a:ext uri="{FF2B5EF4-FFF2-40B4-BE49-F238E27FC236}">
                <a16:creationId xmlns:a16="http://schemas.microsoft.com/office/drawing/2014/main" id="{D11635B0-83A9-7C28-4758-A7615FD837E9}"/>
              </a:ext>
            </a:extLst>
          </p:cNvPr>
          <p:cNvSpPr/>
          <p:nvPr/>
        </p:nvSpPr>
        <p:spPr>
          <a:xfrm>
            <a:off x="705427" y="5259598"/>
            <a:ext cx="229332" cy="285530"/>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54" name="Rectangle: Rounded Corners 23">
            <a:extLst>
              <a:ext uri="{FF2B5EF4-FFF2-40B4-BE49-F238E27FC236}">
                <a16:creationId xmlns:a16="http://schemas.microsoft.com/office/drawing/2014/main" id="{2A1CAB10-7A2D-D0FA-D3D6-DAD340C154DB}"/>
              </a:ext>
            </a:extLst>
          </p:cNvPr>
          <p:cNvSpPr/>
          <p:nvPr/>
        </p:nvSpPr>
        <p:spPr>
          <a:xfrm rot="5400000">
            <a:off x="882785" y="5281987"/>
            <a:ext cx="294780" cy="239692"/>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55" name="Rectangle: Rounded Corners 25">
            <a:extLst>
              <a:ext uri="{FF2B5EF4-FFF2-40B4-BE49-F238E27FC236}">
                <a16:creationId xmlns:a16="http://schemas.microsoft.com/office/drawing/2014/main" id="{7C98B442-97CB-2F92-B8BC-ECAD89DCEB4A}"/>
              </a:ext>
            </a:extLst>
          </p:cNvPr>
          <p:cNvSpPr/>
          <p:nvPr/>
        </p:nvSpPr>
        <p:spPr>
          <a:xfrm>
            <a:off x="1155176" y="5259352"/>
            <a:ext cx="247997" cy="288482"/>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56" name="Rectangle: Rounded Corners 26">
            <a:extLst>
              <a:ext uri="{FF2B5EF4-FFF2-40B4-BE49-F238E27FC236}">
                <a16:creationId xmlns:a16="http://schemas.microsoft.com/office/drawing/2014/main" id="{F43022EE-1B59-A2CE-622A-2FED73DAA067}"/>
              </a:ext>
            </a:extLst>
          </p:cNvPr>
          <p:cNvSpPr/>
          <p:nvPr/>
        </p:nvSpPr>
        <p:spPr>
          <a:xfrm rot="5400000">
            <a:off x="1378058" y="5278834"/>
            <a:ext cx="294780" cy="239692"/>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57" name="Rectangle: Rounded Corners 27">
            <a:extLst>
              <a:ext uri="{FF2B5EF4-FFF2-40B4-BE49-F238E27FC236}">
                <a16:creationId xmlns:a16="http://schemas.microsoft.com/office/drawing/2014/main" id="{59C3E088-C9BB-C934-9A3F-D0BEBCEFEE54}"/>
              </a:ext>
            </a:extLst>
          </p:cNvPr>
          <p:cNvSpPr/>
          <p:nvPr/>
        </p:nvSpPr>
        <p:spPr>
          <a:xfrm>
            <a:off x="1650449" y="5256199"/>
            <a:ext cx="247997" cy="288482"/>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58" name="Rectangle: Rounded Corners 29">
            <a:extLst>
              <a:ext uri="{FF2B5EF4-FFF2-40B4-BE49-F238E27FC236}">
                <a16:creationId xmlns:a16="http://schemas.microsoft.com/office/drawing/2014/main" id="{08FBFBA0-B739-5B09-B4B8-7979C5807BFA}"/>
              </a:ext>
            </a:extLst>
          </p:cNvPr>
          <p:cNvSpPr/>
          <p:nvPr/>
        </p:nvSpPr>
        <p:spPr>
          <a:xfrm rot="5400000">
            <a:off x="1880273" y="5282842"/>
            <a:ext cx="294780" cy="239692"/>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59" name="Rectangle: Rounded Corners 20">
            <a:extLst>
              <a:ext uri="{FF2B5EF4-FFF2-40B4-BE49-F238E27FC236}">
                <a16:creationId xmlns:a16="http://schemas.microsoft.com/office/drawing/2014/main" id="{096F4E13-AB3B-5FEF-BB39-054C2198774C}"/>
              </a:ext>
            </a:extLst>
          </p:cNvPr>
          <p:cNvSpPr/>
          <p:nvPr/>
        </p:nvSpPr>
        <p:spPr>
          <a:xfrm>
            <a:off x="2144888" y="5255689"/>
            <a:ext cx="229332" cy="285530"/>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60" name="Rectangle: Rounded Corners 29">
            <a:extLst>
              <a:ext uri="{FF2B5EF4-FFF2-40B4-BE49-F238E27FC236}">
                <a16:creationId xmlns:a16="http://schemas.microsoft.com/office/drawing/2014/main" id="{E0C0B278-4C6F-088A-1C3D-37C368792171}"/>
              </a:ext>
            </a:extLst>
          </p:cNvPr>
          <p:cNvSpPr/>
          <p:nvPr/>
        </p:nvSpPr>
        <p:spPr>
          <a:xfrm rot="5400000">
            <a:off x="4346676" y="5270121"/>
            <a:ext cx="294780" cy="239692"/>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61" name="Rectangle: Rounded Corners 27">
            <a:extLst>
              <a:ext uri="{FF2B5EF4-FFF2-40B4-BE49-F238E27FC236}">
                <a16:creationId xmlns:a16="http://schemas.microsoft.com/office/drawing/2014/main" id="{09D92E7D-736D-49BC-7E62-599A9A6415FD}"/>
              </a:ext>
            </a:extLst>
          </p:cNvPr>
          <p:cNvSpPr/>
          <p:nvPr/>
        </p:nvSpPr>
        <p:spPr>
          <a:xfrm>
            <a:off x="4615379" y="5244846"/>
            <a:ext cx="247997" cy="288482"/>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62" name="Rectangle: Rounded Corners 20">
            <a:extLst>
              <a:ext uri="{FF2B5EF4-FFF2-40B4-BE49-F238E27FC236}">
                <a16:creationId xmlns:a16="http://schemas.microsoft.com/office/drawing/2014/main" id="{78E76B7B-66CB-83E7-5CD6-2EF63D14C531}"/>
              </a:ext>
            </a:extLst>
          </p:cNvPr>
          <p:cNvSpPr/>
          <p:nvPr/>
        </p:nvSpPr>
        <p:spPr>
          <a:xfrm>
            <a:off x="711267" y="5938974"/>
            <a:ext cx="229332" cy="285530"/>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63" name="Rectangle: Rounded Corners 42">
            <a:extLst>
              <a:ext uri="{FF2B5EF4-FFF2-40B4-BE49-F238E27FC236}">
                <a16:creationId xmlns:a16="http://schemas.microsoft.com/office/drawing/2014/main" id="{E1F11EC3-6AE4-DCE9-8D8A-CA759C1A9E6A}"/>
              </a:ext>
            </a:extLst>
          </p:cNvPr>
          <p:cNvSpPr/>
          <p:nvPr/>
        </p:nvSpPr>
        <p:spPr>
          <a:xfrm rot="5400000">
            <a:off x="1128742" y="5962718"/>
            <a:ext cx="294780" cy="239692"/>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64" name="TextBox 180">
            <a:extLst>
              <a:ext uri="{FF2B5EF4-FFF2-40B4-BE49-F238E27FC236}">
                <a16:creationId xmlns:a16="http://schemas.microsoft.com/office/drawing/2014/main" id="{AD8A62BE-7E74-4076-DCC7-FF7858D41F8E}"/>
              </a:ext>
            </a:extLst>
          </p:cNvPr>
          <p:cNvSpPr txBox="1"/>
          <p:nvPr/>
        </p:nvSpPr>
        <p:spPr>
          <a:xfrm>
            <a:off x="108145" y="5929066"/>
            <a:ext cx="554575" cy="307777"/>
          </a:xfrm>
          <a:prstGeom prst="rect">
            <a:avLst/>
          </a:prstGeom>
          <a:noFill/>
        </p:spPr>
        <p:txBody>
          <a:bodyPr wrap="none" rtlCol="0">
            <a:spAutoFit/>
          </a:bodyPr>
          <a:lstStyle/>
          <a:p>
            <a:r>
              <a:rPr lang="en-US" sz="1400" dirty="0">
                <a:latin typeface="Gill Sans MT" panose="020B0502020104020203" pitchFamily="34" charset="0"/>
                <a:cs typeface="Times New Roman" panose="02020603050405020304" pitchFamily="18" charset="0"/>
              </a:rPr>
              <a:t>Job 2</a:t>
            </a:r>
            <a:endParaRPr lang="en-DK" sz="1400" dirty="0">
              <a:latin typeface="Gill Sans MT" panose="020B0502020104020203" pitchFamily="34" charset="0"/>
              <a:cs typeface="Times New Roman" panose="02020603050405020304" pitchFamily="18" charset="0"/>
            </a:endParaRPr>
          </a:p>
        </p:txBody>
      </p:sp>
      <p:sp>
        <p:nvSpPr>
          <p:cNvPr id="465" name="TextBox 181">
            <a:extLst>
              <a:ext uri="{FF2B5EF4-FFF2-40B4-BE49-F238E27FC236}">
                <a16:creationId xmlns:a16="http://schemas.microsoft.com/office/drawing/2014/main" id="{779AAB78-2ECE-ECA0-FA5C-CC17B646BA83}"/>
              </a:ext>
            </a:extLst>
          </p:cNvPr>
          <p:cNvSpPr txBox="1"/>
          <p:nvPr/>
        </p:nvSpPr>
        <p:spPr>
          <a:xfrm>
            <a:off x="111550" y="5243883"/>
            <a:ext cx="554575" cy="307777"/>
          </a:xfrm>
          <a:prstGeom prst="rect">
            <a:avLst/>
          </a:prstGeom>
          <a:noFill/>
        </p:spPr>
        <p:txBody>
          <a:bodyPr wrap="none" rtlCol="0">
            <a:spAutoFit/>
          </a:bodyPr>
          <a:lstStyle/>
          <a:p>
            <a:r>
              <a:rPr lang="en-US" sz="1400" dirty="0">
                <a:latin typeface="Gill Sans MT" panose="020B0502020104020203" pitchFamily="34" charset="0"/>
                <a:cs typeface="Times New Roman" panose="02020603050405020304" pitchFamily="18" charset="0"/>
              </a:rPr>
              <a:t>Job 1</a:t>
            </a:r>
            <a:endParaRPr lang="en-DK" sz="1400" dirty="0">
              <a:latin typeface="Gill Sans MT" panose="020B0502020104020203" pitchFamily="34" charset="0"/>
              <a:cs typeface="Times New Roman" panose="02020603050405020304" pitchFamily="18" charset="0"/>
            </a:endParaRPr>
          </a:p>
        </p:txBody>
      </p:sp>
      <p:sp>
        <p:nvSpPr>
          <p:cNvPr id="466" name="Rectangle: Rounded Corners 29">
            <a:extLst>
              <a:ext uri="{FF2B5EF4-FFF2-40B4-BE49-F238E27FC236}">
                <a16:creationId xmlns:a16="http://schemas.microsoft.com/office/drawing/2014/main" id="{12D6A8EB-7F10-3646-31A3-FBE68CBFCE8F}"/>
              </a:ext>
            </a:extLst>
          </p:cNvPr>
          <p:cNvSpPr/>
          <p:nvPr/>
        </p:nvSpPr>
        <p:spPr>
          <a:xfrm rot="5400000">
            <a:off x="5095742" y="5279507"/>
            <a:ext cx="294780" cy="239692"/>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67" name="Rectangle: Rounded Corners 20">
            <a:extLst>
              <a:ext uri="{FF2B5EF4-FFF2-40B4-BE49-F238E27FC236}">
                <a16:creationId xmlns:a16="http://schemas.microsoft.com/office/drawing/2014/main" id="{C1BFEF1B-75B0-9928-9920-E803EBC74807}"/>
              </a:ext>
            </a:extLst>
          </p:cNvPr>
          <p:cNvSpPr/>
          <p:nvPr/>
        </p:nvSpPr>
        <p:spPr>
          <a:xfrm>
            <a:off x="5360356" y="5252354"/>
            <a:ext cx="229332" cy="285530"/>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68" name="Rectangle: Rounded Corners 23">
            <a:extLst>
              <a:ext uri="{FF2B5EF4-FFF2-40B4-BE49-F238E27FC236}">
                <a16:creationId xmlns:a16="http://schemas.microsoft.com/office/drawing/2014/main" id="{24A97CA4-3AE7-16DA-6F0B-D0A269C576B3}"/>
              </a:ext>
            </a:extLst>
          </p:cNvPr>
          <p:cNvSpPr/>
          <p:nvPr/>
        </p:nvSpPr>
        <p:spPr>
          <a:xfrm rot="5400000">
            <a:off x="5823675" y="5274741"/>
            <a:ext cx="294780" cy="239692"/>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69" name="Rectangle: Rounded Corners 25">
            <a:extLst>
              <a:ext uri="{FF2B5EF4-FFF2-40B4-BE49-F238E27FC236}">
                <a16:creationId xmlns:a16="http://schemas.microsoft.com/office/drawing/2014/main" id="{DB15A2AE-7245-E380-26F1-EDBA565B2120}"/>
              </a:ext>
            </a:extLst>
          </p:cNvPr>
          <p:cNvSpPr/>
          <p:nvPr/>
        </p:nvSpPr>
        <p:spPr>
          <a:xfrm>
            <a:off x="6096066" y="5252106"/>
            <a:ext cx="247997" cy="288482"/>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70" name="TextBox 145">
            <a:extLst>
              <a:ext uri="{FF2B5EF4-FFF2-40B4-BE49-F238E27FC236}">
                <a16:creationId xmlns:a16="http://schemas.microsoft.com/office/drawing/2014/main" id="{B552609D-82B7-17A7-48FE-91341B0D9925}"/>
              </a:ext>
            </a:extLst>
          </p:cNvPr>
          <p:cNvSpPr txBox="1"/>
          <p:nvPr/>
        </p:nvSpPr>
        <p:spPr>
          <a:xfrm>
            <a:off x="4789517" y="5241611"/>
            <a:ext cx="279244" cy="307777"/>
          </a:xfrm>
          <a:prstGeom prst="rect">
            <a:avLst/>
          </a:prstGeom>
          <a:noFill/>
        </p:spPr>
        <p:txBody>
          <a:bodyPr wrap="none" rtlCol="0">
            <a:spAutoFit/>
          </a:bodyPr>
          <a:lstStyle/>
          <a:p>
            <a:r>
              <a:rPr lang="en-US" sz="1400" b="1" i="1" dirty="0">
                <a:solidFill>
                  <a:schemeClr val="bg1"/>
                </a:solidFill>
                <a:latin typeface="Gill Sans MT" panose="020B0502020104020203" pitchFamily="34" charset="0"/>
                <a:cs typeface="Times New Roman" panose="02020603050405020304" pitchFamily="18" charset="0"/>
              </a:rPr>
              <a:t>1</a:t>
            </a:r>
            <a:endParaRPr lang="en-DK" sz="1400" b="1" i="1" dirty="0">
              <a:solidFill>
                <a:schemeClr val="bg1"/>
              </a:solidFill>
              <a:latin typeface="Gill Sans MT" panose="020B0502020104020203" pitchFamily="34" charset="0"/>
              <a:cs typeface="Times New Roman" panose="02020603050405020304" pitchFamily="18" charset="0"/>
            </a:endParaRPr>
          </a:p>
        </p:txBody>
      </p:sp>
      <p:sp>
        <p:nvSpPr>
          <p:cNvPr id="471" name="Rectangle: Rounded Corners 42">
            <a:extLst>
              <a:ext uri="{FF2B5EF4-FFF2-40B4-BE49-F238E27FC236}">
                <a16:creationId xmlns:a16="http://schemas.microsoft.com/office/drawing/2014/main" id="{E558848C-D5F3-5696-A8A7-19F68CD622EA}"/>
              </a:ext>
            </a:extLst>
          </p:cNvPr>
          <p:cNvSpPr/>
          <p:nvPr/>
        </p:nvSpPr>
        <p:spPr>
          <a:xfrm rot="5400000">
            <a:off x="2134051" y="5962188"/>
            <a:ext cx="294780" cy="239692"/>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72" name="Rectangle: Rounded Corners 42">
            <a:extLst>
              <a:ext uri="{FF2B5EF4-FFF2-40B4-BE49-F238E27FC236}">
                <a16:creationId xmlns:a16="http://schemas.microsoft.com/office/drawing/2014/main" id="{D638CA95-45D3-E3E9-7079-8FF03B96720C}"/>
              </a:ext>
            </a:extLst>
          </p:cNvPr>
          <p:cNvSpPr/>
          <p:nvPr/>
        </p:nvSpPr>
        <p:spPr>
          <a:xfrm rot="5400000">
            <a:off x="2375575" y="5961935"/>
            <a:ext cx="294780" cy="239692"/>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73" name="Rectangle: Rounded Corners 27">
            <a:extLst>
              <a:ext uri="{FF2B5EF4-FFF2-40B4-BE49-F238E27FC236}">
                <a16:creationId xmlns:a16="http://schemas.microsoft.com/office/drawing/2014/main" id="{101574C7-9E2A-4664-439E-5682E9F1F180}"/>
              </a:ext>
            </a:extLst>
          </p:cNvPr>
          <p:cNvSpPr/>
          <p:nvPr/>
        </p:nvSpPr>
        <p:spPr>
          <a:xfrm>
            <a:off x="2642812" y="5936344"/>
            <a:ext cx="247997" cy="288482"/>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74" name="Rectangle: Rounded Corners 42">
            <a:extLst>
              <a:ext uri="{FF2B5EF4-FFF2-40B4-BE49-F238E27FC236}">
                <a16:creationId xmlns:a16="http://schemas.microsoft.com/office/drawing/2014/main" id="{04A6250D-1F94-0FFB-EE34-78E9418F9A43}"/>
              </a:ext>
            </a:extLst>
          </p:cNvPr>
          <p:cNvSpPr/>
          <p:nvPr/>
        </p:nvSpPr>
        <p:spPr>
          <a:xfrm rot="5400000">
            <a:off x="2875472" y="5957952"/>
            <a:ext cx="294780" cy="239692"/>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75" name="Rectangle: Rounded Corners 42">
            <a:extLst>
              <a:ext uri="{FF2B5EF4-FFF2-40B4-BE49-F238E27FC236}">
                <a16:creationId xmlns:a16="http://schemas.microsoft.com/office/drawing/2014/main" id="{F997CBD2-AD41-11DF-A573-0DE094415B59}"/>
              </a:ext>
            </a:extLst>
          </p:cNvPr>
          <p:cNvSpPr/>
          <p:nvPr/>
        </p:nvSpPr>
        <p:spPr>
          <a:xfrm rot="5400000">
            <a:off x="3354838" y="5965070"/>
            <a:ext cx="294780" cy="239692"/>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76" name="Rectangle: Rounded Corners 27">
            <a:extLst>
              <a:ext uri="{FF2B5EF4-FFF2-40B4-BE49-F238E27FC236}">
                <a16:creationId xmlns:a16="http://schemas.microsoft.com/office/drawing/2014/main" id="{E66FA74D-F6DA-1DA3-C0A8-B87450337B1D}"/>
              </a:ext>
            </a:extLst>
          </p:cNvPr>
          <p:cNvSpPr/>
          <p:nvPr/>
        </p:nvSpPr>
        <p:spPr>
          <a:xfrm>
            <a:off x="3622074" y="5939479"/>
            <a:ext cx="247997" cy="288482"/>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77" name="Rectangle: Rounded Corners 42">
            <a:extLst>
              <a:ext uri="{FF2B5EF4-FFF2-40B4-BE49-F238E27FC236}">
                <a16:creationId xmlns:a16="http://schemas.microsoft.com/office/drawing/2014/main" id="{BF8B01CF-B5BC-94D2-60ED-300E06C5E561}"/>
              </a:ext>
            </a:extLst>
          </p:cNvPr>
          <p:cNvSpPr/>
          <p:nvPr/>
        </p:nvSpPr>
        <p:spPr>
          <a:xfrm rot="5400000">
            <a:off x="3846583" y="5965349"/>
            <a:ext cx="294780" cy="239692"/>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78" name="Rectangle: Rounded Corners 42">
            <a:extLst>
              <a:ext uri="{FF2B5EF4-FFF2-40B4-BE49-F238E27FC236}">
                <a16:creationId xmlns:a16="http://schemas.microsoft.com/office/drawing/2014/main" id="{FB0598E8-30CB-FE68-6092-A24221603254}"/>
              </a:ext>
            </a:extLst>
          </p:cNvPr>
          <p:cNvSpPr/>
          <p:nvPr/>
        </p:nvSpPr>
        <p:spPr>
          <a:xfrm rot="5400000">
            <a:off x="4079727" y="5965097"/>
            <a:ext cx="294780" cy="239692"/>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79" name="Rectangle: Rounded Corners 27">
            <a:extLst>
              <a:ext uri="{FF2B5EF4-FFF2-40B4-BE49-F238E27FC236}">
                <a16:creationId xmlns:a16="http://schemas.microsoft.com/office/drawing/2014/main" id="{7678943F-2F76-A83A-C95E-1CFC2A3B5445}"/>
              </a:ext>
            </a:extLst>
          </p:cNvPr>
          <p:cNvSpPr/>
          <p:nvPr/>
        </p:nvSpPr>
        <p:spPr>
          <a:xfrm>
            <a:off x="4346963" y="5939505"/>
            <a:ext cx="247997" cy="288482"/>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80" name="Rectangle: Rounded Corners 42">
            <a:extLst>
              <a:ext uri="{FF2B5EF4-FFF2-40B4-BE49-F238E27FC236}">
                <a16:creationId xmlns:a16="http://schemas.microsoft.com/office/drawing/2014/main" id="{1CA3A736-9AFB-4908-9661-76E441B55923}"/>
              </a:ext>
            </a:extLst>
          </p:cNvPr>
          <p:cNvSpPr/>
          <p:nvPr/>
        </p:nvSpPr>
        <p:spPr>
          <a:xfrm rot="5400000">
            <a:off x="4582920" y="5960835"/>
            <a:ext cx="294780" cy="239692"/>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81" name="Rectangle: Rounded Corners 42">
            <a:extLst>
              <a:ext uri="{FF2B5EF4-FFF2-40B4-BE49-F238E27FC236}">
                <a16:creationId xmlns:a16="http://schemas.microsoft.com/office/drawing/2014/main" id="{425E70A3-BC59-CC1D-0AD4-F8BBB650892F}"/>
              </a:ext>
            </a:extLst>
          </p:cNvPr>
          <p:cNvSpPr/>
          <p:nvPr/>
        </p:nvSpPr>
        <p:spPr>
          <a:xfrm rot="5400000">
            <a:off x="4823670" y="5962188"/>
            <a:ext cx="294780" cy="239692"/>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82" name="Rectangle: Rounded Corners 27">
            <a:extLst>
              <a:ext uri="{FF2B5EF4-FFF2-40B4-BE49-F238E27FC236}">
                <a16:creationId xmlns:a16="http://schemas.microsoft.com/office/drawing/2014/main" id="{7FD61C6F-434D-DA86-B51C-128C27795715}"/>
              </a:ext>
            </a:extLst>
          </p:cNvPr>
          <p:cNvSpPr/>
          <p:nvPr/>
        </p:nvSpPr>
        <p:spPr>
          <a:xfrm>
            <a:off x="5090907" y="5936596"/>
            <a:ext cx="247997" cy="288482"/>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83" name="Rectangle: Rounded Corners 42">
            <a:extLst>
              <a:ext uri="{FF2B5EF4-FFF2-40B4-BE49-F238E27FC236}">
                <a16:creationId xmlns:a16="http://schemas.microsoft.com/office/drawing/2014/main" id="{1FC95088-087B-1305-00F0-37D72187421D}"/>
              </a:ext>
            </a:extLst>
          </p:cNvPr>
          <p:cNvSpPr/>
          <p:nvPr/>
        </p:nvSpPr>
        <p:spPr>
          <a:xfrm rot="5400000">
            <a:off x="5323797" y="5962466"/>
            <a:ext cx="294780" cy="239692"/>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84" name="Rectangle: Rounded Corners 42">
            <a:extLst>
              <a:ext uri="{FF2B5EF4-FFF2-40B4-BE49-F238E27FC236}">
                <a16:creationId xmlns:a16="http://schemas.microsoft.com/office/drawing/2014/main" id="{FD8F3FCE-2D15-07E3-9DE8-BB51CFB6CA55}"/>
              </a:ext>
            </a:extLst>
          </p:cNvPr>
          <p:cNvSpPr/>
          <p:nvPr/>
        </p:nvSpPr>
        <p:spPr>
          <a:xfrm rot="5400000">
            <a:off x="5565320" y="5962215"/>
            <a:ext cx="294780" cy="239692"/>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85" name="Rectangle: Rounded Corners 27">
            <a:extLst>
              <a:ext uri="{FF2B5EF4-FFF2-40B4-BE49-F238E27FC236}">
                <a16:creationId xmlns:a16="http://schemas.microsoft.com/office/drawing/2014/main" id="{D31A9ABD-A1B7-7A16-7193-0EDEC2593F71}"/>
              </a:ext>
            </a:extLst>
          </p:cNvPr>
          <p:cNvSpPr/>
          <p:nvPr/>
        </p:nvSpPr>
        <p:spPr>
          <a:xfrm>
            <a:off x="5832556" y="5936622"/>
            <a:ext cx="247997" cy="288482"/>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86" name="Rectangle: Rounded Corners 42">
            <a:extLst>
              <a:ext uri="{FF2B5EF4-FFF2-40B4-BE49-F238E27FC236}">
                <a16:creationId xmlns:a16="http://schemas.microsoft.com/office/drawing/2014/main" id="{627B61D3-6B93-C64A-9A91-066169065277}"/>
              </a:ext>
            </a:extLst>
          </p:cNvPr>
          <p:cNvSpPr/>
          <p:nvPr/>
        </p:nvSpPr>
        <p:spPr>
          <a:xfrm rot="5400000">
            <a:off x="6051753" y="5964432"/>
            <a:ext cx="294780" cy="239692"/>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87" name="Rectangle: Rounded Corners 42">
            <a:extLst>
              <a:ext uri="{FF2B5EF4-FFF2-40B4-BE49-F238E27FC236}">
                <a16:creationId xmlns:a16="http://schemas.microsoft.com/office/drawing/2014/main" id="{9E33A3B1-FA89-3997-0A64-0A2D3411A96F}"/>
              </a:ext>
            </a:extLst>
          </p:cNvPr>
          <p:cNvSpPr/>
          <p:nvPr/>
        </p:nvSpPr>
        <p:spPr>
          <a:xfrm rot="5400000">
            <a:off x="6290449" y="5962187"/>
            <a:ext cx="294780" cy="239692"/>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88" name="Rectangle: Rounded Corners 27">
            <a:extLst>
              <a:ext uri="{FF2B5EF4-FFF2-40B4-BE49-F238E27FC236}">
                <a16:creationId xmlns:a16="http://schemas.microsoft.com/office/drawing/2014/main" id="{41E71605-135B-898C-1A6C-F50ED844C9B3}"/>
              </a:ext>
            </a:extLst>
          </p:cNvPr>
          <p:cNvSpPr/>
          <p:nvPr/>
        </p:nvSpPr>
        <p:spPr>
          <a:xfrm>
            <a:off x="6557685" y="5936595"/>
            <a:ext cx="247997" cy="288482"/>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89" name="Rectangle: Rounded Corners 42">
            <a:extLst>
              <a:ext uri="{FF2B5EF4-FFF2-40B4-BE49-F238E27FC236}">
                <a16:creationId xmlns:a16="http://schemas.microsoft.com/office/drawing/2014/main" id="{F2B7F4AF-329B-BBA5-7C05-A7FAB8BBB0AB}"/>
              </a:ext>
            </a:extLst>
          </p:cNvPr>
          <p:cNvSpPr/>
          <p:nvPr/>
        </p:nvSpPr>
        <p:spPr>
          <a:xfrm rot="5400000">
            <a:off x="6790576" y="5962465"/>
            <a:ext cx="294780" cy="239692"/>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90" name="Rectangle: Rounded Corners 42">
            <a:extLst>
              <a:ext uri="{FF2B5EF4-FFF2-40B4-BE49-F238E27FC236}">
                <a16:creationId xmlns:a16="http://schemas.microsoft.com/office/drawing/2014/main" id="{77C54CDA-3C21-C539-2ACD-2501D92BB351}"/>
              </a:ext>
            </a:extLst>
          </p:cNvPr>
          <p:cNvSpPr/>
          <p:nvPr/>
        </p:nvSpPr>
        <p:spPr>
          <a:xfrm rot="5400000">
            <a:off x="7291921" y="5962214"/>
            <a:ext cx="294780" cy="239692"/>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91" name="Rectangle: Rounded Corners 27">
            <a:extLst>
              <a:ext uri="{FF2B5EF4-FFF2-40B4-BE49-F238E27FC236}">
                <a16:creationId xmlns:a16="http://schemas.microsoft.com/office/drawing/2014/main" id="{9FFF4D54-36CA-A2A8-A8E7-D416BFD40297}"/>
              </a:ext>
            </a:extLst>
          </p:cNvPr>
          <p:cNvSpPr/>
          <p:nvPr/>
        </p:nvSpPr>
        <p:spPr>
          <a:xfrm>
            <a:off x="7559157" y="5936621"/>
            <a:ext cx="247997" cy="288482"/>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92" name="Rectangle: Rounded Corners 42">
            <a:extLst>
              <a:ext uri="{FF2B5EF4-FFF2-40B4-BE49-F238E27FC236}">
                <a16:creationId xmlns:a16="http://schemas.microsoft.com/office/drawing/2014/main" id="{814B8634-1B7B-EB37-4DC7-4FE57D63DB72}"/>
              </a:ext>
            </a:extLst>
          </p:cNvPr>
          <p:cNvSpPr/>
          <p:nvPr/>
        </p:nvSpPr>
        <p:spPr>
          <a:xfrm rot="5400000">
            <a:off x="7778354" y="5957951"/>
            <a:ext cx="294780" cy="239692"/>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93" name="Rectangle: Rounded Corners 42">
            <a:extLst>
              <a:ext uri="{FF2B5EF4-FFF2-40B4-BE49-F238E27FC236}">
                <a16:creationId xmlns:a16="http://schemas.microsoft.com/office/drawing/2014/main" id="{CD1CC65D-005F-FCFE-E8F4-07B2646363B1}"/>
              </a:ext>
            </a:extLst>
          </p:cNvPr>
          <p:cNvSpPr/>
          <p:nvPr/>
        </p:nvSpPr>
        <p:spPr>
          <a:xfrm rot="5400000">
            <a:off x="8223121" y="5957925"/>
            <a:ext cx="294780" cy="239692"/>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94" name="Rectangle: Rounded Corners 27">
            <a:extLst>
              <a:ext uri="{FF2B5EF4-FFF2-40B4-BE49-F238E27FC236}">
                <a16:creationId xmlns:a16="http://schemas.microsoft.com/office/drawing/2014/main" id="{FF092798-02E1-C90D-96B5-4A87A81909ED}"/>
              </a:ext>
            </a:extLst>
          </p:cNvPr>
          <p:cNvSpPr/>
          <p:nvPr/>
        </p:nvSpPr>
        <p:spPr>
          <a:xfrm>
            <a:off x="8490357" y="5932334"/>
            <a:ext cx="247997" cy="288482"/>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95" name="Rectangle: Rounded Corners 42">
            <a:extLst>
              <a:ext uri="{FF2B5EF4-FFF2-40B4-BE49-F238E27FC236}">
                <a16:creationId xmlns:a16="http://schemas.microsoft.com/office/drawing/2014/main" id="{B12DCCB1-06FB-D711-EFAB-EB2CAAEBAB71}"/>
              </a:ext>
            </a:extLst>
          </p:cNvPr>
          <p:cNvSpPr/>
          <p:nvPr/>
        </p:nvSpPr>
        <p:spPr>
          <a:xfrm rot="5400000">
            <a:off x="8723248" y="5958204"/>
            <a:ext cx="294780" cy="239692"/>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96" name="Rectangle: Rounded Corners 42">
            <a:extLst>
              <a:ext uri="{FF2B5EF4-FFF2-40B4-BE49-F238E27FC236}">
                <a16:creationId xmlns:a16="http://schemas.microsoft.com/office/drawing/2014/main" id="{FEF553A7-E684-4240-41BF-5843B2CCBC40}"/>
              </a:ext>
            </a:extLst>
          </p:cNvPr>
          <p:cNvSpPr/>
          <p:nvPr/>
        </p:nvSpPr>
        <p:spPr>
          <a:xfrm rot="5400000">
            <a:off x="9173689" y="5961830"/>
            <a:ext cx="294780" cy="239692"/>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497" name="Rectangle: Rounded Corners 23">
            <a:extLst>
              <a:ext uri="{FF2B5EF4-FFF2-40B4-BE49-F238E27FC236}">
                <a16:creationId xmlns:a16="http://schemas.microsoft.com/office/drawing/2014/main" id="{A6B3AA58-78FB-A762-3440-E83154EBEAB7}"/>
              </a:ext>
            </a:extLst>
          </p:cNvPr>
          <p:cNvSpPr/>
          <p:nvPr/>
        </p:nvSpPr>
        <p:spPr>
          <a:xfrm rot="5400000">
            <a:off x="2591794" y="5276193"/>
            <a:ext cx="294780" cy="239692"/>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98" name="Rectangle: Rounded Corners 25">
            <a:extLst>
              <a:ext uri="{FF2B5EF4-FFF2-40B4-BE49-F238E27FC236}">
                <a16:creationId xmlns:a16="http://schemas.microsoft.com/office/drawing/2014/main" id="{78DB3B66-D2AF-49F5-0224-BE0C6B91A205}"/>
              </a:ext>
            </a:extLst>
          </p:cNvPr>
          <p:cNvSpPr/>
          <p:nvPr/>
        </p:nvSpPr>
        <p:spPr>
          <a:xfrm>
            <a:off x="2864185" y="5253558"/>
            <a:ext cx="247997" cy="288482"/>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499" name="Rectangle: Rounded Corners 26">
            <a:extLst>
              <a:ext uri="{FF2B5EF4-FFF2-40B4-BE49-F238E27FC236}">
                <a16:creationId xmlns:a16="http://schemas.microsoft.com/office/drawing/2014/main" id="{61E05545-65EE-C7F5-9881-D9CE3DC77BFF}"/>
              </a:ext>
            </a:extLst>
          </p:cNvPr>
          <p:cNvSpPr/>
          <p:nvPr/>
        </p:nvSpPr>
        <p:spPr>
          <a:xfrm rot="5400000">
            <a:off x="3087067" y="5273040"/>
            <a:ext cx="294780" cy="239692"/>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500" name="Rectangle: Rounded Corners 27">
            <a:extLst>
              <a:ext uri="{FF2B5EF4-FFF2-40B4-BE49-F238E27FC236}">
                <a16:creationId xmlns:a16="http://schemas.microsoft.com/office/drawing/2014/main" id="{5EDBDA93-7210-59A2-FCEF-951B110E3573}"/>
              </a:ext>
            </a:extLst>
          </p:cNvPr>
          <p:cNvSpPr/>
          <p:nvPr/>
        </p:nvSpPr>
        <p:spPr>
          <a:xfrm>
            <a:off x="3359458" y="5250405"/>
            <a:ext cx="247997" cy="288482"/>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501" name="Rectangle: Rounded Corners 29">
            <a:extLst>
              <a:ext uri="{FF2B5EF4-FFF2-40B4-BE49-F238E27FC236}">
                <a16:creationId xmlns:a16="http://schemas.microsoft.com/office/drawing/2014/main" id="{26F11B99-7F0A-479F-2856-D8763CD664B4}"/>
              </a:ext>
            </a:extLst>
          </p:cNvPr>
          <p:cNvSpPr/>
          <p:nvPr/>
        </p:nvSpPr>
        <p:spPr>
          <a:xfrm rot="5400000">
            <a:off x="3589284" y="5277048"/>
            <a:ext cx="294780" cy="239692"/>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502" name="Rectangle: Rounded Corners 20">
            <a:extLst>
              <a:ext uri="{FF2B5EF4-FFF2-40B4-BE49-F238E27FC236}">
                <a16:creationId xmlns:a16="http://schemas.microsoft.com/office/drawing/2014/main" id="{166F2682-E848-EB4D-EB5F-3457E8E8EAD3}"/>
              </a:ext>
            </a:extLst>
          </p:cNvPr>
          <p:cNvSpPr/>
          <p:nvPr/>
        </p:nvSpPr>
        <p:spPr>
          <a:xfrm>
            <a:off x="3853897" y="5249895"/>
            <a:ext cx="229332" cy="285530"/>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503" name="Rectangle: Rounded Corners 23">
            <a:extLst>
              <a:ext uri="{FF2B5EF4-FFF2-40B4-BE49-F238E27FC236}">
                <a16:creationId xmlns:a16="http://schemas.microsoft.com/office/drawing/2014/main" id="{767261EB-E32B-47B4-7147-61ADFD059EB2}"/>
              </a:ext>
            </a:extLst>
          </p:cNvPr>
          <p:cNvSpPr/>
          <p:nvPr/>
        </p:nvSpPr>
        <p:spPr>
          <a:xfrm rot="5400000">
            <a:off x="6530601" y="5272700"/>
            <a:ext cx="294780" cy="239692"/>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504" name="Rectangle: Rounded Corners 25">
            <a:extLst>
              <a:ext uri="{FF2B5EF4-FFF2-40B4-BE49-F238E27FC236}">
                <a16:creationId xmlns:a16="http://schemas.microsoft.com/office/drawing/2014/main" id="{F9091FBA-A567-CD1D-FF65-2BA9F1D591DA}"/>
              </a:ext>
            </a:extLst>
          </p:cNvPr>
          <p:cNvSpPr/>
          <p:nvPr/>
        </p:nvSpPr>
        <p:spPr>
          <a:xfrm>
            <a:off x="6802992" y="5250064"/>
            <a:ext cx="247997" cy="288482"/>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505" name="Rectangle: Rounded Corners 26">
            <a:extLst>
              <a:ext uri="{FF2B5EF4-FFF2-40B4-BE49-F238E27FC236}">
                <a16:creationId xmlns:a16="http://schemas.microsoft.com/office/drawing/2014/main" id="{E42E21D6-FB0C-6316-74E5-36B00FAAFC30}"/>
              </a:ext>
            </a:extLst>
          </p:cNvPr>
          <p:cNvSpPr/>
          <p:nvPr/>
        </p:nvSpPr>
        <p:spPr>
          <a:xfrm rot="5400000">
            <a:off x="7017493" y="5269546"/>
            <a:ext cx="294780" cy="239692"/>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506" name="Rectangle: Rounded Corners 27">
            <a:extLst>
              <a:ext uri="{FF2B5EF4-FFF2-40B4-BE49-F238E27FC236}">
                <a16:creationId xmlns:a16="http://schemas.microsoft.com/office/drawing/2014/main" id="{65E08033-815A-E8F2-7B2C-286DB8D7E71C}"/>
              </a:ext>
            </a:extLst>
          </p:cNvPr>
          <p:cNvSpPr/>
          <p:nvPr/>
        </p:nvSpPr>
        <p:spPr>
          <a:xfrm>
            <a:off x="7289884" y="5246911"/>
            <a:ext cx="247997" cy="288482"/>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507" name="Rectangle: Rounded Corners 29">
            <a:extLst>
              <a:ext uri="{FF2B5EF4-FFF2-40B4-BE49-F238E27FC236}">
                <a16:creationId xmlns:a16="http://schemas.microsoft.com/office/drawing/2014/main" id="{FF6F24C5-FDA6-4E77-D2E3-10E87905DF44}"/>
              </a:ext>
            </a:extLst>
          </p:cNvPr>
          <p:cNvSpPr/>
          <p:nvPr/>
        </p:nvSpPr>
        <p:spPr>
          <a:xfrm rot="5400000">
            <a:off x="7515518" y="5273555"/>
            <a:ext cx="294780" cy="239692"/>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508" name="Rectangle: Rounded Corners 20">
            <a:extLst>
              <a:ext uri="{FF2B5EF4-FFF2-40B4-BE49-F238E27FC236}">
                <a16:creationId xmlns:a16="http://schemas.microsoft.com/office/drawing/2014/main" id="{A2114AFD-CFD5-122D-D159-288E2D3B5105}"/>
              </a:ext>
            </a:extLst>
          </p:cNvPr>
          <p:cNvSpPr/>
          <p:nvPr/>
        </p:nvSpPr>
        <p:spPr>
          <a:xfrm>
            <a:off x="7780133" y="5246402"/>
            <a:ext cx="229332" cy="285530"/>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509" name="Rectangle: Rounded Corners 23">
            <a:extLst>
              <a:ext uri="{FF2B5EF4-FFF2-40B4-BE49-F238E27FC236}">
                <a16:creationId xmlns:a16="http://schemas.microsoft.com/office/drawing/2014/main" id="{665A7163-E339-18BF-7F0F-624065E557D8}"/>
              </a:ext>
            </a:extLst>
          </p:cNvPr>
          <p:cNvSpPr/>
          <p:nvPr/>
        </p:nvSpPr>
        <p:spPr>
          <a:xfrm rot="5400000">
            <a:off x="7972657" y="5272700"/>
            <a:ext cx="294780" cy="239692"/>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510" name="Rectangle: Rounded Corners 25">
            <a:extLst>
              <a:ext uri="{FF2B5EF4-FFF2-40B4-BE49-F238E27FC236}">
                <a16:creationId xmlns:a16="http://schemas.microsoft.com/office/drawing/2014/main" id="{AF3A7E39-FBFC-43C8-E99C-19076B0D8CA3}"/>
              </a:ext>
            </a:extLst>
          </p:cNvPr>
          <p:cNvSpPr/>
          <p:nvPr/>
        </p:nvSpPr>
        <p:spPr>
          <a:xfrm>
            <a:off x="8245048" y="5250064"/>
            <a:ext cx="247997" cy="288482"/>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511" name="Rectangle: Rounded Corners 26">
            <a:extLst>
              <a:ext uri="{FF2B5EF4-FFF2-40B4-BE49-F238E27FC236}">
                <a16:creationId xmlns:a16="http://schemas.microsoft.com/office/drawing/2014/main" id="{62AF5DC4-A19E-8553-75C8-16504A8D25A0}"/>
              </a:ext>
            </a:extLst>
          </p:cNvPr>
          <p:cNvSpPr/>
          <p:nvPr/>
        </p:nvSpPr>
        <p:spPr>
          <a:xfrm rot="5400000">
            <a:off x="8455358" y="5269546"/>
            <a:ext cx="294780" cy="239692"/>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512" name="Rectangle: Rounded Corners 27">
            <a:extLst>
              <a:ext uri="{FF2B5EF4-FFF2-40B4-BE49-F238E27FC236}">
                <a16:creationId xmlns:a16="http://schemas.microsoft.com/office/drawing/2014/main" id="{5C1BD9C4-FB58-D23F-E6F1-1B15169FF037}"/>
              </a:ext>
            </a:extLst>
          </p:cNvPr>
          <p:cNvSpPr/>
          <p:nvPr/>
        </p:nvSpPr>
        <p:spPr>
          <a:xfrm>
            <a:off x="8727750" y="5246911"/>
            <a:ext cx="247997" cy="288482"/>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513" name="Rectangle: Rounded Corners 29">
            <a:extLst>
              <a:ext uri="{FF2B5EF4-FFF2-40B4-BE49-F238E27FC236}">
                <a16:creationId xmlns:a16="http://schemas.microsoft.com/office/drawing/2014/main" id="{8C4635A2-7A0B-37B3-EE51-FBA5E5AB0BD4}"/>
              </a:ext>
            </a:extLst>
          </p:cNvPr>
          <p:cNvSpPr/>
          <p:nvPr/>
        </p:nvSpPr>
        <p:spPr>
          <a:xfrm rot="5400000">
            <a:off x="8957574" y="5273555"/>
            <a:ext cx="294780" cy="239692"/>
          </a:xfrm>
          <a:prstGeom prst="roundRect">
            <a:avLst/>
          </a:prstGeom>
          <a:solidFill>
            <a:srgbClr val="A6CAE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sp>
        <p:nvSpPr>
          <p:cNvPr id="514" name="Rectangle: Rounded Corners 20">
            <a:extLst>
              <a:ext uri="{FF2B5EF4-FFF2-40B4-BE49-F238E27FC236}">
                <a16:creationId xmlns:a16="http://schemas.microsoft.com/office/drawing/2014/main" id="{B164F22E-7B54-A367-738C-BB6FE2952888}"/>
              </a:ext>
            </a:extLst>
          </p:cNvPr>
          <p:cNvSpPr/>
          <p:nvPr/>
        </p:nvSpPr>
        <p:spPr>
          <a:xfrm>
            <a:off x="9222189" y="5246402"/>
            <a:ext cx="229332" cy="285530"/>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515" name="Rectangle: Rounded Corners 42">
            <a:extLst>
              <a:ext uri="{FF2B5EF4-FFF2-40B4-BE49-F238E27FC236}">
                <a16:creationId xmlns:a16="http://schemas.microsoft.com/office/drawing/2014/main" id="{B0DEB230-EE23-44B8-876D-B3416022E6F5}"/>
              </a:ext>
            </a:extLst>
          </p:cNvPr>
          <p:cNvSpPr/>
          <p:nvPr/>
        </p:nvSpPr>
        <p:spPr>
          <a:xfrm rot="5400000">
            <a:off x="1621150" y="5961834"/>
            <a:ext cx="294780" cy="239692"/>
          </a:xfrm>
          <a:prstGeom prst="roundRect">
            <a:avLst/>
          </a:prstGeom>
          <a:solidFill>
            <a:srgbClr val="F4B58A"/>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516" name="Rectangle: Rounded Corners 27">
            <a:extLst>
              <a:ext uri="{FF2B5EF4-FFF2-40B4-BE49-F238E27FC236}">
                <a16:creationId xmlns:a16="http://schemas.microsoft.com/office/drawing/2014/main" id="{328C35A8-D299-368E-92DC-A65DA48D9A16}"/>
              </a:ext>
            </a:extLst>
          </p:cNvPr>
          <p:cNvSpPr/>
          <p:nvPr/>
        </p:nvSpPr>
        <p:spPr>
          <a:xfrm>
            <a:off x="1907938" y="5939585"/>
            <a:ext cx="247997" cy="288482"/>
          </a:xfrm>
          <a:prstGeom prst="roundRect">
            <a:avLst/>
          </a:prstGeom>
          <a:pattFill prst="dkUpDiag">
            <a:fgClr>
              <a:srgbClr val="BFBFBF"/>
            </a:fgClr>
            <a:bgClr>
              <a:schemeClr val="bg1"/>
            </a:bgClr>
          </a:patt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a:latin typeface="Gill Sans MT" panose="020B0502020104020203" pitchFamily="34" charset="0"/>
            </a:endParaRPr>
          </a:p>
        </p:txBody>
      </p:sp>
      <p:cxnSp>
        <p:nvCxnSpPr>
          <p:cNvPr id="517" name="Straight Arrow Connector 178">
            <a:extLst>
              <a:ext uri="{FF2B5EF4-FFF2-40B4-BE49-F238E27FC236}">
                <a16:creationId xmlns:a16="http://schemas.microsoft.com/office/drawing/2014/main" id="{9BBC8B18-2E12-A991-ED2B-8BF8E301A477}"/>
              </a:ext>
            </a:extLst>
          </p:cNvPr>
          <p:cNvCxnSpPr>
            <a:cxnSpLocks/>
          </p:cNvCxnSpPr>
          <p:nvPr/>
        </p:nvCxnSpPr>
        <p:spPr>
          <a:xfrm flipV="1">
            <a:off x="1636127" y="5067327"/>
            <a:ext cx="0" cy="1133079"/>
          </a:xfrm>
          <a:prstGeom prst="straightConnector1">
            <a:avLst/>
          </a:prstGeom>
          <a:ln w="28575">
            <a:solidFill>
              <a:srgbClr val="78A858"/>
            </a:solidFill>
            <a:prstDash val="sysDot"/>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518" name="Straight Arrow Connector 178">
            <a:extLst>
              <a:ext uri="{FF2B5EF4-FFF2-40B4-BE49-F238E27FC236}">
                <a16:creationId xmlns:a16="http://schemas.microsoft.com/office/drawing/2014/main" id="{B10ED86B-FE7E-6723-B36C-281EBC52750A}"/>
              </a:ext>
            </a:extLst>
          </p:cNvPr>
          <p:cNvCxnSpPr>
            <a:cxnSpLocks/>
          </p:cNvCxnSpPr>
          <p:nvPr/>
        </p:nvCxnSpPr>
        <p:spPr>
          <a:xfrm flipV="1">
            <a:off x="2625517" y="5177065"/>
            <a:ext cx="0" cy="1049263"/>
          </a:xfrm>
          <a:prstGeom prst="straightConnector1">
            <a:avLst/>
          </a:prstGeom>
          <a:ln w="28575">
            <a:solidFill>
              <a:srgbClr val="78A858"/>
            </a:solidFill>
            <a:prstDash val="sysDot"/>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519" name="Straight Arrow Connector 178">
            <a:extLst>
              <a:ext uri="{FF2B5EF4-FFF2-40B4-BE49-F238E27FC236}">
                <a16:creationId xmlns:a16="http://schemas.microsoft.com/office/drawing/2014/main" id="{2AD87007-5C04-E13F-0BF9-303DDD75ED8F}"/>
              </a:ext>
            </a:extLst>
          </p:cNvPr>
          <p:cNvCxnSpPr>
            <a:cxnSpLocks/>
          </p:cNvCxnSpPr>
          <p:nvPr/>
        </p:nvCxnSpPr>
        <p:spPr>
          <a:xfrm flipV="1">
            <a:off x="3619273" y="5122782"/>
            <a:ext cx="0" cy="1090584"/>
          </a:xfrm>
          <a:prstGeom prst="straightConnector1">
            <a:avLst/>
          </a:prstGeom>
          <a:ln w="28575">
            <a:solidFill>
              <a:srgbClr val="78A858"/>
            </a:solidFill>
            <a:prstDash val="sysDot"/>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520" name="Straight Arrow Connector 178">
            <a:extLst>
              <a:ext uri="{FF2B5EF4-FFF2-40B4-BE49-F238E27FC236}">
                <a16:creationId xmlns:a16="http://schemas.microsoft.com/office/drawing/2014/main" id="{B0C74555-7ECF-47CE-380D-142BF90BD238}"/>
              </a:ext>
            </a:extLst>
          </p:cNvPr>
          <p:cNvCxnSpPr>
            <a:cxnSpLocks/>
          </p:cNvCxnSpPr>
          <p:nvPr/>
        </p:nvCxnSpPr>
        <p:spPr>
          <a:xfrm flipV="1">
            <a:off x="4608691" y="5141420"/>
            <a:ext cx="0" cy="1091387"/>
          </a:xfrm>
          <a:prstGeom prst="straightConnector1">
            <a:avLst/>
          </a:prstGeom>
          <a:ln w="28575">
            <a:solidFill>
              <a:srgbClr val="78A858"/>
            </a:solidFill>
            <a:prstDash val="sysDot"/>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521" name="Straight Arrow Connector 178">
            <a:extLst>
              <a:ext uri="{FF2B5EF4-FFF2-40B4-BE49-F238E27FC236}">
                <a16:creationId xmlns:a16="http://schemas.microsoft.com/office/drawing/2014/main" id="{39524C38-F4E7-6BAE-AD26-BEA4E47B0C68}"/>
              </a:ext>
            </a:extLst>
          </p:cNvPr>
          <p:cNvCxnSpPr>
            <a:cxnSpLocks/>
          </p:cNvCxnSpPr>
          <p:nvPr/>
        </p:nvCxnSpPr>
        <p:spPr>
          <a:xfrm flipV="1">
            <a:off x="5599369" y="5177065"/>
            <a:ext cx="0" cy="1042782"/>
          </a:xfrm>
          <a:prstGeom prst="straightConnector1">
            <a:avLst/>
          </a:prstGeom>
          <a:ln w="28575">
            <a:solidFill>
              <a:srgbClr val="78A858"/>
            </a:solidFill>
            <a:prstDash val="sysDot"/>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522" name="Straight Arrow Connector 178">
            <a:extLst>
              <a:ext uri="{FF2B5EF4-FFF2-40B4-BE49-F238E27FC236}">
                <a16:creationId xmlns:a16="http://schemas.microsoft.com/office/drawing/2014/main" id="{3B0DCEF5-28F1-18E8-D768-D66FF6304C02}"/>
              </a:ext>
            </a:extLst>
          </p:cNvPr>
          <p:cNvCxnSpPr>
            <a:cxnSpLocks/>
          </p:cNvCxnSpPr>
          <p:nvPr/>
        </p:nvCxnSpPr>
        <p:spPr>
          <a:xfrm flipV="1">
            <a:off x="6548591" y="5190027"/>
            <a:ext cx="0" cy="1016857"/>
          </a:xfrm>
          <a:prstGeom prst="straightConnector1">
            <a:avLst/>
          </a:prstGeom>
          <a:ln w="28575">
            <a:solidFill>
              <a:srgbClr val="78A858"/>
            </a:solidFill>
            <a:prstDash val="sysDot"/>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523" name="Straight Arrow Connector 178">
            <a:extLst>
              <a:ext uri="{FF2B5EF4-FFF2-40B4-BE49-F238E27FC236}">
                <a16:creationId xmlns:a16="http://schemas.microsoft.com/office/drawing/2014/main" id="{9E67F135-DEFB-FEEC-1131-3F77E354C352}"/>
              </a:ext>
            </a:extLst>
          </p:cNvPr>
          <p:cNvCxnSpPr>
            <a:cxnSpLocks/>
          </p:cNvCxnSpPr>
          <p:nvPr/>
        </p:nvCxnSpPr>
        <p:spPr>
          <a:xfrm flipV="1">
            <a:off x="7555243" y="5122782"/>
            <a:ext cx="0" cy="1093823"/>
          </a:xfrm>
          <a:prstGeom prst="straightConnector1">
            <a:avLst/>
          </a:prstGeom>
          <a:ln w="28575">
            <a:solidFill>
              <a:srgbClr val="78A858"/>
            </a:solidFill>
            <a:prstDash val="sysDot"/>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524" name="Straight Arrow Connector 178">
            <a:extLst>
              <a:ext uri="{FF2B5EF4-FFF2-40B4-BE49-F238E27FC236}">
                <a16:creationId xmlns:a16="http://schemas.microsoft.com/office/drawing/2014/main" id="{F3AE6A78-63C2-592D-0B16-8326EB45479F}"/>
              </a:ext>
            </a:extLst>
          </p:cNvPr>
          <p:cNvCxnSpPr>
            <a:cxnSpLocks/>
          </p:cNvCxnSpPr>
          <p:nvPr/>
        </p:nvCxnSpPr>
        <p:spPr>
          <a:xfrm flipV="1">
            <a:off x="8477739" y="5122782"/>
            <a:ext cx="0" cy="1093825"/>
          </a:xfrm>
          <a:prstGeom prst="straightConnector1">
            <a:avLst/>
          </a:prstGeom>
          <a:ln w="28575">
            <a:solidFill>
              <a:srgbClr val="78A858"/>
            </a:solidFill>
            <a:prstDash val="sysDot"/>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525" name="Straight Arrow Connector 178">
            <a:extLst>
              <a:ext uri="{FF2B5EF4-FFF2-40B4-BE49-F238E27FC236}">
                <a16:creationId xmlns:a16="http://schemas.microsoft.com/office/drawing/2014/main" id="{FFF94B1E-9A1D-F3DA-02D8-F0B46935732F}"/>
              </a:ext>
            </a:extLst>
          </p:cNvPr>
          <p:cNvCxnSpPr>
            <a:cxnSpLocks/>
          </p:cNvCxnSpPr>
          <p:nvPr/>
        </p:nvCxnSpPr>
        <p:spPr>
          <a:xfrm flipV="1">
            <a:off x="9440601" y="5212710"/>
            <a:ext cx="0" cy="1000656"/>
          </a:xfrm>
          <a:prstGeom prst="straightConnector1">
            <a:avLst/>
          </a:prstGeom>
          <a:ln w="28575">
            <a:solidFill>
              <a:srgbClr val="78A858"/>
            </a:solidFill>
            <a:prstDash val="sysDot"/>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526" name="Straight Connector 300">
            <a:extLst>
              <a:ext uri="{FF2B5EF4-FFF2-40B4-BE49-F238E27FC236}">
                <a16:creationId xmlns:a16="http://schemas.microsoft.com/office/drawing/2014/main" id="{ECDE2978-1BDF-A383-BD6D-F94628381DD0}"/>
              </a:ext>
            </a:extLst>
          </p:cNvPr>
          <p:cNvCxnSpPr>
            <a:cxnSpLocks/>
          </p:cNvCxnSpPr>
          <p:nvPr/>
        </p:nvCxnSpPr>
        <p:spPr>
          <a:xfrm>
            <a:off x="718331" y="5220858"/>
            <a:ext cx="897475"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527" name="Graphic 301" descr="Future with solid fill">
            <a:extLst>
              <a:ext uri="{FF2B5EF4-FFF2-40B4-BE49-F238E27FC236}">
                <a16:creationId xmlns:a16="http://schemas.microsoft.com/office/drawing/2014/main" id="{61F3CE61-9AB0-F272-6152-AC003B132A0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59113" y="5055008"/>
            <a:ext cx="148540" cy="133012"/>
          </a:xfrm>
          <a:prstGeom prst="rect">
            <a:avLst/>
          </a:prstGeom>
        </p:spPr>
      </p:pic>
      <p:cxnSp>
        <p:nvCxnSpPr>
          <p:cNvPr id="528" name="Straight Connector 305">
            <a:extLst>
              <a:ext uri="{FF2B5EF4-FFF2-40B4-BE49-F238E27FC236}">
                <a16:creationId xmlns:a16="http://schemas.microsoft.com/office/drawing/2014/main" id="{FF2DB406-08C3-B730-E6E9-73E28EE3B30A}"/>
              </a:ext>
            </a:extLst>
          </p:cNvPr>
          <p:cNvCxnSpPr>
            <a:cxnSpLocks/>
          </p:cNvCxnSpPr>
          <p:nvPr/>
        </p:nvCxnSpPr>
        <p:spPr>
          <a:xfrm>
            <a:off x="2639289" y="5217619"/>
            <a:ext cx="979984"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529" name="Graphic 306" descr="Future with solid fill">
            <a:extLst>
              <a:ext uri="{FF2B5EF4-FFF2-40B4-BE49-F238E27FC236}">
                <a16:creationId xmlns:a16="http://schemas.microsoft.com/office/drawing/2014/main" id="{25CC5AEE-D3C9-2178-565A-08A16E2BC47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17236" y="5051769"/>
            <a:ext cx="148540" cy="133012"/>
          </a:xfrm>
          <a:prstGeom prst="rect">
            <a:avLst/>
          </a:prstGeom>
        </p:spPr>
      </p:pic>
      <p:cxnSp>
        <p:nvCxnSpPr>
          <p:cNvPr id="530" name="Straight Connector 309">
            <a:extLst>
              <a:ext uri="{FF2B5EF4-FFF2-40B4-BE49-F238E27FC236}">
                <a16:creationId xmlns:a16="http://schemas.microsoft.com/office/drawing/2014/main" id="{02354186-729C-A858-0A8C-5D75EB1DCC58}"/>
              </a:ext>
            </a:extLst>
          </p:cNvPr>
          <p:cNvCxnSpPr>
            <a:cxnSpLocks/>
          </p:cNvCxnSpPr>
          <p:nvPr/>
        </p:nvCxnSpPr>
        <p:spPr>
          <a:xfrm>
            <a:off x="3628706" y="5898108"/>
            <a:ext cx="979984"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cxnSp>
        <p:nvCxnSpPr>
          <p:cNvPr id="531" name="Straight Connector 311">
            <a:extLst>
              <a:ext uri="{FF2B5EF4-FFF2-40B4-BE49-F238E27FC236}">
                <a16:creationId xmlns:a16="http://schemas.microsoft.com/office/drawing/2014/main" id="{D3099BF4-E273-3DEE-9CCF-CEA4A8B49E00}"/>
              </a:ext>
            </a:extLst>
          </p:cNvPr>
          <p:cNvCxnSpPr>
            <a:cxnSpLocks/>
          </p:cNvCxnSpPr>
          <p:nvPr/>
        </p:nvCxnSpPr>
        <p:spPr>
          <a:xfrm>
            <a:off x="1641977" y="5907830"/>
            <a:ext cx="979984"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532" name="Graphic 312" descr="Future with solid fill">
            <a:extLst>
              <a:ext uri="{FF2B5EF4-FFF2-40B4-BE49-F238E27FC236}">
                <a16:creationId xmlns:a16="http://schemas.microsoft.com/office/drawing/2014/main" id="{600F365B-C130-5EEA-1423-5AC40128023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419924" y="5741980"/>
            <a:ext cx="148540" cy="133012"/>
          </a:xfrm>
          <a:prstGeom prst="rect">
            <a:avLst/>
          </a:prstGeom>
        </p:spPr>
      </p:pic>
      <p:cxnSp>
        <p:nvCxnSpPr>
          <p:cNvPr id="533" name="Straight Connector 313">
            <a:extLst>
              <a:ext uri="{FF2B5EF4-FFF2-40B4-BE49-F238E27FC236}">
                <a16:creationId xmlns:a16="http://schemas.microsoft.com/office/drawing/2014/main" id="{3F61E757-971E-80B2-8EA8-C1E151E2A4E5}"/>
              </a:ext>
            </a:extLst>
          </p:cNvPr>
          <p:cNvCxnSpPr>
            <a:cxnSpLocks/>
          </p:cNvCxnSpPr>
          <p:nvPr/>
        </p:nvCxnSpPr>
        <p:spPr>
          <a:xfrm>
            <a:off x="4608369" y="5898108"/>
            <a:ext cx="979984"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cxnSp>
        <p:nvCxnSpPr>
          <p:cNvPr id="534" name="Straight Connector 315">
            <a:extLst>
              <a:ext uri="{FF2B5EF4-FFF2-40B4-BE49-F238E27FC236}">
                <a16:creationId xmlns:a16="http://schemas.microsoft.com/office/drawing/2014/main" id="{156C5D43-D734-1E02-CCD3-430458E4A354}"/>
              </a:ext>
            </a:extLst>
          </p:cNvPr>
          <p:cNvCxnSpPr>
            <a:cxnSpLocks/>
          </p:cNvCxnSpPr>
          <p:nvPr/>
        </p:nvCxnSpPr>
        <p:spPr>
          <a:xfrm>
            <a:off x="5589802" y="5898108"/>
            <a:ext cx="979984"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535" name="Graphic 316" descr="Future with solid fill">
            <a:extLst>
              <a:ext uri="{FF2B5EF4-FFF2-40B4-BE49-F238E27FC236}">
                <a16:creationId xmlns:a16="http://schemas.microsoft.com/office/drawing/2014/main" id="{E2854632-1530-0E2B-D05B-527D0F10C08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76130" y="5732258"/>
            <a:ext cx="148540" cy="133012"/>
          </a:xfrm>
          <a:prstGeom prst="rect">
            <a:avLst/>
          </a:prstGeom>
        </p:spPr>
      </p:pic>
      <p:cxnSp>
        <p:nvCxnSpPr>
          <p:cNvPr id="536" name="Straight Connector 317">
            <a:extLst>
              <a:ext uri="{FF2B5EF4-FFF2-40B4-BE49-F238E27FC236}">
                <a16:creationId xmlns:a16="http://schemas.microsoft.com/office/drawing/2014/main" id="{3294EEA6-119B-6C89-BB6D-D252C147523E}"/>
              </a:ext>
            </a:extLst>
          </p:cNvPr>
          <p:cNvCxnSpPr>
            <a:cxnSpLocks/>
          </p:cNvCxnSpPr>
          <p:nvPr/>
        </p:nvCxnSpPr>
        <p:spPr>
          <a:xfrm>
            <a:off x="6548591" y="5214386"/>
            <a:ext cx="979984"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cxnSp>
        <p:nvCxnSpPr>
          <p:cNvPr id="537" name="Straight Connector 318">
            <a:extLst>
              <a:ext uri="{FF2B5EF4-FFF2-40B4-BE49-F238E27FC236}">
                <a16:creationId xmlns:a16="http://schemas.microsoft.com/office/drawing/2014/main" id="{2440207D-6D1F-3103-2004-3C2A9F65D888}"/>
              </a:ext>
            </a:extLst>
          </p:cNvPr>
          <p:cNvCxnSpPr>
            <a:cxnSpLocks/>
          </p:cNvCxnSpPr>
          <p:nvPr/>
        </p:nvCxnSpPr>
        <p:spPr>
          <a:xfrm>
            <a:off x="7528252" y="5214386"/>
            <a:ext cx="979984"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cxnSp>
        <p:nvCxnSpPr>
          <p:cNvPr id="538" name="Straight Connector 319">
            <a:extLst>
              <a:ext uri="{FF2B5EF4-FFF2-40B4-BE49-F238E27FC236}">
                <a16:creationId xmlns:a16="http://schemas.microsoft.com/office/drawing/2014/main" id="{BAE2D4C4-2574-B963-1892-F7AB169AA2EB}"/>
              </a:ext>
            </a:extLst>
          </p:cNvPr>
          <p:cNvCxnSpPr>
            <a:cxnSpLocks/>
          </p:cNvCxnSpPr>
          <p:nvPr/>
        </p:nvCxnSpPr>
        <p:spPr>
          <a:xfrm>
            <a:off x="8463590" y="5214386"/>
            <a:ext cx="979984"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pic>
        <p:nvPicPr>
          <p:cNvPr id="539" name="Graphic 320" descr="Future with solid fill">
            <a:extLst>
              <a:ext uri="{FF2B5EF4-FFF2-40B4-BE49-F238E27FC236}">
                <a16:creationId xmlns:a16="http://schemas.microsoft.com/office/drawing/2014/main" id="{8C27FAA0-E187-6CAC-27AC-770EB9746C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296014" y="5048536"/>
            <a:ext cx="148540" cy="133012"/>
          </a:xfrm>
          <a:prstGeom prst="rect">
            <a:avLst/>
          </a:prstGeom>
        </p:spPr>
      </p:pic>
      <p:cxnSp>
        <p:nvCxnSpPr>
          <p:cNvPr id="540" name="Straight Arrow Connector 178">
            <a:extLst>
              <a:ext uri="{FF2B5EF4-FFF2-40B4-BE49-F238E27FC236}">
                <a16:creationId xmlns:a16="http://schemas.microsoft.com/office/drawing/2014/main" id="{046B4D7A-D017-BD25-CC7C-55A7805AD748}"/>
              </a:ext>
            </a:extLst>
          </p:cNvPr>
          <p:cNvCxnSpPr>
            <a:cxnSpLocks/>
          </p:cNvCxnSpPr>
          <p:nvPr/>
        </p:nvCxnSpPr>
        <p:spPr>
          <a:xfrm flipV="1">
            <a:off x="9440925" y="5068347"/>
            <a:ext cx="0" cy="1120277"/>
          </a:xfrm>
          <a:prstGeom prst="straightConnector1">
            <a:avLst/>
          </a:prstGeom>
          <a:ln w="19050">
            <a:solidFill>
              <a:schemeClr val="bg2">
                <a:lumMod val="50000"/>
              </a:schemeClr>
            </a:solidFill>
            <a:prstDash val="sysDash"/>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541" name="Straight Arrow Connector 178">
            <a:extLst>
              <a:ext uri="{FF2B5EF4-FFF2-40B4-BE49-F238E27FC236}">
                <a16:creationId xmlns:a16="http://schemas.microsoft.com/office/drawing/2014/main" id="{63F56A6C-409E-5D12-91D4-CDDA24DED373}"/>
              </a:ext>
            </a:extLst>
          </p:cNvPr>
          <p:cNvCxnSpPr>
            <a:cxnSpLocks/>
          </p:cNvCxnSpPr>
          <p:nvPr/>
        </p:nvCxnSpPr>
        <p:spPr>
          <a:xfrm flipV="1">
            <a:off x="2627745" y="5098510"/>
            <a:ext cx="0" cy="1120277"/>
          </a:xfrm>
          <a:prstGeom prst="straightConnector1">
            <a:avLst/>
          </a:prstGeom>
          <a:ln w="19050">
            <a:solidFill>
              <a:schemeClr val="bg2">
                <a:lumMod val="50000"/>
              </a:schemeClr>
            </a:solidFill>
            <a:prstDash val="sys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542" name="Left Brace 349">
            <a:extLst>
              <a:ext uri="{FF2B5EF4-FFF2-40B4-BE49-F238E27FC236}">
                <a16:creationId xmlns:a16="http://schemas.microsoft.com/office/drawing/2014/main" id="{B834A164-E6A9-1B3F-F229-E873AEEA5E86}"/>
              </a:ext>
            </a:extLst>
          </p:cNvPr>
          <p:cNvSpPr/>
          <p:nvPr/>
        </p:nvSpPr>
        <p:spPr>
          <a:xfrm rot="5400000">
            <a:off x="5972908" y="1618688"/>
            <a:ext cx="98860" cy="6766099"/>
          </a:xfrm>
          <a:prstGeom prst="leftBrace">
            <a:avLst/>
          </a:prstGeom>
          <a:noFill/>
          <a:ln w="19050">
            <a:solidFill>
              <a:schemeClr val="bg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DK" sz="1400">
              <a:latin typeface="Gill Sans MT" panose="020B0502020104020203" pitchFamily="34" charset="0"/>
            </a:endParaRPr>
          </a:p>
        </p:txBody>
      </p:sp>
      <p:sp>
        <p:nvSpPr>
          <p:cNvPr id="543" name="TextBox 354">
            <a:extLst>
              <a:ext uri="{FF2B5EF4-FFF2-40B4-BE49-F238E27FC236}">
                <a16:creationId xmlns:a16="http://schemas.microsoft.com/office/drawing/2014/main" id="{8B00AE6C-4E78-4472-8B54-6C7002B846A1}"/>
              </a:ext>
            </a:extLst>
          </p:cNvPr>
          <p:cNvSpPr txBox="1"/>
          <p:nvPr/>
        </p:nvSpPr>
        <p:spPr>
          <a:xfrm>
            <a:off x="588078" y="5525139"/>
            <a:ext cx="10409933" cy="276999"/>
          </a:xfrm>
          <a:prstGeom prst="rect">
            <a:avLst/>
          </a:prstGeom>
          <a:noFill/>
        </p:spPr>
        <p:txBody>
          <a:bodyPr wrap="square" rtlCol="0">
            <a:spAutoFit/>
          </a:bodyPr>
          <a:lstStyle/>
          <a:p>
            <a:r>
              <a:rPr lang="en-US" altLang="zh-CN" sz="1200" dirty="0">
                <a:latin typeface="Gill Sans MT" panose="020B0502020104020203" pitchFamily="34" charset="0"/>
                <a:cs typeface="Times New Roman" panose="02020603050405020304" pitchFamily="18" charset="0"/>
              </a:rPr>
              <a:t>0        2        4            6        8          10      12         14       16          18      20          22     24          26      28         30      32          34      36  </a:t>
            </a:r>
            <a:r>
              <a:rPr lang="en-US" altLang="zh-CN" sz="1200" b="1" dirty="0">
                <a:latin typeface="Gill Sans MT" panose="020B0502020104020203" pitchFamily="34" charset="0"/>
                <a:cs typeface="Times New Roman" panose="02020603050405020304" pitchFamily="18" charset="0"/>
              </a:rPr>
              <a:t>…</a:t>
            </a:r>
            <a:endParaRPr lang="en-DK" sz="1200" b="1" dirty="0">
              <a:latin typeface="Gill Sans MT" panose="020B0502020104020203" pitchFamily="34" charset="0"/>
              <a:cs typeface="Times New Roman" panose="02020603050405020304" pitchFamily="18" charset="0"/>
            </a:endParaRPr>
          </a:p>
        </p:txBody>
      </p:sp>
      <p:sp>
        <p:nvSpPr>
          <p:cNvPr id="544" name="TextBox 355">
            <a:extLst>
              <a:ext uri="{FF2B5EF4-FFF2-40B4-BE49-F238E27FC236}">
                <a16:creationId xmlns:a16="http://schemas.microsoft.com/office/drawing/2014/main" id="{3388DAA4-BF6F-17AF-AB4A-E78AD042A2D1}"/>
              </a:ext>
            </a:extLst>
          </p:cNvPr>
          <p:cNvSpPr txBox="1"/>
          <p:nvPr/>
        </p:nvSpPr>
        <p:spPr>
          <a:xfrm>
            <a:off x="588078" y="6214975"/>
            <a:ext cx="10259066" cy="276999"/>
          </a:xfrm>
          <a:prstGeom prst="rect">
            <a:avLst/>
          </a:prstGeom>
          <a:noFill/>
        </p:spPr>
        <p:txBody>
          <a:bodyPr wrap="square" rtlCol="0">
            <a:spAutoFit/>
          </a:bodyPr>
          <a:lstStyle/>
          <a:p>
            <a:r>
              <a:rPr lang="en-US" altLang="zh-CN" sz="1200" dirty="0">
                <a:latin typeface="Gill Sans MT" panose="020B0502020104020203" pitchFamily="34" charset="0"/>
                <a:cs typeface="Times New Roman" panose="02020603050405020304" pitchFamily="18" charset="0"/>
              </a:rPr>
              <a:t>0         2        4           6        8          10      12          14      16          18      20          22     24          26       28        30      32          34      36  </a:t>
            </a:r>
            <a:r>
              <a:rPr lang="en-US" altLang="zh-CN" sz="1200" b="1" dirty="0">
                <a:latin typeface="Gill Sans MT" panose="020B0502020104020203" pitchFamily="34" charset="0"/>
                <a:cs typeface="Times New Roman" panose="02020603050405020304" pitchFamily="18" charset="0"/>
              </a:rPr>
              <a:t>…</a:t>
            </a:r>
            <a:endParaRPr lang="en-DK" sz="1200" b="1" dirty="0">
              <a:latin typeface="Gill Sans MT" panose="020B0502020104020203" pitchFamily="34" charset="0"/>
              <a:cs typeface="Times New Roman" panose="02020603050405020304" pitchFamily="18" charset="0"/>
            </a:endParaRPr>
          </a:p>
        </p:txBody>
      </p:sp>
      <p:sp>
        <p:nvSpPr>
          <p:cNvPr id="545" name="Left Brace 368">
            <a:extLst>
              <a:ext uri="{FF2B5EF4-FFF2-40B4-BE49-F238E27FC236}">
                <a16:creationId xmlns:a16="http://schemas.microsoft.com/office/drawing/2014/main" id="{A7A0A833-8577-8099-E180-E498EAB3281C}"/>
              </a:ext>
            </a:extLst>
          </p:cNvPr>
          <p:cNvSpPr/>
          <p:nvPr/>
        </p:nvSpPr>
        <p:spPr>
          <a:xfrm rot="16200000" flipH="1" flipV="1">
            <a:off x="9727373" y="5226268"/>
            <a:ext cx="61132" cy="496951"/>
          </a:xfrm>
          <a:prstGeom prst="leftBrace">
            <a:avLst/>
          </a:prstGeom>
          <a:noFill/>
          <a:ln w="12700">
            <a:solidFill>
              <a:schemeClr val="bg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DK" sz="1400">
              <a:latin typeface="Gill Sans MT" panose="020B0502020104020203" pitchFamily="34" charset="0"/>
            </a:endParaRPr>
          </a:p>
        </p:txBody>
      </p:sp>
      <p:sp>
        <p:nvSpPr>
          <p:cNvPr id="546" name="Left Brace 372">
            <a:extLst>
              <a:ext uri="{FF2B5EF4-FFF2-40B4-BE49-F238E27FC236}">
                <a16:creationId xmlns:a16="http://schemas.microsoft.com/office/drawing/2014/main" id="{6992CC55-E5C8-5F80-6F3F-B10CDD37352F}"/>
              </a:ext>
            </a:extLst>
          </p:cNvPr>
          <p:cNvSpPr/>
          <p:nvPr/>
        </p:nvSpPr>
        <p:spPr>
          <a:xfrm rot="16200000" flipH="1" flipV="1">
            <a:off x="9727372" y="5909031"/>
            <a:ext cx="61132" cy="496951"/>
          </a:xfrm>
          <a:prstGeom prst="leftBrace">
            <a:avLst/>
          </a:prstGeom>
          <a:noFill/>
          <a:ln w="12700">
            <a:solidFill>
              <a:schemeClr val="bg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DK" sz="1400">
              <a:latin typeface="Gill Sans MT" panose="020B0502020104020203" pitchFamily="34" charset="0"/>
            </a:endParaRPr>
          </a:p>
        </p:txBody>
      </p:sp>
      <p:sp>
        <p:nvSpPr>
          <p:cNvPr id="547" name="TextBox 402">
            <a:extLst>
              <a:ext uri="{FF2B5EF4-FFF2-40B4-BE49-F238E27FC236}">
                <a16:creationId xmlns:a16="http://schemas.microsoft.com/office/drawing/2014/main" id="{1188B1E9-60ED-F81A-7F4B-BA385B1E9BB4}"/>
              </a:ext>
            </a:extLst>
          </p:cNvPr>
          <p:cNvSpPr txBox="1"/>
          <p:nvPr/>
        </p:nvSpPr>
        <p:spPr>
          <a:xfrm>
            <a:off x="9877940" y="5132681"/>
            <a:ext cx="364202"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a:t>
            </a:r>
            <a:endParaRPr lang="en-DK" sz="1400" b="1" i="1" dirty="0">
              <a:latin typeface="Gill Sans MT" panose="020B0502020104020203" pitchFamily="34" charset="0"/>
              <a:cs typeface="Times New Roman" panose="02020603050405020304" pitchFamily="18" charset="0"/>
            </a:endParaRPr>
          </a:p>
        </p:txBody>
      </p:sp>
      <p:sp>
        <p:nvSpPr>
          <p:cNvPr id="548" name="TextBox 404">
            <a:extLst>
              <a:ext uri="{FF2B5EF4-FFF2-40B4-BE49-F238E27FC236}">
                <a16:creationId xmlns:a16="http://schemas.microsoft.com/office/drawing/2014/main" id="{02FD012A-55DD-A44B-40BE-9CCE6195E096}"/>
              </a:ext>
            </a:extLst>
          </p:cNvPr>
          <p:cNvSpPr txBox="1"/>
          <p:nvPr/>
        </p:nvSpPr>
        <p:spPr>
          <a:xfrm>
            <a:off x="9937531" y="5840511"/>
            <a:ext cx="364202"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a:t>
            </a:r>
            <a:endParaRPr lang="en-DK" sz="1400" b="1" i="1" dirty="0">
              <a:latin typeface="Gill Sans MT" panose="020B0502020104020203" pitchFamily="34" charset="0"/>
              <a:cs typeface="Times New Roman" panose="02020603050405020304" pitchFamily="18" charset="0"/>
            </a:endParaRPr>
          </a:p>
        </p:txBody>
      </p:sp>
      <p:cxnSp>
        <p:nvCxnSpPr>
          <p:cNvPr id="549" name="Straight Arrow Connector 139">
            <a:extLst>
              <a:ext uri="{FF2B5EF4-FFF2-40B4-BE49-F238E27FC236}">
                <a16:creationId xmlns:a16="http://schemas.microsoft.com/office/drawing/2014/main" id="{147F2635-6649-B7CD-479D-4A4C73139763}"/>
              </a:ext>
            </a:extLst>
          </p:cNvPr>
          <p:cNvCxnSpPr>
            <a:cxnSpLocks/>
          </p:cNvCxnSpPr>
          <p:nvPr/>
        </p:nvCxnSpPr>
        <p:spPr>
          <a:xfrm>
            <a:off x="525008" y="5568843"/>
            <a:ext cx="10427744" cy="0"/>
          </a:xfrm>
          <a:prstGeom prst="straightConnector1">
            <a:avLst/>
          </a:prstGeom>
          <a:ln w="38100">
            <a:solidFill>
              <a:schemeClr val="bg2">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550" name="Straight Arrow Connector 140">
            <a:extLst>
              <a:ext uri="{FF2B5EF4-FFF2-40B4-BE49-F238E27FC236}">
                <a16:creationId xmlns:a16="http://schemas.microsoft.com/office/drawing/2014/main" id="{07953117-7CCB-E03E-14BC-0AB863E1BE8C}"/>
              </a:ext>
            </a:extLst>
          </p:cNvPr>
          <p:cNvCxnSpPr>
            <a:cxnSpLocks/>
          </p:cNvCxnSpPr>
          <p:nvPr/>
        </p:nvCxnSpPr>
        <p:spPr>
          <a:xfrm>
            <a:off x="505399" y="6253219"/>
            <a:ext cx="10472496" cy="0"/>
          </a:xfrm>
          <a:prstGeom prst="straightConnector1">
            <a:avLst/>
          </a:prstGeom>
          <a:ln w="38100">
            <a:solidFill>
              <a:schemeClr val="bg2">
                <a:lumMod val="50000"/>
              </a:schemeClr>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551" name="TextBox 29">
                <a:extLst>
                  <a:ext uri="{FF2B5EF4-FFF2-40B4-BE49-F238E27FC236}">
                    <a16:creationId xmlns:a16="http://schemas.microsoft.com/office/drawing/2014/main" id="{67CEB216-C6FD-B8B1-AB4B-885B6D0DD753}"/>
                  </a:ext>
                </a:extLst>
              </p:cNvPr>
              <p:cNvSpPr txBox="1"/>
              <p:nvPr/>
            </p:nvSpPr>
            <p:spPr>
              <a:xfrm>
                <a:off x="3279373" y="6398900"/>
                <a:ext cx="5319864" cy="369332"/>
              </a:xfrm>
              <a:prstGeom prst="rect">
                <a:avLst/>
              </a:prstGeom>
              <a:noFill/>
            </p:spPr>
            <p:txBody>
              <a:bodyPr wrap="square" rtlCol="0">
                <a:spAutoFit/>
              </a:bodyPr>
              <a:lstStyle/>
              <a:p>
                <a:r>
                  <a:rPr lang="en-US" altLang="zh-CN" dirty="0">
                    <a:latin typeface="Gill Sans MT" panose="020B0502020104020203" pitchFamily="34" charset="0"/>
                    <a:cs typeface="Times New Roman" panose="02020603050405020304" pitchFamily="18" charset="0"/>
                  </a:rPr>
                  <a:t>(b) Lazy</a:t>
                </a:r>
                <a:r>
                  <a:rPr lang="zh-CN" altLang="en-US" dirty="0">
                    <a:latin typeface="Gill Sans MT" panose="020B0502020104020203" pitchFamily="34" charset="0"/>
                    <a:cs typeface="Times New Roman" panose="02020603050405020304" pitchFamily="18" charset="0"/>
                  </a:rPr>
                  <a:t> </a:t>
                </a:r>
                <a:r>
                  <a:rPr lang="en-US" altLang="zh-CN" dirty="0">
                    <a:latin typeface="Gill Sans MT" panose="020B0502020104020203" pitchFamily="34" charset="0"/>
                    <a:cs typeface="Times New Roman" panose="02020603050405020304" pitchFamily="18" charset="0"/>
                  </a:rPr>
                  <a:t>greedy scheduling with </a:t>
                </a:r>
                <a14:m>
                  <m:oMath xmlns:m="http://schemas.openxmlformats.org/officeDocument/2006/math">
                    <m:r>
                      <a:rPr lang="zh-CN" altLang="en-US" i="1" smtClean="0">
                        <a:latin typeface="Cambria Math" panose="02040503050406030204" pitchFamily="18" charset="0"/>
                        <a:cs typeface="Times New Roman" panose="02020603050405020304" pitchFamily="18" charset="0"/>
                      </a:rPr>
                      <m:t>𝜏</m:t>
                    </m:r>
                    <m:r>
                      <a:rPr lang="en-US" altLang="zh-CN" b="0" i="1" smtClean="0">
                        <a:latin typeface="Cambria Math" panose="02040503050406030204" pitchFamily="18" charset="0"/>
                        <a:cs typeface="Times New Roman" panose="02020603050405020304" pitchFamily="18" charset="0"/>
                      </a:rPr>
                      <m:t>=4</m:t>
                    </m:r>
                  </m:oMath>
                </a14:m>
                <a:endParaRPr lang="en-US" altLang="zh-CN" dirty="0">
                  <a:latin typeface="Gill Sans MT" panose="020B0502020104020203" pitchFamily="34" charset="0"/>
                  <a:cs typeface="Times New Roman" panose="02020603050405020304" pitchFamily="18" charset="0"/>
                </a:endParaRPr>
              </a:p>
            </p:txBody>
          </p:sp>
        </mc:Choice>
        <mc:Fallback xmlns="">
          <p:sp>
            <p:nvSpPr>
              <p:cNvPr id="551" name="TextBox 29">
                <a:extLst>
                  <a:ext uri="{FF2B5EF4-FFF2-40B4-BE49-F238E27FC236}">
                    <a16:creationId xmlns:a16="http://schemas.microsoft.com/office/drawing/2014/main" id="{E62EB998-6C26-170A-E4BD-2F400D6891A9}"/>
                  </a:ext>
                </a:extLst>
              </p:cNvPr>
              <p:cNvSpPr txBox="1">
                <a:spLocks noRot="1" noChangeAspect="1" noMove="1" noResize="1" noEditPoints="1" noAdjustHandles="1" noChangeArrowheads="1" noChangeShapeType="1" noTextEdit="1"/>
              </p:cNvSpPr>
              <p:nvPr/>
            </p:nvSpPr>
            <p:spPr>
              <a:xfrm>
                <a:off x="3279373" y="6398900"/>
                <a:ext cx="5319864" cy="369332"/>
              </a:xfrm>
              <a:prstGeom prst="rect">
                <a:avLst/>
              </a:prstGeom>
              <a:blipFill>
                <a:blip r:embed="rId15"/>
                <a:stretch>
                  <a:fillRect l="-1031" t="-10000" b="-26667"/>
                </a:stretch>
              </a:blipFill>
            </p:spPr>
            <p:txBody>
              <a:bodyPr/>
              <a:lstStyle/>
              <a:p>
                <a:r>
                  <a:rPr lang="zh-CN" altLang="en-US">
                    <a:noFill/>
                  </a:rPr>
                  <a:t> </a:t>
                </a:r>
              </a:p>
            </p:txBody>
          </p:sp>
        </mc:Fallback>
      </mc:AlternateContent>
      <p:pic>
        <p:nvPicPr>
          <p:cNvPr id="552" name="Graphic 41" descr="Future with solid fill">
            <a:extLst>
              <a:ext uri="{FF2B5EF4-FFF2-40B4-BE49-F238E27FC236}">
                <a16:creationId xmlns:a16="http://schemas.microsoft.com/office/drawing/2014/main" id="{1F518DD7-18BD-53B6-B1CD-296520D740A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34294" y="5728402"/>
            <a:ext cx="148540" cy="133012"/>
          </a:xfrm>
          <a:prstGeom prst="rect">
            <a:avLst/>
          </a:prstGeom>
        </p:spPr>
      </p:pic>
      <p:pic>
        <p:nvPicPr>
          <p:cNvPr id="553" name="Graphic 42" descr="Future with solid fill">
            <a:extLst>
              <a:ext uri="{FF2B5EF4-FFF2-40B4-BE49-F238E27FC236}">
                <a16:creationId xmlns:a16="http://schemas.microsoft.com/office/drawing/2014/main" id="{BBB2CCC2-5DB4-4CE2-643C-CDE7E531803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430118" y="5730623"/>
            <a:ext cx="148540" cy="133012"/>
          </a:xfrm>
          <a:prstGeom prst="rect">
            <a:avLst/>
          </a:prstGeom>
        </p:spPr>
      </p:pic>
      <p:pic>
        <p:nvPicPr>
          <p:cNvPr id="554" name="Graphic 45" descr="Future with solid fill">
            <a:extLst>
              <a:ext uri="{FF2B5EF4-FFF2-40B4-BE49-F238E27FC236}">
                <a16:creationId xmlns:a16="http://schemas.microsoft.com/office/drawing/2014/main" id="{9296F500-E940-4096-967C-2CB35AA1411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11690" y="5053725"/>
            <a:ext cx="148540" cy="133012"/>
          </a:xfrm>
          <a:prstGeom prst="rect">
            <a:avLst/>
          </a:prstGeom>
        </p:spPr>
      </p:pic>
      <p:pic>
        <p:nvPicPr>
          <p:cNvPr id="555" name="Graphic 46" descr="Future with solid fill">
            <a:extLst>
              <a:ext uri="{FF2B5EF4-FFF2-40B4-BE49-F238E27FC236}">
                <a16:creationId xmlns:a16="http://schemas.microsoft.com/office/drawing/2014/main" id="{779CB43E-E36F-07F7-96BB-91C639EEC2D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373275" y="5062008"/>
            <a:ext cx="148540" cy="133012"/>
          </a:xfrm>
          <a:prstGeom prst="rect">
            <a:avLst/>
          </a:prstGeom>
        </p:spPr>
      </p:pic>
      <p:sp>
        <p:nvSpPr>
          <p:cNvPr id="556" name="TextBox 452">
            <a:extLst>
              <a:ext uri="{FF2B5EF4-FFF2-40B4-BE49-F238E27FC236}">
                <a16:creationId xmlns:a16="http://schemas.microsoft.com/office/drawing/2014/main" id="{B8D404D4-A2DF-59DB-B3EF-5EE1DDCCE007}"/>
              </a:ext>
            </a:extLst>
          </p:cNvPr>
          <p:cNvSpPr txBox="1"/>
          <p:nvPr/>
        </p:nvSpPr>
        <p:spPr>
          <a:xfrm>
            <a:off x="2592621" y="5244532"/>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1</a:t>
            </a:r>
            <a:endParaRPr lang="en-DK" sz="1400" b="1" i="1" dirty="0">
              <a:latin typeface="Gill Sans MT" panose="020B0502020104020203" pitchFamily="34" charset="0"/>
              <a:cs typeface="Times New Roman" panose="02020603050405020304" pitchFamily="18" charset="0"/>
            </a:endParaRPr>
          </a:p>
        </p:txBody>
      </p:sp>
      <p:sp>
        <p:nvSpPr>
          <p:cNvPr id="557" name="TextBox 453">
            <a:extLst>
              <a:ext uri="{FF2B5EF4-FFF2-40B4-BE49-F238E27FC236}">
                <a16:creationId xmlns:a16="http://schemas.microsoft.com/office/drawing/2014/main" id="{4FFDBDF0-B345-5426-FB27-D2CE27F41847}"/>
              </a:ext>
            </a:extLst>
          </p:cNvPr>
          <p:cNvSpPr txBox="1"/>
          <p:nvPr/>
        </p:nvSpPr>
        <p:spPr>
          <a:xfrm>
            <a:off x="3102502" y="5237140"/>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2</a:t>
            </a:r>
            <a:endParaRPr lang="en-DK" sz="1400" b="1" i="1" dirty="0">
              <a:latin typeface="Gill Sans MT" panose="020B0502020104020203" pitchFamily="34" charset="0"/>
              <a:cs typeface="Times New Roman" panose="02020603050405020304" pitchFamily="18" charset="0"/>
            </a:endParaRPr>
          </a:p>
        </p:txBody>
      </p:sp>
      <p:sp>
        <p:nvSpPr>
          <p:cNvPr id="558" name="TextBox 454">
            <a:extLst>
              <a:ext uri="{FF2B5EF4-FFF2-40B4-BE49-F238E27FC236}">
                <a16:creationId xmlns:a16="http://schemas.microsoft.com/office/drawing/2014/main" id="{A0E86A24-C1DF-7BFA-502C-7502D072A3F3}"/>
              </a:ext>
            </a:extLst>
          </p:cNvPr>
          <p:cNvSpPr txBox="1"/>
          <p:nvPr/>
        </p:nvSpPr>
        <p:spPr>
          <a:xfrm>
            <a:off x="3608088" y="5237140"/>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3</a:t>
            </a:r>
            <a:endParaRPr lang="en-DK" sz="1400" b="1" i="1" dirty="0">
              <a:latin typeface="Gill Sans MT" panose="020B0502020104020203" pitchFamily="34" charset="0"/>
              <a:cs typeface="Times New Roman" panose="02020603050405020304" pitchFamily="18" charset="0"/>
            </a:endParaRPr>
          </a:p>
        </p:txBody>
      </p:sp>
      <p:sp>
        <p:nvSpPr>
          <p:cNvPr id="559" name="TextBox 455">
            <a:extLst>
              <a:ext uri="{FF2B5EF4-FFF2-40B4-BE49-F238E27FC236}">
                <a16:creationId xmlns:a16="http://schemas.microsoft.com/office/drawing/2014/main" id="{EE0E12AE-F187-62FB-3EC1-C180C8133699}"/>
              </a:ext>
            </a:extLst>
          </p:cNvPr>
          <p:cNvSpPr txBox="1"/>
          <p:nvPr/>
        </p:nvSpPr>
        <p:spPr>
          <a:xfrm>
            <a:off x="4353618" y="5237140"/>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4</a:t>
            </a:r>
            <a:endParaRPr lang="en-DK" sz="1400" b="1" i="1" dirty="0">
              <a:latin typeface="Gill Sans MT" panose="020B0502020104020203" pitchFamily="34" charset="0"/>
              <a:cs typeface="Times New Roman" panose="02020603050405020304" pitchFamily="18" charset="0"/>
            </a:endParaRPr>
          </a:p>
        </p:txBody>
      </p:sp>
      <p:sp>
        <p:nvSpPr>
          <p:cNvPr id="560" name="TextBox 456">
            <a:extLst>
              <a:ext uri="{FF2B5EF4-FFF2-40B4-BE49-F238E27FC236}">
                <a16:creationId xmlns:a16="http://schemas.microsoft.com/office/drawing/2014/main" id="{6A4BFA07-D81C-65A4-CF35-B0B3AD5B93B0}"/>
              </a:ext>
            </a:extLst>
          </p:cNvPr>
          <p:cNvSpPr txBox="1"/>
          <p:nvPr/>
        </p:nvSpPr>
        <p:spPr>
          <a:xfrm>
            <a:off x="5093726" y="5237140"/>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5</a:t>
            </a:r>
            <a:endParaRPr lang="en-DK" sz="1400" b="1" i="1" dirty="0">
              <a:latin typeface="Gill Sans MT" panose="020B0502020104020203" pitchFamily="34" charset="0"/>
              <a:cs typeface="Times New Roman" panose="02020603050405020304" pitchFamily="18" charset="0"/>
            </a:endParaRPr>
          </a:p>
        </p:txBody>
      </p:sp>
      <p:sp>
        <p:nvSpPr>
          <p:cNvPr id="561" name="TextBox 457">
            <a:extLst>
              <a:ext uri="{FF2B5EF4-FFF2-40B4-BE49-F238E27FC236}">
                <a16:creationId xmlns:a16="http://schemas.microsoft.com/office/drawing/2014/main" id="{EFB08047-0B4B-1AFF-438C-8D36052DFE92}"/>
              </a:ext>
            </a:extLst>
          </p:cNvPr>
          <p:cNvSpPr txBox="1"/>
          <p:nvPr/>
        </p:nvSpPr>
        <p:spPr>
          <a:xfrm>
            <a:off x="5830303" y="5233483"/>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6</a:t>
            </a:r>
            <a:endParaRPr lang="en-DK" sz="1400" b="1" i="1" dirty="0">
              <a:latin typeface="Gill Sans MT" panose="020B0502020104020203" pitchFamily="34" charset="0"/>
              <a:cs typeface="Times New Roman" panose="02020603050405020304" pitchFamily="18" charset="0"/>
            </a:endParaRPr>
          </a:p>
        </p:txBody>
      </p:sp>
      <p:sp>
        <p:nvSpPr>
          <p:cNvPr id="562" name="TextBox 458">
            <a:extLst>
              <a:ext uri="{FF2B5EF4-FFF2-40B4-BE49-F238E27FC236}">
                <a16:creationId xmlns:a16="http://schemas.microsoft.com/office/drawing/2014/main" id="{049B32AF-2ED3-7CCD-91D3-94818647110F}"/>
              </a:ext>
            </a:extLst>
          </p:cNvPr>
          <p:cNvSpPr txBox="1"/>
          <p:nvPr/>
        </p:nvSpPr>
        <p:spPr>
          <a:xfrm>
            <a:off x="6547451" y="5219407"/>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7</a:t>
            </a:r>
            <a:endParaRPr lang="en-DK" sz="1400" b="1" i="1" dirty="0">
              <a:latin typeface="Gill Sans MT" panose="020B0502020104020203" pitchFamily="34" charset="0"/>
              <a:cs typeface="Times New Roman" panose="02020603050405020304" pitchFamily="18" charset="0"/>
            </a:endParaRPr>
          </a:p>
        </p:txBody>
      </p:sp>
      <p:sp>
        <p:nvSpPr>
          <p:cNvPr id="563" name="TextBox 459">
            <a:extLst>
              <a:ext uri="{FF2B5EF4-FFF2-40B4-BE49-F238E27FC236}">
                <a16:creationId xmlns:a16="http://schemas.microsoft.com/office/drawing/2014/main" id="{21336774-4525-4948-C800-CA46E7D9F4F0}"/>
              </a:ext>
            </a:extLst>
          </p:cNvPr>
          <p:cNvSpPr txBox="1"/>
          <p:nvPr/>
        </p:nvSpPr>
        <p:spPr>
          <a:xfrm>
            <a:off x="7027409" y="5218082"/>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8</a:t>
            </a:r>
            <a:endParaRPr lang="en-DK" sz="1400" b="1" i="1" dirty="0">
              <a:latin typeface="Gill Sans MT" panose="020B0502020104020203" pitchFamily="34" charset="0"/>
              <a:cs typeface="Times New Roman" panose="02020603050405020304" pitchFamily="18" charset="0"/>
            </a:endParaRPr>
          </a:p>
        </p:txBody>
      </p:sp>
      <p:sp>
        <p:nvSpPr>
          <p:cNvPr id="564" name="TextBox 460">
            <a:extLst>
              <a:ext uri="{FF2B5EF4-FFF2-40B4-BE49-F238E27FC236}">
                <a16:creationId xmlns:a16="http://schemas.microsoft.com/office/drawing/2014/main" id="{F382AAB1-9BB9-7002-B143-36A364428AF6}"/>
              </a:ext>
            </a:extLst>
          </p:cNvPr>
          <p:cNvSpPr txBox="1"/>
          <p:nvPr/>
        </p:nvSpPr>
        <p:spPr>
          <a:xfrm>
            <a:off x="7539896" y="5202033"/>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9</a:t>
            </a:r>
            <a:endParaRPr lang="en-DK" sz="1400" b="1" i="1" dirty="0">
              <a:latin typeface="Gill Sans MT" panose="020B0502020104020203" pitchFamily="34" charset="0"/>
              <a:cs typeface="Times New Roman" panose="02020603050405020304" pitchFamily="18" charset="0"/>
            </a:endParaRPr>
          </a:p>
        </p:txBody>
      </p:sp>
      <p:sp>
        <p:nvSpPr>
          <p:cNvPr id="565" name="TextBox 461">
            <a:extLst>
              <a:ext uri="{FF2B5EF4-FFF2-40B4-BE49-F238E27FC236}">
                <a16:creationId xmlns:a16="http://schemas.microsoft.com/office/drawing/2014/main" id="{1DD7B625-0792-8650-190B-73AB366AABA3}"/>
              </a:ext>
            </a:extLst>
          </p:cNvPr>
          <p:cNvSpPr txBox="1"/>
          <p:nvPr/>
        </p:nvSpPr>
        <p:spPr>
          <a:xfrm>
            <a:off x="7923525" y="5213107"/>
            <a:ext cx="373820"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10</a:t>
            </a:r>
            <a:endParaRPr lang="en-DK" sz="1400" b="1" i="1" dirty="0">
              <a:latin typeface="Gill Sans MT" panose="020B0502020104020203" pitchFamily="34" charset="0"/>
              <a:cs typeface="Times New Roman" panose="02020603050405020304" pitchFamily="18" charset="0"/>
            </a:endParaRPr>
          </a:p>
        </p:txBody>
      </p:sp>
      <p:sp>
        <p:nvSpPr>
          <p:cNvPr id="566" name="TextBox 462">
            <a:extLst>
              <a:ext uri="{FF2B5EF4-FFF2-40B4-BE49-F238E27FC236}">
                <a16:creationId xmlns:a16="http://schemas.microsoft.com/office/drawing/2014/main" id="{4BD9D345-AA0A-5245-9EB7-AC58F5EBE948}"/>
              </a:ext>
            </a:extLst>
          </p:cNvPr>
          <p:cNvSpPr txBox="1"/>
          <p:nvPr/>
        </p:nvSpPr>
        <p:spPr>
          <a:xfrm>
            <a:off x="8423897" y="5209698"/>
            <a:ext cx="373820"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11</a:t>
            </a:r>
            <a:endParaRPr lang="en-DK" sz="1400" b="1" i="1" dirty="0">
              <a:latin typeface="Gill Sans MT" panose="020B0502020104020203" pitchFamily="34" charset="0"/>
              <a:cs typeface="Times New Roman" panose="02020603050405020304" pitchFamily="18" charset="0"/>
            </a:endParaRPr>
          </a:p>
        </p:txBody>
      </p:sp>
      <p:sp>
        <p:nvSpPr>
          <p:cNvPr id="567" name="TextBox 463">
            <a:extLst>
              <a:ext uri="{FF2B5EF4-FFF2-40B4-BE49-F238E27FC236}">
                <a16:creationId xmlns:a16="http://schemas.microsoft.com/office/drawing/2014/main" id="{E2182009-4F3B-D9B9-408C-4525C0841CDB}"/>
              </a:ext>
            </a:extLst>
          </p:cNvPr>
          <p:cNvSpPr txBox="1"/>
          <p:nvPr/>
        </p:nvSpPr>
        <p:spPr>
          <a:xfrm>
            <a:off x="8919695" y="5202033"/>
            <a:ext cx="373820"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12</a:t>
            </a:r>
            <a:endParaRPr lang="en-DK" sz="1400" b="1" i="1" dirty="0">
              <a:latin typeface="Gill Sans MT" panose="020B0502020104020203" pitchFamily="34" charset="0"/>
              <a:cs typeface="Times New Roman" panose="02020603050405020304" pitchFamily="18" charset="0"/>
            </a:endParaRPr>
          </a:p>
        </p:txBody>
      </p:sp>
      <p:sp>
        <p:nvSpPr>
          <p:cNvPr id="568" name="TextBox 464">
            <a:extLst>
              <a:ext uri="{FF2B5EF4-FFF2-40B4-BE49-F238E27FC236}">
                <a16:creationId xmlns:a16="http://schemas.microsoft.com/office/drawing/2014/main" id="{52980EA2-85C5-FA28-BC4B-7FA59F8A0798}"/>
              </a:ext>
            </a:extLst>
          </p:cNvPr>
          <p:cNvSpPr txBox="1"/>
          <p:nvPr/>
        </p:nvSpPr>
        <p:spPr>
          <a:xfrm>
            <a:off x="2873403" y="5895307"/>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1</a:t>
            </a:r>
            <a:endParaRPr lang="en-DK" sz="1400" b="1" i="1" dirty="0">
              <a:latin typeface="Gill Sans MT" panose="020B0502020104020203" pitchFamily="34" charset="0"/>
              <a:cs typeface="Times New Roman" panose="02020603050405020304" pitchFamily="18" charset="0"/>
            </a:endParaRPr>
          </a:p>
        </p:txBody>
      </p:sp>
      <p:sp>
        <p:nvSpPr>
          <p:cNvPr id="569" name="TextBox 465">
            <a:extLst>
              <a:ext uri="{FF2B5EF4-FFF2-40B4-BE49-F238E27FC236}">
                <a16:creationId xmlns:a16="http://schemas.microsoft.com/office/drawing/2014/main" id="{D86D33AC-19EE-FF17-43A8-BF929B45FEDA}"/>
              </a:ext>
            </a:extLst>
          </p:cNvPr>
          <p:cNvSpPr txBox="1"/>
          <p:nvPr/>
        </p:nvSpPr>
        <p:spPr>
          <a:xfrm>
            <a:off x="3363465" y="5909169"/>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1</a:t>
            </a:r>
            <a:endParaRPr lang="en-DK" sz="1400" b="1" i="1" dirty="0">
              <a:latin typeface="Gill Sans MT" panose="020B0502020104020203" pitchFamily="34" charset="0"/>
              <a:cs typeface="Times New Roman" panose="02020603050405020304" pitchFamily="18" charset="0"/>
            </a:endParaRPr>
          </a:p>
        </p:txBody>
      </p:sp>
      <p:sp>
        <p:nvSpPr>
          <p:cNvPr id="570" name="TextBox 466">
            <a:extLst>
              <a:ext uri="{FF2B5EF4-FFF2-40B4-BE49-F238E27FC236}">
                <a16:creationId xmlns:a16="http://schemas.microsoft.com/office/drawing/2014/main" id="{B1CFC4AD-B7BF-5094-BEC5-7B28FD6F63A5}"/>
              </a:ext>
            </a:extLst>
          </p:cNvPr>
          <p:cNvSpPr txBox="1"/>
          <p:nvPr/>
        </p:nvSpPr>
        <p:spPr>
          <a:xfrm>
            <a:off x="3846192" y="5909169"/>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2</a:t>
            </a:r>
            <a:endParaRPr lang="en-DK" sz="1400" b="1" i="1" dirty="0">
              <a:latin typeface="Gill Sans MT" panose="020B0502020104020203" pitchFamily="34" charset="0"/>
              <a:cs typeface="Times New Roman" panose="02020603050405020304" pitchFamily="18" charset="0"/>
            </a:endParaRPr>
          </a:p>
        </p:txBody>
      </p:sp>
      <p:sp>
        <p:nvSpPr>
          <p:cNvPr id="571" name="TextBox 467">
            <a:extLst>
              <a:ext uri="{FF2B5EF4-FFF2-40B4-BE49-F238E27FC236}">
                <a16:creationId xmlns:a16="http://schemas.microsoft.com/office/drawing/2014/main" id="{981F2FE1-1304-B065-08E7-D538882872C2}"/>
              </a:ext>
            </a:extLst>
          </p:cNvPr>
          <p:cNvSpPr txBox="1"/>
          <p:nvPr/>
        </p:nvSpPr>
        <p:spPr>
          <a:xfrm>
            <a:off x="4078829" y="5909169"/>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2</a:t>
            </a:r>
            <a:endParaRPr lang="en-DK" sz="1400" b="1" i="1" dirty="0">
              <a:latin typeface="Gill Sans MT" panose="020B0502020104020203" pitchFamily="34" charset="0"/>
              <a:cs typeface="Times New Roman" panose="02020603050405020304" pitchFamily="18" charset="0"/>
            </a:endParaRPr>
          </a:p>
        </p:txBody>
      </p:sp>
      <p:sp>
        <p:nvSpPr>
          <p:cNvPr id="572" name="TextBox 468">
            <a:extLst>
              <a:ext uri="{FF2B5EF4-FFF2-40B4-BE49-F238E27FC236}">
                <a16:creationId xmlns:a16="http://schemas.microsoft.com/office/drawing/2014/main" id="{04EAD112-50E0-1371-0CC0-B33B3DAE5309}"/>
              </a:ext>
            </a:extLst>
          </p:cNvPr>
          <p:cNvSpPr txBox="1"/>
          <p:nvPr/>
        </p:nvSpPr>
        <p:spPr>
          <a:xfrm>
            <a:off x="4592220" y="5895307"/>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3</a:t>
            </a:r>
            <a:endParaRPr lang="en-DK" sz="1400" b="1" i="1" dirty="0">
              <a:latin typeface="Gill Sans MT" panose="020B0502020104020203" pitchFamily="34" charset="0"/>
              <a:cs typeface="Times New Roman" panose="02020603050405020304" pitchFamily="18" charset="0"/>
            </a:endParaRPr>
          </a:p>
        </p:txBody>
      </p:sp>
      <p:sp>
        <p:nvSpPr>
          <p:cNvPr id="573" name="TextBox 469">
            <a:extLst>
              <a:ext uri="{FF2B5EF4-FFF2-40B4-BE49-F238E27FC236}">
                <a16:creationId xmlns:a16="http://schemas.microsoft.com/office/drawing/2014/main" id="{E041B088-A5CB-536F-9C90-BA03237FAE51}"/>
              </a:ext>
            </a:extLst>
          </p:cNvPr>
          <p:cNvSpPr txBox="1"/>
          <p:nvPr/>
        </p:nvSpPr>
        <p:spPr>
          <a:xfrm>
            <a:off x="4832832" y="5895307"/>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3</a:t>
            </a:r>
            <a:endParaRPr lang="en-DK" sz="1400" b="1" i="1" dirty="0">
              <a:latin typeface="Gill Sans MT" panose="020B0502020104020203" pitchFamily="34" charset="0"/>
              <a:cs typeface="Times New Roman" panose="02020603050405020304" pitchFamily="18" charset="0"/>
            </a:endParaRPr>
          </a:p>
        </p:txBody>
      </p:sp>
      <p:sp>
        <p:nvSpPr>
          <p:cNvPr id="574" name="TextBox 470">
            <a:extLst>
              <a:ext uri="{FF2B5EF4-FFF2-40B4-BE49-F238E27FC236}">
                <a16:creationId xmlns:a16="http://schemas.microsoft.com/office/drawing/2014/main" id="{D6B3F589-D5B7-AFA8-F2B8-1B57446C9033}"/>
              </a:ext>
            </a:extLst>
          </p:cNvPr>
          <p:cNvSpPr txBox="1"/>
          <p:nvPr/>
        </p:nvSpPr>
        <p:spPr>
          <a:xfrm>
            <a:off x="5333170" y="5909169"/>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4</a:t>
            </a:r>
            <a:endParaRPr lang="en-DK" sz="1400" b="1" i="1" dirty="0">
              <a:latin typeface="Gill Sans MT" panose="020B0502020104020203" pitchFamily="34" charset="0"/>
              <a:cs typeface="Times New Roman" panose="02020603050405020304" pitchFamily="18" charset="0"/>
            </a:endParaRPr>
          </a:p>
        </p:txBody>
      </p:sp>
      <p:sp>
        <p:nvSpPr>
          <p:cNvPr id="575" name="TextBox 471">
            <a:extLst>
              <a:ext uri="{FF2B5EF4-FFF2-40B4-BE49-F238E27FC236}">
                <a16:creationId xmlns:a16="http://schemas.microsoft.com/office/drawing/2014/main" id="{AFD4CBDD-8B95-C216-D128-4E7C407C3196}"/>
              </a:ext>
            </a:extLst>
          </p:cNvPr>
          <p:cNvSpPr txBox="1"/>
          <p:nvPr/>
        </p:nvSpPr>
        <p:spPr>
          <a:xfrm>
            <a:off x="5573782" y="5909169"/>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4</a:t>
            </a:r>
            <a:endParaRPr lang="en-DK" sz="1400" b="1" i="1" dirty="0">
              <a:latin typeface="Gill Sans MT" panose="020B0502020104020203" pitchFamily="34" charset="0"/>
              <a:cs typeface="Times New Roman" panose="02020603050405020304" pitchFamily="18" charset="0"/>
            </a:endParaRPr>
          </a:p>
        </p:txBody>
      </p:sp>
      <p:sp>
        <p:nvSpPr>
          <p:cNvPr id="576" name="TextBox 472">
            <a:extLst>
              <a:ext uri="{FF2B5EF4-FFF2-40B4-BE49-F238E27FC236}">
                <a16:creationId xmlns:a16="http://schemas.microsoft.com/office/drawing/2014/main" id="{FC0AA863-5BCE-B9FF-E249-12B604DE90D7}"/>
              </a:ext>
            </a:extLst>
          </p:cNvPr>
          <p:cNvSpPr txBox="1"/>
          <p:nvPr/>
        </p:nvSpPr>
        <p:spPr>
          <a:xfrm>
            <a:off x="6070426" y="5909169"/>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5</a:t>
            </a:r>
            <a:endParaRPr lang="en-DK" sz="1400" b="1" i="1" dirty="0">
              <a:latin typeface="Gill Sans MT" panose="020B0502020104020203" pitchFamily="34" charset="0"/>
              <a:cs typeface="Times New Roman" panose="02020603050405020304" pitchFamily="18" charset="0"/>
            </a:endParaRPr>
          </a:p>
        </p:txBody>
      </p:sp>
      <p:sp>
        <p:nvSpPr>
          <p:cNvPr id="577" name="TextBox 473">
            <a:extLst>
              <a:ext uri="{FF2B5EF4-FFF2-40B4-BE49-F238E27FC236}">
                <a16:creationId xmlns:a16="http://schemas.microsoft.com/office/drawing/2014/main" id="{1AFD8BDB-551D-5B2E-E414-ED2A0C06EF9F}"/>
              </a:ext>
            </a:extLst>
          </p:cNvPr>
          <p:cNvSpPr txBox="1"/>
          <p:nvPr/>
        </p:nvSpPr>
        <p:spPr>
          <a:xfrm>
            <a:off x="6311038" y="5909169"/>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5</a:t>
            </a:r>
            <a:endParaRPr lang="en-DK" sz="1400" b="1" i="1" dirty="0">
              <a:latin typeface="Gill Sans MT" panose="020B0502020104020203" pitchFamily="34" charset="0"/>
              <a:cs typeface="Times New Roman" panose="02020603050405020304" pitchFamily="18" charset="0"/>
            </a:endParaRPr>
          </a:p>
        </p:txBody>
      </p:sp>
      <p:sp>
        <p:nvSpPr>
          <p:cNvPr id="578" name="TextBox 474">
            <a:extLst>
              <a:ext uri="{FF2B5EF4-FFF2-40B4-BE49-F238E27FC236}">
                <a16:creationId xmlns:a16="http://schemas.microsoft.com/office/drawing/2014/main" id="{57675430-4E3F-5FF8-6439-10FD14240741}"/>
              </a:ext>
            </a:extLst>
          </p:cNvPr>
          <p:cNvSpPr txBox="1"/>
          <p:nvPr/>
        </p:nvSpPr>
        <p:spPr>
          <a:xfrm>
            <a:off x="6792657" y="5909169"/>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6</a:t>
            </a:r>
            <a:endParaRPr lang="en-DK" sz="1400" b="1" i="1" dirty="0">
              <a:latin typeface="Gill Sans MT" panose="020B0502020104020203" pitchFamily="34" charset="0"/>
              <a:cs typeface="Times New Roman" panose="02020603050405020304" pitchFamily="18" charset="0"/>
            </a:endParaRPr>
          </a:p>
        </p:txBody>
      </p:sp>
      <p:sp>
        <p:nvSpPr>
          <p:cNvPr id="579" name="TextBox 475">
            <a:extLst>
              <a:ext uri="{FF2B5EF4-FFF2-40B4-BE49-F238E27FC236}">
                <a16:creationId xmlns:a16="http://schemas.microsoft.com/office/drawing/2014/main" id="{CDF19A7E-CFDB-F6C7-9136-CB9585ACDF55}"/>
              </a:ext>
            </a:extLst>
          </p:cNvPr>
          <p:cNvSpPr txBox="1"/>
          <p:nvPr/>
        </p:nvSpPr>
        <p:spPr>
          <a:xfrm>
            <a:off x="7294301" y="5909169"/>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6</a:t>
            </a:r>
            <a:endParaRPr lang="en-DK" sz="1400" b="1" i="1" dirty="0">
              <a:latin typeface="Gill Sans MT" panose="020B0502020104020203" pitchFamily="34" charset="0"/>
              <a:cs typeface="Times New Roman" panose="02020603050405020304" pitchFamily="18" charset="0"/>
            </a:endParaRPr>
          </a:p>
        </p:txBody>
      </p:sp>
      <p:sp>
        <p:nvSpPr>
          <p:cNvPr id="580" name="TextBox 478">
            <a:extLst>
              <a:ext uri="{FF2B5EF4-FFF2-40B4-BE49-F238E27FC236}">
                <a16:creationId xmlns:a16="http://schemas.microsoft.com/office/drawing/2014/main" id="{8BE97C36-7460-E794-B26E-23B96205FA77}"/>
              </a:ext>
            </a:extLst>
          </p:cNvPr>
          <p:cNvSpPr txBox="1"/>
          <p:nvPr/>
        </p:nvSpPr>
        <p:spPr>
          <a:xfrm>
            <a:off x="7777356" y="5910561"/>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7</a:t>
            </a:r>
            <a:endParaRPr lang="en-DK" sz="1400" b="1" i="1" dirty="0">
              <a:latin typeface="Gill Sans MT" panose="020B0502020104020203" pitchFamily="34" charset="0"/>
              <a:cs typeface="Times New Roman" panose="02020603050405020304" pitchFamily="18" charset="0"/>
            </a:endParaRPr>
          </a:p>
        </p:txBody>
      </p:sp>
      <p:sp>
        <p:nvSpPr>
          <p:cNvPr id="581" name="TextBox 479">
            <a:extLst>
              <a:ext uri="{FF2B5EF4-FFF2-40B4-BE49-F238E27FC236}">
                <a16:creationId xmlns:a16="http://schemas.microsoft.com/office/drawing/2014/main" id="{0EDB51D7-E6FB-F8FB-B16D-1FA09C080E57}"/>
              </a:ext>
            </a:extLst>
          </p:cNvPr>
          <p:cNvSpPr txBox="1"/>
          <p:nvPr/>
        </p:nvSpPr>
        <p:spPr>
          <a:xfrm>
            <a:off x="8228987" y="5913828"/>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7</a:t>
            </a:r>
            <a:endParaRPr lang="en-DK" sz="1400" b="1" i="1" dirty="0">
              <a:latin typeface="Gill Sans MT" panose="020B0502020104020203" pitchFamily="34" charset="0"/>
              <a:cs typeface="Times New Roman" panose="02020603050405020304" pitchFamily="18" charset="0"/>
            </a:endParaRPr>
          </a:p>
        </p:txBody>
      </p:sp>
      <p:sp>
        <p:nvSpPr>
          <p:cNvPr id="582" name="TextBox 480">
            <a:extLst>
              <a:ext uri="{FF2B5EF4-FFF2-40B4-BE49-F238E27FC236}">
                <a16:creationId xmlns:a16="http://schemas.microsoft.com/office/drawing/2014/main" id="{4E456EA1-9C40-D8A6-EE09-9700883F9555}"/>
              </a:ext>
            </a:extLst>
          </p:cNvPr>
          <p:cNvSpPr txBox="1"/>
          <p:nvPr/>
        </p:nvSpPr>
        <p:spPr>
          <a:xfrm>
            <a:off x="8730582" y="5915146"/>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8</a:t>
            </a:r>
            <a:endParaRPr lang="en-DK" sz="1400" b="1" i="1" dirty="0">
              <a:latin typeface="Gill Sans MT" panose="020B0502020104020203" pitchFamily="34" charset="0"/>
              <a:cs typeface="Times New Roman" panose="02020603050405020304" pitchFamily="18" charset="0"/>
            </a:endParaRPr>
          </a:p>
        </p:txBody>
      </p:sp>
      <p:sp>
        <p:nvSpPr>
          <p:cNvPr id="583" name="TextBox 481">
            <a:extLst>
              <a:ext uri="{FF2B5EF4-FFF2-40B4-BE49-F238E27FC236}">
                <a16:creationId xmlns:a16="http://schemas.microsoft.com/office/drawing/2014/main" id="{0D15AEB9-6EA2-5C9A-722C-C1EF42BDF8C0}"/>
              </a:ext>
            </a:extLst>
          </p:cNvPr>
          <p:cNvSpPr txBox="1"/>
          <p:nvPr/>
        </p:nvSpPr>
        <p:spPr>
          <a:xfrm>
            <a:off x="9200536" y="5915146"/>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8</a:t>
            </a:r>
            <a:endParaRPr lang="en-DK" sz="1400" b="1" i="1" dirty="0">
              <a:latin typeface="Gill Sans MT" panose="020B0502020104020203" pitchFamily="34" charset="0"/>
              <a:cs typeface="Times New Roman" panose="02020603050405020304" pitchFamily="18" charset="0"/>
            </a:endParaRPr>
          </a:p>
        </p:txBody>
      </p:sp>
      <p:sp>
        <p:nvSpPr>
          <p:cNvPr id="588" name="TextBox 483">
            <a:extLst>
              <a:ext uri="{FF2B5EF4-FFF2-40B4-BE49-F238E27FC236}">
                <a16:creationId xmlns:a16="http://schemas.microsoft.com/office/drawing/2014/main" id="{D274AF88-F0A3-AC37-02C2-FA613637946B}"/>
              </a:ext>
            </a:extLst>
          </p:cNvPr>
          <p:cNvSpPr txBox="1"/>
          <p:nvPr/>
        </p:nvSpPr>
        <p:spPr>
          <a:xfrm>
            <a:off x="10598689" y="3347256"/>
            <a:ext cx="538930" cy="253916"/>
          </a:xfrm>
          <a:prstGeom prst="rect">
            <a:avLst/>
          </a:prstGeom>
          <a:noFill/>
        </p:spPr>
        <p:txBody>
          <a:bodyPr wrap="none" rtlCol="0">
            <a:spAutoFit/>
          </a:bodyPr>
          <a:lstStyle/>
          <a:p>
            <a:r>
              <a:rPr lang="en-US" sz="1050" dirty="0">
                <a:latin typeface="Gill Sans MT" panose="020B0502020104020203" pitchFamily="34" charset="0"/>
                <a:cs typeface="Times New Roman" panose="02020603050405020304" pitchFamily="18" charset="0"/>
              </a:rPr>
              <a:t>Time </a:t>
            </a:r>
            <a:r>
              <a:rPr lang="en-US" sz="1050" i="1" dirty="0">
                <a:latin typeface="Gill Sans MT" panose="020B0502020104020203" pitchFamily="34" charset="0"/>
                <a:cs typeface="Times New Roman" panose="02020603050405020304" pitchFamily="18" charset="0"/>
              </a:rPr>
              <a:t>t</a:t>
            </a:r>
            <a:endParaRPr lang="en-DK" sz="1050" i="1" dirty="0">
              <a:latin typeface="Gill Sans MT" panose="020B0502020104020203" pitchFamily="34" charset="0"/>
              <a:cs typeface="Times New Roman" panose="02020603050405020304" pitchFamily="18" charset="0"/>
            </a:endParaRPr>
          </a:p>
        </p:txBody>
      </p:sp>
      <p:sp>
        <p:nvSpPr>
          <p:cNvPr id="589" name="TextBox 483">
            <a:extLst>
              <a:ext uri="{FF2B5EF4-FFF2-40B4-BE49-F238E27FC236}">
                <a16:creationId xmlns:a16="http://schemas.microsoft.com/office/drawing/2014/main" id="{B1864467-AF70-4883-E55C-E72442787CC0}"/>
              </a:ext>
            </a:extLst>
          </p:cNvPr>
          <p:cNvSpPr txBox="1"/>
          <p:nvPr/>
        </p:nvSpPr>
        <p:spPr>
          <a:xfrm>
            <a:off x="10620052" y="4062024"/>
            <a:ext cx="538930" cy="253916"/>
          </a:xfrm>
          <a:prstGeom prst="rect">
            <a:avLst/>
          </a:prstGeom>
          <a:noFill/>
        </p:spPr>
        <p:txBody>
          <a:bodyPr wrap="none" rtlCol="0">
            <a:spAutoFit/>
          </a:bodyPr>
          <a:lstStyle/>
          <a:p>
            <a:r>
              <a:rPr lang="en-US" sz="1050" dirty="0">
                <a:latin typeface="Gill Sans MT" panose="020B0502020104020203" pitchFamily="34" charset="0"/>
                <a:cs typeface="Times New Roman" panose="02020603050405020304" pitchFamily="18" charset="0"/>
              </a:rPr>
              <a:t>Time </a:t>
            </a:r>
            <a:r>
              <a:rPr lang="en-US" sz="1050" i="1" dirty="0">
                <a:latin typeface="Gill Sans MT" panose="020B0502020104020203" pitchFamily="34" charset="0"/>
                <a:cs typeface="Times New Roman" panose="02020603050405020304" pitchFamily="18" charset="0"/>
              </a:rPr>
              <a:t>t</a:t>
            </a:r>
            <a:endParaRPr lang="en-DK" sz="1050" i="1" dirty="0">
              <a:latin typeface="Gill Sans MT" panose="020B0502020104020203" pitchFamily="34" charset="0"/>
              <a:cs typeface="Times New Roman" panose="02020603050405020304" pitchFamily="18" charset="0"/>
            </a:endParaRPr>
          </a:p>
        </p:txBody>
      </p:sp>
      <p:sp>
        <p:nvSpPr>
          <p:cNvPr id="590" name="TextBox 483">
            <a:extLst>
              <a:ext uri="{FF2B5EF4-FFF2-40B4-BE49-F238E27FC236}">
                <a16:creationId xmlns:a16="http://schemas.microsoft.com/office/drawing/2014/main" id="{7685F66E-25E9-F3A0-4436-3DA620FD7744}"/>
              </a:ext>
            </a:extLst>
          </p:cNvPr>
          <p:cNvSpPr txBox="1"/>
          <p:nvPr/>
        </p:nvSpPr>
        <p:spPr>
          <a:xfrm>
            <a:off x="10744252" y="5538156"/>
            <a:ext cx="538930" cy="253916"/>
          </a:xfrm>
          <a:prstGeom prst="rect">
            <a:avLst/>
          </a:prstGeom>
          <a:noFill/>
        </p:spPr>
        <p:txBody>
          <a:bodyPr wrap="none" rtlCol="0">
            <a:spAutoFit/>
          </a:bodyPr>
          <a:lstStyle/>
          <a:p>
            <a:r>
              <a:rPr lang="en-US" sz="1050" dirty="0">
                <a:latin typeface="Gill Sans MT" panose="020B0502020104020203" pitchFamily="34" charset="0"/>
                <a:cs typeface="Times New Roman" panose="02020603050405020304" pitchFamily="18" charset="0"/>
              </a:rPr>
              <a:t>Time </a:t>
            </a:r>
            <a:r>
              <a:rPr lang="en-US" sz="1050" i="1" dirty="0">
                <a:latin typeface="Gill Sans MT" panose="020B0502020104020203" pitchFamily="34" charset="0"/>
                <a:cs typeface="Times New Roman" panose="02020603050405020304" pitchFamily="18" charset="0"/>
              </a:rPr>
              <a:t>t</a:t>
            </a:r>
            <a:endParaRPr lang="en-DK" sz="1050" i="1" dirty="0">
              <a:latin typeface="Gill Sans MT" panose="020B0502020104020203" pitchFamily="34" charset="0"/>
              <a:cs typeface="Times New Roman" panose="02020603050405020304" pitchFamily="18" charset="0"/>
            </a:endParaRPr>
          </a:p>
        </p:txBody>
      </p:sp>
      <p:sp>
        <p:nvSpPr>
          <p:cNvPr id="591" name="TextBox 483">
            <a:extLst>
              <a:ext uri="{FF2B5EF4-FFF2-40B4-BE49-F238E27FC236}">
                <a16:creationId xmlns:a16="http://schemas.microsoft.com/office/drawing/2014/main" id="{D5F2A8CF-408B-0541-982D-7B318F6F47D9}"/>
              </a:ext>
            </a:extLst>
          </p:cNvPr>
          <p:cNvSpPr txBox="1"/>
          <p:nvPr/>
        </p:nvSpPr>
        <p:spPr>
          <a:xfrm>
            <a:off x="10765614" y="6227184"/>
            <a:ext cx="538930" cy="253916"/>
          </a:xfrm>
          <a:prstGeom prst="rect">
            <a:avLst/>
          </a:prstGeom>
          <a:noFill/>
        </p:spPr>
        <p:txBody>
          <a:bodyPr wrap="none" rtlCol="0">
            <a:spAutoFit/>
          </a:bodyPr>
          <a:lstStyle/>
          <a:p>
            <a:r>
              <a:rPr lang="en-US" sz="1050" dirty="0">
                <a:latin typeface="Gill Sans MT" panose="020B0502020104020203" pitchFamily="34" charset="0"/>
                <a:cs typeface="Times New Roman" panose="02020603050405020304" pitchFamily="18" charset="0"/>
              </a:rPr>
              <a:t>Time </a:t>
            </a:r>
            <a:r>
              <a:rPr lang="en-US" sz="1050" i="1" dirty="0">
                <a:latin typeface="Gill Sans MT" panose="020B0502020104020203" pitchFamily="34" charset="0"/>
                <a:cs typeface="Times New Roman" panose="02020603050405020304" pitchFamily="18" charset="0"/>
              </a:rPr>
              <a:t>t</a:t>
            </a:r>
            <a:endParaRPr lang="en-DK" sz="1050" i="1" dirty="0">
              <a:latin typeface="Gill Sans MT" panose="020B0502020104020203" pitchFamily="34" charset="0"/>
              <a:cs typeface="Times New Roman" panose="02020603050405020304" pitchFamily="18" charset="0"/>
            </a:endParaRPr>
          </a:p>
        </p:txBody>
      </p:sp>
      <p:sp>
        <p:nvSpPr>
          <p:cNvPr id="592" name="TextBox 452">
            <a:extLst>
              <a:ext uri="{FF2B5EF4-FFF2-40B4-BE49-F238E27FC236}">
                <a16:creationId xmlns:a16="http://schemas.microsoft.com/office/drawing/2014/main" id="{D90EE28A-8CDA-B724-2198-C05C49B1F5D4}"/>
              </a:ext>
            </a:extLst>
          </p:cNvPr>
          <p:cNvSpPr txBox="1"/>
          <p:nvPr/>
        </p:nvSpPr>
        <p:spPr>
          <a:xfrm>
            <a:off x="2834079" y="3074257"/>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1</a:t>
            </a:r>
            <a:endParaRPr lang="en-DK" sz="1400" b="1" i="1" dirty="0">
              <a:latin typeface="Gill Sans MT" panose="020B0502020104020203" pitchFamily="34" charset="0"/>
              <a:cs typeface="Times New Roman" panose="02020603050405020304" pitchFamily="18" charset="0"/>
            </a:endParaRPr>
          </a:p>
        </p:txBody>
      </p:sp>
      <p:sp>
        <p:nvSpPr>
          <p:cNvPr id="593" name="TextBox 464">
            <a:extLst>
              <a:ext uri="{FF2B5EF4-FFF2-40B4-BE49-F238E27FC236}">
                <a16:creationId xmlns:a16="http://schemas.microsoft.com/office/drawing/2014/main" id="{0AC74FB1-C7F1-AE0A-3024-D7414C54CA7D}"/>
              </a:ext>
            </a:extLst>
          </p:cNvPr>
          <p:cNvSpPr txBox="1"/>
          <p:nvPr/>
        </p:nvSpPr>
        <p:spPr>
          <a:xfrm>
            <a:off x="2577295" y="3792621"/>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1</a:t>
            </a:r>
            <a:endParaRPr lang="en-DK" sz="1400" b="1" i="1" dirty="0">
              <a:latin typeface="Gill Sans MT" panose="020B0502020104020203" pitchFamily="34" charset="0"/>
              <a:cs typeface="Times New Roman" panose="02020603050405020304" pitchFamily="18" charset="0"/>
            </a:endParaRPr>
          </a:p>
        </p:txBody>
      </p:sp>
      <p:sp>
        <p:nvSpPr>
          <p:cNvPr id="594" name="TextBox 464">
            <a:extLst>
              <a:ext uri="{FF2B5EF4-FFF2-40B4-BE49-F238E27FC236}">
                <a16:creationId xmlns:a16="http://schemas.microsoft.com/office/drawing/2014/main" id="{65E783C6-1B4D-5106-04BA-8BC1D749C8B7}"/>
              </a:ext>
            </a:extLst>
          </p:cNvPr>
          <p:cNvSpPr txBox="1"/>
          <p:nvPr/>
        </p:nvSpPr>
        <p:spPr>
          <a:xfrm>
            <a:off x="3092684" y="3792621"/>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1</a:t>
            </a:r>
            <a:endParaRPr lang="en-DK" sz="1400" b="1" i="1" dirty="0">
              <a:latin typeface="Gill Sans MT" panose="020B0502020104020203" pitchFamily="34" charset="0"/>
              <a:cs typeface="Times New Roman" panose="02020603050405020304" pitchFamily="18" charset="0"/>
            </a:endParaRPr>
          </a:p>
        </p:txBody>
      </p:sp>
      <p:sp>
        <p:nvSpPr>
          <p:cNvPr id="595" name="TextBox 452">
            <a:extLst>
              <a:ext uri="{FF2B5EF4-FFF2-40B4-BE49-F238E27FC236}">
                <a16:creationId xmlns:a16="http://schemas.microsoft.com/office/drawing/2014/main" id="{6DD801D9-2215-868E-F0EB-85E5A5EF7053}"/>
              </a:ext>
            </a:extLst>
          </p:cNvPr>
          <p:cNvSpPr txBox="1"/>
          <p:nvPr/>
        </p:nvSpPr>
        <p:spPr>
          <a:xfrm>
            <a:off x="3321759" y="3074257"/>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2</a:t>
            </a:r>
            <a:endParaRPr lang="en-DK" sz="1400" b="1" i="1" dirty="0">
              <a:latin typeface="Gill Sans MT" panose="020B0502020104020203" pitchFamily="34" charset="0"/>
              <a:cs typeface="Times New Roman" panose="02020603050405020304" pitchFamily="18" charset="0"/>
            </a:endParaRPr>
          </a:p>
        </p:txBody>
      </p:sp>
      <p:sp>
        <p:nvSpPr>
          <p:cNvPr id="596" name="TextBox 452">
            <a:extLst>
              <a:ext uri="{FF2B5EF4-FFF2-40B4-BE49-F238E27FC236}">
                <a16:creationId xmlns:a16="http://schemas.microsoft.com/office/drawing/2014/main" id="{22311A02-F4D2-9A79-C8F7-FFFE36E780E9}"/>
              </a:ext>
            </a:extLst>
          </p:cNvPr>
          <p:cNvSpPr txBox="1"/>
          <p:nvPr/>
        </p:nvSpPr>
        <p:spPr>
          <a:xfrm>
            <a:off x="4102809" y="3058991"/>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3</a:t>
            </a:r>
            <a:endParaRPr lang="en-DK" sz="1400" b="1" i="1" dirty="0">
              <a:latin typeface="Gill Sans MT" panose="020B0502020104020203" pitchFamily="34" charset="0"/>
              <a:cs typeface="Times New Roman" panose="02020603050405020304" pitchFamily="18" charset="0"/>
            </a:endParaRPr>
          </a:p>
        </p:txBody>
      </p:sp>
      <p:sp>
        <p:nvSpPr>
          <p:cNvPr id="597" name="TextBox 452">
            <a:extLst>
              <a:ext uri="{FF2B5EF4-FFF2-40B4-BE49-F238E27FC236}">
                <a16:creationId xmlns:a16="http://schemas.microsoft.com/office/drawing/2014/main" id="{2282353A-15E3-8A98-0EA7-0770E3538E1C}"/>
              </a:ext>
            </a:extLst>
          </p:cNvPr>
          <p:cNvSpPr txBox="1"/>
          <p:nvPr/>
        </p:nvSpPr>
        <p:spPr>
          <a:xfrm>
            <a:off x="4609425" y="3048999"/>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4</a:t>
            </a:r>
            <a:endParaRPr lang="en-DK" sz="1400" b="1" i="1" dirty="0">
              <a:latin typeface="Gill Sans MT" panose="020B0502020104020203" pitchFamily="34" charset="0"/>
              <a:cs typeface="Times New Roman" panose="02020603050405020304" pitchFamily="18" charset="0"/>
            </a:endParaRPr>
          </a:p>
        </p:txBody>
      </p:sp>
      <p:sp>
        <p:nvSpPr>
          <p:cNvPr id="598" name="TextBox 452">
            <a:extLst>
              <a:ext uri="{FF2B5EF4-FFF2-40B4-BE49-F238E27FC236}">
                <a16:creationId xmlns:a16="http://schemas.microsoft.com/office/drawing/2014/main" id="{47B3088A-1DC0-C44E-C328-4DBD264AF9B0}"/>
              </a:ext>
            </a:extLst>
          </p:cNvPr>
          <p:cNvSpPr txBox="1"/>
          <p:nvPr/>
        </p:nvSpPr>
        <p:spPr>
          <a:xfrm>
            <a:off x="5059005" y="3048999"/>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5</a:t>
            </a:r>
            <a:endParaRPr lang="en-DK" sz="1400" b="1" i="1" dirty="0">
              <a:latin typeface="Gill Sans MT" panose="020B0502020104020203" pitchFamily="34" charset="0"/>
              <a:cs typeface="Times New Roman" panose="02020603050405020304" pitchFamily="18" charset="0"/>
            </a:endParaRPr>
          </a:p>
        </p:txBody>
      </p:sp>
      <p:sp>
        <p:nvSpPr>
          <p:cNvPr id="599" name="TextBox 452">
            <a:extLst>
              <a:ext uri="{FF2B5EF4-FFF2-40B4-BE49-F238E27FC236}">
                <a16:creationId xmlns:a16="http://schemas.microsoft.com/office/drawing/2014/main" id="{D8FCF73F-0E9E-6D7F-58EA-6DB2A5700706}"/>
              </a:ext>
            </a:extLst>
          </p:cNvPr>
          <p:cNvSpPr txBox="1"/>
          <p:nvPr/>
        </p:nvSpPr>
        <p:spPr>
          <a:xfrm>
            <a:off x="5810978" y="3043727"/>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6</a:t>
            </a:r>
            <a:endParaRPr lang="en-DK" sz="1400" b="1" i="1" dirty="0">
              <a:latin typeface="Gill Sans MT" panose="020B0502020104020203" pitchFamily="34" charset="0"/>
              <a:cs typeface="Times New Roman" panose="02020603050405020304" pitchFamily="18" charset="0"/>
            </a:endParaRPr>
          </a:p>
        </p:txBody>
      </p:sp>
      <p:sp>
        <p:nvSpPr>
          <p:cNvPr id="600" name="TextBox 452">
            <a:extLst>
              <a:ext uri="{FF2B5EF4-FFF2-40B4-BE49-F238E27FC236}">
                <a16:creationId xmlns:a16="http://schemas.microsoft.com/office/drawing/2014/main" id="{32D23D60-61EB-F328-E29B-581160AA702E}"/>
              </a:ext>
            </a:extLst>
          </p:cNvPr>
          <p:cNvSpPr txBox="1"/>
          <p:nvPr/>
        </p:nvSpPr>
        <p:spPr>
          <a:xfrm>
            <a:off x="6260558" y="3043726"/>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7</a:t>
            </a:r>
            <a:endParaRPr lang="en-DK" sz="1400" b="1" i="1" dirty="0">
              <a:latin typeface="Gill Sans MT" panose="020B0502020104020203" pitchFamily="34" charset="0"/>
              <a:cs typeface="Times New Roman" panose="02020603050405020304" pitchFamily="18" charset="0"/>
            </a:endParaRPr>
          </a:p>
        </p:txBody>
      </p:sp>
      <p:sp>
        <p:nvSpPr>
          <p:cNvPr id="601" name="TextBox 452">
            <a:extLst>
              <a:ext uri="{FF2B5EF4-FFF2-40B4-BE49-F238E27FC236}">
                <a16:creationId xmlns:a16="http://schemas.microsoft.com/office/drawing/2014/main" id="{DEEB8D24-B804-717F-4BB9-5C07F9EE9FF3}"/>
              </a:ext>
            </a:extLst>
          </p:cNvPr>
          <p:cNvSpPr txBox="1"/>
          <p:nvPr/>
        </p:nvSpPr>
        <p:spPr>
          <a:xfrm>
            <a:off x="6767288" y="3045188"/>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8</a:t>
            </a:r>
            <a:endParaRPr lang="en-DK" sz="1400" b="1" i="1" dirty="0">
              <a:latin typeface="Gill Sans MT" panose="020B0502020104020203" pitchFamily="34" charset="0"/>
              <a:cs typeface="Times New Roman" panose="02020603050405020304" pitchFamily="18" charset="0"/>
            </a:endParaRPr>
          </a:p>
        </p:txBody>
      </p:sp>
      <p:sp>
        <p:nvSpPr>
          <p:cNvPr id="602" name="TextBox 452">
            <a:extLst>
              <a:ext uri="{FF2B5EF4-FFF2-40B4-BE49-F238E27FC236}">
                <a16:creationId xmlns:a16="http://schemas.microsoft.com/office/drawing/2014/main" id="{3A13869A-18EC-A24E-B154-20AD3B3BEA26}"/>
              </a:ext>
            </a:extLst>
          </p:cNvPr>
          <p:cNvSpPr txBox="1"/>
          <p:nvPr/>
        </p:nvSpPr>
        <p:spPr>
          <a:xfrm>
            <a:off x="7496401" y="3060428"/>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9</a:t>
            </a:r>
            <a:endParaRPr lang="en-DK" sz="1400" b="1" i="1" dirty="0">
              <a:latin typeface="Gill Sans MT" panose="020B0502020104020203" pitchFamily="34" charset="0"/>
              <a:cs typeface="Times New Roman" panose="02020603050405020304" pitchFamily="18" charset="0"/>
            </a:endParaRPr>
          </a:p>
        </p:txBody>
      </p:sp>
      <p:sp>
        <p:nvSpPr>
          <p:cNvPr id="603" name="TextBox 466">
            <a:extLst>
              <a:ext uri="{FF2B5EF4-FFF2-40B4-BE49-F238E27FC236}">
                <a16:creationId xmlns:a16="http://schemas.microsoft.com/office/drawing/2014/main" id="{309FF309-D1BE-259E-0163-9464DD910279}"/>
              </a:ext>
            </a:extLst>
          </p:cNvPr>
          <p:cNvSpPr txBox="1"/>
          <p:nvPr/>
        </p:nvSpPr>
        <p:spPr>
          <a:xfrm>
            <a:off x="3596193" y="3792621"/>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2</a:t>
            </a:r>
            <a:endParaRPr lang="en-DK" sz="1400" b="1" i="1" dirty="0">
              <a:latin typeface="Gill Sans MT" panose="020B0502020104020203" pitchFamily="34" charset="0"/>
              <a:cs typeface="Times New Roman" panose="02020603050405020304" pitchFamily="18" charset="0"/>
            </a:endParaRPr>
          </a:p>
        </p:txBody>
      </p:sp>
      <p:sp>
        <p:nvSpPr>
          <p:cNvPr id="604" name="TextBox 467">
            <a:extLst>
              <a:ext uri="{FF2B5EF4-FFF2-40B4-BE49-F238E27FC236}">
                <a16:creationId xmlns:a16="http://schemas.microsoft.com/office/drawing/2014/main" id="{3C51DFB9-8251-FAB1-E9EF-B8464C64ABA4}"/>
              </a:ext>
            </a:extLst>
          </p:cNvPr>
          <p:cNvSpPr txBox="1"/>
          <p:nvPr/>
        </p:nvSpPr>
        <p:spPr>
          <a:xfrm>
            <a:off x="3828830" y="3792621"/>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2</a:t>
            </a:r>
            <a:endParaRPr lang="en-DK" sz="1400" b="1" i="1" dirty="0">
              <a:latin typeface="Gill Sans MT" panose="020B0502020104020203" pitchFamily="34" charset="0"/>
              <a:cs typeface="Times New Roman" panose="02020603050405020304" pitchFamily="18" charset="0"/>
            </a:endParaRPr>
          </a:p>
        </p:txBody>
      </p:sp>
      <p:sp>
        <p:nvSpPr>
          <p:cNvPr id="605" name="TextBox 468">
            <a:extLst>
              <a:ext uri="{FF2B5EF4-FFF2-40B4-BE49-F238E27FC236}">
                <a16:creationId xmlns:a16="http://schemas.microsoft.com/office/drawing/2014/main" id="{4642DE86-5ED2-5208-0584-80A3FD291189}"/>
              </a:ext>
            </a:extLst>
          </p:cNvPr>
          <p:cNvSpPr txBox="1"/>
          <p:nvPr/>
        </p:nvSpPr>
        <p:spPr>
          <a:xfrm>
            <a:off x="4318251" y="3792621"/>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3</a:t>
            </a:r>
            <a:endParaRPr lang="en-DK" sz="1400" b="1" i="1" dirty="0">
              <a:latin typeface="Gill Sans MT" panose="020B0502020104020203" pitchFamily="34" charset="0"/>
              <a:cs typeface="Times New Roman" panose="02020603050405020304" pitchFamily="18" charset="0"/>
            </a:endParaRPr>
          </a:p>
        </p:txBody>
      </p:sp>
      <p:sp>
        <p:nvSpPr>
          <p:cNvPr id="606" name="TextBox 469">
            <a:extLst>
              <a:ext uri="{FF2B5EF4-FFF2-40B4-BE49-F238E27FC236}">
                <a16:creationId xmlns:a16="http://schemas.microsoft.com/office/drawing/2014/main" id="{B950D36D-25E0-1EDC-F115-DE6DF027D4F0}"/>
              </a:ext>
            </a:extLst>
          </p:cNvPr>
          <p:cNvSpPr txBox="1"/>
          <p:nvPr/>
        </p:nvSpPr>
        <p:spPr>
          <a:xfrm>
            <a:off x="4844620" y="3792621"/>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3</a:t>
            </a:r>
            <a:endParaRPr lang="en-DK" sz="1400" b="1" i="1" dirty="0">
              <a:latin typeface="Gill Sans MT" panose="020B0502020104020203" pitchFamily="34" charset="0"/>
              <a:cs typeface="Times New Roman" panose="02020603050405020304" pitchFamily="18" charset="0"/>
            </a:endParaRPr>
          </a:p>
        </p:txBody>
      </p:sp>
      <p:sp>
        <p:nvSpPr>
          <p:cNvPr id="607" name="TextBox 470">
            <a:extLst>
              <a:ext uri="{FF2B5EF4-FFF2-40B4-BE49-F238E27FC236}">
                <a16:creationId xmlns:a16="http://schemas.microsoft.com/office/drawing/2014/main" id="{5AEC1682-1368-20FC-C8AE-E7EC375F793C}"/>
              </a:ext>
            </a:extLst>
          </p:cNvPr>
          <p:cNvSpPr txBox="1"/>
          <p:nvPr/>
        </p:nvSpPr>
        <p:spPr>
          <a:xfrm>
            <a:off x="5313582" y="3792621"/>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4</a:t>
            </a:r>
            <a:endParaRPr lang="en-DK" sz="1400" b="1" i="1" dirty="0">
              <a:latin typeface="Gill Sans MT" panose="020B0502020104020203" pitchFamily="34" charset="0"/>
              <a:cs typeface="Times New Roman" panose="02020603050405020304" pitchFamily="18" charset="0"/>
            </a:endParaRPr>
          </a:p>
        </p:txBody>
      </p:sp>
      <p:sp>
        <p:nvSpPr>
          <p:cNvPr id="608" name="TextBox 471">
            <a:extLst>
              <a:ext uri="{FF2B5EF4-FFF2-40B4-BE49-F238E27FC236}">
                <a16:creationId xmlns:a16="http://schemas.microsoft.com/office/drawing/2014/main" id="{C98E652B-C2B5-05A0-4659-CBD47E2ECFE0}"/>
              </a:ext>
            </a:extLst>
          </p:cNvPr>
          <p:cNvSpPr txBox="1"/>
          <p:nvPr/>
        </p:nvSpPr>
        <p:spPr>
          <a:xfrm>
            <a:off x="5554194" y="3792621"/>
            <a:ext cx="279244" cy="307777"/>
          </a:xfrm>
          <a:prstGeom prst="rect">
            <a:avLst/>
          </a:prstGeom>
          <a:noFill/>
        </p:spPr>
        <p:txBody>
          <a:bodyPr wrap="none" rtlCol="0">
            <a:spAutoFit/>
          </a:bodyPr>
          <a:lstStyle/>
          <a:p>
            <a:r>
              <a:rPr lang="en-US" altLang="zh-CN" sz="1400" b="1" i="1" dirty="0">
                <a:latin typeface="Gill Sans MT" panose="020B0502020104020203" pitchFamily="34" charset="0"/>
                <a:cs typeface="Times New Roman" panose="02020603050405020304" pitchFamily="18" charset="0"/>
              </a:rPr>
              <a:t>4</a:t>
            </a:r>
            <a:endParaRPr lang="en-DK" sz="1400" b="1" i="1" dirty="0">
              <a:latin typeface="Gill Sans MT" panose="020B0502020104020203" pitchFamily="34" charset="0"/>
              <a:cs typeface="Times New Roman" panose="02020603050405020304" pitchFamily="18" charset="0"/>
            </a:endParaRPr>
          </a:p>
        </p:txBody>
      </p:sp>
      <p:sp>
        <p:nvSpPr>
          <p:cNvPr id="609" name="TextBox 468">
            <a:extLst>
              <a:ext uri="{FF2B5EF4-FFF2-40B4-BE49-F238E27FC236}">
                <a16:creationId xmlns:a16="http://schemas.microsoft.com/office/drawing/2014/main" id="{BF26B105-56A9-60CD-DC57-65AD58E956D6}"/>
              </a:ext>
            </a:extLst>
          </p:cNvPr>
          <p:cNvSpPr txBox="1"/>
          <p:nvPr/>
        </p:nvSpPr>
        <p:spPr>
          <a:xfrm>
            <a:off x="6051489" y="3792621"/>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5</a:t>
            </a:r>
            <a:endParaRPr lang="en-DK" sz="1400" b="1" i="1" dirty="0">
              <a:latin typeface="Gill Sans MT" panose="020B0502020104020203" pitchFamily="34" charset="0"/>
              <a:cs typeface="Times New Roman" panose="02020603050405020304" pitchFamily="18" charset="0"/>
            </a:endParaRPr>
          </a:p>
        </p:txBody>
      </p:sp>
      <p:sp>
        <p:nvSpPr>
          <p:cNvPr id="610" name="TextBox 469">
            <a:extLst>
              <a:ext uri="{FF2B5EF4-FFF2-40B4-BE49-F238E27FC236}">
                <a16:creationId xmlns:a16="http://schemas.microsoft.com/office/drawing/2014/main" id="{20AE5234-EC66-B5AE-44F1-54F84803B42C}"/>
              </a:ext>
            </a:extLst>
          </p:cNvPr>
          <p:cNvSpPr txBox="1"/>
          <p:nvPr/>
        </p:nvSpPr>
        <p:spPr>
          <a:xfrm>
            <a:off x="6520703" y="3783095"/>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5</a:t>
            </a:r>
            <a:endParaRPr lang="en-DK" sz="1400" b="1" i="1" dirty="0">
              <a:latin typeface="Gill Sans MT" panose="020B0502020104020203" pitchFamily="34" charset="0"/>
              <a:cs typeface="Times New Roman" panose="02020603050405020304" pitchFamily="18" charset="0"/>
            </a:endParaRPr>
          </a:p>
        </p:txBody>
      </p:sp>
      <p:sp>
        <p:nvSpPr>
          <p:cNvPr id="611" name="TextBox 470">
            <a:extLst>
              <a:ext uri="{FF2B5EF4-FFF2-40B4-BE49-F238E27FC236}">
                <a16:creationId xmlns:a16="http://schemas.microsoft.com/office/drawing/2014/main" id="{FA1845E7-98EE-3420-8D75-4FFC8DD1146C}"/>
              </a:ext>
            </a:extLst>
          </p:cNvPr>
          <p:cNvSpPr txBox="1"/>
          <p:nvPr/>
        </p:nvSpPr>
        <p:spPr>
          <a:xfrm>
            <a:off x="6999005" y="3792621"/>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6</a:t>
            </a:r>
            <a:endParaRPr lang="en-DK" sz="1400" b="1" i="1" dirty="0">
              <a:latin typeface="Gill Sans MT" panose="020B0502020104020203" pitchFamily="34" charset="0"/>
              <a:cs typeface="Times New Roman" panose="02020603050405020304" pitchFamily="18" charset="0"/>
            </a:endParaRPr>
          </a:p>
        </p:txBody>
      </p:sp>
      <p:sp>
        <p:nvSpPr>
          <p:cNvPr id="612" name="TextBox 471">
            <a:extLst>
              <a:ext uri="{FF2B5EF4-FFF2-40B4-BE49-F238E27FC236}">
                <a16:creationId xmlns:a16="http://schemas.microsoft.com/office/drawing/2014/main" id="{411C3D82-8280-8F8B-F58A-B65C6A157935}"/>
              </a:ext>
            </a:extLst>
          </p:cNvPr>
          <p:cNvSpPr txBox="1"/>
          <p:nvPr/>
        </p:nvSpPr>
        <p:spPr>
          <a:xfrm>
            <a:off x="7239617" y="3792621"/>
            <a:ext cx="279244" cy="307777"/>
          </a:xfrm>
          <a:prstGeom prst="rect">
            <a:avLst/>
          </a:prstGeom>
          <a:noFill/>
        </p:spPr>
        <p:txBody>
          <a:bodyPr wrap="none" rtlCol="0">
            <a:spAutoFit/>
          </a:bodyPr>
          <a:lstStyle/>
          <a:p>
            <a:r>
              <a:rPr lang="en-US" sz="1400" b="1" i="1" dirty="0">
                <a:latin typeface="Gill Sans MT" panose="020B0502020104020203" pitchFamily="34" charset="0"/>
                <a:cs typeface="Times New Roman" panose="02020603050405020304" pitchFamily="18" charset="0"/>
              </a:rPr>
              <a:t>6</a:t>
            </a:r>
            <a:endParaRPr lang="en-DK" sz="1400" b="1" i="1" dirty="0">
              <a:latin typeface="Gill Sans MT" panose="020B0502020104020203" pitchFamily="34" charset="0"/>
              <a:cs typeface="Times New Roman" panose="02020603050405020304" pitchFamily="18" charset="0"/>
            </a:endParaRPr>
          </a:p>
        </p:txBody>
      </p:sp>
      <p:sp>
        <p:nvSpPr>
          <p:cNvPr id="613" name="TextBox 27">
            <a:extLst>
              <a:ext uri="{FF2B5EF4-FFF2-40B4-BE49-F238E27FC236}">
                <a16:creationId xmlns:a16="http://schemas.microsoft.com/office/drawing/2014/main" id="{954B3A86-7F65-9295-12E2-3EAA833A811F}"/>
              </a:ext>
            </a:extLst>
          </p:cNvPr>
          <p:cNvSpPr txBox="1"/>
          <p:nvPr/>
        </p:nvSpPr>
        <p:spPr>
          <a:xfrm>
            <a:off x="3498382" y="4212747"/>
            <a:ext cx="4440126" cy="369332"/>
          </a:xfrm>
          <a:prstGeom prst="rect">
            <a:avLst/>
          </a:prstGeom>
          <a:noFill/>
        </p:spPr>
        <p:txBody>
          <a:bodyPr wrap="square" rtlCol="0">
            <a:spAutoFit/>
          </a:bodyPr>
          <a:lstStyle/>
          <a:p>
            <a:pPr marL="342900" indent="-342900">
              <a:buAutoNum type="alphaLcParenBoth"/>
            </a:pPr>
            <a:r>
              <a:rPr lang="en-US" altLang="zh-CN" dirty="0">
                <a:latin typeface="Gill Sans MT" panose="020B0502020104020203" pitchFamily="34" charset="0"/>
                <a:cs typeface="Times New Roman" panose="02020603050405020304" pitchFamily="18" charset="0"/>
              </a:rPr>
              <a:t>Basic</a:t>
            </a:r>
            <a:r>
              <a:rPr lang="zh-CN" altLang="en-US" dirty="0">
                <a:latin typeface="Gill Sans MT" panose="020B0502020104020203" pitchFamily="34" charset="0"/>
                <a:cs typeface="Times New Roman" panose="02020603050405020304" pitchFamily="18" charset="0"/>
              </a:rPr>
              <a:t> </a:t>
            </a:r>
            <a:r>
              <a:rPr lang="en-US" altLang="zh-CN" dirty="0">
                <a:latin typeface="Gill Sans MT" panose="020B0502020104020203" pitchFamily="34" charset="0"/>
                <a:cs typeface="Times New Roman" panose="02020603050405020304" pitchFamily="18" charset="0"/>
              </a:rPr>
              <a:t>greedy scheduling</a:t>
            </a:r>
          </a:p>
        </p:txBody>
      </p:sp>
      <mc:AlternateContent xmlns:mc="http://schemas.openxmlformats.org/markup-compatibility/2006" xmlns:a14="http://schemas.microsoft.com/office/drawing/2010/main">
        <mc:Choice Requires="a14">
          <p:sp>
            <p:nvSpPr>
              <p:cNvPr id="614" name="TextBox 389">
                <a:extLst>
                  <a:ext uri="{FF2B5EF4-FFF2-40B4-BE49-F238E27FC236}">
                    <a16:creationId xmlns:a16="http://schemas.microsoft.com/office/drawing/2014/main" id="{9F8B38C5-56B2-3042-DAD4-772B6AFB398B}"/>
                  </a:ext>
                </a:extLst>
              </p:cNvPr>
              <p:cNvSpPr txBox="1"/>
              <p:nvPr/>
            </p:nvSpPr>
            <p:spPr>
              <a:xfrm>
                <a:off x="10105231" y="2815177"/>
                <a:ext cx="2425376" cy="494431"/>
              </a:xfrm>
              <a:prstGeom prst="rect">
                <a:avLst/>
              </a:prstGeom>
              <a:noFill/>
            </p:spPr>
            <p:txBody>
              <a:bodyPr wrap="square" rtlCol="0">
                <a:spAutoFit/>
              </a:bodyPr>
              <a:lstStyle/>
              <a:p>
                <a:r>
                  <a:rPr lang="en-US" sz="1600" b="1" i="1" dirty="0">
                    <a:solidFill>
                      <a:schemeClr val="tx1"/>
                    </a:solidFill>
                    <a:latin typeface="Gill Sans MT" panose="020B0502020104020203" pitchFamily="34" charset="0"/>
                    <a:cs typeface="Times New Roman" panose="02020603050405020304" pitchFamily="18" charset="0"/>
                  </a:rPr>
                  <a:t>R</a:t>
                </a:r>
                <a:r>
                  <a:rPr lang="en-US" altLang="zh-CN" sz="1600" b="1" i="1" baseline="-25000" dirty="0">
                    <a:latin typeface="Gill Sans MT" panose="020B0502020104020203" pitchFamily="34" charset="0"/>
                    <a:cs typeface="Times New Roman" panose="02020603050405020304" pitchFamily="18" charset="0"/>
                  </a:rPr>
                  <a:t>1</a:t>
                </a:r>
                <a:r>
                  <a:rPr lang="zh-CN" altLang="en-US" sz="1600" b="1" i="1" dirty="0">
                    <a:solidFill>
                      <a:schemeClr val="tx1"/>
                    </a:solidFill>
                    <a:latin typeface="Gill Sans MT" panose="020B0502020104020203" pitchFamily="34" charset="0"/>
                    <a:cs typeface="Times New Roman" panose="02020603050405020304" pitchFamily="18" charset="0"/>
                  </a:rPr>
                  <a:t>*</a:t>
                </a:r>
                <a:r>
                  <a:rPr lang="en-US" sz="1600" b="1" i="1" dirty="0">
                    <a:solidFill>
                      <a:schemeClr val="tx1"/>
                    </a:solidFill>
                    <a:latin typeface="Gill Sans MT" panose="020B0502020104020203" pitchFamily="34" charset="0"/>
                    <a:cs typeface="Times New Roman" panose="02020603050405020304" pitchFamily="18" charset="0"/>
                  </a:rPr>
                  <a:t>→</a:t>
                </a:r>
                <a:r>
                  <a:rPr lang="en-US" sz="1600" dirty="0">
                    <a:solidFill>
                      <a:schemeClr val="tx1"/>
                    </a:solidFill>
                    <a:latin typeface="Gill Sans MT" panose="020B0502020104020203" pitchFamily="34" charset="0"/>
                    <a:cs typeface="Times New Roman" panose="02020603050405020304" pitchFamily="18" charset="0"/>
                  </a:rPr>
                  <a:t> </a:t>
                </a:r>
                <a14:m>
                  <m:oMath xmlns:m="http://schemas.openxmlformats.org/officeDocument/2006/math">
                    <m:f>
                      <m:fPr>
                        <m:ctrlPr>
                          <a:rPr lang="en-US" altLang="zh-CN" sz="1600" i="1">
                            <a:solidFill>
                              <a:schemeClr val="tx1"/>
                            </a:solidFill>
                            <a:latin typeface="Cambria Math" panose="02040503050406030204" pitchFamily="18" charset="0"/>
                            <a:cs typeface="Times New Roman" panose="02020603050405020304" pitchFamily="18" charset="0"/>
                          </a:rPr>
                        </m:ctrlPr>
                      </m:fPr>
                      <m:num>
                        <m:r>
                          <a:rPr lang="en-US" altLang="zh-CN" sz="1600" i="1">
                            <a:solidFill>
                              <a:schemeClr val="tx1"/>
                            </a:solidFill>
                            <a:latin typeface="Cambria Math" panose="02040503050406030204" pitchFamily="18" charset="0"/>
                            <a:cs typeface="Times New Roman" panose="02020603050405020304" pitchFamily="18" charset="0"/>
                          </a:rPr>
                          <m:t>3</m:t>
                        </m:r>
                        <m:r>
                          <a:rPr lang="en-US" sz="1600" i="1">
                            <a:solidFill>
                              <a:schemeClr val="tx1"/>
                            </a:solidFill>
                            <a:latin typeface="Cambria Math" panose="02040503050406030204" pitchFamily="18" charset="0"/>
                            <a:cs typeface="Times New Roman" panose="02020603050405020304" pitchFamily="18" charset="0"/>
                          </a:rPr>
                          <m:t>⨯</m:t>
                        </m:r>
                        <m:sSubSup>
                          <m:sSubSupPr>
                            <m:ctrlPr>
                              <a:rPr lang="en-US" sz="1600" i="1">
                                <a:solidFill>
                                  <a:schemeClr val="tx1"/>
                                </a:solidFill>
                                <a:latin typeface="Cambria Math" panose="02040503050406030204" pitchFamily="18" charset="0"/>
                                <a:cs typeface="Times New Roman" panose="02020603050405020304" pitchFamily="18" charset="0"/>
                              </a:rPr>
                            </m:ctrlPr>
                          </m:sSubSupPr>
                          <m:e>
                            <m:r>
                              <a:rPr lang="en-US" sz="1600" i="1">
                                <a:solidFill>
                                  <a:schemeClr val="tx1"/>
                                </a:solidFill>
                                <a:latin typeface="Cambria Math" panose="02040503050406030204" pitchFamily="18" charset="0"/>
                                <a:cs typeface="Times New Roman" panose="02020603050405020304" pitchFamily="18" charset="0"/>
                              </a:rPr>
                              <m:t>𝑇</m:t>
                            </m:r>
                          </m:e>
                          <m:sub>
                            <m:r>
                              <a:rPr lang="en-US" sz="1600" i="1">
                                <a:solidFill>
                                  <a:schemeClr val="tx1"/>
                                </a:solidFill>
                                <a:latin typeface="Cambria Math" panose="02040503050406030204" pitchFamily="18" charset="0"/>
                                <a:cs typeface="Times New Roman" panose="02020603050405020304" pitchFamily="18" charset="0"/>
                              </a:rPr>
                              <m:t>1</m:t>
                            </m:r>
                          </m:sub>
                          <m:sup>
                            <m:r>
                              <a:rPr lang="en-US" sz="1600" i="1">
                                <a:solidFill>
                                  <a:schemeClr val="tx1"/>
                                </a:solidFill>
                                <a:latin typeface="Cambria Math" panose="02040503050406030204" pitchFamily="18" charset="0"/>
                                <a:cs typeface="Times New Roman" panose="02020603050405020304" pitchFamily="18" charset="0"/>
                              </a:rPr>
                              <m:t>𝑖</m:t>
                            </m:r>
                            <m:r>
                              <a:rPr lang="en-US" altLang="zh-CN" sz="1600" i="1">
                                <a:solidFill>
                                  <a:schemeClr val="tx1"/>
                                </a:solidFill>
                                <a:latin typeface="Cambria Math" panose="02040503050406030204" pitchFamily="18" charset="0"/>
                                <a:cs typeface="Times New Roman" panose="02020603050405020304" pitchFamily="18" charset="0"/>
                              </a:rPr>
                              <m:t>𝑑𝑒𝑎𝑙</m:t>
                            </m:r>
                          </m:sup>
                        </m:sSubSup>
                      </m:num>
                      <m:den>
                        <m:r>
                          <a:rPr lang="en-US" sz="1600" i="1">
                            <a:solidFill>
                              <a:schemeClr val="tx1"/>
                            </a:solidFill>
                            <a:latin typeface="Cambria Math" panose="02040503050406030204" pitchFamily="18" charset="0"/>
                            <a:cs typeface="Times New Roman" panose="02020603050405020304" pitchFamily="18" charset="0"/>
                          </a:rPr>
                          <m:t>7</m:t>
                        </m:r>
                      </m:den>
                    </m:f>
                    <m:r>
                      <a:rPr lang="en-US" sz="1600" i="1">
                        <a:solidFill>
                          <a:schemeClr val="tx1"/>
                        </a:solidFill>
                        <a:latin typeface="Cambria Math" panose="02040503050406030204" pitchFamily="18" charset="0"/>
                        <a:cs typeface="Times New Roman" panose="02020603050405020304" pitchFamily="18" charset="0"/>
                      </a:rPr>
                      <m:t>=</m:t>
                    </m:r>
                  </m:oMath>
                </a14:m>
                <a:r>
                  <a:rPr lang="en-US" sz="1600" i="1" dirty="0">
                    <a:solidFill>
                      <a:schemeClr val="tx1"/>
                    </a:solidFill>
                    <a:latin typeface="Gill Sans MT" panose="020B0502020104020203" pitchFamily="34" charset="0"/>
                    <a:cs typeface="Times New Roman" panose="02020603050405020304" pitchFamily="18" charset="0"/>
                  </a:rPr>
                  <a:t> </a:t>
                </a:r>
                <a:r>
                  <a:rPr lang="en-US" altLang="zh-CN" sz="1600" b="1" i="1" dirty="0">
                    <a:solidFill>
                      <a:schemeClr val="tx1"/>
                    </a:solidFill>
                    <a:latin typeface="Gill Sans MT" panose="020B0502020104020203" pitchFamily="34" charset="0"/>
                    <a:cs typeface="Times New Roman" panose="02020603050405020304" pitchFamily="18" charset="0"/>
                  </a:rPr>
                  <a:t>0.86</a:t>
                </a:r>
                <a:endParaRPr lang="en-DK" sz="1600" b="1" i="1" dirty="0">
                  <a:solidFill>
                    <a:schemeClr val="tx1"/>
                  </a:solidFill>
                  <a:latin typeface="Gill Sans MT" panose="020B0502020104020203" pitchFamily="34" charset="0"/>
                  <a:cs typeface="Times New Roman" panose="02020603050405020304" pitchFamily="18" charset="0"/>
                </a:endParaRPr>
              </a:p>
            </p:txBody>
          </p:sp>
        </mc:Choice>
        <mc:Fallback xmlns="">
          <p:sp>
            <p:nvSpPr>
              <p:cNvPr id="614" name="TextBox 389">
                <a:extLst>
                  <a:ext uri="{FF2B5EF4-FFF2-40B4-BE49-F238E27FC236}">
                    <a16:creationId xmlns:a16="http://schemas.microsoft.com/office/drawing/2014/main" id="{9F8B38C5-56B2-3042-DAD4-772B6AFB398B}"/>
                  </a:ext>
                </a:extLst>
              </p:cNvPr>
              <p:cNvSpPr txBox="1">
                <a:spLocks noRot="1" noChangeAspect="1" noMove="1" noResize="1" noEditPoints="1" noAdjustHandles="1" noChangeArrowheads="1" noChangeShapeType="1" noTextEdit="1"/>
              </p:cNvSpPr>
              <p:nvPr/>
            </p:nvSpPr>
            <p:spPr>
              <a:xfrm>
                <a:off x="10105231" y="2815177"/>
                <a:ext cx="2425376" cy="494431"/>
              </a:xfrm>
              <a:prstGeom prst="rect">
                <a:avLst/>
              </a:prstGeom>
              <a:blipFill>
                <a:blip r:embed="rId16"/>
                <a:stretch>
                  <a:fillRect l="-1508" b="-493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15" name="TextBox 399">
                <a:extLst>
                  <a:ext uri="{FF2B5EF4-FFF2-40B4-BE49-F238E27FC236}">
                    <a16:creationId xmlns:a16="http://schemas.microsoft.com/office/drawing/2014/main" id="{FF907A31-B415-D3C3-38B9-3C5E933270AF}"/>
                  </a:ext>
                </a:extLst>
              </p:cNvPr>
              <p:cNvSpPr txBox="1"/>
              <p:nvPr/>
            </p:nvSpPr>
            <p:spPr>
              <a:xfrm>
                <a:off x="10111507" y="3516371"/>
                <a:ext cx="2252853" cy="494687"/>
              </a:xfrm>
              <a:prstGeom prst="rect">
                <a:avLst/>
              </a:prstGeom>
              <a:noFill/>
            </p:spPr>
            <p:txBody>
              <a:bodyPr wrap="square" rtlCol="0">
                <a:spAutoFit/>
              </a:bodyPr>
              <a:lstStyle/>
              <a:p>
                <a:r>
                  <a:rPr lang="en-US" sz="1600" b="1" i="1" dirty="0">
                    <a:solidFill>
                      <a:schemeClr val="tx1"/>
                    </a:solidFill>
                    <a:latin typeface="Gill Sans MT" panose="020B0502020104020203" pitchFamily="34" charset="0"/>
                    <a:cs typeface="Times New Roman" panose="02020603050405020304" pitchFamily="18" charset="0"/>
                  </a:rPr>
                  <a:t>R</a:t>
                </a:r>
                <a:r>
                  <a:rPr lang="en-US" altLang="zh-CN" sz="1600" b="1" i="1" baseline="-25000" dirty="0">
                    <a:latin typeface="Gill Sans MT" panose="020B0502020104020203" pitchFamily="34" charset="0"/>
                    <a:cs typeface="Times New Roman" panose="02020603050405020304" pitchFamily="18" charset="0"/>
                  </a:rPr>
                  <a:t>2</a:t>
                </a:r>
                <a:r>
                  <a:rPr lang="zh-CN" altLang="en-US" sz="1600" b="1" i="1" dirty="0">
                    <a:solidFill>
                      <a:schemeClr val="tx1"/>
                    </a:solidFill>
                    <a:latin typeface="Gill Sans MT" panose="020B0502020104020203" pitchFamily="34" charset="0"/>
                    <a:cs typeface="Times New Roman" panose="02020603050405020304" pitchFamily="18" charset="0"/>
                  </a:rPr>
                  <a:t>*</a:t>
                </a:r>
                <a:r>
                  <a:rPr lang="en-US" sz="1600" b="1" i="1" dirty="0">
                    <a:solidFill>
                      <a:schemeClr val="tx1"/>
                    </a:solidFill>
                    <a:latin typeface="Gill Sans MT" panose="020B0502020104020203" pitchFamily="34" charset="0"/>
                    <a:cs typeface="Times New Roman" panose="02020603050405020304" pitchFamily="18" charset="0"/>
                  </a:rPr>
                  <a:t>→</a:t>
                </a:r>
                <a:r>
                  <a:rPr lang="en-US" sz="1600" i="1" dirty="0">
                    <a:solidFill>
                      <a:schemeClr val="tx1"/>
                    </a:solidFill>
                    <a:latin typeface="Gill Sans MT" panose="020B0502020104020203" pitchFamily="34" charset="0"/>
                    <a:cs typeface="Times New Roman" panose="02020603050405020304" pitchFamily="18" charset="0"/>
                  </a:rPr>
                  <a:t> </a:t>
                </a:r>
                <a14:m>
                  <m:oMath xmlns:m="http://schemas.openxmlformats.org/officeDocument/2006/math">
                    <m:f>
                      <m:fPr>
                        <m:ctrlPr>
                          <a:rPr lang="en-US" altLang="zh-CN" sz="1600" b="0" i="1" smtClean="0">
                            <a:solidFill>
                              <a:schemeClr val="tx1"/>
                            </a:solidFill>
                            <a:latin typeface="Cambria Math" panose="02040503050406030204" pitchFamily="18" charset="0"/>
                            <a:cs typeface="Times New Roman" panose="02020603050405020304" pitchFamily="18" charset="0"/>
                          </a:rPr>
                        </m:ctrlPr>
                      </m:fPr>
                      <m:num>
                        <m:r>
                          <a:rPr lang="en-US" altLang="zh-CN" sz="1600" b="0" i="1" smtClean="0">
                            <a:solidFill>
                              <a:schemeClr val="tx1"/>
                            </a:solidFill>
                            <a:latin typeface="Cambria Math" panose="02040503050406030204" pitchFamily="18" charset="0"/>
                            <a:cs typeface="Times New Roman" panose="02020603050405020304" pitchFamily="18" charset="0"/>
                          </a:rPr>
                          <m:t>2</m:t>
                        </m:r>
                        <m:r>
                          <a:rPr lang="en-US" sz="1600" i="1">
                            <a:solidFill>
                              <a:schemeClr val="tx1"/>
                            </a:solidFill>
                            <a:latin typeface="Cambria Math" panose="02040503050406030204" pitchFamily="18" charset="0"/>
                            <a:cs typeface="Times New Roman" panose="02020603050405020304" pitchFamily="18" charset="0"/>
                          </a:rPr>
                          <m:t>⨯</m:t>
                        </m:r>
                        <m:sSubSup>
                          <m:sSubSupPr>
                            <m:ctrlPr>
                              <a:rPr lang="en-US" sz="1600" i="1">
                                <a:solidFill>
                                  <a:schemeClr val="tx1"/>
                                </a:solidFill>
                                <a:latin typeface="Cambria Math" panose="02040503050406030204" pitchFamily="18" charset="0"/>
                                <a:cs typeface="Times New Roman" panose="02020603050405020304" pitchFamily="18" charset="0"/>
                              </a:rPr>
                            </m:ctrlPr>
                          </m:sSubSupPr>
                          <m:e>
                            <m:r>
                              <a:rPr lang="en-US" sz="1600" i="1">
                                <a:solidFill>
                                  <a:schemeClr val="tx1"/>
                                </a:solidFill>
                                <a:latin typeface="Cambria Math" panose="02040503050406030204" pitchFamily="18" charset="0"/>
                                <a:cs typeface="Times New Roman" panose="02020603050405020304" pitchFamily="18" charset="0"/>
                              </a:rPr>
                              <m:t>𝑇</m:t>
                            </m:r>
                          </m:e>
                          <m:sub>
                            <m:r>
                              <a:rPr lang="en-US" sz="1600" b="0" i="1" smtClean="0">
                                <a:solidFill>
                                  <a:schemeClr val="tx1"/>
                                </a:solidFill>
                                <a:latin typeface="Cambria Math" panose="02040503050406030204" pitchFamily="18" charset="0"/>
                                <a:cs typeface="Times New Roman" panose="02020603050405020304" pitchFamily="18" charset="0"/>
                              </a:rPr>
                              <m:t>2</m:t>
                            </m:r>
                          </m:sub>
                          <m:sup>
                            <m:r>
                              <a:rPr lang="en-US" sz="1600" i="1">
                                <a:solidFill>
                                  <a:schemeClr val="tx1"/>
                                </a:solidFill>
                                <a:latin typeface="Cambria Math" panose="02040503050406030204" pitchFamily="18" charset="0"/>
                                <a:cs typeface="Times New Roman" panose="02020603050405020304" pitchFamily="18" charset="0"/>
                              </a:rPr>
                              <m:t>𝑖</m:t>
                            </m:r>
                            <m:r>
                              <a:rPr lang="en-US" altLang="zh-CN" sz="1600" i="1">
                                <a:solidFill>
                                  <a:schemeClr val="tx1"/>
                                </a:solidFill>
                                <a:latin typeface="Cambria Math" panose="02040503050406030204" pitchFamily="18" charset="0"/>
                                <a:cs typeface="Times New Roman" panose="02020603050405020304" pitchFamily="18" charset="0"/>
                              </a:rPr>
                              <m:t>𝑑𝑒𝑎𝑙</m:t>
                            </m:r>
                          </m:sup>
                        </m:sSubSup>
                      </m:num>
                      <m:den>
                        <m:r>
                          <a:rPr lang="en-US" sz="1600" i="1">
                            <a:solidFill>
                              <a:schemeClr val="tx1"/>
                            </a:solidFill>
                            <a:latin typeface="Cambria Math" panose="02040503050406030204" pitchFamily="18" charset="0"/>
                            <a:cs typeface="Times New Roman" panose="02020603050405020304" pitchFamily="18" charset="0"/>
                          </a:rPr>
                          <m:t>7</m:t>
                        </m:r>
                      </m:den>
                    </m:f>
                    <m:r>
                      <a:rPr lang="en-US" sz="1600" i="1">
                        <a:solidFill>
                          <a:schemeClr val="tx1"/>
                        </a:solidFill>
                        <a:latin typeface="Cambria Math" panose="02040503050406030204" pitchFamily="18" charset="0"/>
                        <a:cs typeface="Times New Roman" panose="02020603050405020304" pitchFamily="18" charset="0"/>
                      </a:rPr>
                      <m:t>=</m:t>
                    </m:r>
                  </m:oMath>
                </a14:m>
                <a:r>
                  <a:rPr lang="en-US" sz="1600" i="1" dirty="0">
                    <a:solidFill>
                      <a:schemeClr val="tx1"/>
                    </a:solidFill>
                    <a:latin typeface="Gill Sans MT" panose="020B0502020104020203" pitchFamily="34" charset="0"/>
                    <a:cs typeface="Times New Roman" panose="02020603050405020304" pitchFamily="18" charset="0"/>
                  </a:rPr>
                  <a:t> </a:t>
                </a:r>
                <a:r>
                  <a:rPr lang="en-US" altLang="zh-CN" sz="1600" b="1" i="1" dirty="0">
                    <a:solidFill>
                      <a:schemeClr val="tx1"/>
                    </a:solidFill>
                    <a:latin typeface="Gill Sans MT" panose="020B0502020104020203" pitchFamily="34" charset="0"/>
                    <a:cs typeface="Times New Roman" panose="02020603050405020304" pitchFamily="18" charset="0"/>
                  </a:rPr>
                  <a:t>0.86 </a:t>
                </a:r>
                <a:endParaRPr lang="en-DK" sz="1600" b="1" i="1" dirty="0">
                  <a:solidFill>
                    <a:schemeClr val="tx1"/>
                  </a:solidFill>
                  <a:latin typeface="Gill Sans MT" panose="020B0502020104020203" pitchFamily="34" charset="0"/>
                  <a:cs typeface="Times New Roman" panose="02020603050405020304" pitchFamily="18" charset="0"/>
                </a:endParaRPr>
              </a:p>
            </p:txBody>
          </p:sp>
        </mc:Choice>
        <mc:Fallback xmlns="">
          <p:sp>
            <p:nvSpPr>
              <p:cNvPr id="615" name="TextBox 399">
                <a:extLst>
                  <a:ext uri="{FF2B5EF4-FFF2-40B4-BE49-F238E27FC236}">
                    <a16:creationId xmlns:a16="http://schemas.microsoft.com/office/drawing/2014/main" id="{FF907A31-B415-D3C3-38B9-3C5E933270AF}"/>
                  </a:ext>
                </a:extLst>
              </p:cNvPr>
              <p:cNvSpPr txBox="1">
                <a:spLocks noRot="1" noChangeAspect="1" noMove="1" noResize="1" noEditPoints="1" noAdjustHandles="1" noChangeArrowheads="1" noChangeShapeType="1" noTextEdit="1"/>
              </p:cNvSpPr>
              <p:nvPr/>
            </p:nvSpPr>
            <p:spPr>
              <a:xfrm>
                <a:off x="10111507" y="3516371"/>
                <a:ext cx="2252853" cy="494687"/>
              </a:xfrm>
              <a:prstGeom prst="rect">
                <a:avLst/>
              </a:prstGeom>
              <a:blipFill>
                <a:blip r:embed="rId17"/>
                <a:stretch>
                  <a:fillRect l="-1626" b="-493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16" name="TextBox 401">
                <a:extLst>
                  <a:ext uri="{FF2B5EF4-FFF2-40B4-BE49-F238E27FC236}">
                    <a16:creationId xmlns:a16="http://schemas.microsoft.com/office/drawing/2014/main" id="{EE5838B2-CE22-9DF1-3FE5-E00E77C78B61}"/>
                  </a:ext>
                </a:extLst>
              </p:cNvPr>
              <p:cNvSpPr txBox="1"/>
              <p:nvPr/>
            </p:nvSpPr>
            <p:spPr>
              <a:xfrm>
                <a:off x="10065779" y="4926388"/>
                <a:ext cx="2534463" cy="495713"/>
              </a:xfrm>
              <a:prstGeom prst="rect">
                <a:avLst/>
              </a:prstGeom>
              <a:noFill/>
            </p:spPr>
            <p:txBody>
              <a:bodyPr wrap="square" rtlCol="0">
                <a:spAutoFit/>
              </a:bodyPr>
              <a:lstStyle/>
              <a:p>
                <a:r>
                  <a:rPr lang="en-US" sz="1600" b="1" i="1" dirty="0">
                    <a:latin typeface="Gill Sans MT" panose="020B0502020104020203" pitchFamily="34" charset="0"/>
                    <a:cs typeface="Times New Roman" panose="02020603050405020304" pitchFamily="18" charset="0"/>
                  </a:rPr>
                  <a:t>R</a:t>
                </a:r>
                <a:r>
                  <a:rPr lang="en-US" altLang="zh-CN" sz="1600" b="1" i="1" baseline="-25000" dirty="0">
                    <a:latin typeface="Gill Sans MT" panose="020B0502020104020203" pitchFamily="34" charset="0"/>
                    <a:cs typeface="Times New Roman" panose="02020603050405020304" pitchFamily="18" charset="0"/>
                  </a:rPr>
                  <a:t>1</a:t>
                </a:r>
                <a:r>
                  <a:rPr lang="zh-CN" altLang="en-US" sz="1600" b="1" i="1" dirty="0">
                    <a:latin typeface="Gill Sans MT" panose="020B0502020104020203" pitchFamily="34" charset="0"/>
                    <a:cs typeface="Times New Roman" panose="02020603050405020304" pitchFamily="18" charset="0"/>
                  </a:rPr>
                  <a:t>*</a:t>
                </a:r>
                <a:r>
                  <a:rPr lang="en-US" sz="1600" b="1" i="1" dirty="0">
                    <a:latin typeface="Gill Sans MT" panose="020B0502020104020203" pitchFamily="34" charset="0"/>
                    <a:cs typeface="Times New Roman" panose="02020603050405020304" pitchFamily="18" charset="0"/>
                  </a:rPr>
                  <a:t>→</a:t>
                </a:r>
                <a:r>
                  <a:rPr lang="en-US" sz="1600" dirty="0">
                    <a:latin typeface="Gill Sans MT" panose="020B0502020104020203" pitchFamily="34" charset="0"/>
                    <a:cs typeface="Times New Roman" panose="02020603050405020304" pitchFamily="18" charset="0"/>
                  </a:rPr>
                  <a:t> </a:t>
                </a:r>
                <a14:m>
                  <m:oMath xmlns:m="http://schemas.openxmlformats.org/officeDocument/2006/math">
                    <m:f>
                      <m:fPr>
                        <m:ctrlPr>
                          <a:rPr lang="en-US" sz="1600" b="0" i="1" smtClean="0">
                            <a:latin typeface="Cambria Math" panose="02040503050406030204" pitchFamily="18" charset="0"/>
                            <a:cs typeface="Times New Roman" panose="02020603050405020304" pitchFamily="18" charset="0"/>
                          </a:rPr>
                        </m:ctrlPr>
                      </m:fPr>
                      <m:num>
                        <m:r>
                          <a:rPr lang="en-US" sz="1600" b="0" i="1" smtClean="0">
                            <a:latin typeface="Cambria Math" panose="02040503050406030204" pitchFamily="18" charset="0"/>
                            <a:cs typeface="Times New Roman" panose="02020603050405020304" pitchFamily="18" charset="0"/>
                          </a:rPr>
                          <m:t>12</m:t>
                        </m:r>
                        <m:r>
                          <a:rPr lang="en-US" sz="1600" i="1">
                            <a:latin typeface="Cambria Math" panose="02040503050406030204" pitchFamily="18" charset="0"/>
                            <a:cs typeface="Times New Roman" panose="02020603050405020304" pitchFamily="18" charset="0"/>
                          </a:rPr>
                          <m:t>⨯</m:t>
                        </m:r>
                        <m:sSubSup>
                          <m:sSubSupPr>
                            <m:ctrlPr>
                              <a:rPr lang="en-US" sz="1600" i="1">
                                <a:solidFill>
                                  <a:schemeClr val="tx1"/>
                                </a:solidFill>
                                <a:latin typeface="Cambria Math" panose="02040503050406030204" pitchFamily="18" charset="0"/>
                                <a:cs typeface="Times New Roman" panose="02020603050405020304" pitchFamily="18" charset="0"/>
                              </a:rPr>
                            </m:ctrlPr>
                          </m:sSubSupPr>
                          <m:e>
                            <m:r>
                              <a:rPr lang="en-US" sz="1600" i="1">
                                <a:solidFill>
                                  <a:schemeClr val="tx1"/>
                                </a:solidFill>
                                <a:latin typeface="Cambria Math" panose="02040503050406030204" pitchFamily="18" charset="0"/>
                                <a:cs typeface="Times New Roman" panose="02020603050405020304" pitchFamily="18" charset="0"/>
                              </a:rPr>
                              <m:t>𝑇</m:t>
                            </m:r>
                          </m:e>
                          <m:sub>
                            <m:r>
                              <a:rPr lang="en-US" sz="1600" i="1">
                                <a:solidFill>
                                  <a:schemeClr val="tx1"/>
                                </a:solidFill>
                                <a:latin typeface="Cambria Math" panose="02040503050406030204" pitchFamily="18" charset="0"/>
                                <a:cs typeface="Times New Roman" panose="02020603050405020304" pitchFamily="18" charset="0"/>
                              </a:rPr>
                              <m:t>1</m:t>
                            </m:r>
                          </m:sub>
                          <m:sup>
                            <m:r>
                              <a:rPr lang="en-US" sz="1600" i="1">
                                <a:solidFill>
                                  <a:schemeClr val="tx1"/>
                                </a:solidFill>
                                <a:latin typeface="Cambria Math" panose="02040503050406030204" pitchFamily="18" charset="0"/>
                                <a:cs typeface="Times New Roman" panose="02020603050405020304" pitchFamily="18" charset="0"/>
                              </a:rPr>
                              <m:t>𝑖</m:t>
                            </m:r>
                            <m:r>
                              <a:rPr lang="en-US" altLang="zh-CN" sz="1600" i="1">
                                <a:solidFill>
                                  <a:schemeClr val="tx1"/>
                                </a:solidFill>
                                <a:latin typeface="Cambria Math" panose="02040503050406030204" pitchFamily="18" charset="0"/>
                                <a:cs typeface="Times New Roman" panose="02020603050405020304" pitchFamily="18" charset="0"/>
                              </a:rPr>
                              <m:t>𝑑𝑒𝑎𝑙</m:t>
                            </m:r>
                          </m:sup>
                        </m:sSubSup>
                      </m:num>
                      <m:den>
                        <m:r>
                          <a:rPr lang="en-US" sz="1600" b="0" i="1" smtClean="0">
                            <a:latin typeface="Cambria Math" panose="02040503050406030204" pitchFamily="18" charset="0"/>
                            <a:cs typeface="Times New Roman" panose="02020603050405020304" pitchFamily="18" charset="0"/>
                          </a:rPr>
                          <m:t>28</m:t>
                        </m:r>
                      </m:den>
                    </m:f>
                    <m:r>
                      <a:rPr lang="en-US" sz="1600" i="1">
                        <a:latin typeface="Cambria Math" panose="02040503050406030204" pitchFamily="18" charset="0"/>
                        <a:cs typeface="Times New Roman" panose="02020603050405020304" pitchFamily="18" charset="0"/>
                      </a:rPr>
                      <m:t>=</m:t>
                    </m:r>
                  </m:oMath>
                </a14:m>
                <a:r>
                  <a:rPr lang="en-US" sz="1600" i="1" dirty="0">
                    <a:latin typeface="Gill Sans MT" panose="020B0502020104020203" pitchFamily="34" charset="0"/>
                    <a:cs typeface="Times New Roman" panose="02020603050405020304" pitchFamily="18" charset="0"/>
                  </a:rPr>
                  <a:t> </a:t>
                </a:r>
                <a:r>
                  <a:rPr lang="en-US" altLang="zh-CN" sz="1600" b="1" i="1" dirty="0">
                    <a:latin typeface="Gill Sans MT" panose="020B0502020104020203" pitchFamily="34" charset="0"/>
                    <a:cs typeface="Times New Roman" panose="02020603050405020304" pitchFamily="18" charset="0"/>
                  </a:rPr>
                  <a:t>0.86</a:t>
                </a:r>
                <a:endParaRPr lang="en-DK" sz="1600" b="1" i="1" dirty="0">
                  <a:latin typeface="Gill Sans MT" panose="020B0502020104020203" pitchFamily="34" charset="0"/>
                  <a:cs typeface="Times New Roman" panose="02020603050405020304" pitchFamily="18" charset="0"/>
                </a:endParaRPr>
              </a:p>
            </p:txBody>
          </p:sp>
        </mc:Choice>
        <mc:Fallback xmlns="">
          <p:sp>
            <p:nvSpPr>
              <p:cNvPr id="616" name="TextBox 401">
                <a:extLst>
                  <a:ext uri="{FF2B5EF4-FFF2-40B4-BE49-F238E27FC236}">
                    <a16:creationId xmlns:a16="http://schemas.microsoft.com/office/drawing/2014/main" id="{EE5838B2-CE22-9DF1-3FE5-E00E77C78B61}"/>
                  </a:ext>
                </a:extLst>
              </p:cNvPr>
              <p:cNvSpPr txBox="1">
                <a:spLocks noRot="1" noChangeAspect="1" noMove="1" noResize="1" noEditPoints="1" noAdjustHandles="1" noChangeArrowheads="1" noChangeShapeType="1" noTextEdit="1"/>
              </p:cNvSpPr>
              <p:nvPr/>
            </p:nvSpPr>
            <p:spPr>
              <a:xfrm>
                <a:off x="10065779" y="4926388"/>
                <a:ext cx="2534463" cy="495713"/>
              </a:xfrm>
              <a:prstGeom prst="rect">
                <a:avLst/>
              </a:prstGeom>
              <a:blipFill>
                <a:blip r:embed="rId18"/>
                <a:stretch>
                  <a:fillRect l="-1202" b="-493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17" name="TextBox 403">
                <a:extLst>
                  <a:ext uri="{FF2B5EF4-FFF2-40B4-BE49-F238E27FC236}">
                    <a16:creationId xmlns:a16="http://schemas.microsoft.com/office/drawing/2014/main" id="{21BEC523-3BC1-8CE5-6C9E-0142CD075160}"/>
                  </a:ext>
                </a:extLst>
              </p:cNvPr>
              <p:cNvSpPr txBox="1"/>
              <p:nvPr/>
            </p:nvSpPr>
            <p:spPr>
              <a:xfrm>
                <a:off x="10129128" y="5672503"/>
                <a:ext cx="2425376" cy="495970"/>
              </a:xfrm>
              <a:prstGeom prst="rect">
                <a:avLst/>
              </a:prstGeom>
              <a:noFill/>
            </p:spPr>
            <p:txBody>
              <a:bodyPr wrap="square" rtlCol="0">
                <a:spAutoFit/>
              </a:bodyPr>
              <a:lstStyle/>
              <a:p>
                <a:r>
                  <a:rPr lang="en-US" sz="1600" b="1" i="1" dirty="0">
                    <a:solidFill>
                      <a:schemeClr val="tx1"/>
                    </a:solidFill>
                    <a:latin typeface="Gill Sans MT" panose="020B0502020104020203" pitchFamily="34" charset="0"/>
                    <a:cs typeface="Times New Roman" panose="02020603050405020304" pitchFamily="18" charset="0"/>
                  </a:rPr>
                  <a:t>R</a:t>
                </a:r>
                <a:r>
                  <a:rPr lang="en-US" altLang="zh-CN" sz="1600" b="1" i="1" baseline="-25000" dirty="0">
                    <a:latin typeface="Gill Sans MT" panose="020B0502020104020203" pitchFamily="34" charset="0"/>
                    <a:cs typeface="Times New Roman" panose="02020603050405020304" pitchFamily="18" charset="0"/>
                  </a:rPr>
                  <a:t>2</a:t>
                </a:r>
                <a:r>
                  <a:rPr lang="zh-CN" altLang="en-US" sz="1600" b="1" i="1" dirty="0">
                    <a:solidFill>
                      <a:schemeClr val="tx1"/>
                    </a:solidFill>
                    <a:latin typeface="Gill Sans MT" panose="020B0502020104020203" pitchFamily="34" charset="0"/>
                    <a:cs typeface="Times New Roman" panose="02020603050405020304" pitchFamily="18" charset="0"/>
                  </a:rPr>
                  <a:t>*</a:t>
                </a:r>
                <a:r>
                  <a:rPr lang="en-US" sz="1600" b="1" i="1" dirty="0">
                    <a:solidFill>
                      <a:schemeClr val="tx1"/>
                    </a:solidFill>
                    <a:latin typeface="Gill Sans MT" panose="020B0502020104020203" pitchFamily="34" charset="0"/>
                    <a:cs typeface="Times New Roman" panose="02020603050405020304" pitchFamily="18" charset="0"/>
                  </a:rPr>
                  <a:t>→</a:t>
                </a:r>
                <a:r>
                  <a:rPr lang="en-US" sz="1600" i="1" dirty="0">
                    <a:solidFill>
                      <a:schemeClr val="tx1"/>
                    </a:solidFill>
                    <a:latin typeface="Gill Sans MT" panose="020B0502020104020203" pitchFamily="34" charset="0"/>
                    <a:cs typeface="Times New Roman" panose="02020603050405020304" pitchFamily="18" charset="0"/>
                  </a:rPr>
                  <a:t> </a:t>
                </a:r>
                <a14:m>
                  <m:oMath xmlns:m="http://schemas.openxmlformats.org/officeDocument/2006/math">
                    <m:f>
                      <m:fPr>
                        <m:ctrlPr>
                          <a:rPr lang="en-US" sz="1600" b="0" i="1" smtClean="0">
                            <a:solidFill>
                              <a:schemeClr val="tx1"/>
                            </a:solidFill>
                            <a:latin typeface="Cambria Math" panose="02040503050406030204" pitchFamily="18" charset="0"/>
                            <a:cs typeface="Times New Roman" panose="02020603050405020304" pitchFamily="18" charset="0"/>
                          </a:rPr>
                        </m:ctrlPr>
                      </m:fPr>
                      <m:num>
                        <m:r>
                          <a:rPr lang="en-US" sz="1600" b="0" i="1" smtClean="0">
                            <a:solidFill>
                              <a:schemeClr val="tx1"/>
                            </a:solidFill>
                            <a:latin typeface="Cambria Math" panose="02040503050406030204" pitchFamily="18" charset="0"/>
                            <a:cs typeface="Times New Roman" panose="02020603050405020304" pitchFamily="18" charset="0"/>
                          </a:rPr>
                          <m:t>8</m:t>
                        </m:r>
                        <m:r>
                          <a:rPr lang="en-US" sz="1600" i="1">
                            <a:solidFill>
                              <a:schemeClr val="tx1"/>
                            </a:solidFill>
                            <a:latin typeface="Cambria Math" panose="02040503050406030204" pitchFamily="18" charset="0"/>
                            <a:cs typeface="Times New Roman" panose="02020603050405020304" pitchFamily="18" charset="0"/>
                          </a:rPr>
                          <m:t>⨯</m:t>
                        </m:r>
                        <m:sSubSup>
                          <m:sSubSupPr>
                            <m:ctrlPr>
                              <a:rPr lang="en-US" sz="1600" i="1">
                                <a:solidFill>
                                  <a:schemeClr val="tx1"/>
                                </a:solidFill>
                                <a:latin typeface="Cambria Math" panose="02040503050406030204" pitchFamily="18" charset="0"/>
                                <a:cs typeface="Times New Roman" panose="02020603050405020304" pitchFamily="18" charset="0"/>
                              </a:rPr>
                            </m:ctrlPr>
                          </m:sSubSupPr>
                          <m:e>
                            <m:r>
                              <a:rPr lang="en-US" sz="1600" i="1">
                                <a:solidFill>
                                  <a:schemeClr val="tx1"/>
                                </a:solidFill>
                                <a:latin typeface="Cambria Math" panose="02040503050406030204" pitchFamily="18" charset="0"/>
                                <a:cs typeface="Times New Roman" panose="02020603050405020304" pitchFamily="18" charset="0"/>
                              </a:rPr>
                              <m:t>𝑇</m:t>
                            </m:r>
                          </m:e>
                          <m:sub>
                            <m:r>
                              <a:rPr lang="en-US" sz="1600" b="0" i="1" smtClean="0">
                                <a:solidFill>
                                  <a:schemeClr val="tx1"/>
                                </a:solidFill>
                                <a:latin typeface="Cambria Math" panose="02040503050406030204" pitchFamily="18" charset="0"/>
                                <a:cs typeface="Times New Roman" panose="02020603050405020304" pitchFamily="18" charset="0"/>
                              </a:rPr>
                              <m:t>2</m:t>
                            </m:r>
                          </m:sub>
                          <m:sup>
                            <m:r>
                              <a:rPr lang="en-US" sz="1600" i="1">
                                <a:solidFill>
                                  <a:schemeClr val="tx1"/>
                                </a:solidFill>
                                <a:latin typeface="Cambria Math" panose="02040503050406030204" pitchFamily="18" charset="0"/>
                                <a:cs typeface="Times New Roman" panose="02020603050405020304" pitchFamily="18" charset="0"/>
                              </a:rPr>
                              <m:t>𝑖</m:t>
                            </m:r>
                            <m:r>
                              <a:rPr lang="en-US" altLang="zh-CN" sz="1600" i="1">
                                <a:solidFill>
                                  <a:schemeClr val="tx1"/>
                                </a:solidFill>
                                <a:latin typeface="Cambria Math" panose="02040503050406030204" pitchFamily="18" charset="0"/>
                                <a:cs typeface="Times New Roman" panose="02020603050405020304" pitchFamily="18" charset="0"/>
                              </a:rPr>
                              <m:t>𝑑𝑒𝑎𝑙</m:t>
                            </m:r>
                          </m:sup>
                        </m:sSubSup>
                      </m:num>
                      <m:den>
                        <m:r>
                          <a:rPr lang="en-US" sz="1600" i="1">
                            <a:solidFill>
                              <a:schemeClr val="tx1"/>
                            </a:solidFill>
                            <a:latin typeface="Cambria Math" panose="02040503050406030204" pitchFamily="18" charset="0"/>
                            <a:cs typeface="Times New Roman" panose="02020603050405020304" pitchFamily="18" charset="0"/>
                          </a:rPr>
                          <m:t>28</m:t>
                        </m:r>
                      </m:den>
                    </m:f>
                    <m:r>
                      <a:rPr lang="en-US" sz="1600" i="1">
                        <a:solidFill>
                          <a:schemeClr val="tx1"/>
                        </a:solidFill>
                        <a:latin typeface="Cambria Math" panose="02040503050406030204" pitchFamily="18" charset="0"/>
                        <a:cs typeface="Times New Roman" panose="02020603050405020304" pitchFamily="18" charset="0"/>
                      </a:rPr>
                      <m:t>=</m:t>
                    </m:r>
                  </m:oMath>
                </a14:m>
                <a:r>
                  <a:rPr lang="en-US" sz="1600" i="1" dirty="0">
                    <a:solidFill>
                      <a:schemeClr val="tx1"/>
                    </a:solidFill>
                    <a:latin typeface="Gill Sans MT" panose="020B0502020104020203" pitchFamily="34" charset="0"/>
                    <a:cs typeface="Times New Roman" panose="02020603050405020304" pitchFamily="18" charset="0"/>
                  </a:rPr>
                  <a:t> </a:t>
                </a:r>
                <a:r>
                  <a:rPr lang="en-US" altLang="zh-CN" sz="1600" b="1" i="1" dirty="0">
                    <a:solidFill>
                      <a:schemeClr val="tx1"/>
                    </a:solidFill>
                    <a:latin typeface="Gill Sans MT" panose="020B0502020104020203" pitchFamily="34" charset="0"/>
                    <a:cs typeface="Times New Roman" panose="02020603050405020304" pitchFamily="18" charset="0"/>
                  </a:rPr>
                  <a:t>0.86</a:t>
                </a:r>
                <a:endParaRPr lang="en-DK" sz="1600" b="1" i="1" dirty="0">
                  <a:solidFill>
                    <a:schemeClr val="tx1"/>
                  </a:solidFill>
                  <a:latin typeface="Gill Sans MT" panose="020B0502020104020203" pitchFamily="34" charset="0"/>
                  <a:cs typeface="Times New Roman" panose="02020603050405020304" pitchFamily="18" charset="0"/>
                </a:endParaRPr>
              </a:p>
            </p:txBody>
          </p:sp>
        </mc:Choice>
        <mc:Fallback xmlns="">
          <p:sp>
            <p:nvSpPr>
              <p:cNvPr id="617" name="TextBox 403">
                <a:extLst>
                  <a:ext uri="{FF2B5EF4-FFF2-40B4-BE49-F238E27FC236}">
                    <a16:creationId xmlns:a16="http://schemas.microsoft.com/office/drawing/2014/main" id="{21BEC523-3BC1-8CE5-6C9E-0142CD075160}"/>
                  </a:ext>
                </a:extLst>
              </p:cNvPr>
              <p:cNvSpPr txBox="1">
                <a:spLocks noRot="1" noChangeAspect="1" noMove="1" noResize="1" noEditPoints="1" noAdjustHandles="1" noChangeArrowheads="1" noChangeShapeType="1" noTextEdit="1"/>
              </p:cNvSpPr>
              <p:nvPr/>
            </p:nvSpPr>
            <p:spPr>
              <a:xfrm>
                <a:off x="10129128" y="5672503"/>
                <a:ext cx="2425376" cy="495970"/>
              </a:xfrm>
              <a:prstGeom prst="rect">
                <a:avLst/>
              </a:prstGeom>
              <a:blipFill>
                <a:blip r:embed="rId19"/>
                <a:stretch>
                  <a:fillRect l="-1511" b="-4938"/>
                </a:stretch>
              </a:blipFill>
            </p:spPr>
            <p:txBody>
              <a:bodyPr/>
              <a:lstStyle/>
              <a:p>
                <a:r>
                  <a:rPr lang="zh-CN" altLang="en-US">
                    <a:noFill/>
                  </a:rPr>
                  <a:t> </a:t>
                </a:r>
              </a:p>
            </p:txBody>
          </p:sp>
        </mc:Fallback>
      </mc:AlternateContent>
      <p:sp>
        <p:nvSpPr>
          <p:cNvPr id="5" name="Rectangle: Rounded Corners 374">
            <a:extLst>
              <a:ext uri="{FF2B5EF4-FFF2-40B4-BE49-F238E27FC236}">
                <a16:creationId xmlns:a16="http://schemas.microsoft.com/office/drawing/2014/main" id="{6424F475-892D-30FD-8915-1F3D1892DAF4}"/>
              </a:ext>
            </a:extLst>
          </p:cNvPr>
          <p:cNvSpPr/>
          <p:nvPr/>
        </p:nvSpPr>
        <p:spPr>
          <a:xfrm>
            <a:off x="10011766" y="664523"/>
            <a:ext cx="1820229" cy="1925058"/>
          </a:xfrm>
          <a:prstGeom prst="roundRect">
            <a:avLst>
              <a:gd name="adj" fmla="val 5911"/>
            </a:avLst>
          </a:prstGeom>
          <a:solidFill>
            <a:srgbClr val="F5F5F5"/>
          </a:solidFill>
          <a:ln>
            <a:solidFill>
              <a:schemeClr val="bg1">
                <a:lumMod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a:latin typeface="Gill Sans MT" panose="020B0502020104020203" pitchFamily="34" charset="0"/>
            </a:endParaRPr>
          </a:p>
        </p:txBody>
      </p:sp>
      <p:sp>
        <p:nvSpPr>
          <p:cNvPr id="6" name="TextBox 324">
            <a:extLst>
              <a:ext uri="{FF2B5EF4-FFF2-40B4-BE49-F238E27FC236}">
                <a16:creationId xmlns:a16="http://schemas.microsoft.com/office/drawing/2014/main" id="{44BFEC75-F987-F52A-2787-0FACA164179B}"/>
              </a:ext>
            </a:extLst>
          </p:cNvPr>
          <p:cNvSpPr txBox="1"/>
          <p:nvPr/>
        </p:nvSpPr>
        <p:spPr>
          <a:xfrm>
            <a:off x="10241297" y="1690453"/>
            <a:ext cx="1410258" cy="338554"/>
          </a:xfrm>
          <a:prstGeom prst="rect">
            <a:avLst/>
          </a:prstGeom>
          <a:noFill/>
        </p:spPr>
        <p:txBody>
          <a:bodyPr wrap="none" rtlCol="0">
            <a:spAutoFit/>
          </a:bodyPr>
          <a:lstStyle/>
          <a:p>
            <a:r>
              <a:rPr lang="en-US" altLang="zh-CN" sz="1600" i="1" dirty="0">
                <a:latin typeface="Gill Sans MT" panose="020B0502020104020203" pitchFamily="34" charset="0"/>
                <a:cs typeface="Times New Roman" panose="02020603050405020304" pitchFamily="18" charset="0"/>
              </a:rPr>
              <a:t>R</a:t>
            </a:r>
            <a:r>
              <a:rPr lang="en-US" sz="1600" i="1" dirty="0">
                <a:latin typeface="Gill Sans MT" panose="020B0502020104020203" pitchFamily="34" charset="0"/>
                <a:cs typeface="Times New Roman" panose="02020603050405020304" pitchFamily="18" charset="0"/>
              </a:rPr>
              <a:t>epeating Cycle</a:t>
            </a:r>
            <a:endParaRPr lang="en-DK" sz="1600" i="1" dirty="0">
              <a:latin typeface="Gill Sans MT" panose="020B0502020104020203" pitchFamily="34" charset="0"/>
              <a:cs typeface="Times New Roman" panose="02020603050405020304" pitchFamily="18" charset="0"/>
            </a:endParaRPr>
          </a:p>
        </p:txBody>
      </p:sp>
      <p:cxnSp>
        <p:nvCxnSpPr>
          <p:cNvPr id="7" name="Straight Connector 381">
            <a:extLst>
              <a:ext uri="{FF2B5EF4-FFF2-40B4-BE49-F238E27FC236}">
                <a16:creationId xmlns:a16="http://schemas.microsoft.com/office/drawing/2014/main" id="{DE3D6580-36C5-416D-38AB-C5224B644CB8}"/>
              </a:ext>
            </a:extLst>
          </p:cNvPr>
          <p:cNvCxnSpPr>
            <a:cxnSpLocks/>
          </p:cNvCxnSpPr>
          <p:nvPr/>
        </p:nvCxnSpPr>
        <p:spPr>
          <a:xfrm>
            <a:off x="10132103" y="819756"/>
            <a:ext cx="141166" cy="0"/>
          </a:xfrm>
          <a:prstGeom prst="line">
            <a:avLst/>
          </a:prstGeom>
          <a:ln w="57150">
            <a:solidFill>
              <a:schemeClr val="accent6"/>
            </a:solidFill>
          </a:ln>
        </p:spPr>
        <p:style>
          <a:lnRef idx="2">
            <a:schemeClr val="accent2"/>
          </a:lnRef>
          <a:fillRef idx="0">
            <a:schemeClr val="accent2"/>
          </a:fillRef>
          <a:effectRef idx="1">
            <a:schemeClr val="accent2"/>
          </a:effectRef>
          <a:fontRef idx="minor">
            <a:schemeClr val="tx1"/>
          </a:fontRef>
        </p:style>
      </p:cxnSp>
      <p:sp>
        <p:nvSpPr>
          <p:cNvPr id="8" name="TextBox 322">
            <a:extLst>
              <a:ext uri="{FF2B5EF4-FFF2-40B4-BE49-F238E27FC236}">
                <a16:creationId xmlns:a16="http://schemas.microsoft.com/office/drawing/2014/main" id="{E84256F9-8AC3-77C5-F9E8-78E3F3A1B23A}"/>
              </a:ext>
            </a:extLst>
          </p:cNvPr>
          <p:cNvSpPr txBox="1"/>
          <p:nvPr/>
        </p:nvSpPr>
        <p:spPr>
          <a:xfrm>
            <a:off x="10307726" y="643077"/>
            <a:ext cx="1138645" cy="338554"/>
          </a:xfrm>
          <a:prstGeom prst="rect">
            <a:avLst/>
          </a:prstGeom>
          <a:noFill/>
        </p:spPr>
        <p:txBody>
          <a:bodyPr wrap="none" rtlCol="0">
            <a:spAutoFit/>
          </a:bodyPr>
          <a:lstStyle/>
          <a:p>
            <a:r>
              <a:rPr lang="en-US" sz="1600" i="1" dirty="0">
                <a:latin typeface="Gill Sans MT" panose="020B0502020104020203" pitchFamily="34" charset="0"/>
                <a:cs typeface="Times New Roman" panose="02020603050405020304" pitchFamily="18" charset="0"/>
              </a:rPr>
              <a:t>H</a:t>
            </a:r>
            <a:r>
              <a:rPr lang="en-US" altLang="zh-CN" sz="1600" i="1" dirty="0">
                <a:latin typeface="Gill Sans MT" panose="020B0502020104020203" pitchFamily="34" charset="0"/>
                <a:cs typeface="Times New Roman" panose="02020603050405020304" pitchFamily="18" charset="0"/>
              </a:rPr>
              <a:t>igh Priority</a:t>
            </a:r>
            <a:endParaRPr lang="en-DK" sz="1600" i="1" dirty="0">
              <a:latin typeface="Gill Sans MT" panose="020B0502020104020203" pitchFamily="34" charset="0"/>
              <a:cs typeface="Times New Roman" panose="02020603050405020304" pitchFamily="18" charset="0"/>
            </a:endParaRPr>
          </a:p>
        </p:txBody>
      </p:sp>
      <p:pic>
        <p:nvPicPr>
          <p:cNvPr id="9" name="Graphic 39" descr="Future with solid fill">
            <a:extLst>
              <a:ext uri="{FF2B5EF4-FFF2-40B4-BE49-F238E27FC236}">
                <a16:creationId xmlns:a16="http://schemas.microsoft.com/office/drawing/2014/main" id="{CD7DE5C3-45E3-5246-958D-E21ABDFBEB0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124941" y="1271425"/>
            <a:ext cx="187354" cy="187354"/>
          </a:xfrm>
          <a:prstGeom prst="rect">
            <a:avLst/>
          </a:prstGeom>
        </p:spPr>
      </p:pic>
      <p:sp>
        <p:nvSpPr>
          <p:cNvPr id="10" name="TextBox 322">
            <a:extLst>
              <a:ext uri="{FF2B5EF4-FFF2-40B4-BE49-F238E27FC236}">
                <a16:creationId xmlns:a16="http://schemas.microsoft.com/office/drawing/2014/main" id="{DE673C74-56F8-D30A-6AA8-DBF9C2B4821F}"/>
              </a:ext>
            </a:extLst>
          </p:cNvPr>
          <p:cNvSpPr txBox="1"/>
          <p:nvPr/>
        </p:nvSpPr>
        <p:spPr>
          <a:xfrm>
            <a:off x="10307726" y="1174625"/>
            <a:ext cx="1343829" cy="338554"/>
          </a:xfrm>
          <a:prstGeom prst="rect">
            <a:avLst/>
          </a:prstGeom>
          <a:noFill/>
        </p:spPr>
        <p:txBody>
          <a:bodyPr wrap="none" rtlCol="0">
            <a:spAutoFit/>
          </a:bodyPr>
          <a:lstStyle/>
          <a:p>
            <a:r>
              <a:rPr lang="en-US" sz="1600" i="1" dirty="0">
                <a:latin typeface="Gill Sans MT" panose="020B0502020104020203" pitchFamily="34" charset="0"/>
                <a:cs typeface="Times New Roman" panose="02020603050405020304" pitchFamily="18" charset="0"/>
              </a:rPr>
              <a:t>Priority Update</a:t>
            </a:r>
          </a:p>
        </p:txBody>
      </p:sp>
      <p:sp>
        <p:nvSpPr>
          <p:cNvPr id="11" name="Left Brace 79">
            <a:extLst>
              <a:ext uri="{FF2B5EF4-FFF2-40B4-BE49-F238E27FC236}">
                <a16:creationId xmlns:a16="http://schemas.microsoft.com/office/drawing/2014/main" id="{365A4E8A-D2F0-6C35-874F-1F5FF603E790}"/>
              </a:ext>
            </a:extLst>
          </p:cNvPr>
          <p:cNvSpPr/>
          <p:nvPr/>
        </p:nvSpPr>
        <p:spPr>
          <a:xfrm rot="10800000" flipH="1" flipV="1">
            <a:off x="10136981" y="1783624"/>
            <a:ext cx="80910" cy="179427"/>
          </a:xfrm>
          <a:prstGeom prst="leftBrace">
            <a:avLst/>
          </a:prstGeom>
          <a:noFill/>
          <a:ln w="12700">
            <a:solidFill>
              <a:schemeClr val="bg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DK">
              <a:latin typeface="Gill Sans MT" panose="020B0502020104020203" pitchFamily="34" charset="0"/>
            </a:endParaRPr>
          </a:p>
        </p:txBody>
      </p:sp>
      <mc:AlternateContent xmlns:mc="http://schemas.openxmlformats.org/markup-compatibility/2006" xmlns:a14="http://schemas.microsoft.com/office/drawing/2010/main">
        <mc:Choice Requires="a14">
          <p:sp>
            <p:nvSpPr>
              <p:cNvPr id="12" name="TextBox 322">
                <a:extLst>
                  <a:ext uri="{FF2B5EF4-FFF2-40B4-BE49-F238E27FC236}">
                    <a16:creationId xmlns:a16="http://schemas.microsoft.com/office/drawing/2014/main" id="{A1252964-B4B3-E448-8FD9-E0FBB069496D}"/>
                  </a:ext>
                </a:extLst>
              </p:cNvPr>
              <p:cNvSpPr txBox="1"/>
              <p:nvPr/>
            </p:nvSpPr>
            <p:spPr>
              <a:xfrm>
                <a:off x="10241297" y="2153783"/>
                <a:ext cx="1485215" cy="338554"/>
              </a:xfrm>
              <a:prstGeom prst="rect">
                <a:avLst/>
              </a:prstGeom>
              <a:noFill/>
            </p:spPr>
            <p:txBody>
              <a:bodyPr wrap="none" rtlCol="0">
                <a:spAutoFit/>
              </a:bodyPr>
              <a:lstStyle/>
              <a:p>
                <a:r>
                  <a:rPr lang="en-US" sz="1600" i="1" dirty="0">
                    <a:latin typeface="Gill Sans MT" panose="020B0502020104020203" pitchFamily="34" charset="0"/>
                    <a:cs typeface="Times New Roman" panose="02020603050405020304" pitchFamily="18" charset="0"/>
                  </a:rPr>
                  <a:t>Scheduling Slot</a:t>
                </a:r>
                <a14:m>
                  <m:oMath xmlns:m="http://schemas.openxmlformats.org/officeDocument/2006/math">
                    <m:r>
                      <a:rPr lang="en-US" altLang="zh-CN" sz="1600" b="0" i="1" smtClean="0">
                        <a:latin typeface="Cambria Math" panose="02040503050406030204" pitchFamily="18" charset="0"/>
                        <a:cs typeface="Times New Roman" panose="02020603050405020304" pitchFamily="18" charset="0"/>
                      </a:rPr>
                      <m:t> </m:t>
                    </m:r>
                    <m:r>
                      <a:rPr lang="zh-CN" altLang="en-US" sz="1600" i="1">
                        <a:latin typeface="Cambria Math" panose="02040503050406030204" pitchFamily="18" charset="0"/>
                        <a:cs typeface="Times New Roman" panose="02020603050405020304" pitchFamily="18" charset="0"/>
                      </a:rPr>
                      <m:t>𝜏</m:t>
                    </m:r>
                  </m:oMath>
                </a14:m>
                <a:endParaRPr lang="en-US" sz="1600" i="1" dirty="0">
                  <a:latin typeface="Gill Sans MT" panose="020B0502020104020203" pitchFamily="34" charset="0"/>
                  <a:cs typeface="Times New Roman" panose="02020603050405020304" pitchFamily="18" charset="0"/>
                </a:endParaRPr>
              </a:p>
            </p:txBody>
          </p:sp>
        </mc:Choice>
        <mc:Fallback xmlns="">
          <p:sp>
            <p:nvSpPr>
              <p:cNvPr id="12" name="TextBox 322">
                <a:extLst>
                  <a:ext uri="{FF2B5EF4-FFF2-40B4-BE49-F238E27FC236}">
                    <a16:creationId xmlns:a16="http://schemas.microsoft.com/office/drawing/2014/main" id="{A1252964-B4B3-E448-8FD9-E0FBB069496D}"/>
                  </a:ext>
                </a:extLst>
              </p:cNvPr>
              <p:cNvSpPr txBox="1">
                <a:spLocks noRot="1" noChangeAspect="1" noMove="1" noResize="1" noEditPoints="1" noAdjustHandles="1" noChangeArrowheads="1" noChangeShapeType="1" noTextEdit="1"/>
              </p:cNvSpPr>
              <p:nvPr/>
            </p:nvSpPr>
            <p:spPr>
              <a:xfrm>
                <a:off x="10241297" y="2153783"/>
                <a:ext cx="1485215" cy="338554"/>
              </a:xfrm>
              <a:prstGeom prst="rect">
                <a:avLst/>
              </a:prstGeom>
              <a:blipFill>
                <a:blip r:embed="rId20"/>
                <a:stretch>
                  <a:fillRect l="-2049" t="-5357" b="-21429"/>
                </a:stretch>
              </a:blipFill>
            </p:spPr>
            <p:txBody>
              <a:bodyPr/>
              <a:lstStyle/>
              <a:p>
                <a:r>
                  <a:rPr lang="zh-CN" altLang="en-US">
                    <a:noFill/>
                  </a:rPr>
                  <a:t> </a:t>
                </a:r>
              </a:p>
            </p:txBody>
          </p:sp>
        </mc:Fallback>
      </mc:AlternateContent>
      <p:cxnSp>
        <p:nvCxnSpPr>
          <p:cNvPr id="13" name="Straight Arrow Connector 178">
            <a:extLst>
              <a:ext uri="{FF2B5EF4-FFF2-40B4-BE49-F238E27FC236}">
                <a16:creationId xmlns:a16="http://schemas.microsoft.com/office/drawing/2014/main" id="{30B0BDAD-CB52-1256-8266-A683E86E3BEC}"/>
              </a:ext>
            </a:extLst>
          </p:cNvPr>
          <p:cNvCxnSpPr>
            <a:cxnSpLocks/>
          </p:cNvCxnSpPr>
          <p:nvPr/>
        </p:nvCxnSpPr>
        <p:spPr>
          <a:xfrm flipV="1">
            <a:off x="10170947" y="2208662"/>
            <a:ext cx="0" cy="260525"/>
          </a:xfrm>
          <a:prstGeom prst="straightConnector1">
            <a:avLst/>
          </a:prstGeom>
          <a:ln w="57150">
            <a:solidFill>
              <a:srgbClr val="78A858"/>
            </a:solidFill>
            <a:prstDash val="sysDot"/>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4" name="TextBox 448">
            <a:extLst>
              <a:ext uri="{FF2B5EF4-FFF2-40B4-BE49-F238E27FC236}">
                <a16:creationId xmlns:a16="http://schemas.microsoft.com/office/drawing/2014/main" id="{F48E8D05-81FE-CB82-71F1-27AA0F5248B9}"/>
              </a:ext>
            </a:extLst>
          </p:cNvPr>
          <p:cNvSpPr txBox="1"/>
          <p:nvPr/>
        </p:nvSpPr>
        <p:spPr>
          <a:xfrm>
            <a:off x="9610700" y="3008287"/>
            <a:ext cx="266420" cy="276999"/>
          </a:xfrm>
          <a:prstGeom prst="rect">
            <a:avLst/>
          </a:prstGeom>
          <a:noFill/>
        </p:spPr>
        <p:txBody>
          <a:bodyPr wrap="none" rtlCol="0">
            <a:spAutoFit/>
          </a:bodyPr>
          <a:lstStyle/>
          <a:p>
            <a:r>
              <a:rPr lang="en-US" sz="1200" b="1" i="1" dirty="0">
                <a:solidFill>
                  <a:srgbClr val="C00000"/>
                </a:solidFill>
                <a:latin typeface="Gill Sans MT" panose="020B0502020104020203" pitchFamily="34" charset="0"/>
                <a:cs typeface="Times New Roman" panose="02020603050405020304" pitchFamily="18" charset="0"/>
              </a:rPr>
              <a:t>7</a:t>
            </a:r>
            <a:endParaRPr lang="en-DK" sz="1200" b="1" i="1" dirty="0">
              <a:solidFill>
                <a:srgbClr val="C00000"/>
              </a:solidFill>
              <a:latin typeface="Gill Sans MT" panose="020B0502020104020203" pitchFamily="34" charset="0"/>
              <a:cs typeface="Times New Roman" panose="02020603050405020304" pitchFamily="18" charset="0"/>
            </a:endParaRPr>
          </a:p>
        </p:txBody>
      </p:sp>
      <p:sp>
        <p:nvSpPr>
          <p:cNvPr id="15" name="TextBox 448">
            <a:extLst>
              <a:ext uri="{FF2B5EF4-FFF2-40B4-BE49-F238E27FC236}">
                <a16:creationId xmlns:a16="http://schemas.microsoft.com/office/drawing/2014/main" id="{D189965E-F032-155D-2CF1-ABCEF69BEE43}"/>
              </a:ext>
            </a:extLst>
          </p:cNvPr>
          <p:cNvSpPr txBox="1"/>
          <p:nvPr/>
        </p:nvSpPr>
        <p:spPr>
          <a:xfrm>
            <a:off x="9610700" y="3700383"/>
            <a:ext cx="266420" cy="276999"/>
          </a:xfrm>
          <a:prstGeom prst="rect">
            <a:avLst/>
          </a:prstGeom>
          <a:noFill/>
        </p:spPr>
        <p:txBody>
          <a:bodyPr wrap="none" rtlCol="0">
            <a:spAutoFit/>
          </a:bodyPr>
          <a:lstStyle/>
          <a:p>
            <a:r>
              <a:rPr lang="en-US" sz="1200" b="1" i="1" dirty="0">
                <a:solidFill>
                  <a:srgbClr val="C00000"/>
                </a:solidFill>
                <a:latin typeface="Gill Sans MT" panose="020B0502020104020203" pitchFamily="34" charset="0"/>
                <a:cs typeface="Times New Roman" panose="02020603050405020304" pitchFamily="18" charset="0"/>
              </a:rPr>
              <a:t>7</a:t>
            </a:r>
            <a:endParaRPr lang="en-DK" sz="1200" b="1" i="1" dirty="0">
              <a:solidFill>
                <a:srgbClr val="C00000"/>
              </a:solidFill>
              <a:latin typeface="Gill Sans MT" panose="020B0502020104020203" pitchFamily="34" charset="0"/>
              <a:cs typeface="Times New Roman" panose="02020603050405020304" pitchFamily="18" charset="0"/>
            </a:endParaRPr>
          </a:p>
        </p:txBody>
      </p:sp>
      <p:sp>
        <p:nvSpPr>
          <p:cNvPr id="16" name="TextBox 448">
            <a:extLst>
              <a:ext uri="{FF2B5EF4-FFF2-40B4-BE49-F238E27FC236}">
                <a16:creationId xmlns:a16="http://schemas.microsoft.com/office/drawing/2014/main" id="{C3605EE9-88C2-6505-FAF6-2BE6058F7F9E}"/>
              </a:ext>
            </a:extLst>
          </p:cNvPr>
          <p:cNvSpPr txBox="1"/>
          <p:nvPr/>
        </p:nvSpPr>
        <p:spPr>
          <a:xfrm>
            <a:off x="9626575" y="5171012"/>
            <a:ext cx="348172" cy="276999"/>
          </a:xfrm>
          <a:prstGeom prst="rect">
            <a:avLst/>
          </a:prstGeom>
          <a:noFill/>
        </p:spPr>
        <p:txBody>
          <a:bodyPr wrap="none" rtlCol="0">
            <a:spAutoFit/>
          </a:bodyPr>
          <a:lstStyle/>
          <a:p>
            <a:r>
              <a:rPr lang="en-US" sz="1200" b="1" i="1" dirty="0">
                <a:solidFill>
                  <a:srgbClr val="C00000"/>
                </a:solidFill>
                <a:latin typeface="Gill Sans MT" panose="020B0502020104020203" pitchFamily="34" charset="0"/>
                <a:cs typeface="Times New Roman" panose="02020603050405020304" pitchFamily="18" charset="0"/>
              </a:rPr>
              <a:t>28</a:t>
            </a:r>
            <a:endParaRPr lang="en-DK" sz="1200" b="1" i="1" dirty="0">
              <a:solidFill>
                <a:srgbClr val="C00000"/>
              </a:solidFill>
              <a:latin typeface="Gill Sans MT" panose="020B0502020104020203" pitchFamily="34" charset="0"/>
              <a:cs typeface="Times New Roman" panose="02020603050405020304" pitchFamily="18" charset="0"/>
            </a:endParaRPr>
          </a:p>
        </p:txBody>
      </p:sp>
      <p:sp>
        <p:nvSpPr>
          <p:cNvPr id="17" name="TextBox 448">
            <a:extLst>
              <a:ext uri="{FF2B5EF4-FFF2-40B4-BE49-F238E27FC236}">
                <a16:creationId xmlns:a16="http://schemas.microsoft.com/office/drawing/2014/main" id="{5D1C17C0-C22F-30F6-253A-6B5E094FFC25}"/>
              </a:ext>
            </a:extLst>
          </p:cNvPr>
          <p:cNvSpPr txBox="1"/>
          <p:nvPr/>
        </p:nvSpPr>
        <p:spPr>
          <a:xfrm>
            <a:off x="9626575" y="5863108"/>
            <a:ext cx="348172" cy="276999"/>
          </a:xfrm>
          <a:prstGeom prst="rect">
            <a:avLst/>
          </a:prstGeom>
          <a:noFill/>
        </p:spPr>
        <p:txBody>
          <a:bodyPr wrap="none" rtlCol="0">
            <a:spAutoFit/>
          </a:bodyPr>
          <a:lstStyle/>
          <a:p>
            <a:r>
              <a:rPr lang="en-US" sz="1200" b="1" i="1" dirty="0">
                <a:solidFill>
                  <a:srgbClr val="C00000"/>
                </a:solidFill>
                <a:latin typeface="Gill Sans MT" panose="020B0502020104020203" pitchFamily="34" charset="0"/>
                <a:cs typeface="Times New Roman" panose="02020603050405020304" pitchFamily="18" charset="0"/>
              </a:rPr>
              <a:t>28</a:t>
            </a:r>
            <a:endParaRPr lang="en-DK" sz="1200" b="1" i="1" dirty="0">
              <a:solidFill>
                <a:srgbClr val="C00000"/>
              </a:solidFill>
              <a:latin typeface="Gill Sans MT" panose="020B0502020104020203" pitchFamily="34" charset="0"/>
              <a:cs typeface="Times New Roman" panose="02020603050405020304" pitchFamily="18" charset="0"/>
            </a:endParaRPr>
          </a:p>
        </p:txBody>
      </p:sp>
    </p:spTree>
    <p:extLst>
      <p:ext uri="{BB962C8B-B14F-4D97-AF65-F5344CB8AC3E}">
        <p14:creationId xmlns:p14="http://schemas.microsoft.com/office/powerpoint/2010/main" val="3121470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5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9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4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5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4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4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5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5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5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5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5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5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5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6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6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6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6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7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7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1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16"/>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517"/>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518"/>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526"/>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531"/>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532"/>
                                        </p:tgtEl>
                                        <p:attrNameLst>
                                          <p:attrName>style.visibility</p:attrName>
                                        </p:attrNameLst>
                                      </p:cBhvr>
                                      <p:to>
                                        <p:strVal val="visible"/>
                                      </p:to>
                                    </p:set>
                                  </p:childTnLst>
                                </p:cTn>
                              </p:par>
                            </p:childTnLst>
                          </p:cTn>
                        </p:par>
                        <p:par>
                          <p:cTn id="61" fill="hold">
                            <p:stCondLst>
                              <p:cond delay="0"/>
                            </p:stCondLst>
                            <p:childTnLst>
                              <p:par>
                                <p:cTn id="62" presetID="1" presetClass="entr" presetSubtype="0" fill="hold" nodeType="afterEffect">
                                  <p:stCondLst>
                                    <p:cond delay="0"/>
                                  </p:stCondLst>
                                  <p:childTnLst>
                                    <p:set>
                                      <p:cBhvr>
                                        <p:cTn id="63" dur="1" fill="hold">
                                          <p:stCondLst>
                                            <p:cond delay="0"/>
                                          </p:stCondLst>
                                        </p:cTn>
                                        <p:tgtEl>
                                          <p:spTgt spid="527"/>
                                        </p:tgtEl>
                                        <p:attrNameLst>
                                          <p:attrName>style.visibility</p:attrName>
                                        </p:attrNameLst>
                                      </p:cBhvr>
                                      <p:to>
                                        <p:strVal val="visible"/>
                                      </p:to>
                                    </p:set>
                                  </p:childTnLst>
                                </p:cTn>
                              </p:par>
                              <p:par>
                                <p:cTn id="64" presetID="1" presetClass="entr" presetSubtype="0" fill="hold" nodeType="withEffect">
                                  <p:stCondLst>
                                    <p:cond delay="0"/>
                                  </p:stCondLst>
                                  <p:childTnLst>
                                    <p:set>
                                      <p:cBhvr>
                                        <p:cTn id="65" dur="1" fill="hold">
                                          <p:stCondLst>
                                            <p:cond delay="0"/>
                                          </p:stCondLst>
                                        </p:cTn>
                                        <p:tgtEl>
                                          <p:spTgt spid="13"/>
                                        </p:tgtEl>
                                        <p:attrNameLst>
                                          <p:attrName>style.visibility</p:attrName>
                                        </p:attrNameLst>
                                      </p:cBhvr>
                                      <p:to>
                                        <p:strVal val="visible"/>
                                      </p:to>
                                    </p:set>
                                  </p:childTnLst>
                                </p:cTn>
                              </p:par>
                              <p:par>
                                <p:cTn id="66" presetID="1" presetClass="entr" presetSubtype="0" fill="hold" grpId="0" nodeType="withEffect">
                                  <p:stCondLst>
                                    <p:cond delay="0"/>
                                  </p:stCondLst>
                                  <p:childTnLst>
                                    <p:set>
                                      <p:cBhvr>
                                        <p:cTn id="67" dur="1" fill="hold">
                                          <p:stCondLst>
                                            <p:cond delay="0"/>
                                          </p:stCondLst>
                                        </p:cTn>
                                        <p:tgtEl>
                                          <p:spTgt spid="12"/>
                                        </p:tgtEl>
                                        <p:attrNameLst>
                                          <p:attrName>style.visibility</p:attrName>
                                        </p:attrNameLst>
                                      </p:cBhvr>
                                      <p:to>
                                        <p:strVal val="visible"/>
                                      </p:to>
                                    </p:set>
                                  </p:childTnLst>
                                </p:cTn>
                              </p:par>
                              <p:par>
                                <p:cTn id="68" presetID="1" presetClass="entr" presetSubtype="0" fill="hold" grpId="0" nodeType="withEffect">
                                  <p:stCondLst>
                                    <p:cond delay="0"/>
                                  </p:stCondLst>
                                  <p:childTnLst>
                                    <p:set>
                                      <p:cBhvr>
                                        <p:cTn id="69" dur="1" fill="hold">
                                          <p:stCondLst>
                                            <p:cond delay="0"/>
                                          </p:stCondLst>
                                        </p:cTn>
                                        <p:tgtEl>
                                          <p:spTgt spid="590"/>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0" nodeType="clickEffect">
                                  <p:stCondLst>
                                    <p:cond delay="0"/>
                                  </p:stCondLst>
                                  <p:childTnLst>
                                    <p:set>
                                      <p:cBhvr>
                                        <p:cTn id="73" dur="1" fill="hold">
                                          <p:stCondLst>
                                            <p:cond delay="0"/>
                                          </p:stCondLst>
                                        </p:cTn>
                                        <p:tgtEl>
                                          <p:spTgt spid="460"/>
                                        </p:tgtEl>
                                        <p:attrNameLst>
                                          <p:attrName>style.visibility</p:attrName>
                                        </p:attrNameLst>
                                      </p:cBhvr>
                                      <p:to>
                                        <p:strVal val="visible"/>
                                      </p:to>
                                    </p:set>
                                  </p:childTnLst>
                                </p:cTn>
                              </p:par>
                              <p:par>
                                <p:cTn id="74" presetID="1" presetClass="entr" presetSubtype="0" fill="hold" grpId="0" nodeType="withEffect">
                                  <p:stCondLst>
                                    <p:cond delay="0"/>
                                  </p:stCondLst>
                                  <p:childTnLst>
                                    <p:set>
                                      <p:cBhvr>
                                        <p:cTn id="75" dur="1" fill="hold">
                                          <p:stCondLst>
                                            <p:cond delay="0"/>
                                          </p:stCondLst>
                                        </p:cTn>
                                        <p:tgtEl>
                                          <p:spTgt spid="461"/>
                                        </p:tgtEl>
                                        <p:attrNameLst>
                                          <p:attrName>style.visibility</p:attrName>
                                        </p:attrNameLst>
                                      </p:cBhvr>
                                      <p:to>
                                        <p:strVal val="visible"/>
                                      </p:to>
                                    </p:set>
                                  </p:childTnLst>
                                </p:cTn>
                              </p:par>
                              <p:par>
                                <p:cTn id="76" presetID="1" presetClass="entr" presetSubtype="0" fill="hold" grpId="0" nodeType="withEffect">
                                  <p:stCondLst>
                                    <p:cond delay="0"/>
                                  </p:stCondLst>
                                  <p:childTnLst>
                                    <p:set>
                                      <p:cBhvr>
                                        <p:cTn id="77" dur="1" fill="hold">
                                          <p:stCondLst>
                                            <p:cond delay="0"/>
                                          </p:stCondLst>
                                        </p:cTn>
                                        <p:tgtEl>
                                          <p:spTgt spid="466"/>
                                        </p:tgtEl>
                                        <p:attrNameLst>
                                          <p:attrName>style.visibility</p:attrName>
                                        </p:attrNameLst>
                                      </p:cBhvr>
                                      <p:to>
                                        <p:strVal val="visible"/>
                                      </p:to>
                                    </p:set>
                                  </p:childTnLst>
                                </p:cTn>
                              </p:par>
                              <p:par>
                                <p:cTn id="78" presetID="1" presetClass="entr" presetSubtype="0" fill="hold" grpId="0" nodeType="withEffect">
                                  <p:stCondLst>
                                    <p:cond delay="0"/>
                                  </p:stCondLst>
                                  <p:childTnLst>
                                    <p:set>
                                      <p:cBhvr>
                                        <p:cTn id="79" dur="1" fill="hold">
                                          <p:stCondLst>
                                            <p:cond delay="0"/>
                                          </p:stCondLst>
                                        </p:cTn>
                                        <p:tgtEl>
                                          <p:spTgt spid="467"/>
                                        </p:tgtEl>
                                        <p:attrNameLst>
                                          <p:attrName>style.visibility</p:attrName>
                                        </p:attrNameLst>
                                      </p:cBhvr>
                                      <p:to>
                                        <p:strVal val="visible"/>
                                      </p:to>
                                    </p:set>
                                  </p:childTnLst>
                                </p:cTn>
                              </p:par>
                              <p:par>
                                <p:cTn id="80" presetID="1" presetClass="entr" presetSubtype="0" fill="hold" grpId="0" nodeType="withEffect">
                                  <p:stCondLst>
                                    <p:cond delay="0"/>
                                  </p:stCondLst>
                                  <p:childTnLst>
                                    <p:set>
                                      <p:cBhvr>
                                        <p:cTn id="81" dur="1" fill="hold">
                                          <p:stCondLst>
                                            <p:cond delay="0"/>
                                          </p:stCondLst>
                                        </p:cTn>
                                        <p:tgtEl>
                                          <p:spTgt spid="468"/>
                                        </p:tgtEl>
                                        <p:attrNameLst>
                                          <p:attrName>style.visibility</p:attrName>
                                        </p:attrNameLst>
                                      </p:cBhvr>
                                      <p:to>
                                        <p:strVal val="visible"/>
                                      </p:to>
                                    </p:set>
                                  </p:childTnLst>
                                </p:cTn>
                              </p:par>
                              <p:par>
                                <p:cTn id="82" presetID="1" presetClass="entr" presetSubtype="0" fill="hold" grpId="0" nodeType="withEffect">
                                  <p:stCondLst>
                                    <p:cond delay="0"/>
                                  </p:stCondLst>
                                  <p:childTnLst>
                                    <p:set>
                                      <p:cBhvr>
                                        <p:cTn id="83" dur="1" fill="hold">
                                          <p:stCondLst>
                                            <p:cond delay="0"/>
                                          </p:stCondLst>
                                        </p:cTn>
                                        <p:tgtEl>
                                          <p:spTgt spid="469"/>
                                        </p:tgtEl>
                                        <p:attrNameLst>
                                          <p:attrName>style.visibility</p:attrName>
                                        </p:attrNameLst>
                                      </p:cBhvr>
                                      <p:to>
                                        <p:strVal val="visible"/>
                                      </p:to>
                                    </p:set>
                                  </p:childTnLst>
                                </p:cTn>
                              </p:par>
                              <p:par>
                                <p:cTn id="84" presetID="1" presetClass="entr" presetSubtype="0" fill="hold" grpId="0" nodeType="withEffect">
                                  <p:stCondLst>
                                    <p:cond delay="0"/>
                                  </p:stCondLst>
                                  <p:childTnLst>
                                    <p:set>
                                      <p:cBhvr>
                                        <p:cTn id="85" dur="1" fill="hold">
                                          <p:stCondLst>
                                            <p:cond delay="0"/>
                                          </p:stCondLst>
                                        </p:cTn>
                                        <p:tgtEl>
                                          <p:spTgt spid="470"/>
                                        </p:tgtEl>
                                        <p:attrNameLst>
                                          <p:attrName>style.visibility</p:attrName>
                                        </p:attrNameLst>
                                      </p:cBhvr>
                                      <p:to>
                                        <p:strVal val="visible"/>
                                      </p:to>
                                    </p:set>
                                  </p:childTnLst>
                                </p:cTn>
                              </p:par>
                              <p:par>
                                <p:cTn id="86" presetID="1" presetClass="entr" presetSubtype="0" fill="hold" grpId="0" nodeType="withEffect">
                                  <p:stCondLst>
                                    <p:cond delay="0"/>
                                  </p:stCondLst>
                                  <p:childTnLst>
                                    <p:set>
                                      <p:cBhvr>
                                        <p:cTn id="87" dur="1" fill="hold">
                                          <p:stCondLst>
                                            <p:cond delay="0"/>
                                          </p:stCondLst>
                                        </p:cTn>
                                        <p:tgtEl>
                                          <p:spTgt spid="473"/>
                                        </p:tgtEl>
                                        <p:attrNameLst>
                                          <p:attrName>style.visibility</p:attrName>
                                        </p:attrNameLst>
                                      </p:cBhvr>
                                      <p:to>
                                        <p:strVal val="visible"/>
                                      </p:to>
                                    </p:set>
                                  </p:childTnLst>
                                </p:cTn>
                              </p:par>
                              <p:par>
                                <p:cTn id="88" presetID="1" presetClass="entr" presetSubtype="0" fill="hold" grpId="0" nodeType="withEffect">
                                  <p:stCondLst>
                                    <p:cond delay="0"/>
                                  </p:stCondLst>
                                  <p:childTnLst>
                                    <p:set>
                                      <p:cBhvr>
                                        <p:cTn id="89" dur="1" fill="hold">
                                          <p:stCondLst>
                                            <p:cond delay="0"/>
                                          </p:stCondLst>
                                        </p:cTn>
                                        <p:tgtEl>
                                          <p:spTgt spid="474"/>
                                        </p:tgtEl>
                                        <p:attrNameLst>
                                          <p:attrName>style.visibility</p:attrName>
                                        </p:attrNameLst>
                                      </p:cBhvr>
                                      <p:to>
                                        <p:strVal val="visible"/>
                                      </p:to>
                                    </p:set>
                                  </p:childTnLst>
                                </p:cTn>
                              </p:par>
                              <p:par>
                                <p:cTn id="90" presetID="1" presetClass="entr" presetSubtype="0" fill="hold" grpId="0" nodeType="withEffect">
                                  <p:stCondLst>
                                    <p:cond delay="0"/>
                                  </p:stCondLst>
                                  <p:childTnLst>
                                    <p:set>
                                      <p:cBhvr>
                                        <p:cTn id="91" dur="1" fill="hold">
                                          <p:stCondLst>
                                            <p:cond delay="0"/>
                                          </p:stCondLst>
                                        </p:cTn>
                                        <p:tgtEl>
                                          <p:spTgt spid="475"/>
                                        </p:tgtEl>
                                        <p:attrNameLst>
                                          <p:attrName>style.visibility</p:attrName>
                                        </p:attrNameLst>
                                      </p:cBhvr>
                                      <p:to>
                                        <p:strVal val="visible"/>
                                      </p:to>
                                    </p:set>
                                  </p:childTnLst>
                                </p:cTn>
                              </p:par>
                              <p:par>
                                <p:cTn id="92" presetID="1" presetClass="entr" presetSubtype="0" fill="hold" grpId="0" nodeType="withEffect">
                                  <p:stCondLst>
                                    <p:cond delay="0"/>
                                  </p:stCondLst>
                                  <p:childTnLst>
                                    <p:set>
                                      <p:cBhvr>
                                        <p:cTn id="93" dur="1" fill="hold">
                                          <p:stCondLst>
                                            <p:cond delay="0"/>
                                          </p:stCondLst>
                                        </p:cTn>
                                        <p:tgtEl>
                                          <p:spTgt spid="476"/>
                                        </p:tgtEl>
                                        <p:attrNameLst>
                                          <p:attrName>style.visibility</p:attrName>
                                        </p:attrNameLst>
                                      </p:cBhvr>
                                      <p:to>
                                        <p:strVal val="visible"/>
                                      </p:to>
                                    </p:set>
                                  </p:childTnLst>
                                </p:cTn>
                              </p:par>
                              <p:par>
                                <p:cTn id="94" presetID="1" presetClass="entr" presetSubtype="0" fill="hold" grpId="0" nodeType="withEffect">
                                  <p:stCondLst>
                                    <p:cond delay="0"/>
                                  </p:stCondLst>
                                  <p:childTnLst>
                                    <p:set>
                                      <p:cBhvr>
                                        <p:cTn id="95" dur="1" fill="hold">
                                          <p:stCondLst>
                                            <p:cond delay="0"/>
                                          </p:stCondLst>
                                        </p:cTn>
                                        <p:tgtEl>
                                          <p:spTgt spid="477"/>
                                        </p:tgtEl>
                                        <p:attrNameLst>
                                          <p:attrName>style.visibility</p:attrName>
                                        </p:attrNameLst>
                                      </p:cBhvr>
                                      <p:to>
                                        <p:strVal val="visible"/>
                                      </p:to>
                                    </p:set>
                                  </p:childTnLst>
                                </p:cTn>
                              </p:par>
                              <p:par>
                                <p:cTn id="96" presetID="1" presetClass="entr" presetSubtype="0" fill="hold" grpId="0" nodeType="withEffect">
                                  <p:stCondLst>
                                    <p:cond delay="0"/>
                                  </p:stCondLst>
                                  <p:childTnLst>
                                    <p:set>
                                      <p:cBhvr>
                                        <p:cTn id="97" dur="1" fill="hold">
                                          <p:stCondLst>
                                            <p:cond delay="0"/>
                                          </p:stCondLst>
                                        </p:cTn>
                                        <p:tgtEl>
                                          <p:spTgt spid="478"/>
                                        </p:tgtEl>
                                        <p:attrNameLst>
                                          <p:attrName>style.visibility</p:attrName>
                                        </p:attrNameLst>
                                      </p:cBhvr>
                                      <p:to>
                                        <p:strVal val="visible"/>
                                      </p:to>
                                    </p:set>
                                  </p:childTnLst>
                                </p:cTn>
                              </p:par>
                              <p:par>
                                <p:cTn id="98" presetID="1" presetClass="entr" presetSubtype="0" fill="hold" grpId="0" nodeType="withEffect">
                                  <p:stCondLst>
                                    <p:cond delay="0"/>
                                  </p:stCondLst>
                                  <p:childTnLst>
                                    <p:set>
                                      <p:cBhvr>
                                        <p:cTn id="99" dur="1" fill="hold">
                                          <p:stCondLst>
                                            <p:cond delay="0"/>
                                          </p:stCondLst>
                                        </p:cTn>
                                        <p:tgtEl>
                                          <p:spTgt spid="479"/>
                                        </p:tgtEl>
                                        <p:attrNameLst>
                                          <p:attrName>style.visibility</p:attrName>
                                        </p:attrNameLst>
                                      </p:cBhvr>
                                      <p:to>
                                        <p:strVal val="visible"/>
                                      </p:to>
                                    </p:set>
                                  </p:childTnLst>
                                </p:cTn>
                              </p:par>
                              <p:par>
                                <p:cTn id="100" presetID="1" presetClass="entr" presetSubtype="0" fill="hold" grpId="0" nodeType="withEffect">
                                  <p:stCondLst>
                                    <p:cond delay="0"/>
                                  </p:stCondLst>
                                  <p:childTnLst>
                                    <p:set>
                                      <p:cBhvr>
                                        <p:cTn id="101" dur="1" fill="hold">
                                          <p:stCondLst>
                                            <p:cond delay="0"/>
                                          </p:stCondLst>
                                        </p:cTn>
                                        <p:tgtEl>
                                          <p:spTgt spid="480"/>
                                        </p:tgtEl>
                                        <p:attrNameLst>
                                          <p:attrName>style.visibility</p:attrName>
                                        </p:attrNameLst>
                                      </p:cBhvr>
                                      <p:to>
                                        <p:strVal val="visible"/>
                                      </p:to>
                                    </p:set>
                                  </p:childTnLst>
                                </p:cTn>
                              </p:par>
                              <p:par>
                                <p:cTn id="102" presetID="1" presetClass="entr" presetSubtype="0" fill="hold" grpId="0" nodeType="withEffect">
                                  <p:stCondLst>
                                    <p:cond delay="0"/>
                                  </p:stCondLst>
                                  <p:childTnLst>
                                    <p:set>
                                      <p:cBhvr>
                                        <p:cTn id="103" dur="1" fill="hold">
                                          <p:stCondLst>
                                            <p:cond delay="0"/>
                                          </p:stCondLst>
                                        </p:cTn>
                                        <p:tgtEl>
                                          <p:spTgt spid="481"/>
                                        </p:tgtEl>
                                        <p:attrNameLst>
                                          <p:attrName>style.visibility</p:attrName>
                                        </p:attrNameLst>
                                      </p:cBhvr>
                                      <p:to>
                                        <p:strVal val="visible"/>
                                      </p:to>
                                    </p:set>
                                  </p:childTnLst>
                                </p:cTn>
                              </p:par>
                              <p:par>
                                <p:cTn id="104" presetID="1" presetClass="entr" presetSubtype="0" fill="hold" grpId="0" nodeType="withEffect">
                                  <p:stCondLst>
                                    <p:cond delay="0"/>
                                  </p:stCondLst>
                                  <p:childTnLst>
                                    <p:set>
                                      <p:cBhvr>
                                        <p:cTn id="105" dur="1" fill="hold">
                                          <p:stCondLst>
                                            <p:cond delay="0"/>
                                          </p:stCondLst>
                                        </p:cTn>
                                        <p:tgtEl>
                                          <p:spTgt spid="482"/>
                                        </p:tgtEl>
                                        <p:attrNameLst>
                                          <p:attrName>style.visibility</p:attrName>
                                        </p:attrNameLst>
                                      </p:cBhvr>
                                      <p:to>
                                        <p:strVal val="visible"/>
                                      </p:to>
                                    </p:set>
                                  </p:childTnLst>
                                </p:cTn>
                              </p:par>
                              <p:par>
                                <p:cTn id="106" presetID="1" presetClass="entr" presetSubtype="0" fill="hold" grpId="0" nodeType="withEffect">
                                  <p:stCondLst>
                                    <p:cond delay="0"/>
                                  </p:stCondLst>
                                  <p:childTnLst>
                                    <p:set>
                                      <p:cBhvr>
                                        <p:cTn id="107" dur="1" fill="hold">
                                          <p:stCondLst>
                                            <p:cond delay="0"/>
                                          </p:stCondLst>
                                        </p:cTn>
                                        <p:tgtEl>
                                          <p:spTgt spid="483"/>
                                        </p:tgtEl>
                                        <p:attrNameLst>
                                          <p:attrName>style.visibility</p:attrName>
                                        </p:attrNameLst>
                                      </p:cBhvr>
                                      <p:to>
                                        <p:strVal val="visible"/>
                                      </p:to>
                                    </p:set>
                                  </p:childTnLst>
                                </p:cTn>
                              </p:par>
                              <p:par>
                                <p:cTn id="108" presetID="1" presetClass="entr" presetSubtype="0" fill="hold" grpId="0" nodeType="withEffect">
                                  <p:stCondLst>
                                    <p:cond delay="0"/>
                                  </p:stCondLst>
                                  <p:childTnLst>
                                    <p:set>
                                      <p:cBhvr>
                                        <p:cTn id="109" dur="1" fill="hold">
                                          <p:stCondLst>
                                            <p:cond delay="0"/>
                                          </p:stCondLst>
                                        </p:cTn>
                                        <p:tgtEl>
                                          <p:spTgt spid="484"/>
                                        </p:tgtEl>
                                        <p:attrNameLst>
                                          <p:attrName>style.visibility</p:attrName>
                                        </p:attrNameLst>
                                      </p:cBhvr>
                                      <p:to>
                                        <p:strVal val="visible"/>
                                      </p:to>
                                    </p:set>
                                  </p:childTnLst>
                                </p:cTn>
                              </p:par>
                              <p:par>
                                <p:cTn id="110" presetID="1" presetClass="entr" presetSubtype="0" fill="hold" grpId="0" nodeType="withEffect">
                                  <p:stCondLst>
                                    <p:cond delay="0"/>
                                  </p:stCondLst>
                                  <p:childTnLst>
                                    <p:set>
                                      <p:cBhvr>
                                        <p:cTn id="111" dur="1" fill="hold">
                                          <p:stCondLst>
                                            <p:cond delay="0"/>
                                          </p:stCondLst>
                                        </p:cTn>
                                        <p:tgtEl>
                                          <p:spTgt spid="485"/>
                                        </p:tgtEl>
                                        <p:attrNameLst>
                                          <p:attrName>style.visibility</p:attrName>
                                        </p:attrNameLst>
                                      </p:cBhvr>
                                      <p:to>
                                        <p:strVal val="visible"/>
                                      </p:to>
                                    </p:set>
                                  </p:childTnLst>
                                </p:cTn>
                              </p:par>
                              <p:par>
                                <p:cTn id="112" presetID="1" presetClass="entr" presetSubtype="0" fill="hold" grpId="0" nodeType="withEffect">
                                  <p:stCondLst>
                                    <p:cond delay="0"/>
                                  </p:stCondLst>
                                  <p:childTnLst>
                                    <p:set>
                                      <p:cBhvr>
                                        <p:cTn id="113" dur="1" fill="hold">
                                          <p:stCondLst>
                                            <p:cond delay="0"/>
                                          </p:stCondLst>
                                        </p:cTn>
                                        <p:tgtEl>
                                          <p:spTgt spid="486"/>
                                        </p:tgtEl>
                                        <p:attrNameLst>
                                          <p:attrName>style.visibility</p:attrName>
                                        </p:attrNameLst>
                                      </p:cBhvr>
                                      <p:to>
                                        <p:strVal val="visible"/>
                                      </p:to>
                                    </p:set>
                                  </p:childTnLst>
                                </p:cTn>
                              </p:par>
                              <p:par>
                                <p:cTn id="114" presetID="1" presetClass="entr" presetSubtype="0" fill="hold" grpId="0" nodeType="withEffect">
                                  <p:stCondLst>
                                    <p:cond delay="0"/>
                                  </p:stCondLst>
                                  <p:childTnLst>
                                    <p:set>
                                      <p:cBhvr>
                                        <p:cTn id="115" dur="1" fill="hold">
                                          <p:stCondLst>
                                            <p:cond delay="0"/>
                                          </p:stCondLst>
                                        </p:cTn>
                                        <p:tgtEl>
                                          <p:spTgt spid="487"/>
                                        </p:tgtEl>
                                        <p:attrNameLst>
                                          <p:attrName>style.visibility</p:attrName>
                                        </p:attrNameLst>
                                      </p:cBhvr>
                                      <p:to>
                                        <p:strVal val="visible"/>
                                      </p:to>
                                    </p:set>
                                  </p:childTnLst>
                                </p:cTn>
                              </p:par>
                              <p:par>
                                <p:cTn id="116" presetID="1" presetClass="entr" presetSubtype="0" fill="hold" grpId="0" nodeType="withEffect">
                                  <p:stCondLst>
                                    <p:cond delay="0"/>
                                  </p:stCondLst>
                                  <p:childTnLst>
                                    <p:set>
                                      <p:cBhvr>
                                        <p:cTn id="117" dur="1" fill="hold">
                                          <p:stCondLst>
                                            <p:cond delay="0"/>
                                          </p:stCondLst>
                                        </p:cTn>
                                        <p:tgtEl>
                                          <p:spTgt spid="488"/>
                                        </p:tgtEl>
                                        <p:attrNameLst>
                                          <p:attrName>style.visibility</p:attrName>
                                        </p:attrNameLst>
                                      </p:cBhvr>
                                      <p:to>
                                        <p:strVal val="visible"/>
                                      </p:to>
                                    </p:set>
                                  </p:childTnLst>
                                </p:cTn>
                              </p:par>
                              <p:par>
                                <p:cTn id="118" presetID="1" presetClass="entr" presetSubtype="0" fill="hold" grpId="0" nodeType="withEffect">
                                  <p:stCondLst>
                                    <p:cond delay="0"/>
                                  </p:stCondLst>
                                  <p:childTnLst>
                                    <p:set>
                                      <p:cBhvr>
                                        <p:cTn id="119" dur="1" fill="hold">
                                          <p:stCondLst>
                                            <p:cond delay="0"/>
                                          </p:stCondLst>
                                        </p:cTn>
                                        <p:tgtEl>
                                          <p:spTgt spid="489"/>
                                        </p:tgtEl>
                                        <p:attrNameLst>
                                          <p:attrName>style.visibility</p:attrName>
                                        </p:attrNameLst>
                                      </p:cBhvr>
                                      <p:to>
                                        <p:strVal val="visible"/>
                                      </p:to>
                                    </p:set>
                                  </p:childTnLst>
                                </p:cTn>
                              </p:par>
                              <p:par>
                                <p:cTn id="120" presetID="1" presetClass="entr" presetSubtype="0" fill="hold" grpId="0" nodeType="withEffect">
                                  <p:stCondLst>
                                    <p:cond delay="0"/>
                                  </p:stCondLst>
                                  <p:childTnLst>
                                    <p:set>
                                      <p:cBhvr>
                                        <p:cTn id="121" dur="1" fill="hold">
                                          <p:stCondLst>
                                            <p:cond delay="0"/>
                                          </p:stCondLst>
                                        </p:cTn>
                                        <p:tgtEl>
                                          <p:spTgt spid="490"/>
                                        </p:tgtEl>
                                        <p:attrNameLst>
                                          <p:attrName>style.visibility</p:attrName>
                                        </p:attrNameLst>
                                      </p:cBhvr>
                                      <p:to>
                                        <p:strVal val="visible"/>
                                      </p:to>
                                    </p:set>
                                  </p:childTnLst>
                                </p:cTn>
                              </p:par>
                              <p:par>
                                <p:cTn id="122" presetID="1" presetClass="entr" presetSubtype="0" fill="hold" grpId="0" nodeType="withEffect">
                                  <p:stCondLst>
                                    <p:cond delay="0"/>
                                  </p:stCondLst>
                                  <p:childTnLst>
                                    <p:set>
                                      <p:cBhvr>
                                        <p:cTn id="123" dur="1" fill="hold">
                                          <p:stCondLst>
                                            <p:cond delay="0"/>
                                          </p:stCondLst>
                                        </p:cTn>
                                        <p:tgtEl>
                                          <p:spTgt spid="491"/>
                                        </p:tgtEl>
                                        <p:attrNameLst>
                                          <p:attrName>style.visibility</p:attrName>
                                        </p:attrNameLst>
                                      </p:cBhvr>
                                      <p:to>
                                        <p:strVal val="visible"/>
                                      </p:to>
                                    </p:set>
                                  </p:childTnLst>
                                </p:cTn>
                              </p:par>
                              <p:par>
                                <p:cTn id="124" presetID="1" presetClass="entr" presetSubtype="0" fill="hold" grpId="0" nodeType="withEffect">
                                  <p:stCondLst>
                                    <p:cond delay="0"/>
                                  </p:stCondLst>
                                  <p:childTnLst>
                                    <p:set>
                                      <p:cBhvr>
                                        <p:cTn id="125" dur="1" fill="hold">
                                          <p:stCondLst>
                                            <p:cond delay="0"/>
                                          </p:stCondLst>
                                        </p:cTn>
                                        <p:tgtEl>
                                          <p:spTgt spid="492"/>
                                        </p:tgtEl>
                                        <p:attrNameLst>
                                          <p:attrName>style.visibility</p:attrName>
                                        </p:attrNameLst>
                                      </p:cBhvr>
                                      <p:to>
                                        <p:strVal val="visible"/>
                                      </p:to>
                                    </p:set>
                                  </p:childTnLst>
                                </p:cTn>
                              </p:par>
                              <p:par>
                                <p:cTn id="126" presetID="1" presetClass="entr" presetSubtype="0" fill="hold" grpId="0" nodeType="withEffect">
                                  <p:stCondLst>
                                    <p:cond delay="0"/>
                                  </p:stCondLst>
                                  <p:childTnLst>
                                    <p:set>
                                      <p:cBhvr>
                                        <p:cTn id="127" dur="1" fill="hold">
                                          <p:stCondLst>
                                            <p:cond delay="0"/>
                                          </p:stCondLst>
                                        </p:cTn>
                                        <p:tgtEl>
                                          <p:spTgt spid="493"/>
                                        </p:tgtEl>
                                        <p:attrNameLst>
                                          <p:attrName>style.visibility</p:attrName>
                                        </p:attrNameLst>
                                      </p:cBhvr>
                                      <p:to>
                                        <p:strVal val="visible"/>
                                      </p:to>
                                    </p:set>
                                  </p:childTnLst>
                                </p:cTn>
                              </p:par>
                              <p:par>
                                <p:cTn id="128" presetID="1" presetClass="entr" presetSubtype="0" fill="hold" grpId="0" nodeType="withEffect">
                                  <p:stCondLst>
                                    <p:cond delay="0"/>
                                  </p:stCondLst>
                                  <p:childTnLst>
                                    <p:set>
                                      <p:cBhvr>
                                        <p:cTn id="129" dur="1" fill="hold">
                                          <p:stCondLst>
                                            <p:cond delay="0"/>
                                          </p:stCondLst>
                                        </p:cTn>
                                        <p:tgtEl>
                                          <p:spTgt spid="494"/>
                                        </p:tgtEl>
                                        <p:attrNameLst>
                                          <p:attrName>style.visibility</p:attrName>
                                        </p:attrNameLst>
                                      </p:cBhvr>
                                      <p:to>
                                        <p:strVal val="visible"/>
                                      </p:to>
                                    </p:set>
                                  </p:childTnLst>
                                </p:cTn>
                              </p:par>
                              <p:par>
                                <p:cTn id="130" presetID="1" presetClass="entr" presetSubtype="0" fill="hold" grpId="0" nodeType="withEffect">
                                  <p:stCondLst>
                                    <p:cond delay="0"/>
                                  </p:stCondLst>
                                  <p:childTnLst>
                                    <p:set>
                                      <p:cBhvr>
                                        <p:cTn id="131" dur="1" fill="hold">
                                          <p:stCondLst>
                                            <p:cond delay="0"/>
                                          </p:stCondLst>
                                        </p:cTn>
                                        <p:tgtEl>
                                          <p:spTgt spid="495"/>
                                        </p:tgtEl>
                                        <p:attrNameLst>
                                          <p:attrName>style.visibility</p:attrName>
                                        </p:attrNameLst>
                                      </p:cBhvr>
                                      <p:to>
                                        <p:strVal val="visible"/>
                                      </p:to>
                                    </p:set>
                                  </p:childTnLst>
                                </p:cTn>
                              </p:par>
                              <p:par>
                                <p:cTn id="132" presetID="1" presetClass="entr" presetSubtype="0" fill="hold" grpId="0" nodeType="withEffect">
                                  <p:stCondLst>
                                    <p:cond delay="0"/>
                                  </p:stCondLst>
                                  <p:childTnLst>
                                    <p:set>
                                      <p:cBhvr>
                                        <p:cTn id="133" dur="1" fill="hold">
                                          <p:stCondLst>
                                            <p:cond delay="0"/>
                                          </p:stCondLst>
                                        </p:cTn>
                                        <p:tgtEl>
                                          <p:spTgt spid="496"/>
                                        </p:tgtEl>
                                        <p:attrNameLst>
                                          <p:attrName>style.visibility</p:attrName>
                                        </p:attrNameLst>
                                      </p:cBhvr>
                                      <p:to>
                                        <p:strVal val="visible"/>
                                      </p:to>
                                    </p:set>
                                  </p:childTnLst>
                                </p:cTn>
                              </p:par>
                              <p:par>
                                <p:cTn id="134" presetID="1" presetClass="entr" presetSubtype="0" fill="hold" grpId="0" nodeType="withEffect">
                                  <p:stCondLst>
                                    <p:cond delay="0"/>
                                  </p:stCondLst>
                                  <p:childTnLst>
                                    <p:set>
                                      <p:cBhvr>
                                        <p:cTn id="135" dur="1" fill="hold">
                                          <p:stCondLst>
                                            <p:cond delay="0"/>
                                          </p:stCondLst>
                                        </p:cTn>
                                        <p:tgtEl>
                                          <p:spTgt spid="498"/>
                                        </p:tgtEl>
                                        <p:attrNameLst>
                                          <p:attrName>style.visibility</p:attrName>
                                        </p:attrNameLst>
                                      </p:cBhvr>
                                      <p:to>
                                        <p:strVal val="visible"/>
                                      </p:to>
                                    </p:set>
                                  </p:childTnLst>
                                </p:cTn>
                              </p:par>
                              <p:par>
                                <p:cTn id="136" presetID="1" presetClass="entr" presetSubtype="0" fill="hold" grpId="0" nodeType="withEffect">
                                  <p:stCondLst>
                                    <p:cond delay="0"/>
                                  </p:stCondLst>
                                  <p:childTnLst>
                                    <p:set>
                                      <p:cBhvr>
                                        <p:cTn id="137" dur="1" fill="hold">
                                          <p:stCondLst>
                                            <p:cond delay="0"/>
                                          </p:stCondLst>
                                        </p:cTn>
                                        <p:tgtEl>
                                          <p:spTgt spid="499"/>
                                        </p:tgtEl>
                                        <p:attrNameLst>
                                          <p:attrName>style.visibility</p:attrName>
                                        </p:attrNameLst>
                                      </p:cBhvr>
                                      <p:to>
                                        <p:strVal val="visible"/>
                                      </p:to>
                                    </p:set>
                                  </p:childTnLst>
                                </p:cTn>
                              </p:par>
                              <p:par>
                                <p:cTn id="138" presetID="1" presetClass="entr" presetSubtype="0" fill="hold" grpId="0" nodeType="withEffect">
                                  <p:stCondLst>
                                    <p:cond delay="0"/>
                                  </p:stCondLst>
                                  <p:childTnLst>
                                    <p:set>
                                      <p:cBhvr>
                                        <p:cTn id="139" dur="1" fill="hold">
                                          <p:stCondLst>
                                            <p:cond delay="0"/>
                                          </p:stCondLst>
                                        </p:cTn>
                                        <p:tgtEl>
                                          <p:spTgt spid="500"/>
                                        </p:tgtEl>
                                        <p:attrNameLst>
                                          <p:attrName>style.visibility</p:attrName>
                                        </p:attrNameLst>
                                      </p:cBhvr>
                                      <p:to>
                                        <p:strVal val="visible"/>
                                      </p:to>
                                    </p:set>
                                  </p:childTnLst>
                                </p:cTn>
                              </p:par>
                              <p:par>
                                <p:cTn id="140" presetID="1" presetClass="entr" presetSubtype="0" fill="hold" grpId="0" nodeType="withEffect">
                                  <p:stCondLst>
                                    <p:cond delay="0"/>
                                  </p:stCondLst>
                                  <p:childTnLst>
                                    <p:set>
                                      <p:cBhvr>
                                        <p:cTn id="141" dur="1" fill="hold">
                                          <p:stCondLst>
                                            <p:cond delay="0"/>
                                          </p:stCondLst>
                                        </p:cTn>
                                        <p:tgtEl>
                                          <p:spTgt spid="501"/>
                                        </p:tgtEl>
                                        <p:attrNameLst>
                                          <p:attrName>style.visibility</p:attrName>
                                        </p:attrNameLst>
                                      </p:cBhvr>
                                      <p:to>
                                        <p:strVal val="visible"/>
                                      </p:to>
                                    </p:set>
                                  </p:childTnLst>
                                </p:cTn>
                              </p:par>
                              <p:par>
                                <p:cTn id="142" presetID="1" presetClass="entr" presetSubtype="0" fill="hold" grpId="0" nodeType="withEffect">
                                  <p:stCondLst>
                                    <p:cond delay="0"/>
                                  </p:stCondLst>
                                  <p:childTnLst>
                                    <p:set>
                                      <p:cBhvr>
                                        <p:cTn id="143" dur="1" fill="hold">
                                          <p:stCondLst>
                                            <p:cond delay="0"/>
                                          </p:stCondLst>
                                        </p:cTn>
                                        <p:tgtEl>
                                          <p:spTgt spid="502"/>
                                        </p:tgtEl>
                                        <p:attrNameLst>
                                          <p:attrName>style.visibility</p:attrName>
                                        </p:attrNameLst>
                                      </p:cBhvr>
                                      <p:to>
                                        <p:strVal val="visible"/>
                                      </p:to>
                                    </p:set>
                                  </p:childTnLst>
                                </p:cTn>
                              </p:par>
                              <p:par>
                                <p:cTn id="144" presetID="1" presetClass="entr" presetSubtype="0" fill="hold" grpId="0" nodeType="withEffect">
                                  <p:stCondLst>
                                    <p:cond delay="0"/>
                                  </p:stCondLst>
                                  <p:childTnLst>
                                    <p:set>
                                      <p:cBhvr>
                                        <p:cTn id="145" dur="1" fill="hold">
                                          <p:stCondLst>
                                            <p:cond delay="0"/>
                                          </p:stCondLst>
                                        </p:cTn>
                                        <p:tgtEl>
                                          <p:spTgt spid="503"/>
                                        </p:tgtEl>
                                        <p:attrNameLst>
                                          <p:attrName>style.visibility</p:attrName>
                                        </p:attrNameLst>
                                      </p:cBhvr>
                                      <p:to>
                                        <p:strVal val="visible"/>
                                      </p:to>
                                    </p:set>
                                  </p:childTnLst>
                                </p:cTn>
                              </p:par>
                              <p:par>
                                <p:cTn id="146" presetID="1" presetClass="entr" presetSubtype="0" fill="hold" grpId="0" nodeType="withEffect">
                                  <p:stCondLst>
                                    <p:cond delay="0"/>
                                  </p:stCondLst>
                                  <p:childTnLst>
                                    <p:set>
                                      <p:cBhvr>
                                        <p:cTn id="147" dur="1" fill="hold">
                                          <p:stCondLst>
                                            <p:cond delay="0"/>
                                          </p:stCondLst>
                                        </p:cTn>
                                        <p:tgtEl>
                                          <p:spTgt spid="504"/>
                                        </p:tgtEl>
                                        <p:attrNameLst>
                                          <p:attrName>style.visibility</p:attrName>
                                        </p:attrNameLst>
                                      </p:cBhvr>
                                      <p:to>
                                        <p:strVal val="visible"/>
                                      </p:to>
                                    </p:set>
                                  </p:childTnLst>
                                </p:cTn>
                              </p:par>
                              <p:par>
                                <p:cTn id="148" presetID="1" presetClass="entr" presetSubtype="0" fill="hold" grpId="0" nodeType="withEffect">
                                  <p:stCondLst>
                                    <p:cond delay="0"/>
                                  </p:stCondLst>
                                  <p:childTnLst>
                                    <p:set>
                                      <p:cBhvr>
                                        <p:cTn id="149" dur="1" fill="hold">
                                          <p:stCondLst>
                                            <p:cond delay="0"/>
                                          </p:stCondLst>
                                        </p:cTn>
                                        <p:tgtEl>
                                          <p:spTgt spid="505"/>
                                        </p:tgtEl>
                                        <p:attrNameLst>
                                          <p:attrName>style.visibility</p:attrName>
                                        </p:attrNameLst>
                                      </p:cBhvr>
                                      <p:to>
                                        <p:strVal val="visible"/>
                                      </p:to>
                                    </p:set>
                                  </p:childTnLst>
                                </p:cTn>
                              </p:par>
                              <p:par>
                                <p:cTn id="150" presetID="1" presetClass="entr" presetSubtype="0" fill="hold" grpId="0" nodeType="withEffect">
                                  <p:stCondLst>
                                    <p:cond delay="0"/>
                                  </p:stCondLst>
                                  <p:childTnLst>
                                    <p:set>
                                      <p:cBhvr>
                                        <p:cTn id="151" dur="1" fill="hold">
                                          <p:stCondLst>
                                            <p:cond delay="0"/>
                                          </p:stCondLst>
                                        </p:cTn>
                                        <p:tgtEl>
                                          <p:spTgt spid="506"/>
                                        </p:tgtEl>
                                        <p:attrNameLst>
                                          <p:attrName>style.visibility</p:attrName>
                                        </p:attrNameLst>
                                      </p:cBhvr>
                                      <p:to>
                                        <p:strVal val="visible"/>
                                      </p:to>
                                    </p:set>
                                  </p:childTnLst>
                                </p:cTn>
                              </p:par>
                              <p:par>
                                <p:cTn id="152" presetID="1" presetClass="entr" presetSubtype="0" fill="hold" grpId="0" nodeType="withEffect">
                                  <p:stCondLst>
                                    <p:cond delay="0"/>
                                  </p:stCondLst>
                                  <p:childTnLst>
                                    <p:set>
                                      <p:cBhvr>
                                        <p:cTn id="153" dur="1" fill="hold">
                                          <p:stCondLst>
                                            <p:cond delay="0"/>
                                          </p:stCondLst>
                                        </p:cTn>
                                        <p:tgtEl>
                                          <p:spTgt spid="507"/>
                                        </p:tgtEl>
                                        <p:attrNameLst>
                                          <p:attrName>style.visibility</p:attrName>
                                        </p:attrNameLst>
                                      </p:cBhvr>
                                      <p:to>
                                        <p:strVal val="visible"/>
                                      </p:to>
                                    </p:set>
                                  </p:childTnLst>
                                </p:cTn>
                              </p:par>
                              <p:par>
                                <p:cTn id="154" presetID="1" presetClass="entr" presetSubtype="0" fill="hold" grpId="0" nodeType="withEffect">
                                  <p:stCondLst>
                                    <p:cond delay="0"/>
                                  </p:stCondLst>
                                  <p:childTnLst>
                                    <p:set>
                                      <p:cBhvr>
                                        <p:cTn id="155" dur="1" fill="hold">
                                          <p:stCondLst>
                                            <p:cond delay="0"/>
                                          </p:stCondLst>
                                        </p:cTn>
                                        <p:tgtEl>
                                          <p:spTgt spid="508"/>
                                        </p:tgtEl>
                                        <p:attrNameLst>
                                          <p:attrName>style.visibility</p:attrName>
                                        </p:attrNameLst>
                                      </p:cBhvr>
                                      <p:to>
                                        <p:strVal val="visible"/>
                                      </p:to>
                                    </p:set>
                                  </p:childTnLst>
                                </p:cTn>
                              </p:par>
                              <p:par>
                                <p:cTn id="156" presetID="1" presetClass="entr" presetSubtype="0" fill="hold" grpId="0" nodeType="withEffect">
                                  <p:stCondLst>
                                    <p:cond delay="0"/>
                                  </p:stCondLst>
                                  <p:childTnLst>
                                    <p:set>
                                      <p:cBhvr>
                                        <p:cTn id="157" dur="1" fill="hold">
                                          <p:stCondLst>
                                            <p:cond delay="0"/>
                                          </p:stCondLst>
                                        </p:cTn>
                                        <p:tgtEl>
                                          <p:spTgt spid="509"/>
                                        </p:tgtEl>
                                        <p:attrNameLst>
                                          <p:attrName>style.visibility</p:attrName>
                                        </p:attrNameLst>
                                      </p:cBhvr>
                                      <p:to>
                                        <p:strVal val="visible"/>
                                      </p:to>
                                    </p:set>
                                  </p:childTnLst>
                                </p:cTn>
                              </p:par>
                              <p:par>
                                <p:cTn id="158" presetID="1" presetClass="entr" presetSubtype="0" fill="hold" grpId="0" nodeType="withEffect">
                                  <p:stCondLst>
                                    <p:cond delay="0"/>
                                  </p:stCondLst>
                                  <p:childTnLst>
                                    <p:set>
                                      <p:cBhvr>
                                        <p:cTn id="159" dur="1" fill="hold">
                                          <p:stCondLst>
                                            <p:cond delay="0"/>
                                          </p:stCondLst>
                                        </p:cTn>
                                        <p:tgtEl>
                                          <p:spTgt spid="510"/>
                                        </p:tgtEl>
                                        <p:attrNameLst>
                                          <p:attrName>style.visibility</p:attrName>
                                        </p:attrNameLst>
                                      </p:cBhvr>
                                      <p:to>
                                        <p:strVal val="visible"/>
                                      </p:to>
                                    </p:set>
                                  </p:childTnLst>
                                </p:cTn>
                              </p:par>
                              <p:par>
                                <p:cTn id="160" presetID="1" presetClass="entr" presetSubtype="0" fill="hold" grpId="0" nodeType="withEffect">
                                  <p:stCondLst>
                                    <p:cond delay="0"/>
                                  </p:stCondLst>
                                  <p:childTnLst>
                                    <p:set>
                                      <p:cBhvr>
                                        <p:cTn id="161" dur="1" fill="hold">
                                          <p:stCondLst>
                                            <p:cond delay="0"/>
                                          </p:stCondLst>
                                        </p:cTn>
                                        <p:tgtEl>
                                          <p:spTgt spid="511"/>
                                        </p:tgtEl>
                                        <p:attrNameLst>
                                          <p:attrName>style.visibility</p:attrName>
                                        </p:attrNameLst>
                                      </p:cBhvr>
                                      <p:to>
                                        <p:strVal val="visible"/>
                                      </p:to>
                                    </p:set>
                                  </p:childTnLst>
                                </p:cTn>
                              </p:par>
                              <p:par>
                                <p:cTn id="162" presetID="1" presetClass="entr" presetSubtype="0" fill="hold" grpId="0" nodeType="withEffect">
                                  <p:stCondLst>
                                    <p:cond delay="0"/>
                                  </p:stCondLst>
                                  <p:childTnLst>
                                    <p:set>
                                      <p:cBhvr>
                                        <p:cTn id="163" dur="1" fill="hold">
                                          <p:stCondLst>
                                            <p:cond delay="0"/>
                                          </p:stCondLst>
                                        </p:cTn>
                                        <p:tgtEl>
                                          <p:spTgt spid="512"/>
                                        </p:tgtEl>
                                        <p:attrNameLst>
                                          <p:attrName>style.visibility</p:attrName>
                                        </p:attrNameLst>
                                      </p:cBhvr>
                                      <p:to>
                                        <p:strVal val="visible"/>
                                      </p:to>
                                    </p:set>
                                  </p:childTnLst>
                                </p:cTn>
                              </p:par>
                              <p:par>
                                <p:cTn id="164" presetID="1" presetClass="entr" presetSubtype="0" fill="hold" grpId="0" nodeType="withEffect">
                                  <p:stCondLst>
                                    <p:cond delay="0"/>
                                  </p:stCondLst>
                                  <p:childTnLst>
                                    <p:set>
                                      <p:cBhvr>
                                        <p:cTn id="165" dur="1" fill="hold">
                                          <p:stCondLst>
                                            <p:cond delay="0"/>
                                          </p:stCondLst>
                                        </p:cTn>
                                        <p:tgtEl>
                                          <p:spTgt spid="513"/>
                                        </p:tgtEl>
                                        <p:attrNameLst>
                                          <p:attrName>style.visibility</p:attrName>
                                        </p:attrNameLst>
                                      </p:cBhvr>
                                      <p:to>
                                        <p:strVal val="visible"/>
                                      </p:to>
                                    </p:set>
                                  </p:childTnLst>
                                </p:cTn>
                              </p:par>
                              <p:par>
                                <p:cTn id="166" presetID="1" presetClass="entr" presetSubtype="0" fill="hold" grpId="0" nodeType="withEffect">
                                  <p:stCondLst>
                                    <p:cond delay="0"/>
                                  </p:stCondLst>
                                  <p:childTnLst>
                                    <p:set>
                                      <p:cBhvr>
                                        <p:cTn id="167" dur="1" fill="hold">
                                          <p:stCondLst>
                                            <p:cond delay="0"/>
                                          </p:stCondLst>
                                        </p:cTn>
                                        <p:tgtEl>
                                          <p:spTgt spid="514"/>
                                        </p:tgtEl>
                                        <p:attrNameLst>
                                          <p:attrName>style.visibility</p:attrName>
                                        </p:attrNameLst>
                                      </p:cBhvr>
                                      <p:to>
                                        <p:strVal val="visible"/>
                                      </p:to>
                                    </p:set>
                                  </p:childTnLst>
                                </p:cTn>
                              </p:par>
                              <p:par>
                                <p:cTn id="168" presetID="1" presetClass="entr" presetSubtype="0" fill="hold" nodeType="withEffect">
                                  <p:stCondLst>
                                    <p:cond delay="0"/>
                                  </p:stCondLst>
                                  <p:childTnLst>
                                    <p:set>
                                      <p:cBhvr>
                                        <p:cTn id="169" dur="1" fill="hold">
                                          <p:stCondLst>
                                            <p:cond delay="0"/>
                                          </p:stCondLst>
                                        </p:cTn>
                                        <p:tgtEl>
                                          <p:spTgt spid="519"/>
                                        </p:tgtEl>
                                        <p:attrNameLst>
                                          <p:attrName>style.visibility</p:attrName>
                                        </p:attrNameLst>
                                      </p:cBhvr>
                                      <p:to>
                                        <p:strVal val="visible"/>
                                      </p:to>
                                    </p:set>
                                  </p:childTnLst>
                                </p:cTn>
                              </p:par>
                              <p:par>
                                <p:cTn id="170" presetID="1" presetClass="entr" presetSubtype="0" fill="hold" nodeType="withEffect">
                                  <p:stCondLst>
                                    <p:cond delay="0"/>
                                  </p:stCondLst>
                                  <p:childTnLst>
                                    <p:set>
                                      <p:cBhvr>
                                        <p:cTn id="171" dur="1" fill="hold">
                                          <p:stCondLst>
                                            <p:cond delay="0"/>
                                          </p:stCondLst>
                                        </p:cTn>
                                        <p:tgtEl>
                                          <p:spTgt spid="520"/>
                                        </p:tgtEl>
                                        <p:attrNameLst>
                                          <p:attrName>style.visibility</p:attrName>
                                        </p:attrNameLst>
                                      </p:cBhvr>
                                      <p:to>
                                        <p:strVal val="visible"/>
                                      </p:to>
                                    </p:set>
                                  </p:childTnLst>
                                </p:cTn>
                              </p:par>
                              <p:par>
                                <p:cTn id="172" presetID="1" presetClass="entr" presetSubtype="0" fill="hold" nodeType="withEffect">
                                  <p:stCondLst>
                                    <p:cond delay="0"/>
                                  </p:stCondLst>
                                  <p:childTnLst>
                                    <p:set>
                                      <p:cBhvr>
                                        <p:cTn id="173" dur="1" fill="hold">
                                          <p:stCondLst>
                                            <p:cond delay="0"/>
                                          </p:stCondLst>
                                        </p:cTn>
                                        <p:tgtEl>
                                          <p:spTgt spid="521"/>
                                        </p:tgtEl>
                                        <p:attrNameLst>
                                          <p:attrName>style.visibility</p:attrName>
                                        </p:attrNameLst>
                                      </p:cBhvr>
                                      <p:to>
                                        <p:strVal val="visible"/>
                                      </p:to>
                                    </p:set>
                                  </p:childTnLst>
                                </p:cTn>
                              </p:par>
                              <p:par>
                                <p:cTn id="174" presetID="1" presetClass="entr" presetSubtype="0" fill="hold" nodeType="withEffect">
                                  <p:stCondLst>
                                    <p:cond delay="0"/>
                                  </p:stCondLst>
                                  <p:childTnLst>
                                    <p:set>
                                      <p:cBhvr>
                                        <p:cTn id="175" dur="1" fill="hold">
                                          <p:stCondLst>
                                            <p:cond delay="0"/>
                                          </p:stCondLst>
                                        </p:cTn>
                                        <p:tgtEl>
                                          <p:spTgt spid="522"/>
                                        </p:tgtEl>
                                        <p:attrNameLst>
                                          <p:attrName>style.visibility</p:attrName>
                                        </p:attrNameLst>
                                      </p:cBhvr>
                                      <p:to>
                                        <p:strVal val="visible"/>
                                      </p:to>
                                    </p:set>
                                  </p:childTnLst>
                                </p:cTn>
                              </p:par>
                              <p:par>
                                <p:cTn id="176" presetID="1" presetClass="entr" presetSubtype="0" fill="hold" nodeType="withEffect">
                                  <p:stCondLst>
                                    <p:cond delay="0"/>
                                  </p:stCondLst>
                                  <p:childTnLst>
                                    <p:set>
                                      <p:cBhvr>
                                        <p:cTn id="177" dur="1" fill="hold">
                                          <p:stCondLst>
                                            <p:cond delay="0"/>
                                          </p:stCondLst>
                                        </p:cTn>
                                        <p:tgtEl>
                                          <p:spTgt spid="523"/>
                                        </p:tgtEl>
                                        <p:attrNameLst>
                                          <p:attrName>style.visibility</p:attrName>
                                        </p:attrNameLst>
                                      </p:cBhvr>
                                      <p:to>
                                        <p:strVal val="visible"/>
                                      </p:to>
                                    </p:set>
                                  </p:childTnLst>
                                </p:cTn>
                              </p:par>
                              <p:par>
                                <p:cTn id="178" presetID="1" presetClass="entr" presetSubtype="0" fill="hold" nodeType="withEffect">
                                  <p:stCondLst>
                                    <p:cond delay="0"/>
                                  </p:stCondLst>
                                  <p:childTnLst>
                                    <p:set>
                                      <p:cBhvr>
                                        <p:cTn id="179" dur="1" fill="hold">
                                          <p:stCondLst>
                                            <p:cond delay="0"/>
                                          </p:stCondLst>
                                        </p:cTn>
                                        <p:tgtEl>
                                          <p:spTgt spid="524"/>
                                        </p:tgtEl>
                                        <p:attrNameLst>
                                          <p:attrName>style.visibility</p:attrName>
                                        </p:attrNameLst>
                                      </p:cBhvr>
                                      <p:to>
                                        <p:strVal val="visible"/>
                                      </p:to>
                                    </p:set>
                                  </p:childTnLst>
                                </p:cTn>
                              </p:par>
                              <p:par>
                                <p:cTn id="180" presetID="1" presetClass="entr" presetSubtype="0" fill="hold" nodeType="withEffect">
                                  <p:stCondLst>
                                    <p:cond delay="0"/>
                                  </p:stCondLst>
                                  <p:childTnLst>
                                    <p:set>
                                      <p:cBhvr>
                                        <p:cTn id="181" dur="1" fill="hold">
                                          <p:stCondLst>
                                            <p:cond delay="0"/>
                                          </p:stCondLst>
                                        </p:cTn>
                                        <p:tgtEl>
                                          <p:spTgt spid="525"/>
                                        </p:tgtEl>
                                        <p:attrNameLst>
                                          <p:attrName>style.visibility</p:attrName>
                                        </p:attrNameLst>
                                      </p:cBhvr>
                                      <p:to>
                                        <p:strVal val="visible"/>
                                      </p:to>
                                    </p:set>
                                  </p:childTnLst>
                                </p:cTn>
                              </p:par>
                              <p:par>
                                <p:cTn id="182" presetID="1" presetClass="entr" presetSubtype="0" fill="hold" nodeType="withEffect">
                                  <p:stCondLst>
                                    <p:cond delay="0"/>
                                  </p:stCondLst>
                                  <p:childTnLst>
                                    <p:set>
                                      <p:cBhvr>
                                        <p:cTn id="183" dur="1" fill="hold">
                                          <p:stCondLst>
                                            <p:cond delay="0"/>
                                          </p:stCondLst>
                                        </p:cTn>
                                        <p:tgtEl>
                                          <p:spTgt spid="528"/>
                                        </p:tgtEl>
                                        <p:attrNameLst>
                                          <p:attrName>style.visibility</p:attrName>
                                        </p:attrNameLst>
                                      </p:cBhvr>
                                      <p:to>
                                        <p:strVal val="visible"/>
                                      </p:to>
                                    </p:set>
                                  </p:childTnLst>
                                </p:cTn>
                              </p:par>
                              <p:par>
                                <p:cTn id="184" presetID="1" presetClass="entr" presetSubtype="0" fill="hold" nodeType="withEffect">
                                  <p:stCondLst>
                                    <p:cond delay="0"/>
                                  </p:stCondLst>
                                  <p:childTnLst>
                                    <p:set>
                                      <p:cBhvr>
                                        <p:cTn id="185" dur="1" fill="hold">
                                          <p:stCondLst>
                                            <p:cond delay="0"/>
                                          </p:stCondLst>
                                        </p:cTn>
                                        <p:tgtEl>
                                          <p:spTgt spid="529"/>
                                        </p:tgtEl>
                                        <p:attrNameLst>
                                          <p:attrName>style.visibility</p:attrName>
                                        </p:attrNameLst>
                                      </p:cBhvr>
                                      <p:to>
                                        <p:strVal val="visible"/>
                                      </p:to>
                                    </p:set>
                                  </p:childTnLst>
                                </p:cTn>
                              </p:par>
                              <p:par>
                                <p:cTn id="186" presetID="1" presetClass="entr" presetSubtype="0" fill="hold" nodeType="withEffect">
                                  <p:stCondLst>
                                    <p:cond delay="0"/>
                                  </p:stCondLst>
                                  <p:childTnLst>
                                    <p:set>
                                      <p:cBhvr>
                                        <p:cTn id="187" dur="1" fill="hold">
                                          <p:stCondLst>
                                            <p:cond delay="0"/>
                                          </p:stCondLst>
                                        </p:cTn>
                                        <p:tgtEl>
                                          <p:spTgt spid="530"/>
                                        </p:tgtEl>
                                        <p:attrNameLst>
                                          <p:attrName>style.visibility</p:attrName>
                                        </p:attrNameLst>
                                      </p:cBhvr>
                                      <p:to>
                                        <p:strVal val="visible"/>
                                      </p:to>
                                    </p:set>
                                  </p:childTnLst>
                                </p:cTn>
                              </p:par>
                              <p:par>
                                <p:cTn id="188" presetID="1" presetClass="entr" presetSubtype="0" fill="hold" nodeType="withEffect">
                                  <p:stCondLst>
                                    <p:cond delay="0"/>
                                  </p:stCondLst>
                                  <p:childTnLst>
                                    <p:set>
                                      <p:cBhvr>
                                        <p:cTn id="189" dur="1" fill="hold">
                                          <p:stCondLst>
                                            <p:cond delay="0"/>
                                          </p:stCondLst>
                                        </p:cTn>
                                        <p:tgtEl>
                                          <p:spTgt spid="533"/>
                                        </p:tgtEl>
                                        <p:attrNameLst>
                                          <p:attrName>style.visibility</p:attrName>
                                        </p:attrNameLst>
                                      </p:cBhvr>
                                      <p:to>
                                        <p:strVal val="visible"/>
                                      </p:to>
                                    </p:set>
                                  </p:childTnLst>
                                </p:cTn>
                              </p:par>
                              <p:par>
                                <p:cTn id="190" presetID="1" presetClass="entr" presetSubtype="0" fill="hold" nodeType="withEffect">
                                  <p:stCondLst>
                                    <p:cond delay="0"/>
                                  </p:stCondLst>
                                  <p:childTnLst>
                                    <p:set>
                                      <p:cBhvr>
                                        <p:cTn id="191" dur="1" fill="hold">
                                          <p:stCondLst>
                                            <p:cond delay="0"/>
                                          </p:stCondLst>
                                        </p:cTn>
                                        <p:tgtEl>
                                          <p:spTgt spid="534"/>
                                        </p:tgtEl>
                                        <p:attrNameLst>
                                          <p:attrName>style.visibility</p:attrName>
                                        </p:attrNameLst>
                                      </p:cBhvr>
                                      <p:to>
                                        <p:strVal val="visible"/>
                                      </p:to>
                                    </p:set>
                                  </p:childTnLst>
                                </p:cTn>
                              </p:par>
                              <p:par>
                                <p:cTn id="192" presetID="1" presetClass="entr" presetSubtype="0" fill="hold" nodeType="withEffect">
                                  <p:stCondLst>
                                    <p:cond delay="0"/>
                                  </p:stCondLst>
                                  <p:childTnLst>
                                    <p:set>
                                      <p:cBhvr>
                                        <p:cTn id="193" dur="1" fill="hold">
                                          <p:stCondLst>
                                            <p:cond delay="0"/>
                                          </p:stCondLst>
                                        </p:cTn>
                                        <p:tgtEl>
                                          <p:spTgt spid="535"/>
                                        </p:tgtEl>
                                        <p:attrNameLst>
                                          <p:attrName>style.visibility</p:attrName>
                                        </p:attrNameLst>
                                      </p:cBhvr>
                                      <p:to>
                                        <p:strVal val="visible"/>
                                      </p:to>
                                    </p:set>
                                  </p:childTnLst>
                                </p:cTn>
                              </p:par>
                              <p:par>
                                <p:cTn id="194" presetID="1" presetClass="entr" presetSubtype="0" fill="hold" nodeType="withEffect">
                                  <p:stCondLst>
                                    <p:cond delay="0"/>
                                  </p:stCondLst>
                                  <p:childTnLst>
                                    <p:set>
                                      <p:cBhvr>
                                        <p:cTn id="195" dur="1" fill="hold">
                                          <p:stCondLst>
                                            <p:cond delay="0"/>
                                          </p:stCondLst>
                                        </p:cTn>
                                        <p:tgtEl>
                                          <p:spTgt spid="536"/>
                                        </p:tgtEl>
                                        <p:attrNameLst>
                                          <p:attrName>style.visibility</p:attrName>
                                        </p:attrNameLst>
                                      </p:cBhvr>
                                      <p:to>
                                        <p:strVal val="visible"/>
                                      </p:to>
                                    </p:set>
                                  </p:childTnLst>
                                </p:cTn>
                              </p:par>
                              <p:par>
                                <p:cTn id="196" presetID="1" presetClass="entr" presetSubtype="0" fill="hold" nodeType="withEffect">
                                  <p:stCondLst>
                                    <p:cond delay="0"/>
                                  </p:stCondLst>
                                  <p:childTnLst>
                                    <p:set>
                                      <p:cBhvr>
                                        <p:cTn id="197" dur="1" fill="hold">
                                          <p:stCondLst>
                                            <p:cond delay="0"/>
                                          </p:stCondLst>
                                        </p:cTn>
                                        <p:tgtEl>
                                          <p:spTgt spid="537"/>
                                        </p:tgtEl>
                                        <p:attrNameLst>
                                          <p:attrName>style.visibility</p:attrName>
                                        </p:attrNameLst>
                                      </p:cBhvr>
                                      <p:to>
                                        <p:strVal val="visible"/>
                                      </p:to>
                                    </p:set>
                                  </p:childTnLst>
                                </p:cTn>
                              </p:par>
                              <p:par>
                                <p:cTn id="198" presetID="1" presetClass="entr" presetSubtype="0" fill="hold" nodeType="withEffect">
                                  <p:stCondLst>
                                    <p:cond delay="0"/>
                                  </p:stCondLst>
                                  <p:childTnLst>
                                    <p:set>
                                      <p:cBhvr>
                                        <p:cTn id="199" dur="1" fill="hold">
                                          <p:stCondLst>
                                            <p:cond delay="0"/>
                                          </p:stCondLst>
                                        </p:cTn>
                                        <p:tgtEl>
                                          <p:spTgt spid="538"/>
                                        </p:tgtEl>
                                        <p:attrNameLst>
                                          <p:attrName>style.visibility</p:attrName>
                                        </p:attrNameLst>
                                      </p:cBhvr>
                                      <p:to>
                                        <p:strVal val="visible"/>
                                      </p:to>
                                    </p:set>
                                  </p:childTnLst>
                                </p:cTn>
                              </p:par>
                              <p:par>
                                <p:cTn id="200" presetID="1" presetClass="entr" presetSubtype="0" fill="hold" nodeType="withEffect">
                                  <p:stCondLst>
                                    <p:cond delay="0"/>
                                  </p:stCondLst>
                                  <p:childTnLst>
                                    <p:set>
                                      <p:cBhvr>
                                        <p:cTn id="201" dur="1" fill="hold">
                                          <p:stCondLst>
                                            <p:cond delay="0"/>
                                          </p:stCondLst>
                                        </p:cTn>
                                        <p:tgtEl>
                                          <p:spTgt spid="539"/>
                                        </p:tgtEl>
                                        <p:attrNameLst>
                                          <p:attrName>style.visibility</p:attrName>
                                        </p:attrNameLst>
                                      </p:cBhvr>
                                      <p:to>
                                        <p:strVal val="visible"/>
                                      </p:to>
                                    </p:set>
                                  </p:childTnLst>
                                </p:cTn>
                              </p:par>
                              <p:par>
                                <p:cTn id="202" presetID="1" presetClass="entr" presetSubtype="0" fill="hold" nodeType="withEffect">
                                  <p:stCondLst>
                                    <p:cond delay="0"/>
                                  </p:stCondLst>
                                  <p:childTnLst>
                                    <p:set>
                                      <p:cBhvr>
                                        <p:cTn id="203" dur="1" fill="hold">
                                          <p:stCondLst>
                                            <p:cond delay="0"/>
                                          </p:stCondLst>
                                        </p:cTn>
                                        <p:tgtEl>
                                          <p:spTgt spid="540"/>
                                        </p:tgtEl>
                                        <p:attrNameLst>
                                          <p:attrName>style.visibility</p:attrName>
                                        </p:attrNameLst>
                                      </p:cBhvr>
                                      <p:to>
                                        <p:strVal val="visible"/>
                                      </p:to>
                                    </p:set>
                                  </p:childTnLst>
                                </p:cTn>
                              </p:par>
                              <p:par>
                                <p:cTn id="204" presetID="1" presetClass="entr" presetSubtype="0" fill="hold" nodeType="withEffect">
                                  <p:stCondLst>
                                    <p:cond delay="0"/>
                                  </p:stCondLst>
                                  <p:childTnLst>
                                    <p:set>
                                      <p:cBhvr>
                                        <p:cTn id="205" dur="1" fill="hold">
                                          <p:stCondLst>
                                            <p:cond delay="0"/>
                                          </p:stCondLst>
                                        </p:cTn>
                                        <p:tgtEl>
                                          <p:spTgt spid="541"/>
                                        </p:tgtEl>
                                        <p:attrNameLst>
                                          <p:attrName>style.visibility</p:attrName>
                                        </p:attrNameLst>
                                      </p:cBhvr>
                                      <p:to>
                                        <p:strVal val="visible"/>
                                      </p:to>
                                    </p:set>
                                  </p:childTnLst>
                                </p:cTn>
                              </p:par>
                              <p:par>
                                <p:cTn id="206" presetID="1" presetClass="entr" presetSubtype="0" fill="hold" grpId="0" nodeType="withEffect">
                                  <p:stCondLst>
                                    <p:cond delay="0"/>
                                  </p:stCondLst>
                                  <p:childTnLst>
                                    <p:set>
                                      <p:cBhvr>
                                        <p:cTn id="207" dur="1" fill="hold">
                                          <p:stCondLst>
                                            <p:cond delay="0"/>
                                          </p:stCondLst>
                                        </p:cTn>
                                        <p:tgtEl>
                                          <p:spTgt spid="542"/>
                                        </p:tgtEl>
                                        <p:attrNameLst>
                                          <p:attrName>style.visibility</p:attrName>
                                        </p:attrNameLst>
                                      </p:cBhvr>
                                      <p:to>
                                        <p:strVal val="visible"/>
                                      </p:to>
                                    </p:set>
                                  </p:childTnLst>
                                </p:cTn>
                              </p:par>
                              <p:par>
                                <p:cTn id="208" presetID="1" presetClass="entr" presetSubtype="0" fill="hold" grpId="0" nodeType="withEffect">
                                  <p:stCondLst>
                                    <p:cond delay="0"/>
                                  </p:stCondLst>
                                  <p:childTnLst>
                                    <p:set>
                                      <p:cBhvr>
                                        <p:cTn id="209" dur="1" fill="hold">
                                          <p:stCondLst>
                                            <p:cond delay="0"/>
                                          </p:stCondLst>
                                        </p:cTn>
                                        <p:tgtEl>
                                          <p:spTgt spid="545"/>
                                        </p:tgtEl>
                                        <p:attrNameLst>
                                          <p:attrName>style.visibility</p:attrName>
                                        </p:attrNameLst>
                                      </p:cBhvr>
                                      <p:to>
                                        <p:strVal val="visible"/>
                                      </p:to>
                                    </p:set>
                                  </p:childTnLst>
                                </p:cTn>
                              </p:par>
                              <p:par>
                                <p:cTn id="210" presetID="1" presetClass="entr" presetSubtype="0" fill="hold" grpId="0" nodeType="withEffect">
                                  <p:stCondLst>
                                    <p:cond delay="0"/>
                                  </p:stCondLst>
                                  <p:childTnLst>
                                    <p:set>
                                      <p:cBhvr>
                                        <p:cTn id="211" dur="1" fill="hold">
                                          <p:stCondLst>
                                            <p:cond delay="0"/>
                                          </p:stCondLst>
                                        </p:cTn>
                                        <p:tgtEl>
                                          <p:spTgt spid="546"/>
                                        </p:tgtEl>
                                        <p:attrNameLst>
                                          <p:attrName>style.visibility</p:attrName>
                                        </p:attrNameLst>
                                      </p:cBhvr>
                                      <p:to>
                                        <p:strVal val="visible"/>
                                      </p:to>
                                    </p:set>
                                  </p:childTnLst>
                                </p:cTn>
                              </p:par>
                              <p:par>
                                <p:cTn id="212" presetID="1" presetClass="entr" presetSubtype="0" fill="hold" grpId="0" nodeType="withEffect">
                                  <p:stCondLst>
                                    <p:cond delay="0"/>
                                  </p:stCondLst>
                                  <p:childTnLst>
                                    <p:set>
                                      <p:cBhvr>
                                        <p:cTn id="213" dur="1" fill="hold">
                                          <p:stCondLst>
                                            <p:cond delay="0"/>
                                          </p:stCondLst>
                                        </p:cTn>
                                        <p:tgtEl>
                                          <p:spTgt spid="547"/>
                                        </p:tgtEl>
                                        <p:attrNameLst>
                                          <p:attrName>style.visibility</p:attrName>
                                        </p:attrNameLst>
                                      </p:cBhvr>
                                      <p:to>
                                        <p:strVal val="visible"/>
                                      </p:to>
                                    </p:set>
                                  </p:childTnLst>
                                </p:cTn>
                              </p:par>
                              <p:par>
                                <p:cTn id="214" presetID="1" presetClass="entr" presetSubtype="0" fill="hold" grpId="0" nodeType="withEffect">
                                  <p:stCondLst>
                                    <p:cond delay="0"/>
                                  </p:stCondLst>
                                  <p:childTnLst>
                                    <p:set>
                                      <p:cBhvr>
                                        <p:cTn id="215" dur="1" fill="hold">
                                          <p:stCondLst>
                                            <p:cond delay="0"/>
                                          </p:stCondLst>
                                        </p:cTn>
                                        <p:tgtEl>
                                          <p:spTgt spid="548"/>
                                        </p:tgtEl>
                                        <p:attrNameLst>
                                          <p:attrName>style.visibility</p:attrName>
                                        </p:attrNameLst>
                                      </p:cBhvr>
                                      <p:to>
                                        <p:strVal val="visible"/>
                                      </p:to>
                                    </p:set>
                                  </p:childTnLst>
                                </p:cTn>
                              </p:par>
                              <p:par>
                                <p:cTn id="216" presetID="1" presetClass="entr" presetSubtype="0" fill="hold" nodeType="withEffect">
                                  <p:stCondLst>
                                    <p:cond delay="0"/>
                                  </p:stCondLst>
                                  <p:childTnLst>
                                    <p:set>
                                      <p:cBhvr>
                                        <p:cTn id="217" dur="1" fill="hold">
                                          <p:stCondLst>
                                            <p:cond delay="0"/>
                                          </p:stCondLst>
                                        </p:cTn>
                                        <p:tgtEl>
                                          <p:spTgt spid="552"/>
                                        </p:tgtEl>
                                        <p:attrNameLst>
                                          <p:attrName>style.visibility</p:attrName>
                                        </p:attrNameLst>
                                      </p:cBhvr>
                                      <p:to>
                                        <p:strVal val="visible"/>
                                      </p:to>
                                    </p:set>
                                  </p:childTnLst>
                                </p:cTn>
                              </p:par>
                              <p:par>
                                <p:cTn id="218" presetID="1" presetClass="entr" presetSubtype="0" fill="hold" nodeType="withEffect">
                                  <p:stCondLst>
                                    <p:cond delay="0"/>
                                  </p:stCondLst>
                                  <p:childTnLst>
                                    <p:set>
                                      <p:cBhvr>
                                        <p:cTn id="219" dur="1" fill="hold">
                                          <p:stCondLst>
                                            <p:cond delay="0"/>
                                          </p:stCondLst>
                                        </p:cTn>
                                        <p:tgtEl>
                                          <p:spTgt spid="553"/>
                                        </p:tgtEl>
                                        <p:attrNameLst>
                                          <p:attrName>style.visibility</p:attrName>
                                        </p:attrNameLst>
                                      </p:cBhvr>
                                      <p:to>
                                        <p:strVal val="visible"/>
                                      </p:to>
                                    </p:set>
                                  </p:childTnLst>
                                </p:cTn>
                              </p:par>
                              <p:par>
                                <p:cTn id="220" presetID="1" presetClass="entr" presetSubtype="0" fill="hold" nodeType="withEffect">
                                  <p:stCondLst>
                                    <p:cond delay="0"/>
                                  </p:stCondLst>
                                  <p:childTnLst>
                                    <p:set>
                                      <p:cBhvr>
                                        <p:cTn id="221" dur="1" fill="hold">
                                          <p:stCondLst>
                                            <p:cond delay="0"/>
                                          </p:stCondLst>
                                        </p:cTn>
                                        <p:tgtEl>
                                          <p:spTgt spid="554"/>
                                        </p:tgtEl>
                                        <p:attrNameLst>
                                          <p:attrName>style.visibility</p:attrName>
                                        </p:attrNameLst>
                                      </p:cBhvr>
                                      <p:to>
                                        <p:strVal val="visible"/>
                                      </p:to>
                                    </p:set>
                                  </p:childTnLst>
                                </p:cTn>
                              </p:par>
                              <p:par>
                                <p:cTn id="222" presetID="1" presetClass="entr" presetSubtype="0" fill="hold" nodeType="withEffect">
                                  <p:stCondLst>
                                    <p:cond delay="0"/>
                                  </p:stCondLst>
                                  <p:childTnLst>
                                    <p:set>
                                      <p:cBhvr>
                                        <p:cTn id="223" dur="1" fill="hold">
                                          <p:stCondLst>
                                            <p:cond delay="0"/>
                                          </p:stCondLst>
                                        </p:cTn>
                                        <p:tgtEl>
                                          <p:spTgt spid="555"/>
                                        </p:tgtEl>
                                        <p:attrNameLst>
                                          <p:attrName>style.visibility</p:attrName>
                                        </p:attrNameLst>
                                      </p:cBhvr>
                                      <p:to>
                                        <p:strVal val="visible"/>
                                      </p:to>
                                    </p:set>
                                  </p:childTnLst>
                                </p:cTn>
                              </p:par>
                              <p:par>
                                <p:cTn id="224" presetID="1" presetClass="entr" presetSubtype="0" fill="hold" grpId="0" nodeType="withEffect">
                                  <p:stCondLst>
                                    <p:cond delay="0"/>
                                  </p:stCondLst>
                                  <p:childTnLst>
                                    <p:set>
                                      <p:cBhvr>
                                        <p:cTn id="225" dur="1" fill="hold">
                                          <p:stCondLst>
                                            <p:cond delay="0"/>
                                          </p:stCondLst>
                                        </p:cTn>
                                        <p:tgtEl>
                                          <p:spTgt spid="557"/>
                                        </p:tgtEl>
                                        <p:attrNameLst>
                                          <p:attrName>style.visibility</p:attrName>
                                        </p:attrNameLst>
                                      </p:cBhvr>
                                      <p:to>
                                        <p:strVal val="visible"/>
                                      </p:to>
                                    </p:set>
                                  </p:childTnLst>
                                </p:cTn>
                              </p:par>
                              <p:par>
                                <p:cTn id="226" presetID="1" presetClass="entr" presetSubtype="0" fill="hold" grpId="0" nodeType="withEffect">
                                  <p:stCondLst>
                                    <p:cond delay="0"/>
                                  </p:stCondLst>
                                  <p:childTnLst>
                                    <p:set>
                                      <p:cBhvr>
                                        <p:cTn id="227" dur="1" fill="hold">
                                          <p:stCondLst>
                                            <p:cond delay="0"/>
                                          </p:stCondLst>
                                        </p:cTn>
                                        <p:tgtEl>
                                          <p:spTgt spid="558"/>
                                        </p:tgtEl>
                                        <p:attrNameLst>
                                          <p:attrName>style.visibility</p:attrName>
                                        </p:attrNameLst>
                                      </p:cBhvr>
                                      <p:to>
                                        <p:strVal val="visible"/>
                                      </p:to>
                                    </p:set>
                                  </p:childTnLst>
                                </p:cTn>
                              </p:par>
                              <p:par>
                                <p:cTn id="228" presetID="1" presetClass="entr" presetSubtype="0" fill="hold" grpId="0" nodeType="withEffect">
                                  <p:stCondLst>
                                    <p:cond delay="0"/>
                                  </p:stCondLst>
                                  <p:childTnLst>
                                    <p:set>
                                      <p:cBhvr>
                                        <p:cTn id="229" dur="1" fill="hold">
                                          <p:stCondLst>
                                            <p:cond delay="0"/>
                                          </p:stCondLst>
                                        </p:cTn>
                                        <p:tgtEl>
                                          <p:spTgt spid="559"/>
                                        </p:tgtEl>
                                        <p:attrNameLst>
                                          <p:attrName>style.visibility</p:attrName>
                                        </p:attrNameLst>
                                      </p:cBhvr>
                                      <p:to>
                                        <p:strVal val="visible"/>
                                      </p:to>
                                    </p:set>
                                  </p:childTnLst>
                                </p:cTn>
                              </p:par>
                              <p:par>
                                <p:cTn id="230" presetID="1" presetClass="entr" presetSubtype="0" fill="hold" grpId="0" nodeType="withEffect">
                                  <p:stCondLst>
                                    <p:cond delay="0"/>
                                  </p:stCondLst>
                                  <p:childTnLst>
                                    <p:set>
                                      <p:cBhvr>
                                        <p:cTn id="231" dur="1" fill="hold">
                                          <p:stCondLst>
                                            <p:cond delay="0"/>
                                          </p:stCondLst>
                                        </p:cTn>
                                        <p:tgtEl>
                                          <p:spTgt spid="560"/>
                                        </p:tgtEl>
                                        <p:attrNameLst>
                                          <p:attrName>style.visibility</p:attrName>
                                        </p:attrNameLst>
                                      </p:cBhvr>
                                      <p:to>
                                        <p:strVal val="visible"/>
                                      </p:to>
                                    </p:set>
                                  </p:childTnLst>
                                </p:cTn>
                              </p:par>
                              <p:par>
                                <p:cTn id="232" presetID="1" presetClass="entr" presetSubtype="0" fill="hold" grpId="0" nodeType="withEffect">
                                  <p:stCondLst>
                                    <p:cond delay="0"/>
                                  </p:stCondLst>
                                  <p:childTnLst>
                                    <p:set>
                                      <p:cBhvr>
                                        <p:cTn id="233" dur="1" fill="hold">
                                          <p:stCondLst>
                                            <p:cond delay="0"/>
                                          </p:stCondLst>
                                        </p:cTn>
                                        <p:tgtEl>
                                          <p:spTgt spid="561"/>
                                        </p:tgtEl>
                                        <p:attrNameLst>
                                          <p:attrName>style.visibility</p:attrName>
                                        </p:attrNameLst>
                                      </p:cBhvr>
                                      <p:to>
                                        <p:strVal val="visible"/>
                                      </p:to>
                                    </p:set>
                                  </p:childTnLst>
                                </p:cTn>
                              </p:par>
                              <p:par>
                                <p:cTn id="234" presetID="1" presetClass="entr" presetSubtype="0" fill="hold" grpId="0" nodeType="withEffect">
                                  <p:stCondLst>
                                    <p:cond delay="0"/>
                                  </p:stCondLst>
                                  <p:childTnLst>
                                    <p:set>
                                      <p:cBhvr>
                                        <p:cTn id="235" dur="1" fill="hold">
                                          <p:stCondLst>
                                            <p:cond delay="0"/>
                                          </p:stCondLst>
                                        </p:cTn>
                                        <p:tgtEl>
                                          <p:spTgt spid="562"/>
                                        </p:tgtEl>
                                        <p:attrNameLst>
                                          <p:attrName>style.visibility</p:attrName>
                                        </p:attrNameLst>
                                      </p:cBhvr>
                                      <p:to>
                                        <p:strVal val="visible"/>
                                      </p:to>
                                    </p:set>
                                  </p:childTnLst>
                                </p:cTn>
                              </p:par>
                              <p:par>
                                <p:cTn id="236" presetID="1" presetClass="entr" presetSubtype="0" fill="hold" grpId="0" nodeType="withEffect">
                                  <p:stCondLst>
                                    <p:cond delay="0"/>
                                  </p:stCondLst>
                                  <p:childTnLst>
                                    <p:set>
                                      <p:cBhvr>
                                        <p:cTn id="237" dur="1" fill="hold">
                                          <p:stCondLst>
                                            <p:cond delay="0"/>
                                          </p:stCondLst>
                                        </p:cTn>
                                        <p:tgtEl>
                                          <p:spTgt spid="563"/>
                                        </p:tgtEl>
                                        <p:attrNameLst>
                                          <p:attrName>style.visibility</p:attrName>
                                        </p:attrNameLst>
                                      </p:cBhvr>
                                      <p:to>
                                        <p:strVal val="visible"/>
                                      </p:to>
                                    </p:set>
                                  </p:childTnLst>
                                </p:cTn>
                              </p:par>
                              <p:par>
                                <p:cTn id="238" presetID="1" presetClass="entr" presetSubtype="0" fill="hold" grpId="0" nodeType="withEffect">
                                  <p:stCondLst>
                                    <p:cond delay="0"/>
                                  </p:stCondLst>
                                  <p:childTnLst>
                                    <p:set>
                                      <p:cBhvr>
                                        <p:cTn id="239" dur="1" fill="hold">
                                          <p:stCondLst>
                                            <p:cond delay="0"/>
                                          </p:stCondLst>
                                        </p:cTn>
                                        <p:tgtEl>
                                          <p:spTgt spid="564"/>
                                        </p:tgtEl>
                                        <p:attrNameLst>
                                          <p:attrName>style.visibility</p:attrName>
                                        </p:attrNameLst>
                                      </p:cBhvr>
                                      <p:to>
                                        <p:strVal val="visible"/>
                                      </p:to>
                                    </p:set>
                                  </p:childTnLst>
                                </p:cTn>
                              </p:par>
                              <p:par>
                                <p:cTn id="240" presetID="1" presetClass="entr" presetSubtype="0" fill="hold" grpId="0" nodeType="withEffect">
                                  <p:stCondLst>
                                    <p:cond delay="0"/>
                                  </p:stCondLst>
                                  <p:childTnLst>
                                    <p:set>
                                      <p:cBhvr>
                                        <p:cTn id="241" dur="1" fill="hold">
                                          <p:stCondLst>
                                            <p:cond delay="0"/>
                                          </p:stCondLst>
                                        </p:cTn>
                                        <p:tgtEl>
                                          <p:spTgt spid="565"/>
                                        </p:tgtEl>
                                        <p:attrNameLst>
                                          <p:attrName>style.visibility</p:attrName>
                                        </p:attrNameLst>
                                      </p:cBhvr>
                                      <p:to>
                                        <p:strVal val="visible"/>
                                      </p:to>
                                    </p:set>
                                  </p:childTnLst>
                                </p:cTn>
                              </p:par>
                              <p:par>
                                <p:cTn id="242" presetID="1" presetClass="entr" presetSubtype="0" fill="hold" grpId="0" nodeType="withEffect">
                                  <p:stCondLst>
                                    <p:cond delay="0"/>
                                  </p:stCondLst>
                                  <p:childTnLst>
                                    <p:set>
                                      <p:cBhvr>
                                        <p:cTn id="243" dur="1" fill="hold">
                                          <p:stCondLst>
                                            <p:cond delay="0"/>
                                          </p:stCondLst>
                                        </p:cTn>
                                        <p:tgtEl>
                                          <p:spTgt spid="566"/>
                                        </p:tgtEl>
                                        <p:attrNameLst>
                                          <p:attrName>style.visibility</p:attrName>
                                        </p:attrNameLst>
                                      </p:cBhvr>
                                      <p:to>
                                        <p:strVal val="visible"/>
                                      </p:to>
                                    </p:set>
                                  </p:childTnLst>
                                </p:cTn>
                              </p:par>
                              <p:par>
                                <p:cTn id="244" presetID="1" presetClass="entr" presetSubtype="0" fill="hold" grpId="0" nodeType="withEffect">
                                  <p:stCondLst>
                                    <p:cond delay="0"/>
                                  </p:stCondLst>
                                  <p:childTnLst>
                                    <p:set>
                                      <p:cBhvr>
                                        <p:cTn id="245" dur="1" fill="hold">
                                          <p:stCondLst>
                                            <p:cond delay="0"/>
                                          </p:stCondLst>
                                        </p:cTn>
                                        <p:tgtEl>
                                          <p:spTgt spid="567"/>
                                        </p:tgtEl>
                                        <p:attrNameLst>
                                          <p:attrName>style.visibility</p:attrName>
                                        </p:attrNameLst>
                                      </p:cBhvr>
                                      <p:to>
                                        <p:strVal val="visible"/>
                                      </p:to>
                                    </p:set>
                                  </p:childTnLst>
                                </p:cTn>
                              </p:par>
                              <p:par>
                                <p:cTn id="246" presetID="1" presetClass="entr" presetSubtype="0" fill="hold" grpId="0" nodeType="withEffect">
                                  <p:stCondLst>
                                    <p:cond delay="0"/>
                                  </p:stCondLst>
                                  <p:childTnLst>
                                    <p:set>
                                      <p:cBhvr>
                                        <p:cTn id="247" dur="1" fill="hold">
                                          <p:stCondLst>
                                            <p:cond delay="0"/>
                                          </p:stCondLst>
                                        </p:cTn>
                                        <p:tgtEl>
                                          <p:spTgt spid="568"/>
                                        </p:tgtEl>
                                        <p:attrNameLst>
                                          <p:attrName>style.visibility</p:attrName>
                                        </p:attrNameLst>
                                      </p:cBhvr>
                                      <p:to>
                                        <p:strVal val="visible"/>
                                      </p:to>
                                    </p:set>
                                  </p:childTnLst>
                                </p:cTn>
                              </p:par>
                              <p:par>
                                <p:cTn id="248" presetID="1" presetClass="entr" presetSubtype="0" fill="hold" grpId="0" nodeType="withEffect">
                                  <p:stCondLst>
                                    <p:cond delay="0"/>
                                  </p:stCondLst>
                                  <p:childTnLst>
                                    <p:set>
                                      <p:cBhvr>
                                        <p:cTn id="249" dur="1" fill="hold">
                                          <p:stCondLst>
                                            <p:cond delay="0"/>
                                          </p:stCondLst>
                                        </p:cTn>
                                        <p:tgtEl>
                                          <p:spTgt spid="569"/>
                                        </p:tgtEl>
                                        <p:attrNameLst>
                                          <p:attrName>style.visibility</p:attrName>
                                        </p:attrNameLst>
                                      </p:cBhvr>
                                      <p:to>
                                        <p:strVal val="visible"/>
                                      </p:to>
                                    </p:set>
                                  </p:childTnLst>
                                </p:cTn>
                              </p:par>
                              <p:par>
                                <p:cTn id="250" presetID="1" presetClass="entr" presetSubtype="0" fill="hold" grpId="0" nodeType="withEffect">
                                  <p:stCondLst>
                                    <p:cond delay="0"/>
                                  </p:stCondLst>
                                  <p:childTnLst>
                                    <p:set>
                                      <p:cBhvr>
                                        <p:cTn id="251" dur="1" fill="hold">
                                          <p:stCondLst>
                                            <p:cond delay="0"/>
                                          </p:stCondLst>
                                        </p:cTn>
                                        <p:tgtEl>
                                          <p:spTgt spid="570"/>
                                        </p:tgtEl>
                                        <p:attrNameLst>
                                          <p:attrName>style.visibility</p:attrName>
                                        </p:attrNameLst>
                                      </p:cBhvr>
                                      <p:to>
                                        <p:strVal val="visible"/>
                                      </p:to>
                                    </p:set>
                                  </p:childTnLst>
                                </p:cTn>
                              </p:par>
                              <p:par>
                                <p:cTn id="252" presetID="1" presetClass="entr" presetSubtype="0" fill="hold" grpId="0" nodeType="withEffect">
                                  <p:stCondLst>
                                    <p:cond delay="0"/>
                                  </p:stCondLst>
                                  <p:childTnLst>
                                    <p:set>
                                      <p:cBhvr>
                                        <p:cTn id="253" dur="1" fill="hold">
                                          <p:stCondLst>
                                            <p:cond delay="0"/>
                                          </p:stCondLst>
                                        </p:cTn>
                                        <p:tgtEl>
                                          <p:spTgt spid="571"/>
                                        </p:tgtEl>
                                        <p:attrNameLst>
                                          <p:attrName>style.visibility</p:attrName>
                                        </p:attrNameLst>
                                      </p:cBhvr>
                                      <p:to>
                                        <p:strVal val="visible"/>
                                      </p:to>
                                    </p:set>
                                  </p:childTnLst>
                                </p:cTn>
                              </p:par>
                              <p:par>
                                <p:cTn id="254" presetID="1" presetClass="entr" presetSubtype="0" fill="hold" grpId="0" nodeType="withEffect">
                                  <p:stCondLst>
                                    <p:cond delay="0"/>
                                  </p:stCondLst>
                                  <p:childTnLst>
                                    <p:set>
                                      <p:cBhvr>
                                        <p:cTn id="255" dur="1" fill="hold">
                                          <p:stCondLst>
                                            <p:cond delay="0"/>
                                          </p:stCondLst>
                                        </p:cTn>
                                        <p:tgtEl>
                                          <p:spTgt spid="572"/>
                                        </p:tgtEl>
                                        <p:attrNameLst>
                                          <p:attrName>style.visibility</p:attrName>
                                        </p:attrNameLst>
                                      </p:cBhvr>
                                      <p:to>
                                        <p:strVal val="visible"/>
                                      </p:to>
                                    </p:set>
                                  </p:childTnLst>
                                </p:cTn>
                              </p:par>
                              <p:par>
                                <p:cTn id="256" presetID="1" presetClass="entr" presetSubtype="0" fill="hold" grpId="0" nodeType="withEffect">
                                  <p:stCondLst>
                                    <p:cond delay="0"/>
                                  </p:stCondLst>
                                  <p:childTnLst>
                                    <p:set>
                                      <p:cBhvr>
                                        <p:cTn id="257" dur="1" fill="hold">
                                          <p:stCondLst>
                                            <p:cond delay="0"/>
                                          </p:stCondLst>
                                        </p:cTn>
                                        <p:tgtEl>
                                          <p:spTgt spid="573"/>
                                        </p:tgtEl>
                                        <p:attrNameLst>
                                          <p:attrName>style.visibility</p:attrName>
                                        </p:attrNameLst>
                                      </p:cBhvr>
                                      <p:to>
                                        <p:strVal val="visible"/>
                                      </p:to>
                                    </p:set>
                                  </p:childTnLst>
                                </p:cTn>
                              </p:par>
                              <p:par>
                                <p:cTn id="258" presetID="1" presetClass="entr" presetSubtype="0" fill="hold" grpId="0" nodeType="withEffect">
                                  <p:stCondLst>
                                    <p:cond delay="0"/>
                                  </p:stCondLst>
                                  <p:childTnLst>
                                    <p:set>
                                      <p:cBhvr>
                                        <p:cTn id="259" dur="1" fill="hold">
                                          <p:stCondLst>
                                            <p:cond delay="0"/>
                                          </p:stCondLst>
                                        </p:cTn>
                                        <p:tgtEl>
                                          <p:spTgt spid="574"/>
                                        </p:tgtEl>
                                        <p:attrNameLst>
                                          <p:attrName>style.visibility</p:attrName>
                                        </p:attrNameLst>
                                      </p:cBhvr>
                                      <p:to>
                                        <p:strVal val="visible"/>
                                      </p:to>
                                    </p:set>
                                  </p:childTnLst>
                                </p:cTn>
                              </p:par>
                              <p:par>
                                <p:cTn id="260" presetID="1" presetClass="entr" presetSubtype="0" fill="hold" grpId="0" nodeType="withEffect">
                                  <p:stCondLst>
                                    <p:cond delay="0"/>
                                  </p:stCondLst>
                                  <p:childTnLst>
                                    <p:set>
                                      <p:cBhvr>
                                        <p:cTn id="261" dur="1" fill="hold">
                                          <p:stCondLst>
                                            <p:cond delay="0"/>
                                          </p:stCondLst>
                                        </p:cTn>
                                        <p:tgtEl>
                                          <p:spTgt spid="575"/>
                                        </p:tgtEl>
                                        <p:attrNameLst>
                                          <p:attrName>style.visibility</p:attrName>
                                        </p:attrNameLst>
                                      </p:cBhvr>
                                      <p:to>
                                        <p:strVal val="visible"/>
                                      </p:to>
                                    </p:set>
                                  </p:childTnLst>
                                </p:cTn>
                              </p:par>
                              <p:par>
                                <p:cTn id="262" presetID="1" presetClass="entr" presetSubtype="0" fill="hold" grpId="0" nodeType="withEffect">
                                  <p:stCondLst>
                                    <p:cond delay="0"/>
                                  </p:stCondLst>
                                  <p:childTnLst>
                                    <p:set>
                                      <p:cBhvr>
                                        <p:cTn id="263" dur="1" fill="hold">
                                          <p:stCondLst>
                                            <p:cond delay="0"/>
                                          </p:stCondLst>
                                        </p:cTn>
                                        <p:tgtEl>
                                          <p:spTgt spid="576"/>
                                        </p:tgtEl>
                                        <p:attrNameLst>
                                          <p:attrName>style.visibility</p:attrName>
                                        </p:attrNameLst>
                                      </p:cBhvr>
                                      <p:to>
                                        <p:strVal val="visible"/>
                                      </p:to>
                                    </p:set>
                                  </p:childTnLst>
                                </p:cTn>
                              </p:par>
                              <p:par>
                                <p:cTn id="264" presetID="1" presetClass="entr" presetSubtype="0" fill="hold" grpId="0" nodeType="withEffect">
                                  <p:stCondLst>
                                    <p:cond delay="0"/>
                                  </p:stCondLst>
                                  <p:childTnLst>
                                    <p:set>
                                      <p:cBhvr>
                                        <p:cTn id="265" dur="1" fill="hold">
                                          <p:stCondLst>
                                            <p:cond delay="0"/>
                                          </p:stCondLst>
                                        </p:cTn>
                                        <p:tgtEl>
                                          <p:spTgt spid="577"/>
                                        </p:tgtEl>
                                        <p:attrNameLst>
                                          <p:attrName>style.visibility</p:attrName>
                                        </p:attrNameLst>
                                      </p:cBhvr>
                                      <p:to>
                                        <p:strVal val="visible"/>
                                      </p:to>
                                    </p:set>
                                  </p:childTnLst>
                                </p:cTn>
                              </p:par>
                              <p:par>
                                <p:cTn id="266" presetID="1" presetClass="entr" presetSubtype="0" fill="hold" grpId="0" nodeType="withEffect">
                                  <p:stCondLst>
                                    <p:cond delay="0"/>
                                  </p:stCondLst>
                                  <p:childTnLst>
                                    <p:set>
                                      <p:cBhvr>
                                        <p:cTn id="267" dur="1" fill="hold">
                                          <p:stCondLst>
                                            <p:cond delay="0"/>
                                          </p:stCondLst>
                                        </p:cTn>
                                        <p:tgtEl>
                                          <p:spTgt spid="578"/>
                                        </p:tgtEl>
                                        <p:attrNameLst>
                                          <p:attrName>style.visibility</p:attrName>
                                        </p:attrNameLst>
                                      </p:cBhvr>
                                      <p:to>
                                        <p:strVal val="visible"/>
                                      </p:to>
                                    </p:set>
                                  </p:childTnLst>
                                </p:cTn>
                              </p:par>
                              <p:par>
                                <p:cTn id="268" presetID="1" presetClass="entr" presetSubtype="0" fill="hold" grpId="0" nodeType="withEffect">
                                  <p:stCondLst>
                                    <p:cond delay="0"/>
                                  </p:stCondLst>
                                  <p:childTnLst>
                                    <p:set>
                                      <p:cBhvr>
                                        <p:cTn id="269" dur="1" fill="hold">
                                          <p:stCondLst>
                                            <p:cond delay="0"/>
                                          </p:stCondLst>
                                        </p:cTn>
                                        <p:tgtEl>
                                          <p:spTgt spid="579"/>
                                        </p:tgtEl>
                                        <p:attrNameLst>
                                          <p:attrName>style.visibility</p:attrName>
                                        </p:attrNameLst>
                                      </p:cBhvr>
                                      <p:to>
                                        <p:strVal val="visible"/>
                                      </p:to>
                                    </p:set>
                                  </p:childTnLst>
                                </p:cTn>
                              </p:par>
                              <p:par>
                                <p:cTn id="270" presetID="1" presetClass="entr" presetSubtype="0" fill="hold" grpId="0" nodeType="withEffect">
                                  <p:stCondLst>
                                    <p:cond delay="0"/>
                                  </p:stCondLst>
                                  <p:childTnLst>
                                    <p:set>
                                      <p:cBhvr>
                                        <p:cTn id="271" dur="1" fill="hold">
                                          <p:stCondLst>
                                            <p:cond delay="0"/>
                                          </p:stCondLst>
                                        </p:cTn>
                                        <p:tgtEl>
                                          <p:spTgt spid="580"/>
                                        </p:tgtEl>
                                        <p:attrNameLst>
                                          <p:attrName>style.visibility</p:attrName>
                                        </p:attrNameLst>
                                      </p:cBhvr>
                                      <p:to>
                                        <p:strVal val="visible"/>
                                      </p:to>
                                    </p:set>
                                  </p:childTnLst>
                                </p:cTn>
                              </p:par>
                              <p:par>
                                <p:cTn id="272" presetID="1" presetClass="entr" presetSubtype="0" fill="hold" grpId="0" nodeType="withEffect">
                                  <p:stCondLst>
                                    <p:cond delay="0"/>
                                  </p:stCondLst>
                                  <p:childTnLst>
                                    <p:set>
                                      <p:cBhvr>
                                        <p:cTn id="273" dur="1" fill="hold">
                                          <p:stCondLst>
                                            <p:cond delay="0"/>
                                          </p:stCondLst>
                                        </p:cTn>
                                        <p:tgtEl>
                                          <p:spTgt spid="581"/>
                                        </p:tgtEl>
                                        <p:attrNameLst>
                                          <p:attrName>style.visibility</p:attrName>
                                        </p:attrNameLst>
                                      </p:cBhvr>
                                      <p:to>
                                        <p:strVal val="visible"/>
                                      </p:to>
                                    </p:set>
                                  </p:childTnLst>
                                </p:cTn>
                              </p:par>
                              <p:par>
                                <p:cTn id="274" presetID="1" presetClass="entr" presetSubtype="0" fill="hold" grpId="0" nodeType="withEffect">
                                  <p:stCondLst>
                                    <p:cond delay="0"/>
                                  </p:stCondLst>
                                  <p:childTnLst>
                                    <p:set>
                                      <p:cBhvr>
                                        <p:cTn id="275" dur="1" fill="hold">
                                          <p:stCondLst>
                                            <p:cond delay="0"/>
                                          </p:stCondLst>
                                        </p:cTn>
                                        <p:tgtEl>
                                          <p:spTgt spid="582"/>
                                        </p:tgtEl>
                                        <p:attrNameLst>
                                          <p:attrName>style.visibility</p:attrName>
                                        </p:attrNameLst>
                                      </p:cBhvr>
                                      <p:to>
                                        <p:strVal val="visible"/>
                                      </p:to>
                                    </p:set>
                                  </p:childTnLst>
                                </p:cTn>
                              </p:par>
                              <p:par>
                                <p:cTn id="276" presetID="1" presetClass="entr" presetSubtype="0" fill="hold" grpId="0" nodeType="withEffect">
                                  <p:stCondLst>
                                    <p:cond delay="0"/>
                                  </p:stCondLst>
                                  <p:childTnLst>
                                    <p:set>
                                      <p:cBhvr>
                                        <p:cTn id="277" dur="1" fill="hold">
                                          <p:stCondLst>
                                            <p:cond delay="0"/>
                                          </p:stCondLst>
                                        </p:cTn>
                                        <p:tgtEl>
                                          <p:spTgt spid="583"/>
                                        </p:tgtEl>
                                        <p:attrNameLst>
                                          <p:attrName>style.visibility</p:attrName>
                                        </p:attrNameLst>
                                      </p:cBhvr>
                                      <p:to>
                                        <p:strVal val="visible"/>
                                      </p:to>
                                    </p:set>
                                  </p:childTnLst>
                                </p:cTn>
                              </p:par>
                              <p:par>
                                <p:cTn id="278" presetID="1" presetClass="entr" presetSubtype="0" fill="hold" grpId="0" nodeType="withEffect">
                                  <p:stCondLst>
                                    <p:cond delay="0"/>
                                  </p:stCondLst>
                                  <p:childTnLst>
                                    <p:set>
                                      <p:cBhvr>
                                        <p:cTn id="279" dur="1" fill="hold">
                                          <p:stCondLst>
                                            <p:cond delay="0"/>
                                          </p:stCondLst>
                                        </p:cTn>
                                        <p:tgtEl>
                                          <p:spTgt spid="497"/>
                                        </p:tgtEl>
                                        <p:attrNameLst>
                                          <p:attrName>style.visibility</p:attrName>
                                        </p:attrNameLst>
                                      </p:cBhvr>
                                      <p:to>
                                        <p:strVal val="visible"/>
                                      </p:to>
                                    </p:set>
                                  </p:childTnLst>
                                </p:cTn>
                              </p:par>
                              <p:par>
                                <p:cTn id="280" presetID="1" presetClass="entr" presetSubtype="0" fill="hold" grpId="0" nodeType="withEffect">
                                  <p:stCondLst>
                                    <p:cond delay="0"/>
                                  </p:stCondLst>
                                  <p:childTnLst>
                                    <p:set>
                                      <p:cBhvr>
                                        <p:cTn id="281" dur="1" fill="hold">
                                          <p:stCondLst>
                                            <p:cond delay="0"/>
                                          </p:stCondLst>
                                        </p:cTn>
                                        <p:tgtEl>
                                          <p:spTgt spid="556"/>
                                        </p:tgtEl>
                                        <p:attrNameLst>
                                          <p:attrName>style.visibility</p:attrName>
                                        </p:attrNameLst>
                                      </p:cBhvr>
                                      <p:to>
                                        <p:strVal val="visible"/>
                                      </p:to>
                                    </p:set>
                                  </p:childTnLst>
                                </p:cTn>
                              </p:par>
                              <p:par>
                                <p:cTn id="282" presetID="1" presetClass="entr" presetSubtype="0" fill="hold" grpId="0" nodeType="withEffect">
                                  <p:stCondLst>
                                    <p:cond delay="0"/>
                                  </p:stCondLst>
                                  <p:childTnLst>
                                    <p:set>
                                      <p:cBhvr>
                                        <p:cTn id="283" dur="1" fill="hold">
                                          <p:stCondLst>
                                            <p:cond delay="0"/>
                                          </p:stCondLst>
                                        </p:cTn>
                                        <p:tgtEl>
                                          <p:spTgt spid="16"/>
                                        </p:tgtEl>
                                        <p:attrNameLst>
                                          <p:attrName>style.visibility</p:attrName>
                                        </p:attrNameLst>
                                      </p:cBhvr>
                                      <p:to>
                                        <p:strVal val="visible"/>
                                      </p:to>
                                    </p:set>
                                  </p:childTnLst>
                                </p:cTn>
                              </p:par>
                              <p:par>
                                <p:cTn id="284" presetID="1" presetClass="entr" presetSubtype="0" fill="hold" grpId="0" nodeType="withEffect">
                                  <p:stCondLst>
                                    <p:cond delay="0"/>
                                  </p:stCondLst>
                                  <p:childTnLst>
                                    <p:set>
                                      <p:cBhvr>
                                        <p:cTn id="285" dur="1" fill="hold">
                                          <p:stCondLst>
                                            <p:cond delay="0"/>
                                          </p:stCondLst>
                                        </p:cTn>
                                        <p:tgtEl>
                                          <p:spTgt spid="17"/>
                                        </p:tgtEl>
                                        <p:attrNameLst>
                                          <p:attrName>style.visibility</p:attrName>
                                        </p:attrNameLst>
                                      </p:cBhvr>
                                      <p:to>
                                        <p:strVal val="visible"/>
                                      </p:to>
                                    </p:set>
                                  </p:childTnLst>
                                </p:cTn>
                              </p:par>
                              <p:par>
                                <p:cTn id="286" presetID="1" presetClass="entr" presetSubtype="0" fill="hold" grpId="0" nodeType="withEffect">
                                  <p:stCondLst>
                                    <p:cond delay="0"/>
                                  </p:stCondLst>
                                  <p:childTnLst>
                                    <p:set>
                                      <p:cBhvr>
                                        <p:cTn id="287" dur="1" fill="hold">
                                          <p:stCondLst>
                                            <p:cond delay="0"/>
                                          </p:stCondLst>
                                        </p:cTn>
                                        <p:tgtEl>
                                          <p:spTgt spid="616"/>
                                        </p:tgtEl>
                                        <p:attrNameLst>
                                          <p:attrName>style.visibility</p:attrName>
                                        </p:attrNameLst>
                                      </p:cBhvr>
                                      <p:to>
                                        <p:strVal val="visible"/>
                                      </p:to>
                                    </p:set>
                                  </p:childTnLst>
                                </p:cTn>
                              </p:par>
                              <p:par>
                                <p:cTn id="288" presetID="1" presetClass="entr" presetSubtype="0" fill="hold" grpId="0" nodeType="withEffect">
                                  <p:stCondLst>
                                    <p:cond delay="0"/>
                                  </p:stCondLst>
                                  <p:childTnLst>
                                    <p:set>
                                      <p:cBhvr>
                                        <p:cTn id="289" dur="1" fill="hold">
                                          <p:stCondLst>
                                            <p:cond delay="0"/>
                                          </p:stCondLst>
                                        </p:cTn>
                                        <p:tgtEl>
                                          <p:spTgt spid="6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 grpId="0" animBg="1"/>
      <p:bldP spid="453" grpId="0" animBg="1"/>
      <p:bldP spid="454" grpId="0" animBg="1"/>
      <p:bldP spid="455" grpId="0" animBg="1"/>
      <p:bldP spid="456" grpId="0" animBg="1"/>
      <p:bldP spid="457" grpId="0" animBg="1"/>
      <p:bldP spid="458" grpId="0" animBg="1"/>
      <p:bldP spid="459" grpId="0" animBg="1"/>
      <p:bldP spid="460" grpId="0" animBg="1"/>
      <p:bldP spid="461" grpId="0" animBg="1"/>
      <p:bldP spid="462" grpId="0" animBg="1"/>
      <p:bldP spid="463" grpId="0" animBg="1"/>
      <p:bldP spid="464" grpId="0"/>
      <p:bldP spid="465" grpId="0"/>
      <p:bldP spid="466" grpId="0" animBg="1"/>
      <p:bldP spid="467" grpId="0" animBg="1"/>
      <p:bldP spid="468" grpId="0" animBg="1"/>
      <p:bldP spid="469" grpId="0" animBg="1"/>
      <p:bldP spid="470" grpId="0"/>
      <p:bldP spid="471" grpId="0" animBg="1"/>
      <p:bldP spid="472" grpId="0" animBg="1"/>
      <p:bldP spid="473" grpId="0" animBg="1"/>
      <p:bldP spid="474" grpId="0" animBg="1"/>
      <p:bldP spid="475" grpId="0" animBg="1"/>
      <p:bldP spid="476" grpId="0" animBg="1"/>
      <p:bldP spid="477" grpId="0" animBg="1"/>
      <p:bldP spid="478" grpId="0" animBg="1"/>
      <p:bldP spid="479" grpId="0" animBg="1"/>
      <p:bldP spid="480" grpId="0" animBg="1"/>
      <p:bldP spid="481" grpId="0" animBg="1"/>
      <p:bldP spid="482" grpId="0" animBg="1"/>
      <p:bldP spid="483" grpId="0" animBg="1"/>
      <p:bldP spid="484" grpId="0" animBg="1"/>
      <p:bldP spid="485" grpId="0" animBg="1"/>
      <p:bldP spid="486" grpId="0" animBg="1"/>
      <p:bldP spid="487" grpId="0" animBg="1"/>
      <p:bldP spid="488" grpId="0" animBg="1"/>
      <p:bldP spid="489" grpId="0" animBg="1"/>
      <p:bldP spid="490" grpId="0" animBg="1"/>
      <p:bldP spid="491" grpId="0" animBg="1"/>
      <p:bldP spid="492" grpId="0" animBg="1"/>
      <p:bldP spid="493" grpId="0" animBg="1"/>
      <p:bldP spid="494" grpId="0" animBg="1"/>
      <p:bldP spid="495" grpId="0" animBg="1"/>
      <p:bldP spid="496" grpId="0" animBg="1"/>
      <p:bldP spid="497" grpId="0" animBg="1"/>
      <p:bldP spid="498" grpId="0" animBg="1"/>
      <p:bldP spid="499" grpId="0" animBg="1"/>
      <p:bldP spid="500" grpId="0" animBg="1"/>
      <p:bldP spid="501" grpId="0" animBg="1"/>
      <p:bldP spid="502" grpId="0" animBg="1"/>
      <p:bldP spid="503" grpId="0" animBg="1"/>
      <p:bldP spid="504" grpId="0" animBg="1"/>
      <p:bldP spid="505" grpId="0" animBg="1"/>
      <p:bldP spid="506" grpId="0" animBg="1"/>
      <p:bldP spid="507" grpId="0" animBg="1"/>
      <p:bldP spid="508" grpId="0" animBg="1"/>
      <p:bldP spid="509" grpId="0" animBg="1"/>
      <p:bldP spid="510" grpId="0" animBg="1"/>
      <p:bldP spid="511" grpId="0" animBg="1"/>
      <p:bldP spid="512" grpId="0" animBg="1"/>
      <p:bldP spid="513" grpId="0" animBg="1"/>
      <p:bldP spid="514" grpId="0" animBg="1"/>
      <p:bldP spid="515" grpId="0" animBg="1"/>
      <p:bldP spid="516" grpId="0" animBg="1"/>
      <p:bldP spid="542" grpId="0" animBg="1"/>
      <p:bldP spid="543" grpId="0"/>
      <p:bldP spid="544" grpId="0"/>
      <p:bldP spid="545" grpId="0" animBg="1"/>
      <p:bldP spid="546" grpId="0" animBg="1"/>
      <p:bldP spid="547" grpId="0"/>
      <p:bldP spid="548" grpId="0"/>
      <p:bldP spid="551" grpId="0"/>
      <p:bldP spid="556" grpId="0"/>
      <p:bldP spid="557" grpId="0"/>
      <p:bldP spid="558" grpId="0"/>
      <p:bldP spid="559" grpId="0"/>
      <p:bldP spid="560" grpId="0"/>
      <p:bldP spid="561" grpId="0"/>
      <p:bldP spid="562" grpId="0"/>
      <p:bldP spid="563" grpId="0"/>
      <p:bldP spid="564" grpId="0"/>
      <p:bldP spid="565" grpId="0"/>
      <p:bldP spid="566" grpId="0"/>
      <p:bldP spid="567" grpId="0"/>
      <p:bldP spid="568" grpId="0"/>
      <p:bldP spid="569" grpId="0"/>
      <p:bldP spid="570" grpId="0"/>
      <p:bldP spid="571" grpId="0"/>
      <p:bldP spid="572" grpId="0"/>
      <p:bldP spid="573" grpId="0"/>
      <p:bldP spid="574" grpId="0"/>
      <p:bldP spid="575" grpId="0"/>
      <p:bldP spid="576" grpId="0"/>
      <p:bldP spid="577" grpId="0"/>
      <p:bldP spid="578" grpId="0"/>
      <p:bldP spid="579" grpId="0"/>
      <p:bldP spid="580" grpId="0"/>
      <p:bldP spid="581" grpId="0"/>
      <p:bldP spid="582" grpId="0"/>
      <p:bldP spid="583" grpId="0"/>
      <p:bldP spid="590" grpId="0"/>
      <p:bldP spid="591" grpId="0"/>
      <p:bldP spid="613" grpId="0"/>
      <p:bldP spid="616" grpId="0"/>
      <p:bldP spid="617" grpId="0"/>
      <p:bldP spid="12" grpId="0"/>
      <p:bldP spid="16"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BC141-67BF-3DEF-0A70-5D3BA78431F8}"/>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889B38B7-8632-0CD9-85DD-8B53FBA72E24}"/>
              </a:ext>
            </a:extLst>
          </p:cNvPr>
          <p:cNvSpPr>
            <a:spLocks noGrp="1"/>
          </p:cNvSpPr>
          <p:nvPr>
            <p:ph type="title"/>
          </p:nvPr>
        </p:nvSpPr>
        <p:spPr/>
        <p:txBody>
          <a:bodyPr/>
          <a:lstStyle/>
          <a:p>
            <a:r>
              <a:rPr lang="en-US" altLang="zh-CN" dirty="0">
                <a:latin typeface="Gill Sans MT" panose="020B0502020104020203" pitchFamily="34" charset="0"/>
              </a:rPr>
              <a:t>Theoretic Framework (3) of LEVELLER</a:t>
            </a:r>
            <a:endParaRPr lang="zh-CN" altLang="en-US" dirty="0">
              <a:latin typeface="Gill Sans MT" panose="020B0502020104020203" pitchFamily="34" charset="0"/>
            </a:endParaRPr>
          </a:p>
        </p:txBody>
      </p:sp>
      <p:sp>
        <p:nvSpPr>
          <p:cNvPr id="4" name="灯片编号占位符 3">
            <a:extLst>
              <a:ext uri="{FF2B5EF4-FFF2-40B4-BE49-F238E27FC236}">
                <a16:creationId xmlns:a16="http://schemas.microsoft.com/office/drawing/2014/main" id="{AEF3D547-2AE2-0218-0C2F-77C9BA3CE3A8}"/>
              </a:ext>
            </a:extLst>
          </p:cNvPr>
          <p:cNvSpPr>
            <a:spLocks noGrp="1"/>
          </p:cNvSpPr>
          <p:nvPr>
            <p:ph type="sldNum" sz="quarter" idx="12"/>
          </p:nvPr>
        </p:nvSpPr>
        <p:spPr/>
        <p:txBody>
          <a:bodyPr/>
          <a:lstStyle/>
          <a:p>
            <a:fld id="{58AE824D-AC03-4BE1-87E3-044424193C4E}" type="slidenum">
              <a:rPr lang="zh-CN" altLang="en-US" smtClean="0">
                <a:latin typeface="Gill Sans MT" panose="020B0502020104020203" pitchFamily="34" charset="0"/>
              </a:rPr>
              <a:t>18</a:t>
            </a:fld>
            <a:endParaRPr lang="zh-CN" altLang="en-US">
              <a:latin typeface="Gill Sans MT" panose="020B0502020104020203" pitchFamily="34" charset="0"/>
            </a:endParaRPr>
          </a:p>
        </p:txBody>
      </p:sp>
      <p:sp>
        <p:nvSpPr>
          <p:cNvPr id="321" name="内容占位符 2">
            <a:extLst>
              <a:ext uri="{FF2B5EF4-FFF2-40B4-BE49-F238E27FC236}">
                <a16:creationId xmlns:a16="http://schemas.microsoft.com/office/drawing/2014/main" id="{910C0BF1-34D6-13A9-DE5A-8670CA906987}"/>
              </a:ext>
            </a:extLst>
          </p:cNvPr>
          <p:cNvSpPr>
            <a:spLocks noGrp="1"/>
          </p:cNvSpPr>
          <p:nvPr>
            <p:ph idx="1"/>
          </p:nvPr>
        </p:nvSpPr>
        <p:spPr>
          <a:xfrm>
            <a:off x="782319" y="1180465"/>
            <a:ext cx="11151263" cy="1925058"/>
          </a:xfrm>
        </p:spPr>
        <p:txBody>
          <a:bodyPr>
            <a:normAutofit/>
          </a:bodyPr>
          <a:lstStyle/>
          <a:p>
            <a:r>
              <a:rPr lang="en-US" altLang="zh-CN" dirty="0">
                <a:latin typeface="Gill Sans MT" panose="020B0502020104020203" pitchFamily="34" charset="0"/>
              </a:rPr>
              <a:t>Extending to general networks and collectives (</a:t>
            </a:r>
            <a:r>
              <a:rPr lang="en-US" altLang="zh-CN" dirty="0" err="1">
                <a:latin typeface="Gill Sans MT" panose="020B0502020104020203" pitchFamily="34" charset="0"/>
              </a:rPr>
              <a:t>coflow</a:t>
            </a:r>
            <a:r>
              <a:rPr lang="en-US" altLang="zh-CN" dirty="0">
                <a:latin typeface="Gill Sans MT" panose="020B0502020104020203" pitchFamily="34" charset="0"/>
              </a:rPr>
              <a:t> with dependencies)</a:t>
            </a:r>
          </a:p>
          <a:p>
            <a:pPr lvl="1"/>
            <a:r>
              <a:rPr lang="en-US" altLang="zh-CN" dirty="0">
                <a:solidFill>
                  <a:srgbClr val="C00000"/>
                </a:solidFill>
                <a:latin typeface="Gill Sans MT" panose="020B0502020104020203" pitchFamily="34" charset="0"/>
              </a:rPr>
              <a:t>Corollary 2: 1/2-approximation holds in general networks</a:t>
            </a:r>
          </a:p>
          <a:p>
            <a:pPr lvl="1"/>
            <a:r>
              <a:rPr lang="en-US" altLang="zh-CN" dirty="0">
                <a:latin typeface="Gill Sans MT" panose="020B0502020104020203" pitchFamily="34" charset="0"/>
              </a:rPr>
              <a:t>Global priority assignment based jobs’ </a:t>
            </a:r>
            <a:r>
              <a:rPr lang="en-US" altLang="zh-CN" i="1" dirty="0">
                <a:latin typeface="Gill Sans MT" panose="020B0502020104020203" pitchFamily="34" charset="0"/>
              </a:rPr>
              <a:t>normalized progress rates</a:t>
            </a:r>
          </a:p>
        </p:txBody>
      </p:sp>
      <p:sp>
        <p:nvSpPr>
          <p:cNvPr id="8" name="文本框 7">
            <a:extLst>
              <a:ext uri="{FF2B5EF4-FFF2-40B4-BE49-F238E27FC236}">
                <a16:creationId xmlns:a16="http://schemas.microsoft.com/office/drawing/2014/main" id="{ADB8583E-2699-8D38-C74A-92F67B980BE8}"/>
              </a:ext>
            </a:extLst>
          </p:cNvPr>
          <p:cNvSpPr txBox="1"/>
          <p:nvPr/>
        </p:nvSpPr>
        <p:spPr>
          <a:xfrm>
            <a:off x="1888845" y="4161844"/>
            <a:ext cx="7721043" cy="1200329"/>
          </a:xfrm>
          <a:prstGeom prst="rect">
            <a:avLst/>
          </a:prstGeom>
          <a:solidFill>
            <a:srgbClr val="CBF7BD"/>
          </a:solidFill>
        </p:spPr>
        <p:txBody>
          <a:bodyPr wrap="square" rtlCol="0">
            <a:spAutoFit/>
          </a:bodyPr>
          <a:lstStyle/>
          <a:p>
            <a:pPr algn="ctr"/>
            <a:r>
              <a:rPr lang="en-US" altLang="zh-CN" sz="3600" i="1" dirty="0">
                <a:latin typeface="Gill Sans MT" panose="020B0502020104020203" pitchFamily="34" charset="0"/>
                <a:ea typeface="微软雅黑" panose="020B0503020204020204" pitchFamily="34" charset="-122"/>
              </a:rPr>
              <a:t>A loose bound, but guarantees </a:t>
            </a:r>
          </a:p>
          <a:p>
            <a:pPr algn="ctr"/>
            <a:r>
              <a:rPr lang="en-US" altLang="zh-CN" sz="3600" b="1" i="1" dirty="0">
                <a:latin typeface="Gill Sans MT" panose="020B0502020104020203" pitchFamily="34" charset="0"/>
                <a:ea typeface="微软雅黑" panose="020B0503020204020204" pitchFamily="34" charset="-122"/>
              </a:rPr>
              <a:t>No Starvation</a:t>
            </a:r>
            <a:r>
              <a:rPr lang="en-US" altLang="zh-CN" sz="3600" i="1" dirty="0">
                <a:latin typeface="Gill Sans MT" panose="020B0502020104020203" pitchFamily="34" charset="0"/>
                <a:ea typeface="微软雅黑" panose="020B0503020204020204" pitchFamily="34" charset="-122"/>
              </a:rPr>
              <a:t>!</a:t>
            </a:r>
          </a:p>
        </p:txBody>
      </p:sp>
    </p:spTree>
    <p:extLst>
      <p:ext uri="{BB962C8B-B14F-4D97-AF65-F5344CB8AC3E}">
        <p14:creationId xmlns:p14="http://schemas.microsoft.com/office/powerpoint/2010/main" val="366733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AB8C372-6F1F-2AF8-61BA-A05DE805613A}"/>
              </a:ext>
            </a:extLst>
          </p:cNvPr>
          <p:cNvSpPr>
            <a:spLocks noGrp="1"/>
          </p:cNvSpPr>
          <p:nvPr>
            <p:ph type="title"/>
          </p:nvPr>
        </p:nvSpPr>
        <p:spPr/>
        <p:txBody>
          <a:bodyPr/>
          <a:lstStyle/>
          <a:p>
            <a:r>
              <a:rPr lang="en-US" altLang="zh-CN" dirty="0">
                <a:latin typeface="Gill Sans MT" panose="020B0502020104020203" pitchFamily="34" charset="0"/>
              </a:rPr>
              <a:t>LEVELLER System</a:t>
            </a:r>
            <a:endParaRPr lang="zh-CN" altLang="en-US" dirty="0">
              <a:latin typeface="Gill Sans MT" panose="020B0502020104020203" pitchFamily="34" charset="0"/>
            </a:endParaRPr>
          </a:p>
        </p:txBody>
      </p:sp>
      <p:sp>
        <p:nvSpPr>
          <p:cNvPr id="4" name="灯片编号占位符 3">
            <a:extLst>
              <a:ext uri="{FF2B5EF4-FFF2-40B4-BE49-F238E27FC236}">
                <a16:creationId xmlns:a16="http://schemas.microsoft.com/office/drawing/2014/main" id="{CD3EE30E-6F52-1AD5-91EC-A490F572F716}"/>
              </a:ext>
            </a:extLst>
          </p:cNvPr>
          <p:cNvSpPr>
            <a:spLocks noGrp="1"/>
          </p:cNvSpPr>
          <p:nvPr>
            <p:ph type="sldNum" sz="quarter" idx="12"/>
          </p:nvPr>
        </p:nvSpPr>
        <p:spPr/>
        <p:txBody>
          <a:bodyPr/>
          <a:lstStyle/>
          <a:p>
            <a:fld id="{58AE824D-AC03-4BE1-87E3-044424193C4E}" type="slidenum">
              <a:rPr lang="zh-CN" altLang="en-US" smtClean="0">
                <a:latin typeface="Gill Sans MT" panose="020B0502020104020203" pitchFamily="34" charset="0"/>
              </a:rPr>
              <a:t>19</a:t>
            </a:fld>
            <a:endParaRPr lang="zh-CN" altLang="en-US">
              <a:latin typeface="Gill Sans MT" panose="020B0502020104020203" pitchFamily="34" charset="0"/>
            </a:endParaRPr>
          </a:p>
        </p:txBody>
      </p:sp>
      <p:sp>
        <p:nvSpPr>
          <p:cNvPr id="92" name="Rectangle 72">
            <a:extLst>
              <a:ext uri="{FF2B5EF4-FFF2-40B4-BE49-F238E27FC236}">
                <a16:creationId xmlns:a16="http://schemas.microsoft.com/office/drawing/2014/main" id="{198A3F91-8A69-039A-25C6-E647FE1374E7}"/>
              </a:ext>
            </a:extLst>
          </p:cNvPr>
          <p:cNvSpPr/>
          <p:nvPr/>
        </p:nvSpPr>
        <p:spPr>
          <a:xfrm>
            <a:off x="3013414" y="3149172"/>
            <a:ext cx="2182197" cy="2223775"/>
          </a:xfrm>
          <a:prstGeom prst="rect">
            <a:avLst/>
          </a:prstGeom>
          <a:solidFill>
            <a:sysClr val="window" lastClr="FFFFFF">
              <a:lumMod val="95000"/>
            </a:sysClr>
          </a:solidFill>
          <a:ln w="9525" cap="flat" cmpd="sng" algn="ctr">
            <a:solidFill>
              <a:srgbClr val="E8E8E8">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36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93" name="Rectangle 226">
            <a:extLst>
              <a:ext uri="{FF2B5EF4-FFF2-40B4-BE49-F238E27FC236}">
                <a16:creationId xmlns:a16="http://schemas.microsoft.com/office/drawing/2014/main" id="{F070B229-D248-C9AE-2924-EE1C0C0599CB}"/>
              </a:ext>
            </a:extLst>
          </p:cNvPr>
          <p:cNvSpPr/>
          <p:nvPr/>
        </p:nvSpPr>
        <p:spPr>
          <a:xfrm>
            <a:off x="3103397" y="3832927"/>
            <a:ext cx="918589" cy="220770"/>
          </a:xfrm>
          <a:prstGeom prst="rect">
            <a:avLst/>
          </a:prstGeom>
          <a:solidFill>
            <a:sysClr val="window" lastClr="FFFFFF"/>
          </a:solidFill>
          <a:ln w="9525" cap="flat" cmpd="sng" algn="ctr">
            <a:solidFill>
              <a:srgbClr val="E8E8E8">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36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94" name="Rectangle 2">
            <a:extLst>
              <a:ext uri="{FF2B5EF4-FFF2-40B4-BE49-F238E27FC236}">
                <a16:creationId xmlns:a16="http://schemas.microsoft.com/office/drawing/2014/main" id="{46D5CA97-68F7-BA33-FF07-B4872FDA43BE}"/>
              </a:ext>
            </a:extLst>
          </p:cNvPr>
          <p:cNvSpPr/>
          <p:nvPr/>
        </p:nvSpPr>
        <p:spPr>
          <a:xfrm>
            <a:off x="503827" y="3142355"/>
            <a:ext cx="2197732" cy="2230591"/>
          </a:xfrm>
          <a:prstGeom prst="rect">
            <a:avLst/>
          </a:prstGeom>
          <a:solidFill>
            <a:sysClr val="window" lastClr="FFFFFF">
              <a:lumMod val="95000"/>
            </a:sysClr>
          </a:solidFill>
          <a:ln w="9525" cap="flat" cmpd="sng" algn="ctr">
            <a:solidFill>
              <a:srgbClr val="E8E8E8">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36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95" name="Rectangle 4">
            <a:extLst>
              <a:ext uri="{FF2B5EF4-FFF2-40B4-BE49-F238E27FC236}">
                <a16:creationId xmlns:a16="http://schemas.microsoft.com/office/drawing/2014/main" id="{377CEAF6-6B85-6051-3AC3-4A7487E8B008}"/>
              </a:ext>
            </a:extLst>
          </p:cNvPr>
          <p:cNvSpPr/>
          <p:nvPr/>
        </p:nvSpPr>
        <p:spPr>
          <a:xfrm>
            <a:off x="615308" y="3419089"/>
            <a:ext cx="2019612" cy="249472"/>
          </a:xfrm>
          <a:prstGeom prst="rect">
            <a:avLst/>
          </a:prstGeom>
          <a:solidFill>
            <a:sysClr val="window" lastClr="FFFFFF"/>
          </a:solidFill>
          <a:ln w="9525" cap="flat" cmpd="sng" algn="ctr">
            <a:solidFill>
              <a:srgbClr val="E8E8E8">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36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96" name="TextBox 322">
            <a:extLst>
              <a:ext uri="{FF2B5EF4-FFF2-40B4-BE49-F238E27FC236}">
                <a16:creationId xmlns:a16="http://schemas.microsoft.com/office/drawing/2014/main" id="{E2739672-4AA4-36DD-D10E-CCC110725719}"/>
              </a:ext>
            </a:extLst>
          </p:cNvPr>
          <p:cNvSpPr txBox="1"/>
          <p:nvPr/>
        </p:nvSpPr>
        <p:spPr>
          <a:xfrm>
            <a:off x="468527" y="3346749"/>
            <a:ext cx="2363724" cy="400110"/>
          </a:xfrm>
          <a:prstGeom prst="rect">
            <a:avLst/>
          </a:prstGeom>
          <a:noFill/>
        </p:spPr>
        <p:txBody>
          <a:bodyPr wrap="square" rtlCol="0">
            <a:spAutoFit/>
          </a:bodyPr>
          <a:lstStyle/>
          <a:p>
            <a:pPr algn="ctr" defTabSz="457200"/>
            <a:r>
              <a:rPr lang="en-US" sz="2000" dirty="0">
                <a:solidFill>
                  <a:prstClr val="black"/>
                </a:solidFill>
                <a:latin typeface="Gill Sans MT" panose="020B0502020104020203" pitchFamily="34" charset="0"/>
                <a:cs typeface="Times New Roman" panose="02020603050405020304" pitchFamily="18" charset="0"/>
              </a:rPr>
              <a:t>DLT F</a:t>
            </a:r>
            <a:r>
              <a:rPr lang="en-US" altLang="zh-CN" sz="2000"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ramework</a:t>
            </a:r>
            <a:endParaRPr lang="en-DK" sz="2000" dirty="0">
              <a:solidFill>
                <a:prstClr val="black"/>
              </a:solidFill>
              <a:latin typeface="Gill Sans MT" panose="020B0502020104020203" pitchFamily="34" charset="0"/>
              <a:cs typeface="Times New Roman" panose="02020603050405020304" pitchFamily="18" charset="0"/>
            </a:endParaRPr>
          </a:p>
        </p:txBody>
      </p:sp>
      <p:sp>
        <p:nvSpPr>
          <p:cNvPr id="97" name="Rectangle 6">
            <a:extLst>
              <a:ext uri="{FF2B5EF4-FFF2-40B4-BE49-F238E27FC236}">
                <a16:creationId xmlns:a16="http://schemas.microsoft.com/office/drawing/2014/main" id="{EAA56E75-FA5E-C868-0DD3-C60BF2402F4C}"/>
              </a:ext>
            </a:extLst>
          </p:cNvPr>
          <p:cNvSpPr/>
          <p:nvPr/>
        </p:nvSpPr>
        <p:spPr>
          <a:xfrm>
            <a:off x="621780" y="3823206"/>
            <a:ext cx="918589" cy="220770"/>
          </a:xfrm>
          <a:prstGeom prst="rect">
            <a:avLst/>
          </a:prstGeom>
          <a:solidFill>
            <a:sysClr val="window" lastClr="FFFFFF"/>
          </a:solidFill>
          <a:ln w="9525" cap="flat" cmpd="sng" algn="ctr">
            <a:solidFill>
              <a:srgbClr val="E8E8E8">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36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98" name="TextBox 322">
            <a:extLst>
              <a:ext uri="{FF2B5EF4-FFF2-40B4-BE49-F238E27FC236}">
                <a16:creationId xmlns:a16="http://schemas.microsoft.com/office/drawing/2014/main" id="{D5BFBF50-E748-F931-45C3-28755E17A33E}"/>
              </a:ext>
            </a:extLst>
          </p:cNvPr>
          <p:cNvSpPr txBox="1"/>
          <p:nvPr/>
        </p:nvSpPr>
        <p:spPr>
          <a:xfrm>
            <a:off x="648195" y="3740799"/>
            <a:ext cx="908108" cy="400110"/>
          </a:xfrm>
          <a:prstGeom prst="rect">
            <a:avLst/>
          </a:prstGeom>
          <a:noFill/>
        </p:spPr>
        <p:txBody>
          <a:bodyPr wrap="square" rtlCol="0">
            <a:spAutoFit/>
          </a:bodyPr>
          <a:lstStyle/>
          <a:p>
            <a:pPr algn="ctr" defTabSz="457200"/>
            <a:r>
              <a:rPr lang="en-US" altLang="zh-CN" sz="2000"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CCL</a:t>
            </a:r>
            <a:endParaRPr lang="en-DK" sz="2000" b="1" dirty="0">
              <a:solidFill>
                <a:prstClr val="black"/>
              </a:solidFill>
              <a:latin typeface="Gill Sans MT" panose="020B0502020104020203" pitchFamily="34" charset="0"/>
              <a:cs typeface="Times New Roman" panose="02020603050405020304" pitchFamily="18" charset="0"/>
            </a:endParaRPr>
          </a:p>
        </p:txBody>
      </p:sp>
      <p:sp>
        <p:nvSpPr>
          <p:cNvPr id="99" name="Rectangle 8">
            <a:extLst>
              <a:ext uri="{FF2B5EF4-FFF2-40B4-BE49-F238E27FC236}">
                <a16:creationId xmlns:a16="http://schemas.microsoft.com/office/drawing/2014/main" id="{44AC7D1A-BAA3-84F0-2C68-3D8C0A03C7B0}"/>
              </a:ext>
            </a:extLst>
          </p:cNvPr>
          <p:cNvSpPr/>
          <p:nvPr/>
        </p:nvSpPr>
        <p:spPr>
          <a:xfrm>
            <a:off x="615310" y="4205531"/>
            <a:ext cx="2019610" cy="400268"/>
          </a:xfrm>
          <a:prstGeom prst="rect">
            <a:avLst/>
          </a:prstGeom>
          <a:solidFill>
            <a:srgbClr val="0E2841">
              <a:lumMod val="10000"/>
              <a:lumOff val="90000"/>
            </a:srgbClr>
          </a:solidFill>
          <a:ln w="19050" cap="flat" cmpd="sng" algn="ctr">
            <a:solidFill>
              <a:srgbClr val="3F6EA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36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00" name="TextBox 322">
            <a:extLst>
              <a:ext uri="{FF2B5EF4-FFF2-40B4-BE49-F238E27FC236}">
                <a16:creationId xmlns:a16="http://schemas.microsoft.com/office/drawing/2014/main" id="{3491D4FA-A7BA-B85A-0DB3-360CA2886981}"/>
              </a:ext>
            </a:extLst>
          </p:cNvPr>
          <p:cNvSpPr txBox="1"/>
          <p:nvPr/>
        </p:nvSpPr>
        <p:spPr>
          <a:xfrm>
            <a:off x="499404" y="4142838"/>
            <a:ext cx="2329256" cy="461665"/>
          </a:xfrm>
          <a:prstGeom prst="rect">
            <a:avLst/>
          </a:prstGeom>
          <a:noFill/>
        </p:spPr>
        <p:txBody>
          <a:bodyPr wrap="square" rtlCol="0">
            <a:spAutoFit/>
          </a:bodyPr>
          <a:lstStyle/>
          <a:p>
            <a:pPr algn="ctr" defTabSz="457200"/>
            <a:r>
              <a:rPr lang="en-US" altLang="zh-CN" sz="2400" b="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L</a:t>
            </a:r>
            <a:r>
              <a:rPr lang="en-US" altLang="zh-CN" sz="1400" b="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EVELLER</a:t>
            </a:r>
            <a:r>
              <a:rPr lang="en-US" altLang="zh-CN" b="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 Agent</a:t>
            </a:r>
            <a:endParaRPr lang="en-DK" sz="2400" b="1" dirty="0">
              <a:solidFill>
                <a:prstClr val="black"/>
              </a:solidFill>
              <a:latin typeface="Gill Sans MT" panose="020B0502020104020203" pitchFamily="34" charset="0"/>
              <a:cs typeface="Times New Roman" panose="02020603050405020304" pitchFamily="18" charset="0"/>
            </a:endParaRPr>
          </a:p>
        </p:txBody>
      </p:sp>
      <p:sp>
        <p:nvSpPr>
          <p:cNvPr id="101" name="Rectangle 10">
            <a:extLst>
              <a:ext uri="{FF2B5EF4-FFF2-40B4-BE49-F238E27FC236}">
                <a16:creationId xmlns:a16="http://schemas.microsoft.com/office/drawing/2014/main" id="{016F0F7B-DFE8-C0B6-2E1E-9FAA0767F7FF}"/>
              </a:ext>
            </a:extLst>
          </p:cNvPr>
          <p:cNvSpPr/>
          <p:nvPr/>
        </p:nvSpPr>
        <p:spPr>
          <a:xfrm>
            <a:off x="592825" y="5084861"/>
            <a:ext cx="775579" cy="254989"/>
          </a:xfrm>
          <a:prstGeom prst="rect">
            <a:avLst/>
          </a:prstGeom>
          <a:solidFill>
            <a:sysClr val="window" lastClr="FFFFFF"/>
          </a:solidFill>
          <a:ln w="9525" cap="flat" cmpd="sng" algn="ctr">
            <a:solidFill>
              <a:srgbClr val="E8E8E8">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36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02" name="TextBox 322">
            <a:extLst>
              <a:ext uri="{FF2B5EF4-FFF2-40B4-BE49-F238E27FC236}">
                <a16:creationId xmlns:a16="http://schemas.microsoft.com/office/drawing/2014/main" id="{C0C7411E-B6C4-4EB2-2C94-85407E1D936B}"/>
              </a:ext>
            </a:extLst>
          </p:cNvPr>
          <p:cNvSpPr txBox="1"/>
          <p:nvPr/>
        </p:nvSpPr>
        <p:spPr>
          <a:xfrm>
            <a:off x="432712" y="5038775"/>
            <a:ext cx="1004624" cy="369332"/>
          </a:xfrm>
          <a:prstGeom prst="rect">
            <a:avLst/>
          </a:prstGeom>
          <a:noFill/>
        </p:spPr>
        <p:txBody>
          <a:bodyPr wrap="square" rtlCol="0">
            <a:spAutoFit/>
          </a:bodyPr>
          <a:lstStyle/>
          <a:p>
            <a:pPr algn="ctr" defTabSz="457200"/>
            <a:r>
              <a:rPr lang="en-US" altLang="zh-CN"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GPU</a:t>
            </a:r>
            <a:endParaRPr lang="en-DK" b="1" dirty="0">
              <a:solidFill>
                <a:prstClr val="black"/>
              </a:solidFill>
              <a:latin typeface="Gill Sans MT" panose="020B0502020104020203" pitchFamily="34" charset="0"/>
              <a:cs typeface="Times New Roman" panose="02020603050405020304" pitchFamily="18" charset="0"/>
            </a:endParaRPr>
          </a:p>
        </p:txBody>
      </p:sp>
      <p:sp>
        <p:nvSpPr>
          <p:cNvPr id="103" name="Rectangle 12">
            <a:extLst>
              <a:ext uri="{FF2B5EF4-FFF2-40B4-BE49-F238E27FC236}">
                <a16:creationId xmlns:a16="http://schemas.microsoft.com/office/drawing/2014/main" id="{EB656972-1A8D-C9E5-64A7-CF0343D36992}"/>
              </a:ext>
            </a:extLst>
          </p:cNvPr>
          <p:cNvSpPr/>
          <p:nvPr/>
        </p:nvSpPr>
        <p:spPr>
          <a:xfrm>
            <a:off x="1868714" y="5084861"/>
            <a:ext cx="775579" cy="254989"/>
          </a:xfrm>
          <a:prstGeom prst="rect">
            <a:avLst/>
          </a:prstGeom>
          <a:solidFill>
            <a:sysClr val="window" lastClr="FFFFFF"/>
          </a:solidFill>
          <a:ln w="9525" cap="flat" cmpd="sng" algn="ctr">
            <a:solidFill>
              <a:srgbClr val="E8E8E8">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36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04" name="TextBox 322">
            <a:extLst>
              <a:ext uri="{FF2B5EF4-FFF2-40B4-BE49-F238E27FC236}">
                <a16:creationId xmlns:a16="http://schemas.microsoft.com/office/drawing/2014/main" id="{2AF5313E-ACAD-4BCA-61D5-BCA9F79D9C53}"/>
              </a:ext>
            </a:extLst>
          </p:cNvPr>
          <p:cNvSpPr txBox="1"/>
          <p:nvPr/>
        </p:nvSpPr>
        <p:spPr>
          <a:xfrm>
            <a:off x="1720076" y="5033644"/>
            <a:ext cx="1004624" cy="369332"/>
          </a:xfrm>
          <a:prstGeom prst="rect">
            <a:avLst/>
          </a:prstGeom>
          <a:noFill/>
        </p:spPr>
        <p:txBody>
          <a:bodyPr wrap="square" rtlCol="0">
            <a:spAutoFit/>
          </a:bodyPr>
          <a:lstStyle/>
          <a:p>
            <a:pPr algn="ctr" defTabSz="457200"/>
            <a:r>
              <a:rPr lang="en-US" altLang="zh-CN"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NIC</a:t>
            </a:r>
            <a:endParaRPr lang="en-DK" b="1" dirty="0">
              <a:solidFill>
                <a:prstClr val="black"/>
              </a:solidFill>
              <a:latin typeface="Gill Sans MT" panose="020B0502020104020203" pitchFamily="34" charset="0"/>
              <a:cs typeface="Times New Roman" panose="02020603050405020304" pitchFamily="18" charset="0"/>
            </a:endParaRPr>
          </a:p>
        </p:txBody>
      </p:sp>
      <p:sp>
        <p:nvSpPr>
          <p:cNvPr id="105" name="Rectangle 14">
            <a:extLst>
              <a:ext uri="{FF2B5EF4-FFF2-40B4-BE49-F238E27FC236}">
                <a16:creationId xmlns:a16="http://schemas.microsoft.com/office/drawing/2014/main" id="{3D9D41F1-6F54-23D4-34D5-73E14CE1C7D6}"/>
              </a:ext>
            </a:extLst>
          </p:cNvPr>
          <p:cNvSpPr/>
          <p:nvPr/>
        </p:nvSpPr>
        <p:spPr>
          <a:xfrm>
            <a:off x="499406" y="2506266"/>
            <a:ext cx="4696205" cy="400268"/>
          </a:xfrm>
          <a:prstGeom prst="rect">
            <a:avLst/>
          </a:prstGeom>
          <a:solidFill>
            <a:srgbClr val="0E2841">
              <a:lumMod val="10000"/>
              <a:lumOff val="90000"/>
            </a:srgbClr>
          </a:solidFill>
          <a:ln w="19050" cap="flat" cmpd="sng" algn="ctr">
            <a:solidFill>
              <a:srgbClr val="3F6EA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36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06" name="TextBox 322">
            <a:extLst>
              <a:ext uri="{FF2B5EF4-FFF2-40B4-BE49-F238E27FC236}">
                <a16:creationId xmlns:a16="http://schemas.microsoft.com/office/drawing/2014/main" id="{9FDD221E-092E-65ED-1293-33E92C3EEEEF}"/>
              </a:ext>
            </a:extLst>
          </p:cNvPr>
          <p:cNvSpPr txBox="1"/>
          <p:nvPr/>
        </p:nvSpPr>
        <p:spPr>
          <a:xfrm>
            <a:off x="1476362" y="2445530"/>
            <a:ext cx="3157119" cy="461665"/>
          </a:xfrm>
          <a:prstGeom prst="rect">
            <a:avLst/>
          </a:prstGeom>
          <a:noFill/>
        </p:spPr>
        <p:txBody>
          <a:bodyPr wrap="square" rtlCol="0">
            <a:spAutoFit/>
          </a:bodyPr>
          <a:lstStyle/>
          <a:p>
            <a:pPr algn="ctr" defTabSz="457200"/>
            <a:r>
              <a:rPr lang="en-US" altLang="zh-CN" sz="2400" b="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L</a:t>
            </a:r>
            <a:r>
              <a:rPr lang="en-US" altLang="zh-CN" sz="1400" b="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EVELLER</a:t>
            </a:r>
            <a:r>
              <a:rPr lang="en-US" altLang="zh-CN" b="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 Controller</a:t>
            </a:r>
            <a:endParaRPr lang="en-DK" sz="2400" b="1" dirty="0">
              <a:solidFill>
                <a:prstClr val="black"/>
              </a:solidFill>
              <a:latin typeface="Gill Sans MT" panose="020B0502020104020203" pitchFamily="34" charset="0"/>
              <a:cs typeface="Times New Roman" panose="02020603050405020304" pitchFamily="18" charset="0"/>
            </a:endParaRPr>
          </a:p>
        </p:txBody>
      </p:sp>
      <p:sp>
        <p:nvSpPr>
          <p:cNvPr id="107" name="TextBox 322">
            <a:extLst>
              <a:ext uri="{FF2B5EF4-FFF2-40B4-BE49-F238E27FC236}">
                <a16:creationId xmlns:a16="http://schemas.microsoft.com/office/drawing/2014/main" id="{F1EBDAA0-891C-A8C5-5BF6-FDE1512D699D}"/>
              </a:ext>
            </a:extLst>
          </p:cNvPr>
          <p:cNvSpPr txBox="1"/>
          <p:nvPr/>
        </p:nvSpPr>
        <p:spPr>
          <a:xfrm>
            <a:off x="943794" y="3057360"/>
            <a:ext cx="1362637" cy="461665"/>
          </a:xfrm>
          <a:prstGeom prst="rect">
            <a:avLst/>
          </a:prstGeom>
          <a:noFill/>
        </p:spPr>
        <p:txBody>
          <a:bodyPr wrap="square" rtlCol="0">
            <a:spAutoFit/>
          </a:bodyPr>
          <a:lstStyle/>
          <a:p>
            <a:pPr algn="ctr" defTabSz="457200"/>
            <a:r>
              <a:rPr lang="en-US" altLang="zh-CN" sz="2400"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Tenant 1</a:t>
            </a:r>
            <a:endParaRPr lang="en-DK" sz="2400" b="1" i="1" dirty="0">
              <a:solidFill>
                <a:prstClr val="black"/>
              </a:solidFill>
              <a:latin typeface="Gill Sans MT" panose="020B0502020104020203" pitchFamily="34" charset="0"/>
              <a:cs typeface="Times New Roman" panose="02020603050405020304" pitchFamily="18" charset="0"/>
            </a:endParaRPr>
          </a:p>
        </p:txBody>
      </p:sp>
      <p:cxnSp>
        <p:nvCxnSpPr>
          <p:cNvPr id="108" name="Straight Arrow Connector 49">
            <a:extLst>
              <a:ext uri="{FF2B5EF4-FFF2-40B4-BE49-F238E27FC236}">
                <a16:creationId xmlns:a16="http://schemas.microsoft.com/office/drawing/2014/main" id="{1F0DC511-A226-BA5A-C069-E25BB9FF58C9}"/>
              </a:ext>
            </a:extLst>
          </p:cNvPr>
          <p:cNvCxnSpPr>
            <a:cxnSpLocks/>
          </p:cNvCxnSpPr>
          <p:nvPr/>
        </p:nvCxnSpPr>
        <p:spPr>
          <a:xfrm>
            <a:off x="980615" y="4976968"/>
            <a:ext cx="0" cy="141996"/>
          </a:xfrm>
          <a:prstGeom prst="straightConnector1">
            <a:avLst/>
          </a:prstGeom>
          <a:noFill/>
          <a:ln w="12700" cap="flat" cmpd="sng" algn="ctr">
            <a:solidFill>
              <a:sysClr val="windowText" lastClr="000000">
                <a:lumMod val="65000"/>
                <a:lumOff val="35000"/>
              </a:sysClr>
            </a:solidFill>
            <a:prstDash val="solid"/>
            <a:miter lim="800000"/>
            <a:headEnd w="sm" len="sm"/>
            <a:tailEnd type="triangle" w="sm" len="sm"/>
          </a:ln>
          <a:effectLst/>
        </p:spPr>
      </p:cxnSp>
      <p:cxnSp>
        <p:nvCxnSpPr>
          <p:cNvPr id="109" name="Straight Arrow Connector 56">
            <a:extLst>
              <a:ext uri="{FF2B5EF4-FFF2-40B4-BE49-F238E27FC236}">
                <a16:creationId xmlns:a16="http://schemas.microsoft.com/office/drawing/2014/main" id="{6BF32141-E008-7376-ADDC-6481575FC288}"/>
              </a:ext>
            </a:extLst>
          </p:cNvPr>
          <p:cNvCxnSpPr>
            <a:cxnSpLocks/>
          </p:cNvCxnSpPr>
          <p:nvPr/>
        </p:nvCxnSpPr>
        <p:spPr>
          <a:xfrm>
            <a:off x="2266018" y="4976968"/>
            <a:ext cx="0" cy="141996"/>
          </a:xfrm>
          <a:prstGeom prst="straightConnector1">
            <a:avLst/>
          </a:prstGeom>
          <a:noFill/>
          <a:ln w="12700" cap="flat" cmpd="sng" algn="ctr">
            <a:solidFill>
              <a:sysClr val="windowText" lastClr="000000">
                <a:lumMod val="65000"/>
                <a:lumOff val="35000"/>
              </a:sysClr>
            </a:solidFill>
            <a:prstDash val="solid"/>
            <a:miter lim="800000"/>
            <a:headEnd w="sm" len="sm"/>
            <a:tailEnd type="triangle" w="sm" len="sm"/>
          </a:ln>
          <a:effectLst/>
        </p:spPr>
      </p:cxnSp>
      <p:cxnSp>
        <p:nvCxnSpPr>
          <p:cNvPr id="110" name="Straight Arrow Connector 57">
            <a:extLst>
              <a:ext uri="{FF2B5EF4-FFF2-40B4-BE49-F238E27FC236}">
                <a16:creationId xmlns:a16="http://schemas.microsoft.com/office/drawing/2014/main" id="{5827A094-011D-2F87-41D2-A86F980A01E1}"/>
              </a:ext>
            </a:extLst>
          </p:cNvPr>
          <p:cNvCxnSpPr>
            <a:cxnSpLocks/>
          </p:cNvCxnSpPr>
          <p:nvPr/>
        </p:nvCxnSpPr>
        <p:spPr>
          <a:xfrm>
            <a:off x="2262436" y="3674196"/>
            <a:ext cx="0" cy="514383"/>
          </a:xfrm>
          <a:prstGeom prst="straightConnector1">
            <a:avLst/>
          </a:prstGeom>
          <a:noFill/>
          <a:ln w="12700" cap="flat" cmpd="sng" algn="ctr">
            <a:solidFill>
              <a:sysClr val="windowText" lastClr="000000">
                <a:lumMod val="65000"/>
                <a:lumOff val="35000"/>
              </a:sysClr>
            </a:solidFill>
            <a:prstDash val="solid"/>
            <a:miter lim="800000"/>
            <a:headEnd w="sm" len="sm"/>
            <a:tailEnd type="triangle" w="sm" len="sm"/>
          </a:ln>
          <a:effectLst/>
        </p:spPr>
      </p:cxnSp>
      <p:cxnSp>
        <p:nvCxnSpPr>
          <p:cNvPr id="111" name="Straight Arrow Connector 60">
            <a:extLst>
              <a:ext uri="{FF2B5EF4-FFF2-40B4-BE49-F238E27FC236}">
                <a16:creationId xmlns:a16="http://schemas.microsoft.com/office/drawing/2014/main" id="{CAB67990-5727-28A5-D296-352B73335BC9}"/>
              </a:ext>
            </a:extLst>
          </p:cNvPr>
          <p:cNvCxnSpPr>
            <a:cxnSpLocks/>
          </p:cNvCxnSpPr>
          <p:nvPr/>
        </p:nvCxnSpPr>
        <p:spPr>
          <a:xfrm>
            <a:off x="1081074" y="3670875"/>
            <a:ext cx="0" cy="141996"/>
          </a:xfrm>
          <a:prstGeom prst="straightConnector1">
            <a:avLst/>
          </a:prstGeom>
          <a:noFill/>
          <a:ln w="12700" cap="flat" cmpd="sng" algn="ctr">
            <a:solidFill>
              <a:sysClr val="windowText" lastClr="000000">
                <a:lumMod val="65000"/>
                <a:lumOff val="35000"/>
              </a:sysClr>
            </a:solidFill>
            <a:prstDash val="solid"/>
            <a:miter lim="800000"/>
            <a:headEnd w="sm" len="sm"/>
            <a:tailEnd type="triangle" w="sm" len="sm"/>
          </a:ln>
          <a:effectLst/>
        </p:spPr>
      </p:cxnSp>
      <p:cxnSp>
        <p:nvCxnSpPr>
          <p:cNvPr id="112" name="Straight Arrow Connector 61">
            <a:extLst>
              <a:ext uri="{FF2B5EF4-FFF2-40B4-BE49-F238E27FC236}">
                <a16:creationId xmlns:a16="http://schemas.microsoft.com/office/drawing/2014/main" id="{312C5020-3269-2D65-7D79-85047BC10FF2}"/>
              </a:ext>
            </a:extLst>
          </p:cNvPr>
          <p:cNvCxnSpPr>
            <a:cxnSpLocks/>
          </p:cNvCxnSpPr>
          <p:nvPr/>
        </p:nvCxnSpPr>
        <p:spPr>
          <a:xfrm>
            <a:off x="1081074" y="4046583"/>
            <a:ext cx="0" cy="141996"/>
          </a:xfrm>
          <a:prstGeom prst="straightConnector1">
            <a:avLst/>
          </a:prstGeom>
          <a:noFill/>
          <a:ln w="12700" cap="flat" cmpd="sng" algn="ctr">
            <a:solidFill>
              <a:sysClr val="windowText" lastClr="000000">
                <a:lumMod val="65000"/>
                <a:lumOff val="35000"/>
              </a:sysClr>
            </a:solidFill>
            <a:prstDash val="solid"/>
            <a:miter lim="800000"/>
            <a:headEnd w="sm" len="sm"/>
            <a:tailEnd type="triangle" w="sm" len="sm"/>
          </a:ln>
          <a:effectLst/>
        </p:spPr>
      </p:cxnSp>
      <p:sp>
        <p:nvSpPr>
          <p:cNvPr id="113" name="Rectangle 65">
            <a:extLst>
              <a:ext uri="{FF2B5EF4-FFF2-40B4-BE49-F238E27FC236}">
                <a16:creationId xmlns:a16="http://schemas.microsoft.com/office/drawing/2014/main" id="{2A8EDBC1-EA6B-3868-FF86-52A1DEF08389}"/>
              </a:ext>
            </a:extLst>
          </p:cNvPr>
          <p:cNvSpPr/>
          <p:nvPr/>
        </p:nvSpPr>
        <p:spPr>
          <a:xfrm>
            <a:off x="621780" y="4742277"/>
            <a:ext cx="2013140" cy="232720"/>
          </a:xfrm>
          <a:prstGeom prst="rect">
            <a:avLst/>
          </a:prstGeom>
          <a:solidFill>
            <a:sysClr val="window" lastClr="FFFFFF"/>
          </a:solidFill>
          <a:ln w="9525" cap="flat" cmpd="sng" algn="ctr">
            <a:solidFill>
              <a:srgbClr val="E8E8E8">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36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14" name="TextBox 322">
            <a:extLst>
              <a:ext uri="{FF2B5EF4-FFF2-40B4-BE49-F238E27FC236}">
                <a16:creationId xmlns:a16="http://schemas.microsoft.com/office/drawing/2014/main" id="{58AB531C-5E40-8B3C-A705-191A06E097DB}"/>
              </a:ext>
            </a:extLst>
          </p:cNvPr>
          <p:cNvSpPr txBox="1"/>
          <p:nvPr/>
        </p:nvSpPr>
        <p:spPr>
          <a:xfrm>
            <a:off x="884301" y="4657596"/>
            <a:ext cx="1491232" cy="400110"/>
          </a:xfrm>
          <a:prstGeom prst="rect">
            <a:avLst/>
          </a:prstGeom>
          <a:noFill/>
        </p:spPr>
        <p:txBody>
          <a:bodyPr wrap="square" rtlCol="0">
            <a:spAutoFit/>
          </a:bodyPr>
          <a:lstStyle/>
          <a:p>
            <a:pPr algn="ctr" defTabSz="457200"/>
            <a:r>
              <a:rPr lang="en-US" altLang="zh-CN" sz="2000"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Transport</a:t>
            </a:r>
            <a:endParaRPr lang="en-DK" sz="2000" b="1" dirty="0">
              <a:solidFill>
                <a:prstClr val="black"/>
              </a:solidFill>
              <a:latin typeface="Gill Sans MT" panose="020B0502020104020203" pitchFamily="34" charset="0"/>
              <a:cs typeface="Times New Roman" panose="02020603050405020304" pitchFamily="18" charset="0"/>
            </a:endParaRPr>
          </a:p>
        </p:txBody>
      </p:sp>
      <p:cxnSp>
        <p:nvCxnSpPr>
          <p:cNvPr id="115" name="Straight Arrow Connector 71">
            <a:extLst>
              <a:ext uri="{FF2B5EF4-FFF2-40B4-BE49-F238E27FC236}">
                <a16:creationId xmlns:a16="http://schemas.microsoft.com/office/drawing/2014/main" id="{F1262A12-94EB-7D39-456A-69C9B0CA6859}"/>
              </a:ext>
            </a:extLst>
          </p:cNvPr>
          <p:cNvCxnSpPr>
            <a:cxnSpLocks/>
          </p:cNvCxnSpPr>
          <p:nvPr/>
        </p:nvCxnSpPr>
        <p:spPr>
          <a:xfrm>
            <a:off x="1630864" y="4620138"/>
            <a:ext cx="0" cy="141996"/>
          </a:xfrm>
          <a:prstGeom prst="straightConnector1">
            <a:avLst/>
          </a:prstGeom>
          <a:noFill/>
          <a:ln w="12700" cap="flat" cmpd="sng" algn="ctr">
            <a:solidFill>
              <a:sysClr val="windowText" lastClr="000000">
                <a:lumMod val="65000"/>
                <a:lumOff val="35000"/>
              </a:sysClr>
            </a:solidFill>
            <a:prstDash val="solid"/>
            <a:miter lim="800000"/>
            <a:headEnd w="sm" len="sm"/>
            <a:tailEnd type="triangle" w="sm" len="sm"/>
          </a:ln>
          <a:effectLst/>
        </p:spPr>
      </p:cxnSp>
      <p:sp>
        <p:nvSpPr>
          <p:cNvPr id="116" name="Rectangle 73">
            <a:extLst>
              <a:ext uri="{FF2B5EF4-FFF2-40B4-BE49-F238E27FC236}">
                <a16:creationId xmlns:a16="http://schemas.microsoft.com/office/drawing/2014/main" id="{BD42A769-B261-F79F-913E-4F49190BA043}"/>
              </a:ext>
            </a:extLst>
          </p:cNvPr>
          <p:cNvSpPr/>
          <p:nvPr/>
        </p:nvSpPr>
        <p:spPr>
          <a:xfrm>
            <a:off x="3096436" y="3425907"/>
            <a:ext cx="2019612" cy="245133"/>
          </a:xfrm>
          <a:prstGeom prst="rect">
            <a:avLst/>
          </a:prstGeom>
          <a:solidFill>
            <a:sysClr val="window" lastClr="FFFFFF"/>
          </a:solidFill>
          <a:ln w="9525" cap="flat" cmpd="sng" algn="ctr">
            <a:solidFill>
              <a:srgbClr val="E8E8E8">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36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17" name="TextBox 322">
            <a:extLst>
              <a:ext uri="{FF2B5EF4-FFF2-40B4-BE49-F238E27FC236}">
                <a16:creationId xmlns:a16="http://schemas.microsoft.com/office/drawing/2014/main" id="{F3854B16-353C-EE53-665C-7843902DBDB5}"/>
              </a:ext>
            </a:extLst>
          </p:cNvPr>
          <p:cNvSpPr txBox="1"/>
          <p:nvPr/>
        </p:nvSpPr>
        <p:spPr>
          <a:xfrm>
            <a:off x="2968610" y="3349229"/>
            <a:ext cx="2352921" cy="400110"/>
          </a:xfrm>
          <a:prstGeom prst="rect">
            <a:avLst/>
          </a:prstGeom>
          <a:noFill/>
        </p:spPr>
        <p:txBody>
          <a:bodyPr wrap="square" rtlCol="0">
            <a:spAutoFit/>
          </a:bodyPr>
          <a:lstStyle/>
          <a:p>
            <a:pPr algn="ctr" defTabSz="457200"/>
            <a:r>
              <a:rPr lang="en-US" sz="2000" dirty="0">
                <a:solidFill>
                  <a:prstClr val="black"/>
                </a:solidFill>
                <a:latin typeface="Gill Sans MT" panose="020B0502020104020203" pitchFamily="34" charset="0"/>
                <a:cs typeface="Times New Roman" panose="02020603050405020304" pitchFamily="18" charset="0"/>
              </a:rPr>
              <a:t>DLT F</a:t>
            </a:r>
            <a:r>
              <a:rPr lang="en-US" altLang="zh-CN" sz="2000"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ramework</a:t>
            </a:r>
            <a:endParaRPr lang="en-DK" sz="2000" dirty="0">
              <a:solidFill>
                <a:prstClr val="black"/>
              </a:solidFill>
              <a:latin typeface="Gill Sans MT" panose="020B0502020104020203" pitchFamily="34" charset="0"/>
              <a:cs typeface="Times New Roman" panose="02020603050405020304" pitchFamily="18" charset="0"/>
            </a:endParaRPr>
          </a:p>
        </p:txBody>
      </p:sp>
      <p:sp>
        <p:nvSpPr>
          <p:cNvPr id="118" name="TextBox 322">
            <a:extLst>
              <a:ext uri="{FF2B5EF4-FFF2-40B4-BE49-F238E27FC236}">
                <a16:creationId xmlns:a16="http://schemas.microsoft.com/office/drawing/2014/main" id="{82FB471A-4C1D-D461-B20F-3681A99AADDA}"/>
              </a:ext>
            </a:extLst>
          </p:cNvPr>
          <p:cNvSpPr txBox="1"/>
          <p:nvPr/>
        </p:nvSpPr>
        <p:spPr>
          <a:xfrm>
            <a:off x="3129323" y="3747617"/>
            <a:ext cx="908108" cy="400110"/>
          </a:xfrm>
          <a:prstGeom prst="rect">
            <a:avLst/>
          </a:prstGeom>
          <a:noFill/>
        </p:spPr>
        <p:txBody>
          <a:bodyPr wrap="square" rtlCol="0">
            <a:spAutoFit/>
          </a:bodyPr>
          <a:lstStyle/>
          <a:p>
            <a:pPr algn="ctr" defTabSz="457200"/>
            <a:r>
              <a:rPr lang="en-US" altLang="zh-CN" sz="2000"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CCL</a:t>
            </a:r>
            <a:endParaRPr lang="en-DK" sz="2000" b="1" dirty="0">
              <a:solidFill>
                <a:prstClr val="black"/>
              </a:solidFill>
              <a:latin typeface="Gill Sans MT" panose="020B0502020104020203" pitchFamily="34" charset="0"/>
              <a:cs typeface="Times New Roman" panose="02020603050405020304" pitchFamily="18" charset="0"/>
            </a:endParaRPr>
          </a:p>
        </p:txBody>
      </p:sp>
      <p:sp>
        <p:nvSpPr>
          <p:cNvPr id="119" name="Rectangle 77">
            <a:extLst>
              <a:ext uri="{FF2B5EF4-FFF2-40B4-BE49-F238E27FC236}">
                <a16:creationId xmlns:a16="http://schemas.microsoft.com/office/drawing/2014/main" id="{D0C74A1F-1391-B70C-DA15-612DEDBCA802}"/>
              </a:ext>
            </a:extLst>
          </p:cNvPr>
          <p:cNvSpPr/>
          <p:nvPr/>
        </p:nvSpPr>
        <p:spPr>
          <a:xfrm>
            <a:off x="3096438" y="4212350"/>
            <a:ext cx="2019610" cy="400268"/>
          </a:xfrm>
          <a:prstGeom prst="rect">
            <a:avLst/>
          </a:prstGeom>
          <a:solidFill>
            <a:srgbClr val="0E2841">
              <a:lumMod val="10000"/>
              <a:lumOff val="90000"/>
            </a:srgbClr>
          </a:solidFill>
          <a:ln w="19050" cap="flat" cmpd="sng" algn="ctr">
            <a:solidFill>
              <a:srgbClr val="3F6EA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36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20" name="TextBox 322">
            <a:extLst>
              <a:ext uri="{FF2B5EF4-FFF2-40B4-BE49-F238E27FC236}">
                <a16:creationId xmlns:a16="http://schemas.microsoft.com/office/drawing/2014/main" id="{14352EEB-69CD-BFBB-BB09-574F5E7594BA}"/>
              </a:ext>
            </a:extLst>
          </p:cNvPr>
          <p:cNvSpPr txBox="1"/>
          <p:nvPr/>
        </p:nvSpPr>
        <p:spPr>
          <a:xfrm>
            <a:off x="2959403" y="4157609"/>
            <a:ext cx="2329256" cy="461665"/>
          </a:xfrm>
          <a:prstGeom prst="rect">
            <a:avLst/>
          </a:prstGeom>
          <a:noFill/>
        </p:spPr>
        <p:txBody>
          <a:bodyPr wrap="square" rtlCol="0">
            <a:spAutoFit/>
          </a:bodyPr>
          <a:lstStyle/>
          <a:p>
            <a:pPr algn="ctr" defTabSz="457200"/>
            <a:r>
              <a:rPr lang="en-US" altLang="zh-CN" sz="2400" b="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L</a:t>
            </a:r>
            <a:r>
              <a:rPr lang="en-US" altLang="zh-CN" sz="1400" b="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EVELLER</a:t>
            </a:r>
            <a:r>
              <a:rPr lang="en-US" altLang="zh-CN" b="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 Agent</a:t>
            </a:r>
            <a:endParaRPr lang="en-DK" sz="2400" b="1" dirty="0">
              <a:solidFill>
                <a:prstClr val="black"/>
              </a:solidFill>
              <a:latin typeface="Gill Sans MT" panose="020B0502020104020203" pitchFamily="34" charset="0"/>
              <a:cs typeface="Times New Roman" panose="02020603050405020304" pitchFamily="18" charset="0"/>
            </a:endParaRPr>
          </a:p>
        </p:txBody>
      </p:sp>
      <p:sp>
        <p:nvSpPr>
          <p:cNvPr id="121" name="Rectangle 79">
            <a:extLst>
              <a:ext uri="{FF2B5EF4-FFF2-40B4-BE49-F238E27FC236}">
                <a16:creationId xmlns:a16="http://schemas.microsoft.com/office/drawing/2014/main" id="{C1EB20A1-ADF2-1CE2-5827-71AA883A7F4C}"/>
              </a:ext>
            </a:extLst>
          </p:cNvPr>
          <p:cNvSpPr/>
          <p:nvPr/>
        </p:nvSpPr>
        <p:spPr>
          <a:xfrm>
            <a:off x="3073953" y="5091679"/>
            <a:ext cx="775579" cy="254989"/>
          </a:xfrm>
          <a:prstGeom prst="rect">
            <a:avLst/>
          </a:prstGeom>
          <a:solidFill>
            <a:sysClr val="window" lastClr="FFFFFF"/>
          </a:solidFill>
          <a:ln w="9525" cap="flat" cmpd="sng" algn="ctr">
            <a:solidFill>
              <a:srgbClr val="E8E8E8">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36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22" name="TextBox 322">
            <a:extLst>
              <a:ext uri="{FF2B5EF4-FFF2-40B4-BE49-F238E27FC236}">
                <a16:creationId xmlns:a16="http://schemas.microsoft.com/office/drawing/2014/main" id="{EB4ED6B3-090D-3E58-B608-5B4C674CCFFC}"/>
              </a:ext>
            </a:extLst>
          </p:cNvPr>
          <p:cNvSpPr txBox="1"/>
          <p:nvPr/>
        </p:nvSpPr>
        <p:spPr>
          <a:xfrm>
            <a:off x="2913839" y="5045594"/>
            <a:ext cx="1004624" cy="369332"/>
          </a:xfrm>
          <a:prstGeom prst="rect">
            <a:avLst/>
          </a:prstGeom>
          <a:noFill/>
        </p:spPr>
        <p:txBody>
          <a:bodyPr wrap="square" rtlCol="0">
            <a:spAutoFit/>
          </a:bodyPr>
          <a:lstStyle/>
          <a:p>
            <a:pPr algn="ctr" defTabSz="457200"/>
            <a:r>
              <a:rPr lang="en-US" altLang="zh-CN"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GPU</a:t>
            </a:r>
            <a:endParaRPr lang="en-DK" b="1" dirty="0">
              <a:solidFill>
                <a:prstClr val="black"/>
              </a:solidFill>
              <a:latin typeface="Gill Sans MT" panose="020B0502020104020203" pitchFamily="34" charset="0"/>
              <a:cs typeface="Times New Roman" panose="02020603050405020304" pitchFamily="18" charset="0"/>
            </a:endParaRPr>
          </a:p>
        </p:txBody>
      </p:sp>
      <p:sp>
        <p:nvSpPr>
          <p:cNvPr id="123" name="Rectangle 81">
            <a:extLst>
              <a:ext uri="{FF2B5EF4-FFF2-40B4-BE49-F238E27FC236}">
                <a16:creationId xmlns:a16="http://schemas.microsoft.com/office/drawing/2014/main" id="{3CD9AD89-0B80-D82F-2901-E50F6455448E}"/>
              </a:ext>
            </a:extLst>
          </p:cNvPr>
          <p:cNvSpPr/>
          <p:nvPr/>
        </p:nvSpPr>
        <p:spPr>
          <a:xfrm>
            <a:off x="4349842" y="5091679"/>
            <a:ext cx="775579" cy="254989"/>
          </a:xfrm>
          <a:prstGeom prst="rect">
            <a:avLst/>
          </a:prstGeom>
          <a:solidFill>
            <a:sysClr val="window" lastClr="FFFFFF"/>
          </a:solidFill>
          <a:ln w="9525" cap="flat" cmpd="sng" algn="ctr">
            <a:solidFill>
              <a:srgbClr val="E8E8E8">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36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24" name="TextBox 322">
            <a:extLst>
              <a:ext uri="{FF2B5EF4-FFF2-40B4-BE49-F238E27FC236}">
                <a16:creationId xmlns:a16="http://schemas.microsoft.com/office/drawing/2014/main" id="{B99AD4DB-B1E0-AEA8-5EC2-6C49F1056E2E}"/>
              </a:ext>
            </a:extLst>
          </p:cNvPr>
          <p:cNvSpPr txBox="1"/>
          <p:nvPr/>
        </p:nvSpPr>
        <p:spPr>
          <a:xfrm>
            <a:off x="4223967" y="5039801"/>
            <a:ext cx="1004624" cy="369332"/>
          </a:xfrm>
          <a:prstGeom prst="rect">
            <a:avLst/>
          </a:prstGeom>
          <a:noFill/>
        </p:spPr>
        <p:txBody>
          <a:bodyPr wrap="square" rtlCol="0">
            <a:spAutoFit/>
          </a:bodyPr>
          <a:lstStyle/>
          <a:p>
            <a:pPr algn="ctr" defTabSz="457200"/>
            <a:r>
              <a:rPr lang="en-US" altLang="zh-CN"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NIC</a:t>
            </a:r>
            <a:endParaRPr lang="en-DK" b="1" dirty="0">
              <a:solidFill>
                <a:prstClr val="black"/>
              </a:solidFill>
              <a:latin typeface="Gill Sans MT" panose="020B0502020104020203" pitchFamily="34" charset="0"/>
              <a:cs typeface="Times New Roman" panose="02020603050405020304" pitchFamily="18" charset="0"/>
            </a:endParaRPr>
          </a:p>
        </p:txBody>
      </p:sp>
      <p:sp>
        <p:nvSpPr>
          <p:cNvPr id="125" name="TextBox 322">
            <a:extLst>
              <a:ext uri="{FF2B5EF4-FFF2-40B4-BE49-F238E27FC236}">
                <a16:creationId xmlns:a16="http://schemas.microsoft.com/office/drawing/2014/main" id="{F400C716-B938-FABE-D4B2-35946F3A2106}"/>
              </a:ext>
            </a:extLst>
          </p:cNvPr>
          <p:cNvSpPr txBox="1"/>
          <p:nvPr/>
        </p:nvSpPr>
        <p:spPr>
          <a:xfrm>
            <a:off x="3383407" y="3064179"/>
            <a:ext cx="1518220" cy="461665"/>
          </a:xfrm>
          <a:prstGeom prst="rect">
            <a:avLst/>
          </a:prstGeom>
          <a:noFill/>
        </p:spPr>
        <p:txBody>
          <a:bodyPr wrap="square" rtlCol="0">
            <a:spAutoFit/>
          </a:bodyPr>
          <a:lstStyle/>
          <a:p>
            <a:pPr algn="ctr" defTabSz="457200"/>
            <a:r>
              <a:rPr lang="en-US" altLang="zh-CN" sz="2400"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Tenant 2</a:t>
            </a:r>
            <a:endParaRPr lang="en-DK" sz="2400" b="1" i="1" dirty="0">
              <a:solidFill>
                <a:prstClr val="black"/>
              </a:solidFill>
              <a:latin typeface="Gill Sans MT" panose="020B0502020104020203" pitchFamily="34" charset="0"/>
              <a:cs typeface="Times New Roman" panose="02020603050405020304" pitchFamily="18" charset="0"/>
            </a:endParaRPr>
          </a:p>
        </p:txBody>
      </p:sp>
      <p:cxnSp>
        <p:nvCxnSpPr>
          <p:cNvPr id="126" name="Straight Arrow Connector 84">
            <a:extLst>
              <a:ext uri="{FF2B5EF4-FFF2-40B4-BE49-F238E27FC236}">
                <a16:creationId xmlns:a16="http://schemas.microsoft.com/office/drawing/2014/main" id="{A5C04054-6EC2-7EFA-AE86-46FBB339D224}"/>
              </a:ext>
            </a:extLst>
          </p:cNvPr>
          <p:cNvCxnSpPr>
            <a:cxnSpLocks/>
          </p:cNvCxnSpPr>
          <p:nvPr/>
        </p:nvCxnSpPr>
        <p:spPr>
          <a:xfrm>
            <a:off x="3461743" y="4983787"/>
            <a:ext cx="0" cy="141996"/>
          </a:xfrm>
          <a:prstGeom prst="straightConnector1">
            <a:avLst/>
          </a:prstGeom>
          <a:noFill/>
          <a:ln w="12700" cap="flat" cmpd="sng" algn="ctr">
            <a:solidFill>
              <a:sysClr val="windowText" lastClr="000000">
                <a:lumMod val="65000"/>
                <a:lumOff val="35000"/>
              </a:sysClr>
            </a:solidFill>
            <a:prstDash val="solid"/>
            <a:miter lim="800000"/>
            <a:headEnd w="sm" len="sm"/>
            <a:tailEnd type="triangle" w="sm" len="sm"/>
          </a:ln>
          <a:effectLst/>
        </p:spPr>
      </p:cxnSp>
      <p:cxnSp>
        <p:nvCxnSpPr>
          <p:cNvPr id="127" name="Straight Arrow Connector 85">
            <a:extLst>
              <a:ext uri="{FF2B5EF4-FFF2-40B4-BE49-F238E27FC236}">
                <a16:creationId xmlns:a16="http://schemas.microsoft.com/office/drawing/2014/main" id="{64414942-9062-CE8C-99C5-E0896D73727C}"/>
              </a:ext>
            </a:extLst>
          </p:cNvPr>
          <p:cNvCxnSpPr>
            <a:cxnSpLocks/>
          </p:cNvCxnSpPr>
          <p:nvPr/>
        </p:nvCxnSpPr>
        <p:spPr>
          <a:xfrm>
            <a:off x="4747146" y="4983787"/>
            <a:ext cx="0" cy="141996"/>
          </a:xfrm>
          <a:prstGeom prst="straightConnector1">
            <a:avLst/>
          </a:prstGeom>
          <a:noFill/>
          <a:ln w="12700" cap="flat" cmpd="sng" algn="ctr">
            <a:solidFill>
              <a:sysClr val="windowText" lastClr="000000">
                <a:lumMod val="65000"/>
                <a:lumOff val="35000"/>
              </a:sysClr>
            </a:solidFill>
            <a:prstDash val="solid"/>
            <a:miter lim="800000"/>
            <a:headEnd w="sm" len="sm"/>
            <a:tailEnd type="triangle" w="sm" len="sm"/>
          </a:ln>
          <a:effectLst/>
        </p:spPr>
      </p:cxnSp>
      <p:cxnSp>
        <p:nvCxnSpPr>
          <p:cNvPr id="128" name="Straight Arrow Connector 86">
            <a:extLst>
              <a:ext uri="{FF2B5EF4-FFF2-40B4-BE49-F238E27FC236}">
                <a16:creationId xmlns:a16="http://schemas.microsoft.com/office/drawing/2014/main" id="{B15F70AD-DC89-F34E-EB36-E61819A996E2}"/>
              </a:ext>
            </a:extLst>
          </p:cNvPr>
          <p:cNvCxnSpPr>
            <a:cxnSpLocks/>
          </p:cNvCxnSpPr>
          <p:nvPr/>
        </p:nvCxnSpPr>
        <p:spPr>
          <a:xfrm>
            <a:off x="4743564" y="3681014"/>
            <a:ext cx="0" cy="507565"/>
          </a:xfrm>
          <a:prstGeom prst="straightConnector1">
            <a:avLst/>
          </a:prstGeom>
          <a:noFill/>
          <a:ln w="12700" cap="flat" cmpd="sng" algn="ctr">
            <a:solidFill>
              <a:sysClr val="windowText" lastClr="000000">
                <a:lumMod val="65000"/>
                <a:lumOff val="35000"/>
              </a:sysClr>
            </a:solidFill>
            <a:prstDash val="solid"/>
            <a:miter lim="800000"/>
            <a:headEnd w="sm" len="sm"/>
            <a:tailEnd type="triangle" w="sm" len="sm"/>
          </a:ln>
          <a:effectLst/>
        </p:spPr>
      </p:cxnSp>
      <p:cxnSp>
        <p:nvCxnSpPr>
          <p:cNvPr id="129" name="Straight Arrow Connector 87">
            <a:extLst>
              <a:ext uri="{FF2B5EF4-FFF2-40B4-BE49-F238E27FC236}">
                <a16:creationId xmlns:a16="http://schemas.microsoft.com/office/drawing/2014/main" id="{B53DD4C3-8C96-E02D-ECD7-33394ADAD095}"/>
              </a:ext>
            </a:extLst>
          </p:cNvPr>
          <p:cNvCxnSpPr>
            <a:cxnSpLocks/>
          </p:cNvCxnSpPr>
          <p:nvPr/>
        </p:nvCxnSpPr>
        <p:spPr>
          <a:xfrm>
            <a:off x="3562201" y="3677694"/>
            <a:ext cx="0" cy="141996"/>
          </a:xfrm>
          <a:prstGeom prst="straightConnector1">
            <a:avLst/>
          </a:prstGeom>
          <a:noFill/>
          <a:ln w="12700" cap="flat" cmpd="sng" algn="ctr">
            <a:solidFill>
              <a:sysClr val="windowText" lastClr="000000">
                <a:lumMod val="65000"/>
                <a:lumOff val="35000"/>
              </a:sysClr>
            </a:solidFill>
            <a:prstDash val="solid"/>
            <a:miter lim="800000"/>
            <a:headEnd w="sm" len="sm"/>
            <a:tailEnd type="triangle" w="sm" len="sm"/>
          </a:ln>
          <a:effectLst/>
        </p:spPr>
      </p:cxnSp>
      <p:cxnSp>
        <p:nvCxnSpPr>
          <p:cNvPr id="130" name="Straight Arrow Connector 88">
            <a:extLst>
              <a:ext uri="{FF2B5EF4-FFF2-40B4-BE49-F238E27FC236}">
                <a16:creationId xmlns:a16="http://schemas.microsoft.com/office/drawing/2014/main" id="{0286D7E3-64A9-8348-FA3D-04577EF60882}"/>
              </a:ext>
            </a:extLst>
          </p:cNvPr>
          <p:cNvCxnSpPr>
            <a:cxnSpLocks/>
          </p:cNvCxnSpPr>
          <p:nvPr/>
        </p:nvCxnSpPr>
        <p:spPr>
          <a:xfrm>
            <a:off x="3562201" y="4053401"/>
            <a:ext cx="0" cy="141996"/>
          </a:xfrm>
          <a:prstGeom prst="straightConnector1">
            <a:avLst/>
          </a:prstGeom>
          <a:noFill/>
          <a:ln w="12700" cap="flat" cmpd="sng" algn="ctr">
            <a:solidFill>
              <a:sysClr val="windowText" lastClr="000000">
                <a:lumMod val="65000"/>
                <a:lumOff val="35000"/>
              </a:sysClr>
            </a:solidFill>
            <a:prstDash val="solid"/>
            <a:miter lim="800000"/>
            <a:headEnd w="sm" len="sm"/>
            <a:tailEnd type="triangle" w="sm" len="sm"/>
          </a:ln>
          <a:effectLst/>
        </p:spPr>
      </p:cxnSp>
      <p:sp>
        <p:nvSpPr>
          <p:cNvPr id="131" name="Rectangle 89">
            <a:extLst>
              <a:ext uri="{FF2B5EF4-FFF2-40B4-BE49-F238E27FC236}">
                <a16:creationId xmlns:a16="http://schemas.microsoft.com/office/drawing/2014/main" id="{EC0DF8A9-2A96-D2CA-2936-33997034C112}"/>
              </a:ext>
            </a:extLst>
          </p:cNvPr>
          <p:cNvSpPr/>
          <p:nvPr/>
        </p:nvSpPr>
        <p:spPr>
          <a:xfrm>
            <a:off x="3102908" y="4749095"/>
            <a:ext cx="2013140" cy="237851"/>
          </a:xfrm>
          <a:prstGeom prst="rect">
            <a:avLst/>
          </a:prstGeom>
          <a:solidFill>
            <a:sysClr val="window" lastClr="FFFFFF"/>
          </a:solidFill>
          <a:ln w="9525" cap="flat" cmpd="sng" algn="ctr">
            <a:solidFill>
              <a:srgbClr val="E8E8E8">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36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32" name="TextBox 322">
            <a:extLst>
              <a:ext uri="{FF2B5EF4-FFF2-40B4-BE49-F238E27FC236}">
                <a16:creationId xmlns:a16="http://schemas.microsoft.com/office/drawing/2014/main" id="{D7657710-7EFB-0498-791E-93E9E52751B3}"/>
              </a:ext>
            </a:extLst>
          </p:cNvPr>
          <p:cNvSpPr txBox="1"/>
          <p:nvPr/>
        </p:nvSpPr>
        <p:spPr>
          <a:xfrm>
            <a:off x="3356592" y="4665214"/>
            <a:ext cx="1491232" cy="400110"/>
          </a:xfrm>
          <a:prstGeom prst="rect">
            <a:avLst/>
          </a:prstGeom>
          <a:noFill/>
        </p:spPr>
        <p:txBody>
          <a:bodyPr wrap="square" rtlCol="0">
            <a:spAutoFit/>
          </a:bodyPr>
          <a:lstStyle/>
          <a:p>
            <a:pPr algn="ctr" defTabSz="457200"/>
            <a:r>
              <a:rPr lang="en-US" altLang="zh-CN" sz="2000"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Transport</a:t>
            </a:r>
            <a:endParaRPr lang="en-DK" sz="2000" b="1" dirty="0">
              <a:solidFill>
                <a:prstClr val="black"/>
              </a:solidFill>
              <a:latin typeface="Gill Sans MT" panose="020B0502020104020203" pitchFamily="34" charset="0"/>
              <a:cs typeface="Times New Roman" panose="02020603050405020304" pitchFamily="18" charset="0"/>
            </a:endParaRPr>
          </a:p>
        </p:txBody>
      </p:sp>
      <p:cxnSp>
        <p:nvCxnSpPr>
          <p:cNvPr id="133" name="Straight Arrow Connector 91">
            <a:extLst>
              <a:ext uri="{FF2B5EF4-FFF2-40B4-BE49-F238E27FC236}">
                <a16:creationId xmlns:a16="http://schemas.microsoft.com/office/drawing/2014/main" id="{AF5B740E-8D5A-9763-A49D-3F924DCF1223}"/>
              </a:ext>
            </a:extLst>
          </p:cNvPr>
          <p:cNvCxnSpPr>
            <a:cxnSpLocks/>
          </p:cNvCxnSpPr>
          <p:nvPr/>
        </p:nvCxnSpPr>
        <p:spPr>
          <a:xfrm>
            <a:off x="4111992" y="4626956"/>
            <a:ext cx="0" cy="141996"/>
          </a:xfrm>
          <a:prstGeom prst="straightConnector1">
            <a:avLst/>
          </a:prstGeom>
          <a:noFill/>
          <a:ln w="12700" cap="flat" cmpd="sng" algn="ctr">
            <a:solidFill>
              <a:sysClr val="windowText" lastClr="000000">
                <a:lumMod val="65000"/>
                <a:lumOff val="35000"/>
              </a:sysClr>
            </a:solidFill>
            <a:prstDash val="solid"/>
            <a:miter lim="800000"/>
            <a:headEnd w="sm" len="sm"/>
            <a:tailEnd type="triangle" w="sm" len="sm"/>
          </a:ln>
          <a:effectLst/>
        </p:spPr>
      </p:cxnSp>
      <p:cxnSp>
        <p:nvCxnSpPr>
          <p:cNvPr id="134" name="Connector: Elbow 93">
            <a:extLst>
              <a:ext uri="{FF2B5EF4-FFF2-40B4-BE49-F238E27FC236}">
                <a16:creationId xmlns:a16="http://schemas.microsoft.com/office/drawing/2014/main" id="{4246EF22-346E-59E6-B21B-B32E62867416}"/>
              </a:ext>
            </a:extLst>
          </p:cNvPr>
          <p:cNvCxnSpPr>
            <a:cxnSpLocks/>
          </p:cNvCxnSpPr>
          <p:nvPr/>
        </p:nvCxnSpPr>
        <p:spPr>
          <a:xfrm rot="5400000">
            <a:off x="1885777" y="3655275"/>
            <a:ext cx="1673238" cy="175763"/>
          </a:xfrm>
          <a:prstGeom prst="bentConnector3">
            <a:avLst>
              <a:gd name="adj1" fmla="val 100212"/>
            </a:avLst>
          </a:prstGeom>
          <a:noFill/>
          <a:ln w="19050" cap="flat" cmpd="sng" algn="ctr">
            <a:solidFill>
              <a:srgbClr val="0E2841">
                <a:lumMod val="50000"/>
                <a:lumOff val="50000"/>
              </a:srgbClr>
            </a:solidFill>
            <a:prstDash val="solid"/>
            <a:miter lim="800000"/>
            <a:headEnd type="triangle"/>
            <a:tailEnd type="triangle"/>
          </a:ln>
          <a:effectLst/>
        </p:spPr>
      </p:cxnSp>
      <p:cxnSp>
        <p:nvCxnSpPr>
          <p:cNvPr id="135" name="Connector: Elbow 110">
            <a:extLst>
              <a:ext uri="{FF2B5EF4-FFF2-40B4-BE49-F238E27FC236}">
                <a16:creationId xmlns:a16="http://schemas.microsoft.com/office/drawing/2014/main" id="{EEFC28FD-80A3-856D-E145-FD869AE13F61}"/>
              </a:ext>
            </a:extLst>
          </p:cNvPr>
          <p:cNvCxnSpPr>
            <a:cxnSpLocks/>
          </p:cNvCxnSpPr>
          <p:nvPr/>
        </p:nvCxnSpPr>
        <p:spPr>
          <a:xfrm rot="16200000" flipH="1">
            <a:off x="2172970" y="3660573"/>
            <a:ext cx="1673238" cy="175763"/>
          </a:xfrm>
          <a:prstGeom prst="bentConnector3">
            <a:avLst>
              <a:gd name="adj1" fmla="val 100212"/>
            </a:avLst>
          </a:prstGeom>
          <a:noFill/>
          <a:ln w="19050" cap="flat" cmpd="sng" algn="ctr">
            <a:solidFill>
              <a:srgbClr val="0E2841">
                <a:lumMod val="50000"/>
                <a:lumOff val="50000"/>
              </a:srgbClr>
            </a:solidFill>
            <a:prstDash val="solid"/>
            <a:miter lim="800000"/>
            <a:headEnd type="triangle"/>
            <a:tailEnd type="triangle"/>
          </a:ln>
          <a:effectLst/>
        </p:spPr>
      </p:cxnSp>
      <p:sp>
        <p:nvSpPr>
          <p:cNvPr id="137" name="Rectangle 114">
            <a:extLst>
              <a:ext uri="{FF2B5EF4-FFF2-40B4-BE49-F238E27FC236}">
                <a16:creationId xmlns:a16="http://schemas.microsoft.com/office/drawing/2014/main" id="{2E3D3D90-32BE-4F5D-5F07-8119CF1CD42B}"/>
              </a:ext>
            </a:extLst>
          </p:cNvPr>
          <p:cNvSpPr/>
          <p:nvPr/>
        </p:nvSpPr>
        <p:spPr>
          <a:xfrm>
            <a:off x="507601" y="5492734"/>
            <a:ext cx="4688008" cy="400268"/>
          </a:xfrm>
          <a:prstGeom prst="rect">
            <a:avLst/>
          </a:prstGeom>
          <a:solidFill>
            <a:srgbClr val="FBEED7"/>
          </a:solidFill>
          <a:ln w="19050" cap="flat" cmpd="sng" algn="ctr">
            <a:solidFill>
              <a:srgbClr val="EFD885"/>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36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38" name="TextBox 322">
            <a:extLst>
              <a:ext uri="{FF2B5EF4-FFF2-40B4-BE49-F238E27FC236}">
                <a16:creationId xmlns:a16="http://schemas.microsoft.com/office/drawing/2014/main" id="{C14891AB-F54C-9002-833D-125BC364774D}"/>
              </a:ext>
            </a:extLst>
          </p:cNvPr>
          <p:cNvSpPr txBox="1"/>
          <p:nvPr/>
        </p:nvSpPr>
        <p:spPr>
          <a:xfrm>
            <a:off x="1733550" y="5423793"/>
            <a:ext cx="1951343" cy="461665"/>
          </a:xfrm>
          <a:prstGeom prst="rect">
            <a:avLst/>
          </a:prstGeom>
          <a:noFill/>
        </p:spPr>
        <p:txBody>
          <a:bodyPr wrap="square" rtlCol="0">
            <a:spAutoFit/>
          </a:bodyPr>
          <a:lstStyle/>
          <a:p>
            <a:pPr algn="ctr" defTabSz="457200"/>
            <a:r>
              <a:rPr lang="en-US" altLang="zh-CN" sz="2400" b="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Network</a:t>
            </a:r>
            <a:endParaRPr lang="en-DK" sz="2400" b="1" dirty="0">
              <a:solidFill>
                <a:prstClr val="black"/>
              </a:solidFill>
              <a:latin typeface="Gill Sans MT" panose="020B0502020104020203" pitchFamily="34" charset="0"/>
              <a:cs typeface="Times New Roman" panose="02020603050405020304" pitchFamily="18" charset="0"/>
            </a:endParaRPr>
          </a:p>
        </p:txBody>
      </p:sp>
      <p:cxnSp>
        <p:nvCxnSpPr>
          <p:cNvPr id="164" name="Straight Arrow Connector 217">
            <a:extLst>
              <a:ext uri="{FF2B5EF4-FFF2-40B4-BE49-F238E27FC236}">
                <a16:creationId xmlns:a16="http://schemas.microsoft.com/office/drawing/2014/main" id="{367A0E02-697A-4DAC-850C-EDDE11134EBB}"/>
              </a:ext>
            </a:extLst>
          </p:cNvPr>
          <p:cNvCxnSpPr>
            <a:cxnSpLocks/>
          </p:cNvCxnSpPr>
          <p:nvPr/>
        </p:nvCxnSpPr>
        <p:spPr>
          <a:xfrm>
            <a:off x="2266014" y="5347178"/>
            <a:ext cx="0" cy="141996"/>
          </a:xfrm>
          <a:prstGeom prst="straightConnector1">
            <a:avLst/>
          </a:prstGeom>
          <a:noFill/>
          <a:ln w="12700" cap="flat" cmpd="sng" algn="ctr">
            <a:solidFill>
              <a:sysClr val="windowText" lastClr="000000">
                <a:lumMod val="65000"/>
                <a:lumOff val="35000"/>
              </a:sysClr>
            </a:solidFill>
            <a:prstDash val="solid"/>
            <a:miter lim="800000"/>
            <a:headEnd w="sm" len="sm"/>
            <a:tailEnd type="triangle" w="sm" len="sm"/>
          </a:ln>
          <a:effectLst/>
        </p:spPr>
      </p:cxnSp>
      <p:cxnSp>
        <p:nvCxnSpPr>
          <p:cNvPr id="165" name="Straight Arrow Connector 219">
            <a:extLst>
              <a:ext uri="{FF2B5EF4-FFF2-40B4-BE49-F238E27FC236}">
                <a16:creationId xmlns:a16="http://schemas.microsoft.com/office/drawing/2014/main" id="{DBF819CA-42AD-760B-5F53-4AC9AEC5BBDC}"/>
              </a:ext>
            </a:extLst>
          </p:cNvPr>
          <p:cNvCxnSpPr>
            <a:cxnSpLocks/>
          </p:cNvCxnSpPr>
          <p:nvPr/>
        </p:nvCxnSpPr>
        <p:spPr>
          <a:xfrm>
            <a:off x="4748649" y="5345261"/>
            <a:ext cx="0" cy="141996"/>
          </a:xfrm>
          <a:prstGeom prst="straightConnector1">
            <a:avLst/>
          </a:prstGeom>
          <a:noFill/>
          <a:ln w="12700" cap="flat" cmpd="sng" algn="ctr">
            <a:solidFill>
              <a:sysClr val="windowText" lastClr="000000">
                <a:lumMod val="65000"/>
                <a:lumOff val="35000"/>
              </a:sysClr>
            </a:solidFill>
            <a:prstDash val="solid"/>
            <a:miter lim="800000"/>
            <a:headEnd w="sm" len="sm"/>
            <a:tailEnd type="triangle" w="sm" len="sm"/>
          </a:ln>
          <a:effectLst/>
        </p:spPr>
      </p:cxnSp>
      <p:sp>
        <p:nvSpPr>
          <p:cNvPr id="171" name="TextBox 322">
            <a:extLst>
              <a:ext uri="{FF2B5EF4-FFF2-40B4-BE49-F238E27FC236}">
                <a16:creationId xmlns:a16="http://schemas.microsoft.com/office/drawing/2014/main" id="{D7DC10F8-D4B4-D6B0-3A4D-05CF15C73595}"/>
              </a:ext>
            </a:extLst>
          </p:cNvPr>
          <p:cNvSpPr txBox="1"/>
          <p:nvPr/>
        </p:nvSpPr>
        <p:spPr>
          <a:xfrm>
            <a:off x="2316379" y="4502465"/>
            <a:ext cx="1092074" cy="338554"/>
          </a:xfrm>
          <a:prstGeom prst="rect">
            <a:avLst/>
          </a:prstGeom>
          <a:noFill/>
        </p:spPr>
        <p:txBody>
          <a:bodyPr wrap="square" rtlCol="0">
            <a:spAutoFit/>
          </a:bodyPr>
          <a:lstStyle/>
          <a:p>
            <a:pPr algn="ctr" defTabSz="457200"/>
            <a:r>
              <a:rPr lang="en-US" sz="1600" b="1" dirty="0">
                <a:solidFill>
                  <a:prstClr val="black"/>
                </a:solidFill>
                <a:latin typeface="Gill Sans MT" panose="020B0502020104020203" pitchFamily="34" charset="0"/>
                <a:cs typeface="Times New Roman" panose="02020603050405020304" pitchFamily="18" charset="0"/>
              </a:rPr>
              <a:t>…</a:t>
            </a:r>
            <a:endParaRPr lang="en-DK" sz="1600" b="1" dirty="0">
              <a:solidFill>
                <a:prstClr val="black"/>
              </a:solidFill>
              <a:latin typeface="Gill Sans MT" panose="020B0502020104020203" pitchFamily="34" charset="0"/>
              <a:cs typeface="Times New Roman" panose="02020603050405020304" pitchFamily="18" charset="0"/>
            </a:endParaRPr>
          </a:p>
        </p:txBody>
      </p:sp>
      <p:sp>
        <p:nvSpPr>
          <p:cNvPr id="5" name="内容占位符 2">
            <a:extLst>
              <a:ext uri="{FF2B5EF4-FFF2-40B4-BE49-F238E27FC236}">
                <a16:creationId xmlns:a16="http://schemas.microsoft.com/office/drawing/2014/main" id="{8C0CE0E9-0C05-C99E-C87D-38CB1D349028}"/>
              </a:ext>
            </a:extLst>
          </p:cNvPr>
          <p:cNvSpPr>
            <a:spLocks noGrp="1"/>
          </p:cNvSpPr>
          <p:nvPr>
            <p:ph idx="1"/>
          </p:nvPr>
        </p:nvSpPr>
        <p:spPr>
          <a:xfrm>
            <a:off x="5592913" y="2287513"/>
            <a:ext cx="6086043" cy="4201856"/>
          </a:xfrm>
        </p:spPr>
        <p:txBody>
          <a:bodyPr>
            <a:normAutofit/>
          </a:bodyPr>
          <a:lstStyle/>
          <a:p>
            <a:r>
              <a:rPr lang="en-US" altLang="zh-CN" dirty="0">
                <a:latin typeface="Gill Sans MT" panose="020B0502020104020203" pitchFamily="34" charset="0"/>
              </a:rPr>
              <a:t>Priority compression over limited priority levels to minimize fairness loss</a:t>
            </a:r>
          </a:p>
          <a:p>
            <a:r>
              <a:rPr lang="en-US" altLang="zh-CN" dirty="0">
                <a:latin typeface="Gill Sans MT" panose="020B0502020104020203" pitchFamily="34" charset="0"/>
              </a:rPr>
              <a:t>Scheduling optimization by leveraging communication-computation overlap</a:t>
            </a:r>
          </a:p>
          <a:p>
            <a:r>
              <a:rPr lang="en-US" altLang="zh-CN" dirty="0">
                <a:latin typeface="Gill Sans MT" panose="020B0502020104020203" pitchFamily="34" charset="0"/>
              </a:rPr>
              <a:t>Dynamic RDMA priority (Traffic Class) adjustment </a:t>
            </a:r>
            <a:r>
              <a:rPr lang="zh-CN" altLang="zh-CN" dirty="0">
                <a:latin typeface="Gill Sans MT" panose="020B0502020104020203" pitchFamily="34" charset="0"/>
              </a:rPr>
              <a:t>via QP Resurrection</a:t>
            </a:r>
            <a:endParaRPr lang="en-US" altLang="zh-CN" dirty="0">
              <a:latin typeface="Gill Sans MT" panose="020B0502020104020203" pitchFamily="34" charset="0"/>
            </a:endParaRPr>
          </a:p>
        </p:txBody>
      </p:sp>
    </p:spTree>
    <p:extLst>
      <p:ext uri="{BB962C8B-B14F-4D97-AF65-F5344CB8AC3E}">
        <p14:creationId xmlns:p14="http://schemas.microsoft.com/office/powerpoint/2010/main" val="3310559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071D8-8FF9-B941-AD54-B75F43865EB0}"/>
            </a:ext>
          </a:extLst>
        </p:cNvPr>
        <p:cNvGrpSpPr/>
        <p:nvPr/>
      </p:nvGrpSpPr>
      <p:grpSpPr>
        <a:xfrm>
          <a:off x="0" y="0"/>
          <a:ext cx="0" cy="0"/>
          <a:chOff x="0" y="0"/>
          <a:chExt cx="0" cy="0"/>
        </a:xfrm>
      </p:grpSpPr>
      <p:grpSp>
        <p:nvGrpSpPr>
          <p:cNvPr id="56" name="组合 55">
            <a:extLst>
              <a:ext uri="{FF2B5EF4-FFF2-40B4-BE49-F238E27FC236}">
                <a16:creationId xmlns:a16="http://schemas.microsoft.com/office/drawing/2014/main" id="{1EC88AA2-0560-B949-9BE2-A7C36FC28F91}"/>
              </a:ext>
            </a:extLst>
          </p:cNvPr>
          <p:cNvGrpSpPr/>
          <p:nvPr/>
        </p:nvGrpSpPr>
        <p:grpSpPr>
          <a:xfrm>
            <a:off x="4201733" y="3987271"/>
            <a:ext cx="1351006" cy="1427244"/>
            <a:chOff x="8442910" y="-72007"/>
            <a:chExt cx="1351006" cy="1427244"/>
          </a:xfrm>
        </p:grpSpPr>
        <p:pic>
          <p:nvPicPr>
            <p:cNvPr id="13" name="图形 12" descr="云 纯色填充">
              <a:extLst>
                <a:ext uri="{FF2B5EF4-FFF2-40B4-BE49-F238E27FC236}">
                  <a16:creationId xmlns:a16="http://schemas.microsoft.com/office/drawing/2014/main" id="{AFA10545-3860-F58E-B7A6-489B2B92590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77582" y="-72007"/>
              <a:ext cx="1128372" cy="1128372"/>
            </a:xfrm>
            <a:prstGeom prst="rect">
              <a:avLst/>
            </a:prstGeom>
          </p:spPr>
        </p:pic>
        <p:pic>
          <p:nvPicPr>
            <p:cNvPr id="18" name="图形 17" descr="服务器 纯色填充">
              <a:extLst>
                <a:ext uri="{FF2B5EF4-FFF2-40B4-BE49-F238E27FC236}">
                  <a16:creationId xmlns:a16="http://schemas.microsoft.com/office/drawing/2014/main" id="{E668D90A-4E35-20C8-713F-3C8549F0919D}"/>
                </a:ext>
              </a:extLst>
            </p:cNvPr>
            <p:cNvPicPr>
              <a:picLocks noChangeAspect="1"/>
            </p:cNvPicPr>
            <p:nvPr/>
          </p:nvPicPr>
          <p:blipFill>
            <a:blip>
              <a:extLst>
                <a:ext uri="{96DAC541-7B7A-43D3-8B79-37D633B846F1}">
                  <asvg:svgBlip xmlns:asvg="http://schemas.microsoft.com/office/drawing/2016/SVG/main" r:embed="rId5"/>
                </a:ext>
              </a:extLst>
            </a:blip>
            <a:srcRect b="29899"/>
            <a:stretch>
              <a:fillRect/>
            </a:stretch>
          </p:blipFill>
          <p:spPr>
            <a:xfrm>
              <a:off x="8442910" y="855097"/>
              <a:ext cx="551562" cy="386652"/>
            </a:xfrm>
            <a:prstGeom prst="rect">
              <a:avLst/>
            </a:prstGeom>
          </p:spPr>
        </p:pic>
        <p:pic>
          <p:nvPicPr>
            <p:cNvPr id="24" name="图形 23" descr="服务器 纯色填充">
              <a:extLst>
                <a:ext uri="{FF2B5EF4-FFF2-40B4-BE49-F238E27FC236}">
                  <a16:creationId xmlns:a16="http://schemas.microsoft.com/office/drawing/2014/main" id="{CB8BEF79-7FA6-3B59-A167-05C9D9CC3F7D}"/>
                </a:ext>
              </a:extLst>
            </p:cNvPr>
            <p:cNvPicPr>
              <a:picLocks noChangeAspect="1"/>
            </p:cNvPicPr>
            <p:nvPr/>
          </p:nvPicPr>
          <p:blipFill>
            <a:blip>
              <a:extLst>
                <a:ext uri="{96DAC541-7B7A-43D3-8B79-37D633B846F1}">
                  <asvg:svgBlip xmlns:asvg="http://schemas.microsoft.com/office/drawing/2016/SVG/main" r:embed="rId5"/>
                </a:ext>
              </a:extLst>
            </a:blip>
            <a:srcRect b="29899"/>
            <a:stretch>
              <a:fillRect/>
            </a:stretch>
          </p:blipFill>
          <p:spPr>
            <a:xfrm>
              <a:off x="8842632" y="968585"/>
              <a:ext cx="551562" cy="386652"/>
            </a:xfrm>
            <a:prstGeom prst="rect">
              <a:avLst/>
            </a:prstGeom>
          </p:spPr>
        </p:pic>
        <p:pic>
          <p:nvPicPr>
            <p:cNvPr id="25" name="图形 24" descr="服务器 纯色填充">
              <a:extLst>
                <a:ext uri="{FF2B5EF4-FFF2-40B4-BE49-F238E27FC236}">
                  <a16:creationId xmlns:a16="http://schemas.microsoft.com/office/drawing/2014/main" id="{31DE6856-3869-40C3-E4A7-CFA7C5C588DA}"/>
                </a:ext>
              </a:extLst>
            </p:cNvPr>
            <p:cNvPicPr>
              <a:picLocks noChangeAspect="1"/>
            </p:cNvPicPr>
            <p:nvPr/>
          </p:nvPicPr>
          <p:blipFill>
            <a:blip>
              <a:extLst>
                <a:ext uri="{96DAC541-7B7A-43D3-8B79-37D633B846F1}">
                  <asvg:svgBlip xmlns:asvg="http://schemas.microsoft.com/office/drawing/2016/SVG/main" r:embed="rId5"/>
                </a:ext>
              </a:extLst>
            </a:blip>
            <a:srcRect b="29899"/>
            <a:stretch>
              <a:fillRect/>
            </a:stretch>
          </p:blipFill>
          <p:spPr>
            <a:xfrm>
              <a:off x="9242354" y="841939"/>
              <a:ext cx="551562" cy="386652"/>
            </a:xfrm>
            <a:prstGeom prst="rect">
              <a:avLst/>
            </a:prstGeom>
          </p:spPr>
        </p:pic>
        <p:cxnSp>
          <p:nvCxnSpPr>
            <p:cNvPr id="27" name="直接连接符 26">
              <a:extLst>
                <a:ext uri="{FF2B5EF4-FFF2-40B4-BE49-F238E27FC236}">
                  <a16:creationId xmlns:a16="http://schemas.microsoft.com/office/drawing/2014/main" id="{52A5A684-D303-0BF9-F984-17DA95B27407}"/>
                </a:ext>
              </a:extLst>
            </p:cNvPr>
            <p:cNvCxnSpPr>
              <a:cxnSpLocks/>
            </p:cNvCxnSpPr>
            <p:nvPr/>
          </p:nvCxnSpPr>
          <p:spPr>
            <a:xfrm>
              <a:off x="8906608" y="952347"/>
              <a:ext cx="423610" cy="0"/>
            </a:xfrm>
            <a:prstGeom prst="line">
              <a:avLst/>
            </a:prstGeom>
            <a:ln w="28575">
              <a:solidFill>
                <a:srgbClr val="0376B9"/>
              </a:solidFill>
            </a:ln>
          </p:spPr>
          <p:style>
            <a:lnRef idx="1">
              <a:schemeClr val="accent1"/>
            </a:lnRef>
            <a:fillRef idx="0">
              <a:schemeClr val="accent1"/>
            </a:fillRef>
            <a:effectRef idx="0">
              <a:schemeClr val="accent1"/>
            </a:effectRef>
            <a:fontRef idx="minor">
              <a:schemeClr val="tx1"/>
            </a:fontRef>
          </p:style>
        </p:cxnSp>
        <p:cxnSp>
          <p:nvCxnSpPr>
            <p:cNvPr id="40" name="直接连接符 39">
              <a:extLst>
                <a:ext uri="{FF2B5EF4-FFF2-40B4-BE49-F238E27FC236}">
                  <a16:creationId xmlns:a16="http://schemas.microsoft.com/office/drawing/2014/main" id="{BF36EE2E-CDC1-E522-3E26-01C00FB385D3}"/>
                </a:ext>
              </a:extLst>
            </p:cNvPr>
            <p:cNvCxnSpPr>
              <a:cxnSpLocks/>
            </p:cNvCxnSpPr>
            <p:nvPr/>
          </p:nvCxnSpPr>
          <p:spPr>
            <a:xfrm flipV="1">
              <a:off x="9137205" y="768350"/>
              <a:ext cx="0" cy="266915"/>
            </a:xfrm>
            <a:prstGeom prst="line">
              <a:avLst/>
            </a:prstGeom>
            <a:ln w="28575">
              <a:solidFill>
                <a:srgbClr val="0376B9"/>
              </a:solidFill>
            </a:ln>
          </p:spPr>
          <p:style>
            <a:lnRef idx="1">
              <a:schemeClr val="accent1"/>
            </a:lnRef>
            <a:fillRef idx="0">
              <a:schemeClr val="accent1"/>
            </a:fillRef>
            <a:effectRef idx="0">
              <a:schemeClr val="accent1"/>
            </a:effectRef>
            <a:fontRef idx="minor">
              <a:schemeClr val="tx1"/>
            </a:fontRef>
          </p:style>
        </p:cxnSp>
        <p:sp>
          <p:nvSpPr>
            <p:cNvPr id="55" name="文本框 54">
              <a:extLst>
                <a:ext uri="{FF2B5EF4-FFF2-40B4-BE49-F238E27FC236}">
                  <a16:creationId xmlns:a16="http://schemas.microsoft.com/office/drawing/2014/main" id="{0FE260EB-EB33-3048-EA34-3CBA687359F6}"/>
                </a:ext>
              </a:extLst>
            </p:cNvPr>
            <p:cNvSpPr txBox="1"/>
            <p:nvPr/>
          </p:nvSpPr>
          <p:spPr>
            <a:xfrm>
              <a:off x="8848504" y="366954"/>
              <a:ext cx="577402" cy="369332"/>
            </a:xfrm>
            <a:prstGeom prst="rect">
              <a:avLst/>
            </a:prstGeom>
            <a:solidFill>
              <a:srgbClr val="0376B9"/>
            </a:solidFill>
          </p:spPr>
          <p:txBody>
            <a:bodyPr wrap="none" rtlCol="0">
              <a:spAutoFit/>
            </a:bodyPr>
            <a:lstStyle/>
            <a:p>
              <a:r>
                <a:rPr lang="en-US" altLang="zh-CN" dirty="0">
                  <a:solidFill>
                    <a:schemeClr val="bg1"/>
                  </a:solidFill>
                </a:rPr>
                <a:t>LLM</a:t>
              </a:r>
              <a:endParaRPr lang="zh-CN" altLang="en-US" dirty="0">
                <a:solidFill>
                  <a:schemeClr val="bg1"/>
                </a:solidFill>
              </a:endParaRPr>
            </a:p>
          </p:txBody>
        </p:sp>
      </p:grpSp>
      <p:sp>
        <p:nvSpPr>
          <p:cNvPr id="2" name="标题 1">
            <a:extLst>
              <a:ext uri="{FF2B5EF4-FFF2-40B4-BE49-F238E27FC236}">
                <a16:creationId xmlns:a16="http://schemas.microsoft.com/office/drawing/2014/main" id="{1600434C-F78B-6961-FCF6-503EEBFDD9E1}"/>
              </a:ext>
            </a:extLst>
          </p:cNvPr>
          <p:cNvSpPr>
            <a:spLocks noGrp="1"/>
          </p:cNvSpPr>
          <p:nvPr>
            <p:ph type="title"/>
          </p:nvPr>
        </p:nvSpPr>
        <p:spPr/>
        <p:txBody>
          <a:bodyPr/>
          <a:lstStyle/>
          <a:p>
            <a:r>
              <a:rPr lang="en-US" altLang="zh-CN" dirty="0">
                <a:latin typeface="Gill Sans MT" panose="020B0502020104020203" pitchFamily="34" charset="0"/>
              </a:rPr>
              <a:t>Deep Learning Training (DLT)</a:t>
            </a:r>
            <a:endParaRPr lang="zh-CN" altLang="en-US" dirty="0">
              <a:latin typeface="Gill Sans MT" panose="020B0502020104020203" pitchFamily="34" charset="0"/>
            </a:endParaRPr>
          </a:p>
        </p:txBody>
      </p:sp>
      <p:sp>
        <p:nvSpPr>
          <p:cNvPr id="3" name="内容占位符 2">
            <a:extLst>
              <a:ext uri="{FF2B5EF4-FFF2-40B4-BE49-F238E27FC236}">
                <a16:creationId xmlns:a16="http://schemas.microsoft.com/office/drawing/2014/main" id="{CCEE2BD0-AE66-F441-A615-1349F74B92E2}"/>
              </a:ext>
            </a:extLst>
          </p:cNvPr>
          <p:cNvSpPr>
            <a:spLocks noGrp="1"/>
          </p:cNvSpPr>
          <p:nvPr>
            <p:ph idx="1"/>
          </p:nvPr>
        </p:nvSpPr>
        <p:spPr>
          <a:xfrm>
            <a:off x="643289" y="1721002"/>
            <a:ext cx="11691576" cy="1225554"/>
          </a:xfrm>
        </p:spPr>
        <p:txBody>
          <a:bodyPr>
            <a:normAutofit/>
          </a:bodyPr>
          <a:lstStyle/>
          <a:p>
            <a:r>
              <a:rPr lang="en-US" altLang="zh-CN" sz="3200" dirty="0">
                <a:latin typeface="Gill Sans MT" panose="020B0502020104020203" pitchFamily="34" charset="0"/>
                <a:cs typeface="Aptos Serif" panose="02020604070405020304" pitchFamily="18" charset="0"/>
              </a:rPr>
              <a:t>AI explosion</a:t>
            </a:r>
          </a:p>
          <a:p>
            <a:r>
              <a:rPr lang="en-US" altLang="zh-CN" sz="3200" dirty="0">
                <a:latin typeface="Gill Sans MT" panose="020B0502020104020203" pitchFamily="34" charset="0"/>
                <a:cs typeface="Aptos Serif" panose="02020604070405020304" pitchFamily="18" charset="0"/>
              </a:rPr>
              <a:t>DLT is dominant in infrastructure complexity / capability frontier</a:t>
            </a:r>
          </a:p>
        </p:txBody>
      </p:sp>
      <p:sp>
        <p:nvSpPr>
          <p:cNvPr id="4" name="灯片编号占位符 3">
            <a:extLst>
              <a:ext uri="{FF2B5EF4-FFF2-40B4-BE49-F238E27FC236}">
                <a16:creationId xmlns:a16="http://schemas.microsoft.com/office/drawing/2014/main" id="{3A9CFA7B-B369-EE92-4666-24EE62EF25B5}"/>
              </a:ext>
            </a:extLst>
          </p:cNvPr>
          <p:cNvSpPr>
            <a:spLocks noGrp="1"/>
          </p:cNvSpPr>
          <p:nvPr>
            <p:ph type="sldNum" sz="quarter" idx="12"/>
          </p:nvPr>
        </p:nvSpPr>
        <p:spPr/>
        <p:txBody>
          <a:bodyPr/>
          <a:lstStyle/>
          <a:p>
            <a:fld id="{58AE824D-AC03-4BE1-87E3-044424193C4E}" type="slidenum">
              <a:rPr lang="zh-CN" altLang="en-US" smtClean="0"/>
              <a:t>2</a:t>
            </a:fld>
            <a:endParaRPr lang="zh-CN" altLang="en-US" dirty="0"/>
          </a:p>
        </p:txBody>
      </p:sp>
      <p:sp>
        <p:nvSpPr>
          <p:cNvPr id="20" name="文本框 19">
            <a:extLst>
              <a:ext uri="{FF2B5EF4-FFF2-40B4-BE49-F238E27FC236}">
                <a16:creationId xmlns:a16="http://schemas.microsoft.com/office/drawing/2014/main" id="{9F586641-A836-45A0-6F3B-481F12B1029A}"/>
              </a:ext>
            </a:extLst>
          </p:cNvPr>
          <p:cNvSpPr txBox="1"/>
          <p:nvPr/>
        </p:nvSpPr>
        <p:spPr>
          <a:xfrm>
            <a:off x="3377648" y="5323413"/>
            <a:ext cx="2718352" cy="49244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600" b="1" i="0" u="none" strike="noStrike" kern="1200" cap="none" spc="0" normalizeH="0" baseline="0" noProof="0" dirty="0">
                <a:ln>
                  <a:noFill/>
                </a:ln>
                <a:solidFill>
                  <a:srgbClr val="0376B9"/>
                </a:solidFill>
                <a:effectLst/>
                <a:uLnTx/>
                <a:uFillTx/>
                <a:latin typeface="Gill Sans MT" panose="020B0502020104020203" pitchFamily="34" charset="0"/>
                <a:ea typeface="微软雅黑" panose="020B0503020204020204" pitchFamily="34" charset="-122"/>
                <a:cs typeface="Aptos Serif" panose="02020604070405020304" pitchFamily="18" charset="0"/>
              </a:rPr>
              <a:t>Pre-training</a:t>
            </a:r>
            <a:endParaRPr kumimoji="0" lang="zh-CN" altLang="en-US" sz="2600" b="1" i="0" u="none" strike="noStrike" kern="1200" cap="none" spc="0" normalizeH="0" baseline="0" noProof="0" dirty="0">
              <a:ln>
                <a:noFill/>
              </a:ln>
              <a:solidFill>
                <a:srgbClr val="0376B9"/>
              </a:solidFill>
              <a:effectLst/>
              <a:uLnTx/>
              <a:uFillTx/>
              <a:latin typeface="Gill Sans MT" panose="020B0502020104020203" pitchFamily="34" charset="0"/>
              <a:ea typeface="微软雅黑" panose="020B0503020204020204" pitchFamily="34" charset="-122"/>
              <a:cs typeface="Aptos Serif" panose="02020604070405020304" pitchFamily="18" charset="0"/>
            </a:endParaRPr>
          </a:p>
        </p:txBody>
      </p:sp>
      <p:sp>
        <p:nvSpPr>
          <p:cNvPr id="22" name="文本框 21">
            <a:extLst>
              <a:ext uri="{FF2B5EF4-FFF2-40B4-BE49-F238E27FC236}">
                <a16:creationId xmlns:a16="http://schemas.microsoft.com/office/drawing/2014/main" id="{3D24DF41-6F29-AAC0-DD05-AB14C5325576}"/>
              </a:ext>
            </a:extLst>
          </p:cNvPr>
          <p:cNvSpPr txBox="1"/>
          <p:nvPr/>
        </p:nvSpPr>
        <p:spPr>
          <a:xfrm>
            <a:off x="203447" y="5304735"/>
            <a:ext cx="2817744" cy="49244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600" b="1" i="0" u="none" strike="noStrike" kern="1200" cap="none" spc="0" normalizeH="0" baseline="0" noProof="0" dirty="0">
                <a:ln>
                  <a:noFill/>
                </a:ln>
                <a:solidFill>
                  <a:prstClr val="black"/>
                </a:solidFill>
                <a:effectLst/>
                <a:uLnTx/>
                <a:uFillTx/>
                <a:latin typeface="Gill Sans MT" panose="020B0502020104020203" pitchFamily="34" charset="0"/>
                <a:ea typeface="微软雅黑" panose="020B0503020204020204" pitchFamily="34" charset="-122"/>
                <a:cs typeface="Aptos Serif" panose="02020604070405020304" pitchFamily="18" charset="0"/>
              </a:rPr>
              <a:t>Preprocessing</a:t>
            </a:r>
            <a:endParaRPr kumimoji="0" lang="zh-CN" altLang="en-US" sz="2600" b="1" i="0" u="none" strike="noStrike" kern="1200" cap="none" spc="0" normalizeH="0" baseline="0" noProof="0" dirty="0">
              <a:ln>
                <a:noFill/>
              </a:ln>
              <a:solidFill>
                <a:prstClr val="black"/>
              </a:solidFill>
              <a:effectLst/>
              <a:uLnTx/>
              <a:uFillTx/>
              <a:latin typeface="Gill Sans MT" panose="020B0502020104020203" pitchFamily="34" charset="0"/>
              <a:ea typeface="微软雅黑" panose="020B0503020204020204" pitchFamily="34" charset="-122"/>
              <a:cs typeface="Aptos Serif" panose="02020604070405020304" pitchFamily="18" charset="0"/>
            </a:endParaRPr>
          </a:p>
        </p:txBody>
      </p:sp>
      <p:grpSp>
        <p:nvGrpSpPr>
          <p:cNvPr id="58" name="组合 57">
            <a:extLst>
              <a:ext uri="{FF2B5EF4-FFF2-40B4-BE49-F238E27FC236}">
                <a16:creationId xmlns:a16="http://schemas.microsoft.com/office/drawing/2014/main" id="{73028FC8-AEA6-ECEE-C215-6E539185FB25}"/>
              </a:ext>
            </a:extLst>
          </p:cNvPr>
          <p:cNvGrpSpPr/>
          <p:nvPr/>
        </p:nvGrpSpPr>
        <p:grpSpPr>
          <a:xfrm>
            <a:off x="3979967" y="5007373"/>
            <a:ext cx="660298" cy="429613"/>
            <a:chOff x="3868232" y="5282389"/>
            <a:chExt cx="826854" cy="429613"/>
          </a:xfrm>
        </p:grpSpPr>
        <p:grpSp>
          <p:nvGrpSpPr>
            <p:cNvPr id="33" name="组合 32">
              <a:extLst>
                <a:ext uri="{FF2B5EF4-FFF2-40B4-BE49-F238E27FC236}">
                  <a16:creationId xmlns:a16="http://schemas.microsoft.com/office/drawing/2014/main" id="{EED9A559-7933-4064-C131-EECD973085F3}"/>
                </a:ext>
              </a:extLst>
            </p:cNvPr>
            <p:cNvGrpSpPr/>
            <p:nvPr/>
          </p:nvGrpSpPr>
          <p:grpSpPr>
            <a:xfrm>
              <a:off x="3868232" y="5465781"/>
              <a:ext cx="826854" cy="246221"/>
              <a:chOff x="10365982" y="4963871"/>
              <a:chExt cx="590915" cy="579801"/>
            </a:xfrm>
          </p:grpSpPr>
          <p:sp>
            <p:nvSpPr>
              <p:cNvPr id="34" name="立方体 33">
                <a:extLst>
                  <a:ext uri="{FF2B5EF4-FFF2-40B4-BE49-F238E27FC236}">
                    <a16:creationId xmlns:a16="http://schemas.microsoft.com/office/drawing/2014/main" id="{7902546E-E140-C35E-BFD3-EC57C0FF7BEB}"/>
                  </a:ext>
                </a:extLst>
              </p:cNvPr>
              <p:cNvSpPr/>
              <p:nvPr/>
            </p:nvSpPr>
            <p:spPr>
              <a:xfrm>
                <a:off x="10365982" y="5102091"/>
                <a:ext cx="590915" cy="256866"/>
              </a:xfrm>
              <a:prstGeom prst="cub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000" b="1">
                  <a:solidFill>
                    <a:schemeClr val="tx2"/>
                  </a:solidFill>
                </a:endParaRPr>
              </a:p>
            </p:txBody>
          </p:sp>
          <p:sp>
            <p:nvSpPr>
              <p:cNvPr id="35" name="文本框 34">
                <a:extLst>
                  <a:ext uri="{FF2B5EF4-FFF2-40B4-BE49-F238E27FC236}">
                    <a16:creationId xmlns:a16="http://schemas.microsoft.com/office/drawing/2014/main" id="{97B4C198-3056-9B66-93CE-892D00838E40}"/>
                  </a:ext>
                </a:extLst>
              </p:cNvPr>
              <p:cNvSpPr txBox="1"/>
              <p:nvPr/>
            </p:nvSpPr>
            <p:spPr>
              <a:xfrm>
                <a:off x="10467947" y="4963871"/>
                <a:ext cx="347452" cy="579801"/>
              </a:xfrm>
              <a:prstGeom prst="rect">
                <a:avLst/>
              </a:prstGeom>
              <a:noFill/>
            </p:spPr>
            <p:txBody>
              <a:bodyPr wrap="none" rtlCol="0">
                <a:spAutoFit/>
              </a:bodyPr>
              <a:lstStyle/>
              <a:p>
                <a:r>
                  <a:rPr lang="en-US" altLang="zh-CN" sz="1000" b="1" dirty="0">
                    <a:solidFill>
                      <a:schemeClr val="tx2"/>
                    </a:solidFill>
                  </a:rPr>
                  <a:t>70B</a:t>
                </a:r>
                <a:endParaRPr lang="zh-CN" altLang="en-US" sz="1000" b="1" dirty="0">
                  <a:solidFill>
                    <a:schemeClr val="tx2"/>
                  </a:solidFill>
                </a:endParaRPr>
              </a:p>
            </p:txBody>
          </p:sp>
        </p:grpSp>
        <p:grpSp>
          <p:nvGrpSpPr>
            <p:cNvPr id="36" name="组合 35">
              <a:extLst>
                <a:ext uri="{FF2B5EF4-FFF2-40B4-BE49-F238E27FC236}">
                  <a16:creationId xmlns:a16="http://schemas.microsoft.com/office/drawing/2014/main" id="{43ADA684-8A38-4A1C-A19F-B2C05FE397F4}"/>
                </a:ext>
              </a:extLst>
            </p:cNvPr>
            <p:cNvGrpSpPr/>
            <p:nvPr/>
          </p:nvGrpSpPr>
          <p:grpSpPr>
            <a:xfrm>
              <a:off x="4009369" y="5376481"/>
              <a:ext cx="685716" cy="246221"/>
              <a:chOff x="10365982" y="4991489"/>
              <a:chExt cx="590915" cy="523284"/>
            </a:xfrm>
          </p:grpSpPr>
          <p:sp>
            <p:nvSpPr>
              <p:cNvPr id="37" name="立方体 36">
                <a:extLst>
                  <a:ext uri="{FF2B5EF4-FFF2-40B4-BE49-F238E27FC236}">
                    <a16:creationId xmlns:a16="http://schemas.microsoft.com/office/drawing/2014/main" id="{1E8AC4E2-CF59-3C3B-B591-E2C8DFDBC55C}"/>
                  </a:ext>
                </a:extLst>
              </p:cNvPr>
              <p:cNvSpPr/>
              <p:nvPr/>
            </p:nvSpPr>
            <p:spPr>
              <a:xfrm>
                <a:off x="10365982" y="5102091"/>
                <a:ext cx="590915" cy="256866"/>
              </a:xfrm>
              <a:prstGeom prst="cub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000" b="1">
                  <a:solidFill>
                    <a:schemeClr val="tx2"/>
                  </a:solidFill>
                </a:endParaRPr>
              </a:p>
            </p:txBody>
          </p:sp>
          <p:sp>
            <p:nvSpPr>
              <p:cNvPr id="41" name="文本框 40">
                <a:extLst>
                  <a:ext uri="{FF2B5EF4-FFF2-40B4-BE49-F238E27FC236}">
                    <a16:creationId xmlns:a16="http://schemas.microsoft.com/office/drawing/2014/main" id="{BF1D6D1E-DEFD-BE40-CAFD-0C248D92BAAE}"/>
                  </a:ext>
                </a:extLst>
              </p:cNvPr>
              <p:cNvSpPr txBox="1"/>
              <p:nvPr/>
            </p:nvSpPr>
            <p:spPr>
              <a:xfrm>
                <a:off x="10504395" y="4991489"/>
                <a:ext cx="348042" cy="523284"/>
              </a:xfrm>
              <a:prstGeom prst="rect">
                <a:avLst/>
              </a:prstGeom>
              <a:noFill/>
            </p:spPr>
            <p:txBody>
              <a:bodyPr wrap="none" rtlCol="0">
                <a:spAutoFit/>
              </a:bodyPr>
              <a:lstStyle/>
              <a:p>
                <a:r>
                  <a:rPr lang="en-US" altLang="zh-CN" sz="1000" b="1" dirty="0">
                    <a:solidFill>
                      <a:schemeClr val="tx2"/>
                    </a:solidFill>
                  </a:rPr>
                  <a:t>8B</a:t>
                </a:r>
                <a:endParaRPr lang="zh-CN" altLang="en-US" sz="1000" b="1" dirty="0">
                  <a:solidFill>
                    <a:schemeClr val="tx2"/>
                  </a:solidFill>
                </a:endParaRPr>
              </a:p>
            </p:txBody>
          </p:sp>
        </p:grpSp>
        <p:grpSp>
          <p:nvGrpSpPr>
            <p:cNvPr id="42" name="组合 41">
              <a:extLst>
                <a:ext uri="{FF2B5EF4-FFF2-40B4-BE49-F238E27FC236}">
                  <a16:creationId xmlns:a16="http://schemas.microsoft.com/office/drawing/2014/main" id="{1FDBE54C-8085-491B-A4BA-FD51D0A0A775}"/>
                </a:ext>
              </a:extLst>
            </p:cNvPr>
            <p:cNvGrpSpPr/>
            <p:nvPr/>
          </p:nvGrpSpPr>
          <p:grpSpPr>
            <a:xfrm>
              <a:off x="4231652" y="5282389"/>
              <a:ext cx="463434" cy="246221"/>
              <a:chOff x="10365982" y="4976823"/>
              <a:chExt cx="590915" cy="528601"/>
            </a:xfrm>
          </p:grpSpPr>
          <p:sp>
            <p:nvSpPr>
              <p:cNvPr id="43" name="立方体 42">
                <a:extLst>
                  <a:ext uri="{FF2B5EF4-FFF2-40B4-BE49-F238E27FC236}">
                    <a16:creationId xmlns:a16="http://schemas.microsoft.com/office/drawing/2014/main" id="{347383E3-017A-A8E4-278D-9E6B7E55AB04}"/>
                  </a:ext>
                </a:extLst>
              </p:cNvPr>
              <p:cNvSpPr/>
              <p:nvPr/>
            </p:nvSpPr>
            <p:spPr>
              <a:xfrm>
                <a:off x="10365982" y="5102091"/>
                <a:ext cx="590915" cy="256866"/>
              </a:xfrm>
              <a:prstGeom prst="cub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000" b="1">
                  <a:solidFill>
                    <a:schemeClr val="tx2"/>
                  </a:solidFill>
                </a:endParaRPr>
              </a:p>
            </p:txBody>
          </p:sp>
          <p:sp>
            <p:nvSpPr>
              <p:cNvPr id="44" name="文本框 43">
                <a:extLst>
                  <a:ext uri="{FF2B5EF4-FFF2-40B4-BE49-F238E27FC236}">
                    <a16:creationId xmlns:a16="http://schemas.microsoft.com/office/drawing/2014/main" id="{AD5912FD-E8BA-2627-888C-D7161B606D16}"/>
                  </a:ext>
                </a:extLst>
              </p:cNvPr>
              <p:cNvSpPr txBox="1"/>
              <p:nvPr/>
            </p:nvSpPr>
            <p:spPr>
              <a:xfrm>
                <a:off x="10419611" y="4976823"/>
                <a:ext cx="514977" cy="528601"/>
              </a:xfrm>
              <a:prstGeom prst="rect">
                <a:avLst/>
              </a:prstGeom>
              <a:noFill/>
            </p:spPr>
            <p:txBody>
              <a:bodyPr wrap="none" rtlCol="0">
                <a:spAutoFit/>
              </a:bodyPr>
              <a:lstStyle/>
              <a:p>
                <a:r>
                  <a:rPr lang="en-US" altLang="zh-CN" sz="1000" b="1" dirty="0">
                    <a:solidFill>
                      <a:schemeClr val="tx2"/>
                    </a:solidFill>
                  </a:rPr>
                  <a:t>4B</a:t>
                </a:r>
                <a:endParaRPr lang="zh-CN" altLang="en-US" sz="1000" b="1" dirty="0">
                  <a:solidFill>
                    <a:schemeClr val="tx2"/>
                  </a:solidFill>
                </a:endParaRPr>
              </a:p>
            </p:txBody>
          </p:sp>
        </p:grpSp>
      </p:grpSp>
      <p:sp>
        <p:nvSpPr>
          <p:cNvPr id="47" name="文本框 46">
            <a:extLst>
              <a:ext uri="{FF2B5EF4-FFF2-40B4-BE49-F238E27FC236}">
                <a16:creationId xmlns:a16="http://schemas.microsoft.com/office/drawing/2014/main" id="{8609A477-CE51-92B8-CA22-BE66DEDDA6BB}"/>
              </a:ext>
            </a:extLst>
          </p:cNvPr>
          <p:cNvSpPr txBox="1"/>
          <p:nvPr/>
        </p:nvSpPr>
        <p:spPr>
          <a:xfrm>
            <a:off x="6728851" y="5317778"/>
            <a:ext cx="2466561" cy="49244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600" b="1" i="0" u="none" strike="noStrike" kern="1200" cap="none" spc="0" normalizeH="0" baseline="0" noProof="0" dirty="0">
                <a:ln>
                  <a:noFill/>
                </a:ln>
                <a:solidFill>
                  <a:srgbClr val="0376B9"/>
                </a:solidFill>
                <a:effectLst/>
                <a:uLnTx/>
                <a:uFillTx/>
                <a:latin typeface="Gill Sans MT" panose="020B0502020104020203" pitchFamily="34" charset="0"/>
                <a:ea typeface="微软雅黑" panose="020B0503020204020204" pitchFamily="34" charset="-122"/>
                <a:cs typeface="Aptos Serif" panose="02020604070405020304" pitchFamily="18" charset="0"/>
              </a:rPr>
              <a:t>Post-training</a:t>
            </a:r>
            <a:endParaRPr kumimoji="0" lang="zh-CN" altLang="en-US" sz="2600" b="1" i="0" u="none" strike="noStrike" kern="1200" cap="none" spc="0" normalizeH="0" baseline="0" noProof="0" dirty="0">
              <a:ln>
                <a:noFill/>
              </a:ln>
              <a:solidFill>
                <a:srgbClr val="0376B9"/>
              </a:solidFill>
              <a:effectLst/>
              <a:uLnTx/>
              <a:uFillTx/>
              <a:latin typeface="Gill Sans MT" panose="020B0502020104020203" pitchFamily="34" charset="0"/>
              <a:ea typeface="微软雅黑" panose="020B0503020204020204" pitchFamily="34" charset="-122"/>
              <a:cs typeface="Aptos Serif" panose="02020604070405020304" pitchFamily="18" charset="0"/>
            </a:endParaRPr>
          </a:p>
        </p:txBody>
      </p:sp>
      <p:sp>
        <p:nvSpPr>
          <p:cNvPr id="49" name="文本框 48">
            <a:extLst>
              <a:ext uri="{FF2B5EF4-FFF2-40B4-BE49-F238E27FC236}">
                <a16:creationId xmlns:a16="http://schemas.microsoft.com/office/drawing/2014/main" id="{41FE9841-6B3A-A34E-D624-96A4B9D9274F}"/>
              </a:ext>
            </a:extLst>
          </p:cNvPr>
          <p:cNvSpPr txBox="1"/>
          <p:nvPr/>
        </p:nvSpPr>
        <p:spPr>
          <a:xfrm>
            <a:off x="9828264" y="5311152"/>
            <a:ext cx="2363736" cy="49244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600" b="1" i="0" u="none" strike="noStrike" kern="1200" cap="none" spc="0" normalizeH="0" baseline="0" noProof="0" dirty="0">
                <a:ln>
                  <a:noFill/>
                </a:ln>
                <a:solidFill>
                  <a:prstClr val="black"/>
                </a:solidFill>
                <a:effectLst/>
                <a:uLnTx/>
                <a:uFillTx/>
                <a:latin typeface="Gill Sans MT" panose="020B0502020104020203" pitchFamily="34" charset="0"/>
                <a:ea typeface="微软雅黑" panose="020B0503020204020204" pitchFamily="34" charset="-122"/>
                <a:cs typeface="Aptos Serif" panose="02020604070405020304" pitchFamily="18" charset="0"/>
              </a:rPr>
              <a:t>Deployment</a:t>
            </a:r>
            <a:endParaRPr kumimoji="0" lang="zh-CN" altLang="en-US" sz="2600" b="1" i="0" u="none" strike="noStrike" kern="1200" cap="none" spc="0" normalizeH="0" baseline="0" noProof="0" dirty="0">
              <a:ln>
                <a:noFill/>
              </a:ln>
              <a:solidFill>
                <a:prstClr val="black"/>
              </a:solidFill>
              <a:effectLst/>
              <a:uLnTx/>
              <a:uFillTx/>
              <a:latin typeface="Gill Sans MT" panose="020B0502020104020203" pitchFamily="34" charset="0"/>
              <a:ea typeface="微软雅黑" panose="020B0503020204020204" pitchFamily="34" charset="-122"/>
              <a:cs typeface="Aptos Serif" panose="02020604070405020304" pitchFamily="18" charset="0"/>
            </a:endParaRPr>
          </a:p>
        </p:txBody>
      </p:sp>
      <p:sp>
        <p:nvSpPr>
          <p:cNvPr id="52" name="箭头: 右 51">
            <a:extLst>
              <a:ext uri="{FF2B5EF4-FFF2-40B4-BE49-F238E27FC236}">
                <a16:creationId xmlns:a16="http://schemas.microsoft.com/office/drawing/2014/main" id="{663FF17F-9D18-A335-37CF-0861906000E6}"/>
              </a:ext>
            </a:extLst>
          </p:cNvPr>
          <p:cNvSpPr/>
          <p:nvPr/>
        </p:nvSpPr>
        <p:spPr>
          <a:xfrm flipV="1">
            <a:off x="2822367" y="4632548"/>
            <a:ext cx="641565" cy="248277"/>
          </a:xfrm>
          <a:prstGeom prst="rightArrow">
            <a:avLst>
              <a:gd name="adj1" fmla="val 15364"/>
              <a:gd name="adj2" fmla="val 98227"/>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箭头: 右 52">
            <a:extLst>
              <a:ext uri="{FF2B5EF4-FFF2-40B4-BE49-F238E27FC236}">
                <a16:creationId xmlns:a16="http://schemas.microsoft.com/office/drawing/2014/main" id="{53B650E6-EF36-BC7E-C95D-A889E01ECE27}"/>
              </a:ext>
            </a:extLst>
          </p:cNvPr>
          <p:cNvSpPr/>
          <p:nvPr/>
        </p:nvSpPr>
        <p:spPr>
          <a:xfrm flipV="1">
            <a:off x="6096000" y="4750139"/>
            <a:ext cx="641565" cy="248277"/>
          </a:xfrm>
          <a:prstGeom prst="rightArrow">
            <a:avLst>
              <a:gd name="adj1" fmla="val 15364"/>
              <a:gd name="adj2" fmla="val 98227"/>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箭头: 右 53">
            <a:extLst>
              <a:ext uri="{FF2B5EF4-FFF2-40B4-BE49-F238E27FC236}">
                <a16:creationId xmlns:a16="http://schemas.microsoft.com/office/drawing/2014/main" id="{18DA7903-362A-B663-1901-36E375C976D6}"/>
              </a:ext>
            </a:extLst>
          </p:cNvPr>
          <p:cNvSpPr/>
          <p:nvPr/>
        </p:nvSpPr>
        <p:spPr>
          <a:xfrm flipV="1">
            <a:off x="9302996" y="4874359"/>
            <a:ext cx="641565" cy="248277"/>
          </a:xfrm>
          <a:prstGeom prst="rightArrow">
            <a:avLst>
              <a:gd name="adj1" fmla="val 15364"/>
              <a:gd name="adj2" fmla="val 98227"/>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7" name="图形 56" descr="上传 纯色填充">
            <a:extLst>
              <a:ext uri="{FF2B5EF4-FFF2-40B4-BE49-F238E27FC236}">
                <a16:creationId xmlns:a16="http://schemas.microsoft.com/office/drawing/2014/main" id="{CD274E06-5A4F-EAB9-5D96-3556144B3BA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655636" y="4578970"/>
            <a:ext cx="708991" cy="708991"/>
          </a:xfrm>
          <a:prstGeom prst="rect">
            <a:avLst/>
          </a:prstGeom>
        </p:spPr>
      </p:pic>
      <p:pic>
        <p:nvPicPr>
          <p:cNvPr id="38" name="图形 37">
            <a:extLst>
              <a:ext uri="{FF2B5EF4-FFF2-40B4-BE49-F238E27FC236}">
                <a16:creationId xmlns:a16="http://schemas.microsoft.com/office/drawing/2014/main" id="{EF2B779F-6E31-C038-5216-1533539029E9}"/>
              </a:ext>
            </a:extLst>
          </p:cNvPr>
          <p:cNvPicPr>
            <a:picLocks noChangeAspect="1"/>
          </p:cNvPicPr>
          <p:nvPr>
            <p:custDataLst>
              <p:tags r:id="rId1"/>
            </p:custDataLst>
          </p:nvPr>
        </p:nvPicPr>
        <p:blipFill>
          <a:blip>
            <a:extLst>
              <a:ext uri="{96DAC541-7B7A-43D3-8B79-37D633B846F1}">
                <asvg:svgBlip xmlns:asvg="http://schemas.microsoft.com/office/drawing/2016/SVG/main" r:embed="rId7"/>
              </a:ext>
            </a:extLst>
          </a:blip>
          <a:stretch>
            <a:fillRect/>
          </a:stretch>
        </p:blipFill>
        <p:spPr>
          <a:xfrm rot="16200000">
            <a:off x="1146916" y="4431706"/>
            <a:ext cx="914400" cy="914400"/>
          </a:xfrm>
          <a:prstGeom prst="rect">
            <a:avLst/>
          </a:prstGeom>
        </p:spPr>
      </p:pic>
      <p:grpSp>
        <p:nvGrpSpPr>
          <p:cNvPr id="48" name="组合 47">
            <a:extLst>
              <a:ext uri="{FF2B5EF4-FFF2-40B4-BE49-F238E27FC236}">
                <a16:creationId xmlns:a16="http://schemas.microsoft.com/office/drawing/2014/main" id="{1D8EDCA8-DCE5-AA5D-A11A-3A958089B460}"/>
              </a:ext>
            </a:extLst>
          </p:cNvPr>
          <p:cNvGrpSpPr/>
          <p:nvPr/>
        </p:nvGrpSpPr>
        <p:grpSpPr>
          <a:xfrm>
            <a:off x="7447342" y="4515147"/>
            <a:ext cx="987019" cy="906250"/>
            <a:chOff x="4725699" y="3793874"/>
            <a:chExt cx="1428842" cy="1343855"/>
          </a:xfrm>
        </p:grpSpPr>
        <p:pic>
          <p:nvPicPr>
            <p:cNvPr id="45" name="图形 44" descr="单级齿轮 轮廓">
              <a:extLst>
                <a:ext uri="{FF2B5EF4-FFF2-40B4-BE49-F238E27FC236}">
                  <a16:creationId xmlns:a16="http://schemas.microsoft.com/office/drawing/2014/main" id="{626748CD-05FD-89D0-D1F1-5DE56C9EE43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39871" y="3823059"/>
              <a:ext cx="1314670" cy="1314670"/>
            </a:xfrm>
            <a:prstGeom prst="rect">
              <a:avLst/>
            </a:prstGeom>
          </p:spPr>
        </p:pic>
        <p:sp>
          <p:nvSpPr>
            <p:cNvPr id="46" name="矩形 45">
              <a:extLst>
                <a:ext uri="{FF2B5EF4-FFF2-40B4-BE49-F238E27FC236}">
                  <a16:creationId xmlns:a16="http://schemas.microsoft.com/office/drawing/2014/main" id="{A6860257-D1CB-D8E3-A866-695C240A3DF5}"/>
                </a:ext>
              </a:extLst>
            </p:cNvPr>
            <p:cNvSpPr/>
            <p:nvPr/>
          </p:nvSpPr>
          <p:spPr>
            <a:xfrm>
              <a:off x="5238524" y="4290314"/>
              <a:ext cx="499213" cy="364857"/>
            </a:xfrm>
            <a:prstGeom prst="rect">
              <a:avLst/>
            </a:prstGeom>
            <a:solidFill>
              <a:srgbClr val="FFFFFF"/>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形 13" descr="设置 轮廓">
              <a:extLst>
                <a:ext uri="{FF2B5EF4-FFF2-40B4-BE49-F238E27FC236}">
                  <a16:creationId xmlns:a16="http://schemas.microsoft.com/office/drawing/2014/main" id="{896C0153-ECA7-873D-933B-5E67070B47F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199153" y="4177511"/>
              <a:ext cx="596106" cy="596106"/>
            </a:xfrm>
            <a:prstGeom prst="rect">
              <a:avLst/>
            </a:prstGeom>
          </p:spPr>
        </p:pic>
        <p:pic>
          <p:nvPicPr>
            <p:cNvPr id="16" name="图形 15" descr="字幕 纯色填充">
              <a:extLst>
                <a:ext uri="{FF2B5EF4-FFF2-40B4-BE49-F238E27FC236}">
                  <a16:creationId xmlns:a16="http://schemas.microsoft.com/office/drawing/2014/main" id="{465FD330-65BB-34DC-3F66-6D5161985E4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4725699" y="3793874"/>
              <a:ext cx="742895" cy="554237"/>
            </a:xfrm>
            <a:prstGeom prst="rect">
              <a:avLst/>
            </a:prstGeom>
          </p:spPr>
        </p:pic>
        <p:pic>
          <p:nvPicPr>
            <p:cNvPr id="21" name="图形 20" descr="触控屏 纯色填充">
              <a:extLst>
                <a:ext uri="{FF2B5EF4-FFF2-40B4-BE49-F238E27FC236}">
                  <a16:creationId xmlns:a16="http://schemas.microsoft.com/office/drawing/2014/main" id="{EA1492B9-80E7-C4E1-E96A-F532B2E1A2D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rot="19042549">
              <a:off x="5456055" y="4468821"/>
              <a:ext cx="462737" cy="462737"/>
            </a:xfrm>
            <a:prstGeom prst="rect">
              <a:avLst/>
            </a:prstGeom>
          </p:spPr>
        </p:pic>
      </p:grpSp>
    </p:spTree>
    <p:extLst>
      <p:ext uri="{BB962C8B-B14F-4D97-AF65-F5344CB8AC3E}">
        <p14:creationId xmlns:p14="http://schemas.microsoft.com/office/powerpoint/2010/main" val="21589429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2055BAB-7AB6-AA6D-599D-6DA568343CF1}"/>
              </a:ext>
            </a:extLst>
          </p:cNvPr>
          <p:cNvSpPr>
            <a:spLocks noGrp="1"/>
          </p:cNvSpPr>
          <p:nvPr>
            <p:ph type="title"/>
          </p:nvPr>
        </p:nvSpPr>
        <p:spPr/>
        <p:txBody>
          <a:bodyPr/>
          <a:lstStyle/>
          <a:p>
            <a:r>
              <a:rPr lang="en-US" altLang="zh-CN" dirty="0">
                <a:latin typeface="Gill Sans MT" panose="020B0502020104020203" pitchFamily="34" charset="0"/>
              </a:rPr>
              <a:t>Evaluation Setup</a:t>
            </a:r>
            <a:endParaRPr lang="zh-CN" altLang="en-US" dirty="0">
              <a:latin typeface="Gill Sans MT" panose="020B0502020104020203" pitchFamily="34" charset="0"/>
            </a:endParaRPr>
          </a:p>
        </p:txBody>
      </p:sp>
      <p:sp>
        <p:nvSpPr>
          <p:cNvPr id="5" name="内容占位符 4">
            <a:extLst>
              <a:ext uri="{FF2B5EF4-FFF2-40B4-BE49-F238E27FC236}">
                <a16:creationId xmlns:a16="http://schemas.microsoft.com/office/drawing/2014/main" id="{F65A634E-CC04-961D-9772-E95F914207A7}"/>
              </a:ext>
            </a:extLst>
          </p:cNvPr>
          <p:cNvSpPr>
            <a:spLocks noGrp="1"/>
          </p:cNvSpPr>
          <p:nvPr>
            <p:ph sz="half" idx="1"/>
          </p:nvPr>
        </p:nvSpPr>
        <p:spPr>
          <a:xfrm>
            <a:off x="838200" y="1825624"/>
            <a:ext cx="5181600" cy="4031165"/>
          </a:xfrm>
        </p:spPr>
        <p:txBody>
          <a:bodyPr>
            <a:normAutofit fontScale="77500" lnSpcReduction="20000"/>
          </a:bodyPr>
          <a:lstStyle/>
          <a:p>
            <a:pPr>
              <a:lnSpc>
                <a:spcPct val="120000"/>
              </a:lnSpc>
            </a:pPr>
            <a:r>
              <a:rPr lang="en-US" altLang="zh-CN" b="1" dirty="0">
                <a:latin typeface="Gill Sans MT" panose="020B0502020104020203" pitchFamily="34" charset="0"/>
              </a:rPr>
              <a:t>Testbed</a:t>
            </a:r>
          </a:p>
          <a:p>
            <a:pPr lvl="1">
              <a:lnSpc>
                <a:spcPct val="120000"/>
              </a:lnSpc>
            </a:pPr>
            <a:r>
              <a:rPr lang="en-US" altLang="zh-CN" dirty="0">
                <a:latin typeface="Gill Sans MT" panose="020B0502020104020203" pitchFamily="34" charset="0"/>
              </a:rPr>
              <a:t>3 hosts, each with 4 NVIDIA A100 GPUs and 4 CX-6 NICs. </a:t>
            </a:r>
          </a:p>
          <a:p>
            <a:pPr lvl="1">
              <a:lnSpc>
                <a:spcPct val="120000"/>
              </a:lnSpc>
            </a:pPr>
            <a:r>
              <a:rPr lang="en-US" altLang="zh-CN" dirty="0">
                <a:latin typeface="Gill Sans MT" panose="020B0502020104020203" pitchFamily="34" charset="0"/>
              </a:rPr>
              <a:t>3 </a:t>
            </a:r>
            <a:r>
              <a:rPr lang="en-US" altLang="zh-CN" dirty="0" err="1">
                <a:latin typeface="Gill Sans MT" panose="020B0502020104020203" pitchFamily="34" charset="0"/>
              </a:rPr>
              <a:t>leafs</a:t>
            </a:r>
            <a:r>
              <a:rPr lang="en-US" altLang="zh-CN" dirty="0">
                <a:latin typeface="Gill Sans MT" panose="020B0502020104020203" pitchFamily="34" charset="0"/>
              </a:rPr>
              <a:t> and 2 spines</a:t>
            </a:r>
          </a:p>
          <a:p>
            <a:pPr>
              <a:lnSpc>
                <a:spcPct val="120000"/>
              </a:lnSpc>
            </a:pPr>
            <a:r>
              <a:rPr lang="en-US" altLang="zh-CN" dirty="0">
                <a:latin typeface="Gill Sans MT" panose="020B0502020104020203" pitchFamily="34" charset="0"/>
              </a:rPr>
              <a:t>Llama-3.1, ChatGLM-3, Gemma, and DeepSeek-Coder</a:t>
            </a:r>
          </a:p>
          <a:p>
            <a:pPr>
              <a:lnSpc>
                <a:spcPct val="120000"/>
              </a:lnSpc>
            </a:pPr>
            <a:r>
              <a:rPr lang="en-US" altLang="zh-CN" dirty="0">
                <a:latin typeface="Gill Sans MT" panose="020B0502020104020203" pitchFamily="34" charset="0"/>
              </a:rPr>
              <a:t>ECMP and DCQCN by default</a:t>
            </a:r>
          </a:p>
          <a:p>
            <a:pPr>
              <a:lnSpc>
                <a:spcPct val="120000"/>
              </a:lnSpc>
            </a:pPr>
            <a:r>
              <a:rPr lang="en-US" altLang="zh-CN" dirty="0">
                <a:latin typeface="Gill Sans MT" panose="020B0502020104020203" pitchFamily="34" charset="0"/>
              </a:rPr>
              <a:t>CASSINI and CRUX (w/o routing)</a:t>
            </a:r>
          </a:p>
          <a:p>
            <a:pPr>
              <a:lnSpc>
                <a:spcPct val="120000"/>
              </a:lnSpc>
            </a:pPr>
            <a:endParaRPr lang="zh-CN" altLang="en-US" dirty="0">
              <a:latin typeface="Gill Sans MT" panose="020B0502020104020203" pitchFamily="34" charset="0"/>
            </a:endParaRPr>
          </a:p>
        </p:txBody>
      </p:sp>
      <p:sp>
        <p:nvSpPr>
          <p:cNvPr id="6" name="内容占位符 5">
            <a:extLst>
              <a:ext uri="{FF2B5EF4-FFF2-40B4-BE49-F238E27FC236}">
                <a16:creationId xmlns:a16="http://schemas.microsoft.com/office/drawing/2014/main" id="{106D96FD-4583-00C0-5E58-AACDC340A9BF}"/>
              </a:ext>
            </a:extLst>
          </p:cNvPr>
          <p:cNvSpPr>
            <a:spLocks noGrp="1"/>
          </p:cNvSpPr>
          <p:nvPr>
            <p:ph sz="half" idx="2"/>
          </p:nvPr>
        </p:nvSpPr>
        <p:spPr/>
        <p:txBody>
          <a:bodyPr>
            <a:normAutofit fontScale="77500" lnSpcReduction="20000"/>
          </a:bodyPr>
          <a:lstStyle/>
          <a:p>
            <a:pPr>
              <a:lnSpc>
                <a:spcPct val="120000"/>
              </a:lnSpc>
            </a:pPr>
            <a:r>
              <a:rPr lang="en-US" altLang="zh-CN" b="1" dirty="0">
                <a:latin typeface="Gill Sans MT" panose="020B0502020104020203" pitchFamily="34" charset="0"/>
              </a:rPr>
              <a:t>Trace-based simulation</a:t>
            </a:r>
          </a:p>
          <a:p>
            <a:pPr lvl="1">
              <a:lnSpc>
                <a:spcPct val="120000"/>
              </a:lnSpc>
            </a:pPr>
            <a:r>
              <a:rPr lang="en-US" altLang="zh-CN" dirty="0">
                <a:latin typeface="Gill Sans MT" panose="020B0502020104020203" pitchFamily="34" charset="0"/>
              </a:rPr>
              <a:t>1,024 GPUs across 128 racks</a:t>
            </a:r>
          </a:p>
          <a:p>
            <a:pPr lvl="1">
              <a:lnSpc>
                <a:spcPct val="120000"/>
              </a:lnSpc>
            </a:pPr>
            <a:r>
              <a:rPr lang="en-US" altLang="zh-CN" dirty="0">
                <a:latin typeface="Gill Sans MT" panose="020B0502020104020203" pitchFamily="34" charset="0"/>
              </a:rPr>
              <a:t>(1) Oversubscribed (8:1): 3-tier Clos with 128 </a:t>
            </a:r>
            <a:r>
              <a:rPr lang="en-US" altLang="zh-CN" dirty="0" err="1">
                <a:latin typeface="Gill Sans MT" panose="020B0502020104020203" pitchFamily="34" charset="0"/>
              </a:rPr>
              <a:t>ToR</a:t>
            </a:r>
            <a:r>
              <a:rPr lang="en-US" altLang="zh-CN" dirty="0">
                <a:latin typeface="Gill Sans MT" panose="020B0502020104020203" pitchFamily="34" charset="0"/>
              </a:rPr>
              <a:t>, 16 </a:t>
            </a:r>
            <a:r>
              <a:rPr lang="en-US" altLang="zh-CN" dirty="0" err="1">
                <a:latin typeface="Gill Sans MT" panose="020B0502020104020203" pitchFamily="34" charset="0"/>
              </a:rPr>
              <a:t>leafs</a:t>
            </a:r>
            <a:r>
              <a:rPr lang="en-US" altLang="zh-CN" dirty="0">
                <a:latin typeface="Gill Sans MT" panose="020B0502020104020203" pitchFamily="34" charset="0"/>
              </a:rPr>
              <a:t>, and 8 spines </a:t>
            </a:r>
          </a:p>
          <a:p>
            <a:pPr lvl="1">
              <a:lnSpc>
                <a:spcPct val="120000"/>
              </a:lnSpc>
            </a:pPr>
            <a:r>
              <a:rPr lang="en-US" altLang="zh-CN" dirty="0">
                <a:latin typeface="Gill Sans MT" panose="020B0502020104020203" pitchFamily="34" charset="0"/>
              </a:rPr>
              <a:t>(2) Non-blocking (1:1): 2-tier multi-rail, 2 planes with 16 </a:t>
            </a:r>
            <a:r>
              <a:rPr lang="en-US" altLang="zh-CN" dirty="0" err="1">
                <a:latin typeface="Gill Sans MT" panose="020B0502020104020203" pitchFamily="34" charset="0"/>
              </a:rPr>
              <a:t>leafs</a:t>
            </a:r>
            <a:endParaRPr lang="en-US" altLang="zh-CN" dirty="0">
              <a:latin typeface="Gill Sans MT" panose="020B0502020104020203" pitchFamily="34" charset="0"/>
            </a:endParaRPr>
          </a:p>
          <a:p>
            <a:pPr>
              <a:lnSpc>
                <a:spcPct val="120000"/>
              </a:lnSpc>
            </a:pPr>
            <a:r>
              <a:rPr lang="en-US" altLang="zh-CN" dirty="0">
                <a:latin typeface="Gill Sans MT" panose="020B0502020104020203" pitchFamily="34" charset="0"/>
              </a:rPr>
              <a:t>Trace:</a:t>
            </a:r>
          </a:p>
          <a:p>
            <a:pPr lvl="1">
              <a:lnSpc>
                <a:spcPct val="120000"/>
              </a:lnSpc>
            </a:pPr>
            <a:r>
              <a:rPr lang="en-US" altLang="zh-CN" dirty="0">
                <a:latin typeface="Gill Sans MT" panose="020B0502020104020203" pitchFamily="34" charset="0"/>
              </a:rPr>
              <a:t>Empirical workloads [1]</a:t>
            </a:r>
          </a:p>
          <a:p>
            <a:pPr lvl="1">
              <a:lnSpc>
                <a:spcPct val="120000"/>
              </a:lnSpc>
            </a:pPr>
            <a:r>
              <a:rPr lang="en-US" altLang="zh-CN" dirty="0">
                <a:latin typeface="Gill Sans MT" panose="020B0502020104020203" pitchFamily="34" charset="0"/>
              </a:rPr>
              <a:t>10 LLMs using STG Chakra and ASTRA-sim</a:t>
            </a:r>
          </a:p>
          <a:p>
            <a:pPr>
              <a:lnSpc>
                <a:spcPct val="120000"/>
              </a:lnSpc>
            </a:pPr>
            <a:r>
              <a:rPr lang="en-US" altLang="zh-CN" dirty="0">
                <a:latin typeface="Gill Sans MT" panose="020B0502020104020203" pitchFamily="34" charset="0"/>
              </a:rPr>
              <a:t>CASSINI, CRUX, Symphony, </a:t>
            </a:r>
            <a:r>
              <a:rPr lang="en-US" altLang="zh-CN" dirty="0" err="1">
                <a:latin typeface="Gill Sans MT" panose="020B0502020104020203" pitchFamily="34" charset="0"/>
              </a:rPr>
              <a:t>Sincronia</a:t>
            </a:r>
            <a:r>
              <a:rPr lang="en-US" altLang="zh-CN" dirty="0">
                <a:latin typeface="Gill Sans MT" panose="020B0502020104020203" pitchFamily="34" charset="0"/>
              </a:rPr>
              <a:t>, and Fair Share (DCQCN)</a:t>
            </a:r>
          </a:p>
          <a:p>
            <a:pPr lvl="1">
              <a:lnSpc>
                <a:spcPct val="120000"/>
              </a:lnSpc>
            </a:pPr>
            <a:endParaRPr lang="en-US" altLang="zh-CN" dirty="0">
              <a:latin typeface="Gill Sans MT" panose="020B0502020104020203" pitchFamily="34" charset="0"/>
            </a:endParaRPr>
          </a:p>
        </p:txBody>
      </p:sp>
      <p:sp>
        <p:nvSpPr>
          <p:cNvPr id="4" name="灯片编号占位符 3">
            <a:extLst>
              <a:ext uri="{FF2B5EF4-FFF2-40B4-BE49-F238E27FC236}">
                <a16:creationId xmlns:a16="http://schemas.microsoft.com/office/drawing/2014/main" id="{1A2DE0A2-A420-89A6-CE12-4D8571A14B63}"/>
              </a:ext>
            </a:extLst>
          </p:cNvPr>
          <p:cNvSpPr>
            <a:spLocks noGrp="1"/>
          </p:cNvSpPr>
          <p:nvPr>
            <p:ph type="sldNum" sz="quarter" idx="12"/>
          </p:nvPr>
        </p:nvSpPr>
        <p:spPr/>
        <p:txBody>
          <a:bodyPr/>
          <a:lstStyle/>
          <a:p>
            <a:fld id="{58AE824D-AC03-4BE1-87E3-044424193C4E}" type="slidenum">
              <a:rPr lang="zh-CN" altLang="en-US" smtClean="0"/>
              <a:t>20</a:t>
            </a:fld>
            <a:endParaRPr lang="zh-CN" altLang="en-US"/>
          </a:p>
        </p:txBody>
      </p:sp>
      <p:sp>
        <p:nvSpPr>
          <p:cNvPr id="3" name="文本框 2">
            <a:extLst>
              <a:ext uri="{FF2B5EF4-FFF2-40B4-BE49-F238E27FC236}">
                <a16:creationId xmlns:a16="http://schemas.microsoft.com/office/drawing/2014/main" id="{58EE3B8F-D06F-C4C1-124F-058D4186F985}"/>
              </a:ext>
            </a:extLst>
          </p:cNvPr>
          <p:cNvSpPr txBox="1"/>
          <p:nvPr/>
        </p:nvSpPr>
        <p:spPr>
          <a:xfrm>
            <a:off x="6096000" y="6418494"/>
            <a:ext cx="6163519" cy="369332"/>
          </a:xfrm>
          <a:prstGeom prst="rect">
            <a:avLst/>
          </a:prstGeom>
          <a:noFill/>
        </p:spPr>
        <p:txBody>
          <a:bodyPr wrap="square">
            <a:spAutoFit/>
          </a:bodyPr>
          <a:lstStyle/>
          <a:p>
            <a:pPr algn="l"/>
            <a:r>
              <a:rPr lang="en-US" altLang="zh-CN" sz="1800" b="0" i="0" u="none" strike="noStrike" baseline="0" dirty="0">
                <a:latin typeface="Gill Sans MT" panose="020B0502020104020203" pitchFamily="34" charset="0"/>
              </a:rPr>
              <a:t>[1] </a:t>
            </a:r>
            <a:r>
              <a:rPr lang="en-US" altLang="zh-CN" sz="1800" b="0" i="0" u="none" strike="noStrike" baseline="0" dirty="0">
                <a:latin typeface="Gill Sans MT" panose="020B0502020104020203" pitchFamily="34" charset="0"/>
                <a:hlinkClick r:id="rId3"/>
              </a:rPr>
              <a:t>http://github.com/alibaba/alibaba-lingjun-dataset-2023</a:t>
            </a:r>
            <a:endParaRPr lang="en-US" altLang="zh-CN" sz="1800" b="0" i="0" u="none" strike="noStrike" baseline="0" dirty="0">
              <a:latin typeface="Gill Sans MT" panose="020B0502020104020203" pitchFamily="34" charset="0"/>
            </a:endParaRPr>
          </a:p>
        </p:txBody>
      </p:sp>
    </p:spTree>
    <p:extLst>
      <p:ext uri="{BB962C8B-B14F-4D97-AF65-F5344CB8AC3E}">
        <p14:creationId xmlns:p14="http://schemas.microsoft.com/office/powerpoint/2010/main" val="15748277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5F2A1FB-767C-9F69-B75D-528B4BD458DD}"/>
              </a:ext>
            </a:extLst>
          </p:cNvPr>
          <p:cNvSpPr>
            <a:spLocks noGrp="1"/>
          </p:cNvSpPr>
          <p:nvPr>
            <p:ph type="title"/>
          </p:nvPr>
        </p:nvSpPr>
        <p:spPr/>
        <p:txBody>
          <a:bodyPr/>
          <a:lstStyle/>
          <a:p>
            <a:r>
              <a:rPr lang="en-US" altLang="zh-CN" dirty="0">
                <a:latin typeface="Gill Sans MT" panose="020B0502020104020203" pitchFamily="34" charset="0"/>
              </a:rPr>
              <a:t>Testbed Results</a:t>
            </a:r>
            <a:endParaRPr lang="zh-CN" altLang="en-US" dirty="0">
              <a:latin typeface="Gill Sans MT" panose="020B0502020104020203" pitchFamily="34" charset="0"/>
            </a:endParaRPr>
          </a:p>
        </p:txBody>
      </p:sp>
      <p:sp>
        <p:nvSpPr>
          <p:cNvPr id="5" name="灯片编号占位符 4">
            <a:extLst>
              <a:ext uri="{FF2B5EF4-FFF2-40B4-BE49-F238E27FC236}">
                <a16:creationId xmlns:a16="http://schemas.microsoft.com/office/drawing/2014/main" id="{1A4DFDD6-5398-4F51-28A1-EFC6244258C7}"/>
              </a:ext>
            </a:extLst>
          </p:cNvPr>
          <p:cNvSpPr>
            <a:spLocks noGrp="1"/>
          </p:cNvSpPr>
          <p:nvPr>
            <p:ph type="sldNum" sz="quarter" idx="12"/>
          </p:nvPr>
        </p:nvSpPr>
        <p:spPr/>
        <p:txBody>
          <a:bodyPr/>
          <a:lstStyle/>
          <a:p>
            <a:fld id="{58AE824D-AC03-4BE1-87E3-044424193C4E}" type="slidenum">
              <a:rPr lang="zh-CN" altLang="en-US" smtClean="0"/>
              <a:t>21</a:t>
            </a:fld>
            <a:endParaRPr lang="zh-CN" altLang="en-US" dirty="0"/>
          </a:p>
        </p:txBody>
      </p:sp>
      <p:pic>
        <p:nvPicPr>
          <p:cNvPr id="7" name="图片 6">
            <a:extLst>
              <a:ext uri="{FF2B5EF4-FFF2-40B4-BE49-F238E27FC236}">
                <a16:creationId xmlns:a16="http://schemas.microsoft.com/office/drawing/2014/main" id="{0D632079-F301-4D60-ED44-80CA04DF85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740" y="1873408"/>
            <a:ext cx="10214658" cy="3869319"/>
          </a:xfrm>
          <a:prstGeom prst="rect">
            <a:avLst/>
          </a:prstGeom>
        </p:spPr>
      </p:pic>
      <p:cxnSp>
        <p:nvCxnSpPr>
          <p:cNvPr id="3" name="直接箭头连接符 2">
            <a:extLst>
              <a:ext uri="{FF2B5EF4-FFF2-40B4-BE49-F238E27FC236}">
                <a16:creationId xmlns:a16="http://schemas.microsoft.com/office/drawing/2014/main" id="{56FD6C6F-12F2-059E-008D-29379F56973A}"/>
              </a:ext>
            </a:extLst>
          </p:cNvPr>
          <p:cNvCxnSpPr>
            <a:cxnSpLocks/>
          </p:cNvCxnSpPr>
          <p:nvPr/>
        </p:nvCxnSpPr>
        <p:spPr>
          <a:xfrm>
            <a:off x="4919241" y="3321934"/>
            <a:ext cx="0" cy="469999"/>
          </a:xfrm>
          <a:prstGeom prst="straightConnector1">
            <a:avLst/>
          </a:prstGeom>
          <a:ln w="41275">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 name="文本框 3">
            <a:extLst>
              <a:ext uri="{FF2B5EF4-FFF2-40B4-BE49-F238E27FC236}">
                <a16:creationId xmlns:a16="http://schemas.microsoft.com/office/drawing/2014/main" id="{E2261A4D-912C-183B-0A9B-E4A9ED2A9117}"/>
              </a:ext>
            </a:extLst>
          </p:cNvPr>
          <p:cNvSpPr txBox="1"/>
          <p:nvPr/>
        </p:nvSpPr>
        <p:spPr>
          <a:xfrm>
            <a:off x="4588360" y="2709984"/>
            <a:ext cx="729205" cy="338554"/>
          </a:xfrm>
          <a:prstGeom prst="rect">
            <a:avLst/>
          </a:prstGeom>
          <a:noFill/>
        </p:spPr>
        <p:txBody>
          <a:bodyPr wrap="square" rtlCol="0">
            <a:spAutoFit/>
          </a:bodyPr>
          <a:lstStyle/>
          <a:p>
            <a:pPr algn="ctr"/>
            <a:r>
              <a:rPr lang="en-US" altLang="zh-CN" sz="1600" b="1" dirty="0">
                <a:solidFill>
                  <a:srgbClr val="C00000"/>
                </a:solidFill>
                <a:latin typeface="微软雅黑" panose="020B0503020204020204" pitchFamily="34" charset="-122"/>
                <a:ea typeface="微软雅黑" panose="020B0503020204020204" pitchFamily="34" charset="-122"/>
              </a:rPr>
              <a:t>44%</a:t>
            </a:r>
          </a:p>
        </p:txBody>
      </p:sp>
      <p:sp>
        <p:nvSpPr>
          <p:cNvPr id="6" name="文本框 5">
            <a:extLst>
              <a:ext uri="{FF2B5EF4-FFF2-40B4-BE49-F238E27FC236}">
                <a16:creationId xmlns:a16="http://schemas.microsoft.com/office/drawing/2014/main" id="{B4018899-2447-F47E-5B49-A1984DA1D4FB}"/>
              </a:ext>
            </a:extLst>
          </p:cNvPr>
          <p:cNvSpPr txBox="1"/>
          <p:nvPr/>
        </p:nvSpPr>
        <p:spPr>
          <a:xfrm>
            <a:off x="5006050" y="2919773"/>
            <a:ext cx="729205" cy="338554"/>
          </a:xfrm>
          <a:prstGeom prst="rect">
            <a:avLst/>
          </a:prstGeom>
          <a:noFill/>
        </p:spPr>
        <p:txBody>
          <a:bodyPr wrap="square" rtlCol="0">
            <a:spAutoFit/>
          </a:bodyPr>
          <a:lstStyle/>
          <a:p>
            <a:pPr algn="ctr"/>
            <a:r>
              <a:rPr lang="en-US" altLang="zh-CN" sz="1600" b="1" dirty="0">
                <a:solidFill>
                  <a:srgbClr val="C00000"/>
                </a:solidFill>
                <a:latin typeface="微软雅黑" panose="020B0503020204020204" pitchFamily="34" charset="-122"/>
                <a:ea typeface="微软雅黑" panose="020B0503020204020204" pitchFamily="34" charset="-122"/>
              </a:rPr>
              <a:t>17%</a:t>
            </a:r>
          </a:p>
        </p:txBody>
      </p:sp>
      <p:cxnSp>
        <p:nvCxnSpPr>
          <p:cNvPr id="8" name="直接连接符 7">
            <a:extLst>
              <a:ext uri="{FF2B5EF4-FFF2-40B4-BE49-F238E27FC236}">
                <a16:creationId xmlns:a16="http://schemas.microsoft.com/office/drawing/2014/main" id="{56DF20F5-B0AC-F1DF-DD9B-B7B24E0F0D0D}"/>
              </a:ext>
            </a:extLst>
          </p:cNvPr>
          <p:cNvCxnSpPr>
            <a:cxnSpLocks/>
          </p:cNvCxnSpPr>
          <p:nvPr/>
        </p:nvCxnSpPr>
        <p:spPr>
          <a:xfrm>
            <a:off x="4750406" y="3362446"/>
            <a:ext cx="789082"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直接箭头连接符 8">
            <a:extLst>
              <a:ext uri="{FF2B5EF4-FFF2-40B4-BE49-F238E27FC236}">
                <a16:creationId xmlns:a16="http://schemas.microsoft.com/office/drawing/2014/main" id="{9FE9167A-ACEE-A793-4AD5-248C7E33B7D7}"/>
              </a:ext>
            </a:extLst>
          </p:cNvPr>
          <p:cNvCxnSpPr>
            <a:cxnSpLocks/>
          </p:cNvCxnSpPr>
          <p:nvPr/>
        </p:nvCxnSpPr>
        <p:spPr>
          <a:xfrm>
            <a:off x="5283843" y="3345084"/>
            <a:ext cx="0" cy="273397"/>
          </a:xfrm>
          <a:prstGeom prst="straightConnector1">
            <a:avLst/>
          </a:prstGeom>
          <a:ln w="3810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 name="直接箭头连接符 9">
            <a:extLst>
              <a:ext uri="{FF2B5EF4-FFF2-40B4-BE49-F238E27FC236}">
                <a16:creationId xmlns:a16="http://schemas.microsoft.com/office/drawing/2014/main" id="{1C99F458-0E9B-AC89-6AA3-D9C73ACE70C3}"/>
              </a:ext>
            </a:extLst>
          </p:cNvPr>
          <p:cNvCxnSpPr>
            <a:cxnSpLocks/>
          </p:cNvCxnSpPr>
          <p:nvPr/>
        </p:nvCxnSpPr>
        <p:spPr>
          <a:xfrm>
            <a:off x="8381551" y="3223329"/>
            <a:ext cx="0" cy="568604"/>
          </a:xfrm>
          <a:prstGeom prst="straightConnector1">
            <a:avLst/>
          </a:prstGeom>
          <a:ln w="41275">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 name="文本框 10">
            <a:extLst>
              <a:ext uri="{FF2B5EF4-FFF2-40B4-BE49-F238E27FC236}">
                <a16:creationId xmlns:a16="http://schemas.microsoft.com/office/drawing/2014/main" id="{57651BB9-E3F3-8C29-8415-427F08006855}"/>
              </a:ext>
            </a:extLst>
          </p:cNvPr>
          <p:cNvSpPr txBox="1"/>
          <p:nvPr/>
        </p:nvSpPr>
        <p:spPr>
          <a:xfrm>
            <a:off x="8126355" y="2750496"/>
            <a:ext cx="729205" cy="338554"/>
          </a:xfrm>
          <a:prstGeom prst="rect">
            <a:avLst/>
          </a:prstGeom>
          <a:noFill/>
        </p:spPr>
        <p:txBody>
          <a:bodyPr wrap="square" rtlCol="0">
            <a:spAutoFit/>
          </a:bodyPr>
          <a:lstStyle/>
          <a:p>
            <a:pPr algn="ctr"/>
            <a:r>
              <a:rPr lang="en-US" altLang="zh-CN" sz="1600" b="1" dirty="0">
                <a:solidFill>
                  <a:srgbClr val="C00000"/>
                </a:solidFill>
                <a:latin typeface="微软雅黑" panose="020B0503020204020204" pitchFamily="34" charset="-122"/>
                <a:ea typeface="微软雅黑" panose="020B0503020204020204" pitchFamily="34" charset="-122"/>
              </a:rPr>
              <a:t>57%</a:t>
            </a:r>
          </a:p>
        </p:txBody>
      </p:sp>
      <p:cxnSp>
        <p:nvCxnSpPr>
          <p:cNvPr id="12" name="直接连接符 11">
            <a:extLst>
              <a:ext uri="{FF2B5EF4-FFF2-40B4-BE49-F238E27FC236}">
                <a16:creationId xmlns:a16="http://schemas.microsoft.com/office/drawing/2014/main" id="{958F29AE-D165-21E2-83D9-21F8ADC0F20E}"/>
              </a:ext>
            </a:extLst>
          </p:cNvPr>
          <p:cNvCxnSpPr>
            <a:cxnSpLocks/>
          </p:cNvCxnSpPr>
          <p:nvPr/>
        </p:nvCxnSpPr>
        <p:spPr>
          <a:xfrm>
            <a:off x="8207378" y="3228563"/>
            <a:ext cx="789082"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3" name="文本框 12">
            <a:extLst>
              <a:ext uri="{FF2B5EF4-FFF2-40B4-BE49-F238E27FC236}">
                <a16:creationId xmlns:a16="http://schemas.microsoft.com/office/drawing/2014/main" id="{A59374EA-8D74-3E29-96D5-244F6D23D656}"/>
              </a:ext>
            </a:extLst>
          </p:cNvPr>
          <p:cNvSpPr txBox="1"/>
          <p:nvPr/>
        </p:nvSpPr>
        <p:spPr>
          <a:xfrm>
            <a:off x="9934936" y="3382707"/>
            <a:ext cx="729205" cy="338554"/>
          </a:xfrm>
          <a:prstGeom prst="rect">
            <a:avLst/>
          </a:prstGeom>
          <a:noFill/>
        </p:spPr>
        <p:txBody>
          <a:bodyPr wrap="square" rtlCol="0">
            <a:spAutoFit/>
          </a:bodyPr>
          <a:lstStyle/>
          <a:p>
            <a:pPr algn="ctr"/>
            <a:r>
              <a:rPr lang="en-US" altLang="zh-CN" sz="1600" b="1" dirty="0">
                <a:solidFill>
                  <a:srgbClr val="C00000"/>
                </a:solidFill>
                <a:latin typeface="微软雅黑" panose="020B0503020204020204" pitchFamily="34" charset="-122"/>
                <a:ea typeface="微软雅黑" panose="020B0503020204020204" pitchFamily="34" charset="-122"/>
              </a:rPr>
              <a:t>21%</a:t>
            </a:r>
          </a:p>
        </p:txBody>
      </p:sp>
      <p:cxnSp>
        <p:nvCxnSpPr>
          <p:cNvPr id="14" name="直接连接符 13">
            <a:extLst>
              <a:ext uri="{FF2B5EF4-FFF2-40B4-BE49-F238E27FC236}">
                <a16:creationId xmlns:a16="http://schemas.microsoft.com/office/drawing/2014/main" id="{113DFE0A-E29F-B2E7-F9D8-43247528BA7B}"/>
              </a:ext>
            </a:extLst>
          </p:cNvPr>
          <p:cNvCxnSpPr>
            <a:cxnSpLocks/>
          </p:cNvCxnSpPr>
          <p:nvPr/>
        </p:nvCxnSpPr>
        <p:spPr>
          <a:xfrm>
            <a:off x="10046825" y="3842741"/>
            <a:ext cx="421549"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直接箭头连接符 14">
            <a:extLst>
              <a:ext uri="{FF2B5EF4-FFF2-40B4-BE49-F238E27FC236}">
                <a16:creationId xmlns:a16="http://schemas.microsoft.com/office/drawing/2014/main" id="{F6177153-2FFB-5B40-5768-E8787FF4A593}"/>
              </a:ext>
            </a:extLst>
          </p:cNvPr>
          <p:cNvCxnSpPr>
            <a:cxnSpLocks/>
          </p:cNvCxnSpPr>
          <p:nvPr/>
        </p:nvCxnSpPr>
        <p:spPr>
          <a:xfrm>
            <a:off x="10222372" y="3774572"/>
            <a:ext cx="0" cy="273397"/>
          </a:xfrm>
          <a:prstGeom prst="straightConnector1">
            <a:avLst/>
          </a:prstGeom>
          <a:ln w="3810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文本框 15">
            <a:extLst>
              <a:ext uri="{FF2B5EF4-FFF2-40B4-BE49-F238E27FC236}">
                <a16:creationId xmlns:a16="http://schemas.microsoft.com/office/drawing/2014/main" id="{D6B99321-087E-5DD7-4850-CEA798B99050}"/>
              </a:ext>
            </a:extLst>
          </p:cNvPr>
          <p:cNvSpPr txBox="1"/>
          <p:nvPr/>
        </p:nvSpPr>
        <p:spPr>
          <a:xfrm>
            <a:off x="1123931" y="5921240"/>
            <a:ext cx="9540210" cy="461665"/>
          </a:xfrm>
          <a:prstGeom prst="rect">
            <a:avLst/>
          </a:prstGeom>
          <a:solidFill>
            <a:schemeClr val="accent6">
              <a:lumMod val="40000"/>
              <a:lumOff val="60000"/>
            </a:schemeClr>
          </a:solidFill>
        </p:spPr>
        <p:txBody>
          <a:bodyPr wrap="square" rtlCol="0">
            <a:spAutoFit/>
          </a:bodyPr>
          <a:lstStyle/>
          <a:p>
            <a:pPr algn="ctr"/>
            <a:r>
              <a:rPr lang="en-US" altLang="zh-CN" sz="2400" dirty="0">
                <a:latin typeface="Gill Sans MT" panose="020B0502020104020203" pitchFamily="34" charset="0"/>
                <a:ea typeface="微软雅黑" panose="020B0503020204020204" pitchFamily="34" charset="-122"/>
              </a:rPr>
              <a:t>Improve the</a:t>
            </a:r>
            <a:r>
              <a:rPr lang="en-US" altLang="zh-CN" sz="2400" b="1" dirty="0">
                <a:latin typeface="Gill Sans MT" panose="020B0502020104020203" pitchFamily="34" charset="0"/>
                <a:ea typeface="微软雅黑" panose="020B0503020204020204" pitchFamily="34" charset="-122"/>
              </a:rPr>
              <a:t> minimum progress rate </a:t>
            </a:r>
            <a:r>
              <a:rPr lang="en-US" altLang="zh-CN" sz="2400" dirty="0">
                <a:latin typeface="Gill Sans MT" panose="020B0502020104020203" pitchFamily="34" charset="0"/>
                <a:ea typeface="微软雅黑" panose="020B0503020204020204" pitchFamily="34" charset="-122"/>
              </a:rPr>
              <a:t>by up to </a:t>
            </a:r>
            <a:r>
              <a:rPr lang="en-US" altLang="zh-CN" sz="2400" b="1" dirty="0">
                <a:solidFill>
                  <a:srgbClr val="C00000"/>
                </a:solidFill>
                <a:latin typeface="Gill Sans MT" panose="020B0502020104020203" pitchFamily="34" charset="0"/>
                <a:ea typeface="微软雅黑" panose="020B0503020204020204" pitchFamily="34" charset="-122"/>
              </a:rPr>
              <a:t>57%</a:t>
            </a:r>
            <a:endParaRPr lang="en-US" altLang="zh-CN" sz="2400" dirty="0">
              <a:latin typeface="Gill Sans MT" panose="020B0502020104020203" pitchFamily="34" charset="0"/>
              <a:ea typeface="微软雅黑" panose="020B0503020204020204" pitchFamily="34" charset="-122"/>
            </a:endParaRPr>
          </a:p>
        </p:txBody>
      </p:sp>
      <p:sp>
        <p:nvSpPr>
          <p:cNvPr id="17" name="矩形: 圆角 16">
            <a:extLst>
              <a:ext uri="{FF2B5EF4-FFF2-40B4-BE49-F238E27FC236}">
                <a16:creationId xmlns:a16="http://schemas.microsoft.com/office/drawing/2014/main" id="{21394AC4-4993-52F3-3264-232A97AC4C81}"/>
              </a:ext>
            </a:extLst>
          </p:cNvPr>
          <p:cNvSpPr/>
          <p:nvPr/>
        </p:nvSpPr>
        <p:spPr>
          <a:xfrm>
            <a:off x="7586570" y="1837818"/>
            <a:ext cx="1551531" cy="527823"/>
          </a:xfrm>
          <a:prstGeom prst="roundRect">
            <a:avLst/>
          </a:prstGeom>
          <a:noFill/>
          <a:ln w="412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156784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6D2EA-14BD-603A-8B62-4E941661D39B}"/>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D9F69D79-0209-3286-B9C9-F8BC31B2BB13}"/>
              </a:ext>
            </a:extLst>
          </p:cNvPr>
          <p:cNvSpPr>
            <a:spLocks noGrp="1"/>
          </p:cNvSpPr>
          <p:nvPr>
            <p:ph type="title"/>
          </p:nvPr>
        </p:nvSpPr>
        <p:spPr/>
        <p:txBody>
          <a:bodyPr/>
          <a:lstStyle/>
          <a:p>
            <a:r>
              <a:rPr lang="en-US" altLang="zh-CN" dirty="0">
                <a:latin typeface="Gill Sans MT" panose="020B0502020104020203" pitchFamily="34" charset="0"/>
              </a:rPr>
              <a:t>Testbed Results</a:t>
            </a:r>
            <a:endParaRPr lang="zh-CN" altLang="en-US" dirty="0">
              <a:latin typeface="Gill Sans MT" panose="020B0502020104020203" pitchFamily="34" charset="0"/>
            </a:endParaRPr>
          </a:p>
        </p:txBody>
      </p:sp>
      <p:sp>
        <p:nvSpPr>
          <p:cNvPr id="5" name="灯片编号占位符 4">
            <a:extLst>
              <a:ext uri="{FF2B5EF4-FFF2-40B4-BE49-F238E27FC236}">
                <a16:creationId xmlns:a16="http://schemas.microsoft.com/office/drawing/2014/main" id="{5F21CFE9-2F64-9561-0E28-DEB6D1A2DC18}"/>
              </a:ext>
            </a:extLst>
          </p:cNvPr>
          <p:cNvSpPr>
            <a:spLocks noGrp="1"/>
          </p:cNvSpPr>
          <p:nvPr>
            <p:ph type="sldNum" sz="quarter" idx="12"/>
          </p:nvPr>
        </p:nvSpPr>
        <p:spPr/>
        <p:txBody>
          <a:bodyPr/>
          <a:lstStyle/>
          <a:p>
            <a:fld id="{58AE824D-AC03-4BE1-87E3-044424193C4E}" type="slidenum">
              <a:rPr lang="zh-CN" altLang="en-US" smtClean="0"/>
              <a:t>22</a:t>
            </a:fld>
            <a:endParaRPr lang="zh-CN" altLang="en-US" dirty="0"/>
          </a:p>
        </p:txBody>
      </p:sp>
      <p:pic>
        <p:nvPicPr>
          <p:cNvPr id="7" name="图片 6">
            <a:extLst>
              <a:ext uri="{FF2B5EF4-FFF2-40B4-BE49-F238E27FC236}">
                <a16:creationId xmlns:a16="http://schemas.microsoft.com/office/drawing/2014/main" id="{67E5521C-176A-30EB-1B6F-C1A0BE702B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740" y="1873408"/>
            <a:ext cx="10214658" cy="3869319"/>
          </a:xfrm>
          <a:prstGeom prst="rect">
            <a:avLst/>
          </a:prstGeom>
        </p:spPr>
      </p:pic>
      <p:sp>
        <p:nvSpPr>
          <p:cNvPr id="4" name="文本框 3">
            <a:extLst>
              <a:ext uri="{FF2B5EF4-FFF2-40B4-BE49-F238E27FC236}">
                <a16:creationId xmlns:a16="http://schemas.microsoft.com/office/drawing/2014/main" id="{24CA92A5-0631-AC8C-BDED-0D88A33E4952}"/>
              </a:ext>
            </a:extLst>
          </p:cNvPr>
          <p:cNvSpPr txBox="1"/>
          <p:nvPr/>
        </p:nvSpPr>
        <p:spPr>
          <a:xfrm>
            <a:off x="4559117" y="2744691"/>
            <a:ext cx="729205" cy="338554"/>
          </a:xfrm>
          <a:prstGeom prst="rect">
            <a:avLst/>
          </a:prstGeom>
          <a:noFill/>
        </p:spPr>
        <p:txBody>
          <a:bodyPr wrap="square" rtlCol="0">
            <a:spAutoFit/>
          </a:bodyPr>
          <a:lstStyle/>
          <a:p>
            <a:pPr algn="ctr"/>
            <a:r>
              <a:rPr lang="en-US" altLang="zh-CN" sz="1600" b="1" dirty="0">
                <a:solidFill>
                  <a:schemeClr val="accent1"/>
                </a:solidFill>
                <a:latin typeface="微软雅黑" panose="020B0503020204020204" pitchFamily="34" charset="-122"/>
                <a:ea typeface="微软雅黑" panose="020B0503020204020204" pitchFamily="34" charset="-122"/>
              </a:rPr>
              <a:t>-12%</a:t>
            </a:r>
          </a:p>
        </p:txBody>
      </p:sp>
      <p:sp>
        <p:nvSpPr>
          <p:cNvPr id="6" name="文本框 5">
            <a:extLst>
              <a:ext uri="{FF2B5EF4-FFF2-40B4-BE49-F238E27FC236}">
                <a16:creationId xmlns:a16="http://schemas.microsoft.com/office/drawing/2014/main" id="{7DBEBA63-CE66-074D-8777-8E5E825765B9}"/>
              </a:ext>
            </a:extLst>
          </p:cNvPr>
          <p:cNvSpPr txBox="1"/>
          <p:nvPr/>
        </p:nvSpPr>
        <p:spPr>
          <a:xfrm>
            <a:off x="4978315" y="2919773"/>
            <a:ext cx="729205" cy="338554"/>
          </a:xfrm>
          <a:prstGeom prst="rect">
            <a:avLst/>
          </a:prstGeom>
          <a:noFill/>
        </p:spPr>
        <p:txBody>
          <a:bodyPr wrap="square" rtlCol="0">
            <a:spAutoFit/>
          </a:bodyPr>
          <a:lstStyle/>
          <a:p>
            <a:pPr algn="ctr"/>
            <a:r>
              <a:rPr lang="en-US" altLang="zh-CN" sz="1600" b="1" dirty="0">
                <a:solidFill>
                  <a:srgbClr val="C00000"/>
                </a:solidFill>
                <a:latin typeface="微软雅黑" panose="020B0503020204020204" pitchFamily="34" charset="-122"/>
                <a:ea typeface="微软雅黑" panose="020B0503020204020204" pitchFamily="34" charset="-122"/>
              </a:rPr>
              <a:t>4%</a:t>
            </a:r>
          </a:p>
        </p:txBody>
      </p:sp>
      <p:cxnSp>
        <p:nvCxnSpPr>
          <p:cNvPr id="8" name="直接连接符 7">
            <a:extLst>
              <a:ext uri="{FF2B5EF4-FFF2-40B4-BE49-F238E27FC236}">
                <a16:creationId xmlns:a16="http://schemas.microsoft.com/office/drawing/2014/main" id="{3FE9F777-8BC9-5027-6B58-0779C55E872B}"/>
              </a:ext>
            </a:extLst>
          </p:cNvPr>
          <p:cNvCxnSpPr>
            <a:cxnSpLocks/>
          </p:cNvCxnSpPr>
          <p:nvPr/>
        </p:nvCxnSpPr>
        <p:spPr>
          <a:xfrm>
            <a:off x="4743081" y="3241026"/>
            <a:ext cx="1112707" cy="1751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直接箭头连接符 8">
            <a:extLst>
              <a:ext uri="{FF2B5EF4-FFF2-40B4-BE49-F238E27FC236}">
                <a16:creationId xmlns:a16="http://schemas.microsoft.com/office/drawing/2014/main" id="{CAE24DB7-1A3D-6F7C-9AC7-7A4A4664B7D2}"/>
              </a:ext>
            </a:extLst>
          </p:cNvPr>
          <p:cNvCxnSpPr>
            <a:cxnSpLocks/>
          </p:cNvCxnSpPr>
          <p:nvPr/>
        </p:nvCxnSpPr>
        <p:spPr>
          <a:xfrm>
            <a:off x="5288322" y="3231850"/>
            <a:ext cx="0" cy="159782"/>
          </a:xfrm>
          <a:prstGeom prst="straightConnector1">
            <a:avLst/>
          </a:prstGeom>
          <a:ln w="15875">
            <a:solidFill>
              <a:srgbClr val="C00000"/>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sp>
        <p:nvSpPr>
          <p:cNvPr id="16" name="文本框 15">
            <a:extLst>
              <a:ext uri="{FF2B5EF4-FFF2-40B4-BE49-F238E27FC236}">
                <a16:creationId xmlns:a16="http://schemas.microsoft.com/office/drawing/2014/main" id="{7C436F9E-F60B-E9DB-B079-5A9222F6AB9D}"/>
              </a:ext>
            </a:extLst>
          </p:cNvPr>
          <p:cNvSpPr txBox="1"/>
          <p:nvPr/>
        </p:nvSpPr>
        <p:spPr>
          <a:xfrm>
            <a:off x="648929" y="5977801"/>
            <a:ext cx="10793090" cy="461665"/>
          </a:xfrm>
          <a:prstGeom prst="rect">
            <a:avLst/>
          </a:prstGeom>
          <a:solidFill>
            <a:schemeClr val="accent2">
              <a:lumMod val="40000"/>
              <a:lumOff val="60000"/>
            </a:schemeClr>
          </a:solidFill>
        </p:spPr>
        <p:txBody>
          <a:bodyPr wrap="square" rtlCol="0">
            <a:spAutoFit/>
          </a:bodyPr>
          <a:lstStyle/>
          <a:p>
            <a:pPr algn="ctr"/>
            <a:r>
              <a:rPr lang="en-US" altLang="zh-CN" sz="2400" b="1" dirty="0">
                <a:latin typeface="Gill Sans MT" panose="020B0502020104020203" pitchFamily="34" charset="0"/>
                <a:ea typeface="微软雅黑" panose="020B0503020204020204" pitchFamily="34" charset="-122"/>
              </a:rPr>
              <a:t>Efficiency vs. Fairness Trade-off</a:t>
            </a:r>
            <a:r>
              <a:rPr lang="en-US" altLang="zh-CN" sz="2400" dirty="0">
                <a:latin typeface="Gill Sans MT" panose="020B0502020104020203" pitchFamily="34" charset="0"/>
                <a:ea typeface="微软雅黑" panose="020B0503020204020204" pitchFamily="34" charset="-122"/>
              </a:rPr>
              <a:t>: minimal efficiency loss, or even improve both</a:t>
            </a:r>
          </a:p>
        </p:txBody>
      </p:sp>
      <p:cxnSp>
        <p:nvCxnSpPr>
          <p:cNvPr id="20" name="直接箭头连接符 19">
            <a:extLst>
              <a:ext uri="{FF2B5EF4-FFF2-40B4-BE49-F238E27FC236}">
                <a16:creationId xmlns:a16="http://schemas.microsoft.com/office/drawing/2014/main" id="{5FED0EA7-EDBE-A8A7-572C-7AFF14154CBA}"/>
              </a:ext>
            </a:extLst>
          </p:cNvPr>
          <p:cNvCxnSpPr>
            <a:cxnSpLocks/>
          </p:cNvCxnSpPr>
          <p:nvPr/>
        </p:nvCxnSpPr>
        <p:spPr>
          <a:xfrm>
            <a:off x="4920531" y="3042520"/>
            <a:ext cx="0" cy="215807"/>
          </a:xfrm>
          <a:prstGeom prst="straightConnector1">
            <a:avLst/>
          </a:prstGeom>
          <a:ln w="15875">
            <a:solidFill>
              <a:srgbClr val="4472C4"/>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9" name="文本框 28">
            <a:extLst>
              <a:ext uri="{FF2B5EF4-FFF2-40B4-BE49-F238E27FC236}">
                <a16:creationId xmlns:a16="http://schemas.microsoft.com/office/drawing/2014/main" id="{AA7E202D-65D9-9DE7-C33B-BEC6AF1656D3}"/>
              </a:ext>
            </a:extLst>
          </p:cNvPr>
          <p:cNvSpPr txBox="1"/>
          <p:nvPr/>
        </p:nvSpPr>
        <p:spPr>
          <a:xfrm>
            <a:off x="9507501" y="3181843"/>
            <a:ext cx="729205" cy="338554"/>
          </a:xfrm>
          <a:prstGeom prst="rect">
            <a:avLst/>
          </a:prstGeom>
          <a:noFill/>
        </p:spPr>
        <p:txBody>
          <a:bodyPr wrap="square" rtlCol="0">
            <a:spAutoFit/>
          </a:bodyPr>
          <a:lstStyle/>
          <a:p>
            <a:pPr algn="ctr"/>
            <a:r>
              <a:rPr lang="en-US" altLang="zh-CN" sz="1600" b="1" dirty="0">
                <a:solidFill>
                  <a:schemeClr val="accent1"/>
                </a:solidFill>
                <a:latin typeface="微软雅黑" panose="020B0503020204020204" pitchFamily="34" charset="-122"/>
                <a:ea typeface="微软雅黑" panose="020B0503020204020204" pitchFamily="34" charset="-122"/>
              </a:rPr>
              <a:t>-15%</a:t>
            </a:r>
          </a:p>
        </p:txBody>
      </p:sp>
      <p:sp>
        <p:nvSpPr>
          <p:cNvPr id="30" name="文本框 29">
            <a:extLst>
              <a:ext uri="{FF2B5EF4-FFF2-40B4-BE49-F238E27FC236}">
                <a16:creationId xmlns:a16="http://schemas.microsoft.com/office/drawing/2014/main" id="{E6593E17-2460-7A34-A902-35B7B75BEBB6}"/>
              </a:ext>
            </a:extLst>
          </p:cNvPr>
          <p:cNvSpPr txBox="1"/>
          <p:nvPr/>
        </p:nvSpPr>
        <p:spPr>
          <a:xfrm>
            <a:off x="9897456" y="3391632"/>
            <a:ext cx="729205" cy="338554"/>
          </a:xfrm>
          <a:prstGeom prst="rect">
            <a:avLst/>
          </a:prstGeom>
          <a:noFill/>
        </p:spPr>
        <p:txBody>
          <a:bodyPr wrap="square" rtlCol="0">
            <a:spAutoFit/>
          </a:bodyPr>
          <a:lstStyle/>
          <a:p>
            <a:pPr algn="ctr"/>
            <a:r>
              <a:rPr lang="en-US" altLang="zh-CN" sz="1600" b="1" dirty="0">
                <a:solidFill>
                  <a:srgbClr val="C00000"/>
                </a:solidFill>
                <a:latin typeface="微软雅黑" panose="020B0503020204020204" pitchFamily="34" charset="-122"/>
                <a:ea typeface="微软雅黑" panose="020B0503020204020204" pitchFamily="34" charset="-122"/>
              </a:rPr>
              <a:t>6%</a:t>
            </a:r>
          </a:p>
        </p:txBody>
      </p:sp>
      <p:cxnSp>
        <p:nvCxnSpPr>
          <p:cNvPr id="31" name="直接连接符 30">
            <a:extLst>
              <a:ext uri="{FF2B5EF4-FFF2-40B4-BE49-F238E27FC236}">
                <a16:creationId xmlns:a16="http://schemas.microsoft.com/office/drawing/2014/main" id="{C7EEC358-5802-B567-B795-D39795BFC225}"/>
              </a:ext>
            </a:extLst>
          </p:cNvPr>
          <p:cNvCxnSpPr>
            <a:cxnSpLocks/>
          </p:cNvCxnSpPr>
          <p:nvPr/>
        </p:nvCxnSpPr>
        <p:spPr>
          <a:xfrm>
            <a:off x="9655175" y="3714750"/>
            <a:ext cx="1119754" cy="974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4" name="矩形: 圆角 33">
            <a:extLst>
              <a:ext uri="{FF2B5EF4-FFF2-40B4-BE49-F238E27FC236}">
                <a16:creationId xmlns:a16="http://schemas.microsoft.com/office/drawing/2014/main" id="{DBB07AA3-41D8-3883-A723-D00769EE8FAF}"/>
              </a:ext>
            </a:extLst>
          </p:cNvPr>
          <p:cNvSpPr/>
          <p:nvPr/>
        </p:nvSpPr>
        <p:spPr>
          <a:xfrm>
            <a:off x="9223398" y="1861797"/>
            <a:ext cx="1842000" cy="527823"/>
          </a:xfrm>
          <a:prstGeom prst="roundRect">
            <a:avLst/>
          </a:prstGeom>
          <a:noFill/>
          <a:ln w="412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5" name="直接箭头连接符 14">
            <a:extLst>
              <a:ext uri="{FF2B5EF4-FFF2-40B4-BE49-F238E27FC236}">
                <a16:creationId xmlns:a16="http://schemas.microsoft.com/office/drawing/2014/main" id="{EBC41D2E-D79E-7F10-C786-EC3226530BF1}"/>
              </a:ext>
            </a:extLst>
          </p:cNvPr>
          <p:cNvCxnSpPr>
            <a:cxnSpLocks/>
          </p:cNvCxnSpPr>
          <p:nvPr/>
        </p:nvCxnSpPr>
        <p:spPr>
          <a:xfrm>
            <a:off x="9872103" y="3508689"/>
            <a:ext cx="0" cy="215807"/>
          </a:xfrm>
          <a:prstGeom prst="straightConnector1">
            <a:avLst/>
          </a:prstGeom>
          <a:ln w="15875">
            <a:solidFill>
              <a:srgbClr val="4472C4"/>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直接箭头连接符 16">
            <a:extLst>
              <a:ext uri="{FF2B5EF4-FFF2-40B4-BE49-F238E27FC236}">
                <a16:creationId xmlns:a16="http://schemas.microsoft.com/office/drawing/2014/main" id="{308909C6-DE45-C81E-08B9-426E2BF374AD}"/>
              </a:ext>
            </a:extLst>
          </p:cNvPr>
          <p:cNvCxnSpPr>
            <a:cxnSpLocks/>
          </p:cNvCxnSpPr>
          <p:nvPr/>
        </p:nvCxnSpPr>
        <p:spPr>
          <a:xfrm>
            <a:off x="10223696" y="3706986"/>
            <a:ext cx="0" cy="159782"/>
          </a:xfrm>
          <a:prstGeom prst="straightConnector1">
            <a:avLst/>
          </a:prstGeom>
          <a:ln w="15875">
            <a:solidFill>
              <a:srgbClr val="C00000"/>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34957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981CA-5161-4B00-7243-EBEA726386C9}"/>
            </a:ext>
          </a:extLst>
        </p:cNvPr>
        <p:cNvGrpSpPr/>
        <p:nvPr/>
      </p:nvGrpSpPr>
      <p:grpSpPr>
        <a:xfrm>
          <a:off x="0" y="0"/>
          <a:ext cx="0" cy="0"/>
          <a:chOff x="0" y="0"/>
          <a:chExt cx="0" cy="0"/>
        </a:xfrm>
      </p:grpSpPr>
      <p:grpSp>
        <p:nvGrpSpPr>
          <p:cNvPr id="16" name="组合 15">
            <a:extLst>
              <a:ext uri="{FF2B5EF4-FFF2-40B4-BE49-F238E27FC236}">
                <a16:creationId xmlns:a16="http://schemas.microsoft.com/office/drawing/2014/main" id="{FD86206E-21BC-6338-53B1-6E1742A01190}"/>
              </a:ext>
            </a:extLst>
          </p:cNvPr>
          <p:cNvGrpSpPr/>
          <p:nvPr/>
        </p:nvGrpSpPr>
        <p:grpSpPr>
          <a:xfrm>
            <a:off x="715488" y="1218216"/>
            <a:ext cx="10068310" cy="4449741"/>
            <a:chOff x="473107" y="1412754"/>
            <a:chExt cx="9638232" cy="4065830"/>
          </a:xfrm>
        </p:grpSpPr>
        <p:pic>
          <p:nvPicPr>
            <p:cNvPr id="18" name="图片 17">
              <a:extLst>
                <a:ext uri="{FF2B5EF4-FFF2-40B4-BE49-F238E27FC236}">
                  <a16:creationId xmlns:a16="http://schemas.microsoft.com/office/drawing/2014/main" id="{EEBDF85C-1189-DBBC-91C3-094343426F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107" y="1412754"/>
              <a:ext cx="9510713" cy="4065830"/>
            </a:xfrm>
            <a:prstGeom prst="rect">
              <a:avLst/>
            </a:prstGeom>
            <a:noFill/>
          </p:spPr>
        </p:pic>
        <p:sp>
          <p:nvSpPr>
            <p:cNvPr id="19" name="矩形 18">
              <a:extLst>
                <a:ext uri="{FF2B5EF4-FFF2-40B4-BE49-F238E27FC236}">
                  <a16:creationId xmlns:a16="http://schemas.microsoft.com/office/drawing/2014/main" id="{96EDF3E0-1BC4-9EAC-1E97-981C64BB6F75}"/>
                </a:ext>
              </a:extLst>
            </p:cNvPr>
            <p:cNvSpPr/>
            <p:nvPr/>
          </p:nvSpPr>
          <p:spPr>
            <a:xfrm>
              <a:off x="5390147" y="2228249"/>
              <a:ext cx="4721192" cy="321699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标题 1">
            <a:extLst>
              <a:ext uri="{FF2B5EF4-FFF2-40B4-BE49-F238E27FC236}">
                <a16:creationId xmlns:a16="http://schemas.microsoft.com/office/drawing/2014/main" id="{EC66528F-E1E0-A037-08A8-CCF5CA35A1D5}"/>
              </a:ext>
            </a:extLst>
          </p:cNvPr>
          <p:cNvSpPr>
            <a:spLocks noGrp="1"/>
          </p:cNvSpPr>
          <p:nvPr>
            <p:ph type="title"/>
          </p:nvPr>
        </p:nvSpPr>
        <p:spPr/>
        <p:txBody>
          <a:bodyPr/>
          <a:lstStyle/>
          <a:p>
            <a:r>
              <a:rPr lang="en-US" altLang="zh-CN" dirty="0">
                <a:latin typeface="Gill Sans MT" panose="020B0502020104020203" pitchFamily="34" charset="0"/>
              </a:rPr>
              <a:t>Simulation Results: JCT and Jain Index</a:t>
            </a:r>
            <a:endParaRPr lang="zh-CN" altLang="en-US" dirty="0">
              <a:latin typeface="Gill Sans MT" panose="020B0502020104020203" pitchFamily="34" charset="0"/>
            </a:endParaRPr>
          </a:p>
        </p:txBody>
      </p:sp>
      <p:sp>
        <p:nvSpPr>
          <p:cNvPr id="5" name="灯片编号占位符 4">
            <a:extLst>
              <a:ext uri="{FF2B5EF4-FFF2-40B4-BE49-F238E27FC236}">
                <a16:creationId xmlns:a16="http://schemas.microsoft.com/office/drawing/2014/main" id="{28D23A58-BF99-6FDE-6A0D-B77494FAD83E}"/>
              </a:ext>
            </a:extLst>
          </p:cNvPr>
          <p:cNvSpPr>
            <a:spLocks noGrp="1"/>
          </p:cNvSpPr>
          <p:nvPr>
            <p:ph type="sldNum" sz="quarter" idx="12"/>
          </p:nvPr>
        </p:nvSpPr>
        <p:spPr/>
        <p:txBody>
          <a:bodyPr/>
          <a:lstStyle/>
          <a:p>
            <a:fld id="{58AE824D-AC03-4BE1-87E3-044424193C4E}" type="slidenum">
              <a:rPr lang="zh-CN" altLang="en-US" smtClean="0"/>
              <a:t>23</a:t>
            </a:fld>
            <a:endParaRPr lang="zh-CN" altLang="en-US"/>
          </a:p>
        </p:txBody>
      </p:sp>
      <p:pic>
        <p:nvPicPr>
          <p:cNvPr id="4" name="图片 3">
            <a:extLst>
              <a:ext uri="{FF2B5EF4-FFF2-40B4-BE49-F238E27FC236}">
                <a16:creationId xmlns:a16="http://schemas.microsoft.com/office/drawing/2014/main" id="{AA0B2808-06A0-3153-D9C4-54D19DCF672B}"/>
              </a:ext>
            </a:extLst>
          </p:cNvPr>
          <p:cNvPicPr>
            <a:picLocks noChangeAspect="1"/>
          </p:cNvPicPr>
          <p:nvPr/>
        </p:nvPicPr>
        <p:blipFill>
          <a:blip r:embed="rId4">
            <a:extLst>
              <a:ext uri="{28A0092B-C50C-407E-A947-70E740481C1C}">
                <a14:useLocalDpi xmlns:a14="http://schemas.microsoft.com/office/drawing/2010/main" val="0"/>
              </a:ext>
            </a:extLst>
          </a:blip>
          <a:srcRect t="19398" r="48274"/>
          <a:stretch>
            <a:fillRect/>
          </a:stretch>
        </p:blipFill>
        <p:spPr>
          <a:xfrm>
            <a:off x="5931949" y="2277209"/>
            <a:ext cx="5023072" cy="3362575"/>
          </a:xfrm>
          <a:prstGeom prst="rect">
            <a:avLst/>
          </a:prstGeom>
        </p:spPr>
      </p:pic>
      <p:sp>
        <p:nvSpPr>
          <p:cNvPr id="11" name="文本框 10">
            <a:extLst>
              <a:ext uri="{FF2B5EF4-FFF2-40B4-BE49-F238E27FC236}">
                <a16:creationId xmlns:a16="http://schemas.microsoft.com/office/drawing/2014/main" id="{FF4256C1-0630-2343-193D-9BAE1B2E74E9}"/>
              </a:ext>
            </a:extLst>
          </p:cNvPr>
          <p:cNvSpPr txBox="1"/>
          <p:nvPr/>
        </p:nvSpPr>
        <p:spPr>
          <a:xfrm>
            <a:off x="814874" y="5977801"/>
            <a:ext cx="10562252" cy="461665"/>
          </a:xfrm>
          <a:prstGeom prst="rect">
            <a:avLst/>
          </a:prstGeom>
          <a:solidFill>
            <a:schemeClr val="accent5">
              <a:lumMod val="40000"/>
              <a:lumOff val="60000"/>
            </a:schemeClr>
          </a:solidFill>
        </p:spPr>
        <p:txBody>
          <a:bodyPr wrap="square" rtlCol="0">
            <a:spAutoFit/>
          </a:bodyPr>
          <a:lstStyle/>
          <a:p>
            <a:pPr algn="ctr"/>
            <a:r>
              <a:rPr lang="en-US" altLang="zh-CN" sz="2400" dirty="0">
                <a:latin typeface="Gill Sans MT" panose="020B0502020104020203" pitchFamily="34" charset="0"/>
                <a:ea typeface="微软雅黑" panose="020B0503020204020204" pitchFamily="34" charset="-122"/>
              </a:rPr>
              <a:t>Reduce </a:t>
            </a:r>
            <a:r>
              <a:rPr lang="en-US" altLang="zh-CN" sz="2400" b="1" dirty="0">
                <a:latin typeface="Gill Sans MT" panose="020B0502020104020203" pitchFamily="34" charset="0"/>
                <a:ea typeface="微软雅黑" panose="020B0503020204020204" pitchFamily="34" charset="-122"/>
              </a:rPr>
              <a:t>tail JCT </a:t>
            </a:r>
            <a:r>
              <a:rPr lang="en-US" altLang="zh-CN" sz="2400" dirty="0">
                <a:latin typeface="Gill Sans MT" panose="020B0502020104020203" pitchFamily="34" charset="0"/>
                <a:ea typeface="微软雅黑" panose="020B0503020204020204" pitchFamily="34" charset="-122"/>
              </a:rPr>
              <a:t>by </a:t>
            </a:r>
            <a:r>
              <a:rPr lang="en-US" altLang="zh-CN" sz="2400" b="1" dirty="0">
                <a:solidFill>
                  <a:srgbClr val="C00000"/>
                </a:solidFill>
                <a:latin typeface="Gill Sans MT" panose="020B0502020104020203" pitchFamily="34" charset="0"/>
                <a:ea typeface="微软雅黑" panose="020B0503020204020204" pitchFamily="34" charset="-122"/>
              </a:rPr>
              <a:t>9% to 18% </a:t>
            </a:r>
            <a:r>
              <a:rPr lang="en-US" altLang="zh-CN" sz="2400" dirty="0">
                <a:latin typeface="Gill Sans MT" panose="020B0502020104020203" pitchFamily="34" charset="0"/>
                <a:ea typeface="微软雅黑" panose="020B0503020204020204" pitchFamily="34" charset="-122"/>
              </a:rPr>
              <a:t>and improve </a:t>
            </a:r>
            <a:r>
              <a:rPr lang="en-US" altLang="zh-CN" sz="2400" b="1" dirty="0">
                <a:latin typeface="Gill Sans MT" panose="020B0502020104020203" pitchFamily="34" charset="0"/>
                <a:ea typeface="微软雅黑" panose="020B0503020204020204" pitchFamily="34" charset="-122"/>
              </a:rPr>
              <a:t>fairness</a:t>
            </a:r>
            <a:r>
              <a:rPr lang="en-US" altLang="zh-CN" sz="2400" dirty="0">
                <a:latin typeface="Gill Sans MT" panose="020B0502020104020203" pitchFamily="34" charset="0"/>
                <a:ea typeface="微软雅黑" panose="020B0503020204020204" pitchFamily="34" charset="-122"/>
              </a:rPr>
              <a:t> by </a:t>
            </a:r>
            <a:r>
              <a:rPr lang="en-US" altLang="zh-CN" sz="2400" b="1" dirty="0">
                <a:solidFill>
                  <a:srgbClr val="C00000"/>
                </a:solidFill>
                <a:latin typeface="Gill Sans MT" panose="020B0502020104020203" pitchFamily="34" charset="0"/>
                <a:ea typeface="微软雅黑" panose="020B0503020204020204" pitchFamily="34" charset="-122"/>
              </a:rPr>
              <a:t>17% to 2.7×</a:t>
            </a:r>
          </a:p>
        </p:txBody>
      </p:sp>
      <p:sp>
        <p:nvSpPr>
          <p:cNvPr id="12" name="文本框 11">
            <a:extLst>
              <a:ext uri="{FF2B5EF4-FFF2-40B4-BE49-F238E27FC236}">
                <a16:creationId xmlns:a16="http://schemas.microsoft.com/office/drawing/2014/main" id="{6B1CA5BD-31C4-7252-AAF9-F7119091026A}"/>
              </a:ext>
            </a:extLst>
          </p:cNvPr>
          <p:cNvSpPr txBox="1"/>
          <p:nvPr/>
        </p:nvSpPr>
        <p:spPr>
          <a:xfrm>
            <a:off x="4987737" y="2545223"/>
            <a:ext cx="729205" cy="338554"/>
          </a:xfrm>
          <a:prstGeom prst="rect">
            <a:avLst/>
          </a:prstGeom>
          <a:noFill/>
        </p:spPr>
        <p:txBody>
          <a:bodyPr wrap="square" rtlCol="0">
            <a:spAutoFit/>
          </a:bodyPr>
          <a:lstStyle/>
          <a:p>
            <a:pPr algn="ctr"/>
            <a:r>
              <a:rPr lang="en-US" altLang="zh-CN" sz="1600" b="1" dirty="0">
                <a:solidFill>
                  <a:srgbClr val="C00000"/>
                </a:solidFill>
                <a:latin typeface="微软雅黑" panose="020B0503020204020204" pitchFamily="34" charset="-122"/>
                <a:ea typeface="微软雅黑" panose="020B0503020204020204" pitchFamily="34" charset="-122"/>
              </a:rPr>
              <a:t>9%</a:t>
            </a:r>
          </a:p>
        </p:txBody>
      </p:sp>
      <p:cxnSp>
        <p:nvCxnSpPr>
          <p:cNvPr id="15" name="直接箭头连接符 14">
            <a:extLst>
              <a:ext uri="{FF2B5EF4-FFF2-40B4-BE49-F238E27FC236}">
                <a16:creationId xmlns:a16="http://schemas.microsoft.com/office/drawing/2014/main" id="{93A459B4-6B33-E32F-D516-D08C1BBDFD7F}"/>
              </a:ext>
            </a:extLst>
          </p:cNvPr>
          <p:cNvCxnSpPr>
            <a:cxnSpLocks/>
          </p:cNvCxnSpPr>
          <p:nvPr/>
        </p:nvCxnSpPr>
        <p:spPr>
          <a:xfrm>
            <a:off x="4850930" y="2585827"/>
            <a:ext cx="0" cy="496183"/>
          </a:xfrm>
          <a:prstGeom prst="straightConnector1">
            <a:avLst/>
          </a:prstGeom>
          <a:ln w="41275">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直接连接符 16">
            <a:extLst>
              <a:ext uri="{FF2B5EF4-FFF2-40B4-BE49-F238E27FC236}">
                <a16:creationId xmlns:a16="http://schemas.microsoft.com/office/drawing/2014/main" id="{D275D4E6-51CF-52A4-D3CE-1DCF2D28D34A}"/>
              </a:ext>
            </a:extLst>
          </p:cNvPr>
          <p:cNvCxnSpPr>
            <a:cxnSpLocks/>
          </p:cNvCxnSpPr>
          <p:nvPr/>
        </p:nvCxnSpPr>
        <p:spPr>
          <a:xfrm>
            <a:off x="4765906" y="3082010"/>
            <a:ext cx="789082"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2" name="文本框 21">
            <a:extLst>
              <a:ext uri="{FF2B5EF4-FFF2-40B4-BE49-F238E27FC236}">
                <a16:creationId xmlns:a16="http://schemas.microsoft.com/office/drawing/2014/main" id="{FCB10896-C562-CE1C-CA00-351A65AE19FF}"/>
              </a:ext>
            </a:extLst>
          </p:cNvPr>
          <p:cNvSpPr txBox="1"/>
          <p:nvPr/>
        </p:nvSpPr>
        <p:spPr>
          <a:xfrm>
            <a:off x="4545258" y="2296270"/>
            <a:ext cx="729205" cy="338554"/>
          </a:xfrm>
          <a:prstGeom prst="rect">
            <a:avLst/>
          </a:prstGeom>
          <a:noFill/>
        </p:spPr>
        <p:txBody>
          <a:bodyPr wrap="square" rtlCol="0">
            <a:spAutoFit/>
          </a:bodyPr>
          <a:lstStyle/>
          <a:p>
            <a:pPr algn="ctr"/>
            <a:r>
              <a:rPr lang="en-US" altLang="zh-CN" sz="1600" b="1" dirty="0">
                <a:solidFill>
                  <a:srgbClr val="C00000"/>
                </a:solidFill>
                <a:latin typeface="微软雅黑" panose="020B0503020204020204" pitchFamily="34" charset="-122"/>
                <a:ea typeface="微软雅黑" panose="020B0503020204020204" pitchFamily="34" charset="-122"/>
              </a:rPr>
              <a:t>18%</a:t>
            </a:r>
          </a:p>
        </p:txBody>
      </p:sp>
      <p:sp>
        <p:nvSpPr>
          <p:cNvPr id="25" name="文本框 24">
            <a:extLst>
              <a:ext uri="{FF2B5EF4-FFF2-40B4-BE49-F238E27FC236}">
                <a16:creationId xmlns:a16="http://schemas.microsoft.com/office/drawing/2014/main" id="{D7A0A3C5-987D-427B-3ABF-BDE67E14694E}"/>
              </a:ext>
            </a:extLst>
          </p:cNvPr>
          <p:cNvSpPr txBox="1"/>
          <p:nvPr/>
        </p:nvSpPr>
        <p:spPr>
          <a:xfrm>
            <a:off x="9403501" y="2516016"/>
            <a:ext cx="822822" cy="338554"/>
          </a:xfrm>
          <a:prstGeom prst="rect">
            <a:avLst/>
          </a:prstGeom>
          <a:noFill/>
        </p:spPr>
        <p:txBody>
          <a:bodyPr wrap="square" rtlCol="0">
            <a:spAutoFit/>
          </a:bodyPr>
          <a:lstStyle/>
          <a:p>
            <a:pPr algn="ctr"/>
            <a:r>
              <a:rPr lang="en-US" altLang="zh-CN" sz="1600" b="1" dirty="0">
                <a:solidFill>
                  <a:srgbClr val="C00000"/>
                </a:solidFill>
                <a:latin typeface="微软雅黑" panose="020B0503020204020204" pitchFamily="34" charset="-122"/>
                <a:ea typeface="微软雅黑" panose="020B0503020204020204" pitchFamily="34" charset="-122"/>
              </a:rPr>
              <a:t>2.7×</a:t>
            </a:r>
          </a:p>
        </p:txBody>
      </p:sp>
      <p:cxnSp>
        <p:nvCxnSpPr>
          <p:cNvPr id="26" name="直接箭头连接符 25">
            <a:extLst>
              <a:ext uri="{FF2B5EF4-FFF2-40B4-BE49-F238E27FC236}">
                <a16:creationId xmlns:a16="http://schemas.microsoft.com/office/drawing/2014/main" id="{9A02E16C-B531-210F-BC76-DBD9B4926EE7}"/>
              </a:ext>
            </a:extLst>
          </p:cNvPr>
          <p:cNvCxnSpPr>
            <a:cxnSpLocks/>
          </p:cNvCxnSpPr>
          <p:nvPr/>
        </p:nvCxnSpPr>
        <p:spPr>
          <a:xfrm>
            <a:off x="9826325" y="2830974"/>
            <a:ext cx="0" cy="1669054"/>
          </a:xfrm>
          <a:prstGeom prst="straightConnector1">
            <a:avLst/>
          </a:prstGeom>
          <a:ln w="41275">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7" name="文本框 26">
            <a:extLst>
              <a:ext uri="{FF2B5EF4-FFF2-40B4-BE49-F238E27FC236}">
                <a16:creationId xmlns:a16="http://schemas.microsoft.com/office/drawing/2014/main" id="{06138D66-9046-36D1-5CB2-E11C319DEE91}"/>
              </a:ext>
            </a:extLst>
          </p:cNvPr>
          <p:cNvSpPr txBox="1"/>
          <p:nvPr/>
        </p:nvSpPr>
        <p:spPr>
          <a:xfrm>
            <a:off x="10096315" y="2519398"/>
            <a:ext cx="729205" cy="338554"/>
          </a:xfrm>
          <a:prstGeom prst="rect">
            <a:avLst/>
          </a:prstGeom>
          <a:noFill/>
        </p:spPr>
        <p:txBody>
          <a:bodyPr wrap="square" rtlCol="0">
            <a:spAutoFit/>
          </a:bodyPr>
          <a:lstStyle/>
          <a:p>
            <a:pPr algn="ctr"/>
            <a:r>
              <a:rPr lang="en-US" altLang="zh-CN" sz="1600" b="1" dirty="0">
                <a:solidFill>
                  <a:srgbClr val="C00000"/>
                </a:solidFill>
                <a:latin typeface="微软雅黑" panose="020B0503020204020204" pitchFamily="34" charset="-122"/>
                <a:ea typeface="微软雅黑" panose="020B0503020204020204" pitchFamily="34" charset="-122"/>
              </a:rPr>
              <a:t>17%</a:t>
            </a:r>
          </a:p>
        </p:txBody>
      </p:sp>
      <p:cxnSp>
        <p:nvCxnSpPr>
          <p:cNvPr id="28" name="直接箭头连接符 27">
            <a:extLst>
              <a:ext uri="{FF2B5EF4-FFF2-40B4-BE49-F238E27FC236}">
                <a16:creationId xmlns:a16="http://schemas.microsoft.com/office/drawing/2014/main" id="{F1626EDF-2817-D039-9282-D21EC3DC3C02}"/>
              </a:ext>
            </a:extLst>
          </p:cNvPr>
          <p:cNvCxnSpPr>
            <a:cxnSpLocks/>
          </p:cNvCxnSpPr>
          <p:nvPr/>
        </p:nvCxnSpPr>
        <p:spPr>
          <a:xfrm>
            <a:off x="10403303" y="2830974"/>
            <a:ext cx="0" cy="342879"/>
          </a:xfrm>
          <a:prstGeom prst="straightConnector1">
            <a:avLst/>
          </a:prstGeom>
          <a:ln w="3810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直接连接符 28">
            <a:extLst>
              <a:ext uri="{FF2B5EF4-FFF2-40B4-BE49-F238E27FC236}">
                <a16:creationId xmlns:a16="http://schemas.microsoft.com/office/drawing/2014/main" id="{6C7CB835-14A3-4C26-770D-E5D35AFB53CB}"/>
              </a:ext>
            </a:extLst>
          </p:cNvPr>
          <p:cNvCxnSpPr>
            <a:cxnSpLocks/>
          </p:cNvCxnSpPr>
          <p:nvPr/>
        </p:nvCxnSpPr>
        <p:spPr>
          <a:xfrm>
            <a:off x="9670571" y="2818459"/>
            <a:ext cx="1025449"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直接箭头连接符 20">
            <a:extLst>
              <a:ext uri="{FF2B5EF4-FFF2-40B4-BE49-F238E27FC236}">
                <a16:creationId xmlns:a16="http://schemas.microsoft.com/office/drawing/2014/main" id="{42186236-98EC-E86C-E70C-0D4DF2D9C768}"/>
              </a:ext>
            </a:extLst>
          </p:cNvPr>
          <p:cNvCxnSpPr>
            <a:cxnSpLocks/>
          </p:cNvCxnSpPr>
          <p:nvPr/>
        </p:nvCxnSpPr>
        <p:spPr>
          <a:xfrm>
            <a:off x="5264433" y="2869297"/>
            <a:ext cx="0" cy="212713"/>
          </a:xfrm>
          <a:prstGeom prst="straightConnector1">
            <a:avLst/>
          </a:prstGeom>
          <a:ln w="19050">
            <a:solidFill>
              <a:srgbClr val="C00000"/>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29105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BD06DFD-4464-2D95-0179-6678196EE4E0}"/>
              </a:ext>
            </a:extLst>
          </p:cNvPr>
          <p:cNvSpPr>
            <a:spLocks noGrp="1"/>
          </p:cNvSpPr>
          <p:nvPr>
            <p:ph type="title"/>
          </p:nvPr>
        </p:nvSpPr>
        <p:spPr/>
        <p:txBody>
          <a:bodyPr/>
          <a:lstStyle/>
          <a:p>
            <a:r>
              <a:rPr lang="en-US" altLang="zh-CN" dirty="0">
                <a:latin typeface="Gill Sans MT" panose="020B0502020104020203" pitchFamily="34" charset="0"/>
              </a:rPr>
              <a:t>Conclusion</a:t>
            </a:r>
            <a:endParaRPr lang="zh-CN" altLang="en-US" dirty="0">
              <a:latin typeface="Gill Sans MT" panose="020B0502020104020203" pitchFamily="34" charset="0"/>
            </a:endParaRPr>
          </a:p>
        </p:txBody>
      </p:sp>
      <p:sp>
        <p:nvSpPr>
          <p:cNvPr id="4" name="内容占位符 3">
            <a:extLst>
              <a:ext uri="{FF2B5EF4-FFF2-40B4-BE49-F238E27FC236}">
                <a16:creationId xmlns:a16="http://schemas.microsoft.com/office/drawing/2014/main" id="{2429E1E6-F629-E7EB-FD95-6C62FE3B1A60}"/>
              </a:ext>
            </a:extLst>
          </p:cNvPr>
          <p:cNvSpPr>
            <a:spLocks noGrp="1"/>
          </p:cNvSpPr>
          <p:nvPr>
            <p:ph idx="1"/>
          </p:nvPr>
        </p:nvSpPr>
        <p:spPr>
          <a:xfrm>
            <a:off x="838199" y="1675417"/>
            <a:ext cx="10916654" cy="4518908"/>
          </a:xfrm>
        </p:spPr>
        <p:txBody>
          <a:bodyPr>
            <a:normAutofit fontScale="92500" lnSpcReduction="10000"/>
          </a:bodyPr>
          <a:lstStyle/>
          <a:p>
            <a:pPr>
              <a:lnSpc>
                <a:spcPct val="110000"/>
              </a:lnSpc>
            </a:pPr>
            <a:r>
              <a:rPr lang="en-US" altLang="zh-CN" b="1" dirty="0">
                <a:latin typeface="Gill Sans MT" panose="020B0502020104020203" pitchFamily="34" charset="0"/>
              </a:rPr>
              <a:t>Communication scheduling fairness in multi-tenant DLT clusters </a:t>
            </a:r>
          </a:p>
          <a:p>
            <a:pPr lvl="1">
              <a:lnSpc>
                <a:spcPct val="110000"/>
              </a:lnSpc>
            </a:pPr>
            <a:r>
              <a:rPr lang="en-US" altLang="zh-CN" dirty="0">
                <a:latin typeface="Gill Sans MT" panose="020B0502020104020203" pitchFamily="34" charset="0"/>
              </a:rPr>
              <a:t>Gap between flow-level fairness and job-level fairness</a:t>
            </a:r>
          </a:p>
          <a:p>
            <a:pPr>
              <a:lnSpc>
                <a:spcPct val="110000"/>
              </a:lnSpc>
            </a:pPr>
            <a:r>
              <a:rPr lang="en-US" altLang="zh-CN" b="1" i="1" dirty="0">
                <a:latin typeface="Gill Sans MT" panose="020B0502020104020203" pitchFamily="34" charset="0"/>
              </a:rPr>
              <a:t>Normalized progress rate</a:t>
            </a:r>
          </a:p>
          <a:p>
            <a:pPr lvl="1">
              <a:lnSpc>
                <a:spcPct val="110000"/>
              </a:lnSpc>
            </a:pPr>
            <a:r>
              <a:rPr lang="en-US" altLang="zh-CN" dirty="0">
                <a:latin typeface="Gill Sans MT" panose="020B0502020104020203" pitchFamily="34" charset="0"/>
              </a:rPr>
              <a:t>Ratio of a job’s actual progress to its contention-free ideal</a:t>
            </a:r>
          </a:p>
          <a:p>
            <a:pPr lvl="1">
              <a:lnSpc>
                <a:spcPct val="110000"/>
              </a:lnSpc>
            </a:pPr>
            <a:r>
              <a:rPr lang="en-US" altLang="zh-CN" dirty="0">
                <a:latin typeface="Gill Sans MT" panose="020B0502020104020203" pitchFamily="34" charset="0"/>
              </a:rPr>
              <a:t>A unified, job agnostic metric reflecting training experience</a:t>
            </a:r>
          </a:p>
          <a:p>
            <a:pPr lvl="1">
              <a:lnSpc>
                <a:spcPct val="110000"/>
              </a:lnSpc>
            </a:pPr>
            <a:r>
              <a:rPr lang="en-US" altLang="zh-CN" dirty="0">
                <a:latin typeface="Gill Sans MT" panose="020B0502020104020203" pitchFamily="34" charset="0"/>
              </a:rPr>
              <a:t>Metric for future research (e.g., CC and TE) and potential standard for training service</a:t>
            </a:r>
          </a:p>
          <a:p>
            <a:pPr>
              <a:lnSpc>
                <a:spcPct val="110000"/>
              </a:lnSpc>
            </a:pPr>
            <a:r>
              <a:rPr lang="en-US" altLang="zh-CN" b="1" dirty="0">
                <a:latin typeface="Gill Sans MT" panose="020B0502020104020203" pitchFamily="34" charset="0"/>
              </a:rPr>
              <a:t>LEVELLER, a practical system for max-min fairness</a:t>
            </a:r>
          </a:p>
          <a:p>
            <a:pPr lvl="1">
              <a:lnSpc>
                <a:spcPct val="110000"/>
              </a:lnSpc>
            </a:pPr>
            <a:r>
              <a:rPr lang="en-US" altLang="zh-CN" dirty="0">
                <a:latin typeface="Gill Sans MT" panose="020B0502020104020203" pitchFamily="34" charset="0"/>
              </a:rPr>
              <a:t>Preemptive, dynamic-priority flow scheduling</a:t>
            </a:r>
          </a:p>
          <a:p>
            <a:pPr lvl="1">
              <a:lnSpc>
                <a:spcPct val="110000"/>
              </a:lnSpc>
            </a:pPr>
            <a:r>
              <a:rPr lang="en-US" altLang="zh-CN" dirty="0">
                <a:latin typeface="Gill Sans MT" panose="020B0502020104020203" pitchFamily="34" charset="0"/>
              </a:rPr>
              <a:t>1/2-approximated theoretical guarantee</a:t>
            </a:r>
          </a:p>
          <a:p>
            <a:pPr lvl="1">
              <a:lnSpc>
                <a:spcPct val="110000"/>
              </a:lnSpc>
            </a:pPr>
            <a:r>
              <a:rPr lang="en-US" altLang="zh-CN" dirty="0">
                <a:latin typeface="Gill Sans MT" panose="020B0502020104020203" pitchFamily="34" charset="0"/>
              </a:rPr>
              <a:t>Improves the minimum progress rate by 57% and fairness by 17%, minimal efficiency loss</a:t>
            </a:r>
            <a:endParaRPr lang="zh-CN" altLang="en-US" dirty="0">
              <a:latin typeface="Gill Sans MT" panose="020B0502020104020203" pitchFamily="34" charset="0"/>
            </a:endParaRPr>
          </a:p>
        </p:txBody>
      </p:sp>
      <p:sp>
        <p:nvSpPr>
          <p:cNvPr id="3" name="灯片编号占位符 2">
            <a:extLst>
              <a:ext uri="{FF2B5EF4-FFF2-40B4-BE49-F238E27FC236}">
                <a16:creationId xmlns:a16="http://schemas.microsoft.com/office/drawing/2014/main" id="{DD601FB6-C8C6-098B-6F3F-FDA93633B859}"/>
              </a:ext>
            </a:extLst>
          </p:cNvPr>
          <p:cNvSpPr>
            <a:spLocks noGrp="1"/>
          </p:cNvSpPr>
          <p:nvPr>
            <p:ph type="sldNum" sz="quarter" idx="12"/>
          </p:nvPr>
        </p:nvSpPr>
        <p:spPr/>
        <p:txBody>
          <a:bodyPr/>
          <a:lstStyle/>
          <a:p>
            <a:fld id="{58AE824D-AC03-4BE1-87E3-044424193C4E}" type="slidenum">
              <a:rPr lang="zh-CN" altLang="en-US" smtClean="0"/>
              <a:t>24</a:t>
            </a:fld>
            <a:endParaRPr lang="zh-CN" altLang="en-US"/>
          </a:p>
        </p:txBody>
      </p:sp>
    </p:spTree>
    <p:extLst>
      <p:ext uri="{BB962C8B-B14F-4D97-AF65-F5344CB8AC3E}">
        <p14:creationId xmlns:p14="http://schemas.microsoft.com/office/powerpoint/2010/main" val="1129982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3F75A0C-E923-4098-7116-65BC79845CBA}"/>
              </a:ext>
            </a:extLst>
          </p:cNvPr>
          <p:cNvSpPr>
            <a:spLocks noGrp="1"/>
          </p:cNvSpPr>
          <p:nvPr>
            <p:ph type="title"/>
          </p:nvPr>
        </p:nvSpPr>
        <p:spPr>
          <a:xfrm>
            <a:off x="838200" y="1883881"/>
            <a:ext cx="10515600" cy="1325563"/>
          </a:xfrm>
        </p:spPr>
        <p:txBody>
          <a:bodyPr>
            <a:normAutofit/>
          </a:bodyPr>
          <a:lstStyle/>
          <a:p>
            <a:pPr algn="ctr"/>
            <a:r>
              <a:rPr lang="en-US" altLang="zh-CN" sz="4800" dirty="0">
                <a:latin typeface="Gill Sans MT" panose="020B0502020104020203" pitchFamily="34" charset="0"/>
              </a:rPr>
              <a:t>Thank you!</a:t>
            </a:r>
            <a:endParaRPr lang="zh-CN" altLang="en-US" sz="4800" dirty="0">
              <a:latin typeface="Gill Sans MT" panose="020B0502020104020203" pitchFamily="34" charset="0"/>
            </a:endParaRPr>
          </a:p>
        </p:txBody>
      </p:sp>
      <p:sp>
        <p:nvSpPr>
          <p:cNvPr id="3" name="内容占位符 2">
            <a:extLst>
              <a:ext uri="{FF2B5EF4-FFF2-40B4-BE49-F238E27FC236}">
                <a16:creationId xmlns:a16="http://schemas.microsoft.com/office/drawing/2014/main" id="{DEE36021-873B-1BEB-E8B9-9D79AF0D4D78}"/>
              </a:ext>
            </a:extLst>
          </p:cNvPr>
          <p:cNvSpPr>
            <a:spLocks noGrp="1"/>
          </p:cNvSpPr>
          <p:nvPr>
            <p:ph idx="1"/>
          </p:nvPr>
        </p:nvSpPr>
        <p:spPr>
          <a:xfrm>
            <a:off x="2091490" y="4165914"/>
            <a:ext cx="8009021" cy="1857626"/>
          </a:xfrm>
        </p:spPr>
        <p:txBody>
          <a:bodyPr/>
          <a:lstStyle/>
          <a:p>
            <a:pPr marL="0" indent="0" algn="ctr">
              <a:buNone/>
            </a:pPr>
            <a:r>
              <a:rPr lang="en-US" altLang="zh-CN" dirty="0">
                <a:latin typeface="Gill Sans MT" panose="020B0502020104020203" pitchFamily="34" charset="0"/>
              </a:rPr>
              <a:t>Geng Li</a:t>
            </a:r>
          </a:p>
          <a:p>
            <a:pPr marL="457200" lvl="1" indent="0" algn="ctr">
              <a:buNone/>
            </a:pPr>
            <a:r>
              <a:rPr lang="en-US" altLang="zh-CN" dirty="0">
                <a:latin typeface="Gill Sans MT" panose="020B0502020104020203" pitchFamily="34" charset="0"/>
                <a:hlinkClick r:id="rId3"/>
              </a:rPr>
              <a:t>ligeng66@aliyun.com</a:t>
            </a:r>
            <a:endParaRPr lang="en-US" altLang="zh-CN" dirty="0">
              <a:latin typeface="Gill Sans MT" panose="020B0502020104020203" pitchFamily="34" charset="0"/>
            </a:endParaRPr>
          </a:p>
          <a:p>
            <a:pPr marL="457200" lvl="1" indent="0" algn="ctr">
              <a:buNone/>
            </a:pPr>
            <a:endParaRPr lang="zh-CN" altLang="en-US" dirty="0">
              <a:latin typeface="Gill Sans MT" panose="020B0502020104020203" pitchFamily="34" charset="0"/>
            </a:endParaRPr>
          </a:p>
        </p:txBody>
      </p:sp>
      <p:sp>
        <p:nvSpPr>
          <p:cNvPr id="4" name="灯片编号占位符 3">
            <a:extLst>
              <a:ext uri="{FF2B5EF4-FFF2-40B4-BE49-F238E27FC236}">
                <a16:creationId xmlns:a16="http://schemas.microsoft.com/office/drawing/2014/main" id="{75E946F6-4C0A-FD05-7C8F-F3E18AA45020}"/>
              </a:ext>
            </a:extLst>
          </p:cNvPr>
          <p:cNvSpPr>
            <a:spLocks noGrp="1"/>
          </p:cNvSpPr>
          <p:nvPr>
            <p:ph type="sldNum" sz="quarter" idx="12"/>
          </p:nvPr>
        </p:nvSpPr>
        <p:spPr/>
        <p:txBody>
          <a:bodyPr/>
          <a:lstStyle/>
          <a:p>
            <a:fld id="{58AE824D-AC03-4BE1-87E3-044424193C4E}" type="slidenum">
              <a:rPr lang="zh-CN" altLang="en-US" smtClean="0"/>
              <a:t>25</a:t>
            </a:fld>
            <a:endParaRPr lang="zh-CN" altLang="en-US"/>
          </a:p>
        </p:txBody>
      </p:sp>
    </p:spTree>
    <p:extLst>
      <p:ext uri="{BB962C8B-B14F-4D97-AF65-F5344CB8AC3E}">
        <p14:creationId xmlns:p14="http://schemas.microsoft.com/office/powerpoint/2010/main" val="2493921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8C6CE6-46E1-0FD1-0029-513815A6F221}"/>
            </a:ext>
          </a:extLst>
        </p:cNvPr>
        <p:cNvGrpSpPr/>
        <p:nvPr/>
      </p:nvGrpSpPr>
      <p:grpSpPr>
        <a:xfrm>
          <a:off x="0" y="0"/>
          <a:ext cx="0" cy="0"/>
          <a:chOff x="0" y="0"/>
          <a:chExt cx="0" cy="0"/>
        </a:xfrm>
      </p:grpSpPr>
      <p:sp>
        <p:nvSpPr>
          <p:cNvPr id="84" name="Rectangle: Rounded Corners 5">
            <a:extLst>
              <a:ext uri="{FF2B5EF4-FFF2-40B4-BE49-F238E27FC236}">
                <a16:creationId xmlns:a16="http://schemas.microsoft.com/office/drawing/2014/main" id="{7262467E-8F39-00F0-6CAC-5D74867367CE}"/>
              </a:ext>
            </a:extLst>
          </p:cNvPr>
          <p:cNvSpPr/>
          <p:nvPr/>
        </p:nvSpPr>
        <p:spPr>
          <a:xfrm>
            <a:off x="2753284" y="4674181"/>
            <a:ext cx="1800000" cy="288000"/>
          </a:xfrm>
          <a:prstGeom prst="rect">
            <a:avLst/>
          </a:prstGeom>
          <a:noFill/>
          <a:ln w="25400" cap="flat" cmpd="sng" algn="ctr">
            <a:solidFill>
              <a:schemeClr val="tx1">
                <a:lumMod val="75000"/>
                <a:lumOff val="25000"/>
              </a:scheme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24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2" name="标题 1">
            <a:extLst>
              <a:ext uri="{FF2B5EF4-FFF2-40B4-BE49-F238E27FC236}">
                <a16:creationId xmlns:a16="http://schemas.microsoft.com/office/drawing/2014/main" id="{FE642BF7-56C7-AE2C-95DF-7A8A1CB8A240}"/>
              </a:ext>
            </a:extLst>
          </p:cNvPr>
          <p:cNvSpPr>
            <a:spLocks noGrp="1"/>
          </p:cNvSpPr>
          <p:nvPr>
            <p:ph type="title"/>
          </p:nvPr>
        </p:nvSpPr>
        <p:spPr/>
        <p:txBody>
          <a:bodyPr/>
          <a:lstStyle/>
          <a:p>
            <a:r>
              <a:rPr lang="en-US" altLang="zh-CN" dirty="0">
                <a:latin typeface="Gill Sans MT" panose="020B0502020104020203" pitchFamily="34" charset="0"/>
                <a:cs typeface="Aptos Serif" panose="02020604070405020304" pitchFamily="18" charset="0"/>
              </a:rPr>
              <a:t>DLT Job</a:t>
            </a:r>
            <a:endParaRPr lang="zh-CN" altLang="en-US" dirty="0">
              <a:latin typeface="Gill Sans MT" panose="020B0502020104020203" pitchFamily="34" charset="0"/>
            </a:endParaRPr>
          </a:p>
        </p:txBody>
      </p:sp>
      <p:sp>
        <p:nvSpPr>
          <p:cNvPr id="3" name="内容占位符 2">
            <a:extLst>
              <a:ext uri="{FF2B5EF4-FFF2-40B4-BE49-F238E27FC236}">
                <a16:creationId xmlns:a16="http://schemas.microsoft.com/office/drawing/2014/main" id="{77536AE9-C835-11EA-EC47-DA7320744035}"/>
              </a:ext>
            </a:extLst>
          </p:cNvPr>
          <p:cNvSpPr>
            <a:spLocks noGrp="1"/>
          </p:cNvSpPr>
          <p:nvPr>
            <p:ph idx="1"/>
          </p:nvPr>
        </p:nvSpPr>
        <p:spPr>
          <a:xfrm>
            <a:off x="796637" y="1452133"/>
            <a:ext cx="11136464" cy="2350940"/>
          </a:xfrm>
        </p:spPr>
        <p:txBody>
          <a:bodyPr>
            <a:normAutofit/>
          </a:bodyPr>
          <a:lstStyle/>
          <a:p>
            <a:pPr>
              <a:lnSpc>
                <a:spcPct val="110000"/>
              </a:lnSpc>
            </a:pPr>
            <a:r>
              <a:rPr lang="en-US" altLang="zh-CN" sz="3200" dirty="0">
                <a:latin typeface="Gill Sans MT" panose="020B0502020104020203" pitchFamily="34" charset="0"/>
                <a:cs typeface="Aptos Serif" panose="02020604070405020304" pitchFamily="18" charset="0"/>
              </a:rPr>
              <a:t>Distributed across accelerators (</a:t>
            </a:r>
            <a:r>
              <a:rPr lang="it-IT" altLang="zh-CN" sz="3200" dirty="0">
                <a:latin typeface="Gill Sans MT" panose="020B0502020104020203" pitchFamily="34" charset="0"/>
                <a:cs typeface="Aptos Serif" panose="02020604070405020304" pitchFamily="18" charset="0"/>
              </a:rPr>
              <a:t>data, pipeline, </a:t>
            </a:r>
            <a:r>
              <a:rPr lang="en-US" altLang="zh-CN" sz="3200" dirty="0">
                <a:latin typeface="Gill Sans MT" panose="020B0502020104020203" pitchFamily="34" charset="0"/>
                <a:cs typeface="Aptos Serif" panose="02020604070405020304" pitchFamily="18" charset="0"/>
              </a:rPr>
              <a:t>tensor parallelism)</a:t>
            </a:r>
          </a:p>
          <a:p>
            <a:pPr>
              <a:lnSpc>
                <a:spcPct val="110000"/>
              </a:lnSpc>
            </a:pPr>
            <a:r>
              <a:rPr lang="en-US" altLang="zh-CN" sz="3200" dirty="0">
                <a:latin typeface="Gill Sans MT" panose="020B0502020104020203" pitchFamily="34" charset="0"/>
                <a:cs typeface="Aptos Serif" panose="02020604070405020304" pitchFamily="18" charset="0"/>
              </a:rPr>
              <a:t>Iterations of </a:t>
            </a:r>
            <a:r>
              <a:rPr lang="en-US" altLang="zh-CN" sz="3200" b="1" i="1" dirty="0">
                <a:latin typeface="Gill Sans MT" panose="020B0502020104020203" pitchFamily="34" charset="0"/>
                <a:cs typeface="Aptos Serif" panose="02020604070405020304" pitchFamily="18" charset="0"/>
              </a:rPr>
              <a:t>computation</a:t>
            </a:r>
            <a:r>
              <a:rPr lang="en-US" altLang="zh-CN" sz="3200" dirty="0">
                <a:latin typeface="Gill Sans MT" panose="020B0502020104020203" pitchFamily="34" charset="0"/>
                <a:cs typeface="Aptos Serif" panose="02020604070405020304" pitchFamily="18" charset="0"/>
              </a:rPr>
              <a:t> and </a:t>
            </a:r>
            <a:r>
              <a:rPr lang="en-US" altLang="zh-CN" sz="3200" b="1" i="1" dirty="0">
                <a:latin typeface="Gill Sans MT" panose="020B0502020104020203" pitchFamily="34" charset="0"/>
                <a:cs typeface="Aptos Serif" panose="02020604070405020304" pitchFamily="18" charset="0"/>
              </a:rPr>
              <a:t>communication</a:t>
            </a:r>
            <a:r>
              <a:rPr lang="en-US" altLang="zh-CN" sz="3200" dirty="0">
                <a:latin typeface="Gill Sans MT" panose="020B0502020104020203" pitchFamily="34" charset="0"/>
                <a:cs typeface="Aptos Serif" panose="02020604070405020304" pitchFamily="18" charset="0"/>
              </a:rPr>
              <a:t> phases</a:t>
            </a:r>
          </a:p>
          <a:p>
            <a:pPr lvl="1">
              <a:lnSpc>
                <a:spcPct val="110000"/>
              </a:lnSpc>
            </a:pPr>
            <a:r>
              <a:rPr lang="en-US" altLang="zh-CN" sz="2800" dirty="0">
                <a:latin typeface="Gill Sans MT" panose="020B0502020104020203" pitchFamily="34" charset="0"/>
                <a:cs typeface="Aptos Serif" panose="02020604070405020304" pitchFamily="18" charset="0"/>
              </a:rPr>
              <a:t>Repeat periodically (excluding </a:t>
            </a:r>
            <a:r>
              <a:rPr lang="en-US" altLang="zh-CN" sz="2800" dirty="0" err="1">
                <a:latin typeface="Gill Sans MT" panose="020B0502020104020203" pitchFamily="34" charset="0"/>
                <a:cs typeface="Aptos Serif" panose="02020604070405020304" pitchFamily="18" charset="0"/>
              </a:rPr>
              <a:t>MoE</a:t>
            </a:r>
            <a:r>
              <a:rPr lang="en-US" altLang="zh-CN" sz="2800" dirty="0">
                <a:latin typeface="Gill Sans MT" panose="020B0502020104020203" pitchFamily="34" charset="0"/>
                <a:cs typeface="Aptos Serif" panose="02020604070405020304" pitchFamily="18" charset="0"/>
              </a:rPr>
              <a:t>) </a:t>
            </a:r>
            <a:endParaRPr lang="zh-CN" altLang="en-US" sz="2800" dirty="0">
              <a:latin typeface="Gill Sans MT" panose="020B0502020104020203" pitchFamily="34" charset="0"/>
              <a:cs typeface="Aptos Serif" panose="02020604070405020304" pitchFamily="18" charset="0"/>
            </a:endParaRPr>
          </a:p>
        </p:txBody>
      </p:sp>
      <p:sp>
        <p:nvSpPr>
          <p:cNvPr id="4" name="灯片编号占位符 3">
            <a:extLst>
              <a:ext uri="{FF2B5EF4-FFF2-40B4-BE49-F238E27FC236}">
                <a16:creationId xmlns:a16="http://schemas.microsoft.com/office/drawing/2014/main" id="{BEF7780E-A879-E2E8-3CD6-D64A553E5262}"/>
              </a:ext>
            </a:extLst>
          </p:cNvPr>
          <p:cNvSpPr>
            <a:spLocks noGrp="1"/>
          </p:cNvSpPr>
          <p:nvPr>
            <p:ph type="sldNum" sz="quarter" idx="12"/>
          </p:nvPr>
        </p:nvSpPr>
        <p:spPr/>
        <p:txBody>
          <a:bodyPr/>
          <a:lstStyle/>
          <a:p>
            <a:fld id="{58AE824D-AC03-4BE1-87E3-044424193C4E}" type="slidenum">
              <a:rPr lang="zh-CN" altLang="en-US" smtClean="0">
                <a:latin typeface="Gill Sans MT" panose="020B0502020104020203" pitchFamily="34" charset="0"/>
              </a:rPr>
              <a:t>3</a:t>
            </a:fld>
            <a:endParaRPr lang="zh-CN" altLang="en-US" dirty="0">
              <a:latin typeface="Gill Sans MT" panose="020B0502020104020203" pitchFamily="34" charset="0"/>
            </a:endParaRPr>
          </a:p>
        </p:txBody>
      </p:sp>
      <p:sp>
        <p:nvSpPr>
          <p:cNvPr id="21" name="Rectangle: Rounded Corners 20">
            <a:extLst>
              <a:ext uri="{FF2B5EF4-FFF2-40B4-BE49-F238E27FC236}">
                <a16:creationId xmlns:a16="http://schemas.microsoft.com/office/drawing/2014/main" id="{9E06D33D-B976-2FE3-19D0-F6AC72034AC3}"/>
              </a:ext>
            </a:extLst>
          </p:cNvPr>
          <p:cNvSpPr/>
          <p:nvPr/>
        </p:nvSpPr>
        <p:spPr>
          <a:xfrm>
            <a:off x="2931044" y="5157995"/>
            <a:ext cx="360000" cy="288000"/>
          </a:xfrm>
          <a:prstGeom prst="rect">
            <a:avLst/>
          </a:prstGeom>
          <a:solidFill>
            <a:schemeClr val="accent1">
              <a:lumMod val="60000"/>
              <a:lumOff val="40000"/>
            </a:schemeClr>
          </a:solidFill>
          <a:ln w="25400">
            <a:solidFill>
              <a:schemeClr val="accent1">
                <a:lumMod val="60000"/>
                <a:lumOff val="4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2400" dirty="0">
              <a:latin typeface="Gill Sans MT" panose="020B0502020104020203" pitchFamily="34" charset="0"/>
            </a:endParaRPr>
          </a:p>
        </p:txBody>
      </p:sp>
      <p:sp>
        <p:nvSpPr>
          <p:cNvPr id="62" name="文本框 61">
            <a:extLst>
              <a:ext uri="{FF2B5EF4-FFF2-40B4-BE49-F238E27FC236}">
                <a16:creationId xmlns:a16="http://schemas.microsoft.com/office/drawing/2014/main" id="{00F7E658-7B0E-F4DC-4488-865DED30EBD1}"/>
              </a:ext>
            </a:extLst>
          </p:cNvPr>
          <p:cNvSpPr txBox="1"/>
          <p:nvPr/>
        </p:nvSpPr>
        <p:spPr>
          <a:xfrm>
            <a:off x="768205" y="4510618"/>
            <a:ext cx="1783647" cy="400110"/>
          </a:xfrm>
          <a:prstGeom prst="rect">
            <a:avLst/>
          </a:prstGeom>
          <a:noFill/>
        </p:spPr>
        <p:txBody>
          <a:bodyPr wrap="square" rtlCol="0">
            <a:spAutoFit/>
          </a:bodyPr>
          <a:lstStyle/>
          <a:p>
            <a:pPr algn="ctr"/>
            <a:r>
              <a:rPr lang="en-US" altLang="zh-CN" sz="2000" b="1" i="1" dirty="0">
                <a:latin typeface="Gill Sans MT" panose="020B0502020104020203" pitchFamily="34" charset="0"/>
                <a:ea typeface="微软雅黑" panose="020B0503020204020204" pitchFamily="34" charset="-122"/>
              </a:rPr>
              <a:t>Computation</a:t>
            </a:r>
          </a:p>
        </p:txBody>
      </p:sp>
      <p:sp>
        <p:nvSpPr>
          <p:cNvPr id="13" name="文本框 12">
            <a:extLst>
              <a:ext uri="{FF2B5EF4-FFF2-40B4-BE49-F238E27FC236}">
                <a16:creationId xmlns:a16="http://schemas.microsoft.com/office/drawing/2014/main" id="{119A15BA-8DF9-9D9B-BCE1-792A113F27DA}"/>
              </a:ext>
            </a:extLst>
          </p:cNvPr>
          <p:cNvSpPr txBox="1"/>
          <p:nvPr/>
        </p:nvSpPr>
        <p:spPr>
          <a:xfrm>
            <a:off x="534272" y="5166413"/>
            <a:ext cx="2036840" cy="400110"/>
          </a:xfrm>
          <a:prstGeom prst="rect">
            <a:avLst/>
          </a:prstGeom>
          <a:noFill/>
        </p:spPr>
        <p:txBody>
          <a:bodyPr wrap="square" rtlCol="0">
            <a:spAutoFit/>
          </a:bodyPr>
          <a:lstStyle/>
          <a:p>
            <a:pPr algn="ctr"/>
            <a:r>
              <a:rPr lang="en-US" altLang="zh-CN" sz="2000" b="1" i="1" dirty="0">
                <a:latin typeface="Gill Sans MT" panose="020B0502020104020203" pitchFamily="34" charset="0"/>
                <a:ea typeface="微软雅黑" panose="020B0503020204020204" pitchFamily="34" charset="-122"/>
              </a:rPr>
              <a:t>Communication</a:t>
            </a:r>
          </a:p>
        </p:txBody>
      </p:sp>
      <p:cxnSp>
        <p:nvCxnSpPr>
          <p:cNvPr id="28" name="Straight Arrow Connector 49">
            <a:extLst>
              <a:ext uri="{FF2B5EF4-FFF2-40B4-BE49-F238E27FC236}">
                <a16:creationId xmlns:a16="http://schemas.microsoft.com/office/drawing/2014/main" id="{A0BF7695-043B-77B2-815B-AA7E6ED4350E}"/>
              </a:ext>
            </a:extLst>
          </p:cNvPr>
          <p:cNvCxnSpPr>
            <a:cxnSpLocks/>
          </p:cNvCxnSpPr>
          <p:nvPr/>
        </p:nvCxnSpPr>
        <p:spPr>
          <a:xfrm>
            <a:off x="2729611" y="4460512"/>
            <a:ext cx="2589570" cy="0"/>
          </a:xfrm>
          <a:prstGeom prst="straightConnector1">
            <a:avLst/>
          </a:prstGeom>
          <a:ln w="31750">
            <a:solidFill>
              <a:schemeClr val="tx1">
                <a:lumMod val="50000"/>
                <a:lumOff val="50000"/>
              </a:schemeClr>
            </a:solidFill>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29" name="TextBox 322">
            <a:extLst>
              <a:ext uri="{FF2B5EF4-FFF2-40B4-BE49-F238E27FC236}">
                <a16:creationId xmlns:a16="http://schemas.microsoft.com/office/drawing/2014/main" id="{6C27D932-1143-34DB-FE52-D84DD3AC7318}"/>
              </a:ext>
            </a:extLst>
          </p:cNvPr>
          <p:cNvSpPr txBox="1"/>
          <p:nvPr/>
        </p:nvSpPr>
        <p:spPr>
          <a:xfrm>
            <a:off x="3460089" y="4058408"/>
            <a:ext cx="1077539" cy="400110"/>
          </a:xfrm>
          <a:prstGeom prst="rect">
            <a:avLst/>
          </a:prstGeom>
          <a:noFill/>
        </p:spPr>
        <p:txBody>
          <a:bodyPr wrap="none" rtlCol="0">
            <a:spAutoFit/>
          </a:bodyPr>
          <a:lstStyle/>
          <a:p>
            <a:pPr algn="ctr" defTabSz="457200"/>
            <a:r>
              <a:rPr lang="en-US" altLang="zh-CN" sz="2000" dirty="0">
                <a:solidFill>
                  <a:prstClr val="black"/>
                </a:solidFill>
                <a:latin typeface="Gill Sans MT" panose="020B0502020104020203" pitchFamily="34" charset="0"/>
                <a:cs typeface="Times New Roman" panose="02020603050405020304" pitchFamily="18" charset="0"/>
              </a:rPr>
              <a:t>Iteration</a:t>
            </a:r>
          </a:p>
        </p:txBody>
      </p:sp>
      <p:cxnSp>
        <p:nvCxnSpPr>
          <p:cNvPr id="31" name="直接连接符 30">
            <a:extLst>
              <a:ext uri="{FF2B5EF4-FFF2-40B4-BE49-F238E27FC236}">
                <a16:creationId xmlns:a16="http://schemas.microsoft.com/office/drawing/2014/main" id="{2FA1ECA8-1433-8217-F88D-8FA733ED01FB}"/>
              </a:ext>
            </a:extLst>
          </p:cNvPr>
          <p:cNvCxnSpPr>
            <a:cxnSpLocks/>
          </p:cNvCxnSpPr>
          <p:nvPr/>
        </p:nvCxnSpPr>
        <p:spPr>
          <a:xfrm>
            <a:off x="2729611" y="4404637"/>
            <a:ext cx="0" cy="1144987"/>
          </a:xfrm>
          <a:prstGeom prst="line">
            <a:avLst/>
          </a:prstGeom>
          <a:ln w="28575">
            <a:solidFill>
              <a:schemeClr val="tx1">
                <a:lumMod val="50000"/>
                <a:lumOff val="5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Arrow Connector 140">
            <a:extLst>
              <a:ext uri="{FF2B5EF4-FFF2-40B4-BE49-F238E27FC236}">
                <a16:creationId xmlns:a16="http://schemas.microsoft.com/office/drawing/2014/main" id="{E42CC33D-D572-EBB2-2167-4AC56D744A01}"/>
              </a:ext>
            </a:extLst>
          </p:cNvPr>
          <p:cNvCxnSpPr>
            <a:cxnSpLocks/>
          </p:cNvCxnSpPr>
          <p:nvPr/>
        </p:nvCxnSpPr>
        <p:spPr>
          <a:xfrm>
            <a:off x="2659991" y="5549624"/>
            <a:ext cx="8437504" cy="0"/>
          </a:xfrm>
          <a:prstGeom prst="straightConnector1">
            <a:avLst/>
          </a:prstGeom>
          <a:noFill/>
          <a:ln w="38100" cap="flat" cmpd="sng" algn="ctr">
            <a:solidFill>
              <a:srgbClr val="E8E8E8">
                <a:lumMod val="50000"/>
              </a:srgbClr>
            </a:solidFill>
            <a:prstDash val="solid"/>
            <a:miter lim="800000"/>
            <a:tailEnd type="triangle"/>
          </a:ln>
          <a:effectLst/>
        </p:spPr>
      </p:cxnSp>
      <p:sp>
        <p:nvSpPr>
          <p:cNvPr id="40" name="TextBox 322">
            <a:extLst>
              <a:ext uri="{FF2B5EF4-FFF2-40B4-BE49-F238E27FC236}">
                <a16:creationId xmlns:a16="http://schemas.microsoft.com/office/drawing/2014/main" id="{A28D9322-9939-EBBC-F328-EEA8EB610036}"/>
              </a:ext>
            </a:extLst>
          </p:cNvPr>
          <p:cNvSpPr txBox="1"/>
          <p:nvPr/>
        </p:nvSpPr>
        <p:spPr>
          <a:xfrm>
            <a:off x="10614819" y="5616583"/>
            <a:ext cx="663964" cy="369332"/>
          </a:xfrm>
          <a:prstGeom prst="rect">
            <a:avLst/>
          </a:prstGeom>
          <a:noFill/>
        </p:spPr>
        <p:txBody>
          <a:bodyPr wrap="none" rtlCol="0">
            <a:spAutoFit/>
          </a:bodyPr>
          <a:lstStyle/>
          <a:p>
            <a:pPr algn="ctr" defTabSz="457200"/>
            <a:r>
              <a:rPr lang="en-US" altLang="zh-CN" dirty="0">
                <a:solidFill>
                  <a:prstClr val="black"/>
                </a:solidFill>
                <a:latin typeface="Gill Sans MT" panose="020B0502020104020203" pitchFamily="34" charset="0"/>
                <a:cs typeface="Times New Roman" panose="02020603050405020304" pitchFamily="18" charset="0"/>
              </a:rPr>
              <a:t>Time</a:t>
            </a:r>
          </a:p>
        </p:txBody>
      </p:sp>
      <p:cxnSp>
        <p:nvCxnSpPr>
          <p:cNvPr id="106" name="直接连接符 105">
            <a:extLst>
              <a:ext uri="{FF2B5EF4-FFF2-40B4-BE49-F238E27FC236}">
                <a16:creationId xmlns:a16="http://schemas.microsoft.com/office/drawing/2014/main" id="{F56D55CA-AD01-07F8-F6C9-6F0305F04465}"/>
              </a:ext>
            </a:extLst>
          </p:cNvPr>
          <p:cNvCxnSpPr>
            <a:cxnSpLocks/>
          </p:cNvCxnSpPr>
          <p:nvPr/>
        </p:nvCxnSpPr>
        <p:spPr>
          <a:xfrm>
            <a:off x="10423068" y="4421536"/>
            <a:ext cx="0" cy="1144987"/>
          </a:xfrm>
          <a:prstGeom prst="line">
            <a:avLst/>
          </a:prstGeom>
          <a:ln w="28575">
            <a:solidFill>
              <a:schemeClr val="tx1">
                <a:lumMod val="50000"/>
                <a:lumOff val="50000"/>
              </a:schemeClr>
            </a:solidFill>
            <a:prstDash val="sysDot"/>
          </a:ln>
        </p:spPr>
        <p:style>
          <a:lnRef idx="2">
            <a:schemeClr val="accent1"/>
          </a:lnRef>
          <a:fillRef idx="0">
            <a:schemeClr val="accent1"/>
          </a:fillRef>
          <a:effectRef idx="1">
            <a:schemeClr val="accent1"/>
          </a:effectRef>
          <a:fontRef idx="minor">
            <a:schemeClr val="tx1"/>
          </a:fontRef>
        </p:style>
      </p:cxnSp>
      <p:sp>
        <p:nvSpPr>
          <p:cNvPr id="7" name="Rectangle: Rounded Corners 20">
            <a:extLst>
              <a:ext uri="{FF2B5EF4-FFF2-40B4-BE49-F238E27FC236}">
                <a16:creationId xmlns:a16="http://schemas.microsoft.com/office/drawing/2014/main" id="{167024C8-133C-6D09-9819-771F08DFFBED}"/>
              </a:ext>
            </a:extLst>
          </p:cNvPr>
          <p:cNvSpPr/>
          <p:nvPr/>
        </p:nvSpPr>
        <p:spPr>
          <a:xfrm>
            <a:off x="3653284" y="5157995"/>
            <a:ext cx="360000" cy="288000"/>
          </a:xfrm>
          <a:prstGeom prst="rect">
            <a:avLst/>
          </a:prstGeom>
          <a:solidFill>
            <a:schemeClr val="accent1">
              <a:lumMod val="60000"/>
              <a:lumOff val="40000"/>
            </a:schemeClr>
          </a:solidFill>
          <a:ln w="25400">
            <a:solidFill>
              <a:schemeClr val="accent1">
                <a:lumMod val="60000"/>
                <a:lumOff val="4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2400" dirty="0">
              <a:latin typeface="Gill Sans MT" panose="020B0502020104020203" pitchFamily="34" charset="0"/>
            </a:endParaRPr>
          </a:p>
        </p:txBody>
      </p:sp>
      <p:sp>
        <p:nvSpPr>
          <p:cNvPr id="8" name="Rectangle: Rounded Corners 20">
            <a:extLst>
              <a:ext uri="{FF2B5EF4-FFF2-40B4-BE49-F238E27FC236}">
                <a16:creationId xmlns:a16="http://schemas.microsoft.com/office/drawing/2014/main" id="{4993E0B9-65FA-318A-A367-CD888455EF44}"/>
              </a:ext>
            </a:extLst>
          </p:cNvPr>
          <p:cNvSpPr/>
          <p:nvPr/>
        </p:nvSpPr>
        <p:spPr>
          <a:xfrm>
            <a:off x="4553284" y="5157995"/>
            <a:ext cx="720000" cy="288000"/>
          </a:xfrm>
          <a:prstGeom prst="rect">
            <a:avLst/>
          </a:prstGeom>
          <a:solidFill>
            <a:srgbClr val="F2AA84"/>
          </a:solidFill>
          <a:ln w="25400">
            <a:solidFill>
              <a:schemeClr val="accent2">
                <a:lumMod val="75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2400" dirty="0">
              <a:latin typeface="Gill Sans MT" panose="020B0502020104020203" pitchFamily="34" charset="0"/>
            </a:endParaRPr>
          </a:p>
        </p:txBody>
      </p:sp>
      <p:sp>
        <p:nvSpPr>
          <p:cNvPr id="9" name="Rectangle: Rounded Corners 5">
            <a:extLst>
              <a:ext uri="{FF2B5EF4-FFF2-40B4-BE49-F238E27FC236}">
                <a16:creationId xmlns:a16="http://schemas.microsoft.com/office/drawing/2014/main" id="{DB3F8EB3-5033-AF04-87BC-355895CAC0D6}"/>
              </a:ext>
            </a:extLst>
          </p:cNvPr>
          <p:cNvSpPr/>
          <p:nvPr/>
        </p:nvSpPr>
        <p:spPr>
          <a:xfrm>
            <a:off x="5319181" y="4657198"/>
            <a:ext cx="1800000" cy="288000"/>
          </a:xfrm>
          <a:prstGeom prst="rect">
            <a:avLst/>
          </a:prstGeom>
          <a:noFill/>
          <a:ln w="25400" cap="flat" cmpd="sng" algn="ctr">
            <a:solidFill>
              <a:schemeClr val="tx1">
                <a:lumMod val="75000"/>
                <a:lumOff val="25000"/>
              </a:scheme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24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10" name="Rectangle: Rounded Corners 20">
            <a:extLst>
              <a:ext uri="{FF2B5EF4-FFF2-40B4-BE49-F238E27FC236}">
                <a16:creationId xmlns:a16="http://schemas.microsoft.com/office/drawing/2014/main" id="{E5A9ACCC-2B87-4DAC-82E3-B79FD485C3CF}"/>
              </a:ext>
            </a:extLst>
          </p:cNvPr>
          <p:cNvSpPr/>
          <p:nvPr/>
        </p:nvSpPr>
        <p:spPr>
          <a:xfrm>
            <a:off x="5496941" y="5141012"/>
            <a:ext cx="360000" cy="288000"/>
          </a:xfrm>
          <a:prstGeom prst="rect">
            <a:avLst/>
          </a:prstGeom>
          <a:solidFill>
            <a:schemeClr val="accent1">
              <a:lumMod val="60000"/>
              <a:lumOff val="40000"/>
            </a:schemeClr>
          </a:solidFill>
          <a:ln w="25400">
            <a:solidFill>
              <a:schemeClr val="accent1">
                <a:lumMod val="60000"/>
                <a:lumOff val="4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2400" dirty="0">
              <a:latin typeface="Gill Sans MT" panose="020B0502020104020203" pitchFamily="34" charset="0"/>
            </a:endParaRPr>
          </a:p>
        </p:txBody>
      </p:sp>
      <p:cxnSp>
        <p:nvCxnSpPr>
          <p:cNvPr id="12" name="直接连接符 11">
            <a:extLst>
              <a:ext uri="{FF2B5EF4-FFF2-40B4-BE49-F238E27FC236}">
                <a16:creationId xmlns:a16="http://schemas.microsoft.com/office/drawing/2014/main" id="{98F7487E-3556-6F17-6074-14966C37CBC4}"/>
              </a:ext>
            </a:extLst>
          </p:cNvPr>
          <p:cNvCxnSpPr>
            <a:cxnSpLocks/>
          </p:cNvCxnSpPr>
          <p:nvPr/>
        </p:nvCxnSpPr>
        <p:spPr>
          <a:xfrm>
            <a:off x="5295508" y="4387654"/>
            <a:ext cx="0" cy="1144987"/>
          </a:xfrm>
          <a:prstGeom prst="line">
            <a:avLst/>
          </a:prstGeom>
          <a:ln w="28575">
            <a:solidFill>
              <a:schemeClr val="tx1">
                <a:lumMod val="50000"/>
                <a:lumOff val="50000"/>
              </a:schemeClr>
            </a:solidFill>
            <a:prstDash val="sysDot"/>
          </a:ln>
        </p:spPr>
        <p:style>
          <a:lnRef idx="2">
            <a:schemeClr val="accent1"/>
          </a:lnRef>
          <a:fillRef idx="0">
            <a:schemeClr val="accent1"/>
          </a:fillRef>
          <a:effectRef idx="1">
            <a:schemeClr val="accent1"/>
          </a:effectRef>
          <a:fontRef idx="minor">
            <a:schemeClr val="tx1"/>
          </a:fontRef>
        </p:style>
      </p:cxnSp>
      <p:sp>
        <p:nvSpPr>
          <p:cNvPr id="17" name="Rectangle: Rounded Corners 20">
            <a:extLst>
              <a:ext uri="{FF2B5EF4-FFF2-40B4-BE49-F238E27FC236}">
                <a16:creationId xmlns:a16="http://schemas.microsoft.com/office/drawing/2014/main" id="{047F1A9F-70B7-26D0-A122-E0613C0F48CE}"/>
              </a:ext>
            </a:extLst>
          </p:cNvPr>
          <p:cNvSpPr/>
          <p:nvPr/>
        </p:nvSpPr>
        <p:spPr>
          <a:xfrm>
            <a:off x="6219181" y="5141012"/>
            <a:ext cx="360000" cy="288000"/>
          </a:xfrm>
          <a:prstGeom prst="rect">
            <a:avLst/>
          </a:prstGeom>
          <a:solidFill>
            <a:schemeClr val="accent1">
              <a:lumMod val="60000"/>
              <a:lumOff val="40000"/>
            </a:schemeClr>
          </a:solidFill>
          <a:ln w="25400">
            <a:solidFill>
              <a:schemeClr val="accent1">
                <a:lumMod val="60000"/>
                <a:lumOff val="4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2400" dirty="0">
              <a:latin typeface="Gill Sans MT" panose="020B0502020104020203" pitchFamily="34" charset="0"/>
            </a:endParaRPr>
          </a:p>
        </p:txBody>
      </p:sp>
      <p:sp>
        <p:nvSpPr>
          <p:cNvPr id="18" name="Rectangle: Rounded Corners 20">
            <a:extLst>
              <a:ext uri="{FF2B5EF4-FFF2-40B4-BE49-F238E27FC236}">
                <a16:creationId xmlns:a16="http://schemas.microsoft.com/office/drawing/2014/main" id="{D078E062-DB31-7939-32F2-E122B849B51C}"/>
              </a:ext>
            </a:extLst>
          </p:cNvPr>
          <p:cNvSpPr/>
          <p:nvPr/>
        </p:nvSpPr>
        <p:spPr>
          <a:xfrm>
            <a:off x="7119181" y="5141012"/>
            <a:ext cx="720000" cy="288000"/>
          </a:xfrm>
          <a:prstGeom prst="rect">
            <a:avLst/>
          </a:prstGeom>
          <a:solidFill>
            <a:srgbClr val="F2AA84"/>
          </a:solidFill>
          <a:ln w="25400">
            <a:solidFill>
              <a:schemeClr val="accent2">
                <a:lumMod val="75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2400" dirty="0">
              <a:latin typeface="Gill Sans MT" panose="020B0502020104020203" pitchFamily="34" charset="0"/>
            </a:endParaRPr>
          </a:p>
        </p:txBody>
      </p:sp>
      <p:sp>
        <p:nvSpPr>
          <p:cNvPr id="20" name="Rectangle: Rounded Corners 5">
            <a:extLst>
              <a:ext uri="{FF2B5EF4-FFF2-40B4-BE49-F238E27FC236}">
                <a16:creationId xmlns:a16="http://schemas.microsoft.com/office/drawing/2014/main" id="{564A57F6-5B0D-C8EB-FFAE-1834AB777051}"/>
              </a:ext>
            </a:extLst>
          </p:cNvPr>
          <p:cNvSpPr/>
          <p:nvPr/>
        </p:nvSpPr>
        <p:spPr>
          <a:xfrm>
            <a:off x="7878968" y="4657198"/>
            <a:ext cx="1800000" cy="288000"/>
          </a:xfrm>
          <a:prstGeom prst="rect">
            <a:avLst/>
          </a:prstGeom>
          <a:noFill/>
          <a:ln w="25400" cap="flat" cmpd="sng" algn="ctr">
            <a:solidFill>
              <a:schemeClr val="tx1">
                <a:lumMod val="75000"/>
                <a:lumOff val="25000"/>
              </a:scheme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24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22" name="Rectangle: Rounded Corners 20">
            <a:extLst>
              <a:ext uri="{FF2B5EF4-FFF2-40B4-BE49-F238E27FC236}">
                <a16:creationId xmlns:a16="http://schemas.microsoft.com/office/drawing/2014/main" id="{47E6F836-D684-45CE-EE77-41946C2F15D8}"/>
              </a:ext>
            </a:extLst>
          </p:cNvPr>
          <p:cNvSpPr/>
          <p:nvPr/>
        </p:nvSpPr>
        <p:spPr>
          <a:xfrm>
            <a:off x="8056728" y="5141012"/>
            <a:ext cx="360000" cy="288000"/>
          </a:xfrm>
          <a:prstGeom prst="rect">
            <a:avLst/>
          </a:prstGeom>
          <a:solidFill>
            <a:schemeClr val="accent1">
              <a:lumMod val="60000"/>
              <a:lumOff val="40000"/>
            </a:schemeClr>
          </a:solidFill>
          <a:ln w="25400">
            <a:solidFill>
              <a:schemeClr val="accent1">
                <a:lumMod val="60000"/>
                <a:lumOff val="4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2400" dirty="0">
              <a:latin typeface="Gill Sans MT" panose="020B0502020104020203" pitchFamily="34" charset="0"/>
            </a:endParaRPr>
          </a:p>
        </p:txBody>
      </p:sp>
      <p:cxnSp>
        <p:nvCxnSpPr>
          <p:cNvPr id="24" name="直接连接符 23">
            <a:extLst>
              <a:ext uri="{FF2B5EF4-FFF2-40B4-BE49-F238E27FC236}">
                <a16:creationId xmlns:a16="http://schemas.microsoft.com/office/drawing/2014/main" id="{8DC143DF-C1DE-4423-B9B7-96531428CE69}"/>
              </a:ext>
            </a:extLst>
          </p:cNvPr>
          <p:cNvCxnSpPr>
            <a:cxnSpLocks/>
          </p:cNvCxnSpPr>
          <p:nvPr/>
        </p:nvCxnSpPr>
        <p:spPr>
          <a:xfrm>
            <a:off x="7855295" y="4387654"/>
            <a:ext cx="0" cy="1144987"/>
          </a:xfrm>
          <a:prstGeom prst="line">
            <a:avLst/>
          </a:prstGeom>
          <a:ln w="28575">
            <a:solidFill>
              <a:schemeClr val="tx1">
                <a:lumMod val="50000"/>
                <a:lumOff val="50000"/>
              </a:schemeClr>
            </a:solidFill>
            <a:prstDash val="sysDot"/>
          </a:ln>
        </p:spPr>
        <p:style>
          <a:lnRef idx="2">
            <a:schemeClr val="accent1"/>
          </a:lnRef>
          <a:fillRef idx="0">
            <a:schemeClr val="accent1"/>
          </a:fillRef>
          <a:effectRef idx="1">
            <a:schemeClr val="accent1"/>
          </a:effectRef>
          <a:fontRef idx="minor">
            <a:schemeClr val="tx1"/>
          </a:fontRef>
        </p:style>
      </p:cxnSp>
      <p:sp>
        <p:nvSpPr>
          <p:cNvPr id="25" name="Rectangle: Rounded Corners 20">
            <a:extLst>
              <a:ext uri="{FF2B5EF4-FFF2-40B4-BE49-F238E27FC236}">
                <a16:creationId xmlns:a16="http://schemas.microsoft.com/office/drawing/2014/main" id="{6E0E4254-D53D-D739-2019-971FED97C3B6}"/>
              </a:ext>
            </a:extLst>
          </p:cNvPr>
          <p:cNvSpPr/>
          <p:nvPr/>
        </p:nvSpPr>
        <p:spPr>
          <a:xfrm>
            <a:off x="8778968" y="5141012"/>
            <a:ext cx="360000" cy="288000"/>
          </a:xfrm>
          <a:prstGeom prst="rect">
            <a:avLst/>
          </a:prstGeom>
          <a:solidFill>
            <a:schemeClr val="accent1">
              <a:lumMod val="60000"/>
              <a:lumOff val="40000"/>
            </a:schemeClr>
          </a:solidFill>
          <a:ln w="25400">
            <a:solidFill>
              <a:schemeClr val="accent1">
                <a:lumMod val="60000"/>
                <a:lumOff val="4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2400" dirty="0">
              <a:latin typeface="Gill Sans MT" panose="020B0502020104020203" pitchFamily="34" charset="0"/>
            </a:endParaRPr>
          </a:p>
        </p:txBody>
      </p:sp>
      <p:sp>
        <p:nvSpPr>
          <p:cNvPr id="26" name="Rectangle: Rounded Corners 20">
            <a:extLst>
              <a:ext uri="{FF2B5EF4-FFF2-40B4-BE49-F238E27FC236}">
                <a16:creationId xmlns:a16="http://schemas.microsoft.com/office/drawing/2014/main" id="{D103885F-94B0-3392-C0D2-40A18BAECA3F}"/>
              </a:ext>
            </a:extLst>
          </p:cNvPr>
          <p:cNvSpPr/>
          <p:nvPr/>
        </p:nvSpPr>
        <p:spPr>
          <a:xfrm>
            <a:off x="9678968" y="5141012"/>
            <a:ext cx="720000" cy="288000"/>
          </a:xfrm>
          <a:prstGeom prst="rect">
            <a:avLst/>
          </a:prstGeom>
          <a:solidFill>
            <a:srgbClr val="F2AA84"/>
          </a:solidFill>
          <a:ln w="25400">
            <a:solidFill>
              <a:schemeClr val="accent2">
                <a:lumMod val="75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2400" dirty="0">
              <a:latin typeface="Gill Sans MT" panose="020B0502020104020203" pitchFamily="34" charset="0"/>
            </a:endParaRPr>
          </a:p>
        </p:txBody>
      </p:sp>
    </p:spTree>
    <p:extLst>
      <p:ext uri="{BB962C8B-B14F-4D97-AF65-F5344CB8AC3E}">
        <p14:creationId xmlns:p14="http://schemas.microsoft.com/office/powerpoint/2010/main" val="60592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2"/>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animBg="1"/>
      <p:bldP spid="21" grpId="0" animBg="1"/>
      <p:bldP spid="62" grpId="0"/>
      <p:bldP spid="13" grpId="0"/>
      <p:bldP spid="29" grpId="0"/>
      <p:bldP spid="40" grpId="0"/>
      <p:bldP spid="7" grpId="0" animBg="1"/>
      <p:bldP spid="8" grpId="0" animBg="1"/>
      <p:bldP spid="9" grpId="0" animBg="1"/>
      <p:bldP spid="10" grpId="0" animBg="1"/>
      <p:bldP spid="17" grpId="0" animBg="1"/>
      <p:bldP spid="18" grpId="0" animBg="1"/>
      <p:bldP spid="20" grpId="0" animBg="1"/>
      <p:bldP spid="22" grpId="0" animBg="1"/>
      <p:bldP spid="25" grpId="0" animBg="1"/>
      <p:bldP spid="2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5DCC4-5973-B869-87D4-1C606A3F7A3C}"/>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C0367BB6-C596-BF28-5E64-1A8EC109FF18}"/>
              </a:ext>
            </a:extLst>
          </p:cNvPr>
          <p:cNvSpPr>
            <a:spLocks noGrp="1"/>
          </p:cNvSpPr>
          <p:nvPr>
            <p:ph type="title"/>
          </p:nvPr>
        </p:nvSpPr>
        <p:spPr/>
        <p:txBody>
          <a:bodyPr/>
          <a:lstStyle/>
          <a:p>
            <a:r>
              <a:rPr lang="en-US" altLang="zh-CN" dirty="0">
                <a:latin typeface="Gill Sans MT" panose="020B0502020104020203" pitchFamily="34" charset="0"/>
              </a:rPr>
              <a:t>Multi-Tenant Training Cluster</a:t>
            </a:r>
            <a:endParaRPr lang="zh-CN" altLang="en-US" dirty="0">
              <a:latin typeface="Gill Sans MT" panose="020B0502020104020203" pitchFamily="34" charset="0"/>
            </a:endParaRPr>
          </a:p>
        </p:txBody>
      </p:sp>
      <p:sp>
        <p:nvSpPr>
          <p:cNvPr id="4" name="灯片编号占位符 3">
            <a:extLst>
              <a:ext uri="{FF2B5EF4-FFF2-40B4-BE49-F238E27FC236}">
                <a16:creationId xmlns:a16="http://schemas.microsoft.com/office/drawing/2014/main" id="{FAFBC06C-8BD3-0E9D-476A-DA193EBA9E07}"/>
              </a:ext>
            </a:extLst>
          </p:cNvPr>
          <p:cNvSpPr>
            <a:spLocks noGrp="1"/>
          </p:cNvSpPr>
          <p:nvPr>
            <p:ph type="sldNum" sz="quarter" idx="12"/>
          </p:nvPr>
        </p:nvSpPr>
        <p:spPr/>
        <p:txBody>
          <a:bodyPr/>
          <a:lstStyle/>
          <a:p>
            <a:fld id="{58AE824D-AC03-4BE1-87E3-044424193C4E}" type="slidenum">
              <a:rPr lang="zh-CN" altLang="en-US" smtClean="0">
                <a:latin typeface="Gill Sans MT" panose="020B0502020104020203" pitchFamily="34" charset="0"/>
              </a:rPr>
              <a:t>4</a:t>
            </a:fld>
            <a:endParaRPr lang="zh-CN" altLang="en-US">
              <a:latin typeface="Gill Sans MT" panose="020B0502020104020203" pitchFamily="34" charset="0"/>
            </a:endParaRPr>
          </a:p>
        </p:txBody>
      </p:sp>
      <p:sp>
        <p:nvSpPr>
          <p:cNvPr id="9" name="文本框 8">
            <a:extLst>
              <a:ext uri="{FF2B5EF4-FFF2-40B4-BE49-F238E27FC236}">
                <a16:creationId xmlns:a16="http://schemas.microsoft.com/office/drawing/2014/main" id="{E907A6B6-6901-AFEB-F9A6-9E5FB5A2865A}"/>
              </a:ext>
            </a:extLst>
          </p:cNvPr>
          <p:cNvSpPr txBox="1"/>
          <p:nvPr/>
        </p:nvSpPr>
        <p:spPr>
          <a:xfrm>
            <a:off x="0" y="6424880"/>
            <a:ext cx="10284261" cy="369332"/>
          </a:xfrm>
          <a:prstGeom prst="rect">
            <a:avLst/>
          </a:prstGeom>
          <a:noFill/>
        </p:spPr>
        <p:txBody>
          <a:bodyPr wrap="square">
            <a:spAutoFit/>
          </a:bodyPr>
          <a:lstStyle/>
          <a:p>
            <a:pPr algn="l"/>
            <a:r>
              <a:rPr lang="en-US" altLang="zh-CN" sz="1800" b="0" i="0" u="none" strike="noStrike" baseline="0" dirty="0">
                <a:latin typeface="Gill Sans MT" panose="020B0502020104020203" pitchFamily="34" charset="0"/>
              </a:rPr>
              <a:t>[1] </a:t>
            </a:r>
            <a:r>
              <a:rPr lang="en-US" altLang="zh-CN" sz="1800" b="0" i="0" u="none" strike="noStrike" baseline="0" dirty="0">
                <a:latin typeface="Gill Sans MT" panose="020B0502020104020203" pitchFamily="34" charset="0"/>
                <a:hlinkClick r:id="rId3"/>
              </a:rPr>
              <a:t>http://github.com/alibaba/alibaba-lingjun-dataset-2023</a:t>
            </a:r>
            <a:endParaRPr lang="en-US" altLang="zh-CN" sz="1800" b="0" i="0" u="none" strike="noStrike" baseline="0" dirty="0">
              <a:latin typeface="Gill Sans MT" panose="020B0502020104020203" pitchFamily="34" charset="0"/>
            </a:endParaRPr>
          </a:p>
        </p:txBody>
      </p:sp>
      <p:sp>
        <p:nvSpPr>
          <p:cNvPr id="26" name="内容占位符 2">
            <a:extLst>
              <a:ext uri="{FF2B5EF4-FFF2-40B4-BE49-F238E27FC236}">
                <a16:creationId xmlns:a16="http://schemas.microsoft.com/office/drawing/2014/main" id="{626B6D81-8B01-19ED-9AFA-E2FB6E4A097A}"/>
              </a:ext>
            </a:extLst>
          </p:cNvPr>
          <p:cNvSpPr txBox="1">
            <a:spLocks/>
          </p:cNvSpPr>
          <p:nvPr/>
        </p:nvSpPr>
        <p:spPr>
          <a:xfrm>
            <a:off x="659267" y="1347226"/>
            <a:ext cx="10855036" cy="1325563"/>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3600" dirty="0">
                <a:latin typeface="Gill Sans MT" panose="020B0502020104020203" pitchFamily="34" charset="0"/>
              </a:rPr>
              <a:t>Training multiple jobs concurrently </a:t>
            </a:r>
          </a:p>
          <a:p>
            <a:pPr lvl="1"/>
            <a:r>
              <a:rPr lang="en-US" altLang="zh-CN" sz="2600" dirty="0">
                <a:latin typeface="Gill Sans MT" panose="020B0502020104020203" pitchFamily="34" charset="0"/>
              </a:rPr>
              <a:t>30+ jobs in a 2,000-GPU cluster [1]</a:t>
            </a:r>
          </a:p>
        </p:txBody>
      </p:sp>
      <p:pic>
        <p:nvPicPr>
          <p:cNvPr id="6" name="图片 5">
            <a:extLst>
              <a:ext uri="{FF2B5EF4-FFF2-40B4-BE49-F238E27FC236}">
                <a16:creationId xmlns:a16="http://schemas.microsoft.com/office/drawing/2014/main" id="{70B648E0-C9ED-BD3F-B1CF-10C662498592}"/>
              </a:ext>
            </a:extLst>
          </p:cNvPr>
          <p:cNvPicPr>
            <a:picLocks noChangeAspect="1"/>
          </p:cNvPicPr>
          <p:nvPr/>
        </p:nvPicPr>
        <p:blipFill>
          <a:blip r:embed="rId4"/>
          <a:srcRect l="5582" t="8376" r="5775" b="6691"/>
          <a:stretch>
            <a:fillRect/>
          </a:stretch>
        </p:blipFill>
        <p:spPr>
          <a:xfrm>
            <a:off x="2287467" y="3076760"/>
            <a:ext cx="6644038" cy="2810068"/>
          </a:xfrm>
          <a:prstGeom prst="rect">
            <a:avLst/>
          </a:prstGeom>
        </p:spPr>
      </p:pic>
      <p:grpSp>
        <p:nvGrpSpPr>
          <p:cNvPr id="19" name="组合 18">
            <a:extLst>
              <a:ext uri="{FF2B5EF4-FFF2-40B4-BE49-F238E27FC236}">
                <a16:creationId xmlns:a16="http://schemas.microsoft.com/office/drawing/2014/main" id="{92507A1D-4E08-A54B-C153-CB3EC37C608B}"/>
              </a:ext>
            </a:extLst>
          </p:cNvPr>
          <p:cNvGrpSpPr/>
          <p:nvPr/>
        </p:nvGrpSpPr>
        <p:grpSpPr>
          <a:xfrm>
            <a:off x="7831465" y="5380486"/>
            <a:ext cx="650201" cy="253916"/>
            <a:chOff x="12560301" y="5081078"/>
            <a:chExt cx="650201" cy="253916"/>
          </a:xfrm>
        </p:grpSpPr>
        <p:sp>
          <p:nvSpPr>
            <p:cNvPr id="20" name="矩形: 圆角 19">
              <a:extLst>
                <a:ext uri="{FF2B5EF4-FFF2-40B4-BE49-F238E27FC236}">
                  <a16:creationId xmlns:a16="http://schemas.microsoft.com/office/drawing/2014/main" id="{91BE15A1-23B3-0A96-5D5A-8F134C4EF238}"/>
                </a:ext>
              </a:extLst>
            </p:cNvPr>
            <p:cNvSpPr/>
            <p:nvPr/>
          </p:nvSpPr>
          <p:spPr>
            <a:xfrm>
              <a:off x="12631017" y="5121300"/>
              <a:ext cx="443236" cy="173473"/>
            </a:xfrm>
            <a:prstGeom prst="roundRect">
              <a:avLst>
                <a:gd name="adj" fmla="val 20629"/>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600" b="1" dirty="0">
                <a:latin typeface="Gill Sans MT" panose="020B0502020104020203" pitchFamily="34" charset="0"/>
              </a:endParaRPr>
            </a:p>
          </p:txBody>
        </p:sp>
        <p:sp>
          <p:nvSpPr>
            <p:cNvPr id="22" name="文本框 21">
              <a:extLst>
                <a:ext uri="{FF2B5EF4-FFF2-40B4-BE49-F238E27FC236}">
                  <a16:creationId xmlns:a16="http://schemas.microsoft.com/office/drawing/2014/main" id="{3BCDD329-A0D7-9A16-3DED-C5D1865D18FD}"/>
                </a:ext>
              </a:extLst>
            </p:cNvPr>
            <p:cNvSpPr txBox="1"/>
            <p:nvPr/>
          </p:nvSpPr>
          <p:spPr>
            <a:xfrm>
              <a:off x="12560301" y="5081078"/>
              <a:ext cx="650201" cy="253916"/>
            </a:xfrm>
            <a:prstGeom prst="rect">
              <a:avLst/>
            </a:prstGeom>
            <a:noFill/>
          </p:spPr>
          <p:txBody>
            <a:bodyPr wrap="square" rtlCol="0">
              <a:spAutoFit/>
            </a:bodyPr>
            <a:lstStyle/>
            <a:p>
              <a:r>
                <a:rPr lang="en-US" altLang="zh-CN" sz="1050" b="1" dirty="0">
                  <a:latin typeface="Gill Sans MT" panose="020B0502020104020203" pitchFamily="34" charset="0"/>
                  <a:cs typeface="Times New Roman" panose="02020603050405020304" pitchFamily="18" charset="0"/>
                </a:rPr>
                <a:t>GPU11</a:t>
              </a:r>
              <a:endParaRPr lang="zh-CN" altLang="en-US" sz="1050" b="1" dirty="0">
                <a:latin typeface="Gill Sans MT" panose="020B0502020104020203" pitchFamily="34" charset="0"/>
                <a:cs typeface="Times New Roman" panose="02020603050405020304" pitchFamily="18" charset="0"/>
              </a:endParaRPr>
            </a:p>
          </p:txBody>
        </p:sp>
      </p:grpSp>
      <p:grpSp>
        <p:nvGrpSpPr>
          <p:cNvPr id="23" name="组合 22">
            <a:extLst>
              <a:ext uri="{FF2B5EF4-FFF2-40B4-BE49-F238E27FC236}">
                <a16:creationId xmlns:a16="http://schemas.microsoft.com/office/drawing/2014/main" id="{E8462784-D420-3A6E-9E3B-57381683C255}"/>
              </a:ext>
            </a:extLst>
          </p:cNvPr>
          <p:cNvGrpSpPr/>
          <p:nvPr/>
        </p:nvGrpSpPr>
        <p:grpSpPr>
          <a:xfrm>
            <a:off x="8363674" y="5370213"/>
            <a:ext cx="650201" cy="253916"/>
            <a:chOff x="12560301" y="5081078"/>
            <a:chExt cx="650201" cy="253916"/>
          </a:xfrm>
        </p:grpSpPr>
        <p:sp>
          <p:nvSpPr>
            <p:cNvPr id="24" name="矩形: 圆角 23">
              <a:extLst>
                <a:ext uri="{FF2B5EF4-FFF2-40B4-BE49-F238E27FC236}">
                  <a16:creationId xmlns:a16="http://schemas.microsoft.com/office/drawing/2014/main" id="{B384FF07-C378-6E90-F588-61E275D03E80}"/>
                </a:ext>
              </a:extLst>
            </p:cNvPr>
            <p:cNvSpPr/>
            <p:nvPr/>
          </p:nvSpPr>
          <p:spPr>
            <a:xfrm>
              <a:off x="12631017" y="5121300"/>
              <a:ext cx="443236" cy="173473"/>
            </a:xfrm>
            <a:prstGeom prst="roundRect">
              <a:avLst>
                <a:gd name="adj" fmla="val 20629"/>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600" b="1" dirty="0">
                <a:latin typeface="Gill Sans MT" panose="020B0502020104020203" pitchFamily="34" charset="0"/>
              </a:endParaRPr>
            </a:p>
          </p:txBody>
        </p:sp>
        <p:sp>
          <p:nvSpPr>
            <p:cNvPr id="25" name="文本框 24">
              <a:extLst>
                <a:ext uri="{FF2B5EF4-FFF2-40B4-BE49-F238E27FC236}">
                  <a16:creationId xmlns:a16="http://schemas.microsoft.com/office/drawing/2014/main" id="{308501AC-868D-AA93-5E1B-0B7DF7AB28FC}"/>
                </a:ext>
              </a:extLst>
            </p:cNvPr>
            <p:cNvSpPr txBox="1"/>
            <p:nvPr/>
          </p:nvSpPr>
          <p:spPr>
            <a:xfrm>
              <a:off x="12560301" y="5081078"/>
              <a:ext cx="650201" cy="253916"/>
            </a:xfrm>
            <a:prstGeom prst="rect">
              <a:avLst/>
            </a:prstGeom>
            <a:noFill/>
          </p:spPr>
          <p:txBody>
            <a:bodyPr wrap="square" rtlCol="0">
              <a:spAutoFit/>
            </a:bodyPr>
            <a:lstStyle/>
            <a:p>
              <a:r>
                <a:rPr lang="en-US" altLang="zh-CN" sz="1050" b="1" dirty="0">
                  <a:latin typeface="Gill Sans MT" panose="020B0502020104020203" pitchFamily="34" charset="0"/>
                  <a:cs typeface="Times New Roman" panose="02020603050405020304" pitchFamily="18" charset="0"/>
                </a:rPr>
                <a:t>GPU12</a:t>
              </a:r>
              <a:endParaRPr lang="zh-CN" altLang="en-US" sz="1050" b="1" dirty="0">
                <a:latin typeface="Gill Sans MT" panose="020B0502020104020203" pitchFamily="34" charset="0"/>
                <a:cs typeface="Times New Roman" panose="02020603050405020304" pitchFamily="18" charset="0"/>
              </a:endParaRPr>
            </a:p>
          </p:txBody>
        </p:sp>
      </p:grpSp>
      <p:grpSp>
        <p:nvGrpSpPr>
          <p:cNvPr id="27" name="组合 26">
            <a:extLst>
              <a:ext uri="{FF2B5EF4-FFF2-40B4-BE49-F238E27FC236}">
                <a16:creationId xmlns:a16="http://schemas.microsoft.com/office/drawing/2014/main" id="{EA9CF082-CFD5-AFDB-0A43-F2D1BC464B57}"/>
              </a:ext>
            </a:extLst>
          </p:cNvPr>
          <p:cNvGrpSpPr/>
          <p:nvPr/>
        </p:nvGrpSpPr>
        <p:grpSpPr>
          <a:xfrm>
            <a:off x="6004745" y="5373676"/>
            <a:ext cx="650201" cy="253916"/>
            <a:chOff x="12560301" y="5081078"/>
            <a:chExt cx="650201" cy="253916"/>
          </a:xfrm>
        </p:grpSpPr>
        <p:sp>
          <p:nvSpPr>
            <p:cNvPr id="28" name="矩形: 圆角 27">
              <a:extLst>
                <a:ext uri="{FF2B5EF4-FFF2-40B4-BE49-F238E27FC236}">
                  <a16:creationId xmlns:a16="http://schemas.microsoft.com/office/drawing/2014/main" id="{8FF56F3E-CA3B-48EE-66FB-B136F8084C3B}"/>
                </a:ext>
              </a:extLst>
            </p:cNvPr>
            <p:cNvSpPr/>
            <p:nvPr/>
          </p:nvSpPr>
          <p:spPr>
            <a:xfrm>
              <a:off x="12631017" y="5121300"/>
              <a:ext cx="443236" cy="173473"/>
            </a:xfrm>
            <a:prstGeom prst="roundRect">
              <a:avLst>
                <a:gd name="adj" fmla="val 20629"/>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600" b="1" dirty="0">
                <a:latin typeface="Gill Sans MT" panose="020B0502020104020203" pitchFamily="34" charset="0"/>
              </a:endParaRPr>
            </a:p>
          </p:txBody>
        </p:sp>
        <p:sp>
          <p:nvSpPr>
            <p:cNvPr id="29" name="文本框 28">
              <a:extLst>
                <a:ext uri="{FF2B5EF4-FFF2-40B4-BE49-F238E27FC236}">
                  <a16:creationId xmlns:a16="http://schemas.microsoft.com/office/drawing/2014/main" id="{ED62DC9B-E75F-5AD4-225F-23C3F3D170B4}"/>
                </a:ext>
              </a:extLst>
            </p:cNvPr>
            <p:cNvSpPr txBox="1"/>
            <p:nvPr/>
          </p:nvSpPr>
          <p:spPr>
            <a:xfrm>
              <a:off x="12560301" y="5081078"/>
              <a:ext cx="650201" cy="253916"/>
            </a:xfrm>
            <a:prstGeom prst="rect">
              <a:avLst/>
            </a:prstGeom>
            <a:noFill/>
          </p:spPr>
          <p:txBody>
            <a:bodyPr wrap="square" rtlCol="0">
              <a:spAutoFit/>
            </a:bodyPr>
            <a:lstStyle/>
            <a:p>
              <a:r>
                <a:rPr lang="en-US" altLang="zh-CN" sz="1050" b="1" dirty="0">
                  <a:latin typeface="Gill Sans MT" panose="020B0502020104020203" pitchFamily="34" charset="0"/>
                  <a:cs typeface="Times New Roman" panose="02020603050405020304" pitchFamily="18" charset="0"/>
                </a:rPr>
                <a:t>GPU8</a:t>
              </a:r>
              <a:endParaRPr lang="zh-CN" altLang="en-US" sz="1050" b="1" dirty="0">
                <a:latin typeface="Gill Sans MT" panose="020B0502020104020203" pitchFamily="34" charset="0"/>
                <a:cs typeface="Times New Roman" panose="02020603050405020304" pitchFamily="18" charset="0"/>
              </a:endParaRPr>
            </a:p>
          </p:txBody>
        </p:sp>
      </p:grpSp>
      <p:grpSp>
        <p:nvGrpSpPr>
          <p:cNvPr id="30" name="组合 29">
            <a:extLst>
              <a:ext uri="{FF2B5EF4-FFF2-40B4-BE49-F238E27FC236}">
                <a16:creationId xmlns:a16="http://schemas.microsoft.com/office/drawing/2014/main" id="{B7CE9C8D-8B12-C926-0BA5-8BCFB3DB0174}"/>
              </a:ext>
            </a:extLst>
          </p:cNvPr>
          <p:cNvGrpSpPr/>
          <p:nvPr/>
        </p:nvGrpSpPr>
        <p:grpSpPr>
          <a:xfrm>
            <a:off x="5506690" y="5379796"/>
            <a:ext cx="650201" cy="253916"/>
            <a:chOff x="12582735" y="5081078"/>
            <a:chExt cx="650201" cy="253916"/>
          </a:xfrm>
        </p:grpSpPr>
        <p:sp>
          <p:nvSpPr>
            <p:cNvPr id="31" name="矩形: 圆角 30">
              <a:extLst>
                <a:ext uri="{FF2B5EF4-FFF2-40B4-BE49-F238E27FC236}">
                  <a16:creationId xmlns:a16="http://schemas.microsoft.com/office/drawing/2014/main" id="{932D829F-1740-E8C1-7A6E-86C34DB9F761}"/>
                </a:ext>
              </a:extLst>
            </p:cNvPr>
            <p:cNvSpPr/>
            <p:nvPr/>
          </p:nvSpPr>
          <p:spPr>
            <a:xfrm>
              <a:off x="12631017" y="5121300"/>
              <a:ext cx="443236" cy="173473"/>
            </a:xfrm>
            <a:prstGeom prst="roundRect">
              <a:avLst>
                <a:gd name="adj" fmla="val 20629"/>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600" b="1" dirty="0">
                <a:latin typeface="Gill Sans MT" panose="020B0502020104020203" pitchFamily="34" charset="0"/>
              </a:endParaRPr>
            </a:p>
          </p:txBody>
        </p:sp>
        <p:sp>
          <p:nvSpPr>
            <p:cNvPr id="32" name="文本框 31">
              <a:extLst>
                <a:ext uri="{FF2B5EF4-FFF2-40B4-BE49-F238E27FC236}">
                  <a16:creationId xmlns:a16="http://schemas.microsoft.com/office/drawing/2014/main" id="{936692B1-6125-BEAB-16D8-441BE22B66C2}"/>
                </a:ext>
              </a:extLst>
            </p:cNvPr>
            <p:cNvSpPr txBox="1"/>
            <p:nvPr/>
          </p:nvSpPr>
          <p:spPr>
            <a:xfrm>
              <a:off x="12582735" y="5081078"/>
              <a:ext cx="650201" cy="253916"/>
            </a:xfrm>
            <a:prstGeom prst="rect">
              <a:avLst/>
            </a:prstGeom>
            <a:noFill/>
          </p:spPr>
          <p:txBody>
            <a:bodyPr wrap="square" rtlCol="0">
              <a:spAutoFit/>
            </a:bodyPr>
            <a:lstStyle/>
            <a:p>
              <a:r>
                <a:rPr lang="en-US" altLang="zh-CN" sz="1050" b="1" dirty="0">
                  <a:latin typeface="Gill Sans MT" panose="020B0502020104020203" pitchFamily="34" charset="0"/>
                  <a:cs typeface="Times New Roman" panose="02020603050405020304" pitchFamily="18" charset="0"/>
                </a:rPr>
                <a:t>GPU7</a:t>
              </a:r>
              <a:endParaRPr lang="zh-CN" altLang="en-US" sz="1050" b="1" dirty="0">
                <a:latin typeface="Gill Sans MT" panose="020B0502020104020203" pitchFamily="34" charset="0"/>
                <a:cs typeface="Times New Roman" panose="02020603050405020304" pitchFamily="18" charset="0"/>
              </a:endParaRPr>
            </a:p>
          </p:txBody>
        </p:sp>
      </p:grpSp>
      <p:grpSp>
        <p:nvGrpSpPr>
          <p:cNvPr id="33" name="组合 32">
            <a:extLst>
              <a:ext uri="{FF2B5EF4-FFF2-40B4-BE49-F238E27FC236}">
                <a16:creationId xmlns:a16="http://schemas.microsoft.com/office/drawing/2014/main" id="{6430944F-6D0B-8772-9EEA-42DA67F66F16}"/>
              </a:ext>
            </a:extLst>
          </p:cNvPr>
          <p:cNvGrpSpPr/>
          <p:nvPr/>
        </p:nvGrpSpPr>
        <p:grpSpPr>
          <a:xfrm>
            <a:off x="6785304" y="5378078"/>
            <a:ext cx="650201" cy="253916"/>
            <a:chOff x="12582735" y="5081078"/>
            <a:chExt cx="650201" cy="253916"/>
          </a:xfrm>
        </p:grpSpPr>
        <p:sp>
          <p:nvSpPr>
            <p:cNvPr id="34" name="矩形: 圆角 33">
              <a:extLst>
                <a:ext uri="{FF2B5EF4-FFF2-40B4-BE49-F238E27FC236}">
                  <a16:creationId xmlns:a16="http://schemas.microsoft.com/office/drawing/2014/main" id="{DD008E8E-54CC-3B08-4000-F8494446AD66}"/>
                </a:ext>
              </a:extLst>
            </p:cNvPr>
            <p:cNvSpPr/>
            <p:nvPr/>
          </p:nvSpPr>
          <p:spPr>
            <a:xfrm>
              <a:off x="12631017" y="5121300"/>
              <a:ext cx="443236" cy="173473"/>
            </a:xfrm>
            <a:prstGeom prst="roundRect">
              <a:avLst>
                <a:gd name="adj" fmla="val 20629"/>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600" b="1" dirty="0">
                <a:latin typeface="Gill Sans MT" panose="020B0502020104020203" pitchFamily="34" charset="0"/>
              </a:endParaRPr>
            </a:p>
          </p:txBody>
        </p:sp>
        <p:sp>
          <p:nvSpPr>
            <p:cNvPr id="35" name="文本框 34">
              <a:extLst>
                <a:ext uri="{FF2B5EF4-FFF2-40B4-BE49-F238E27FC236}">
                  <a16:creationId xmlns:a16="http://schemas.microsoft.com/office/drawing/2014/main" id="{51E6CB86-647A-6FC3-44C3-651C4FD72E75}"/>
                </a:ext>
              </a:extLst>
            </p:cNvPr>
            <p:cNvSpPr txBox="1"/>
            <p:nvPr/>
          </p:nvSpPr>
          <p:spPr>
            <a:xfrm>
              <a:off x="12582735" y="5081078"/>
              <a:ext cx="650201" cy="253916"/>
            </a:xfrm>
            <a:prstGeom prst="rect">
              <a:avLst/>
            </a:prstGeom>
            <a:noFill/>
          </p:spPr>
          <p:txBody>
            <a:bodyPr wrap="square" rtlCol="0">
              <a:spAutoFit/>
            </a:bodyPr>
            <a:lstStyle/>
            <a:p>
              <a:r>
                <a:rPr lang="en-US" altLang="zh-CN" sz="1050" b="1" dirty="0">
                  <a:latin typeface="Gill Sans MT" panose="020B0502020104020203" pitchFamily="34" charset="0"/>
                  <a:cs typeface="Times New Roman" panose="02020603050405020304" pitchFamily="18" charset="0"/>
                </a:rPr>
                <a:t>GPU9</a:t>
              </a:r>
              <a:endParaRPr lang="zh-CN" altLang="en-US" sz="1050" b="1" dirty="0">
                <a:latin typeface="Gill Sans MT" panose="020B0502020104020203" pitchFamily="34" charset="0"/>
                <a:cs typeface="Times New Roman" panose="02020603050405020304" pitchFamily="18" charset="0"/>
              </a:endParaRPr>
            </a:p>
          </p:txBody>
        </p:sp>
      </p:grpSp>
      <p:grpSp>
        <p:nvGrpSpPr>
          <p:cNvPr id="36" name="组合 35">
            <a:extLst>
              <a:ext uri="{FF2B5EF4-FFF2-40B4-BE49-F238E27FC236}">
                <a16:creationId xmlns:a16="http://schemas.microsoft.com/office/drawing/2014/main" id="{820EA84A-9F7E-056E-699F-B8F8E4B2EA54}"/>
              </a:ext>
            </a:extLst>
          </p:cNvPr>
          <p:cNvGrpSpPr/>
          <p:nvPr/>
        </p:nvGrpSpPr>
        <p:grpSpPr>
          <a:xfrm>
            <a:off x="7288938" y="5368040"/>
            <a:ext cx="650201" cy="253916"/>
            <a:chOff x="12550023" y="5074672"/>
            <a:chExt cx="650201" cy="253916"/>
          </a:xfrm>
        </p:grpSpPr>
        <p:sp>
          <p:nvSpPr>
            <p:cNvPr id="37" name="矩形: 圆角 36">
              <a:extLst>
                <a:ext uri="{FF2B5EF4-FFF2-40B4-BE49-F238E27FC236}">
                  <a16:creationId xmlns:a16="http://schemas.microsoft.com/office/drawing/2014/main" id="{ED6CDBBD-01F4-B5B5-EC97-383F897A43E8}"/>
                </a:ext>
              </a:extLst>
            </p:cNvPr>
            <p:cNvSpPr/>
            <p:nvPr/>
          </p:nvSpPr>
          <p:spPr>
            <a:xfrm>
              <a:off x="12611023" y="5122191"/>
              <a:ext cx="465630" cy="173473"/>
            </a:xfrm>
            <a:prstGeom prst="roundRect">
              <a:avLst>
                <a:gd name="adj" fmla="val 20629"/>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600" b="1" dirty="0">
                <a:latin typeface="Gill Sans MT" panose="020B0502020104020203" pitchFamily="34" charset="0"/>
              </a:endParaRPr>
            </a:p>
          </p:txBody>
        </p:sp>
        <p:sp>
          <p:nvSpPr>
            <p:cNvPr id="38" name="文本框 37">
              <a:extLst>
                <a:ext uri="{FF2B5EF4-FFF2-40B4-BE49-F238E27FC236}">
                  <a16:creationId xmlns:a16="http://schemas.microsoft.com/office/drawing/2014/main" id="{3215D58E-02F5-DD2B-EAFD-38CAAD69A563}"/>
                </a:ext>
              </a:extLst>
            </p:cNvPr>
            <p:cNvSpPr txBox="1"/>
            <p:nvPr/>
          </p:nvSpPr>
          <p:spPr>
            <a:xfrm>
              <a:off x="12550023" y="5074672"/>
              <a:ext cx="650201" cy="253916"/>
            </a:xfrm>
            <a:prstGeom prst="rect">
              <a:avLst/>
            </a:prstGeom>
            <a:noFill/>
          </p:spPr>
          <p:txBody>
            <a:bodyPr wrap="square" rtlCol="0">
              <a:spAutoFit/>
            </a:bodyPr>
            <a:lstStyle/>
            <a:p>
              <a:r>
                <a:rPr lang="en-US" altLang="zh-CN" sz="1050" b="1" dirty="0">
                  <a:latin typeface="Gill Sans MT" panose="020B0502020104020203" pitchFamily="34" charset="0"/>
                  <a:cs typeface="Times New Roman" panose="02020603050405020304" pitchFamily="18" charset="0"/>
                </a:rPr>
                <a:t>GPU10</a:t>
              </a:r>
              <a:endParaRPr lang="zh-CN" altLang="en-US" sz="1050" b="1" dirty="0">
                <a:latin typeface="Gill Sans MT" panose="020B0502020104020203" pitchFamily="34" charset="0"/>
                <a:cs typeface="Times New Roman" panose="02020603050405020304" pitchFamily="18" charset="0"/>
              </a:endParaRPr>
            </a:p>
          </p:txBody>
        </p:sp>
      </p:grpSp>
      <p:grpSp>
        <p:nvGrpSpPr>
          <p:cNvPr id="39" name="组合 38">
            <a:extLst>
              <a:ext uri="{FF2B5EF4-FFF2-40B4-BE49-F238E27FC236}">
                <a16:creationId xmlns:a16="http://schemas.microsoft.com/office/drawing/2014/main" id="{28ECA5DB-B843-EE5C-933E-F17AAE258EBF}"/>
              </a:ext>
            </a:extLst>
          </p:cNvPr>
          <p:cNvGrpSpPr/>
          <p:nvPr/>
        </p:nvGrpSpPr>
        <p:grpSpPr>
          <a:xfrm>
            <a:off x="8642293" y="2955451"/>
            <a:ext cx="2176411" cy="1467599"/>
            <a:chOff x="8881804" y="3485314"/>
            <a:chExt cx="1391347" cy="1134557"/>
          </a:xfrm>
        </p:grpSpPr>
        <p:sp>
          <p:nvSpPr>
            <p:cNvPr id="40" name="Rectangle: Rounded Corners 374">
              <a:extLst>
                <a:ext uri="{FF2B5EF4-FFF2-40B4-BE49-F238E27FC236}">
                  <a16:creationId xmlns:a16="http://schemas.microsoft.com/office/drawing/2014/main" id="{B0038501-D19C-1DB4-83C3-4AB19B8EC1B5}"/>
                </a:ext>
              </a:extLst>
            </p:cNvPr>
            <p:cNvSpPr/>
            <p:nvPr/>
          </p:nvSpPr>
          <p:spPr>
            <a:xfrm>
              <a:off x="8881804" y="3485314"/>
              <a:ext cx="1391347" cy="1134557"/>
            </a:xfrm>
            <a:prstGeom prst="roundRect">
              <a:avLst>
                <a:gd name="adj" fmla="val 5911"/>
              </a:avLst>
            </a:prstGeom>
            <a:solidFill>
              <a:schemeClr val="bg1"/>
            </a:solidFill>
            <a:ln>
              <a:solidFill>
                <a:schemeClr val="bg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2400">
                <a:latin typeface="Gill Sans MT" panose="020B0502020104020203" pitchFamily="34" charset="0"/>
              </a:endParaRPr>
            </a:p>
          </p:txBody>
        </p:sp>
        <p:sp>
          <p:nvSpPr>
            <p:cNvPr id="42" name="TextBox 322">
              <a:extLst>
                <a:ext uri="{FF2B5EF4-FFF2-40B4-BE49-F238E27FC236}">
                  <a16:creationId xmlns:a16="http://schemas.microsoft.com/office/drawing/2014/main" id="{784C9C43-877B-365F-9DDB-560BD8CD6E17}"/>
                </a:ext>
              </a:extLst>
            </p:cNvPr>
            <p:cNvSpPr txBox="1"/>
            <p:nvPr/>
          </p:nvSpPr>
          <p:spPr>
            <a:xfrm>
              <a:off x="9346050" y="3493503"/>
              <a:ext cx="471602" cy="333106"/>
            </a:xfrm>
            <a:prstGeom prst="rect">
              <a:avLst/>
            </a:prstGeom>
            <a:noFill/>
          </p:spPr>
          <p:txBody>
            <a:bodyPr wrap="none" rtlCol="0">
              <a:spAutoFit/>
            </a:bodyPr>
            <a:lstStyle/>
            <a:p>
              <a:r>
                <a:rPr lang="en-US" sz="2200" i="1" dirty="0">
                  <a:latin typeface="Gill Sans MT" panose="020B0502020104020203" pitchFamily="34" charset="0"/>
                  <a:cs typeface="Times New Roman" panose="02020603050405020304" pitchFamily="18" charset="0"/>
                </a:rPr>
                <a:t>J</a:t>
              </a:r>
              <a:r>
                <a:rPr lang="en-US" altLang="zh-CN" sz="2200" i="1" dirty="0">
                  <a:latin typeface="Gill Sans MT" panose="020B0502020104020203" pitchFamily="34" charset="0"/>
                  <a:cs typeface="Times New Roman" panose="02020603050405020304" pitchFamily="18" charset="0"/>
                </a:rPr>
                <a:t>ob 1</a:t>
              </a:r>
              <a:endParaRPr lang="en-DK" sz="2200" i="1" dirty="0">
                <a:latin typeface="Gill Sans MT" panose="020B0502020104020203" pitchFamily="34" charset="0"/>
                <a:cs typeface="Times New Roman" panose="02020603050405020304" pitchFamily="18" charset="0"/>
              </a:endParaRPr>
            </a:p>
          </p:txBody>
        </p:sp>
        <p:sp>
          <p:nvSpPr>
            <p:cNvPr id="43" name="TextBox 322">
              <a:extLst>
                <a:ext uri="{FF2B5EF4-FFF2-40B4-BE49-F238E27FC236}">
                  <a16:creationId xmlns:a16="http://schemas.microsoft.com/office/drawing/2014/main" id="{89AA99E0-4496-DFD0-4DC0-CB7DE3C28885}"/>
                </a:ext>
              </a:extLst>
            </p:cNvPr>
            <p:cNvSpPr txBox="1"/>
            <p:nvPr/>
          </p:nvSpPr>
          <p:spPr>
            <a:xfrm>
              <a:off x="9346050" y="3997516"/>
              <a:ext cx="471602" cy="333106"/>
            </a:xfrm>
            <a:prstGeom prst="rect">
              <a:avLst/>
            </a:prstGeom>
            <a:noFill/>
          </p:spPr>
          <p:txBody>
            <a:bodyPr wrap="none" rtlCol="0">
              <a:spAutoFit/>
            </a:bodyPr>
            <a:lstStyle/>
            <a:p>
              <a:r>
                <a:rPr lang="en-US" altLang="zh-CN" sz="2200" i="1" dirty="0">
                  <a:latin typeface="Gill Sans MT" panose="020B0502020104020203" pitchFamily="34" charset="0"/>
                  <a:cs typeface="Times New Roman" panose="02020603050405020304" pitchFamily="18" charset="0"/>
                </a:rPr>
                <a:t>Job 3</a:t>
              </a:r>
              <a:endParaRPr lang="en-DK" altLang="zh-CN" sz="2200" i="1" dirty="0">
                <a:latin typeface="Gill Sans MT" panose="020B0502020104020203" pitchFamily="34" charset="0"/>
                <a:cs typeface="Times New Roman" panose="02020603050405020304" pitchFamily="18" charset="0"/>
              </a:endParaRPr>
            </a:p>
          </p:txBody>
        </p:sp>
        <p:sp>
          <p:nvSpPr>
            <p:cNvPr id="44" name="TextBox 322">
              <a:extLst>
                <a:ext uri="{FF2B5EF4-FFF2-40B4-BE49-F238E27FC236}">
                  <a16:creationId xmlns:a16="http://schemas.microsoft.com/office/drawing/2014/main" id="{56798E86-643D-8F6F-3197-667FFF6AB077}"/>
                </a:ext>
              </a:extLst>
            </p:cNvPr>
            <p:cNvSpPr txBox="1"/>
            <p:nvPr/>
          </p:nvSpPr>
          <p:spPr>
            <a:xfrm>
              <a:off x="9346050" y="3732921"/>
              <a:ext cx="471602" cy="333106"/>
            </a:xfrm>
            <a:prstGeom prst="rect">
              <a:avLst/>
            </a:prstGeom>
            <a:noFill/>
          </p:spPr>
          <p:txBody>
            <a:bodyPr wrap="none" rtlCol="0">
              <a:spAutoFit/>
            </a:bodyPr>
            <a:lstStyle/>
            <a:p>
              <a:r>
                <a:rPr lang="en-US" altLang="zh-CN" sz="2200" i="1" dirty="0">
                  <a:latin typeface="Gill Sans MT" panose="020B0502020104020203" pitchFamily="34" charset="0"/>
                  <a:cs typeface="Times New Roman" panose="02020603050405020304" pitchFamily="18" charset="0"/>
                </a:rPr>
                <a:t>Job 2</a:t>
              </a:r>
              <a:endParaRPr lang="en-DK" altLang="zh-CN" sz="2200" i="1" dirty="0">
                <a:latin typeface="Gill Sans MT" panose="020B0502020104020203" pitchFamily="34" charset="0"/>
                <a:cs typeface="Times New Roman" panose="02020603050405020304" pitchFamily="18" charset="0"/>
              </a:endParaRPr>
            </a:p>
          </p:txBody>
        </p:sp>
        <p:sp>
          <p:nvSpPr>
            <p:cNvPr id="45" name="矩形: 圆角 44">
              <a:extLst>
                <a:ext uri="{FF2B5EF4-FFF2-40B4-BE49-F238E27FC236}">
                  <a16:creationId xmlns:a16="http://schemas.microsoft.com/office/drawing/2014/main" id="{2C2876CF-2CEA-6540-384D-76A7016853A7}"/>
                </a:ext>
              </a:extLst>
            </p:cNvPr>
            <p:cNvSpPr/>
            <p:nvPr/>
          </p:nvSpPr>
          <p:spPr>
            <a:xfrm>
              <a:off x="8944900" y="3598092"/>
              <a:ext cx="286413" cy="128710"/>
            </a:xfrm>
            <a:prstGeom prst="roundRect">
              <a:avLst>
                <a:gd name="adj" fmla="val 2062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800" b="1" dirty="0">
                <a:latin typeface="Gill Sans MT" panose="020B0502020104020203" pitchFamily="34" charset="0"/>
              </a:endParaRPr>
            </a:p>
          </p:txBody>
        </p:sp>
        <p:sp>
          <p:nvSpPr>
            <p:cNvPr id="46" name="矩形: 圆角 45">
              <a:extLst>
                <a:ext uri="{FF2B5EF4-FFF2-40B4-BE49-F238E27FC236}">
                  <a16:creationId xmlns:a16="http://schemas.microsoft.com/office/drawing/2014/main" id="{74671140-34F1-3A31-0E11-8BA08BF37149}"/>
                </a:ext>
              </a:extLst>
            </p:cNvPr>
            <p:cNvSpPr/>
            <p:nvPr/>
          </p:nvSpPr>
          <p:spPr>
            <a:xfrm>
              <a:off x="8940979" y="3844977"/>
              <a:ext cx="286413" cy="128710"/>
            </a:xfrm>
            <a:prstGeom prst="roundRect">
              <a:avLst>
                <a:gd name="adj" fmla="val 20629"/>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800" b="1" dirty="0">
                <a:latin typeface="Gill Sans MT" panose="020B0502020104020203" pitchFamily="34" charset="0"/>
              </a:endParaRPr>
            </a:p>
          </p:txBody>
        </p:sp>
        <p:sp>
          <p:nvSpPr>
            <p:cNvPr id="47" name="矩形: 圆角 46">
              <a:extLst>
                <a:ext uri="{FF2B5EF4-FFF2-40B4-BE49-F238E27FC236}">
                  <a16:creationId xmlns:a16="http://schemas.microsoft.com/office/drawing/2014/main" id="{CD12B798-7A0E-3B4D-3C7A-7F18A4078AA3}"/>
                </a:ext>
              </a:extLst>
            </p:cNvPr>
            <p:cNvSpPr/>
            <p:nvPr/>
          </p:nvSpPr>
          <p:spPr>
            <a:xfrm>
              <a:off x="8936151" y="4102467"/>
              <a:ext cx="286413" cy="128710"/>
            </a:xfrm>
            <a:prstGeom prst="roundRect">
              <a:avLst>
                <a:gd name="adj" fmla="val 20629"/>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800" b="1" dirty="0">
                <a:latin typeface="Gill Sans MT" panose="020B0502020104020203" pitchFamily="34" charset="0"/>
              </a:endParaRPr>
            </a:p>
          </p:txBody>
        </p:sp>
      </p:grpSp>
    </p:spTree>
    <p:extLst>
      <p:ext uri="{BB962C8B-B14F-4D97-AF65-F5344CB8AC3E}">
        <p14:creationId xmlns:p14="http://schemas.microsoft.com/office/powerpoint/2010/main" val="2405189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CD9C8-CC93-5196-05F2-F246E490FA67}"/>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BE79A517-D7EC-2DCF-18C1-71DECD579A4A}"/>
              </a:ext>
            </a:extLst>
          </p:cNvPr>
          <p:cNvSpPr>
            <a:spLocks noGrp="1"/>
          </p:cNvSpPr>
          <p:nvPr>
            <p:ph type="title"/>
          </p:nvPr>
        </p:nvSpPr>
        <p:spPr/>
        <p:txBody>
          <a:bodyPr/>
          <a:lstStyle/>
          <a:p>
            <a:r>
              <a:rPr lang="en-US" altLang="zh-CN" dirty="0">
                <a:latin typeface="Gill Sans MT" panose="020B0502020104020203" pitchFamily="34" charset="0"/>
              </a:rPr>
              <a:t>Multi-Tenant Training Cluster</a:t>
            </a:r>
            <a:endParaRPr lang="zh-CN" altLang="en-US" dirty="0">
              <a:latin typeface="Gill Sans MT" panose="020B0502020104020203" pitchFamily="34" charset="0"/>
            </a:endParaRPr>
          </a:p>
        </p:txBody>
      </p:sp>
      <p:sp>
        <p:nvSpPr>
          <p:cNvPr id="4" name="灯片编号占位符 3">
            <a:extLst>
              <a:ext uri="{FF2B5EF4-FFF2-40B4-BE49-F238E27FC236}">
                <a16:creationId xmlns:a16="http://schemas.microsoft.com/office/drawing/2014/main" id="{63619422-B94D-AB78-BF24-3808CF636605}"/>
              </a:ext>
            </a:extLst>
          </p:cNvPr>
          <p:cNvSpPr>
            <a:spLocks noGrp="1"/>
          </p:cNvSpPr>
          <p:nvPr>
            <p:ph type="sldNum" sz="quarter" idx="12"/>
          </p:nvPr>
        </p:nvSpPr>
        <p:spPr/>
        <p:txBody>
          <a:bodyPr/>
          <a:lstStyle/>
          <a:p>
            <a:fld id="{58AE824D-AC03-4BE1-87E3-044424193C4E}" type="slidenum">
              <a:rPr lang="zh-CN" altLang="en-US" smtClean="0">
                <a:latin typeface="Gill Sans MT" panose="020B0502020104020203" pitchFamily="34" charset="0"/>
              </a:rPr>
              <a:t>5</a:t>
            </a:fld>
            <a:endParaRPr lang="zh-CN" altLang="en-US">
              <a:latin typeface="Gill Sans MT" panose="020B0502020104020203" pitchFamily="34" charset="0"/>
            </a:endParaRPr>
          </a:p>
        </p:txBody>
      </p:sp>
      <p:sp>
        <p:nvSpPr>
          <p:cNvPr id="9" name="文本框 8">
            <a:extLst>
              <a:ext uri="{FF2B5EF4-FFF2-40B4-BE49-F238E27FC236}">
                <a16:creationId xmlns:a16="http://schemas.microsoft.com/office/drawing/2014/main" id="{E13A1B59-FB2E-9C81-C187-BCDF1C265DCB}"/>
              </a:ext>
            </a:extLst>
          </p:cNvPr>
          <p:cNvSpPr txBox="1"/>
          <p:nvPr/>
        </p:nvSpPr>
        <p:spPr>
          <a:xfrm>
            <a:off x="0" y="6424880"/>
            <a:ext cx="10284261" cy="369332"/>
          </a:xfrm>
          <a:prstGeom prst="rect">
            <a:avLst/>
          </a:prstGeom>
          <a:noFill/>
        </p:spPr>
        <p:txBody>
          <a:bodyPr wrap="square">
            <a:spAutoFit/>
          </a:bodyPr>
          <a:lstStyle/>
          <a:p>
            <a:r>
              <a:rPr lang="en-US" altLang="zh-CN" sz="1800" b="0" i="0" u="none" strike="noStrike" baseline="0" dirty="0">
                <a:latin typeface="Gill Sans MT" panose="020B0502020104020203" pitchFamily="34" charset="0"/>
              </a:rPr>
              <a:t>[1] </a:t>
            </a:r>
            <a:r>
              <a:rPr lang="en-US" altLang="zh-CN" dirty="0">
                <a:latin typeface="Gill Sans MT" panose="020B0502020104020203" pitchFamily="34" charset="0"/>
              </a:rPr>
              <a:t>Crux: GPU-efficient communication scheduling for deep learning training, SIGCOMM 24</a:t>
            </a:r>
            <a:endParaRPr lang="en-US" altLang="zh-CN" sz="1800" b="0" i="0" u="none" strike="noStrike" baseline="0" dirty="0">
              <a:latin typeface="Gill Sans MT" panose="020B0502020104020203" pitchFamily="34" charset="0"/>
            </a:endParaRPr>
          </a:p>
        </p:txBody>
      </p:sp>
      <p:pic>
        <p:nvPicPr>
          <p:cNvPr id="5" name="图片 4">
            <a:extLst>
              <a:ext uri="{FF2B5EF4-FFF2-40B4-BE49-F238E27FC236}">
                <a16:creationId xmlns:a16="http://schemas.microsoft.com/office/drawing/2014/main" id="{9ACAAB09-B896-5D2B-73E8-8CD82243C851}"/>
              </a:ext>
            </a:extLst>
          </p:cNvPr>
          <p:cNvPicPr>
            <a:picLocks noChangeAspect="1"/>
          </p:cNvPicPr>
          <p:nvPr/>
        </p:nvPicPr>
        <p:blipFill>
          <a:blip r:embed="rId3"/>
          <a:srcRect l="5582" t="8376" r="5775" b="6691"/>
          <a:stretch>
            <a:fillRect/>
          </a:stretch>
        </p:blipFill>
        <p:spPr>
          <a:xfrm>
            <a:off x="2287467" y="3076760"/>
            <a:ext cx="6644038" cy="2810068"/>
          </a:xfrm>
          <a:prstGeom prst="rect">
            <a:avLst/>
          </a:prstGeom>
        </p:spPr>
      </p:pic>
      <p:sp>
        <p:nvSpPr>
          <p:cNvPr id="7" name="任意多边形: 形状 6">
            <a:extLst>
              <a:ext uri="{FF2B5EF4-FFF2-40B4-BE49-F238E27FC236}">
                <a16:creationId xmlns:a16="http://schemas.microsoft.com/office/drawing/2014/main" id="{C1928BD7-006D-FEA8-C077-A62D6742382A}"/>
              </a:ext>
            </a:extLst>
          </p:cNvPr>
          <p:cNvSpPr/>
          <p:nvPr/>
        </p:nvSpPr>
        <p:spPr>
          <a:xfrm>
            <a:off x="2626121" y="3336705"/>
            <a:ext cx="2679589" cy="1781193"/>
          </a:xfrm>
          <a:custGeom>
            <a:avLst/>
            <a:gdLst>
              <a:gd name="csX0" fmla="*/ 0 w 3083758"/>
              <a:gd name="csY0" fmla="*/ 1709632 h 1781193"/>
              <a:gd name="csX1" fmla="*/ 1987826 w 3083758"/>
              <a:gd name="csY1" fmla="*/ 8053 h 1781193"/>
              <a:gd name="csX2" fmla="*/ 3077154 w 3083758"/>
              <a:gd name="csY2" fmla="*/ 1097381 h 1781193"/>
              <a:gd name="csX3" fmla="*/ 2361537 w 3083758"/>
              <a:gd name="csY3" fmla="*/ 1781193 h 1781193"/>
            </a:gdLst>
            <a:ahLst/>
            <a:cxnLst>
              <a:cxn ang="0">
                <a:pos x="csX0" y="csY0"/>
              </a:cxn>
              <a:cxn ang="0">
                <a:pos x="csX1" y="csY1"/>
              </a:cxn>
              <a:cxn ang="0">
                <a:pos x="csX2" y="csY2"/>
              </a:cxn>
              <a:cxn ang="0">
                <a:pos x="csX3" y="csY3"/>
              </a:cxn>
            </a:cxnLst>
            <a:rect l="l" t="t" r="r" b="b"/>
            <a:pathLst>
              <a:path w="3083758" h="1781193">
                <a:moveTo>
                  <a:pt x="0" y="1709632"/>
                </a:moveTo>
                <a:cubicBezTo>
                  <a:pt x="737483" y="909863"/>
                  <a:pt x="1474967" y="110095"/>
                  <a:pt x="1987826" y="8053"/>
                </a:cubicBezTo>
                <a:cubicBezTo>
                  <a:pt x="2500685" y="-93989"/>
                  <a:pt x="3014869" y="801858"/>
                  <a:pt x="3077154" y="1097381"/>
                </a:cubicBezTo>
                <a:cubicBezTo>
                  <a:pt x="3139439" y="1392904"/>
                  <a:pt x="2750488" y="1587048"/>
                  <a:pt x="2361537" y="1781193"/>
                </a:cubicBezTo>
              </a:path>
            </a:pathLst>
          </a:custGeom>
          <a:noFill/>
          <a:ln w="57150">
            <a:solidFill>
              <a:schemeClr val="accent2"/>
            </a:solidFill>
            <a:headEnd type="triangl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Gill Sans MT" panose="020B0502020104020203" pitchFamily="34" charset="0"/>
            </a:endParaRPr>
          </a:p>
        </p:txBody>
      </p:sp>
      <p:sp>
        <p:nvSpPr>
          <p:cNvPr id="8" name="任意多边形: 形状 7">
            <a:extLst>
              <a:ext uri="{FF2B5EF4-FFF2-40B4-BE49-F238E27FC236}">
                <a16:creationId xmlns:a16="http://schemas.microsoft.com/office/drawing/2014/main" id="{3C95D104-B33D-349F-91FD-7AEFC30D5268}"/>
              </a:ext>
            </a:extLst>
          </p:cNvPr>
          <p:cNvSpPr/>
          <p:nvPr/>
        </p:nvSpPr>
        <p:spPr>
          <a:xfrm>
            <a:off x="3284721" y="3490227"/>
            <a:ext cx="3458337" cy="1667427"/>
          </a:xfrm>
          <a:custGeom>
            <a:avLst/>
            <a:gdLst>
              <a:gd name="csX0" fmla="*/ 740829 w 3458337"/>
              <a:gd name="csY0" fmla="*/ 1673931 h 1673931"/>
              <a:gd name="csX1" fmla="*/ 33163 w 3458337"/>
              <a:gd name="csY1" fmla="*/ 1101437 h 1673931"/>
              <a:gd name="csX2" fmla="*/ 1687034 w 3458337"/>
              <a:gd name="csY2" fmla="*/ 552797 h 1673931"/>
              <a:gd name="csX3" fmla="*/ 3452224 w 3458337"/>
              <a:gd name="csY3" fmla="*/ 12109 h 1673931"/>
              <a:gd name="csX4" fmla="*/ 2259528 w 3458337"/>
              <a:gd name="csY4" fmla="*/ 1101437 h 1673931"/>
              <a:gd name="csX5" fmla="*/ 2020989 w 3458337"/>
              <a:gd name="csY5" fmla="*/ 1602370 h 1673931"/>
            </a:gdLst>
            <a:ahLst/>
            <a:cxnLst>
              <a:cxn ang="0">
                <a:pos x="csX0" y="csY0"/>
              </a:cxn>
              <a:cxn ang="0">
                <a:pos x="csX1" y="csY1"/>
              </a:cxn>
              <a:cxn ang="0">
                <a:pos x="csX2" y="csY2"/>
              </a:cxn>
              <a:cxn ang="0">
                <a:pos x="csX3" y="csY3"/>
              </a:cxn>
              <a:cxn ang="0">
                <a:pos x="csX4" y="csY4"/>
              </a:cxn>
              <a:cxn ang="0">
                <a:pos x="csX5" y="csY5"/>
              </a:cxn>
            </a:cxnLst>
            <a:rect l="l" t="t" r="r" b="b"/>
            <a:pathLst>
              <a:path w="3458337" h="1673931">
                <a:moveTo>
                  <a:pt x="740829" y="1673931"/>
                </a:moveTo>
                <a:cubicBezTo>
                  <a:pt x="308145" y="1481111"/>
                  <a:pt x="-124538" y="1288292"/>
                  <a:pt x="33163" y="1101437"/>
                </a:cubicBezTo>
                <a:cubicBezTo>
                  <a:pt x="190864" y="914582"/>
                  <a:pt x="1687034" y="552797"/>
                  <a:pt x="1687034" y="552797"/>
                </a:cubicBezTo>
                <a:cubicBezTo>
                  <a:pt x="2256878" y="371242"/>
                  <a:pt x="3356808" y="-79331"/>
                  <a:pt x="3452224" y="12109"/>
                </a:cubicBezTo>
                <a:cubicBezTo>
                  <a:pt x="3547640" y="103549"/>
                  <a:pt x="2498067" y="836393"/>
                  <a:pt x="2259528" y="1101437"/>
                </a:cubicBezTo>
                <a:cubicBezTo>
                  <a:pt x="2020989" y="1366481"/>
                  <a:pt x="2020989" y="1484425"/>
                  <a:pt x="2020989" y="1602370"/>
                </a:cubicBezTo>
              </a:path>
            </a:pathLst>
          </a:custGeom>
          <a:noFill/>
          <a:ln w="57150">
            <a:solidFill>
              <a:schemeClr val="accent2"/>
            </a:solidFill>
            <a:headEnd type="triangl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Gill Sans MT" panose="020B0502020104020203" pitchFamily="34" charset="0"/>
            </a:endParaRPr>
          </a:p>
        </p:txBody>
      </p:sp>
      <p:sp>
        <p:nvSpPr>
          <p:cNvPr id="10" name="任意多边形: 形状 9">
            <a:extLst>
              <a:ext uri="{FF2B5EF4-FFF2-40B4-BE49-F238E27FC236}">
                <a16:creationId xmlns:a16="http://schemas.microsoft.com/office/drawing/2014/main" id="{00852EC4-110F-CACC-9D61-F61B4329FE29}"/>
              </a:ext>
            </a:extLst>
          </p:cNvPr>
          <p:cNvSpPr/>
          <p:nvPr/>
        </p:nvSpPr>
        <p:spPr>
          <a:xfrm>
            <a:off x="4796826" y="3138024"/>
            <a:ext cx="2854519" cy="2059387"/>
          </a:xfrm>
          <a:custGeom>
            <a:avLst/>
            <a:gdLst>
              <a:gd name="csX0" fmla="*/ 962283 w 3447155"/>
              <a:gd name="csY0" fmla="*/ 1871442 h 1950955"/>
              <a:gd name="csX1" fmla="*/ 747598 w 3447155"/>
              <a:gd name="csY1" fmla="*/ 1275095 h 1950955"/>
              <a:gd name="csX2" fmla="*/ 175 w 3447155"/>
              <a:gd name="csY2" fmla="*/ 74448 h 1950955"/>
              <a:gd name="csX3" fmla="*/ 819160 w 3447155"/>
              <a:gd name="csY3" fmla="*/ 249376 h 1950955"/>
              <a:gd name="csX4" fmla="*/ 3268161 w 3447155"/>
              <a:gd name="csY4" fmla="*/ 1243289 h 1950955"/>
              <a:gd name="csX5" fmla="*/ 3069379 w 3447155"/>
              <a:gd name="csY5" fmla="*/ 1950955 h 1950955"/>
            </a:gdLst>
            <a:ahLst/>
            <a:cxnLst>
              <a:cxn ang="0">
                <a:pos x="csX0" y="csY0"/>
              </a:cxn>
              <a:cxn ang="0">
                <a:pos x="csX1" y="csY1"/>
              </a:cxn>
              <a:cxn ang="0">
                <a:pos x="csX2" y="csY2"/>
              </a:cxn>
              <a:cxn ang="0">
                <a:pos x="csX3" y="csY3"/>
              </a:cxn>
              <a:cxn ang="0">
                <a:pos x="csX4" y="csY4"/>
              </a:cxn>
              <a:cxn ang="0">
                <a:pos x="csX5" y="csY5"/>
              </a:cxn>
            </a:cxnLst>
            <a:rect l="l" t="t" r="r" b="b"/>
            <a:pathLst>
              <a:path w="3447155" h="1950955">
                <a:moveTo>
                  <a:pt x="962283" y="1871442"/>
                </a:moveTo>
                <a:cubicBezTo>
                  <a:pt x="935116" y="1723018"/>
                  <a:pt x="907949" y="1574594"/>
                  <a:pt x="747598" y="1275095"/>
                </a:cubicBezTo>
                <a:cubicBezTo>
                  <a:pt x="587247" y="975596"/>
                  <a:pt x="-11752" y="245401"/>
                  <a:pt x="175" y="74448"/>
                </a:cubicBezTo>
                <a:cubicBezTo>
                  <a:pt x="12102" y="-96505"/>
                  <a:pt x="274496" y="54569"/>
                  <a:pt x="819160" y="249376"/>
                </a:cubicBezTo>
                <a:cubicBezTo>
                  <a:pt x="1363824" y="444183"/>
                  <a:pt x="2893125" y="959693"/>
                  <a:pt x="3268161" y="1243289"/>
                </a:cubicBezTo>
                <a:cubicBezTo>
                  <a:pt x="3643197" y="1526885"/>
                  <a:pt x="3356288" y="1738920"/>
                  <a:pt x="3069379" y="1950955"/>
                </a:cubicBezTo>
              </a:path>
            </a:pathLst>
          </a:custGeom>
          <a:noFill/>
          <a:ln w="57150">
            <a:solidFill>
              <a:srgbClr val="00B050"/>
            </a:solidFill>
            <a:headEnd type="triangl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Gill Sans MT" panose="020B0502020104020203" pitchFamily="34" charset="0"/>
            </a:endParaRPr>
          </a:p>
        </p:txBody>
      </p:sp>
      <p:sp>
        <p:nvSpPr>
          <p:cNvPr id="11" name="任意多边形: 形状 10">
            <a:extLst>
              <a:ext uri="{FF2B5EF4-FFF2-40B4-BE49-F238E27FC236}">
                <a16:creationId xmlns:a16="http://schemas.microsoft.com/office/drawing/2014/main" id="{D10514A6-312F-1827-8887-1303AF9680D0}"/>
              </a:ext>
            </a:extLst>
          </p:cNvPr>
          <p:cNvSpPr/>
          <p:nvPr/>
        </p:nvSpPr>
        <p:spPr>
          <a:xfrm>
            <a:off x="5766885" y="3544712"/>
            <a:ext cx="2369489" cy="1558456"/>
          </a:xfrm>
          <a:custGeom>
            <a:avLst/>
            <a:gdLst>
              <a:gd name="csX0" fmla="*/ 479958 w 2674518"/>
              <a:gd name="csY0" fmla="*/ 1607157 h 1623060"/>
              <a:gd name="csX1" fmla="*/ 34685 w 2674518"/>
              <a:gd name="csY1" fmla="*/ 1169835 h 1623060"/>
              <a:gd name="csX2" fmla="*/ 1298942 w 2674518"/>
              <a:gd name="csY2" fmla="*/ 994 h 1623060"/>
              <a:gd name="csX3" fmla="*/ 2348514 w 2674518"/>
              <a:gd name="csY3" fmla="*/ 979004 h 1623060"/>
              <a:gd name="csX4" fmla="*/ 2674518 w 2674518"/>
              <a:gd name="csY4" fmla="*/ 1623060 h 1623060"/>
            </a:gdLst>
            <a:ahLst/>
            <a:cxnLst>
              <a:cxn ang="0">
                <a:pos x="csX0" y="csY0"/>
              </a:cxn>
              <a:cxn ang="0">
                <a:pos x="csX1" y="csY1"/>
              </a:cxn>
              <a:cxn ang="0">
                <a:pos x="csX2" y="csY2"/>
              </a:cxn>
              <a:cxn ang="0">
                <a:pos x="csX3" y="csY3"/>
              </a:cxn>
              <a:cxn ang="0">
                <a:pos x="csX4" y="csY4"/>
              </a:cxn>
            </a:cxnLst>
            <a:rect l="l" t="t" r="r" b="b"/>
            <a:pathLst>
              <a:path w="2674518" h="1623060">
                <a:moveTo>
                  <a:pt x="479958" y="1607157"/>
                </a:moveTo>
                <a:cubicBezTo>
                  <a:pt x="189073" y="1522343"/>
                  <a:pt x="-101812" y="1437529"/>
                  <a:pt x="34685" y="1169835"/>
                </a:cubicBezTo>
                <a:cubicBezTo>
                  <a:pt x="171182" y="902141"/>
                  <a:pt x="913304" y="32799"/>
                  <a:pt x="1298942" y="994"/>
                </a:cubicBezTo>
                <a:cubicBezTo>
                  <a:pt x="1684580" y="-30811"/>
                  <a:pt x="2119251" y="708660"/>
                  <a:pt x="2348514" y="979004"/>
                </a:cubicBezTo>
                <a:cubicBezTo>
                  <a:pt x="2577777" y="1249348"/>
                  <a:pt x="2626147" y="1436204"/>
                  <a:pt x="2674518" y="1623060"/>
                </a:cubicBezTo>
              </a:path>
            </a:pathLst>
          </a:custGeom>
          <a:noFill/>
          <a:ln w="57150">
            <a:solidFill>
              <a:srgbClr val="00B0F0"/>
            </a:solidFill>
            <a:headEnd type="triangl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Gill Sans MT" panose="020B0502020104020203" pitchFamily="34" charset="0"/>
            </a:endParaRPr>
          </a:p>
        </p:txBody>
      </p:sp>
      <p:sp>
        <p:nvSpPr>
          <p:cNvPr id="12" name="爆炸形: 8 pt  11">
            <a:extLst>
              <a:ext uri="{FF2B5EF4-FFF2-40B4-BE49-F238E27FC236}">
                <a16:creationId xmlns:a16="http://schemas.microsoft.com/office/drawing/2014/main" id="{0A9966E6-7427-7769-31B2-878990BEA637}"/>
              </a:ext>
            </a:extLst>
          </p:cNvPr>
          <p:cNvSpPr/>
          <p:nvPr/>
        </p:nvSpPr>
        <p:spPr>
          <a:xfrm>
            <a:off x="5071102" y="4020618"/>
            <a:ext cx="394313" cy="461176"/>
          </a:xfrm>
          <a:prstGeom prst="irregularSeal1">
            <a:avLst/>
          </a:prstGeom>
          <a:solidFill>
            <a:srgbClr val="D81E0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Gill Sans MT" panose="020B0502020104020203" pitchFamily="34" charset="0"/>
            </a:endParaRPr>
          </a:p>
        </p:txBody>
      </p:sp>
      <p:sp>
        <p:nvSpPr>
          <p:cNvPr id="13" name="爆炸形: 8 pt  12">
            <a:extLst>
              <a:ext uri="{FF2B5EF4-FFF2-40B4-BE49-F238E27FC236}">
                <a16:creationId xmlns:a16="http://schemas.microsoft.com/office/drawing/2014/main" id="{EE828139-162B-8BD4-4AF7-221CD4F635CA}"/>
              </a:ext>
            </a:extLst>
          </p:cNvPr>
          <p:cNvSpPr/>
          <p:nvPr/>
        </p:nvSpPr>
        <p:spPr>
          <a:xfrm>
            <a:off x="6004745" y="3808277"/>
            <a:ext cx="394313" cy="461176"/>
          </a:xfrm>
          <a:prstGeom prst="irregularSeal1">
            <a:avLst/>
          </a:prstGeom>
          <a:solidFill>
            <a:srgbClr val="D81E0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Gill Sans MT" panose="020B0502020104020203" pitchFamily="34" charset="0"/>
            </a:endParaRPr>
          </a:p>
        </p:txBody>
      </p:sp>
      <p:grpSp>
        <p:nvGrpSpPr>
          <p:cNvPr id="14" name="组合 13">
            <a:extLst>
              <a:ext uri="{FF2B5EF4-FFF2-40B4-BE49-F238E27FC236}">
                <a16:creationId xmlns:a16="http://schemas.microsoft.com/office/drawing/2014/main" id="{F274A986-D987-D608-275C-58B8552CC900}"/>
              </a:ext>
            </a:extLst>
          </p:cNvPr>
          <p:cNvGrpSpPr/>
          <p:nvPr/>
        </p:nvGrpSpPr>
        <p:grpSpPr>
          <a:xfrm>
            <a:off x="7831465" y="5380486"/>
            <a:ext cx="650201" cy="253916"/>
            <a:chOff x="12560301" y="5081078"/>
            <a:chExt cx="650201" cy="253916"/>
          </a:xfrm>
        </p:grpSpPr>
        <p:sp>
          <p:nvSpPr>
            <p:cNvPr id="15" name="矩形: 圆角 14">
              <a:extLst>
                <a:ext uri="{FF2B5EF4-FFF2-40B4-BE49-F238E27FC236}">
                  <a16:creationId xmlns:a16="http://schemas.microsoft.com/office/drawing/2014/main" id="{3C4F5992-34FD-7D89-375B-9FD783FE57D0}"/>
                </a:ext>
              </a:extLst>
            </p:cNvPr>
            <p:cNvSpPr/>
            <p:nvPr/>
          </p:nvSpPr>
          <p:spPr>
            <a:xfrm>
              <a:off x="12631017" y="5121300"/>
              <a:ext cx="443236" cy="173473"/>
            </a:xfrm>
            <a:prstGeom prst="roundRect">
              <a:avLst>
                <a:gd name="adj" fmla="val 20629"/>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600" b="1" dirty="0">
                <a:latin typeface="Gill Sans MT" panose="020B0502020104020203" pitchFamily="34" charset="0"/>
              </a:endParaRPr>
            </a:p>
          </p:txBody>
        </p:sp>
        <p:sp>
          <p:nvSpPr>
            <p:cNvPr id="16" name="文本框 15">
              <a:extLst>
                <a:ext uri="{FF2B5EF4-FFF2-40B4-BE49-F238E27FC236}">
                  <a16:creationId xmlns:a16="http://schemas.microsoft.com/office/drawing/2014/main" id="{9625020A-562D-546A-9705-A55237051214}"/>
                </a:ext>
              </a:extLst>
            </p:cNvPr>
            <p:cNvSpPr txBox="1"/>
            <p:nvPr/>
          </p:nvSpPr>
          <p:spPr>
            <a:xfrm>
              <a:off x="12560301" y="5081078"/>
              <a:ext cx="650201" cy="253916"/>
            </a:xfrm>
            <a:prstGeom prst="rect">
              <a:avLst/>
            </a:prstGeom>
            <a:noFill/>
          </p:spPr>
          <p:txBody>
            <a:bodyPr wrap="square" rtlCol="0">
              <a:spAutoFit/>
            </a:bodyPr>
            <a:lstStyle/>
            <a:p>
              <a:r>
                <a:rPr lang="en-US" altLang="zh-CN" sz="1050" b="1" dirty="0">
                  <a:latin typeface="Gill Sans MT" panose="020B0502020104020203" pitchFamily="34" charset="0"/>
                  <a:cs typeface="Times New Roman" panose="02020603050405020304" pitchFamily="18" charset="0"/>
                </a:rPr>
                <a:t>GPU11</a:t>
              </a:r>
              <a:endParaRPr lang="zh-CN" altLang="en-US" sz="1050" b="1" dirty="0">
                <a:latin typeface="Gill Sans MT" panose="020B0502020104020203" pitchFamily="34" charset="0"/>
                <a:cs typeface="Times New Roman" panose="02020603050405020304" pitchFamily="18" charset="0"/>
              </a:endParaRPr>
            </a:p>
          </p:txBody>
        </p:sp>
      </p:grpSp>
      <p:grpSp>
        <p:nvGrpSpPr>
          <p:cNvPr id="17" name="组合 16">
            <a:extLst>
              <a:ext uri="{FF2B5EF4-FFF2-40B4-BE49-F238E27FC236}">
                <a16:creationId xmlns:a16="http://schemas.microsoft.com/office/drawing/2014/main" id="{44979CA3-915B-78B5-B559-F9FCCDEC4FB1}"/>
              </a:ext>
            </a:extLst>
          </p:cNvPr>
          <p:cNvGrpSpPr/>
          <p:nvPr/>
        </p:nvGrpSpPr>
        <p:grpSpPr>
          <a:xfrm>
            <a:off x="8363674" y="5370213"/>
            <a:ext cx="650201" cy="253916"/>
            <a:chOff x="12560301" y="5081078"/>
            <a:chExt cx="650201" cy="253916"/>
          </a:xfrm>
        </p:grpSpPr>
        <p:sp>
          <p:nvSpPr>
            <p:cNvPr id="18" name="矩形: 圆角 17">
              <a:extLst>
                <a:ext uri="{FF2B5EF4-FFF2-40B4-BE49-F238E27FC236}">
                  <a16:creationId xmlns:a16="http://schemas.microsoft.com/office/drawing/2014/main" id="{263C0F32-B514-82C0-D129-BCB244DBDE5C}"/>
                </a:ext>
              </a:extLst>
            </p:cNvPr>
            <p:cNvSpPr/>
            <p:nvPr/>
          </p:nvSpPr>
          <p:spPr>
            <a:xfrm>
              <a:off x="12631017" y="5121300"/>
              <a:ext cx="443236" cy="173473"/>
            </a:xfrm>
            <a:prstGeom prst="roundRect">
              <a:avLst>
                <a:gd name="adj" fmla="val 20629"/>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600" b="1" dirty="0">
                <a:latin typeface="Gill Sans MT" panose="020B0502020104020203" pitchFamily="34" charset="0"/>
              </a:endParaRPr>
            </a:p>
          </p:txBody>
        </p:sp>
        <p:sp>
          <p:nvSpPr>
            <p:cNvPr id="19" name="文本框 18">
              <a:extLst>
                <a:ext uri="{FF2B5EF4-FFF2-40B4-BE49-F238E27FC236}">
                  <a16:creationId xmlns:a16="http://schemas.microsoft.com/office/drawing/2014/main" id="{A477EB40-3F02-5C95-7133-824876B8DA5D}"/>
                </a:ext>
              </a:extLst>
            </p:cNvPr>
            <p:cNvSpPr txBox="1"/>
            <p:nvPr/>
          </p:nvSpPr>
          <p:spPr>
            <a:xfrm>
              <a:off x="12560301" y="5081078"/>
              <a:ext cx="650201" cy="253916"/>
            </a:xfrm>
            <a:prstGeom prst="rect">
              <a:avLst/>
            </a:prstGeom>
            <a:noFill/>
          </p:spPr>
          <p:txBody>
            <a:bodyPr wrap="square" rtlCol="0">
              <a:spAutoFit/>
            </a:bodyPr>
            <a:lstStyle/>
            <a:p>
              <a:r>
                <a:rPr lang="en-US" altLang="zh-CN" sz="1050" b="1" dirty="0">
                  <a:latin typeface="Gill Sans MT" panose="020B0502020104020203" pitchFamily="34" charset="0"/>
                  <a:cs typeface="Times New Roman" panose="02020603050405020304" pitchFamily="18" charset="0"/>
                </a:rPr>
                <a:t>GPU12</a:t>
              </a:r>
              <a:endParaRPr lang="zh-CN" altLang="en-US" sz="1050" b="1" dirty="0">
                <a:latin typeface="Gill Sans MT" panose="020B0502020104020203" pitchFamily="34" charset="0"/>
                <a:cs typeface="Times New Roman" panose="02020603050405020304" pitchFamily="18" charset="0"/>
              </a:endParaRPr>
            </a:p>
          </p:txBody>
        </p:sp>
      </p:grpSp>
      <p:grpSp>
        <p:nvGrpSpPr>
          <p:cNvPr id="20" name="组合 19">
            <a:extLst>
              <a:ext uri="{FF2B5EF4-FFF2-40B4-BE49-F238E27FC236}">
                <a16:creationId xmlns:a16="http://schemas.microsoft.com/office/drawing/2014/main" id="{041FA2AD-8F08-AD12-EF58-B23753B5F104}"/>
              </a:ext>
            </a:extLst>
          </p:cNvPr>
          <p:cNvGrpSpPr/>
          <p:nvPr/>
        </p:nvGrpSpPr>
        <p:grpSpPr>
          <a:xfrm>
            <a:off x="6004745" y="5373676"/>
            <a:ext cx="650201" cy="253916"/>
            <a:chOff x="12560301" y="5081078"/>
            <a:chExt cx="650201" cy="253916"/>
          </a:xfrm>
        </p:grpSpPr>
        <p:sp>
          <p:nvSpPr>
            <p:cNvPr id="21" name="矩形: 圆角 20">
              <a:extLst>
                <a:ext uri="{FF2B5EF4-FFF2-40B4-BE49-F238E27FC236}">
                  <a16:creationId xmlns:a16="http://schemas.microsoft.com/office/drawing/2014/main" id="{33286DF8-27D8-689D-6449-FF86CFC47850}"/>
                </a:ext>
              </a:extLst>
            </p:cNvPr>
            <p:cNvSpPr/>
            <p:nvPr/>
          </p:nvSpPr>
          <p:spPr>
            <a:xfrm>
              <a:off x="12631017" y="5121300"/>
              <a:ext cx="443236" cy="173473"/>
            </a:xfrm>
            <a:prstGeom prst="roundRect">
              <a:avLst>
                <a:gd name="adj" fmla="val 20629"/>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600" b="1" dirty="0">
                <a:latin typeface="Gill Sans MT" panose="020B0502020104020203" pitchFamily="34" charset="0"/>
              </a:endParaRPr>
            </a:p>
          </p:txBody>
        </p:sp>
        <p:sp>
          <p:nvSpPr>
            <p:cNvPr id="22" name="文本框 21">
              <a:extLst>
                <a:ext uri="{FF2B5EF4-FFF2-40B4-BE49-F238E27FC236}">
                  <a16:creationId xmlns:a16="http://schemas.microsoft.com/office/drawing/2014/main" id="{1DFA39BA-3D89-8FB9-4C97-0E26EEB17CCD}"/>
                </a:ext>
              </a:extLst>
            </p:cNvPr>
            <p:cNvSpPr txBox="1"/>
            <p:nvPr/>
          </p:nvSpPr>
          <p:spPr>
            <a:xfrm>
              <a:off x="12560301" y="5081078"/>
              <a:ext cx="650201" cy="253916"/>
            </a:xfrm>
            <a:prstGeom prst="rect">
              <a:avLst/>
            </a:prstGeom>
            <a:noFill/>
          </p:spPr>
          <p:txBody>
            <a:bodyPr wrap="square" rtlCol="0">
              <a:spAutoFit/>
            </a:bodyPr>
            <a:lstStyle/>
            <a:p>
              <a:r>
                <a:rPr lang="en-US" altLang="zh-CN" sz="1050" b="1" dirty="0">
                  <a:latin typeface="Gill Sans MT" panose="020B0502020104020203" pitchFamily="34" charset="0"/>
                  <a:cs typeface="Times New Roman" panose="02020603050405020304" pitchFamily="18" charset="0"/>
                </a:rPr>
                <a:t>GPU8</a:t>
              </a:r>
              <a:endParaRPr lang="zh-CN" altLang="en-US" sz="1050" b="1" dirty="0">
                <a:latin typeface="Gill Sans MT" panose="020B0502020104020203" pitchFamily="34" charset="0"/>
                <a:cs typeface="Times New Roman" panose="02020603050405020304" pitchFamily="18" charset="0"/>
              </a:endParaRPr>
            </a:p>
          </p:txBody>
        </p:sp>
      </p:grpSp>
      <p:grpSp>
        <p:nvGrpSpPr>
          <p:cNvPr id="23" name="组合 22">
            <a:extLst>
              <a:ext uri="{FF2B5EF4-FFF2-40B4-BE49-F238E27FC236}">
                <a16:creationId xmlns:a16="http://schemas.microsoft.com/office/drawing/2014/main" id="{3765995D-E58B-FF9F-7EA4-C4D5ECC01D22}"/>
              </a:ext>
            </a:extLst>
          </p:cNvPr>
          <p:cNvGrpSpPr/>
          <p:nvPr/>
        </p:nvGrpSpPr>
        <p:grpSpPr>
          <a:xfrm>
            <a:off x="5506690" y="5379796"/>
            <a:ext cx="650201" cy="253916"/>
            <a:chOff x="12582735" y="5081078"/>
            <a:chExt cx="650201" cy="253916"/>
          </a:xfrm>
        </p:grpSpPr>
        <p:sp>
          <p:nvSpPr>
            <p:cNvPr id="24" name="矩形: 圆角 23">
              <a:extLst>
                <a:ext uri="{FF2B5EF4-FFF2-40B4-BE49-F238E27FC236}">
                  <a16:creationId xmlns:a16="http://schemas.microsoft.com/office/drawing/2014/main" id="{DCC86F82-DDCA-450C-BF11-431B93676AA1}"/>
                </a:ext>
              </a:extLst>
            </p:cNvPr>
            <p:cNvSpPr/>
            <p:nvPr/>
          </p:nvSpPr>
          <p:spPr>
            <a:xfrm>
              <a:off x="12631017" y="5121300"/>
              <a:ext cx="443236" cy="173473"/>
            </a:xfrm>
            <a:prstGeom prst="roundRect">
              <a:avLst>
                <a:gd name="adj" fmla="val 20629"/>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600" b="1" dirty="0">
                <a:latin typeface="Gill Sans MT" panose="020B0502020104020203" pitchFamily="34" charset="0"/>
              </a:endParaRPr>
            </a:p>
          </p:txBody>
        </p:sp>
        <p:sp>
          <p:nvSpPr>
            <p:cNvPr id="25" name="文本框 24">
              <a:extLst>
                <a:ext uri="{FF2B5EF4-FFF2-40B4-BE49-F238E27FC236}">
                  <a16:creationId xmlns:a16="http://schemas.microsoft.com/office/drawing/2014/main" id="{541A293A-EEFA-AC82-572C-CA63EE181D24}"/>
                </a:ext>
              </a:extLst>
            </p:cNvPr>
            <p:cNvSpPr txBox="1"/>
            <p:nvPr/>
          </p:nvSpPr>
          <p:spPr>
            <a:xfrm>
              <a:off x="12582735" y="5081078"/>
              <a:ext cx="650201" cy="253916"/>
            </a:xfrm>
            <a:prstGeom prst="rect">
              <a:avLst/>
            </a:prstGeom>
            <a:noFill/>
          </p:spPr>
          <p:txBody>
            <a:bodyPr wrap="square" rtlCol="0">
              <a:spAutoFit/>
            </a:bodyPr>
            <a:lstStyle/>
            <a:p>
              <a:r>
                <a:rPr lang="en-US" altLang="zh-CN" sz="1050" b="1" dirty="0">
                  <a:latin typeface="Gill Sans MT" panose="020B0502020104020203" pitchFamily="34" charset="0"/>
                  <a:cs typeface="Times New Roman" panose="02020603050405020304" pitchFamily="18" charset="0"/>
                </a:rPr>
                <a:t>GPU7</a:t>
              </a:r>
              <a:endParaRPr lang="zh-CN" altLang="en-US" sz="1050" b="1" dirty="0">
                <a:latin typeface="Gill Sans MT" panose="020B0502020104020203" pitchFamily="34" charset="0"/>
                <a:cs typeface="Times New Roman" panose="02020603050405020304" pitchFamily="18" charset="0"/>
              </a:endParaRPr>
            </a:p>
          </p:txBody>
        </p:sp>
      </p:grpSp>
      <p:grpSp>
        <p:nvGrpSpPr>
          <p:cNvPr id="26" name="组合 25">
            <a:extLst>
              <a:ext uri="{FF2B5EF4-FFF2-40B4-BE49-F238E27FC236}">
                <a16:creationId xmlns:a16="http://schemas.microsoft.com/office/drawing/2014/main" id="{6A40D93B-BFE7-D93D-F5E8-BF5850DF3B3A}"/>
              </a:ext>
            </a:extLst>
          </p:cNvPr>
          <p:cNvGrpSpPr/>
          <p:nvPr/>
        </p:nvGrpSpPr>
        <p:grpSpPr>
          <a:xfrm>
            <a:off x="6785304" y="5378078"/>
            <a:ext cx="650201" cy="253916"/>
            <a:chOff x="12582735" y="5081078"/>
            <a:chExt cx="650201" cy="253916"/>
          </a:xfrm>
        </p:grpSpPr>
        <p:sp>
          <p:nvSpPr>
            <p:cNvPr id="27" name="矩形: 圆角 26">
              <a:extLst>
                <a:ext uri="{FF2B5EF4-FFF2-40B4-BE49-F238E27FC236}">
                  <a16:creationId xmlns:a16="http://schemas.microsoft.com/office/drawing/2014/main" id="{249B6DF8-660C-DA96-4A7A-121FC500D558}"/>
                </a:ext>
              </a:extLst>
            </p:cNvPr>
            <p:cNvSpPr/>
            <p:nvPr/>
          </p:nvSpPr>
          <p:spPr>
            <a:xfrm>
              <a:off x="12631017" y="5121300"/>
              <a:ext cx="443236" cy="173473"/>
            </a:xfrm>
            <a:prstGeom prst="roundRect">
              <a:avLst>
                <a:gd name="adj" fmla="val 20629"/>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600" b="1" dirty="0">
                <a:latin typeface="Gill Sans MT" panose="020B0502020104020203" pitchFamily="34" charset="0"/>
              </a:endParaRPr>
            </a:p>
          </p:txBody>
        </p:sp>
        <p:sp>
          <p:nvSpPr>
            <p:cNvPr id="28" name="文本框 27">
              <a:extLst>
                <a:ext uri="{FF2B5EF4-FFF2-40B4-BE49-F238E27FC236}">
                  <a16:creationId xmlns:a16="http://schemas.microsoft.com/office/drawing/2014/main" id="{ECD454E3-CDB3-A486-0A2A-A32C58C4F27F}"/>
                </a:ext>
              </a:extLst>
            </p:cNvPr>
            <p:cNvSpPr txBox="1"/>
            <p:nvPr/>
          </p:nvSpPr>
          <p:spPr>
            <a:xfrm>
              <a:off x="12582735" y="5081078"/>
              <a:ext cx="650201" cy="253916"/>
            </a:xfrm>
            <a:prstGeom prst="rect">
              <a:avLst/>
            </a:prstGeom>
            <a:noFill/>
          </p:spPr>
          <p:txBody>
            <a:bodyPr wrap="square" rtlCol="0">
              <a:spAutoFit/>
            </a:bodyPr>
            <a:lstStyle/>
            <a:p>
              <a:r>
                <a:rPr lang="en-US" altLang="zh-CN" sz="1050" b="1" dirty="0">
                  <a:latin typeface="Gill Sans MT" panose="020B0502020104020203" pitchFamily="34" charset="0"/>
                  <a:cs typeface="Times New Roman" panose="02020603050405020304" pitchFamily="18" charset="0"/>
                </a:rPr>
                <a:t>GPU9</a:t>
              </a:r>
              <a:endParaRPr lang="zh-CN" altLang="en-US" sz="1050" b="1" dirty="0">
                <a:latin typeface="Gill Sans MT" panose="020B0502020104020203" pitchFamily="34" charset="0"/>
                <a:cs typeface="Times New Roman" panose="02020603050405020304" pitchFamily="18" charset="0"/>
              </a:endParaRPr>
            </a:p>
          </p:txBody>
        </p:sp>
      </p:grpSp>
      <p:grpSp>
        <p:nvGrpSpPr>
          <p:cNvPr id="29" name="组合 28">
            <a:extLst>
              <a:ext uri="{FF2B5EF4-FFF2-40B4-BE49-F238E27FC236}">
                <a16:creationId xmlns:a16="http://schemas.microsoft.com/office/drawing/2014/main" id="{D94BE18A-D886-6366-1569-CFACBF06AB78}"/>
              </a:ext>
            </a:extLst>
          </p:cNvPr>
          <p:cNvGrpSpPr/>
          <p:nvPr/>
        </p:nvGrpSpPr>
        <p:grpSpPr>
          <a:xfrm>
            <a:off x="7288938" y="5368040"/>
            <a:ext cx="650201" cy="253916"/>
            <a:chOff x="12550023" y="5074672"/>
            <a:chExt cx="650201" cy="253916"/>
          </a:xfrm>
        </p:grpSpPr>
        <p:sp>
          <p:nvSpPr>
            <p:cNvPr id="30" name="矩形: 圆角 29">
              <a:extLst>
                <a:ext uri="{FF2B5EF4-FFF2-40B4-BE49-F238E27FC236}">
                  <a16:creationId xmlns:a16="http://schemas.microsoft.com/office/drawing/2014/main" id="{BAA8B5A9-5674-58C8-F1D5-EC4A2029F83A}"/>
                </a:ext>
              </a:extLst>
            </p:cNvPr>
            <p:cNvSpPr/>
            <p:nvPr/>
          </p:nvSpPr>
          <p:spPr>
            <a:xfrm>
              <a:off x="12611023" y="5122191"/>
              <a:ext cx="465630" cy="173473"/>
            </a:xfrm>
            <a:prstGeom prst="roundRect">
              <a:avLst>
                <a:gd name="adj" fmla="val 20629"/>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600" b="1" dirty="0">
                <a:latin typeface="Gill Sans MT" panose="020B0502020104020203" pitchFamily="34" charset="0"/>
              </a:endParaRPr>
            </a:p>
          </p:txBody>
        </p:sp>
        <p:sp>
          <p:nvSpPr>
            <p:cNvPr id="31" name="文本框 30">
              <a:extLst>
                <a:ext uri="{FF2B5EF4-FFF2-40B4-BE49-F238E27FC236}">
                  <a16:creationId xmlns:a16="http://schemas.microsoft.com/office/drawing/2014/main" id="{1F2C6DCD-DBD7-563A-244A-AAED985E9718}"/>
                </a:ext>
              </a:extLst>
            </p:cNvPr>
            <p:cNvSpPr txBox="1"/>
            <p:nvPr/>
          </p:nvSpPr>
          <p:spPr>
            <a:xfrm>
              <a:off x="12550023" y="5074672"/>
              <a:ext cx="650201" cy="253916"/>
            </a:xfrm>
            <a:prstGeom prst="rect">
              <a:avLst/>
            </a:prstGeom>
            <a:noFill/>
          </p:spPr>
          <p:txBody>
            <a:bodyPr wrap="square" rtlCol="0">
              <a:spAutoFit/>
            </a:bodyPr>
            <a:lstStyle/>
            <a:p>
              <a:r>
                <a:rPr lang="en-US" altLang="zh-CN" sz="1050" b="1" dirty="0">
                  <a:latin typeface="Gill Sans MT" panose="020B0502020104020203" pitchFamily="34" charset="0"/>
                  <a:cs typeface="Times New Roman" panose="02020603050405020304" pitchFamily="18" charset="0"/>
                </a:rPr>
                <a:t>GPU10</a:t>
              </a:r>
              <a:endParaRPr lang="zh-CN" altLang="en-US" sz="1050" b="1" dirty="0">
                <a:latin typeface="Gill Sans MT" panose="020B0502020104020203" pitchFamily="34" charset="0"/>
                <a:cs typeface="Times New Roman" panose="02020603050405020304" pitchFamily="18" charset="0"/>
              </a:endParaRPr>
            </a:p>
          </p:txBody>
        </p:sp>
      </p:grpSp>
      <p:sp>
        <p:nvSpPr>
          <p:cNvPr id="235" name="Rectangle: Rounded Corners 374">
            <a:extLst>
              <a:ext uri="{FF2B5EF4-FFF2-40B4-BE49-F238E27FC236}">
                <a16:creationId xmlns:a16="http://schemas.microsoft.com/office/drawing/2014/main" id="{3EE027B8-A3C7-607E-9455-5A58FC5CEC8E}"/>
              </a:ext>
            </a:extLst>
          </p:cNvPr>
          <p:cNvSpPr/>
          <p:nvPr/>
        </p:nvSpPr>
        <p:spPr>
          <a:xfrm>
            <a:off x="8642293" y="2955451"/>
            <a:ext cx="2176411" cy="1467599"/>
          </a:xfrm>
          <a:prstGeom prst="roundRect">
            <a:avLst>
              <a:gd name="adj" fmla="val 5911"/>
            </a:avLst>
          </a:prstGeom>
          <a:solidFill>
            <a:schemeClr val="bg1"/>
          </a:solidFill>
          <a:ln>
            <a:solidFill>
              <a:schemeClr val="bg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2400">
              <a:latin typeface="Gill Sans MT" panose="020B0502020104020203" pitchFamily="34" charset="0"/>
            </a:endParaRPr>
          </a:p>
        </p:txBody>
      </p:sp>
      <p:sp>
        <p:nvSpPr>
          <p:cNvPr id="236" name="TextBox 324">
            <a:extLst>
              <a:ext uri="{FF2B5EF4-FFF2-40B4-BE49-F238E27FC236}">
                <a16:creationId xmlns:a16="http://schemas.microsoft.com/office/drawing/2014/main" id="{D58E30B3-1E28-0CBA-9151-DA43EBCADDAB}"/>
              </a:ext>
            </a:extLst>
          </p:cNvPr>
          <p:cNvSpPr txBox="1"/>
          <p:nvPr/>
        </p:nvSpPr>
        <p:spPr>
          <a:xfrm>
            <a:off x="9291532" y="3963621"/>
            <a:ext cx="1326005" cy="430887"/>
          </a:xfrm>
          <a:prstGeom prst="rect">
            <a:avLst/>
          </a:prstGeom>
          <a:noFill/>
        </p:spPr>
        <p:txBody>
          <a:bodyPr wrap="none" rtlCol="0">
            <a:spAutoFit/>
          </a:bodyPr>
          <a:lstStyle/>
          <a:p>
            <a:r>
              <a:rPr lang="en-US" altLang="zh-CN" sz="2200" i="1" dirty="0">
                <a:latin typeface="Gill Sans MT" panose="020B0502020104020203" pitchFamily="34" charset="0"/>
                <a:cs typeface="Times New Roman" panose="02020603050405020304" pitchFamily="18" charset="0"/>
              </a:rPr>
              <a:t>Contention</a:t>
            </a:r>
            <a:endParaRPr lang="en-DK" sz="2200" i="1" dirty="0">
              <a:latin typeface="Gill Sans MT" panose="020B0502020104020203" pitchFamily="34" charset="0"/>
              <a:cs typeface="Times New Roman" panose="02020603050405020304" pitchFamily="18" charset="0"/>
            </a:endParaRPr>
          </a:p>
        </p:txBody>
      </p:sp>
      <p:sp>
        <p:nvSpPr>
          <p:cNvPr id="237" name="TextBox 322">
            <a:extLst>
              <a:ext uri="{FF2B5EF4-FFF2-40B4-BE49-F238E27FC236}">
                <a16:creationId xmlns:a16="http://schemas.microsoft.com/office/drawing/2014/main" id="{459AA297-EC93-8ABA-1DFE-D972E3450D96}"/>
              </a:ext>
            </a:extLst>
          </p:cNvPr>
          <p:cNvSpPr txBox="1"/>
          <p:nvPr/>
        </p:nvSpPr>
        <p:spPr>
          <a:xfrm>
            <a:off x="9368489" y="2966044"/>
            <a:ext cx="737702" cy="430887"/>
          </a:xfrm>
          <a:prstGeom prst="rect">
            <a:avLst/>
          </a:prstGeom>
          <a:noFill/>
        </p:spPr>
        <p:txBody>
          <a:bodyPr wrap="none" rtlCol="0">
            <a:spAutoFit/>
          </a:bodyPr>
          <a:lstStyle/>
          <a:p>
            <a:r>
              <a:rPr lang="en-US" sz="2200" i="1" dirty="0">
                <a:latin typeface="Gill Sans MT" panose="020B0502020104020203" pitchFamily="34" charset="0"/>
                <a:cs typeface="Times New Roman" panose="02020603050405020304" pitchFamily="18" charset="0"/>
              </a:rPr>
              <a:t>J</a:t>
            </a:r>
            <a:r>
              <a:rPr lang="en-US" altLang="zh-CN" sz="2200" i="1" dirty="0">
                <a:latin typeface="Gill Sans MT" panose="020B0502020104020203" pitchFamily="34" charset="0"/>
                <a:cs typeface="Times New Roman" panose="02020603050405020304" pitchFamily="18" charset="0"/>
              </a:rPr>
              <a:t>ob 1</a:t>
            </a:r>
            <a:endParaRPr lang="en-DK" sz="2200" i="1" dirty="0">
              <a:latin typeface="Gill Sans MT" panose="020B0502020104020203" pitchFamily="34" charset="0"/>
              <a:cs typeface="Times New Roman" panose="02020603050405020304" pitchFamily="18" charset="0"/>
            </a:endParaRPr>
          </a:p>
        </p:txBody>
      </p:sp>
      <p:sp>
        <p:nvSpPr>
          <p:cNvPr id="238" name="TextBox 322">
            <a:extLst>
              <a:ext uri="{FF2B5EF4-FFF2-40B4-BE49-F238E27FC236}">
                <a16:creationId xmlns:a16="http://schemas.microsoft.com/office/drawing/2014/main" id="{5B3BB27C-BCEB-763E-43CB-4FC7AE19C42D}"/>
              </a:ext>
            </a:extLst>
          </p:cNvPr>
          <p:cNvSpPr txBox="1"/>
          <p:nvPr/>
        </p:nvSpPr>
        <p:spPr>
          <a:xfrm>
            <a:off x="9368489" y="3618007"/>
            <a:ext cx="737702" cy="430887"/>
          </a:xfrm>
          <a:prstGeom prst="rect">
            <a:avLst/>
          </a:prstGeom>
          <a:noFill/>
        </p:spPr>
        <p:txBody>
          <a:bodyPr wrap="none" rtlCol="0">
            <a:spAutoFit/>
          </a:bodyPr>
          <a:lstStyle/>
          <a:p>
            <a:r>
              <a:rPr lang="en-US" altLang="zh-CN" sz="2200" i="1" dirty="0">
                <a:latin typeface="Gill Sans MT" panose="020B0502020104020203" pitchFamily="34" charset="0"/>
                <a:cs typeface="Times New Roman" panose="02020603050405020304" pitchFamily="18" charset="0"/>
              </a:rPr>
              <a:t>Job 3</a:t>
            </a:r>
            <a:endParaRPr lang="en-DK" altLang="zh-CN" sz="2200" i="1" dirty="0">
              <a:latin typeface="Gill Sans MT" panose="020B0502020104020203" pitchFamily="34" charset="0"/>
              <a:cs typeface="Times New Roman" panose="02020603050405020304" pitchFamily="18" charset="0"/>
            </a:endParaRPr>
          </a:p>
        </p:txBody>
      </p:sp>
      <p:sp>
        <p:nvSpPr>
          <p:cNvPr id="239" name="TextBox 322">
            <a:extLst>
              <a:ext uri="{FF2B5EF4-FFF2-40B4-BE49-F238E27FC236}">
                <a16:creationId xmlns:a16="http://schemas.microsoft.com/office/drawing/2014/main" id="{5B5300C2-7F5A-47C6-8D6E-EAE0CB11F380}"/>
              </a:ext>
            </a:extLst>
          </p:cNvPr>
          <p:cNvSpPr txBox="1"/>
          <p:nvPr/>
        </p:nvSpPr>
        <p:spPr>
          <a:xfrm>
            <a:off x="9368489" y="3275741"/>
            <a:ext cx="737702" cy="430887"/>
          </a:xfrm>
          <a:prstGeom prst="rect">
            <a:avLst/>
          </a:prstGeom>
          <a:noFill/>
        </p:spPr>
        <p:txBody>
          <a:bodyPr wrap="none" rtlCol="0">
            <a:spAutoFit/>
          </a:bodyPr>
          <a:lstStyle/>
          <a:p>
            <a:r>
              <a:rPr lang="en-US" altLang="zh-CN" sz="2200" i="1" dirty="0">
                <a:latin typeface="Gill Sans MT" panose="020B0502020104020203" pitchFamily="34" charset="0"/>
                <a:cs typeface="Times New Roman" panose="02020603050405020304" pitchFamily="18" charset="0"/>
              </a:rPr>
              <a:t>Job 2</a:t>
            </a:r>
            <a:endParaRPr lang="en-DK" altLang="zh-CN" sz="2200" i="1" dirty="0">
              <a:latin typeface="Gill Sans MT" panose="020B0502020104020203" pitchFamily="34" charset="0"/>
              <a:cs typeface="Times New Roman" panose="02020603050405020304" pitchFamily="18" charset="0"/>
            </a:endParaRPr>
          </a:p>
        </p:txBody>
      </p:sp>
      <p:sp>
        <p:nvSpPr>
          <p:cNvPr id="240" name="矩形: 圆角 239">
            <a:extLst>
              <a:ext uri="{FF2B5EF4-FFF2-40B4-BE49-F238E27FC236}">
                <a16:creationId xmlns:a16="http://schemas.microsoft.com/office/drawing/2014/main" id="{C9536C0E-F211-4CB5-EF15-571AD533A30C}"/>
              </a:ext>
            </a:extLst>
          </p:cNvPr>
          <p:cNvSpPr/>
          <p:nvPr/>
        </p:nvSpPr>
        <p:spPr>
          <a:xfrm>
            <a:off x="8740991" y="3101334"/>
            <a:ext cx="448021" cy="166492"/>
          </a:xfrm>
          <a:prstGeom prst="roundRect">
            <a:avLst>
              <a:gd name="adj" fmla="val 2062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800" b="1" dirty="0">
              <a:latin typeface="Gill Sans MT" panose="020B0502020104020203" pitchFamily="34" charset="0"/>
            </a:endParaRPr>
          </a:p>
        </p:txBody>
      </p:sp>
      <p:sp>
        <p:nvSpPr>
          <p:cNvPr id="241" name="矩形: 圆角 240">
            <a:extLst>
              <a:ext uri="{FF2B5EF4-FFF2-40B4-BE49-F238E27FC236}">
                <a16:creationId xmlns:a16="http://schemas.microsoft.com/office/drawing/2014/main" id="{75713D48-AE28-B843-BB3C-4C8F64FFD0F0}"/>
              </a:ext>
            </a:extLst>
          </p:cNvPr>
          <p:cNvSpPr/>
          <p:nvPr/>
        </p:nvSpPr>
        <p:spPr>
          <a:xfrm>
            <a:off x="8734857" y="3420691"/>
            <a:ext cx="448021" cy="166492"/>
          </a:xfrm>
          <a:prstGeom prst="roundRect">
            <a:avLst>
              <a:gd name="adj" fmla="val 20629"/>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800" b="1" dirty="0">
              <a:latin typeface="Gill Sans MT" panose="020B0502020104020203" pitchFamily="34" charset="0"/>
            </a:endParaRPr>
          </a:p>
        </p:txBody>
      </p:sp>
      <p:sp>
        <p:nvSpPr>
          <p:cNvPr id="242" name="矩形: 圆角 241">
            <a:extLst>
              <a:ext uri="{FF2B5EF4-FFF2-40B4-BE49-F238E27FC236}">
                <a16:creationId xmlns:a16="http://schemas.microsoft.com/office/drawing/2014/main" id="{79202CDD-AC81-8DBF-EE85-EBE349AFC8A5}"/>
              </a:ext>
            </a:extLst>
          </p:cNvPr>
          <p:cNvSpPr/>
          <p:nvPr/>
        </p:nvSpPr>
        <p:spPr>
          <a:xfrm>
            <a:off x="8727305" y="3753765"/>
            <a:ext cx="448021" cy="166492"/>
          </a:xfrm>
          <a:prstGeom prst="roundRect">
            <a:avLst>
              <a:gd name="adj" fmla="val 20629"/>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800" b="1" dirty="0">
              <a:latin typeface="Gill Sans MT" panose="020B0502020104020203" pitchFamily="34" charset="0"/>
            </a:endParaRPr>
          </a:p>
        </p:txBody>
      </p:sp>
      <p:sp>
        <p:nvSpPr>
          <p:cNvPr id="243" name="爆炸形: 8 pt  242">
            <a:extLst>
              <a:ext uri="{FF2B5EF4-FFF2-40B4-BE49-F238E27FC236}">
                <a16:creationId xmlns:a16="http://schemas.microsoft.com/office/drawing/2014/main" id="{462084E0-2E41-8D12-2785-57061B022A21}"/>
              </a:ext>
            </a:extLst>
          </p:cNvPr>
          <p:cNvSpPr/>
          <p:nvPr/>
        </p:nvSpPr>
        <p:spPr>
          <a:xfrm>
            <a:off x="8778598" y="4016487"/>
            <a:ext cx="350163" cy="374229"/>
          </a:xfrm>
          <a:prstGeom prst="irregularSeal1">
            <a:avLst/>
          </a:prstGeom>
          <a:solidFill>
            <a:srgbClr val="D81E0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Gill Sans MT" panose="020B0502020104020203" pitchFamily="34" charset="0"/>
            </a:endParaRPr>
          </a:p>
        </p:txBody>
      </p:sp>
      <p:sp>
        <p:nvSpPr>
          <p:cNvPr id="244" name="内容占位符 2">
            <a:extLst>
              <a:ext uri="{FF2B5EF4-FFF2-40B4-BE49-F238E27FC236}">
                <a16:creationId xmlns:a16="http://schemas.microsoft.com/office/drawing/2014/main" id="{A7CB4DD3-67F4-E6DB-D874-F0ED5B589D11}"/>
              </a:ext>
            </a:extLst>
          </p:cNvPr>
          <p:cNvSpPr txBox="1">
            <a:spLocks/>
          </p:cNvSpPr>
          <p:nvPr/>
        </p:nvSpPr>
        <p:spPr>
          <a:xfrm>
            <a:off x="659266" y="1347226"/>
            <a:ext cx="11532734" cy="1643865"/>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3600" dirty="0">
                <a:latin typeface="Gill Sans MT" panose="020B0502020104020203" pitchFamily="34" charset="0"/>
              </a:rPr>
              <a:t>Network shared among jobs</a:t>
            </a:r>
          </a:p>
          <a:p>
            <a:pPr lvl="1"/>
            <a:r>
              <a:rPr lang="en-US" altLang="zh-CN" sz="2600" dirty="0">
                <a:latin typeface="Gill Sans MT" panose="020B0502020104020203" pitchFamily="34" charset="0"/>
              </a:rPr>
              <a:t>Inter-job network contention, e.g., BW oversubscription, imperfect LB</a:t>
            </a:r>
          </a:p>
          <a:p>
            <a:pPr lvl="1"/>
            <a:r>
              <a:rPr lang="en-US" altLang="zh-CN" sz="2600" dirty="0">
                <a:latin typeface="Gill Sans MT" panose="020B0502020104020203" pitchFamily="34" charset="0"/>
              </a:rPr>
              <a:t>36% of DLT jobs suffer from inter-job contention [1]</a:t>
            </a:r>
          </a:p>
          <a:p>
            <a:pPr lvl="1"/>
            <a:endParaRPr lang="en-US" altLang="zh-CN" sz="2600" dirty="0">
              <a:latin typeface="Gill Sans MT" panose="020B0502020104020203" pitchFamily="34" charset="0"/>
            </a:endParaRPr>
          </a:p>
        </p:txBody>
      </p:sp>
    </p:spTree>
    <p:extLst>
      <p:ext uri="{BB962C8B-B14F-4D97-AF65-F5344CB8AC3E}">
        <p14:creationId xmlns:p14="http://schemas.microsoft.com/office/powerpoint/2010/main" val="4201491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44">
                                            <p:txEl>
                                              <p:pRg st="1" end="1"/>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44">
                                            <p:txEl>
                                              <p:pRg st="2" end="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animBg="1"/>
      <p:bldP spid="8" grpId="0" animBg="1"/>
      <p:bldP spid="10" grpId="0" animBg="1"/>
      <p:bldP spid="11" grpId="0" animBg="1"/>
      <p:bldP spid="12" grpId="0" animBg="1"/>
      <p:bldP spid="13" grpId="0" animBg="1"/>
      <p:bldP spid="236" grpId="0"/>
      <p:bldP spid="24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AFC13-5299-8D57-39AD-DE6D15B7003E}"/>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247CBCA0-1D71-57CB-C7FD-6DC978DB2E0B}"/>
              </a:ext>
            </a:extLst>
          </p:cNvPr>
          <p:cNvSpPr>
            <a:spLocks noGrp="1"/>
          </p:cNvSpPr>
          <p:nvPr>
            <p:ph type="title"/>
          </p:nvPr>
        </p:nvSpPr>
        <p:spPr/>
        <p:txBody>
          <a:bodyPr/>
          <a:lstStyle/>
          <a:p>
            <a:r>
              <a:rPr lang="en-US" altLang="zh-CN" dirty="0">
                <a:latin typeface="Gill Sans MT" panose="020B0502020104020203" pitchFamily="34" charset="0"/>
              </a:rPr>
              <a:t>Trade-off: Efficiency vs. Fairness</a:t>
            </a:r>
            <a:endParaRPr lang="zh-CN" altLang="en-US" dirty="0">
              <a:latin typeface="Gill Sans MT" panose="020B0502020104020203" pitchFamily="34" charset="0"/>
            </a:endParaRPr>
          </a:p>
        </p:txBody>
      </p:sp>
      <p:sp>
        <p:nvSpPr>
          <p:cNvPr id="4" name="灯片编号占位符 3">
            <a:extLst>
              <a:ext uri="{FF2B5EF4-FFF2-40B4-BE49-F238E27FC236}">
                <a16:creationId xmlns:a16="http://schemas.microsoft.com/office/drawing/2014/main" id="{9E19CAE1-C464-AC44-0D88-5241620A6F69}"/>
              </a:ext>
            </a:extLst>
          </p:cNvPr>
          <p:cNvSpPr>
            <a:spLocks noGrp="1"/>
          </p:cNvSpPr>
          <p:nvPr>
            <p:ph type="sldNum" sz="quarter" idx="12"/>
          </p:nvPr>
        </p:nvSpPr>
        <p:spPr/>
        <p:txBody>
          <a:bodyPr/>
          <a:lstStyle/>
          <a:p>
            <a:fld id="{58AE824D-AC03-4BE1-87E3-044424193C4E}" type="slidenum">
              <a:rPr lang="zh-CN" altLang="en-US" smtClean="0">
                <a:latin typeface="Gill Sans MT" panose="020B0502020104020203" pitchFamily="34" charset="0"/>
              </a:rPr>
              <a:t>6</a:t>
            </a:fld>
            <a:endParaRPr lang="zh-CN" altLang="en-US">
              <a:latin typeface="Gill Sans MT" panose="020B0502020104020203" pitchFamily="34" charset="0"/>
            </a:endParaRPr>
          </a:p>
        </p:txBody>
      </p:sp>
      <p:pic>
        <p:nvPicPr>
          <p:cNvPr id="13" name="图形 12" descr="正义天平 纯色填充">
            <a:extLst>
              <a:ext uri="{FF2B5EF4-FFF2-40B4-BE49-F238E27FC236}">
                <a16:creationId xmlns:a16="http://schemas.microsoft.com/office/drawing/2014/main" id="{CF26E624-7EAF-E761-C004-328D5A4958C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75297" y="1468435"/>
            <a:ext cx="4495800" cy="4495800"/>
          </a:xfrm>
          <a:prstGeom prst="rect">
            <a:avLst/>
          </a:prstGeom>
        </p:spPr>
      </p:pic>
      <p:sp>
        <p:nvSpPr>
          <p:cNvPr id="17" name="文本框 16">
            <a:extLst>
              <a:ext uri="{FF2B5EF4-FFF2-40B4-BE49-F238E27FC236}">
                <a16:creationId xmlns:a16="http://schemas.microsoft.com/office/drawing/2014/main" id="{3E93F242-C779-8801-66B5-0B31C8E81069}"/>
              </a:ext>
            </a:extLst>
          </p:cNvPr>
          <p:cNvSpPr txBox="1"/>
          <p:nvPr/>
        </p:nvSpPr>
        <p:spPr>
          <a:xfrm>
            <a:off x="2178544" y="3121034"/>
            <a:ext cx="2120900" cy="584775"/>
          </a:xfrm>
          <a:prstGeom prst="rect">
            <a:avLst/>
          </a:prstGeom>
          <a:noFill/>
        </p:spPr>
        <p:txBody>
          <a:bodyPr wrap="square">
            <a:spAutoFit/>
          </a:bodyPr>
          <a:lstStyle/>
          <a:p>
            <a:r>
              <a:rPr kumimoji="0" lang="en-US" altLang="zh-CN" sz="3200" b="1" i="1" u="none" strike="noStrike" kern="1200" cap="none" spc="0" normalizeH="0" baseline="0" noProof="0" dirty="0">
                <a:ln>
                  <a:noFill/>
                </a:ln>
                <a:solidFill>
                  <a:schemeClr val="accent2">
                    <a:lumMod val="75000"/>
                  </a:schemeClr>
                </a:solidFill>
                <a:effectLst/>
                <a:uLnTx/>
                <a:uFillTx/>
                <a:latin typeface="Gill Sans MT" panose="020B0502020104020203" pitchFamily="34" charset="0"/>
                <a:ea typeface="微软雅黑" panose="020B0503020204020204" pitchFamily="34" charset="-122"/>
                <a:cs typeface="+mj-cs"/>
              </a:rPr>
              <a:t>Efficiency</a:t>
            </a:r>
            <a:endParaRPr lang="zh-CN" altLang="en-US" sz="1600" i="1" dirty="0">
              <a:solidFill>
                <a:schemeClr val="accent2">
                  <a:lumMod val="75000"/>
                </a:schemeClr>
              </a:solidFill>
            </a:endParaRPr>
          </a:p>
        </p:txBody>
      </p:sp>
      <p:sp>
        <p:nvSpPr>
          <p:cNvPr id="18" name="文本框 17">
            <a:extLst>
              <a:ext uri="{FF2B5EF4-FFF2-40B4-BE49-F238E27FC236}">
                <a16:creationId xmlns:a16="http://schemas.microsoft.com/office/drawing/2014/main" id="{AFE10491-8B85-99D7-9D8F-58605475CEC3}"/>
              </a:ext>
            </a:extLst>
          </p:cNvPr>
          <p:cNvSpPr txBox="1"/>
          <p:nvPr/>
        </p:nvSpPr>
        <p:spPr>
          <a:xfrm>
            <a:off x="7575941" y="3121034"/>
            <a:ext cx="1771506" cy="584775"/>
          </a:xfrm>
          <a:prstGeom prst="rect">
            <a:avLst/>
          </a:prstGeom>
          <a:noFill/>
        </p:spPr>
        <p:txBody>
          <a:bodyPr wrap="square">
            <a:spAutoFit/>
          </a:bodyPr>
          <a:lstStyle/>
          <a:p>
            <a:r>
              <a:rPr kumimoji="0" lang="en-US" altLang="zh-CN" sz="3200" b="1" i="1" u="none" strike="noStrike" kern="1200" cap="none" spc="0" normalizeH="0" baseline="0" noProof="0" dirty="0">
                <a:ln>
                  <a:noFill/>
                </a:ln>
                <a:solidFill>
                  <a:schemeClr val="accent2">
                    <a:lumMod val="75000"/>
                  </a:schemeClr>
                </a:solidFill>
                <a:effectLst/>
                <a:uLnTx/>
                <a:uFillTx/>
                <a:latin typeface="Gill Sans MT" panose="020B0502020104020203" pitchFamily="34" charset="0"/>
                <a:ea typeface="微软雅黑" panose="020B0503020204020204" pitchFamily="34" charset="-122"/>
                <a:cs typeface="+mj-cs"/>
              </a:rPr>
              <a:t>Fairness</a:t>
            </a:r>
            <a:endParaRPr lang="zh-CN" altLang="en-US" sz="1600" i="1" dirty="0">
              <a:solidFill>
                <a:schemeClr val="accent2">
                  <a:lumMod val="75000"/>
                </a:schemeClr>
              </a:solidFill>
            </a:endParaRPr>
          </a:p>
        </p:txBody>
      </p:sp>
    </p:spTree>
    <p:extLst>
      <p:ext uri="{BB962C8B-B14F-4D97-AF65-F5344CB8AC3E}">
        <p14:creationId xmlns:p14="http://schemas.microsoft.com/office/powerpoint/2010/main" val="1301455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E5F6F-7F4F-1651-D4E0-D0EE3A345ECD}"/>
            </a:ext>
          </a:extLst>
        </p:cNvPr>
        <p:cNvGrpSpPr/>
        <p:nvPr/>
      </p:nvGrpSpPr>
      <p:grpSpPr>
        <a:xfrm>
          <a:off x="0" y="0"/>
          <a:ext cx="0" cy="0"/>
          <a:chOff x="0" y="0"/>
          <a:chExt cx="0" cy="0"/>
        </a:xfrm>
      </p:grpSpPr>
      <p:sp>
        <p:nvSpPr>
          <p:cNvPr id="16" name="矩形 15">
            <a:extLst>
              <a:ext uri="{FF2B5EF4-FFF2-40B4-BE49-F238E27FC236}">
                <a16:creationId xmlns:a16="http://schemas.microsoft.com/office/drawing/2014/main" id="{094B52E2-D02E-7FC2-6A40-A1B2417C1CA5}"/>
              </a:ext>
            </a:extLst>
          </p:cNvPr>
          <p:cNvSpPr/>
          <p:nvPr/>
        </p:nvSpPr>
        <p:spPr>
          <a:xfrm>
            <a:off x="622932" y="3389120"/>
            <a:ext cx="1284955" cy="786457"/>
          </a:xfrm>
          <a:prstGeom prst="rect">
            <a:avLst/>
          </a:prstGeom>
          <a:solidFill>
            <a:schemeClr val="accent5">
              <a:lumMod val="20000"/>
              <a:lumOff val="80000"/>
              <a:alpha val="25882"/>
            </a:schemeClr>
          </a:solidFill>
          <a:ln w="12700">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Gill Sans MT" panose="020B0502020104020203" pitchFamily="34" charset="0"/>
            </a:endParaRPr>
          </a:p>
        </p:txBody>
      </p:sp>
      <p:sp>
        <p:nvSpPr>
          <p:cNvPr id="2" name="标题 1">
            <a:extLst>
              <a:ext uri="{FF2B5EF4-FFF2-40B4-BE49-F238E27FC236}">
                <a16:creationId xmlns:a16="http://schemas.microsoft.com/office/drawing/2014/main" id="{FD5AD26F-C2E6-9062-A0BC-CCB178EB8B9D}"/>
              </a:ext>
            </a:extLst>
          </p:cNvPr>
          <p:cNvSpPr>
            <a:spLocks noGrp="1"/>
          </p:cNvSpPr>
          <p:nvPr>
            <p:ph type="title"/>
          </p:nvPr>
        </p:nvSpPr>
        <p:spPr/>
        <p:txBody>
          <a:bodyPr/>
          <a:lstStyle/>
          <a:p>
            <a:r>
              <a:rPr lang="en-US" altLang="zh-CN" dirty="0">
                <a:latin typeface="Gill Sans MT" panose="020B0502020104020203" pitchFamily="34" charset="0"/>
              </a:rPr>
              <a:t>State of the Art</a:t>
            </a:r>
            <a:endParaRPr lang="zh-CN" altLang="en-US" dirty="0">
              <a:latin typeface="Gill Sans MT" panose="020B0502020104020203" pitchFamily="34" charset="0"/>
            </a:endParaRPr>
          </a:p>
        </p:txBody>
      </p:sp>
      <p:sp>
        <p:nvSpPr>
          <p:cNvPr id="4" name="灯片编号占位符 3">
            <a:extLst>
              <a:ext uri="{FF2B5EF4-FFF2-40B4-BE49-F238E27FC236}">
                <a16:creationId xmlns:a16="http://schemas.microsoft.com/office/drawing/2014/main" id="{E0A11BDA-2C40-4577-33AF-A5EFCC84DC87}"/>
              </a:ext>
            </a:extLst>
          </p:cNvPr>
          <p:cNvSpPr>
            <a:spLocks noGrp="1"/>
          </p:cNvSpPr>
          <p:nvPr>
            <p:ph type="sldNum" sz="quarter" idx="12"/>
          </p:nvPr>
        </p:nvSpPr>
        <p:spPr/>
        <p:txBody>
          <a:bodyPr/>
          <a:lstStyle/>
          <a:p>
            <a:fld id="{58AE824D-AC03-4BE1-87E3-044424193C4E}" type="slidenum">
              <a:rPr lang="zh-CN" altLang="en-US" smtClean="0">
                <a:latin typeface="Gill Sans MT" panose="020B0502020104020203" pitchFamily="34" charset="0"/>
              </a:rPr>
              <a:t>7</a:t>
            </a:fld>
            <a:endParaRPr lang="zh-CN" altLang="en-US" dirty="0">
              <a:latin typeface="Gill Sans MT" panose="020B0502020104020203" pitchFamily="34" charset="0"/>
            </a:endParaRPr>
          </a:p>
        </p:txBody>
      </p:sp>
      <p:sp>
        <p:nvSpPr>
          <p:cNvPr id="5" name="矩形 4">
            <a:extLst>
              <a:ext uri="{FF2B5EF4-FFF2-40B4-BE49-F238E27FC236}">
                <a16:creationId xmlns:a16="http://schemas.microsoft.com/office/drawing/2014/main" id="{EAFFC046-F501-CA3C-02B9-253992510391}"/>
              </a:ext>
            </a:extLst>
          </p:cNvPr>
          <p:cNvSpPr/>
          <p:nvPr/>
        </p:nvSpPr>
        <p:spPr>
          <a:xfrm>
            <a:off x="4455646" y="2316228"/>
            <a:ext cx="2622741" cy="821318"/>
          </a:xfrm>
          <a:prstGeom prst="rect">
            <a:avLst/>
          </a:prstGeom>
          <a:solidFill>
            <a:schemeClr val="accent2">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600" b="1" dirty="0" err="1">
                <a:solidFill>
                  <a:schemeClr val="tx1"/>
                </a:solidFill>
                <a:latin typeface="Gill Sans MT" panose="020B0502020104020203" pitchFamily="34" charset="0"/>
                <a:ea typeface="微软雅黑" panose="020B0503020204020204" pitchFamily="34" charset="-122"/>
              </a:rPr>
              <a:t>HiveD</a:t>
            </a:r>
            <a:r>
              <a:rPr lang="en-US" altLang="zh-CN" sz="1600" dirty="0">
                <a:solidFill>
                  <a:schemeClr val="tx1"/>
                </a:solidFill>
                <a:latin typeface="Gill Sans MT" panose="020B0502020104020203" pitchFamily="34" charset="0"/>
                <a:ea typeface="微软雅黑" panose="020B0503020204020204" pitchFamily="34" charset="-122"/>
              </a:rPr>
              <a:t> [OSDI 20], </a:t>
            </a:r>
          </a:p>
          <a:p>
            <a:pPr algn="ctr"/>
            <a:r>
              <a:rPr lang="en-US" altLang="zh-CN" sz="1600" b="1" dirty="0">
                <a:solidFill>
                  <a:schemeClr val="tx1"/>
                </a:solidFill>
                <a:latin typeface="Gill Sans MT" panose="020B0502020104020203" pitchFamily="34" charset="0"/>
                <a:ea typeface="微软雅黑" panose="020B0503020204020204" pitchFamily="34" charset="-122"/>
              </a:rPr>
              <a:t>Lucid</a:t>
            </a:r>
            <a:r>
              <a:rPr lang="en-US" altLang="zh-CN" sz="1600" dirty="0">
                <a:solidFill>
                  <a:schemeClr val="tx1"/>
                </a:solidFill>
                <a:latin typeface="Gill Sans MT" panose="020B0502020104020203" pitchFamily="34" charset="0"/>
                <a:ea typeface="微软雅黑" panose="020B0503020204020204" pitchFamily="34" charset="-122"/>
              </a:rPr>
              <a:t> [SIGCOMM 23]</a:t>
            </a:r>
            <a:endParaRPr lang="zh-CN" altLang="en-US" sz="1600" dirty="0">
              <a:solidFill>
                <a:schemeClr val="tx1"/>
              </a:solidFill>
              <a:latin typeface="Gill Sans MT" panose="020B0502020104020203" pitchFamily="34" charset="0"/>
              <a:ea typeface="微软雅黑" panose="020B0503020204020204" pitchFamily="34" charset="-122"/>
            </a:endParaRPr>
          </a:p>
        </p:txBody>
      </p:sp>
      <p:sp>
        <p:nvSpPr>
          <p:cNvPr id="6" name="文本框 5">
            <a:extLst>
              <a:ext uri="{FF2B5EF4-FFF2-40B4-BE49-F238E27FC236}">
                <a16:creationId xmlns:a16="http://schemas.microsoft.com/office/drawing/2014/main" id="{0160CE66-2A2A-05C2-CF8C-E9A30BD5D8C7}"/>
              </a:ext>
            </a:extLst>
          </p:cNvPr>
          <p:cNvSpPr txBox="1"/>
          <p:nvPr/>
        </p:nvSpPr>
        <p:spPr>
          <a:xfrm>
            <a:off x="4455647" y="1152328"/>
            <a:ext cx="2622738" cy="1077218"/>
          </a:xfrm>
          <a:prstGeom prst="rect">
            <a:avLst/>
          </a:prstGeom>
          <a:noFill/>
        </p:spPr>
        <p:txBody>
          <a:bodyPr wrap="square" rtlCol="0">
            <a:spAutoFit/>
          </a:bodyPr>
          <a:lstStyle/>
          <a:p>
            <a:pPr algn="ctr"/>
            <a:r>
              <a:rPr lang="en-US" altLang="zh-CN" sz="2400" b="1" dirty="0">
                <a:latin typeface="Gill Sans MT" panose="020B0502020104020203" pitchFamily="34" charset="0"/>
                <a:ea typeface="微软雅黑" panose="020B0503020204020204" pitchFamily="34" charset="-122"/>
              </a:rPr>
              <a:t>Efficiency</a:t>
            </a:r>
          </a:p>
          <a:p>
            <a:r>
              <a:rPr lang="en-US" altLang="zh-CN" sz="2000" dirty="0">
                <a:latin typeface="Gill Sans MT" panose="020B0502020104020203" pitchFamily="34" charset="0"/>
                <a:ea typeface="微软雅黑" panose="020B0503020204020204" pitchFamily="34" charset="-122"/>
              </a:rPr>
              <a:t>e.g., measured by the </a:t>
            </a:r>
            <a:r>
              <a:rPr lang="en-US" altLang="zh-CN" sz="2000" dirty="0">
                <a:solidFill>
                  <a:srgbClr val="C00000"/>
                </a:solidFill>
                <a:latin typeface="Gill Sans MT" panose="020B0502020104020203" pitchFamily="34" charset="0"/>
                <a:ea typeface="微软雅黑" panose="020B0503020204020204" pitchFamily="34" charset="-122"/>
              </a:rPr>
              <a:t>average</a:t>
            </a:r>
            <a:r>
              <a:rPr lang="en-US" altLang="zh-CN" sz="2000" dirty="0">
                <a:latin typeface="Gill Sans MT" panose="020B0502020104020203" pitchFamily="34" charset="0"/>
                <a:ea typeface="微软雅黑" panose="020B0503020204020204" pitchFamily="34" charset="-122"/>
              </a:rPr>
              <a:t> performance</a:t>
            </a:r>
            <a:endParaRPr lang="zh-CN" altLang="en-US" sz="2000" dirty="0">
              <a:latin typeface="Gill Sans MT" panose="020B0502020104020203" pitchFamily="34" charset="0"/>
              <a:ea typeface="微软雅黑" panose="020B0503020204020204" pitchFamily="34" charset="-122"/>
            </a:endParaRPr>
          </a:p>
        </p:txBody>
      </p:sp>
      <p:sp>
        <p:nvSpPr>
          <p:cNvPr id="7" name="文本框 6">
            <a:extLst>
              <a:ext uri="{FF2B5EF4-FFF2-40B4-BE49-F238E27FC236}">
                <a16:creationId xmlns:a16="http://schemas.microsoft.com/office/drawing/2014/main" id="{AAB7C6E7-E52A-F8A8-1BF1-DF291F2FA362}"/>
              </a:ext>
            </a:extLst>
          </p:cNvPr>
          <p:cNvSpPr txBox="1"/>
          <p:nvPr/>
        </p:nvSpPr>
        <p:spPr>
          <a:xfrm>
            <a:off x="7832146" y="1152328"/>
            <a:ext cx="2622739" cy="1077218"/>
          </a:xfrm>
          <a:prstGeom prst="rect">
            <a:avLst/>
          </a:prstGeom>
          <a:noFill/>
        </p:spPr>
        <p:txBody>
          <a:bodyPr wrap="square" rtlCol="0">
            <a:spAutoFit/>
          </a:bodyPr>
          <a:lstStyle/>
          <a:p>
            <a:pPr algn="ctr"/>
            <a:r>
              <a:rPr lang="en-US" altLang="zh-CN" sz="2400" b="1" dirty="0">
                <a:latin typeface="Gill Sans MT" panose="020B0502020104020203" pitchFamily="34" charset="0"/>
                <a:ea typeface="微软雅黑" panose="020B0503020204020204" pitchFamily="34" charset="-122"/>
              </a:rPr>
              <a:t>Fairness</a:t>
            </a:r>
          </a:p>
          <a:p>
            <a:pPr algn="ctr"/>
            <a:r>
              <a:rPr lang="en-US" altLang="zh-CN" sz="2000" dirty="0">
                <a:latin typeface="Gill Sans MT" panose="020B0502020104020203" pitchFamily="34" charset="0"/>
                <a:ea typeface="微软雅黑" panose="020B0503020204020204" pitchFamily="34" charset="-122"/>
              </a:rPr>
              <a:t>e.g., assessed by the </a:t>
            </a:r>
            <a:r>
              <a:rPr lang="en-US" altLang="zh-CN" sz="2000" dirty="0">
                <a:solidFill>
                  <a:srgbClr val="C00000"/>
                </a:solidFill>
                <a:latin typeface="Gill Sans MT" panose="020B0502020104020203" pitchFamily="34" charset="0"/>
                <a:ea typeface="微软雅黑" panose="020B0503020204020204" pitchFamily="34" charset="-122"/>
              </a:rPr>
              <a:t>minimum</a:t>
            </a:r>
            <a:r>
              <a:rPr lang="en-US" altLang="zh-CN" sz="2000" dirty="0">
                <a:latin typeface="Gill Sans MT" panose="020B0502020104020203" pitchFamily="34" charset="0"/>
                <a:ea typeface="微软雅黑" panose="020B0503020204020204" pitchFamily="34" charset="-122"/>
              </a:rPr>
              <a:t> of all</a:t>
            </a:r>
            <a:endParaRPr lang="zh-CN" altLang="en-US" sz="2000" dirty="0">
              <a:latin typeface="Gill Sans MT" panose="020B0502020104020203" pitchFamily="34" charset="0"/>
              <a:ea typeface="微软雅黑" panose="020B0503020204020204" pitchFamily="34" charset="-122"/>
            </a:endParaRPr>
          </a:p>
        </p:txBody>
      </p:sp>
      <p:sp>
        <p:nvSpPr>
          <p:cNvPr id="8" name="文本框 7">
            <a:extLst>
              <a:ext uri="{FF2B5EF4-FFF2-40B4-BE49-F238E27FC236}">
                <a16:creationId xmlns:a16="http://schemas.microsoft.com/office/drawing/2014/main" id="{41C240E7-890B-05C9-D2AD-CDC2D86A9114}"/>
              </a:ext>
            </a:extLst>
          </p:cNvPr>
          <p:cNvSpPr txBox="1"/>
          <p:nvPr/>
        </p:nvSpPr>
        <p:spPr>
          <a:xfrm>
            <a:off x="2072736" y="2403722"/>
            <a:ext cx="2098466" cy="646331"/>
          </a:xfrm>
          <a:prstGeom prst="rect">
            <a:avLst/>
          </a:prstGeom>
          <a:noFill/>
        </p:spPr>
        <p:txBody>
          <a:bodyPr wrap="square" rtlCol="0">
            <a:spAutoFit/>
          </a:bodyPr>
          <a:lstStyle/>
          <a:p>
            <a:pPr algn="ctr"/>
            <a:r>
              <a:rPr lang="en-US" altLang="zh-CN" b="1" dirty="0">
                <a:latin typeface="Gill Sans MT" panose="020B0502020104020203" pitchFamily="34" charset="0"/>
                <a:ea typeface="微软雅黑" panose="020B0503020204020204" pitchFamily="34" charset="-122"/>
              </a:rPr>
              <a:t>Job placement &amp; scheduling</a:t>
            </a:r>
            <a:endParaRPr lang="zh-CN" altLang="en-US" sz="1600" dirty="0">
              <a:latin typeface="Gill Sans MT" panose="020B0502020104020203" pitchFamily="34" charset="0"/>
              <a:ea typeface="微软雅黑" panose="020B0503020204020204" pitchFamily="34" charset="-122"/>
            </a:endParaRPr>
          </a:p>
        </p:txBody>
      </p:sp>
      <p:sp>
        <p:nvSpPr>
          <p:cNvPr id="9" name="文本框 8">
            <a:extLst>
              <a:ext uri="{FF2B5EF4-FFF2-40B4-BE49-F238E27FC236}">
                <a16:creationId xmlns:a16="http://schemas.microsoft.com/office/drawing/2014/main" id="{A6823E46-565B-606F-A44C-90C99C16B58B}"/>
              </a:ext>
            </a:extLst>
          </p:cNvPr>
          <p:cNvSpPr txBox="1"/>
          <p:nvPr/>
        </p:nvSpPr>
        <p:spPr>
          <a:xfrm>
            <a:off x="2072736" y="4648898"/>
            <a:ext cx="2098466" cy="646331"/>
          </a:xfrm>
          <a:prstGeom prst="rect">
            <a:avLst/>
          </a:prstGeom>
          <a:noFill/>
        </p:spPr>
        <p:txBody>
          <a:bodyPr wrap="square" rtlCol="0">
            <a:spAutoFit/>
          </a:bodyPr>
          <a:lstStyle/>
          <a:p>
            <a:pPr algn="ctr"/>
            <a:r>
              <a:rPr lang="en-US" altLang="zh-CN" b="1" dirty="0">
                <a:latin typeface="Gill Sans MT" panose="020B0502020104020203" pitchFamily="34" charset="0"/>
                <a:ea typeface="微软雅黑" panose="020B0503020204020204" pitchFamily="34" charset="-122"/>
              </a:rPr>
              <a:t>Inter-job comm scheduling</a:t>
            </a:r>
          </a:p>
        </p:txBody>
      </p:sp>
      <p:sp>
        <p:nvSpPr>
          <p:cNvPr id="10" name="文本框 9">
            <a:extLst>
              <a:ext uri="{FF2B5EF4-FFF2-40B4-BE49-F238E27FC236}">
                <a16:creationId xmlns:a16="http://schemas.microsoft.com/office/drawing/2014/main" id="{D5BE3E00-6E73-B98E-5DA8-84AD69AF20FC}"/>
              </a:ext>
            </a:extLst>
          </p:cNvPr>
          <p:cNvSpPr txBox="1"/>
          <p:nvPr/>
        </p:nvSpPr>
        <p:spPr>
          <a:xfrm>
            <a:off x="2072736" y="5793509"/>
            <a:ext cx="2098466" cy="646331"/>
          </a:xfrm>
          <a:prstGeom prst="rect">
            <a:avLst/>
          </a:prstGeom>
          <a:noFill/>
        </p:spPr>
        <p:txBody>
          <a:bodyPr wrap="square" rtlCol="0">
            <a:spAutoFit/>
          </a:bodyPr>
          <a:lstStyle/>
          <a:p>
            <a:pPr algn="ctr"/>
            <a:r>
              <a:rPr lang="en-US" altLang="zh-CN" b="1" dirty="0">
                <a:latin typeface="Gill Sans MT" panose="020B0502020104020203" pitchFamily="34" charset="0"/>
                <a:ea typeface="微软雅黑" panose="020B0503020204020204" pitchFamily="34" charset="-122"/>
              </a:rPr>
              <a:t>Flow/</a:t>
            </a:r>
            <a:r>
              <a:rPr lang="en-US" altLang="zh-CN" b="1" dirty="0" err="1">
                <a:latin typeface="Gill Sans MT" panose="020B0502020104020203" pitchFamily="34" charset="0"/>
                <a:ea typeface="微软雅黑" panose="020B0503020204020204" pitchFamily="34" charset="-122"/>
              </a:rPr>
              <a:t>coflow</a:t>
            </a:r>
            <a:r>
              <a:rPr lang="en-US" altLang="zh-CN" b="1" dirty="0">
                <a:latin typeface="Gill Sans MT" panose="020B0502020104020203" pitchFamily="34" charset="0"/>
                <a:ea typeface="微软雅黑" panose="020B0503020204020204" pitchFamily="34" charset="-122"/>
              </a:rPr>
              <a:t> scheduling</a:t>
            </a:r>
          </a:p>
        </p:txBody>
      </p:sp>
      <p:sp>
        <p:nvSpPr>
          <p:cNvPr id="13" name="矩形 12">
            <a:extLst>
              <a:ext uri="{FF2B5EF4-FFF2-40B4-BE49-F238E27FC236}">
                <a16:creationId xmlns:a16="http://schemas.microsoft.com/office/drawing/2014/main" id="{59259B32-E374-62DC-8A14-FFBC7C3EEB25}"/>
              </a:ext>
            </a:extLst>
          </p:cNvPr>
          <p:cNvSpPr/>
          <p:nvPr/>
        </p:nvSpPr>
        <p:spPr>
          <a:xfrm>
            <a:off x="7832146" y="2327664"/>
            <a:ext cx="2622741" cy="821318"/>
          </a:xfrm>
          <a:prstGeom prst="rect">
            <a:avLst/>
          </a:prstGeom>
          <a:solidFill>
            <a:schemeClr val="accent6">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schemeClr val="tx1"/>
                </a:solidFill>
                <a:latin typeface="Gill Sans MT" panose="020B0502020104020203" pitchFamily="34" charset="0"/>
                <a:ea typeface="微软雅黑" panose="020B0503020204020204" pitchFamily="34" charset="-122"/>
              </a:rPr>
              <a:t>THEMIS</a:t>
            </a:r>
            <a:r>
              <a:rPr lang="en-US" altLang="zh-CN" sz="1600" dirty="0">
                <a:solidFill>
                  <a:schemeClr val="tx1"/>
                </a:solidFill>
                <a:latin typeface="Gill Sans MT" panose="020B0502020104020203" pitchFamily="34" charset="0"/>
                <a:ea typeface="微软雅黑" panose="020B0503020204020204" pitchFamily="34" charset="-122"/>
              </a:rPr>
              <a:t> [NSDI 20], </a:t>
            </a:r>
            <a:r>
              <a:rPr lang="en-US" altLang="zh-CN" sz="1600" b="1" dirty="0">
                <a:solidFill>
                  <a:schemeClr val="tx1"/>
                </a:solidFill>
                <a:latin typeface="Gill Sans MT" panose="020B0502020104020203" pitchFamily="34" charset="0"/>
                <a:ea typeface="微软雅黑" panose="020B0503020204020204" pitchFamily="34" charset="-122"/>
              </a:rPr>
              <a:t>Shockwave</a:t>
            </a:r>
            <a:r>
              <a:rPr lang="en-US" altLang="zh-CN" sz="1600" dirty="0">
                <a:solidFill>
                  <a:schemeClr val="tx1"/>
                </a:solidFill>
                <a:latin typeface="Gill Sans MT" panose="020B0502020104020203" pitchFamily="34" charset="0"/>
                <a:ea typeface="微软雅黑" panose="020B0503020204020204" pitchFamily="34" charset="-122"/>
              </a:rPr>
              <a:t> [NSDI 23]</a:t>
            </a:r>
          </a:p>
        </p:txBody>
      </p:sp>
      <p:sp>
        <p:nvSpPr>
          <p:cNvPr id="14" name="矩形 13">
            <a:extLst>
              <a:ext uri="{FF2B5EF4-FFF2-40B4-BE49-F238E27FC236}">
                <a16:creationId xmlns:a16="http://schemas.microsoft.com/office/drawing/2014/main" id="{78B62129-8101-2A7A-1B7A-9D701A20123D}"/>
              </a:ext>
            </a:extLst>
          </p:cNvPr>
          <p:cNvSpPr/>
          <p:nvPr/>
        </p:nvSpPr>
        <p:spPr>
          <a:xfrm>
            <a:off x="4455645" y="4529565"/>
            <a:ext cx="2622741" cy="1018938"/>
          </a:xfrm>
          <a:prstGeom prst="rect">
            <a:avLst/>
          </a:prstGeom>
          <a:solidFill>
            <a:schemeClr val="accent2">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ltLang="zh-CN" sz="1600" b="1" dirty="0">
                <a:solidFill>
                  <a:schemeClr val="tx1"/>
                </a:solidFill>
                <a:latin typeface="Gill Sans MT" panose="020B0502020104020203" pitchFamily="34" charset="0"/>
                <a:ea typeface="微软雅黑" panose="020B0503020204020204" pitchFamily="34" charset="-122"/>
              </a:rPr>
              <a:t>CASSINI</a:t>
            </a:r>
            <a:r>
              <a:rPr lang="fr-FR" altLang="zh-CN" sz="1600" dirty="0">
                <a:solidFill>
                  <a:schemeClr val="tx1"/>
                </a:solidFill>
                <a:latin typeface="Gill Sans MT" panose="020B0502020104020203" pitchFamily="34" charset="0"/>
                <a:ea typeface="微软雅黑" panose="020B0503020204020204" pitchFamily="34" charset="-122"/>
              </a:rPr>
              <a:t> [NSDI 24], </a:t>
            </a:r>
            <a:r>
              <a:rPr lang="fr-FR" altLang="zh-CN" sz="1600" b="1" dirty="0">
                <a:solidFill>
                  <a:schemeClr val="tx1"/>
                </a:solidFill>
                <a:latin typeface="Gill Sans MT" panose="020B0502020104020203" pitchFamily="34" charset="0"/>
                <a:ea typeface="微软雅黑" panose="020B0503020204020204" pitchFamily="34" charset="-122"/>
              </a:rPr>
              <a:t>CRUX</a:t>
            </a:r>
            <a:r>
              <a:rPr lang="fr-FR" altLang="zh-CN" sz="1600" dirty="0">
                <a:solidFill>
                  <a:schemeClr val="tx1"/>
                </a:solidFill>
                <a:latin typeface="Gill Sans MT" panose="020B0502020104020203" pitchFamily="34" charset="0"/>
                <a:ea typeface="微软雅黑" panose="020B0503020204020204" pitchFamily="34" charset="-122"/>
              </a:rPr>
              <a:t> [SIGCOMM 24], </a:t>
            </a:r>
            <a:r>
              <a:rPr lang="fr-FR" altLang="zh-CN" sz="1600" b="1" dirty="0">
                <a:solidFill>
                  <a:schemeClr val="tx1"/>
                </a:solidFill>
                <a:latin typeface="Gill Sans MT" panose="020B0502020104020203" pitchFamily="34" charset="0"/>
                <a:ea typeface="微软雅黑" panose="020B0503020204020204" pitchFamily="34" charset="-122"/>
              </a:rPr>
              <a:t>MCCS </a:t>
            </a:r>
            <a:r>
              <a:rPr lang="fr-FR" altLang="zh-CN" sz="1600" dirty="0">
                <a:solidFill>
                  <a:schemeClr val="tx1"/>
                </a:solidFill>
                <a:latin typeface="Gill Sans MT" panose="020B0502020104020203" pitchFamily="34" charset="0"/>
                <a:ea typeface="微软雅黑" panose="020B0503020204020204" pitchFamily="34" charset="-122"/>
              </a:rPr>
              <a:t>[SIGCOMM 24], </a:t>
            </a:r>
            <a:r>
              <a:rPr lang="fr-FR" altLang="zh-CN" sz="1600" b="1" dirty="0">
                <a:solidFill>
                  <a:schemeClr val="tx1"/>
                </a:solidFill>
                <a:latin typeface="Gill Sans MT" panose="020B0502020104020203" pitchFamily="34" charset="0"/>
                <a:ea typeface="微软雅黑" panose="020B0503020204020204" pitchFamily="34" charset="-122"/>
              </a:rPr>
              <a:t>Symphony</a:t>
            </a:r>
            <a:r>
              <a:rPr lang="fr-FR" altLang="zh-CN" sz="1600" dirty="0">
                <a:solidFill>
                  <a:schemeClr val="tx1"/>
                </a:solidFill>
                <a:latin typeface="Gill Sans MT" panose="020B0502020104020203" pitchFamily="34" charset="0"/>
                <a:ea typeface="微软雅黑" panose="020B0503020204020204" pitchFamily="34" charset="-122"/>
              </a:rPr>
              <a:t> [ICNP 25]</a:t>
            </a:r>
          </a:p>
        </p:txBody>
      </p:sp>
      <p:sp>
        <p:nvSpPr>
          <p:cNvPr id="15" name="矩形 14">
            <a:extLst>
              <a:ext uri="{FF2B5EF4-FFF2-40B4-BE49-F238E27FC236}">
                <a16:creationId xmlns:a16="http://schemas.microsoft.com/office/drawing/2014/main" id="{958AE44B-99A3-65F3-1FFB-0EFDC7AFA4F2}"/>
              </a:ext>
            </a:extLst>
          </p:cNvPr>
          <p:cNvSpPr/>
          <p:nvPr/>
        </p:nvSpPr>
        <p:spPr>
          <a:xfrm>
            <a:off x="4455644" y="5793509"/>
            <a:ext cx="2622741" cy="821318"/>
          </a:xfrm>
          <a:prstGeom prst="rect">
            <a:avLst/>
          </a:prstGeom>
          <a:solidFill>
            <a:schemeClr val="accent2">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600" b="1" dirty="0" err="1">
                <a:solidFill>
                  <a:schemeClr val="tx1"/>
                </a:solidFill>
                <a:latin typeface="Gill Sans MT" panose="020B0502020104020203" pitchFamily="34" charset="0"/>
                <a:ea typeface="微软雅黑" panose="020B0503020204020204" pitchFamily="34" charset="-122"/>
              </a:rPr>
              <a:t>pFabric</a:t>
            </a:r>
            <a:r>
              <a:rPr lang="en-US" altLang="zh-CN" sz="1600" b="1" dirty="0">
                <a:solidFill>
                  <a:schemeClr val="tx1"/>
                </a:solidFill>
                <a:latin typeface="Gill Sans MT" panose="020B0502020104020203" pitchFamily="34" charset="0"/>
                <a:ea typeface="微软雅黑" panose="020B0503020204020204" pitchFamily="34" charset="-122"/>
              </a:rPr>
              <a:t> </a:t>
            </a:r>
            <a:r>
              <a:rPr lang="en-US" altLang="zh-CN" sz="1600" dirty="0">
                <a:solidFill>
                  <a:schemeClr val="tx1"/>
                </a:solidFill>
                <a:latin typeface="Gill Sans MT" panose="020B0502020104020203" pitchFamily="34" charset="0"/>
                <a:ea typeface="微软雅黑" panose="020B0503020204020204" pitchFamily="34" charset="-122"/>
              </a:rPr>
              <a:t>[SIGCOMM 13], </a:t>
            </a:r>
            <a:r>
              <a:rPr lang="en-US" altLang="zh-CN" sz="1600" b="1" dirty="0">
                <a:solidFill>
                  <a:schemeClr val="tx1"/>
                </a:solidFill>
                <a:latin typeface="Gill Sans MT" panose="020B0502020104020203" pitchFamily="34" charset="0"/>
                <a:ea typeface="微软雅黑" panose="020B0503020204020204" pitchFamily="34" charset="-122"/>
              </a:rPr>
              <a:t>PDQ </a:t>
            </a:r>
            <a:r>
              <a:rPr lang="en-US" altLang="zh-CN" sz="1600" dirty="0">
                <a:solidFill>
                  <a:schemeClr val="tx1"/>
                </a:solidFill>
                <a:latin typeface="Gill Sans MT" panose="020B0502020104020203" pitchFamily="34" charset="0"/>
                <a:ea typeface="微软雅黑" panose="020B0503020204020204" pitchFamily="34" charset="-122"/>
              </a:rPr>
              <a:t>[SIGCOMM 12], </a:t>
            </a:r>
            <a:r>
              <a:rPr lang="en-US" altLang="zh-CN" sz="1600" b="1" dirty="0" err="1">
                <a:solidFill>
                  <a:schemeClr val="tx1"/>
                </a:solidFill>
                <a:latin typeface="Gill Sans MT" panose="020B0502020104020203" pitchFamily="34" charset="0"/>
                <a:ea typeface="微软雅黑" panose="020B0503020204020204" pitchFamily="34" charset="-122"/>
              </a:rPr>
              <a:t>Sincronia</a:t>
            </a:r>
            <a:r>
              <a:rPr lang="en-US" altLang="zh-CN" sz="1600" dirty="0">
                <a:solidFill>
                  <a:schemeClr val="tx1"/>
                </a:solidFill>
                <a:latin typeface="Gill Sans MT" panose="020B0502020104020203" pitchFamily="34" charset="0"/>
                <a:ea typeface="微软雅黑" panose="020B0503020204020204" pitchFamily="34" charset="-122"/>
              </a:rPr>
              <a:t> [SIGCOMM 18]</a:t>
            </a:r>
          </a:p>
        </p:txBody>
      </p:sp>
      <p:sp>
        <p:nvSpPr>
          <p:cNvPr id="17" name="矩形 16">
            <a:extLst>
              <a:ext uri="{FF2B5EF4-FFF2-40B4-BE49-F238E27FC236}">
                <a16:creationId xmlns:a16="http://schemas.microsoft.com/office/drawing/2014/main" id="{1BB32626-C0F0-2FAD-1A36-F7BF5F87B40D}"/>
              </a:ext>
            </a:extLst>
          </p:cNvPr>
          <p:cNvSpPr/>
          <p:nvPr/>
        </p:nvSpPr>
        <p:spPr>
          <a:xfrm>
            <a:off x="7832146" y="5804946"/>
            <a:ext cx="2622741" cy="821318"/>
          </a:xfrm>
          <a:prstGeom prst="rect">
            <a:avLst/>
          </a:prstGeom>
          <a:solidFill>
            <a:schemeClr val="accent6">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schemeClr val="tx1"/>
                </a:solidFill>
                <a:latin typeface="Gill Sans MT" panose="020B0502020104020203" pitchFamily="34" charset="0"/>
                <a:ea typeface="微软雅黑" panose="020B0503020204020204" pitchFamily="34" charset="-122"/>
              </a:rPr>
              <a:t>DCQCN</a:t>
            </a:r>
            <a:r>
              <a:rPr lang="en-US" altLang="zh-CN" sz="1600" dirty="0">
                <a:solidFill>
                  <a:schemeClr val="tx1"/>
                </a:solidFill>
                <a:latin typeface="Gill Sans MT" panose="020B0502020104020203" pitchFamily="34" charset="0"/>
                <a:ea typeface="微软雅黑" panose="020B0503020204020204" pitchFamily="34" charset="-122"/>
              </a:rPr>
              <a:t> [SIGCOMM 15], </a:t>
            </a:r>
            <a:r>
              <a:rPr lang="en-US" altLang="zh-CN" sz="1600" b="1" dirty="0">
                <a:solidFill>
                  <a:schemeClr val="tx1"/>
                </a:solidFill>
                <a:latin typeface="Gill Sans MT" panose="020B0502020104020203" pitchFamily="34" charset="0"/>
                <a:ea typeface="微软雅黑" panose="020B0503020204020204" pitchFamily="34" charset="-122"/>
              </a:rPr>
              <a:t>Swift</a:t>
            </a:r>
            <a:r>
              <a:rPr lang="en-US" altLang="zh-CN" sz="1600" dirty="0">
                <a:solidFill>
                  <a:schemeClr val="tx1"/>
                </a:solidFill>
                <a:latin typeface="Gill Sans MT" panose="020B0502020104020203" pitchFamily="34" charset="0"/>
                <a:ea typeface="微软雅黑" panose="020B0503020204020204" pitchFamily="34" charset="-122"/>
              </a:rPr>
              <a:t> [SIGCOMM 20], </a:t>
            </a:r>
            <a:r>
              <a:rPr lang="en-US" altLang="zh-CN" sz="1600" b="1" dirty="0" err="1">
                <a:solidFill>
                  <a:schemeClr val="tx1"/>
                </a:solidFill>
                <a:latin typeface="Gill Sans MT" panose="020B0502020104020203" pitchFamily="34" charset="0"/>
                <a:ea typeface="微软雅黑" panose="020B0503020204020204" pitchFamily="34" charset="-122"/>
              </a:rPr>
              <a:t>Coflex</a:t>
            </a:r>
            <a:r>
              <a:rPr lang="en-US" altLang="zh-CN" sz="1600" dirty="0">
                <a:solidFill>
                  <a:schemeClr val="tx1"/>
                </a:solidFill>
                <a:latin typeface="Gill Sans MT" panose="020B0502020104020203" pitchFamily="34" charset="0"/>
                <a:ea typeface="微软雅黑" panose="020B0503020204020204" pitchFamily="34" charset="-122"/>
              </a:rPr>
              <a:t> [INFOCOM 17]</a:t>
            </a:r>
          </a:p>
        </p:txBody>
      </p:sp>
      <p:sp>
        <p:nvSpPr>
          <p:cNvPr id="19" name="文本框 18">
            <a:extLst>
              <a:ext uri="{FF2B5EF4-FFF2-40B4-BE49-F238E27FC236}">
                <a16:creationId xmlns:a16="http://schemas.microsoft.com/office/drawing/2014/main" id="{1FAF6D40-B37F-DD5F-2781-B2D2D6404C3A}"/>
              </a:ext>
            </a:extLst>
          </p:cNvPr>
          <p:cNvSpPr txBox="1"/>
          <p:nvPr/>
        </p:nvSpPr>
        <p:spPr>
          <a:xfrm>
            <a:off x="8045175" y="4644945"/>
            <a:ext cx="2098466" cy="923330"/>
          </a:xfrm>
          <a:prstGeom prst="rect">
            <a:avLst/>
          </a:prstGeom>
          <a:noFill/>
        </p:spPr>
        <p:txBody>
          <a:bodyPr wrap="square" rtlCol="0">
            <a:spAutoFit/>
          </a:bodyPr>
          <a:lstStyle/>
          <a:p>
            <a:pPr algn="ctr"/>
            <a:r>
              <a:rPr lang="en-US" altLang="zh-CN" b="1" dirty="0">
                <a:solidFill>
                  <a:srgbClr val="C00000"/>
                </a:solidFill>
                <a:latin typeface="Gill Sans MT" panose="020B0502020104020203" pitchFamily="34" charset="0"/>
                <a:ea typeface="微软雅黑" panose="020B0503020204020204" pitchFamily="34" charset="-122"/>
              </a:rPr>
              <a:t>Underexplored!</a:t>
            </a:r>
          </a:p>
          <a:p>
            <a:pPr algn="ctr"/>
            <a:r>
              <a:rPr lang="en-US" altLang="zh-CN" b="1" dirty="0">
                <a:latin typeface="Gill Sans MT" panose="020B0502020104020203" pitchFamily="34" charset="0"/>
                <a:ea typeface="微软雅黑" panose="020B0503020204020204" pitchFamily="34" charset="-122"/>
                <a:sym typeface="Wingdings" panose="05000000000000000000" pitchFamily="2" charset="2"/>
              </a:rPr>
              <a:t></a:t>
            </a:r>
            <a:endParaRPr lang="en-US" altLang="zh-CN" b="1" dirty="0">
              <a:latin typeface="Gill Sans MT" panose="020B0502020104020203" pitchFamily="34" charset="0"/>
              <a:ea typeface="微软雅黑" panose="020B0503020204020204" pitchFamily="34" charset="-122"/>
            </a:endParaRPr>
          </a:p>
          <a:p>
            <a:pPr algn="ctr"/>
            <a:r>
              <a:rPr lang="en-US" altLang="zh-CN" b="1" dirty="0">
                <a:latin typeface="Gill Sans MT" panose="020B0502020104020203" pitchFamily="34" charset="0"/>
                <a:ea typeface="微软雅黑" panose="020B0503020204020204" pitchFamily="34" charset="-122"/>
              </a:rPr>
              <a:t>Ours: LEVELLER</a:t>
            </a:r>
            <a:endParaRPr lang="en-US" altLang="zh-CN" dirty="0">
              <a:latin typeface="Gill Sans MT" panose="020B0502020104020203" pitchFamily="34" charset="0"/>
              <a:ea typeface="微软雅黑" panose="020B0503020204020204" pitchFamily="34" charset="-122"/>
            </a:endParaRPr>
          </a:p>
        </p:txBody>
      </p:sp>
      <p:sp>
        <p:nvSpPr>
          <p:cNvPr id="21" name="文本框 20">
            <a:extLst>
              <a:ext uri="{FF2B5EF4-FFF2-40B4-BE49-F238E27FC236}">
                <a16:creationId xmlns:a16="http://schemas.microsoft.com/office/drawing/2014/main" id="{A2396166-C035-7A9D-71A3-6A439B6168BB}"/>
              </a:ext>
            </a:extLst>
          </p:cNvPr>
          <p:cNvSpPr txBox="1"/>
          <p:nvPr/>
        </p:nvSpPr>
        <p:spPr>
          <a:xfrm>
            <a:off x="10340089" y="2207456"/>
            <a:ext cx="1980992" cy="1015663"/>
          </a:xfrm>
          <a:prstGeom prst="rect">
            <a:avLst/>
          </a:prstGeom>
          <a:noFill/>
        </p:spPr>
        <p:txBody>
          <a:bodyPr wrap="square" rtlCol="0">
            <a:spAutoFit/>
          </a:bodyPr>
          <a:lstStyle/>
          <a:p>
            <a:pPr algn="ctr"/>
            <a:r>
              <a:rPr lang="en-US" altLang="zh-CN" sz="2000" dirty="0">
                <a:solidFill>
                  <a:srgbClr val="C00000"/>
                </a:solidFill>
                <a:latin typeface="Gill Sans MT" panose="020B0502020104020203" pitchFamily="34" charset="0"/>
                <a:ea typeface="微软雅黑" panose="020B0503020204020204" pitchFamily="34" charset="-122"/>
              </a:rPr>
              <a:t>Only computational fairness</a:t>
            </a:r>
          </a:p>
        </p:txBody>
      </p:sp>
      <p:sp>
        <p:nvSpPr>
          <p:cNvPr id="23" name="文本框 22">
            <a:extLst>
              <a:ext uri="{FF2B5EF4-FFF2-40B4-BE49-F238E27FC236}">
                <a16:creationId xmlns:a16="http://schemas.microsoft.com/office/drawing/2014/main" id="{B768E611-28B5-7D26-764B-85480AD41419}"/>
              </a:ext>
            </a:extLst>
          </p:cNvPr>
          <p:cNvSpPr txBox="1"/>
          <p:nvPr/>
        </p:nvSpPr>
        <p:spPr>
          <a:xfrm>
            <a:off x="10454885" y="5918378"/>
            <a:ext cx="1737115" cy="707886"/>
          </a:xfrm>
          <a:prstGeom prst="rect">
            <a:avLst/>
          </a:prstGeom>
          <a:noFill/>
        </p:spPr>
        <p:txBody>
          <a:bodyPr wrap="square" rtlCol="0">
            <a:spAutoFit/>
          </a:bodyPr>
          <a:lstStyle/>
          <a:p>
            <a:pPr algn="ctr"/>
            <a:r>
              <a:rPr lang="en-US" altLang="zh-CN" sz="2000" dirty="0">
                <a:solidFill>
                  <a:srgbClr val="C00000"/>
                </a:solidFill>
                <a:latin typeface="Gill Sans MT" panose="020B0502020104020203" pitchFamily="34" charset="0"/>
                <a:ea typeface="微软雅黑" panose="020B0503020204020204" pitchFamily="34" charset="-122"/>
              </a:rPr>
              <a:t>Fundamentally different!</a:t>
            </a:r>
          </a:p>
        </p:txBody>
      </p:sp>
      <p:sp>
        <p:nvSpPr>
          <p:cNvPr id="24" name="文本框 23">
            <a:extLst>
              <a:ext uri="{FF2B5EF4-FFF2-40B4-BE49-F238E27FC236}">
                <a16:creationId xmlns:a16="http://schemas.microsoft.com/office/drawing/2014/main" id="{ACCA62ED-F17C-EE40-AA74-7CD60CFC325F}"/>
              </a:ext>
            </a:extLst>
          </p:cNvPr>
          <p:cNvSpPr txBox="1"/>
          <p:nvPr/>
        </p:nvSpPr>
        <p:spPr>
          <a:xfrm>
            <a:off x="2072736" y="3367956"/>
            <a:ext cx="2098466" cy="646331"/>
          </a:xfrm>
          <a:prstGeom prst="rect">
            <a:avLst/>
          </a:prstGeom>
          <a:noFill/>
        </p:spPr>
        <p:txBody>
          <a:bodyPr wrap="square" rtlCol="0">
            <a:spAutoFit/>
          </a:bodyPr>
          <a:lstStyle/>
          <a:p>
            <a:pPr algn="ctr"/>
            <a:r>
              <a:rPr lang="en-US" altLang="zh-CN" b="1" dirty="0">
                <a:latin typeface="Gill Sans MT" panose="020B0502020104020203" pitchFamily="34" charset="0"/>
                <a:ea typeface="微软雅黑" panose="020B0503020204020204" pitchFamily="34" charset="-122"/>
              </a:rPr>
              <a:t>Intra-job comm scheduling</a:t>
            </a:r>
          </a:p>
        </p:txBody>
      </p:sp>
      <p:sp>
        <p:nvSpPr>
          <p:cNvPr id="25" name="矩形 24">
            <a:extLst>
              <a:ext uri="{FF2B5EF4-FFF2-40B4-BE49-F238E27FC236}">
                <a16:creationId xmlns:a16="http://schemas.microsoft.com/office/drawing/2014/main" id="{41EF0BEC-5829-7D0D-D627-B5B87F066981}"/>
              </a:ext>
            </a:extLst>
          </p:cNvPr>
          <p:cNvSpPr/>
          <p:nvPr/>
        </p:nvSpPr>
        <p:spPr>
          <a:xfrm>
            <a:off x="4455644" y="3406592"/>
            <a:ext cx="2622741" cy="821318"/>
          </a:xfrm>
          <a:prstGeom prst="rect">
            <a:avLst/>
          </a:prstGeom>
          <a:solidFill>
            <a:schemeClr val="accent2">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schemeClr val="tx1"/>
                </a:solidFill>
                <a:latin typeface="Gill Sans MT" panose="020B0502020104020203" pitchFamily="34" charset="0"/>
                <a:ea typeface="微软雅黑" panose="020B0503020204020204" pitchFamily="34" charset="-122"/>
              </a:rPr>
              <a:t>TACCL</a:t>
            </a:r>
            <a:r>
              <a:rPr lang="en-US" altLang="zh-CN" sz="1600" dirty="0">
                <a:solidFill>
                  <a:schemeClr val="tx1"/>
                </a:solidFill>
                <a:latin typeface="Gill Sans MT" panose="020B0502020104020203" pitchFamily="34" charset="0"/>
                <a:ea typeface="微软雅黑" panose="020B0503020204020204" pitchFamily="34" charset="-122"/>
              </a:rPr>
              <a:t> [NSDI 23],</a:t>
            </a:r>
          </a:p>
          <a:p>
            <a:pPr algn="ctr"/>
            <a:r>
              <a:rPr lang="en-US" altLang="zh-CN" sz="1600" b="1" dirty="0">
                <a:solidFill>
                  <a:schemeClr val="tx1"/>
                </a:solidFill>
                <a:latin typeface="Gill Sans MT" panose="020B0502020104020203" pitchFamily="34" charset="0"/>
                <a:ea typeface="微软雅黑" panose="020B0503020204020204" pitchFamily="34" charset="-122"/>
              </a:rPr>
              <a:t>TECCL</a:t>
            </a:r>
            <a:r>
              <a:rPr lang="en-US" altLang="zh-CN" sz="1600" dirty="0">
                <a:solidFill>
                  <a:schemeClr val="tx1"/>
                </a:solidFill>
                <a:latin typeface="Gill Sans MT" panose="020B0502020104020203" pitchFamily="34" charset="0"/>
                <a:ea typeface="微软雅黑" panose="020B0503020204020204" pitchFamily="34" charset="-122"/>
              </a:rPr>
              <a:t> [SIGCOMM 24], </a:t>
            </a:r>
            <a:r>
              <a:rPr lang="en-US" altLang="zh-CN" sz="1600" b="1" dirty="0" err="1">
                <a:solidFill>
                  <a:schemeClr val="tx1"/>
                </a:solidFill>
                <a:latin typeface="Gill Sans MT" panose="020B0502020104020203" pitchFamily="34" charset="0"/>
                <a:ea typeface="微软雅黑" panose="020B0503020204020204" pitchFamily="34" charset="-122"/>
              </a:rPr>
              <a:t>SyCCL</a:t>
            </a:r>
            <a:r>
              <a:rPr lang="en-US" altLang="zh-CN" sz="1600" dirty="0">
                <a:solidFill>
                  <a:schemeClr val="tx1"/>
                </a:solidFill>
                <a:latin typeface="Gill Sans MT" panose="020B0502020104020203" pitchFamily="34" charset="0"/>
                <a:ea typeface="微软雅黑" panose="020B0503020204020204" pitchFamily="34" charset="-122"/>
              </a:rPr>
              <a:t> [SIGCOMM 25]</a:t>
            </a:r>
          </a:p>
        </p:txBody>
      </p:sp>
      <p:sp>
        <p:nvSpPr>
          <p:cNvPr id="26" name="文本框 25">
            <a:extLst>
              <a:ext uri="{FF2B5EF4-FFF2-40B4-BE49-F238E27FC236}">
                <a16:creationId xmlns:a16="http://schemas.microsoft.com/office/drawing/2014/main" id="{C27E61E6-BB87-6A3C-4572-5D5A1FA09D18}"/>
              </a:ext>
            </a:extLst>
          </p:cNvPr>
          <p:cNvSpPr txBox="1"/>
          <p:nvPr/>
        </p:nvSpPr>
        <p:spPr>
          <a:xfrm>
            <a:off x="7957568" y="3687169"/>
            <a:ext cx="2098466" cy="369332"/>
          </a:xfrm>
          <a:prstGeom prst="rect">
            <a:avLst/>
          </a:prstGeom>
          <a:noFill/>
        </p:spPr>
        <p:txBody>
          <a:bodyPr wrap="square" rtlCol="0">
            <a:spAutoFit/>
          </a:bodyPr>
          <a:lstStyle/>
          <a:p>
            <a:pPr algn="ctr"/>
            <a:r>
              <a:rPr lang="en-US" altLang="zh-CN" i="1" dirty="0">
                <a:latin typeface="Gill Sans MT" panose="020B0502020104020203" pitchFamily="34" charset="0"/>
                <a:ea typeface="微软雅黑" panose="020B0503020204020204" pitchFamily="34" charset="-122"/>
              </a:rPr>
              <a:t>NA</a:t>
            </a:r>
          </a:p>
        </p:txBody>
      </p:sp>
      <p:sp>
        <p:nvSpPr>
          <p:cNvPr id="27" name="文本框 26">
            <a:extLst>
              <a:ext uri="{FF2B5EF4-FFF2-40B4-BE49-F238E27FC236}">
                <a16:creationId xmlns:a16="http://schemas.microsoft.com/office/drawing/2014/main" id="{14C7B9CA-7647-D4CA-3DFC-656F1D1AAEF5}"/>
              </a:ext>
            </a:extLst>
          </p:cNvPr>
          <p:cNvSpPr txBox="1"/>
          <p:nvPr/>
        </p:nvSpPr>
        <p:spPr>
          <a:xfrm>
            <a:off x="10656481" y="3717812"/>
            <a:ext cx="1286568" cy="400110"/>
          </a:xfrm>
          <a:prstGeom prst="rect">
            <a:avLst/>
          </a:prstGeom>
          <a:noFill/>
        </p:spPr>
        <p:txBody>
          <a:bodyPr wrap="square" rtlCol="0">
            <a:spAutoFit/>
          </a:bodyPr>
          <a:lstStyle/>
          <a:p>
            <a:pPr algn="ctr"/>
            <a:r>
              <a:rPr lang="en-US" altLang="zh-CN" sz="2000" dirty="0">
                <a:solidFill>
                  <a:srgbClr val="C00000"/>
                </a:solidFill>
                <a:latin typeface="Gill Sans MT" panose="020B0502020104020203" pitchFamily="34" charset="0"/>
                <a:ea typeface="微软雅黑" panose="020B0503020204020204" pitchFamily="34" charset="-122"/>
              </a:rPr>
              <a:t>Single job</a:t>
            </a:r>
          </a:p>
        </p:txBody>
      </p:sp>
      <p:grpSp>
        <p:nvGrpSpPr>
          <p:cNvPr id="22" name="组合 21">
            <a:extLst>
              <a:ext uri="{FF2B5EF4-FFF2-40B4-BE49-F238E27FC236}">
                <a16:creationId xmlns:a16="http://schemas.microsoft.com/office/drawing/2014/main" id="{44771E82-BD26-9D6E-C3D7-59AFBF214A44}"/>
              </a:ext>
            </a:extLst>
          </p:cNvPr>
          <p:cNvGrpSpPr/>
          <p:nvPr/>
        </p:nvGrpSpPr>
        <p:grpSpPr>
          <a:xfrm rot="20556318">
            <a:off x="6203168" y="709596"/>
            <a:ext cx="2052602" cy="713688"/>
            <a:chOff x="6630269" y="476719"/>
            <a:chExt cx="1463755" cy="447490"/>
          </a:xfrm>
        </p:grpSpPr>
        <p:pic>
          <p:nvPicPr>
            <p:cNvPr id="18" name="图片 17" descr="20 Red Empty Stamp Vector (PNG Transparent, SVG) | OnlyGFX.com">
              <a:extLst>
                <a:ext uri="{FF2B5EF4-FFF2-40B4-BE49-F238E27FC236}">
                  <a16:creationId xmlns:a16="http://schemas.microsoft.com/office/drawing/2014/main" id="{36D8A950-4853-E2C2-E2C1-900F4ED2948D}"/>
                </a:ext>
              </a:extLst>
            </p:cNvPr>
            <p:cNvPicPr>
              <a:picLocks noChangeAspect="1"/>
            </p:cNvPicPr>
            <p:nvPr/>
          </p:nvPicPr>
          <p:blipFill>
            <a:blip r:embed="rId3">
              <a:duotone>
                <a:schemeClr val="accent1">
                  <a:shade val="45000"/>
                  <a:satMod val="135000"/>
                </a:schemeClr>
                <a:prstClr val="white"/>
              </a:duotone>
            </a:blip>
            <a:srcRect t="27260" b="23838"/>
            <a:stretch>
              <a:fillRect/>
            </a:stretch>
          </p:blipFill>
          <p:spPr>
            <a:xfrm>
              <a:off x="6810280" y="476719"/>
              <a:ext cx="1098005" cy="447490"/>
            </a:xfrm>
            <a:prstGeom prst="rect">
              <a:avLst/>
            </a:prstGeom>
          </p:spPr>
        </p:pic>
        <p:sp>
          <p:nvSpPr>
            <p:cNvPr id="20" name="文本框 19">
              <a:extLst>
                <a:ext uri="{FF2B5EF4-FFF2-40B4-BE49-F238E27FC236}">
                  <a16:creationId xmlns:a16="http://schemas.microsoft.com/office/drawing/2014/main" id="{75F7803E-406C-2F40-6972-881BFA099D99}"/>
                </a:ext>
              </a:extLst>
            </p:cNvPr>
            <p:cNvSpPr txBox="1"/>
            <p:nvPr/>
          </p:nvSpPr>
          <p:spPr>
            <a:xfrm>
              <a:off x="6630269" y="489800"/>
              <a:ext cx="1463755" cy="405256"/>
            </a:xfrm>
            <a:prstGeom prst="rect">
              <a:avLst/>
            </a:prstGeom>
            <a:noFill/>
          </p:spPr>
          <p:txBody>
            <a:bodyPr wrap="square" rtlCol="0">
              <a:spAutoFit/>
            </a:bodyPr>
            <a:lstStyle/>
            <a:p>
              <a:pPr algn="ctr"/>
              <a:r>
                <a:rPr lang="en-US" altLang="zh-CN" b="1" dirty="0">
                  <a:solidFill>
                    <a:schemeClr val="accent1"/>
                  </a:solidFill>
                  <a:latin typeface="Gill Sans MT" panose="020B0502020104020203" pitchFamily="34" charset="0"/>
                  <a:ea typeface="微软雅黑" panose="020B0503020204020204" pitchFamily="34" charset="-122"/>
                </a:rPr>
                <a:t>Maximize Utilization</a:t>
              </a:r>
            </a:p>
          </p:txBody>
        </p:sp>
      </p:grpSp>
      <p:grpSp>
        <p:nvGrpSpPr>
          <p:cNvPr id="29" name="组合 28">
            <a:extLst>
              <a:ext uri="{FF2B5EF4-FFF2-40B4-BE49-F238E27FC236}">
                <a16:creationId xmlns:a16="http://schemas.microsoft.com/office/drawing/2014/main" id="{0267828F-E098-D2AC-1A41-FE2ADD52E4BE}"/>
              </a:ext>
            </a:extLst>
          </p:cNvPr>
          <p:cNvGrpSpPr/>
          <p:nvPr/>
        </p:nvGrpSpPr>
        <p:grpSpPr>
          <a:xfrm rot="20257837">
            <a:off x="9909775" y="586974"/>
            <a:ext cx="1463755" cy="1239704"/>
            <a:chOff x="325778" y="1321202"/>
            <a:chExt cx="1463755" cy="1239704"/>
          </a:xfrm>
        </p:grpSpPr>
        <p:pic>
          <p:nvPicPr>
            <p:cNvPr id="11" name="图片 10" descr="20 Red Empty Stamp Vector (PNG Transparent, SVG) | OnlyGFX.com">
              <a:extLst>
                <a:ext uri="{FF2B5EF4-FFF2-40B4-BE49-F238E27FC236}">
                  <a16:creationId xmlns:a16="http://schemas.microsoft.com/office/drawing/2014/main" id="{0B163EA3-49C1-46B2-B3F7-D9D2CF16E412}"/>
                </a:ext>
              </a:extLst>
            </p:cNvPr>
            <p:cNvPicPr>
              <a:picLocks noChangeAspect="1"/>
            </p:cNvPicPr>
            <p:nvPr/>
          </p:nvPicPr>
          <p:blipFill>
            <a:blip r:embed="rId4"/>
            <a:stretch>
              <a:fillRect/>
            </a:stretch>
          </p:blipFill>
          <p:spPr>
            <a:xfrm>
              <a:off x="453839" y="1321202"/>
              <a:ext cx="1239704" cy="1239704"/>
            </a:xfrm>
            <a:prstGeom prst="rect">
              <a:avLst/>
            </a:prstGeom>
          </p:spPr>
        </p:pic>
        <p:sp>
          <p:nvSpPr>
            <p:cNvPr id="28" name="文本框 27">
              <a:extLst>
                <a:ext uri="{FF2B5EF4-FFF2-40B4-BE49-F238E27FC236}">
                  <a16:creationId xmlns:a16="http://schemas.microsoft.com/office/drawing/2014/main" id="{3B3B851E-00DD-A326-CA63-36D9C447C113}"/>
                </a:ext>
              </a:extLst>
            </p:cNvPr>
            <p:cNvSpPr txBox="1"/>
            <p:nvPr/>
          </p:nvSpPr>
          <p:spPr>
            <a:xfrm>
              <a:off x="325778" y="1553315"/>
              <a:ext cx="1463755" cy="646331"/>
            </a:xfrm>
            <a:prstGeom prst="rect">
              <a:avLst/>
            </a:prstGeom>
            <a:noFill/>
          </p:spPr>
          <p:txBody>
            <a:bodyPr wrap="square" rtlCol="0">
              <a:spAutoFit/>
            </a:bodyPr>
            <a:lstStyle/>
            <a:p>
              <a:pPr algn="ctr"/>
              <a:r>
                <a:rPr lang="en-US" altLang="zh-CN" b="1" dirty="0">
                  <a:solidFill>
                    <a:srgbClr val="D40000"/>
                  </a:solidFill>
                  <a:latin typeface="Gill Sans MT" panose="020B0502020104020203" pitchFamily="34" charset="0"/>
                  <a:ea typeface="微软雅黑" panose="020B0503020204020204" pitchFamily="34" charset="-122"/>
                </a:rPr>
                <a:t>Cloud</a:t>
              </a:r>
              <a:r>
                <a:rPr lang="zh-CN" altLang="en-US" b="1" dirty="0">
                  <a:solidFill>
                    <a:srgbClr val="D40000"/>
                  </a:solidFill>
                  <a:latin typeface="Gill Sans MT" panose="020B0502020104020203" pitchFamily="34" charset="0"/>
                  <a:ea typeface="微软雅黑" panose="020B0503020204020204" pitchFamily="34" charset="-122"/>
                </a:rPr>
                <a:t> </a:t>
              </a:r>
              <a:endParaRPr lang="en-US" altLang="zh-CN" b="1" dirty="0">
                <a:solidFill>
                  <a:srgbClr val="D40000"/>
                </a:solidFill>
                <a:latin typeface="Gill Sans MT" panose="020B0502020104020203" pitchFamily="34" charset="0"/>
                <a:ea typeface="微软雅黑" panose="020B0503020204020204" pitchFamily="34" charset="-122"/>
              </a:endParaRPr>
            </a:p>
            <a:p>
              <a:pPr algn="ctr"/>
              <a:r>
                <a:rPr lang="en-US" altLang="zh-CN" b="1" dirty="0">
                  <a:solidFill>
                    <a:srgbClr val="D40000"/>
                  </a:solidFill>
                  <a:latin typeface="Gill Sans MT" panose="020B0502020104020203" pitchFamily="34" charset="0"/>
                  <a:ea typeface="微软雅黑" panose="020B0503020204020204" pitchFamily="34" charset="-122"/>
                </a:rPr>
                <a:t>Integrity</a:t>
              </a:r>
            </a:p>
          </p:txBody>
        </p:sp>
      </p:grpSp>
      <p:sp>
        <p:nvSpPr>
          <p:cNvPr id="12" name="矩形 11">
            <a:extLst>
              <a:ext uri="{FF2B5EF4-FFF2-40B4-BE49-F238E27FC236}">
                <a16:creationId xmlns:a16="http://schemas.microsoft.com/office/drawing/2014/main" id="{77BFF3C4-0D1B-969A-2F77-254303215F97}"/>
              </a:ext>
            </a:extLst>
          </p:cNvPr>
          <p:cNvSpPr/>
          <p:nvPr/>
        </p:nvSpPr>
        <p:spPr>
          <a:xfrm>
            <a:off x="622932" y="2336164"/>
            <a:ext cx="1284955" cy="786457"/>
          </a:xfrm>
          <a:prstGeom prst="rect">
            <a:avLst/>
          </a:prstGeom>
          <a:solidFill>
            <a:schemeClr val="accent5">
              <a:lumMod val="20000"/>
              <a:lumOff val="80000"/>
              <a:alpha val="25882"/>
            </a:schemeClr>
          </a:solidFill>
          <a:ln w="12700">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Gill Sans MT" panose="020B0502020104020203" pitchFamily="34" charset="0"/>
            </a:endParaRPr>
          </a:p>
        </p:txBody>
      </p:sp>
      <p:sp>
        <p:nvSpPr>
          <p:cNvPr id="30" name="矩形 29">
            <a:extLst>
              <a:ext uri="{FF2B5EF4-FFF2-40B4-BE49-F238E27FC236}">
                <a16:creationId xmlns:a16="http://schemas.microsoft.com/office/drawing/2014/main" id="{933414E2-5B78-CA24-647C-A3F19AC5E349}"/>
              </a:ext>
            </a:extLst>
          </p:cNvPr>
          <p:cNvSpPr/>
          <p:nvPr/>
        </p:nvSpPr>
        <p:spPr>
          <a:xfrm>
            <a:off x="622932" y="4568842"/>
            <a:ext cx="1284955" cy="786457"/>
          </a:xfrm>
          <a:prstGeom prst="rect">
            <a:avLst/>
          </a:prstGeom>
          <a:solidFill>
            <a:schemeClr val="accent5">
              <a:lumMod val="20000"/>
              <a:lumOff val="80000"/>
              <a:alpha val="25882"/>
            </a:schemeClr>
          </a:solidFill>
          <a:ln w="12700">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Gill Sans MT" panose="020B0502020104020203" pitchFamily="34" charset="0"/>
            </a:endParaRPr>
          </a:p>
        </p:txBody>
      </p:sp>
      <p:sp>
        <p:nvSpPr>
          <p:cNvPr id="31" name="矩形 30">
            <a:extLst>
              <a:ext uri="{FF2B5EF4-FFF2-40B4-BE49-F238E27FC236}">
                <a16:creationId xmlns:a16="http://schemas.microsoft.com/office/drawing/2014/main" id="{48A70FE6-E71A-9522-6FEC-732AEADE7122}"/>
              </a:ext>
            </a:extLst>
          </p:cNvPr>
          <p:cNvSpPr/>
          <p:nvPr/>
        </p:nvSpPr>
        <p:spPr>
          <a:xfrm>
            <a:off x="622932" y="5739421"/>
            <a:ext cx="1284956" cy="786457"/>
          </a:xfrm>
          <a:prstGeom prst="rect">
            <a:avLst/>
          </a:prstGeom>
          <a:solidFill>
            <a:schemeClr val="accent5">
              <a:lumMod val="20000"/>
              <a:lumOff val="80000"/>
              <a:alpha val="25882"/>
            </a:schemeClr>
          </a:solidFill>
          <a:ln w="12700">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Gill Sans MT" panose="020B0502020104020203" pitchFamily="34" charset="0"/>
            </a:endParaRPr>
          </a:p>
        </p:txBody>
      </p:sp>
      <p:grpSp>
        <p:nvGrpSpPr>
          <p:cNvPr id="43" name="组合 42">
            <a:extLst>
              <a:ext uri="{FF2B5EF4-FFF2-40B4-BE49-F238E27FC236}">
                <a16:creationId xmlns:a16="http://schemas.microsoft.com/office/drawing/2014/main" id="{E914A094-125D-12DC-A6A2-F764A4256C64}"/>
              </a:ext>
            </a:extLst>
          </p:cNvPr>
          <p:cNvGrpSpPr/>
          <p:nvPr/>
        </p:nvGrpSpPr>
        <p:grpSpPr>
          <a:xfrm>
            <a:off x="671306" y="3554903"/>
            <a:ext cx="1119564" cy="490057"/>
            <a:chOff x="538649" y="3529648"/>
            <a:chExt cx="1489985" cy="689427"/>
          </a:xfrm>
        </p:grpSpPr>
        <p:grpSp>
          <p:nvGrpSpPr>
            <p:cNvPr id="58" name="组合 57">
              <a:extLst>
                <a:ext uri="{FF2B5EF4-FFF2-40B4-BE49-F238E27FC236}">
                  <a16:creationId xmlns:a16="http://schemas.microsoft.com/office/drawing/2014/main" id="{A3AA8227-D3EB-1B03-5E3C-B8170410EE7C}"/>
                </a:ext>
              </a:extLst>
            </p:cNvPr>
            <p:cNvGrpSpPr/>
            <p:nvPr/>
          </p:nvGrpSpPr>
          <p:grpSpPr>
            <a:xfrm>
              <a:off x="538649" y="3529648"/>
              <a:ext cx="458634" cy="193352"/>
              <a:chOff x="177116" y="3530823"/>
              <a:chExt cx="458634" cy="193352"/>
            </a:xfrm>
          </p:grpSpPr>
          <p:sp>
            <p:nvSpPr>
              <p:cNvPr id="52" name="Rectangle: Rounded Corners 42">
                <a:extLst>
                  <a:ext uri="{FF2B5EF4-FFF2-40B4-BE49-F238E27FC236}">
                    <a16:creationId xmlns:a16="http://schemas.microsoft.com/office/drawing/2014/main" id="{CA6E4F8F-DEEB-A62F-FC86-58757312F1DF}"/>
                  </a:ext>
                </a:extLst>
              </p:cNvPr>
              <p:cNvSpPr/>
              <p:nvPr/>
            </p:nvSpPr>
            <p:spPr>
              <a:xfrm rot="5400000">
                <a:off x="156879" y="3551060"/>
                <a:ext cx="193351" cy="152878"/>
              </a:xfrm>
              <a:prstGeom prst="roundRect">
                <a:avLst/>
              </a:prstGeom>
              <a:solidFill>
                <a:srgbClr val="F4B58A"/>
              </a:solidFill>
              <a:ln>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53" name="Rectangle: Rounded Corners 42">
                <a:extLst>
                  <a:ext uri="{FF2B5EF4-FFF2-40B4-BE49-F238E27FC236}">
                    <a16:creationId xmlns:a16="http://schemas.microsoft.com/office/drawing/2014/main" id="{DE048DE4-154B-3241-25BE-C2AE62377D68}"/>
                  </a:ext>
                </a:extLst>
              </p:cNvPr>
              <p:cNvSpPr/>
              <p:nvPr/>
            </p:nvSpPr>
            <p:spPr>
              <a:xfrm rot="5400000">
                <a:off x="309757" y="3551060"/>
                <a:ext cx="193352" cy="152878"/>
              </a:xfrm>
              <a:prstGeom prst="roundRect">
                <a:avLst/>
              </a:prstGeom>
              <a:noFill/>
              <a:ln w="6350">
                <a:solidFill>
                  <a:schemeClr val="bg1">
                    <a:lumMod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56" name="Rectangle: Rounded Corners 42">
                <a:extLst>
                  <a:ext uri="{FF2B5EF4-FFF2-40B4-BE49-F238E27FC236}">
                    <a16:creationId xmlns:a16="http://schemas.microsoft.com/office/drawing/2014/main" id="{8200FB43-91D8-ADAA-95E4-7FC7F293DD86}"/>
                  </a:ext>
                </a:extLst>
              </p:cNvPr>
              <p:cNvSpPr/>
              <p:nvPr/>
            </p:nvSpPr>
            <p:spPr>
              <a:xfrm rot="5400000">
                <a:off x="462635" y="3551060"/>
                <a:ext cx="193352" cy="152878"/>
              </a:xfrm>
              <a:prstGeom prst="roundRect">
                <a:avLst/>
              </a:prstGeom>
              <a:noFill/>
              <a:ln w="6350">
                <a:solidFill>
                  <a:schemeClr val="bg1">
                    <a:lumMod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grpSp>
        <p:grpSp>
          <p:nvGrpSpPr>
            <p:cNvPr id="59" name="组合 58">
              <a:extLst>
                <a:ext uri="{FF2B5EF4-FFF2-40B4-BE49-F238E27FC236}">
                  <a16:creationId xmlns:a16="http://schemas.microsoft.com/office/drawing/2014/main" id="{04EA9E60-E008-C037-D942-886F33598082}"/>
                </a:ext>
              </a:extLst>
            </p:cNvPr>
            <p:cNvGrpSpPr/>
            <p:nvPr/>
          </p:nvGrpSpPr>
          <p:grpSpPr>
            <a:xfrm>
              <a:off x="1044022" y="3530823"/>
              <a:ext cx="458634" cy="193352"/>
              <a:chOff x="177116" y="3530823"/>
              <a:chExt cx="458634" cy="193352"/>
            </a:xfrm>
          </p:grpSpPr>
          <p:sp>
            <p:nvSpPr>
              <p:cNvPr id="60" name="Rectangle: Rounded Corners 42">
                <a:extLst>
                  <a:ext uri="{FF2B5EF4-FFF2-40B4-BE49-F238E27FC236}">
                    <a16:creationId xmlns:a16="http://schemas.microsoft.com/office/drawing/2014/main" id="{C6EDAF17-17B0-31E0-C98E-FAE01A911F23}"/>
                  </a:ext>
                </a:extLst>
              </p:cNvPr>
              <p:cNvSpPr/>
              <p:nvPr/>
            </p:nvSpPr>
            <p:spPr>
              <a:xfrm rot="5400000">
                <a:off x="156879" y="3551060"/>
                <a:ext cx="193351" cy="152878"/>
              </a:xfrm>
              <a:prstGeom prst="roundRect">
                <a:avLst/>
              </a:prstGeom>
              <a:solidFill>
                <a:srgbClr val="78A858"/>
              </a:solidFill>
              <a:ln>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61" name="Rectangle: Rounded Corners 42">
                <a:extLst>
                  <a:ext uri="{FF2B5EF4-FFF2-40B4-BE49-F238E27FC236}">
                    <a16:creationId xmlns:a16="http://schemas.microsoft.com/office/drawing/2014/main" id="{2012B08B-C910-E919-A2D7-B369F79EDFDC}"/>
                  </a:ext>
                </a:extLst>
              </p:cNvPr>
              <p:cNvSpPr/>
              <p:nvPr/>
            </p:nvSpPr>
            <p:spPr>
              <a:xfrm rot="5400000">
                <a:off x="309757" y="3551060"/>
                <a:ext cx="193352" cy="152878"/>
              </a:xfrm>
              <a:prstGeom prst="roundRect">
                <a:avLst/>
              </a:prstGeom>
              <a:noFill/>
              <a:ln w="6350">
                <a:solidFill>
                  <a:schemeClr val="bg1">
                    <a:lumMod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62" name="Rectangle: Rounded Corners 42">
                <a:extLst>
                  <a:ext uri="{FF2B5EF4-FFF2-40B4-BE49-F238E27FC236}">
                    <a16:creationId xmlns:a16="http://schemas.microsoft.com/office/drawing/2014/main" id="{094409B2-B1E0-C509-ADEC-017DF112254D}"/>
                  </a:ext>
                </a:extLst>
              </p:cNvPr>
              <p:cNvSpPr/>
              <p:nvPr/>
            </p:nvSpPr>
            <p:spPr>
              <a:xfrm rot="5400000">
                <a:off x="462635" y="3551060"/>
                <a:ext cx="193352" cy="152878"/>
              </a:xfrm>
              <a:prstGeom prst="roundRect">
                <a:avLst/>
              </a:prstGeom>
              <a:noFill/>
              <a:ln w="6350">
                <a:solidFill>
                  <a:schemeClr val="bg1">
                    <a:lumMod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grpSp>
        <p:grpSp>
          <p:nvGrpSpPr>
            <p:cNvPr id="64" name="组合 63">
              <a:extLst>
                <a:ext uri="{FF2B5EF4-FFF2-40B4-BE49-F238E27FC236}">
                  <a16:creationId xmlns:a16="http://schemas.microsoft.com/office/drawing/2014/main" id="{2ED00B57-4B05-553D-94C7-DC500244E623}"/>
                </a:ext>
              </a:extLst>
            </p:cNvPr>
            <p:cNvGrpSpPr/>
            <p:nvPr/>
          </p:nvGrpSpPr>
          <p:grpSpPr>
            <a:xfrm>
              <a:off x="1539935" y="3529968"/>
              <a:ext cx="458634" cy="193352"/>
              <a:chOff x="177116" y="3530823"/>
              <a:chExt cx="458634" cy="193352"/>
            </a:xfrm>
          </p:grpSpPr>
          <p:sp>
            <p:nvSpPr>
              <p:cNvPr id="65" name="Rectangle: Rounded Corners 42">
                <a:extLst>
                  <a:ext uri="{FF2B5EF4-FFF2-40B4-BE49-F238E27FC236}">
                    <a16:creationId xmlns:a16="http://schemas.microsoft.com/office/drawing/2014/main" id="{8F9ADBE5-2C42-3BF7-B8FA-7B75E005C257}"/>
                  </a:ext>
                </a:extLst>
              </p:cNvPr>
              <p:cNvSpPr/>
              <p:nvPr/>
            </p:nvSpPr>
            <p:spPr>
              <a:xfrm rot="5400000">
                <a:off x="156879" y="3551060"/>
                <a:ext cx="193351" cy="152878"/>
              </a:xfrm>
              <a:prstGeom prst="roundRect">
                <a:avLst/>
              </a:prstGeom>
              <a:solidFill>
                <a:srgbClr val="4E95D9"/>
              </a:solidFill>
              <a:ln>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66" name="Rectangle: Rounded Corners 42">
                <a:extLst>
                  <a:ext uri="{FF2B5EF4-FFF2-40B4-BE49-F238E27FC236}">
                    <a16:creationId xmlns:a16="http://schemas.microsoft.com/office/drawing/2014/main" id="{6C268FED-FB52-4226-733D-C4E64F554A19}"/>
                  </a:ext>
                </a:extLst>
              </p:cNvPr>
              <p:cNvSpPr/>
              <p:nvPr/>
            </p:nvSpPr>
            <p:spPr>
              <a:xfrm rot="5400000">
                <a:off x="309757" y="3551060"/>
                <a:ext cx="193352" cy="152878"/>
              </a:xfrm>
              <a:prstGeom prst="roundRect">
                <a:avLst/>
              </a:prstGeom>
              <a:noFill/>
              <a:ln w="6350">
                <a:solidFill>
                  <a:schemeClr val="bg1">
                    <a:lumMod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67" name="Rectangle: Rounded Corners 42">
                <a:extLst>
                  <a:ext uri="{FF2B5EF4-FFF2-40B4-BE49-F238E27FC236}">
                    <a16:creationId xmlns:a16="http://schemas.microsoft.com/office/drawing/2014/main" id="{A31796D7-2492-D527-8D5C-27F3387EF061}"/>
                  </a:ext>
                </a:extLst>
              </p:cNvPr>
              <p:cNvSpPr/>
              <p:nvPr/>
            </p:nvSpPr>
            <p:spPr>
              <a:xfrm rot="5400000">
                <a:off x="462635" y="3551060"/>
                <a:ext cx="193352" cy="152878"/>
              </a:xfrm>
              <a:prstGeom prst="roundRect">
                <a:avLst/>
              </a:prstGeom>
              <a:noFill/>
              <a:ln w="6350">
                <a:solidFill>
                  <a:schemeClr val="bg1">
                    <a:lumMod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grpSp>
        <p:grpSp>
          <p:nvGrpSpPr>
            <p:cNvPr id="69" name="组合 68">
              <a:extLst>
                <a:ext uri="{FF2B5EF4-FFF2-40B4-BE49-F238E27FC236}">
                  <a16:creationId xmlns:a16="http://schemas.microsoft.com/office/drawing/2014/main" id="{81619805-8728-C940-77D7-A61169A40F00}"/>
                </a:ext>
              </a:extLst>
            </p:cNvPr>
            <p:cNvGrpSpPr/>
            <p:nvPr/>
          </p:nvGrpSpPr>
          <p:grpSpPr>
            <a:xfrm>
              <a:off x="538649" y="4025723"/>
              <a:ext cx="458634" cy="193352"/>
              <a:chOff x="177116" y="3530823"/>
              <a:chExt cx="458634" cy="193352"/>
            </a:xfrm>
          </p:grpSpPr>
          <p:sp>
            <p:nvSpPr>
              <p:cNvPr id="70" name="Rectangle: Rounded Corners 42">
                <a:extLst>
                  <a:ext uri="{FF2B5EF4-FFF2-40B4-BE49-F238E27FC236}">
                    <a16:creationId xmlns:a16="http://schemas.microsoft.com/office/drawing/2014/main" id="{FB5E673B-3780-8306-AC16-8B0E847FD202}"/>
                  </a:ext>
                </a:extLst>
              </p:cNvPr>
              <p:cNvSpPr/>
              <p:nvPr/>
            </p:nvSpPr>
            <p:spPr>
              <a:xfrm rot="5400000">
                <a:off x="156879" y="3551060"/>
                <a:ext cx="193351" cy="152878"/>
              </a:xfrm>
              <a:prstGeom prst="roundRect">
                <a:avLst/>
              </a:prstGeom>
              <a:solidFill>
                <a:srgbClr val="F4B58A"/>
              </a:solidFill>
              <a:ln>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71" name="Rectangle: Rounded Corners 42">
                <a:extLst>
                  <a:ext uri="{FF2B5EF4-FFF2-40B4-BE49-F238E27FC236}">
                    <a16:creationId xmlns:a16="http://schemas.microsoft.com/office/drawing/2014/main" id="{FBBB6469-9799-56EF-6687-581CC595D227}"/>
                  </a:ext>
                </a:extLst>
              </p:cNvPr>
              <p:cNvSpPr/>
              <p:nvPr/>
            </p:nvSpPr>
            <p:spPr>
              <a:xfrm rot="5400000">
                <a:off x="309757" y="3551060"/>
                <a:ext cx="193352" cy="152878"/>
              </a:xfrm>
              <a:prstGeom prst="roundRect">
                <a:avLst/>
              </a:prstGeom>
              <a:solidFill>
                <a:srgbClr val="78A858"/>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72" name="Rectangle: Rounded Corners 42">
                <a:extLst>
                  <a:ext uri="{FF2B5EF4-FFF2-40B4-BE49-F238E27FC236}">
                    <a16:creationId xmlns:a16="http://schemas.microsoft.com/office/drawing/2014/main" id="{4471F680-0316-5C08-39C6-49529AA1CF81}"/>
                  </a:ext>
                </a:extLst>
              </p:cNvPr>
              <p:cNvSpPr/>
              <p:nvPr/>
            </p:nvSpPr>
            <p:spPr>
              <a:xfrm rot="5400000">
                <a:off x="462635" y="3551060"/>
                <a:ext cx="193352" cy="152878"/>
              </a:xfrm>
              <a:prstGeom prst="roundRect">
                <a:avLst/>
              </a:prstGeom>
              <a:solidFill>
                <a:srgbClr val="4E95D9"/>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grpSp>
        <p:grpSp>
          <p:nvGrpSpPr>
            <p:cNvPr id="74" name="组合 73">
              <a:extLst>
                <a:ext uri="{FF2B5EF4-FFF2-40B4-BE49-F238E27FC236}">
                  <a16:creationId xmlns:a16="http://schemas.microsoft.com/office/drawing/2014/main" id="{D2B90DEB-60E3-80E2-A757-C25247E90CDE}"/>
                </a:ext>
              </a:extLst>
            </p:cNvPr>
            <p:cNvGrpSpPr/>
            <p:nvPr/>
          </p:nvGrpSpPr>
          <p:grpSpPr>
            <a:xfrm>
              <a:off x="1044022" y="4025723"/>
              <a:ext cx="458634" cy="193352"/>
              <a:chOff x="177116" y="3530823"/>
              <a:chExt cx="458634" cy="193352"/>
            </a:xfrm>
          </p:grpSpPr>
          <p:sp>
            <p:nvSpPr>
              <p:cNvPr id="75" name="Rectangle: Rounded Corners 42">
                <a:extLst>
                  <a:ext uri="{FF2B5EF4-FFF2-40B4-BE49-F238E27FC236}">
                    <a16:creationId xmlns:a16="http://schemas.microsoft.com/office/drawing/2014/main" id="{B71F0C10-204B-C891-FB61-601E4820700F}"/>
                  </a:ext>
                </a:extLst>
              </p:cNvPr>
              <p:cNvSpPr/>
              <p:nvPr/>
            </p:nvSpPr>
            <p:spPr>
              <a:xfrm rot="5400000">
                <a:off x="156879" y="3551060"/>
                <a:ext cx="193351" cy="152878"/>
              </a:xfrm>
              <a:prstGeom prst="roundRect">
                <a:avLst/>
              </a:prstGeom>
              <a:solidFill>
                <a:srgbClr val="F4B58A"/>
              </a:solidFill>
              <a:ln>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76" name="Rectangle: Rounded Corners 42">
                <a:extLst>
                  <a:ext uri="{FF2B5EF4-FFF2-40B4-BE49-F238E27FC236}">
                    <a16:creationId xmlns:a16="http://schemas.microsoft.com/office/drawing/2014/main" id="{D556E757-14A7-40ED-E8A0-F5FF9D147E20}"/>
                  </a:ext>
                </a:extLst>
              </p:cNvPr>
              <p:cNvSpPr/>
              <p:nvPr/>
            </p:nvSpPr>
            <p:spPr>
              <a:xfrm rot="5400000">
                <a:off x="309757" y="3551060"/>
                <a:ext cx="193352" cy="152878"/>
              </a:xfrm>
              <a:prstGeom prst="roundRect">
                <a:avLst/>
              </a:prstGeom>
              <a:solidFill>
                <a:srgbClr val="78A858"/>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77" name="Rectangle: Rounded Corners 42">
                <a:extLst>
                  <a:ext uri="{FF2B5EF4-FFF2-40B4-BE49-F238E27FC236}">
                    <a16:creationId xmlns:a16="http://schemas.microsoft.com/office/drawing/2014/main" id="{CE4A4E2E-73AD-D8B5-7489-68C89BE551E1}"/>
                  </a:ext>
                </a:extLst>
              </p:cNvPr>
              <p:cNvSpPr/>
              <p:nvPr/>
            </p:nvSpPr>
            <p:spPr>
              <a:xfrm rot="5400000">
                <a:off x="462635" y="3551060"/>
                <a:ext cx="193352" cy="152878"/>
              </a:xfrm>
              <a:prstGeom prst="roundRect">
                <a:avLst/>
              </a:prstGeom>
              <a:solidFill>
                <a:srgbClr val="4E95D9"/>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grpSp>
        <p:grpSp>
          <p:nvGrpSpPr>
            <p:cNvPr id="78" name="组合 77">
              <a:extLst>
                <a:ext uri="{FF2B5EF4-FFF2-40B4-BE49-F238E27FC236}">
                  <a16:creationId xmlns:a16="http://schemas.microsoft.com/office/drawing/2014/main" id="{D0B4F1B8-84F5-5276-DABB-D0E16E9D8002}"/>
                </a:ext>
              </a:extLst>
            </p:cNvPr>
            <p:cNvGrpSpPr/>
            <p:nvPr/>
          </p:nvGrpSpPr>
          <p:grpSpPr>
            <a:xfrm>
              <a:off x="1570000" y="4017452"/>
              <a:ext cx="458634" cy="193352"/>
              <a:chOff x="177116" y="3530823"/>
              <a:chExt cx="458634" cy="193352"/>
            </a:xfrm>
          </p:grpSpPr>
          <p:sp>
            <p:nvSpPr>
              <p:cNvPr id="79" name="Rectangle: Rounded Corners 42">
                <a:extLst>
                  <a:ext uri="{FF2B5EF4-FFF2-40B4-BE49-F238E27FC236}">
                    <a16:creationId xmlns:a16="http://schemas.microsoft.com/office/drawing/2014/main" id="{21D94EE1-A3E3-FBC5-4779-35BA70A11D35}"/>
                  </a:ext>
                </a:extLst>
              </p:cNvPr>
              <p:cNvSpPr/>
              <p:nvPr/>
            </p:nvSpPr>
            <p:spPr>
              <a:xfrm rot="5400000">
                <a:off x="156879" y="3551060"/>
                <a:ext cx="193351" cy="152878"/>
              </a:xfrm>
              <a:prstGeom prst="roundRect">
                <a:avLst/>
              </a:prstGeom>
              <a:solidFill>
                <a:srgbClr val="F4B58A"/>
              </a:solidFill>
              <a:ln>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80" name="Rectangle: Rounded Corners 42">
                <a:extLst>
                  <a:ext uri="{FF2B5EF4-FFF2-40B4-BE49-F238E27FC236}">
                    <a16:creationId xmlns:a16="http://schemas.microsoft.com/office/drawing/2014/main" id="{E79507A4-B54D-9095-B5A6-894B453433EC}"/>
                  </a:ext>
                </a:extLst>
              </p:cNvPr>
              <p:cNvSpPr/>
              <p:nvPr/>
            </p:nvSpPr>
            <p:spPr>
              <a:xfrm rot="5400000">
                <a:off x="309757" y="3551060"/>
                <a:ext cx="193352" cy="152878"/>
              </a:xfrm>
              <a:prstGeom prst="roundRect">
                <a:avLst/>
              </a:prstGeom>
              <a:solidFill>
                <a:srgbClr val="78A858"/>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81" name="Rectangle: Rounded Corners 42">
                <a:extLst>
                  <a:ext uri="{FF2B5EF4-FFF2-40B4-BE49-F238E27FC236}">
                    <a16:creationId xmlns:a16="http://schemas.microsoft.com/office/drawing/2014/main" id="{93E8E3E2-E700-61E2-740F-603E483460B1}"/>
                  </a:ext>
                </a:extLst>
              </p:cNvPr>
              <p:cNvSpPr/>
              <p:nvPr/>
            </p:nvSpPr>
            <p:spPr>
              <a:xfrm rot="5400000">
                <a:off x="462635" y="3551060"/>
                <a:ext cx="193352" cy="152878"/>
              </a:xfrm>
              <a:prstGeom prst="roundRect">
                <a:avLst/>
              </a:prstGeom>
              <a:solidFill>
                <a:srgbClr val="4E95D9"/>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grpSp>
        <p:sp>
          <p:nvSpPr>
            <p:cNvPr id="82" name="Rectangle: Rounded Corners 40">
              <a:extLst>
                <a:ext uri="{FF2B5EF4-FFF2-40B4-BE49-F238E27FC236}">
                  <a16:creationId xmlns:a16="http://schemas.microsoft.com/office/drawing/2014/main" id="{779815ED-9342-49F3-1C3E-A655ECCE1B06}"/>
                </a:ext>
              </a:extLst>
            </p:cNvPr>
            <p:cNvSpPr/>
            <p:nvPr/>
          </p:nvSpPr>
          <p:spPr>
            <a:xfrm>
              <a:off x="866022" y="3798417"/>
              <a:ext cx="803467" cy="142879"/>
            </a:xfrm>
            <a:prstGeom prst="roundRect">
              <a:avLst/>
            </a:prstGeom>
            <a:noFill/>
            <a:ln w="12700" cap="flat" cmpd="sng" algn="ctr">
              <a:solidFill>
                <a:schemeClr val="tx1">
                  <a:lumMod val="50000"/>
                  <a:lumOff val="50000"/>
                </a:schemeClr>
              </a:solidFill>
              <a:prstDash val="sysDash"/>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83" name="文本框 82">
              <a:extLst>
                <a:ext uri="{FF2B5EF4-FFF2-40B4-BE49-F238E27FC236}">
                  <a16:creationId xmlns:a16="http://schemas.microsoft.com/office/drawing/2014/main" id="{F564D66D-B2BB-5B05-DE62-B028934290D2}"/>
                </a:ext>
              </a:extLst>
            </p:cNvPr>
            <p:cNvSpPr txBox="1"/>
            <p:nvPr/>
          </p:nvSpPr>
          <p:spPr>
            <a:xfrm>
              <a:off x="784701" y="3718604"/>
              <a:ext cx="929674" cy="324741"/>
            </a:xfrm>
            <a:prstGeom prst="rect">
              <a:avLst/>
            </a:prstGeom>
            <a:noFill/>
          </p:spPr>
          <p:txBody>
            <a:bodyPr wrap="square" rtlCol="0">
              <a:spAutoFit/>
            </a:bodyPr>
            <a:lstStyle/>
            <a:p>
              <a:pPr algn="ctr"/>
              <a:r>
                <a:rPr lang="en-US" altLang="zh-CN" sz="900" i="1" dirty="0" err="1">
                  <a:solidFill>
                    <a:schemeClr val="bg1">
                      <a:lumMod val="50000"/>
                    </a:schemeClr>
                  </a:solidFill>
                  <a:latin typeface="Gill Sans MT" panose="020B0502020104020203" pitchFamily="34" charset="0"/>
                  <a:ea typeface="微软雅黑" panose="020B0503020204020204" pitchFamily="34" charset="-122"/>
                </a:rPr>
                <a:t>AllGather</a:t>
              </a:r>
              <a:endParaRPr lang="en-US" altLang="zh-CN" sz="1050" i="1" dirty="0">
                <a:solidFill>
                  <a:schemeClr val="bg1">
                    <a:lumMod val="50000"/>
                  </a:schemeClr>
                </a:solidFill>
                <a:latin typeface="Gill Sans MT" panose="020B0502020104020203" pitchFamily="34" charset="0"/>
                <a:ea typeface="微软雅黑" panose="020B0503020204020204" pitchFamily="34" charset="-122"/>
              </a:endParaRPr>
            </a:p>
          </p:txBody>
        </p:sp>
        <p:cxnSp>
          <p:nvCxnSpPr>
            <p:cNvPr id="85" name="直接连接符 84">
              <a:extLst>
                <a:ext uri="{FF2B5EF4-FFF2-40B4-BE49-F238E27FC236}">
                  <a16:creationId xmlns:a16="http://schemas.microsoft.com/office/drawing/2014/main" id="{056F2185-16A1-EF3E-87C1-ACAC786BC07E}"/>
                </a:ext>
              </a:extLst>
            </p:cNvPr>
            <p:cNvCxnSpPr>
              <a:cxnSpLocks/>
              <a:stCxn id="53" idx="3"/>
              <a:endCxn id="82" idx="0"/>
            </p:cNvCxnSpPr>
            <p:nvPr/>
          </p:nvCxnSpPr>
          <p:spPr>
            <a:xfrm>
              <a:off x="767966" y="3723000"/>
              <a:ext cx="499790" cy="75417"/>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89" name="直接连接符 88">
              <a:extLst>
                <a:ext uri="{FF2B5EF4-FFF2-40B4-BE49-F238E27FC236}">
                  <a16:creationId xmlns:a16="http://schemas.microsoft.com/office/drawing/2014/main" id="{52A6335D-6C7A-FB3E-7114-901298C67F79}"/>
                </a:ext>
              </a:extLst>
            </p:cNvPr>
            <p:cNvCxnSpPr>
              <a:cxnSpLocks/>
              <a:stCxn id="61" idx="3"/>
              <a:endCxn id="82" idx="0"/>
            </p:cNvCxnSpPr>
            <p:nvPr/>
          </p:nvCxnSpPr>
          <p:spPr>
            <a:xfrm flipH="1">
              <a:off x="1267756" y="3724175"/>
              <a:ext cx="5583" cy="74242"/>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2" name="直接连接符 91">
              <a:extLst>
                <a:ext uri="{FF2B5EF4-FFF2-40B4-BE49-F238E27FC236}">
                  <a16:creationId xmlns:a16="http://schemas.microsoft.com/office/drawing/2014/main" id="{7B18718C-E5B5-C3EB-B96E-6BC2A0798FAE}"/>
                </a:ext>
              </a:extLst>
            </p:cNvPr>
            <p:cNvCxnSpPr>
              <a:cxnSpLocks/>
              <a:stCxn id="66" idx="3"/>
              <a:endCxn id="82" idx="0"/>
            </p:cNvCxnSpPr>
            <p:nvPr/>
          </p:nvCxnSpPr>
          <p:spPr>
            <a:xfrm flipH="1">
              <a:off x="1267756" y="3723320"/>
              <a:ext cx="501496" cy="75097"/>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8" name="直接连接符 97">
              <a:extLst>
                <a:ext uri="{FF2B5EF4-FFF2-40B4-BE49-F238E27FC236}">
                  <a16:creationId xmlns:a16="http://schemas.microsoft.com/office/drawing/2014/main" id="{4FDEFFAF-3C5E-26C0-DBBB-A029E8B5D2CF}"/>
                </a:ext>
              </a:extLst>
            </p:cNvPr>
            <p:cNvCxnSpPr>
              <a:cxnSpLocks/>
              <a:stCxn id="71" idx="1"/>
              <a:endCxn id="82" idx="2"/>
            </p:cNvCxnSpPr>
            <p:nvPr/>
          </p:nvCxnSpPr>
          <p:spPr>
            <a:xfrm flipV="1">
              <a:off x="767966" y="3941296"/>
              <a:ext cx="499790" cy="84427"/>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02" name="直接连接符 101">
              <a:extLst>
                <a:ext uri="{FF2B5EF4-FFF2-40B4-BE49-F238E27FC236}">
                  <a16:creationId xmlns:a16="http://schemas.microsoft.com/office/drawing/2014/main" id="{D2153A68-E98F-2A89-B938-8B24728B2E8B}"/>
                </a:ext>
              </a:extLst>
            </p:cNvPr>
            <p:cNvCxnSpPr>
              <a:cxnSpLocks/>
              <a:stCxn id="76" idx="1"/>
              <a:endCxn id="82" idx="2"/>
            </p:cNvCxnSpPr>
            <p:nvPr/>
          </p:nvCxnSpPr>
          <p:spPr>
            <a:xfrm flipH="1" flipV="1">
              <a:off x="1267756" y="3941296"/>
              <a:ext cx="5583" cy="84427"/>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05" name="直接连接符 104">
              <a:extLst>
                <a:ext uri="{FF2B5EF4-FFF2-40B4-BE49-F238E27FC236}">
                  <a16:creationId xmlns:a16="http://schemas.microsoft.com/office/drawing/2014/main" id="{19E06010-D5B0-C857-CF57-5B9193E335B6}"/>
                </a:ext>
              </a:extLst>
            </p:cNvPr>
            <p:cNvCxnSpPr>
              <a:cxnSpLocks/>
              <a:stCxn id="80" idx="1"/>
              <a:endCxn id="82" idx="2"/>
            </p:cNvCxnSpPr>
            <p:nvPr/>
          </p:nvCxnSpPr>
          <p:spPr>
            <a:xfrm flipH="1" flipV="1">
              <a:off x="1267756" y="3941296"/>
              <a:ext cx="531561" cy="76156"/>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45" name="组合 44">
            <a:extLst>
              <a:ext uri="{FF2B5EF4-FFF2-40B4-BE49-F238E27FC236}">
                <a16:creationId xmlns:a16="http://schemas.microsoft.com/office/drawing/2014/main" id="{E465156E-AADC-F258-3842-9EB1135D8A72}"/>
              </a:ext>
            </a:extLst>
          </p:cNvPr>
          <p:cNvGrpSpPr/>
          <p:nvPr/>
        </p:nvGrpSpPr>
        <p:grpSpPr>
          <a:xfrm>
            <a:off x="691797" y="2377351"/>
            <a:ext cx="1071708" cy="707309"/>
            <a:chOff x="686436" y="2403722"/>
            <a:chExt cx="1207985" cy="821318"/>
          </a:xfrm>
        </p:grpSpPr>
        <p:sp>
          <p:nvSpPr>
            <p:cNvPr id="47" name="Rectangle: Rounded Corners 40">
              <a:extLst>
                <a:ext uri="{FF2B5EF4-FFF2-40B4-BE49-F238E27FC236}">
                  <a16:creationId xmlns:a16="http://schemas.microsoft.com/office/drawing/2014/main" id="{76D02BA4-F4FF-6FC2-C660-4D78BC8B71E6}"/>
                </a:ext>
              </a:extLst>
            </p:cNvPr>
            <p:cNvSpPr/>
            <p:nvPr/>
          </p:nvSpPr>
          <p:spPr>
            <a:xfrm>
              <a:off x="768463" y="2403722"/>
              <a:ext cx="1052446" cy="821318"/>
            </a:xfrm>
            <a:prstGeom prst="roundRect">
              <a:avLst/>
            </a:prstGeom>
            <a:noFill/>
            <a:ln w="28575" cap="flat" cmpd="sng" algn="ctr">
              <a:solidFill>
                <a:schemeClr val="tx1">
                  <a:lumMod val="50000"/>
                  <a:lumOff val="50000"/>
                </a:scheme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48" name="Rectangle: Rounded Corners 114">
              <a:extLst>
                <a:ext uri="{FF2B5EF4-FFF2-40B4-BE49-F238E27FC236}">
                  <a16:creationId xmlns:a16="http://schemas.microsoft.com/office/drawing/2014/main" id="{24B75E87-8F80-431A-9BA3-D6E23B84D4F5}"/>
                </a:ext>
              </a:extLst>
            </p:cNvPr>
            <p:cNvSpPr/>
            <p:nvPr/>
          </p:nvSpPr>
          <p:spPr>
            <a:xfrm rot="5400000">
              <a:off x="810280" y="2442327"/>
              <a:ext cx="341437"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49" name="Rectangle: Rounded Corners 114">
              <a:extLst>
                <a:ext uri="{FF2B5EF4-FFF2-40B4-BE49-F238E27FC236}">
                  <a16:creationId xmlns:a16="http://schemas.microsoft.com/office/drawing/2014/main" id="{DF90A5C5-DED9-0780-03E6-F24F6EE014EE}"/>
                </a:ext>
              </a:extLst>
            </p:cNvPr>
            <p:cNvSpPr/>
            <p:nvPr/>
          </p:nvSpPr>
          <p:spPr>
            <a:xfrm rot="5400000">
              <a:off x="810279" y="2829066"/>
              <a:ext cx="341437"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50" name="Rectangle: Rounded Corners 114">
              <a:extLst>
                <a:ext uri="{FF2B5EF4-FFF2-40B4-BE49-F238E27FC236}">
                  <a16:creationId xmlns:a16="http://schemas.microsoft.com/office/drawing/2014/main" id="{95C0E7BF-29CC-B5AE-FF8A-FCFC40F8FF42}"/>
                </a:ext>
              </a:extLst>
            </p:cNvPr>
            <p:cNvSpPr/>
            <p:nvPr/>
          </p:nvSpPr>
          <p:spPr>
            <a:xfrm rot="5400000">
              <a:off x="1414455" y="2442327"/>
              <a:ext cx="341437" cy="341525"/>
            </a:xfrm>
            <a:prstGeom prst="roundRect">
              <a:avLst/>
            </a:prstGeom>
            <a:solidFill>
              <a:srgbClr val="F2AA84"/>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51" name="Rectangle: Rounded Corners 114">
              <a:extLst>
                <a:ext uri="{FF2B5EF4-FFF2-40B4-BE49-F238E27FC236}">
                  <a16:creationId xmlns:a16="http://schemas.microsoft.com/office/drawing/2014/main" id="{D0D38FAA-964E-9ECF-E794-2D12472FD7A8}"/>
                </a:ext>
              </a:extLst>
            </p:cNvPr>
            <p:cNvSpPr/>
            <p:nvPr/>
          </p:nvSpPr>
          <p:spPr>
            <a:xfrm rot="5400000">
              <a:off x="1414454" y="2829065"/>
              <a:ext cx="341437" cy="341525"/>
            </a:xfrm>
            <a:prstGeom prst="roundRect">
              <a:avLst/>
            </a:prstGeom>
            <a:solidFill>
              <a:srgbClr val="4E95D9"/>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97" name="文本框 196">
              <a:extLst>
                <a:ext uri="{FF2B5EF4-FFF2-40B4-BE49-F238E27FC236}">
                  <a16:creationId xmlns:a16="http://schemas.microsoft.com/office/drawing/2014/main" id="{BEABA3F4-76FC-ECBA-06E9-2E097002103E}"/>
                </a:ext>
              </a:extLst>
            </p:cNvPr>
            <p:cNvSpPr txBox="1"/>
            <p:nvPr/>
          </p:nvSpPr>
          <p:spPr>
            <a:xfrm>
              <a:off x="694951" y="2501000"/>
              <a:ext cx="588135" cy="268039"/>
            </a:xfrm>
            <a:prstGeom prst="rect">
              <a:avLst/>
            </a:prstGeom>
            <a:noFill/>
          </p:spPr>
          <p:txBody>
            <a:bodyPr wrap="square" rtlCol="0">
              <a:spAutoFit/>
            </a:bodyPr>
            <a:lstStyle/>
            <a:p>
              <a:pPr algn="ctr"/>
              <a:r>
                <a:rPr lang="en-US" altLang="zh-CN" sz="900" dirty="0">
                  <a:solidFill>
                    <a:schemeClr val="bg1"/>
                  </a:solidFill>
                  <a:latin typeface="Gill Sans MT" panose="020B0502020104020203" pitchFamily="34" charset="0"/>
                  <a:ea typeface="微软雅黑" panose="020B0503020204020204" pitchFamily="34" charset="-122"/>
                </a:rPr>
                <a:t>GPU0</a:t>
              </a:r>
              <a:endParaRPr lang="en-US" altLang="zh-CN" sz="1050" dirty="0">
                <a:solidFill>
                  <a:schemeClr val="bg1"/>
                </a:solidFill>
                <a:latin typeface="Gill Sans MT" panose="020B0502020104020203" pitchFamily="34" charset="0"/>
                <a:ea typeface="微软雅黑" panose="020B0503020204020204" pitchFamily="34" charset="-122"/>
              </a:endParaRPr>
            </a:p>
          </p:txBody>
        </p:sp>
        <p:sp>
          <p:nvSpPr>
            <p:cNvPr id="198" name="文本框 197">
              <a:extLst>
                <a:ext uri="{FF2B5EF4-FFF2-40B4-BE49-F238E27FC236}">
                  <a16:creationId xmlns:a16="http://schemas.microsoft.com/office/drawing/2014/main" id="{B36F6027-92FB-0980-51EC-F18B4B28D57D}"/>
                </a:ext>
              </a:extLst>
            </p:cNvPr>
            <p:cNvSpPr txBox="1"/>
            <p:nvPr/>
          </p:nvSpPr>
          <p:spPr>
            <a:xfrm>
              <a:off x="686436" y="2893127"/>
              <a:ext cx="588135" cy="268039"/>
            </a:xfrm>
            <a:prstGeom prst="rect">
              <a:avLst/>
            </a:prstGeom>
            <a:noFill/>
          </p:spPr>
          <p:txBody>
            <a:bodyPr wrap="square" rtlCol="0">
              <a:spAutoFit/>
            </a:bodyPr>
            <a:lstStyle/>
            <a:p>
              <a:pPr algn="ctr"/>
              <a:r>
                <a:rPr lang="en-US" altLang="zh-CN" sz="900" dirty="0">
                  <a:solidFill>
                    <a:schemeClr val="bg1"/>
                  </a:solidFill>
                  <a:latin typeface="Gill Sans MT" panose="020B0502020104020203" pitchFamily="34" charset="0"/>
                  <a:ea typeface="微软雅黑" panose="020B0503020204020204" pitchFamily="34" charset="-122"/>
                </a:rPr>
                <a:t>GPU1</a:t>
              </a:r>
              <a:endParaRPr lang="en-US" altLang="zh-CN" sz="1050" dirty="0">
                <a:solidFill>
                  <a:schemeClr val="bg1"/>
                </a:solidFill>
                <a:latin typeface="Gill Sans MT" panose="020B0502020104020203" pitchFamily="34" charset="0"/>
                <a:ea typeface="微软雅黑" panose="020B0503020204020204" pitchFamily="34" charset="-122"/>
              </a:endParaRPr>
            </a:p>
          </p:txBody>
        </p:sp>
        <p:sp>
          <p:nvSpPr>
            <p:cNvPr id="199" name="文本框 198">
              <a:extLst>
                <a:ext uri="{FF2B5EF4-FFF2-40B4-BE49-F238E27FC236}">
                  <a16:creationId xmlns:a16="http://schemas.microsoft.com/office/drawing/2014/main" id="{128A6909-1306-4753-A742-188444116CCF}"/>
                </a:ext>
              </a:extLst>
            </p:cNvPr>
            <p:cNvSpPr txBox="1"/>
            <p:nvPr/>
          </p:nvSpPr>
          <p:spPr>
            <a:xfrm>
              <a:off x="1306286" y="2501000"/>
              <a:ext cx="588135" cy="268039"/>
            </a:xfrm>
            <a:prstGeom prst="rect">
              <a:avLst/>
            </a:prstGeom>
            <a:noFill/>
          </p:spPr>
          <p:txBody>
            <a:bodyPr wrap="square" rtlCol="0">
              <a:spAutoFit/>
            </a:bodyPr>
            <a:lstStyle/>
            <a:p>
              <a:pPr algn="ctr"/>
              <a:r>
                <a:rPr lang="en-US" altLang="zh-CN" sz="900" dirty="0">
                  <a:solidFill>
                    <a:schemeClr val="bg1"/>
                  </a:solidFill>
                  <a:latin typeface="Gill Sans MT" panose="020B0502020104020203" pitchFamily="34" charset="0"/>
                  <a:ea typeface="微软雅黑" panose="020B0503020204020204" pitchFamily="34" charset="-122"/>
                </a:rPr>
                <a:t>GPU2</a:t>
              </a:r>
              <a:endParaRPr lang="en-US" altLang="zh-CN" sz="1050" dirty="0">
                <a:solidFill>
                  <a:schemeClr val="bg1"/>
                </a:solidFill>
                <a:latin typeface="Gill Sans MT" panose="020B0502020104020203" pitchFamily="34" charset="0"/>
                <a:ea typeface="微软雅黑" panose="020B0503020204020204" pitchFamily="34" charset="-122"/>
              </a:endParaRPr>
            </a:p>
          </p:txBody>
        </p:sp>
        <p:sp>
          <p:nvSpPr>
            <p:cNvPr id="200" name="文本框 199">
              <a:extLst>
                <a:ext uri="{FF2B5EF4-FFF2-40B4-BE49-F238E27FC236}">
                  <a16:creationId xmlns:a16="http://schemas.microsoft.com/office/drawing/2014/main" id="{813831FE-D478-603A-B962-33AE41B15EE2}"/>
                </a:ext>
              </a:extLst>
            </p:cNvPr>
            <p:cNvSpPr txBox="1"/>
            <p:nvPr/>
          </p:nvSpPr>
          <p:spPr>
            <a:xfrm>
              <a:off x="1298666" y="2889008"/>
              <a:ext cx="588135" cy="268039"/>
            </a:xfrm>
            <a:prstGeom prst="rect">
              <a:avLst/>
            </a:prstGeom>
            <a:noFill/>
          </p:spPr>
          <p:txBody>
            <a:bodyPr wrap="square" rtlCol="0">
              <a:spAutoFit/>
            </a:bodyPr>
            <a:lstStyle/>
            <a:p>
              <a:pPr algn="ctr"/>
              <a:r>
                <a:rPr lang="en-US" altLang="zh-CN" sz="900" dirty="0">
                  <a:solidFill>
                    <a:schemeClr val="bg1"/>
                  </a:solidFill>
                  <a:latin typeface="Gill Sans MT" panose="020B0502020104020203" pitchFamily="34" charset="0"/>
                  <a:ea typeface="微软雅黑" panose="020B0503020204020204" pitchFamily="34" charset="-122"/>
                </a:rPr>
                <a:t>GPU3</a:t>
              </a:r>
              <a:endParaRPr lang="en-US" altLang="zh-CN" sz="1050" dirty="0">
                <a:solidFill>
                  <a:schemeClr val="bg1"/>
                </a:solidFill>
                <a:latin typeface="Gill Sans MT" panose="020B0502020104020203" pitchFamily="34" charset="0"/>
                <a:ea typeface="微软雅黑" panose="020B0503020204020204" pitchFamily="34" charset="-122"/>
              </a:endParaRPr>
            </a:p>
          </p:txBody>
        </p:sp>
      </p:grpSp>
      <p:grpSp>
        <p:nvGrpSpPr>
          <p:cNvPr id="46" name="组合 45">
            <a:extLst>
              <a:ext uri="{FF2B5EF4-FFF2-40B4-BE49-F238E27FC236}">
                <a16:creationId xmlns:a16="http://schemas.microsoft.com/office/drawing/2014/main" id="{5D6FA0D9-63AB-2F8F-EDA6-03C4AF983EAB}"/>
              </a:ext>
            </a:extLst>
          </p:cNvPr>
          <p:cNvGrpSpPr/>
          <p:nvPr/>
        </p:nvGrpSpPr>
        <p:grpSpPr>
          <a:xfrm>
            <a:off x="622932" y="5780756"/>
            <a:ext cx="1196408" cy="721074"/>
            <a:chOff x="623005" y="5705964"/>
            <a:chExt cx="1469918" cy="757706"/>
          </a:xfrm>
        </p:grpSpPr>
        <p:grpSp>
          <p:nvGrpSpPr>
            <p:cNvPr id="138" name="组合 137">
              <a:extLst>
                <a:ext uri="{FF2B5EF4-FFF2-40B4-BE49-F238E27FC236}">
                  <a16:creationId xmlns:a16="http://schemas.microsoft.com/office/drawing/2014/main" id="{7CB1FC9F-C936-C41D-5CDA-5B454065FEDE}"/>
                </a:ext>
              </a:extLst>
            </p:cNvPr>
            <p:cNvGrpSpPr/>
            <p:nvPr/>
          </p:nvGrpSpPr>
          <p:grpSpPr>
            <a:xfrm>
              <a:off x="1155133" y="5745701"/>
              <a:ext cx="470586" cy="165825"/>
              <a:chOff x="995847" y="5880766"/>
              <a:chExt cx="574622" cy="223385"/>
            </a:xfrm>
          </p:grpSpPr>
          <p:sp>
            <p:nvSpPr>
              <p:cNvPr id="135" name="Rectangle: Rounded Corners 61">
                <a:extLst>
                  <a:ext uri="{FF2B5EF4-FFF2-40B4-BE49-F238E27FC236}">
                    <a16:creationId xmlns:a16="http://schemas.microsoft.com/office/drawing/2014/main" id="{59FA7BD3-3F78-FA9F-8A14-E8B9EED31319}"/>
                  </a:ext>
                </a:extLst>
              </p:cNvPr>
              <p:cNvSpPr/>
              <p:nvPr/>
            </p:nvSpPr>
            <p:spPr>
              <a:xfrm rot="5400000">
                <a:off x="1360434" y="5859435"/>
                <a:ext cx="126833" cy="293080"/>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36" name="Rectangle: Rounded Corners 61">
                <a:extLst>
                  <a:ext uri="{FF2B5EF4-FFF2-40B4-BE49-F238E27FC236}">
                    <a16:creationId xmlns:a16="http://schemas.microsoft.com/office/drawing/2014/main" id="{BFB82078-A37E-5C90-3F79-843249DC4E57}"/>
                  </a:ext>
                </a:extLst>
              </p:cNvPr>
              <p:cNvSpPr/>
              <p:nvPr/>
            </p:nvSpPr>
            <p:spPr>
              <a:xfrm rot="5400000">
                <a:off x="1226307" y="5725232"/>
                <a:ext cx="126834" cy="561490"/>
              </a:xfrm>
              <a:prstGeom prst="roundRect">
                <a:avLst/>
              </a:prstGeom>
              <a:noFill/>
              <a:ln w="19050" cap="flat" cmpd="sng" algn="ctr">
                <a:solidFill>
                  <a:schemeClr val="bg1">
                    <a:lumMod val="50000"/>
                  </a:scheme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37" name="Rectangle: Rounded Corners 61">
                <a:extLst>
                  <a:ext uri="{FF2B5EF4-FFF2-40B4-BE49-F238E27FC236}">
                    <a16:creationId xmlns:a16="http://schemas.microsoft.com/office/drawing/2014/main" id="{F3DE8EBB-22A8-5C0A-E15E-185B240A39BA}"/>
                  </a:ext>
                </a:extLst>
              </p:cNvPr>
              <p:cNvSpPr/>
              <p:nvPr/>
            </p:nvSpPr>
            <p:spPr>
              <a:xfrm rot="5400000">
                <a:off x="974243" y="5902370"/>
                <a:ext cx="223385" cy="180178"/>
              </a:xfrm>
              <a:prstGeom prst="roundRect">
                <a:avLst/>
              </a:prstGeom>
              <a:solidFill>
                <a:schemeClr val="bg1"/>
              </a:solidFill>
              <a:ln w="1905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grpSp>
        <p:grpSp>
          <p:nvGrpSpPr>
            <p:cNvPr id="152" name="组合 151">
              <a:extLst>
                <a:ext uri="{FF2B5EF4-FFF2-40B4-BE49-F238E27FC236}">
                  <a16:creationId xmlns:a16="http://schemas.microsoft.com/office/drawing/2014/main" id="{DEEBADC8-A60D-C989-B472-B55385CB4A26}"/>
                </a:ext>
              </a:extLst>
            </p:cNvPr>
            <p:cNvGrpSpPr/>
            <p:nvPr/>
          </p:nvGrpSpPr>
          <p:grpSpPr>
            <a:xfrm>
              <a:off x="1155133" y="6018110"/>
              <a:ext cx="470586" cy="165825"/>
              <a:chOff x="995847" y="5880766"/>
              <a:chExt cx="574622" cy="223385"/>
            </a:xfrm>
          </p:grpSpPr>
          <p:sp>
            <p:nvSpPr>
              <p:cNvPr id="153" name="Rectangle: Rounded Corners 61">
                <a:extLst>
                  <a:ext uri="{FF2B5EF4-FFF2-40B4-BE49-F238E27FC236}">
                    <a16:creationId xmlns:a16="http://schemas.microsoft.com/office/drawing/2014/main" id="{EEA6EB83-C39B-1549-1963-D9D539A9A644}"/>
                  </a:ext>
                </a:extLst>
              </p:cNvPr>
              <p:cNvSpPr/>
              <p:nvPr/>
            </p:nvSpPr>
            <p:spPr>
              <a:xfrm rot="5400000">
                <a:off x="1360434" y="5859435"/>
                <a:ext cx="126833" cy="293080"/>
              </a:xfrm>
              <a:prstGeom prst="roundRect">
                <a:avLst/>
              </a:prstGeom>
              <a:solidFill>
                <a:srgbClr val="F2AA84"/>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54" name="Rectangle: Rounded Corners 61">
                <a:extLst>
                  <a:ext uri="{FF2B5EF4-FFF2-40B4-BE49-F238E27FC236}">
                    <a16:creationId xmlns:a16="http://schemas.microsoft.com/office/drawing/2014/main" id="{BA0493B4-B793-B4BA-35C7-3E5DBC28FA67}"/>
                  </a:ext>
                </a:extLst>
              </p:cNvPr>
              <p:cNvSpPr/>
              <p:nvPr/>
            </p:nvSpPr>
            <p:spPr>
              <a:xfrm rot="5400000">
                <a:off x="1226307" y="5725232"/>
                <a:ext cx="126834" cy="561490"/>
              </a:xfrm>
              <a:prstGeom prst="roundRect">
                <a:avLst/>
              </a:prstGeom>
              <a:noFill/>
              <a:ln w="19050" cap="flat" cmpd="sng" algn="ctr">
                <a:solidFill>
                  <a:schemeClr val="bg1">
                    <a:lumMod val="50000"/>
                  </a:scheme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55" name="Rectangle: Rounded Corners 61">
                <a:extLst>
                  <a:ext uri="{FF2B5EF4-FFF2-40B4-BE49-F238E27FC236}">
                    <a16:creationId xmlns:a16="http://schemas.microsoft.com/office/drawing/2014/main" id="{B9B39E81-E648-89D4-2A92-B8C8E4013EB0}"/>
                  </a:ext>
                </a:extLst>
              </p:cNvPr>
              <p:cNvSpPr/>
              <p:nvPr/>
            </p:nvSpPr>
            <p:spPr>
              <a:xfrm rot="5400000">
                <a:off x="974243" y="5902370"/>
                <a:ext cx="223385" cy="180178"/>
              </a:xfrm>
              <a:prstGeom prst="roundRect">
                <a:avLst/>
              </a:prstGeom>
              <a:solidFill>
                <a:schemeClr val="bg1"/>
              </a:solidFill>
              <a:ln w="1905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grpSp>
        <p:grpSp>
          <p:nvGrpSpPr>
            <p:cNvPr id="167" name="组合 166">
              <a:extLst>
                <a:ext uri="{FF2B5EF4-FFF2-40B4-BE49-F238E27FC236}">
                  <a16:creationId xmlns:a16="http://schemas.microsoft.com/office/drawing/2014/main" id="{BB8E4E4C-D9C7-AC72-D0F8-AE8BDFFC469A}"/>
                </a:ext>
              </a:extLst>
            </p:cNvPr>
            <p:cNvGrpSpPr/>
            <p:nvPr/>
          </p:nvGrpSpPr>
          <p:grpSpPr>
            <a:xfrm>
              <a:off x="1155133" y="6264207"/>
              <a:ext cx="470586" cy="165825"/>
              <a:chOff x="995847" y="5880766"/>
              <a:chExt cx="574622" cy="223385"/>
            </a:xfrm>
          </p:grpSpPr>
          <p:sp>
            <p:nvSpPr>
              <p:cNvPr id="168" name="Rectangle: Rounded Corners 61">
                <a:extLst>
                  <a:ext uri="{FF2B5EF4-FFF2-40B4-BE49-F238E27FC236}">
                    <a16:creationId xmlns:a16="http://schemas.microsoft.com/office/drawing/2014/main" id="{BB55611E-C4D7-2B61-5C51-34B289711902}"/>
                  </a:ext>
                </a:extLst>
              </p:cNvPr>
              <p:cNvSpPr/>
              <p:nvPr/>
            </p:nvSpPr>
            <p:spPr>
              <a:xfrm rot="5400000">
                <a:off x="1360434" y="5859435"/>
                <a:ext cx="126833" cy="293080"/>
              </a:xfrm>
              <a:prstGeom prst="roundRect">
                <a:avLst/>
              </a:prstGeom>
              <a:solidFill>
                <a:srgbClr val="4E95D9"/>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69" name="Rectangle: Rounded Corners 61">
                <a:extLst>
                  <a:ext uri="{FF2B5EF4-FFF2-40B4-BE49-F238E27FC236}">
                    <a16:creationId xmlns:a16="http://schemas.microsoft.com/office/drawing/2014/main" id="{C67C2814-7350-D969-F76F-AE7B2ABA0603}"/>
                  </a:ext>
                </a:extLst>
              </p:cNvPr>
              <p:cNvSpPr/>
              <p:nvPr/>
            </p:nvSpPr>
            <p:spPr>
              <a:xfrm rot="5400000">
                <a:off x="1226307" y="5725232"/>
                <a:ext cx="126834" cy="561490"/>
              </a:xfrm>
              <a:prstGeom prst="roundRect">
                <a:avLst/>
              </a:prstGeom>
              <a:noFill/>
              <a:ln w="19050" cap="flat" cmpd="sng" algn="ctr">
                <a:solidFill>
                  <a:schemeClr val="bg1">
                    <a:lumMod val="50000"/>
                  </a:scheme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70" name="Rectangle: Rounded Corners 61">
                <a:extLst>
                  <a:ext uri="{FF2B5EF4-FFF2-40B4-BE49-F238E27FC236}">
                    <a16:creationId xmlns:a16="http://schemas.microsoft.com/office/drawing/2014/main" id="{713B508F-E41F-452D-D58C-7394EFDBB7A9}"/>
                  </a:ext>
                </a:extLst>
              </p:cNvPr>
              <p:cNvSpPr/>
              <p:nvPr/>
            </p:nvSpPr>
            <p:spPr>
              <a:xfrm rot="5400000">
                <a:off x="974243" y="5902370"/>
                <a:ext cx="223385" cy="180178"/>
              </a:xfrm>
              <a:prstGeom prst="roundRect">
                <a:avLst/>
              </a:prstGeom>
              <a:solidFill>
                <a:schemeClr val="bg1"/>
              </a:solidFill>
              <a:ln w="1905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grpSp>
        <p:grpSp>
          <p:nvGrpSpPr>
            <p:cNvPr id="196" name="组合 195">
              <a:extLst>
                <a:ext uri="{FF2B5EF4-FFF2-40B4-BE49-F238E27FC236}">
                  <a16:creationId xmlns:a16="http://schemas.microsoft.com/office/drawing/2014/main" id="{67799433-2076-42AC-AC0B-2E85A7C51776}"/>
                </a:ext>
              </a:extLst>
            </p:cNvPr>
            <p:cNvGrpSpPr/>
            <p:nvPr/>
          </p:nvGrpSpPr>
          <p:grpSpPr>
            <a:xfrm>
              <a:off x="1664534" y="5763058"/>
              <a:ext cx="428389" cy="676782"/>
              <a:chOff x="1470706" y="1158786"/>
              <a:chExt cx="872444" cy="941959"/>
            </a:xfrm>
          </p:grpSpPr>
          <p:cxnSp>
            <p:nvCxnSpPr>
              <p:cNvPr id="188" name="直接连接符 187">
                <a:extLst>
                  <a:ext uri="{FF2B5EF4-FFF2-40B4-BE49-F238E27FC236}">
                    <a16:creationId xmlns:a16="http://schemas.microsoft.com/office/drawing/2014/main" id="{D85C5BBB-D8C3-0400-15BC-46114E6017EC}"/>
                  </a:ext>
                </a:extLst>
              </p:cNvPr>
              <p:cNvCxnSpPr/>
              <p:nvPr/>
            </p:nvCxnSpPr>
            <p:spPr>
              <a:xfrm>
                <a:off x="1723292" y="1253928"/>
                <a:ext cx="404739" cy="722583"/>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a:extLst>
                  <a:ext uri="{FF2B5EF4-FFF2-40B4-BE49-F238E27FC236}">
                    <a16:creationId xmlns:a16="http://schemas.microsoft.com/office/drawing/2014/main" id="{2D148F0F-9055-54B8-BECA-C038717EE368}"/>
                  </a:ext>
                </a:extLst>
              </p:cNvPr>
              <p:cNvCxnSpPr>
                <a:cxnSpLocks/>
              </p:cNvCxnSpPr>
              <p:nvPr/>
            </p:nvCxnSpPr>
            <p:spPr>
              <a:xfrm flipH="1">
                <a:off x="1703012" y="1265363"/>
                <a:ext cx="404739" cy="722583"/>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a:extLst>
                  <a:ext uri="{FF2B5EF4-FFF2-40B4-BE49-F238E27FC236}">
                    <a16:creationId xmlns:a16="http://schemas.microsoft.com/office/drawing/2014/main" id="{6A8D630A-BD85-96E7-851B-3FA87289EBFD}"/>
                  </a:ext>
                </a:extLst>
              </p:cNvPr>
              <p:cNvCxnSpPr/>
              <p:nvPr/>
            </p:nvCxnSpPr>
            <p:spPr>
              <a:xfrm flipH="1">
                <a:off x="1600949" y="1253933"/>
                <a:ext cx="132543"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a:extLst>
                  <a:ext uri="{FF2B5EF4-FFF2-40B4-BE49-F238E27FC236}">
                    <a16:creationId xmlns:a16="http://schemas.microsoft.com/office/drawing/2014/main" id="{A6526177-BB45-6C83-8F58-E9FE89940E4C}"/>
                  </a:ext>
                </a:extLst>
              </p:cNvPr>
              <p:cNvCxnSpPr/>
              <p:nvPr/>
            </p:nvCxnSpPr>
            <p:spPr>
              <a:xfrm flipH="1">
                <a:off x="1589519" y="1988389"/>
                <a:ext cx="132543"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a:extLst>
                  <a:ext uri="{FF2B5EF4-FFF2-40B4-BE49-F238E27FC236}">
                    <a16:creationId xmlns:a16="http://schemas.microsoft.com/office/drawing/2014/main" id="{7B5DF9D9-613F-9A7E-0697-6AD711920819}"/>
                  </a:ext>
                </a:extLst>
              </p:cNvPr>
              <p:cNvCxnSpPr/>
              <p:nvPr/>
            </p:nvCxnSpPr>
            <p:spPr>
              <a:xfrm flipH="1">
                <a:off x="2092511" y="1265363"/>
                <a:ext cx="132543"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a:extLst>
                  <a:ext uri="{FF2B5EF4-FFF2-40B4-BE49-F238E27FC236}">
                    <a16:creationId xmlns:a16="http://schemas.microsoft.com/office/drawing/2014/main" id="{F8CB8C4B-2FDA-6395-5DB5-7EA9C395CBAA}"/>
                  </a:ext>
                </a:extLst>
              </p:cNvPr>
              <p:cNvCxnSpPr/>
              <p:nvPr/>
            </p:nvCxnSpPr>
            <p:spPr>
              <a:xfrm flipH="1">
                <a:off x="2108981" y="1980326"/>
                <a:ext cx="132543"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5" name="Rectangle: Rounded Corners 40">
                <a:extLst>
                  <a:ext uri="{FF2B5EF4-FFF2-40B4-BE49-F238E27FC236}">
                    <a16:creationId xmlns:a16="http://schemas.microsoft.com/office/drawing/2014/main" id="{5C11AFE2-AABD-BD50-0D09-55970529F67E}"/>
                  </a:ext>
                </a:extLst>
              </p:cNvPr>
              <p:cNvSpPr/>
              <p:nvPr/>
            </p:nvSpPr>
            <p:spPr>
              <a:xfrm>
                <a:off x="1470706" y="1158786"/>
                <a:ext cx="872444" cy="941959"/>
              </a:xfrm>
              <a:prstGeom prst="rect">
                <a:avLst/>
              </a:prstGeom>
              <a:noFill/>
              <a:ln w="19050" cap="flat" cmpd="sng" algn="ctr">
                <a:solidFill>
                  <a:schemeClr val="tx1">
                    <a:lumMod val="50000"/>
                    <a:lumOff val="50000"/>
                  </a:scheme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grpSp>
        <p:grpSp>
          <p:nvGrpSpPr>
            <p:cNvPr id="116" name="组合 115">
              <a:extLst>
                <a:ext uri="{FF2B5EF4-FFF2-40B4-BE49-F238E27FC236}">
                  <a16:creationId xmlns:a16="http://schemas.microsoft.com/office/drawing/2014/main" id="{4FB63F6F-EE90-5395-2904-82E412EA2818}"/>
                </a:ext>
              </a:extLst>
            </p:cNvPr>
            <p:cNvGrpSpPr/>
            <p:nvPr/>
          </p:nvGrpSpPr>
          <p:grpSpPr>
            <a:xfrm>
              <a:off x="845259" y="5709240"/>
              <a:ext cx="409303" cy="754430"/>
              <a:chOff x="223285" y="5670930"/>
              <a:chExt cx="583313" cy="1016305"/>
            </a:xfrm>
          </p:grpSpPr>
          <p:sp>
            <p:nvSpPr>
              <p:cNvPr id="109" name="Rectangle: Rounded Corners 42">
                <a:extLst>
                  <a:ext uri="{FF2B5EF4-FFF2-40B4-BE49-F238E27FC236}">
                    <a16:creationId xmlns:a16="http://schemas.microsoft.com/office/drawing/2014/main" id="{52F9646E-02F3-33AA-FCEB-1F794C18857F}"/>
                  </a:ext>
                </a:extLst>
              </p:cNvPr>
              <p:cNvSpPr/>
              <p:nvPr/>
            </p:nvSpPr>
            <p:spPr>
              <a:xfrm rot="5400000" flipH="1">
                <a:off x="440972" y="5668906"/>
                <a:ext cx="84427" cy="88476"/>
              </a:xfrm>
              <a:prstGeom prst="ellipse">
                <a:avLst/>
              </a:prstGeom>
              <a:noFill/>
              <a:ln w="6350">
                <a:solidFill>
                  <a:schemeClr val="bg1">
                    <a:lumMod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111" name="Rectangle: Rounded Corners 42">
                <a:extLst>
                  <a:ext uri="{FF2B5EF4-FFF2-40B4-BE49-F238E27FC236}">
                    <a16:creationId xmlns:a16="http://schemas.microsoft.com/office/drawing/2014/main" id="{E2931D2B-2C0E-96E0-859C-A3884A3E2CE9}"/>
                  </a:ext>
                </a:extLst>
              </p:cNvPr>
              <p:cNvSpPr/>
              <p:nvPr/>
            </p:nvSpPr>
            <p:spPr>
              <a:xfrm rot="5400000" flipH="1">
                <a:off x="440972" y="5814632"/>
                <a:ext cx="84427" cy="88476"/>
              </a:xfrm>
              <a:prstGeom prst="ellipse">
                <a:avLst/>
              </a:prstGeom>
              <a:noFill/>
              <a:ln w="6350">
                <a:solidFill>
                  <a:schemeClr val="bg1">
                    <a:lumMod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112" name="Rectangle: Rounded Corners 42">
                <a:extLst>
                  <a:ext uri="{FF2B5EF4-FFF2-40B4-BE49-F238E27FC236}">
                    <a16:creationId xmlns:a16="http://schemas.microsoft.com/office/drawing/2014/main" id="{E0342CC2-92DF-0326-EC8A-C34805AF5C9B}"/>
                  </a:ext>
                </a:extLst>
              </p:cNvPr>
              <p:cNvSpPr/>
              <p:nvPr/>
            </p:nvSpPr>
            <p:spPr>
              <a:xfrm rot="5400000" flipH="1">
                <a:off x="440972" y="5960358"/>
                <a:ext cx="84427" cy="88476"/>
              </a:xfrm>
              <a:prstGeom prst="ellipse">
                <a:avLst/>
              </a:prstGeom>
              <a:noFill/>
              <a:ln w="6350">
                <a:solidFill>
                  <a:schemeClr val="bg1">
                    <a:lumMod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113" name="Rectangle: Rounded Corners 42">
                <a:extLst>
                  <a:ext uri="{FF2B5EF4-FFF2-40B4-BE49-F238E27FC236}">
                    <a16:creationId xmlns:a16="http://schemas.microsoft.com/office/drawing/2014/main" id="{774A5786-C085-781D-7C66-6D424C272D90}"/>
                  </a:ext>
                </a:extLst>
              </p:cNvPr>
              <p:cNvSpPr/>
              <p:nvPr/>
            </p:nvSpPr>
            <p:spPr>
              <a:xfrm rot="5400000" flipH="1">
                <a:off x="228739" y="5814141"/>
                <a:ext cx="84427" cy="88476"/>
              </a:xfrm>
              <a:prstGeom prst="ellipse">
                <a:avLst/>
              </a:prstGeom>
              <a:noFill/>
              <a:ln w="6350">
                <a:solidFill>
                  <a:schemeClr val="bg1">
                    <a:lumMod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cxnSp>
            <p:nvCxnSpPr>
              <p:cNvPr id="114" name="直接连接符 113">
                <a:extLst>
                  <a:ext uri="{FF2B5EF4-FFF2-40B4-BE49-F238E27FC236}">
                    <a16:creationId xmlns:a16="http://schemas.microsoft.com/office/drawing/2014/main" id="{FA4102EF-27E6-1407-EB99-740001A6D81E}"/>
                  </a:ext>
                </a:extLst>
              </p:cNvPr>
              <p:cNvCxnSpPr>
                <a:cxnSpLocks/>
                <a:stCxn id="113" idx="7"/>
                <a:endCxn id="109" idx="4"/>
              </p:cNvCxnSpPr>
              <p:nvPr/>
            </p:nvCxnSpPr>
            <p:spPr>
              <a:xfrm flipV="1">
                <a:off x="302234" y="5713144"/>
                <a:ext cx="136714" cy="115386"/>
              </a:xfrm>
              <a:prstGeom prst="line">
                <a:avLst/>
              </a:prstGeom>
              <a:ln w="12700">
                <a:solidFill>
                  <a:srgbClr val="78A858"/>
                </a:solidFill>
              </a:ln>
            </p:spPr>
            <p:style>
              <a:lnRef idx="1">
                <a:schemeClr val="accent1"/>
              </a:lnRef>
              <a:fillRef idx="0">
                <a:schemeClr val="accent1"/>
              </a:fillRef>
              <a:effectRef idx="0">
                <a:schemeClr val="accent1"/>
              </a:effectRef>
              <a:fontRef idx="minor">
                <a:schemeClr val="tx1"/>
              </a:fontRef>
            </p:style>
          </p:cxnSp>
          <p:cxnSp>
            <p:nvCxnSpPr>
              <p:cNvPr id="117" name="直接连接符 116">
                <a:extLst>
                  <a:ext uri="{FF2B5EF4-FFF2-40B4-BE49-F238E27FC236}">
                    <a16:creationId xmlns:a16="http://schemas.microsoft.com/office/drawing/2014/main" id="{AF0AE5F6-60D1-7EE5-73F7-012132423E77}"/>
                  </a:ext>
                </a:extLst>
              </p:cNvPr>
              <p:cNvCxnSpPr>
                <a:cxnSpLocks/>
                <a:stCxn id="113" idx="0"/>
                <a:endCxn id="111" idx="4"/>
              </p:cNvCxnSpPr>
              <p:nvPr/>
            </p:nvCxnSpPr>
            <p:spPr>
              <a:xfrm>
                <a:off x="315191" y="5858379"/>
                <a:ext cx="123757" cy="491"/>
              </a:xfrm>
              <a:prstGeom prst="line">
                <a:avLst/>
              </a:prstGeom>
              <a:ln w="12700">
                <a:solidFill>
                  <a:srgbClr val="78A858"/>
                </a:solidFill>
              </a:ln>
            </p:spPr>
            <p:style>
              <a:lnRef idx="1">
                <a:schemeClr val="accent1"/>
              </a:lnRef>
              <a:fillRef idx="0">
                <a:schemeClr val="accent1"/>
              </a:fillRef>
              <a:effectRef idx="0">
                <a:schemeClr val="accent1"/>
              </a:effectRef>
              <a:fontRef idx="minor">
                <a:schemeClr val="tx1"/>
              </a:fontRef>
            </p:style>
          </p:cxnSp>
          <p:cxnSp>
            <p:nvCxnSpPr>
              <p:cNvPr id="120" name="直接连接符 119">
                <a:extLst>
                  <a:ext uri="{FF2B5EF4-FFF2-40B4-BE49-F238E27FC236}">
                    <a16:creationId xmlns:a16="http://schemas.microsoft.com/office/drawing/2014/main" id="{57FF762B-4F0D-D395-1EA0-8639A7B00238}"/>
                  </a:ext>
                </a:extLst>
              </p:cNvPr>
              <p:cNvCxnSpPr>
                <a:cxnSpLocks/>
                <a:stCxn id="113" idx="1"/>
                <a:endCxn id="112" idx="4"/>
              </p:cNvCxnSpPr>
              <p:nvPr/>
            </p:nvCxnSpPr>
            <p:spPr>
              <a:xfrm>
                <a:off x="302234" y="5888229"/>
                <a:ext cx="136714" cy="116367"/>
              </a:xfrm>
              <a:prstGeom prst="line">
                <a:avLst/>
              </a:prstGeom>
              <a:ln w="12700">
                <a:solidFill>
                  <a:srgbClr val="78A858"/>
                </a:solidFill>
              </a:ln>
            </p:spPr>
            <p:style>
              <a:lnRef idx="1">
                <a:schemeClr val="accent1"/>
              </a:lnRef>
              <a:fillRef idx="0">
                <a:schemeClr val="accent1"/>
              </a:fillRef>
              <a:effectRef idx="0">
                <a:schemeClr val="accent1"/>
              </a:effectRef>
              <a:fontRef idx="minor">
                <a:schemeClr val="tx1"/>
              </a:fontRef>
            </p:style>
          </p:cxnSp>
          <p:cxnSp>
            <p:nvCxnSpPr>
              <p:cNvPr id="124" name="直接连接符 123">
                <a:extLst>
                  <a:ext uri="{FF2B5EF4-FFF2-40B4-BE49-F238E27FC236}">
                    <a16:creationId xmlns:a16="http://schemas.microsoft.com/office/drawing/2014/main" id="{D88E4C1E-4011-D637-28C7-2034041001A1}"/>
                  </a:ext>
                </a:extLst>
              </p:cNvPr>
              <p:cNvCxnSpPr>
                <a:cxnSpLocks/>
                <a:stCxn id="109" idx="0"/>
              </p:cNvCxnSpPr>
              <p:nvPr/>
            </p:nvCxnSpPr>
            <p:spPr>
              <a:xfrm>
                <a:off x="527424" y="5713144"/>
                <a:ext cx="279174" cy="146426"/>
              </a:xfrm>
              <a:prstGeom prst="line">
                <a:avLst/>
              </a:prstGeom>
              <a:ln w="12700">
                <a:solidFill>
                  <a:srgbClr val="78A858"/>
                </a:solidFill>
              </a:ln>
            </p:spPr>
            <p:style>
              <a:lnRef idx="1">
                <a:schemeClr val="accent1"/>
              </a:lnRef>
              <a:fillRef idx="0">
                <a:schemeClr val="accent1"/>
              </a:fillRef>
              <a:effectRef idx="0">
                <a:schemeClr val="accent1"/>
              </a:effectRef>
              <a:fontRef idx="minor">
                <a:schemeClr val="tx1"/>
              </a:fontRef>
            </p:style>
          </p:cxnSp>
          <p:cxnSp>
            <p:nvCxnSpPr>
              <p:cNvPr id="128" name="直接连接符 127">
                <a:extLst>
                  <a:ext uri="{FF2B5EF4-FFF2-40B4-BE49-F238E27FC236}">
                    <a16:creationId xmlns:a16="http://schemas.microsoft.com/office/drawing/2014/main" id="{BBF7A907-ADE7-BFC6-A004-D017CC432D1D}"/>
                  </a:ext>
                </a:extLst>
              </p:cNvPr>
              <p:cNvCxnSpPr>
                <a:cxnSpLocks/>
                <a:stCxn id="111" idx="0"/>
              </p:cNvCxnSpPr>
              <p:nvPr/>
            </p:nvCxnSpPr>
            <p:spPr>
              <a:xfrm>
                <a:off x="527424" y="5858870"/>
                <a:ext cx="279174" cy="700"/>
              </a:xfrm>
              <a:prstGeom prst="line">
                <a:avLst/>
              </a:prstGeom>
              <a:ln w="12700">
                <a:solidFill>
                  <a:srgbClr val="78A858"/>
                </a:solidFill>
              </a:ln>
            </p:spPr>
            <p:style>
              <a:lnRef idx="1">
                <a:schemeClr val="accent1"/>
              </a:lnRef>
              <a:fillRef idx="0">
                <a:schemeClr val="accent1"/>
              </a:fillRef>
              <a:effectRef idx="0">
                <a:schemeClr val="accent1"/>
              </a:effectRef>
              <a:fontRef idx="minor">
                <a:schemeClr val="tx1"/>
              </a:fontRef>
            </p:style>
          </p:cxnSp>
          <p:cxnSp>
            <p:nvCxnSpPr>
              <p:cNvPr id="131" name="直接连接符 130">
                <a:extLst>
                  <a:ext uri="{FF2B5EF4-FFF2-40B4-BE49-F238E27FC236}">
                    <a16:creationId xmlns:a16="http://schemas.microsoft.com/office/drawing/2014/main" id="{F9E32CED-86E4-81E4-CC4A-62594D52BF77}"/>
                  </a:ext>
                </a:extLst>
              </p:cNvPr>
              <p:cNvCxnSpPr>
                <a:cxnSpLocks/>
                <a:stCxn id="112" idx="0"/>
              </p:cNvCxnSpPr>
              <p:nvPr/>
            </p:nvCxnSpPr>
            <p:spPr>
              <a:xfrm flipV="1">
                <a:off x="527424" y="5859570"/>
                <a:ext cx="279174" cy="145026"/>
              </a:xfrm>
              <a:prstGeom prst="line">
                <a:avLst/>
              </a:prstGeom>
              <a:ln w="12700">
                <a:solidFill>
                  <a:srgbClr val="78A858"/>
                </a:solidFill>
              </a:ln>
            </p:spPr>
            <p:style>
              <a:lnRef idx="1">
                <a:schemeClr val="accent1"/>
              </a:lnRef>
              <a:fillRef idx="0">
                <a:schemeClr val="accent1"/>
              </a:fillRef>
              <a:effectRef idx="0">
                <a:schemeClr val="accent1"/>
              </a:effectRef>
              <a:fontRef idx="minor">
                <a:schemeClr val="tx1"/>
              </a:fontRef>
            </p:style>
          </p:cxnSp>
          <p:sp>
            <p:nvSpPr>
              <p:cNvPr id="143" name="Rectangle: Rounded Corners 42">
                <a:extLst>
                  <a:ext uri="{FF2B5EF4-FFF2-40B4-BE49-F238E27FC236}">
                    <a16:creationId xmlns:a16="http://schemas.microsoft.com/office/drawing/2014/main" id="{7F8CE0D2-C718-5DA9-2923-55FD3AD63BA6}"/>
                  </a:ext>
                </a:extLst>
              </p:cNvPr>
              <p:cNvSpPr/>
              <p:nvPr/>
            </p:nvSpPr>
            <p:spPr>
              <a:xfrm rot="5400000" flipH="1">
                <a:off x="440972" y="6117521"/>
                <a:ext cx="84427" cy="88476"/>
              </a:xfrm>
              <a:prstGeom prst="ellipse">
                <a:avLst/>
              </a:prstGeom>
              <a:noFill/>
              <a:ln w="6350">
                <a:solidFill>
                  <a:schemeClr val="bg1">
                    <a:lumMod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144" name="Rectangle: Rounded Corners 42">
                <a:extLst>
                  <a:ext uri="{FF2B5EF4-FFF2-40B4-BE49-F238E27FC236}">
                    <a16:creationId xmlns:a16="http://schemas.microsoft.com/office/drawing/2014/main" id="{37CD259F-598A-32D1-00F5-0F8CC692043B}"/>
                  </a:ext>
                </a:extLst>
              </p:cNvPr>
              <p:cNvSpPr/>
              <p:nvPr/>
            </p:nvSpPr>
            <p:spPr>
              <a:xfrm rot="5400000" flipH="1">
                <a:off x="440972" y="6263247"/>
                <a:ext cx="84427" cy="88476"/>
              </a:xfrm>
              <a:prstGeom prst="ellipse">
                <a:avLst/>
              </a:prstGeom>
              <a:noFill/>
              <a:ln w="6350">
                <a:solidFill>
                  <a:schemeClr val="bg1">
                    <a:lumMod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145" name="Rectangle: Rounded Corners 42">
                <a:extLst>
                  <a:ext uri="{FF2B5EF4-FFF2-40B4-BE49-F238E27FC236}">
                    <a16:creationId xmlns:a16="http://schemas.microsoft.com/office/drawing/2014/main" id="{CAB598FA-38F0-5052-C8CB-16646D598CE1}"/>
                  </a:ext>
                </a:extLst>
              </p:cNvPr>
              <p:cNvSpPr/>
              <p:nvPr/>
            </p:nvSpPr>
            <p:spPr>
              <a:xfrm rot="5400000" flipH="1">
                <a:off x="225309" y="6121497"/>
                <a:ext cx="84427" cy="88476"/>
              </a:xfrm>
              <a:prstGeom prst="ellipse">
                <a:avLst/>
              </a:prstGeom>
              <a:noFill/>
              <a:ln w="6350">
                <a:solidFill>
                  <a:schemeClr val="bg1">
                    <a:lumMod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cxnSp>
            <p:nvCxnSpPr>
              <p:cNvPr id="147" name="直接连接符 146">
                <a:extLst>
                  <a:ext uri="{FF2B5EF4-FFF2-40B4-BE49-F238E27FC236}">
                    <a16:creationId xmlns:a16="http://schemas.microsoft.com/office/drawing/2014/main" id="{F58F8DD3-7BA4-96B4-7D10-8A680B6BDF5D}"/>
                  </a:ext>
                </a:extLst>
              </p:cNvPr>
              <p:cNvCxnSpPr>
                <a:cxnSpLocks/>
                <a:stCxn id="145" idx="0"/>
                <a:endCxn id="143" idx="4"/>
              </p:cNvCxnSpPr>
              <p:nvPr/>
            </p:nvCxnSpPr>
            <p:spPr>
              <a:xfrm flipV="1">
                <a:off x="311761" y="6161759"/>
                <a:ext cx="127187" cy="3976"/>
              </a:xfrm>
              <a:prstGeom prst="line">
                <a:avLst/>
              </a:prstGeom>
              <a:ln w="12700">
                <a:solidFill>
                  <a:srgbClr val="F2AA84"/>
                </a:solidFill>
              </a:ln>
            </p:spPr>
            <p:style>
              <a:lnRef idx="1">
                <a:schemeClr val="accent1"/>
              </a:lnRef>
              <a:fillRef idx="0">
                <a:schemeClr val="accent1"/>
              </a:fillRef>
              <a:effectRef idx="0">
                <a:schemeClr val="accent1"/>
              </a:effectRef>
              <a:fontRef idx="minor">
                <a:schemeClr val="tx1"/>
              </a:fontRef>
            </p:style>
          </p:cxnSp>
          <p:cxnSp>
            <p:nvCxnSpPr>
              <p:cNvPr id="148" name="直接连接符 147">
                <a:extLst>
                  <a:ext uri="{FF2B5EF4-FFF2-40B4-BE49-F238E27FC236}">
                    <a16:creationId xmlns:a16="http://schemas.microsoft.com/office/drawing/2014/main" id="{0F043EC4-4CF1-1804-9916-DCB4D505ED61}"/>
                  </a:ext>
                </a:extLst>
              </p:cNvPr>
              <p:cNvCxnSpPr>
                <a:cxnSpLocks/>
                <a:stCxn id="145" idx="1"/>
                <a:endCxn id="144" idx="4"/>
              </p:cNvCxnSpPr>
              <p:nvPr/>
            </p:nvCxnSpPr>
            <p:spPr>
              <a:xfrm>
                <a:off x="298804" y="6195585"/>
                <a:ext cx="140144" cy="111900"/>
              </a:xfrm>
              <a:prstGeom prst="line">
                <a:avLst/>
              </a:prstGeom>
              <a:ln w="12700">
                <a:solidFill>
                  <a:srgbClr val="F2AA84"/>
                </a:solidFill>
              </a:ln>
            </p:spPr>
            <p:style>
              <a:lnRef idx="1">
                <a:schemeClr val="accent1"/>
              </a:lnRef>
              <a:fillRef idx="0">
                <a:schemeClr val="accent1"/>
              </a:fillRef>
              <a:effectRef idx="0">
                <a:schemeClr val="accent1"/>
              </a:effectRef>
              <a:fontRef idx="minor">
                <a:schemeClr val="tx1"/>
              </a:fontRef>
            </p:style>
          </p:cxnSp>
          <p:cxnSp>
            <p:nvCxnSpPr>
              <p:cNvPr id="150" name="直接连接符 149">
                <a:extLst>
                  <a:ext uri="{FF2B5EF4-FFF2-40B4-BE49-F238E27FC236}">
                    <a16:creationId xmlns:a16="http://schemas.microsoft.com/office/drawing/2014/main" id="{93DED6F2-5D9F-545F-7208-3999F14EBE8A}"/>
                  </a:ext>
                </a:extLst>
              </p:cNvPr>
              <p:cNvCxnSpPr>
                <a:cxnSpLocks/>
                <a:stCxn id="143" idx="0"/>
              </p:cNvCxnSpPr>
              <p:nvPr/>
            </p:nvCxnSpPr>
            <p:spPr>
              <a:xfrm>
                <a:off x="527424" y="6161759"/>
                <a:ext cx="279174" cy="700"/>
              </a:xfrm>
              <a:prstGeom prst="line">
                <a:avLst/>
              </a:prstGeom>
              <a:ln w="12700">
                <a:solidFill>
                  <a:srgbClr val="F2AA84"/>
                </a:solidFill>
              </a:ln>
            </p:spPr>
            <p:style>
              <a:lnRef idx="1">
                <a:schemeClr val="accent1"/>
              </a:lnRef>
              <a:fillRef idx="0">
                <a:schemeClr val="accent1"/>
              </a:fillRef>
              <a:effectRef idx="0">
                <a:schemeClr val="accent1"/>
              </a:effectRef>
              <a:fontRef idx="minor">
                <a:schemeClr val="tx1"/>
              </a:fontRef>
            </p:style>
          </p:cxnSp>
          <p:cxnSp>
            <p:nvCxnSpPr>
              <p:cNvPr id="151" name="直接连接符 150">
                <a:extLst>
                  <a:ext uri="{FF2B5EF4-FFF2-40B4-BE49-F238E27FC236}">
                    <a16:creationId xmlns:a16="http://schemas.microsoft.com/office/drawing/2014/main" id="{D190870A-CF49-3262-4F48-ED2D66EF20F3}"/>
                  </a:ext>
                </a:extLst>
              </p:cNvPr>
              <p:cNvCxnSpPr>
                <a:cxnSpLocks/>
                <a:stCxn id="144" idx="0"/>
              </p:cNvCxnSpPr>
              <p:nvPr/>
            </p:nvCxnSpPr>
            <p:spPr>
              <a:xfrm flipV="1">
                <a:off x="527424" y="6162459"/>
                <a:ext cx="279174" cy="145026"/>
              </a:xfrm>
              <a:prstGeom prst="line">
                <a:avLst/>
              </a:prstGeom>
              <a:ln w="12700">
                <a:solidFill>
                  <a:srgbClr val="F2AA84"/>
                </a:solidFill>
              </a:ln>
            </p:spPr>
            <p:style>
              <a:lnRef idx="1">
                <a:schemeClr val="accent1"/>
              </a:lnRef>
              <a:fillRef idx="0">
                <a:schemeClr val="accent1"/>
              </a:fillRef>
              <a:effectRef idx="0">
                <a:schemeClr val="accent1"/>
              </a:effectRef>
              <a:fontRef idx="minor">
                <a:schemeClr val="tx1"/>
              </a:fontRef>
            </p:style>
          </p:cxnSp>
          <p:sp>
            <p:nvSpPr>
              <p:cNvPr id="160" name="Rectangle: Rounded Corners 42">
                <a:extLst>
                  <a:ext uri="{FF2B5EF4-FFF2-40B4-BE49-F238E27FC236}">
                    <a16:creationId xmlns:a16="http://schemas.microsoft.com/office/drawing/2014/main" id="{DCF61758-1E8B-D0D8-4E7F-CD9213EBC53B}"/>
                  </a:ext>
                </a:extLst>
              </p:cNvPr>
              <p:cNvSpPr/>
              <p:nvPr/>
            </p:nvSpPr>
            <p:spPr>
              <a:xfrm rot="5400000" flipH="1">
                <a:off x="440972" y="6455058"/>
                <a:ext cx="84427" cy="88476"/>
              </a:xfrm>
              <a:prstGeom prst="ellipse">
                <a:avLst/>
              </a:prstGeom>
              <a:noFill/>
              <a:ln w="6350">
                <a:solidFill>
                  <a:schemeClr val="bg1">
                    <a:lumMod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161" name="Rectangle: Rounded Corners 42">
                <a:extLst>
                  <a:ext uri="{FF2B5EF4-FFF2-40B4-BE49-F238E27FC236}">
                    <a16:creationId xmlns:a16="http://schemas.microsoft.com/office/drawing/2014/main" id="{47DA9596-5A18-D5F8-7C03-9A869826F204}"/>
                  </a:ext>
                </a:extLst>
              </p:cNvPr>
              <p:cNvSpPr/>
              <p:nvPr/>
            </p:nvSpPr>
            <p:spPr>
              <a:xfrm rot="5400000" flipH="1">
                <a:off x="440972" y="6600784"/>
                <a:ext cx="84427" cy="88476"/>
              </a:xfrm>
              <a:prstGeom prst="ellipse">
                <a:avLst/>
              </a:prstGeom>
              <a:noFill/>
              <a:ln w="6350">
                <a:solidFill>
                  <a:schemeClr val="bg1">
                    <a:lumMod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sp>
            <p:nvSpPr>
              <p:cNvPr id="162" name="Rectangle: Rounded Corners 42">
                <a:extLst>
                  <a:ext uri="{FF2B5EF4-FFF2-40B4-BE49-F238E27FC236}">
                    <a16:creationId xmlns:a16="http://schemas.microsoft.com/office/drawing/2014/main" id="{2E7D3D6E-7976-9AA3-5392-5A9C3C6E5614}"/>
                  </a:ext>
                </a:extLst>
              </p:cNvPr>
              <p:cNvSpPr/>
              <p:nvPr/>
            </p:nvSpPr>
            <p:spPr>
              <a:xfrm rot="5400000" flipH="1">
                <a:off x="225309" y="6459034"/>
                <a:ext cx="84427" cy="88476"/>
              </a:xfrm>
              <a:prstGeom prst="ellipse">
                <a:avLst/>
              </a:prstGeom>
              <a:noFill/>
              <a:ln w="6350">
                <a:solidFill>
                  <a:schemeClr val="bg1">
                    <a:lumMod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1400" dirty="0">
                  <a:latin typeface="Gill Sans MT" panose="020B0502020104020203" pitchFamily="34" charset="0"/>
                </a:endParaRPr>
              </a:p>
            </p:txBody>
          </p:sp>
          <p:cxnSp>
            <p:nvCxnSpPr>
              <p:cNvPr id="163" name="直接连接符 162">
                <a:extLst>
                  <a:ext uri="{FF2B5EF4-FFF2-40B4-BE49-F238E27FC236}">
                    <a16:creationId xmlns:a16="http://schemas.microsoft.com/office/drawing/2014/main" id="{71CD88FF-9499-D158-95B5-31A74A9866DB}"/>
                  </a:ext>
                </a:extLst>
              </p:cNvPr>
              <p:cNvCxnSpPr>
                <a:cxnSpLocks/>
                <a:stCxn id="162" idx="0"/>
                <a:endCxn id="160" idx="4"/>
              </p:cNvCxnSpPr>
              <p:nvPr/>
            </p:nvCxnSpPr>
            <p:spPr>
              <a:xfrm flipV="1">
                <a:off x="311761" y="6499296"/>
                <a:ext cx="127187" cy="3976"/>
              </a:xfrm>
              <a:prstGeom prst="line">
                <a:avLst/>
              </a:prstGeom>
              <a:ln w="12700">
                <a:solidFill>
                  <a:srgbClr val="4E95D9"/>
                </a:solidFill>
              </a:ln>
            </p:spPr>
            <p:style>
              <a:lnRef idx="1">
                <a:schemeClr val="accent1"/>
              </a:lnRef>
              <a:fillRef idx="0">
                <a:schemeClr val="accent1"/>
              </a:fillRef>
              <a:effectRef idx="0">
                <a:schemeClr val="accent1"/>
              </a:effectRef>
              <a:fontRef idx="minor">
                <a:schemeClr val="tx1"/>
              </a:fontRef>
            </p:style>
          </p:cxnSp>
          <p:cxnSp>
            <p:nvCxnSpPr>
              <p:cNvPr id="164" name="直接连接符 163">
                <a:extLst>
                  <a:ext uri="{FF2B5EF4-FFF2-40B4-BE49-F238E27FC236}">
                    <a16:creationId xmlns:a16="http://schemas.microsoft.com/office/drawing/2014/main" id="{0FDFD5F9-537C-7B03-FB18-51084EA778A8}"/>
                  </a:ext>
                </a:extLst>
              </p:cNvPr>
              <p:cNvCxnSpPr>
                <a:cxnSpLocks/>
                <a:stCxn id="162" idx="1"/>
                <a:endCxn id="161" idx="4"/>
              </p:cNvCxnSpPr>
              <p:nvPr/>
            </p:nvCxnSpPr>
            <p:spPr>
              <a:xfrm>
                <a:off x="298804" y="6533122"/>
                <a:ext cx="140144" cy="111900"/>
              </a:xfrm>
              <a:prstGeom prst="line">
                <a:avLst/>
              </a:prstGeom>
              <a:ln w="12700">
                <a:solidFill>
                  <a:srgbClr val="4E95D9"/>
                </a:solidFill>
              </a:ln>
            </p:spPr>
            <p:style>
              <a:lnRef idx="1">
                <a:schemeClr val="accent1"/>
              </a:lnRef>
              <a:fillRef idx="0">
                <a:schemeClr val="accent1"/>
              </a:fillRef>
              <a:effectRef idx="0">
                <a:schemeClr val="accent1"/>
              </a:effectRef>
              <a:fontRef idx="minor">
                <a:schemeClr val="tx1"/>
              </a:fontRef>
            </p:style>
          </p:cxnSp>
          <p:cxnSp>
            <p:nvCxnSpPr>
              <p:cNvPr id="165" name="直接连接符 164">
                <a:extLst>
                  <a:ext uri="{FF2B5EF4-FFF2-40B4-BE49-F238E27FC236}">
                    <a16:creationId xmlns:a16="http://schemas.microsoft.com/office/drawing/2014/main" id="{363D862D-2E10-276D-CF93-C6BEE0E69F23}"/>
                  </a:ext>
                </a:extLst>
              </p:cNvPr>
              <p:cNvCxnSpPr>
                <a:cxnSpLocks/>
                <a:stCxn id="160" idx="0"/>
              </p:cNvCxnSpPr>
              <p:nvPr/>
            </p:nvCxnSpPr>
            <p:spPr>
              <a:xfrm>
                <a:off x="527424" y="6499296"/>
                <a:ext cx="279174" cy="700"/>
              </a:xfrm>
              <a:prstGeom prst="line">
                <a:avLst/>
              </a:prstGeom>
              <a:ln w="12700">
                <a:solidFill>
                  <a:srgbClr val="4E95D9"/>
                </a:solidFill>
              </a:ln>
            </p:spPr>
            <p:style>
              <a:lnRef idx="1">
                <a:schemeClr val="accent1"/>
              </a:lnRef>
              <a:fillRef idx="0">
                <a:schemeClr val="accent1"/>
              </a:fillRef>
              <a:effectRef idx="0">
                <a:schemeClr val="accent1"/>
              </a:effectRef>
              <a:fontRef idx="minor">
                <a:schemeClr val="tx1"/>
              </a:fontRef>
            </p:style>
          </p:cxnSp>
          <p:cxnSp>
            <p:nvCxnSpPr>
              <p:cNvPr id="166" name="直接连接符 165">
                <a:extLst>
                  <a:ext uri="{FF2B5EF4-FFF2-40B4-BE49-F238E27FC236}">
                    <a16:creationId xmlns:a16="http://schemas.microsoft.com/office/drawing/2014/main" id="{1D1503A0-886D-4183-97B8-DF96DBC859F6}"/>
                  </a:ext>
                </a:extLst>
              </p:cNvPr>
              <p:cNvCxnSpPr>
                <a:cxnSpLocks/>
                <a:stCxn id="161" idx="0"/>
              </p:cNvCxnSpPr>
              <p:nvPr/>
            </p:nvCxnSpPr>
            <p:spPr>
              <a:xfrm flipV="1">
                <a:off x="527424" y="6499996"/>
                <a:ext cx="279174" cy="145026"/>
              </a:xfrm>
              <a:prstGeom prst="line">
                <a:avLst/>
              </a:prstGeom>
              <a:ln w="12700">
                <a:solidFill>
                  <a:srgbClr val="4E95D9"/>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18" name="TextBox 181">
                  <a:extLst>
                    <a:ext uri="{FF2B5EF4-FFF2-40B4-BE49-F238E27FC236}">
                      <a16:creationId xmlns:a16="http://schemas.microsoft.com/office/drawing/2014/main" id="{45B509FD-26C6-0FFF-D64C-08CA5CE94CD4}"/>
                    </a:ext>
                  </a:extLst>
                </p:cNvPr>
                <p:cNvSpPr txBox="1"/>
                <p:nvPr/>
              </p:nvSpPr>
              <p:spPr>
                <a:xfrm>
                  <a:off x="713843" y="5705964"/>
                  <a:ext cx="181677" cy="242559"/>
                </a:xfrm>
                <a:prstGeom prst="rect">
                  <a:avLst/>
                </a:prstGeom>
                <a:noFill/>
              </p:spPr>
              <p:txBody>
                <a:bodyPr wrap="square" rtlCol="0">
                  <a:spAutoFit/>
                </a:bodyPr>
                <a:lstStyle>
                  <a:defPPr>
                    <a:defRPr lang="zh-CN"/>
                  </a:defPPr>
                  <a:lvl1pPr algn="ctr">
                    <a:defRPr sz="900" i="1">
                      <a:solidFill>
                        <a:schemeClr val="bg1">
                          <a:lumMod val="50000"/>
                        </a:schemeClr>
                      </a:solidFill>
                      <a:latin typeface="Gill Sans MT" panose="020B0502020104020203" pitchFamily="34" charset="0"/>
                      <a:ea typeface="微软雅黑" panose="020B0503020204020204" pitchFamily="34" charset="-122"/>
                    </a:defRPr>
                  </a:lvl1pPr>
                </a:lstStyle>
                <a:p>
                  <a:pPr/>
                  <a14:m>
                    <m:oMathPara xmlns:m="http://schemas.openxmlformats.org/officeDocument/2006/math">
                      <m:oMath>
                        <m:sSub>
                          <m:sSubPr>
                            <m:ctrlPr>
                              <a:rPr lang="en-US" b="0" i="1" dirty="0">
                                <a:latin typeface="Cambria Math" panose="02040503050406030204" pitchFamily="18" charset="0"/>
                              </a:rPr>
                            </m:ctrlPr>
                          </m:sSubPr>
                          <m:e>
                            <m:r>
                              <a:rPr lang="en-US" b="0" i="1" dirty="0">
                                <a:latin typeface="Cambria Math" panose="02040503050406030204" pitchFamily="18" charset="0"/>
                              </a:rPr>
                              <m:t>𝑓</m:t>
                            </m:r>
                          </m:e>
                          <m:sub>
                            <m:r>
                              <a:rPr lang="en-US" b="0" i="1" dirty="0">
                                <a:latin typeface="Cambria Math" panose="02040503050406030204" pitchFamily="18" charset="0"/>
                              </a:rPr>
                              <m:t>1</m:t>
                            </m:r>
                          </m:sub>
                        </m:sSub>
                      </m:oMath>
                    </m:oMathPara>
                  </a14:m>
                  <a:endParaRPr dirty="0"/>
                </a:p>
              </p:txBody>
            </p:sp>
          </mc:Choice>
          <mc:Fallback xmlns="">
            <p:sp>
              <p:nvSpPr>
                <p:cNvPr id="118" name="TextBox 181">
                  <a:extLst>
                    <a:ext uri="{FF2B5EF4-FFF2-40B4-BE49-F238E27FC236}">
                      <a16:creationId xmlns:a16="http://schemas.microsoft.com/office/drawing/2014/main" id="{45B509FD-26C6-0FFF-D64C-08CA5CE94CD4}"/>
                    </a:ext>
                  </a:extLst>
                </p:cNvPr>
                <p:cNvSpPr txBox="1">
                  <a:spLocks noRot="1" noChangeAspect="1" noMove="1" noResize="1" noEditPoints="1" noAdjustHandles="1" noChangeArrowheads="1" noChangeShapeType="1" noTextEdit="1"/>
                </p:cNvSpPr>
                <p:nvPr/>
              </p:nvSpPr>
              <p:spPr>
                <a:xfrm>
                  <a:off x="713843" y="5705964"/>
                  <a:ext cx="181677" cy="242559"/>
                </a:xfrm>
                <a:prstGeom prst="rect">
                  <a:avLst/>
                </a:prstGeom>
                <a:blipFill>
                  <a:blip r:embed="rId5"/>
                  <a:stretch>
                    <a:fillRect l="-28000"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9" name="TextBox 181">
                  <a:extLst>
                    <a:ext uri="{FF2B5EF4-FFF2-40B4-BE49-F238E27FC236}">
                      <a16:creationId xmlns:a16="http://schemas.microsoft.com/office/drawing/2014/main" id="{1AB80709-68F5-6A14-D423-E336AE7EA4ED}"/>
                    </a:ext>
                  </a:extLst>
                </p:cNvPr>
                <p:cNvSpPr txBox="1"/>
                <p:nvPr/>
              </p:nvSpPr>
              <p:spPr>
                <a:xfrm>
                  <a:off x="627548" y="5950589"/>
                  <a:ext cx="181677" cy="242559"/>
                </a:xfrm>
                <a:prstGeom prst="rect">
                  <a:avLst/>
                </a:prstGeom>
                <a:noFill/>
              </p:spPr>
              <p:txBody>
                <a:bodyPr wrap="square" rtlCol="0">
                  <a:spAutoFit/>
                </a:bodyPr>
                <a:lstStyle/>
                <a:p>
                  <a:pPr/>
                  <a14:m>
                    <m:oMathPara xmlns:m="http://schemas.openxmlformats.org/officeDocument/2006/math">
                      <m:oMath>
                        <m:sSub>
                          <m:sSubPr>
                            <m:ctrlPr>
                              <a:rPr lang="en-US" sz="900" i="1" dirty="0">
                                <a:solidFill>
                                  <a:schemeClr val="bg1">
                                    <a:lumMod val="50000"/>
                                  </a:schemeClr>
                                </a:solidFill>
                                <a:latin typeface="Cambria Math" panose="02040503050406030204" pitchFamily="18" charset="0"/>
                                <a:ea typeface="微软雅黑" panose="020B0503020204020204" pitchFamily="34" charset="-122"/>
                              </a:rPr>
                            </m:ctrlPr>
                          </m:sSubPr>
                          <m:e>
                            <m:r>
                              <a:rPr lang="en-US" sz="900" i="1" dirty="0">
                                <a:solidFill>
                                  <a:schemeClr val="bg1">
                                    <a:lumMod val="50000"/>
                                  </a:schemeClr>
                                </a:solidFill>
                                <a:latin typeface="Cambria Math" panose="02040503050406030204" pitchFamily="18" charset="0"/>
                                <a:ea typeface="微软雅黑" panose="020B0503020204020204" pitchFamily="34" charset="-122"/>
                              </a:rPr>
                              <m:t>𝑓</m:t>
                            </m:r>
                          </m:e>
                          <m:sub>
                            <m:r>
                              <a:rPr lang="en-US" sz="900" i="1" dirty="0">
                                <a:solidFill>
                                  <a:schemeClr val="bg1">
                                    <a:lumMod val="50000"/>
                                  </a:schemeClr>
                                </a:solidFill>
                                <a:latin typeface="Cambria Math" panose="02040503050406030204" pitchFamily="18" charset="0"/>
                                <a:ea typeface="微软雅黑" panose="020B0503020204020204" pitchFamily="34" charset="-122"/>
                              </a:rPr>
                              <m:t>2</m:t>
                            </m:r>
                          </m:sub>
                        </m:sSub>
                      </m:oMath>
                    </m:oMathPara>
                  </a14:m>
                  <a:endParaRPr sz="900" i="1" dirty="0">
                    <a:solidFill>
                      <a:schemeClr val="bg1">
                        <a:lumMod val="50000"/>
                      </a:schemeClr>
                    </a:solidFill>
                    <a:latin typeface="Gill Sans MT" panose="020B0502020104020203" pitchFamily="34" charset="0"/>
                    <a:ea typeface="微软雅黑" panose="020B0503020204020204" pitchFamily="34" charset="-122"/>
                  </a:endParaRPr>
                </a:p>
              </p:txBody>
            </p:sp>
          </mc:Choice>
          <mc:Fallback xmlns="">
            <p:sp>
              <p:nvSpPr>
                <p:cNvPr id="119" name="TextBox 181">
                  <a:extLst>
                    <a:ext uri="{FF2B5EF4-FFF2-40B4-BE49-F238E27FC236}">
                      <a16:creationId xmlns:a16="http://schemas.microsoft.com/office/drawing/2014/main" id="{1AB80709-68F5-6A14-D423-E336AE7EA4ED}"/>
                    </a:ext>
                  </a:extLst>
                </p:cNvPr>
                <p:cNvSpPr txBox="1">
                  <a:spLocks noRot="1" noChangeAspect="1" noMove="1" noResize="1" noEditPoints="1" noAdjustHandles="1" noChangeArrowheads="1" noChangeShapeType="1" noTextEdit="1"/>
                </p:cNvSpPr>
                <p:nvPr/>
              </p:nvSpPr>
              <p:spPr>
                <a:xfrm>
                  <a:off x="627548" y="5950589"/>
                  <a:ext cx="181677" cy="242559"/>
                </a:xfrm>
                <a:prstGeom prst="rect">
                  <a:avLst/>
                </a:prstGeom>
                <a:blipFill>
                  <a:blip r:embed="rId6"/>
                  <a:stretch>
                    <a:fillRect r="-33333"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1" name="TextBox 181">
                  <a:extLst>
                    <a:ext uri="{FF2B5EF4-FFF2-40B4-BE49-F238E27FC236}">
                      <a16:creationId xmlns:a16="http://schemas.microsoft.com/office/drawing/2014/main" id="{C16240DD-0007-E854-345E-72102277A15B}"/>
                    </a:ext>
                  </a:extLst>
                </p:cNvPr>
                <p:cNvSpPr txBox="1"/>
                <p:nvPr/>
              </p:nvSpPr>
              <p:spPr>
                <a:xfrm>
                  <a:off x="623005" y="6209007"/>
                  <a:ext cx="181677" cy="242559"/>
                </a:xfrm>
                <a:prstGeom prst="rect">
                  <a:avLst/>
                </a:prstGeom>
                <a:noFill/>
              </p:spPr>
              <p:txBody>
                <a:bodyPr wrap="square" rtlCol="0">
                  <a:spAutoFit/>
                </a:bodyPr>
                <a:lstStyle/>
                <a:p>
                  <a:pPr/>
                  <a14:m>
                    <m:oMathPara xmlns:m="http://schemas.openxmlformats.org/officeDocument/2006/math">
                      <m:oMath>
                        <m:sSub>
                          <m:sSubPr>
                            <m:ctrlPr>
                              <a:rPr lang="en-US" sz="900" i="1" dirty="0">
                                <a:solidFill>
                                  <a:schemeClr val="bg1">
                                    <a:lumMod val="50000"/>
                                  </a:schemeClr>
                                </a:solidFill>
                                <a:latin typeface="Cambria Math" panose="02040503050406030204" pitchFamily="18" charset="0"/>
                                <a:ea typeface="微软雅黑" panose="020B0503020204020204" pitchFamily="34" charset="-122"/>
                              </a:rPr>
                            </m:ctrlPr>
                          </m:sSubPr>
                          <m:e>
                            <m:r>
                              <a:rPr lang="en-US" sz="900" i="1" dirty="0">
                                <a:solidFill>
                                  <a:schemeClr val="bg1">
                                    <a:lumMod val="50000"/>
                                  </a:schemeClr>
                                </a:solidFill>
                                <a:latin typeface="Cambria Math" panose="02040503050406030204" pitchFamily="18" charset="0"/>
                                <a:ea typeface="微软雅黑" panose="020B0503020204020204" pitchFamily="34" charset="-122"/>
                              </a:rPr>
                              <m:t>𝑓</m:t>
                            </m:r>
                          </m:e>
                          <m:sub>
                            <m:r>
                              <a:rPr lang="en-US" sz="900" i="1" dirty="0">
                                <a:solidFill>
                                  <a:schemeClr val="bg1">
                                    <a:lumMod val="50000"/>
                                  </a:schemeClr>
                                </a:solidFill>
                                <a:latin typeface="Cambria Math" panose="02040503050406030204" pitchFamily="18" charset="0"/>
                                <a:ea typeface="微软雅黑" panose="020B0503020204020204" pitchFamily="34" charset="-122"/>
                              </a:rPr>
                              <m:t>3</m:t>
                            </m:r>
                          </m:sub>
                        </m:sSub>
                      </m:oMath>
                    </m:oMathPara>
                  </a14:m>
                  <a:endParaRPr sz="900" i="1" dirty="0">
                    <a:solidFill>
                      <a:schemeClr val="bg1">
                        <a:lumMod val="50000"/>
                      </a:schemeClr>
                    </a:solidFill>
                    <a:latin typeface="Gill Sans MT" panose="020B0502020104020203" pitchFamily="34" charset="0"/>
                    <a:ea typeface="微软雅黑" panose="020B0503020204020204" pitchFamily="34" charset="-122"/>
                  </a:endParaRPr>
                </a:p>
              </p:txBody>
            </p:sp>
          </mc:Choice>
          <mc:Fallback xmlns="">
            <p:sp>
              <p:nvSpPr>
                <p:cNvPr id="121" name="TextBox 181">
                  <a:extLst>
                    <a:ext uri="{FF2B5EF4-FFF2-40B4-BE49-F238E27FC236}">
                      <a16:creationId xmlns:a16="http://schemas.microsoft.com/office/drawing/2014/main" id="{C16240DD-0007-E854-345E-72102277A15B}"/>
                    </a:ext>
                  </a:extLst>
                </p:cNvPr>
                <p:cNvSpPr txBox="1">
                  <a:spLocks noRot="1" noChangeAspect="1" noMove="1" noResize="1" noEditPoints="1" noAdjustHandles="1" noChangeArrowheads="1" noChangeShapeType="1" noTextEdit="1"/>
                </p:cNvSpPr>
                <p:nvPr/>
              </p:nvSpPr>
              <p:spPr>
                <a:xfrm>
                  <a:off x="623005" y="6209007"/>
                  <a:ext cx="181677" cy="242559"/>
                </a:xfrm>
                <a:prstGeom prst="rect">
                  <a:avLst/>
                </a:prstGeom>
                <a:blipFill>
                  <a:blip r:embed="rId7"/>
                  <a:stretch>
                    <a:fillRect r="-33333"/>
                  </a:stretch>
                </a:blipFill>
              </p:spPr>
              <p:txBody>
                <a:bodyPr/>
                <a:lstStyle/>
                <a:p>
                  <a:r>
                    <a:rPr lang="zh-CN" altLang="en-US">
                      <a:noFill/>
                    </a:rPr>
                    <a:t> </a:t>
                  </a:r>
                </a:p>
              </p:txBody>
            </p:sp>
          </mc:Fallback>
        </mc:AlternateContent>
      </p:grpSp>
      <p:sp>
        <p:nvSpPr>
          <p:cNvPr id="139" name="Rectangle: Rounded Corners 117">
            <a:extLst>
              <a:ext uri="{FF2B5EF4-FFF2-40B4-BE49-F238E27FC236}">
                <a16:creationId xmlns:a16="http://schemas.microsoft.com/office/drawing/2014/main" id="{C1EE932A-3E6D-23E0-CC93-5081A17CD96C}"/>
              </a:ext>
            </a:extLst>
          </p:cNvPr>
          <p:cNvSpPr/>
          <p:nvPr/>
        </p:nvSpPr>
        <p:spPr>
          <a:xfrm rot="5400000">
            <a:off x="964422" y="5028042"/>
            <a:ext cx="134538" cy="114288"/>
          </a:xfrm>
          <a:prstGeom prst="roundRect">
            <a:avLst/>
          </a:prstGeom>
          <a:noFill/>
          <a:ln w="6350" cap="flat" cmpd="sng" algn="ctr">
            <a:solidFill>
              <a:schemeClr val="accent2"/>
            </a:solidFill>
            <a:prstDash val="sysDot"/>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40" name="Rectangle: Rounded Corners 118">
            <a:extLst>
              <a:ext uri="{FF2B5EF4-FFF2-40B4-BE49-F238E27FC236}">
                <a16:creationId xmlns:a16="http://schemas.microsoft.com/office/drawing/2014/main" id="{F6E7FDE5-E202-983A-238F-EB583D533401}"/>
              </a:ext>
            </a:extLst>
          </p:cNvPr>
          <p:cNvSpPr/>
          <p:nvPr/>
        </p:nvSpPr>
        <p:spPr>
          <a:xfrm rot="5400000">
            <a:off x="1075460" y="5030239"/>
            <a:ext cx="134538" cy="107786"/>
          </a:xfrm>
          <a:prstGeom prst="roundRect">
            <a:avLst/>
          </a:prstGeom>
          <a:noFill/>
          <a:ln w="6350" cap="flat" cmpd="sng" algn="ctr">
            <a:solidFill>
              <a:schemeClr val="accent2"/>
            </a:solidFill>
            <a:prstDash val="sysDot"/>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96" name="Rectangle: Rounded Corners 108">
            <a:extLst>
              <a:ext uri="{FF2B5EF4-FFF2-40B4-BE49-F238E27FC236}">
                <a16:creationId xmlns:a16="http://schemas.microsoft.com/office/drawing/2014/main" id="{EF44E587-229B-254C-AD3E-CE3B81D7FEBE}"/>
              </a:ext>
            </a:extLst>
          </p:cNvPr>
          <p:cNvSpPr/>
          <p:nvPr/>
        </p:nvSpPr>
        <p:spPr>
          <a:xfrm>
            <a:off x="864020" y="5014707"/>
            <a:ext cx="107785" cy="134538"/>
          </a:xfrm>
          <a:prstGeom prst="roundRect">
            <a:avLst/>
          </a:prstGeom>
          <a:noFill/>
          <a:ln w="6350" cap="flat" cmpd="sng" algn="ctr">
            <a:solidFill>
              <a:schemeClr val="tx1">
                <a:lumMod val="50000"/>
                <a:lumOff val="50000"/>
              </a:scheme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97" name="TextBox 110">
            <a:extLst>
              <a:ext uri="{FF2B5EF4-FFF2-40B4-BE49-F238E27FC236}">
                <a16:creationId xmlns:a16="http://schemas.microsoft.com/office/drawing/2014/main" id="{64E0C6E4-1C3B-33DD-C1FA-CB64BA851329}"/>
              </a:ext>
            </a:extLst>
          </p:cNvPr>
          <p:cNvSpPr txBox="1"/>
          <p:nvPr/>
        </p:nvSpPr>
        <p:spPr>
          <a:xfrm>
            <a:off x="577680" y="4965503"/>
            <a:ext cx="378630" cy="230832"/>
          </a:xfrm>
          <a:prstGeom prst="rect">
            <a:avLst/>
          </a:prstGeom>
          <a:noFill/>
        </p:spPr>
        <p:txBody>
          <a:bodyPr wrap="none" rtlCol="0">
            <a:spAutoFit/>
          </a:bodyPr>
          <a:lstStyle/>
          <a:p>
            <a:pPr defTabSz="457200"/>
            <a:r>
              <a:rPr lang="en-US" sz="900" i="1" dirty="0">
                <a:solidFill>
                  <a:schemeClr val="bg1">
                    <a:lumMod val="50000"/>
                  </a:schemeClr>
                </a:solidFill>
                <a:latin typeface="Gill Sans MT" panose="020B0502020104020203" pitchFamily="34" charset="0"/>
                <a:ea typeface="微软雅黑" panose="020B0503020204020204" pitchFamily="34" charset="-122"/>
              </a:rPr>
              <a:t>Job2</a:t>
            </a:r>
            <a:endParaRPr lang="en-DK" sz="900" i="1" dirty="0">
              <a:solidFill>
                <a:schemeClr val="bg1">
                  <a:lumMod val="50000"/>
                </a:schemeClr>
              </a:solidFill>
              <a:latin typeface="Gill Sans MT" panose="020B0502020104020203" pitchFamily="34" charset="0"/>
              <a:ea typeface="微软雅黑" panose="020B0503020204020204" pitchFamily="34" charset="-122"/>
            </a:endParaRPr>
          </a:p>
        </p:txBody>
      </p:sp>
      <p:sp>
        <p:nvSpPr>
          <p:cNvPr id="99" name="TextBox 111">
            <a:extLst>
              <a:ext uri="{FF2B5EF4-FFF2-40B4-BE49-F238E27FC236}">
                <a16:creationId xmlns:a16="http://schemas.microsoft.com/office/drawing/2014/main" id="{1C50A878-0C23-CE04-0AF3-F2313B4DC9B1}"/>
              </a:ext>
            </a:extLst>
          </p:cNvPr>
          <p:cNvSpPr txBox="1"/>
          <p:nvPr/>
        </p:nvSpPr>
        <p:spPr>
          <a:xfrm>
            <a:off x="581292" y="4733640"/>
            <a:ext cx="378630" cy="230832"/>
          </a:xfrm>
          <a:prstGeom prst="rect">
            <a:avLst/>
          </a:prstGeom>
          <a:noFill/>
        </p:spPr>
        <p:txBody>
          <a:bodyPr wrap="none" rtlCol="0">
            <a:spAutoFit/>
          </a:bodyPr>
          <a:lstStyle/>
          <a:p>
            <a:pPr defTabSz="457200"/>
            <a:r>
              <a:rPr lang="en-US" sz="900" i="1" dirty="0">
                <a:solidFill>
                  <a:schemeClr val="bg1">
                    <a:lumMod val="50000"/>
                  </a:schemeClr>
                </a:solidFill>
                <a:latin typeface="Gill Sans MT" panose="020B0502020104020203" pitchFamily="34" charset="0"/>
                <a:ea typeface="微软雅黑" panose="020B0503020204020204" pitchFamily="34" charset="-122"/>
              </a:rPr>
              <a:t>Job1</a:t>
            </a:r>
            <a:endParaRPr lang="en-DK" sz="900" i="1" dirty="0">
              <a:solidFill>
                <a:schemeClr val="bg1">
                  <a:lumMod val="50000"/>
                </a:schemeClr>
              </a:solidFill>
              <a:latin typeface="Gill Sans MT" panose="020B0502020104020203" pitchFamily="34" charset="0"/>
              <a:ea typeface="微软雅黑" panose="020B0503020204020204" pitchFamily="34" charset="-122"/>
            </a:endParaRPr>
          </a:p>
        </p:txBody>
      </p:sp>
      <p:sp>
        <p:nvSpPr>
          <p:cNvPr id="100" name="Rectangle: Rounded Corners 114">
            <a:extLst>
              <a:ext uri="{FF2B5EF4-FFF2-40B4-BE49-F238E27FC236}">
                <a16:creationId xmlns:a16="http://schemas.microsoft.com/office/drawing/2014/main" id="{936D8F5C-FF55-5789-18DC-B0DA40654E96}"/>
              </a:ext>
            </a:extLst>
          </p:cNvPr>
          <p:cNvSpPr/>
          <p:nvPr/>
        </p:nvSpPr>
        <p:spPr>
          <a:xfrm rot="5400000">
            <a:off x="964424" y="4791579"/>
            <a:ext cx="134538" cy="114288"/>
          </a:xfrm>
          <a:prstGeom prst="roundRect">
            <a:avLst/>
          </a:prstGeom>
          <a:solidFill>
            <a:srgbClr val="78A858"/>
          </a:solidFill>
          <a:ln w="1905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01" name="Rectangle: Rounded Corners 115">
            <a:extLst>
              <a:ext uri="{FF2B5EF4-FFF2-40B4-BE49-F238E27FC236}">
                <a16:creationId xmlns:a16="http://schemas.microsoft.com/office/drawing/2014/main" id="{9F962D11-D4A1-D37E-07DD-57CB716E30EA}"/>
              </a:ext>
            </a:extLst>
          </p:cNvPr>
          <p:cNvSpPr/>
          <p:nvPr/>
        </p:nvSpPr>
        <p:spPr>
          <a:xfrm rot="5400000">
            <a:off x="1078712" y="4791579"/>
            <a:ext cx="134538" cy="114288"/>
          </a:xfrm>
          <a:prstGeom prst="roundRect">
            <a:avLst/>
          </a:prstGeom>
          <a:solidFill>
            <a:srgbClr val="78A858"/>
          </a:solidFill>
          <a:ln w="1905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107" name="Rectangle: Rounded Corners 116">
            <a:extLst>
              <a:ext uri="{FF2B5EF4-FFF2-40B4-BE49-F238E27FC236}">
                <a16:creationId xmlns:a16="http://schemas.microsoft.com/office/drawing/2014/main" id="{7CEF14A7-B521-DBEE-0277-487FCA7FA479}"/>
              </a:ext>
            </a:extLst>
          </p:cNvPr>
          <p:cNvSpPr/>
          <p:nvPr/>
        </p:nvSpPr>
        <p:spPr>
          <a:xfrm>
            <a:off x="1204956" y="4785299"/>
            <a:ext cx="107785" cy="134538"/>
          </a:xfrm>
          <a:prstGeom prst="roundRect">
            <a:avLst/>
          </a:prstGeom>
          <a:noFill/>
          <a:ln w="6350" cap="flat" cmpd="sng" algn="ctr">
            <a:solidFill>
              <a:schemeClr val="tx1">
                <a:lumMod val="50000"/>
                <a:lumOff val="50000"/>
              </a:scheme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22" name="Rectangle: Rounded Corners 119">
            <a:extLst>
              <a:ext uri="{FF2B5EF4-FFF2-40B4-BE49-F238E27FC236}">
                <a16:creationId xmlns:a16="http://schemas.microsoft.com/office/drawing/2014/main" id="{92B634C1-B141-B88A-E8BB-34FAAD3EB5EF}"/>
              </a:ext>
            </a:extLst>
          </p:cNvPr>
          <p:cNvSpPr/>
          <p:nvPr/>
        </p:nvSpPr>
        <p:spPr>
          <a:xfrm>
            <a:off x="1427028" y="5014706"/>
            <a:ext cx="107785" cy="134538"/>
          </a:xfrm>
          <a:prstGeom prst="roundRect">
            <a:avLst/>
          </a:prstGeom>
          <a:noFill/>
          <a:ln w="6350" cap="flat" cmpd="sng" algn="ctr">
            <a:solidFill>
              <a:schemeClr val="tx1">
                <a:lumMod val="50000"/>
                <a:lumOff val="50000"/>
              </a:scheme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23" name="Rectangle: Rounded Corners 133">
            <a:extLst>
              <a:ext uri="{FF2B5EF4-FFF2-40B4-BE49-F238E27FC236}">
                <a16:creationId xmlns:a16="http://schemas.microsoft.com/office/drawing/2014/main" id="{64403EE6-E771-5F51-9FF5-B611BFCB4D04}"/>
              </a:ext>
            </a:extLst>
          </p:cNvPr>
          <p:cNvSpPr/>
          <p:nvPr/>
        </p:nvSpPr>
        <p:spPr>
          <a:xfrm rot="5400000">
            <a:off x="1416825" y="4791579"/>
            <a:ext cx="134538" cy="114288"/>
          </a:xfrm>
          <a:prstGeom prst="roundRect">
            <a:avLst/>
          </a:prstGeom>
          <a:solidFill>
            <a:srgbClr val="78A858"/>
          </a:solidFill>
          <a:ln w="1905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25" name="Rectangle: Rounded Corners 134">
            <a:extLst>
              <a:ext uri="{FF2B5EF4-FFF2-40B4-BE49-F238E27FC236}">
                <a16:creationId xmlns:a16="http://schemas.microsoft.com/office/drawing/2014/main" id="{9B1DF330-D62B-641D-5FC5-61214E0544E1}"/>
              </a:ext>
            </a:extLst>
          </p:cNvPr>
          <p:cNvSpPr/>
          <p:nvPr/>
        </p:nvSpPr>
        <p:spPr>
          <a:xfrm rot="5400000">
            <a:off x="1531112" y="4791579"/>
            <a:ext cx="134538" cy="114288"/>
          </a:xfrm>
          <a:prstGeom prst="roundRect">
            <a:avLst/>
          </a:prstGeom>
          <a:solidFill>
            <a:srgbClr val="78A858"/>
          </a:solidFill>
          <a:ln w="1905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26" name="Rectangle: Rounded Corners 135">
            <a:extLst>
              <a:ext uri="{FF2B5EF4-FFF2-40B4-BE49-F238E27FC236}">
                <a16:creationId xmlns:a16="http://schemas.microsoft.com/office/drawing/2014/main" id="{36D9FEA6-01F0-D2D4-D8FD-C798C1C1B14F}"/>
              </a:ext>
            </a:extLst>
          </p:cNvPr>
          <p:cNvSpPr/>
          <p:nvPr/>
        </p:nvSpPr>
        <p:spPr>
          <a:xfrm>
            <a:off x="1657357" y="4785299"/>
            <a:ext cx="107785" cy="134538"/>
          </a:xfrm>
          <a:prstGeom prst="roundRect">
            <a:avLst/>
          </a:prstGeom>
          <a:noFill/>
          <a:ln w="6350" cap="flat" cmpd="sng" algn="ctr">
            <a:solidFill>
              <a:schemeClr val="tx1">
                <a:lumMod val="50000"/>
                <a:lumOff val="50000"/>
              </a:scheme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27" name="Rectangle: Rounded Corners 136">
            <a:extLst>
              <a:ext uri="{FF2B5EF4-FFF2-40B4-BE49-F238E27FC236}">
                <a16:creationId xmlns:a16="http://schemas.microsoft.com/office/drawing/2014/main" id="{6F4512CA-7D43-4F55-E5C5-CB4E4816DA5B}"/>
              </a:ext>
            </a:extLst>
          </p:cNvPr>
          <p:cNvSpPr/>
          <p:nvPr/>
        </p:nvSpPr>
        <p:spPr>
          <a:xfrm rot="5400000">
            <a:off x="1639518" y="5024831"/>
            <a:ext cx="134538" cy="114288"/>
          </a:xfrm>
          <a:prstGeom prst="roundRect">
            <a:avLst/>
          </a:prstGeom>
          <a:solidFill>
            <a:srgbClr val="F4B58A"/>
          </a:solidFill>
          <a:ln w="1905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95" name="Rectangle: Rounded Corners 107">
            <a:extLst>
              <a:ext uri="{FF2B5EF4-FFF2-40B4-BE49-F238E27FC236}">
                <a16:creationId xmlns:a16="http://schemas.microsoft.com/office/drawing/2014/main" id="{FA8ECA02-7F9E-1107-8306-3A33DEB5CC6C}"/>
              </a:ext>
            </a:extLst>
          </p:cNvPr>
          <p:cNvSpPr/>
          <p:nvPr/>
        </p:nvSpPr>
        <p:spPr>
          <a:xfrm>
            <a:off x="864020" y="4782516"/>
            <a:ext cx="107785" cy="134538"/>
          </a:xfrm>
          <a:prstGeom prst="roundRect">
            <a:avLst/>
          </a:prstGeom>
          <a:noFill/>
          <a:ln w="6350" cap="flat" cmpd="sng" algn="ctr">
            <a:solidFill>
              <a:schemeClr val="tx1">
                <a:lumMod val="50000"/>
                <a:lumOff val="50000"/>
              </a:scheme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cxnSp>
        <p:nvCxnSpPr>
          <p:cNvPr id="133" name="Straight Arrow Connector 78">
            <a:extLst>
              <a:ext uri="{FF2B5EF4-FFF2-40B4-BE49-F238E27FC236}">
                <a16:creationId xmlns:a16="http://schemas.microsoft.com/office/drawing/2014/main" id="{7DEA1E92-8C4B-9097-E10A-2AA3A53ACEAD}"/>
              </a:ext>
            </a:extLst>
          </p:cNvPr>
          <p:cNvCxnSpPr>
            <a:cxnSpLocks/>
          </p:cNvCxnSpPr>
          <p:nvPr/>
        </p:nvCxnSpPr>
        <p:spPr>
          <a:xfrm>
            <a:off x="975198" y="5081975"/>
            <a:ext cx="223254" cy="2158"/>
          </a:xfrm>
          <a:prstGeom prst="straightConnector1">
            <a:avLst/>
          </a:prstGeom>
          <a:ln w="19050">
            <a:solidFill>
              <a:schemeClr val="accent2"/>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41" name="Rectangle: Rounded Corners 117">
            <a:extLst>
              <a:ext uri="{FF2B5EF4-FFF2-40B4-BE49-F238E27FC236}">
                <a16:creationId xmlns:a16="http://schemas.microsoft.com/office/drawing/2014/main" id="{25F6F120-48A6-2141-B725-CBB766FDD961}"/>
              </a:ext>
            </a:extLst>
          </p:cNvPr>
          <p:cNvSpPr/>
          <p:nvPr/>
        </p:nvSpPr>
        <p:spPr>
          <a:xfrm rot="5400000">
            <a:off x="1526520" y="5028042"/>
            <a:ext cx="134538" cy="114288"/>
          </a:xfrm>
          <a:prstGeom prst="roundRect">
            <a:avLst/>
          </a:prstGeom>
          <a:noFill/>
          <a:ln w="6350" cap="flat" cmpd="sng" algn="ctr">
            <a:solidFill>
              <a:schemeClr val="accent2"/>
            </a:solidFill>
            <a:prstDash val="sysDot"/>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cxnSp>
        <p:nvCxnSpPr>
          <p:cNvPr id="146" name="Straight Arrow Connector 78">
            <a:extLst>
              <a:ext uri="{FF2B5EF4-FFF2-40B4-BE49-F238E27FC236}">
                <a16:creationId xmlns:a16="http://schemas.microsoft.com/office/drawing/2014/main" id="{CA8531A9-90D0-9EB8-CAD8-A829ED40052E}"/>
              </a:ext>
            </a:extLst>
          </p:cNvPr>
          <p:cNvCxnSpPr>
            <a:cxnSpLocks/>
          </p:cNvCxnSpPr>
          <p:nvPr/>
        </p:nvCxnSpPr>
        <p:spPr>
          <a:xfrm>
            <a:off x="1537296" y="5081975"/>
            <a:ext cx="113638" cy="2157"/>
          </a:xfrm>
          <a:prstGeom prst="straightConnector1">
            <a:avLst/>
          </a:prstGeom>
          <a:ln w="19050">
            <a:solidFill>
              <a:schemeClr val="accent2"/>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57" name="Rectangle: Rounded Corners 117">
            <a:extLst>
              <a:ext uri="{FF2B5EF4-FFF2-40B4-BE49-F238E27FC236}">
                <a16:creationId xmlns:a16="http://schemas.microsoft.com/office/drawing/2014/main" id="{C3B004CB-BDF1-BD12-8721-584F2F782E03}"/>
              </a:ext>
            </a:extLst>
          </p:cNvPr>
          <p:cNvSpPr/>
          <p:nvPr/>
        </p:nvSpPr>
        <p:spPr>
          <a:xfrm rot="5400000">
            <a:off x="1299811" y="4792633"/>
            <a:ext cx="134538" cy="114288"/>
          </a:xfrm>
          <a:prstGeom prst="roundRect">
            <a:avLst/>
          </a:prstGeom>
          <a:noFill/>
          <a:ln w="6350" cap="flat" cmpd="sng" algn="ctr">
            <a:solidFill>
              <a:schemeClr val="accent6"/>
            </a:solidFill>
            <a:prstDash val="sysDot"/>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cxnSp>
        <p:nvCxnSpPr>
          <p:cNvPr id="159" name="Straight Arrow Connector 78">
            <a:extLst>
              <a:ext uri="{FF2B5EF4-FFF2-40B4-BE49-F238E27FC236}">
                <a16:creationId xmlns:a16="http://schemas.microsoft.com/office/drawing/2014/main" id="{F814E87A-5FB2-E6EC-DE32-298E31660389}"/>
              </a:ext>
            </a:extLst>
          </p:cNvPr>
          <p:cNvCxnSpPr>
            <a:cxnSpLocks/>
          </p:cNvCxnSpPr>
          <p:nvPr/>
        </p:nvCxnSpPr>
        <p:spPr>
          <a:xfrm>
            <a:off x="1310587" y="4846566"/>
            <a:ext cx="120141" cy="0"/>
          </a:xfrm>
          <a:prstGeom prst="straightConnector1">
            <a:avLst/>
          </a:prstGeom>
          <a:ln w="19050">
            <a:solidFill>
              <a:schemeClr val="accent6"/>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73" name="Rectangle: Rounded Corners 136">
            <a:extLst>
              <a:ext uri="{FF2B5EF4-FFF2-40B4-BE49-F238E27FC236}">
                <a16:creationId xmlns:a16="http://schemas.microsoft.com/office/drawing/2014/main" id="{82CD9FDA-3ED5-585C-063D-E8153375BEE5}"/>
              </a:ext>
            </a:extLst>
          </p:cNvPr>
          <p:cNvSpPr/>
          <p:nvPr/>
        </p:nvSpPr>
        <p:spPr>
          <a:xfrm rot="5400000">
            <a:off x="1301970" y="5024831"/>
            <a:ext cx="134538" cy="114288"/>
          </a:xfrm>
          <a:prstGeom prst="roundRect">
            <a:avLst/>
          </a:prstGeom>
          <a:solidFill>
            <a:srgbClr val="F4B58A"/>
          </a:solidFill>
          <a:ln w="1905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74" name="Rectangle: Rounded Corners 136">
            <a:extLst>
              <a:ext uri="{FF2B5EF4-FFF2-40B4-BE49-F238E27FC236}">
                <a16:creationId xmlns:a16="http://schemas.microsoft.com/office/drawing/2014/main" id="{66BAFC8E-F3C9-64A9-5627-753993FA12CC}"/>
              </a:ext>
            </a:extLst>
          </p:cNvPr>
          <p:cNvSpPr/>
          <p:nvPr/>
        </p:nvSpPr>
        <p:spPr>
          <a:xfrm rot="5400000">
            <a:off x="1187681" y="5023775"/>
            <a:ext cx="134538" cy="114288"/>
          </a:xfrm>
          <a:prstGeom prst="roundRect">
            <a:avLst/>
          </a:prstGeom>
          <a:solidFill>
            <a:srgbClr val="F4B58A"/>
          </a:solidFill>
          <a:ln w="1905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Tree>
    <p:extLst>
      <p:ext uri="{BB962C8B-B14F-4D97-AF65-F5344CB8AC3E}">
        <p14:creationId xmlns:p14="http://schemas.microsoft.com/office/powerpoint/2010/main" val="1061690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3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4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9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9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9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0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0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07"/>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2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23"/>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2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26"/>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27"/>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95"/>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133"/>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41"/>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146"/>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57"/>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159"/>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73"/>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74"/>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19"/>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10"/>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15"/>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17"/>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31"/>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46"/>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5" grpId="0" animBg="1"/>
      <p:bldP spid="8" grpId="0"/>
      <p:bldP spid="9" grpId="0"/>
      <p:bldP spid="10" grpId="0"/>
      <p:bldP spid="13" grpId="0" animBg="1"/>
      <p:bldP spid="14" grpId="0" animBg="1"/>
      <p:bldP spid="15" grpId="0" animBg="1"/>
      <p:bldP spid="17" grpId="0" animBg="1"/>
      <p:bldP spid="19" grpId="0"/>
      <p:bldP spid="21" grpId="0"/>
      <p:bldP spid="23" grpId="0"/>
      <p:bldP spid="24" grpId="0"/>
      <p:bldP spid="25" grpId="0" animBg="1"/>
      <p:bldP spid="26" grpId="0"/>
      <p:bldP spid="27" grpId="0"/>
      <p:bldP spid="12" grpId="0" animBg="1"/>
      <p:bldP spid="30" grpId="0" animBg="1"/>
      <p:bldP spid="31" grpId="0" animBg="1"/>
      <p:bldP spid="139" grpId="0" animBg="1"/>
      <p:bldP spid="140" grpId="0" animBg="1"/>
      <p:bldP spid="96" grpId="0" animBg="1"/>
      <p:bldP spid="97" grpId="0"/>
      <p:bldP spid="99" grpId="0"/>
      <p:bldP spid="100" grpId="0" animBg="1"/>
      <p:bldP spid="101" grpId="0" animBg="1"/>
      <p:bldP spid="107" grpId="0" animBg="1"/>
      <p:bldP spid="122" grpId="0" animBg="1"/>
      <p:bldP spid="123" grpId="0" animBg="1"/>
      <p:bldP spid="125" grpId="0" animBg="1"/>
      <p:bldP spid="126" grpId="0" animBg="1"/>
      <p:bldP spid="127" grpId="0" animBg="1"/>
      <p:bldP spid="95" grpId="0" animBg="1"/>
      <p:bldP spid="141" grpId="0" animBg="1"/>
      <p:bldP spid="157" grpId="0" animBg="1"/>
      <p:bldP spid="173" grpId="0" animBg="1"/>
      <p:bldP spid="17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C4F69-3182-2C0D-6B49-66386281A2A8}"/>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A88DD5A7-472B-4E18-D20C-6F08EDB84CEF}"/>
              </a:ext>
            </a:extLst>
          </p:cNvPr>
          <p:cNvSpPr>
            <a:spLocks noGrp="1"/>
          </p:cNvSpPr>
          <p:nvPr>
            <p:ph type="title"/>
          </p:nvPr>
        </p:nvSpPr>
        <p:spPr>
          <a:xfrm>
            <a:off x="203447" y="0"/>
            <a:ext cx="11848016" cy="1325563"/>
          </a:xfrm>
        </p:spPr>
        <p:txBody>
          <a:bodyPr>
            <a:normAutofit/>
          </a:bodyPr>
          <a:lstStyle/>
          <a:p>
            <a:r>
              <a:rPr lang="en-US" altLang="zh-CN" dirty="0">
                <a:latin typeface="Gill Sans MT" panose="020B0502020104020203" pitchFamily="34" charset="0"/>
              </a:rPr>
              <a:t>Gap: Flow-level Fairness </a:t>
            </a:r>
            <a:r>
              <a:rPr lang="en-US" altLang="zh-CN" dirty="0" err="1">
                <a:latin typeface="Gill Sans MT" panose="020B0502020104020203" pitchFamily="34" charset="0"/>
              </a:rPr>
              <a:t>v.s</a:t>
            </a:r>
            <a:r>
              <a:rPr lang="en-US" altLang="zh-CN" dirty="0">
                <a:latin typeface="Gill Sans MT" panose="020B0502020104020203" pitchFamily="34" charset="0"/>
              </a:rPr>
              <a:t>. DLT Job-level Fairness</a:t>
            </a:r>
            <a:endParaRPr lang="zh-CN" altLang="en-US" dirty="0">
              <a:latin typeface="Gill Sans MT" panose="020B0502020104020203" pitchFamily="34" charset="0"/>
            </a:endParaRPr>
          </a:p>
        </p:txBody>
      </p:sp>
      <p:sp>
        <p:nvSpPr>
          <p:cNvPr id="4" name="灯片编号占位符 3">
            <a:extLst>
              <a:ext uri="{FF2B5EF4-FFF2-40B4-BE49-F238E27FC236}">
                <a16:creationId xmlns:a16="http://schemas.microsoft.com/office/drawing/2014/main" id="{109222AB-DC18-9EAF-76AE-388441D40DE6}"/>
              </a:ext>
            </a:extLst>
          </p:cNvPr>
          <p:cNvSpPr>
            <a:spLocks noGrp="1"/>
          </p:cNvSpPr>
          <p:nvPr>
            <p:ph type="sldNum" sz="quarter" idx="12"/>
          </p:nvPr>
        </p:nvSpPr>
        <p:spPr/>
        <p:txBody>
          <a:bodyPr/>
          <a:lstStyle/>
          <a:p>
            <a:fld id="{58AE824D-AC03-4BE1-87E3-044424193C4E}" type="slidenum">
              <a:rPr lang="zh-CN" altLang="en-US" smtClean="0">
                <a:latin typeface="Gill Sans MT" panose="020B0502020104020203" pitchFamily="34" charset="0"/>
              </a:rPr>
              <a:t>8</a:t>
            </a:fld>
            <a:endParaRPr lang="zh-CN" altLang="en-US">
              <a:latin typeface="Gill Sans MT" panose="020B0502020104020203" pitchFamily="34" charset="0"/>
            </a:endParaRPr>
          </a:p>
        </p:txBody>
      </p:sp>
      <p:sp>
        <p:nvSpPr>
          <p:cNvPr id="14" name="Rectangle: Rounded Corners 40">
            <a:extLst>
              <a:ext uri="{FF2B5EF4-FFF2-40B4-BE49-F238E27FC236}">
                <a16:creationId xmlns:a16="http://schemas.microsoft.com/office/drawing/2014/main" id="{B7315761-CDA7-EDD1-7688-1228E7B8BCE4}"/>
              </a:ext>
            </a:extLst>
          </p:cNvPr>
          <p:cNvSpPr/>
          <p:nvPr/>
        </p:nvSpPr>
        <p:spPr>
          <a:xfrm>
            <a:off x="1279567" y="1738795"/>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5" name="Rectangle: Rounded Corners 41">
            <a:extLst>
              <a:ext uri="{FF2B5EF4-FFF2-40B4-BE49-F238E27FC236}">
                <a16:creationId xmlns:a16="http://schemas.microsoft.com/office/drawing/2014/main" id="{BFCE524F-17F2-8049-3075-472351C84799}"/>
              </a:ext>
            </a:extLst>
          </p:cNvPr>
          <p:cNvSpPr/>
          <p:nvPr/>
        </p:nvSpPr>
        <p:spPr>
          <a:xfrm>
            <a:off x="1950659" y="2525179"/>
            <a:ext cx="337455" cy="341437"/>
          </a:xfrm>
          <a:prstGeom prst="roundRect">
            <a:avLst/>
          </a:prstGeom>
          <a:solidFill>
            <a:srgbClr val="4E95D9"/>
          </a:solidFill>
          <a:ln w="28575" cap="flat" cmpd="sng" algn="ctr">
            <a:noFill/>
            <a:prstDash val="sysDot"/>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7" name="Rectangle: Rounded Corners 44">
            <a:extLst>
              <a:ext uri="{FF2B5EF4-FFF2-40B4-BE49-F238E27FC236}">
                <a16:creationId xmlns:a16="http://schemas.microsoft.com/office/drawing/2014/main" id="{E78ED8CC-7E87-9CC6-7C2D-18F22FF8125B}"/>
              </a:ext>
            </a:extLst>
          </p:cNvPr>
          <p:cNvSpPr/>
          <p:nvPr/>
        </p:nvSpPr>
        <p:spPr>
          <a:xfrm>
            <a:off x="1279567" y="2128627"/>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19" name="Rectangle: Rounded Corners 54">
            <a:extLst>
              <a:ext uri="{FF2B5EF4-FFF2-40B4-BE49-F238E27FC236}">
                <a16:creationId xmlns:a16="http://schemas.microsoft.com/office/drawing/2014/main" id="{57371CC3-E077-BF17-C025-C9A084494411}"/>
              </a:ext>
            </a:extLst>
          </p:cNvPr>
          <p:cNvSpPr/>
          <p:nvPr/>
        </p:nvSpPr>
        <p:spPr>
          <a:xfrm>
            <a:off x="1605604" y="1738794"/>
            <a:ext cx="682510" cy="333754"/>
          </a:xfrm>
          <a:prstGeom prst="roundRect">
            <a:avLst>
              <a:gd name="adj" fmla="val 11792"/>
            </a:avLst>
          </a:prstGeom>
          <a:solidFill>
            <a:srgbClr val="78A858"/>
          </a:solidFill>
          <a:ln w="28575" cap="flat" cmpd="sng" algn="ctr">
            <a:noFill/>
            <a:prstDash val="sysDot"/>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71" name="Rectangle: Rounded Corners 75">
            <a:extLst>
              <a:ext uri="{FF2B5EF4-FFF2-40B4-BE49-F238E27FC236}">
                <a16:creationId xmlns:a16="http://schemas.microsoft.com/office/drawing/2014/main" id="{5580421A-9784-A80E-0687-F21BF7352DF6}"/>
              </a:ext>
            </a:extLst>
          </p:cNvPr>
          <p:cNvSpPr/>
          <p:nvPr/>
        </p:nvSpPr>
        <p:spPr>
          <a:xfrm>
            <a:off x="1605603" y="2128628"/>
            <a:ext cx="682511" cy="341436"/>
          </a:xfrm>
          <a:prstGeom prst="roundRect">
            <a:avLst>
              <a:gd name="adj" fmla="val 11792"/>
            </a:avLst>
          </a:prstGeom>
          <a:solidFill>
            <a:srgbClr val="F4B58A"/>
          </a:solidFill>
          <a:ln w="28575" cap="flat" cmpd="sng" algn="ctr">
            <a:noFill/>
            <a:prstDash val="sysDot"/>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cxnSp>
        <p:nvCxnSpPr>
          <p:cNvPr id="173" name="Straight Arrow Connector 109">
            <a:extLst>
              <a:ext uri="{FF2B5EF4-FFF2-40B4-BE49-F238E27FC236}">
                <a16:creationId xmlns:a16="http://schemas.microsoft.com/office/drawing/2014/main" id="{AAE6AF4F-28B8-8B86-5C6C-0B1ECD416753}"/>
              </a:ext>
            </a:extLst>
          </p:cNvPr>
          <p:cNvCxnSpPr>
            <a:cxnSpLocks/>
          </p:cNvCxnSpPr>
          <p:nvPr/>
        </p:nvCxnSpPr>
        <p:spPr>
          <a:xfrm>
            <a:off x="1318013" y="2957570"/>
            <a:ext cx="5991150" cy="0"/>
          </a:xfrm>
          <a:prstGeom prst="straightConnector1">
            <a:avLst/>
          </a:prstGeom>
          <a:noFill/>
          <a:ln w="38100" cap="flat" cmpd="sng" algn="ctr">
            <a:solidFill>
              <a:srgbClr val="E8E8E8">
                <a:lumMod val="50000"/>
              </a:srgbClr>
            </a:solidFill>
            <a:prstDash val="solid"/>
            <a:miter lim="800000"/>
            <a:tailEnd type="triangle"/>
          </a:ln>
          <a:effectLst/>
        </p:spPr>
      </p:cxnSp>
      <p:sp>
        <p:nvSpPr>
          <p:cNvPr id="174" name="TextBox 1">
            <a:extLst>
              <a:ext uri="{FF2B5EF4-FFF2-40B4-BE49-F238E27FC236}">
                <a16:creationId xmlns:a16="http://schemas.microsoft.com/office/drawing/2014/main" id="{CD2DE653-A422-3B2C-FB93-161820678D57}"/>
              </a:ext>
            </a:extLst>
          </p:cNvPr>
          <p:cNvSpPr txBox="1"/>
          <p:nvPr/>
        </p:nvSpPr>
        <p:spPr>
          <a:xfrm>
            <a:off x="686075" y="2132214"/>
            <a:ext cx="659348" cy="369332"/>
          </a:xfrm>
          <a:prstGeom prst="rect">
            <a:avLst/>
          </a:prstGeom>
          <a:noFill/>
        </p:spPr>
        <p:txBody>
          <a:bodyPr wrap="none" rtlCol="0">
            <a:spAutoFit/>
          </a:bodyPr>
          <a:lstStyle/>
          <a:p>
            <a:pPr defTabSz="457200"/>
            <a:r>
              <a:rPr lang="en-US" dirty="0">
                <a:solidFill>
                  <a:prstClr val="black"/>
                </a:solidFill>
                <a:latin typeface="Gill Sans MT" panose="020B0502020104020203" pitchFamily="34" charset="0"/>
                <a:cs typeface="Times New Roman" panose="02020603050405020304" pitchFamily="18" charset="0"/>
              </a:rPr>
              <a:t>Job 2</a:t>
            </a:r>
            <a:endParaRPr lang="en-DK" dirty="0">
              <a:solidFill>
                <a:prstClr val="black"/>
              </a:solidFill>
              <a:latin typeface="Gill Sans MT" panose="020B0502020104020203" pitchFamily="34" charset="0"/>
              <a:cs typeface="Times New Roman" panose="02020603050405020304" pitchFamily="18" charset="0"/>
            </a:endParaRPr>
          </a:p>
        </p:txBody>
      </p:sp>
      <p:sp>
        <p:nvSpPr>
          <p:cNvPr id="352" name="TextBox 6">
            <a:extLst>
              <a:ext uri="{FF2B5EF4-FFF2-40B4-BE49-F238E27FC236}">
                <a16:creationId xmlns:a16="http://schemas.microsoft.com/office/drawing/2014/main" id="{526CF323-6441-87E0-9E72-78CD1BE10EAF}"/>
              </a:ext>
            </a:extLst>
          </p:cNvPr>
          <p:cNvSpPr txBox="1"/>
          <p:nvPr/>
        </p:nvSpPr>
        <p:spPr>
          <a:xfrm>
            <a:off x="692847" y="1749808"/>
            <a:ext cx="659348" cy="369332"/>
          </a:xfrm>
          <a:prstGeom prst="rect">
            <a:avLst/>
          </a:prstGeom>
          <a:noFill/>
        </p:spPr>
        <p:txBody>
          <a:bodyPr wrap="none" rtlCol="0">
            <a:spAutoFit/>
          </a:bodyPr>
          <a:lstStyle/>
          <a:p>
            <a:pPr defTabSz="457200"/>
            <a:r>
              <a:rPr lang="en-US" dirty="0">
                <a:solidFill>
                  <a:prstClr val="black"/>
                </a:solidFill>
                <a:latin typeface="Gill Sans MT" panose="020B0502020104020203" pitchFamily="34" charset="0"/>
                <a:cs typeface="Times New Roman" panose="02020603050405020304" pitchFamily="18" charset="0"/>
              </a:rPr>
              <a:t>Job 1</a:t>
            </a:r>
            <a:endParaRPr lang="en-DK" dirty="0">
              <a:solidFill>
                <a:prstClr val="black"/>
              </a:solidFill>
              <a:latin typeface="Gill Sans MT" panose="020B0502020104020203" pitchFamily="34" charset="0"/>
              <a:cs typeface="Times New Roman" panose="02020603050405020304" pitchFamily="18" charset="0"/>
            </a:endParaRPr>
          </a:p>
        </p:txBody>
      </p:sp>
      <p:sp>
        <p:nvSpPr>
          <p:cNvPr id="353" name="TextBox 7">
            <a:extLst>
              <a:ext uri="{FF2B5EF4-FFF2-40B4-BE49-F238E27FC236}">
                <a16:creationId xmlns:a16="http://schemas.microsoft.com/office/drawing/2014/main" id="{C8A21D07-CEF2-DFBB-FD3B-3175C480FF1A}"/>
              </a:ext>
            </a:extLst>
          </p:cNvPr>
          <p:cNvSpPr txBox="1"/>
          <p:nvPr/>
        </p:nvSpPr>
        <p:spPr>
          <a:xfrm>
            <a:off x="676724" y="2533131"/>
            <a:ext cx="659348" cy="369332"/>
          </a:xfrm>
          <a:prstGeom prst="rect">
            <a:avLst/>
          </a:prstGeom>
          <a:noFill/>
        </p:spPr>
        <p:txBody>
          <a:bodyPr wrap="none" rtlCol="0">
            <a:spAutoFit/>
          </a:bodyPr>
          <a:lstStyle/>
          <a:p>
            <a:pPr defTabSz="457200"/>
            <a:r>
              <a:rPr lang="en-US" dirty="0">
                <a:solidFill>
                  <a:prstClr val="black"/>
                </a:solidFill>
                <a:latin typeface="Gill Sans MT" panose="020B0502020104020203" pitchFamily="34" charset="0"/>
                <a:cs typeface="Times New Roman" panose="02020603050405020304" pitchFamily="18" charset="0"/>
              </a:rPr>
              <a:t>Job 3</a:t>
            </a:r>
            <a:endParaRPr lang="en-DK" dirty="0">
              <a:solidFill>
                <a:prstClr val="black"/>
              </a:solidFill>
              <a:latin typeface="Gill Sans MT" panose="020B0502020104020203" pitchFamily="34" charset="0"/>
              <a:cs typeface="Times New Roman" panose="02020603050405020304" pitchFamily="18" charset="0"/>
            </a:endParaRPr>
          </a:p>
        </p:txBody>
      </p:sp>
      <p:sp>
        <p:nvSpPr>
          <p:cNvPr id="354" name="TextBox 8">
            <a:extLst>
              <a:ext uri="{FF2B5EF4-FFF2-40B4-BE49-F238E27FC236}">
                <a16:creationId xmlns:a16="http://schemas.microsoft.com/office/drawing/2014/main" id="{A40B1EEB-7B8F-9332-EE32-B1A5DF55C81F}"/>
              </a:ext>
            </a:extLst>
          </p:cNvPr>
          <p:cNvSpPr txBox="1"/>
          <p:nvPr/>
        </p:nvSpPr>
        <p:spPr>
          <a:xfrm>
            <a:off x="7159773" y="3126464"/>
            <a:ext cx="792204" cy="369332"/>
          </a:xfrm>
          <a:prstGeom prst="rect">
            <a:avLst/>
          </a:prstGeom>
          <a:noFill/>
        </p:spPr>
        <p:txBody>
          <a:bodyPr wrap="none" rtlCol="0">
            <a:spAutoFit/>
          </a:bodyPr>
          <a:lstStyle/>
          <a:p>
            <a:pPr algn="ctr" defTabSz="457200"/>
            <a:r>
              <a:rPr lang="en-US" dirty="0">
                <a:solidFill>
                  <a:prstClr val="black"/>
                </a:solidFill>
                <a:latin typeface="Gill Sans MT" panose="020B0502020104020203" pitchFamily="34" charset="0"/>
                <a:cs typeface="Times New Roman" panose="02020603050405020304" pitchFamily="18" charset="0"/>
              </a:rPr>
              <a:t>Time </a:t>
            </a:r>
            <a:r>
              <a:rPr lang="en-US" altLang="zh-CN"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t</a:t>
            </a:r>
            <a:endParaRPr lang="en-US" dirty="0">
              <a:solidFill>
                <a:prstClr val="black"/>
              </a:solidFill>
              <a:latin typeface="Gill Sans MT" panose="020B0502020104020203" pitchFamily="34" charset="0"/>
              <a:cs typeface="Times New Roman" panose="02020603050405020304" pitchFamily="18" charset="0"/>
            </a:endParaRPr>
          </a:p>
        </p:txBody>
      </p:sp>
      <p:cxnSp>
        <p:nvCxnSpPr>
          <p:cNvPr id="359" name="Straight Connector 49">
            <a:extLst>
              <a:ext uri="{FF2B5EF4-FFF2-40B4-BE49-F238E27FC236}">
                <a16:creationId xmlns:a16="http://schemas.microsoft.com/office/drawing/2014/main" id="{9C07D52D-D060-1126-9666-E6A42B27D791}"/>
              </a:ext>
            </a:extLst>
          </p:cNvPr>
          <p:cNvCxnSpPr>
            <a:cxnSpLocks/>
          </p:cNvCxnSpPr>
          <p:nvPr/>
        </p:nvCxnSpPr>
        <p:spPr>
          <a:xfrm>
            <a:off x="1285095" y="2871576"/>
            <a:ext cx="0" cy="178346"/>
          </a:xfrm>
          <a:prstGeom prst="line">
            <a:avLst/>
          </a:prstGeom>
          <a:noFill/>
          <a:ln w="28575" cap="flat" cmpd="sng" algn="ctr">
            <a:solidFill>
              <a:srgbClr val="E8E8E8">
                <a:lumMod val="50000"/>
              </a:srgbClr>
            </a:solidFill>
            <a:prstDash val="solid"/>
            <a:miter lim="800000"/>
          </a:ln>
          <a:effectLst/>
        </p:spPr>
      </p:cxnSp>
      <p:sp>
        <p:nvSpPr>
          <p:cNvPr id="361" name="TextBox 4">
            <a:extLst>
              <a:ext uri="{FF2B5EF4-FFF2-40B4-BE49-F238E27FC236}">
                <a16:creationId xmlns:a16="http://schemas.microsoft.com/office/drawing/2014/main" id="{F54DD21A-5753-C9AD-5029-ADA90E602E6F}"/>
              </a:ext>
            </a:extLst>
          </p:cNvPr>
          <p:cNvSpPr txBox="1"/>
          <p:nvPr/>
        </p:nvSpPr>
        <p:spPr>
          <a:xfrm>
            <a:off x="1228640" y="2919937"/>
            <a:ext cx="6798656" cy="369332"/>
          </a:xfrm>
          <a:prstGeom prst="rect">
            <a:avLst/>
          </a:prstGeom>
          <a:noFill/>
        </p:spPr>
        <p:txBody>
          <a:bodyPr wrap="square" rtlCol="0">
            <a:spAutoFit/>
          </a:bodyPr>
          <a:lstStyle/>
          <a:p>
            <a:pPr defTabSz="457200"/>
            <a:r>
              <a:rPr lang="en-US" altLang="zh-CN"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0       2         4         6         8        10       12      14       16     18</a:t>
            </a:r>
            <a:endParaRPr lang="en-DK" dirty="0">
              <a:solidFill>
                <a:prstClr val="black"/>
              </a:solidFill>
              <a:latin typeface="Gill Sans MT" panose="020B0502020104020203" pitchFamily="34" charset="0"/>
              <a:cs typeface="Times New Roman" panose="02020603050405020304" pitchFamily="18" charset="0"/>
            </a:endParaRPr>
          </a:p>
        </p:txBody>
      </p:sp>
      <p:sp>
        <p:nvSpPr>
          <p:cNvPr id="362" name="Rectangle: Rounded Corners 5">
            <a:extLst>
              <a:ext uri="{FF2B5EF4-FFF2-40B4-BE49-F238E27FC236}">
                <a16:creationId xmlns:a16="http://schemas.microsoft.com/office/drawing/2014/main" id="{D53E8A1D-C4C4-CB0C-61CA-732F5C75AB10}"/>
              </a:ext>
            </a:extLst>
          </p:cNvPr>
          <p:cNvSpPr/>
          <p:nvPr/>
        </p:nvSpPr>
        <p:spPr>
          <a:xfrm>
            <a:off x="1271187" y="2526143"/>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363" name="Rectangle: Rounded Corners 11">
            <a:extLst>
              <a:ext uri="{FF2B5EF4-FFF2-40B4-BE49-F238E27FC236}">
                <a16:creationId xmlns:a16="http://schemas.microsoft.com/office/drawing/2014/main" id="{025928B8-C2C2-1873-9092-FB9611B3C894}"/>
              </a:ext>
            </a:extLst>
          </p:cNvPr>
          <p:cNvSpPr/>
          <p:nvPr/>
        </p:nvSpPr>
        <p:spPr>
          <a:xfrm>
            <a:off x="1606677" y="2525665"/>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396" name="Rectangle: Rounded Corners 157">
            <a:extLst>
              <a:ext uri="{FF2B5EF4-FFF2-40B4-BE49-F238E27FC236}">
                <a16:creationId xmlns:a16="http://schemas.microsoft.com/office/drawing/2014/main" id="{72C6BE3C-3C25-2921-8118-B677E84BC4C5}"/>
              </a:ext>
            </a:extLst>
          </p:cNvPr>
          <p:cNvSpPr/>
          <p:nvPr/>
        </p:nvSpPr>
        <p:spPr>
          <a:xfrm>
            <a:off x="4749760" y="1441461"/>
            <a:ext cx="2519548" cy="223106"/>
          </a:xfrm>
          <a:prstGeom prst="roundRect">
            <a:avLst>
              <a:gd name="adj" fmla="val 5911"/>
            </a:avLst>
          </a:prstGeom>
          <a:solidFill>
            <a:sysClr val="window" lastClr="FFFFFF"/>
          </a:solidFill>
          <a:ln w="19050" cap="flat" cmpd="sng" algn="ctr">
            <a:solidFill>
              <a:srgbClr val="E8E8E8"/>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4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98" name="Rectangle: Rounded Corners 75">
            <a:extLst>
              <a:ext uri="{FF2B5EF4-FFF2-40B4-BE49-F238E27FC236}">
                <a16:creationId xmlns:a16="http://schemas.microsoft.com/office/drawing/2014/main" id="{4099C3C2-7C47-630F-20B8-0E8C74C1DDCE}"/>
              </a:ext>
            </a:extLst>
          </p:cNvPr>
          <p:cNvSpPr/>
          <p:nvPr/>
        </p:nvSpPr>
        <p:spPr>
          <a:xfrm>
            <a:off x="4809111" y="1461891"/>
            <a:ext cx="139798" cy="154418"/>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20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99" name="TextBox 322">
            <a:extLst>
              <a:ext uri="{FF2B5EF4-FFF2-40B4-BE49-F238E27FC236}">
                <a16:creationId xmlns:a16="http://schemas.microsoft.com/office/drawing/2014/main" id="{9AF019AA-FE8F-91E9-9E78-5BACF77A1BF0}"/>
              </a:ext>
            </a:extLst>
          </p:cNvPr>
          <p:cNvSpPr txBox="1"/>
          <p:nvPr/>
        </p:nvSpPr>
        <p:spPr>
          <a:xfrm>
            <a:off x="6335713" y="1352098"/>
            <a:ext cx="870751" cy="400110"/>
          </a:xfrm>
          <a:prstGeom prst="rect">
            <a:avLst/>
          </a:prstGeom>
          <a:noFill/>
        </p:spPr>
        <p:txBody>
          <a:bodyPr wrap="none" rtlCol="0">
            <a:spAutoFit/>
          </a:bodyPr>
          <a:lstStyle/>
          <a:p>
            <a:pPr defTabSz="457200"/>
            <a:r>
              <a:rPr lang="en-US" sz="2000" i="1" dirty="0">
                <a:solidFill>
                  <a:prstClr val="black"/>
                </a:solidFill>
                <a:latin typeface="Gill Sans MT" panose="020B0502020104020203" pitchFamily="34" charset="0"/>
                <a:cs typeface="Times New Roman" panose="02020603050405020304" pitchFamily="18" charset="0"/>
              </a:rPr>
              <a:t>C</a:t>
            </a:r>
            <a:r>
              <a:rPr lang="en-US" altLang="zh-CN" sz="2000"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omm.</a:t>
            </a:r>
            <a:endParaRPr lang="en-DK" sz="2000" i="1" dirty="0">
              <a:solidFill>
                <a:prstClr val="black"/>
              </a:solidFill>
              <a:latin typeface="Gill Sans MT" panose="020B0502020104020203" pitchFamily="34" charset="0"/>
              <a:cs typeface="Times New Roman" panose="02020603050405020304" pitchFamily="18" charset="0"/>
            </a:endParaRPr>
          </a:p>
        </p:txBody>
      </p:sp>
      <p:sp>
        <p:nvSpPr>
          <p:cNvPr id="400" name="TextBox 322">
            <a:extLst>
              <a:ext uri="{FF2B5EF4-FFF2-40B4-BE49-F238E27FC236}">
                <a16:creationId xmlns:a16="http://schemas.microsoft.com/office/drawing/2014/main" id="{B30A7E46-0369-36A8-D2CA-7A7428227A63}"/>
              </a:ext>
            </a:extLst>
          </p:cNvPr>
          <p:cNvSpPr txBox="1"/>
          <p:nvPr/>
        </p:nvSpPr>
        <p:spPr>
          <a:xfrm>
            <a:off x="4926659" y="1341559"/>
            <a:ext cx="806631" cy="400110"/>
          </a:xfrm>
          <a:prstGeom prst="rect">
            <a:avLst/>
          </a:prstGeom>
          <a:noFill/>
        </p:spPr>
        <p:txBody>
          <a:bodyPr wrap="none" rtlCol="0">
            <a:spAutoFit/>
          </a:bodyPr>
          <a:lstStyle/>
          <a:p>
            <a:pPr defTabSz="457200"/>
            <a:r>
              <a:rPr lang="en-US" sz="2000" i="1" dirty="0">
                <a:solidFill>
                  <a:prstClr val="black"/>
                </a:solidFill>
                <a:latin typeface="Gill Sans MT" panose="020B0502020104020203" pitchFamily="34" charset="0"/>
                <a:cs typeface="Times New Roman" panose="02020603050405020304" pitchFamily="18" charset="0"/>
              </a:rPr>
              <a:t>C</a:t>
            </a:r>
            <a:r>
              <a:rPr lang="en-US" altLang="zh-CN" sz="2000"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omp.</a:t>
            </a:r>
            <a:endParaRPr lang="en-DK" sz="2000" i="1" dirty="0">
              <a:solidFill>
                <a:prstClr val="black"/>
              </a:solidFill>
              <a:latin typeface="Gill Sans MT" panose="020B0502020104020203" pitchFamily="34" charset="0"/>
              <a:cs typeface="Times New Roman" panose="02020603050405020304" pitchFamily="18" charset="0"/>
            </a:endParaRPr>
          </a:p>
        </p:txBody>
      </p:sp>
      <p:sp>
        <p:nvSpPr>
          <p:cNvPr id="403" name="Left Brace 199">
            <a:extLst>
              <a:ext uri="{FF2B5EF4-FFF2-40B4-BE49-F238E27FC236}">
                <a16:creationId xmlns:a16="http://schemas.microsoft.com/office/drawing/2014/main" id="{FC324BF9-CC44-E081-1E38-EC13980FD4D1}"/>
              </a:ext>
            </a:extLst>
          </p:cNvPr>
          <p:cNvSpPr/>
          <p:nvPr/>
        </p:nvSpPr>
        <p:spPr>
          <a:xfrm rot="5400000">
            <a:off x="1743420" y="1186966"/>
            <a:ext cx="95506" cy="939109"/>
          </a:xfrm>
          <a:prstGeom prst="leftBrace">
            <a:avLst/>
          </a:prstGeom>
          <a:noFill/>
          <a:ln w="12700" cap="flat" cmpd="sng" algn="ctr">
            <a:solidFill>
              <a:srgbClr val="E8E8E8">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black"/>
              </a:solidFill>
              <a:effectLst/>
              <a:uLnTx/>
              <a:uFillTx/>
              <a:latin typeface="Gill Sans MT" panose="020B0502020104020203" pitchFamily="34" charset="0"/>
            </a:endParaRPr>
          </a:p>
        </p:txBody>
      </p:sp>
      <mc:AlternateContent xmlns:mc="http://schemas.openxmlformats.org/markup-compatibility/2006" xmlns:a14="http://schemas.microsoft.com/office/drawing/2010/main">
        <mc:Choice Requires="a14">
          <p:sp>
            <p:nvSpPr>
              <p:cNvPr id="404" name="TextBox 200">
                <a:extLst>
                  <a:ext uri="{FF2B5EF4-FFF2-40B4-BE49-F238E27FC236}">
                    <a16:creationId xmlns:a16="http://schemas.microsoft.com/office/drawing/2014/main" id="{6669FCB0-D4AB-D7CC-144B-3D1F9B45291F}"/>
                  </a:ext>
                </a:extLst>
              </p:cNvPr>
              <p:cNvSpPr txBox="1"/>
              <p:nvPr/>
            </p:nvSpPr>
            <p:spPr>
              <a:xfrm>
                <a:off x="1277339" y="1208645"/>
                <a:ext cx="1005315" cy="369332"/>
              </a:xfrm>
              <a:prstGeom prst="rect">
                <a:avLst/>
              </a:prstGeom>
              <a:noFill/>
            </p:spPr>
            <p:txBody>
              <a:bodyPr wrap="square" rtlCol="0">
                <a:spAutoFit/>
              </a:bodyPr>
              <a:lstStyle/>
              <a:p>
                <a:pPr defTabSz="457200"/>
                <a14:m>
                  <m:oMath xmlns:m="http://schemas.openxmlformats.org/officeDocument/2006/math">
                    <m:r>
                      <a:rPr lang="en-US" altLang="zh-CN" i="1" smtClean="0">
                        <a:solidFill>
                          <a:prstClr val="black"/>
                        </a:solidFill>
                        <a:latin typeface="Cambria Math" panose="02040503050406030204" pitchFamily="18" charset="0"/>
                        <a:cs typeface="Times New Roman" panose="02020603050405020304" pitchFamily="18" charset="0"/>
                      </a:rPr>
                      <m:t>1</m:t>
                    </m:r>
                  </m:oMath>
                </a14:m>
                <a:r>
                  <a:rPr lang="en-US" i="1" dirty="0">
                    <a:solidFill>
                      <a:prstClr val="black"/>
                    </a:solidFill>
                    <a:latin typeface="Gill Sans MT" panose="020B0502020104020203" pitchFamily="34" charset="0"/>
                    <a:cs typeface="Times New Roman" panose="02020603050405020304" pitchFamily="18" charset="0"/>
                  </a:rPr>
                  <a:t> </a:t>
                </a:r>
                <a:r>
                  <a:rPr lang="en-US" altLang="zh-CN"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Iter.=3</a:t>
                </a:r>
                <a:endParaRPr lang="en-DK" i="1" dirty="0">
                  <a:solidFill>
                    <a:prstClr val="black"/>
                  </a:solidFill>
                  <a:latin typeface="Gill Sans MT" panose="020B0502020104020203" pitchFamily="34" charset="0"/>
                  <a:cs typeface="Times New Roman" panose="02020603050405020304" pitchFamily="18" charset="0"/>
                </a:endParaRPr>
              </a:p>
            </p:txBody>
          </p:sp>
        </mc:Choice>
        <mc:Fallback xmlns="">
          <p:sp>
            <p:nvSpPr>
              <p:cNvPr id="404" name="TextBox 200">
                <a:extLst>
                  <a:ext uri="{FF2B5EF4-FFF2-40B4-BE49-F238E27FC236}">
                    <a16:creationId xmlns:a16="http://schemas.microsoft.com/office/drawing/2014/main" id="{6669FCB0-D4AB-D7CC-144B-3D1F9B45291F}"/>
                  </a:ext>
                </a:extLst>
              </p:cNvPr>
              <p:cNvSpPr txBox="1">
                <a:spLocks noRot="1" noChangeAspect="1" noMove="1" noResize="1" noEditPoints="1" noAdjustHandles="1" noChangeArrowheads="1" noChangeShapeType="1" noTextEdit="1"/>
              </p:cNvSpPr>
              <p:nvPr/>
            </p:nvSpPr>
            <p:spPr>
              <a:xfrm>
                <a:off x="1277339" y="1208645"/>
                <a:ext cx="1005315" cy="369332"/>
              </a:xfrm>
              <a:prstGeom prst="rect">
                <a:avLst/>
              </a:prstGeom>
              <a:blipFill>
                <a:blip r:embed="rId3"/>
                <a:stretch>
                  <a:fillRect t="-8197" r="-1829" b="-24590"/>
                </a:stretch>
              </a:blipFill>
            </p:spPr>
            <p:txBody>
              <a:bodyPr/>
              <a:lstStyle/>
              <a:p>
                <a:r>
                  <a:rPr lang="zh-CN" altLang="en-US">
                    <a:noFill/>
                  </a:rPr>
                  <a:t> </a:t>
                </a:r>
              </a:p>
            </p:txBody>
          </p:sp>
        </mc:Fallback>
      </mc:AlternateContent>
      <p:cxnSp>
        <p:nvCxnSpPr>
          <p:cNvPr id="406" name="Straight Arrow Connector 178">
            <a:extLst>
              <a:ext uri="{FF2B5EF4-FFF2-40B4-BE49-F238E27FC236}">
                <a16:creationId xmlns:a16="http://schemas.microsoft.com/office/drawing/2014/main" id="{14E01C94-CE33-E7B8-E6D6-441759F8285F}"/>
              </a:ext>
            </a:extLst>
          </p:cNvPr>
          <p:cNvCxnSpPr>
            <a:cxnSpLocks/>
          </p:cNvCxnSpPr>
          <p:nvPr/>
        </p:nvCxnSpPr>
        <p:spPr>
          <a:xfrm flipV="1">
            <a:off x="1285095" y="1599927"/>
            <a:ext cx="0" cy="1301355"/>
          </a:xfrm>
          <a:prstGeom prst="straightConnector1">
            <a:avLst/>
          </a:prstGeom>
          <a:noFill/>
          <a:ln w="19050" cap="flat" cmpd="sng" algn="ctr">
            <a:solidFill>
              <a:srgbClr val="E8E8E8">
                <a:lumMod val="50000"/>
              </a:srgbClr>
            </a:solidFill>
            <a:prstDash val="sysDash"/>
            <a:miter lim="800000"/>
            <a:headEnd type="none" w="med" len="med"/>
            <a:tailEnd type="none" w="med" len="med"/>
          </a:ln>
          <a:effectLst/>
        </p:spPr>
      </p:cxnSp>
      <p:sp>
        <p:nvSpPr>
          <p:cNvPr id="452" name="Rectangle: Rounded Corners 48">
            <a:extLst>
              <a:ext uri="{FF2B5EF4-FFF2-40B4-BE49-F238E27FC236}">
                <a16:creationId xmlns:a16="http://schemas.microsoft.com/office/drawing/2014/main" id="{39E7E03A-5C70-C00D-724A-111A5505DC33}"/>
              </a:ext>
            </a:extLst>
          </p:cNvPr>
          <p:cNvSpPr/>
          <p:nvPr/>
        </p:nvSpPr>
        <p:spPr>
          <a:xfrm rot="5400000">
            <a:off x="6037432" y="1472219"/>
            <a:ext cx="155240" cy="158550"/>
          </a:xfrm>
          <a:prstGeom prst="roundRect">
            <a:avLst/>
          </a:prstGeom>
          <a:solidFill>
            <a:srgbClr val="F4B58A"/>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455" name="Rectangle: Rounded Corners 48">
            <a:extLst>
              <a:ext uri="{FF2B5EF4-FFF2-40B4-BE49-F238E27FC236}">
                <a16:creationId xmlns:a16="http://schemas.microsoft.com/office/drawing/2014/main" id="{EA6E5280-CBA0-2615-2BA2-5766E781A2F7}"/>
              </a:ext>
            </a:extLst>
          </p:cNvPr>
          <p:cNvSpPr/>
          <p:nvPr/>
        </p:nvSpPr>
        <p:spPr>
          <a:xfrm rot="5400000">
            <a:off x="6198591" y="1471927"/>
            <a:ext cx="155240" cy="158550"/>
          </a:xfrm>
          <a:prstGeom prst="roundRect">
            <a:avLst/>
          </a:prstGeom>
          <a:solidFill>
            <a:srgbClr val="0E2841">
              <a:lumMod val="50000"/>
              <a:lumOff val="5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457" name="Rectangle: Rounded Corners 48">
            <a:extLst>
              <a:ext uri="{FF2B5EF4-FFF2-40B4-BE49-F238E27FC236}">
                <a16:creationId xmlns:a16="http://schemas.microsoft.com/office/drawing/2014/main" id="{DCD1CBE9-07FF-BCED-2F8C-B7049EC771A5}"/>
              </a:ext>
            </a:extLst>
          </p:cNvPr>
          <p:cNvSpPr/>
          <p:nvPr/>
        </p:nvSpPr>
        <p:spPr>
          <a:xfrm rot="5400000">
            <a:off x="5876871" y="1470078"/>
            <a:ext cx="155240" cy="158550"/>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Tree>
    <p:extLst>
      <p:ext uri="{BB962C8B-B14F-4D97-AF65-F5344CB8AC3E}">
        <p14:creationId xmlns:p14="http://schemas.microsoft.com/office/powerpoint/2010/main" val="866433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10DE2-6EFB-4E9B-F42D-51257D846B92}"/>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E7A7F16D-1D5C-E0F1-3DD9-EC8F29AFCB66}"/>
              </a:ext>
            </a:extLst>
          </p:cNvPr>
          <p:cNvSpPr>
            <a:spLocks noGrp="1"/>
          </p:cNvSpPr>
          <p:nvPr>
            <p:ph type="title"/>
          </p:nvPr>
        </p:nvSpPr>
        <p:spPr>
          <a:xfrm>
            <a:off x="203447" y="0"/>
            <a:ext cx="11848016" cy="1325563"/>
          </a:xfrm>
        </p:spPr>
        <p:txBody>
          <a:bodyPr>
            <a:normAutofit/>
          </a:bodyPr>
          <a:lstStyle/>
          <a:p>
            <a:r>
              <a:rPr lang="en-US" altLang="zh-CN" dirty="0">
                <a:latin typeface="Gill Sans MT" panose="020B0502020104020203" pitchFamily="34" charset="0"/>
              </a:rPr>
              <a:t>Gap: Flow-level Fairness </a:t>
            </a:r>
            <a:r>
              <a:rPr lang="en-US" altLang="zh-CN" dirty="0" err="1">
                <a:latin typeface="Gill Sans MT" panose="020B0502020104020203" pitchFamily="34" charset="0"/>
              </a:rPr>
              <a:t>v.s</a:t>
            </a:r>
            <a:r>
              <a:rPr lang="en-US" altLang="zh-CN" dirty="0">
                <a:latin typeface="Gill Sans MT" panose="020B0502020104020203" pitchFamily="34" charset="0"/>
              </a:rPr>
              <a:t>. DLT Job-level Fairness</a:t>
            </a:r>
            <a:endParaRPr lang="zh-CN" altLang="en-US" dirty="0">
              <a:latin typeface="Gill Sans MT" panose="020B0502020104020203" pitchFamily="34" charset="0"/>
            </a:endParaRPr>
          </a:p>
        </p:txBody>
      </p:sp>
      <p:sp>
        <p:nvSpPr>
          <p:cNvPr id="4" name="灯片编号占位符 3">
            <a:extLst>
              <a:ext uri="{FF2B5EF4-FFF2-40B4-BE49-F238E27FC236}">
                <a16:creationId xmlns:a16="http://schemas.microsoft.com/office/drawing/2014/main" id="{D257A7EF-C6A7-896F-1D0C-7FA72A858E0B}"/>
              </a:ext>
            </a:extLst>
          </p:cNvPr>
          <p:cNvSpPr>
            <a:spLocks noGrp="1"/>
          </p:cNvSpPr>
          <p:nvPr>
            <p:ph type="sldNum" sz="quarter" idx="12"/>
          </p:nvPr>
        </p:nvSpPr>
        <p:spPr/>
        <p:txBody>
          <a:bodyPr/>
          <a:lstStyle/>
          <a:p>
            <a:fld id="{58AE824D-AC03-4BE1-87E3-044424193C4E}" type="slidenum">
              <a:rPr lang="zh-CN" altLang="en-US" smtClean="0">
                <a:latin typeface="Gill Sans MT" panose="020B0502020104020203" pitchFamily="34" charset="0"/>
              </a:rPr>
              <a:t>9</a:t>
            </a:fld>
            <a:endParaRPr lang="zh-CN" altLang="en-US">
              <a:latin typeface="Gill Sans MT" panose="020B0502020104020203" pitchFamily="34" charset="0"/>
            </a:endParaRPr>
          </a:p>
        </p:txBody>
      </p:sp>
      <p:sp>
        <p:nvSpPr>
          <p:cNvPr id="5" name="Rectangle: Rounded Corners 25">
            <a:extLst>
              <a:ext uri="{FF2B5EF4-FFF2-40B4-BE49-F238E27FC236}">
                <a16:creationId xmlns:a16="http://schemas.microsoft.com/office/drawing/2014/main" id="{E02B23E4-F725-6BAB-8E51-73D0D24384A3}"/>
              </a:ext>
            </a:extLst>
          </p:cNvPr>
          <p:cNvSpPr/>
          <p:nvPr/>
        </p:nvSpPr>
        <p:spPr>
          <a:xfrm>
            <a:off x="5632400" y="2522026"/>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6" name="Rectangle: Rounded Corners 27">
            <a:extLst>
              <a:ext uri="{FF2B5EF4-FFF2-40B4-BE49-F238E27FC236}">
                <a16:creationId xmlns:a16="http://schemas.microsoft.com/office/drawing/2014/main" id="{ACB4E9B7-A742-9750-846E-2DB5E99EC840}"/>
              </a:ext>
            </a:extLst>
          </p:cNvPr>
          <p:cNvSpPr/>
          <p:nvPr/>
        </p:nvSpPr>
        <p:spPr>
          <a:xfrm>
            <a:off x="5967891" y="2521548"/>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7" name="Rectangle: Rounded Corners 17">
            <a:extLst>
              <a:ext uri="{FF2B5EF4-FFF2-40B4-BE49-F238E27FC236}">
                <a16:creationId xmlns:a16="http://schemas.microsoft.com/office/drawing/2014/main" id="{2A6A4DF6-D9CA-A776-CD24-9124D1D4845D}"/>
              </a:ext>
            </a:extLst>
          </p:cNvPr>
          <p:cNvSpPr/>
          <p:nvPr/>
        </p:nvSpPr>
        <p:spPr>
          <a:xfrm>
            <a:off x="4692857" y="2521429"/>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8" name="Rectangle: Rounded Corners 18">
            <a:extLst>
              <a:ext uri="{FF2B5EF4-FFF2-40B4-BE49-F238E27FC236}">
                <a16:creationId xmlns:a16="http://schemas.microsoft.com/office/drawing/2014/main" id="{F8EEFA71-AE2C-EED6-6C8A-E9E5DD8C782D}"/>
              </a:ext>
            </a:extLst>
          </p:cNvPr>
          <p:cNvSpPr/>
          <p:nvPr/>
        </p:nvSpPr>
        <p:spPr>
          <a:xfrm>
            <a:off x="5028347" y="2520951"/>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9" name="Rectangle: Rounded Corners 22">
            <a:extLst>
              <a:ext uri="{FF2B5EF4-FFF2-40B4-BE49-F238E27FC236}">
                <a16:creationId xmlns:a16="http://schemas.microsoft.com/office/drawing/2014/main" id="{B4E797CB-9046-C472-D968-77DEA7BA1C16}"/>
              </a:ext>
            </a:extLst>
          </p:cNvPr>
          <p:cNvSpPr/>
          <p:nvPr/>
        </p:nvSpPr>
        <p:spPr>
          <a:xfrm>
            <a:off x="5668520" y="2154392"/>
            <a:ext cx="693919" cy="323336"/>
          </a:xfrm>
          <a:prstGeom prst="roundRect">
            <a:avLst>
              <a:gd name="adj" fmla="val 11792"/>
            </a:avLst>
          </a:prstGeom>
          <a:noFill/>
          <a:ln w="28575" cap="flat" cmpd="sng" algn="ctr">
            <a:solidFill>
              <a:srgbClr val="F4B58A"/>
            </a:solidFill>
            <a:prstDash val="sysDot"/>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0" name="Rectangle: Rounded Corners 21">
            <a:extLst>
              <a:ext uri="{FF2B5EF4-FFF2-40B4-BE49-F238E27FC236}">
                <a16:creationId xmlns:a16="http://schemas.microsoft.com/office/drawing/2014/main" id="{84AC22A2-B6AF-C23D-A5C2-1A9C36A85456}"/>
              </a:ext>
            </a:extLst>
          </p:cNvPr>
          <p:cNvSpPr/>
          <p:nvPr/>
        </p:nvSpPr>
        <p:spPr>
          <a:xfrm>
            <a:off x="5661567" y="1740612"/>
            <a:ext cx="693919" cy="323336"/>
          </a:xfrm>
          <a:prstGeom prst="roundRect">
            <a:avLst>
              <a:gd name="adj" fmla="val 11792"/>
            </a:avLst>
          </a:prstGeom>
          <a:noFill/>
          <a:ln w="28575" cap="flat" cmpd="sng" algn="ctr">
            <a:solidFill>
              <a:srgbClr val="4EA72E"/>
            </a:solidFill>
            <a:prstDash val="sysDot"/>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1" name="Rectangle: Rounded Corners 9">
            <a:extLst>
              <a:ext uri="{FF2B5EF4-FFF2-40B4-BE49-F238E27FC236}">
                <a16:creationId xmlns:a16="http://schemas.microsoft.com/office/drawing/2014/main" id="{51B659C3-DD43-7CA9-1B45-F1C52353799B}"/>
              </a:ext>
            </a:extLst>
          </p:cNvPr>
          <p:cNvSpPr/>
          <p:nvPr/>
        </p:nvSpPr>
        <p:spPr>
          <a:xfrm>
            <a:off x="3654126" y="2139306"/>
            <a:ext cx="693919" cy="323336"/>
          </a:xfrm>
          <a:prstGeom prst="roundRect">
            <a:avLst>
              <a:gd name="adj" fmla="val 11792"/>
            </a:avLst>
          </a:prstGeom>
          <a:noFill/>
          <a:ln w="28575" cap="flat" cmpd="sng" algn="ctr">
            <a:solidFill>
              <a:srgbClr val="F4B58A"/>
            </a:solidFill>
            <a:prstDash val="sysDot"/>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2" name="Rectangle: Rounded Corners 20">
            <a:extLst>
              <a:ext uri="{FF2B5EF4-FFF2-40B4-BE49-F238E27FC236}">
                <a16:creationId xmlns:a16="http://schemas.microsoft.com/office/drawing/2014/main" id="{28313068-6EBA-D623-FF00-FE39D96B5543}"/>
              </a:ext>
            </a:extLst>
          </p:cNvPr>
          <p:cNvSpPr/>
          <p:nvPr/>
        </p:nvSpPr>
        <p:spPr>
          <a:xfrm>
            <a:off x="3670464" y="2516048"/>
            <a:ext cx="325842" cy="327448"/>
          </a:xfrm>
          <a:prstGeom prst="roundRect">
            <a:avLst/>
          </a:prstGeom>
          <a:noFill/>
          <a:ln w="28575" cap="flat" cmpd="sng" algn="ctr">
            <a:solidFill>
              <a:srgbClr val="005593"/>
            </a:solidFill>
            <a:prstDash val="sysDot"/>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3" name="Rectangle: Rounded Corners 19">
            <a:extLst>
              <a:ext uri="{FF2B5EF4-FFF2-40B4-BE49-F238E27FC236}">
                <a16:creationId xmlns:a16="http://schemas.microsoft.com/office/drawing/2014/main" id="{5D77A94E-1027-1F0C-0ACA-AB2E5AF8919E}"/>
              </a:ext>
            </a:extLst>
          </p:cNvPr>
          <p:cNvSpPr/>
          <p:nvPr/>
        </p:nvSpPr>
        <p:spPr>
          <a:xfrm>
            <a:off x="3640414" y="1742082"/>
            <a:ext cx="693919" cy="323336"/>
          </a:xfrm>
          <a:prstGeom prst="roundRect">
            <a:avLst>
              <a:gd name="adj" fmla="val 11792"/>
            </a:avLst>
          </a:prstGeom>
          <a:noFill/>
          <a:ln w="28575" cap="flat" cmpd="sng" algn="ctr">
            <a:solidFill>
              <a:srgbClr val="4EA72E"/>
            </a:solidFill>
            <a:prstDash val="sysDot"/>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14" name="Rectangle: Rounded Corners 40">
            <a:extLst>
              <a:ext uri="{FF2B5EF4-FFF2-40B4-BE49-F238E27FC236}">
                <a16:creationId xmlns:a16="http://schemas.microsoft.com/office/drawing/2014/main" id="{C04F7C8E-5C06-7997-925F-F81F81D4A53B}"/>
              </a:ext>
            </a:extLst>
          </p:cNvPr>
          <p:cNvSpPr/>
          <p:nvPr/>
        </p:nvSpPr>
        <p:spPr>
          <a:xfrm>
            <a:off x="1279567" y="1738795"/>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5" name="Rectangle: Rounded Corners 41">
            <a:extLst>
              <a:ext uri="{FF2B5EF4-FFF2-40B4-BE49-F238E27FC236}">
                <a16:creationId xmlns:a16="http://schemas.microsoft.com/office/drawing/2014/main" id="{BA7B5A03-1902-C8FF-CF20-C0D93F307E26}"/>
              </a:ext>
            </a:extLst>
          </p:cNvPr>
          <p:cNvSpPr/>
          <p:nvPr/>
        </p:nvSpPr>
        <p:spPr>
          <a:xfrm>
            <a:off x="1962979" y="2508335"/>
            <a:ext cx="325842" cy="327448"/>
          </a:xfrm>
          <a:prstGeom prst="roundRect">
            <a:avLst/>
          </a:prstGeom>
          <a:noFill/>
          <a:ln w="28575" cap="flat" cmpd="sng" algn="ctr">
            <a:solidFill>
              <a:srgbClr val="005593"/>
            </a:solidFill>
            <a:prstDash val="sysDot"/>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6" name="Rectangle: Rounded Corners 42">
            <a:extLst>
              <a:ext uri="{FF2B5EF4-FFF2-40B4-BE49-F238E27FC236}">
                <a16:creationId xmlns:a16="http://schemas.microsoft.com/office/drawing/2014/main" id="{7BDF31FA-4B96-CA86-4965-BBFC08EB338C}"/>
              </a:ext>
            </a:extLst>
          </p:cNvPr>
          <p:cNvSpPr/>
          <p:nvPr/>
        </p:nvSpPr>
        <p:spPr>
          <a:xfrm>
            <a:off x="3309761" y="1727081"/>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7" name="Rectangle: Rounded Corners 44">
            <a:extLst>
              <a:ext uri="{FF2B5EF4-FFF2-40B4-BE49-F238E27FC236}">
                <a16:creationId xmlns:a16="http://schemas.microsoft.com/office/drawing/2014/main" id="{F5C97111-5157-DA2C-98CB-FF08D6A908B3}"/>
              </a:ext>
            </a:extLst>
          </p:cNvPr>
          <p:cNvSpPr/>
          <p:nvPr/>
        </p:nvSpPr>
        <p:spPr>
          <a:xfrm>
            <a:off x="1279567" y="2128627"/>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18" name="Rectangle: Rounded Corners 50">
            <a:extLst>
              <a:ext uri="{FF2B5EF4-FFF2-40B4-BE49-F238E27FC236}">
                <a16:creationId xmlns:a16="http://schemas.microsoft.com/office/drawing/2014/main" id="{863FCDE6-1A39-8A75-1D2E-E5C42F7165C2}"/>
              </a:ext>
            </a:extLst>
          </p:cNvPr>
          <p:cNvSpPr/>
          <p:nvPr/>
        </p:nvSpPr>
        <p:spPr>
          <a:xfrm rot="5400000">
            <a:off x="2056349" y="2636932"/>
            <a:ext cx="109385" cy="341525"/>
          </a:xfrm>
          <a:prstGeom prst="roundRect">
            <a:avLst/>
          </a:prstGeom>
          <a:solidFill>
            <a:srgbClr val="0E2841">
              <a:lumMod val="50000"/>
              <a:lumOff val="5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9" name="Rectangle: Rounded Corners 54">
            <a:extLst>
              <a:ext uri="{FF2B5EF4-FFF2-40B4-BE49-F238E27FC236}">
                <a16:creationId xmlns:a16="http://schemas.microsoft.com/office/drawing/2014/main" id="{1952C0A5-5136-7207-ACB0-2BF933F951AA}"/>
              </a:ext>
            </a:extLst>
          </p:cNvPr>
          <p:cNvSpPr/>
          <p:nvPr/>
        </p:nvSpPr>
        <p:spPr>
          <a:xfrm>
            <a:off x="1605603" y="1740358"/>
            <a:ext cx="693919" cy="323336"/>
          </a:xfrm>
          <a:prstGeom prst="roundRect">
            <a:avLst>
              <a:gd name="adj" fmla="val 11792"/>
            </a:avLst>
          </a:prstGeom>
          <a:noFill/>
          <a:ln w="28575" cap="flat" cmpd="sng" algn="ctr">
            <a:solidFill>
              <a:srgbClr val="4EA72E"/>
            </a:solidFill>
            <a:prstDash val="sysDot"/>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0" name="Rectangle: Rounded Corners 56">
            <a:extLst>
              <a:ext uri="{FF2B5EF4-FFF2-40B4-BE49-F238E27FC236}">
                <a16:creationId xmlns:a16="http://schemas.microsoft.com/office/drawing/2014/main" id="{810CF1BB-AE71-133E-EFA2-FD094F3E4981}"/>
              </a:ext>
            </a:extLst>
          </p:cNvPr>
          <p:cNvSpPr/>
          <p:nvPr/>
        </p:nvSpPr>
        <p:spPr>
          <a:xfrm rot="5400000">
            <a:off x="2410091" y="2636932"/>
            <a:ext cx="109385" cy="341525"/>
          </a:xfrm>
          <a:prstGeom prst="roundRect">
            <a:avLst/>
          </a:prstGeom>
          <a:solidFill>
            <a:srgbClr val="0E2841">
              <a:lumMod val="50000"/>
              <a:lumOff val="5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1" name="Rectangle: Rounded Corners 57">
            <a:extLst>
              <a:ext uri="{FF2B5EF4-FFF2-40B4-BE49-F238E27FC236}">
                <a16:creationId xmlns:a16="http://schemas.microsoft.com/office/drawing/2014/main" id="{3E03B4E5-7391-BAE0-394F-B0169B4CC0B3}"/>
              </a:ext>
            </a:extLst>
          </p:cNvPr>
          <p:cNvSpPr/>
          <p:nvPr/>
        </p:nvSpPr>
        <p:spPr>
          <a:xfrm rot="5400000">
            <a:off x="2760382" y="2639025"/>
            <a:ext cx="109385" cy="341525"/>
          </a:xfrm>
          <a:prstGeom prst="roundRect">
            <a:avLst/>
          </a:prstGeom>
          <a:solidFill>
            <a:srgbClr val="0E2841">
              <a:lumMod val="50000"/>
              <a:lumOff val="5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2" name="Rectangle: Rounded Corners 58">
            <a:extLst>
              <a:ext uri="{FF2B5EF4-FFF2-40B4-BE49-F238E27FC236}">
                <a16:creationId xmlns:a16="http://schemas.microsoft.com/office/drawing/2014/main" id="{703D85A8-18DE-733A-4E8B-6DE65CC64EF6}"/>
              </a:ext>
            </a:extLst>
          </p:cNvPr>
          <p:cNvSpPr/>
          <p:nvPr/>
        </p:nvSpPr>
        <p:spPr>
          <a:xfrm rot="5400000">
            <a:off x="2062497" y="1851098"/>
            <a:ext cx="109385"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3" name="Rectangle: Rounded Corners 59">
            <a:extLst>
              <a:ext uri="{FF2B5EF4-FFF2-40B4-BE49-F238E27FC236}">
                <a16:creationId xmlns:a16="http://schemas.microsoft.com/office/drawing/2014/main" id="{988BF6D1-F4C3-0046-3915-9E817D1BFF56}"/>
              </a:ext>
            </a:extLst>
          </p:cNvPr>
          <p:cNvSpPr/>
          <p:nvPr/>
        </p:nvSpPr>
        <p:spPr>
          <a:xfrm rot="5400000">
            <a:off x="2398706" y="1851098"/>
            <a:ext cx="109385"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4" name="Rectangle: Rounded Corners 60">
            <a:extLst>
              <a:ext uri="{FF2B5EF4-FFF2-40B4-BE49-F238E27FC236}">
                <a16:creationId xmlns:a16="http://schemas.microsoft.com/office/drawing/2014/main" id="{4848FBF5-293B-0793-A2F9-BE698CF1598F}"/>
              </a:ext>
            </a:extLst>
          </p:cNvPr>
          <p:cNvSpPr/>
          <p:nvPr/>
        </p:nvSpPr>
        <p:spPr>
          <a:xfrm rot="5400000">
            <a:off x="2740231" y="1853191"/>
            <a:ext cx="109385"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5" name="Rectangle: Rounded Corners 61">
            <a:extLst>
              <a:ext uri="{FF2B5EF4-FFF2-40B4-BE49-F238E27FC236}">
                <a16:creationId xmlns:a16="http://schemas.microsoft.com/office/drawing/2014/main" id="{6D62F00A-C4B9-E746-0160-0E71038A1F8A}"/>
              </a:ext>
            </a:extLst>
          </p:cNvPr>
          <p:cNvSpPr/>
          <p:nvPr/>
        </p:nvSpPr>
        <p:spPr>
          <a:xfrm rot="5400000">
            <a:off x="1697862" y="1828333"/>
            <a:ext cx="157008"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6" name="Rectangle: Rounded Corners 62">
            <a:extLst>
              <a:ext uri="{FF2B5EF4-FFF2-40B4-BE49-F238E27FC236}">
                <a16:creationId xmlns:a16="http://schemas.microsoft.com/office/drawing/2014/main" id="{9E5B3786-314D-0D34-B44C-0B2CF1064F18}"/>
              </a:ext>
            </a:extLst>
          </p:cNvPr>
          <p:cNvSpPr/>
          <p:nvPr/>
        </p:nvSpPr>
        <p:spPr>
          <a:xfrm rot="5400000">
            <a:off x="3057944" y="1828333"/>
            <a:ext cx="157008"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7" name="Rectangle: Rounded Corners 63">
            <a:extLst>
              <a:ext uri="{FF2B5EF4-FFF2-40B4-BE49-F238E27FC236}">
                <a16:creationId xmlns:a16="http://schemas.microsoft.com/office/drawing/2014/main" id="{57E01329-2F73-A50D-7CB7-A171C2CB20E0}"/>
              </a:ext>
            </a:extLst>
          </p:cNvPr>
          <p:cNvSpPr/>
          <p:nvPr/>
        </p:nvSpPr>
        <p:spPr>
          <a:xfrm rot="5400000">
            <a:off x="3753239" y="1850121"/>
            <a:ext cx="109385"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8" name="Rectangle: Rounded Corners 64">
            <a:extLst>
              <a:ext uri="{FF2B5EF4-FFF2-40B4-BE49-F238E27FC236}">
                <a16:creationId xmlns:a16="http://schemas.microsoft.com/office/drawing/2014/main" id="{CBEE81B4-2EDB-85E7-1FCC-F8B6EBA4A9A6}"/>
              </a:ext>
            </a:extLst>
          </p:cNvPr>
          <p:cNvSpPr/>
          <p:nvPr/>
        </p:nvSpPr>
        <p:spPr>
          <a:xfrm rot="5400000">
            <a:off x="4089446" y="1850121"/>
            <a:ext cx="109385"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9" name="Rectangle: Rounded Corners 65">
            <a:extLst>
              <a:ext uri="{FF2B5EF4-FFF2-40B4-BE49-F238E27FC236}">
                <a16:creationId xmlns:a16="http://schemas.microsoft.com/office/drawing/2014/main" id="{575C212A-9B10-0021-E920-6F0A417F1ECF}"/>
              </a:ext>
            </a:extLst>
          </p:cNvPr>
          <p:cNvSpPr/>
          <p:nvPr/>
        </p:nvSpPr>
        <p:spPr>
          <a:xfrm rot="5400000">
            <a:off x="4430972" y="1852215"/>
            <a:ext cx="109385"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0" name="Rectangle: Rounded Corners 66">
            <a:extLst>
              <a:ext uri="{FF2B5EF4-FFF2-40B4-BE49-F238E27FC236}">
                <a16:creationId xmlns:a16="http://schemas.microsoft.com/office/drawing/2014/main" id="{AF05BFCC-5F1F-229C-74B1-F0A453C5BBBA}"/>
              </a:ext>
            </a:extLst>
          </p:cNvPr>
          <p:cNvSpPr/>
          <p:nvPr/>
        </p:nvSpPr>
        <p:spPr>
          <a:xfrm rot="5400000">
            <a:off x="4743367" y="1833565"/>
            <a:ext cx="157008"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1" name="Rectangle: Rounded Corners 67">
            <a:extLst>
              <a:ext uri="{FF2B5EF4-FFF2-40B4-BE49-F238E27FC236}">
                <a16:creationId xmlns:a16="http://schemas.microsoft.com/office/drawing/2014/main" id="{0547DA4E-F17E-BBC9-D22E-2F56EB2AB946}"/>
              </a:ext>
            </a:extLst>
          </p:cNvPr>
          <p:cNvSpPr/>
          <p:nvPr/>
        </p:nvSpPr>
        <p:spPr>
          <a:xfrm rot="5400000">
            <a:off x="5084892" y="1833565"/>
            <a:ext cx="157008"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59" name="Rectangle: Rounded Corners 68">
            <a:extLst>
              <a:ext uri="{FF2B5EF4-FFF2-40B4-BE49-F238E27FC236}">
                <a16:creationId xmlns:a16="http://schemas.microsoft.com/office/drawing/2014/main" id="{A74F5021-6462-462E-CD68-BF5EC612974A}"/>
              </a:ext>
            </a:extLst>
          </p:cNvPr>
          <p:cNvSpPr/>
          <p:nvPr/>
        </p:nvSpPr>
        <p:spPr>
          <a:xfrm>
            <a:off x="5342961" y="1736707"/>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60" name="Rectangle: Rounded Corners 69">
            <a:extLst>
              <a:ext uri="{FF2B5EF4-FFF2-40B4-BE49-F238E27FC236}">
                <a16:creationId xmlns:a16="http://schemas.microsoft.com/office/drawing/2014/main" id="{804D0099-BE60-90DA-81D9-CBAC0894BFD4}"/>
              </a:ext>
            </a:extLst>
          </p:cNvPr>
          <p:cNvSpPr/>
          <p:nvPr/>
        </p:nvSpPr>
        <p:spPr>
          <a:xfrm rot="5400000">
            <a:off x="5751057" y="1833565"/>
            <a:ext cx="157008"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64" name="Rectangle: Rounded Corners 70">
            <a:extLst>
              <a:ext uri="{FF2B5EF4-FFF2-40B4-BE49-F238E27FC236}">
                <a16:creationId xmlns:a16="http://schemas.microsoft.com/office/drawing/2014/main" id="{8CF5AF69-6384-1F89-BB6C-9EBB01A10525}"/>
              </a:ext>
            </a:extLst>
          </p:cNvPr>
          <p:cNvSpPr/>
          <p:nvPr/>
        </p:nvSpPr>
        <p:spPr>
          <a:xfrm rot="5400000">
            <a:off x="6092581" y="1833565"/>
            <a:ext cx="157008"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65" name="Rectangle: Rounded Corners 71">
            <a:extLst>
              <a:ext uri="{FF2B5EF4-FFF2-40B4-BE49-F238E27FC236}">
                <a16:creationId xmlns:a16="http://schemas.microsoft.com/office/drawing/2014/main" id="{F3C0AB1A-7746-576D-526B-BA7C29C530E1}"/>
              </a:ext>
            </a:extLst>
          </p:cNvPr>
          <p:cNvSpPr/>
          <p:nvPr/>
        </p:nvSpPr>
        <p:spPr>
          <a:xfrm rot="5400000">
            <a:off x="6457919" y="1848028"/>
            <a:ext cx="109385"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66" name="Rectangle: Rounded Corners 72">
            <a:extLst>
              <a:ext uri="{FF2B5EF4-FFF2-40B4-BE49-F238E27FC236}">
                <a16:creationId xmlns:a16="http://schemas.microsoft.com/office/drawing/2014/main" id="{86CC3404-12D2-0E31-3D9B-A747007ACFE3}"/>
              </a:ext>
            </a:extLst>
          </p:cNvPr>
          <p:cNvSpPr/>
          <p:nvPr/>
        </p:nvSpPr>
        <p:spPr>
          <a:xfrm rot="5400000">
            <a:off x="6794128" y="1848028"/>
            <a:ext cx="109385"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68" name="Rectangle: Rounded Corners 73">
            <a:extLst>
              <a:ext uri="{FF2B5EF4-FFF2-40B4-BE49-F238E27FC236}">
                <a16:creationId xmlns:a16="http://schemas.microsoft.com/office/drawing/2014/main" id="{77F8F3B8-7775-1555-32D9-03B657163D47}"/>
              </a:ext>
            </a:extLst>
          </p:cNvPr>
          <p:cNvSpPr/>
          <p:nvPr/>
        </p:nvSpPr>
        <p:spPr>
          <a:xfrm rot="5400000">
            <a:off x="7135652" y="1850121"/>
            <a:ext cx="109385"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69" name="Rectangle: Rounded Corners 74">
            <a:extLst>
              <a:ext uri="{FF2B5EF4-FFF2-40B4-BE49-F238E27FC236}">
                <a16:creationId xmlns:a16="http://schemas.microsoft.com/office/drawing/2014/main" id="{EA173C92-ED11-4CCE-70C0-C60457EE2CF7}"/>
              </a:ext>
            </a:extLst>
          </p:cNvPr>
          <p:cNvSpPr/>
          <p:nvPr/>
        </p:nvSpPr>
        <p:spPr>
          <a:xfrm>
            <a:off x="3303627" y="2133264"/>
            <a:ext cx="322091" cy="341437"/>
          </a:xfrm>
          <a:prstGeom prst="roundRect">
            <a:avLst/>
          </a:prstGeom>
          <a:pattFill prst="dkDn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71" name="Rectangle: Rounded Corners 75">
            <a:extLst>
              <a:ext uri="{FF2B5EF4-FFF2-40B4-BE49-F238E27FC236}">
                <a16:creationId xmlns:a16="http://schemas.microsoft.com/office/drawing/2014/main" id="{97681DA0-16C8-9E01-C631-539C8D03559D}"/>
              </a:ext>
            </a:extLst>
          </p:cNvPr>
          <p:cNvSpPr/>
          <p:nvPr/>
        </p:nvSpPr>
        <p:spPr>
          <a:xfrm>
            <a:off x="1599468" y="2146541"/>
            <a:ext cx="693919" cy="323336"/>
          </a:xfrm>
          <a:prstGeom prst="roundRect">
            <a:avLst>
              <a:gd name="adj" fmla="val 11792"/>
            </a:avLst>
          </a:prstGeom>
          <a:noFill/>
          <a:ln w="28575" cap="flat" cmpd="sng" algn="ctr">
            <a:solidFill>
              <a:srgbClr val="F4B58A"/>
            </a:solidFill>
            <a:prstDash val="sysDot"/>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72" name="Rectangle: Rounded Corners 76">
            <a:extLst>
              <a:ext uri="{FF2B5EF4-FFF2-40B4-BE49-F238E27FC236}">
                <a16:creationId xmlns:a16="http://schemas.microsoft.com/office/drawing/2014/main" id="{BF7D18FE-8559-EEF2-7465-9220B1611CD7}"/>
              </a:ext>
            </a:extLst>
          </p:cNvPr>
          <p:cNvSpPr/>
          <p:nvPr/>
        </p:nvSpPr>
        <p:spPr>
          <a:xfrm rot="5400000">
            <a:off x="2056364" y="2257280"/>
            <a:ext cx="109385" cy="341525"/>
          </a:xfrm>
          <a:prstGeom prst="roundRect">
            <a:avLst/>
          </a:prstGeom>
          <a:solidFill>
            <a:srgbClr val="E97132">
              <a:lumMod val="60000"/>
              <a:lumOff val="4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285" name="Rectangle: Rounded Corners 77">
            <a:extLst>
              <a:ext uri="{FF2B5EF4-FFF2-40B4-BE49-F238E27FC236}">
                <a16:creationId xmlns:a16="http://schemas.microsoft.com/office/drawing/2014/main" id="{D75EEF30-0806-AA1C-277F-EC9C256E4377}"/>
              </a:ext>
            </a:extLst>
          </p:cNvPr>
          <p:cNvSpPr/>
          <p:nvPr/>
        </p:nvSpPr>
        <p:spPr>
          <a:xfrm rot="5400000">
            <a:off x="2392572" y="2257280"/>
            <a:ext cx="109385" cy="341525"/>
          </a:xfrm>
          <a:prstGeom prst="roundRect">
            <a:avLst/>
          </a:prstGeom>
          <a:solidFill>
            <a:srgbClr val="E97132">
              <a:lumMod val="60000"/>
              <a:lumOff val="4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44" name="Rectangle: Rounded Corners 78">
            <a:extLst>
              <a:ext uri="{FF2B5EF4-FFF2-40B4-BE49-F238E27FC236}">
                <a16:creationId xmlns:a16="http://schemas.microsoft.com/office/drawing/2014/main" id="{06A48D45-F494-B9BE-7B68-5F14BA1B273B}"/>
              </a:ext>
            </a:extLst>
          </p:cNvPr>
          <p:cNvSpPr/>
          <p:nvPr/>
        </p:nvSpPr>
        <p:spPr>
          <a:xfrm rot="5400000">
            <a:off x="2734096" y="2259374"/>
            <a:ext cx="109385" cy="341525"/>
          </a:xfrm>
          <a:prstGeom prst="roundRect">
            <a:avLst/>
          </a:prstGeom>
          <a:solidFill>
            <a:srgbClr val="E97132">
              <a:lumMod val="60000"/>
              <a:lumOff val="4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46" name="Rectangle: Rounded Corners 79">
            <a:extLst>
              <a:ext uri="{FF2B5EF4-FFF2-40B4-BE49-F238E27FC236}">
                <a16:creationId xmlns:a16="http://schemas.microsoft.com/office/drawing/2014/main" id="{68187312-9CF9-2A6B-E01D-D42B2F40C4ED}"/>
              </a:ext>
            </a:extLst>
          </p:cNvPr>
          <p:cNvSpPr/>
          <p:nvPr/>
        </p:nvSpPr>
        <p:spPr>
          <a:xfrm rot="5400000">
            <a:off x="1691726" y="2234516"/>
            <a:ext cx="157008" cy="341525"/>
          </a:xfrm>
          <a:prstGeom prst="roundRect">
            <a:avLst/>
          </a:prstGeom>
          <a:solidFill>
            <a:srgbClr val="E97132">
              <a:lumMod val="60000"/>
              <a:lumOff val="4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47" name="Rectangle: Rounded Corners 80">
            <a:extLst>
              <a:ext uri="{FF2B5EF4-FFF2-40B4-BE49-F238E27FC236}">
                <a16:creationId xmlns:a16="http://schemas.microsoft.com/office/drawing/2014/main" id="{32D52C6C-EB10-C903-D312-D9C83D4D0A1A}"/>
              </a:ext>
            </a:extLst>
          </p:cNvPr>
          <p:cNvSpPr/>
          <p:nvPr/>
        </p:nvSpPr>
        <p:spPr>
          <a:xfrm rot="5400000">
            <a:off x="3051810" y="2234516"/>
            <a:ext cx="157008" cy="341525"/>
          </a:xfrm>
          <a:prstGeom prst="roundRect">
            <a:avLst/>
          </a:prstGeom>
          <a:solidFill>
            <a:srgbClr val="E97132">
              <a:lumMod val="60000"/>
              <a:lumOff val="4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48" name="Rectangle: Rounded Corners 81">
            <a:extLst>
              <a:ext uri="{FF2B5EF4-FFF2-40B4-BE49-F238E27FC236}">
                <a16:creationId xmlns:a16="http://schemas.microsoft.com/office/drawing/2014/main" id="{33BA4F04-CC32-2A23-94A9-6D3088284BF9}"/>
              </a:ext>
            </a:extLst>
          </p:cNvPr>
          <p:cNvSpPr/>
          <p:nvPr/>
        </p:nvSpPr>
        <p:spPr>
          <a:xfrm rot="5400000">
            <a:off x="3747104" y="2256303"/>
            <a:ext cx="109385" cy="341525"/>
          </a:xfrm>
          <a:prstGeom prst="roundRect">
            <a:avLst/>
          </a:prstGeom>
          <a:solidFill>
            <a:srgbClr val="E97132">
              <a:lumMod val="60000"/>
              <a:lumOff val="4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49" name="Rectangle: Rounded Corners 82">
            <a:extLst>
              <a:ext uri="{FF2B5EF4-FFF2-40B4-BE49-F238E27FC236}">
                <a16:creationId xmlns:a16="http://schemas.microsoft.com/office/drawing/2014/main" id="{19BA289D-6DD3-5E86-8DDA-BD8CF6AD7330}"/>
              </a:ext>
            </a:extLst>
          </p:cNvPr>
          <p:cNvSpPr/>
          <p:nvPr/>
        </p:nvSpPr>
        <p:spPr>
          <a:xfrm rot="5400000">
            <a:off x="4083312" y="2256303"/>
            <a:ext cx="109385" cy="341525"/>
          </a:xfrm>
          <a:prstGeom prst="roundRect">
            <a:avLst/>
          </a:prstGeom>
          <a:solidFill>
            <a:srgbClr val="E97132">
              <a:lumMod val="60000"/>
              <a:lumOff val="4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50" name="Rectangle: Rounded Corners 83">
            <a:extLst>
              <a:ext uri="{FF2B5EF4-FFF2-40B4-BE49-F238E27FC236}">
                <a16:creationId xmlns:a16="http://schemas.microsoft.com/office/drawing/2014/main" id="{289D2EB5-6D05-8155-037A-CFA37DA50A1C}"/>
              </a:ext>
            </a:extLst>
          </p:cNvPr>
          <p:cNvSpPr/>
          <p:nvPr/>
        </p:nvSpPr>
        <p:spPr>
          <a:xfrm rot="5400000">
            <a:off x="4424836" y="2258398"/>
            <a:ext cx="109385" cy="341525"/>
          </a:xfrm>
          <a:prstGeom prst="roundRect">
            <a:avLst/>
          </a:prstGeom>
          <a:solidFill>
            <a:srgbClr val="E97132">
              <a:lumMod val="60000"/>
              <a:lumOff val="4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51" name="Rectangle: Rounded Corners 84">
            <a:extLst>
              <a:ext uri="{FF2B5EF4-FFF2-40B4-BE49-F238E27FC236}">
                <a16:creationId xmlns:a16="http://schemas.microsoft.com/office/drawing/2014/main" id="{DAE99E9A-D95F-C24E-51C5-727567F736B2}"/>
              </a:ext>
            </a:extLst>
          </p:cNvPr>
          <p:cNvSpPr/>
          <p:nvPr/>
        </p:nvSpPr>
        <p:spPr>
          <a:xfrm rot="5400000">
            <a:off x="4737233" y="2239749"/>
            <a:ext cx="157008" cy="341525"/>
          </a:xfrm>
          <a:prstGeom prst="roundRect">
            <a:avLst/>
          </a:prstGeom>
          <a:solidFill>
            <a:srgbClr val="E97132">
              <a:lumMod val="60000"/>
              <a:lumOff val="4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60" name="Rectangle: Rounded Corners 85">
            <a:extLst>
              <a:ext uri="{FF2B5EF4-FFF2-40B4-BE49-F238E27FC236}">
                <a16:creationId xmlns:a16="http://schemas.microsoft.com/office/drawing/2014/main" id="{5FE806CF-05C1-4D6D-0A01-AB1627146642}"/>
              </a:ext>
            </a:extLst>
          </p:cNvPr>
          <p:cNvSpPr/>
          <p:nvPr/>
        </p:nvSpPr>
        <p:spPr>
          <a:xfrm rot="5400000">
            <a:off x="5078757" y="2239749"/>
            <a:ext cx="157008" cy="341525"/>
          </a:xfrm>
          <a:prstGeom prst="roundRect">
            <a:avLst/>
          </a:prstGeom>
          <a:solidFill>
            <a:srgbClr val="E97132">
              <a:lumMod val="60000"/>
              <a:lumOff val="4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61" name="Rectangle: Rounded Corners 86">
            <a:extLst>
              <a:ext uri="{FF2B5EF4-FFF2-40B4-BE49-F238E27FC236}">
                <a16:creationId xmlns:a16="http://schemas.microsoft.com/office/drawing/2014/main" id="{95EEF8B7-FDAE-7E81-9A4C-9260EB2CA998}"/>
              </a:ext>
            </a:extLst>
          </p:cNvPr>
          <p:cNvSpPr/>
          <p:nvPr/>
        </p:nvSpPr>
        <p:spPr>
          <a:xfrm>
            <a:off x="5336826" y="2142890"/>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62" name="Rectangle: Rounded Corners 87">
            <a:extLst>
              <a:ext uri="{FF2B5EF4-FFF2-40B4-BE49-F238E27FC236}">
                <a16:creationId xmlns:a16="http://schemas.microsoft.com/office/drawing/2014/main" id="{BBF5942E-F084-8351-F22A-882AC7803B6B}"/>
              </a:ext>
            </a:extLst>
          </p:cNvPr>
          <p:cNvSpPr/>
          <p:nvPr/>
        </p:nvSpPr>
        <p:spPr>
          <a:xfrm rot="5400000">
            <a:off x="5744923" y="2239749"/>
            <a:ext cx="157008" cy="341525"/>
          </a:xfrm>
          <a:prstGeom prst="roundRect">
            <a:avLst/>
          </a:prstGeom>
          <a:solidFill>
            <a:srgbClr val="E97132">
              <a:lumMod val="60000"/>
              <a:lumOff val="4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63" name="Rectangle: Rounded Corners 88">
            <a:extLst>
              <a:ext uri="{FF2B5EF4-FFF2-40B4-BE49-F238E27FC236}">
                <a16:creationId xmlns:a16="http://schemas.microsoft.com/office/drawing/2014/main" id="{27CE7229-BF5A-5C1A-D117-C66C9142A113}"/>
              </a:ext>
            </a:extLst>
          </p:cNvPr>
          <p:cNvSpPr/>
          <p:nvPr/>
        </p:nvSpPr>
        <p:spPr>
          <a:xfrm rot="5400000">
            <a:off x="6086447" y="2239749"/>
            <a:ext cx="157008" cy="341525"/>
          </a:xfrm>
          <a:prstGeom prst="roundRect">
            <a:avLst/>
          </a:prstGeom>
          <a:solidFill>
            <a:srgbClr val="E97132">
              <a:lumMod val="60000"/>
              <a:lumOff val="4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64" name="Rectangle: Rounded Corners 89">
            <a:extLst>
              <a:ext uri="{FF2B5EF4-FFF2-40B4-BE49-F238E27FC236}">
                <a16:creationId xmlns:a16="http://schemas.microsoft.com/office/drawing/2014/main" id="{A5FAC73E-7987-2433-9C05-749B1FF24424}"/>
              </a:ext>
            </a:extLst>
          </p:cNvPr>
          <p:cNvSpPr/>
          <p:nvPr/>
        </p:nvSpPr>
        <p:spPr>
          <a:xfrm rot="5400000">
            <a:off x="6451783" y="2254210"/>
            <a:ext cx="109385" cy="341525"/>
          </a:xfrm>
          <a:prstGeom prst="roundRect">
            <a:avLst/>
          </a:prstGeom>
          <a:solidFill>
            <a:srgbClr val="E97132">
              <a:lumMod val="60000"/>
              <a:lumOff val="4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65" name="Rectangle: Rounded Corners 90">
            <a:extLst>
              <a:ext uri="{FF2B5EF4-FFF2-40B4-BE49-F238E27FC236}">
                <a16:creationId xmlns:a16="http://schemas.microsoft.com/office/drawing/2014/main" id="{B64184DB-DD6B-BE51-9939-37D17A02DBEB}"/>
              </a:ext>
            </a:extLst>
          </p:cNvPr>
          <p:cNvSpPr/>
          <p:nvPr/>
        </p:nvSpPr>
        <p:spPr>
          <a:xfrm rot="5400000">
            <a:off x="6787992" y="2254210"/>
            <a:ext cx="109385" cy="341525"/>
          </a:xfrm>
          <a:prstGeom prst="roundRect">
            <a:avLst/>
          </a:prstGeom>
          <a:solidFill>
            <a:srgbClr val="E97132">
              <a:lumMod val="60000"/>
              <a:lumOff val="4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166" name="Rectangle: Rounded Corners 91">
            <a:extLst>
              <a:ext uri="{FF2B5EF4-FFF2-40B4-BE49-F238E27FC236}">
                <a16:creationId xmlns:a16="http://schemas.microsoft.com/office/drawing/2014/main" id="{6B536870-66F1-7E5D-E1C0-48EF512EEF0D}"/>
              </a:ext>
            </a:extLst>
          </p:cNvPr>
          <p:cNvSpPr/>
          <p:nvPr/>
        </p:nvSpPr>
        <p:spPr>
          <a:xfrm rot="5400000">
            <a:off x="7129517" y="2256303"/>
            <a:ext cx="109385" cy="341525"/>
          </a:xfrm>
          <a:prstGeom prst="roundRect">
            <a:avLst/>
          </a:prstGeom>
          <a:solidFill>
            <a:srgbClr val="E97132">
              <a:lumMod val="60000"/>
              <a:lumOff val="4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67" name="Rectangle: Rounded Corners 98">
            <a:extLst>
              <a:ext uri="{FF2B5EF4-FFF2-40B4-BE49-F238E27FC236}">
                <a16:creationId xmlns:a16="http://schemas.microsoft.com/office/drawing/2014/main" id="{F7AA1681-68F3-E7E7-B271-A972558AA8A0}"/>
              </a:ext>
            </a:extLst>
          </p:cNvPr>
          <p:cNvSpPr/>
          <p:nvPr/>
        </p:nvSpPr>
        <p:spPr>
          <a:xfrm rot="5400000">
            <a:off x="6763556" y="2619779"/>
            <a:ext cx="109385" cy="341525"/>
          </a:xfrm>
          <a:prstGeom prst="roundRect">
            <a:avLst/>
          </a:prstGeom>
          <a:solidFill>
            <a:srgbClr val="0E2841">
              <a:lumMod val="50000"/>
              <a:lumOff val="5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68" name="Rectangle: Rounded Corners 99">
            <a:extLst>
              <a:ext uri="{FF2B5EF4-FFF2-40B4-BE49-F238E27FC236}">
                <a16:creationId xmlns:a16="http://schemas.microsoft.com/office/drawing/2014/main" id="{6BAC0C3C-1652-7551-B3BF-25AAC18BFF72}"/>
              </a:ext>
            </a:extLst>
          </p:cNvPr>
          <p:cNvSpPr/>
          <p:nvPr/>
        </p:nvSpPr>
        <p:spPr>
          <a:xfrm rot="5400000">
            <a:off x="7105081" y="2621873"/>
            <a:ext cx="109385" cy="341525"/>
          </a:xfrm>
          <a:prstGeom prst="roundRect">
            <a:avLst/>
          </a:prstGeom>
          <a:solidFill>
            <a:srgbClr val="0E2841">
              <a:lumMod val="50000"/>
              <a:lumOff val="5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69" name="Rectangle: Rounded Corners 100">
            <a:extLst>
              <a:ext uri="{FF2B5EF4-FFF2-40B4-BE49-F238E27FC236}">
                <a16:creationId xmlns:a16="http://schemas.microsoft.com/office/drawing/2014/main" id="{8882EE78-AD81-8613-DBFA-CF6212E2E7BD}"/>
              </a:ext>
            </a:extLst>
          </p:cNvPr>
          <p:cNvSpPr/>
          <p:nvPr/>
        </p:nvSpPr>
        <p:spPr>
          <a:xfrm>
            <a:off x="5326822" y="2524149"/>
            <a:ext cx="325842" cy="327448"/>
          </a:xfrm>
          <a:prstGeom prst="roundRect">
            <a:avLst/>
          </a:prstGeom>
          <a:solidFill>
            <a:srgbClr val="0E2841">
              <a:lumMod val="50000"/>
              <a:lumOff val="50000"/>
            </a:srgbClr>
          </a:solidFill>
          <a:ln w="28575"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70" name="Rectangle: Rounded Corners 101">
            <a:extLst>
              <a:ext uri="{FF2B5EF4-FFF2-40B4-BE49-F238E27FC236}">
                <a16:creationId xmlns:a16="http://schemas.microsoft.com/office/drawing/2014/main" id="{5D2E451B-40C0-B7FB-CC14-348FDB8064DF}"/>
              </a:ext>
            </a:extLst>
          </p:cNvPr>
          <p:cNvSpPr/>
          <p:nvPr/>
        </p:nvSpPr>
        <p:spPr>
          <a:xfrm rot="5400000">
            <a:off x="3763512" y="2630315"/>
            <a:ext cx="109385" cy="341525"/>
          </a:xfrm>
          <a:prstGeom prst="roundRect">
            <a:avLst/>
          </a:prstGeom>
          <a:solidFill>
            <a:srgbClr val="0E2841">
              <a:lumMod val="50000"/>
              <a:lumOff val="5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71" name="Rectangle: Rounded Corners 103">
            <a:extLst>
              <a:ext uri="{FF2B5EF4-FFF2-40B4-BE49-F238E27FC236}">
                <a16:creationId xmlns:a16="http://schemas.microsoft.com/office/drawing/2014/main" id="{BDCA8EA3-857A-E1EA-B967-BBDA4FEDD0EB}"/>
              </a:ext>
            </a:extLst>
          </p:cNvPr>
          <p:cNvSpPr/>
          <p:nvPr/>
        </p:nvSpPr>
        <p:spPr>
          <a:xfrm rot="5400000">
            <a:off x="4117251" y="2630315"/>
            <a:ext cx="109385" cy="341525"/>
          </a:xfrm>
          <a:prstGeom prst="roundRect">
            <a:avLst/>
          </a:prstGeom>
          <a:solidFill>
            <a:srgbClr val="0E2841">
              <a:lumMod val="50000"/>
              <a:lumOff val="5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172" name="Rectangle: Rounded Corners 104">
            <a:extLst>
              <a:ext uri="{FF2B5EF4-FFF2-40B4-BE49-F238E27FC236}">
                <a16:creationId xmlns:a16="http://schemas.microsoft.com/office/drawing/2014/main" id="{6C0E7292-8B48-BFD8-1EC3-3A17629E1DBB}"/>
              </a:ext>
            </a:extLst>
          </p:cNvPr>
          <p:cNvSpPr/>
          <p:nvPr/>
        </p:nvSpPr>
        <p:spPr>
          <a:xfrm rot="5400000">
            <a:off x="4467542" y="2632408"/>
            <a:ext cx="109385" cy="341525"/>
          </a:xfrm>
          <a:prstGeom prst="roundRect">
            <a:avLst/>
          </a:prstGeom>
          <a:solidFill>
            <a:srgbClr val="0E2841">
              <a:lumMod val="50000"/>
              <a:lumOff val="5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cxnSp>
        <p:nvCxnSpPr>
          <p:cNvPr id="173" name="Straight Arrow Connector 109">
            <a:extLst>
              <a:ext uri="{FF2B5EF4-FFF2-40B4-BE49-F238E27FC236}">
                <a16:creationId xmlns:a16="http://schemas.microsoft.com/office/drawing/2014/main" id="{3B7C6E27-4452-C6E1-EF86-88750228CC5F}"/>
              </a:ext>
            </a:extLst>
          </p:cNvPr>
          <p:cNvCxnSpPr>
            <a:cxnSpLocks/>
          </p:cNvCxnSpPr>
          <p:nvPr/>
        </p:nvCxnSpPr>
        <p:spPr>
          <a:xfrm>
            <a:off x="1318013" y="2957570"/>
            <a:ext cx="5991150" cy="0"/>
          </a:xfrm>
          <a:prstGeom prst="straightConnector1">
            <a:avLst/>
          </a:prstGeom>
          <a:noFill/>
          <a:ln w="38100" cap="flat" cmpd="sng" algn="ctr">
            <a:solidFill>
              <a:srgbClr val="E8E8E8">
                <a:lumMod val="50000"/>
              </a:srgbClr>
            </a:solidFill>
            <a:prstDash val="solid"/>
            <a:miter lim="800000"/>
            <a:tailEnd type="triangle"/>
          </a:ln>
          <a:effectLst/>
        </p:spPr>
      </p:cxnSp>
      <p:sp>
        <p:nvSpPr>
          <p:cNvPr id="174" name="TextBox 1">
            <a:extLst>
              <a:ext uri="{FF2B5EF4-FFF2-40B4-BE49-F238E27FC236}">
                <a16:creationId xmlns:a16="http://schemas.microsoft.com/office/drawing/2014/main" id="{7AB736D1-CCDE-CAC7-D7D7-4609339AD171}"/>
              </a:ext>
            </a:extLst>
          </p:cNvPr>
          <p:cNvSpPr txBox="1"/>
          <p:nvPr/>
        </p:nvSpPr>
        <p:spPr>
          <a:xfrm>
            <a:off x="686075" y="2132214"/>
            <a:ext cx="659348" cy="369332"/>
          </a:xfrm>
          <a:prstGeom prst="rect">
            <a:avLst/>
          </a:prstGeom>
          <a:noFill/>
        </p:spPr>
        <p:txBody>
          <a:bodyPr wrap="none" rtlCol="0">
            <a:spAutoFit/>
          </a:bodyPr>
          <a:lstStyle/>
          <a:p>
            <a:pPr defTabSz="457200"/>
            <a:r>
              <a:rPr lang="en-US" dirty="0">
                <a:solidFill>
                  <a:prstClr val="black"/>
                </a:solidFill>
                <a:latin typeface="Gill Sans MT" panose="020B0502020104020203" pitchFamily="34" charset="0"/>
                <a:cs typeface="Times New Roman" panose="02020603050405020304" pitchFamily="18" charset="0"/>
              </a:rPr>
              <a:t>Job 2</a:t>
            </a:r>
            <a:endParaRPr lang="en-DK" dirty="0">
              <a:solidFill>
                <a:prstClr val="black"/>
              </a:solidFill>
              <a:latin typeface="Gill Sans MT" panose="020B0502020104020203" pitchFamily="34" charset="0"/>
              <a:cs typeface="Times New Roman" panose="02020603050405020304" pitchFamily="18" charset="0"/>
            </a:endParaRPr>
          </a:p>
        </p:txBody>
      </p:sp>
      <p:sp>
        <p:nvSpPr>
          <p:cNvPr id="352" name="TextBox 6">
            <a:extLst>
              <a:ext uri="{FF2B5EF4-FFF2-40B4-BE49-F238E27FC236}">
                <a16:creationId xmlns:a16="http://schemas.microsoft.com/office/drawing/2014/main" id="{A43BE17A-3204-D0B4-29AE-82FCFE763450}"/>
              </a:ext>
            </a:extLst>
          </p:cNvPr>
          <p:cNvSpPr txBox="1"/>
          <p:nvPr/>
        </p:nvSpPr>
        <p:spPr>
          <a:xfrm>
            <a:off x="692847" y="1749808"/>
            <a:ext cx="659348" cy="369332"/>
          </a:xfrm>
          <a:prstGeom prst="rect">
            <a:avLst/>
          </a:prstGeom>
          <a:noFill/>
        </p:spPr>
        <p:txBody>
          <a:bodyPr wrap="none" rtlCol="0">
            <a:spAutoFit/>
          </a:bodyPr>
          <a:lstStyle/>
          <a:p>
            <a:pPr defTabSz="457200"/>
            <a:r>
              <a:rPr lang="en-US" dirty="0">
                <a:solidFill>
                  <a:prstClr val="black"/>
                </a:solidFill>
                <a:latin typeface="Gill Sans MT" panose="020B0502020104020203" pitchFamily="34" charset="0"/>
                <a:cs typeface="Times New Roman" panose="02020603050405020304" pitchFamily="18" charset="0"/>
              </a:rPr>
              <a:t>Job 1</a:t>
            </a:r>
            <a:endParaRPr lang="en-DK" dirty="0">
              <a:solidFill>
                <a:prstClr val="black"/>
              </a:solidFill>
              <a:latin typeface="Gill Sans MT" panose="020B0502020104020203" pitchFamily="34" charset="0"/>
              <a:cs typeface="Times New Roman" panose="02020603050405020304" pitchFamily="18" charset="0"/>
            </a:endParaRPr>
          </a:p>
        </p:txBody>
      </p:sp>
      <p:sp>
        <p:nvSpPr>
          <p:cNvPr id="353" name="TextBox 7">
            <a:extLst>
              <a:ext uri="{FF2B5EF4-FFF2-40B4-BE49-F238E27FC236}">
                <a16:creationId xmlns:a16="http://schemas.microsoft.com/office/drawing/2014/main" id="{78415B95-FEC8-381B-57E0-4FD30DE614CB}"/>
              </a:ext>
            </a:extLst>
          </p:cNvPr>
          <p:cNvSpPr txBox="1"/>
          <p:nvPr/>
        </p:nvSpPr>
        <p:spPr>
          <a:xfrm>
            <a:off x="676724" y="2533131"/>
            <a:ext cx="659348" cy="369332"/>
          </a:xfrm>
          <a:prstGeom prst="rect">
            <a:avLst/>
          </a:prstGeom>
          <a:noFill/>
        </p:spPr>
        <p:txBody>
          <a:bodyPr wrap="none" rtlCol="0">
            <a:spAutoFit/>
          </a:bodyPr>
          <a:lstStyle/>
          <a:p>
            <a:pPr defTabSz="457200"/>
            <a:r>
              <a:rPr lang="en-US" dirty="0">
                <a:solidFill>
                  <a:prstClr val="black"/>
                </a:solidFill>
                <a:latin typeface="Gill Sans MT" panose="020B0502020104020203" pitchFamily="34" charset="0"/>
                <a:cs typeface="Times New Roman" panose="02020603050405020304" pitchFamily="18" charset="0"/>
              </a:rPr>
              <a:t>Job 3</a:t>
            </a:r>
            <a:endParaRPr lang="en-DK" dirty="0">
              <a:solidFill>
                <a:prstClr val="black"/>
              </a:solidFill>
              <a:latin typeface="Gill Sans MT" panose="020B0502020104020203" pitchFamily="34" charset="0"/>
              <a:cs typeface="Times New Roman" panose="02020603050405020304" pitchFamily="18" charset="0"/>
            </a:endParaRPr>
          </a:p>
        </p:txBody>
      </p:sp>
      <p:sp>
        <p:nvSpPr>
          <p:cNvPr id="354" name="TextBox 8">
            <a:extLst>
              <a:ext uri="{FF2B5EF4-FFF2-40B4-BE49-F238E27FC236}">
                <a16:creationId xmlns:a16="http://schemas.microsoft.com/office/drawing/2014/main" id="{E6267954-D33F-7E13-EACB-33AF32AD22BD}"/>
              </a:ext>
            </a:extLst>
          </p:cNvPr>
          <p:cNvSpPr txBox="1"/>
          <p:nvPr/>
        </p:nvSpPr>
        <p:spPr>
          <a:xfrm>
            <a:off x="7159773" y="3126464"/>
            <a:ext cx="792204" cy="369332"/>
          </a:xfrm>
          <a:prstGeom prst="rect">
            <a:avLst/>
          </a:prstGeom>
          <a:noFill/>
        </p:spPr>
        <p:txBody>
          <a:bodyPr wrap="none" rtlCol="0">
            <a:spAutoFit/>
          </a:bodyPr>
          <a:lstStyle/>
          <a:p>
            <a:pPr algn="ctr" defTabSz="457200"/>
            <a:r>
              <a:rPr lang="en-US" dirty="0">
                <a:solidFill>
                  <a:prstClr val="black"/>
                </a:solidFill>
                <a:latin typeface="Gill Sans MT" panose="020B0502020104020203" pitchFamily="34" charset="0"/>
                <a:cs typeface="Times New Roman" panose="02020603050405020304" pitchFamily="18" charset="0"/>
              </a:rPr>
              <a:t>Time </a:t>
            </a:r>
            <a:r>
              <a:rPr lang="en-US" altLang="zh-CN"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t</a:t>
            </a:r>
            <a:endParaRPr lang="en-US" dirty="0">
              <a:solidFill>
                <a:prstClr val="black"/>
              </a:solidFill>
              <a:latin typeface="Gill Sans MT" panose="020B0502020104020203" pitchFamily="34" charset="0"/>
              <a:cs typeface="Times New Roman" panose="02020603050405020304" pitchFamily="18" charset="0"/>
            </a:endParaRPr>
          </a:p>
        </p:txBody>
      </p:sp>
      <p:sp>
        <p:nvSpPr>
          <p:cNvPr id="355" name="TextBox 10">
            <a:extLst>
              <a:ext uri="{FF2B5EF4-FFF2-40B4-BE49-F238E27FC236}">
                <a16:creationId xmlns:a16="http://schemas.microsoft.com/office/drawing/2014/main" id="{A187B682-D2D5-FE06-1CD6-A50657A0EA78}"/>
              </a:ext>
            </a:extLst>
          </p:cNvPr>
          <p:cNvSpPr txBox="1"/>
          <p:nvPr/>
        </p:nvSpPr>
        <p:spPr>
          <a:xfrm>
            <a:off x="7270717" y="2659499"/>
            <a:ext cx="415498"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356" name="TextBox 12">
            <a:extLst>
              <a:ext uri="{FF2B5EF4-FFF2-40B4-BE49-F238E27FC236}">
                <a16:creationId xmlns:a16="http://schemas.microsoft.com/office/drawing/2014/main" id="{E78DE8EC-B3B5-9EC5-AD8D-F4264FF2446C}"/>
              </a:ext>
            </a:extLst>
          </p:cNvPr>
          <p:cNvSpPr txBox="1"/>
          <p:nvPr/>
        </p:nvSpPr>
        <p:spPr>
          <a:xfrm>
            <a:off x="7270717" y="2258749"/>
            <a:ext cx="415498"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357" name="TextBox 13">
            <a:extLst>
              <a:ext uri="{FF2B5EF4-FFF2-40B4-BE49-F238E27FC236}">
                <a16:creationId xmlns:a16="http://schemas.microsoft.com/office/drawing/2014/main" id="{6219D1C8-9B0E-FE8B-5EB1-677D072532B9}"/>
              </a:ext>
            </a:extLst>
          </p:cNvPr>
          <p:cNvSpPr txBox="1"/>
          <p:nvPr/>
        </p:nvSpPr>
        <p:spPr>
          <a:xfrm>
            <a:off x="7270717" y="1868618"/>
            <a:ext cx="415498" cy="369332"/>
          </a:xfrm>
          <a:prstGeom prst="rect">
            <a:avLst/>
          </a:prstGeom>
          <a:noFill/>
        </p:spPr>
        <p:txBody>
          <a:bodyPr wrap="non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a:t>
            </a:r>
            <a:endParaRPr lang="en-DK" b="1" i="1" dirty="0">
              <a:solidFill>
                <a:prstClr val="black"/>
              </a:solidFill>
              <a:latin typeface="Gill Sans MT" panose="020B0502020104020203" pitchFamily="34" charset="0"/>
              <a:cs typeface="Times New Roman" panose="02020603050405020304" pitchFamily="18" charset="0"/>
            </a:endParaRPr>
          </a:p>
        </p:txBody>
      </p:sp>
      <p:cxnSp>
        <p:nvCxnSpPr>
          <p:cNvPr id="358" name="Straight Connector 31">
            <a:extLst>
              <a:ext uri="{FF2B5EF4-FFF2-40B4-BE49-F238E27FC236}">
                <a16:creationId xmlns:a16="http://schemas.microsoft.com/office/drawing/2014/main" id="{BF2C074B-B8EE-6AE9-FC55-00AF6A1F3DD6}"/>
              </a:ext>
            </a:extLst>
          </p:cNvPr>
          <p:cNvCxnSpPr>
            <a:cxnSpLocks/>
          </p:cNvCxnSpPr>
          <p:nvPr/>
        </p:nvCxnSpPr>
        <p:spPr>
          <a:xfrm>
            <a:off x="7323217" y="2863964"/>
            <a:ext cx="0" cy="178346"/>
          </a:xfrm>
          <a:prstGeom prst="line">
            <a:avLst/>
          </a:prstGeom>
          <a:noFill/>
          <a:ln w="28575" cap="flat" cmpd="sng" algn="ctr">
            <a:solidFill>
              <a:srgbClr val="E8E8E8">
                <a:lumMod val="50000"/>
              </a:srgbClr>
            </a:solidFill>
            <a:prstDash val="solid"/>
            <a:miter lim="800000"/>
          </a:ln>
          <a:effectLst/>
        </p:spPr>
      </p:cxnSp>
      <p:cxnSp>
        <p:nvCxnSpPr>
          <p:cNvPr id="359" name="Straight Connector 49">
            <a:extLst>
              <a:ext uri="{FF2B5EF4-FFF2-40B4-BE49-F238E27FC236}">
                <a16:creationId xmlns:a16="http://schemas.microsoft.com/office/drawing/2014/main" id="{983FC7FC-1B11-FD39-6782-492F7400702C}"/>
              </a:ext>
            </a:extLst>
          </p:cNvPr>
          <p:cNvCxnSpPr>
            <a:cxnSpLocks/>
          </p:cNvCxnSpPr>
          <p:nvPr/>
        </p:nvCxnSpPr>
        <p:spPr>
          <a:xfrm>
            <a:off x="1285095" y="2871576"/>
            <a:ext cx="0" cy="178346"/>
          </a:xfrm>
          <a:prstGeom prst="line">
            <a:avLst/>
          </a:prstGeom>
          <a:noFill/>
          <a:ln w="28575" cap="flat" cmpd="sng" algn="ctr">
            <a:solidFill>
              <a:srgbClr val="E8E8E8">
                <a:lumMod val="50000"/>
              </a:srgbClr>
            </a:solidFill>
            <a:prstDash val="solid"/>
            <a:miter lim="800000"/>
          </a:ln>
          <a:effectLst/>
        </p:spPr>
      </p:cxnSp>
      <p:sp>
        <p:nvSpPr>
          <p:cNvPr id="360" name="Rectangle: Rounded Corners 3">
            <a:extLst>
              <a:ext uri="{FF2B5EF4-FFF2-40B4-BE49-F238E27FC236}">
                <a16:creationId xmlns:a16="http://schemas.microsoft.com/office/drawing/2014/main" id="{B2DEEB4E-C162-E244-1A62-70336C922E8B}"/>
              </a:ext>
            </a:extLst>
          </p:cNvPr>
          <p:cNvSpPr/>
          <p:nvPr/>
        </p:nvSpPr>
        <p:spPr>
          <a:xfrm>
            <a:off x="5336826" y="2502827"/>
            <a:ext cx="314205" cy="327448"/>
          </a:xfrm>
          <a:prstGeom prst="roundRect">
            <a:avLst/>
          </a:prstGeom>
          <a:noFill/>
          <a:ln w="28575" cap="flat" cmpd="sng" algn="ctr">
            <a:solidFill>
              <a:srgbClr val="005593"/>
            </a:solidFill>
            <a:prstDash val="sysDot"/>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61" name="TextBox 4">
            <a:extLst>
              <a:ext uri="{FF2B5EF4-FFF2-40B4-BE49-F238E27FC236}">
                <a16:creationId xmlns:a16="http://schemas.microsoft.com/office/drawing/2014/main" id="{80E854B3-77B1-E8D3-361D-F3636F4E3321}"/>
              </a:ext>
            </a:extLst>
          </p:cNvPr>
          <p:cNvSpPr txBox="1"/>
          <p:nvPr/>
        </p:nvSpPr>
        <p:spPr>
          <a:xfrm>
            <a:off x="1228640" y="2919937"/>
            <a:ext cx="6798656" cy="369332"/>
          </a:xfrm>
          <a:prstGeom prst="rect">
            <a:avLst/>
          </a:prstGeom>
          <a:noFill/>
        </p:spPr>
        <p:txBody>
          <a:bodyPr wrap="square" rtlCol="0">
            <a:spAutoFit/>
          </a:bodyPr>
          <a:lstStyle/>
          <a:p>
            <a:pPr defTabSz="457200"/>
            <a:r>
              <a:rPr lang="en-US" altLang="zh-CN"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0       2         4         6         8        10       12      14       16     18</a:t>
            </a:r>
            <a:endParaRPr lang="en-DK" dirty="0">
              <a:solidFill>
                <a:prstClr val="black"/>
              </a:solidFill>
              <a:latin typeface="Gill Sans MT" panose="020B0502020104020203" pitchFamily="34" charset="0"/>
              <a:cs typeface="Times New Roman" panose="02020603050405020304" pitchFamily="18" charset="0"/>
            </a:endParaRPr>
          </a:p>
        </p:txBody>
      </p:sp>
      <p:sp>
        <p:nvSpPr>
          <p:cNvPr id="362" name="Rectangle: Rounded Corners 5">
            <a:extLst>
              <a:ext uri="{FF2B5EF4-FFF2-40B4-BE49-F238E27FC236}">
                <a16:creationId xmlns:a16="http://schemas.microsoft.com/office/drawing/2014/main" id="{7258CBEB-48B2-F5D8-0447-5B27CEA8E08C}"/>
              </a:ext>
            </a:extLst>
          </p:cNvPr>
          <p:cNvSpPr/>
          <p:nvPr/>
        </p:nvSpPr>
        <p:spPr>
          <a:xfrm>
            <a:off x="1271187" y="2526143"/>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363" name="Rectangle: Rounded Corners 11">
            <a:extLst>
              <a:ext uri="{FF2B5EF4-FFF2-40B4-BE49-F238E27FC236}">
                <a16:creationId xmlns:a16="http://schemas.microsoft.com/office/drawing/2014/main" id="{729CBC17-6545-B7F4-B54A-D2B411BBC0B8}"/>
              </a:ext>
            </a:extLst>
          </p:cNvPr>
          <p:cNvSpPr/>
          <p:nvPr/>
        </p:nvSpPr>
        <p:spPr>
          <a:xfrm>
            <a:off x="1606677" y="2525665"/>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364" name="Rectangle: Rounded Corners 14">
            <a:extLst>
              <a:ext uri="{FF2B5EF4-FFF2-40B4-BE49-F238E27FC236}">
                <a16:creationId xmlns:a16="http://schemas.microsoft.com/office/drawing/2014/main" id="{D69B092E-B9E3-D8E7-F7E6-AAC8AF333238}"/>
              </a:ext>
            </a:extLst>
          </p:cNvPr>
          <p:cNvSpPr/>
          <p:nvPr/>
        </p:nvSpPr>
        <p:spPr>
          <a:xfrm>
            <a:off x="2983852" y="2526143"/>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365" name="Rectangle: Rounded Corners 15">
            <a:extLst>
              <a:ext uri="{FF2B5EF4-FFF2-40B4-BE49-F238E27FC236}">
                <a16:creationId xmlns:a16="http://schemas.microsoft.com/office/drawing/2014/main" id="{191FB323-EBDE-8D0D-1E44-0C4F88A22585}"/>
              </a:ext>
            </a:extLst>
          </p:cNvPr>
          <p:cNvSpPr/>
          <p:nvPr/>
        </p:nvSpPr>
        <p:spPr>
          <a:xfrm>
            <a:off x="3319343" y="2525665"/>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366" name="TextBox 32">
            <a:extLst>
              <a:ext uri="{FF2B5EF4-FFF2-40B4-BE49-F238E27FC236}">
                <a16:creationId xmlns:a16="http://schemas.microsoft.com/office/drawing/2014/main" id="{7D644216-41E3-1C62-D2EE-3399D1118823}"/>
              </a:ext>
            </a:extLst>
          </p:cNvPr>
          <p:cNvSpPr txBox="1"/>
          <p:nvPr/>
        </p:nvSpPr>
        <p:spPr>
          <a:xfrm>
            <a:off x="6989011" y="1531610"/>
            <a:ext cx="1583390" cy="461665"/>
          </a:xfrm>
          <a:prstGeom prst="rect">
            <a:avLst/>
          </a:prstGeom>
          <a:noFill/>
        </p:spPr>
        <p:txBody>
          <a:bodyPr wrap="square">
            <a:spAutoFit/>
          </a:bodyPr>
          <a:lstStyle/>
          <a:p>
            <a:pPr algn="ctr" defTabSz="457200"/>
            <a:r>
              <a:rPr lang="en-US" sz="2400" i="1" dirty="0">
                <a:solidFill>
                  <a:srgbClr val="C00000"/>
                </a:solidFill>
                <a:latin typeface="Gill Sans MT" panose="020B0502020104020203" pitchFamily="34" charset="0"/>
                <a:cs typeface="Times New Roman" panose="02020603050405020304" pitchFamily="18" charset="0"/>
              </a:rPr>
              <a:t>3 Iter.</a:t>
            </a:r>
          </a:p>
        </p:txBody>
      </p:sp>
      <p:sp>
        <p:nvSpPr>
          <p:cNvPr id="367" name="TextBox 33">
            <a:extLst>
              <a:ext uri="{FF2B5EF4-FFF2-40B4-BE49-F238E27FC236}">
                <a16:creationId xmlns:a16="http://schemas.microsoft.com/office/drawing/2014/main" id="{5F4C181B-94E2-26E5-C83A-30807BC2593B}"/>
              </a:ext>
            </a:extLst>
          </p:cNvPr>
          <p:cNvSpPr txBox="1"/>
          <p:nvPr/>
        </p:nvSpPr>
        <p:spPr>
          <a:xfrm>
            <a:off x="6982894" y="2059425"/>
            <a:ext cx="1583390" cy="461665"/>
          </a:xfrm>
          <a:prstGeom prst="rect">
            <a:avLst/>
          </a:prstGeom>
          <a:noFill/>
        </p:spPr>
        <p:txBody>
          <a:bodyPr wrap="square">
            <a:spAutoFit/>
          </a:bodyPr>
          <a:lstStyle/>
          <a:p>
            <a:pPr algn="ctr" defTabSz="457200"/>
            <a:r>
              <a:rPr lang="en-US" sz="2400" i="1" dirty="0">
                <a:solidFill>
                  <a:srgbClr val="C00000"/>
                </a:solidFill>
                <a:latin typeface="Gill Sans MT" panose="020B0502020104020203" pitchFamily="34" charset="0"/>
                <a:cs typeface="Times New Roman" panose="02020603050405020304" pitchFamily="18" charset="0"/>
              </a:rPr>
              <a:t>3 Iter.</a:t>
            </a:r>
          </a:p>
        </p:txBody>
      </p:sp>
      <p:sp>
        <p:nvSpPr>
          <p:cNvPr id="368" name="TextBox 34">
            <a:extLst>
              <a:ext uri="{FF2B5EF4-FFF2-40B4-BE49-F238E27FC236}">
                <a16:creationId xmlns:a16="http://schemas.microsoft.com/office/drawing/2014/main" id="{5932BC55-8755-6E47-D92B-24CDC7C5ADFA}"/>
              </a:ext>
            </a:extLst>
          </p:cNvPr>
          <p:cNvSpPr txBox="1"/>
          <p:nvPr/>
        </p:nvSpPr>
        <p:spPr>
          <a:xfrm>
            <a:off x="7015467" y="2523356"/>
            <a:ext cx="1583390" cy="461665"/>
          </a:xfrm>
          <a:prstGeom prst="rect">
            <a:avLst/>
          </a:prstGeom>
          <a:noFill/>
        </p:spPr>
        <p:txBody>
          <a:bodyPr wrap="square">
            <a:spAutoFit/>
          </a:bodyPr>
          <a:lstStyle/>
          <a:p>
            <a:pPr algn="ctr" defTabSz="457200"/>
            <a:r>
              <a:rPr lang="en-US" sz="2400" i="1" dirty="0">
                <a:solidFill>
                  <a:srgbClr val="C00000"/>
                </a:solidFill>
                <a:latin typeface="Gill Sans MT" panose="020B0502020104020203" pitchFamily="34" charset="0"/>
                <a:cs typeface="Times New Roman" panose="02020603050405020304" pitchFamily="18" charset="0"/>
              </a:rPr>
              <a:t>4 Iter.</a:t>
            </a:r>
          </a:p>
        </p:txBody>
      </p:sp>
      <p:sp>
        <p:nvSpPr>
          <p:cNvPr id="369" name="TextBox 121">
            <a:extLst>
              <a:ext uri="{FF2B5EF4-FFF2-40B4-BE49-F238E27FC236}">
                <a16:creationId xmlns:a16="http://schemas.microsoft.com/office/drawing/2014/main" id="{1A8DE8DD-5DF5-9AAE-0DC3-87B2E6CA585C}"/>
              </a:ext>
            </a:extLst>
          </p:cNvPr>
          <p:cNvSpPr txBox="1"/>
          <p:nvPr/>
        </p:nvSpPr>
        <p:spPr>
          <a:xfrm>
            <a:off x="3557593" y="5203760"/>
            <a:ext cx="260225" cy="369332"/>
          </a:xfrm>
          <a:prstGeom prst="rect">
            <a:avLst/>
          </a:prstGeom>
          <a:noFill/>
        </p:spPr>
        <p:txBody>
          <a:bodyPr wrap="squar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370" name="TextBox 122">
            <a:extLst>
              <a:ext uri="{FF2B5EF4-FFF2-40B4-BE49-F238E27FC236}">
                <a16:creationId xmlns:a16="http://schemas.microsoft.com/office/drawing/2014/main" id="{FEAC8407-9239-3452-A3BC-5D89F8E3EC08}"/>
              </a:ext>
            </a:extLst>
          </p:cNvPr>
          <p:cNvSpPr txBox="1"/>
          <p:nvPr/>
        </p:nvSpPr>
        <p:spPr>
          <a:xfrm>
            <a:off x="3567463" y="4801519"/>
            <a:ext cx="260225" cy="369332"/>
          </a:xfrm>
          <a:prstGeom prst="rect">
            <a:avLst/>
          </a:prstGeom>
          <a:noFill/>
        </p:spPr>
        <p:txBody>
          <a:bodyPr wrap="squar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371" name="TextBox 123">
            <a:extLst>
              <a:ext uri="{FF2B5EF4-FFF2-40B4-BE49-F238E27FC236}">
                <a16:creationId xmlns:a16="http://schemas.microsoft.com/office/drawing/2014/main" id="{30C7E4EE-2FE4-85BE-9F30-233A0106C982}"/>
              </a:ext>
            </a:extLst>
          </p:cNvPr>
          <p:cNvSpPr txBox="1"/>
          <p:nvPr/>
        </p:nvSpPr>
        <p:spPr>
          <a:xfrm>
            <a:off x="3557593" y="4488060"/>
            <a:ext cx="260225" cy="369332"/>
          </a:xfrm>
          <a:prstGeom prst="rect">
            <a:avLst/>
          </a:prstGeom>
          <a:noFill/>
        </p:spPr>
        <p:txBody>
          <a:bodyPr wrap="square" rtlCol="0">
            <a:spAutoFit/>
          </a:bodyPr>
          <a:lstStyle/>
          <a:p>
            <a:pPr defTabSz="457200"/>
            <a:r>
              <a:rPr lang="en-US" b="1" i="1" dirty="0">
                <a:solidFill>
                  <a:prstClr val="black"/>
                </a:solidFill>
                <a:latin typeface="Gill Sans MT" panose="020B0502020104020203" pitchFamily="34" charset="0"/>
                <a:cs typeface="Times New Roman" panose="02020603050405020304" pitchFamily="18" charset="0"/>
              </a:rPr>
              <a:t>…</a:t>
            </a:r>
            <a:endParaRPr lang="en-DK" b="1" i="1" dirty="0">
              <a:solidFill>
                <a:prstClr val="black"/>
              </a:solidFill>
              <a:latin typeface="Gill Sans MT" panose="020B0502020104020203" pitchFamily="34" charset="0"/>
              <a:cs typeface="Times New Roman" panose="02020603050405020304" pitchFamily="18" charset="0"/>
            </a:endParaRPr>
          </a:p>
        </p:txBody>
      </p:sp>
      <p:sp>
        <p:nvSpPr>
          <p:cNvPr id="372" name="TextBox 216">
            <a:extLst>
              <a:ext uri="{FF2B5EF4-FFF2-40B4-BE49-F238E27FC236}">
                <a16:creationId xmlns:a16="http://schemas.microsoft.com/office/drawing/2014/main" id="{93AE2E9F-215E-F633-C085-808BBB145584}"/>
              </a:ext>
            </a:extLst>
          </p:cNvPr>
          <p:cNvSpPr txBox="1"/>
          <p:nvPr/>
        </p:nvSpPr>
        <p:spPr>
          <a:xfrm>
            <a:off x="2717745" y="3279579"/>
            <a:ext cx="3965630" cy="461665"/>
          </a:xfrm>
          <a:prstGeom prst="rect">
            <a:avLst/>
          </a:prstGeom>
          <a:noFill/>
        </p:spPr>
        <p:txBody>
          <a:bodyPr wrap="square" rtlCol="0">
            <a:spAutoFit/>
          </a:bodyPr>
          <a:lstStyle/>
          <a:p>
            <a:pPr marL="342900" indent="-342900" defTabSz="457200">
              <a:buFontTx/>
              <a:buAutoNum type="alphaLcParenBoth"/>
            </a:pPr>
            <a:r>
              <a:rPr lang="en-US" altLang="zh-CN" sz="2400"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 Flow-level fair schedule</a:t>
            </a:r>
          </a:p>
        </p:txBody>
      </p:sp>
      <p:sp>
        <p:nvSpPr>
          <p:cNvPr id="373" name="TextBox 226">
            <a:extLst>
              <a:ext uri="{FF2B5EF4-FFF2-40B4-BE49-F238E27FC236}">
                <a16:creationId xmlns:a16="http://schemas.microsoft.com/office/drawing/2014/main" id="{B34939DE-ACBF-D252-520E-CEE004AC2345}"/>
              </a:ext>
            </a:extLst>
          </p:cNvPr>
          <p:cNvSpPr txBox="1"/>
          <p:nvPr/>
        </p:nvSpPr>
        <p:spPr>
          <a:xfrm>
            <a:off x="3187024" y="4338971"/>
            <a:ext cx="1583390" cy="461665"/>
          </a:xfrm>
          <a:prstGeom prst="rect">
            <a:avLst/>
          </a:prstGeom>
          <a:noFill/>
        </p:spPr>
        <p:txBody>
          <a:bodyPr wrap="square">
            <a:spAutoFit/>
          </a:bodyPr>
          <a:lstStyle/>
          <a:p>
            <a:pPr algn="ctr" defTabSz="457200"/>
            <a:r>
              <a:rPr lang="en-US" sz="2400" i="1" dirty="0">
                <a:solidFill>
                  <a:srgbClr val="C00000"/>
                </a:solidFill>
                <a:latin typeface="Gill Sans MT" panose="020B0502020104020203" pitchFamily="34" charset="0"/>
                <a:cs typeface="Times New Roman" panose="02020603050405020304" pitchFamily="18" charset="0"/>
              </a:rPr>
              <a:t>1 Iter.</a:t>
            </a:r>
          </a:p>
        </p:txBody>
      </p:sp>
      <p:sp>
        <p:nvSpPr>
          <p:cNvPr id="374" name="TextBox 227">
            <a:extLst>
              <a:ext uri="{FF2B5EF4-FFF2-40B4-BE49-F238E27FC236}">
                <a16:creationId xmlns:a16="http://schemas.microsoft.com/office/drawing/2014/main" id="{A40A66F7-949B-D60D-27FB-63662A5EAAF7}"/>
              </a:ext>
            </a:extLst>
          </p:cNvPr>
          <p:cNvSpPr txBox="1"/>
          <p:nvPr/>
        </p:nvSpPr>
        <p:spPr>
          <a:xfrm>
            <a:off x="3181790" y="4657686"/>
            <a:ext cx="1583390" cy="461665"/>
          </a:xfrm>
          <a:prstGeom prst="rect">
            <a:avLst/>
          </a:prstGeom>
          <a:noFill/>
        </p:spPr>
        <p:txBody>
          <a:bodyPr wrap="square">
            <a:spAutoFit/>
          </a:bodyPr>
          <a:lstStyle/>
          <a:p>
            <a:pPr algn="ctr" defTabSz="457200"/>
            <a:r>
              <a:rPr lang="en-US" sz="2400" i="1" dirty="0">
                <a:solidFill>
                  <a:srgbClr val="C00000"/>
                </a:solidFill>
                <a:latin typeface="Gill Sans MT" panose="020B0502020104020203" pitchFamily="34" charset="0"/>
                <a:cs typeface="Times New Roman" panose="02020603050405020304" pitchFamily="18" charset="0"/>
              </a:rPr>
              <a:t>1 Iter.</a:t>
            </a:r>
          </a:p>
        </p:txBody>
      </p:sp>
      <p:sp>
        <p:nvSpPr>
          <p:cNvPr id="375" name="TextBox 228">
            <a:extLst>
              <a:ext uri="{FF2B5EF4-FFF2-40B4-BE49-F238E27FC236}">
                <a16:creationId xmlns:a16="http://schemas.microsoft.com/office/drawing/2014/main" id="{07992F7D-D6BD-8BC2-A028-7589314A7700}"/>
              </a:ext>
            </a:extLst>
          </p:cNvPr>
          <p:cNvSpPr txBox="1"/>
          <p:nvPr/>
        </p:nvSpPr>
        <p:spPr>
          <a:xfrm>
            <a:off x="3467925" y="5047967"/>
            <a:ext cx="1037847" cy="461665"/>
          </a:xfrm>
          <a:prstGeom prst="rect">
            <a:avLst/>
          </a:prstGeom>
          <a:noFill/>
        </p:spPr>
        <p:txBody>
          <a:bodyPr wrap="square">
            <a:spAutoFit/>
          </a:bodyPr>
          <a:lstStyle/>
          <a:p>
            <a:pPr algn="ctr" defTabSz="457200"/>
            <a:r>
              <a:rPr lang="en-US" sz="2400" i="1" dirty="0">
                <a:solidFill>
                  <a:srgbClr val="C00000"/>
                </a:solidFill>
                <a:latin typeface="Gill Sans MT" panose="020B0502020104020203" pitchFamily="34" charset="0"/>
                <a:cs typeface="Times New Roman" panose="02020603050405020304" pitchFamily="18" charset="0"/>
              </a:rPr>
              <a:t>1 Iter.</a:t>
            </a:r>
          </a:p>
        </p:txBody>
      </p:sp>
      <p:sp>
        <p:nvSpPr>
          <p:cNvPr id="376" name="TextBox 110">
            <a:extLst>
              <a:ext uri="{FF2B5EF4-FFF2-40B4-BE49-F238E27FC236}">
                <a16:creationId xmlns:a16="http://schemas.microsoft.com/office/drawing/2014/main" id="{8866DA1B-B2EA-A1FE-096B-79A2059AFD89}"/>
              </a:ext>
            </a:extLst>
          </p:cNvPr>
          <p:cNvSpPr txBox="1"/>
          <p:nvPr/>
        </p:nvSpPr>
        <p:spPr>
          <a:xfrm>
            <a:off x="987849" y="4665687"/>
            <a:ext cx="659348" cy="369332"/>
          </a:xfrm>
          <a:prstGeom prst="rect">
            <a:avLst/>
          </a:prstGeom>
          <a:noFill/>
        </p:spPr>
        <p:txBody>
          <a:bodyPr wrap="none" rtlCol="0">
            <a:spAutoFit/>
          </a:bodyPr>
          <a:lstStyle/>
          <a:p>
            <a:pPr defTabSz="457200"/>
            <a:r>
              <a:rPr lang="en-US" dirty="0">
                <a:solidFill>
                  <a:prstClr val="black"/>
                </a:solidFill>
                <a:latin typeface="Gill Sans MT" panose="020B0502020104020203" pitchFamily="34" charset="0"/>
                <a:cs typeface="Times New Roman" panose="02020603050405020304" pitchFamily="18" charset="0"/>
              </a:rPr>
              <a:t>Job 2</a:t>
            </a:r>
            <a:endParaRPr lang="en-DK" dirty="0">
              <a:solidFill>
                <a:prstClr val="black"/>
              </a:solidFill>
              <a:latin typeface="Gill Sans MT" panose="020B0502020104020203" pitchFamily="34" charset="0"/>
              <a:cs typeface="Times New Roman" panose="02020603050405020304" pitchFamily="18" charset="0"/>
            </a:endParaRPr>
          </a:p>
        </p:txBody>
      </p:sp>
      <p:sp>
        <p:nvSpPr>
          <p:cNvPr id="377" name="TextBox 111">
            <a:extLst>
              <a:ext uri="{FF2B5EF4-FFF2-40B4-BE49-F238E27FC236}">
                <a16:creationId xmlns:a16="http://schemas.microsoft.com/office/drawing/2014/main" id="{623175FB-2D95-2991-7858-8E8D1E9A362B}"/>
              </a:ext>
            </a:extLst>
          </p:cNvPr>
          <p:cNvSpPr txBox="1"/>
          <p:nvPr/>
        </p:nvSpPr>
        <p:spPr>
          <a:xfrm>
            <a:off x="994622" y="4283281"/>
            <a:ext cx="659348" cy="369332"/>
          </a:xfrm>
          <a:prstGeom prst="rect">
            <a:avLst/>
          </a:prstGeom>
          <a:noFill/>
        </p:spPr>
        <p:txBody>
          <a:bodyPr wrap="none" rtlCol="0">
            <a:spAutoFit/>
          </a:bodyPr>
          <a:lstStyle/>
          <a:p>
            <a:pPr defTabSz="457200"/>
            <a:r>
              <a:rPr lang="en-US" dirty="0">
                <a:solidFill>
                  <a:prstClr val="black"/>
                </a:solidFill>
                <a:latin typeface="Gill Sans MT" panose="020B0502020104020203" pitchFamily="34" charset="0"/>
                <a:cs typeface="Times New Roman" panose="02020603050405020304" pitchFamily="18" charset="0"/>
              </a:rPr>
              <a:t>Job 1</a:t>
            </a:r>
            <a:endParaRPr lang="en-DK" dirty="0">
              <a:solidFill>
                <a:prstClr val="black"/>
              </a:solidFill>
              <a:latin typeface="Gill Sans MT" panose="020B0502020104020203" pitchFamily="34" charset="0"/>
              <a:cs typeface="Times New Roman" panose="02020603050405020304" pitchFamily="18" charset="0"/>
            </a:endParaRPr>
          </a:p>
        </p:txBody>
      </p:sp>
      <p:sp>
        <p:nvSpPr>
          <p:cNvPr id="378" name="TextBox 112">
            <a:extLst>
              <a:ext uri="{FF2B5EF4-FFF2-40B4-BE49-F238E27FC236}">
                <a16:creationId xmlns:a16="http://schemas.microsoft.com/office/drawing/2014/main" id="{4398D933-B1A2-8C4C-9197-09CDEE144985}"/>
              </a:ext>
            </a:extLst>
          </p:cNvPr>
          <p:cNvSpPr txBox="1"/>
          <p:nvPr/>
        </p:nvSpPr>
        <p:spPr>
          <a:xfrm>
            <a:off x="978499" y="5066603"/>
            <a:ext cx="659348" cy="369332"/>
          </a:xfrm>
          <a:prstGeom prst="rect">
            <a:avLst/>
          </a:prstGeom>
          <a:noFill/>
        </p:spPr>
        <p:txBody>
          <a:bodyPr wrap="none" rtlCol="0">
            <a:spAutoFit/>
          </a:bodyPr>
          <a:lstStyle/>
          <a:p>
            <a:pPr defTabSz="457200"/>
            <a:r>
              <a:rPr lang="en-US" dirty="0">
                <a:solidFill>
                  <a:prstClr val="black"/>
                </a:solidFill>
                <a:latin typeface="Gill Sans MT" panose="020B0502020104020203" pitchFamily="34" charset="0"/>
                <a:cs typeface="Times New Roman" panose="02020603050405020304" pitchFamily="18" charset="0"/>
              </a:rPr>
              <a:t>Job 3</a:t>
            </a:r>
            <a:endParaRPr lang="en-DK" dirty="0">
              <a:solidFill>
                <a:prstClr val="black"/>
              </a:solidFill>
              <a:latin typeface="Gill Sans MT" panose="020B0502020104020203" pitchFamily="34" charset="0"/>
              <a:cs typeface="Times New Roman" panose="02020603050405020304" pitchFamily="18" charset="0"/>
            </a:endParaRPr>
          </a:p>
        </p:txBody>
      </p:sp>
      <p:sp>
        <p:nvSpPr>
          <p:cNvPr id="379" name="Rectangle: Rounded Corners 116">
            <a:extLst>
              <a:ext uri="{FF2B5EF4-FFF2-40B4-BE49-F238E27FC236}">
                <a16:creationId xmlns:a16="http://schemas.microsoft.com/office/drawing/2014/main" id="{C3609F96-EACD-547F-C2AE-90EFDE20BB04}"/>
              </a:ext>
            </a:extLst>
          </p:cNvPr>
          <p:cNvSpPr/>
          <p:nvPr/>
        </p:nvSpPr>
        <p:spPr>
          <a:xfrm>
            <a:off x="1564873" y="4327457"/>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80" name="Rectangle: Rounded Corners 119">
            <a:extLst>
              <a:ext uri="{FF2B5EF4-FFF2-40B4-BE49-F238E27FC236}">
                <a16:creationId xmlns:a16="http://schemas.microsoft.com/office/drawing/2014/main" id="{E0E0ED8E-31D1-9FCF-DCF6-206A52C97092}"/>
              </a:ext>
            </a:extLst>
          </p:cNvPr>
          <p:cNvSpPr/>
          <p:nvPr/>
        </p:nvSpPr>
        <p:spPr>
          <a:xfrm>
            <a:off x="1567318" y="4716241"/>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81" name="Rectangle: Rounded Corners 128">
            <a:extLst>
              <a:ext uri="{FF2B5EF4-FFF2-40B4-BE49-F238E27FC236}">
                <a16:creationId xmlns:a16="http://schemas.microsoft.com/office/drawing/2014/main" id="{403FDEB5-FD3D-E67F-2EA7-272B09CF15BB}"/>
              </a:ext>
            </a:extLst>
          </p:cNvPr>
          <p:cNvSpPr/>
          <p:nvPr/>
        </p:nvSpPr>
        <p:spPr>
          <a:xfrm>
            <a:off x="1908663" y="5109955"/>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382" name="Rectangle: Rounded Corners 130">
            <a:extLst>
              <a:ext uri="{FF2B5EF4-FFF2-40B4-BE49-F238E27FC236}">
                <a16:creationId xmlns:a16="http://schemas.microsoft.com/office/drawing/2014/main" id="{CA1FB9EC-00C5-C5B3-C9EA-BEDC410E419A}"/>
              </a:ext>
            </a:extLst>
          </p:cNvPr>
          <p:cNvSpPr/>
          <p:nvPr/>
        </p:nvSpPr>
        <p:spPr>
          <a:xfrm>
            <a:off x="2246809" y="5106262"/>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383" name="Rectangle: Rounded Corners 133">
            <a:extLst>
              <a:ext uri="{FF2B5EF4-FFF2-40B4-BE49-F238E27FC236}">
                <a16:creationId xmlns:a16="http://schemas.microsoft.com/office/drawing/2014/main" id="{33814A0E-17B9-3775-C467-B7EC9D5F4B70}"/>
              </a:ext>
            </a:extLst>
          </p:cNvPr>
          <p:cNvSpPr/>
          <p:nvPr/>
        </p:nvSpPr>
        <p:spPr>
          <a:xfrm rot="5400000">
            <a:off x="1908707" y="4323671"/>
            <a:ext cx="341437"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84" name="Rectangle: Rounded Corners 134">
            <a:extLst>
              <a:ext uri="{FF2B5EF4-FFF2-40B4-BE49-F238E27FC236}">
                <a16:creationId xmlns:a16="http://schemas.microsoft.com/office/drawing/2014/main" id="{0B3C8668-A264-9301-CABD-D688F0597DB4}"/>
              </a:ext>
            </a:extLst>
          </p:cNvPr>
          <p:cNvSpPr/>
          <p:nvPr/>
        </p:nvSpPr>
        <p:spPr>
          <a:xfrm rot="5400000">
            <a:off x="2250232" y="4328467"/>
            <a:ext cx="341437" cy="341525"/>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85" name="Rectangle: Rounded Corners 135">
            <a:extLst>
              <a:ext uri="{FF2B5EF4-FFF2-40B4-BE49-F238E27FC236}">
                <a16:creationId xmlns:a16="http://schemas.microsoft.com/office/drawing/2014/main" id="{4ADB7C45-F89F-2211-3155-7C455E542ABF}"/>
              </a:ext>
            </a:extLst>
          </p:cNvPr>
          <p:cNvSpPr/>
          <p:nvPr/>
        </p:nvSpPr>
        <p:spPr>
          <a:xfrm>
            <a:off x="2597185" y="4333473"/>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86" name="Rectangle: Rounded Corners 136">
            <a:extLst>
              <a:ext uri="{FF2B5EF4-FFF2-40B4-BE49-F238E27FC236}">
                <a16:creationId xmlns:a16="http://schemas.microsoft.com/office/drawing/2014/main" id="{835C5D21-346A-7FEA-4D3E-CFBB2CD36B2B}"/>
              </a:ext>
            </a:extLst>
          </p:cNvPr>
          <p:cNvSpPr/>
          <p:nvPr/>
        </p:nvSpPr>
        <p:spPr>
          <a:xfrm rot="5400000">
            <a:off x="2587884" y="4721672"/>
            <a:ext cx="341437" cy="341525"/>
          </a:xfrm>
          <a:prstGeom prst="roundRect">
            <a:avLst/>
          </a:prstGeom>
          <a:solidFill>
            <a:srgbClr val="F4B58A"/>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87" name="Rectangle: Rounded Corners 137">
            <a:extLst>
              <a:ext uri="{FF2B5EF4-FFF2-40B4-BE49-F238E27FC236}">
                <a16:creationId xmlns:a16="http://schemas.microsoft.com/office/drawing/2014/main" id="{8FF517E1-150A-3ED9-880C-DB7E9C49964D}"/>
              </a:ext>
            </a:extLst>
          </p:cNvPr>
          <p:cNvSpPr/>
          <p:nvPr/>
        </p:nvSpPr>
        <p:spPr>
          <a:xfrm rot="5400000">
            <a:off x="2929409" y="4718998"/>
            <a:ext cx="341437" cy="341525"/>
          </a:xfrm>
          <a:prstGeom prst="roundRect">
            <a:avLst/>
          </a:prstGeom>
          <a:solidFill>
            <a:srgbClr val="F4B58A"/>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88" name="Rectangle: Rounded Corners 138">
            <a:extLst>
              <a:ext uri="{FF2B5EF4-FFF2-40B4-BE49-F238E27FC236}">
                <a16:creationId xmlns:a16="http://schemas.microsoft.com/office/drawing/2014/main" id="{89946992-A08A-E717-EEF7-A44AC647369A}"/>
              </a:ext>
            </a:extLst>
          </p:cNvPr>
          <p:cNvSpPr/>
          <p:nvPr/>
        </p:nvSpPr>
        <p:spPr>
          <a:xfrm>
            <a:off x="3270890" y="4716241"/>
            <a:ext cx="322091" cy="341437"/>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cxnSp>
        <p:nvCxnSpPr>
          <p:cNvPr id="389" name="Straight Arrow Connector 178">
            <a:extLst>
              <a:ext uri="{FF2B5EF4-FFF2-40B4-BE49-F238E27FC236}">
                <a16:creationId xmlns:a16="http://schemas.microsoft.com/office/drawing/2014/main" id="{FAFBAA52-FB31-D906-A4C6-777262153884}"/>
              </a:ext>
            </a:extLst>
          </p:cNvPr>
          <p:cNvCxnSpPr>
            <a:cxnSpLocks/>
          </p:cNvCxnSpPr>
          <p:nvPr/>
        </p:nvCxnSpPr>
        <p:spPr>
          <a:xfrm flipV="1">
            <a:off x="1902171" y="4194808"/>
            <a:ext cx="0" cy="1319619"/>
          </a:xfrm>
          <a:prstGeom prst="straightConnector1">
            <a:avLst/>
          </a:prstGeom>
          <a:noFill/>
          <a:ln w="19050" cap="flat" cmpd="sng" algn="ctr">
            <a:solidFill>
              <a:srgbClr val="E8E8E8">
                <a:lumMod val="50000"/>
              </a:srgbClr>
            </a:solidFill>
            <a:prstDash val="sysDash"/>
            <a:miter lim="800000"/>
            <a:headEnd type="none" w="med" len="med"/>
            <a:tailEnd type="none" w="med" len="med"/>
          </a:ln>
          <a:effectLst/>
        </p:spPr>
      </p:cxnSp>
      <p:cxnSp>
        <p:nvCxnSpPr>
          <p:cNvPr id="390" name="Straight Arrow Connector 140">
            <a:extLst>
              <a:ext uri="{FF2B5EF4-FFF2-40B4-BE49-F238E27FC236}">
                <a16:creationId xmlns:a16="http://schemas.microsoft.com/office/drawing/2014/main" id="{80ACD195-16AB-B00D-0D93-A28BA958AF55}"/>
              </a:ext>
            </a:extLst>
          </p:cNvPr>
          <p:cNvCxnSpPr>
            <a:cxnSpLocks/>
          </p:cNvCxnSpPr>
          <p:nvPr/>
        </p:nvCxnSpPr>
        <p:spPr>
          <a:xfrm>
            <a:off x="1603665" y="5514427"/>
            <a:ext cx="1996785" cy="0"/>
          </a:xfrm>
          <a:prstGeom prst="straightConnector1">
            <a:avLst/>
          </a:prstGeom>
          <a:noFill/>
          <a:ln w="38100" cap="flat" cmpd="sng" algn="ctr">
            <a:solidFill>
              <a:srgbClr val="E8E8E8">
                <a:lumMod val="50000"/>
              </a:srgbClr>
            </a:solidFill>
            <a:prstDash val="solid"/>
            <a:miter lim="800000"/>
            <a:tailEnd type="triangle"/>
          </a:ln>
          <a:effectLst/>
        </p:spPr>
      </p:cxnSp>
      <p:sp>
        <p:nvSpPr>
          <p:cNvPr id="391" name="TextBox 141">
            <a:extLst>
              <a:ext uri="{FF2B5EF4-FFF2-40B4-BE49-F238E27FC236}">
                <a16:creationId xmlns:a16="http://schemas.microsoft.com/office/drawing/2014/main" id="{0B9F4987-E701-E86D-1976-188D5DCD553F}"/>
              </a:ext>
            </a:extLst>
          </p:cNvPr>
          <p:cNvSpPr txBox="1"/>
          <p:nvPr/>
        </p:nvSpPr>
        <p:spPr>
          <a:xfrm>
            <a:off x="3472773" y="5494876"/>
            <a:ext cx="988938" cy="369332"/>
          </a:xfrm>
          <a:prstGeom prst="rect">
            <a:avLst/>
          </a:prstGeom>
          <a:noFill/>
        </p:spPr>
        <p:txBody>
          <a:bodyPr wrap="square" rtlCol="0">
            <a:spAutoFit/>
          </a:bodyPr>
          <a:lstStyle/>
          <a:p>
            <a:pPr algn="ctr" defTabSz="457200"/>
            <a:r>
              <a:rPr lang="en-US" dirty="0">
                <a:solidFill>
                  <a:prstClr val="black"/>
                </a:solidFill>
                <a:latin typeface="Gill Sans MT" panose="020B0502020104020203" pitchFamily="34" charset="0"/>
                <a:cs typeface="Times New Roman" panose="02020603050405020304" pitchFamily="18" charset="0"/>
              </a:rPr>
              <a:t>Time </a:t>
            </a:r>
            <a:r>
              <a:rPr lang="en-US" altLang="zh-CN"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t</a:t>
            </a:r>
            <a:endParaRPr lang="en-US" dirty="0">
              <a:solidFill>
                <a:prstClr val="black"/>
              </a:solidFill>
              <a:latin typeface="Gill Sans MT" panose="020B0502020104020203" pitchFamily="34" charset="0"/>
              <a:cs typeface="Times New Roman" panose="02020603050405020304" pitchFamily="18" charset="0"/>
            </a:endParaRPr>
          </a:p>
        </p:txBody>
      </p:sp>
      <p:cxnSp>
        <p:nvCxnSpPr>
          <p:cNvPr id="392" name="Straight Connector 142">
            <a:extLst>
              <a:ext uri="{FF2B5EF4-FFF2-40B4-BE49-F238E27FC236}">
                <a16:creationId xmlns:a16="http://schemas.microsoft.com/office/drawing/2014/main" id="{D5E5CC83-258E-387E-ADD2-47B7AEDE52F7}"/>
              </a:ext>
            </a:extLst>
          </p:cNvPr>
          <p:cNvCxnSpPr>
            <a:cxnSpLocks/>
          </p:cNvCxnSpPr>
          <p:nvPr/>
        </p:nvCxnSpPr>
        <p:spPr>
          <a:xfrm>
            <a:off x="3599246" y="5452301"/>
            <a:ext cx="0" cy="118368"/>
          </a:xfrm>
          <a:prstGeom prst="line">
            <a:avLst/>
          </a:prstGeom>
          <a:noFill/>
          <a:ln w="28575" cap="flat" cmpd="sng" algn="ctr">
            <a:solidFill>
              <a:srgbClr val="E8E8E8">
                <a:lumMod val="50000"/>
              </a:srgbClr>
            </a:solidFill>
            <a:prstDash val="solid"/>
            <a:miter lim="800000"/>
          </a:ln>
          <a:effectLst/>
        </p:spPr>
      </p:cxnSp>
      <p:sp>
        <p:nvSpPr>
          <p:cNvPr id="393" name="TextBox 144">
            <a:extLst>
              <a:ext uri="{FF2B5EF4-FFF2-40B4-BE49-F238E27FC236}">
                <a16:creationId xmlns:a16="http://schemas.microsoft.com/office/drawing/2014/main" id="{32F03071-CC40-3808-B51B-E41679FA483A}"/>
              </a:ext>
            </a:extLst>
          </p:cNvPr>
          <p:cNvSpPr txBox="1"/>
          <p:nvPr/>
        </p:nvSpPr>
        <p:spPr>
          <a:xfrm>
            <a:off x="1817246" y="5469370"/>
            <a:ext cx="2043126" cy="369332"/>
          </a:xfrm>
          <a:prstGeom prst="rect">
            <a:avLst/>
          </a:prstGeom>
          <a:noFill/>
        </p:spPr>
        <p:txBody>
          <a:bodyPr wrap="square" rtlCol="0">
            <a:spAutoFit/>
          </a:bodyPr>
          <a:lstStyle/>
          <a:p>
            <a:pPr defTabSz="457200"/>
            <a:r>
              <a:rPr lang="en-US" altLang="zh-CN"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0   1   2   3    4   5</a:t>
            </a:r>
            <a:endParaRPr lang="en-DK" dirty="0">
              <a:solidFill>
                <a:prstClr val="black"/>
              </a:solidFill>
              <a:latin typeface="Gill Sans MT" panose="020B0502020104020203" pitchFamily="34" charset="0"/>
              <a:cs typeface="Times New Roman" panose="02020603050405020304" pitchFamily="18" charset="0"/>
            </a:endParaRPr>
          </a:p>
        </p:txBody>
      </p:sp>
      <p:sp>
        <p:nvSpPr>
          <p:cNvPr id="394" name="箭头: 右 185">
            <a:extLst>
              <a:ext uri="{FF2B5EF4-FFF2-40B4-BE49-F238E27FC236}">
                <a16:creationId xmlns:a16="http://schemas.microsoft.com/office/drawing/2014/main" id="{75E374BE-7A20-E444-A181-F71B39920537}"/>
              </a:ext>
            </a:extLst>
          </p:cNvPr>
          <p:cNvSpPr/>
          <p:nvPr/>
        </p:nvSpPr>
        <p:spPr>
          <a:xfrm>
            <a:off x="1475401" y="4257380"/>
            <a:ext cx="347445" cy="79276"/>
          </a:xfrm>
          <a:prstGeom prst="rightArrow">
            <a:avLst/>
          </a:prstGeom>
          <a:gradFill flip="none" rotWithShape="1">
            <a:gsLst>
              <a:gs pos="0">
                <a:srgbClr val="196B24"/>
              </a:gs>
              <a:gs pos="50000">
                <a:srgbClr val="4EA72E">
                  <a:lumMod val="40000"/>
                  <a:lumOff val="60000"/>
                </a:srgbClr>
              </a:gs>
              <a:gs pos="100000">
                <a:sysClr val="window" lastClr="FFFFFF"/>
              </a:gs>
            </a:gsLst>
            <a:path path="circle">
              <a:fillToRect l="100000" t="100000"/>
            </a:path>
            <a:tileRect r="-100000" b="-100000"/>
          </a:gradFill>
          <a:ln w="1905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Gill Sans MT" panose="020B0502020104020203" pitchFamily="34" charset="0"/>
              <a:ea typeface="等线" panose="02010600030101010101" pitchFamily="2" charset="-122"/>
            </a:endParaRPr>
          </a:p>
        </p:txBody>
      </p:sp>
      <p:sp>
        <p:nvSpPr>
          <p:cNvPr id="395" name="TextBox 322">
            <a:extLst>
              <a:ext uri="{FF2B5EF4-FFF2-40B4-BE49-F238E27FC236}">
                <a16:creationId xmlns:a16="http://schemas.microsoft.com/office/drawing/2014/main" id="{B5CBE68C-716E-8517-2B7A-C718545573B6}"/>
              </a:ext>
            </a:extLst>
          </p:cNvPr>
          <p:cNvSpPr txBox="1"/>
          <p:nvPr/>
        </p:nvSpPr>
        <p:spPr>
          <a:xfrm>
            <a:off x="1034969" y="4068703"/>
            <a:ext cx="1242351" cy="307777"/>
          </a:xfrm>
          <a:prstGeom prst="rect">
            <a:avLst/>
          </a:prstGeom>
          <a:noFill/>
        </p:spPr>
        <p:txBody>
          <a:bodyPr wrap="square" rtlCol="0">
            <a:spAutoFit/>
          </a:bodyPr>
          <a:lstStyle/>
          <a:p>
            <a:pPr defTabSz="457200"/>
            <a:r>
              <a:rPr lang="en-US" sz="1400" i="1" dirty="0">
                <a:solidFill>
                  <a:srgbClr val="196B24"/>
                </a:solidFill>
                <a:latin typeface="Gill Sans MT" panose="020B0502020104020203" pitchFamily="34" charset="0"/>
                <a:cs typeface="Times New Roman" panose="02020603050405020304" pitchFamily="18" charset="0"/>
              </a:rPr>
              <a:t>Converge</a:t>
            </a:r>
            <a:endParaRPr lang="en-DK" sz="1400" i="1" dirty="0">
              <a:solidFill>
                <a:srgbClr val="196B24"/>
              </a:solidFill>
              <a:latin typeface="Gill Sans MT" panose="020B0502020104020203" pitchFamily="34" charset="0"/>
              <a:cs typeface="Times New Roman" panose="02020603050405020304" pitchFamily="18" charset="0"/>
            </a:endParaRPr>
          </a:p>
        </p:txBody>
      </p:sp>
      <p:sp>
        <p:nvSpPr>
          <p:cNvPr id="396" name="Rectangle: Rounded Corners 157">
            <a:extLst>
              <a:ext uri="{FF2B5EF4-FFF2-40B4-BE49-F238E27FC236}">
                <a16:creationId xmlns:a16="http://schemas.microsoft.com/office/drawing/2014/main" id="{808BF1AE-A208-ADCE-3618-B2E477B533B4}"/>
              </a:ext>
            </a:extLst>
          </p:cNvPr>
          <p:cNvSpPr/>
          <p:nvPr/>
        </p:nvSpPr>
        <p:spPr>
          <a:xfrm>
            <a:off x="4749760" y="1441461"/>
            <a:ext cx="2519548" cy="223106"/>
          </a:xfrm>
          <a:prstGeom prst="roundRect">
            <a:avLst>
              <a:gd name="adj" fmla="val 5911"/>
            </a:avLst>
          </a:prstGeom>
          <a:solidFill>
            <a:sysClr val="window" lastClr="FFFFFF"/>
          </a:solidFill>
          <a:ln w="19050" cap="flat" cmpd="sng" algn="ctr">
            <a:solidFill>
              <a:srgbClr val="E8E8E8"/>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4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98" name="Rectangle: Rounded Corners 75">
            <a:extLst>
              <a:ext uri="{FF2B5EF4-FFF2-40B4-BE49-F238E27FC236}">
                <a16:creationId xmlns:a16="http://schemas.microsoft.com/office/drawing/2014/main" id="{666470AB-5279-E8C6-8E77-8724DC5E77BF}"/>
              </a:ext>
            </a:extLst>
          </p:cNvPr>
          <p:cNvSpPr/>
          <p:nvPr/>
        </p:nvSpPr>
        <p:spPr>
          <a:xfrm>
            <a:off x="4809111" y="1461891"/>
            <a:ext cx="139798" cy="154418"/>
          </a:xfrm>
          <a:prstGeom prst="roundRect">
            <a:avLst/>
          </a:prstGeom>
          <a:pattFill prst="dkUpDiag">
            <a:fgClr>
              <a:srgbClr val="BFBFBF"/>
            </a:fgClr>
            <a:bgClr>
              <a:sysClr val="window" lastClr="FFFFFF"/>
            </a:bgClr>
          </a:patt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2000"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399" name="TextBox 322">
            <a:extLst>
              <a:ext uri="{FF2B5EF4-FFF2-40B4-BE49-F238E27FC236}">
                <a16:creationId xmlns:a16="http://schemas.microsoft.com/office/drawing/2014/main" id="{FF12C82B-F294-B9DB-107B-FB3895BF42D6}"/>
              </a:ext>
            </a:extLst>
          </p:cNvPr>
          <p:cNvSpPr txBox="1"/>
          <p:nvPr/>
        </p:nvSpPr>
        <p:spPr>
          <a:xfrm>
            <a:off x="6335713" y="1352098"/>
            <a:ext cx="870751" cy="400110"/>
          </a:xfrm>
          <a:prstGeom prst="rect">
            <a:avLst/>
          </a:prstGeom>
          <a:noFill/>
        </p:spPr>
        <p:txBody>
          <a:bodyPr wrap="none" rtlCol="0">
            <a:spAutoFit/>
          </a:bodyPr>
          <a:lstStyle/>
          <a:p>
            <a:pPr defTabSz="457200"/>
            <a:r>
              <a:rPr lang="en-US" sz="2000" i="1" dirty="0">
                <a:solidFill>
                  <a:prstClr val="black"/>
                </a:solidFill>
                <a:latin typeface="Gill Sans MT" panose="020B0502020104020203" pitchFamily="34" charset="0"/>
                <a:cs typeface="Times New Roman" panose="02020603050405020304" pitchFamily="18" charset="0"/>
              </a:rPr>
              <a:t>C</a:t>
            </a:r>
            <a:r>
              <a:rPr lang="en-US" altLang="zh-CN" sz="2000"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omm.</a:t>
            </a:r>
            <a:endParaRPr lang="en-DK" sz="2000" i="1" dirty="0">
              <a:solidFill>
                <a:prstClr val="black"/>
              </a:solidFill>
              <a:latin typeface="Gill Sans MT" panose="020B0502020104020203" pitchFamily="34" charset="0"/>
              <a:cs typeface="Times New Roman" panose="02020603050405020304" pitchFamily="18" charset="0"/>
            </a:endParaRPr>
          </a:p>
        </p:txBody>
      </p:sp>
      <p:sp>
        <p:nvSpPr>
          <p:cNvPr id="400" name="TextBox 322">
            <a:extLst>
              <a:ext uri="{FF2B5EF4-FFF2-40B4-BE49-F238E27FC236}">
                <a16:creationId xmlns:a16="http://schemas.microsoft.com/office/drawing/2014/main" id="{091456BD-1E48-55AA-6354-18EEB65ACEC1}"/>
              </a:ext>
            </a:extLst>
          </p:cNvPr>
          <p:cNvSpPr txBox="1"/>
          <p:nvPr/>
        </p:nvSpPr>
        <p:spPr>
          <a:xfrm>
            <a:off x="4926659" y="1341559"/>
            <a:ext cx="806631" cy="400110"/>
          </a:xfrm>
          <a:prstGeom prst="rect">
            <a:avLst/>
          </a:prstGeom>
          <a:noFill/>
        </p:spPr>
        <p:txBody>
          <a:bodyPr wrap="none" rtlCol="0">
            <a:spAutoFit/>
          </a:bodyPr>
          <a:lstStyle/>
          <a:p>
            <a:pPr defTabSz="457200"/>
            <a:r>
              <a:rPr lang="en-US" sz="2000" i="1" dirty="0">
                <a:solidFill>
                  <a:prstClr val="black"/>
                </a:solidFill>
                <a:latin typeface="Gill Sans MT" panose="020B0502020104020203" pitchFamily="34" charset="0"/>
                <a:cs typeface="Times New Roman" panose="02020603050405020304" pitchFamily="18" charset="0"/>
              </a:rPr>
              <a:t>C</a:t>
            </a:r>
            <a:r>
              <a:rPr lang="en-US" altLang="zh-CN" sz="2000"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omp.</a:t>
            </a:r>
            <a:endParaRPr lang="en-DK" sz="2000" i="1" dirty="0">
              <a:solidFill>
                <a:prstClr val="black"/>
              </a:solidFill>
              <a:latin typeface="Gill Sans MT" panose="020B0502020104020203" pitchFamily="34" charset="0"/>
              <a:cs typeface="Times New Roman" panose="02020603050405020304" pitchFamily="18" charset="0"/>
            </a:endParaRPr>
          </a:p>
        </p:txBody>
      </p:sp>
      <p:sp>
        <p:nvSpPr>
          <p:cNvPr id="403" name="Left Brace 199">
            <a:extLst>
              <a:ext uri="{FF2B5EF4-FFF2-40B4-BE49-F238E27FC236}">
                <a16:creationId xmlns:a16="http://schemas.microsoft.com/office/drawing/2014/main" id="{356E3010-0F55-5BFE-1F9D-5C3C8827010C}"/>
              </a:ext>
            </a:extLst>
          </p:cNvPr>
          <p:cNvSpPr/>
          <p:nvPr/>
        </p:nvSpPr>
        <p:spPr>
          <a:xfrm rot="5400000">
            <a:off x="1743420" y="1186966"/>
            <a:ext cx="95506" cy="939109"/>
          </a:xfrm>
          <a:prstGeom prst="leftBrace">
            <a:avLst/>
          </a:prstGeom>
          <a:noFill/>
          <a:ln w="12700" cap="flat" cmpd="sng" algn="ctr">
            <a:solidFill>
              <a:srgbClr val="E8E8E8">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black"/>
              </a:solidFill>
              <a:effectLst/>
              <a:uLnTx/>
              <a:uFillTx/>
              <a:latin typeface="Gill Sans MT" panose="020B0502020104020203" pitchFamily="34" charset="0"/>
            </a:endParaRPr>
          </a:p>
        </p:txBody>
      </p:sp>
      <p:sp>
        <p:nvSpPr>
          <p:cNvPr id="405" name="Rectangle: Rounded Corners 202">
            <a:extLst>
              <a:ext uri="{FF2B5EF4-FFF2-40B4-BE49-F238E27FC236}">
                <a16:creationId xmlns:a16="http://schemas.microsoft.com/office/drawing/2014/main" id="{256F0D7A-1613-45B6-A202-FCC411208374}"/>
              </a:ext>
            </a:extLst>
          </p:cNvPr>
          <p:cNvSpPr/>
          <p:nvPr/>
        </p:nvSpPr>
        <p:spPr>
          <a:xfrm>
            <a:off x="6308274" y="2509240"/>
            <a:ext cx="325842" cy="316650"/>
          </a:xfrm>
          <a:prstGeom prst="roundRect">
            <a:avLst/>
          </a:prstGeom>
          <a:noFill/>
          <a:ln w="28575" cap="flat" cmpd="sng" algn="ctr">
            <a:solidFill>
              <a:srgbClr val="005593"/>
            </a:solidFill>
            <a:prstDash val="sysDot"/>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cxnSp>
        <p:nvCxnSpPr>
          <p:cNvPr id="406" name="Straight Arrow Connector 178">
            <a:extLst>
              <a:ext uri="{FF2B5EF4-FFF2-40B4-BE49-F238E27FC236}">
                <a16:creationId xmlns:a16="http://schemas.microsoft.com/office/drawing/2014/main" id="{8B073AA9-B1EB-426A-0C18-EC2E3D4DF84F}"/>
              </a:ext>
            </a:extLst>
          </p:cNvPr>
          <p:cNvCxnSpPr>
            <a:cxnSpLocks/>
          </p:cNvCxnSpPr>
          <p:nvPr/>
        </p:nvCxnSpPr>
        <p:spPr>
          <a:xfrm flipV="1">
            <a:off x="1285095" y="1599927"/>
            <a:ext cx="0" cy="1301355"/>
          </a:xfrm>
          <a:prstGeom prst="straightConnector1">
            <a:avLst/>
          </a:prstGeom>
          <a:noFill/>
          <a:ln w="19050" cap="flat" cmpd="sng" algn="ctr">
            <a:solidFill>
              <a:srgbClr val="E8E8E8">
                <a:lumMod val="50000"/>
              </a:srgbClr>
            </a:solidFill>
            <a:prstDash val="sysDash"/>
            <a:miter lim="800000"/>
            <a:headEnd type="none" w="med" len="med"/>
            <a:tailEnd type="none" w="med" len="med"/>
          </a:ln>
          <a:effectLst/>
        </p:spPr>
      </p:cxnSp>
      <p:cxnSp>
        <p:nvCxnSpPr>
          <p:cNvPr id="407" name="Straight Arrow Connector 178">
            <a:extLst>
              <a:ext uri="{FF2B5EF4-FFF2-40B4-BE49-F238E27FC236}">
                <a16:creationId xmlns:a16="http://schemas.microsoft.com/office/drawing/2014/main" id="{8D7ED7C7-5D34-FB94-5E3A-42A8F4DD1DDF}"/>
              </a:ext>
            </a:extLst>
          </p:cNvPr>
          <p:cNvCxnSpPr>
            <a:cxnSpLocks/>
          </p:cNvCxnSpPr>
          <p:nvPr/>
        </p:nvCxnSpPr>
        <p:spPr>
          <a:xfrm flipV="1">
            <a:off x="7326844" y="1640895"/>
            <a:ext cx="0" cy="1256700"/>
          </a:xfrm>
          <a:prstGeom prst="straightConnector1">
            <a:avLst/>
          </a:prstGeom>
          <a:noFill/>
          <a:ln w="19050" cap="flat" cmpd="sng" algn="ctr">
            <a:solidFill>
              <a:srgbClr val="E8E8E8">
                <a:lumMod val="50000"/>
              </a:srgbClr>
            </a:solidFill>
            <a:prstDash val="sysDash"/>
            <a:miter lim="800000"/>
            <a:headEnd type="none" w="med" len="med"/>
            <a:tailEnd type="none" w="med" len="med"/>
          </a:ln>
          <a:effectLst/>
        </p:spPr>
      </p:cxnSp>
      <p:sp>
        <p:nvSpPr>
          <p:cNvPr id="408" name="TextBox 221">
            <a:extLst>
              <a:ext uri="{FF2B5EF4-FFF2-40B4-BE49-F238E27FC236}">
                <a16:creationId xmlns:a16="http://schemas.microsoft.com/office/drawing/2014/main" id="{851CF112-218F-3FCB-39EA-0446F5D384DA}"/>
              </a:ext>
            </a:extLst>
          </p:cNvPr>
          <p:cNvSpPr txBox="1"/>
          <p:nvPr/>
        </p:nvSpPr>
        <p:spPr>
          <a:xfrm>
            <a:off x="2053634" y="3987531"/>
            <a:ext cx="1255857" cy="307777"/>
          </a:xfrm>
          <a:prstGeom prst="rect">
            <a:avLst/>
          </a:prstGeom>
          <a:noFill/>
        </p:spPr>
        <p:txBody>
          <a:bodyPr wrap="none" rtlCol="0">
            <a:spAutoFit/>
          </a:bodyPr>
          <a:lstStyle/>
          <a:p>
            <a:pPr defTabSz="457200"/>
            <a:r>
              <a:rPr lang="en-US" sz="1400" i="1" dirty="0">
                <a:solidFill>
                  <a:prstClr val="black"/>
                </a:solidFill>
                <a:latin typeface="Gill Sans MT" panose="020B0502020104020203" pitchFamily="34" charset="0"/>
                <a:cs typeface="Times New Roman" panose="02020603050405020304" pitchFamily="18" charset="0"/>
              </a:rPr>
              <a:t>Repeating Cycle</a:t>
            </a:r>
          </a:p>
        </p:txBody>
      </p:sp>
      <p:sp>
        <p:nvSpPr>
          <p:cNvPr id="409" name="Left Brace 222">
            <a:extLst>
              <a:ext uri="{FF2B5EF4-FFF2-40B4-BE49-F238E27FC236}">
                <a16:creationId xmlns:a16="http://schemas.microsoft.com/office/drawing/2014/main" id="{A8F53A74-68AE-D610-9132-5BA2FA36073B}"/>
              </a:ext>
            </a:extLst>
          </p:cNvPr>
          <p:cNvSpPr/>
          <p:nvPr/>
        </p:nvSpPr>
        <p:spPr>
          <a:xfrm rot="5400000">
            <a:off x="2714650" y="3449066"/>
            <a:ext cx="78609" cy="1627022"/>
          </a:xfrm>
          <a:prstGeom prst="leftBrace">
            <a:avLst/>
          </a:prstGeom>
          <a:noFill/>
          <a:ln w="12700" cap="flat" cmpd="sng" algn="ctr">
            <a:solidFill>
              <a:srgbClr val="E8E8E8">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black"/>
              </a:solidFill>
              <a:effectLst/>
              <a:uLnTx/>
              <a:uFillTx/>
              <a:latin typeface="Gill Sans MT" panose="020B0502020104020203" pitchFamily="34" charset="0"/>
            </a:endParaRPr>
          </a:p>
        </p:txBody>
      </p:sp>
      <p:sp>
        <p:nvSpPr>
          <p:cNvPr id="410" name="Rectangle: Rounded Corners 224">
            <a:extLst>
              <a:ext uri="{FF2B5EF4-FFF2-40B4-BE49-F238E27FC236}">
                <a16:creationId xmlns:a16="http://schemas.microsoft.com/office/drawing/2014/main" id="{8EF486AB-B073-A7DD-F91A-5B199224DF7B}"/>
              </a:ext>
            </a:extLst>
          </p:cNvPr>
          <p:cNvSpPr/>
          <p:nvPr/>
        </p:nvSpPr>
        <p:spPr>
          <a:xfrm rot="5400000">
            <a:off x="3245532" y="5098931"/>
            <a:ext cx="341437" cy="341525"/>
          </a:xfrm>
          <a:prstGeom prst="roundRect">
            <a:avLst/>
          </a:prstGeom>
          <a:solidFill>
            <a:srgbClr val="0E2841">
              <a:lumMod val="50000"/>
              <a:lumOff val="5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a:ln>
                <a:noFill/>
              </a:ln>
              <a:solidFill>
                <a:prstClr val="white"/>
              </a:solidFill>
              <a:effectLst/>
              <a:uLnTx/>
              <a:uFillTx/>
              <a:latin typeface="Gill Sans MT" panose="020B0502020104020203" pitchFamily="34" charset="0"/>
            </a:endParaRPr>
          </a:p>
        </p:txBody>
      </p:sp>
      <p:cxnSp>
        <p:nvCxnSpPr>
          <p:cNvPr id="411" name="Straight Arrow Connector 178">
            <a:extLst>
              <a:ext uri="{FF2B5EF4-FFF2-40B4-BE49-F238E27FC236}">
                <a16:creationId xmlns:a16="http://schemas.microsoft.com/office/drawing/2014/main" id="{659A8173-0314-BCED-912A-C626A2873A27}"/>
              </a:ext>
            </a:extLst>
          </p:cNvPr>
          <p:cNvCxnSpPr>
            <a:cxnSpLocks/>
          </p:cNvCxnSpPr>
          <p:nvPr/>
        </p:nvCxnSpPr>
        <p:spPr>
          <a:xfrm flipV="1">
            <a:off x="3595865" y="4194808"/>
            <a:ext cx="0" cy="1241418"/>
          </a:xfrm>
          <a:prstGeom prst="straightConnector1">
            <a:avLst/>
          </a:prstGeom>
          <a:noFill/>
          <a:ln w="19050" cap="flat" cmpd="sng" algn="ctr">
            <a:solidFill>
              <a:srgbClr val="E8E8E8">
                <a:lumMod val="50000"/>
              </a:srgbClr>
            </a:solidFill>
            <a:prstDash val="sysDash"/>
            <a:miter lim="800000"/>
            <a:headEnd type="none" w="med" len="med"/>
            <a:tailEnd type="none" w="med" len="med"/>
          </a:ln>
          <a:effectLst/>
        </p:spPr>
      </p:cxnSp>
      <p:sp>
        <p:nvSpPr>
          <p:cNvPr id="412" name="Rectangle: Rounded Corners 96">
            <a:extLst>
              <a:ext uri="{FF2B5EF4-FFF2-40B4-BE49-F238E27FC236}">
                <a16:creationId xmlns:a16="http://schemas.microsoft.com/office/drawing/2014/main" id="{54F0C5A8-AC2C-7B85-B217-BC26963B583E}"/>
              </a:ext>
            </a:extLst>
          </p:cNvPr>
          <p:cNvSpPr/>
          <p:nvPr/>
        </p:nvSpPr>
        <p:spPr>
          <a:xfrm rot="5400000">
            <a:off x="6421756" y="2619779"/>
            <a:ext cx="109385" cy="341525"/>
          </a:xfrm>
          <a:prstGeom prst="roundRect">
            <a:avLst/>
          </a:prstGeom>
          <a:solidFill>
            <a:srgbClr val="0E2841">
              <a:lumMod val="50000"/>
              <a:lumOff val="5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sz="1800" b="0" i="0" u="none" strike="noStrike" kern="0" cap="none" spc="0" normalizeH="0" baseline="0" noProof="0" dirty="0">
              <a:ln>
                <a:noFill/>
              </a:ln>
              <a:solidFill>
                <a:prstClr val="white"/>
              </a:solidFill>
              <a:effectLst/>
              <a:uLnTx/>
              <a:uFillTx/>
              <a:latin typeface="Gill Sans MT" panose="020B0502020104020203" pitchFamily="34" charset="0"/>
            </a:endParaRPr>
          </a:p>
        </p:txBody>
      </p:sp>
      <p:sp>
        <p:nvSpPr>
          <p:cNvPr id="413" name="TextBox 216">
            <a:extLst>
              <a:ext uri="{FF2B5EF4-FFF2-40B4-BE49-F238E27FC236}">
                <a16:creationId xmlns:a16="http://schemas.microsoft.com/office/drawing/2014/main" id="{160A6CAD-A64C-621B-4608-C6F8AD25B3AC}"/>
              </a:ext>
            </a:extLst>
          </p:cNvPr>
          <p:cNvSpPr txBox="1"/>
          <p:nvPr/>
        </p:nvSpPr>
        <p:spPr>
          <a:xfrm>
            <a:off x="1018217" y="5885458"/>
            <a:ext cx="3915759" cy="461665"/>
          </a:xfrm>
          <a:prstGeom prst="rect">
            <a:avLst/>
          </a:prstGeom>
          <a:noFill/>
        </p:spPr>
        <p:txBody>
          <a:bodyPr wrap="square" rtlCol="0">
            <a:spAutoFit/>
          </a:bodyPr>
          <a:lstStyle/>
          <a:p>
            <a:pPr defTabSz="457200"/>
            <a:r>
              <a:rPr lang="en-US" altLang="zh-CN" sz="2400"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(b) Job-level fair schedule   </a:t>
            </a:r>
          </a:p>
        </p:txBody>
      </p:sp>
      <p:cxnSp>
        <p:nvCxnSpPr>
          <p:cNvPr id="453" name="直接连接符 452">
            <a:extLst>
              <a:ext uri="{FF2B5EF4-FFF2-40B4-BE49-F238E27FC236}">
                <a16:creationId xmlns:a16="http://schemas.microsoft.com/office/drawing/2014/main" id="{6EDCE8CC-1A04-A424-5D9E-3248903F47C1}"/>
              </a:ext>
            </a:extLst>
          </p:cNvPr>
          <p:cNvCxnSpPr/>
          <p:nvPr/>
        </p:nvCxnSpPr>
        <p:spPr>
          <a:xfrm>
            <a:off x="264695" y="3838075"/>
            <a:ext cx="11825952" cy="0"/>
          </a:xfrm>
          <a:prstGeom prst="line">
            <a:avLst/>
          </a:prstGeom>
          <a:ln w="38100">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48" name="Rectangle: Rounded Corners 48">
            <a:extLst>
              <a:ext uri="{FF2B5EF4-FFF2-40B4-BE49-F238E27FC236}">
                <a16:creationId xmlns:a16="http://schemas.microsoft.com/office/drawing/2014/main" id="{5A062FC1-C55A-9D05-7886-88530A86FC84}"/>
              </a:ext>
            </a:extLst>
          </p:cNvPr>
          <p:cNvSpPr/>
          <p:nvPr/>
        </p:nvSpPr>
        <p:spPr>
          <a:xfrm rot="5400000">
            <a:off x="6037432" y="1472219"/>
            <a:ext cx="155240" cy="158550"/>
          </a:xfrm>
          <a:prstGeom prst="roundRect">
            <a:avLst/>
          </a:prstGeom>
          <a:solidFill>
            <a:srgbClr val="F4B58A"/>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450" name="Rectangle: Rounded Corners 48">
            <a:extLst>
              <a:ext uri="{FF2B5EF4-FFF2-40B4-BE49-F238E27FC236}">
                <a16:creationId xmlns:a16="http://schemas.microsoft.com/office/drawing/2014/main" id="{53CFEF74-1887-4437-05DA-60002CCB4AE7}"/>
              </a:ext>
            </a:extLst>
          </p:cNvPr>
          <p:cNvSpPr/>
          <p:nvPr/>
        </p:nvSpPr>
        <p:spPr>
          <a:xfrm rot="5400000">
            <a:off x="6198591" y="1471927"/>
            <a:ext cx="155240" cy="158550"/>
          </a:xfrm>
          <a:prstGeom prst="roundRect">
            <a:avLst/>
          </a:prstGeom>
          <a:solidFill>
            <a:srgbClr val="0E2841">
              <a:lumMod val="50000"/>
              <a:lumOff val="50000"/>
            </a:srgbClr>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p:sp>
        <p:nvSpPr>
          <p:cNvPr id="452" name="Rectangle: Rounded Corners 48">
            <a:extLst>
              <a:ext uri="{FF2B5EF4-FFF2-40B4-BE49-F238E27FC236}">
                <a16:creationId xmlns:a16="http://schemas.microsoft.com/office/drawing/2014/main" id="{01E9352E-B3E4-DEA3-7054-CB70003E537E}"/>
              </a:ext>
            </a:extLst>
          </p:cNvPr>
          <p:cNvSpPr/>
          <p:nvPr/>
        </p:nvSpPr>
        <p:spPr>
          <a:xfrm rot="5400000">
            <a:off x="5876871" y="1470078"/>
            <a:ext cx="155240" cy="158550"/>
          </a:xfrm>
          <a:prstGeom prst="roundRect">
            <a:avLst/>
          </a:prstGeom>
          <a:solidFill>
            <a:srgbClr val="78A858"/>
          </a:solidFill>
          <a:ln w="19050" cap="flat" cmpd="sng" algn="ctr">
            <a:solidFill>
              <a:sysClr val="window" lastClr="FFFFFF"/>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DK" b="0" i="0" u="none" strike="noStrike" kern="0" cap="none" spc="0" normalizeH="0" baseline="0" noProof="0">
              <a:ln>
                <a:noFill/>
              </a:ln>
              <a:solidFill>
                <a:prstClr val="white"/>
              </a:solidFill>
              <a:effectLst/>
              <a:uLnTx/>
              <a:uFillTx/>
              <a:latin typeface="Gill Sans MT" panose="020B0502020104020203" pitchFamily="34" charset="0"/>
            </a:endParaRPr>
          </a:p>
        </p:txBody>
      </p:sp>
      <mc:AlternateContent xmlns:mc="http://schemas.openxmlformats.org/markup-compatibility/2006" xmlns:a14="http://schemas.microsoft.com/office/drawing/2010/main">
        <mc:Choice Requires="a14">
          <p:sp>
            <p:nvSpPr>
              <p:cNvPr id="455" name="TextBox 200">
                <a:extLst>
                  <a:ext uri="{FF2B5EF4-FFF2-40B4-BE49-F238E27FC236}">
                    <a16:creationId xmlns:a16="http://schemas.microsoft.com/office/drawing/2014/main" id="{88A6E7F5-58D2-A315-6E85-35EB46FFCB9D}"/>
                  </a:ext>
                </a:extLst>
              </p:cNvPr>
              <p:cNvSpPr txBox="1"/>
              <p:nvPr/>
            </p:nvSpPr>
            <p:spPr>
              <a:xfrm>
                <a:off x="1277339" y="1208645"/>
                <a:ext cx="1005315" cy="369332"/>
              </a:xfrm>
              <a:prstGeom prst="rect">
                <a:avLst/>
              </a:prstGeom>
              <a:noFill/>
            </p:spPr>
            <p:txBody>
              <a:bodyPr wrap="square" rtlCol="0">
                <a:spAutoFit/>
              </a:bodyPr>
              <a:lstStyle/>
              <a:p>
                <a:pPr defTabSz="457200"/>
                <a14:m>
                  <m:oMath xmlns:m="http://schemas.openxmlformats.org/officeDocument/2006/math">
                    <m:r>
                      <a:rPr lang="en-US" altLang="zh-CN" i="1" smtClean="0">
                        <a:solidFill>
                          <a:prstClr val="black"/>
                        </a:solidFill>
                        <a:latin typeface="Cambria Math" panose="02040503050406030204" pitchFamily="18" charset="0"/>
                        <a:cs typeface="Times New Roman" panose="02020603050405020304" pitchFamily="18" charset="0"/>
                      </a:rPr>
                      <m:t>1</m:t>
                    </m:r>
                  </m:oMath>
                </a14:m>
                <a:r>
                  <a:rPr lang="en-US" i="1" dirty="0">
                    <a:solidFill>
                      <a:prstClr val="black"/>
                    </a:solidFill>
                    <a:latin typeface="Gill Sans MT" panose="020B0502020104020203" pitchFamily="34" charset="0"/>
                    <a:cs typeface="Times New Roman" panose="02020603050405020304" pitchFamily="18" charset="0"/>
                  </a:rPr>
                  <a:t> </a:t>
                </a:r>
                <a:r>
                  <a:rPr lang="en-US" altLang="zh-CN" i="1" dirty="0">
                    <a:solidFill>
                      <a:prstClr val="black"/>
                    </a:solidFill>
                    <a:latin typeface="Gill Sans MT" panose="020B0502020104020203" pitchFamily="34" charset="0"/>
                    <a:ea typeface="等线" panose="02010600030101010101" pitchFamily="2" charset="-122"/>
                    <a:cs typeface="Times New Roman" panose="02020603050405020304" pitchFamily="18" charset="0"/>
                  </a:rPr>
                  <a:t>Iter.=3</a:t>
                </a:r>
                <a:endParaRPr lang="en-DK" i="1" dirty="0">
                  <a:solidFill>
                    <a:prstClr val="black"/>
                  </a:solidFill>
                  <a:latin typeface="Gill Sans MT" panose="020B0502020104020203" pitchFamily="34" charset="0"/>
                  <a:cs typeface="Times New Roman" panose="02020603050405020304" pitchFamily="18" charset="0"/>
                </a:endParaRPr>
              </a:p>
            </p:txBody>
          </p:sp>
        </mc:Choice>
        <mc:Fallback xmlns="">
          <p:sp>
            <p:nvSpPr>
              <p:cNvPr id="455" name="TextBox 200">
                <a:extLst>
                  <a:ext uri="{FF2B5EF4-FFF2-40B4-BE49-F238E27FC236}">
                    <a16:creationId xmlns:a16="http://schemas.microsoft.com/office/drawing/2014/main" id="{88A6E7F5-58D2-A315-6E85-35EB46FFCB9D}"/>
                  </a:ext>
                </a:extLst>
              </p:cNvPr>
              <p:cNvSpPr txBox="1">
                <a:spLocks noRot="1" noChangeAspect="1" noMove="1" noResize="1" noEditPoints="1" noAdjustHandles="1" noChangeArrowheads="1" noChangeShapeType="1" noTextEdit="1"/>
              </p:cNvSpPr>
              <p:nvPr/>
            </p:nvSpPr>
            <p:spPr>
              <a:xfrm>
                <a:off x="1277339" y="1208645"/>
                <a:ext cx="1005315" cy="369332"/>
              </a:xfrm>
              <a:prstGeom prst="rect">
                <a:avLst/>
              </a:prstGeom>
              <a:blipFill>
                <a:blip r:embed="rId3"/>
                <a:stretch>
                  <a:fillRect t="-8197" r="-1829" b="-24590"/>
                </a:stretch>
              </a:blipFill>
            </p:spPr>
            <p:txBody>
              <a:bodyPr/>
              <a:lstStyle/>
              <a:p>
                <a:r>
                  <a:rPr lang="zh-CN" altLang="en-US">
                    <a:noFill/>
                  </a:rPr>
                  <a:t> </a:t>
                </a:r>
              </a:p>
            </p:txBody>
          </p:sp>
        </mc:Fallback>
      </mc:AlternateContent>
      <p:sp>
        <p:nvSpPr>
          <p:cNvPr id="3" name="文本框 2">
            <a:extLst>
              <a:ext uri="{FF2B5EF4-FFF2-40B4-BE49-F238E27FC236}">
                <a16:creationId xmlns:a16="http://schemas.microsoft.com/office/drawing/2014/main" id="{89B6985B-795C-541B-6FB8-E9A2F1FF73A7}"/>
              </a:ext>
            </a:extLst>
          </p:cNvPr>
          <p:cNvSpPr txBox="1"/>
          <p:nvPr/>
        </p:nvSpPr>
        <p:spPr>
          <a:xfrm>
            <a:off x="9729281" y="1964098"/>
            <a:ext cx="1063877" cy="461665"/>
          </a:xfrm>
          <a:prstGeom prst="rect">
            <a:avLst/>
          </a:prstGeom>
          <a:noFill/>
        </p:spPr>
        <p:txBody>
          <a:bodyPr wrap="square" rtlCol="0">
            <a:spAutoFit/>
          </a:bodyPr>
          <a:lstStyle/>
          <a:p>
            <a:pPr algn="ctr"/>
            <a:r>
              <a:rPr lang="en-US" altLang="zh-CN" sz="2400" b="1" i="1" dirty="0">
                <a:solidFill>
                  <a:srgbClr val="C00000"/>
                </a:solidFill>
                <a:latin typeface="Gill Sans MT" panose="020B0502020104020203" pitchFamily="34" charset="0"/>
                <a:ea typeface="微软雅黑" panose="020B0503020204020204" pitchFamily="34" charset="-122"/>
              </a:rPr>
              <a:t>Unfair!</a:t>
            </a:r>
          </a:p>
        </p:txBody>
      </p:sp>
      <p:sp>
        <p:nvSpPr>
          <p:cNvPr id="449" name="矩形: 圆角 448">
            <a:extLst>
              <a:ext uri="{FF2B5EF4-FFF2-40B4-BE49-F238E27FC236}">
                <a16:creationId xmlns:a16="http://schemas.microsoft.com/office/drawing/2014/main" id="{11137DB2-4860-6924-BF6A-BD1A87EC9C21}"/>
              </a:ext>
            </a:extLst>
          </p:cNvPr>
          <p:cNvSpPr/>
          <p:nvPr/>
        </p:nvSpPr>
        <p:spPr>
          <a:xfrm>
            <a:off x="7270717" y="1531610"/>
            <a:ext cx="1126279" cy="1510700"/>
          </a:xfrm>
          <a:prstGeom prst="round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1" name="箭头: 右 450">
            <a:extLst>
              <a:ext uri="{FF2B5EF4-FFF2-40B4-BE49-F238E27FC236}">
                <a16:creationId xmlns:a16="http://schemas.microsoft.com/office/drawing/2014/main" id="{7673EAD8-C5F5-4D7D-496F-539AE4B17402}"/>
              </a:ext>
            </a:extLst>
          </p:cNvPr>
          <p:cNvSpPr/>
          <p:nvPr/>
        </p:nvSpPr>
        <p:spPr>
          <a:xfrm>
            <a:off x="8637636" y="2063694"/>
            <a:ext cx="844388" cy="265474"/>
          </a:xfrm>
          <a:prstGeom prst="right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7" name="文本框 456">
            <a:extLst>
              <a:ext uri="{FF2B5EF4-FFF2-40B4-BE49-F238E27FC236}">
                <a16:creationId xmlns:a16="http://schemas.microsoft.com/office/drawing/2014/main" id="{12B356C8-579E-8602-3E61-1FF6A9550FD4}"/>
              </a:ext>
            </a:extLst>
          </p:cNvPr>
          <p:cNvSpPr txBox="1"/>
          <p:nvPr/>
        </p:nvSpPr>
        <p:spPr>
          <a:xfrm>
            <a:off x="5994188" y="4679224"/>
            <a:ext cx="1063877" cy="461665"/>
          </a:xfrm>
          <a:prstGeom prst="rect">
            <a:avLst/>
          </a:prstGeom>
          <a:noFill/>
        </p:spPr>
        <p:txBody>
          <a:bodyPr wrap="square" rtlCol="0">
            <a:spAutoFit/>
          </a:bodyPr>
          <a:lstStyle/>
          <a:p>
            <a:pPr algn="ctr"/>
            <a:r>
              <a:rPr lang="en-US" altLang="zh-CN" sz="2400" b="1" i="1" dirty="0">
                <a:solidFill>
                  <a:srgbClr val="00B050"/>
                </a:solidFill>
                <a:latin typeface="Gill Sans MT" panose="020B0502020104020203" pitchFamily="34" charset="0"/>
                <a:ea typeface="微软雅黑" panose="020B0503020204020204" pitchFamily="34" charset="-122"/>
              </a:rPr>
              <a:t>Fair!</a:t>
            </a:r>
          </a:p>
        </p:txBody>
      </p:sp>
      <p:sp>
        <p:nvSpPr>
          <p:cNvPr id="458" name="矩形: 圆角 457">
            <a:extLst>
              <a:ext uri="{FF2B5EF4-FFF2-40B4-BE49-F238E27FC236}">
                <a16:creationId xmlns:a16="http://schemas.microsoft.com/office/drawing/2014/main" id="{369EA0A3-FC7D-8430-FE5E-4DE58BB51902}"/>
              </a:ext>
            </a:extLst>
          </p:cNvPr>
          <p:cNvSpPr/>
          <p:nvPr/>
        </p:nvSpPr>
        <p:spPr>
          <a:xfrm>
            <a:off x="3535624" y="4300878"/>
            <a:ext cx="1157233" cy="1299822"/>
          </a:xfrm>
          <a:prstGeom prst="roundRect">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459" name="箭头: 右 458">
            <a:extLst>
              <a:ext uri="{FF2B5EF4-FFF2-40B4-BE49-F238E27FC236}">
                <a16:creationId xmlns:a16="http://schemas.microsoft.com/office/drawing/2014/main" id="{E989FB7C-B45F-92E4-F0E7-4B98D1D069C7}"/>
              </a:ext>
            </a:extLst>
          </p:cNvPr>
          <p:cNvSpPr/>
          <p:nvPr/>
        </p:nvSpPr>
        <p:spPr>
          <a:xfrm>
            <a:off x="4902543" y="4778820"/>
            <a:ext cx="844388" cy="265474"/>
          </a:xfrm>
          <a:prstGeom prst="rightArrow">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Tree>
    <p:extLst>
      <p:ext uri="{BB962C8B-B14F-4D97-AF65-F5344CB8AC3E}">
        <p14:creationId xmlns:p14="http://schemas.microsoft.com/office/powerpoint/2010/main" val="3017132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5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6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6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6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6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6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6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48"/>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4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50"/>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51"/>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6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6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6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63"/>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64"/>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65"/>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66"/>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67"/>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68"/>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69"/>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70"/>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71"/>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72"/>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355"/>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356"/>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357"/>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358"/>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360"/>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365"/>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405"/>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407"/>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412"/>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364"/>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366"/>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367"/>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368"/>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grpId="0" nodeType="clickEffect">
                                  <p:stCondLst>
                                    <p:cond delay="0"/>
                                  </p:stCondLst>
                                  <p:childTnLst>
                                    <p:set>
                                      <p:cBhvr>
                                        <p:cTn id="112" dur="1" fill="hold">
                                          <p:stCondLst>
                                            <p:cond delay="0"/>
                                          </p:stCondLst>
                                        </p:cTn>
                                        <p:tgtEl>
                                          <p:spTgt spid="449"/>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451"/>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3"/>
                                        </p:tgtEl>
                                        <p:attrNameLst>
                                          <p:attrName>style.visibility</p:attrName>
                                        </p:attrNameLst>
                                      </p:cBhvr>
                                      <p:to>
                                        <p:strVal val="visible"/>
                                      </p:to>
                                    </p:set>
                                  </p:childTnLst>
                                </p:cTn>
                              </p:par>
                            </p:childTnLst>
                          </p:cTn>
                        </p:par>
                      </p:childTnLst>
                    </p:cTn>
                  </p:par>
                  <p:par>
                    <p:cTn id="117" fill="hold">
                      <p:stCondLst>
                        <p:cond delay="indefinite"/>
                      </p:stCondLst>
                      <p:childTnLst>
                        <p:par>
                          <p:cTn id="118" fill="hold">
                            <p:stCondLst>
                              <p:cond delay="0"/>
                            </p:stCondLst>
                            <p:childTnLst>
                              <p:par>
                                <p:cTn id="119" presetID="1" presetClass="entr" presetSubtype="0" fill="hold" grpId="0" nodeType="clickEffect">
                                  <p:stCondLst>
                                    <p:cond delay="0"/>
                                  </p:stCondLst>
                                  <p:childTnLst>
                                    <p:set>
                                      <p:cBhvr>
                                        <p:cTn id="120" dur="1" fill="hold">
                                          <p:stCondLst>
                                            <p:cond delay="0"/>
                                          </p:stCondLst>
                                        </p:cTn>
                                        <p:tgtEl>
                                          <p:spTgt spid="369"/>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370"/>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371"/>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376"/>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377"/>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378"/>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379"/>
                                        </p:tgtEl>
                                        <p:attrNameLst>
                                          <p:attrName>style.visibility</p:attrName>
                                        </p:attrNameLst>
                                      </p:cBhvr>
                                      <p:to>
                                        <p:strVal val="visible"/>
                                      </p:to>
                                    </p:set>
                                  </p:childTnLst>
                                </p:cTn>
                              </p:par>
                              <p:par>
                                <p:cTn id="133" presetID="1" presetClass="entr" presetSubtype="0" fill="hold" grpId="0" nodeType="withEffect">
                                  <p:stCondLst>
                                    <p:cond delay="0"/>
                                  </p:stCondLst>
                                  <p:childTnLst>
                                    <p:set>
                                      <p:cBhvr>
                                        <p:cTn id="134" dur="1" fill="hold">
                                          <p:stCondLst>
                                            <p:cond delay="0"/>
                                          </p:stCondLst>
                                        </p:cTn>
                                        <p:tgtEl>
                                          <p:spTgt spid="380"/>
                                        </p:tgtEl>
                                        <p:attrNameLst>
                                          <p:attrName>style.visibility</p:attrName>
                                        </p:attrNameLst>
                                      </p:cBhvr>
                                      <p:to>
                                        <p:strVal val="visible"/>
                                      </p:to>
                                    </p:set>
                                  </p:childTnLst>
                                </p:cTn>
                              </p:par>
                              <p:par>
                                <p:cTn id="135" presetID="1" presetClass="entr" presetSubtype="0" fill="hold" grpId="0" nodeType="withEffect">
                                  <p:stCondLst>
                                    <p:cond delay="0"/>
                                  </p:stCondLst>
                                  <p:childTnLst>
                                    <p:set>
                                      <p:cBhvr>
                                        <p:cTn id="136" dur="1" fill="hold">
                                          <p:stCondLst>
                                            <p:cond delay="0"/>
                                          </p:stCondLst>
                                        </p:cTn>
                                        <p:tgtEl>
                                          <p:spTgt spid="381"/>
                                        </p:tgtEl>
                                        <p:attrNameLst>
                                          <p:attrName>style.visibility</p:attrName>
                                        </p:attrNameLst>
                                      </p:cBhvr>
                                      <p:to>
                                        <p:strVal val="visible"/>
                                      </p:to>
                                    </p:set>
                                  </p:childTnLst>
                                </p:cTn>
                              </p:par>
                              <p:par>
                                <p:cTn id="137" presetID="1" presetClass="entr" presetSubtype="0" fill="hold" grpId="0" nodeType="withEffect">
                                  <p:stCondLst>
                                    <p:cond delay="0"/>
                                  </p:stCondLst>
                                  <p:childTnLst>
                                    <p:set>
                                      <p:cBhvr>
                                        <p:cTn id="138" dur="1" fill="hold">
                                          <p:stCondLst>
                                            <p:cond delay="0"/>
                                          </p:stCondLst>
                                        </p:cTn>
                                        <p:tgtEl>
                                          <p:spTgt spid="382"/>
                                        </p:tgtEl>
                                        <p:attrNameLst>
                                          <p:attrName>style.visibility</p:attrName>
                                        </p:attrNameLst>
                                      </p:cBhvr>
                                      <p:to>
                                        <p:strVal val="visible"/>
                                      </p:to>
                                    </p:set>
                                  </p:childTnLst>
                                </p:cTn>
                              </p:par>
                              <p:par>
                                <p:cTn id="139" presetID="1" presetClass="entr" presetSubtype="0" fill="hold" grpId="0" nodeType="withEffect">
                                  <p:stCondLst>
                                    <p:cond delay="0"/>
                                  </p:stCondLst>
                                  <p:childTnLst>
                                    <p:set>
                                      <p:cBhvr>
                                        <p:cTn id="140" dur="1" fill="hold">
                                          <p:stCondLst>
                                            <p:cond delay="0"/>
                                          </p:stCondLst>
                                        </p:cTn>
                                        <p:tgtEl>
                                          <p:spTgt spid="383"/>
                                        </p:tgtEl>
                                        <p:attrNameLst>
                                          <p:attrName>style.visibility</p:attrName>
                                        </p:attrNameLst>
                                      </p:cBhvr>
                                      <p:to>
                                        <p:strVal val="visible"/>
                                      </p:to>
                                    </p:set>
                                  </p:childTnLst>
                                </p:cTn>
                              </p:par>
                              <p:par>
                                <p:cTn id="141" presetID="1" presetClass="entr" presetSubtype="0" fill="hold" grpId="0" nodeType="withEffect">
                                  <p:stCondLst>
                                    <p:cond delay="0"/>
                                  </p:stCondLst>
                                  <p:childTnLst>
                                    <p:set>
                                      <p:cBhvr>
                                        <p:cTn id="142" dur="1" fill="hold">
                                          <p:stCondLst>
                                            <p:cond delay="0"/>
                                          </p:stCondLst>
                                        </p:cTn>
                                        <p:tgtEl>
                                          <p:spTgt spid="384"/>
                                        </p:tgtEl>
                                        <p:attrNameLst>
                                          <p:attrName>style.visibility</p:attrName>
                                        </p:attrNameLst>
                                      </p:cBhvr>
                                      <p:to>
                                        <p:strVal val="visible"/>
                                      </p:to>
                                    </p:set>
                                  </p:childTnLst>
                                </p:cTn>
                              </p:par>
                              <p:par>
                                <p:cTn id="143" presetID="1" presetClass="entr" presetSubtype="0" fill="hold" grpId="0" nodeType="withEffect">
                                  <p:stCondLst>
                                    <p:cond delay="0"/>
                                  </p:stCondLst>
                                  <p:childTnLst>
                                    <p:set>
                                      <p:cBhvr>
                                        <p:cTn id="144" dur="1" fill="hold">
                                          <p:stCondLst>
                                            <p:cond delay="0"/>
                                          </p:stCondLst>
                                        </p:cTn>
                                        <p:tgtEl>
                                          <p:spTgt spid="385"/>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386"/>
                                        </p:tgtEl>
                                        <p:attrNameLst>
                                          <p:attrName>style.visibility</p:attrName>
                                        </p:attrNameLst>
                                      </p:cBhvr>
                                      <p:to>
                                        <p:strVal val="visible"/>
                                      </p:to>
                                    </p:set>
                                  </p:childTnLst>
                                </p:cTn>
                              </p:par>
                              <p:par>
                                <p:cTn id="147" presetID="1" presetClass="entr" presetSubtype="0" fill="hold" grpId="0" nodeType="withEffect">
                                  <p:stCondLst>
                                    <p:cond delay="0"/>
                                  </p:stCondLst>
                                  <p:childTnLst>
                                    <p:set>
                                      <p:cBhvr>
                                        <p:cTn id="148" dur="1" fill="hold">
                                          <p:stCondLst>
                                            <p:cond delay="0"/>
                                          </p:stCondLst>
                                        </p:cTn>
                                        <p:tgtEl>
                                          <p:spTgt spid="387"/>
                                        </p:tgtEl>
                                        <p:attrNameLst>
                                          <p:attrName>style.visibility</p:attrName>
                                        </p:attrNameLst>
                                      </p:cBhvr>
                                      <p:to>
                                        <p:strVal val="visible"/>
                                      </p:to>
                                    </p:set>
                                  </p:childTnLst>
                                </p:cTn>
                              </p:par>
                              <p:par>
                                <p:cTn id="149" presetID="1" presetClass="entr" presetSubtype="0" fill="hold" grpId="0" nodeType="withEffect">
                                  <p:stCondLst>
                                    <p:cond delay="0"/>
                                  </p:stCondLst>
                                  <p:childTnLst>
                                    <p:set>
                                      <p:cBhvr>
                                        <p:cTn id="150" dur="1" fill="hold">
                                          <p:stCondLst>
                                            <p:cond delay="0"/>
                                          </p:stCondLst>
                                        </p:cTn>
                                        <p:tgtEl>
                                          <p:spTgt spid="388"/>
                                        </p:tgtEl>
                                        <p:attrNameLst>
                                          <p:attrName>style.visibility</p:attrName>
                                        </p:attrNameLst>
                                      </p:cBhvr>
                                      <p:to>
                                        <p:strVal val="visible"/>
                                      </p:to>
                                    </p:set>
                                  </p:childTnLst>
                                </p:cTn>
                              </p:par>
                              <p:par>
                                <p:cTn id="151" presetID="1" presetClass="entr" presetSubtype="0" fill="hold" nodeType="withEffect">
                                  <p:stCondLst>
                                    <p:cond delay="0"/>
                                  </p:stCondLst>
                                  <p:childTnLst>
                                    <p:set>
                                      <p:cBhvr>
                                        <p:cTn id="152" dur="1" fill="hold">
                                          <p:stCondLst>
                                            <p:cond delay="0"/>
                                          </p:stCondLst>
                                        </p:cTn>
                                        <p:tgtEl>
                                          <p:spTgt spid="389"/>
                                        </p:tgtEl>
                                        <p:attrNameLst>
                                          <p:attrName>style.visibility</p:attrName>
                                        </p:attrNameLst>
                                      </p:cBhvr>
                                      <p:to>
                                        <p:strVal val="visible"/>
                                      </p:to>
                                    </p:set>
                                  </p:childTnLst>
                                </p:cTn>
                              </p:par>
                              <p:par>
                                <p:cTn id="153" presetID="1" presetClass="entr" presetSubtype="0" fill="hold" nodeType="withEffect">
                                  <p:stCondLst>
                                    <p:cond delay="0"/>
                                  </p:stCondLst>
                                  <p:childTnLst>
                                    <p:set>
                                      <p:cBhvr>
                                        <p:cTn id="154" dur="1" fill="hold">
                                          <p:stCondLst>
                                            <p:cond delay="0"/>
                                          </p:stCondLst>
                                        </p:cTn>
                                        <p:tgtEl>
                                          <p:spTgt spid="390"/>
                                        </p:tgtEl>
                                        <p:attrNameLst>
                                          <p:attrName>style.visibility</p:attrName>
                                        </p:attrNameLst>
                                      </p:cBhvr>
                                      <p:to>
                                        <p:strVal val="visible"/>
                                      </p:to>
                                    </p:set>
                                  </p:childTnLst>
                                </p:cTn>
                              </p:par>
                              <p:par>
                                <p:cTn id="155" presetID="1" presetClass="entr" presetSubtype="0" fill="hold" grpId="0" nodeType="withEffect">
                                  <p:stCondLst>
                                    <p:cond delay="0"/>
                                  </p:stCondLst>
                                  <p:childTnLst>
                                    <p:set>
                                      <p:cBhvr>
                                        <p:cTn id="156" dur="1" fill="hold">
                                          <p:stCondLst>
                                            <p:cond delay="0"/>
                                          </p:stCondLst>
                                        </p:cTn>
                                        <p:tgtEl>
                                          <p:spTgt spid="391"/>
                                        </p:tgtEl>
                                        <p:attrNameLst>
                                          <p:attrName>style.visibility</p:attrName>
                                        </p:attrNameLst>
                                      </p:cBhvr>
                                      <p:to>
                                        <p:strVal val="visible"/>
                                      </p:to>
                                    </p:set>
                                  </p:childTnLst>
                                </p:cTn>
                              </p:par>
                              <p:par>
                                <p:cTn id="157" presetID="1" presetClass="entr" presetSubtype="0" fill="hold" nodeType="withEffect">
                                  <p:stCondLst>
                                    <p:cond delay="0"/>
                                  </p:stCondLst>
                                  <p:childTnLst>
                                    <p:set>
                                      <p:cBhvr>
                                        <p:cTn id="158" dur="1" fill="hold">
                                          <p:stCondLst>
                                            <p:cond delay="0"/>
                                          </p:stCondLst>
                                        </p:cTn>
                                        <p:tgtEl>
                                          <p:spTgt spid="392"/>
                                        </p:tgtEl>
                                        <p:attrNameLst>
                                          <p:attrName>style.visibility</p:attrName>
                                        </p:attrNameLst>
                                      </p:cBhvr>
                                      <p:to>
                                        <p:strVal val="visible"/>
                                      </p:to>
                                    </p:set>
                                  </p:childTnLst>
                                </p:cTn>
                              </p:par>
                              <p:par>
                                <p:cTn id="159" presetID="1" presetClass="entr" presetSubtype="0" fill="hold" grpId="0" nodeType="withEffect">
                                  <p:stCondLst>
                                    <p:cond delay="0"/>
                                  </p:stCondLst>
                                  <p:childTnLst>
                                    <p:set>
                                      <p:cBhvr>
                                        <p:cTn id="160" dur="1" fill="hold">
                                          <p:stCondLst>
                                            <p:cond delay="0"/>
                                          </p:stCondLst>
                                        </p:cTn>
                                        <p:tgtEl>
                                          <p:spTgt spid="393"/>
                                        </p:tgtEl>
                                        <p:attrNameLst>
                                          <p:attrName>style.visibility</p:attrName>
                                        </p:attrNameLst>
                                      </p:cBhvr>
                                      <p:to>
                                        <p:strVal val="visible"/>
                                      </p:to>
                                    </p:set>
                                  </p:childTnLst>
                                </p:cTn>
                              </p:par>
                              <p:par>
                                <p:cTn id="161" presetID="1" presetClass="entr" presetSubtype="0" fill="hold" grpId="0" nodeType="withEffect">
                                  <p:stCondLst>
                                    <p:cond delay="0"/>
                                  </p:stCondLst>
                                  <p:childTnLst>
                                    <p:set>
                                      <p:cBhvr>
                                        <p:cTn id="162" dur="1" fill="hold">
                                          <p:stCondLst>
                                            <p:cond delay="0"/>
                                          </p:stCondLst>
                                        </p:cTn>
                                        <p:tgtEl>
                                          <p:spTgt spid="394"/>
                                        </p:tgtEl>
                                        <p:attrNameLst>
                                          <p:attrName>style.visibility</p:attrName>
                                        </p:attrNameLst>
                                      </p:cBhvr>
                                      <p:to>
                                        <p:strVal val="visible"/>
                                      </p:to>
                                    </p:set>
                                  </p:childTnLst>
                                </p:cTn>
                              </p:par>
                              <p:par>
                                <p:cTn id="163" presetID="1" presetClass="entr" presetSubtype="0" fill="hold" grpId="0" nodeType="withEffect">
                                  <p:stCondLst>
                                    <p:cond delay="0"/>
                                  </p:stCondLst>
                                  <p:childTnLst>
                                    <p:set>
                                      <p:cBhvr>
                                        <p:cTn id="164" dur="1" fill="hold">
                                          <p:stCondLst>
                                            <p:cond delay="0"/>
                                          </p:stCondLst>
                                        </p:cTn>
                                        <p:tgtEl>
                                          <p:spTgt spid="395"/>
                                        </p:tgtEl>
                                        <p:attrNameLst>
                                          <p:attrName>style.visibility</p:attrName>
                                        </p:attrNameLst>
                                      </p:cBhvr>
                                      <p:to>
                                        <p:strVal val="visible"/>
                                      </p:to>
                                    </p:set>
                                  </p:childTnLst>
                                </p:cTn>
                              </p:par>
                              <p:par>
                                <p:cTn id="165" presetID="1" presetClass="entr" presetSubtype="0" fill="hold" grpId="0" nodeType="withEffect">
                                  <p:stCondLst>
                                    <p:cond delay="0"/>
                                  </p:stCondLst>
                                  <p:childTnLst>
                                    <p:set>
                                      <p:cBhvr>
                                        <p:cTn id="166" dur="1" fill="hold">
                                          <p:stCondLst>
                                            <p:cond delay="0"/>
                                          </p:stCondLst>
                                        </p:cTn>
                                        <p:tgtEl>
                                          <p:spTgt spid="408"/>
                                        </p:tgtEl>
                                        <p:attrNameLst>
                                          <p:attrName>style.visibility</p:attrName>
                                        </p:attrNameLst>
                                      </p:cBhvr>
                                      <p:to>
                                        <p:strVal val="visible"/>
                                      </p:to>
                                    </p:set>
                                  </p:childTnLst>
                                </p:cTn>
                              </p:par>
                              <p:par>
                                <p:cTn id="167" presetID="1" presetClass="entr" presetSubtype="0" fill="hold" grpId="0" nodeType="withEffect">
                                  <p:stCondLst>
                                    <p:cond delay="0"/>
                                  </p:stCondLst>
                                  <p:childTnLst>
                                    <p:set>
                                      <p:cBhvr>
                                        <p:cTn id="168" dur="1" fill="hold">
                                          <p:stCondLst>
                                            <p:cond delay="0"/>
                                          </p:stCondLst>
                                        </p:cTn>
                                        <p:tgtEl>
                                          <p:spTgt spid="409"/>
                                        </p:tgtEl>
                                        <p:attrNameLst>
                                          <p:attrName>style.visibility</p:attrName>
                                        </p:attrNameLst>
                                      </p:cBhvr>
                                      <p:to>
                                        <p:strVal val="visible"/>
                                      </p:to>
                                    </p:set>
                                  </p:childTnLst>
                                </p:cTn>
                              </p:par>
                              <p:par>
                                <p:cTn id="169" presetID="1" presetClass="entr" presetSubtype="0" fill="hold" grpId="0" nodeType="withEffect">
                                  <p:stCondLst>
                                    <p:cond delay="0"/>
                                  </p:stCondLst>
                                  <p:childTnLst>
                                    <p:set>
                                      <p:cBhvr>
                                        <p:cTn id="170" dur="1" fill="hold">
                                          <p:stCondLst>
                                            <p:cond delay="0"/>
                                          </p:stCondLst>
                                        </p:cTn>
                                        <p:tgtEl>
                                          <p:spTgt spid="410"/>
                                        </p:tgtEl>
                                        <p:attrNameLst>
                                          <p:attrName>style.visibility</p:attrName>
                                        </p:attrNameLst>
                                      </p:cBhvr>
                                      <p:to>
                                        <p:strVal val="visible"/>
                                      </p:to>
                                    </p:set>
                                  </p:childTnLst>
                                </p:cTn>
                              </p:par>
                              <p:par>
                                <p:cTn id="171" presetID="1" presetClass="entr" presetSubtype="0" fill="hold" nodeType="withEffect">
                                  <p:stCondLst>
                                    <p:cond delay="0"/>
                                  </p:stCondLst>
                                  <p:childTnLst>
                                    <p:set>
                                      <p:cBhvr>
                                        <p:cTn id="172" dur="1" fill="hold">
                                          <p:stCondLst>
                                            <p:cond delay="0"/>
                                          </p:stCondLst>
                                        </p:cTn>
                                        <p:tgtEl>
                                          <p:spTgt spid="411"/>
                                        </p:tgtEl>
                                        <p:attrNameLst>
                                          <p:attrName>style.visibility</p:attrName>
                                        </p:attrNameLst>
                                      </p:cBhvr>
                                      <p:to>
                                        <p:strVal val="visible"/>
                                      </p:to>
                                    </p:set>
                                  </p:childTnLst>
                                </p:cTn>
                              </p:par>
                              <p:par>
                                <p:cTn id="173" presetID="1" presetClass="entr" presetSubtype="0" fill="hold" grpId="0" nodeType="withEffect">
                                  <p:stCondLst>
                                    <p:cond delay="0"/>
                                  </p:stCondLst>
                                  <p:childTnLst>
                                    <p:set>
                                      <p:cBhvr>
                                        <p:cTn id="174" dur="1" fill="hold">
                                          <p:stCondLst>
                                            <p:cond delay="0"/>
                                          </p:stCondLst>
                                        </p:cTn>
                                        <p:tgtEl>
                                          <p:spTgt spid="413"/>
                                        </p:tgtEl>
                                        <p:attrNameLst>
                                          <p:attrName>style.visibility</p:attrName>
                                        </p:attrNameLst>
                                      </p:cBhvr>
                                      <p:to>
                                        <p:strVal val="visible"/>
                                      </p:to>
                                    </p:set>
                                  </p:childTnLst>
                                </p:cTn>
                              </p:par>
                              <p:par>
                                <p:cTn id="175" presetID="1" presetClass="entr" presetSubtype="0" fill="hold" grpId="0" nodeType="withEffect">
                                  <p:stCondLst>
                                    <p:cond delay="0"/>
                                  </p:stCondLst>
                                  <p:childTnLst>
                                    <p:set>
                                      <p:cBhvr>
                                        <p:cTn id="176" dur="1" fill="hold">
                                          <p:stCondLst>
                                            <p:cond delay="0"/>
                                          </p:stCondLst>
                                        </p:cTn>
                                        <p:tgtEl>
                                          <p:spTgt spid="374"/>
                                        </p:tgtEl>
                                        <p:attrNameLst>
                                          <p:attrName>style.visibility</p:attrName>
                                        </p:attrNameLst>
                                      </p:cBhvr>
                                      <p:to>
                                        <p:strVal val="visible"/>
                                      </p:to>
                                    </p:set>
                                  </p:childTnLst>
                                </p:cTn>
                              </p:par>
                              <p:par>
                                <p:cTn id="177" presetID="1" presetClass="entr" presetSubtype="0" fill="hold" grpId="0" nodeType="withEffect">
                                  <p:stCondLst>
                                    <p:cond delay="0"/>
                                  </p:stCondLst>
                                  <p:childTnLst>
                                    <p:set>
                                      <p:cBhvr>
                                        <p:cTn id="178" dur="1" fill="hold">
                                          <p:stCondLst>
                                            <p:cond delay="0"/>
                                          </p:stCondLst>
                                        </p:cTn>
                                        <p:tgtEl>
                                          <p:spTgt spid="373"/>
                                        </p:tgtEl>
                                        <p:attrNameLst>
                                          <p:attrName>style.visibility</p:attrName>
                                        </p:attrNameLst>
                                      </p:cBhvr>
                                      <p:to>
                                        <p:strVal val="visible"/>
                                      </p:to>
                                    </p:set>
                                  </p:childTnLst>
                                </p:cTn>
                              </p:par>
                              <p:par>
                                <p:cTn id="179" presetID="1" presetClass="entr" presetSubtype="0" fill="hold" grpId="0" nodeType="withEffect">
                                  <p:stCondLst>
                                    <p:cond delay="0"/>
                                  </p:stCondLst>
                                  <p:childTnLst>
                                    <p:set>
                                      <p:cBhvr>
                                        <p:cTn id="180" dur="1" fill="hold">
                                          <p:stCondLst>
                                            <p:cond delay="0"/>
                                          </p:stCondLst>
                                        </p:cTn>
                                        <p:tgtEl>
                                          <p:spTgt spid="375"/>
                                        </p:tgtEl>
                                        <p:attrNameLst>
                                          <p:attrName>style.visibility</p:attrName>
                                        </p:attrNameLst>
                                      </p:cBhvr>
                                      <p:to>
                                        <p:strVal val="visible"/>
                                      </p:to>
                                    </p:set>
                                  </p:childTnLst>
                                </p:cTn>
                              </p:par>
                            </p:childTnLst>
                          </p:cTn>
                        </p:par>
                      </p:childTnLst>
                    </p:cTn>
                  </p:par>
                  <p:par>
                    <p:cTn id="181" fill="hold">
                      <p:stCondLst>
                        <p:cond delay="indefinite"/>
                      </p:stCondLst>
                      <p:childTnLst>
                        <p:par>
                          <p:cTn id="182" fill="hold">
                            <p:stCondLst>
                              <p:cond delay="0"/>
                            </p:stCondLst>
                            <p:childTnLst>
                              <p:par>
                                <p:cTn id="183" presetID="1" presetClass="entr" presetSubtype="0" fill="hold" grpId="0" nodeType="clickEffect">
                                  <p:stCondLst>
                                    <p:cond delay="0"/>
                                  </p:stCondLst>
                                  <p:childTnLst>
                                    <p:set>
                                      <p:cBhvr>
                                        <p:cTn id="184" dur="1" fill="hold">
                                          <p:stCondLst>
                                            <p:cond delay="0"/>
                                          </p:stCondLst>
                                        </p:cTn>
                                        <p:tgtEl>
                                          <p:spTgt spid="458"/>
                                        </p:tgtEl>
                                        <p:attrNameLst>
                                          <p:attrName>style.visibility</p:attrName>
                                        </p:attrNameLst>
                                      </p:cBhvr>
                                      <p:to>
                                        <p:strVal val="visible"/>
                                      </p:to>
                                    </p:set>
                                  </p:childTnLst>
                                </p:cTn>
                              </p:par>
                              <p:par>
                                <p:cTn id="185" presetID="1" presetClass="entr" presetSubtype="0" fill="hold" grpId="0" nodeType="withEffect">
                                  <p:stCondLst>
                                    <p:cond delay="0"/>
                                  </p:stCondLst>
                                  <p:childTnLst>
                                    <p:set>
                                      <p:cBhvr>
                                        <p:cTn id="186" dur="1" fill="hold">
                                          <p:stCondLst>
                                            <p:cond delay="0"/>
                                          </p:stCondLst>
                                        </p:cTn>
                                        <p:tgtEl>
                                          <p:spTgt spid="459"/>
                                        </p:tgtEl>
                                        <p:attrNameLst>
                                          <p:attrName>style.visibility</p:attrName>
                                        </p:attrNameLst>
                                      </p:cBhvr>
                                      <p:to>
                                        <p:strVal val="visible"/>
                                      </p:to>
                                    </p:set>
                                  </p:childTnLst>
                                </p:cTn>
                              </p:par>
                              <p:par>
                                <p:cTn id="187" presetID="1" presetClass="entr" presetSubtype="0" fill="hold" grpId="0" nodeType="withEffect">
                                  <p:stCondLst>
                                    <p:cond delay="0"/>
                                  </p:stCondLst>
                                  <p:childTnLst>
                                    <p:set>
                                      <p:cBhvr>
                                        <p:cTn id="188" dur="1" fill="hold">
                                          <p:stCondLst>
                                            <p:cond delay="0"/>
                                          </p:stCondLst>
                                        </p:cTn>
                                        <p:tgtEl>
                                          <p:spTgt spid="4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6" grpId="0" animBg="1"/>
      <p:bldP spid="27" grpId="0" animBg="1"/>
      <p:bldP spid="28" grpId="0" animBg="1"/>
      <p:bldP spid="29" grpId="0" animBg="1"/>
      <p:bldP spid="30" grpId="0" animBg="1"/>
      <p:bldP spid="31" grpId="0" animBg="1"/>
      <p:bldP spid="259" grpId="0" animBg="1"/>
      <p:bldP spid="260" grpId="0" animBg="1"/>
      <p:bldP spid="264" grpId="0" animBg="1"/>
      <p:bldP spid="265" grpId="0" animBg="1"/>
      <p:bldP spid="266" grpId="0" animBg="1"/>
      <p:bldP spid="268" grpId="0" animBg="1"/>
      <p:bldP spid="269" grpId="0" animBg="1"/>
      <p:bldP spid="348" grpId="0" animBg="1"/>
      <p:bldP spid="349" grpId="0" animBg="1"/>
      <p:bldP spid="350" grpId="0" animBg="1"/>
      <p:bldP spid="351" grpId="0" animBg="1"/>
      <p:bldP spid="160" grpId="0" animBg="1"/>
      <p:bldP spid="161" grpId="0" animBg="1"/>
      <p:bldP spid="162" grpId="0" animBg="1"/>
      <p:bldP spid="163" grpId="0" animBg="1"/>
      <p:bldP spid="164" grpId="0" animBg="1"/>
      <p:bldP spid="165" grpId="0" animBg="1"/>
      <p:bldP spid="166" grpId="0" animBg="1"/>
      <p:bldP spid="167" grpId="0" animBg="1"/>
      <p:bldP spid="168" grpId="0" animBg="1"/>
      <p:bldP spid="169" grpId="0" animBg="1"/>
      <p:bldP spid="170" grpId="0" animBg="1"/>
      <p:bldP spid="171" grpId="0" animBg="1"/>
      <p:bldP spid="172" grpId="0" animBg="1"/>
      <p:bldP spid="355" grpId="0"/>
      <p:bldP spid="356" grpId="0"/>
      <p:bldP spid="357" grpId="0"/>
      <p:bldP spid="360" grpId="0" animBg="1"/>
      <p:bldP spid="364" grpId="0" animBg="1"/>
      <p:bldP spid="365" grpId="0" animBg="1"/>
      <p:bldP spid="366" grpId="0"/>
      <p:bldP spid="367" grpId="0"/>
      <p:bldP spid="368" grpId="0"/>
      <p:bldP spid="369" grpId="0"/>
      <p:bldP spid="370" grpId="0"/>
      <p:bldP spid="371" grpId="0"/>
      <p:bldP spid="373" grpId="0"/>
      <p:bldP spid="374" grpId="0"/>
      <p:bldP spid="375" grpId="0"/>
      <p:bldP spid="376" grpId="0"/>
      <p:bldP spid="377" grpId="0"/>
      <p:bldP spid="378" grpId="0"/>
      <p:bldP spid="379" grpId="0" animBg="1"/>
      <p:bldP spid="380" grpId="0" animBg="1"/>
      <p:bldP spid="381" grpId="0" animBg="1"/>
      <p:bldP spid="382" grpId="0" animBg="1"/>
      <p:bldP spid="383" grpId="0" animBg="1"/>
      <p:bldP spid="384" grpId="0" animBg="1"/>
      <p:bldP spid="385" grpId="0" animBg="1"/>
      <p:bldP spid="386" grpId="0" animBg="1"/>
      <p:bldP spid="387" grpId="0" animBg="1"/>
      <p:bldP spid="388" grpId="0" animBg="1"/>
      <p:bldP spid="391" grpId="0"/>
      <p:bldP spid="393" grpId="0"/>
      <p:bldP spid="394" grpId="0" animBg="1"/>
      <p:bldP spid="395" grpId="0"/>
      <p:bldP spid="405" grpId="0" animBg="1"/>
      <p:bldP spid="408" grpId="0"/>
      <p:bldP spid="409" grpId="0" animBg="1"/>
      <p:bldP spid="410" grpId="0" animBg="1"/>
      <p:bldP spid="412" grpId="0" animBg="1"/>
      <p:bldP spid="413" grpId="0"/>
      <p:bldP spid="3" grpId="0"/>
      <p:bldP spid="449" grpId="0" animBg="1"/>
      <p:bldP spid="451" grpId="0" animBg="1"/>
      <p:bldP spid="457" grpId="0"/>
      <p:bldP spid="458" grpId="0" animBg="1"/>
      <p:bldP spid="45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YPE" val="icon"/>
</p:tagLst>
</file>

<file path=ppt/theme/theme1.xml><?xml version="1.0" encoding="utf-8"?>
<a:theme xmlns:a="http://schemas.openxmlformats.org/drawingml/2006/main" name="1_主题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主题1" id="{6C4E017C-E7E7-4BBD-8268-5E4B30B95C22}" vid="{8225BE2B-7E3C-4365-8576-6C6F5CCA037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284243</TotalTime>
  <Words>3694</Words>
  <Application>Microsoft Office PowerPoint</Application>
  <PresentationFormat>宽屏</PresentationFormat>
  <Paragraphs>620</Paragraphs>
  <Slides>25</Slides>
  <Notes>25</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25</vt:i4>
      </vt:variant>
    </vt:vector>
  </HeadingPairs>
  <TitlesOfParts>
    <vt:vector size="32" baseType="lpstr">
      <vt:lpstr>等线</vt:lpstr>
      <vt:lpstr>微软雅黑</vt:lpstr>
      <vt:lpstr>Arial</vt:lpstr>
      <vt:lpstr>Calibri</vt:lpstr>
      <vt:lpstr>Cambria Math</vt:lpstr>
      <vt:lpstr>Gill Sans MT</vt:lpstr>
      <vt:lpstr>1_主题1</vt:lpstr>
      <vt:lpstr>LEVELLER: Fair Communication Scheduling via  Progress-Rate Awareness in Multi-Tenant Training Clusters</vt:lpstr>
      <vt:lpstr>Deep Learning Training (DLT)</vt:lpstr>
      <vt:lpstr>DLT Job</vt:lpstr>
      <vt:lpstr>Multi-Tenant Training Cluster</vt:lpstr>
      <vt:lpstr>Multi-Tenant Training Cluster</vt:lpstr>
      <vt:lpstr>Trade-off: Efficiency vs. Fairness</vt:lpstr>
      <vt:lpstr>State of the Art</vt:lpstr>
      <vt:lpstr>Gap: Flow-level Fairness v.s. DLT Job-level Fairness</vt:lpstr>
      <vt:lpstr>Gap: Flow-level Fairness v.s. DLT Job-level Fairness</vt:lpstr>
      <vt:lpstr>Normalized Progress Rate as Fairness Metric</vt:lpstr>
      <vt:lpstr>Gap: Flow-level Fairness v.s. DLT Job-level Fairness</vt:lpstr>
      <vt:lpstr>Unfairness in Existing Schedulers</vt:lpstr>
      <vt:lpstr>Our Goal: Max-Min Fairness</vt:lpstr>
      <vt:lpstr>Example</vt:lpstr>
      <vt:lpstr>Theoretic Framework (1) of LEVELLER</vt:lpstr>
      <vt:lpstr>Theoretic Framework (1) of LEVELLER</vt:lpstr>
      <vt:lpstr>Theoretic Framework (2) of LEVELLER</vt:lpstr>
      <vt:lpstr>Theoretic Framework (3) of LEVELLER</vt:lpstr>
      <vt:lpstr>LEVELLER System</vt:lpstr>
      <vt:lpstr>Evaluation Setup</vt:lpstr>
      <vt:lpstr>Testbed Results</vt:lpstr>
      <vt:lpstr>Testbed Results</vt:lpstr>
      <vt:lpstr>Simulation Results: JCT and Jain Index</vt:lpstr>
      <vt:lpstr>Conclusion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PCL Control Structure</dc:title>
  <dc:creator>Geng Li</dc:creator>
  <cp:lastModifiedBy>Geng Li</cp:lastModifiedBy>
  <cp:revision>1548</cp:revision>
  <dcterms:created xsi:type="dcterms:W3CDTF">2019-03-11T12:22:05Z</dcterms:created>
  <dcterms:modified xsi:type="dcterms:W3CDTF">2026-08-20T17:54:55Z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2015_ms_pID_725343">
    <vt:lpwstr>(3)E1XpBHhpCz7pTtLqaKHvGfTGxnnkY4SxZLgrY+pIVPi8YvR+BAxanTHggji0fFm/OiBCfYkW
LeB/U95tI8RkaF7d31BzspkuhhooXjqNo8Dq0S/vA/2/7Cu8/ezA9tVujGOZX55wny/cXOrc
jIc00SeM8dU0RBGzjcys/+nxxoMVHOkxnJ8FqrLpKhJ+C1rT44O6iDKDDZJKsVB6QxgURqID
sht7MlC8PXXkbCd7R0</vt:lpwstr>
  </property>
  <property fmtid="{D5CDD505-2E9C-101B-9397-08002B2CF9AE}" pid="3" name="_2015_ms_pID_7253431">
    <vt:lpwstr>8XOiTZn1iI58jfh5ZU980LkKaMgg036+6Rc/pJemB4pplZ6paZPM88
arCubGdkBH/pA929KiSYUEyKw19C7s3nFKP9O+isj42bETxw+TOWJW86mzMUocSequeQPeKp
qswKPkrBhXF470pgSF/aXmh4P8CAxAZGtnowC2KpUJVnNFQbSj+C3SUiCwbEzxl1jMcaEQeX
KgT5PRplHQEvmtCcDVYTf8cy27wDUNo7SL2N</vt:lpwstr>
  </property>
  <property fmtid="{D5CDD505-2E9C-101B-9397-08002B2CF9AE}" pid="4" name="_2015_ms_pID_7253432">
    <vt:lpwstr>Qw==</vt:lpwstr>
  </property>
</Properties>
</file>