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61" r:id="rId8"/>
    <p:sldId id="271" r:id="rId9"/>
    <p:sldId id="262" r:id="rId10"/>
    <p:sldId id="263" r:id="rId11"/>
    <p:sldId id="264" r:id="rId12"/>
    <p:sldId id="265" r:id="rId13"/>
    <p:sldId id="272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30"/>
  </p:normalViewPr>
  <p:slideViewPr>
    <p:cSldViewPr snapToGrid="0">
      <p:cViewPr varScale="1">
        <p:scale>
          <a:sx n="113" d="100"/>
          <a:sy n="113" d="100"/>
        </p:scale>
        <p:origin x="6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409C5-0C08-ADCB-3D9D-A687B4788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4BF7A3-D8ED-FDC3-9C46-49A5CF9E8B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7230F-345A-0BA7-2FE4-3B6308BBB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7D6A-58D3-5647-9B43-0BC7559115D7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26C82-F4EA-2F7C-8DF5-6CD57A5DA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0C48F3-5B5D-F962-1B32-C1D0BBDEC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8854-2412-6A47-96FD-94355587E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56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4B964-E9F0-2B54-8D3C-1524EA85C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9386C4-1CB7-339C-0D5A-AD7F74A06C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DC69A1-DB9C-B9CC-6640-04D306251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7D6A-58D3-5647-9B43-0BC7559115D7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A5EE3D-EC30-2FDB-272B-B2180774C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979C6-7846-3ADD-5AC0-1F1F65238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8854-2412-6A47-96FD-94355587E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535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2DD60A-EF1A-F6E9-9163-5ACF437363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AA13D7-7F6D-F508-C0E8-E9BB59844F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95CBF-CE1B-FD09-996B-71520E75A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7D6A-58D3-5647-9B43-0BC7559115D7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E9527-4979-4132-FABE-1995A7A3F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BA7E41-318F-97C7-07C9-2BEF0A0E2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8854-2412-6A47-96FD-94355587E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570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7D137-46BA-939C-A72B-0E09BA398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15A25-83D0-9F86-35A3-290E58022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DB2DB-1EBD-ED24-EE60-8A0D5CB8A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7D6A-58D3-5647-9B43-0BC7559115D7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E4DA3-D595-0372-E511-AF5948FA2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1EEF8-BC47-5FFF-F2B8-D726C381D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8854-2412-6A47-96FD-94355587E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84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5C057-5726-9065-758E-9C622395F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0CE8F3-D02E-685A-6CDE-CEA12DC5E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2D1B5-CBBC-D8A3-27C9-105F2E738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7D6A-58D3-5647-9B43-0BC7559115D7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667E9-9D10-9A99-41C5-81D038D76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C88281-ADF0-6E46-E09A-818EAB937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8854-2412-6A47-96FD-94355587E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119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D8A74-00FD-F410-D98D-C82FD7167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D89A1-23D0-86EF-C0B2-7CFCF57EAB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6F71C8-98B2-F270-638F-877EFC032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A530C5-6AD0-D345-B8BB-5F2AF016A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7D6A-58D3-5647-9B43-0BC7559115D7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96AB8E-97DB-4BC4-F893-DD8BA10B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C4F47-C778-43F5-A7AA-78A6CB86F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8854-2412-6A47-96FD-94355587E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52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B5C3-198A-5453-A5ED-E861271C1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631425-DEC7-9DCD-78A3-72BC2DF32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027F8E-D31C-3251-CB6D-9B0645D1DB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C3AF0E-F3D4-215E-EDAD-CD3943A1AC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0F57D6-33D2-977B-F1A1-C94E4414B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830B7D-0555-4E95-5879-455CE7D2C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7D6A-58D3-5647-9B43-0BC7559115D7}" type="datetimeFigureOut">
              <a:rPr lang="en-US" smtClean="0"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8FF985-3BE2-40A1-2FDC-1B4B5125C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C58A5F-73FC-1137-5D93-6A7A41381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8854-2412-6A47-96FD-94355587E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01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1F9B4-3E10-3F02-BE92-5244352D7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418E5E-CEFD-9E14-BA50-1DEB426C6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7D6A-58D3-5647-9B43-0BC7559115D7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F490AC-3FE8-38F7-B8A6-67BC04D5D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8E8133-A04D-316E-82C5-AA4A13A04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8854-2412-6A47-96FD-94355587E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17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5CF78B-B7BE-0668-0135-3509FF836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7D6A-58D3-5647-9B43-0BC7559115D7}" type="datetimeFigureOut">
              <a:rPr lang="en-US" smtClean="0"/>
              <a:t>8/25/26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678568-12A1-2A3F-A9E0-8ACB14D8E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BBEC5B-283D-D4B4-A1DE-1A04D71DF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8854-2412-6A47-96FD-94355587E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43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23C16-004C-9DDA-F334-E4E24DE18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91FEF-F313-BB80-9F01-DDD1849DC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E95A3-730D-40AA-800D-D6FE478DB3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F541B0-BB86-631F-FAB0-0CB9311B3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7D6A-58D3-5647-9B43-0BC7559115D7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044445-72E6-B088-FEE7-8686E5E21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08B1F4-F6D1-00D9-2EA0-E5EF9DC5D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8854-2412-6A47-96FD-94355587E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515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85F5C-42C7-BE44-134B-C1E5638FA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EFA67B-B31F-8083-1C06-AC0556CDC9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743BE2-2E03-104A-4896-31395B0B27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5ABCB7-411C-7022-DB09-1E2CA40D6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77D6A-58D3-5647-9B43-0BC7559115D7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5E1D60-62EA-6498-0C56-055783C91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3FEE0-DCB9-8D68-21D6-38EE5903D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38854-2412-6A47-96FD-94355587E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61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4F8C84-A193-7F9C-4D64-A2D66FAB3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524FE-8B90-21FD-4C6C-CB492FD5D1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AACDA-5EF0-9C25-6DE3-F3199CB8A2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477D6A-58D3-5647-9B43-0BC7559115D7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AEA430-D767-669D-2400-D379B625B5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4E347E-E179-12A6-A66F-968E6F5F7E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F38854-2412-6A47-96FD-94355587E3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11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DBB23-AD0D-741C-6E4F-03E4D3E521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Convergence Analysis of Decentralized Hessian-/Jacobian-Free Algorithm for Nonconvex Stochastic Bi-Level Optimization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99CD95-0703-8777-F3B8-8ACF907C48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Yihan Zhang</a:t>
            </a:r>
            <a:r>
              <a:rPr lang="en-US" baseline="30000" dirty="0"/>
              <a:t>1</a:t>
            </a:r>
            <a:r>
              <a:rPr lang="en-US" dirty="0"/>
              <a:t>, Xinwen Zhang</a:t>
            </a:r>
            <a:r>
              <a:rPr lang="en-US" baseline="30000" dirty="0"/>
              <a:t>1</a:t>
            </a:r>
            <a:r>
              <a:rPr lang="en-US" dirty="0"/>
              <a:t>, My T. Thai</a:t>
            </a:r>
            <a:r>
              <a:rPr lang="en-US" baseline="30000" dirty="0"/>
              <a:t>2</a:t>
            </a:r>
            <a:r>
              <a:rPr lang="en-US" dirty="0"/>
              <a:t>, Jie Wu</a:t>
            </a:r>
            <a:r>
              <a:rPr lang="en-US" baseline="30000" dirty="0"/>
              <a:t>1</a:t>
            </a:r>
            <a:r>
              <a:rPr lang="en-US" dirty="0"/>
              <a:t>, Hongchang Gao</a:t>
            </a:r>
            <a:r>
              <a:rPr lang="en-US" baseline="30000" dirty="0"/>
              <a:t>1</a:t>
            </a:r>
          </a:p>
          <a:p>
            <a:pPr marL="457200" indent="-457200">
              <a:buAutoNum type="arabicPeriod"/>
            </a:pPr>
            <a:r>
              <a:rPr lang="en-US" dirty="0"/>
              <a:t>Temple University</a:t>
            </a:r>
          </a:p>
          <a:p>
            <a:pPr marL="457200" indent="-457200">
              <a:buAutoNum type="arabicPeriod"/>
            </a:pPr>
            <a:r>
              <a:rPr lang="en-US" dirty="0"/>
              <a:t>University of Florida</a:t>
            </a:r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889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51504-01AE-4B74-5A9F-71DF2E0F7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Convergence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6D30D-2F11-5D86-E494-3446F6D59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Novelties when measuring the optimality of y and z</a:t>
            </a:r>
          </a:p>
          <a:p>
            <a:pPr lvl="1"/>
            <a:r>
              <a:rPr lang="en-US" dirty="0"/>
              <a:t>Our method use</a:t>
            </a:r>
            <a:endParaRPr lang="en-US" b="1" dirty="0"/>
          </a:p>
          <a:p>
            <a:pPr lvl="1"/>
            <a:endParaRPr lang="en-US" b="1" dirty="0"/>
          </a:p>
          <a:p>
            <a:pPr lvl="1"/>
            <a:endParaRPr lang="en-US" b="1" dirty="0"/>
          </a:p>
          <a:p>
            <a:pPr lvl="1"/>
            <a:endParaRPr lang="en-US" b="1" dirty="0"/>
          </a:p>
          <a:p>
            <a:pPr lvl="1"/>
            <a:endParaRPr lang="en-US" b="1" dirty="0"/>
          </a:p>
          <a:p>
            <a:pPr lvl="1"/>
            <a:endParaRPr lang="en-US" b="1" dirty="0"/>
          </a:p>
          <a:p>
            <a:pPr lvl="1"/>
            <a:r>
              <a:rPr lang="en-US" dirty="0"/>
              <a:t>Existing methods in the single-machine setting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436682-E33B-5074-1060-94EDD4453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519" y="2730500"/>
            <a:ext cx="2781300" cy="1397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3034C8F-F028-7B16-7E64-EEB3A44776C6}"/>
              </a:ext>
            </a:extLst>
          </p:cNvPr>
          <p:cNvGrpSpPr/>
          <p:nvPr/>
        </p:nvGrpSpPr>
        <p:grpSpPr>
          <a:xfrm>
            <a:off x="4328085" y="5239227"/>
            <a:ext cx="1333500" cy="937736"/>
            <a:chOff x="4474509" y="5239227"/>
            <a:chExt cx="1333500" cy="93773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55AB547-2163-2A86-02C1-C2499107B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74509" y="5239227"/>
              <a:ext cx="1333500" cy="3556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741C204-89C6-8DF6-78C3-8C72D97B6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74509" y="5821363"/>
              <a:ext cx="1320800" cy="355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3681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89F02-33AE-4765-404A-40444D18B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Convergence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43A65-A9D9-5C0C-1FE0-FA3B9B4FB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Lemmas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2C5577-090C-E175-0F29-74295092E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134" y="1690688"/>
            <a:ext cx="5626100" cy="5092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5B8902-4759-1031-F0A7-73028D03340E}"/>
              </a:ext>
            </a:extLst>
          </p:cNvPr>
          <p:cNvSpPr txBox="1"/>
          <p:nvPr/>
        </p:nvSpPr>
        <p:spPr>
          <a:xfrm>
            <a:off x="9114315" y="2888806"/>
            <a:ext cx="2653853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Function value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D663A1D-19E9-EFA2-CB5B-1DF41172536F}"/>
              </a:ext>
            </a:extLst>
          </p:cNvPr>
          <p:cNvSpPr/>
          <p:nvPr/>
        </p:nvSpPr>
        <p:spPr>
          <a:xfrm>
            <a:off x="3490133" y="2717944"/>
            <a:ext cx="5411820" cy="711056"/>
          </a:xfrm>
          <a:prstGeom prst="roundRect">
            <a:avLst/>
          </a:prstGeom>
          <a:solidFill>
            <a:schemeClr val="accent4">
              <a:lumMod val="60000"/>
              <a:lumOff val="40000"/>
              <a:alpha val="23014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16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59E29-4FFB-5DB5-91BB-3D8F401B1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Convergence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FA8C0-0B45-2CC7-EB69-125B062EF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Lemmas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322525-EF3A-2578-BEA6-0D77DB669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294" y="2227263"/>
            <a:ext cx="5702300" cy="3949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1F9770-8DEE-B067-18A5-1A751CE2CB41}"/>
              </a:ext>
            </a:extLst>
          </p:cNvPr>
          <p:cNvSpPr txBox="1"/>
          <p:nvPr/>
        </p:nvSpPr>
        <p:spPr>
          <a:xfrm>
            <a:off x="9088594" y="3244334"/>
            <a:ext cx="2653853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Function value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537F002-08E8-EC43-63E8-04518473A7D6}"/>
              </a:ext>
            </a:extLst>
          </p:cNvPr>
          <p:cNvSpPr/>
          <p:nvPr/>
        </p:nvSpPr>
        <p:spPr>
          <a:xfrm>
            <a:off x="3531534" y="3040673"/>
            <a:ext cx="5411820" cy="711056"/>
          </a:xfrm>
          <a:prstGeom prst="roundRect">
            <a:avLst/>
          </a:prstGeom>
          <a:solidFill>
            <a:schemeClr val="accent4">
              <a:lumMod val="60000"/>
              <a:lumOff val="40000"/>
              <a:alpha val="23014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24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40112-476B-B554-D1A9-8FA43964C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8046C-08BA-6E38-CDD3-080CAC10A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042B3-E51B-F74F-4E68-AAF1B2A80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 Definition</a:t>
            </a:r>
          </a:p>
          <a:p>
            <a:endParaRPr lang="en-US" dirty="0"/>
          </a:p>
          <a:p>
            <a:r>
              <a:rPr lang="en-US" dirty="0"/>
              <a:t>Algorithm Design</a:t>
            </a:r>
          </a:p>
          <a:p>
            <a:endParaRPr lang="en-US" dirty="0"/>
          </a:p>
          <a:p>
            <a:r>
              <a:rPr lang="en-US" dirty="0"/>
              <a:t>Convergence Rate</a:t>
            </a:r>
          </a:p>
          <a:p>
            <a:endParaRPr lang="en-US" dirty="0"/>
          </a:p>
          <a:p>
            <a:r>
              <a:rPr lang="en-US" b="1" dirty="0"/>
              <a:t>Experiments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523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4E9A7-DCF3-3A02-E789-2EA1DD45B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5ADC8-BB18-EBEA-FF44-CCF3D1446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Hyperparameter Optimization</a:t>
            </a:r>
          </a:p>
          <a:p>
            <a:pPr lvl="1"/>
            <a:r>
              <a:rPr lang="en-US" dirty="0"/>
              <a:t>Lower-level learns model parameters</a:t>
            </a:r>
          </a:p>
          <a:p>
            <a:pPr lvl="1"/>
            <a:r>
              <a:rPr lang="en-US" dirty="0"/>
              <a:t>Upper-level learns hyperparameters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E23671-6442-339E-BBFF-2C1C4446C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709" y="3177148"/>
            <a:ext cx="6738046" cy="299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282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55ABA-919B-6A32-B111-94B9D29E7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08D0A-3FDB-06BB-C53F-4D99E2287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Loss function value versus iterations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4ED7B5-470C-72C8-42B6-D67B1765B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44" y="2642019"/>
            <a:ext cx="10812912" cy="291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00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221AB-2530-80BC-158F-9FAEAB23A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0EF6B-62A1-DF2A-FB25-5C748852D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Ablation Studies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36829D-57DF-47AB-C93E-B44DA21A1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54" y="2380674"/>
            <a:ext cx="10603911" cy="290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997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446CD-E2C3-4FAF-BB63-B15D171BF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E207B-E204-041E-1055-3C04CC923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Algorithm Design</a:t>
            </a:r>
          </a:p>
          <a:p>
            <a:pPr lvl="1"/>
            <a:r>
              <a:rPr lang="en-US" dirty="0"/>
              <a:t>Fully first-order gradient</a:t>
            </a:r>
          </a:p>
          <a:p>
            <a:pPr lvl="1"/>
            <a:r>
              <a:rPr lang="en-US" dirty="0"/>
              <a:t>No need to compute second-order Hessian or Jacobian matrices</a:t>
            </a:r>
          </a:p>
          <a:p>
            <a:pPr lvl="1"/>
            <a:endParaRPr lang="en-US" dirty="0"/>
          </a:p>
          <a:p>
            <a:r>
              <a:rPr lang="en-US" dirty="0"/>
              <a:t>Convergence Analysis</a:t>
            </a:r>
          </a:p>
          <a:p>
            <a:pPr lvl="1"/>
            <a:r>
              <a:rPr lang="en-US" dirty="0"/>
              <a:t>Measure lower-level optimality based on function values</a:t>
            </a:r>
          </a:p>
          <a:p>
            <a:pPr lvl="1"/>
            <a:r>
              <a:rPr lang="en-US" dirty="0"/>
              <a:t>Only require the pure PL condition</a:t>
            </a:r>
          </a:p>
          <a:p>
            <a:pPr lvl="1"/>
            <a:r>
              <a:rPr lang="en-US" dirty="0"/>
              <a:t>No need to use the regularization term to introduce strong convexity</a:t>
            </a:r>
          </a:p>
        </p:txBody>
      </p:sp>
    </p:spTree>
    <p:extLst>
      <p:ext uri="{BB962C8B-B14F-4D97-AF65-F5344CB8AC3E}">
        <p14:creationId xmlns:p14="http://schemas.microsoft.com/office/powerpoint/2010/main" val="70724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B9D9A-B749-7EE7-8757-CC702CCA0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7D70C8-F04B-B604-AD7C-32921776E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 Definition</a:t>
            </a:r>
          </a:p>
          <a:p>
            <a:endParaRPr lang="en-US" dirty="0"/>
          </a:p>
          <a:p>
            <a:r>
              <a:rPr lang="en-US" dirty="0"/>
              <a:t>Algorithm Design</a:t>
            </a:r>
          </a:p>
          <a:p>
            <a:endParaRPr lang="en-US" dirty="0"/>
          </a:p>
          <a:p>
            <a:r>
              <a:rPr lang="en-US" dirty="0"/>
              <a:t>Convergence Rate</a:t>
            </a:r>
          </a:p>
          <a:p>
            <a:endParaRPr lang="en-US" dirty="0"/>
          </a:p>
          <a:p>
            <a:r>
              <a:rPr lang="en-US" dirty="0"/>
              <a:t>Experiments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070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248E4-C5FF-3F5E-05FC-884DD9C3F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5A74B-0E5C-7A70-1D0A-88A11F19F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Decentralized stochastic bilevel optimization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The lower-level loss function is nonconvex in y but satisfies the PL condition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F48410-7039-CBE5-D43E-1A40E3865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700" y="2458156"/>
            <a:ext cx="5153254" cy="173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80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E52D3-8F11-59DB-FEA4-4C3202A98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D15AF-8897-B6E4-982E-78F703712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Limitations of existing methods</a:t>
            </a:r>
          </a:p>
          <a:p>
            <a:pPr lvl="1"/>
            <a:r>
              <a:rPr lang="en-US" dirty="0"/>
              <a:t>All decentralized bilevel optimization methods require that the lower-level loss function is </a:t>
            </a:r>
            <a:r>
              <a:rPr lang="en-US" b="1" dirty="0"/>
              <a:t>strongly-convex in y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Existing methods in the single-machine setting requires a regularization term to make the lower-level loss function become strongly convex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62D17E-D58D-9E11-833F-F02982F3F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3435" y="4326092"/>
            <a:ext cx="2590231" cy="810683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9603D75-45AA-396A-441B-1CF6A7AAEE45}"/>
              </a:ext>
            </a:extLst>
          </p:cNvPr>
          <p:cNvCxnSpPr>
            <a:cxnSpLocks/>
          </p:cNvCxnSpPr>
          <p:nvPr/>
        </p:nvCxnSpPr>
        <p:spPr>
          <a:xfrm>
            <a:off x="6211852" y="5011649"/>
            <a:ext cx="0" cy="55651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B61DF303-4CA2-A4E5-2F5B-7E854CFCEEA8}"/>
              </a:ext>
            </a:extLst>
          </p:cNvPr>
          <p:cNvSpPr/>
          <p:nvPr/>
        </p:nvSpPr>
        <p:spPr>
          <a:xfrm>
            <a:off x="5592599" y="4489954"/>
            <a:ext cx="1238507" cy="548640"/>
          </a:xfrm>
          <a:prstGeom prst="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3D1F1B-94FD-0784-1B3A-C78954A765FD}"/>
              </a:ext>
            </a:extLst>
          </p:cNvPr>
          <p:cNvSpPr txBox="1"/>
          <p:nvPr/>
        </p:nvSpPr>
        <p:spPr>
          <a:xfrm>
            <a:off x="5428550" y="5535600"/>
            <a:ext cx="1595718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regularization</a:t>
            </a:r>
          </a:p>
        </p:txBody>
      </p:sp>
    </p:spTree>
    <p:extLst>
      <p:ext uri="{BB962C8B-B14F-4D97-AF65-F5344CB8AC3E}">
        <p14:creationId xmlns:p14="http://schemas.microsoft.com/office/powerpoint/2010/main" val="1142677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02A2E-3252-3FFC-9609-3BFEC6270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67353-2389-1383-3EA1-2B85088F5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59E06-88F2-24AE-7850-672BD5EA7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 Definition</a:t>
            </a:r>
          </a:p>
          <a:p>
            <a:endParaRPr lang="en-US" dirty="0"/>
          </a:p>
          <a:p>
            <a:r>
              <a:rPr lang="en-US" b="1" dirty="0"/>
              <a:t>Algorithm Design</a:t>
            </a:r>
          </a:p>
          <a:p>
            <a:endParaRPr lang="en-US" dirty="0"/>
          </a:p>
          <a:p>
            <a:r>
              <a:rPr lang="en-US" dirty="0"/>
              <a:t>Convergence Rate</a:t>
            </a:r>
          </a:p>
          <a:p>
            <a:endParaRPr lang="en-US" dirty="0"/>
          </a:p>
          <a:p>
            <a:r>
              <a:rPr lang="en-US" dirty="0"/>
              <a:t>Experiments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559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26ACC-B201-B077-84A5-94E7C0094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01AD3-B434-3F23-9BCA-1177C44525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Minimax Reformulation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No need to compute second-order Hessian or Jacobian matrices</a:t>
            </a:r>
          </a:p>
          <a:p>
            <a:pPr lvl="1"/>
            <a:r>
              <a:rPr lang="en-US" dirty="0"/>
              <a:t>Approximate the original bilevel optimization well given appropriate $\rho$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275C6E-589C-7C3A-4589-9954AEA5D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415" y="2616993"/>
            <a:ext cx="5504288" cy="151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617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66338-4C4E-61AD-5B4C-627E08156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BEA2B-B0A5-B99B-7D3C-61461399D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B5DCA5-31F2-155D-D652-3BBE76D25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733" y="0"/>
            <a:ext cx="541549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0DE47E-C538-36BE-1282-C5C0FBBDE4B4}"/>
              </a:ext>
            </a:extLst>
          </p:cNvPr>
          <p:cNvSpPr txBox="1"/>
          <p:nvPr/>
        </p:nvSpPr>
        <p:spPr>
          <a:xfrm>
            <a:off x="8212575" y="4962089"/>
            <a:ext cx="2855293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Only first-order gradients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7A0E34B-BDE6-6342-2751-FBA2B90FFB39}"/>
              </a:ext>
            </a:extLst>
          </p:cNvPr>
          <p:cNvSpPr/>
          <p:nvPr/>
        </p:nvSpPr>
        <p:spPr>
          <a:xfrm>
            <a:off x="3585469" y="4726430"/>
            <a:ext cx="4467244" cy="840651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3014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DC772B-80BB-A24B-83B1-3D45E77179EE}"/>
              </a:ext>
            </a:extLst>
          </p:cNvPr>
          <p:cNvSpPr txBox="1"/>
          <p:nvPr/>
        </p:nvSpPr>
        <p:spPr>
          <a:xfrm>
            <a:off x="8212575" y="5992297"/>
            <a:ext cx="2855293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Gradient tracking step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34387A8-6478-F748-0DAF-E7DE39220F7F}"/>
              </a:ext>
            </a:extLst>
          </p:cNvPr>
          <p:cNvSpPr/>
          <p:nvPr/>
        </p:nvSpPr>
        <p:spPr>
          <a:xfrm>
            <a:off x="3585468" y="5722933"/>
            <a:ext cx="4467243" cy="769942"/>
          </a:xfrm>
          <a:prstGeom prst="roundRect">
            <a:avLst/>
          </a:prstGeom>
          <a:solidFill>
            <a:schemeClr val="accent5">
              <a:lumMod val="60000"/>
              <a:lumOff val="40000"/>
              <a:alpha val="23014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7688C3-4659-4C72-9E7F-53F4E2F23F1A}"/>
              </a:ext>
            </a:extLst>
          </p:cNvPr>
          <p:cNvSpPr txBox="1"/>
          <p:nvPr/>
        </p:nvSpPr>
        <p:spPr>
          <a:xfrm>
            <a:off x="8212575" y="4077653"/>
            <a:ext cx="2855292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Update three variables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CCB87E4-6F1B-0FE1-C15C-180E9F302CC8}"/>
              </a:ext>
            </a:extLst>
          </p:cNvPr>
          <p:cNvSpPr/>
          <p:nvPr/>
        </p:nvSpPr>
        <p:spPr>
          <a:xfrm>
            <a:off x="3585468" y="3859522"/>
            <a:ext cx="4460464" cy="711056"/>
          </a:xfrm>
          <a:prstGeom prst="roundRect">
            <a:avLst/>
          </a:prstGeom>
          <a:solidFill>
            <a:schemeClr val="accent4">
              <a:lumMod val="60000"/>
              <a:lumOff val="40000"/>
              <a:alpha val="23014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0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9A52E-D7BF-BFC4-6418-35FDCF587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C77BD-3AC7-1DC7-7AC6-D74ECFFFA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9CD3D-A098-4FB7-A23A-48CF7453E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 Definition</a:t>
            </a:r>
          </a:p>
          <a:p>
            <a:endParaRPr lang="en-US" dirty="0"/>
          </a:p>
          <a:p>
            <a:r>
              <a:rPr lang="en-US" dirty="0"/>
              <a:t>Algorithm Design</a:t>
            </a:r>
          </a:p>
          <a:p>
            <a:endParaRPr lang="en-US" dirty="0"/>
          </a:p>
          <a:p>
            <a:r>
              <a:rPr lang="en-US" b="1" dirty="0"/>
              <a:t>Convergence Rate</a:t>
            </a:r>
          </a:p>
          <a:p>
            <a:endParaRPr lang="en-US" dirty="0"/>
          </a:p>
          <a:p>
            <a:r>
              <a:rPr lang="en-US" dirty="0"/>
              <a:t>Experiments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709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2A8EA-A763-1F1A-AEC4-FCDFC0627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Convergence 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938B7-0E57-B386-9D08-B52E278A41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Convergence rate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Linear speedup</a:t>
            </a:r>
          </a:p>
          <a:p>
            <a:pPr lvl="1"/>
            <a:r>
              <a:rPr lang="en-US" dirty="0"/>
              <a:t>Better dependence on the condition number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4C1F00-432A-9AF6-B451-F71804844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9915" y="2203626"/>
            <a:ext cx="6506509" cy="308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86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267</Words>
  <Application>Microsoft Macintosh PowerPoint</Application>
  <PresentationFormat>Widescreen</PresentationFormat>
  <Paragraphs>104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Convergence Analysis of Decentralized Hessian-/Jacobian-Free Algorithm for Nonconvex Stochastic Bi-Level Optimization</vt:lpstr>
      <vt:lpstr>Outline</vt:lpstr>
      <vt:lpstr>Problem Definition</vt:lpstr>
      <vt:lpstr>Problem Definition</vt:lpstr>
      <vt:lpstr>Outline</vt:lpstr>
      <vt:lpstr>Algorithm Design</vt:lpstr>
      <vt:lpstr>Algorithm Design</vt:lpstr>
      <vt:lpstr>Outline</vt:lpstr>
      <vt:lpstr>Convergence Rate</vt:lpstr>
      <vt:lpstr>Convergence Analysis</vt:lpstr>
      <vt:lpstr>Convergence Analysis</vt:lpstr>
      <vt:lpstr>Convergence Analysis</vt:lpstr>
      <vt:lpstr>Outline</vt:lpstr>
      <vt:lpstr>Experiments</vt:lpstr>
      <vt:lpstr>Experiments</vt:lpstr>
      <vt:lpstr>Experiments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Hongchang Gao</dc:creator>
  <cp:lastModifiedBy>Hongchang Gao</cp:lastModifiedBy>
  <cp:revision>2</cp:revision>
  <dcterms:created xsi:type="dcterms:W3CDTF">2026-08-25T23:03:28Z</dcterms:created>
  <dcterms:modified xsi:type="dcterms:W3CDTF">2026-08-25T23:42:42Z</dcterms:modified>
</cp:coreProperties>
</file>