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8"/>
  </p:notesMasterIdLst>
  <p:handoutMasterIdLst>
    <p:handoutMasterId r:id="rId39"/>
  </p:handoutMasterIdLst>
  <p:sldIdLst>
    <p:sldId id="549" r:id="rId2"/>
    <p:sldId id="594" r:id="rId3"/>
    <p:sldId id="500" r:id="rId4"/>
    <p:sldId id="575" r:id="rId5"/>
    <p:sldId id="589" r:id="rId6"/>
    <p:sldId id="590" r:id="rId7"/>
    <p:sldId id="591" r:id="rId8"/>
    <p:sldId id="592" r:id="rId9"/>
    <p:sldId id="593" r:id="rId10"/>
    <p:sldId id="551" r:id="rId11"/>
    <p:sldId id="537" r:id="rId12"/>
    <p:sldId id="538" r:id="rId13"/>
    <p:sldId id="572" r:id="rId14"/>
    <p:sldId id="581" r:id="rId15"/>
    <p:sldId id="588" r:id="rId16"/>
    <p:sldId id="576" r:id="rId17"/>
    <p:sldId id="539" r:id="rId18"/>
    <p:sldId id="570" r:id="rId19"/>
    <p:sldId id="541" r:id="rId20"/>
    <p:sldId id="568" r:id="rId21"/>
    <p:sldId id="579" r:id="rId22"/>
    <p:sldId id="569" r:id="rId23"/>
    <p:sldId id="578" r:id="rId24"/>
    <p:sldId id="543" r:id="rId25"/>
    <p:sldId id="582" r:id="rId26"/>
    <p:sldId id="542" r:id="rId27"/>
    <p:sldId id="580" r:id="rId28"/>
    <p:sldId id="508" r:id="rId29"/>
    <p:sldId id="583" r:id="rId30"/>
    <p:sldId id="536" r:id="rId31"/>
    <p:sldId id="509" r:id="rId32"/>
    <p:sldId id="528" r:id="rId33"/>
    <p:sldId id="512" r:id="rId34"/>
    <p:sldId id="584" r:id="rId35"/>
    <p:sldId id="586" r:id="rId36"/>
    <p:sldId id="587" r:id="rId37"/>
  </p:sldIdLst>
  <p:sldSz cx="9144000" cy="6858000" type="screen4x3"/>
  <p:notesSz cx="9601200" cy="7315200"/>
  <p:defaultTex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mn-cs"/>
      </a:defRPr>
    </a:lvl5pPr>
    <a:lvl6pPr marL="2286000" algn="l" defTabSz="914400" rtl="0" eaLnBrk="1" latinLnBrk="0" hangingPunct="1">
      <a:defRPr kern="1200">
        <a:solidFill>
          <a:schemeClr val="bg1"/>
        </a:solidFill>
        <a:latin typeface="Arial" panose="020B0604020202020204" pitchFamily="34" charset="0"/>
        <a:ea typeface="+mn-ea"/>
        <a:cs typeface="+mn-cs"/>
      </a:defRPr>
    </a:lvl6pPr>
    <a:lvl7pPr marL="2743200" algn="l" defTabSz="914400" rtl="0" eaLnBrk="1" latinLnBrk="0" hangingPunct="1">
      <a:defRPr kern="1200">
        <a:solidFill>
          <a:schemeClr val="bg1"/>
        </a:solidFill>
        <a:latin typeface="Arial" panose="020B0604020202020204" pitchFamily="34" charset="0"/>
        <a:ea typeface="+mn-ea"/>
        <a:cs typeface="+mn-cs"/>
      </a:defRPr>
    </a:lvl7pPr>
    <a:lvl8pPr marL="3200400" algn="l" defTabSz="914400" rtl="0" eaLnBrk="1" latinLnBrk="0" hangingPunct="1">
      <a:defRPr kern="1200">
        <a:solidFill>
          <a:schemeClr val="bg1"/>
        </a:solidFill>
        <a:latin typeface="Arial" panose="020B0604020202020204" pitchFamily="34" charset="0"/>
        <a:ea typeface="+mn-ea"/>
        <a:cs typeface="+mn-cs"/>
      </a:defRPr>
    </a:lvl8pPr>
    <a:lvl9pPr marL="3657600" algn="l" defTabSz="914400" rtl="0" eaLnBrk="1" latinLnBrk="0" hangingPunct="1">
      <a:defRPr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64" userDrawn="1">
          <p15:clr>
            <a:srgbClr val="A4A3A4"/>
          </p15:clr>
        </p15:guide>
        <p15:guide id="2" pos="295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79" autoAdjust="0"/>
    <p:restoredTop sz="90661" autoAdjust="0"/>
  </p:normalViewPr>
  <p:slideViewPr>
    <p:cSldViewPr>
      <p:cViewPr varScale="1">
        <p:scale>
          <a:sx n="59" d="100"/>
          <a:sy n="59" d="100"/>
        </p:scale>
        <p:origin x="1854" y="21"/>
      </p:cViewPr>
      <p:guideLst>
        <p:guide orient="horz" pos="2160"/>
        <p:guide pos="2880"/>
      </p:guideLst>
    </p:cSldViewPr>
  </p:slideViewPr>
  <p:outlineViewPr>
    <p:cViewPr varScale="1">
      <p:scale>
        <a:sx n="170" d="200"/>
        <a:sy n="170" d="200"/>
      </p:scale>
      <p:origin x="0" y="-10936"/>
    </p:cViewPr>
  </p:outlineViewPr>
  <p:notesTextViewPr>
    <p:cViewPr>
      <p:scale>
        <a:sx n="100" d="100"/>
        <a:sy n="100" d="100"/>
      </p:scale>
      <p:origin x="0" y="0"/>
    </p:cViewPr>
  </p:notesTextViewPr>
  <p:sorterViewPr>
    <p:cViewPr>
      <p:scale>
        <a:sx n="100" d="100"/>
        <a:sy n="100" d="100"/>
      </p:scale>
      <p:origin x="0" y="4764"/>
    </p:cViewPr>
  </p:sorterViewPr>
  <p:notesViewPr>
    <p:cSldViewPr>
      <p:cViewPr varScale="1">
        <p:scale>
          <a:sx n="59" d="100"/>
          <a:sy n="59" d="100"/>
        </p:scale>
        <p:origin x="-1752" y="-72"/>
      </p:cViewPr>
      <p:guideLst>
        <p:guide orient="horz" pos="2264"/>
        <p:guide pos="295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59537" cy="366092"/>
          </a:xfrm>
          <a:prstGeom prst="rect">
            <a:avLst/>
          </a:prstGeom>
        </p:spPr>
        <p:txBody>
          <a:bodyPr vert="horz" wrap="square" lIns="93975" tIns="46988" rIns="93975" bIns="46988" numCol="1" anchor="t" anchorCtr="0" compatLnSpc="1">
            <a:prstTxWarp prst="textNoShape">
              <a:avLst/>
            </a:prstTxWarp>
          </a:bodyPr>
          <a:lstStyle>
            <a:lvl1pPr>
              <a:buClr>
                <a:srgbClr val="000000"/>
              </a:buClr>
              <a:buSzPct val="100000"/>
              <a:buFont typeface="Arial" charset="0"/>
              <a:buNone/>
              <a:defRPr sz="1100">
                <a:latin typeface="Arial" charset="0"/>
              </a:defRPr>
            </a:lvl1pPr>
          </a:lstStyle>
          <a:p>
            <a:pPr>
              <a:defRPr/>
            </a:pPr>
            <a:endParaRPr lang="en-US" altLang="zh-CN"/>
          </a:p>
        </p:txBody>
      </p:sp>
      <p:sp>
        <p:nvSpPr>
          <p:cNvPr id="3" name="Date Placeholder 2"/>
          <p:cNvSpPr>
            <a:spLocks noGrp="1"/>
          </p:cNvSpPr>
          <p:nvPr>
            <p:ph type="dt" sz="quarter" idx="1"/>
          </p:nvPr>
        </p:nvSpPr>
        <p:spPr>
          <a:xfrm>
            <a:off x="5440024" y="0"/>
            <a:ext cx="4159537" cy="366092"/>
          </a:xfrm>
          <a:prstGeom prst="rect">
            <a:avLst/>
          </a:prstGeom>
        </p:spPr>
        <p:txBody>
          <a:bodyPr vert="horz" wrap="square" lIns="93975" tIns="46988" rIns="93975" bIns="46988" numCol="1" anchor="t" anchorCtr="0" compatLnSpc="1">
            <a:prstTxWarp prst="textNoShape">
              <a:avLst/>
            </a:prstTxWarp>
          </a:bodyPr>
          <a:lstStyle>
            <a:lvl1pPr algn="r">
              <a:buClr>
                <a:srgbClr val="000000"/>
              </a:buClr>
              <a:buSzPct val="100000"/>
              <a:buFont typeface="Arial" charset="0"/>
              <a:buNone/>
              <a:defRPr sz="1100">
                <a:latin typeface="Arial" charset="0"/>
              </a:defRPr>
            </a:lvl1pPr>
          </a:lstStyle>
          <a:p>
            <a:pPr>
              <a:defRPr/>
            </a:pPr>
            <a:fld id="{20934B1F-D9F3-4960-A904-283E30F1F341}" type="datetimeFigureOut">
              <a:rPr lang="en-US" altLang="zh-CN"/>
              <a:pPr>
                <a:defRPr/>
              </a:pPr>
              <a:t>10/15/2018</a:t>
            </a:fld>
            <a:endParaRPr lang="en-US" altLang="zh-CN"/>
          </a:p>
        </p:txBody>
      </p:sp>
      <p:sp>
        <p:nvSpPr>
          <p:cNvPr id="4" name="Footer Placeholder 3"/>
          <p:cNvSpPr>
            <a:spLocks noGrp="1"/>
          </p:cNvSpPr>
          <p:nvPr>
            <p:ph type="ftr" sz="quarter" idx="2"/>
          </p:nvPr>
        </p:nvSpPr>
        <p:spPr>
          <a:xfrm>
            <a:off x="0" y="6947452"/>
            <a:ext cx="4159537" cy="366092"/>
          </a:xfrm>
          <a:prstGeom prst="rect">
            <a:avLst/>
          </a:prstGeom>
        </p:spPr>
        <p:txBody>
          <a:bodyPr vert="horz" wrap="square" lIns="93975" tIns="46988" rIns="93975" bIns="46988" numCol="1" anchor="b" anchorCtr="0" compatLnSpc="1">
            <a:prstTxWarp prst="textNoShape">
              <a:avLst/>
            </a:prstTxWarp>
          </a:bodyPr>
          <a:lstStyle>
            <a:lvl1pPr>
              <a:buClr>
                <a:srgbClr val="000000"/>
              </a:buClr>
              <a:buSzPct val="100000"/>
              <a:buFont typeface="Arial" charset="0"/>
              <a:buNone/>
              <a:defRPr sz="1100">
                <a:latin typeface="Arial" charset="0"/>
              </a:defRPr>
            </a:lvl1pPr>
          </a:lstStyle>
          <a:p>
            <a:pPr>
              <a:defRPr/>
            </a:pPr>
            <a:endParaRPr lang="en-US" altLang="zh-CN"/>
          </a:p>
        </p:txBody>
      </p:sp>
      <p:sp>
        <p:nvSpPr>
          <p:cNvPr id="5" name="Slide Number Placeholder 4"/>
          <p:cNvSpPr>
            <a:spLocks noGrp="1"/>
          </p:cNvSpPr>
          <p:nvPr>
            <p:ph type="sldNum" sz="quarter" idx="3"/>
          </p:nvPr>
        </p:nvSpPr>
        <p:spPr>
          <a:xfrm>
            <a:off x="5440024" y="6947452"/>
            <a:ext cx="4159537" cy="366092"/>
          </a:xfrm>
          <a:prstGeom prst="rect">
            <a:avLst/>
          </a:prstGeom>
        </p:spPr>
        <p:txBody>
          <a:bodyPr vert="horz" wrap="square" lIns="93975" tIns="46988" rIns="93975" bIns="46988" numCol="1" anchor="b" anchorCtr="0" compatLnSpc="1">
            <a:prstTxWarp prst="textNoShape">
              <a:avLst/>
            </a:prstTxWarp>
          </a:bodyPr>
          <a:lstStyle>
            <a:lvl1pPr algn="r">
              <a:buClr>
                <a:srgbClr val="000000"/>
              </a:buClr>
              <a:buSzPct val="100000"/>
              <a:buFont typeface="Arial" panose="020B0604020202020204" pitchFamily="34" charset="0"/>
              <a:buNone/>
              <a:defRPr sz="1100"/>
            </a:lvl1pPr>
          </a:lstStyle>
          <a:p>
            <a:pPr>
              <a:defRPr/>
            </a:pPr>
            <a:fld id="{A79C2080-0242-4C2B-8385-7D05F04B86B3}" type="slidenum">
              <a:rPr lang="en-US" altLang="zh-CN"/>
              <a:pPr>
                <a:defRPr/>
              </a:pPr>
              <a:t>‹#›</a:t>
            </a:fld>
            <a:endParaRPr lang="en-US" altLang="zh-CN"/>
          </a:p>
        </p:txBody>
      </p:sp>
    </p:spTree>
    <p:extLst>
      <p:ext uri="{BB962C8B-B14F-4D97-AF65-F5344CB8AC3E}">
        <p14:creationId xmlns:p14="http://schemas.microsoft.com/office/powerpoint/2010/main" val="2976924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AutoShape 1"/>
          <p:cNvSpPr>
            <a:spLocks noChangeArrowheads="1"/>
          </p:cNvSpPr>
          <p:nvPr/>
        </p:nvSpPr>
        <p:spPr bwMode="auto">
          <a:xfrm>
            <a:off x="0" y="0"/>
            <a:ext cx="9601200" cy="7315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3975" tIns="46988" rIns="93975" bIns="46988"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57200" eaLnBrk="0" fontAlgn="base" hangingPunct="0">
              <a:spcBef>
                <a:spcPct val="0"/>
              </a:spcBef>
              <a:spcAft>
                <a:spcPct val="0"/>
              </a:spcAft>
              <a:defRPr>
                <a:solidFill>
                  <a:schemeClr val="bg1"/>
                </a:solidFill>
                <a:latin typeface="Arial" charset="0"/>
              </a:defRPr>
            </a:lvl6pPr>
            <a:lvl7pPr marL="2971800" indent="-228600" defTabSz="457200" eaLnBrk="0" fontAlgn="base" hangingPunct="0">
              <a:spcBef>
                <a:spcPct val="0"/>
              </a:spcBef>
              <a:spcAft>
                <a:spcPct val="0"/>
              </a:spcAft>
              <a:defRPr>
                <a:solidFill>
                  <a:schemeClr val="bg1"/>
                </a:solidFill>
                <a:latin typeface="Arial" charset="0"/>
              </a:defRPr>
            </a:lvl7pPr>
            <a:lvl8pPr marL="3429000" indent="-228600" defTabSz="457200" eaLnBrk="0" fontAlgn="base" hangingPunct="0">
              <a:spcBef>
                <a:spcPct val="0"/>
              </a:spcBef>
              <a:spcAft>
                <a:spcPct val="0"/>
              </a:spcAft>
              <a:defRPr>
                <a:solidFill>
                  <a:schemeClr val="bg1"/>
                </a:solidFill>
                <a:latin typeface="Arial" charset="0"/>
              </a:defRPr>
            </a:lvl8pPr>
            <a:lvl9pPr marL="3886200" indent="-228600" defTabSz="457200" eaLnBrk="0" fontAlgn="base" hangingPunct="0">
              <a:spcBef>
                <a:spcPct val="0"/>
              </a:spcBef>
              <a:spcAft>
                <a:spcPct val="0"/>
              </a:spcAft>
              <a:defRPr>
                <a:solidFill>
                  <a:schemeClr val="bg1"/>
                </a:solidFill>
                <a:latin typeface="Arial" charset="0"/>
              </a:defRPr>
            </a:lvl9pPr>
          </a:lstStyle>
          <a:p>
            <a:pPr>
              <a:buClr>
                <a:srgbClr val="000000"/>
              </a:buClr>
              <a:buSzPct val="100000"/>
              <a:buFont typeface="Arial" charset="0"/>
              <a:buNone/>
              <a:defRPr/>
            </a:pPr>
            <a:endParaRPr lang="en-US" altLang="zh-CN"/>
          </a:p>
        </p:txBody>
      </p:sp>
      <p:sp>
        <p:nvSpPr>
          <p:cNvPr id="2" name="Rectangle 2"/>
          <p:cNvSpPr>
            <a:spLocks noGrp="1" noChangeArrowheads="1"/>
          </p:cNvSpPr>
          <p:nvPr>
            <p:ph type="hdr"/>
          </p:nvPr>
        </p:nvSpPr>
        <p:spPr bwMode="auto">
          <a:xfrm>
            <a:off x="0" y="0"/>
            <a:ext cx="4159537" cy="364435"/>
          </a:xfrm>
          <a:prstGeom prst="rect">
            <a:avLst/>
          </a:prstGeom>
          <a:noFill/>
          <a:ln w="9525">
            <a:noFill/>
            <a:round/>
            <a:headEnd/>
            <a:tailEnd/>
          </a:ln>
          <a:effectLst/>
        </p:spPr>
        <p:txBody>
          <a:bodyPr vert="horz" wrap="square" lIns="95819" tIns="48092" rIns="95819" bIns="48092" numCol="1" anchor="t" anchorCtr="0" compatLnSpc="1">
            <a:prstTxWarp prst="textNoShape">
              <a:avLst/>
            </a:prstTxWarp>
          </a:bodyPr>
          <a:lstStyle>
            <a:lvl1pPr eaLnBrk="1">
              <a:buClr>
                <a:srgbClr val="000000"/>
              </a:buClr>
              <a:buSzPct val="45000"/>
              <a:buFont typeface="Wingdings" pitchFamily="2" charset="2"/>
              <a:buNone/>
              <a:tabLst>
                <a:tab pos="741021" algn="l"/>
                <a:tab pos="1485336" algn="l"/>
                <a:tab pos="2229650" algn="l"/>
                <a:tab pos="2972319" algn="l"/>
              </a:tabLst>
              <a:defRPr sz="1100">
                <a:solidFill>
                  <a:srgbClr val="000000"/>
                </a:solidFill>
                <a:latin typeface="Times New Roman" pitchFamily="18" charset="0"/>
              </a:defRPr>
            </a:lvl1pPr>
          </a:lstStyle>
          <a:p>
            <a:pPr>
              <a:defRPr/>
            </a:pPr>
            <a:endParaRPr lang="en-GB" altLang="zh-CN"/>
          </a:p>
        </p:txBody>
      </p:sp>
      <p:sp>
        <p:nvSpPr>
          <p:cNvPr id="3075" name="Rectangle 3"/>
          <p:cNvSpPr>
            <a:spLocks noGrp="1" noChangeArrowheads="1"/>
          </p:cNvSpPr>
          <p:nvPr>
            <p:ph type="dt"/>
          </p:nvPr>
        </p:nvSpPr>
        <p:spPr bwMode="auto">
          <a:xfrm>
            <a:off x="5438385" y="0"/>
            <a:ext cx="4157897" cy="364435"/>
          </a:xfrm>
          <a:prstGeom prst="rect">
            <a:avLst/>
          </a:prstGeom>
          <a:noFill/>
          <a:ln w="9525">
            <a:noFill/>
            <a:round/>
            <a:headEnd/>
            <a:tailEnd/>
          </a:ln>
          <a:effectLst/>
        </p:spPr>
        <p:txBody>
          <a:bodyPr vert="horz" wrap="square" lIns="95819" tIns="48092" rIns="95819" bIns="48092" numCol="1" anchor="t" anchorCtr="0" compatLnSpc="1">
            <a:prstTxWarp prst="textNoShape">
              <a:avLst/>
            </a:prstTxWarp>
          </a:bodyPr>
          <a:lstStyle>
            <a:lvl1pPr algn="r" eaLnBrk="1">
              <a:buClr>
                <a:srgbClr val="000000"/>
              </a:buClr>
              <a:buSzPct val="45000"/>
              <a:buFont typeface="Wingdings" pitchFamily="2" charset="2"/>
              <a:buNone/>
              <a:tabLst>
                <a:tab pos="741021" algn="l"/>
                <a:tab pos="1485336" algn="l"/>
                <a:tab pos="2229650" algn="l"/>
                <a:tab pos="2972319" algn="l"/>
              </a:tabLst>
              <a:defRPr sz="1100">
                <a:solidFill>
                  <a:srgbClr val="000000"/>
                </a:solidFill>
                <a:latin typeface="Times New Roman" pitchFamily="18" charset="0"/>
              </a:defRPr>
            </a:lvl1pPr>
          </a:lstStyle>
          <a:p>
            <a:pPr>
              <a:defRPr/>
            </a:pPr>
            <a:endParaRPr lang="en-GB" altLang="zh-CN"/>
          </a:p>
        </p:txBody>
      </p:sp>
      <p:sp>
        <p:nvSpPr>
          <p:cNvPr id="4101" name="Rectangle 4"/>
          <p:cNvSpPr>
            <a:spLocks noGrp="1" noRot="1" noChangeAspect="1" noChangeArrowheads="1"/>
          </p:cNvSpPr>
          <p:nvPr>
            <p:ph type="sldImg"/>
          </p:nvPr>
        </p:nvSpPr>
        <p:spPr bwMode="auto">
          <a:xfrm>
            <a:off x="2970213" y="547688"/>
            <a:ext cx="3657600" cy="2743200"/>
          </a:xfrm>
          <a:prstGeom prst="rect">
            <a:avLst/>
          </a:prstGeom>
          <a:solidFill>
            <a:srgbClr val="FFFFFF"/>
          </a:solidFill>
          <a:ln w="9360">
            <a:solidFill>
              <a:srgbClr val="000000"/>
            </a:solidFill>
            <a:miter lim="800000"/>
            <a:headEnd/>
            <a:tailEnd/>
          </a:ln>
        </p:spPr>
      </p:sp>
      <p:sp>
        <p:nvSpPr>
          <p:cNvPr id="3" name="Rectangle 5"/>
          <p:cNvSpPr>
            <a:spLocks noGrp="1" noChangeArrowheads="1"/>
          </p:cNvSpPr>
          <p:nvPr>
            <p:ph type="body"/>
          </p:nvPr>
        </p:nvSpPr>
        <p:spPr bwMode="auto">
          <a:xfrm>
            <a:off x="960776" y="3475383"/>
            <a:ext cx="7679648" cy="3289852"/>
          </a:xfrm>
          <a:prstGeom prst="rect">
            <a:avLst/>
          </a:prstGeom>
          <a:noFill/>
          <a:ln w="9525">
            <a:noFill/>
            <a:round/>
            <a:headEnd/>
            <a:tailEnd/>
          </a:ln>
          <a:effectLst/>
        </p:spPr>
        <p:txBody>
          <a:bodyPr vert="horz" wrap="square" lIns="95819" tIns="48092" rIns="95819" bIns="48092" numCol="1" anchor="t" anchorCtr="0" compatLnSpc="1">
            <a:prstTxWarp prst="textNoShape">
              <a:avLst/>
            </a:prstTxWarp>
          </a:bodyPr>
          <a:lstStyle/>
          <a:p>
            <a:pPr lvl="0"/>
            <a:endParaRPr lang="en-US" altLang="en-US" noProof="0"/>
          </a:p>
        </p:txBody>
      </p:sp>
      <p:sp>
        <p:nvSpPr>
          <p:cNvPr id="3078" name="Rectangle 6"/>
          <p:cNvSpPr>
            <a:spLocks noGrp="1" noChangeArrowheads="1"/>
          </p:cNvSpPr>
          <p:nvPr>
            <p:ph type="ftr"/>
          </p:nvPr>
        </p:nvSpPr>
        <p:spPr bwMode="auto">
          <a:xfrm>
            <a:off x="0" y="6947452"/>
            <a:ext cx="4159537" cy="364435"/>
          </a:xfrm>
          <a:prstGeom prst="rect">
            <a:avLst/>
          </a:prstGeom>
          <a:noFill/>
          <a:ln w="9525">
            <a:noFill/>
            <a:round/>
            <a:headEnd/>
            <a:tailEnd/>
          </a:ln>
          <a:effectLst/>
        </p:spPr>
        <p:txBody>
          <a:bodyPr vert="horz" wrap="square" lIns="95819" tIns="48092" rIns="95819" bIns="48092" numCol="1" anchor="b" anchorCtr="0" compatLnSpc="1">
            <a:prstTxWarp prst="textNoShape">
              <a:avLst/>
            </a:prstTxWarp>
          </a:bodyPr>
          <a:lstStyle>
            <a:lvl1pPr eaLnBrk="1">
              <a:buClr>
                <a:srgbClr val="000000"/>
              </a:buClr>
              <a:buSzPct val="45000"/>
              <a:buFont typeface="Wingdings" pitchFamily="2" charset="2"/>
              <a:buNone/>
              <a:tabLst>
                <a:tab pos="741021" algn="l"/>
                <a:tab pos="1485336" algn="l"/>
                <a:tab pos="2229650" algn="l"/>
                <a:tab pos="2972319" algn="l"/>
              </a:tabLst>
              <a:defRPr sz="1100">
                <a:solidFill>
                  <a:srgbClr val="000000"/>
                </a:solidFill>
                <a:latin typeface="Times New Roman" pitchFamily="18" charset="0"/>
              </a:defRPr>
            </a:lvl1pPr>
          </a:lstStyle>
          <a:p>
            <a:pPr>
              <a:defRPr/>
            </a:pPr>
            <a:endParaRPr lang="en-GB" altLang="zh-CN"/>
          </a:p>
        </p:txBody>
      </p:sp>
      <p:sp>
        <p:nvSpPr>
          <p:cNvPr id="3079" name="Rectangle 7"/>
          <p:cNvSpPr>
            <a:spLocks noGrp="1" noChangeArrowheads="1"/>
          </p:cNvSpPr>
          <p:nvPr>
            <p:ph type="sldNum"/>
          </p:nvPr>
        </p:nvSpPr>
        <p:spPr bwMode="auto">
          <a:xfrm>
            <a:off x="5438385" y="6947452"/>
            <a:ext cx="4157897" cy="364435"/>
          </a:xfrm>
          <a:prstGeom prst="rect">
            <a:avLst/>
          </a:prstGeom>
          <a:noFill/>
          <a:ln w="9525">
            <a:noFill/>
            <a:round/>
            <a:headEnd/>
            <a:tailEnd/>
          </a:ln>
          <a:effectLst/>
        </p:spPr>
        <p:txBody>
          <a:bodyPr vert="horz" wrap="square" lIns="95819" tIns="48092" rIns="95819" bIns="48092" numCol="1" anchor="b" anchorCtr="0" compatLnSpc="1">
            <a:prstTxWarp prst="textNoShape">
              <a:avLst/>
            </a:prstTxWarp>
          </a:bodyPr>
          <a:lstStyle>
            <a:lvl1pPr algn="r" eaLnBrk="1">
              <a:buClr>
                <a:srgbClr val="000000"/>
              </a:buClr>
              <a:buSzPct val="45000"/>
              <a:buFont typeface="Wingdings" panose="05000000000000000000" pitchFamily="2" charset="2"/>
              <a:buNone/>
              <a:tabLst>
                <a:tab pos="741021" algn="l"/>
                <a:tab pos="1485336" algn="l"/>
                <a:tab pos="2229650" algn="l"/>
                <a:tab pos="2972319" algn="l"/>
              </a:tabLst>
              <a:defRPr sz="1100">
                <a:solidFill>
                  <a:srgbClr val="000000"/>
                </a:solidFill>
                <a:latin typeface="Times New Roman" panose="02020603050405020304" pitchFamily="18" charset="0"/>
              </a:defRPr>
            </a:lvl1pPr>
          </a:lstStyle>
          <a:p>
            <a:pPr>
              <a:defRPr/>
            </a:pPr>
            <a:fld id="{46CD1E71-5E1F-43A1-846E-9804E68D7EFB}" type="slidenum">
              <a:rPr lang="zh-CN" altLang="en-GB"/>
              <a:pPr>
                <a:defRPr/>
              </a:pPr>
              <a:t>‹#›</a:t>
            </a:fld>
            <a:endParaRPr lang="en-GB" altLang="zh-CN"/>
          </a:p>
        </p:txBody>
      </p:sp>
    </p:spTree>
    <p:extLst>
      <p:ext uri="{BB962C8B-B14F-4D97-AF65-F5344CB8AC3E}">
        <p14:creationId xmlns:p14="http://schemas.microsoft.com/office/powerpoint/2010/main" val="64238212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defRPr/>
            </a:pPr>
            <a:fld id="{46CD1E71-5E1F-43A1-846E-9804E68D7EFB}" type="slidenum">
              <a:rPr lang="zh-CN" altLang="en-GB" smtClean="0"/>
              <a:pPr>
                <a:defRPr/>
              </a:pPr>
              <a:t>1</a:t>
            </a:fld>
            <a:endParaRPr lang="en-GB" altLang="zh-CN"/>
          </a:p>
        </p:txBody>
      </p:sp>
    </p:spTree>
    <p:extLst>
      <p:ext uri="{BB962C8B-B14F-4D97-AF65-F5344CB8AC3E}">
        <p14:creationId xmlns:p14="http://schemas.microsoft.com/office/powerpoint/2010/main" val="79628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10</a:t>
            </a:fld>
            <a:endParaRPr lang="en-GB" altLang="zh-CN"/>
          </a:p>
        </p:txBody>
      </p:sp>
    </p:spTree>
    <p:extLst>
      <p:ext uri="{BB962C8B-B14F-4D97-AF65-F5344CB8AC3E}">
        <p14:creationId xmlns:p14="http://schemas.microsoft.com/office/powerpoint/2010/main" val="967293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13</a:t>
            </a:fld>
            <a:endParaRPr lang="en-GB" altLang="zh-CN"/>
          </a:p>
        </p:txBody>
      </p:sp>
    </p:spTree>
    <p:extLst>
      <p:ext uri="{BB962C8B-B14F-4D97-AF65-F5344CB8AC3E}">
        <p14:creationId xmlns:p14="http://schemas.microsoft.com/office/powerpoint/2010/main" val="1154170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reference </a:t>
            </a:r>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14</a:t>
            </a:fld>
            <a:endParaRPr lang="en-GB" altLang="zh-CN"/>
          </a:p>
        </p:txBody>
      </p:sp>
    </p:spTree>
    <p:extLst>
      <p:ext uri="{BB962C8B-B14F-4D97-AF65-F5344CB8AC3E}">
        <p14:creationId xmlns:p14="http://schemas.microsoft.com/office/powerpoint/2010/main" val="1791779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reference </a:t>
            </a:r>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15</a:t>
            </a:fld>
            <a:endParaRPr lang="en-GB" altLang="zh-CN"/>
          </a:p>
        </p:txBody>
      </p:sp>
    </p:spTree>
    <p:extLst>
      <p:ext uri="{BB962C8B-B14F-4D97-AF65-F5344CB8AC3E}">
        <p14:creationId xmlns:p14="http://schemas.microsoft.com/office/powerpoint/2010/main" val="1754583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Trade-off between set up and flow: two extremes</a:t>
            </a:r>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16</a:t>
            </a:fld>
            <a:endParaRPr lang="en-GB" altLang="zh-CN"/>
          </a:p>
        </p:txBody>
      </p:sp>
    </p:spTree>
    <p:extLst>
      <p:ext uri="{BB962C8B-B14F-4D97-AF65-F5344CB8AC3E}">
        <p14:creationId xmlns:p14="http://schemas.microsoft.com/office/powerpoint/2010/main" val="3928972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No</a:t>
            </a:r>
            <a:r>
              <a:rPr lang="zh-CN" altLang="en-US" dirty="0"/>
              <a:t> </a:t>
            </a:r>
            <a:r>
              <a:rPr lang="en-US" altLang="zh-CN" dirty="0"/>
              <a:t>vertex</a:t>
            </a:r>
            <a:r>
              <a:rPr lang="zh-CN" altLang="en-US" dirty="0"/>
              <a:t> </a:t>
            </a:r>
            <a:r>
              <a:rPr lang="en-US" altLang="zh-CN" dirty="0"/>
              <a:t>capacity</a:t>
            </a:r>
            <a:r>
              <a:rPr lang="zh-CN" altLang="en-US" dirty="0"/>
              <a:t> </a:t>
            </a:r>
            <a:r>
              <a:rPr lang="en-US" altLang="zh-CN" dirty="0"/>
              <a:t>(infinite</a:t>
            </a:r>
            <a:r>
              <a:rPr lang="zh-CN" altLang="en-US" dirty="0"/>
              <a:t> </a:t>
            </a:r>
            <a:r>
              <a:rPr lang="en-US" altLang="zh-CN" dirty="0"/>
              <a:t>server</a:t>
            </a:r>
            <a:r>
              <a:rPr lang="zh-CN" altLang="en-US" dirty="0"/>
              <a:t> </a:t>
            </a:r>
            <a:r>
              <a:rPr lang="en-US" altLang="zh-CN" dirty="0"/>
              <a:t>capacity)</a:t>
            </a:r>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19</a:t>
            </a:fld>
            <a:endParaRPr lang="en-GB" altLang="zh-CN"/>
          </a:p>
        </p:txBody>
      </p:sp>
    </p:spTree>
    <p:extLst>
      <p:ext uri="{BB962C8B-B14F-4D97-AF65-F5344CB8AC3E}">
        <p14:creationId xmlns:p14="http://schemas.microsoft.com/office/powerpoint/2010/main" val="1799836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j-k are placed at the current level</a:t>
            </a:r>
          </a:p>
          <a:p>
            <a:endParaRPr lang="en-US" dirty="0"/>
          </a:p>
          <a:p>
            <a:r>
              <a:rPr lang="en-US" dirty="0"/>
              <a:t>Left</a:t>
            </a:r>
            <a:r>
              <a:rPr lang="en-US" baseline="0" dirty="0"/>
              <a:t> triangle and right triangle are two stages</a:t>
            </a:r>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21</a:t>
            </a:fld>
            <a:endParaRPr lang="en-GB" altLang="zh-CN"/>
          </a:p>
        </p:txBody>
      </p:sp>
    </p:spTree>
    <p:extLst>
      <p:ext uri="{BB962C8B-B14F-4D97-AF65-F5344CB8AC3E}">
        <p14:creationId xmlns:p14="http://schemas.microsoft.com/office/powerpoint/2010/main" val="3013542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24</a:t>
            </a:fld>
            <a:endParaRPr lang="en-GB" altLang="zh-CN"/>
          </a:p>
        </p:txBody>
      </p:sp>
    </p:spTree>
    <p:extLst>
      <p:ext uri="{BB962C8B-B14F-4D97-AF65-F5344CB8AC3E}">
        <p14:creationId xmlns:p14="http://schemas.microsoft.com/office/powerpoint/2010/main" val="3024037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25</a:t>
            </a:fld>
            <a:endParaRPr lang="en-GB" altLang="zh-CN"/>
          </a:p>
        </p:txBody>
      </p:sp>
    </p:spTree>
    <p:extLst>
      <p:ext uri="{BB962C8B-B14F-4D97-AF65-F5344CB8AC3E}">
        <p14:creationId xmlns:p14="http://schemas.microsoft.com/office/powerpoint/2010/main" val="2976445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or lower bound?</a:t>
            </a:r>
          </a:p>
          <a:p>
            <a:endParaRPr lang="en-US" dirty="0"/>
          </a:p>
          <a:p>
            <a:r>
              <a:rPr lang="en-US" dirty="0"/>
              <a:t>Flow and middle</a:t>
            </a:r>
            <a:r>
              <a:rPr lang="en-US" baseline="0" dirty="0"/>
              <a:t> box are all counted for empty flow?  Multiple boxes at the same node?</a:t>
            </a:r>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26</a:t>
            </a:fld>
            <a:endParaRPr lang="en-GB" altLang="zh-CN"/>
          </a:p>
        </p:txBody>
      </p:sp>
    </p:spTree>
    <p:extLst>
      <p:ext uri="{BB962C8B-B14F-4D97-AF65-F5344CB8AC3E}">
        <p14:creationId xmlns:p14="http://schemas.microsoft.com/office/powerpoint/2010/main" val="2453639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37728" algn="l"/>
                <a:tab pos="1478749" algn="l"/>
                <a:tab pos="2219770" algn="l"/>
                <a:tab pos="2959145" algn="l"/>
              </a:tabLst>
              <a:defRPr>
                <a:solidFill>
                  <a:schemeClr val="bg1"/>
                </a:solidFill>
                <a:latin typeface="Arial" panose="020B0604020202020204" pitchFamily="34" charset="0"/>
              </a:defRPr>
            </a:lvl1pPr>
            <a:lvl2pPr marL="770662" indent="-296408">
              <a:tabLst>
                <a:tab pos="737728" algn="l"/>
                <a:tab pos="1478749" algn="l"/>
                <a:tab pos="2219770" algn="l"/>
                <a:tab pos="2959145" algn="l"/>
              </a:tabLst>
              <a:defRPr>
                <a:solidFill>
                  <a:schemeClr val="bg1"/>
                </a:solidFill>
                <a:latin typeface="Arial" panose="020B0604020202020204" pitchFamily="34" charset="0"/>
              </a:defRPr>
            </a:lvl2pPr>
            <a:lvl3pPr marL="1185634" indent="-237127">
              <a:tabLst>
                <a:tab pos="737728" algn="l"/>
                <a:tab pos="1478749" algn="l"/>
                <a:tab pos="2219770" algn="l"/>
                <a:tab pos="2959145" algn="l"/>
              </a:tabLst>
              <a:defRPr>
                <a:solidFill>
                  <a:schemeClr val="bg1"/>
                </a:solidFill>
                <a:latin typeface="Arial" panose="020B0604020202020204" pitchFamily="34" charset="0"/>
              </a:defRPr>
            </a:lvl3pPr>
            <a:lvl4pPr marL="1659887" indent="-237127">
              <a:tabLst>
                <a:tab pos="737728" algn="l"/>
                <a:tab pos="1478749" algn="l"/>
                <a:tab pos="2219770" algn="l"/>
                <a:tab pos="2959145" algn="l"/>
              </a:tabLst>
              <a:defRPr>
                <a:solidFill>
                  <a:schemeClr val="bg1"/>
                </a:solidFill>
                <a:latin typeface="Arial" panose="020B0604020202020204" pitchFamily="34" charset="0"/>
              </a:defRPr>
            </a:lvl4pPr>
            <a:lvl5pPr marL="2134141" indent="-237127">
              <a:tabLst>
                <a:tab pos="737728" algn="l"/>
                <a:tab pos="1478749" algn="l"/>
                <a:tab pos="2219770" algn="l"/>
                <a:tab pos="2959145" algn="l"/>
              </a:tabLst>
              <a:defRPr>
                <a:solidFill>
                  <a:schemeClr val="bg1"/>
                </a:solidFill>
                <a:latin typeface="Arial" panose="020B0604020202020204" pitchFamily="34" charset="0"/>
              </a:defRPr>
            </a:lvl5pPr>
            <a:lvl6pPr marL="2608395" indent="-237127" defTabSz="474254" eaLnBrk="0" fontAlgn="base" hangingPunct="0">
              <a:spcBef>
                <a:spcPct val="0"/>
              </a:spcBef>
              <a:spcAft>
                <a:spcPct val="0"/>
              </a:spcAft>
              <a:buClr>
                <a:srgbClr val="000000"/>
              </a:buClr>
              <a:buSzPct val="100000"/>
              <a:buFont typeface="Arial" panose="020B0604020202020204" pitchFamily="34" charset="0"/>
              <a:tabLst>
                <a:tab pos="737728" algn="l"/>
                <a:tab pos="1478749" algn="l"/>
                <a:tab pos="2219770" algn="l"/>
                <a:tab pos="2959145" algn="l"/>
              </a:tabLst>
              <a:defRPr>
                <a:solidFill>
                  <a:schemeClr val="bg1"/>
                </a:solidFill>
                <a:latin typeface="Arial" panose="020B0604020202020204" pitchFamily="34" charset="0"/>
              </a:defRPr>
            </a:lvl6pPr>
            <a:lvl7pPr marL="3082648" indent="-237127" defTabSz="474254" eaLnBrk="0" fontAlgn="base" hangingPunct="0">
              <a:spcBef>
                <a:spcPct val="0"/>
              </a:spcBef>
              <a:spcAft>
                <a:spcPct val="0"/>
              </a:spcAft>
              <a:buClr>
                <a:srgbClr val="000000"/>
              </a:buClr>
              <a:buSzPct val="100000"/>
              <a:buFont typeface="Arial" panose="020B0604020202020204" pitchFamily="34" charset="0"/>
              <a:tabLst>
                <a:tab pos="737728" algn="l"/>
                <a:tab pos="1478749" algn="l"/>
                <a:tab pos="2219770" algn="l"/>
                <a:tab pos="2959145" algn="l"/>
              </a:tabLst>
              <a:defRPr>
                <a:solidFill>
                  <a:schemeClr val="bg1"/>
                </a:solidFill>
                <a:latin typeface="Arial" panose="020B0604020202020204" pitchFamily="34" charset="0"/>
              </a:defRPr>
            </a:lvl7pPr>
            <a:lvl8pPr marL="3556902" indent="-237127" defTabSz="474254" eaLnBrk="0" fontAlgn="base" hangingPunct="0">
              <a:spcBef>
                <a:spcPct val="0"/>
              </a:spcBef>
              <a:spcAft>
                <a:spcPct val="0"/>
              </a:spcAft>
              <a:buClr>
                <a:srgbClr val="000000"/>
              </a:buClr>
              <a:buSzPct val="100000"/>
              <a:buFont typeface="Arial" panose="020B0604020202020204" pitchFamily="34" charset="0"/>
              <a:tabLst>
                <a:tab pos="737728" algn="l"/>
                <a:tab pos="1478749" algn="l"/>
                <a:tab pos="2219770" algn="l"/>
                <a:tab pos="2959145" algn="l"/>
              </a:tabLst>
              <a:defRPr>
                <a:solidFill>
                  <a:schemeClr val="bg1"/>
                </a:solidFill>
                <a:latin typeface="Arial" panose="020B0604020202020204" pitchFamily="34" charset="0"/>
              </a:defRPr>
            </a:lvl8pPr>
            <a:lvl9pPr marL="4031155" indent="-237127" defTabSz="474254" eaLnBrk="0" fontAlgn="base" hangingPunct="0">
              <a:spcBef>
                <a:spcPct val="0"/>
              </a:spcBef>
              <a:spcAft>
                <a:spcPct val="0"/>
              </a:spcAft>
              <a:buClr>
                <a:srgbClr val="000000"/>
              </a:buClr>
              <a:buSzPct val="100000"/>
              <a:buFont typeface="Arial" panose="020B0604020202020204" pitchFamily="34" charset="0"/>
              <a:tabLst>
                <a:tab pos="737728" algn="l"/>
                <a:tab pos="1478749" algn="l"/>
                <a:tab pos="2219770" algn="l"/>
                <a:tab pos="2959145" algn="l"/>
              </a:tabLst>
              <a:defRPr>
                <a:solidFill>
                  <a:schemeClr val="bg1"/>
                </a:solidFill>
                <a:latin typeface="Arial" panose="020B0604020202020204" pitchFamily="34" charset="0"/>
              </a:defRPr>
            </a:lvl9pPr>
          </a:lstStyle>
          <a:p>
            <a:fld id="{A92759A7-5480-42C5-A268-8C4DFFB3187C}" type="slidenum">
              <a:rPr lang="zh-CN" altLang="en-GB">
                <a:solidFill>
                  <a:srgbClr val="000000"/>
                </a:solidFill>
                <a:latin typeface="Times New Roman" panose="02020603050405020304" pitchFamily="18" charset="0"/>
              </a:rPr>
              <a:pPr/>
              <a:t>2</a:t>
            </a:fld>
            <a:endParaRPr lang="en-GB" altLang="zh-CN">
              <a:solidFill>
                <a:srgbClr val="000000"/>
              </a:solidFill>
              <a:latin typeface="Times New Roman" panose="02020603050405020304" pitchFamily="18" charset="0"/>
            </a:endParaRPr>
          </a:p>
        </p:txBody>
      </p:sp>
      <p:sp>
        <p:nvSpPr>
          <p:cNvPr id="38915" name="Text Box 1"/>
          <p:cNvSpPr txBox="1">
            <a:spLocks noChangeArrowheads="1"/>
          </p:cNvSpPr>
          <p:nvPr/>
        </p:nvSpPr>
        <p:spPr bwMode="auto">
          <a:xfrm>
            <a:off x="1209261" y="719763"/>
            <a:ext cx="4762501" cy="3600450"/>
          </a:xfrm>
          <a:prstGeom prst="rect">
            <a:avLst/>
          </a:prstGeom>
          <a:solidFill>
            <a:srgbClr val="FFFFFF"/>
          </a:solidFill>
          <a:ln w="9525">
            <a:solidFill>
              <a:srgbClr val="000000"/>
            </a:solidFill>
            <a:miter lim="800000"/>
            <a:headEnd/>
            <a:tailEnd/>
          </a:ln>
        </p:spPr>
        <p:txBody>
          <a:bodyPr wrap="none" lIns="92678" tIns="46338" rIns="92678" bIns="46338"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defRPr>
            </a:lvl9pPr>
          </a:lstStyle>
          <a:p>
            <a:endParaRPr lang="en-US" altLang="zh-CN"/>
          </a:p>
        </p:txBody>
      </p:sp>
      <p:sp>
        <p:nvSpPr>
          <p:cNvPr id="38916" name="Rectangle 2"/>
          <p:cNvSpPr>
            <a:spLocks noGrp="1" noChangeArrowheads="1"/>
          </p:cNvSpPr>
          <p:nvPr>
            <p:ph type="body"/>
          </p:nvPr>
        </p:nvSpPr>
        <p:spPr>
          <a:xfrm>
            <a:off x="718931" y="4561226"/>
            <a:ext cx="5744817" cy="432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671" tIns="46334" rIns="92671" bIns="46334" anchor="ctr"/>
          <a:lstStyle/>
          <a:p>
            <a:endParaRPr lang="en-US" altLang="zh-CN" smtClean="0"/>
          </a:p>
        </p:txBody>
      </p:sp>
    </p:spTree>
    <p:extLst>
      <p:ext uri="{BB962C8B-B14F-4D97-AF65-F5344CB8AC3E}">
        <p14:creationId xmlns:p14="http://schemas.microsoft.com/office/powerpoint/2010/main" val="3606274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28</a:t>
            </a:fld>
            <a:endParaRPr lang="en-GB" altLang="zh-CN"/>
          </a:p>
        </p:txBody>
      </p:sp>
    </p:spTree>
    <p:extLst>
      <p:ext uri="{BB962C8B-B14F-4D97-AF65-F5344CB8AC3E}">
        <p14:creationId xmlns:p14="http://schemas.microsoft.com/office/powerpoint/2010/main" val="3866452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29</a:t>
            </a:fld>
            <a:endParaRPr lang="en-GB" altLang="zh-CN"/>
          </a:p>
        </p:txBody>
      </p:sp>
    </p:spTree>
    <p:extLst>
      <p:ext uri="{BB962C8B-B14F-4D97-AF65-F5344CB8AC3E}">
        <p14:creationId xmlns:p14="http://schemas.microsoft.com/office/powerpoint/2010/main" val="2353777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31</a:t>
            </a:fld>
            <a:endParaRPr lang="en-GB" altLang="zh-CN"/>
          </a:p>
        </p:txBody>
      </p:sp>
    </p:spTree>
    <p:extLst>
      <p:ext uri="{BB962C8B-B14F-4D97-AF65-F5344CB8AC3E}">
        <p14:creationId xmlns:p14="http://schemas.microsoft.com/office/powerpoint/2010/main" val="751907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33</a:t>
            </a:fld>
            <a:endParaRPr lang="en-GB" altLang="zh-CN"/>
          </a:p>
        </p:txBody>
      </p:sp>
    </p:spTree>
    <p:extLst>
      <p:ext uri="{BB962C8B-B14F-4D97-AF65-F5344CB8AC3E}">
        <p14:creationId xmlns:p14="http://schemas.microsoft.com/office/powerpoint/2010/main" val="910471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a:t>
            </a:r>
            <a:r>
              <a:rPr lang="zh-CN" altLang="en-US" dirty="0"/>
              <a:t> </a:t>
            </a:r>
            <a:r>
              <a:rPr lang="en-US" altLang="zh-CN" dirty="0"/>
              <a:t>completion</a:t>
            </a:r>
            <a:r>
              <a:rPr lang="zh-CN" altLang="en-US" dirty="0"/>
              <a:t> </a:t>
            </a:r>
            <a:r>
              <a:rPr lang="en-US" altLang="zh-CN" dirty="0"/>
              <a:t>time</a:t>
            </a:r>
            <a:r>
              <a:rPr lang="zh-CN" altLang="en-US" dirty="0"/>
              <a:t> </a:t>
            </a:r>
            <a:r>
              <a:rPr lang="en-US" altLang="zh-CN" dirty="0"/>
              <a:t>of</a:t>
            </a:r>
            <a:r>
              <a:rPr lang="zh-CN" altLang="en-US" dirty="0"/>
              <a:t> </a:t>
            </a:r>
            <a:r>
              <a:rPr lang="en-US" altLang="zh-CN" dirty="0"/>
              <a:t>a</a:t>
            </a:r>
            <a:r>
              <a:rPr lang="zh-CN" altLang="en-US" dirty="0"/>
              <a:t> </a:t>
            </a:r>
            <a:r>
              <a:rPr lang="en-US" altLang="zh-CN" dirty="0"/>
              <a:t>flow</a:t>
            </a:r>
            <a:r>
              <a:rPr lang="zh-CN" altLang="en-US" dirty="0"/>
              <a:t> </a:t>
            </a:r>
            <a:r>
              <a:rPr lang="en-US" altLang="zh-CN" dirty="0"/>
              <a:t>in</a:t>
            </a:r>
            <a:r>
              <a:rPr lang="zh-CN" altLang="en-US" dirty="0"/>
              <a:t> </a:t>
            </a:r>
            <a:r>
              <a:rPr lang="en-US" altLang="zh-CN" dirty="0"/>
              <a:t>the</a:t>
            </a:r>
            <a:r>
              <a:rPr lang="zh-CN" altLang="en-US" dirty="0"/>
              <a:t> </a:t>
            </a:r>
            <a:r>
              <a:rPr lang="en-US" altLang="zh-CN" dirty="0"/>
              <a:t>current</a:t>
            </a:r>
            <a:r>
              <a:rPr lang="zh-CN" altLang="en-US" dirty="0"/>
              <a:t> </a:t>
            </a:r>
            <a:r>
              <a:rPr lang="en-US" altLang="zh-CN" dirty="0"/>
              <a:t>middlebox</a:t>
            </a:r>
            <a:r>
              <a:rPr lang="zh-CN" altLang="en-US" dirty="0"/>
              <a:t> </a:t>
            </a:r>
            <a:r>
              <a:rPr lang="en-US" altLang="zh-CN" dirty="0"/>
              <a:t>can</a:t>
            </a:r>
            <a:r>
              <a:rPr lang="zh-CN" altLang="en-US" dirty="0"/>
              <a:t> </a:t>
            </a:r>
            <a:r>
              <a:rPr lang="en-US" altLang="zh-CN" dirty="0"/>
              <a:t>not</a:t>
            </a:r>
            <a:r>
              <a:rPr lang="zh-CN" altLang="en-US" dirty="0"/>
              <a:t> </a:t>
            </a:r>
            <a:r>
              <a:rPr lang="en-US" altLang="zh-CN" dirty="0"/>
              <a:t>be</a:t>
            </a:r>
            <a:r>
              <a:rPr lang="zh-CN" altLang="en-US" dirty="0"/>
              <a:t> </a:t>
            </a:r>
            <a:r>
              <a:rPr lang="en-US" altLang="zh-CN" dirty="0"/>
              <a:t>more</a:t>
            </a:r>
            <a:r>
              <a:rPr lang="zh-CN" altLang="en-US" dirty="0"/>
              <a:t> </a:t>
            </a:r>
            <a:r>
              <a:rPr lang="en-US" altLang="zh-CN" dirty="0"/>
              <a:t>than</a:t>
            </a:r>
            <a:r>
              <a:rPr lang="zh-CN" altLang="en-US" dirty="0"/>
              <a:t> </a:t>
            </a:r>
            <a:r>
              <a:rPr lang="en-US" altLang="zh-CN" dirty="0"/>
              <a:t>the</a:t>
            </a:r>
            <a:r>
              <a:rPr lang="zh-CN" altLang="en-US" dirty="0"/>
              <a:t> </a:t>
            </a:r>
            <a:r>
              <a:rPr lang="en-US" altLang="zh-CN" dirty="0"/>
              <a:t>completion</a:t>
            </a:r>
            <a:r>
              <a:rPr lang="zh-CN" altLang="en-US" dirty="0"/>
              <a:t> </a:t>
            </a:r>
            <a:r>
              <a:rPr lang="en-US" altLang="zh-CN" dirty="0"/>
              <a:t>time</a:t>
            </a:r>
            <a:r>
              <a:rPr lang="zh-CN" altLang="en-US" dirty="0"/>
              <a:t> </a:t>
            </a:r>
            <a:r>
              <a:rPr lang="en-US" altLang="zh-CN" dirty="0"/>
              <a:t>in</a:t>
            </a:r>
            <a:r>
              <a:rPr lang="zh-CN" altLang="en-US" dirty="0"/>
              <a:t> </a:t>
            </a:r>
            <a:r>
              <a:rPr lang="en-US" altLang="zh-CN" dirty="0"/>
              <a:t>the</a:t>
            </a:r>
            <a:r>
              <a:rPr lang="zh-CN" altLang="en-US" dirty="0"/>
              <a:t> </a:t>
            </a:r>
            <a:r>
              <a:rPr lang="en-US" altLang="zh-CN" dirty="0"/>
              <a:t>last</a:t>
            </a:r>
            <a:r>
              <a:rPr lang="zh-CN" altLang="en-US" dirty="0"/>
              <a:t> </a:t>
            </a:r>
            <a:r>
              <a:rPr lang="en-US" altLang="zh-CN" dirty="0"/>
              <a:t>middlebox</a:t>
            </a:r>
            <a:r>
              <a:rPr lang="zh-CN" altLang="en-US" dirty="0"/>
              <a:t> </a:t>
            </a:r>
            <a:r>
              <a:rPr lang="en-US" altLang="zh-CN" dirty="0"/>
              <a:t>plus</a:t>
            </a:r>
            <a:r>
              <a:rPr lang="zh-CN" altLang="en-US" dirty="0"/>
              <a:t> </a:t>
            </a:r>
            <a:r>
              <a:rPr lang="en-US" altLang="zh-CN" dirty="0"/>
              <a:t>the</a:t>
            </a:r>
            <a:r>
              <a:rPr lang="zh-CN" altLang="en-US" dirty="0"/>
              <a:t> </a:t>
            </a:r>
            <a:r>
              <a:rPr lang="en-US" altLang="zh-CN" dirty="0"/>
              <a:t>transmission</a:t>
            </a:r>
            <a:r>
              <a:rPr lang="zh-CN" altLang="en-US" dirty="0"/>
              <a:t> </a:t>
            </a:r>
            <a:r>
              <a:rPr lang="en-US" altLang="zh-CN" dirty="0"/>
              <a:t>delay</a:t>
            </a:r>
            <a:r>
              <a:rPr lang="zh-CN" altLang="en-US" dirty="0"/>
              <a:t> </a:t>
            </a:r>
            <a:r>
              <a:rPr lang="en-US" altLang="zh-CN" dirty="0"/>
              <a:t>between</a:t>
            </a:r>
            <a:r>
              <a:rPr lang="zh-CN" altLang="en-US" dirty="0"/>
              <a:t> </a:t>
            </a:r>
            <a:r>
              <a:rPr lang="en-US" altLang="zh-CN" dirty="0"/>
              <a:t>these</a:t>
            </a:r>
            <a:r>
              <a:rPr lang="zh-CN" altLang="en-US" dirty="0"/>
              <a:t> </a:t>
            </a:r>
            <a:r>
              <a:rPr lang="en-US" altLang="zh-CN" dirty="0"/>
              <a:t>two</a:t>
            </a:r>
            <a:r>
              <a:rPr lang="zh-CN" altLang="en-US" dirty="0"/>
              <a:t> </a:t>
            </a:r>
            <a:r>
              <a:rPr lang="en-US" altLang="zh-CN" dirty="0"/>
              <a:t>middleboxes</a:t>
            </a:r>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34</a:t>
            </a:fld>
            <a:endParaRPr lang="en-GB" altLang="zh-CN"/>
          </a:p>
        </p:txBody>
      </p:sp>
    </p:spTree>
    <p:extLst>
      <p:ext uri="{BB962C8B-B14F-4D97-AF65-F5344CB8AC3E}">
        <p14:creationId xmlns:p14="http://schemas.microsoft.com/office/powerpoint/2010/main" val="1172062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36</a:t>
            </a:fld>
            <a:endParaRPr lang="en-GB" altLang="zh-CN"/>
          </a:p>
        </p:txBody>
      </p:sp>
    </p:spTree>
    <p:extLst>
      <p:ext uri="{BB962C8B-B14F-4D97-AF65-F5344CB8AC3E}">
        <p14:creationId xmlns:p14="http://schemas.microsoft.com/office/powerpoint/2010/main" val="2470179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eaLnBrk="1" fontAlgn="auto" hangingPunct="1">
              <a:spcBef>
                <a:spcPts val="0"/>
              </a:spcBef>
              <a:spcAft>
                <a:spcPts val="0"/>
              </a:spcAft>
              <a:buClrTx/>
              <a:buSzTx/>
              <a:defRPr/>
            </a:pPr>
            <a:r>
              <a:rPr lang="en-US" dirty="0"/>
              <a:t>NFV: a network architecture concept that uses the technologies of IT virtualization to virtualize entire classes of network node functions into building blocks that may connect, or chain together, to create communication services.</a:t>
            </a:r>
          </a:p>
          <a:p>
            <a:pPr defTabSz="948507" eaLnBrk="1" fontAlgn="auto" hangingPunct="1">
              <a:spcBef>
                <a:spcPts val="0"/>
              </a:spcBef>
              <a:spcAft>
                <a:spcPts val="0"/>
              </a:spcAft>
              <a:buClrTx/>
              <a:buSzTx/>
              <a:defRPr/>
            </a:pPr>
            <a:endParaRPr lang="en-US" dirty="0"/>
          </a:p>
          <a:p>
            <a:pPr defTabSz="948507" eaLnBrk="1" fontAlgn="auto" hangingPunct="1">
              <a:spcBef>
                <a:spcPts val="0"/>
              </a:spcBef>
              <a:spcAft>
                <a:spcPts val="0"/>
              </a:spcAft>
              <a:buClrTx/>
              <a:buSzTx/>
              <a:defRPr/>
            </a:pPr>
            <a:r>
              <a:rPr lang="en-US" dirty="0"/>
              <a:t>a proxy :Intercepts HTTP connections and caches frequently accessed content, may also blacklist certain content. </a:t>
            </a:r>
          </a:p>
          <a:p>
            <a:pPr defTabSz="948507" eaLnBrk="1" fontAlgn="auto" hangingPunct="1">
              <a:spcBef>
                <a:spcPts val="0"/>
              </a:spcBef>
              <a:spcAft>
                <a:spcPts val="0"/>
              </a:spcAft>
              <a:buClrTx/>
              <a:buSzTx/>
              <a:defRPr/>
            </a:pPr>
            <a:r>
              <a:rPr lang="en-US" dirty="0"/>
              <a:t>Network Address Translator (NAT) : remapping one IP address space into another by modifying network address information in the IP header</a:t>
            </a:r>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3</a:t>
            </a:fld>
            <a:endParaRPr lang="en-GB" altLang="zh-CN"/>
          </a:p>
        </p:txBody>
      </p:sp>
    </p:spTree>
    <p:extLst>
      <p:ext uri="{BB962C8B-B14F-4D97-AF65-F5344CB8AC3E}">
        <p14:creationId xmlns:p14="http://schemas.microsoft.com/office/powerpoint/2010/main" val="1937127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Virus scanner: inspector of harmful packets</a:t>
            </a:r>
            <a:r>
              <a:rPr lang="zh-CN" altLang="en-US" dirty="0"/>
              <a:t> </a:t>
            </a:r>
            <a:endParaRPr lang="en-US" dirty="0"/>
          </a:p>
          <a:p>
            <a:r>
              <a:rPr lang="en-US" altLang="zh-CN" dirty="0"/>
              <a:t>VPN</a:t>
            </a:r>
            <a:r>
              <a:rPr lang="zh-CN" altLang="en-US" dirty="0"/>
              <a:t> </a:t>
            </a:r>
            <a:r>
              <a:rPr lang="en-US" altLang="zh-CN" dirty="0"/>
              <a:t>(virtual</a:t>
            </a:r>
            <a:r>
              <a:rPr lang="zh-CN" altLang="en-US" dirty="0"/>
              <a:t> </a:t>
            </a:r>
            <a:r>
              <a:rPr lang="en-US" altLang="zh-CN" dirty="0"/>
              <a:t>private</a:t>
            </a:r>
            <a:r>
              <a:rPr lang="zh-CN" altLang="en-US" dirty="0"/>
              <a:t> </a:t>
            </a:r>
            <a:r>
              <a:rPr lang="en-US" altLang="zh-CN" dirty="0"/>
              <a:t>network)</a:t>
            </a:r>
            <a:r>
              <a:rPr lang="zh-CN" altLang="en-US" dirty="0"/>
              <a:t> </a:t>
            </a:r>
            <a:r>
              <a:rPr lang="en-US" altLang="zh-CN" dirty="0"/>
              <a:t>(traffic</a:t>
            </a:r>
            <a:r>
              <a:rPr lang="zh-CN" altLang="en-US" dirty="0"/>
              <a:t> </a:t>
            </a:r>
            <a:r>
              <a:rPr lang="en-US" altLang="zh-CN" dirty="0"/>
              <a:t>changing</a:t>
            </a:r>
            <a:r>
              <a:rPr lang="zh-CN" altLang="en-US" dirty="0"/>
              <a:t> </a:t>
            </a:r>
            <a:r>
              <a:rPr lang="en-US" altLang="zh-CN" dirty="0"/>
              <a:t>effect</a:t>
            </a:r>
            <a:r>
              <a:rPr lang="zh-CN" altLang="en-US" dirty="0"/>
              <a:t> </a:t>
            </a:r>
            <a:r>
              <a:rPr lang="en-US" altLang="zh-CN" dirty="0"/>
              <a:t>not</a:t>
            </a:r>
            <a:r>
              <a:rPr lang="zh-CN" altLang="en-US" dirty="0"/>
              <a:t> </a:t>
            </a:r>
            <a:r>
              <a:rPr lang="en-US" altLang="zh-CN" dirty="0"/>
              <a:t>known)</a:t>
            </a:r>
          </a:p>
          <a:p>
            <a:r>
              <a:rPr lang="en-US" altLang="zh-CN" dirty="0"/>
              <a:t>Monitor:</a:t>
            </a:r>
            <a:r>
              <a:rPr lang="zh-CN" altLang="en-US" dirty="0"/>
              <a:t>  </a:t>
            </a:r>
            <a:r>
              <a:rPr lang="en-US" altLang="zh-CN" dirty="0"/>
              <a:t>check</a:t>
            </a:r>
            <a:r>
              <a:rPr lang="zh-CN" altLang="en-US" dirty="0"/>
              <a:t> </a:t>
            </a:r>
            <a:r>
              <a:rPr lang="en-US" altLang="zh-CN" dirty="0"/>
              <a:t>traffic</a:t>
            </a:r>
            <a:r>
              <a:rPr lang="zh-CN" altLang="en-US" dirty="0"/>
              <a:t> </a:t>
            </a:r>
            <a:endParaRPr lang="en-US" altLang="zh-CN" dirty="0"/>
          </a:p>
          <a:p>
            <a:r>
              <a:rPr lang="en-US" altLang="zh-CN" dirty="0"/>
              <a:t>Load</a:t>
            </a:r>
            <a:r>
              <a:rPr lang="zh-CN" altLang="en-US" dirty="0"/>
              <a:t> </a:t>
            </a:r>
            <a:r>
              <a:rPr lang="en-US" altLang="zh-CN" dirty="0"/>
              <a:t>Balancer:</a:t>
            </a:r>
            <a:r>
              <a:rPr lang="zh-CN" altLang="en-US" dirty="0"/>
              <a:t> </a:t>
            </a:r>
            <a:r>
              <a:rPr lang="en-US" altLang="zh-CN" dirty="0"/>
              <a:t>redistribute</a:t>
            </a:r>
            <a:r>
              <a:rPr lang="zh-CN" altLang="en-US" dirty="0"/>
              <a:t> </a:t>
            </a:r>
            <a:r>
              <a:rPr lang="en-US" altLang="zh-CN" dirty="0"/>
              <a:t>traffic</a:t>
            </a:r>
            <a:r>
              <a:rPr lang="zh-CN" altLang="en-US" dirty="0"/>
              <a:t> </a:t>
            </a:r>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4</a:t>
            </a:fld>
            <a:endParaRPr lang="en-GB" altLang="zh-CN"/>
          </a:p>
        </p:txBody>
      </p:sp>
    </p:spTree>
    <p:extLst>
      <p:ext uri="{BB962C8B-B14F-4D97-AF65-F5344CB8AC3E}">
        <p14:creationId xmlns:p14="http://schemas.microsoft.com/office/powerpoint/2010/main" val="2396854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5</a:t>
            </a:fld>
            <a:endParaRPr lang="en-GB" altLang="zh-CN"/>
          </a:p>
        </p:txBody>
      </p:sp>
    </p:spTree>
    <p:extLst>
      <p:ext uri="{BB962C8B-B14F-4D97-AF65-F5344CB8AC3E}">
        <p14:creationId xmlns:p14="http://schemas.microsoft.com/office/powerpoint/2010/main" val="4277663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6</a:t>
            </a:fld>
            <a:endParaRPr lang="en-GB" altLang="zh-CN"/>
          </a:p>
        </p:txBody>
      </p:sp>
    </p:spTree>
    <p:extLst>
      <p:ext uri="{BB962C8B-B14F-4D97-AF65-F5344CB8AC3E}">
        <p14:creationId xmlns:p14="http://schemas.microsoft.com/office/powerpoint/2010/main" val="273327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Facility</a:t>
            </a:r>
            <a:r>
              <a:rPr lang="zh-CN" altLang="en-US" dirty="0"/>
              <a:t> </a:t>
            </a:r>
            <a:r>
              <a:rPr lang="en-US" altLang="zh-CN" dirty="0"/>
              <a:t>location</a:t>
            </a:r>
            <a:r>
              <a:rPr lang="zh-CN" altLang="en-US" dirty="0"/>
              <a:t> </a:t>
            </a:r>
            <a:r>
              <a:rPr lang="en-US" altLang="zh-CN" dirty="0"/>
              <a:t>problem:</a:t>
            </a:r>
            <a:r>
              <a:rPr lang="zh-CN" altLang="en-US" dirty="0"/>
              <a:t> </a:t>
            </a:r>
            <a:r>
              <a:rPr lang="en-US" dirty="0"/>
              <a:t> pick a subset </a:t>
            </a:r>
            <a:r>
              <a:rPr lang="en-US" i="1" dirty="0"/>
              <a:t>F</a:t>
            </a:r>
            <a:r>
              <a:rPr lang="en-US" dirty="0"/>
              <a:t> of facilities to open, to minimize the sum of distances </a:t>
            </a:r>
            <a:r>
              <a:rPr lang="en-US" altLang="zh-CN" dirty="0"/>
              <a:t>(communication</a:t>
            </a:r>
            <a:r>
              <a:rPr lang="zh-CN" altLang="en-US" dirty="0"/>
              <a:t> </a:t>
            </a:r>
            <a:r>
              <a:rPr lang="en-US" altLang="zh-CN" dirty="0"/>
              <a:t>cost)</a:t>
            </a:r>
            <a:r>
              <a:rPr lang="zh-CN" altLang="en-US" dirty="0"/>
              <a:t> </a:t>
            </a:r>
            <a:r>
              <a:rPr lang="en-US" dirty="0"/>
              <a:t>from each demand point to its nearest facility, plus the sum of opening costs of the facilities</a:t>
            </a:r>
          </a:p>
          <a:p>
            <a:endParaRPr lang="en-US" dirty="0"/>
          </a:p>
          <a:p>
            <a:r>
              <a:rPr lang="en-US" altLang="zh-CN" dirty="0"/>
              <a:t>Generalized</a:t>
            </a:r>
            <a:r>
              <a:rPr lang="zh-CN" altLang="en-US" dirty="0"/>
              <a:t> </a:t>
            </a:r>
            <a:r>
              <a:rPr lang="en-US" altLang="zh-CN" dirty="0"/>
              <a:t>assignment</a:t>
            </a:r>
            <a:r>
              <a:rPr lang="zh-CN" altLang="en-US" dirty="0"/>
              <a:t> </a:t>
            </a:r>
            <a:r>
              <a:rPr lang="en-US" altLang="zh-CN" dirty="0"/>
              <a:t>problem:</a:t>
            </a:r>
            <a:r>
              <a:rPr lang="zh-CN" altLang="en-US" dirty="0"/>
              <a:t> </a:t>
            </a:r>
            <a:r>
              <a:rPr lang="en-US" altLang="zh-CN" dirty="0"/>
              <a:t>agents</a:t>
            </a:r>
            <a:r>
              <a:rPr lang="zh-CN" altLang="en-US" dirty="0"/>
              <a:t> </a:t>
            </a:r>
            <a:r>
              <a:rPr lang="en-US" altLang="zh-CN" dirty="0"/>
              <a:t>to</a:t>
            </a:r>
            <a:r>
              <a:rPr lang="zh-CN" altLang="en-US" dirty="0"/>
              <a:t> </a:t>
            </a:r>
            <a:r>
              <a:rPr lang="en-US" altLang="zh-CN" dirty="0"/>
              <a:t>do</a:t>
            </a:r>
            <a:r>
              <a:rPr lang="zh-CN" altLang="en-US" dirty="0"/>
              <a:t> </a:t>
            </a:r>
            <a:r>
              <a:rPr lang="en-US" altLang="zh-CN" dirty="0"/>
              <a:t>tasks.</a:t>
            </a:r>
            <a:r>
              <a:rPr lang="zh-CN" altLang="en-US" dirty="0"/>
              <a:t> </a:t>
            </a:r>
            <a:r>
              <a:rPr lang="en-US" altLang="zh-CN" dirty="0"/>
              <a:t>Doing</a:t>
            </a:r>
            <a:r>
              <a:rPr lang="zh-CN" altLang="en-US" dirty="0"/>
              <a:t> </a:t>
            </a:r>
            <a:r>
              <a:rPr lang="en-US" altLang="zh-CN" dirty="0"/>
              <a:t>each</a:t>
            </a:r>
            <a:r>
              <a:rPr lang="zh-CN" altLang="en-US" dirty="0"/>
              <a:t> </a:t>
            </a:r>
            <a:r>
              <a:rPr lang="en-US" altLang="zh-CN" dirty="0"/>
              <a:t>task</a:t>
            </a:r>
            <a:r>
              <a:rPr lang="zh-CN" altLang="en-US" dirty="0"/>
              <a:t> </a:t>
            </a:r>
            <a:r>
              <a:rPr lang="en-US" altLang="zh-CN" dirty="0"/>
              <a:t>can</a:t>
            </a:r>
            <a:r>
              <a:rPr lang="zh-CN" altLang="en-US" dirty="0"/>
              <a:t> </a:t>
            </a:r>
            <a:r>
              <a:rPr lang="en-US" altLang="zh-CN" dirty="0"/>
              <a:t>earn</a:t>
            </a:r>
            <a:r>
              <a:rPr lang="zh-CN" altLang="en-US" dirty="0"/>
              <a:t> </a:t>
            </a:r>
            <a:r>
              <a:rPr lang="en-US" altLang="zh-CN" dirty="0"/>
              <a:t>benefit</a:t>
            </a:r>
            <a:r>
              <a:rPr lang="zh-CN" altLang="en-US" dirty="0"/>
              <a:t> </a:t>
            </a:r>
            <a:r>
              <a:rPr lang="en-US" altLang="zh-CN" dirty="0"/>
              <a:t>and</a:t>
            </a:r>
            <a:r>
              <a:rPr lang="zh-CN" altLang="en-US" dirty="0"/>
              <a:t> </a:t>
            </a:r>
            <a:r>
              <a:rPr lang="en-US" altLang="zh-CN" dirty="0"/>
              <a:t>incur</a:t>
            </a:r>
            <a:r>
              <a:rPr lang="zh-CN" altLang="en-US" dirty="0"/>
              <a:t> </a:t>
            </a:r>
            <a:r>
              <a:rPr lang="en-US" altLang="zh-CN" dirty="0"/>
              <a:t>some</a:t>
            </a:r>
            <a:r>
              <a:rPr lang="zh-CN" altLang="en-US" dirty="0"/>
              <a:t> </a:t>
            </a:r>
            <a:r>
              <a:rPr lang="en-US" altLang="zh-CN" dirty="0"/>
              <a:t>cost.</a:t>
            </a:r>
            <a:r>
              <a:rPr lang="zh-CN" altLang="en-US" dirty="0"/>
              <a:t> </a:t>
            </a:r>
            <a:r>
              <a:rPr lang="en-US" altLang="zh-CN" dirty="0"/>
              <a:t>Each</a:t>
            </a:r>
            <a:r>
              <a:rPr lang="zh-CN" altLang="en-US" dirty="0"/>
              <a:t> </a:t>
            </a:r>
            <a:r>
              <a:rPr lang="en-US" altLang="zh-CN" dirty="0"/>
              <a:t>agent</a:t>
            </a:r>
            <a:r>
              <a:rPr lang="zh-CN" altLang="en-US" dirty="0"/>
              <a:t> </a:t>
            </a:r>
            <a:r>
              <a:rPr lang="en-US" altLang="zh-CN" dirty="0"/>
              <a:t>has</a:t>
            </a:r>
            <a:r>
              <a:rPr lang="zh-CN" altLang="en-US" dirty="0"/>
              <a:t> </a:t>
            </a:r>
            <a:r>
              <a:rPr lang="en-US" altLang="zh-CN" dirty="0"/>
              <a:t>a</a:t>
            </a:r>
            <a:r>
              <a:rPr lang="zh-CN" altLang="en-US" dirty="0"/>
              <a:t> </a:t>
            </a:r>
            <a:r>
              <a:rPr lang="en-US" altLang="zh-CN" dirty="0"/>
              <a:t>cost</a:t>
            </a:r>
            <a:r>
              <a:rPr lang="zh-CN" altLang="en-US" dirty="0"/>
              <a:t> </a:t>
            </a:r>
            <a:r>
              <a:rPr lang="en-US" altLang="zh-CN" dirty="0"/>
              <a:t>budget.</a:t>
            </a:r>
            <a:r>
              <a:rPr lang="zh-CN" altLang="en-US" dirty="0"/>
              <a:t> </a:t>
            </a:r>
            <a:r>
              <a:rPr lang="en-US" altLang="zh-CN" dirty="0"/>
              <a:t>Maximize</a:t>
            </a:r>
            <a:r>
              <a:rPr lang="zh-CN" altLang="en-US" dirty="0"/>
              <a:t> </a:t>
            </a:r>
            <a:r>
              <a:rPr lang="en-US" altLang="zh-CN" dirty="0"/>
              <a:t>the</a:t>
            </a:r>
            <a:r>
              <a:rPr lang="zh-CN" altLang="en-US" dirty="0"/>
              <a:t> </a:t>
            </a:r>
            <a:r>
              <a:rPr lang="en-US" altLang="zh-CN" dirty="0"/>
              <a:t>total</a:t>
            </a:r>
            <a:r>
              <a:rPr lang="zh-CN" altLang="en-US" dirty="0"/>
              <a:t> </a:t>
            </a:r>
            <a:r>
              <a:rPr lang="en-US" altLang="zh-CN" dirty="0"/>
              <a:t>benefit</a:t>
            </a:r>
            <a:r>
              <a:rPr lang="zh-CN" altLang="en-US" dirty="0"/>
              <a:t> </a:t>
            </a:r>
            <a:r>
              <a:rPr lang="en-US" altLang="zh-CN" dirty="0"/>
              <a:t>when</a:t>
            </a:r>
            <a:r>
              <a:rPr lang="zh-CN" altLang="en-US" dirty="0"/>
              <a:t> </a:t>
            </a:r>
            <a:r>
              <a:rPr lang="en-US" altLang="zh-CN" dirty="0"/>
              <a:t>the</a:t>
            </a:r>
            <a:r>
              <a:rPr lang="zh-CN" altLang="en-US" dirty="0"/>
              <a:t> </a:t>
            </a:r>
            <a:r>
              <a:rPr lang="en-US" altLang="zh-CN" dirty="0"/>
              <a:t>total</a:t>
            </a:r>
            <a:r>
              <a:rPr lang="zh-CN" altLang="en-US" dirty="0"/>
              <a:t> </a:t>
            </a:r>
            <a:r>
              <a:rPr lang="en-US" altLang="zh-CN" dirty="0"/>
              <a:t>cost</a:t>
            </a:r>
            <a:r>
              <a:rPr lang="zh-CN" altLang="en-US" dirty="0"/>
              <a:t> </a:t>
            </a:r>
            <a:r>
              <a:rPr lang="en-US" altLang="zh-CN" dirty="0"/>
              <a:t>is</a:t>
            </a:r>
            <a:r>
              <a:rPr lang="zh-CN" altLang="en-US" dirty="0"/>
              <a:t> </a:t>
            </a:r>
            <a:r>
              <a:rPr lang="en-US" altLang="zh-CN" dirty="0"/>
              <a:t>limited</a:t>
            </a:r>
            <a:r>
              <a:rPr lang="zh-CN" altLang="en-US" dirty="0"/>
              <a:t> </a:t>
            </a:r>
            <a:r>
              <a:rPr lang="en-US" altLang="zh-CN" dirty="0"/>
              <a:t>to</a:t>
            </a:r>
            <a:r>
              <a:rPr lang="zh-CN" altLang="en-US" dirty="0"/>
              <a:t> </a:t>
            </a:r>
            <a:r>
              <a:rPr lang="en-US" altLang="zh-CN" dirty="0"/>
              <a:t>a</a:t>
            </a:r>
            <a:r>
              <a:rPr lang="zh-CN" altLang="en-US" dirty="0"/>
              <a:t> </a:t>
            </a:r>
            <a:r>
              <a:rPr lang="en-US" altLang="zh-CN" dirty="0"/>
              <a:t>specific</a:t>
            </a:r>
            <a:r>
              <a:rPr lang="zh-CN" altLang="en-US" dirty="0"/>
              <a:t> </a:t>
            </a:r>
            <a:r>
              <a:rPr lang="en-US" altLang="zh-CN" dirty="0"/>
              <a:t>value.</a:t>
            </a:r>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7</a:t>
            </a:fld>
            <a:endParaRPr lang="en-GB" altLang="zh-CN"/>
          </a:p>
        </p:txBody>
      </p:sp>
    </p:spTree>
    <p:extLst>
      <p:ext uri="{BB962C8B-B14F-4D97-AF65-F5344CB8AC3E}">
        <p14:creationId xmlns:p14="http://schemas.microsoft.com/office/powerpoint/2010/main" val="2700260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8</a:t>
            </a:fld>
            <a:endParaRPr lang="en-GB" altLang="zh-CN"/>
          </a:p>
        </p:txBody>
      </p:sp>
    </p:spTree>
    <p:extLst>
      <p:ext uri="{BB962C8B-B14F-4D97-AF65-F5344CB8AC3E}">
        <p14:creationId xmlns:p14="http://schemas.microsoft.com/office/powerpoint/2010/main" val="2551897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CloudBridge</a:t>
            </a:r>
            <a:r>
              <a:rPr lang="en-US" dirty="0"/>
              <a:t>: reduce redundant content (diminishing)</a:t>
            </a:r>
          </a:p>
          <a:p>
            <a:endParaRPr lang="en-US" dirty="0"/>
          </a:p>
          <a:p>
            <a:r>
              <a:rPr lang="en-US" dirty="0"/>
              <a:t>BCH(63,</a:t>
            </a:r>
            <a:r>
              <a:rPr lang="en-US" baseline="0" dirty="0"/>
              <a:t> 48): </a:t>
            </a:r>
            <a:r>
              <a:rPr lang="en-US" dirty="0"/>
              <a:t>Bose, Chaudhuri, and </a:t>
            </a:r>
            <a:r>
              <a:rPr lang="en-US" dirty="0" err="1"/>
              <a:t>Hocquenghem</a:t>
            </a:r>
            <a:r>
              <a:rPr lang="en-US" dirty="0"/>
              <a:t> (BCH) codes form a large class of powerful random error-correcting cyclic codes. </a:t>
            </a:r>
          </a:p>
        </p:txBody>
      </p:sp>
      <p:sp>
        <p:nvSpPr>
          <p:cNvPr id="4" name="Slide Number Placeholder 3"/>
          <p:cNvSpPr>
            <a:spLocks noGrp="1"/>
          </p:cNvSpPr>
          <p:nvPr>
            <p:ph type="sldNum" idx="10"/>
          </p:nvPr>
        </p:nvSpPr>
        <p:spPr/>
        <p:txBody>
          <a:bodyPr/>
          <a:lstStyle/>
          <a:p>
            <a:pPr>
              <a:defRPr/>
            </a:pPr>
            <a:fld id="{46CD1E71-5E1F-43A1-846E-9804E68D7EFB}" type="slidenum">
              <a:rPr lang="zh-CN" altLang="en-GB" smtClean="0"/>
              <a:pPr>
                <a:defRPr/>
              </a:pPr>
              <a:t>9</a:t>
            </a:fld>
            <a:endParaRPr lang="en-GB" altLang="zh-CN"/>
          </a:p>
        </p:txBody>
      </p:sp>
    </p:spTree>
    <p:extLst>
      <p:ext uri="{BB962C8B-B14F-4D97-AF65-F5344CB8AC3E}">
        <p14:creationId xmlns:p14="http://schemas.microsoft.com/office/powerpoint/2010/main" val="130790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idx="10"/>
          </p:nvPr>
        </p:nvSpPr>
        <p:spPr>
          <a:ln/>
        </p:spPr>
        <p:txBody>
          <a:bodyPr/>
          <a:lstStyle>
            <a:lvl1pPr>
              <a:defRPr/>
            </a:lvl1pPr>
          </a:lstStyle>
          <a:p>
            <a:pPr>
              <a:defRPr/>
            </a:pPr>
            <a:fld id="{F3858798-4290-431D-921F-658A4148344D}" type="datetime1">
              <a:rPr lang="en-US" altLang="zh-CN"/>
              <a:pPr>
                <a:defRPr/>
              </a:pPr>
              <a:t>10/15/2018</a:t>
            </a:fld>
            <a:r>
              <a:rPr lang="en-GB" altLang="zh-CN">
                <a:ea typeface="宋体" pitchFamily="2" charset="-122"/>
              </a:rPr>
              <a:t>04/26/08</a:t>
            </a:r>
          </a:p>
        </p:txBody>
      </p:sp>
      <p:sp>
        <p:nvSpPr>
          <p:cNvPr id="5" name="Rectangle 9"/>
          <p:cNvSpPr>
            <a:spLocks noGrp="1" noChangeArrowheads="1"/>
          </p:cNvSpPr>
          <p:nvPr>
            <p:ph type="ftr" idx="11"/>
          </p:nvPr>
        </p:nvSpPr>
        <p:spPr>
          <a:ln/>
        </p:spPr>
        <p:txBody>
          <a:bodyPr/>
          <a:lstStyle>
            <a:lvl1pPr>
              <a:defRPr/>
            </a:lvl1pPr>
          </a:lstStyle>
          <a:p>
            <a:pPr>
              <a:defRPr/>
            </a:pPr>
            <a:endParaRPr lang="en-GB" altLang="zh-CN"/>
          </a:p>
        </p:txBody>
      </p:sp>
      <p:sp>
        <p:nvSpPr>
          <p:cNvPr id="6" name="Rectangle 10"/>
          <p:cNvSpPr>
            <a:spLocks noGrp="1" noChangeArrowheads="1"/>
          </p:cNvSpPr>
          <p:nvPr>
            <p:ph type="sldNum" idx="12"/>
          </p:nvPr>
        </p:nvSpPr>
        <p:spPr>
          <a:ln/>
        </p:spPr>
        <p:txBody>
          <a:bodyPr/>
          <a:lstStyle>
            <a:lvl1pPr>
              <a:defRPr/>
            </a:lvl1pPr>
          </a:lstStyle>
          <a:p>
            <a:pPr>
              <a:defRPr/>
            </a:pPr>
            <a:fld id="{B73BDD95-6715-43E6-92CF-6092EA283C36}" type="slidenum">
              <a:rPr lang="zh-CN" altLang="en-GB"/>
              <a:pPr>
                <a:defRPr/>
              </a:pPr>
              <a:t>‹#›</a:t>
            </a:fld>
            <a:endParaRPr lang="en-GB" altLang="zh-CN"/>
          </a:p>
        </p:txBody>
      </p:sp>
    </p:spTree>
    <p:extLst>
      <p:ext uri="{BB962C8B-B14F-4D97-AF65-F5344CB8AC3E}">
        <p14:creationId xmlns:p14="http://schemas.microsoft.com/office/powerpoint/2010/main" val="275652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idx="10"/>
          </p:nvPr>
        </p:nvSpPr>
        <p:spPr>
          <a:ln/>
        </p:spPr>
        <p:txBody>
          <a:bodyPr/>
          <a:lstStyle>
            <a:lvl1pPr>
              <a:defRPr/>
            </a:lvl1pPr>
          </a:lstStyle>
          <a:p>
            <a:pPr>
              <a:defRPr/>
            </a:pPr>
            <a:fld id="{0DF92783-0AA0-46AC-B5F4-B67071D893BE}" type="datetime1">
              <a:rPr lang="en-US" altLang="zh-CN"/>
              <a:pPr>
                <a:defRPr/>
              </a:pPr>
              <a:t>10/15/2018</a:t>
            </a:fld>
            <a:r>
              <a:rPr lang="en-GB" altLang="zh-CN">
                <a:ea typeface="宋体" pitchFamily="2" charset="-122"/>
              </a:rPr>
              <a:t>04/26/08</a:t>
            </a:r>
          </a:p>
        </p:txBody>
      </p:sp>
      <p:sp>
        <p:nvSpPr>
          <p:cNvPr id="5" name="Rectangle 9"/>
          <p:cNvSpPr>
            <a:spLocks noGrp="1" noChangeArrowheads="1"/>
          </p:cNvSpPr>
          <p:nvPr>
            <p:ph type="ftr" idx="11"/>
          </p:nvPr>
        </p:nvSpPr>
        <p:spPr>
          <a:ln/>
        </p:spPr>
        <p:txBody>
          <a:bodyPr/>
          <a:lstStyle>
            <a:lvl1pPr>
              <a:defRPr/>
            </a:lvl1pPr>
          </a:lstStyle>
          <a:p>
            <a:pPr>
              <a:defRPr/>
            </a:pPr>
            <a:endParaRPr lang="en-GB" altLang="zh-CN"/>
          </a:p>
        </p:txBody>
      </p:sp>
      <p:sp>
        <p:nvSpPr>
          <p:cNvPr id="6" name="Rectangle 10"/>
          <p:cNvSpPr>
            <a:spLocks noGrp="1" noChangeArrowheads="1"/>
          </p:cNvSpPr>
          <p:nvPr>
            <p:ph type="sldNum" idx="12"/>
          </p:nvPr>
        </p:nvSpPr>
        <p:spPr>
          <a:ln/>
        </p:spPr>
        <p:txBody>
          <a:bodyPr/>
          <a:lstStyle>
            <a:lvl1pPr>
              <a:defRPr/>
            </a:lvl1pPr>
          </a:lstStyle>
          <a:p>
            <a:pPr>
              <a:defRPr/>
            </a:pPr>
            <a:fld id="{2CF328DF-ABE6-4B53-A83B-B3553B3BD80E}" type="slidenum">
              <a:rPr lang="zh-CN" altLang="en-GB"/>
              <a:pPr>
                <a:defRPr/>
              </a:pPr>
              <a:t>‹#›</a:t>
            </a:fld>
            <a:endParaRPr lang="en-GB" altLang="zh-CN"/>
          </a:p>
        </p:txBody>
      </p:sp>
    </p:spTree>
    <p:extLst>
      <p:ext uri="{BB962C8B-B14F-4D97-AF65-F5344CB8AC3E}">
        <p14:creationId xmlns:p14="http://schemas.microsoft.com/office/powerpoint/2010/main" val="163236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54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4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idx="10"/>
          </p:nvPr>
        </p:nvSpPr>
        <p:spPr>
          <a:ln/>
        </p:spPr>
        <p:txBody>
          <a:bodyPr/>
          <a:lstStyle>
            <a:lvl1pPr>
              <a:defRPr/>
            </a:lvl1pPr>
          </a:lstStyle>
          <a:p>
            <a:pPr>
              <a:defRPr/>
            </a:pPr>
            <a:fld id="{CC0FA17F-46F6-4E02-A6BE-9613C14069EB}" type="datetime1">
              <a:rPr lang="en-US" altLang="zh-CN"/>
              <a:pPr>
                <a:defRPr/>
              </a:pPr>
              <a:t>10/15/2018</a:t>
            </a:fld>
            <a:r>
              <a:rPr lang="en-GB" altLang="zh-CN">
                <a:ea typeface="宋体" pitchFamily="2" charset="-122"/>
              </a:rPr>
              <a:t>04/26/08</a:t>
            </a:r>
          </a:p>
        </p:txBody>
      </p:sp>
      <p:sp>
        <p:nvSpPr>
          <p:cNvPr id="5" name="Rectangle 9"/>
          <p:cNvSpPr>
            <a:spLocks noGrp="1" noChangeArrowheads="1"/>
          </p:cNvSpPr>
          <p:nvPr>
            <p:ph type="ftr" idx="11"/>
          </p:nvPr>
        </p:nvSpPr>
        <p:spPr>
          <a:ln/>
        </p:spPr>
        <p:txBody>
          <a:bodyPr/>
          <a:lstStyle>
            <a:lvl1pPr>
              <a:defRPr/>
            </a:lvl1pPr>
          </a:lstStyle>
          <a:p>
            <a:pPr>
              <a:defRPr/>
            </a:pPr>
            <a:endParaRPr lang="en-GB" altLang="zh-CN"/>
          </a:p>
        </p:txBody>
      </p:sp>
      <p:sp>
        <p:nvSpPr>
          <p:cNvPr id="6" name="Rectangle 10"/>
          <p:cNvSpPr>
            <a:spLocks noGrp="1" noChangeArrowheads="1"/>
          </p:cNvSpPr>
          <p:nvPr>
            <p:ph type="sldNum" idx="12"/>
          </p:nvPr>
        </p:nvSpPr>
        <p:spPr>
          <a:ln/>
        </p:spPr>
        <p:txBody>
          <a:bodyPr/>
          <a:lstStyle>
            <a:lvl1pPr>
              <a:defRPr/>
            </a:lvl1pPr>
          </a:lstStyle>
          <a:p>
            <a:pPr>
              <a:defRPr/>
            </a:pPr>
            <a:fld id="{3CF3EB77-E985-41E7-B131-080356A7030E}" type="slidenum">
              <a:rPr lang="zh-CN" altLang="en-GB"/>
              <a:pPr>
                <a:defRPr/>
              </a:pPr>
              <a:t>‹#›</a:t>
            </a:fld>
            <a:endParaRPr lang="en-GB" altLang="zh-CN"/>
          </a:p>
        </p:txBody>
      </p:sp>
    </p:spTree>
    <p:extLst>
      <p:ext uri="{BB962C8B-B14F-4D97-AF65-F5344CB8AC3E}">
        <p14:creationId xmlns:p14="http://schemas.microsoft.com/office/powerpoint/2010/main" val="2245296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7013" cy="4529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9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idx="10"/>
          </p:nvPr>
        </p:nvSpPr>
        <p:spPr>
          <a:ln/>
        </p:spPr>
        <p:txBody>
          <a:bodyPr/>
          <a:lstStyle>
            <a:lvl1pPr>
              <a:defRPr/>
            </a:lvl1pPr>
          </a:lstStyle>
          <a:p>
            <a:pPr>
              <a:defRPr/>
            </a:pPr>
            <a:fld id="{00AE1BA3-FA1E-4472-9D91-FEA0D009184A}" type="datetime1">
              <a:rPr lang="en-US" altLang="zh-CN"/>
              <a:pPr>
                <a:defRPr/>
              </a:pPr>
              <a:t>10/15/2018</a:t>
            </a:fld>
            <a:r>
              <a:rPr lang="en-GB" altLang="zh-CN">
                <a:ea typeface="宋体" pitchFamily="2" charset="-122"/>
              </a:rPr>
              <a:t>04/26/08</a:t>
            </a:r>
          </a:p>
        </p:txBody>
      </p:sp>
      <p:sp>
        <p:nvSpPr>
          <p:cNvPr id="6" name="Rectangle 9"/>
          <p:cNvSpPr>
            <a:spLocks noGrp="1" noChangeArrowheads="1"/>
          </p:cNvSpPr>
          <p:nvPr>
            <p:ph type="ftr" idx="11"/>
          </p:nvPr>
        </p:nvSpPr>
        <p:spPr>
          <a:ln/>
        </p:spPr>
        <p:txBody>
          <a:bodyPr/>
          <a:lstStyle>
            <a:lvl1pPr>
              <a:defRPr/>
            </a:lvl1pPr>
          </a:lstStyle>
          <a:p>
            <a:pPr>
              <a:defRPr/>
            </a:pPr>
            <a:endParaRPr lang="en-GB" altLang="zh-CN"/>
          </a:p>
        </p:txBody>
      </p:sp>
      <p:sp>
        <p:nvSpPr>
          <p:cNvPr id="7" name="Rectangle 10"/>
          <p:cNvSpPr>
            <a:spLocks noGrp="1" noChangeArrowheads="1"/>
          </p:cNvSpPr>
          <p:nvPr>
            <p:ph type="sldNum" idx="12"/>
          </p:nvPr>
        </p:nvSpPr>
        <p:spPr>
          <a:ln/>
        </p:spPr>
        <p:txBody>
          <a:bodyPr/>
          <a:lstStyle>
            <a:lvl1pPr>
              <a:defRPr/>
            </a:lvl1pPr>
          </a:lstStyle>
          <a:p>
            <a:pPr>
              <a:defRPr/>
            </a:pPr>
            <a:fld id="{EB948522-B685-4FEA-9ABF-2F4ADA799B23}" type="slidenum">
              <a:rPr lang="zh-CN" altLang="en-GB"/>
              <a:pPr>
                <a:defRPr/>
              </a:pPr>
              <a:t>‹#›</a:t>
            </a:fld>
            <a:endParaRPr lang="en-GB" altLang="zh-CN"/>
          </a:p>
        </p:txBody>
      </p:sp>
    </p:spTree>
    <p:extLst>
      <p:ext uri="{BB962C8B-B14F-4D97-AF65-F5344CB8AC3E}">
        <p14:creationId xmlns:p14="http://schemas.microsoft.com/office/powerpoint/2010/main" val="415955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8013"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40175"/>
            <a:ext cx="8228013"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idx="10"/>
          </p:nvPr>
        </p:nvSpPr>
        <p:spPr>
          <a:ln/>
        </p:spPr>
        <p:txBody>
          <a:bodyPr/>
          <a:lstStyle>
            <a:lvl1pPr>
              <a:defRPr/>
            </a:lvl1pPr>
          </a:lstStyle>
          <a:p>
            <a:pPr>
              <a:defRPr/>
            </a:pPr>
            <a:fld id="{4E41CA8A-0E0B-4A38-B758-C72CB782512F}" type="datetime1">
              <a:rPr lang="en-US" altLang="zh-CN"/>
              <a:pPr>
                <a:defRPr/>
              </a:pPr>
              <a:t>10/15/2018</a:t>
            </a:fld>
            <a:r>
              <a:rPr lang="en-GB" altLang="zh-CN">
                <a:ea typeface="宋体" pitchFamily="2" charset="-122"/>
              </a:rPr>
              <a:t>04/26/08</a:t>
            </a:r>
          </a:p>
        </p:txBody>
      </p:sp>
      <p:sp>
        <p:nvSpPr>
          <p:cNvPr id="6" name="Rectangle 9"/>
          <p:cNvSpPr>
            <a:spLocks noGrp="1" noChangeArrowheads="1"/>
          </p:cNvSpPr>
          <p:nvPr>
            <p:ph type="ftr" idx="11"/>
          </p:nvPr>
        </p:nvSpPr>
        <p:spPr>
          <a:ln/>
        </p:spPr>
        <p:txBody>
          <a:bodyPr/>
          <a:lstStyle>
            <a:lvl1pPr>
              <a:defRPr/>
            </a:lvl1pPr>
          </a:lstStyle>
          <a:p>
            <a:pPr>
              <a:defRPr/>
            </a:pPr>
            <a:endParaRPr lang="en-GB" altLang="zh-CN"/>
          </a:p>
        </p:txBody>
      </p:sp>
      <p:sp>
        <p:nvSpPr>
          <p:cNvPr id="7" name="Rectangle 10"/>
          <p:cNvSpPr>
            <a:spLocks noGrp="1" noChangeArrowheads="1"/>
          </p:cNvSpPr>
          <p:nvPr>
            <p:ph type="sldNum" idx="12"/>
          </p:nvPr>
        </p:nvSpPr>
        <p:spPr>
          <a:ln/>
        </p:spPr>
        <p:txBody>
          <a:bodyPr/>
          <a:lstStyle>
            <a:lvl1pPr>
              <a:defRPr/>
            </a:lvl1pPr>
          </a:lstStyle>
          <a:p>
            <a:pPr>
              <a:defRPr/>
            </a:pPr>
            <a:fld id="{CA01714F-90BE-487A-BCC0-CD1B79CFD0E3}" type="slidenum">
              <a:rPr lang="zh-CN" altLang="en-GB"/>
              <a:pPr>
                <a:defRPr/>
              </a:pPr>
              <a:t>‹#›</a:t>
            </a:fld>
            <a:endParaRPr lang="en-GB" altLang="zh-CN"/>
          </a:p>
        </p:txBody>
      </p:sp>
    </p:spTree>
    <p:extLst>
      <p:ext uri="{BB962C8B-B14F-4D97-AF65-F5344CB8AC3E}">
        <p14:creationId xmlns:p14="http://schemas.microsoft.com/office/powerpoint/2010/main" val="2029248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7013" cy="4529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60020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6613" y="3940175"/>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idx="10"/>
          </p:nvPr>
        </p:nvSpPr>
        <p:spPr>
          <a:ln/>
        </p:spPr>
        <p:txBody>
          <a:bodyPr/>
          <a:lstStyle>
            <a:lvl1pPr>
              <a:defRPr/>
            </a:lvl1pPr>
          </a:lstStyle>
          <a:p>
            <a:pPr>
              <a:defRPr/>
            </a:pPr>
            <a:fld id="{D76963F3-8117-4F48-941C-5514C6CEE068}" type="datetime1">
              <a:rPr lang="en-US" altLang="zh-CN"/>
              <a:pPr>
                <a:defRPr/>
              </a:pPr>
              <a:t>10/15/2018</a:t>
            </a:fld>
            <a:r>
              <a:rPr lang="en-GB" altLang="zh-CN">
                <a:ea typeface="宋体" pitchFamily="2" charset="-122"/>
              </a:rPr>
              <a:t>04/26/08</a:t>
            </a:r>
          </a:p>
        </p:txBody>
      </p:sp>
      <p:sp>
        <p:nvSpPr>
          <p:cNvPr id="7" name="Rectangle 9"/>
          <p:cNvSpPr>
            <a:spLocks noGrp="1" noChangeArrowheads="1"/>
          </p:cNvSpPr>
          <p:nvPr>
            <p:ph type="ftr" idx="11"/>
          </p:nvPr>
        </p:nvSpPr>
        <p:spPr>
          <a:ln/>
        </p:spPr>
        <p:txBody>
          <a:bodyPr/>
          <a:lstStyle>
            <a:lvl1pPr>
              <a:defRPr/>
            </a:lvl1pPr>
          </a:lstStyle>
          <a:p>
            <a:pPr>
              <a:defRPr/>
            </a:pPr>
            <a:endParaRPr lang="en-GB" altLang="zh-CN"/>
          </a:p>
        </p:txBody>
      </p:sp>
      <p:sp>
        <p:nvSpPr>
          <p:cNvPr id="8" name="Rectangle 10"/>
          <p:cNvSpPr>
            <a:spLocks noGrp="1" noChangeArrowheads="1"/>
          </p:cNvSpPr>
          <p:nvPr>
            <p:ph type="sldNum" idx="12"/>
          </p:nvPr>
        </p:nvSpPr>
        <p:spPr>
          <a:ln/>
        </p:spPr>
        <p:txBody>
          <a:bodyPr/>
          <a:lstStyle>
            <a:lvl1pPr>
              <a:defRPr/>
            </a:lvl1pPr>
          </a:lstStyle>
          <a:p>
            <a:pPr>
              <a:defRPr/>
            </a:pPr>
            <a:fld id="{9027B11F-BD0A-4A3E-A109-5F27F9598486}" type="slidenum">
              <a:rPr lang="zh-CN" altLang="en-GB"/>
              <a:pPr>
                <a:defRPr/>
              </a:pPr>
              <a:t>‹#›</a:t>
            </a:fld>
            <a:endParaRPr lang="en-GB" altLang="zh-CN"/>
          </a:p>
        </p:txBody>
      </p:sp>
    </p:spTree>
    <p:extLst>
      <p:ext uri="{BB962C8B-B14F-4D97-AF65-F5344CB8AC3E}">
        <p14:creationId xmlns:p14="http://schemas.microsoft.com/office/powerpoint/2010/main" val="34506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idx="10"/>
          </p:nvPr>
        </p:nvSpPr>
        <p:spPr>
          <a:ln/>
        </p:spPr>
        <p:txBody>
          <a:bodyPr/>
          <a:lstStyle>
            <a:lvl1pPr>
              <a:defRPr/>
            </a:lvl1pPr>
          </a:lstStyle>
          <a:p>
            <a:pPr>
              <a:defRPr/>
            </a:pPr>
            <a:fld id="{6524B1EA-C5FF-420E-8D65-014D32AA3F50}" type="datetime1">
              <a:rPr lang="en-US" altLang="zh-CN"/>
              <a:pPr>
                <a:defRPr/>
              </a:pPr>
              <a:t>10/15/2018</a:t>
            </a:fld>
            <a:r>
              <a:rPr lang="en-GB" altLang="zh-CN">
                <a:ea typeface="宋体" pitchFamily="2" charset="-122"/>
              </a:rPr>
              <a:t>04/26/08</a:t>
            </a:r>
          </a:p>
        </p:txBody>
      </p:sp>
      <p:sp>
        <p:nvSpPr>
          <p:cNvPr id="5" name="Rectangle 9"/>
          <p:cNvSpPr>
            <a:spLocks noGrp="1" noChangeArrowheads="1"/>
          </p:cNvSpPr>
          <p:nvPr>
            <p:ph type="ftr" idx="11"/>
          </p:nvPr>
        </p:nvSpPr>
        <p:spPr>
          <a:ln/>
        </p:spPr>
        <p:txBody>
          <a:bodyPr/>
          <a:lstStyle>
            <a:lvl1pPr>
              <a:defRPr/>
            </a:lvl1pPr>
          </a:lstStyle>
          <a:p>
            <a:pPr>
              <a:defRPr/>
            </a:pPr>
            <a:endParaRPr lang="en-GB" altLang="zh-CN"/>
          </a:p>
        </p:txBody>
      </p:sp>
      <p:sp>
        <p:nvSpPr>
          <p:cNvPr id="6" name="Rectangle 10"/>
          <p:cNvSpPr>
            <a:spLocks noGrp="1" noChangeArrowheads="1"/>
          </p:cNvSpPr>
          <p:nvPr>
            <p:ph type="sldNum" idx="12"/>
          </p:nvPr>
        </p:nvSpPr>
        <p:spPr>
          <a:ln/>
        </p:spPr>
        <p:txBody>
          <a:bodyPr/>
          <a:lstStyle>
            <a:lvl1pPr>
              <a:defRPr/>
            </a:lvl1pPr>
          </a:lstStyle>
          <a:p>
            <a:pPr>
              <a:defRPr/>
            </a:pPr>
            <a:fld id="{3C67C84F-93C7-4F0C-91CD-6143AB2ED4AE}" type="slidenum">
              <a:rPr lang="zh-CN" altLang="en-GB"/>
              <a:pPr>
                <a:defRPr/>
              </a:pPr>
              <a:t>‹#›</a:t>
            </a:fld>
            <a:endParaRPr lang="en-GB" altLang="zh-CN"/>
          </a:p>
        </p:txBody>
      </p:sp>
    </p:spTree>
    <p:extLst>
      <p:ext uri="{BB962C8B-B14F-4D97-AF65-F5344CB8AC3E}">
        <p14:creationId xmlns:p14="http://schemas.microsoft.com/office/powerpoint/2010/main" val="3243364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idx="10"/>
          </p:nvPr>
        </p:nvSpPr>
        <p:spPr>
          <a:ln/>
        </p:spPr>
        <p:txBody>
          <a:bodyPr/>
          <a:lstStyle>
            <a:lvl1pPr>
              <a:defRPr/>
            </a:lvl1pPr>
          </a:lstStyle>
          <a:p>
            <a:pPr>
              <a:defRPr/>
            </a:pPr>
            <a:fld id="{CA585068-09BB-4BCC-A60C-DC9068A42E2C}" type="datetime1">
              <a:rPr lang="en-US" altLang="zh-CN"/>
              <a:pPr>
                <a:defRPr/>
              </a:pPr>
              <a:t>10/15/2018</a:t>
            </a:fld>
            <a:r>
              <a:rPr lang="en-GB" altLang="zh-CN">
                <a:ea typeface="宋体" pitchFamily="2" charset="-122"/>
              </a:rPr>
              <a:t>04/26/08</a:t>
            </a:r>
          </a:p>
        </p:txBody>
      </p:sp>
      <p:sp>
        <p:nvSpPr>
          <p:cNvPr id="5" name="Rectangle 9"/>
          <p:cNvSpPr>
            <a:spLocks noGrp="1" noChangeArrowheads="1"/>
          </p:cNvSpPr>
          <p:nvPr>
            <p:ph type="ftr" idx="11"/>
          </p:nvPr>
        </p:nvSpPr>
        <p:spPr>
          <a:ln/>
        </p:spPr>
        <p:txBody>
          <a:bodyPr/>
          <a:lstStyle>
            <a:lvl1pPr>
              <a:defRPr/>
            </a:lvl1pPr>
          </a:lstStyle>
          <a:p>
            <a:pPr>
              <a:defRPr/>
            </a:pPr>
            <a:endParaRPr lang="en-GB" altLang="zh-CN"/>
          </a:p>
        </p:txBody>
      </p:sp>
      <p:sp>
        <p:nvSpPr>
          <p:cNvPr id="6" name="Rectangle 10"/>
          <p:cNvSpPr>
            <a:spLocks noGrp="1" noChangeArrowheads="1"/>
          </p:cNvSpPr>
          <p:nvPr>
            <p:ph type="sldNum" idx="12"/>
          </p:nvPr>
        </p:nvSpPr>
        <p:spPr>
          <a:ln/>
        </p:spPr>
        <p:txBody>
          <a:bodyPr/>
          <a:lstStyle>
            <a:lvl1pPr>
              <a:defRPr/>
            </a:lvl1pPr>
          </a:lstStyle>
          <a:p>
            <a:pPr>
              <a:defRPr/>
            </a:pPr>
            <a:fld id="{77C420E8-AAEF-4CB2-B6E1-670FECC602C8}" type="slidenum">
              <a:rPr lang="zh-CN" altLang="en-GB"/>
              <a:pPr>
                <a:defRPr/>
              </a:pPr>
              <a:t>‹#›</a:t>
            </a:fld>
            <a:endParaRPr lang="en-GB" altLang="zh-CN"/>
          </a:p>
        </p:txBody>
      </p:sp>
    </p:spTree>
    <p:extLst>
      <p:ext uri="{BB962C8B-B14F-4D97-AF65-F5344CB8AC3E}">
        <p14:creationId xmlns:p14="http://schemas.microsoft.com/office/powerpoint/2010/main" val="238235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idx="10"/>
          </p:nvPr>
        </p:nvSpPr>
        <p:spPr>
          <a:ln/>
        </p:spPr>
        <p:txBody>
          <a:bodyPr/>
          <a:lstStyle>
            <a:lvl1pPr>
              <a:defRPr/>
            </a:lvl1pPr>
          </a:lstStyle>
          <a:p>
            <a:pPr>
              <a:defRPr/>
            </a:pPr>
            <a:fld id="{BF8E1729-42AD-419A-9113-3F2383A5DFDD}" type="datetime1">
              <a:rPr lang="en-US" altLang="zh-CN"/>
              <a:pPr>
                <a:defRPr/>
              </a:pPr>
              <a:t>10/15/2018</a:t>
            </a:fld>
            <a:r>
              <a:rPr lang="en-GB" altLang="zh-CN">
                <a:ea typeface="宋体" pitchFamily="2" charset="-122"/>
              </a:rPr>
              <a:t>04/26/08</a:t>
            </a:r>
          </a:p>
        </p:txBody>
      </p:sp>
      <p:sp>
        <p:nvSpPr>
          <p:cNvPr id="6" name="Rectangle 9"/>
          <p:cNvSpPr>
            <a:spLocks noGrp="1" noChangeArrowheads="1"/>
          </p:cNvSpPr>
          <p:nvPr>
            <p:ph type="ftr" idx="11"/>
          </p:nvPr>
        </p:nvSpPr>
        <p:spPr>
          <a:ln/>
        </p:spPr>
        <p:txBody>
          <a:bodyPr/>
          <a:lstStyle>
            <a:lvl1pPr>
              <a:defRPr/>
            </a:lvl1pPr>
          </a:lstStyle>
          <a:p>
            <a:pPr>
              <a:defRPr/>
            </a:pPr>
            <a:endParaRPr lang="en-GB" altLang="zh-CN"/>
          </a:p>
        </p:txBody>
      </p:sp>
      <p:sp>
        <p:nvSpPr>
          <p:cNvPr id="7" name="Rectangle 10"/>
          <p:cNvSpPr>
            <a:spLocks noGrp="1" noChangeArrowheads="1"/>
          </p:cNvSpPr>
          <p:nvPr>
            <p:ph type="sldNum" idx="12"/>
          </p:nvPr>
        </p:nvSpPr>
        <p:spPr>
          <a:ln/>
        </p:spPr>
        <p:txBody>
          <a:bodyPr/>
          <a:lstStyle>
            <a:lvl1pPr>
              <a:defRPr/>
            </a:lvl1pPr>
          </a:lstStyle>
          <a:p>
            <a:pPr>
              <a:defRPr/>
            </a:pPr>
            <a:fld id="{1431C7C8-A3DC-467D-A00C-FF8FF9C880DA}" type="slidenum">
              <a:rPr lang="zh-CN" altLang="en-GB"/>
              <a:pPr>
                <a:defRPr/>
              </a:pPr>
              <a:t>‹#›</a:t>
            </a:fld>
            <a:endParaRPr lang="en-GB" altLang="zh-CN"/>
          </a:p>
        </p:txBody>
      </p:sp>
    </p:spTree>
    <p:extLst>
      <p:ext uri="{BB962C8B-B14F-4D97-AF65-F5344CB8AC3E}">
        <p14:creationId xmlns:p14="http://schemas.microsoft.com/office/powerpoint/2010/main" val="401664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idx="10"/>
          </p:nvPr>
        </p:nvSpPr>
        <p:spPr>
          <a:ln/>
        </p:spPr>
        <p:txBody>
          <a:bodyPr/>
          <a:lstStyle>
            <a:lvl1pPr>
              <a:defRPr/>
            </a:lvl1pPr>
          </a:lstStyle>
          <a:p>
            <a:pPr>
              <a:defRPr/>
            </a:pPr>
            <a:fld id="{E034AE7D-27C5-4BB6-87E2-4530972CA1AB}" type="datetime1">
              <a:rPr lang="en-US" altLang="zh-CN"/>
              <a:pPr>
                <a:defRPr/>
              </a:pPr>
              <a:t>10/15/2018</a:t>
            </a:fld>
            <a:r>
              <a:rPr lang="en-GB" altLang="zh-CN">
                <a:ea typeface="宋体" pitchFamily="2" charset="-122"/>
              </a:rPr>
              <a:t>04/26/08</a:t>
            </a:r>
          </a:p>
        </p:txBody>
      </p:sp>
      <p:sp>
        <p:nvSpPr>
          <p:cNvPr id="8" name="Rectangle 9"/>
          <p:cNvSpPr>
            <a:spLocks noGrp="1" noChangeArrowheads="1"/>
          </p:cNvSpPr>
          <p:nvPr>
            <p:ph type="ftr" idx="11"/>
          </p:nvPr>
        </p:nvSpPr>
        <p:spPr>
          <a:ln/>
        </p:spPr>
        <p:txBody>
          <a:bodyPr/>
          <a:lstStyle>
            <a:lvl1pPr>
              <a:defRPr/>
            </a:lvl1pPr>
          </a:lstStyle>
          <a:p>
            <a:pPr>
              <a:defRPr/>
            </a:pPr>
            <a:endParaRPr lang="en-GB" altLang="zh-CN"/>
          </a:p>
        </p:txBody>
      </p:sp>
      <p:sp>
        <p:nvSpPr>
          <p:cNvPr id="9" name="Rectangle 10"/>
          <p:cNvSpPr>
            <a:spLocks noGrp="1" noChangeArrowheads="1"/>
          </p:cNvSpPr>
          <p:nvPr>
            <p:ph type="sldNum" idx="12"/>
          </p:nvPr>
        </p:nvSpPr>
        <p:spPr>
          <a:ln/>
        </p:spPr>
        <p:txBody>
          <a:bodyPr/>
          <a:lstStyle>
            <a:lvl1pPr>
              <a:defRPr/>
            </a:lvl1pPr>
          </a:lstStyle>
          <a:p>
            <a:pPr>
              <a:defRPr/>
            </a:pPr>
            <a:fld id="{2BDA21FA-71C2-42E8-97F1-29136F71C638}" type="slidenum">
              <a:rPr lang="zh-CN" altLang="en-GB"/>
              <a:pPr>
                <a:defRPr/>
              </a:pPr>
              <a:t>‹#›</a:t>
            </a:fld>
            <a:endParaRPr lang="en-GB" altLang="zh-CN"/>
          </a:p>
        </p:txBody>
      </p:sp>
    </p:spTree>
    <p:extLst>
      <p:ext uri="{BB962C8B-B14F-4D97-AF65-F5344CB8AC3E}">
        <p14:creationId xmlns:p14="http://schemas.microsoft.com/office/powerpoint/2010/main" val="647982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idx="10"/>
          </p:nvPr>
        </p:nvSpPr>
        <p:spPr>
          <a:ln/>
        </p:spPr>
        <p:txBody>
          <a:bodyPr/>
          <a:lstStyle>
            <a:lvl1pPr>
              <a:defRPr/>
            </a:lvl1pPr>
          </a:lstStyle>
          <a:p>
            <a:pPr>
              <a:defRPr/>
            </a:pPr>
            <a:fld id="{D22D9A90-D0AC-4C2B-A421-BB3DA3C6B098}" type="datetime1">
              <a:rPr lang="en-US" altLang="zh-CN"/>
              <a:pPr>
                <a:defRPr/>
              </a:pPr>
              <a:t>10/15/2018</a:t>
            </a:fld>
            <a:r>
              <a:rPr lang="en-GB" altLang="zh-CN">
                <a:ea typeface="宋体" pitchFamily="2" charset="-122"/>
              </a:rPr>
              <a:t>04/26/08</a:t>
            </a:r>
          </a:p>
        </p:txBody>
      </p:sp>
      <p:sp>
        <p:nvSpPr>
          <p:cNvPr id="4" name="Rectangle 9"/>
          <p:cNvSpPr>
            <a:spLocks noGrp="1" noChangeArrowheads="1"/>
          </p:cNvSpPr>
          <p:nvPr>
            <p:ph type="ftr" idx="11"/>
          </p:nvPr>
        </p:nvSpPr>
        <p:spPr>
          <a:ln/>
        </p:spPr>
        <p:txBody>
          <a:bodyPr/>
          <a:lstStyle>
            <a:lvl1pPr>
              <a:defRPr/>
            </a:lvl1pPr>
          </a:lstStyle>
          <a:p>
            <a:pPr>
              <a:defRPr/>
            </a:pPr>
            <a:endParaRPr lang="en-GB" altLang="zh-CN"/>
          </a:p>
        </p:txBody>
      </p:sp>
      <p:sp>
        <p:nvSpPr>
          <p:cNvPr id="5" name="Rectangle 10"/>
          <p:cNvSpPr>
            <a:spLocks noGrp="1" noChangeArrowheads="1"/>
          </p:cNvSpPr>
          <p:nvPr>
            <p:ph type="sldNum" idx="12"/>
          </p:nvPr>
        </p:nvSpPr>
        <p:spPr>
          <a:ln/>
        </p:spPr>
        <p:txBody>
          <a:bodyPr/>
          <a:lstStyle>
            <a:lvl1pPr>
              <a:defRPr/>
            </a:lvl1pPr>
          </a:lstStyle>
          <a:p>
            <a:pPr>
              <a:defRPr/>
            </a:pPr>
            <a:fld id="{4553B865-A01F-417A-828D-029FC2E8075C}" type="slidenum">
              <a:rPr lang="zh-CN" altLang="en-GB"/>
              <a:pPr>
                <a:defRPr/>
              </a:pPr>
              <a:t>‹#›</a:t>
            </a:fld>
            <a:endParaRPr lang="en-GB" altLang="zh-CN"/>
          </a:p>
        </p:txBody>
      </p:sp>
    </p:spTree>
    <p:extLst>
      <p:ext uri="{BB962C8B-B14F-4D97-AF65-F5344CB8AC3E}">
        <p14:creationId xmlns:p14="http://schemas.microsoft.com/office/powerpoint/2010/main" val="4290617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idx="10"/>
          </p:nvPr>
        </p:nvSpPr>
        <p:spPr>
          <a:ln/>
        </p:spPr>
        <p:txBody>
          <a:bodyPr/>
          <a:lstStyle>
            <a:lvl1pPr>
              <a:defRPr/>
            </a:lvl1pPr>
          </a:lstStyle>
          <a:p>
            <a:pPr>
              <a:defRPr/>
            </a:pPr>
            <a:fld id="{C159ED7C-7E48-45B0-8299-240FC1A09FCB}" type="datetime1">
              <a:rPr lang="en-US" altLang="zh-CN"/>
              <a:pPr>
                <a:defRPr/>
              </a:pPr>
              <a:t>10/15/2018</a:t>
            </a:fld>
            <a:r>
              <a:rPr lang="en-GB" altLang="zh-CN">
                <a:ea typeface="宋体" pitchFamily="2" charset="-122"/>
              </a:rPr>
              <a:t>04/26/08</a:t>
            </a:r>
          </a:p>
        </p:txBody>
      </p:sp>
      <p:sp>
        <p:nvSpPr>
          <p:cNvPr id="3" name="Rectangle 9"/>
          <p:cNvSpPr>
            <a:spLocks noGrp="1" noChangeArrowheads="1"/>
          </p:cNvSpPr>
          <p:nvPr>
            <p:ph type="ftr" idx="11"/>
          </p:nvPr>
        </p:nvSpPr>
        <p:spPr>
          <a:ln/>
        </p:spPr>
        <p:txBody>
          <a:bodyPr/>
          <a:lstStyle>
            <a:lvl1pPr>
              <a:defRPr/>
            </a:lvl1pPr>
          </a:lstStyle>
          <a:p>
            <a:pPr>
              <a:defRPr/>
            </a:pPr>
            <a:endParaRPr lang="en-GB" altLang="zh-CN"/>
          </a:p>
        </p:txBody>
      </p:sp>
      <p:sp>
        <p:nvSpPr>
          <p:cNvPr id="4" name="Rectangle 10"/>
          <p:cNvSpPr>
            <a:spLocks noGrp="1" noChangeArrowheads="1"/>
          </p:cNvSpPr>
          <p:nvPr>
            <p:ph type="sldNum" idx="12"/>
          </p:nvPr>
        </p:nvSpPr>
        <p:spPr>
          <a:ln/>
        </p:spPr>
        <p:txBody>
          <a:bodyPr/>
          <a:lstStyle>
            <a:lvl1pPr>
              <a:defRPr/>
            </a:lvl1pPr>
          </a:lstStyle>
          <a:p>
            <a:pPr>
              <a:defRPr/>
            </a:pPr>
            <a:fld id="{9E4FB258-317E-4763-AA4B-6CDB8EA80F72}" type="slidenum">
              <a:rPr lang="zh-CN" altLang="en-GB"/>
              <a:pPr>
                <a:defRPr/>
              </a:pPr>
              <a:t>‹#›</a:t>
            </a:fld>
            <a:endParaRPr lang="en-GB" altLang="zh-CN"/>
          </a:p>
        </p:txBody>
      </p:sp>
    </p:spTree>
    <p:extLst>
      <p:ext uri="{BB962C8B-B14F-4D97-AF65-F5344CB8AC3E}">
        <p14:creationId xmlns:p14="http://schemas.microsoft.com/office/powerpoint/2010/main" val="3767525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idx="10"/>
          </p:nvPr>
        </p:nvSpPr>
        <p:spPr>
          <a:ln/>
        </p:spPr>
        <p:txBody>
          <a:bodyPr/>
          <a:lstStyle>
            <a:lvl1pPr>
              <a:defRPr/>
            </a:lvl1pPr>
          </a:lstStyle>
          <a:p>
            <a:pPr>
              <a:defRPr/>
            </a:pPr>
            <a:fld id="{2D550356-3228-4DC7-AD2D-2A4BF867ABA8}" type="datetime1">
              <a:rPr lang="en-US" altLang="zh-CN"/>
              <a:pPr>
                <a:defRPr/>
              </a:pPr>
              <a:t>10/15/2018</a:t>
            </a:fld>
            <a:r>
              <a:rPr lang="en-GB" altLang="zh-CN">
                <a:ea typeface="宋体" pitchFamily="2" charset="-122"/>
              </a:rPr>
              <a:t>04/26/08</a:t>
            </a:r>
          </a:p>
        </p:txBody>
      </p:sp>
      <p:sp>
        <p:nvSpPr>
          <p:cNvPr id="6" name="Rectangle 9"/>
          <p:cNvSpPr>
            <a:spLocks noGrp="1" noChangeArrowheads="1"/>
          </p:cNvSpPr>
          <p:nvPr>
            <p:ph type="ftr" idx="11"/>
          </p:nvPr>
        </p:nvSpPr>
        <p:spPr>
          <a:ln/>
        </p:spPr>
        <p:txBody>
          <a:bodyPr/>
          <a:lstStyle>
            <a:lvl1pPr>
              <a:defRPr/>
            </a:lvl1pPr>
          </a:lstStyle>
          <a:p>
            <a:pPr>
              <a:defRPr/>
            </a:pPr>
            <a:endParaRPr lang="en-GB" altLang="zh-CN"/>
          </a:p>
        </p:txBody>
      </p:sp>
      <p:sp>
        <p:nvSpPr>
          <p:cNvPr id="7" name="Rectangle 10"/>
          <p:cNvSpPr>
            <a:spLocks noGrp="1" noChangeArrowheads="1"/>
          </p:cNvSpPr>
          <p:nvPr>
            <p:ph type="sldNum" idx="12"/>
          </p:nvPr>
        </p:nvSpPr>
        <p:spPr>
          <a:ln/>
        </p:spPr>
        <p:txBody>
          <a:bodyPr/>
          <a:lstStyle>
            <a:lvl1pPr>
              <a:defRPr/>
            </a:lvl1pPr>
          </a:lstStyle>
          <a:p>
            <a:pPr>
              <a:defRPr/>
            </a:pPr>
            <a:fld id="{118FE23B-66F2-46F6-96F1-CE96A94CE46C}" type="slidenum">
              <a:rPr lang="zh-CN" altLang="en-GB"/>
              <a:pPr>
                <a:defRPr/>
              </a:pPr>
              <a:t>‹#›</a:t>
            </a:fld>
            <a:endParaRPr lang="en-GB" altLang="zh-CN"/>
          </a:p>
        </p:txBody>
      </p:sp>
    </p:spTree>
    <p:extLst>
      <p:ext uri="{BB962C8B-B14F-4D97-AF65-F5344CB8AC3E}">
        <p14:creationId xmlns:p14="http://schemas.microsoft.com/office/powerpoint/2010/main" val="361055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idx="10"/>
          </p:nvPr>
        </p:nvSpPr>
        <p:spPr>
          <a:ln/>
        </p:spPr>
        <p:txBody>
          <a:bodyPr/>
          <a:lstStyle>
            <a:lvl1pPr>
              <a:defRPr/>
            </a:lvl1pPr>
          </a:lstStyle>
          <a:p>
            <a:pPr>
              <a:defRPr/>
            </a:pPr>
            <a:fld id="{707136F2-66A8-4C33-BB5C-129093887519}" type="datetime1">
              <a:rPr lang="en-US" altLang="zh-CN"/>
              <a:pPr>
                <a:defRPr/>
              </a:pPr>
              <a:t>10/15/2018</a:t>
            </a:fld>
            <a:r>
              <a:rPr lang="en-GB" altLang="zh-CN">
                <a:ea typeface="宋体" pitchFamily="2" charset="-122"/>
              </a:rPr>
              <a:t>04/26/08</a:t>
            </a:r>
          </a:p>
        </p:txBody>
      </p:sp>
      <p:sp>
        <p:nvSpPr>
          <p:cNvPr id="6" name="Rectangle 9"/>
          <p:cNvSpPr>
            <a:spLocks noGrp="1" noChangeArrowheads="1"/>
          </p:cNvSpPr>
          <p:nvPr>
            <p:ph type="ftr" idx="11"/>
          </p:nvPr>
        </p:nvSpPr>
        <p:spPr>
          <a:ln/>
        </p:spPr>
        <p:txBody>
          <a:bodyPr/>
          <a:lstStyle>
            <a:lvl1pPr>
              <a:defRPr/>
            </a:lvl1pPr>
          </a:lstStyle>
          <a:p>
            <a:pPr>
              <a:defRPr/>
            </a:pPr>
            <a:endParaRPr lang="en-GB" altLang="zh-CN"/>
          </a:p>
        </p:txBody>
      </p:sp>
      <p:sp>
        <p:nvSpPr>
          <p:cNvPr id="7" name="Rectangle 10"/>
          <p:cNvSpPr>
            <a:spLocks noGrp="1" noChangeArrowheads="1"/>
          </p:cNvSpPr>
          <p:nvPr>
            <p:ph type="sldNum" idx="12"/>
          </p:nvPr>
        </p:nvSpPr>
        <p:spPr>
          <a:ln/>
        </p:spPr>
        <p:txBody>
          <a:bodyPr/>
          <a:lstStyle>
            <a:lvl1pPr>
              <a:defRPr/>
            </a:lvl1pPr>
          </a:lstStyle>
          <a:p>
            <a:pPr>
              <a:defRPr/>
            </a:pPr>
            <a:fld id="{BF366D50-43D5-4FF4-8D73-A9E6DFEBDE6C}" type="slidenum">
              <a:rPr lang="zh-CN" altLang="en-GB"/>
              <a:pPr>
                <a:defRPr/>
              </a:pPr>
              <a:t>‹#›</a:t>
            </a:fld>
            <a:endParaRPr lang="en-GB" altLang="zh-CN"/>
          </a:p>
        </p:txBody>
      </p:sp>
    </p:spTree>
    <p:extLst>
      <p:ext uri="{BB962C8B-B14F-4D97-AF65-F5344CB8AC3E}">
        <p14:creationId xmlns:p14="http://schemas.microsoft.com/office/powerpoint/2010/main" val="382949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1071563" y="304800"/>
            <a:ext cx="7613650" cy="1104900"/>
            <a:chOff x="675" y="192"/>
            <a:chExt cx="4796" cy="696"/>
          </a:xfrm>
        </p:grpSpPr>
        <p:sp>
          <p:nvSpPr>
            <p:cNvPr id="2" name="Oval 2"/>
            <p:cNvSpPr>
              <a:spLocks noChangeArrowheads="1"/>
            </p:cNvSpPr>
            <p:nvPr/>
          </p:nvSpPr>
          <p:spPr bwMode="auto">
            <a:xfrm flipH="1">
              <a:off x="3067" y="192"/>
              <a:ext cx="696" cy="696"/>
            </a:xfrm>
            <a:prstGeom prst="ellipse">
              <a:avLst/>
            </a:prstGeom>
            <a:solidFill>
              <a:srgbClr val="D9D8E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57200" eaLnBrk="0" fontAlgn="base" hangingPunct="0">
                <a:spcBef>
                  <a:spcPct val="0"/>
                </a:spcBef>
                <a:spcAft>
                  <a:spcPct val="0"/>
                </a:spcAft>
                <a:defRPr>
                  <a:solidFill>
                    <a:schemeClr val="bg1"/>
                  </a:solidFill>
                  <a:latin typeface="Arial" charset="0"/>
                </a:defRPr>
              </a:lvl6pPr>
              <a:lvl7pPr marL="2971800" indent="-228600" defTabSz="457200" eaLnBrk="0" fontAlgn="base" hangingPunct="0">
                <a:spcBef>
                  <a:spcPct val="0"/>
                </a:spcBef>
                <a:spcAft>
                  <a:spcPct val="0"/>
                </a:spcAft>
                <a:defRPr>
                  <a:solidFill>
                    <a:schemeClr val="bg1"/>
                  </a:solidFill>
                  <a:latin typeface="Arial" charset="0"/>
                </a:defRPr>
              </a:lvl7pPr>
              <a:lvl8pPr marL="3429000" indent="-228600" defTabSz="457200" eaLnBrk="0" fontAlgn="base" hangingPunct="0">
                <a:spcBef>
                  <a:spcPct val="0"/>
                </a:spcBef>
                <a:spcAft>
                  <a:spcPct val="0"/>
                </a:spcAft>
                <a:defRPr>
                  <a:solidFill>
                    <a:schemeClr val="bg1"/>
                  </a:solidFill>
                  <a:latin typeface="Arial" charset="0"/>
                </a:defRPr>
              </a:lvl8pPr>
              <a:lvl9pPr marL="3886200" indent="-228600" defTabSz="457200" eaLnBrk="0" fontAlgn="base" hangingPunct="0">
                <a:spcBef>
                  <a:spcPct val="0"/>
                </a:spcBef>
                <a:spcAft>
                  <a:spcPct val="0"/>
                </a:spcAft>
                <a:defRPr>
                  <a:solidFill>
                    <a:schemeClr val="bg1"/>
                  </a:solidFill>
                  <a:latin typeface="Arial" charset="0"/>
                </a:defRPr>
              </a:lvl9pPr>
            </a:lstStyle>
            <a:p>
              <a:pPr>
                <a:buClr>
                  <a:srgbClr val="000000"/>
                </a:buClr>
                <a:buSzPct val="100000"/>
                <a:buFont typeface="Arial" charset="0"/>
                <a:buNone/>
                <a:defRPr/>
              </a:pPr>
              <a:endParaRPr lang="en-US" altLang="zh-CN">
                <a:ea typeface="宋体" pitchFamily="2" charset="-122"/>
              </a:endParaRPr>
            </a:p>
          </p:txBody>
        </p:sp>
        <p:sp>
          <p:nvSpPr>
            <p:cNvPr id="3" name="Oval 3"/>
            <p:cNvSpPr>
              <a:spLocks noChangeArrowheads="1"/>
            </p:cNvSpPr>
            <p:nvPr/>
          </p:nvSpPr>
          <p:spPr bwMode="auto">
            <a:xfrm flipH="1">
              <a:off x="4776" y="192"/>
              <a:ext cx="695" cy="696"/>
            </a:xfrm>
            <a:prstGeom prst="ellipse">
              <a:avLst/>
            </a:prstGeom>
            <a:solidFill>
              <a:srgbClr val="D9D8E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57200" eaLnBrk="0" fontAlgn="base" hangingPunct="0">
                <a:spcBef>
                  <a:spcPct val="0"/>
                </a:spcBef>
                <a:spcAft>
                  <a:spcPct val="0"/>
                </a:spcAft>
                <a:defRPr>
                  <a:solidFill>
                    <a:schemeClr val="bg1"/>
                  </a:solidFill>
                  <a:latin typeface="Arial" charset="0"/>
                </a:defRPr>
              </a:lvl6pPr>
              <a:lvl7pPr marL="2971800" indent="-228600" defTabSz="457200" eaLnBrk="0" fontAlgn="base" hangingPunct="0">
                <a:spcBef>
                  <a:spcPct val="0"/>
                </a:spcBef>
                <a:spcAft>
                  <a:spcPct val="0"/>
                </a:spcAft>
                <a:defRPr>
                  <a:solidFill>
                    <a:schemeClr val="bg1"/>
                  </a:solidFill>
                  <a:latin typeface="Arial" charset="0"/>
                </a:defRPr>
              </a:lvl7pPr>
              <a:lvl8pPr marL="3429000" indent="-228600" defTabSz="457200" eaLnBrk="0" fontAlgn="base" hangingPunct="0">
                <a:spcBef>
                  <a:spcPct val="0"/>
                </a:spcBef>
                <a:spcAft>
                  <a:spcPct val="0"/>
                </a:spcAft>
                <a:defRPr>
                  <a:solidFill>
                    <a:schemeClr val="bg1"/>
                  </a:solidFill>
                  <a:latin typeface="Arial" charset="0"/>
                </a:defRPr>
              </a:lvl8pPr>
              <a:lvl9pPr marL="3886200" indent="-228600" defTabSz="457200" eaLnBrk="0" fontAlgn="base" hangingPunct="0">
                <a:spcBef>
                  <a:spcPct val="0"/>
                </a:spcBef>
                <a:spcAft>
                  <a:spcPct val="0"/>
                </a:spcAft>
                <a:defRPr>
                  <a:solidFill>
                    <a:schemeClr val="bg1"/>
                  </a:solidFill>
                  <a:latin typeface="Arial" charset="0"/>
                </a:defRPr>
              </a:lvl9pPr>
            </a:lstStyle>
            <a:p>
              <a:pPr>
                <a:buClr>
                  <a:srgbClr val="000000"/>
                </a:buClr>
                <a:buSzPct val="100000"/>
                <a:buFont typeface="Arial" charset="0"/>
                <a:buNone/>
                <a:defRPr/>
              </a:pPr>
              <a:endParaRPr lang="en-US" altLang="zh-CN">
                <a:ea typeface="宋体" pitchFamily="2" charset="-122"/>
              </a:endParaRPr>
            </a:p>
          </p:txBody>
        </p:sp>
        <p:sp>
          <p:nvSpPr>
            <p:cNvPr id="4" name="Oval 4"/>
            <p:cNvSpPr>
              <a:spLocks noChangeArrowheads="1"/>
            </p:cNvSpPr>
            <p:nvPr/>
          </p:nvSpPr>
          <p:spPr bwMode="auto">
            <a:xfrm flipH="1">
              <a:off x="675" y="193"/>
              <a:ext cx="695" cy="696"/>
            </a:xfrm>
            <a:prstGeom prst="ellipse">
              <a:avLst/>
            </a:prstGeom>
            <a:solidFill>
              <a:srgbClr val="D9D8E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57200" eaLnBrk="0" fontAlgn="base" hangingPunct="0">
                <a:spcBef>
                  <a:spcPct val="0"/>
                </a:spcBef>
                <a:spcAft>
                  <a:spcPct val="0"/>
                </a:spcAft>
                <a:defRPr>
                  <a:solidFill>
                    <a:schemeClr val="bg1"/>
                  </a:solidFill>
                  <a:latin typeface="Arial" charset="0"/>
                </a:defRPr>
              </a:lvl6pPr>
              <a:lvl7pPr marL="2971800" indent="-228600" defTabSz="457200" eaLnBrk="0" fontAlgn="base" hangingPunct="0">
                <a:spcBef>
                  <a:spcPct val="0"/>
                </a:spcBef>
                <a:spcAft>
                  <a:spcPct val="0"/>
                </a:spcAft>
                <a:defRPr>
                  <a:solidFill>
                    <a:schemeClr val="bg1"/>
                  </a:solidFill>
                  <a:latin typeface="Arial" charset="0"/>
                </a:defRPr>
              </a:lvl7pPr>
              <a:lvl8pPr marL="3429000" indent="-228600" defTabSz="457200" eaLnBrk="0" fontAlgn="base" hangingPunct="0">
                <a:spcBef>
                  <a:spcPct val="0"/>
                </a:spcBef>
                <a:spcAft>
                  <a:spcPct val="0"/>
                </a:spcAft>
                <a:defRPr>
                  <a:solidFill>
                    <a:schemeClr val="bg1"/>
                  </a:solidFill>
                  <a:latin typeface="Arial" charset="0"/>
                </a:defRPr>
              </a:lvl8pPr>
              <a:lvl9pPr marL="3886200" indent="-228600" defTabSz="457200" eaLnBrk="0" fontAlgn="base" hangingPunct="0">
                <a:spcBef>
                  <a:spcPct val="0"/>
                </a:spcBef>
                <a:spcAft>
                  <a:spcPct val="0"/>
                </a:spcAft>
                <a:defRPr>
                  <a:solidFill>
                    <a:schemeClr val="bg1"/>
                  </a:solidFill>
                  <a:latin typeface="Arial" charset="0"/>
                </a:defRPr>
              </a:lvl9pPr>
            </a:lstStyle>
            <a:p>
              <a:pPr>
                <a:buClr>
                  <a:srgbClr val="000000"/>
                </a:buClr>
                <a:buSzPct val="100000"/>
                <a:buFont typeface="Arial" charset="0"/>
                <a:buNone/>
                <a:defRPr/>
              </a:pPr>
              <a:endParaRPr lang="en-US" altLang="zh-CN">
                <a:ea typeface="宋体" pitchFamily="2" charset="-122"/>
              </a:endParaRPr>
            </a:p>
          </p:txBody>
        </p:sp>
        <p:sp>
          <p:nvSpPr>
            <p:cNvPr id="1035" name="Oval 5"/>
            <p:cNvSpPr>
              <a:spLocks noChangeArrowheads="1"/>
            </p:cNvSpPr>
            <p:nvPr/>
          </p:nvSpPr>
          <p:spPr bwMode="auto">
            <a:xfrm flipH="1">
              <a:off x="3983" y="192"/>
              <a:ext cx="695" cy="696"/>
            </a:xfrm>
            <a:prstGeom prst="ellipse">
              <a:avLst/>
            </a:prstGeom>
            <a:noFill/>
            <a:ln w="28440">
              <a:solidFill>
                <a:srgbClr val="D9D8E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57200" eaLnBrk="0" fontAlgn="base" hangingPunct="0">
                <a:spcBef>
                  <a:spcPct val="0"/>
                </a:spcBef>
                <a:spcAft>
                  <a:spcPct val="0"/>
                </a:spcAft>
                <a:defRPr>
                  <a:solidFill>
                    <a:schemeClr val="bg1"/>
                  </a:solidFill>
                  <a:latin typeface="Arial" charset="0"/>
                </a:defRPr>
              </a:lvl6pPr>
              <a:lvl7pPr marL="2971800" indent="-228600" defTabSz="457200" eaLnBrk="0" fontAlgn="base" hangingPunct="0">
                <a:spcBef>
                  <a:spcPct val="0"/>
                </a:spcBef>
                <a:spcAft>
                  <a:spcPct val="0"/>
                </a:spcAft>
                <a:defRPr>
                  <a:solidFill>
                    <a:schemeClr val="bg1"/>
                  </a:solidFill>
                  <a:latin typeface="Arial" charset="0"/>
                </a:defRPr>
              </a:lvl7pPr>
              <a:lvl8pPr marL="3429000" indent="-228600" defTabSz="457200" eaLnBrk="0" fontAlgn="base" hangingPunct="0">
                <a:spcBef>
                  <a:spcPct val="0"/>
                </a:spcBef>
                <a:spcAft>
                  <a:spcPct val="0"/>
                </a:spcAft>
                <a:defRPr>
                  <a:solidFill>
                    <a:schemeClr val="bg1"/>
                  </a:solidFill>
                  <a:latin typeface="Arial" charset="0"/>
                </a:defRPr>
              </a:lvl8pPr>
              <a:lvl9pPr marL="3886200" indent="-228600" defTabSz="457200" eaLnBrk="0" fontAlgn="base" hangingPunct="0">
                <a:spcBef>
                  <a:spcPct val="0"/>
                </a:spcBef>
                <a:spcAft>
                  <a:spcPct val="0"/>
                </a:spcAft>
                <a:defRPr>
                  <a:solidFill>
                    <a:schemeClr val="bg1"/>
                  </a:solidFill>
                  <a:latin typeface="Arial" charset="0"/>
                </a:defRPr>
              </a:lvl9pPr>
            </a:lstStyle>
            <a:p>
              <a:pPr>
                <a:buClr>
                  <a:srgbClr val="000000"/>
                </a:buClr>
                <a:buSzPct val="100000"/>
                <a:buFont typeface="Arial" charset="0"/>
                <a:buNone/>
                <a:defRPr/>
              </a:pPr>
              <a:endParaRPr lang="en-US" altLang="zh-CN">
                <a:ea typeface="宋体" pitchFamily="2" charset="-122"/>
              </a:endParaRPr>
            </a:p>
          </p:txBody>
        </p:sp>
        <p:sp>
          <p:nvSpPr>
            <p:cNvPr id="1036" name="Oval 6"/>
            <p:cNvSpPr>
              <a:spLocks noChangeArrowheads="1"/>
            </p:cNvSpPr>
            <p:nvPr/>
          </p:nvSpPr>
          <p:spPr bwMode="auto">
            <a:xfrm flipH="1">
              <a:off x="1486" y="192"/>
              <a:ext cx="695" cy="696"/>
            </a:xfrm>
            <a:prstGeom prst="ellipse">
              <a:avLst/>
            </a:prstGeom>
            <a:noFill/>
            <a:ln w="28440">
              <a:solidFill>
                <a:srgbClr val="D9D8E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defTabSz="457200" eaLnBrk="0" fontAlgn="base" hangingPunct="0">
                <a:spcBef>
                  <a:spcPct val="0"/>
                </a:spcBef>
                <a:spcAft>
                  <a:spcPct val="0"/>
                </a:spcAft>
                <a:defRPr>
                  <a:solidFill>
                    <a:schemeClr val="bg1"/>
                  </a:solidFill>
                  <a:latin typeface="Arial" charset="0"/>
                </a:defRPr>
              </a:lvl6pPr>
              <a:lvl7pPr marL="2971800" indent="-228600" defTabSz="457200" eaLnBrk="0" fontAlgn="base" hangingPunct="0">
                <a:spcBef>
                  <a:spcPct val="0"/>
                </a:spcBef>
                <a:spcAft>
                  <a:spcPct val="0"/>
                </a:spcAft>
                <a:defRPr>
                  <a:solidFill>
                    <a:schemeClr val="bg1"/>
                  </a:solidFill>
                  <a:latin typeface="Arial" charset="0"/>
                </a:defRPr>
              </a:lvl7pPr>
              <a:lvl8pPr marL="3429000" indent="-228600" defTabSz="457200" eaLnBrk="0" fontAlgn="base" hangingPunct="0">
                <a:spcBef>
                  <a:spcPct val="0"/>
                </a:spcBef>
                <a:spcAft>
                  <a:spcPct val="0"/>
                </a:spcAft>
                <a:defRPr>
                  <a:solidFill>
                    <a:schemeClr val="bg1"/>
                  </a:solidFill>
                  <a:latin typeface="Arial" charset="0"/>
                </a:defRPr>
              </a:lvl8pPr>
              <a:lvl9pPr marL="3886200" indent="-228600" defTabSz="457200" eaLnBrk="0" fontAlgn="base" hangingPunct="0">
                <a:spcBef>
                  <a:spcPct val="0"/>
                </a:spcBef>
                <a:spcAft>
                  <a:spcPct val="0"/>
                </a:spcAft>
                <a:defRPr>
                  <a:solidFill>
                    <a:schemeClr val="bg1"/>
                  </a:solidFill>
                  <a:latin typeface="Arial" charset="0"/>
                </a:defRPr>
              </a:lvl9pPr>
            </a:lstStyle>
            <a:p>
              <a:pPr>
                <a:buClr>
                  <a:srgbClr val="000000"/>
                </a:buClr>
                <a:buSzPct val="100000"/>
                <a:buFont typeface="Arial" charset="0"/>
                <a:buNone/>
                <a:defRPr/>
              </a:pPr>
              <a:endParaRPr lang="en-US" altLang="zh-CN">
                <a:ea typeface="宋体" pitchFamily="2" charset="-122"/>
              </a:endParaRPr>
            </a:p>
          </p:txBody>
        </p:sp>
      </p:grpSp>
      <p:sp>
        <p:nvSpPr>
          <p:cNvPr id="1027" name="Rectangle 7"/>
          <p:cNvSpPr>
            <a:spLocks noGrp="1" noChangeArrowheads="1"/>
          </p:cNvSpPr>
          <p:nvPr>
            <p:ph type="body" idx="1"/>
          </p:nvPr>
        </p:nvSpPr>
        <p:spPr bwMode="auto">
          <a:xfrm>
            <a:off x="457200" y="1600200"/>
            <a:ext cx="8228013"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zh-CN"/>
              <a:t>Click to edit the outline text format</a:t>
            </a:r>
          </a:p>
          <a:p>
            <a:pPr lvl="1"/>
            <a:r>
              <a:rPr lang="en-GB" altLang="zh-CN"/>
              <a:t>Second Outline Level</a:t>
            </a:r>
          </a:p>
          <a:p>
            <a:pPr lvl="2"/>
            <a:r>
              <a:rPr lang="en-GB" altLang="zh-CN"/>
              <a:t>Third Outline Level</a:t>
            </a:r>
          </a:p>
          <a:p>
            <a:pPr lvl="3"/>
            <a:r>
              <a:rPr lang="en-GB" altLang="zh-CN"/>
              <a:t>Fourth Outline Level</a:t>
            </a:r>
          </a:p>
          <a:p>
            <a:pPr lvl="4"/>
            <a:r>
              <a:rPr lang="en-GB" altLang="zh-CN"/>
              <a:t>Fifth Outline Level</a:t>
            </a:r>
          </a:p>
          <a:p>
            <a:pPr lvl="4"/>
            <a:r>
              <a:rPr lang="en-GB" altLang="zh-CN"/>
              <a:t>Sixth Outline Level</a:t>
            </a:r>
          </a:p>
          <a:p>
            <a:pPr lvl="4"/>
            <a:r>
              <a:rPr lang="en-GB" altLang="zh-CN"/>
              <a:t>Seventh Outline Level</a:t>
            </a:r>
          </a:p>
          <a:p>
            <a:pPr lvl="4"/>
            <a:r>
              <a:rPr lang="en-GB" altLang="zh-CN"/>
              <a:t>Eighth Outline Level</a:t>
            </a:r>
          </a:p>
          <a:p>
            <a:pPr lvl="4"/>
            <a:r>
              <a:rPr lang="en-GB" altLang="zh-CN"/>
              <a:t>Ninth Outline Level</a:t>
            </a:r>
          </a:p>
        </p:txBody>
      </p:sp>
      <p:sp>
        <p:nvSpPr>
          <p:cNvPr id="1032" name="Rectangle 8"/>
          <p:cNvSpPr>
            <a:spLocks noGrp="1" noChangeArrowheads="1"/>
          </p:cNvSpPr>
          <p:nvPr>
            <p:ph type="dt"/>
          </p:nvPr>
        </p:nvSpPr>
        <p:spPr bwMode="auto">
          <a:xfrm>
            <a:off x="457200" y="6248400"/>
            <a:ext cx="2132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charset="0"/>
              </a:defRPr>
            </a:lvl1pPr>
          </a:lstStyle>
          <a:p>
            <a:pPr>
              <a:defRPr/>
            </a:pPr>
            <a:fld id="{6882E93F-581C-406E-8207-D99D34DAB834}" type="datetime1">
              <a:rPr lang="en-US" altLang="zh-CN"/>
              <a:pPr>
                <a:defRPr/>
              </a:pPr>
              <a:t>10/15/2018</a:t>
            </a:fld>
            <a:r>
              <a:rPr lang="en-GB" altLang="zh-CN">
                <a:ea typeface="宋体" pitchFamily="2" charset="-122"/>
              </a:rPr>
              <a:t>04/26/08</a:t>
            </a:r>
          </a:p>
        </p:txBody>
      </p:sp>
      <p:sp>
        <p:nvSpPr>
          <p:cNvPr id="1033" name="Rectangle 9"/>
          <p:cNvSpPr>
            <a:spLocks noGrp="1" noChangeArrowheads="1"/>
          </p:cNvSpPr>
          <p:nvPr>
            <p:ph type="ftr"/>
          </p:nvPr>
        </p:nvSpPr>
        <p:spPr bwMode="auto">
          <a:xfrm>
            <a:off x="3124200" y="6248400"/>
            <a:ext cx="2894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buClr>
                <a:srgbClr val="000000"/>
              </a:buClr>
              <a:buSzPct val="100000"/>
              <a:buFont typeface="Arial" charset="0"/>
              <a:buNone/>
              <a:defRPr sz="1000">
                <a:solidFill>
                  <a:srgbClr val="000000"/>
                </a:solidFill>
                <a:latin typeface="Arial" charset="0"/>
                <a:ea typeface="宋体" pitchFamily="2" charset="-122"/>
              </a:defRPr>
            </a:lvl1pPr>
          </a:lstStyle>
          <a:p>
            <a:pPr>
              <a:defRPr/>
            </a:pPr>
            <a:endParaRPr lang="en-GB" altLang="zh-CN"/>
          </a:p>
        </p:txBody>
      </p:sp>
      <p:sp>
        <p:nvSpPr>
          <p:cNvPr id="1034" name="Rectangle 10"/>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panose="020B0604020202020204" pitchFamily="34" charset="0"/>
              <a:buNone/>
              <a:defRPr sz="1000">
                <a:solidFill>
                  <a:srgbClr val="000000"/>
                </a:solidFill>
                <a:ea typeface="宋体" panose="02010600030101010101" pitchFamily="2" charset="-122"/>
              </a:defRPr>
            </a:lvl1pPr>
          </a:lstStyle>
          <a:p>
            <a:pPr>
              <a:defRPr/>
            </a:pPr>
            <a:fld id="{E620403F-1BBD-4FBE-A4BB-64EBA3EB02F2}" type="slidenum">
              <a:rPr lang="zh-CN" altLang="en-GB"/>
              <a:pPr>
                <a:defRPr/>
              </a:pPr>
              <a:t>‹#›</a:t>
            </a:fld>
            <a:endParaRPr lang="en-GB" altLang="zh-CN"/>
          </a:p>
        </p:txBody>
      </p:sp>
      <p:sp>
        <p:nvSpPr>
          <p:cNvPr id="1031" name="Rectangle 1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zh-CN"/>
              <a:t>Click to edit the title text format</a:t>
            </a:r>
          </a:p>
        </p:txBody>
      </p:sp>
    </p:spTree>
  </p:cSld>
  <p:clrMap bg1="lt1" tx1="dk1" bg2="lt2" tx2="dk2" accent1="accent1" accent2="accent2" accent3="accent3" accent4="accent4" accent5="accent5" accent6="accent6" hlink="hlink" folHlink="folHlink"/>
  <p:sldLayoutIdLst>
    <p:sldLayoutId id="2147485526" r:id="rId1"/>
    <p:sldLayoutId id="2147485527" r:id="rId2"/>
    <p:sldLayoutId id="2147485528" r:id="rId3"/>
    <p:sldLayoutId id="2147485529" r:id="rId4"/>
    <p:sldLayoutId id="2147485530" r:id="rId5"/>
    <p:sldLayoutId id="2147485531" r:id="rId6"/>
    <p:sldLayoutId id="2147485532" r:id="rId7"/>
    <p:sldLayoutId id="2147485533" r:id="rId8"/>
    <p:sldLayoutId id="2147485534" r:id="rId9"/>
    <p:sldLayoutId id="2147485535" r:id="rId10"/>
    <p:sldLayoutId id="2147485536" r:id="rId11"/>
    <p:sldLayoutId id="2147485537" r:id="rId12"/>
    <p:sldLayoutId id="2147485538" r:id="rId13"/>
    <p:sldLayoutId id="2147485539" r:id="rId14"/>
  </p:sldLayoutIdLst>
  <p:hf sldNum="0" hdr="0" dt="0"/>
  <p:txStyles>
    <p:titleStyle>
      <a:lvl1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2pPr>
      <a:lvl3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3pPr>
      <a:lvl4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4pPr>
      <a:lvl5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5pPr>
      <a:lvl6pPr marL="4572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6pPr>
      <a:lvl7pPr marL="9144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7pPr>
      <a:lvl8pPr marL="13716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8pPr>
      <a:lvl9pPr marL="18288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9pPr>
    </p:titleStyle>
    <p:body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081A-6DFC-854D-8137-F169785441EF}"/>
              </a:ext>
            </a:extLst>
          </p:cNvPr>
          <p:cNvSpPr>
            <a:spLocks noGrp="1"/>
          </p:cNvSpPr>
          <p:nvPr>
            <p:ph type="ctrTitle"/>
          </p:nvPr>
        </p:nvSpPr>
        <p:spPr>
          <a:xfrm>
            <a:off x="152400" y="1828800"/>
            <a:ext cx="8534400" cy="1470025"/>
          </a:xfrm>
        </p:spPr>
        <p:txBody>
          <a:bodyPr/>
          <a:lstStyle/>
          <a:p>
            <a:pPr algn="ctr"/>
            <a:r>
              <a:rPr lang="en-US" altLang="zh-CN" sz="3600" dirty="0">
                <a:latin typeface="Comic Sans MS" panose="030F0702030302020204" pitchFamily="66" charset="0"/>
                <a:ea typeface="宋体" panose="02010600030101010101" pitchFamily="2" charset="-122"/>
              </a:rPr>
              <a:t>On Balancing </a:t>
            </a:r>
            <a:r>
              <a:rPr lang="en-US" altLang="zh-CN" sz="3600" dirty="0" err="1">
                <a:latin typeface="Comic Sans MS" panose="030F0702030302020204" pitchFamily="66" charset="0"/>
                <a:ea typeface="宋体" panose="02010600030101010101" pitchFamily="2" charset="-122"/>
              </a:rPr>
              <a:t>Middlebox</a:t>
            </a:r>
            <a:r>
              <a:rPr lang="en-US" altLang="zh-CN" sz="3600" dirty="0">
                <a:latin typeface="Comic Sans MS" panose="030F0702030302020204" pitchFamily="66" charset="0"/>
                <a:ea typeface="宋体" panose="02010600030101010101" pitchFamily="2" charset="-122"/>
              </a:rPr>
              <a:t> Set-up Cost and Bandwidth Consumption in NFV</a:t>
            </a:r>
          </a:p>
        </p:txBody>
      </p:sp>
      <p:sp>
        <p:nvSpPr>
          <p:cNvPr id="3" name="Subtitle 2">
            <a:extLst>
              <a:ext uri="{FF2B5EF4-FFF2-40B4-BE49-F238E27FC236}">
                <a16:creationId xmlns:a16="http://schemas.microsoft.com/office/drawing/2014/main" id="{43D854DC-2337-6E43-8496-7392C22781B1}"/>
              </a:ext>
            </a:extLst>
          </p:cNvPr>
          <p:cNvSpPr>
            <a:spLocks noGrp="1"/>
          </p:cNvSpPr>
          <p:nvPr>
            <p:ph type="subTitle" idx="1"/>
          </p:nvPr>
        </p:nvSpPr>
        <p:spPr>
          <a:xfrm>
            <a:off x="2667000" y="4038600"/>
            <a:ext cx="5638800" cy="2133600"/>
          </a:xfrm>
        </p:spPr>
        <p:txBody>
          <a:bodyPr/>
          <a:lstStyle/>
          <a:p>
            <a:pPr algn="r" eaLnBrk="1" hangingPunct="1">
              <a:lnSpc>
                <a:spcPct val="110000"/>
              </a:lnSpc>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2400" dirty="0" err="1">
                <a:solidFill>
                  <a:schemeClr val="tx1"/>
                </a:solidFill>
                <a:latin typeface="Comic Sans MS" panose="030F0702030302020204" pitchFamily="66" charset="0"/>
                <a:ea typeface="宋体" panose="02010600030101010101" pitchFamily="2" charset="-122"/>
              </a:rPr>
              <a:t>Jie</a:t>
            </a:r>
            <a:r>
              <a:rPr lang="zh-CN" altLang="en-US" sz="2400" dirty="0">
                <a:solidFill>
                  <a:schemeClr val="tx1"/>
                </a:solidFill>
                <a:latin typeface="Comic Sans MS" panose="030F0702030302020204" pitchFamily="66" charset="0"/>
                <a:ea typeface="宋体" panose="02010600030101010101" pitchFamily="2" charset="-122"/>
              </a:rPr>
              <a:t> </a:t>
            </a:r>
            <a:r>
              <a:rPr lang="en-US" altLang="zh-CN" sz="2400" dirty="0">
                <a:solidFill>
                  <a:schemeClr val="tx1"/>
                </a:solidFill>
                <a:latin typeface="Comic Sans MS" panose="030F0702030302020204" pitchFamily="66" charset="0"/>
                <a:ea typeface="宋体" panose="02010600030101010101" pitchFamily="2" charset="-122"/>
              </a:rPr>
              <a:t>Wu</a:t>
            </a:r>
          </a:p>
          <a:p>
            <a:pPr algn="r" eaLnBrk="1" hangingPunct="1">
              <a:lnSpc>
                <a:spcPct val="110000"/>
              </a:lnSpc>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2000" dirty="0" smtClean="0">
                <a:solidFill>
                  <a:schemeClr val="tx1"/>
                </a:solidFill>
                <a:latin typeface="Comic Sans MS" panose="030F0702030302020204" pitchFamily="66" charset="0"/>
                <a:ea typeface="宋体" panose="02010600030101010101" pitchFamily="2" charset="-122"/>
              </a:rPr>
              <a:t>Center </a:t>
            </a:r>
            <a:r>
              <a:rPr lang="en-US" altLang="zh-CN" sz="2000" dirty="0">
                <a:solidFill>
                  <a:schemeClr val="tx1"/>
                </a:solidFill>
                <a:latin typeface="Comic Sans MS" panose="030F0702030302020204" pitchFamily="66" charset="0"/>
                <a:ea typeface="宋体" panose="02010600030101010101" pitchFamily="2" charset="-122"/>
              </a:rPr>
              <a:t>for Networked Computing</a:t>
            </a:r>
            <a:endParaRPr lang="en-GB" altLang="zh-CN" sz="2000" dirty="0">
              <a:solidFill>
                <a:schemeClr val="tx1"/>
              </a:solidFill>
              <a:latin typeface="Comic Sans MS" panose="030F0702030302020204" pitchFamily="66" charset="0"/>
              <a:ea typeface="宋体" panose="02010600030101010101" pitchFamily="2" charset="-122"/>
            </a:endParaRPr>
          </a:p>
          <a:p>
            <a:pPr algn="r" eaLnBrk="1" hangingPunct="1">
              <a:lnSpc>
                <a:spcPct val="110000"/>
              </a:lnSpc>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sz="2000" dirty="0">
                <a:latin typeface="Comic Sans MS" panose="030F0702030302020204" pitchFamily="66" charset="0"/>
                <a:ea typeface="宋体" panose="02010600030101010101" pitchFamily="2" charset="-122"/>
              </a:rPr>
              <a:t>Temple University</a:t>
            </a:r>
            <a:r>
              <a:rPr lang="en-US" altLang="zh-CN" sz="2000" dirty="0">
                <a:latin typeface="Comic Sans MS" panose="030F0702030302020204" pitchFamily="66" charset="0"/>
                <a:ea typeface="宋体" panose="02010600030101010101" pitchFamily="2" charset="-122"/>
              </a:rPr>
              <a:t>,</a:t>
            </a:r>
            <a:r>
              <a:rPr lang="zh-CN" altLang="en-US" sz="2000" dirty="0">
                <a:latin typeface="Comic Sans MS" panose="030F0702030302020204" pitchFamily="66" charset="0"/>
                <a:ea typeface="宋体" panose="02010600030101010101" pitchFamily="2" charset="-122"/>
              </a:rPr>
              <a:t> </a:t>
            </a:r>
            <a:r>
              <a:rPr lang="en-US" altLang="zh-CN" sz="2000" dirty="0">
                <a:latin typeface="Comic Sans MS" panose="030F0702030302020204" pitchFamily="66" charset="0"/>
                <a:ea typeface="宋体" panose="02010600030101010101" pitchFamily="2" charset="-122"/>
              </a:rPr>
              <a:t>USA</a:t>
            </a:r>
            <a:endParaRPr lang="en-GB" altLang="zh-CN" sz="2000" dirty="0">
              <a:latin typeface="Comic Sans MS" panose="030F0702030302020204" pitchFamily="66" charset="0"/>
              <a:ea typeface="宋体" panose="02010600030101010101" pitchFamily="2" charset="-122"/>
            </a:endParaRPr>
          </a:p>
          <a:p>
            <a:endParaRPr lang="en-US" dirty="0"/>
          </a:p>
        </p:txBody>
      </p:sp>
      <p:pic>
        <p:nvPicPr>
          <p:cNvPr id="5" name="Picture 7" descr="TempleU.jpg">
            <a:extLst>
              <a:ext uri="{FF2B5EF4-FFF2-40B4-BE49-F238E27FC236}">
                <a16:creationId xmlns:a16="http://schemas.microsoft.com/office/drawing/2014/main" id="{D401B4A3-BB56-7046-B4BF-3FE281520A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114800"/>
            <a:ext cx="1036638"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31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7A89-E254-B744-98BB-17E29C97B3CF}"/>
              </a:ext>
            </a:extLst>
          </p:cNvPr>
          <p:cNvSpPr>
            <a:spLocks noGrp="1"/>
          </p:cNvSpPr>
          <p:nvPr>
            <p:ph type="title"/>
          </p:nvPr>
        </p:nvSpPr>
        <p:spPr/>
        <p:txBody>
          <a:bodyPr/>
          <a:lstStyle/>
          <a:p>
            <a:r>
              <a:rPr lang="en-US" altLang="zh-CN" dirty="0" smtClean="0">
                <a:latin typeface="Comic Sans MS" panose="030F0902030302020204" pitchFamily="66" charset="0"/>
              </a:rPr>
              <a:t>Service </a:t>
            </a:r>
            <a:r>
              <a:rPr lang="en-US" altLang="zh-CN" dirty="0">
                <a:latin typeface="Comic Sans MS" panose="030F0902030302020204" pitchFamily="66" charset="0"/>
              </a:rPr>
              <a:t>Chain </a:t>
            </a:r>
            <a:r>
              <a:rPr lang="en-US" altLang="zh-CN" dirty="0" smtClean="0">
                <a:latin typeface="Comic Sans MS" panose="030F0902030302020204" pitchFamily="66" charset="0"/>
              </a:rPr>
              <a:t>Models </a:t>
            </a:r>
            <a:endParaRPr lang="en-US"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5B5B992E-60FD-1745-A30E-44EF5BA0C4FF}"/>
              </a:ext>
            </a:extLst>
          </p:cNvPr>
          <p:cNvSpPr>
            <a:spLocks noGrp="1"/>
          </p:cNvSpPr>
          <p:nvPr>
            <p:ph idx="1"/>
          </p:nvPr>
        </p:nvSpPr>
        <p:spPr>
          <a:xfrm>
            <a:off x="457200" y="1416050"/>
            <a:ext cx="8228013" cy="4713288"/>
          </a:xfrm>
        </p:spPr>
        <p:txBody>
          <a:bodyPr/>
          <a:lstStyle/>
          <a:p>
            <a:r>
              <a:rPr lang="en-US" altLang="zh-CN" sz="2400" dirty="0">
                <a:latin typeface="Comic Sans MS" panose="030F0902030302020204" pitchFamily="66" charset="0"/>
              </a:rPr>
              <a:t>Objective</a:t>
            </a:r>
          </a:p>
          <a:p>
            <a:pPr lvl="1"/>
            <a:r>
              <a:rPr lang="en-US" altLang="zh-CN" sz="2000" dirty="0">
                <a:latin typeface="Comic Sans MS" panose="030F0902030302020204" pitchFamily="66" charset="0"/>
              </a:rPr>
              <a:t>Minimizing</a:t>
            </a:r>
            <a:r>
              <a:rPr lang="zh-CN" altLang="en-US" sz="2000" dirty="0">
                <a:latin typeface="Comic Sans MS" panose="030F0902030302020204" pitchFamily="66" charset="0"/>
              </a:rPr>
              <a:t> </a:t>
            </a:r>
            <a:r>
              <a:rPr lang="en-US" altLang="zh-CN" sz="2000" dirty="0">
                <a:latin typeface="Comic Sans MS" panose="030F0902030302020204" pitchFamily="66" charset="0"/>
              </a:rPr>
              <a:t>the</a:t>
            </a:r>
            <a:r>
              <a:rPr lang="zh-CN" altLang="en-US" sz="2000" dirty="0">
                <a:latin typeface="Comic Sans MS" panose="030F0902030302020204" pitchFamily="66" charset="0"/>
              </a:rPr>
              <a:t> </a:t>
            </a:r>
            <a:r>
              <a:rPr lang="en-US" altLang="zh-CN" sz="2000" dirty="0">
                <a:latin typeface="Comic Sans MS" panose="030F0902030302020204" pitchFamily="66" charset="0"/>
              </a:rPr>
              <a:t>total</a:t>
            </a:r>
            <a:r>
              <a:rPr lang="zh-CN" altLang="en-US" sz="2000" dirty="0">
                <a:latin typeface="Comic Sans MS" panose="030F0902030302020204" pitchFamily="66" charset="0"/>
              </a:rPr>
              <a:t> </a:t>
            </a:r>
            <a:r>
              <a:rPr lang="en-US" altLang="zh-CN" sz="2000" dirty="0">
                <a:latin typeface="Comic Sans MS" panose="030F0902030302020204" pitchFamily="66" charset="0"/>
              </a:rPr>
              <a:t>bandwidth</a:t>
            </a:r>
            <a:r>
              <a:rPr lang="zh-CN" altLang="en-US" sz="2000" dirty="0">
                <a:latin typeface="Comic Sans MS" panose="030F0902030302020204" pitchFamily="66" charset="0"/>
              </a:rPr>
              <a:t> </a:t>
            </a:r>
            <a:r>
              <a:rPr lang="en-US" altLang="zh-CN" sz="2000" dirty="0">
                <a:latin typeface="Comic Sans MS" panose="030F0902030302020204" pitchFamily="66" charset="0"/>
              </a:rPr>
              <a:t>consumption</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Solutions</a:t>
            </a:r>
          </a:p>
          <a:p>
            <a:pPr lvl="1"/>
            <a:r>
              <a:rPr lang="en-US" altLang="zh-CN" sz="1900" dirty="0">
                <a:latin typeface="Comic Sans MS" panose="030F0902030302020204" pitchFamily="66" charset="0"/>
              </a:rPr>
              <a:t>Consider</a:t>
            </a:r>
            <a:r>
              <a:rPr lang="zh-CN" altLang="en-US" sz="1900" dirty="0">
                <a:latin typeface="Comic Sans MS" panose="030F0902030302020204" pitchFamily="66" charset="0"/>
              </a:rPr>
              <a:t> </a:t>
            </a:r>
            <a:r>
              <a:rPr lang="en-US" altLang="zh-CN" sz="1900" dirty="0">
                <a:latin typeface="Comic Sans MS" panose="030F0902030302020204" pitchFamily="66" charset="0"/>
              </a:rPr>
              <a:t>traffic-changing</a:t>
            </a:r>
            <a:r>
              <a:rPr lang="zh-CN" altLang="en-US" sz="1900" dirty="0">
                <a:latin typeface="Comic Sans MS" panose="030F0902030302020204" pitchFamily="66" charset="0"/>
              </a:rPr>
              <a:t> </a:t>
            </a:r>
            <a:r>
              <a:rPr lang="en-US" altLang="zh-CN" sz="1900" dirty="0">
                <a:latin typeface="Comic Sans MS" panose="030F0902030302020204" pitchFamily="66" charset="0"/>
              </a:rPr>
              <a:t>effects</a:t>
            </a:r>
          </a:p>
          <a:p>
            <a:pPr lvl="1"/>
            <a:r>
              <a:rPr lang="en-US" altLang="zh-CN" sz="1900" dirty="0">
                <a:latin typeface="Comic Sans MS" panose="030F0902030302020204" pitchFamily="66" charset="0"/>
              </a:rPr>
              <a:t>Place</a:t>
            </a:r>
            <a:r>
              <a:rPr lang="zh-CN" altLang="en-US" sz="1900" dirty="0">
                <a:latin typeface="Comic Sans MS" panose="030F0902030302020204" pitchFamily="66" charset="0"/>
              </a:rPr>
              <a:t> </a:t>
            </a:r>
            <a:r>
              <a:rPr lang="en-US" altLang="zh-CN" sz="1900" dirty="0" err="1">
                <a:latin typeface="Comic Sans MS" panose="030F0902030302020204" pitchFamily="66" charset="0"/>
              </a:rPr>
              <a:t>middleboxes</a:t>
            </a:r>
            <a:r>
              <a:rPr lang="zh-CN" altLang="en-US" sz="1900" dirty="0">
                <a:latin typeface="Comic Sans MS" panose="030F0902030302020204" pitchFamily="66" charset="0"/>
              </a:rPr>
              <a:t> </a:t>
            </a:r>
            <a:r>
              <a:rPr lang="en-US" altLang="zh-CN" sz="1900" dirty="0">
                <a:latin typeface="Comic Sans MS" panose="030F0902030302020204" pitchFamily="66" charset="0"/>
              </a:rPr>
              <a:t>for</a:t>
            </a:r>
            <a:r>
              <a:rPr lang="zh-CN" altLang="en-US" sz="1900" dirty="0">
                <a:latin typeface="Comic Sans MS" panose="030F0902030302020204" pitchFamily="66" charset="0"/>
              </a:rPr>
              <a:t> </a:t>
            </a:r>
            <a:r>
              <a:rPr lang="en-US" altLang="zh-CN" sz="1900" dirty="0">
                <a:latin typeface="Comic Sans MS" panose="030F0902030302020204" pitchFamily="66" charset="0"/>
              </a:rPr>
              <a:t>a</a:t>
            </a:r>
            <a:r>
              <a:rPr lang="zh-CN" altLang="en-US" sz="1900" dirty="0">
                <a:latin typeface="Comic Sans MS" panose="030F0902030302020204" pitchFamily="66" charset="0"/>
              </a:rPr>
              <a:t> </a:t>
            </a:r>
            <a:r>
              <a:rPr lang="en-US" altLang="zh-CN" sz="1900" dirty="0">
                <a:latin typeface="Comic Sans MS" panose="030F0902030302020204" pitchFamily="66" charset="0"/>
              </a:rPr>
              <a:t>single</a:t>
            </a:r>
            <a:r>
              <a:rPr lang="zh-CN" altLang="en-US" sz="1900" dirty="0">
                <a:latin typeface="Comic Sans MS" panose="030F0902030302020204" pitchFamily="66" charset="0"/>
              </a:rPr>
              <a:t> </a:t>
            </a:r>
            <a:r>
              <a:rPr lang="en-US" altLang="zh-CN" sz="1900" dirty="0">
                <a:latin typeface="Comic Sans MS" panose="030F0902030302020204" pitchFamily="66" charset="0"/>
              </a:rPr>
              <a:t>flow</a:t>
            </a:r>
          </a:p>
          <a:p>
            <a:endParaRPr lang="en-US" altLang="zh-CN" sz="2400" dirty="0">
              <a:latin typeface="Comic Sans MS" panose="030F0902030302020204" pitchFamily="66" charset="0"/>
            </a:endParaRPr>
          </a:p>
        </p:txBody>
      </p:sp>
      <p:grpSp>
        <p:nvGrpSpPr>
          <p:cNvPr id="13" name="Group 12">
            <a:extLst>
              <a:ext uri="{FF2B5EF4-FFF2-40B4-BE49-F238E27FC236}">
                <a16:creationId xmlns:a16="http://schemas.microsoft.com/office/drawing/2014/main" id="{911833E0-C43A-2247-B682-8E19D886290F}"/>
              </a:ext>
            </a:extLst>
          </p:cNvPr>
          <p:cNvGrpSpPr/>
          <p:nvPr/>
        </p:nvGrpSpPr>
        <p:grpSpPr>
          <a:xfrm>
            <a:off x="685800" y="3962400"/>
            <a:ext cx="7848600" cy="1905000"/>
            <a:chOff x="381000" y="1595367"/>
            <a:chExt cx="8631055" cy="2012886"/>
          </a:xfrm>
        </p:grpSpPr>
        <p:grpSp>
          <p:nvGrpSpPr>
            <p:cNvPr id="25" name="Group 24">
              <a:extLst>
                <a:ext uri="{FF2B5EF4-FFF2-40B4-BE49-F238E27FC236}">
                  <a16:creationId xmlns:a16="http://schemas.microsoft.com/office/drawing/2014/main" id="{B9FE12AB-4C88-B842-BBC6-C893ECE97470}"/>
                </a:ext>
              </a:extLst>
            </p:cNvPr>
            <p:cNvGrpSpPr/>
            <p:nvPr/>
          </p:nvGrpSpPr>
          <p:grpSpPr>
            <a:xfrm>
              <a:off x="381000" y="1600200"/>
              <a:ext cx="631764" cy="533400"/>
              <a:chOff x="2286000" y="1981200"/>
              <a:chExt cx="631764" cy="533400"/>
            </a:xfrm>
          </p:grpSpPr>
          <p:sp>
            <p:nvSpPr>
              <p:cNvPr id="26" name="Rectangle 25">
                <a:extLst>
                  <a:ext uri="{FF2B5EF4-FFF2-40B4-BE49-F238E27FC236}">
                    <a16:creationId xmlns:a16="http://schemas.microsoft.com/office/drawing/2014/main" id="{CF28194C-47AA-A245-A5EE-D98197599A27}"/>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27" name="TextBox 26">
                <a:extLst>
                  <a:ext uri="{FF2B5EF4-FFF2-40B4-BE49-F238E27FC236}">
                    <a16:creationId xmlns:a16="http://schemas.microsoft.com/office/drawing/2014/main" id="{31966F8E-B30C-4444-A601-A175484B8587}"/>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1</a:t>
                </a:r>
                <a:endParaRPr lang="en-US" sz="2400" baseline="-25000" dirty="0">
                  <a:solidFill>
                    <a:schemeClr val="tx1"/>
                  </a:solidFill>
                  <a:latin typeface="Comic Sans MS" panose="030F0902030302020204" pitchFamily="66" charset="0"/>
                </a:endParaRPr>
              </a:p>
            </p:txBody>
          </p:sp>
        </p:grpSp>
        <p:grpSp>
          <p:nvGrpSpPr>
            <p:cNvPr id="28" name="Group 27">
              <a:extLst>
                <a:ext uri="{FF2B5EF4-FFF2-40B4-BE49-F238E27FC236}">
                  <a16:creationId xmlns:a16="http://schemas.microsoft.com/office/drawing/2014/main" id="{3F2C4AB3-FE39-1C45-9161-7D44B8C42C0F}"/>
                </a:ext>
              </a:extLst>
            </p:cNvPr>
            <p:cNvGrpSpPr/>
            <p:nvPr/>
          </p:nvGrpSpPr>
          <p:grpSpPr>
            <a:xfrm>
              <a:off x="1219200" y="1600200"/>
              <a:ext cx="631764" cy="533400"/>
              <a:chOff x="2286000" y="1981200"/>
              <a:chExt cx="631764" cy="533400"/>
            </a:xfrm>
          </p:grpSpPr>
          <p:sp>
            <p:nvSpPr>
              <p:cNvPr id="29" name="Rectangle 28">
                <a:extLst>
                  <a:ext uri="{FF2B5EF4-FFF2-40B4-BE49-F238E27FC236}">
                    <a16:creationId xmlns:a16="http://schemas.microsoft.com/office/drawing/2014/main" id="{64F4381C-8A8B-7340-949D-DB2657BAF2BB}"/>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0" name="TextBox 29">
                <a:extLst>
                  <a:ext uri="{FF2B5EF4-FFF2-40B4-BE49-F238E27FC236}">
                    <a16:creationId xmlns:a16="http://schemas.microsoft.com/office/drawing/2014/main" id="{E164054A-38EF-9142-BDA8-82A0CA2B7B2F}"/>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2</a:t>
                </a:r>
                <a:endParaRPr lang="en-US" sz="2400" baseline="-25000" dirty="0">
                  <a:solidFill>
                    <a:schemeClr val="tx1"/>
                  </a:solidFill>
                  <a:latin typeface="Comic Sans MS" panose="030F0902030302020204" pitchFamily="66" charset="0"/>
                </a:endParaRPr>
              </a:p>
            </p:txBody>
          </p:sp>
        </p:grpSp>
        <p:grpSp>
          <p:nvGrpSpPr>
            <p:cNvPr id="31" name="Group 30">
              <a:extLst>
                <a:ext uri="{FF2B5EF4-FFF2-40B4-BE49-F238E27FC236}">
                  <a16:creationId xmlns:a16="http://schemas.microsoft.com/office/drawing/2014/main" id="{EEBE77ED-62CF-9847-8B71-A6070FDC2CB1}"/>
                </a:ext>
              </a:extLst>
            </p:cNvPr>
            <p:cNvGrpSpPr/>
            <p:nvPr/>
          </p:nvGrpSpPr>
          <p:grpSpPr>
            <a:xfrm>
              <a:off x="2111436" y="1600200"/>
              <a:ext cx="631764" cy="533400"/>
              <a:chOff x="2286000" y="1981200"/>
              <a:chExt cx="631764" cy="533400"/>
            </a:xfrm>
          </p:grpSpPr>
          <p:sp>
            <p:nvSpPr>
              <p:cNvPr id="32" name="Rectangle 31">
                <a:extLst>
                  <a:ext uri="{FF2B5EF4-FFF2-40B4-BE49-F238E27FC236}">
                    <a16:creationId xmlns:a16="http://schemas.microsoft.com/office/drawing/2014/main" id="{90E0E3E7-0030-B843-8B32-9947D835F0E6}"/>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3" name="TextBox 32">
                <a:extLst>
                  <a:ext uri="{FF2B5EF4-FFF2-40B4-BE49-F238E27FC236}">
                    <a16:creationId xmlns:a16="http://schemas.microsoft.com/office/drawing/2014/main" id="{50A92DAC-5E5F-F14D-8E72-E7660CD7C9C3}"/>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3</a:t>
                </a:r>
                <a:endParaRPr lang="en-US" sz="2400" baseline="-25000" dirty="0">
                  <a:solidFill>
                    <a:schemeClr val="tx1"/>
                  </a:solidFill>
                  <a:latin typeface="Comic Sans MS" panose="030F0902030302020204" pitchFamily="66" charset="0"/>
                </a:endParaRPr>
              </a:p>
            </p:txBody>
          </p:sp>
        </p:grpSp>
        <p:sp>
          <p:nvSpPr>
            <p:cNvPr id="34" name="Rectangle 33">
              <a:extLst>
                <a:ext uri="{FF2B5EF4-FFF2-40B4-BE49-F238E27FC236}">
                  <a16:creationId xmlns:a16="http://schemas.microsoft.com/office/drawing/2014/main" id="{53D01C0D-A599-644F-815C-C10A42439ACE}"/>
                </a:ext>
              </a:extLst>
            </p:cNvPr>
            <p:cNvSpPr/>
            <p:nvPr/>
          </p:nvSpPr>
          <p:spPr>
            <a:xfrm>
              <a:off x="500701" y="2231667"/>
              <a:ext cx="2451312" cy="1369606"/>
            </a:xfrm>
            <a:prstGeom prst="rect">
              <a:avLst/>
            </a:prstGeom>
          </p:spPr>
          <p:txBody>
            <a:bodyPr wrap="none">
              <a:spAutoFit/>
            </a:bodyPr>
            <a:lstStyle/>
            <a:p>
              <a:pPr algn="ct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Non-ordered</a:t>
              </a: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(Optimal</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greedy:</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sort</a:t>
              </a:r>
              <a:r>
                <a:rPr lang="zh-CN" altLang="en-US" sz="1600" kern="0" dirty="0">
                  <a:solidFill>
                    <a:srgbClr val="000000"/>
                  </a:solidFill>
                  <a:latin typeface="Comic Sans MS" charset="0"/>
                  <a:ea typeface="Comic Sans MS" charset="0"/>
                  <a:cs typeface="Comic Sans MS" charset="0"/>
                </a:rPr>
                <a:t> </a:t>
              </a:r>
              <a:endParaRPr lang="en-US" altLang="zh-CN" sz="1600" kern="0" dirty="0">
                <a:solidFill>
                  <a:srgbClr val="000000"/>
                </a:solidFill>
                <a:latin typeface="Comic Sans MS" charset="0"/>
                <a:ea typeface="Comic Sans MS" charset="0"/>
                <a:cs typeface="Comic Sans MS" charset="0"/>
              </a:endParaRP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traffic-changing</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ratios</a:t>
              </a:r>
              <a:r>
                <a:rPr lang="zh-CN" altLang="en-US" sz="1600" kern="0" dirty="0">
                  <a:solidFill>
                    <a:srgbClr val="000000"/>
                  </a:solidFill>
                  <a:latin typeface="Comic Sans MS" charset="0"/>
                  <a:ea typeface="Comic Sans MS" charset="0"/>
                  <a:cs typeface="Comic Sans MS" charset="0"/>
                </a:rPr>
                <a:t> </a:t>
              </a:r>
              <a:endParaRPr lang="en-US" altLang="zh-CN" sz="1600" kern="0" dirty="0">
                <a:solidFill>
                  <a:srgbClr val="000000"/>
                </a:solidFill>
                <a:latin typeface="Comic Sans MS" charset="0"/>
                <a:ea typeface="Comic Sans MS" charset="0"/>
                <a:cs typeface="Comic Sans MS" charset="0"/>
              </a:endParaRP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in</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increasing</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order)</a:t>
              </a:r>
            </a:p>
          </p:txBody>
        </p:sp>
        <p:grpSp>
          <p:nvGrpSpPr>
            <p:cNvPr id="35" name="Group 34">
              <a:extLst>
                <a:ext uri="{FF2B5EF4-FFF2-40B4-BE49-F238E27FC236}">
                  <a16:creationId xmlns:a16="http://schemas.microsoft.com/office/drawing/2014/main" id="{3678F3EA-02AA-7E49-B855-1F23E428A7F5}"/>
                </a:ext>
              </a:extLst>
            </p:cNvPr>
            <p:cNvGrpSpPr/>
            <p:nvPr/>
          </p:nvGrpSpPr>
          <p:grpSpPr>
            <a:xfrm>
              <a:off x="3657600" y="1607180"/>
              <a:ext cx="631764" cy="533400"/>
              <a:chOff x="2286000" y="1981200"/>
              <a:chExt cx="631764" cy="533400"/>
            </a:xfrm>
          </p:grpSpPr>
          <p:sp>
            <p:nvSpPr>
              <p:cNvPr id="36" name="Rectangle 35">
                <a:extLst>
                  <a:ext uri="{FF2B5EF4-FFF2-40B4-BE49-F238E27FC236}">
                    <a16:creationId xmlns:a16="http://schemas.microsoft.com/office/drawing/2014/main" id="{C0501F09-3D06-424E-9A26-B37341BFE135}"/>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7" name="TextBox 36">
                <a:extLst>
                  <a:ext uri="{FF2B5EF4-FFF2-40B4-BE49-F238E27FC236}">
                    <a16:creationId xmlns:a16="http://schemas.microsoft.com/office/drawing/2014/main" id="{59E7C0C3-3E03-FA41-AA93-913AD7E2FD79}"/>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1</a:t>
                </a:r>
                <a:endParaRPr lang="en-US" sz="2400" baseline="-25000" dirty="0">
                  <a:solidFill>
                    <a:schemeClr val="tx1"/>
                  </a:solidFill>
                  <a:latin typeface="Comic Sans MS" panose="030F0902030302020204" pitchFamily="66" charset="0"/>
                </a:endParaRPr>
              </a:p>
            </p:txBody>
          </p:sp>
        </p:grpSp>
        <p:grpSp>
          <p:nvGrpSpPr>
            <p:cNvPr id="38" name="Group 37">
              <a:extLst>
                <a:ext uri="{FF2B5EF4-FFF2-40B4-BE49-F238E27FC236}">
                  <a16:creationId xmlns:a16="http://schemas.microsoft.com/office/drawing/2014/main" id="{157AAD1E-E4F1-1C4F-B89B-798ADEF18E30}"/>
                </a:ext>
              </a:extLst>
            </p:cNvPr>
            <p:cNvGrpSpPr/>
            <p:nvPr/>
          </p:nvGrpSpPr>
          <p:grpSpPr>
            <a:xfrm>
              <a:off x="4495800" y="1607180"/>
              <a:ext cx="631764" cy="533400"/>
              <a:chOff x="2286000" y="1981200"/>
              <a:chExt cx="631764" cy="533400"/>
            </a:xfrm>
          </p:grpSpPr>
          <p:sp>
            <p:nvSpPr>
              <p:cNvPr id="39" name="Rectangle 38">
                <a:extLst>
                  <a:ext uri="{FF2B5EF4-FFF2-40B4-BE49-F238E27FC236}">
                    <a16:creationId xmlns:a16="http://schemas.microsoft.com/office/drawing/2014/main" id="{5BAFD449-3394-184D-BCF0-760966537D71}"/>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40" name="TextBox 39">
                <a:extLst>
                  <a:ext uri="{FF2B5EF4-FFF2-40B4-BE49-F238E27FC236}">
                    <a16:creationId xmlns:a16="http://schemas.microsoft.com/office/drawing/2014/main" id="{A6431A62-67FA-8941-B3E1-EA7132696B61}"/>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2</a:t>
                </a:r>
                <a:endParaRPr lang="en-US" sz="2400" baseline="-25000" dirty="0">
                  <a:solidFill>
                    <a:schemeClr val="tx1"/>
                  </a:solidFill>
                  <a:latin typeface="Comic Sans MS" panose="030F0902030302020204" pitchFamily="66" charset="0"/>
                </a:endParaRPr>
              </a:p>
            </p:txBody>
          </p:sp>
        </p:grpSp>
        <p:grpSp>
          <p:nvGrpSpPr>
            <p:cNvPr id="41" name="Group 40">
              <a:extLst>
                <a:ext uri="{FF2B5EF4-FFF2-40B4-BE49-F238E27FC236}">
                  <a16:creationId xmlns:a16="http://schemas.microsoft.com/office/drawing/2014/main" id="{5602177B-1EF3-F448-96E6-3622EBA1D52E}"/>
                </a:ext>
              </a:extLst>
            </p:cNvPr>
            <p:cNvGrpSpPr/>
            <p:nvPr/>
          </p:nvGrpSpPr>
          <p:grpSpPr>
            <a:xfrm>
              <a:off x="5334000" y="1607180"/>
              <a:ext cx="631764" cy="533400"/>
              <a:chOff x="2286000" y="1981200"/>
              <a:chExt cx="631764" cy="533400"/>
            </a:xfrm>
          </p:grpSpPr>
          <p:sp>
            <p:nvSpPr>
              <p:cNvPr id="42" name="Rectangle 41">
                <a:extLst>
                  <a:ext uri="{FF2B5EF4-FFF2-40B4-BE49-F238E27FC236}">
                    <a16:creationId xmlns:a16="http://schemas.microsoft.com/office/drawing/2014/main" id="{F60A8E61-3D85-3F4C-B0E7-28F178864CB7}"/>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43" name="TextBox 42">
                <a:extLst>
                  <a:ext uri="{FF2B5EF4-FFF2-40B4-BE49-F238E27FC236}">
                    <a16:creationId xmlns:a16="http://schemas.microsoft.com/office/drawing/2014/main" id="{DCA6D4E4-8E57-EB48-A75B-50C702FE1566}"/>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3</a:t>
                </a:r>
                <a:endParaRPr lang="en-US" sz="2400" baseline="-25000" dirty="0">
                  <a:solidFill>
                    <a:schemeClr val="tx1"/>
                  </a:solidFill>
                  <a:latin typeface="Comic Sans MS" panose="030F0902030302020204" pitchFamily="66" charset="0"/>
                </a:endParaRPr>
              </a:p>
            </p:txBody>
          </p:sp>
        </p:grpSp>
        <p:sp>
          <p:nvSpPr>
            <p:cNvPr id="44" name="Rectangle 43">
              <a:extLst>
                <a:ext uri="{FF2B5EF4-FFF2-40B4-BE49-F238E27FC236}">
                  <a16:creationId xmlns:a16="http://schemas.microsoft.com/office/drawing/2014/main" id="{337D7EF1-5DE5-6E45-8632-C26A0F9FDAF2}"/>
                </a:ext>
              </a:extLst>
            </p:cNvPr>
            <p:cNvSpPr/>
            <p:nvPr/>
          </p:nvSpPr>
          <p:spPr>
            <a:xfrm>
              <a:off x="3654459" y="2238647"/>
              <a:ext cx="2250936" cy="1369606"/>
            </a:xfrm>
            <a:prstGeom prst="rect">
              <a:avLst/>
            </a:prstGeom>
          </p:spPr>
          <p:txBody>
            <a:bodyPr wrap="none">
              <a:spAutoFit/>
            </a:bodyPr>
            <a:lstStyle/>
            <a:p>
              <a:pPr algn="ct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Totally-ordered</a:t>
              </a: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(Optimal</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DP:</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latter</a:t>
              </a:r>
              <a:r>
                <a:rPr lang="zh-CN" altLang="en-US" sz="1600" kern="0" dirty="0">
                  <a:solidFill>
                    <a:srgbClr val="000000"/>
                  </a:solidFill>
                  <a:latin typeface="Comic Sans MS" charset="0"/>
                  <a:ea typeface="Comic Sans MS" charset="0"/>
                  <a:cs typeface="Comic Sans MS" charset="0"/>
                </a:rPr>
                <a:t> </a:t>
              </a:r>
              <a:endParaRPr lang="en-US" altLang="zh-CN" sz="1600" kern="0" dirty="0">
                <a:solidFill>
                  <a:srgbClr val="000000"/>
                </a:solidFill>
                <a:latin typeface="Comic Sans MS" charset="0"/>
                <a:ea typeface="Comic Sans MS" charset="0"/>
                <a:cs typeface="Comic Sans MS" charset="0"/>
              </a:endParaRP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middleboxes</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must</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be</a:t>
              </a:r>
              <a:r>
                <a:rPr lang="zh-CN" altLang="en-US" sz="1600" kern="0" dirty="0">
                  <a:solidFill>
                    <a:srgbClr val="000000"/>
                  </a:solidFill>
                  <a:latin typeface="Comic Sans MS" charset="0"/>
                  <a:ea typeface="Comic Sans MS" charset="0"/>
                  <a:cs typeface="Comic Sans MS" charset="0"/>
                </a:rPr>
                <a:t> </a:t>
              </a:r>
              <a:endParaRPr lang="en-US" altLang="zh-CN" sz="1600" kern="0" dirty="0">
                <a:solidFill>
                  <a:srgbClr val="000000"/>
                </a:solidFill>
                <a:latin typeface="Comic Sans MS" charset="0"/>
                <a:ea typeface="Comic Sans MS" charset="0"/>
                <a:cs typeface="Comic Sans MS" charset="0"/>
              </a:endParaRP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after</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front</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ones)</a:t>
              </a:r>
            </a:p>
          </p:txBody>
        </p:sp>
        <p:cxnSp>
          <p:nvCxnSpPr>
            <p:cNvPr id="6" name="Straight Arrow Connector 5">
              <a:extLst>
                <a:ext uri="{FF2B5EF4-FFF2-40B4-BE49-F238E27FC236}">
                  <a16:creationId xmlns:a16="http://schemas.microsoft.com/office/drawing/2014/main" id="{506A851A-3A7B-FB4C-8243-19C292DB6652}"/>
                </a:ext>
              </a:extLst>
            </p:cNvPr>
            <p:cNvCxnSpPr>
              <a:cxnSpLocks/>
            </p:cNvCxnSpPr>
            <p:nvPr/>
          </p:nvCxnSpPr>
          <p:spPr bwMode="auto">
            <a:xfrm>
              <a:off x="4191000" y="1905000"/>
              <a:ext cx="304800" cy="0"/>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45" name="Straight Arrow Connector 44">
              <a:extLst>
                <a:ext uri="{FF2B5EF4-FFF2-40B4-BE49-F238E27FC236}">
                  <a16:creationId xmlns:a16="http://schemas.microsoft.com/office/drawing/2014/main" id="{32E8428D-A2E2-5349-897B-7DCD10280235}"/>
                </a:ext>
              </a:extLst>
            </p:cNvPr>
            <p:cNvCxnSpPr>
              <a:cxnSpLocks/>
            </p:cNvCxnSpPr>
            <p:nvPr/>
          </p:nvCxnSpPr>
          <p:spPr bwMode="auto">
            <a:xfrm>
              <a:off x="5029200" y="1905000"/>
              <a:ext cx="304800" cy="0"/>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grpSp>
          <p:nvGrpSpPr>
            <p:cNvPr id="46" name="Group 45">
              <a:extLst>
                <a:ext uri="{FF2B5EF4-FFF2-40B4-BE49-F238E27FC236}">
                  <a16:creationId xmlns:a16="http://schemas.microsoft.com/office/drawing/2014/main" id="{F9879A62-54A3-B147-8761-3864272762B4}"/>
                </a:ext>
              </a:extLst>
            </p:cNvPr>
            <p:cNvGrpSpPr/>
            <p:nvPr/>
          </p:nvGrpSpPr>
          <p:grpSpPr>
            <a:xfrm>
              <a:off x="6692931" y="1595367"/>
              <a:ext cx="631764" cy="533400"/>
              <a:chOff x="2286000" y="1981200"/>
              <a:chExt cx="631764" cy="533400"/>
            </a:xfrm>
          </p:grpSpPr>
          <p:sp>
            <p:nvSpPr>
              <p:cNvPr id="47" name="Rectangle 46">
                <a:extLst>
                  <a:ext uri="{FF2B5EF4-FFF2-40B4-BE49-F238E27FC236}">
                    <a16:creationId xmlns:a16="http://schemas.microsoft.com/office/drawing/2014/main" id="{B6610753-D5F3-2C4D-813D-40E065F0F944}"/>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48" name="TextBox 47">
                <a:extLst>
                  <a:ext uri="{FF2B5EF4-FFF2-40B4-BE49-F238E27FC236}">
                    <a16:creationId xmlns:a16="http://schemas.microsoft.com/office/drawing/2014/main" id="{7F6A9724-3ED3-8B4F-B849-735FEBBF0B0C}"/>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1</a:t>
                </a:r>
                <a:endParaRPr lang="en-US" sz="2400" baseline="-25000" dirty="0">
                  <a:solidFill>
                    <a:schemeClr val="tx1"/>
                  </a:solidFill>
                  <a:latin typeface="Comic Sans MS" panose="030F0902030302020204" pitchFamily="66" charset="0"/>
                </a:endParaRPr>
              </a:p>
            </p:txBody>
          </p:sp>
        </p:grpSp>
        <p:grpSp>
          <p:nvGrpSpPr>
            <p:cNvPr id="49" name="Group 48">
              <a:extLst>
                <a:ext uri="{FF2B5EF4-FFF2-40B4-BE49-F238E27FC236}">
                  <a16:creationId xmlns:a16="http://schemas.microsoft.com/office/drawing/2014/main" id="{A41633CF-0480-4D46-91B0-D15C68403842}"/>
                </a:ext>
              </a:extLst>
            </p:cNvPr>
            <p:cNvGrpSpPr/>
            <p:nvPr/>
          </p:nvGrpSpPr>
          <p:grpSpPr>
            <a:xfrm>
              <a:off x="7531131" y="1595367"/>
              <a:ext cx="631764" cy="533400"/>
              <a:chOff x="2286000" y="1981200"/>
              <a:chExt cx="631764" cy="533400"/>
            </a:xfrm>
          </p:grpSpPr>
          <p:sp>
            <p:nvSpPr>
              <p:cNvPr id="50" name="Rectangle 49">
                <a:extLst>
                  <a:ext uri="{FF2B5EF4-FFF2-40B4-BE49-F238E27FC236}">
                    <a16:creationId xmlns:a16="http://schemas.microsoft.com/office/drawing/2014/main" id="{B8256276-79BA-ED42-811F-85B35D9468B7}"/>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51" name="TextBox 50">
                <a:extLst>
                  <a:ext uri="{FF2B5EF4-FFF2-40B4-BE49-F238E27FC236}">
                    <a16:creationId xmlns:a16="http://schemas.microsoft.com/office/drawing/2014/main" id="{A10AC947-AB37-9B4C-8163-9E9B0B3E7C4A}"/>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2</a:t>
                </a:r>
                <a:endParaRPr lang="en-US" sz="2400" baseline="-25000" dirty="0">
                  <a:solidFill>
                    <a:schemeClr val="tx1"/>
                  </a:solidFill>
                  <a:latin typeface="Comic Sans MS" panose="030F0902030302020204" pitchFamily="66" charset="0"/>
                </a:endParaRPr>
              </a:p>
            </p:txBody>
          </p:sp>
        </p:grpSp>
        <p:grpSp>
          <p:nvGrpSpPr>
            <p:cNvPr id="52" name="Group 51">
              <a:extLst>
                <a:ext uri="{FF2B5EF4-FFF2-40B4-BE49-F238E27FC236}">
                  <a16:creationId xmlns:a16="http://schemas.microsoft.com/office/drawing/2014/main" id="{775C6AC5-85C5-F743-99F1-1044F5EE4B0E}"/>
                </a:ext>
              </a:extLst>
            </p:cNvPr>
            <p:cNvGrpSpPr/>
            <p:nvPr/>
          </p:nvGrpSpPr>
          <p:grpSpPr>
            <a:xfrm>
              <a:off x="8369331" y="1595367"/>
              <a:ext cx="631764" cy="533400"/>
              <a:chOff x="2286000" y="1981200"/>
              <a:chExt cx="631764" cy="533400"/>
            </a:xfrm>
          </p:grpSpPr>
          <p:sp>
            <p:nvSpPr>
              <p:cNvPr id="53" name="Rectangle 52">
                <a:extLst>
                  <a:ext uri="{FF2B5EF4-FFF2-40B4-BE49-F238E27FC236}">
                    <a16:creationId xmlns:a16="http://schemas.microsoft.com/office/drawing/2014/main" id="{B62DECBD-B56E-3447-8B9F-A3C544A93E86}"/>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54" name="TextBox 53">
                <a:extLst>
                  <a:ext uri="{FF2B5EF4-FFF2-40B4-BE49-F238E27FC236}">
                    <a16:creationId xmlns:a16="http://schemas.microsoft.com/office/drawing/2014/main" id="{F8126D09-30C2-084B-BD05-E9116B2663DE}"/>
                  </a:ext>
                </a:extLst>
              </p:cNvPr>
              <p:cNvSpPr txBox="1"/>
              <p:nvPr/>
            </p:nvSpPr>
            <p:spPr>
              <a:xfrm>
                <a:off x="2286000" y="2001762"/>
                <a:ext cx="631764" cy="461665"/>
              </a:xfrm>
              <a:prstGeom prst="rect">
                <a:avLst/>
              </a:prstGeom>
              <a:noFill/>
            </p:spPr>
            <p:txBody>
              <a:bodyPr wrap="square" rtlCol="0">
                <a:spAutoFit/>
              </a:bodyPr>
              <a:lstStyle/>
              <a:p>
                <a:r>
                  <a:rPr lang="en-US" sz="2400" dirty="0">
                    <a:solidFill>
                      <a:schemeClr val="tx1"/>
                    </a:solidFill>
                    <a:latin typeface="Comic Sans MS" panose="030F0902030302020204" pitchFamily="66" charset="0"/>
                  </a:rPr>
                  <a:t>m</a:t>
                </a:r>
                <a:r>
                  <a:rPr lang="en-US" altLang="zh-CN" sz="2400" baseline="-25000" dirty="0">
                    <a:solidFill>
                      <a:schemeClr val="tx1"/>
                    </a:solidFill>
                    <a:latin typeface="Comic Sans MS" panose="030F0902030302020204" pitchFamily="66" charset="0"/>
                  </a:rPr>
                  <a:t>3</a:t>
                </a:r>
                <a:endParaRPr lang="en-US" sz="2400" baseline="-25000" dirty="0">
                  <a:solidFill>
                    <a:schemeClr val="tx1"/>
                  </a:solidFill>
                  <a:latin typeface="Comic Sans MS" panose="030F0902030302020204" pitchFamily="66" charset="0"/>
                </a:endParaRPr>
              </a:p>
            </p:txBody>
          </p:sp>
        </p:grpSp>
        <p:sp>
          <p:nvSpPr>
            <p:cNvPr id="55" name="Rectangle 54">
              <a:extLst>
                <a:ext uri="{FF2B5EF4-FFF2-40B4-BE49-F238E27FC236}">
                  <a16:creationId xmlns:a16="http://schemas.microsoft.com/office/drawing/2014/main" id="{5DEF1BFC-727B-B14D-AE2C-CE538FFF7FAB}"/>
                </a:ext>
              </a:extLst>
            </p:cNvPr>
            <p:cNvSpPr/>
            <p:nvPr/>
          </p:nvSpPr>
          <p:spPr>
            <a:xfrm>
              <a:off x="6445326" y="2348965"/>
              <a:ext cx="2566729" cy="1046440"/>
            </a:xfrm>
            <a:prstGeom prst="rect">
              <a:avLst/>
            </a:prstGeom>
          </p:spPr>
          <p:txBody>
            <a:bodyPr wrap="none">
              <a:spAutoFit/>
            </a:bodyPr>
            <a:lstStyle/>
            <a:p>
              <a:pPr algn="ct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Partially-ordered</a:t>
              </a: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(NP-hard:</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reduced</a:t>
              </a:r>
              <a:r>
                <a:rPr lang="zh-CN" altLang="en-US" sz="1600" kern="0" dirty="0">
                  <a:solidFill>
                    <a:srgbClr val="000000"/>
                  </a:solidFill>
                  <a:latin typeface="Comic Sans MS" charset="0"/>
                  <a:ea typeface="Comic Sans MS" charset="0"/>
                  <a:cs typeface="Comic Sans MS" charset="0"/>
                </a:rPr>
                <a:t> </a:t>
              </a:r>
              <a:endParaRPr lang="en-US" altLang="zh-CN" sz="1600" kern="0" dirty="0">
                <a:solidFill>
                  <a:srgbClr val="000000"/>
                </a:solidFill>
                <a:latin typeface="Comic Sans MS" charset="0"/>
                <a:ea typeface="Comic Sans MS" charset="0"/>
                <a:cs typeface="Comic Sans MS" charset="0"/>
              </a:endParaRPr>
            </a:p>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from</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the Clique</a:t>
              </a:r>
              <a:r>
                <a:rPr lang="zh-CN" altLang="en-US" sz="1600" kern="0" dirty="0">
                  <a:solidFill>
                    <a:srgbClr val="000000"/>
                  </a:solidFill>
                  <a:latin typeface="Comic Sans MS" charset="0"/>
                  <a:ea typeface="Comic Sans MS" charset="0"/>
                  <a:cs typeface="Comic Sans MS" charset="0"/>
                </a:rPr>
                <a:t> </a:t>
              </a:r>
              <a:r>
                <a:rPr lang="en-US" altLang="zh-CN" sz="1600" kern="0" dirty="0">
                  <a:solidFill>
                    <a:srgbClr val="000000"/>
                  </a:solidFill>
                  <a:latin typeface="Comic Sans MS" charset="0"/>
                  <a:ea typeface="Comic Sans MS" charset="0"/>
                  <a:cs typeface="Comic Sans MS" charset="0"/>
                </a:rPr>
                <a:t>Problem)</a:t>
              </a:r>
            </a:p>
          </p:txBody>
        </p:sp>
        <p:cxnSp>
          <p:nvCxnSpPr>
            <p:cNvPr id="57" name="Straight Arrow Connector 56">
              <a:extLst>
                <a:ext uri="{FF2B5EF4-FFF2-40B4-BE49-F238E27FC236}">
                  <a16:creationId xmlns:a16="http://schemas.microsoft.com/office/drawing/2014/main" id="{6089C6A0-09F3-CE42-B141-E16B6986F233}"/>
                </a:ext>
              </a:extLst>
            </p:cNvPr>
            <p:cNvCxnSpPr>
              <a:cxnSpLocks/>
            </p:cNvCxnSpPr>
            <p:nvPr/>
          </p:nvCxnSpPr>
          <p:spPr bwMode="auto">
            <a:xfrm>
              <a:off x="8064531" y="1893187"/>
              <a:ext cx="304800" cy="0"/>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1145735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C737-8D2A-F445-A519-F32732749575}"/>
              </a:ext>
            </a:extLst>
          </p:cNvPr>
          <p:cNvSpPr>
            <a:spLocks noGrp="1"/>
          </p:cNvSpPr>
          <p:nvPr>
            <p:ph type="title"/>
          </p:nvPr>
        </p:nvSpPr>
        <p:spPr/>
        <p:txBody>
          <a:bodyPr/>
          <a:lstStyle/>
          <a:p>
            <a:r>
              <a:rPr lang="en-US" altLang="zh-CN" dirty="0">
                <a:latin typeface="Comic Sans MS" charset="0"/>
              </a:rPr>
              <a:t>4</a:t>
            </a:r>
            <a:r>
              <a:rPr lang="en-US" altLang="zh-CN" dirty="0" smtClean="0">
                <a:latin typeface="Comic Sans MS" charset="0"/>
              </a:rPr>
              <a:t>.  </a:t>
            </a:r>
            <a:r>
              <a:rPr lang="en-US" altLang="zh-CN" dirty="0">
                <a:latin typeface="Comic Sans MS" charset="0"/>
              </a:rPr>
              <a:t>Our </a:t>
            </a:r>
            <a:r>
              <a:rPr lang="en-US" altLang="zh-CN" dirty="0" smtClean="0">
                <a:latin typeface="Comic Sans MS" charset="0"/>
              </a:rPr>
              <a:t>Model and Solutions</a:t>
            </a:r>
            <a:endParaRPr lang="en-US" dirty="0"/>
          </a:p>
        </p:txBody>
      </p:sp>
      <p:sp>
        <p:nvSpPr>
          <p:cNvPr id="3" name="Content Placeholder 2">
            <a:extLst>
              <a:ext uri="{FF2B5EF4-FFF2-40B4-BE49-F238E27FC236}">
                <a16:creationId xmlns:a16="http://schemas.microsoft.com/office/drawing/2014/main" id="{FD6D6059-6351-A846-AD35-46C43EAB118B}"/>
              </a:ext>
            </a:extLst>
          </p:cNvPr>
          <p:cNvSpPr>
            <a:spLocks noGrp="1"/>
          </p:cNvSpPr>
          <p:nvPr>
            <p:ph idx="1"/>
          </p:nvPr>
        </p:nvSpPr>
        <p:spPr>
          <a:xfrm>
            <a:off x="6531" y="1318079"/>
            <a:ext cx="9144000" cy="5562600"/>
          </a:xfrm>
        </p:spPr>
        <p:txBody>
          <a:bodyPr/>
          <a:lstStyle/>
          <a:p>
            <a:r>
              <a:rPr lang="en-US" altLang="zh-CN" sz="2400" dirty="0">
                <a:latin typeface="Comic Sans MS" panose="030F0902030302020204" pitchFamily="66" charset="0"/>
              </a:rPr>
              <a:t>Problem</a:t>
            </a:r>
            <a:endParaRPr lang="en-US" altLang="zh-CN" sz="2800" dirty="0">
              <a:latin typeface="Comic Sans MS" panose="030F0902030302020204" pitchFamily="66" charset="0"/>
            </a:endParaRPr>
          </a:p>
          <a:p>
            <a:pPr lvl="1"/>
            <a:r>
              <a:rPr lang="en-US" altLang="zh-CN" sz="2000" dirty="0">
                <a:latin typeface="Comic Sans MS" panose="030F0902030302020204" pitchFamily="66" charset="0"/>
              </a:rPr>
              <a:t>Placing</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middleboxes</a:t>
            </a:r>
            <a:r>
              <a:rPr lang="zh-CN" altLang="en-US" sz="2000" dirty="0">
                <a:latin typeface="Comic Sans MS" panose="030F0902030302020204" pitchFamily="66" charset="0"/>
              </a:rPr>
              <a:t> </a:t>
            </a:r>
            <a:r>
              <a:rPr lang="en-US" altLang="zh-CN" sz="2000" dirty="0">
                <a:latin typeface="Comic Sans MS" panose="030F0902030302020204" pitchFamily="66" charset="0"/>
              </a:rPr>
              <a:t>to</a:t>
            </a:r>
            <a:r>
              <a:rPr lang="zh-CN" altLang="en-US" sz="2000" dirty="0">
                <a:latin typeface="Comic Sans MS" panose="030F0902030302020204" pitchFamily="66" charset="0"/>
              </a:rPr>
              <a:t> </a:t>
            </a:r>
            <a:r>
              <a:rPr lang="en-US" altLang="zh-CN" sz="2000" dirty="0">
                <a:latin typeface="Comic Sans MS" panose="030F0902030302020204" pitchFamily="66" charset="0"/>
              </a:rPr>
              <a:t>satisfy</a:t>
            </a:r>
            <a:r>
              <a:rPr lang="zh-CN" altLang="en-US" sz="2000" dirty="0">
                <a:latin typeface="Comic Sans MS" panose="030F0902030302020204" pitchFamily="66" charset="0"/>
              </a:rPr>
              <a:t> </a:t>
            </a:r>
            <a:r>
              <a:rPr lang="en-US" altLang="zh-CN" sz="2000" dirty="0">
                <a:latin typeface="Comic Sans MS" panose="030F0902030302020204" pitchFamily="66" charset="0"/>
              </a:rPr>
              <a:t>all</a:t>
            </a:r>
            <a:r>
              <a:rPr lang="zh-CN" altLang="en-US" sz="2000" dirty="0">
                <a:latin typeface="Comic Sans MS" panose="030F0902030302020204" pitchFamily="66" charset="0"/>
              </a:rPr>
              <a:t> </a:t>
            </a:r>
            <a:r>
              <a:rPr lang="en-US" altLang="zh-CN" sz="2000" dirty="0">
                <a:latin typeface="Comic Sans MS" panose="030F0902030302020204" pitchFamily="66" charset="0"/>
              </a:rPr>
              <a:t>flows’</a:t>
            </a:r>
            <a:r>
              <a:rPr lang="zh-CN" altLang="en-US" sz="2000" dirty="0">
                <a:latin typeface="Comic Sans MS" panose="030F0902030302020204" pitchFamily="66" charset="0"/>
              </a:rPr>
              <a:t> </a:t>
            </a:r>
            <a:r>
              <a:rPr lang="en-US" altLang="zh-CN" sz="2000" dirty="0">
                <a:latin typeface="Comic Sans MS" panose="030F0902030302020204" pitchFamily="66" charset="0"/>
              </a:rPr>
              <a:t>network</a:t>
            </a:r>
            <a:r>
              <a:rPr lang="zh-CN" altLang="en-US" sz="2000" dirty="0">
                <a:latin typeface="Comic Sans MS" panose="030F0902030302020204" pitchFamily="66" charset="0"/>
              </a:rPr>
              <a:t> </a:t>
            </a:r>
            <a:r>
              <a:rPr lang="en-US" altLang="zh-CN" sz="2000" dirty="0">
                <a:latin typeface="Comic Sans MS" panose="030F0902030302020204" pitchFamily="66" charset="0"/>
              </a:rPr>
              <a:t>service</a:t>
            </a:r>
            <a:r>
              <a:rPr lang="zh-CN" altLang="en-US" sz="2000" dirty="0">
                <a:latin typeface="Comic Sans MS" panose="030F0902030302020204" pitchFamily="66" charset="0"/>
              </a:rPr>
              <a:t> </a:t>
            </a:r>
            <a:r>
              <a:rPr lang="en-US" altLang="zh-CN" sz="2000" dirty="0">
                <a:latin typeface="Comic Sans MS" panose="030F0902030302020204" pitchFamily="66" charset="0"/>
              </a:rPr>
              <a:t>requests</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Network</a:t>
            </a:r>
            <a:r>
              <a:rPr lang="zh-CN" altLang="en-US" sz="2400" dirty="0">
                <a:latin typeface="Comic Sans MS" panose="030F0902030302020204" pitchFamily="66" charset="0"/>
              </a:rPr>
              <a:t> </a:t>
            </a:r>
            <a:r>
              <a:rPr lang="en-US" altLang="zh-CN" sz="2400" dirty="0">
                <a:latin typeface="Comic Sans MS" panose="030F0902030302020204" pitchFamily="66" charset="0"/>
              </a:rPr>
              <a:t>service</a:t>
            </a:r>
            <a:r>
              <a:rPr lang="zh-CN" altLang="en-US" sz="2400" dirty="0">
                <a:latin typeface="Comic Sans MS" panose="030F0902030302020204" pitchFamily="66" charset="0"/>
              </a:rPr>
              <a:t> </a:t>
            </a:r>
            <a:r>
              <a:rPr lang="en-US" altLang="zh-CN" sz="2400" dirty="0">
                <a:latin typeface="Comic Sans MS" panose="030F0902030302020204" pitchFamily="66" charset="0"/>
              </a:rPr>
              <a:t>requests</a:t>
            </a:r>
          </a:p>
          <a:p>
            <a:pPr lvl="1"/>
            <a:r>
              <a:rPr lang="en-US" altLang="zh-CN" sz="2000" dirty="0">
                <a:latin typeface="Comic Sans MS" panose="030F0902030302020204" pitchFamily="66" charset="0"/>
              </a:rPr>
              <a:t>Multiple</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middleboxes</a:t>
            </a:r>
            <a:r>
              <a:rPr lang="zh-CN" altLang="en-US" sz="2000" dirty="0">
                <a:latin typeface="Comic Sans MS" panose="030F0902030302020204" pitchFamily="66" charset="0"/>
              </a:rPr>
              <a:t> </a:t>
            </a:r>
            <a:endParaRPr lang="en-US" altLang="zh-CN" sz="2000" dirty="0">
              <a:latin typeface="Comic Sans MS" panose="030F0902030302020204" pitchFamily="66" charset="0"/>
            </a:endParaRPr>
          </a:p>
          <a:p>
            <a:pPr lvl="2"/>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set</a:t>
            </a:r>
            <a:r>
              <a:rPr lang="zh-CN" altLang="en-US" sz="1800" dirty="0">
                <a:latin typeface="Comic Sans MS" panose="030F0902030302020204" pitchFamily="66" charset="0"/>
              </a:rPr>
              <a:t> </a:t>
            </a:r>
            <a:r>
              <a:rPr lang="en-US" altLang="zh-CN" sz="1800" dirty="0">
                <a:latin typeface="Comic Sans MS" panose="030F0902030302020204" pitchFamily="66" charset="0"/>
              </a:rPr>
              <a:t>with</a:t>
            </a:r>
            <a:r>
              <a:rPr lang="zh-CN" altLang="en-US" sz="1800" dirty="0">
                <a:latin typeface="Comic Sans MS" panose="030F0902030302020204" pitchFamily="66" charset="0"/>
              </a:rPr>
              <a:t> </a:t>
            </a:r>
            <a:r>
              <a:rPr lang="en-US" altLang="zh-CN" sz="1800" dirty="0">
                <a:latin typeface="Comic Sans MS" panose="030F0902030302020204" pitchFamily="66" charset="0"/>
              </a:rPr>
              <a:t>or</a:t>
            </a:r>
            <a:r>
              <a:rPr lang="zh-CN" altLang="en-US" sz="1800" dirty="0">
                <a:latin typeface="Comic Sans MS" panose="030F0902030302020204" pitchFamily="66" charset="0"/>
              </a:rPr>
              <a:t> </a:t>
            </a:r>
            <a:r>
              <a:rPr lang="en-US" altLang="zh-CN" sz="1800" dirty="0">
                <a:latin typeface="Comic Sans MS" panose="030F0902030302020204" pitchFamily="66" charset="0"/>
              </a:rPr>
              <a:t>without</a:t>
            </a:r>
            <a:r>
              <a:rPr lang="zh-CN" altLang="en-US" sz="1800" dirty="0">
                <a:latin typeface="Comic Sans MS" panose="030F0902030302020204" pitchFamily="66" charset="0"/>
              </a:rPr>
              <a:t> </a:t>
            </a:r>
            <a:r>
              <a:rPr lang="en-US" altLang="zh-CN" sz="1800" dirty="0">
                <a:latin typeface="Comic Sans MS" panose="030F0902030302020204" pitchFamily="66" charset="0"/>
              </a:rPr>
              <a:t>dependency</a:t>
            </a:r>
            <a:r>
              <a:rPr lang="zh-CN" altLang="en-US" sz="1800" dirty="0">
                <a:latin typeface="Comic Sans MS" panose="030F0902030302020204" pitchFamily="66" charset="0"/>
              </a:rPr>
              <a:t> </a:t>
            </a:r>
            <a:r>
              <a:rPr lang="en-US" altLang="zh-CN" sz="1800" dirty="0">
                <a:latin typeface="Comic Sans MS" panose="030F0902030302020204" pitchFamily="66" charset="0"/>
              </a:rPr>
              <a:t>relations</a:t>
            </a:r>
          </a:p>
          <a:p>
            <a:r>
              <a:rPr lang="en-US" altLang="zh-CN" sz="2400" dirty="0">
                <a:latin typeface="Comic Sans MS" panose="030F0902030302020204" pitchFamily="66" charset="0"/>
              </a:rPr>
              <a:t>Cost</a:t>
            </a:r>
            <a:endParaRPr lang="en-US" altLang="zh-CN" sz="2500" dirty="0">
              <a:latin typeface="Comic Sans MS" panose="030F0902030302020204" pitchFamily="66" charset="0"/>
            </a:endParaRPr>
          </a:p>
          <a:p>
            <a:pPr lvl="1"/>
            <a:r>
              <a:rPr lang="en-US" altLang="zh-CN" sz="2000" dirty="0">
                <a:latin typeface="Comic Sans MS" panose="030F0902030302020204" pitchFamily="66" charset="0"/>
              </a:rPr>
              <a:t>Middlebox</a:t>
            </a:r>
            <a:r>
              <a:rPr lang="zh-CN" altLang="en-US" sz="2000" dirty="0">
                <a:latin typeface="Comic Sans MS" panose="030F0902030302020204" pitchFamily="66" charset="0"/>
              </a:rPr>
              <a:t> </a:t>
            </a:r>
            <a:r>
              <a:rPr lang="en-US" altLang="zh-CN" sz="2000" dirty="0">
                <a:latin typeface="Comic Sans MS" panose="030F0902030302020204" pitchFamily="66" charset="0"/>
              </a:rPr>
              <a:t>setup</a:t>
            </a:r>
          </a:p>
          <a:p>
            <a:pPr lvl="2"/>
            <a:r>
              <a:rPr lang="en-US" altLang="zh-CN" sz="1800" dirty="0">
                <a:latin typeface="Comic Sans MS" panose="030F0902030302020204" pitchFamily="66" charset="0"/>
              </a:rPr>
              <a:t>Sum</a:t>
            </a:r>
            <a:r>
              <a:rPr lang="zh-CN" altLang="en-US" sz="1800" dirty="0">
                <a:latin typeface="Comic Sans MS" panose="030F0902030302020204" pitchFamily="66" charset="0"/>
              </a:rPr>
              <a:t> </a:t>
            </a:r>
            <a:r>
              <a:rPr lang="en-US" altLang="zh-CN" sz="1800" dirty="0">
                <a:latin typeface="Comic Sans MS" panose="030F0902030302020204" pitchFamily="66" charset="0"/>
              </a:rPr>
              <a:t>of</a:t>
            </a:r>
            <a:r>
              <a:rPr lang="zh-CN" altLang="en-US" sz="1800" dirty="0">
                <a:latin typeface="Comic Sans MS" panose="030F0902030302020204" pitchFamily="66" charset="0"/>
              </a:rPr>
              <a:t> </a:t>
            </a:r>
            <a:r>
              <a:rPr lang="en-US" altLang="zh-CN" sz="1800" dirty="0" err="1">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setup</a:t>
            </a:r>
            <a:r>
              <a:rPr lang="zh-CN" altLang="en-US" sz="1800" dirty="0">
                <a:latin typeface="Comic Sans MS" panose="030F0902030302020204" pitchFamily="66" charset="0"/>
              </a:rPr>
              <a:t> </a:t>
            </a:r>
            <a:r>
              <a:rPr lang="en-US" altLang="zh-CN" sz="1800" dirty="0" smtClean="0">
                <a:latin typeface="Comic Sans MS" panose="030F0902030302020204" pitchFamily="66" charset="0"/>
              </a:rPr>
              <a:t>cost (amortized over a period </a:t>
            </a:r>
            <a:r>
              <a:rPr lang="en-US" altLang="zh-CN" sz="1800" smtClean="0">
                <a:latin typeface="Comic Sans MS" panose="030F0902030302020204" pitchFamily="66" charset="0"/>
              </a:rPr>
              <a:t>of time)</a:t>
            </a:r>
            <a:endParaRPr lang="en-US" altLang="zh-CN" sz="1800" dirty="0">
              <a:latin typeface="Comic Sans MS" panose="030F0902030302020204" pitchFamily="66" charset="0"/>
            </a:endParaRPr>
          </a:p>
          <a:p>
            <a:pPr lvl="1"/>
            <a:r>
              <a:rPr lang="en-US" altLang="zh-CN" sz="2000" dirty="0">
                <a:latin typeface="Comic Sans MS" panose="030F0902030302020204" pitchFamily="66" charset="0"/>
              </a:rPr>
              <a:t>Bandwidth</a:t>
            </a:r>
            <a:r>
              <a:rPr lang="zh-CN" altLang="en-US" sz="2000" dirty="0">
                <a:latin typeface="Comic Sans MS" panose="030F0902030302020204" pitchFamily="66" charset="0"/>
              </a:rPr>
              <a:t> </a:t>
            </a:r>
            <a:r>
              <a:rPr lang="en-US" altLang="zh-CN" sz="2000" dirty="0">
                <a:latin typeface="Comic Sans MS" panose="030F0902030302020204" pitchFamily="66" charset="0"/>
              </a:rPr>
              <a:t>consumption</a:t>
            </a:r>
          </a:p>
          <a:p>
            <a:pPr lvl="2"/>
            <a:r>
              <a:rPr lang="en-US" altLang="zh-CN" sz="1800" dirty="0">
                <a:latin typeface="Comic Sans MS" panose="030F0902030302020204" pitchFamily="66" charset="0"/>
              </a:rPr>
              <a:t>Sum</a:t>
            </a:r>
            <a:r>
              <a:rPr lang="zh-CN" altLang="en-US" sz="1800" dirty="0">
                <a:latin typeface="Comic Sans MS" panose="030F0902030302020204" pitchFamily="66" charset="0"/>
              </a:rPr>
              <a:t> </a:t>
            </a:r>
            <a:r>
              <a:rPr lang="en-US" altLang="zh-CN" sz="1800" dirty="0">
                <a:latin typeface="Comic Sans MS" panose="030F0902030302020204" pitchFamily="66" charset="0"/>
              </a:rPr>
              <a:t>of</a:t>
            </a:r>
            <a:r>
              <a:rPr lang="zh-CN" altLang="en-US" sz="1800" dirty="0">
                <a:latin typeface="Comic Sans MS" panose="030F0902030302020204" pitchFamily="66" charset="0"/>
              </a:rPr>
              <a:t> </a:t>
            </a:r>
            <a:r>
              <a:rPr lang="en-US" altLang="zh-CN" sz="1800" dirty="0">
                <a:latin typeface="Comic Sans MS" panose="030F0902030302020204" pitchFamily="66" charset="0"/>
              </a:rPr>
              <a:t>each</a:t>
            </a:r>
            <a:r>
              <a:rPr lang="zh-CN" altLang="en-US" sz="1800" dirty="0">
                <a:latin typeface="Comic Sans MS" panose="030F0902030302020204" pitchFamily="66" charset="0"/>
              </a:rPr>
              <a:t> </a:t>
            </a:r>
            <a:r>
              <a:rPr lang="en-US" altLang="zh-CN" sz="1800" dirty="0">
                <a:latin typeface="Comic Sans MS" panose="030F0902030302020204" pitchFamily="66" charset="0"/>
              </a:rPr>
              <a:t>flow’s</a:t>
            </a:r>
            <a:r>
              <a:rPr lang="zh-CN" altLang="en-US" sz="1800" dirty="0">
                <a:latin typeface="Comic Sans MS" panose="030F0902030302020204" pitchFamily="66" charset="0"/>
              </a:rPr>
              <a:t> </a:t>
            </a:r>
            <a:r>
              <a:rPr lang="en-US" altLang="zh-CN" sz="1800" dirty="0">
                <a:latin typeface="Comic Sans MS" panose="030F0902030302020204" pitchFamily="66" charset="0"/>
              </a:rPr>
              <a:t>bandwidth</a:t>
            </a:r>
            <a:r>
              <a:rPr lang="zh-CN" altLang="en-US" sz="1800" dirty="0">
                <a:latin typeface="Comic Sans MS" panose="030F0902030302020204" pitchFamily="66" charset="0"/>
              </a:rPr>
              <a:t> </a:t>
            </a:r>
            <a:r>
              <a:rPr lang="en-US" altLang="zh-CN" sz="1800" dirty="0">
                <a:latin typeface="Comic Sans MS" panose="030F0902030302020204" pitchFamily="66" charset="0"/>
              </a:rPr>
              <a:t>consumption</a:t>
            </a:r>
            <a:r>
              <a:rPr lang="zh-CN" altLang="en-US" sz="1800" dirty="0">
                <a:latin typeface="Comic Sans MS" panose="030F0902030302020204" pitchFamily="66" charset="0"/>
              </a:rPr>
              <a:t> </a:t>
            </a:r>
            <a:r>
              <a:rPr lang="en-US" altLang="zh-CN" sz="1800" dirty="0">
                <a:latin typeface="Comic Sans MS" panose="030F0902030302020204" pitchFamily="66" charset="0"/>
              </a:rPr>
              <a:t>cost</a:t>
            </a:r>
            <a:r>
              <a:rPr lang="zh-CN" altLang="en-US" sz="1800" dirty="0">
                <a:latin typeface="Comic Sans MS" panose="030F0902030302020204" pitchFamily="66" charset="0"/>
              </a:rPr>
              <a:t> </a:t>
            </a:r>
            <a:r>
              <a:rPr lang="en-US" altLang="zh-CN" sz="1800" dirty="0">
                <a:latin typeface="Comic Sans MS" panose="030F0902030302020204" pitchFamily="66" charset="0"/>
              </a:rPr>
              <a:t>on</a:t>
            </a:r>
            <a:r>
              <a:rPr lang="zh-CN" altLang="en-US" sz="1800" dirty="0">
                <a:latin typeface="Comic Sans MS" panose="030F0902030302020204" pitchFamily="66" charset="0"/>
              </a:rPr>
              <a:t> </a:t>
            </a:r>
            <a:r>
              <a:rPr lang="en-US" altLang="zh-CN" sz="1800" dirty="0">
                <a:latin typeface="Comic Sans MS" panose="030F0902030302020204" pitchFamily="66" charset="0"/>
              </a:rPr>
              <a:t>each</a:t>
            </a:r>
            <a:r>
              <a:rPr lang="zh-CN" altLang="en-US" sz="1800" dirty="0">
                <a:latin typeface="Comic Sans MS" panose="030F0902030302020204" pitchFamily="66" charset="0"/>
              </a:rPr>
              <a:t> </a:t>
            </a:r>
            <a:r>
              <a:rPr lang="en-US" altLang="zh-CN" sz="1800" dirty="0">
                <a:latin typeface="Comic Sans MS" panose="030F0902030302020204" pitchFamily="66" charset="0"/>
              </a:rPr>
              <a:t>link</a:t>
            </a:r>
          </a:p>
          <a:p>
            <a:pPr lvl="2"/>
            <a:endParaRPr lang="en-US" altLang="zh-CN" sz="800" dirty="0">
              <a:latin typeface="Comic Sans MS" panose="030F0902030302020204" pitchFamily="66" charset="0"/>
            </a:endParaRPr>
          </a:p>
          <a:p>
            <a:r>
              <a:rPr lang="en-US" altLang="zh-CN" sz="2400" dirty="0">
                <a:latin typeface="Comic Sans MS" panose="030F0902030302020204" pitchFamily="66" charset="0"/>
              </a:rPr>
              <a:t>Objective</a:t>
            </a:r>
          </a:p>
          <a:p>
            <a:pPr lvl="1"/>
            <a:r>
              <a:rPr lang="en-US" altLang="zh-CN" sz="2000" dirty="0">
                <a:latin typeface="Comic Sans MS" panose="030F0902030302020204" pitchFamily="66" charset="0"/>
              </a:rPr>
              <a:t>Minimizing total cost of middlebox setup and bandwidth consumption</a:t>
            </a:r>
          </a:p>
        </p:txBody>
      </p:sp>
    </p:spTree>
    <p:extLst>
      <p:ext uri="{BB962C8B-B14F-4D97-AF65-F5344CB8AC3E}">
        <p14:creationId xmlns:p14="http://schemas.microsoft.com/office/powerpoint/2010/main" val="1799529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59FB8F-A84B-164F-BE7D-5BC9C0451E65}"/>
              </a:ext>
            </a:extLst>
          </p:cNvPr>
          <p:cNvPicPr>
            <a:picLocks noChangeAspect="1"/>
          </p:cNvPicPr>
          <p:nvPr/>
        </p:nvPicPr>
        <p:blipFill>
          <a:blip r:embed="rId2"/>
          <a:stretch>
            <a:fillRect/>
          </a:stretch>
        </p:blipFill>
        <p:spPr>
          <a:xfrm>
            <a:off x="5431745" y="1356939"/>
            <a:ext cx="3209925" cy="1828800"/>
          </a:xfrm>
          <a:prstGeom prst="rect">
            <a:avLst/>
          </a:prstGeom>
        </p:spPr>
      </p:pic>
      <p:pic>
        <p:nvPicPr>
          <p:cNvPr id="6" name="Picture 5">
            <a:extLst>
              <a:ext uri="{FF2B5EF4-FFF2-40B4-BE49-F238E27FC236}">
                <a16:creationId xmlns:a16="http://schemas.microsoft.com/office/drawing/2014/main" id="{7DFB0701-DD86-734B-8F6C-49E7B4C53802}"/>
              </a:ext>
            </a:extLst>
          </p:cNvPr>
          <p:cNvPicPr>
            <a:picLocks noChangeAspect="1"/>
          </p:cNvPicPr>
          <p:nvPr/>
        </p:nvPicPr>
        <p:blipFill>
          <a:blip r:embed="rId3"/>
          <a:stretch>
            <a:fillRect/>
          </a:stretch>
        </p:blipFill>
        <p:spPr>
          <a:xfrm>
            <a:off x="2783205" y="3866795"/>
            <a:ext cx="5715000" cy="1802317"/>
          </a:xfrm>
          <a:prstGeom prst="rect">
            <a:avLst/>
          </a:prstGeom>
        </p:spPr>
      </p:pic>
      <p:sp>
        <p:nvSpPr>
          <p:cNvPr id="2" name="Title 1">
            <a:extLst>
              <a:ext uri="{FF2B5EF4-FFF2-40B4-BE49-F238E27FC236}">
                <a16:creationId xmlns:a16="http://schemas.microsoft.com/office/drawing/2014/main" id="{6332D870-3634-6C4B-9254-A50E54C61BA6}"/>
              </a:ext>
            </a:extLst>
          </p:cNvPr>
          <p:cNvSpPr>
            <a:spLocks noGrp="1"/>
          </p:cNvSpPr>
          <p:nvPr>
            <p:ph type="title"/>
          </p:nvPr>
        </p:nvSpPr>
        <p:spPr/>
        <p:txBody>
          <a:bodyPr/>
          <a:lstStyle/>
          <a:p>
            <a:r>
              <a:rPr lang="en-US" altLang="zh-CN" dirty="0">
                <a:latin typeface="Comic Sans MS" charset="0"/>
                <a:ea typeface="Comic Sans MS" charset="0"/>
                <a:cs typeface="Comic Sans MS" charset="0"/>
              </a:rPr>
              <a:t>A</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Motivating</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Example</a:t>
            </a:r>
            <a:endParaRPr lang="en-US" dirty="0"/>
          </a:p>
        </p:txBody>
      </p:sp>
      <p:sp>
        <p:nvSpPr>
          <p:cNvPr id="7" name="Content Placeholder 6">
            <a:extLst>
              <a:ext uri="{FF2B5EF4-FFF2-40B4-BE49-F238E27FC236}">
                <a16:creationId xmlns:a16="http://schemas.microsoft.com/office/drawing/2014/main" id="{7325E29A-16A7-5849-97A7-129E5AB2BF2D}"/>
              </a:ext>
            </a:extLst>
          </p:cNvPr>
          <p:cNvSpPr>
            <a:spLocks noGrp="1"/>
          </p:cNvSpPr>
          <p:nvPr>
            <p:ph idx="1"/>
          </p:nvPr>
        </p:nvSpPr>
        <p:spPr>
          <a:xfrm>
            <a:off x="838200" y="3217430"/>
            <a:ext cx="3276600" cy="457200"/>
          </a:xfrm>
        </p:spPr>
        <p:txBody>
          <a:bodyPr/>
          <a:lstStyle/>
          <a:p>
            <a:pPr marL="0" indent="0">
              <a:buNone/>
            </a:pPr>
            <a:r>
              <a:rPr lang="en-US" altLang="zh-CN" sz="1800" dirty="0">
                <a:latin typeface="Comic Sans MS" panose="030F0902030302020204" pitchFamily="66" charset="0"/>
              </a:rPr>
              <a:t>Independent</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middleboxes</a:t>
            </a:r>
            <a:endParaRPr lang="en-US" sz="1800" dirty="0">
              <a:latin typeface="Comic Sans MS" panose="030F0902030302020204" pitchFamily="66" charset="0"/>
            </a:endParaRPr>
          </a:p>
        </p:txBody>
      </p:sp>
      <p:sp>
        <p:nvSpPr>
          <p:cNvPr id="10" name="Content Placeholder 6">
            <a:extLst>
              <a:ext uri="{FF2B5EF4-FFF2-40B4-BE49-F238E27FC236}">
                <a16:creationId xmlns:a16="http://schemas.microsoft.com/office/drawing/2014/main" id="{4BE5ABE5-29CE-2842-8A5E-91B5FE2591A1}"/>
              </a:ext>
            </a:extLst>
          </p:cNvPr>
          <p:cNvSpPr txBox="1">
            <a:spLocks/>
          </p:cNvSpPr>
          <p:nvPr/>
        </p:nvSpPr>
        <p:spPr bwMode="auto">
          <a:xfrm>
            <a:off x="4579915" y="3200239"/>
            <a:ext cx="4588966" cy="54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None/>
            </a:pPr>
            <a:r>
              <a:rPr lang="en-US" altLang="zh-CN" sz="1800" dirty="0">
                <a:latin typeface="Comic Sans MS" panose="030F0902030302020204" pitchFamily="66" charset="0"/>
              </a:rPr>
              <a:t>Dependent</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middleboxes:</a:t>
            </a:r>
            <a:r>
              <a:rPr lang="zh-CN" altLang="en-US" sz="1800" dirty="0">
                <a:latin typeface="Comic Sans MS" panose="030F0902030302020204" pitchFamily="66" charset="0"/>
              </a:rPr>
              <a:t> </a:t>
            </a:r>
            <a:r>
              <a:rPr lang="en-US" altLang="zh-CN" sz="1800" dirty="0">
                <a:latin typeface="Comic Sans MS" panose="030F0902030302020204" pitchFamily="66" charset="0"/>
              </a:rPr>
              <a:t>m’</a:t>
            </a:r>
            <a:r>
              <a:rPr lang="zh-CN" altLang="en-US" sz="1800" dirty="0">
                <a:latin typeface="Comic Sans MS" panose="030F0902030302020204" pitchFamily="66" charset="0"/>
              </a:rPr>
              <a:t> </a:t>
            </a:r>
            <a:r>
              <a:rPr lang="en-US" altLang="zh-CN" sz="1800" dirty="0">
                <a:latin typeface="Comic Sans MS" panose="030F0902030302020204" pitchFamily="66" charset="0"/>
              </a:rPr>
              <a:t>before</a:t>
            </a:r>
            <a:r>
              <a:rPr lang="zh-CN" altLang="en-US" sz="1800" dirty="0">
                <a:latin typeface="Comic Sans MS" panose="030F0902030302020204" pitchFamily="66" charset="0"/>
              </a:rPr>
              <a:t> </a:t>
            </a:r>
            <a:r>
              <a:rPr lang="en-US" altLang="zh-CN" sz="1800" dirty="0">
                <a:latin typeface="Comic Sans MS" panose="030F0902030302020204" pitchFamily="66" charset="0"/>
              </a:rPr>
              <a:t>m</a:t>
            </a:r>
            <a:endParaRPr lang="en-US" sz="1800" dirty="0">
              <a:latin typeface="Comic Sans MS" panose="030F0902030302020204" pitchFamily="66" charset="0"/>
            </a:endParaRPr>
          </a:p>
        </p:txBody>
      </p:sp>
      <p:sp>
        <p:nvSpPr>
          <p:cNvPr id="11" name="Content Placeholder 6">
            <a:extLst>
              <a:ext uri="{FF2B5EF4-FFF2-40B4-BE49-F238E27FC236}">
                <a16:creationId xmlns:a16="http://schemas.microsoft.com/office/drawing/2014/main" id="{668601E6-5969-D24F-BE6F-58594AEEB442}"/>
              </a:ext>
            </a:extLst>
          </p:cNvPr>
          <p:cNvSpPr txBox="1">
            <a:spLocks/>
          </p:cNvSpPr>
          <p:nvPr/>
        </p:nvSpPr>
        <p:spPr bwMode="auto">
          <a:xfrm>
            <a:off x="3962400" y="1313723"/>
            <a:ext cx="2284413"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None/>
            </a:pPr>
            <a:r>
              <a:rPr lang="en-US" altLang="zh-CN" sz="1600" i="1" kern="0" dirty="0">
                <a:latin typeface="Comic Sans MS" panose="030F0902030302020204" pitchFamily="66" charset="0"/>
              </a:rPr>
              <a:t>m</a:t>
            </a:r>
            <a:r>
              <a:rPr lang="en-US" altLang="zh-CN" sz="1600" kern="0" dirty="0">
                <a:latin typeface="Comic Sans MS" panose="030F0902030302020204" pitchFamily="66" charset="0"/>
              </a:rPr>
              <a:t>:</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0.8</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(diminishing)</a:t>
            </a:r>
          </a:p>
          <a:p>
            <a:pPr marL="0" indent="0">
              <a:buNone/>
            </a:pPr>
            <a:r>
              <a:rPr lang="en-US" altLang="zh-CN" sz="1600" i="1" kern="0" dirty="0">
                <a:latin typeface="Comic Sans MS" panose="030F0902030302020204" pitchFamily="66" charset="0"/>
              </a:rPr>
              <a:t>m’</a:t>
            </a:r>
            <a:r>
              <a:rPr lang="en-US" altLang="zh-CN" sz="1600" kern="0" dirty="0">
                <a:latin typeface="Comic Sans MS" panose="030F0902030302020204" pitchFamily="66" charset="0"/>
              </a:rPr>
              <a:t>:</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1.3</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(expanding)</a:t>
            </a:r>
            <a:endParaRPr lang="en-US" sz="1600" kern="0" dirty="0">
              <a:latin typeface="Comic Sans MS" panose="030F0902030302020204" pitchFamily="66" charset="0"/>
            </a:endParaRPr>
          </a:p>
        </p:txBody>
      </p:sp>
      <p:sp>
        <p:nvSpPr>
          <p:cNvPr id="12" name="Content Placeholder 2">
            <a:extLst>
              <a:ext uri="{FF2B5EF4-FFF2-40B4-BE49-F238E27FC236}">
                <a16:creationId xmlns:a16="http://schemas.microsoft.com/office/drawing/2014/main" id="{2D3F182E-15E3-D643-B3B2-D28EA26F6ACB}"/>
              </a:ext>
            </a:extLst>
          </p:cNvPr>
          <p:cNvSpPr txBox="1">
            <a:spLocks/>
          </p:cNvSpPr>
          <p:nvPr/>
        </p:nvSpPr>
        <p:spPr bwMode="auto">
          <a:xfrm>
            <a:off x="677282" y="5807922"/>
            <a:ext cx="7944495" cy="102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r>
              <a:rPr lang="en-US" altLang="zh-CN" sz="1800" kern="0" dirty="0">
                <a:latin typeface="Comic Sans MS" panose="030F0902030302020204" pitchFamily="66" charset="0"/>
              </a:rPr>
              <a:t>A flow covered by </a:t>
            </a:r>
            <a:r>
              <a:rPr lang="en-US" altLang="zh-CN" sz="1800" kern="0" dirty="0">
                <a:solidFill>
                  <a:srgbClr val="0070C0"/>
                </a:solidFill>
                <a:latin typeface="Comic Sans MS" panose="030F0902030302020204" pitchFamily="66" charset="0"/>
              </a:rPr>
              <a:t>multiple </a:t>
            </a:r>
            <a:r>
              <a:rPr lang="en-US" altLang="zh-CN" sz="1800" kern="0" dirty="0" err="1">
                <a:solidFill>
                  <a:srgbClr val="0070C0"/>
                </a:solidFill>
                <a:latin typeface="Comic Sans MS" panose="030F0902030302020204" pitchFamily="66" charset="0"/>
              </a:rPr>
              <a:t>middleboxes</a:t>
            </a:r>
            <a:endParaRPr lang="en-US" altLang="zh-CN" sz="1800" kern="0" dirty="0">
              <a:solidFill>
                <a:srgbClr val="0070C0"/>
              </a:solidFill>
              <a:latin typeface="Comic Sans MS" panose="030F0902030302020204" pitchFamily="66" charset="0"/>
            </a:endParaRPr>
          </a:p>
          <a:p>
            <a:pPr marL="0" indent="0" algn="ctr">
              <a:buFont typeface="Wingdings" panose="05000000000000000000" pitchFamily="2" charset="2"/>
              <a:buNone/>
            </a:pPr>
            <a:r>
              <a:rPr lang="en-US" altLang="zh-CN" sz="1600" kern="0" dirty="0" smtClean="0">
                <a:latin typeface="Comic Sans MS" panose="030F0902030302020204" pitchFamily="66" charset="0"/>
              </a:rPr>
              <a:t>(</a:t>
            </a:r>
            <a:r>
              <a:rPr lang="en-US" altLang="zh-CN" sz="1600" kern="0" dirty="0">
                <a:latin typeface="Comic Sans MS" panose="030F0902030302020204" pitchFamily="66" charset="0"/>
              </a:rPr>
              <a:t>W</a:t>
            </a:r>
            <a:r>
              <a:rPr lang="en-US" altLang="zh-CN" sz="1600" kern="0" dirty="0" smtClean="0">
                <a:latin typeface="Comic Sans MS" panose="030F0902030302020204" pitchFamily="66" charset="0"/>
              </a:rPr>
              <a:t>hen</a:t>
            </a:r>
            <a:r>
              <a:rPr lang="zh-CN" altLang="en-US" sz="1600" kern="0" dirty="0" smtClean="0">
                <a:latin typeface="Comic Sans MS" panose="030F0902030302020204" pitchFamily="66" charset="0"/>
              </a:rPr>
              <a:t> </a:t>
            </a:r>
            <a:r>
              <a:rPr lang="en-US" altLang="zh-CN" sz="1600" kern="0" dirty="0">
                <a:latin typeface="Comic Sans MS" panose="030F0902030302020204" pitchFamily="66" charset="0"/>
              </a:rPr>
              <a:t>additional</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setup</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cost is</a:t>
            </a:r>
            <a:r>
              <a:rPr lang="zh-CN" altLang="en-US" sz="1600" kern="0" dirty="0">
                <a:latin typeface="Comic Sans MS" panose="030F0902030302020204" pitchFamily="66" charset="0"/>
              </a:rPr>
              <a:t> </a:t>
            </a:r>
            <a:r>
              <a:rPr lang="en-US" altLang="zh-CN" sz="1600" kern="0" dirty="0" smtClean="0">
                <a:latin typeface="Comic Sans MS" panose="030F0902030302020204" pitchFamily="66" charset="0"/>
              </a:rPr>
              <a:t>less than</a:t>
            </a:r>
            <a:r>
              <a:rPr lang="zh-CN" altLang="en-US" sz="1600" kern="0" dirty="0" smtClean="0">
                <a:latin typeface="Comic Sans MS" panose="030F0902030302020204" pitchFamily="66" charset="0"/>
              </a:rPr>
              <a:t> </a:t>
            </a:r>
            <a:r>
              <a:rPr lang="en-US" altLang="zh-CN" sz="1600" kern="0" dirty="0">
                <a:latin typeface="Comic Sans MS" panose="030F0902030302020204" pitchFamily="66" charset="0"/>
              </a:rPr>
              <a:t>the</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reduced</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bandwidth</a:t>
            </a:r>
            <a:r>
              <a:rPr lang="zh-CN" altLang="en-US" sz="1600" kern="0" dirty="0">
                <a:latin typeface="Comic Sans MS" panose="030F0902030302020204" pitchFamily="66" charset="0"/>
              </a:rPr>
              <a:t> </a:t>
            </a:r>
            <a:r>
              <a:rPr lang="en-US" altLang="zh-CN" sz="1600" kern="0" dirty="0" smtClean="0">
                <a:latin typeface="Comic Sans MS" panose="030F0902030302020204" pitchFamily="66" charset="0"/>
              </a:rPr>
              <a:t>consumption)</a:t>
            </a:r>
            <a:endParaRPr lang="en-US" sz="1600" kern="0" dirty="0">
              <a:latin typeface="Comic Sans MS" panose="030F0902030302020204" pitchFamily="66" charset="0"/>
            </a:endParaRPr>
          </a:p>
        </p:txBody>
      </p:sp>
      <p:sp>
        <p:nvSpPr>
          <p:cNvPr id="13" name="Content Placeholder 6">
            <a:extLst>
              <a:ext uri="{FF2B5EF4-FFF2-40B4-BE49-F238E27FC236}">
                <a16:creationId xmlns:a16="http://schemas.microsoft.com/office/drawing/2014/main" id="{884DC74E-451A-5648-989C-AA6B0EB04E65}"/>
              </a:ext>
            </a:extLst>
          </p:cNvPr>
          <p:cNvSpPr txBox="1">
            <a:spLocks/>
          </p:cNvSpPr>
          <p:nvPr/>
        </p:nvSpPr>
        <p:spPr bwMode="auto">
          <a:xfrm>
            <a:off x="1030605" y="4812567"/>
            <a:ext cx="1752600" cy="150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None/>
            </a:pPr>
            <a:r>
              <a:rPr lang="en-US" altLang="zh-CN" sz="1600" kern="0" dirty="0">
                <a:latin typeface="Comic Sans MS" panose="030F0902030302020204" pitchFamily="66" charset="0"/>
              </a:rPr>
              <a:t>Red</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flow</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with</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high rate</a:t>
            </a:r>
            <a:endParaRPr lang="en-US" sz="1600" kern="0" dirty="0">
              <a:latin typeface="Comic Sans MS" panose="030F0902030302020204" pitchFamily="66" charset="0"/>
            </a:endParaRPr>
          </a:p>
        </p:txBody>
      </p:sp>
      <p:sp>
        <p:nvSpPr>
          <p:cNvPr id="14" name="Content Placeholder 2">
            <a:extLst>
              <a:ext uri="{FF2B5EF4-FFF2-40B4-BE49-F238E27FC236}">
                <a16:creationId xmlns:a16="http://schemas.microsoft.com/office/drawing/2014/main" id="{C1FF3F9F-37A5-0E47-863C-C0B5C332877A}"/>
              </a:ext>
            </a:extLst>
          </p:cNvPr>
          <p:cNvSpPr txBox="1">
            <a:spLocks/>
          </p:cNvSpPr>
          <p:nvPr/>
        </p:nvSpPr>
        <p:spPr bwMode="auto">
          <a:xfrm>
            <a:off x="2019300" y="3338011"/>
            <a:ext cx="5524500" cy="31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endParaRPr lang="en-US" sz="1800" kern="0" dirty="0">
              <a:latin typeface="Comic Sans MS" panose="030F0902030302020204" pitchFamily="66" charset="0"/>
            </a:endParaRPr>
          </a:p>
        </p:txBody>
      </p:sp>
      <p:grpSp>
        <p:nvGrpSpPr>
          <p:cNvPr id="4" name="Group 3">
            <a:extLst>
              <a:ext uri="{FF2B5EF4-FFF2-40B4-BE49-F238E27FC236}">
                <a16:creationId xmlns:a16="http://schemas.microsoft.com/office/drawing/2014/main" id="{C897A6F5-1B09-4E4E-BB29-F0BBF2302C32}"/>
              </a:ext>
            </a:extLst>
          </p:cNvPr>
          <p:cNvGrpSpPr/>
          <p:nvPr/>
        </p:nvGrpSpPr>
        <p:grpSpPr>
          <a:xfrm>
            <a:off x="898558" y="1398995"/>
            <a:ext cx="2948017" cy="1710323"/>
            <a:chOff x="898558" y="1398995"/>
            <a:chExt cx="2948017" cy="1710323"/>
          </a:xfrm>
        </p:grpSpPr>
        <p:pic>
          <p:nvPicPr>
            <p:cNvPr id="8" name="Picture 7">
              <a:extLst>
                <a:ext uri="{FF2B5EF4-FFF2-40B4-BE49-F238E27FC236}">
                  <a16:creationId xmlns:a16="http://schemas.microsoft.com/office/drawing/2014/main" id="{9B1D0E1B-DBCA-6641-B115-375D1BA72113}"/>
                </a:ext>
              </a:extLst>
            </p:cNvPr>
            <p:cNvPicPr>
              <a:picLocks noChangeAspect="1"/>
            </p:cNvPicPr>
            <p:nvPr/>
          </p:nvPicPr>
          <p:blipFill>
            <a:blip r:embed="rId4"/>
            <a:stretch>
              <a:fillRect/>
            </a:stretch>
          </p:blipFill>
          <p:spPr>
            <a:xfrm>
              <a:off x="1025885" y="1398995"/>
              <a:ext cx="2820690" cy="1710323"/>
            </a:xfrm>
            <a:prstGeom prst="rect">
              <a:avLst/>
            </a:prstGeom>
          </p:spPr>
        </p:pic>
        <p:pic>
          <p:nvPicPr>
            <p:cNvPr id="3" name="Picture 2">
              <a:extLst>
                <a:ext uri="{FF2B5EF4-FFF2-40B4-BE49-F238E27FC236}">
                  <a16:creationId xmlns:a16="http://schemas.microsoft.com/office/drawing/2014/main" id="{E41D751A-65E9-394F-84BE-ED0FB3D88880}"/>
                </a:ext>
              </a:extLst>
            </p:cNvPr>
            <p:cNvPicPr>
              <a:picLocks noChangeAspect="1"/>
            </p:cNvPicPr>
            <p:nvPr/>
          </p:nvPicPr>
          <p:blipFill>
            <a:blip r:embed="rId5"/>
            <a:stretch>
              <a:fillRect/>
            </a:stretch>
          </p:blipFill>
          <p:spPr>
            <a:xfrm>
              <a:off x="898558" y="1398995"/>
              <a:ext cx="768584" cy="227924"/>
            </a:xfrm>
            <a:prstGeom prst="rect">
              <a:avLst/>
            </a:prstGeom>
          </p:spPr>
        </p:pic>
      </p:grpSp>
    </p:spTree>
    <p:extLst>
      <p:ext uri="{BB962C8B-B14F-4D97-AF65-F5344CB8AC3E}">
        <p14:creationId xmlns:p14="http://schemas.microsoft.com/office/powerpoint/2010/main" val="708999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B3F3-80A0-0F46-A40A-E03A8B96DECD}"/>
              </a:ext>
            </a:extLst>
          </p:cNvPr>
          <p:cNvSpPr>
            <a:spLocks noGrp="1"/>
          </p:cNvSpPr>
          <p:nvPr>
            <p:ph type="title"/>
          </p:nvPr>
        </p:nvSpPr>
        <p:spPr>
          <a:xfrm>
            <a:off x="410307" y="163549"/>
            <a:ext cx="8228013" cy="891887"/>
          </a:xfrm>
        </p:spPr>
        <p:txBody>
          <a:bodyPr/>
          <a:lstStyle/>
          <a:p>
            <a:r>
              <a:rPr lang="en-US" altLang="zh-CN" dirty="0" smtClean="0">
                <a:latin typeface="Comic Sans MS" charset="0"/>
              </a:rPr>
              <a:t>Problem</a:t>
            </a:r>
            <a:r>
              <a:rPr lang="zh-CN" altLang="en-US" dirty="0" smtClean="0">
                <a:latin typeface="Comic Sans MS" charset="0"/>
              </a:rPr>
              <a:t> </a:t>
            </a:r>
            <a:r>
              <a:rPr lang="en-US" altLang="zh-CN" dirty="0">
                <a:latin typeface="Comic Sans MS" charset="0"/>
              </a:rPr>
              <a:t>Formulation</a:t>
            </a:r>
            <a:endParaRPr lang="en-US" dirty="0"/>
          </a:p>
        </p:txBody>
      </p:sp>
      <p:sp>
        <p:nvSpPr>
          <p:cNvPr id="3" name="Content Placeholder 2">
            <a:extLst>
              <a:ext uri="{FF2B5EF4-FFF2-40B4-BE49-F238E27FC236}">
                <a16:creationId xmlns:a16="http://schemas.microsoft.com/office/drawing/2014/main" id="{E3989BE3-A147-1B4D-B194-48A329AB2B68}"/>
              </a:ext>
            </a:extLst>
          </p:cNvPr>
          <p:cNvSpPr>
            <a:spLocks noGrp="1"/>
          </p:cNvSpPr>
          <p:nvPr>
            <p:ph idx="1"/>
          </p:nvPr>
        </p:nvSpPr>
        <p:spPr>
          <a:xfrm>
            <a:off x="439615" y="990600"/>
            <a:ext cx="8610600" cy="5486400"/>
          </a:xfrm>
        </p:spPr>
        <p:txBody>
          <a:bodyPr/>
          <a:lstStyle/>
          <a:p>
            <a:r>
              <a:rPr lang="en-US" altLang="zh-CN" sz="2500" dirty="0">
                <a:latin typeface="Comic Sans MS" panose="030F0902030302020204" pitchFamily="66" charset="0"/>
              </a:rPr>
              <a:t>Middlebox</a:t>
            </a:r>
            <a:r>
              <a:rPr lang="zh-CN" altLang="en-US" sz="2500" dirty="0">
                <a:latin typeface="Comic Sans MS" panose="030F0902030302020204" pitchFamily="66" charset="0"/>
              </a:rPr>
              <a:t> </a:t>
            </a:r>
            <a:r>
              <a:rPr lang="en-US" altLang="zh-CN" sz="2500" dirty="0">
                <a:latin typeface="Comic Sans MS" panose="030F0902030302020204" pitchFamily="66" charset="0"/>
              </a:rPr>
              <a:t>setup</a:t>
            </a:r>
            <a:r>
              <a:rPr lang="zh-CN" altLang="en-US" sz="2500" dirty="0">
                <a:latin typeface="Comic Sans MS" panose="030F0902030302020204" pitchFamily="66" charset="0"/>
              </a:rPr>
              <a:t> </a:t>
            </a:r>
            <a:r>
              <a:rPr lang="en-US" altLang="zh-CN" sz="2500" dirty="0">
                <a:latin typeface="Comic Sans MS" panose="030F0902030302020204" pitchFamily="66" charset="0"/>
              </a:rPr>
              <a:t>cost</a:t>
            </a:r>
          </a:p>
          <a:p>
            <a:pPr lvl="1"/>
            <a:r>
              <a:rPr lang="zh-CN" altLang="en-US" sz="2000" baseline="-25000" dirty="0">
                <a:latin typeface="Comic Sans MS" panose="030F0902030302020204" pitchFamily="66" charset="0"/>
              </a:rPr>
              <a:t> </a:t>
            </a:r>
            <a:endParaRPr lang="en-US" altLang="zh-CN" sz="2000" baseline="-25000" dirty="0">
              <a:latin typeface="Comic Sans MS" panose="030F0902030302020204" pitchFamily="66" charset="0"/>
            </a:endParaRPr>
          </a:p>
          <a:p>
            <a:pPr lvl="1"/>
            <a:endParaRPr lang="en-US" altLang="zh-CN" sz="2000" baseline="-25000" dirty="0">
              <a:latin typeface="Comic Sans MS" panose="030F0902030302020204" pitchFamily="66" charset="0"/>
            </a:endParaRPr>
          </a:p>
          <a:p>
            <a:pPr lvl="2"/>
            <a:endParaRPr lang="en-US" altLang="zh-CN" sz="1000" dirty="0">
              <a:latin typeface="Comic Sans MS" panose="030F0902030302020204" pitchFamily="66" charset="0"/>
            </a:endParaRPr>
          </a:p>
          <a:p>
            <a:pPr lvl="2"/>
            <a:r>
              <a:rPr lang="en-US" altLang="zh-CN" sz="1600" dirty="0">
                <a:latin typeface="Comic Sans MS" panose="030F0902030302020204" pitchFamily="66" charset="0"/>
              </a:rPr>
              <a:t>c</a:t>
            </a:r>
            <a:r>
              <a:rPr lang="en-US" altLang="zh-CN" sz="1600" baseline="-25000" dirty="0">
                <a:latin typeface="Comic Sans MS" panose="030F0902030302020204" pitchFamily="66" charset="0"/>
              </a:rPr>
              <a:t>m</a:t>
            </a:r>
            <a:r>
              <a:rPr lang="en-US" altLang="zh-CN" sz="1600" dirty="0">
                <a:latin typeface="Comic Sans MS" panose="030F0902030302020204" pitchFamily="66" charset="0"/>
              </a:rPr>
              <a:t>:</a:t>
            </a:r>
            <a:r>
              <a:rPr lang="zh-CN" altLang="en-US" sz="1600" dirty="0">
                <a:latin typeface="Comic Sans MS" panose="030F0902030302020204" pitchFamily="66" charset="0"/>
              </a:rPr>
              <a:t> </a:t>
            </a:r>
            <a:r>
              <a:rPr lang="en-US" altLang="zh-CN" sz="1600" dirty="0">
                <a:latin typeface="Comic Sans MS" panose="030F0902030302020204" pitchFamily="66" charset="0"/>
              </a:rPr>
              <a:t>unit</a:t>
            </a:r>
            <a:r>
              <a:rPr lang="zh-CN" altLang="en-US" sz="1600" dirty="0">
                <a:latin typeface="Comic Sans MS" panose="030F0902030302020204" pitchFamily="66" charset="0"/>
              </a:rPr>
              <a:t> </a:t>
            </a:r>
            <a:r>
              <a:rPr lang="en-US" altLang="zh-CN" sz="1600" dirty="0">
                <a:latin typeface="Comic Sans MS" panose="030F0902030302020204" pitchFamily="66" charset="0"/>
              </a:rPr>
              <a:t>setup</a:t>
            </a:r>
            <a:r>
              <a:rPr lang="zh-CN" altLang="en-US" sz="1600" dirty="0">
                <a:latin typeface="Comic Sans MS" panose="030F0902030302020204" pitchFamily="66" charset="0"/>
              </a:rPr>
              <a:t> </a:t>
            </a:r>
            <a:r>
              <a:rPr lang="en-US" altLang="zh-CN" sz="1600" dirty="0">
                <a:latin typeface="Comic Sans MS" panose="030F0902030302020204" pitchFamily="66" charset="0"/>
              </a:rPr>
              <a:t>cost</a:t>
            </a:r>
            <a:r>
              <a:rPr lang="zh-CN" altLang="en-US" sz="1600" dirty="0">
                <a:latin typeface="Comic Sans MS" panose="030F0902030302020204" pitchFamily="66" charset="0"/>
              </a:rPr>
              <a:t> </a:t>
            </a:r>
            <a:r>
              <a:rPr lang="en-US" altLang="zh-CN" sz="1600" dirty="0">
                <a:latin typeface="Comic Sans MS" panose="030F0902030302020204" pitchFamily="66" charset="0"/>
              </a:rPr>
              <a:t>of</a:t>
            </a:r>
            <a:r>
              <a:rPr lang="zh-CN" altLang="en-US" sz="1600" dirty="0">
                <a:latin typeface="Comic Sans MS" panose="030F0902030302020204" pitchFamily="66" charset="0"/>
              </a:rPr>
              <a:t> </a:t>
            </a:r>
            <a:r>
              <a:rPr lang="en-US" altLang="zh-CN" sz="1600" dirty="0">
                <a:latin typeface="Comic Sans MS" panose="030F0902030302020204" pitchFamily="66" charset="0"/>
              </a:rPr>
              <a:t>middlebox</a:t>
            </a:r>
            <a:r>
              <a:rPr lang="zh-CN" altLang="en-US" sz="1600" dirty="0">
                <a:latin typeface="Comic Sans MS" panose="030F0902030302020204" pitchFamily="66" charset="0"/>
              </a:rPr>
              <a:t> </a:t>
            </a:r>
            <a:r>
              <a:rPr lang="en-US" altLang="zh-CN" sz="1600" dirty="0">
                <a:latin typeface="Comic Sans MS" panose="030F0902030302020204" pitchFamily="66" charset="0"/>
              </a:rPr>
              <a:t>m</a:t>
            </a:r>
          </a:p>
          <a:p>
            <a:r>
              <a:rPr lang="en-US" altLang="zh-CN" sz="2500" dirty="0">
                <a:latin typeface="Comic Sans MS" panose="030F0902030302020204" pitchFamily="66" charset="0"/>
              </a:rPr>
              <a:t>Bandwidth</a:t>
            </a:r>
            <a:r>
              <a:rPr lang="zh-CN" altLang="en-US" sz="2500" dirty="0">
                <a:latin typeface="Comic Sans MS" panose="030F0902030302020204" pitchFamily="66" charset="0"/>
              </a:rPr>
              <a:t> </a:t>
            </a:r>
            <a:r>
              <a:rPr lang="en-US" altLang="zh-CN" sz="2500" dirty="0">
                <a:latin typeface="Comic Sans MS" panose="030F0902030302020204" pitchFamily="66" charset="0"/>
              </a:rPr>
              <a:t>consumption</a:t>
            </a:r>
            <a:r>
              <a:rPr lang="zh-CN" altLang="en-US" sz="2500" dirty="0">
                <a:latin typeface="Comic Sans MS" panose="030F0902030302020204" pitchFamily="66" charset="0"/>
              </a:rPr>
              <a:t> </a:t>
            </a:r>
            <a:r>
              <a:rPr lang="en-US" altLang="zh-CN" sz="2500" dirty="0">
                <a:latin typeface="Comic Sans MS" panose="030F0902030302020204" pitchFamily="66" charset="0"/>
              </a:rPr>
              <a:t>cost</a:t>
            </a:r>
          </a:p>
          <a:p>
            <a:pPr lvl="1"/>
            <a:r>
              <a:rPr lang="zh-CN" altLang="en-US" sz="2000" dirty="0">
                <a:latin typeface="Comic Sans MS" panose="030F0902030302020204" pitchFamily="66" charset="0"/>
              </a:rPr>
              <a:t> </a:t>
            </a:r>
            <a:endParaRPr lang="en-US" altLang="zh-CN" sz="2000" dirty="0">
              <a:latin typeface="Comic Sans MS" panose="030F0902030302020204" pitchFamily="66" charset="0"/>
            </a:endParaRPr>
          </a:p>
          <a:p>
            <a:pPr lvl="1"/>
            <a:endParaRPr lang="en-US" altLang="zh-CN" sz="2000" dirty="0">
              <a:latin typeface="Comic Sans MS" panose="030F0902030302020204" pitchFamily="66" charset="0"/>
            </a:endParaRPr>
          </a:p>
          <a:p>
            <a:pPr lvl="2"/>
            <a:r>
              <a:rPr lang="en-US" altLang="zh-CN" sz="1600" dirty="0">
                <a:latin typeface="Comic Sans MS" panose="030F0902030302020204" pitchFamily="66" charset="0"/>
              </a:rPr>
              <a:t>w(</a:t>
            </a:r>
            <a:r>
              <a:rPr lang="en-US" altLang="zh-CN" sz="1600" dirty="0" err="1">
                <a:latin typeface="Comic Sans MS" panose="030F0902030302020204" pitchFamily="66" charset="0"/>
              </a:rPr>
              <a:t>b</a:t>
            </a:r>
            <a:r>
              <a:rPr lang="en-US" altLang="zh-CN" sz="1600" baseline="-25000" dirty="0" err="1">
                <a:latin typeface="Comic Sans MS" panose="030F0902030302020204" pitchFamily="66" charset="0"/>
              </a:rPr>
              <a:t>f</a:t>
            </a:r>
            <a:r>
              <a:rPr lang="en-US" altLang="zh-CN" sz="1600" baseline="30000" dirty="0" err="1">
                <a:latin typeface="Comic Sans MS" panose="030F0902030302020204" pitchFamily="66" charset="0"/>
              </a:rPr>
              <a:t>e</a:t>
            </a:r>
            <a:r>
              <a:rPr lang="en-US" altLang="zh-CN" sz="1600" dirty="0">
                <a:latin typeface="Comic Sans MS" panose="030F0902030302020204" pitchFamily="66" charset="0"/>
              </a:rPr>
              <a:t>):</a:t>
            </a:r>
            <a:r>
              <a:rPr lang="zh-CN" altLang="en-US" sz="1600" dirty="0">
                <a:latin typeface="Comic Sans MS" panose="030F0902030302020204" pitchFamily="66" charset="0"/>
              </a:rPr>
              <a:t> </a:t>
            </a:r>
            <a:r>
              <a:rPr lang="en-US" altLang="zh-CN" sz="1600" dirty="0">
                <a:latin typeface="Comic Sans MS" panose="030F0902030302020204" pitchFamily="66" charset="0"/>
              </a:rPr>
              <a:t>bandwidth</a:t>
            </a:r>
            <a:r>
              <a:rPr lang="zh-CN" altLang="en-US" sz="1600" dirty="0">
                <a:latin typeface="Comic Sans MS" panose="030F0902030302020204" pitchFamily="66" charset="0"/>
              </a:rPr>
              <a:t> </a:t>
            </a:r>
            <a:r>
              <a:rPr lang="en-US" altLang="zh-CN" sz="1600" dirty="0">
                <a:latin typeface="Comic Sans MS" panose="030F0902030302020204" pitchFamily="66" charset="0"/>
              </a:rPr>
              <a:t>cost</a:t>
            </a:r>
            <a:r>
              <a:rPr lang="zh-CN" altLang="en-US" sz="1600" dirty="0">
                <a:latin typeface="Comic Sans MS" panose="030F0902030302020204" pitchFamily="66" charset="0"/>
              </a:rPr>
              <a:t> </a:t>
            </a:r>
            <a:r>
              <a:rPr lang="en-US" altLang="zh-CN" sz="1600" dirty="0">
                <a:latin typeface="Comic Sans MS" panose="030F0902030302020204" pitchFamily="66" charset="0"/>
              </a:rPr>
              <a:t>function</a:t>
            </a:r>
            <a:r>
              <a:rPr lang="zh-CN" altLang="en-US" sz="1600" dirty="0">
                <a:latin typeface="Comic Sans MS" panose="030F0902030302020204" pitchFamily="66" charset="0"/>
              </a:rPr>
              <a:t> </a:t>
            </a:r>
            <a:r>
              <a:rPr lang="en-US" altLang="zh-CN" sz="1600" dirty="0">
                <a:latin typeface="Comic Sans MS" panose="030F0902030302020204" pitchFamily="66" charset="0"/>
              </a:rPr>
              <a:t>of</a:t>
            </a:r>
            <a:r>
              <a:rPr lang="zh-CN" altLang="en-US" sz="1600" dirty="0">
                <a:latin typeface="Comic Sans MS" panose="030F0902030302020204" pitchFamily="66" charset="0"/>
              </a:rPr>
              <a:t> </a:t>
            </a:r>
            <a:r>
              <a:rPr lang="en-US" altLang="zh-CN" sz="1600" dirty="0">
                <a:latin typeface="Comic Sans MS" panose="030F0902030302020204" pitchFamily="66" charset="0"/>
              </a:rPr>
              <a:t>flow</a:t>
            </a:r>
            <a:r>
              <a:rPr lang="zh-CN" altLang="en-US" sz="1600" dirty="0">
                <a:latin typeface="Comic Sans MS" panose="030F0902030302020204" pitchFamily="66" charset="0"/>
              </a:rPr>
              <a:t> </a:t>
            </a:r>
            <a:r>
              <a:rPr lang="en-US" altLang="zh-CN" sz="1600" dirty="0">
                <a:latin typeface="Comic Sans MS" panose="030F0902030302020204" pitchFamily="66" charset="0"/>
              </a:rPr>
              <a:t>f</a:t>
            </a:r>
            <a:r>
              <a:rPr lang="zh-CN" altLang="en-US" sz="1600" dirty="0">
                <a:latin typeface="Comic Sans MS" panose="030F0902030302020204" pitchFamily="66" charset="0"/>
              </a:rPr>
              <a:t> </a:t>
            </a:r>
            <a:r>
              <a:rPr lang="en-US" altLang="zh-CN" sz="1600" dirty="0">
                <a:latin typeface="Comic Sans MS" panose="030F0902030302020204" pitchFamily="66" charset="0"/>
              </a:rPr>
              <a:t>on</a:t>
            </a:r>
            <a:r>
              <a:rPr lang="zh-CN" altLang="en-US" sz="1600" dirty="0">
                <a:latin typeface="Comic Sans MS" panose="030F0902030302020204" pitchFamily="66" charset="0"/>
              </a:rPr>
              <a:t> </a:t>
            </a:r>
            <a:r>
              <a:rPr lang="en-US" altLang="zh-CN" sz="1600" dirty="0">
                <a:latin typeface="Comic Sans MS" panose="030F0902030302020204" pitchFamily="66" charset="0"/>
              </a:rPr>
              <a:t>link</a:t>
            </a:r>
            <a:r>
              <a:rPr lang="zh-CN" altLang="en-US" sz="1600" dirty="0">
                <a:latin typeface="Comic Sans MS" panose="030F0902030302020204" pitchFamily="66" charset="0"/>
              </a:rPr>
              <a:t> </a:t>
            </a:r>
            <a:r>
              <a:rPr lang="en-US" altLang="zh-CN" sz="1600" dirty="0">
                <a:latin typeface="Comic Sans MS" panose="030F0902030302020204" pitchFamily="66" charset="0"/>
              </a:rPr>
              <a:t>e</a:t>
            </a:r>
          </a:p>
          <a:p>
            <a:pPr lvl="1"/>
            <a:r>
              <a:rPr lang="zh-CN" altLang="en-US" sz="2000" dirty="0">
                <a:latin typeface="Comic Sans MS" panose="030F0902030302020204" pitchFamily="66" charset="0"/>
              </a:rPr>
              <a:t> </a:t>
            </a:r>
            <a:endParaRPr lang="en-US" altLang="zh-CN" sz="2000" dirty="0">
              <a:latin typeface="Comic Sans MS" panose="030F0902030302020204" pitchFamily="66" charset="0"/>
            </a:endParaRPr>
          </a:p>
          <a:p>
            <a:pPr lvl="1"/>
            <a:endParaRPr lang="en-US" altLang="zh-CN" sz="2000" dirty="0">
              <a:latin typeface="Comic Sans MS" panose="030F0902030302020204" pitchFamily="66" charset="0"/>
            </a:endParaRPr>
          </a:p>
          <a:p>
            <a:pPr lvl="2"/>
            <a:r>
              <a:rPr lang="en-US" altLang="zh-CN" sz="1600" dirty="0" err="1">
                <a:latin typeface="Comic Sans MS" panose="030F0902030302020204" pitchFamily="66" charset="0"/>
              </a:rPr>
              <a:t>r</a:t>
            </a:r>
            <a:r>
              <a:rPr lang="en-US" altLang="zh-CN" sz="1600" baseline="-25000" dirty="0" err="1">
                <a:latin typeface="Comic Sans MS" panose="030F0902030302020204" pitchFamily="66" charset="0"/>
              </a:rPr>
              <a:t>f</a:t>
            </a:r>
            <a:r>
              <a:rPr lang="en-US" altLang="zh-CN" sz="1600" dirty="0">
                <a:latin typeface="Comic Sans MS" panose="030F0902030302020204" pitchFamily="66" charset="0"/>
              </a:rPr>
              <a:t>:</a:t>
            </a:r>
            <a:r>
              <a:rPr lang="zh-CN" altLang="en-US" sz="1600" dirty="0">
                <a:latin typeface="Comic Sans MS" panose="030F0902030302020204" pitchFamily="66" charset="0"/>
              </a:rPr>
              <a:t> </a:t>
            </a:r>
            <a:r>
              <a:rPr lang="en-US" altLang="zh-CN" sz="1600" dirty="0">
                <a:latin typeface="Comic Sans MS" panose="030F0902030302020204" pitchFamily="66" charset="0"/>
              </a:rPr>
              <a:t>initial</a:t>
            </a:r>
            <a:r>
              <a:rPr lang="zh-CN" altLang="en-US" sz="1600" dirty="0">
                <a:latin typeface="Comic Sans MS" panose="030F0902030302020204" pitchFamily="66" charset="0"/>
              </a:rPr>
              <a:t> </a:t>
            </a:r>
            <a:r>
              <a:rPr lang="en-US" altLang="zh-CN" sz="1600" dirty="0">
                <a:latin typeface="Comic Sans MS" panose="030F0902030302020204" pitchFamily="66" charset="0"/>
              </a:rPr>
              <a:t>traffic</a:t>
            </a:r>
            <a:r>
              <a:rPr lang="zh-CN" altLang="en-US" sz="1600" dirty="0">
                <a:latin typeface="Comic Sans MS" panose="030F0902030302020204" pitchFamily="66" charset="0"/>
              </a:rPr>
              <a:t> </a:t>
            </a:r>
            <a:r>
              <a:rPr lang="en-US" altLang="zh-CN" sz="1600" dirty="0">
                <a:latin typeface="Comic Sans MS" panose="030F0902030302020204" pitchFamily="66" charset="0"/>
              </a:rPr>
              <a:t>rate</a:t>
            </a:r>
            <a:r>
              <a:rPr lang="zh-CN" altLang="en-US" sz="1600" dirty="0">
                <a:latin typeface="Comic Sans MS" panose="030F0902030302020204" pitchFamily="66" charset="0"/>
              </a:rPr>
              <a:t> </a:t>
            </a:r>
            <a:r>
              <a:rPr lang="en-US" altLang="zh-CN" sz="1600" dirty="0">
                <a:latin typeface="Comic Sans MS" panose="030F0902030302020204" pitchFamily="66" charset="0"/>
              </a:rPr>
              <a:t>of</a:t>
            </a:r>
            <a:r>
              <a:rPr lang="zh-CN" altLang="en-US" sz="1600" dirty="0">
                <a:latin typeface="Comic Sans MS" panose="030F0902030302020204" pitchFamily="66" charset="0"/>
              </a:rPr>
              <a:t> </a:t>
            </a:r>
            <a:r>
              <a:rPr lang="en-US" altLang="zh-CN" sz="1600" dirty="0">
                <a:latin typeface="Comic Sans MS" panose="030F0902030302020204" pitchFamily="66" charset="0"/>
              </a:rPr>
              <a:t>flow</a:t>
            </a:r>
            <a:r>
              <a:rPr lang="zh-CN" altLang="en-US" sz="1600" dirty="0">
                <a:latin typeface="Comic Sans MS" panose="030F0902030302020204" pitchFamily="66" charset="0"/>
              </a:rPr>
              <a:t> </a:t>
            </a:r>
            <a:r>
              <a:rPr lang="en-US" altLang="zh-CN" sz="1600" dirty="0">
                <a:latin typeface="Comic Sans MS" panose="030F0902030302020204" pitchFamily="66" charset="0"/>
              </a:rPr>
              <a:t>f</a:t>
            </a:r>
          </a:p>
          <a:p>
            <a:pPr lvl="2"/>
            <a:r>
              <a:rPr lang="zh-CN" altLang="en-US" sz="1600" dirty="0">
                <a:latin typeface="Comic Sans MS" panose="030F0902030302020204" pitchFamily="66" charset="0"/>
              </a:rPr>
              <a:t>     </a:t>
            </a:r>
            <a:r>
              <a:rPr lang="en-US" altLang="zh-CN" sz="1600" dirty="0">
                <a:latin typeface="Comic Sans MS" panose="030F0902030302020204" pitchFamily="66" charset="0"/>
              </a:rPr>
              <a:t>:</a:t>
            </a:r>
            <a:r>
              <a:rPr lang="zh-CN" altLang="en-US" sz="1600" dirty="0">
                <a:latin typeface="Comic Sans MS" panose="030F0902030302020204" pitchFamily="66" charset="0"/>
              </a:rPr>
              <a:t> </a:t>
            </a:r>
            <a:r>
              <a:rPr lang="en-US" altLang="zh-CN" sz="1600" dirty="0">
                <a:latin typeface="Comic Sans MS" panose="030F0902030302020204" pitchFamily="66" charset="0"/>
              </a:rPr>
              <a:t>traffic-changing</a:t>
            </a:r>
            <a:r>
              <a:rPr lang="zh-CN" altLang="en-US" sz="1600" dirty="0">
                <a:latin typeface="Comic Sans MS" panose="030F0902030302020204" pitchFamily="66" charset="0"/>
              </a:rPr>
              <a:t> </a:t>
            </a:r>
            <a:r>
              <a:rPr lang="en-US" altLang="zh-CN" sz="1600" dirty="0">
                <a:latin typeface="Comic Sans MS" panose="030F0902030302020204" pitchFamily="66" charset="0"/>
              </a:rPr>
              <a:t>ratio</a:t>
            </a:r>
            <a:r>
              <a:rPr lang="zh-CN" altLang="en-US" sz="1600" dirty="0">
                <a:latin typeface="Comic Sans MS" panose="030F0902030302020204" pitchFamily="66" charset="0"/>
              </a:rPr>
              <a:t> </a:t>
            </a:r>
            <a:r>
              <a:rPr lang="en-US" altLang="zh-CN" sz="1600" dirty="0">
                <a:latin typeface="Comic Sans MS" panose="030F0902030302020204" pitchFamily="66" charset="0"/>
              </a:rPr>
              <a:t>of</a:t>
            </a:r>
            <a:r>
              <a:rPr lang="zh-CN" altLang="en-US" sz="1600" dirty="0">
                <a:latin typeface="Comic Sans MS" panose="030F0902030302020204" pitchFamily="66" charset="0"/>
              </a:rPr>
              <a:t> </a:t>
            </a:r>
            <a:r>
              <a:rPr lang="en-US" altLang="zh-CN" sz="1600" dirty="0">
                <a:latin typeface="Comic Sans MS" panose="030F0902030302020204" pitchFamily="66" charset="0"/>
              </a:rPr>
              <a:t>middlebox</a:t>
            </a:r>
            <a:r>
              <a:rPr lang="zh-CN" altLang="en-US" sz="1600" dirty="0">
                <a:latin typeface="Comic Sans MS" panose="030F0902030302020204" pitchFamily="66" charset="0"/>
              </a:rPr>
              <a:t> </a:t>
            </a:r>
            <a:r>
              <a:rPr lang="en-US" altLang="zh-CN" sz="1600" dirty="0">
                <a:latin typeface="Comic Sans MS" panose="030F0902030302020204" pitchFamily="66" charset="0"/>
              </a:rPr>
              <a:t>m</a:t>
            </a:r>
          </a:p>
          <a:p>
            <a:r>
              <a:rPr lang="en-US" altLang="zh-CN" sz="2500" dirty="0">
                <a:latin typeface="Comic Sans MS" panose="030F0902030302020204" pitchFamily="66" charset="0"/>
              </a:rPr>
              <a:t>Objective</a:t>
            </a:r>
          </a:p>
          <a:p>
            <a:pPr lvl="1"/>
            <a:r>
              <a:rPr lang="en-US" altLang="zh-CN" sz="2000" dirty="0">
                <a:latin typeface="Comic Sans MS" panose="030F0902030302020204" pitchFamily="66" charset="0"/>
              </a:rPr>
              <a:t>Minimizing</a:t>
            </a:r>
            <a:r>
              <a:rPr lang="zh-CN" altLang="en-US" sz="2000" dirty="0">
                <a:latin typeface="Comic Sans MS" panose="030F0902030302020204" pitchFamily="66" charset="0"/>
              </a:rPr>
              <a:t> </a:t>
            </a:r>
            <a:r>
              <a:rPr lang="en-US" altLang="zh-CN" sz="2000" dirty="0">
                <a:latin typeface="Comic Sans MS" panose="030F0902030302020204" pitchFamily="66" charset="0"/>
              </a:rPr>
              <a:t>c</a:t>
            </a:r>
            <a:r>
              <a:rPr lang="en-US" altLang="zh-CN" sz="2000" baseline="-25000" dirty="0">
                <a:latin typeface="Comic Sans MS" panose="030F0902030302020204" pitchFamily="66" charset="0"/>
              </a:rPr>
              <a:t>1</a:t>
            </a:r>
            <a:r>
              <a:rPr lang="en-US" altLang="zh-CN" sz="2000" dirty="0">
                <a:latin typeface="Comic Sans MS" panose="030F0902030302020204" pitchFamily="66" charset="0"/>
              </a:rPr>
              <a:t>+c</a:t>
            </a:r>
            <a:r>
              <a:rPr lang="en-US" altLang="zh-CN" sz="2000" baseline="-25000" dirty="0">
                <a:latin typeface="Comic Sans MS" panose="030F0902030302020204" pitchFamily="66" charset="0"/>
              </a:rPr>
              <a:t>2</a:t>
            </a:r>
          </a:p>
          <a:p>
            <a:pPr marL="914400" lvl="2" indent="0">
              <a:buNone/>
            </a:pPr>
            <a:endParaRPr lang="en-US" altLang="zh-CN" sz="1600" dirty="0">
              <a:latin typeface="Comic Sans MS" panose="030F0902030302020204" pitchFamily="66" charset="0"/>
            </a:endParaRPr>
          </a:p>
          <a:p>
            <a:pPr lvl="1"/>
            <a:endParaRPr lang="en-US" altLang="zh-CN" sz="2000" dirty="0">
              <a:latin typeface="Comic Sans MS" panose="030F0902030302020204" pitchFamily="66" charset="0"/>
            </a:endParaRPr>
          </a:p>
        </p:txBody>
      </p:sp>
      <p:pic>
        <p:nvPicPr>
          <p:cNvPr id="7" name="Picture 6">
            <a:extLst>
              <a:ext uri="{FF2B5EF4-FFF2-40B4-BE49-F238E27FC236}">
                <a16:creationId xmlns:a16="http://schemas.microsoft.com/office/drawing/2014/main" id="{91BCC7DF-0144-0F4B-A1CD-BC28947916FA}"/>
              </a:ext>
            </a:extLst>
          </p:cNvPr>
          <p:cNvPicPr>
            <a:picLocks noChangeAspect="1"/>
          </p:cNvPicPr>
          <p:nvPr/>
        </p:nvPicPr>
        <p:blipFill>
          <a:blip r:embed="rId3"/>
          <a:stretch>
            <a:fillRect/>
          </a:stretch>
        </p:blipFill>
        <p:spPr>
          <a:xfrm>
            <a:off x="1277815" y="1447800"/>
            <a:ext cx="1955800" cy="674751"/>
          </a:xfrm>
          <a:prstGeom prst="rect">
            <a:avLst/>
          </a:prstGeom>
        </p:spPr>
      </p:pic>
      <p:pic>
        <p:nvPicPr>
          <p:cNvPr id="9" name="Picture 8">
            <a:extLst>
              <a:ext uri="{FF2B5EF4-FFF2-40B4-BE49-F238E27FC236}">
                <a16:creationId xmlns:a16="http://schemas.microsoft.com/office/drawing/2014/main" id="{0A28F857-6A59-8E4D-934D-D46D5C8A1EDB}"/>
              </a:ext>
            </a:extLst>
          </p:cNvPr>
          <p:cNvPicPr>
            <a:picLocks noChangeAspect="1"/>
          </p:cNvPicPr>
          <p:nvPr/>
        </p:nvPicPr>
        <p:blipFill>
          <a:blip r:embed="rId4"/>
          <a:stretch>
            <a:fillRect/>
          </a:stretch>
        </p:blipFill>
        <p:spPr>
          <a:xfrm>
            <a:off x="1277815" y="3048000"/>
            <a:ext cx="2235200" cy="693683"/>
          </a:xfrm>
          <a:prstGeom prst="rect">
            <a:avLst/>
          </a:prstGeom>
        </p:spPr>
      </p:pic>
      <p:pic>
        <p:nvPicPr>
          <p:cNvPr id="10" name="Picture 9">
            <a:extLst>
              <a:ext uri="{FF2B5EF4-FFF2-40B4-BE49-F238E27FC236}">
                <a16:creationId xmlns:a16="http://schemas.microsoft.com/office/drawing/2014/main" id="{722CDD26-DDF7-1945-8658-D5F799C873C4}"/>
              </a:ext>
            </a:extLst>
          </p:cNvPr>
          <p:cNvPicPr>
            <a:picLocks noChangeAspect="1"/>
          </p:cNvPicPr>
          <p:nvPr/>
        </p:nvPicPr>
        <p:blipFill>
          <a:blip r:embed="rId5"/>
          <a:stretch>
            <a:fillRect/>
          </a:stretch>
        </p:blipFill>
        <p:spPr>
          <a:xfrm>
            <a:off x="1277815" y="4327758"/>
            <a:ext cx="1625600" cy="605905"/>
          </a:xfrm>
          <a:prstGeom prst="rect">
            <a:avLst/>
          </a:prstGeom>
        </p:spPr>
      </p:pic>
      <p:pic>
        <p:nvPicPr>
          <p:cNvPr id="12" name="Picture 11">
            <a:extLst>
              <a:ext uri="{FF2B5EF4-FFF2-40B4-BE49-F238E27FC236}">
                <a16:creationId xmlns:a16="http://schemas.microsoft.com/office/drawing/2014/main" id="{5A8F2F96-3CEC-134B-AC42-2378FCA0600A}"/>
              </a:ext>
            </a:extLst>
          </p:cNvPr>
          <p:cNvPicPr>
            <a:picLocks noChangeAspect="1"/>
          </p:cNvPicPr>
          <p:nvPr/>
        </p:nvPicPr>
        <p:blipFill>
          <a:blip r:embed="rId6"/>
          <a:stretch>
            <a:fillRect/>
          </a:stretch>
        </p:blipFill>
        <p:spPr>
          <a:xfrm>
            <a:off x="1658815" y="5327495"/>
            <a:ext cx="292100" cy="235105"/>
          </a:xfrm>
          <a:prstGeom prst="rect">
            <a:avLst/>
          </a:prstGeom>
        </p:spPr>
      </p:pic>
    </p:spTree>
    <p:extLst>
      <p:ext uri="{BB962C8B-B14F-4D97-AF65-F5344CB8AC3E}">
        <p14:creationId xmlns:p14="http://schemas.microsoft.com/office/powerpoint/2010/main" val="2485387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AFC4-2747-E641-B5D0-CDEF4AA74EE5}"/>
              </a:ext>
            </a:extLst>
          </p:cNvPr>
          <p:cNvSpPr>
            <a:spLocks noGrp="1"/>
          </p:cNvSpPr>
          <p:nvPr>
            <p:ph type="title"/>
          </p:nvPr>
        </p:nvSpPr>
        <p:spPr/>
        <p:txBody>
          <a:bodyPr/>
          <a:lstStyle/>
          <a:p>
            <a:r>
              <a:rPr lang="en-US" altLang="zh-CN" dirty="0">
                <a:latin typeface="Comic Sans MS" charset="0"/>
              </a:rPr>
              <a:t> Problem</a:t>
            </a:r>
            <a:r>
              <a:rPr lang="zh-CN" altLang="en-US" dirty="0">
                <a:latin typeface="Comic Sans MS" charset="0"/>
              </a:rPr>
              <a:t> </a:t>
            </a:r>
            <a:r>
              <a:rPr lang="en-US" altLang="zh-CN" dirty="0">
                <a:latin typeface="Comic Sans MS" charset="0"/>
              </a:rPr>
              <a:t>Formulation</a:t>
            </a:r>
            <a:r>
              <a:rPr lang="zh-CN" altLang="en-US" dirty="0">
                <a:latin typeface="Comic Sans MS" charset="0"/>
              </a:rPr>
              <a:t> </a:t>
            </a:r>
            <a:r>
              <a:rPr lang="en-US" altLang="zh-CN" sz="2800" dirty="0">
                <a:latin typeface="Comic Sans MS" charset="0"/>
              </a:rPr>
              <a:t>(cont’d)</a:t>
            </a:r>
            <a:endParaRPr lang="en-US" sz="2800" dirty="0"/>
          </a:p>
        </p:txBody>
      </p:sp>
      <p:sp>
        <p:nvSpPr>
          <p:cNvPr id="3" name="Content Placeholder 2">
            <a:extLst>
              <a:ext uri="{FF2B5EF4-FFF2-40B4-BE49-F238E27FC236}">
                <a16:creationId xmlns:a16="http://schemas.microsoft.com/office/drawing/2014/main" id="{26B853B4-D8E9-B042-9DC4-ED7D80F2679B}"/>
              </a:ext>
            </a:extLst>
          </p:cNvPr>
          <p:cNvSpPr>
            <a:spLocks noGrp="1"/>
          </p:cNvSpPr>
          <p:nvPr>
            <p:ph idx="1"/>
          </p:nvPr>
        </p:nvSpPr>
        <p:spPr>
          <a:xfrm>
            <a:off x="457200" y="1600200"/>
            <a:ext cx="8382000" cy="4529138"/>
          </a:xfrm>
        </p:spPr>
        <p:txBody>
          <a:bodyPr/>
          <a:lstStyle/>
          <a:p>
            <a:r>
              <a:rPr lang="en-US" altLang="zh-CN" sz="2400" dirty="0" err="1">
                <a:solidFill>
                  <a:srgbClr val="0070C0"/>
                </a:solidFill>
                <a:latin typeface="Comic Sans MS" panose="030F0902030302020204" pitchFamily="66" charset="0"/>
              </a:rPr>
              <a:t>Translog</a:t>
            </a:r>
            <a:r>
              <a:rPr lang="zh-CN" altLang="en-US" sz="2400" dirty="0">
                <a:solidFill>
                  <a:srgbClr val="0070C0"/>
                </a:solidFill>
                <a:latin typeface="Comic Sans MS" panose="030F0902030302020204" pitchFamily="66" charset="0"/>
              </a:rPr>
              <a:t> </a:t>
            </a:r>
            <a:r>
              <a:rPr lang="en-US" altLang="zh-CN" sz="2400" dirty="0">
                <a:latin typeface="Comic Sans MS" panose="030F0902030302020204" pitchFamily="66" charset="0"/>
              </a:rPr>
              <a:t>bandwidth</a:t>
            </a:r>
            <a:r>
              <a:rPr lang="zh-CN" altLang="en-US" sz="2400" dirty="0">
                <a:latin typeface="Comic Sans MS" panose="030F0902030302020204" pitchFamily="66" charset="0"/>
              </a:rPr>
              <a:t> </a:t>
            </a:r>
            <a:r>
              <a:rPr lang="en-US" altLang="zh-CN" sz="2400" dirty="0">
                <a:latin typeface="Comic Sans MS" panose="030F0902030302020204" pitchFamily="66" charset="0"/>
              </a:rPr>
              <a:t>cost</a:t>
            </a:r>
            <a:r>
              <a:rPr lang="zh-CN" altLang="en-US" sz="2400" dirty="0">
                <a:latin typeface="Comic Sans MS" panose="030F0902030302020204" pitchFamily="66" charset="0"/>
              </a:rPr>
              <a:t> </a:t>
            </a:r>
            <a:r>
              <a:rPr lang="en-US" altLang="zh-CN" sz="2400" dirty="0">
                <a:latin typeface="Comic Sans MS" panose="030F0902030302020204" pitchFamily="66" charset="0"/>
              </a:rPr>
              <a:t>function</a:t>
            </a:r>
            <a:r>
              <a:rPr lang="zh-CN" altLang="en-US" sz="2400" dirty="0">
                <a:latin typeface="Comic Sans MS" panose="030F0902030302020204" pitchFamily="66" charset="0"/>
              </a:rPr>
              <a:t> </a:t>
            </a:r>
            <a:r>
              <a:rPr lang="en-US" altLang="zh-CN" sz="2400" dirty="0">
                <a:latin typeface="Comic Sans MS" panose="030F0902030302020204" pitchFamily="66" charset="0"/>
              </a:rPr>
              <a:t>on</a:t>
            </a:r>
            <a:r>
              <a:rPr lang="zh-CN" altLang="en-US" sz="2400" dirty="0">
                <a:latin typeface="Comic Sans MS" panose="030F0902030302020204" pitchFamily="66" charset="0"/>
              </a:rPr>
              <a:t> </a:t>
            </a:r>
            <a:r>
              <a:rPr lang="en-US" altLang="zh-CN" sz="2400" dirty="0">
                <a:latin typeface="Comic Sans MS" panose="030F0902030302020204" pitchFamily="66" charset="0"/>
              </a:rPr>
              <a:t>each</a:t>
            </a:r>
            <a:r>
              <a:rPr lang="zh-CN" altLang="en-US" sz="2400" dirty="0">
                <a:latin typeface="Comic Sans MS" panose="030F0902030302020204" pitchFamily="66" charset="0"/>
              </a:rPr>
              <a:t> </a:t>
            </a:r>
            <a:r>
              <a:rPr lang="en-US" altLang="zh-CN" sz="2400" dirty="0">
                <a:latin typeface="Comic Sans MS" panose="030F0902030302020204" pitchFamily="66" charset="0"/>
              </a:rPr>
              <a:t>link</a:t>
            </a:r>
            <a:r>
              <a:rPr lang="en-US" altLang="zh-CN" sz="2400" baseline="30000" dirty="0">
                <a:latin typeface="Comic Sans MS" panose="030F0902030302020204" pitchFamily="66" charset="0"/>
              </a:rPr>
              <a:t>[6]</a:t>
            </a:r>
            <a:endParaRPr lang="en-US" altLang="zh-CN" sz="2400" dirty="0">
              <a:latin typeface="Comic Sans MS" panose="030F0902030302020204" pitchFamily="66" charset="0"/>
            </a:endParaRPr>
          </a:p>
          <a:p>
            <a:pPr lvl="1"/>
            <a:endParaRPr lang="en-US" altLang="zh-CN" sz="1900" dirty="0">
              <a:latin typeface="Comic Sans MS" panose="030F0902030302020204" pitchFamily="66" charset="0"/>
            </a:endParaRPr>
          </a:p>
          <a:p>
            <a:endParaRPr lang="en-US" altLang="zh-CN" sz="2400" dirty="0">
              <a:latin typeface="Comic Sans MS" panose="030F0902030302020204" pitchFamily="66" charset="0"/>
            </a:endParaRPr>
          </a:p>
          <a:p>
            <a:endParaRPr lang="en-US" altLang="zh-CN" sz="800" dirty="0">
              <a:latin typeface="Comic Sans MS" panose="030F0902030302020204" pitchFamily="66" charset="0"/>
            </a:endParaRPr>
          </a:p>
          <a:p>
            <a:r>
              <a:rPr lang="en-US" altLang="zh-CN" sz="2400" dirty="0">
                <a:latin typeface="Comic Sans MS" panose="030F0902030302020204" pitchFamily="66" charset="0"/>
              </a:rPr>
              <a:t>Reasons</a:t>
            </a:r>
          </a:p>
          <a:p>
            <a:pPr lvl="1"/>
            <a:r>
              <a:rPr lang="en-US" altLang="zh-CN" sz="2000" dirty="0">
                <a:latin typeface="Comic Sans MS" panose="030F0902030302020204" pitchFamily="66" charset="0"/>
              </a:rPr>
              <a:t>Widely</a:t>
            </a:r>
            <a:r>
              <a:rPr lang="zh-CN" altLang="en-US" sz="2000" dirty="0">
                <a:latin typeface="Comic Sans MS" panose="030F0902030302020204" pitchFamily="66" charset="0"/>
              </a:rPr>
              <a:t> </a:t>
            </a:r>
            <a:r>
              <a:rPr lang="en-US" altLang="zh-CN" sz="2000" dirty="0">
                <a:latin typeface="Comic Sans MS" panose="030F0902030302020204" pitchFamily="66" charset="0"/>
              </a:rPr>
              <a:t>used</a:t>
            </a:r>
            <a:r>
              <a:rPr lang="zh-CN" altLang="en-US" sz="2000" dirty="0">
                <a:latin typeface="Comic Sans MS" panose="030F0902030302020204" pitchFamily="66" charset="0"/>
              </a:rPr>
              <a:t> </a:t>
            </a:r>
            <a:r>
              <a:rPr lang="en-US" altLang="zh-CN" sz="2000" dirty="0">
                <a:latin typeface="Comic Sans MS" panose="030F0902030302020204" pitchFamily="66" charset="0"/>
              </a:rPr>
              <a:t>in</a:t>
            </a:r>
            <a:r>
              <a:rPr lang="zh-CN" altLang="en-US" sz="2000" dirty="0">
                <a:latin typeface="Comic Sans MS" panose="030F0902030302020204" pitchFamily="66" charset="0"/>
              </a:rPr>
              <a:t> </a:t>
            </a:r>
            <a:r>
              <a:rPr lang="en-US" altLang="zh-CN" sz="2000" dirty="0">
                <a:latin typeface="Comic Sans MS" panose="030F0902030302020204" pitchFamily="66" charset="0"/>
              </a:rPr>
              <a:t>Cisco EIGRP</a:t>
            </a:r>
            <a:r>
              <a:rPr lang="zh-CN" altLang="en-US" sz="2000" dirty="0">
                <a:latin typeface="Comic Sans MS" panose="030F0902030302020204" pitchFamily="66" charset="0"/>
              </a:rPr>
              <a:t> </a:t>
            </a:r>
            <a:r>
              <a:rPr lang="en-US" altLang="zh-CN" sz="2000" dirty="0">
                <a:latin typeface="Comic Sans MS" panose="030F0902030302020204" pitchFamily="66" charset="0"/>
              </a:rPr>
              <a:t>and</a:t>
            </a:r>
            <a:r>
              <a:rPr lang="zh-CN" altLang="en-US" sz="2000" dirty="0">
                <a:latin typeface="Comic Sans MS" panose="030F0902030302020204" pitchFamily="66" charset="0"/>
              </a:rPr>
              <a:t> </a:t>
            </a:r>
            <a:r>
              <a:rPr lang="en-US" altLang="zh-CN" sz="2000" dirty="0">
                <a:latin typeface="Comic Sans MS" panose="030F0902030302020204" pitchFamily="66" charset="0"/>
              </a:rPr>
              <a:t>OSPF protocols</a:t>
            </a:r>
          </a:p>
          <a:p>
            <a:pPr lvl="1"/>
            <a:r>
              <a:rPr lang="en-US" altLang="zh-CN" sz="2000" dirty="0">
                <a:latin typeface="Comic Sans MS" panose="030F0902030302020204" pitchFamily="66" charset="0"/>
              </a:rPr>
              <a:t>Log-linear</a:t>
            </a:r>
            <a:r>
              <a:rPr lang="zh-CN" altLang="en-US" sz="2000" dirty="0">
                <a:latin typeface="Comic Sans MS" panose="030F0902030302020204" pitchFamily="66" charset="0"/>
              </a:rPr>
              <a:t> </a:t>
            </a:r>
            <a:r>
              <a:rPr lang="en-US" altLang="zh-CN" sz="2000" dirty="0">
                <a:latin typeface="Comic Sans MS" panose="030F0902030302020204" pitchFamily="66" charset="0"/>
              </a:rPr>
              <a:t>for</a:t>
            </a:r>
            <a:r>
              <a:rPr lang="zh-CN" altLang="en-US" sz="2000" dirty="0">
                <a:latin typeface="Comic Sans MS" panose="030F0902030302020204" pitchFamily="66" charset="0"/>
              </a:rPr>
              <a:t> </a:t>
            </a:r>
            <a:r>
              <a:rPr lang="en-US" altLang="zh-CN" sz="2000" dirty="0">
                <a:latin typeface="Comic Sans MS" panose="030F0902030302020204" pitchFamily="66" charset="0"/>
              </a:rPr>
              <a:t>easy</a:t>
            </a:r>
            <a:r>
              <a:rPr lang="zh-CN" altLang="en-US" sz="2000" dirty="0">
                <a:latin typeface="Comic Sans MS" panose="030F0902030302020204" pitchFamily="66" charset="0"/>
              </a:rPr>
              <a:t> </a:t>
            </a:r>
            <a:r>
              <a:rPr lang="en-US" altLang="zh-CN" sz="2000" dirty="0">
                <a:latin typeface="Comic Sans MS" panose="030F0902030302020204" pitchFamily="66" charset="0"/>
              </a:rPr>
              <a:t>calculation</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The</a:t>
            </a:r>
            <a:r>
              <a:rPr lang="zh-CN" altLang="en-US" sz="2400" dirty="0">
                <a:latin typeface="Comic Sans MS" panose="030F0902030302020204" pitchFamily="66" charset="0"/>
              </a:rPr>
              <a:t> </a:t>
            </a:r>
            <a:r>
              <a:rPr lang="en-US" altLang="zh-CN" sz="2400" dirty="0">
                <a:latin typeface="Comic Sans MS" panose="030F0902030302020204" pitchFamily="66" charset="0"/>
              </a:rPr>
              <a:t>weight</a:t>
            </a:r>
            <a:r>
              <a:rPr lang="zh-CN" altLang="en-US" sz="2400" dirty="0">
                <a:latin typeface="Comic Sans MS" panose="030F0902030302020204" pitchFamily="66" charset="0"/>
              </a:rPr>
              <a:t> </a:t>
            </a:r>
            <a:r>
              <a:rPr lang="en-US" altLang="zh-CN" sz="2400" dirty="0">
                <a:latin typeface="Comic Sans MS" panose="030F0902030302020204" pitchFamily="66" charset="0"/>
              </a:rPr>
              <a:t>of setup</a:t>
            </a:r>
            <a:r>
              <a:rPr lang="zh-CN" altLang="en-US" sz="2400" dirty="0">
                <a:latin typeface="Comic Sans MS" panose="030F0902030302020204" pitchFamily="66" charset="0"/>
              </a:rPr>
              <a:t> </a:t>
            </a:r>
            <a:r>
              <a:rPr lang="en-US" altLang="zh-CN" sz="2400" dirty="0">
                <a:latin typeface="Comic Sans MS" panose="030F0902030302020204" pitchFamily="66" charset="0"/>
              </a:rPr>
              <a:t>cost</a:t>
            </a:r>
            <a:r>
              <a:rPr lang="zh-CN" altLang="en-US" sz="2400" dirty="0">
                <a:latin typeface="Comic Sans MS" panose="030F0902030302020204" pitchFamily="66" charset="0"/>
              </a:rPr>
              <a:t> </a:t>
            </a:r>
            <a:r>
              <a:rPr lang="en-US" altLang="zh-CN" sz="2400" dirty="0">
                <a:latin typeface="Comic Sans MS" panose="030F0902030302020204" pitchFamily="66" charset="0"/>
              </a:rPr>
              <a:t>and</a:t>
            </a:r>
            <a:r>
              <a:rPr lang="zh-CN" altLang="en-US" sz="2400" dirty="0">
                <a:latin typeface="Comic Sans MS" panose="030F0902030302020204" pitchFamily="66" charset="0"/>
              </a:rPr>
              <a:t> </a:t>
            </a:r>
            <a:r>
              <a:rPr lang="en-US" altLang="zh-CN" sz="2400" dirty="0">
                <a:latin typeface="Comic Sans MS" panose="030F0902030302020204" pitchFamily="66" charset="0"/>
              </a:rPr>
              <a:t>bandwidth</a:t>
            </a:r>
            <a:r>
              <a:rPr lang="zh-CN" altLang="en-US" sz="2400" dirty="0">
                <a:latin typeface="Comic Sans MS" panose="030F0902030302020204" pitchFamily="66" charset="0"/>
              </a:rPr>
              <a:t> </a:t>
            </a:r>
            <a:r>
              <a:rPr lang="en-US" altLang="zh-CN" sz="2400" dirty="0">
                <a:latin typeface="Comic Sans MS" panose="030F0902030302020204" pitchFamily="66" charset="0"/>
              </a:rPr>
              <a:t>consumption</a:t>
            </a:r>
          </a:p>
          <a:p>
            <a:pPr lvl="1"/>
            <a:r>
              <a:rPr lang="en-US" altLang="zh-CN" sz="1900" dirty="0">
                <a:latin typeface="Comic Sans MS" panose="030F0902030302020204" pitchFamily="66" charset="0"/>
              </a:rPr>
              <a:t>Adjusting the</a:t>
            </a:r>
            <a:r>
              <a:rPr lang="zh-CN" altLang="en-US" sz="1900" dirty="0">
                <a:latin typeface="Comic Sans MS" panose="030F0902030302020204" pitchFamily="66" charset="0"/>
              </a:rPr>
              <a:t> </a:t>
            </a:r>
            <a:r>
              <a:rPr lang="en-US" altLang="zh-CN" sz="1900" dirty="0">
                <a:latin typeface="Comic Sans MS" panose="030F0902030302020204" pitchFamily="66" charset="0"/>
              </a:rPr>
              <a:t>traffic-changing</a:t>
            </a:r>
            <a:r>
              <a:rPr lang="zh-CN" altLang="en-US" sz="1900" dirty="0">
                <a:latin typeface="Comic Sans MS" panose="030F0902030302020204" pitchFamily="66" charset="0"/>
              </a:rPr>
              <a:t> </a:t>
            </a:r>
            <a:r>
              <a:rPr lang="en-US" altLang="zh-CN" sz="1900" dirty="0">
                <a:latin typeface="Comic Sans MS" panose="030F0902030302020204" pitchFamily="66" charset="0"/>
              </a:rPr>
              <a:t>ratios</a:t>
            </a:r>
            <a:r>
              <a:rPr lang="zh-CN" altLang="en-US" sz="1900" dirty="0">
                <a:latin typeface="Comic Sans MS" panose="030F0902030302020204" pitchFamily="66" charset="0"/>
              </a:rPr>
              <a:t> </a:t>
            </a:r>
            <a:r>
              <a:rPr lang="en-US" altLang="zh-CN" sz="1900" dirty="0">
                <a:latin typeface="Comic Sans MS" panose="030F0902030302020204" pitchFamily="66" charset="0"/>
              </a:rPr>
              <a:t>and</a:t>
            </a:r>
            <a:r>
              <a:rPr lang="zh-CN" altLang="en-US" sz="1900" dirty="0">
                <a:latin typeface="Comic Sans MS" panose="030F0902030302020204" pitchFamily="66" charset="0"/>
              </a:rPr>
              <a:t> </a:t>
            </a:r>
            <a:r>
              <a:rPr lang="en-US" altLang="zh-CN" sz="1900" dirty="0">
                <a:latin typeface="Comic Sans MS" panose="030F0902030302020204" pitchFamily="66" charset="0"/>
              </a:rPr>
              <a:t>unit</a:t>
            </a:r>
            <a:r>
              <a:rPr lang="zh-CN" altLang="en-US" sz="1900" dirty="0">
                <a:latin typeface="Comic Sans MS" panose="030F0902030302020204" pitchFamily="66" charset="0"/>
              </a:rPr>
              <a:t> </a:t>
            </a:r>
            <a:r>
              <a:rPr lang="en-US" altLang="zh-CN" sz="1900" dirty="0">
                <a:latin typeface="Comic Sans MS" panose="030F0902030302020204" pitchFamily="66" charset="0"/>
              </a:rPr>
              <a:t>setup</a:t>
            </a:r>
            <a:r>
              <a:rPr lang="zh-CN" altLang="en-US" sz="1900" dirty="0">
                <a:latin typeface="Comic Sans MS" panose="030F0902030302020204" pitchFamily="66" charset="0"/>
              </a:rPr>
              <a:t> </a:t>
            </a:r>
            <a:r>
              <a:rPr lang="en-US" altLang="zh-CN" sz="1900" dirty="0">
                <a:latin typeface="Comic Sans MS" panose="030F0902030302020204" pitchFamily="66" charset="0"/>
              </a:rPr>
              <a:t>costs</a:t>
            </a:r>
            <a:r>
              <a:rPr lang="zh-CN" altLang="en-US" sz="1900" dirty="0">
                <a:latin typeface="Comic Sans MS" panose="030F0902030302020204" pitchFamily="66" charset="0"/>
              </a:rPr>
              <a:t> </a:t>
            </a:r>
            <a:r>
              <a:rPr lang="en-US" altLang="zh-CN" sz="1900" dirty="0">
                <a:latin typeface="Comic Sans MS" panose="030F0902030302020204" pitchFamily="66" charset="0"/>
              </a:rPr>
              <a:t>of</a:t>
            </a:r>
            <a:r>
              <a:rPr lang="zh-CN" altLang="en-US" sz="1900" dirty="0">
                <a:latin typeface="Comic Sans MS" panose="030F0902030302020204" pitchFamily="66" charset="0"/>
              </a:rPr>
              <a:t> </a:t>
            </a:r>
            <a:r>
              <a:rPr lang="en-US" altLang="zh-CN" sz="1900" dirty="0">
                <a:latin typeface="Comic Sans MS" panose="030F0902030302020204" pitchFamily="66" charset="0"/>
              </a:rPr>
              <a:t>middleboxes</a:t>
            </a:r>
            <a:endParaRPr lang="en-US" sz="1900" dirty="0">
              <a:latin typeface="Comic Sans MS" panose="030F0902030302020204" pitchFamily="66" charset="0"/>
            </a:endParaRPr>
          </a:p>
        </p:txBody>
      </p:sp>
      <p:pic>
        <p:nvPicPr>
          <p:cNvPr id="5" name="Picture 4">
            <a:extLst>
              <a:ext uri="{FF2B5EF4-FFF2-40B4-BE49-F238E27FC236}">
                <a16:creationId xmlns:a16="http://schemas.microsoft.com/office/drawing/2014/main" id="{E854884E-3A60-B643-A7D4-7C8C644665B8}"/>
              </a:ext>
            </a:extLst>
          </p:cNvPr>
          <p:cNvPicPr>
            <a:picLocks noChangeAspect="1"/>
          </p:cNvPicPr>
          <p:nvPr/>
        </p:nvPicPr>
        <p:blipFill>
          <a:blip r:embed="rId3"/>
          <a:stretch>
            <a:fillRect/>
          </a:stretch>
        </p:blipFill>
        <p:spPr>
          <a:xfrm>
            <a:off x="1447800" y="2209800"/>
            <a:ext cx="6783756" cy="533400"/>
          </a:xfrm>
          <a:prstGeom prst="rect">
            <a:avLst/>
          </a:prstGeom>
        </p:spPr>
      </p:pic>
      <p:sp>
        <p:nvSpPr>
          <p:cNvPr id="6" name="TextBox 5">
            <a:extLst>
              <a:ext uri="{FF2B5EF4-FFF2-40B4-BE49-F238E27FC236}">
                <a16:creationId xmlns:a16="http://schemas.microsoft.com/office/drawing/2014/main" id="{39254BB1-AA75-2D46-95A6-3922A28A6A64}"/>
              </a:ext>
            </a:extLst>
          </p:cNvPr>
          <p:cNvSpPr txBox="1"/>
          <p:nvPr/>
        </p:nvSpPr>
        <p:spPr>
          <a:xfrm>
            <a:off x="1066800" y="6248400"/>
            <a:ext cx="5514651" cy="338554"/>
          </a:xfrm>
          <a:prstGeom prst="rect">
            <a:avLst/>
          </a:prstGeom>
          <a:noFill/>
        </p:spPr>
        <p:txBody>
          <a:bodyPr wrap="none" rtlCol="0">
            <a:spAutoFit/>
          </a:bodyPr>
          <a:lstStyle/>
          <a:p>
            <a:r>
              <a:rPr lang="en-US" altLang="zh-CN" sz="1600" dirty="0">
                <a:solidFill>
                  <a:schemeClr val="bg1">
                    <a:lumMod val="50000"/>
                  </a:schemeClr>
                </a:solidFill>
                <a:latin typeface="Comic Sans MS" panose="030F0702030302020204" pitchFamily="66" charset="0"/>
              </a:rPr>
              <a:t>[6]</a:t>
            </a:r>
            <a:r>
              <a:rPr lang="zh-CN" altLang="en-US" sz="1600" dirty="0">
                <a:solidFill>
                  <a:schemeClr val="bg1">
                    <a:lumMod val="50000"/>
                  </a:schemeClr>
                </a:solidFill>
                <a:latin typeface="Comic Sans MS" panose="030F0702030302020204" pitchFamily="66" charset="0"/>
              </a:rPr>
              <a:t> </a:t>
            </a:r>
            <a:r>
              <a:rPr lang="en-US" sz="1600" dirty="0">
                <a:solidFill>
                  <a:schemeClr val="bg1">
                    <a:lumMod val="50000"/>
                  </a:schemeClr>
                </a:solidFill>
                <a:latin typeface="Comic Sans MS" panose="030F0702030302020204" pitchFamily="66" charset="0"/>
              </a:rPr>
              <a:t>Computer Networking: A Top-Down Approach</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(Book)</a:t>
            </a:r>
            <a:endParaRPr lang="en-US" sz="1600" dirty="0">
              <a:solidFill>
                <a:schemeClr val="bg1">
                  <a:lumMod val="50000"/>
                </a:schemeClr>
              </a:solidFill>
              <a:latin typeface="Comic Sans MS" panose="030F0702030302020204" pitchFamily="66" charset="0"/>
            </a:endParaRPr>
          </a:p>
        </p:txBody>
      </p:sp>
    </p:spTree>
    <p:extLst>
      <p:ext uri="{BB962C8B-B14F-4D97-AF65-F5344CB8AC3E}">
        <p14:creationId xmlns:p14="http://schemas.microsoft.com/office/powerpoint/2010/main" val="916031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AFC4-2747-E641-B5D0-CDEF4AA74EE5}"/>
              </a:ext>
            </a:extLst>
          </p:cNvPr>
          <p:cNvSpPr>
            <a:spLocks noGrp="1"/>
          </p:cNvSpPr>
          <p:nvPr>
            <p:ph type="title"/>
          </p:nvPr>
        </p:nvSpPr>
        <p:spPr/>
        <p:txBody>
          <a:bodyPr/>
          <a:lstStyle/>
          <a:p>
            <a:r>
              <a:rPr lang="en-US" altLang="zh-CN" dirty="0">
                <a:latin typeface="Comic Sans MS" charset="0"/>
              </a:rPr>
              <a:t>Overview</a:t>
            </a:r>
            <a:r>
              <a:rPr lang="zh-CN" altLang="en-US" dirty="0">
                <a:latin typeface="Comic Sans MS" charset="0"/>
              </a:rPr>
              <a:t> </a:t>
            </a:r>
            <a:endParaRPr lang="en-US" sz="2800" dirty="0"/>
          </a:p>
        </p:txBody>
      </p:sp>
      <p:sp>
        <p:nvSpPr>
          <p:cNvPr id="3" name="Content Placeholder 2">
            <a:extLst>
              <a:ext uri="{FF2B5EF4-FFF2-40B4-BE49-F238E27FC236}">
                <a16:creationId xmlns:a16="http://schemas.microsoft.com/office/drawing/2014/main" id="{26B853B4-D8E9-B042-9DC4-ED7D80F2679B}"/>
              </a:ext>
            </a:extLst>
          </p:cNvPr>
          <p:cNvSpPr>
            <a:spLocks noGrp="1"/>
          </p:cNvSpPr>
          <p:nvPr>
            <p:ph idx="1"/>
          </p:nvPr>
        </p:nvSpPr>
        <p:spPr>
          <a:xfrm>
            <a:off x="380206" y="1676400"/>
            <a:ext cx="8382000" cy="4529138"/>
          </a:xfrm>
        </p:spPr>
        <p:txBody>
          <a:bodyPr/>
          <a:lstStyle/>
          <a:p>
            <a:r>
              <a:rPr lang="en-US" altLang="zh-CN" sz="2400" dirty="0">
                <a:latin typeface="Comic Sans MS" panose="030F0902030302020204" pitchFamily="66" charset="0"/>
              </a:rPr>
              <a:t>Optimal</a:t>
            </a:r>
            <a:r>
              <a:rPr lang="zh-CN" altLang="en-US" sz="2400" dirty="0">
                <a:latin typeface="Comic Sans MS" panose="030F0902030302020204" pitchFamily="66" charset="0"/>
              </a:rPr>
              <a:t> </a:t>
            </a:r>
            <a:r>
              <a:rPr lang="en-US" altLang="zh-CN" sz="2400" dirty="0">
                <a:latin typeface="Comic Sans MS" panose="030F0902030302020204" pitchFamily="66" charset="0"/>
              </a:rPr>
              <a:t>solutions</a:t>
            </a:r>
            <a:r>
              <a:rPr lang="zh-CN" altLang="en-US" sz="2400" dirty="0">
                <a:latin typeface="Comic Sans MS" panose="030F0902030302020204" pitchFamily="66" charset="0"/>
              </a:rPr>
              <a:t> </a:t>
            </a:r>
            <a:r>
              <a:rPr lang="en-US" altLang="zh-CN" sz="2400" dirty="0">
                <a:latin typeface="Comic Sans MS" panose="030F0902030302020204" pitchFamily="66" charset="0"/>
              </a:rPr>
              <a:t>for</a:t>
            </a:r>
            <a:r>
              <a:rPr lang="zh-CN" altLang="en-US" sz="2400" dirty="0">
                <a:latin typeface="Comic Sans MS" panose="030F0902030302020204" pitchFamily="66" charset="0"/>
              </a:rPr>
              <a:t> </a:t>
            </a:r>
            <a:r>
              <a:rPr lang="en-US" altLang="zh-CN" sz="2400" dirty="0">
                <a:latin typeface="Comic Sans MS" panose="030F0902030302020204" pitchFamily="66" charset="0"/>
              </a:rPr>
              <a:t>homogeneous</a:t>
            </a:r>
            <a:r>
              <a:rPr lang="zh-CN" altLang="en-US" sz="2400" dirty="0">
                <a:latin typeface="Comic Sans MS" panose="030F0902030302020204" pitchFamily="66" charset="0"/>
              </a:rPr>
              <a:t> </a:t>
            </a:r>
            <a:r>
              <a:rPr lang="en-US" altLang="zh-CN" sz="2400" dirty="0">
                <a:latin typeface="Comic Sans MS" panose="030F0902030302020204" pitchFamily="66" charset="0"/>
              </a:rPr>
              <a:t>flows</a:t>
            </a:r>
            <a:r>
              <a:rPr lang="zh-CN" altLang="en-US" sz="2400" dirty="0">
                <a:latin typeface="Comic Sans MS" panose="030F0902030302020204" pitchFamily="66" charset="0"/>
              </a:rPr>
              <a:t> </a:t>
            </a:r>
            <a:endParaRPr lang="en-US" altLang="zh-CN" sz="2400" dirty="0">
              <a:latin typeface="Comic Sans MS" panose="030F0902030302020204" pitchFamily="66" charset="0"/>
            </a:endParaRPr>
          </a:p>
          <a:p>
            <a:pPr lvl="1"/>
            <a:r>
              <a:rPr lang="en-US" altLang="zh-CN" sz="2200" dirty="0">
                <a:latin typeface="Comic Sans MS" panose="030F0902030302020204" pitchFamily="66" charset="0"/>
              </a:rPr>
              <a:t>Single</a:t>
            </a:r>
            <a:r>
              <a:rPr lang="zh-CN" altLang="en-US" sz="2200" dirty="0">
                <a:latin typeface="Comic Sans MS" panose="030F0902030302020204" pitchFamily="66" charset="0"/>
              </a:rPr>
              <a:t> </a:t>
            </a:r>
            <a:r>
              <a:rPr lang="en-US" altLang="zh-CN" sz="2200" dirty="0">
                <a:latin typeface="Comic Sans MS" panose="030F0902030302020204" pitchFamily="66" charset="0"/>
              </a:rPr>
              <a:t>middlebox</a:t>
            </a:r>
          </a:p>
          <a:p>
            <a:pPr lvl="2"/>
            <a:r>
              <a:rPr lang="en-US" altLang="zh-CN" sz="1800" dirty="0">
                <a:latin typeface="Comic Sans MS" panose="030F0902030302020204" pitchFamily="66" charset="0"/>
              </a:rPr>
              <a:t>Greedy</a:t>
            </a:r>
          </a:p>
          <a:p>
            <a:pPr lvl="1"/>
            <a:r>
              <a:rPr lang="en-US" altLang="zh-CN" sz="2200" dirty="0">
                <a:latin typeface="Comic Sans MS" panose="030F0902030302020204" pitchFamily="66" charset="0"/>
              </a:rPr>
              <a:t>Non-ordered</a:t>
            </a:r>
            <a:r>
              <a:rPr lang="zh-CN" altLang="en-US" sz="2200" dirty="0">
                <a:latin typeface="Comic Sans MS" panose="030F0902030302020204" pitchFamily="66" charset="0"/>
              </a:rPr>
              <a:t> </a:t>
            </a:r>
            <a:r>
              <a:rPr lang="en-US" altLang="zh-CN" sz="2200" dirty="0">
                <a:latin typeface="Comic Sans MS" panose="030F0902030302020204" pitchFamily="66" charset="0"/>
              </a:rPr>
              <a:t>middlebox</a:t>
            </a:r>
            <a:r>
              <a:rPr lang="zh-CN" altLang="en-US" sz="2200" dirty="0">
                <a:latin typeface="Comic Sans MS" panose="030F0902030302020204" pitchFamily="66" charset="0"/>
              </a:rPr>
              <a:t> </a:t>
            </a:r>
            <a:r>
              <a:rPr lang="en-US" altLang="zh-CN" sz="2200" dirty="0">
                <a:latin typeface="Comic Sans MS" panose="030F0902030302020204" pitchFamily="66" charset="0"/>
              </a:rPr>
              <a:t>set</a:t>
            </a:r>
          </a:p>
          <a:p>
            <a:pPr lvl="2"/>
            <a:r>
              <a:rPr lang="en-US" altLang="zh-CN" sz="1800" dirty="0">
                <a:latin typeface="Comic Sans MS" panose="030F0902030302020204" pitchFamily="66" charset="0"/>
              </a:rPr>
              <a:t>Greedy</a:t>
            </a:r>
          </a:p>
          <a:p>
            <a:pPr lvl="1"/>
            <a:r>
              <a:rPr lang="en-US" altLang="zh-CN" sz="2200" dirty="0">
                <a:latin typeface="Comic Sans MS" panose="030F0902030302020204" pitchFamily="66" charset="0"/>
              </a:rPr>
              <a:t>Totally-ordered</a:t>
            </a:r>
            <a:r>
              <a:rPr lang="zh-CN" altLang="en-US" sz="2200" dirty="0">
                <a:latin typeface="Comic Sans MS" panose="030F0902030302020204" pitchFamily="66" charset="0"/>
              </a:rPr>
              <a:t> </a:t>
            </a:r>
            <a:r>
              <a:rPr lang="en-US" altLang="zh-CN" sz="2200" dirty="0">
                <a:latin typeface="Comic Sans MS" panose="030F0902030302020204" pitchFamily="66" charset="0"/>
              </a:rPr>
              <a:t>middlebox</a:t>
            </a:r>
            <a:r>
              <a:rPr lang="zh-CN" altLang="en-US" sz="2200" dirty="0">
                <a:latin typeface="Comic Sans MS" panose="030F0902030302020204" pitchFamily="66" charset="0"/>
              </a:rPr>
              <a:t> </a:t>
            </a:r>
            <a:r>
              <a:rPr lang="en-US" altLang="zh-CN" sz="2200" dirty="0">
                <a:latin typeface="Comic Sans MS" panose="030F0902030302020204" pitchFamily="66" charset="0"/>
              </a:rPr>
              <a:t>set</a:t>
            </a:r>
          </a:p>
          <a:p>
            <a:pPr lvl="2"/>
            <a:r>
              <a:rPr lang="en-US" altLang="zh-CN" sz="1800" dirty="0">
                <a:latin typeface="Comic Sans MS" panose="030F0902030302020204" pitchFamily="66" charset="0"/>
              </a:rPr>
              <a:t>Dynamic</a:t>
            </a:r>
            <a:r>
              <a:rPr lang="zh-CN" altLang="en-US" sz="1800" dirty="0">
                <a:latin typeface="Comic Sans MS" panose="030F0902030302020204" pitchFamily="66" charset="0"/>
              </a:rPr>
              <a:t> </a:t>
            </a:r>
            <a:r>
              <a:rPr lang="en-US" altLang="zh-CN" sz="1800" dirty="0">
                <a:latin typeface="Comic Sans MS" panose="030F0902030302020204" pitchFamily="66" charset="0"/>
              </a:rPr>
              <a:t>Programming</a:t>
            </a:r>
          </a:p>
          <a:p>
            <a:r>
              <a:rPr lang="en-US" altLang="zh-CN" sz="2400" dirty="0">
                <a:latin typeface="Comic Sans MS" panose="030F0902030302020204" pitchFamily="66" charset="0"/>
              </a:rPr>
              <a:t>Performance-guaranteed</a:t>
            </a:r>
            <a:r>
              <a:rPr lang="zh-CN" altLang="en-US" sz="2400" dirty="0">
                <a:latin typeface="Comic Sans MS" panose="030F0902030302020204" pitchFamily="66" charset="0"/>
              </a:rPr>
              <a:t> </a:t>
            </a:r>
            <a:r>
              <a:rPr lang="en-US" altLang="zh-CN" sz="2400" dirty="0">
                <a:latin typeface="Comic Sans MS" panose="030F0902030302020204" pitchFamily="66" charset="0"/>
              </a:rPr>
              <a:t>solution</a:t>
            </a:r>
            <a:r>
              <a:rPr lang="zh-CN" altLang="en-US" sz="2400" dirty="0">
                <a:latin typeface="Comic Sans MS" panose="030F0902030302020204" pitchFamily="66" charset="0"/>
              </a:rPr>
              <a:t> </a:t>
            </a:r>
            <a:r>
              <a:rPr lang="en-US" altLang="zh-CN" sz="2400" dirty="0">
                <a:latin typeface="Comic Sans MS" panose="030F0902030302020204" pitchFamily="66" charset="0"/>
              </a:rPr>
              <a:t>for</a:t>
            </a:r>
            <a:r>
              <a:rPr lang="zh-CN" altLang="en-US" sz="2400" dirty="0">
                <a:latin typeface="Comic Sans MS" panose="030F0902030302020204" pitchFamily="66" charset="0"/>
              </a:rPr>
              <a:t> </a:t>
            </a:r>
            <a:r>
              <a:rPr lang="en-US" altLang="zh-CN" sz="2400" dirty="0">
                <a:latin typeface="Comic Sans MS" panose="030F0902030302020204" pitchFamily="66" charset="0"/>
              </a:rPr>
              <a:t>heterogeneous</a:t>
            </a:r>
            <a:r>
              <a:rPr lang="zh-CN" altLang="en-US" sz="2400" dirty="0">
                <a:latin typeface="Comic Sans MS" panose="030F0902030302020204" pitchFamily="66" charset="0"/>
              </a:rPr>
              <a:t> </a:t>
            </a:r>
            <a:r>
              <a:rPr lang="en-US" altLang="zh-CN" sz="2400" dirty="0">
                <a:latin typeface="Comic Sans MS" panose="030F0902030302020204" pitchFamily="66" charset="0"/>
              </a:rPr>
              <a:t>flows</a:t>
            </a:r>
          </a:p>
        </p:txBody>
      </p:sp>
    </p:spTree>
    <p:extLst>
      <p:ext uri="{BB962C8B-B14F-4D97-AF65-F5344CB8AC3E}">
        <p14:creationId xmlns:p14="http://schemas.microsoft.com/office/powerpoint/2010/main" val="3235606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6652-9500-E749-9C96-B73326C78EEA}"/>
              </a:ext>
            </a:extLst>
          </p:cNvPr>
          <p:cNvSpPr>
            <a:spLocks noGrp="1"/>
          </p:cNvSpPr>
          <p:nvPr>
            <p:ph type="title"/>
          </p:nvPr>
        </p:nvSpPr>
        <p:spPr/>
        <p:txBody>
          <a:bodyPr/>
          <a:lstStyle/>
          <a:p>
            <a:r>
              <a:rPr lang="en-US" altLang="zh-CN" dirty="0" smtClean="0">
                <a:latin typeface="Comic Sans MS" charset="0"/>
              </a:rPr>
              <a:t>Topology Structure</a:t>
            </a:r>
            <a:endParaRPr lang="en-US" sz="2800" dirty="0"/>
          </a:p>
        </p:txBody>
      </p:sp>
      <p:sp>
        <p:nvSpPr>
          <p:cNvPr id="3" name="Content Placeholder 2">
            <a:extLst>
              <a:ext uri="{FF2B5EF4-FFF2-40B4-BE49-F238E27FC236}">
                <a16:creationId xmlns:a16="http://schemas.microsoft.com/office/drawing/2014/main" id="{CB263E8B-FC08-6F4E-A1C5-7046081E503F}"/>
              </a:ext>
            </a:extLst>
          </p:cNvPr>
          <p:cNvSpPr>
            <a:spLocks noGrp="1"/>
          </p:cNvSpPr>
          <p:nvPr>
            <p:ph idx="1"/>
          </p:nvPr>
        </p:nvSpPr>
        <p:spPr/>
        <p:txBody>
          <a:bodyPr/>
          <a:lstStyle/>
          <a:p>
            <a:r>
              <a:rPr lang="en-US" altLang="zh-CN" sz="2400" dirty="0" smtClean="0">
                <a:latin typeface="Comic Sans MS" charset="0"/>
              </a:rPr>
              <a:t>We focus</a:t>
            </a:r>
            <a:r>
              <a:rPr lang="zh-CN" altLang="en-US" sz="2400" dirty="0" smtClean="0">
                <a:latin typeface="Comic Sans MS" charset="0"/>
              </a:rPr>
              <a:t> </a:t>
            </a:r>
            <a:r>
              <a:rPr lang="en-US" altLang="zh-CN" sz="2400" dirty="0">
                <a:latin typeface="Comic Sans MS" charset="0"/>
              </a:rPr>
              <a:t>on</a:t>
            </a:r>
            <a:r>
              <a:rPr lang="zh-CN" altLang="en-US" sz="2400" dirty="0">
                <a:latin typeface="Comic Sans MS" charset="0"/>
              </a:rPr>
              <a:t> </a:t>
            </a:r>
            <a:r>
              <a:rPr lang="en-US" altLang="zh-CN" sz="2400" dirty="0">
                <a:latin typeface="Comic Sans MS" charset="0"/>
              </a:rPr>
              <a:t>tree-structured</a:t>
            </a:r>
            <a:r>
              <a:rPr lang="zh-CN" altLang="en-US" sz="2400" dirty="0">
                <a:latin typeface="Comic Sans MS" charset="0"/>
              </a:rPr>
              <a:t> </a:t>
            </a:r>
            <a:r>
              <a:rPr lang="en-US" altLang="zh-CN" sz="2400" dirty="0">
                <a:latin typeface="Comic Sans MS" charset="0"/>
              </a:rPr>
              <a:t>topologies</a:t>
            </a:r>
            <a:endParaRPr lang="en-US" altLang="zh-CN" sz="2400" dirty="0">
              <a:latin typeface="Comic Sans MS" panose="030F0902030302020204" pitchFamily="66" charset="0"/>
            </a:endParaRPr>
          </a:p>
          <a:p>
            <a:endParaRPr lang="en-US" dirty="0"/>
          </a:p>
        </p:txBody>
      </p:sp>
      <p:pic>
        <p:nvPicPr>
          <p:cNvPr id="5" name="Picture 4">
            <a:extLst>
              <a:ext uri="{FF2B5EF4-FFF2-40B4-BE49-F238E27FC236}">
                <a16:creationId xmlns:a16="http://schemas.microsoft.com/office/drawing/2014/main" id="{E191A54F-B927-424E-849E-BF216D05C7AF}"/>
              </a:ext>
            </a:extLst>
          </p:cNvPr>
          <p:cNvPicPr>
            <a:picLocks noChangeAspect="1"/>
          </p:cNvPicPr>
          <p:nvPr/>
        </p:nvPicPr>
        <p:blipFill>
          <a:blip r:embed="rId3"/>
          <a:stretch>
            <a:fillRect/>
          </a:stretch>
        </p:blipFill>
        <p:spPr>
          <a:xfrm>
            <a:off x="4852747" y="2116979"/>
            <a:ext cx="3199606" cy="1832253"/>
          </a:xfrm>
          <a:prstGeom prst="rect">
            <a:avLst/>
          </a:prstGeom>
        </p:spPr>
      </p:pic>
      <p:sp>
        <p:nvSpPr>
          <p:cNvPr id="6" name="Content Placeholder 6">
            <a:extLst>
              <a:ext uri="{FF2B5EF4-FFF2-40B4-BE49-F238E27FC236}">
                <a16:creationId xmlns:a16="http://schemas.microsoft.com/office/drawing/2014/main" id="{00E0FFCD-E58E-FC41-9EBB-2918E4EAB7AC}"/>
              </a:ext>
            </a:extLst>
          </p:cNvPr>
          <p:cNvSpPr txBox="1">
            <a:spLocks/>
          </p:cNvSpPr>
          <p:nvPr/>
        </p:nvSpPr>
        <p:spPr bwMode="auto">
          <a:xfrm>
            <a:off x="4780722" y="40386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2000" kern="0" dirty="0" smtClean="0">
                <a:latin typeface="Comic Sans MS" panose="030F0902030302020204" pitchFamily="66" charset="0"/>
              </a:rPr>
              <a:t>Double-tree structure </a:t>
            </a:r>
            <a:endParaRPr lang="en-US" sz="2000" kern="0" dirty="0">
              <a:latin typeface="Comic Sans MS" panose="030F0902030302020204" pitchFamily="66" charset="0"/>
            </a:endParaRPr>
          </a:p>
        </p:txBody>
      </p:sp>
      <p:pic>
        <p:nvPicPr>
          <p:cNvPr id="9" name="Picture 8">
            <a:extLst>
              <a:ext uri="{FF2B5EF4-FFF2-40B4-BE49-F238E27FC236}">
                <a16:creationId xmlns:a16="http://schemas.microsoft.com/office/drawing/2014/main" id="{136649EC-5EAB-7E4E-8783-D63E50C9D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414" y="4722067"/>
            <a:ext cx="2138735" cy="1529444"/>
          </a:xfrm>
          <a:prstGeom prst="rect">
            <a:avLst/>
          </a:prstGeom>
        </p:spPr>
      </p:pic>
      <p:sp>
        <p:nvSpPr>
          <p:cNvPr id="10" name="Content Placeholder 6">
            <a:extLst>
              <a:ext uri="{FF2B5EF4-FFF2-40B4-BE49-F238E27FC236}">
                <a16:creationId xmlns:a16="http://schemas.microsoft.com/office/drawing/2014/main" id="{3A43A412-1141-774B-8E23-F87CC23191C4}"/>
              </a:ext>
            </a:extLst>
          </p:cNvPr>
          <p:cNvSpPr txBox="1">
            <a:spLocks/>
          </p:cNvSpPr>
          <p:nvPr/>
        </p:nvSpPr>
        <p:spPr bwMode="auto">
          <a:xfrm>
            <a:off x="6324600" y="6251511"/>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2000" kern="0" dirty="0">
                <a:latin typeface="Comic Sans MS" panose="030F0902030302020204" pitchFamily="66" charset="0"/>
              </a:rPr>
              <a:t>Complete</a:t>
            </a:r>
            <a:r>
              <a:rPr lang="zh-CN" altLang="en-US" sz="2000" kern="0" dirty="0">
                <a:latin typeface="Comic Sans MS" panose="030F0902030302020204" pitchFamily="66" charset="0"/>
              </a:rPr>
              <a:t> </a:t>
            </a:r>
            <a:r>
              <a:rPr lang="en-US" altLang="zh-CN" sz="2000" kern="0" dirty="0">
                <a:latin typeface="Comic Sans MS" panose="030F0902030302020204" pitchFamily="66" charset="0"/>
              </a:rPr>
              <a:t>tree</a:t>
            </a:r>
            <a:endParaRPr lang="en-US" sz="2000" kern="0" dirty="0">
              <a:latin typeface="Comic Sans MS" panose="030F0902030302020204" pitchFamily="66" charset="0"/>
            </a:endParaRPr>
          </a:p>
        </p:txBody>
      </p:sp>
      <p:pic>
        <p:nvPicPr>
          <p:cNvPr id="7" name="Picture 6">
            <a:extLst>
              <a:ext uri="{FF2B5EF4-FFF2-40B4-BE49-F238E27FC236}">
                <a16:creationId xmlns:a16="http://schemas.microsoft.com/office/drawing/2014/main" id="{4CC795E8-B88B-BB4C-A643-5C52389B559B}"/>
              </a:ext>
            </a:extLst>
          </p:cNvPr>
          <p:cNvPicPr>
            <a:picLocks noChangeAspect="1"/>
          </p:cNvPicPr>
          <p:nvPr/>
        </p:nvPicPr>
        <p:blipFill>
          <a:blip r:embed="rId5"/>
          <a:stretch>
            <a:fillRect/>
          </a:stretch>
        </p:blipFill>
        <p:spPr>
          <a:xfrm>
            <a:off x="2600859" y="4713032"/>
            <a:ext cx="2572923" cy="1545431"/>
          </a:xfrm>
          <a:prstGeom prst="rect">
            <a:avLst/>
          </a:prstGeom>
        </p:spPr>
      </p:pic>
      <p:sp>
        <p:nvSpPr>
          <p:cNvPr id="11" name="Content Placeholder 6">
            <a:extLst>
              <a:ext uri="{FF2B5EF4-FFF2-40B4-BE49-F238E27FC236}">
                <a16:creationId xmlns:a16="http://schemas.microsoft.com/office/drawing/2014/main" id="{8FD6248E-B8B0-CC4D-85EF-F354F4492DAE}"/>
              </a:ext>
            </a:extLst>
          </p:cNvPr>
          <p:cNvSpPr txBox="1">
            <a:spLocks/>
          </p:cNvSpPr>
          <p:nvPr/>
        </p:nvSpPr>
        <p:spPr bwMode="auto">
          <a:xfrm>
            <a:off x="2814172" y="625846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2000" kern="0" dirty="0">
                <a:latin typeface="Comic Sans MS" panose="030F0902030302020204" pitchFamily="66" charset="0"/>
              </a:rPr>
              <a:t>Perfect</a:t>
            </a:r>
            <a:r>
              <a:rPr lang="zh-CN" altLang="en-US" sz="2000" kern="0" dirty="0">
                <a:latin typeface="Comic Sans MS" panose="030F0902030302020204" pitchFamily="66" charset="0"/>
              </a:rPr>
              <a:t> </a:t>
            </a:r>
            <a:r>
              <a:rPr lang="en-US" altLang="zh-CN" sz="2000" kern="0" dirty="0">
                <a:latin typeface="Comic Sans MS" panose="030F0902030302020204" pitchFamily="66" charset="0"/>
              </a:rPr>
              <a:t>tree</a:t>
            </a:r>
            <a:endParaRPr lang="en-US" sz="2000" kern="0" dirty="0">
              <a:latin typeface="Comic Sans MS" panose="030F0902030302020204" pitchFamily="66" charset="0"/>
            </a:endParaRPr>
          </a:p>
        </p:txBody>
      </p:sp>
      <p:sp>
        <p:nvSpPr>
          <p:cNvPr id="12" name="TextBox 11">
            <a:extLst>
              <a:ext uri="{FF2B5EF4-FFF2-40B4-BE49-F238E27FC236}">
                <a16:creationId xmlns:a16="http://schemas.microsoft.com/office/drawing/2014/main" id="{CF3DCB3D-BB1B-8E48-9FB7-E823E3A3F1EF}"/>
              </a:ext>
            </a:extLst>
          </p:cNvPr>
          <p:cNvSpPr txBox="1"/>
          <p:nvPr/>
        </p:nvSpPr>
        <p:spPr>
          <a:xfrm>
            <a:off x="3875399" y="2709938"/>
            <a:ext cx="1111527" cy="584775"/>
          </a:xfrm>
          <a:prstGeom prst="rect">
            <a:avLst/>
          </a:prstGeom>
          <a:noFill/>
        </p:spPr>
        <p:txBody>
          <a:bodyPr wrap="square" rtlCol="0">
            <a:spAutoFit/>
          </a:bodyPr>
          <a:lstStyle/>
          <a:p>
            <a:r>
              <a:rPr lang="en-US" altLang="zh-CN" sz="1600" dirty="0">
                <a:solidFill>
                  <a:schemeClr val="tx1"/>
                </a:solidFill>
                <a:latin typeface="Comic Sans MS" panose="030F0902030302020204" pitchFamily="66" charset="0"/>
              </a:rPr>
              <a:t>Left</a:t>
            </a:r>
          </a:p>
          <a:p>
            <a:r>
              <a:rPr lang="en-US" altLang="zh-CN" sz="1600" dirty="0">
                <a:solidFill>
                  <a:schemeClr val="tx1"/>
                </a:solidFill>
                <a:latin typeface="Comic Sans MS" panose="030F0902030302020204" pitchFamily="66" charset="0"/>
              </a:rPr>
              <a:t>Triangle</a:t>
            </a:r>
            <a:endParaRPr lang="en-US" sz="1600" dirty="0">
              <a:solidFill>
                <a:schemeClr val="tx1"/>
              </a:solidFill>
              <a:latin typeface="Comic Sans MS" panose="030F0902030302020204" pitchFamily="66" charset="0"/>
            </a:endParaRPr>
          </a:p>
        </p:txBody>
      </p:sp>
      <p:sp>
        <p:nvSpPr>
          <p:cNvPr id="13" name="TextBox 12">
            <a:extLst>
              <a:ext uri="{FF2B5EF4-FFF2-40B4-BE49-F238E27FC236}">
                <a16:creationId xmlns:a16="http://schemas.microsoft.com/office/drawing/2014/main" id="{9490D395-FE97-DA47-AC95-8D59A95707DB}"/>
              </a:ext>
            </a:extLst>
          </p:cNvPr>
          <p:cNvSpPr txBox="1"/>
          <p:nvPr/>
        </p:nvSpPr>
        <p:spPr>
          <a:xfrm>
            <a:off x="8077200" y="2709939"/>
            <a:ext cx="1066800" cy="584775"/>
          </a:xfrm>
          <a:prstGeom prst="rect">
            <a:avLst/>
          </a:prstGeom>
          <a:noFill/>
        </p:spPr>
        <p:txBody>
          <a:bodyPr wrap="square" rtlCol="0">
            <a:spAutoFit/>
          </a:bodyPr>
          <a:lstStyle/>
          <a:p>
            <a:r>
              <a:rPr lang="en-US" altLang="zh-CN" sz="1600" dirty="0">
                <a:solidFill>
                  <a:schemeClr val="tx1"/>
                </a:solidFill>
                <a:latin typeface="Comic Sans MS" panose="030F0902030302020204" pitchFamily="66" charset="0"/>
              </a:rPr>
              <a:t>Right</a:t>
            </a:r>
          </a:p>
          <a:p>
            <a:r>
              <a:rPr lang="en-US" altLang="zh-CN" sz="1600" dirty="0">
                <a:solidFill>
                  <a:schemeClr val="tx1"/>
                </a:solidFill>
                <a:latin typeface="Comic Sans MS" panose="030F0902030302020204" pitchFamily="66" charset="0"/>
              </a:rPr>
              <a:t>Triangle</a:t>
            </a:r>
            <a:endParaRPr lang="en-US" sz="1600" dirty="0">
              <a:solidFill>
                <a:schemeClr val="tx1"/>
              </a:solidFill>
              <a:latin typeface="Comic Sans MS" panose="030F0902030302020204" pitchFamily="66" charset="0"/>
            </a:endParaRPr>
          </a:p>
        </p:txBody>
      </p:sp>
      <p:cxnSp>
        <p:nvCxnSpPr>
          <p:cNvPr id="15" name="Straight Connector 14">
            <a:extLst>
              <a:ext uri="{FF2B5EF4-FFF2-40B4-BE49-F238E27FC236}">
                <a16:creationId xmlns:a16="http://schemas.microsoft.com/office/drawing/2014/main" id="{56069C11-AAE4-E84E-AFAB-5F420ABD89BB}"/>
              </a:ext>
            </a:extLst>
          </p:cNvPr>
          <p:cNvCxnSpPr>
            <a:cxnSpLocks/>
          </p:cNvCxnSpPr>
          <p:nvPr/>
        </p:nvCxnSpPr>
        <p:spPr bwMode="auto">
          <a:xfrm>
            <a:off x="6313799" y="1936282"/>
            <a:ext cx="0" cy="2012950"/>
          </a:xfrm>
          <a:prstGeom prst="line">
            <a:avLst/>
          </a:prstGeom>
          <a:solidFill>
            <a:srgbClr val="00B8FF"/>
          </a:solidFill>
          <a:ln w="28575" cap="flat" cmpd="sng" algn="ctr">
            <a:solidFill>
              <a:srgbClr val="FF0000"/>
            </a:solidFill>
            <a:prstDash val="dash"/>
            <a:round/>
            <a:headEnd type="none" w="med" len="med"/>
            <a:tailEnd type="none" w="med" len="med"/>
          </a:ln>
          <a:effectLst/>
        </p:spPr>
      </p:cxnSp>
      <p:sp>
        <p:nvSpPr>
          <p:cNvPr id="16" name="TextBox 15">
            <a:extLst>
              <a:ext uri="{FF2B5EF4-FFF2-40B4-BE49-F238E27FC236}">
                <a16:creationId xmlns:a16="http://schemas.microsoft.com/office/drawing/2014/main" id="{E49E206D-9E65-D14B-9EE5-4EACD0F12491}"/>
              </a:ext>
            </a:extLst>
          </p:cNvPr>
          <p:cNvSpPr txBox="1"/>
          <p:nvPr/>
        </p:nvSpPr>
        <p:spPr>
          <a:xfrm>
            <a:off x="457200" y="5168313"/>
            <a:ext cx="2143659" cy="830997"/>
          </a:xfrm>
          <a:prstGeom prst="rect">
            <a:avLst/>
          </a:prstGeom>
          <a:noFill/>
        </p:spPr>
        <p:txBody>
          <a:bodyPr wrap="square" rtlCol="0">
            <a:spAutoFit/>
          </a:bodyPr>
          <a:lstStyle/>
          <a:p>
            <a:r>
              <a:rPr lang="en-US" altLang="zh-CN" sz="1600" dirty="0">
                <a:solidFill>
                  <a:schemeClr val="tx1"/>
                </a:solidFill>
                <a:latin typeface="Comic Sans MS" panose="030F0902030302020204" pitchFamily="66" charset="0"/>
              </a:rPr>
              <a:t>Each</a:t>
            </a:r>
            <a:r>
              <a:rPr lang="zh-CN" altLang="en-US" sz="1600" dirty="0">
                <a:solidFill>
                  <a:schemeClr val="tx1"/>
                </a:solidFill>
                <a:latin typeface="Comic Sans MS" panose="030F0902030302020204" pitchFamily="66" charset="0"/>
              </a:rPr>
              <a:t> </a:t>
            </a:r>
            <a:r>
              <a:rPr lang="en-US" altLang="zh-CN" sz="1600" dirty="0">
                <a:solidFill>
                  <a:schemeClr val="tx1"/>
                </a:solidFill>
                <a:latin typeface="Comic Sans MS" panose="030F0902030302020204" pitchFamily="66" charset="0"/>
              </a:rPr>
              <a:t>triangle</a:t>
            </a:r>
            <a:r>
              <a:rPr lang="zh-CN" altLang="en-US" sz="1600" dirty="0">
                <a:solidFill>
                  <a:schemeClr val="tx1"/>
                </a:solidFill>
                <a:latin typeface="Comic Sans MS" panose="030F0902030302020204" pitchFamily="66" charset="0"/>
              </a:rPr>
              <a:t> </a:t>
            </a:r>
            <a:r>
              <a:rPr lang="en-US" altLang="zh-CN" sz="1600" dirty="0">
                <a:solidFill>
                  <a:schemeClr val="tx1"/>
                </a:solidFill>
                <a:latin typeface="Comic Sans MS" panose="030F0902030302020204" pitchFamily="66" charset="0"/>
              </a:rPr>
              <a:t>is</a:t>
            </a:r>
            <a:r>
              <a:rPr lang="zh-CN" altLang="en-US" sz="1600" dirty="0">
                <a:solidFill>
                  <a:schemeClr val="tx1"/>
                </a:solidFill>
                <a:latin typeface="Comic Sans MS" panose="030F0902030302020204" pitchFamily="66" charset="0"/>
              </a:rPr>
              <a:t> </a:t>
            </a:r>
            <a:r>
              <a:rPr lang="en-US" altLang="zh-CN" sz="1600" dirty="0">
                <a:solidFill>
                  <a:schemeClr val="tx1"/>
                </a:solidFill>
                <a:latin typeface="Comic Sans MS" panose="030F0902030302020204" pitchFamily="66" charset="0"/>
              </a:rPr>
              <a:t>mostly</a:t>
            </a:r>
            <a:r>
              <a:rPr lang="zh-CN" altLang="en-US" sz="1600" dirty="0">
                <a:solidFill>
                  <a:schemeClr val="tx1"/>
                </a:solidFill>
                <a:latin typeface="Comic Sans MS" panose="030F0902030302020204" pitchFamily="66" charset="0"/>
              </a:rPr>
              <a:t> </a:t>
            </a:r>
            <a:r>
              <a:rPr lang="en-US" altLang="zh-CN" sz="1600" dirty="0">
                <a:solidFill>
                  <a:schemeClr val="tx1"/>
                </a:solidFill>
                <a:latin typeface="Comic Sans MS" panose="030F0902030302020204" pitchFamily="66" charset="0"/>
              </a:rPr>
              <a:t>a</a:t>
            </a:r>
            <a:r>
              <a:rPr lang="zh-CN" altLang="en-US" sz="1600" dirty="0">
                <a:solidFill>
                  <a:schemeClr val="tx1"/>
                </a:solidFill>
                <a:latin typeface="Comic Sans MS" panose="030F0902030302020204" pitchFamily="66" charset="0"/>
              </a:rPr>
              <a:t> </a:t>
            </a:r>
            <a:r>
              <a:rPr lang="en-US" altLang="zh-CN" sz="1600" dirty="0">
                <a:solidFill>
                  <a:schemeClr val="tx1"/>
                </a:solidFill>
                <a:latin typeface="Comic Sans MS" panose="030F0902030302020204" pitchFamily="66" charset="0"/>
              </a:rPr>
              <a:t>perfect</a:t>
            </a:r>
            <a:r>
              <a:rPr lang="zh-CN" altLang="en-US" sz="1600" dirty="0">
                <a:solidFill>
                  <a:schemeClr val="tx1"/>
                </a:solidFill>
                <a:latin typeface="Comic Sans MS" panose="030F0902030302020204" pitchFamily="66" charset="0"/>
              </a:rPr>
              <a:t> </a:t>
            </a:r>
            <a:endParaRPr lang="en-US" altLang="zh-CN" sz="1600" dirty="0">
              <a:solidFill>
                <a:schemeClr val="tx1"/>
              </a:solidFill>
              <a:latin typeface="Comic Sans MS" panose="030F0902030302020204" pitchFamily="66" charset="0"/>
            </a:endParaRPr>
          </a:p>
          <a:p>
            <a:r>
              <a:rPr lang="en-US" altLang="zh-CN" sz="1600" dirty="0">
                <a:solidFill>
                  <a:schemeClr val="tx1"/>
                </a:solidFill>
                <a:latin typeface="Comic Sans MS" panose="030F0902030302020204" pitchFamily="66" charset="0"/>
              </a:rPr>
              <a:t>or complete</a:t>
            </a:r>
            <a:r>
              <a:rPr lang="zh-CN" altLang="en-US" sz="1600" dirty="0">
                <a:solidFill>
                  <a:schemeClr val="tx1"/>
                </a:solidFill>
                <a:latin typeface="Comic Sans MS" panose="030F0902030302020204" pitchFamily="66" charset="0"/>
              </a:rPr>
              <a:t> </a:t>
            </a:r>
            <a:r>
              <a:rPr lang="en-US" altLang="zh-CN" sz="1600" dirty="0">
                <a:solidFill>
                  <a:schemeClr val="tx1"/>
                </a:solidFill>
                <a:latin typeface="Comic Sans MS" panose="030F0902030302020204" pitchFamily="66" charset="0"/>
              </a:rPr>
              <a:t>tree</a:t>
            </a:r>
            <a:endParaRPr lang="en-US" sz="1600" dirty="0">
              <a:solidFill>
                <a:schemeClr val="tx1"/>
              </a:solidFill>
              <a:latin typeface="Comic Sans MS" panose="030F0902030302020204" pitchFamily="66" charset="0"/>
            </a:endParaRPr>
          </a:p>
        </p:txBody>
      </p:sp>
      <p:pic>
        <p:nvPicPr>
          <p:cNvPr id="14" name="Picture 13">
            <a:extLst>
              <a:ext uri="{FF2B5EF4-FFF2-40B4-BE49-F238E27FC236}">
                <a16:creationId xmlns:a16="http://schemas.microsoft.com/office/drawing/2014/main" id="{F5AC3146-ED2F-FE40-98C0-7587175E3070}"/>
              </a:ext>
            </a:extLst>
          </p:cNvPr>
          <p:cNvPicPr>
            <a:picLocks noChangeAspect="1"/>
          </p:cNvPicPr>
          <p:nvPr/>
        </p:nvPicPr>
        <p:blipFill>
          <a:blip r:embed="rId6"/>
          <a:stretch>
            <a:fillRect/>
          </a:stretch>
        </p:blipFill>
        <p:spPr>
          <a:xfrm>
            <a:off x="304800" y="2179684"/>
            <a:ext cx="3593126" cy="1608244"/>
          </a:xfrm>
          <a:prstGeom prst="rect">
            <a:avLst/>
          </a:prstGeom>
        </p:spPr>
      </p:pic>
      <p:sp>
        <p:nvSpPr>
          <p:cNvPr id="17" name="Content Placeholder 6">
            <a:extLst>
              <a:ext uri="{FF2B5EF4-FFF2-40B4-BE49-F238E27FC236}">
                <a16:creationId xmlns:a16="http://schemas.microsoft.com/office/drawing/2014/main" id="{72FD9407-EDEF-904C-8065-10D8F41F97CB}"/>
              </a:ext>
            </a:extLst>
          </p:cNvPr>
          <p:cNvSpPr txBox="1">
            <a:spLocks/>
          </p:cNvSpPr>
          <p:nvPr/>
        </p:nvSpPr>
        <p:spPr bwMode="auto">
          <a:xfrm>
            <a:off x="457200" y="4027232"/>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2000" kern="0" dirty="0">
                <a:latin typeface="Comic Sans MS" panose="030F0902030302020204" pitchFamily="66" charset="0"/>
              </a:rPr>
              <a:t>Tree-based</a:t>
            </a:r>
            <a:r>
              <a:rPr lang="zh-CN" altLang="en-US" sz="2000" kern="0" dirty="0">
                <a:latin typeface="Comic Sans MS" panose="030F0902030302020204" pitchFamily="66" charset="0"/>
              </a:rPr>
              <a:t> </a:t>
            </a:r>
            <a:r>
              <a:rPr lang="en-US" altLang="zh-CN" sz="2000" kern="0" dirty="0">
                <a:latin typeface="Comic Sans MS" panose="030F0902030302020204" pitchFamily="66" charset="0"/>
              </a:rPr>
              <a:t>data</a:t>
            </a:r>
            <a:r>
              <a:rPr lang="zh-CN" altLang="en-US" sz="2000" kern="0" dirty="0">
                <a:latin typeface="Comic Sans MS" panose="030F0902030302020204" pitchFamily="66" charset="0"/>
              </a:rPr>
              <a:t> </a:t>
            </a:r>
            <a:r>
              <a:rPr lang="en-US" altLang="zh-CN" sz="2000" kern="0" dirty="0">
                <a:latin typeface="Comic Sans MS" panose="030F0902030302020204" pitchFamily="66" charset="0"/>
              </a:rPr>
              <a:t>centers</a:t>
            </a:r>
            <a:endParaRPr lang="en-US" sz="2000" kern="0" dirty="0">
              <a:latin typeface="Comic Sans MS" panose="030F0902030302020204" pitchFamily="66" charset="0"/>
            </a:endParaRPr>
          </a:p>
        </p:txBody>
      </p:sp>
    </p:spTree>
    <p:extLst>
      <p:ext uri="{BB962C8B-B14F-4D97-AF65-F5344CB8AC3E}">
        <p14:creationId xmlns:p14="http://schemas.microsoft.com/office/powerpoint/2010/main" val="4123481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D8D8D-B015-974D-B305-49069BD72CE2}"/>
              </a:ext>
            </a:extLst>
          </p:cNvPr>
          <p:cNvSpPr>
            <a:spLocks noGrp="1"/>
          </p:cNvSpPr>
          <p:nvPr>
            <p:ph type="title"/>
          </p:nvPr>
        </p:nvSpPr>
        <p:spPr/>
        <p:txBody>
          <a:bodyPr/>
          <a:lstStyle/>
          <a:p>
            <a:r>
              <a:rPr lang="en-US" altLang="zh-CN" dirty="0" smtClean="0">
                <a:latin typeface="Comic Sans MS" panose="030F0902030302020204" pitchFamily="66" charset="0"/>
              </a:rPr>
              <a:t>Placing</a:t>
            </a:r>
            <a:r>
              <a:rPr lang="zh-CN" altLang="en-US" dirty="0" smtClean="0">
                <a:latin typeface="Comic Sans MS" panose="030F0902030302020204" pitchFamily="66" charset="0"/>
              </a:rPr>
              <a:t> </a:t>
            </a:r>
            <a:r>
              <a:rPr lang="en-US" altLang="zh-CN" dirty="0">
                <a:latin typeface="Comic Sans MS" panose="030F0902030302020204" pitchFamily="66" charset="0"/>
              </a:rPr>
              <a:t>a</a:t>
            </a:r>
            <a:r>
              <a:rPr lang="zh-CN" altLang="en-US" dirty="0">
                <a:latin typeface="Comic Sans MS" panose="030F0902030302020204" pitchFamily="66" charset="0"/>
              </a:rPr>
              <a:t> </a:t>
            </a:r>
            <a:r>
              <a:rPr lang="en-US" altLang="zh-CN" dirty="0">
                <a:latin typeface="Comic Sans MS" panose="030F0902030302020204" pitchFamily="66" charset="0"/>
              </a:rPr>
              <a:t>Single</a:t>
            </a:r>
            <a:r>
              <a:rPr lang="zh-CN" altLang="en-US" dirty="0">
                <a:latin typeface="Comic Sans MS" panose="030F0902030302020204" pitchFamily="66" charset="0"/>
              </a:rPr>
              <a:t> </a:t>
            </a:r>
            <a:r>
              <a:rPr lang="en-US" altLang="zh-CN" dirty="0" err="1">
                <a:latin typeface="Comic Sans MS" panose="030F0902030302020204" pitchFamily="66" charset="0"/>
              </a:rPr>
              <a:t>Middlebox</a:t>
            </a:r>
            <a:endParaRPr lang="en-US"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BE5B86B9-9B88-1247-ABB7-AE632FF01CED}"/>
              </a:ext>
            </a:extLst>
          </p:cNvPr>
          <p:cNvSpPr>
            <a:spLocks noGrp="1"/>
          </p:cNvSpPr>
          <p:nvPr>
            <p:ph sz="half" idx="1"/>
          </p:nvPr>
        </p:nvSpPr>
        <p:spPr>
          <a:xfrm>
            <a:off x="457200" y="1600200"/>
            <a:ext cx="4135845" cy="4529138"/>
          </a:xfrm>
        </p:spPr>
        <p:txBody>
          <a:bodyPr/>
          <a:lstStyle/>
          <a:p>
            <a:pPr marL="0" indent="0">
              <a:buNone/>
            </a:pPr>
            <a:r>
              <a:rPr lang="en-US" altLang="zh-CN" sz="2400" dirty="0">
                <a:latin typeface="Comic Sans MS" panose="030F0902030302020204" pitchFamily="66" charset="0"/>
              </a:rPr>
              <a:t>Solution</a:t>
            </a:r>
          </a:p>
          <a:p>
            <a:r>
              <a:rPr lang="en-US" altLang="zh-CN" sz="2000" dirty="0">
                <a:latin typeface="Comic Sans MS" panose="030F0902030302020204" pitchFamily="66" charset="0"/>
              </a:rPr>
              <a:t>Local</a:t>
            </a:r>
            <a:r>
              <a:rPr lang="zh-CN" altLang="en-US" sz="2000" dirty="0">
                <a:latin typeface="Comic Sans MS" panose="030F0902030302020204" pitchFamily="66" charset="0"/>
              </a:rPr>
              <a:t> </a:t>
            </a:r>
            <a:r>
              <a:rPr lang="en-US" altLang="zh-CN" sz="2000" dirty="0">
                <a:latin typeface="Comic Sans MS" panose="030F0902030302020204" pitchFamily="66" charset="0"/>
              </a:rPr>
              <a:t>Greedy</a:t>
            </a:r>
            <a:r>
              <a:rPr lang="zh-CN" altLang="en-US" sz="2000" dirty="0">
                <a:latin typeface="Comic Sans MS" panose="030F0902030302020204" pitchFamily="66" charset="0"/>
              </a:rPr>
              <a:t> </a:t>
            </a:r>
            <a:r>
              <a:rPr lang="en-US" altLang="zh-CN" sz="2000" dirty="0">
                <a:latin typeface="Comic Sans MS" panose="030F0902030302020204" pitchFamily="66" charset="0"/>
              </a:rPr>
              <a:t>Algorithm</a:t>
            </a:r>
            <a:r>
              <a:rPr lang="zh-CN" altLang="en-US" sz="2000" dirty="0">
                <a:latin typeface="Comic Sans MS" panose="030F0902030302020204" pitchFamily="66" charset="0"/>
              </a:rPr>
              <a:t> </a:t>
            </a:r>
            <a:r>
              <a:rPr lang="en-US" altLang="zh-CN" sz="2000" dirty="0">
                <a:latin typeface="Comic Sans MS" panose="030F0902030302020204" pitchFamily="66" charset="0"/>
              </a:rPr>
              <a:t>(</a:t>
            </a:r>
            <a:r>
              <a:rPr lang="en-US" altLang="zh-CN" sz="2000" dirty="0">
                <a:solidFill>
                  <a:srgbClr val="0070C0"/>
                </a:solidFill>
                <a:latin typeface="Comic Sans MS" panose="030F0902030302020204" pitchFamily="66" charset="0"/>
              </a:rPr>
              <a:t>LGA</a:t>
            </a:r>
            <a:r>
              <a:rPr lang="en-US" altLang="zh-CN" sz="2000" dirty="0" smtClean="0">
                <a:latin typeface="Comic Sans MS" panose="030F0902030302020204" pitchFamily="66" charset="0"/>
              </a:rPr>
              <a:t>)</a:t>
            </a:r>
          </a:p>
          <a:p>
            <a:endParaRPr lang="en-US" altLang="zh-CN" sz="800" dirty="0">
              <a:latin typeface="Comic Sans MS" panose="030F0902030302020204" pitchFamily="66" charset="0"/>
            </a:endParaRPr>
          </a:p>
          <a:p>
            <a:pPr marL="0" indent="0">
              <a:buNone/>
            </a:pPr>
            <a:r>
              <a:rPr lang="en-US" altLang="zh-CN" sz="2400" dirty="0">
                <a:latin typeface="Comic Sans MS" panose="030F0902030302020204" pitchFamily="66" charset="0"/>
              </a:rPr>
              <a:t>Steps</a:t>
            </a:r>
          </a:p>
          <a:p>
            <a:r>
              <a:rPr lang="en-US" altLang="zh-CN" sz="2000" dirty="0">
                <a:latin typeface="Comic Sans MS" panose="030F0902030302020204" pitchFamily="66" charset="0"/>
              </a:rPr>
              <a:t>Calculate</a:t>
            </a:r>
            <a:r>
              <a:rPr lang="zh-CN" altLang="en-US" sz="2000" dirty="0">
                <a:latin typeface="Comic Sans MS" panose="030F0902030302020204" pitchFamily="66" charset="0"/>
              </a:rPr>
              <a:t> </a:t>
            </a:r>
            <a:r>
              <a:rPr lang="en-US" altLang="zh-CN" sz="2000" dirty="0" smtClean="0">
                <a:latin typeface="Comic Sans MS" panose="030F0902030302020204" pitchFamily="66" charset="0"/>
              </a:rPr>
              <a:t>the</a:t>
            </a:r>
            <a:r>
              <a:rPr lang="zh-CN" altLang="en-US" sz="2000" dirty="0" smtClean="0">
                <a:latin typeface="Comic Sans MS" panose="030F0902030302020204" pitchFamily="66" charset="0"/>
              </a:rPr>
              <a:t> </a:t>
            </a:r>
            <a:r>
              <a:rPr lang="en-US" altLang="zh-CN" sz="2000" dirty="0">
                <a:latin typeface="Comic Sans MS" panose="030F0902030302020204" pitchFamily="66" charset="0"/>
              </a:rPr>
              <a:t>total</a:t>
            </a:r>
            <a:r>
              <a:rPr lang="zh-CN" altLang="en-US" sz="2000" dirty="0">
                <a:latin typeface="Comic Sans MS" panose="030F0902030302020204" pitchFamily="66" charset="0"/>
              </a:rPr>
              <a:t> </a:t>
            </a:r>
            <a:r>
              <a:rPr lang="en-US" altLang="zh-CN" sz="2000" dirty="0">
                <a:latin typeface="Comic Sans MS" panose="030F0902030302020204" pitchFamily="66" charset="0"/>
              </a:rPr>
              <a:t>cost</a:t>
            </a:r>
            <a:r>
              <a:rPr lang="zh-CN" altLang="en-US" sz="2000" dirty="0">
                <a:latin typeface="Comic Sans MS" panose="030F0902030302020204" pitchFamily="66" charset="0"/>
              </a:rPr>
              <a:t> </a:t>
            </a:r>
            <a:r>
              <a:rPr lang="en-US" altLang="zh-CN" sz="2000" dirty="0">
                <a:latin typeface="Comic Sans MS" panose="030F0902030302020204" pitchFamily="66" charset="0"/>
              </a:rPr>
              <a:t>of</a:t>
            </a:r>
            <a:r>
              <a:rPr lang="zh-CN" altLang="en-US" sz="2000" dirty="0">
                <a:latin typeface="Comic Sans MS" panose="030F0902030302020204" pitchFamily="66" charset="0"/>
              </a:rPr>
              <a:t> </a:t>
            </a:r>
            <a:r>
              <a:rPr lang="en-US" altLang="zh-CN" sz="2000" dirty="0">
                <a:latin typeface="Comic Sans MS" panose="030F0902030302020204" pitchFamily="66" charset="0"/>
              </a:rPr>
              <a:t>placing</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middleboxes</a:t>
            </a:r>
            <a:r>
              <a:rPr lang="zh-CN" altLang="en-US" sz="2000" dirty="0">
                <a:latin typeface="Comic Sans MS" panose="030F0902030302020204" pitchFamily="66" charset="0"/>
              </a:rPr>
              <a:t> </a:t>
            </a:r>
            <a:r>
              <a:rPr lang="en-US" altLang="zh-CN" sz="2000" dirty="0">
                <a:latin typeface="Comic Sans MS" panose="030F0902030302020204" pitchFamily="66" charset="0"/>
              </a:rPr>
              <a:t>in</a:t>
            </a:r>
            <a:r>
              <a:rPr lang="zh-CN" altLang="en-US" sz="2000" dirty="0">
                <a:latin typeface="Comic Sans MS" panose="030F0902030302020204" pitchFamily="66" charset="0"/>
              </a:rPr>
              <a:t> </a:t>
            </a:r>
            <a:r>
              <a:rPr lang="en-US" altLang="zh-CN" sz="2000" dirty="0">
                <a:latin typeface="Comic Sans MS" panose="030F0902030302020204" pitchFamily="66" charset="0"/>
              </a:rPr>
              <a:t>a</a:t>
            </a:r>
            <a:r>
              <a:rPr lang="zh-CN" altLang="en-US" sz="2000" dirty="0">
                <a:latin typeface="Comic Sans MS" panose="030F0902030302020204" pitchFamily="66" charset="0"/>
              </a:rPr>
              <a:t> </a:t>
            </a:r>
            <a:r>
              <a:rPr lang="en-US" altLang="zh-CN" sz="2000" dirty="0" smtClean="0">
                <a:latin typeface="Comic Sans MS" panose="030F0902030302020204" pitchFamily="66" charset="0"/>
              </a:rPr>
              <a:t>level</a:t>
            </a:r>
          </a:p>
          <a:p>
            <a:endParaRPr lang="en-US" altLang="zh-CN" sz="800" dirty="0">
              <a:latin typeface="Comic Sans MS" panose="030F0902030302020204" pitchFamily="66" charset="0"/>
            </a:endParaRPr>
          </a:p>
          <a:p>
            <a:r>
              <a:rPr lang="en-US" altLang="zh-CN" sz="2000" dirty="0">
                <a:latin typeface="Comic Sans MS" panose="030F0902030302020204" pitchFamily="66" charset="0"/>
              </a:rPr>
              <a:t>Select</a:t>
            </a:r>
            <a:r>
              <a:rPr lang="zh-CN" altLang="en-US" sz="2000" dirty="0">
                <a:latin typeface="Comic Sans MS" panose="030F0902030302020204" pitchFamily="66" charset="0"/>
              </a:rPr>
              <a:t> </a:t>
            </a:r>
            <a:r>
              <a:rPr lang="en-US" altLang="zh-CN" sz="2000" dirty="0">
                <a:latin typeface="Comic Sans MS" panose="030F0902030302020204" pitchFamily="66" charset="0"/>
              </a:rPr>
              <a:t>the</a:t>
            </a:r>
            <a:r>
              <a:rPr lang="zh-CN" altLang="en-US" sz="2000" dirty="0">
                <a:latin typeface="Comic Sans MS" panose="030F0902030302020204" pitchFamily="66" charset="0"/>
              </a:rPr>
              <a:t> </a:t>
            </a:r>
            <a:r>
              <a:rPr lang="en-US" altLang="zh-CN" sz="2000" dirty="0">
                <a:latin typeface="Comic Sans MS" panose="030F0902030302020204" pitchFamily="66" charset="0"/>
              </a:rPr>
              <a:t>level</a:t>
            </a:r>
            <a:r>
              <a:rPr lang="zh-CN" altLang="en-US" sz="2000" dirty="0">
                <a:latin typeface="Comic Sans MS" panose="030F0902030302020204" pitchFamily="66" charset="0"/>
              </a:rPr>
              <a:t> </a:t>
            </a:r>
            <a:r>
              <a:rPr lang="en-US" altLang="zh-CN" sz="2000" dirty="0">
                <a:latin typeface="Comic Sans MS" panose="030F0902030302020204" pitchFamily="66" charset="0"/>
              </a:rPr>
              <a:t>with</a:t>
            </a:r>
            <a:r>
              <a:rPr lang="zh-CN" altLang="en-US" sz="2000" dirty="0">
                <a:latin typeface="Comic Sans MS" panose="030F0902030302020204" pitchFamily="66" charset="0"/>
              </a:rPr>
              <a:t> </a:t>
            </a:r>
            <a:r>
              <a:rPr lang="en-US" altLang="zh-CN" sz="2000" dirty="0">
                <a:latin typeface="Comic Sans MS" panose="030F0902030302020204" pitchFamily="66" charset="0"/>
              </a:rPr>
              <a:t>the</a:t>
            </a:r>
            <a:r>
              <a:rPr lang="zh-CN" altLang="en-US" sz="2000" dirty="0">
                <a:latin typeface="Comic Sans MS" panose="030F0902030302020204" pitchFamily="66" charset="0"/>
              </a:rPr>
              <a:t> </a:t>
            </a:r>
            <a:r>
              <a:rPr lang="en-US" altLang="zh-CN" sz="2000" dirty="0">
                <a:latin typeface="Comic Sans MS" panose="030F0902030302020204" pitchFamily="66" charset="0"/>
              </a:rPr>
              <a:t>minimum</a:t>
            </a:r>
            <a:r>
              <a:rPr lang="zh-CN" altLang="en-US" sz="2000" dirty="0">
                <a:latin typeface="Comic Sans MS" panose="030F0902030302020204" pitchFamily="66" charset="0"/>
              </a:rPr>
              <a:t> </a:t>
            </a:r>
            <a:r>
              <a:rPr lang="en-US" altLang="zh-CN" sz="2000" dirty="0">
                <a:latin typeface="Comic Sans MS" panose="030F0902030302020204" pitchFamily="66" charset="0"/>
              </a:rPr>
              <a:t>total</a:t>
            </a:r>
            <a:r>
              <a:rPr lang="zh-CN" altLang="en-US" sz="2000" dirty="0">
                <a:latin typeface="Comic Sans MS" panose="030F0902030302020204" pitchFamily="66" charset="0"/>
              </a:rPr>
              <a:t> </a:t>
            </a:r>
            <a:r>
              <a:rPr lang="en-US" altLang="zh-CN" sz="2000" dirty="0" smtClean="0">
                <a:latin typeface="Comic Sans MS" panose="030F0902030302020204" pitchFamily="66" charset="0"/>
              </a:rPr>
              <a:t>cost</a:t>
            </a:r>
          </a:p>
          <a:p>
            <a:endParaRPr lang="en-US" altLang="zh-CN" sz="800" dirty="0">
              <a:latin typeface="Comic Sans MS" panose="030F0902030302020204" pitchFamily="66" charset="0"/>
            </a:endParaRPr>
          </a:p>
          <a:p>
            <a:r>
              <a:rPr lang="en-US" altLang="zh-CN" sz="2000" dirty="0" smtClean="0">
                <a:latin typeface="Comic Sans MS" panose="030F0902030302020204" pitchFamily="66" charset="0"/>
              </a:rPr>
              <a:t>Convex function: sufficient to select the local minimum</a:t>
            </a:r>
          </a:p>
          <a:p>
            <a:pPr lvl="1"/>
            <a:endParaRPr lang="en-US" altLang="zh-CN" sz="1800" dirty="0">
              <a:latin typeface="Comic Sans MS" panose="030F0902030302020204" pitchFamily="66" charset="0"/>
            </a:endParaRPr>
          </a:p>
        </p:txBody>
      </p:sp>
      <p:pic>
        <p:nvPicPr>
          <p:cNvPr id="4" name="Content Placeholder 4">
            <a:extLst>
              <a:ext uri="{FF2B5EF4-FFF2-40B4-BE49-F238E27FC236}">
                <a16:creationId xmlns:a16="http://schemas.microsoft.com/office/drawing/2014/main" id="{6863CA7A-FDE8-9448-BDDD-BA68654F0C47}"/>
              </a:ext>
            </a:extLst>
          </p:cNvPr>
          <p:cNvPicPr>
            <a:picLocks noChangeAspect="1"/>
          </p:cNvPicPr>
          <p:nvPr/>
        </p:nvPicPr>
        <p:blipFill>
          <a:blip r:embed="rId2"/>
          <a:stretch>
            <a:fillRect/>
          </a:stretch>
        </p:blipFill>
        <p:spPr bwMode="auto">
          <a:xfrm>
            <a:off x="5207033" y="1697905"/>
            <a:ext cx="3260702" cy="166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5" name="Group 4">
            <a:extLst>
              <a:ext uri="{FF2B5EF4-FFF2-40B4-BE49-F238E27FC236}">
                <a16:creationId xmlns:a16="http://schemas.microsoft.com/office/drawing/2014/main" id="{0A4DDE86-6DEF-3F49-A0B5-4ADDAB8EE6C5}"/>
              </a:ext>
            </a:extLst>
          </p:cNvPr>
          <p:cNvGrpSpPr/>
          <p:nvPr/>
        </p:nvGrpSpPr>
        <p:grpSpPr>
          <a:xfrm>
            <a:off x="5369825" y="3810000"/>
            <a:ext cx="3283519" cy="2520458"/>
            <a:chOff x="1066800" y="4128052"/>
            <a:chExt cx="3283519" cy="2520458"/>
          </a:xfrm>
        </p:grpSpPr>
        <p:sp>
          <p:nvSpPr>
            <p:cNvPr id="6" name="Arc 15">
              <a:extLst>
                <a:ext uri="{FF2B5EF4-FFF2-40B4-BE49-F238E27FC236}">
                  <a16:creationId xmlns:a16="http://schemas.microsoft.com/office/drawing/2014/main" id="{C07F5BC9-2849-AE46-8543-79238081561D}"/>
                </a:ext>
              </a:extLst>
            </p:cNvPr>
            <p:cNvSpPr/>
            <p:nvPr/>
          </p:nvSpPr>
          <p:spPr bwMode="auto">
            <a:xfrm rot="8759871">
              <a:off x="1692348" y="4393211"/>
              <a:ext cx="1485251" cy="1377967"/>
            </a:xfrm>
            <a:custGeom>
              <a:avLst/>
              <a:gdLst>
                <a:gd name="connsiteX0" fmla="*/ 20828 w 1371600"/>
                <a:gd name="connsiteY0" fmla="*/ 575632 h 1524000"/>
                <a:gd name="connsiteX1" fmla="*/ 655439 w 1371600"/>
                <a:gd name="connsiteY1" fmla="*/ 747 h 1524000"/>
                <a:gd name="connsiteX2" fmla="*/ 1336752 w 1371600"/>
                <a:gd name="connsiteY2" fmla="*/ 522184 h 1524000"/>
                <a:gd name="connsiteX3" fmla="*/ 1136889 w 1371600"/>
                <a:gd name="connsiteY3" fmla="*/ 1335963 h 1524000"/>
                <a:gd name="connsiteX4" fmla="*/ 685800 w 1371600"/>
                <a:gd name="connsiteY4" fmla="*/ 762000 h 1524000"/>
                <a:gd name="connsiteX5" fmla="*/ 20828 w 1371600"/>
                <a:gd name="connsiteY5" fmla="*/ 575632 h 1524000"/>
                <a:gd name="connsiteX0" fmla="*/ 20828 w 1371600"/>
                <a:gd name="connsiteY0" fmla="*/ 575632 h 1524000"/>
                <a:gd name="connsiteX1" fmla="*/ 655439 w 1371600"/>
                <a:gd name="connsiteY1" fmla="*/ 747 h 1524000"/>
                <a:gd name="connsiteX2" fmla="*/ 1336752 w 1371600"/>
                <a:gd name="connsiteY2" fmla="*/ 522184 h 1524000"/>
                <a:gd name="connsiteX3" fmla="*/ 1136889 w 1371600"/>
                <a:gd name="connsiteY3" fmla="*/ 1335963 h 1524000"/>
                <a:gd name="connsiteX0" fmla="*/ 0 w 1390745"/>
                <a:gd name="connsiteY0" fmla="*/ 575894 h 1336225"/>
                <a:gd name="connsiteX1" fmla="*/ 634611 w 1390745"/>
                <a:gd name="connsiteY1" fmla="*/ 1009 h 1336225"/>
                <a:gd name="connsiteX2" fmla="*/ 1315924 w 1390745"/>
                <a:gd name="connsiteY2" fmla="*/ 522446 h 1336225"/>
                <a:gd name="connsiteX3" fmla="*/ 1116061 w 1390745"/>
                <a:gd name="connsiteY3" fmla="*/ 1336225 h 1336225"/>
                <a:gd name="connsiteX4" fmla="*/ 664972 w 1390745"/>
                <a:gd name="connsiteY4" fmla="*/ 762262 h 1336225"/>
                <a:gd name="connsiteX5" fmla="*/ 0 w 1390745"/>
                <a:gd name="connsiteY5" fmla="*/ 575894 h 1336225"/>
                <a:gd name="connsiteX0" fmla="*/ 0 w 1390745"/>
                <a:gd name="connsiteY0" fmla="*/ 575894 h 1336225"/>
                <a:gd name="connsiteX1" fmla="*/ 634611 w 1390745"/>
                <a:gd name="connsiteY1" fmla="*/ 1009 h 1336225"/>
                <a:gd name="connsiteX2" fmla="*/ 1362873 w 1390745"/>
                <a:gd name="connsiteY2" fmla="*/ 480646 h 1336225"/>
                <a:gd name="connsiteX3" fmla="*/ 1116061 w 1390745"/>
                <a:gd name="connsiteY3" fmla="*/ 1336225 h 1336225"/>
                <a:gd name="connsiteX0" fmla="*/ 89839 w 1480584"/>
                <a:gd name="connsiteY0" fmla="*/ 575639 h 1335970"/>
                <a:gd name="connsiteX1" fmla="*/ 724450 w 1480584"/>
                <a:gd name="connsiteY1" fmla="*/ 754 h 1335970"/>
                <a:gd name="connsiteX2" fmla="*/ 1405763 w 1480584"/>
                <a:gd name="connsiteY2" fmla="*/ 522191 h 1335970"/>
                <a:gd name="connsiteX3" fmla="*/ 1205900 w 1480584"/>
                <a:gd name="connsiteY3" fmla="*/ 1335970 h 1335970"/>
                <a:gd name="connsiteX4" fmla="*/ 754811 w 1480584"/>
                <a:gd name="connsiteY4" fmla="*/ 762007 h 1335970"/>
                <a:gd name="connsiteX5" fmla="*/ 89839 w 1480584"/>
                <a:gd name="connsiteY5" fmla="*/ 575639 h 1335970"/>
                <a:gd name="connsiteX0" fmla="*/ 0 w 1480584"/>
                <a:gd name="connsiteY0" fmla="*/ 512545 h 1335970"/>
                <a:gd name="connsiteX1" fmla="*/ 724450 w 1480584"/>
                <a:gd name="connsiteY1" fmla="*/ 754 h 1335970"/>
                <a:gd name="connsiteX2" fmla="*/ 1452712 w 1480584"/>
                <a:gd name="connsiteY2" fmla="*/ 480391 h 1335970"/>
                <a:gd name="connsiteX3" fmla="*/ 1205900 w 1480584"/>
                <a:gd name="connsiteY3" fmla="*/ 1335970 h 1335970"/>
                <a:gd name="connsiteX0" fmla="*/ 89839 w 1485251"/>
                <a:gd name="connsiteY0" fmla="*/ 575639 h 1377967"/>
                <a:gd name="connsiteX1" fmla="*/ 724450 w 1485251"/>
                <a:gd name="connsiteY1" fmla="*/ 754 h 1377967"/>
                <a:gd name="connsiteX2" fmla="*/ 1405763 w 1485251"/>
                <a:gd name="connsiteY2" fmla="*/ 522191 h 1377967"/>
                <a:gd name="connsiteX3" fmla="*/ 1205900 w 1485251"/>
                <a:gd name="connsiteY3" fmla="*/ 1335970 h 1377967"/>
                <a:gd name="connsiteX4" fmla="*/ 754811 w 1485251"/>
                <a:gd name="connsiteY4" fmla="*/ 762007 h 1377967"/>
                <a:gd name="connsiteX5" fmla="*/ 89839 w 1485251"/>
                <a:gd name="connsiteY5" fmla="*/ 575639 h 1377967"/>
                <a:gd name="connsiteX0" fmla="*/ 0 w 1485251"/>
                <a:gd name="connsiteY0" fmla="*/ 512545 h 1377967"/>
                <a:gd name="connsiteX1" fmla="*/ 724450 w 1485251"/>
                <a:gd name="connsiteY1" fmla="*/ 754 h 1377967"/>
                <a:gd name="connsiteX2" fmla="*/ 1452712 w 1485251"/>
                <a:gd name="connsiteY2" fmla="*/ 480391 h 1377967"/>
                <a:gd name="connsiteX3" fmla="*/ 1239080 w 1485251"/>
                <a:gd name="connsiteY3" fmla="*/ 1377967 h 1377967"/>
              </a:gdLst>
              <a:ahLst/>
              <a:cxnLst>
                <a:cxn ang="0">
                  <a:pos x="connsiteX0" y="connsiteY0"/>
                </a:cxn>
                <a:cxn ang="0">
                  <a:pos x="connsiteX1" y="connsiteY1"/>
                </a:cxn>
                <a:cxn ang="0">
                  <a:pos x="connsiteX2" y="connsiteY2"/>
                </a:cxn>
                <a:cxn ang="0">
                  <a:pos x="connsiteX3" y="connsiteY3"/>
                </a:cxn>
              </a:cxnLst>
              <a:rect l="l" t="t" r="r" b="b"/>
              <a:pathLst>
                <a:path w="1485251" h="1377967" stroke="0" extrusionOk="0">
                  <a:moveTo>
                    <a:pt x="89839" y="575639"/>
                  </a:moveTo>
                  <a:cubicBezTo>
                    <a:pt x="163916" y="249330"/>
                    <a:pt x="421870" y="15653"/>
                    <a:pt x="724450" y="754"/>
                  </a:cubicBezTo>
                  <a:cubicBezTo>
                    <a:pt x="1030962" y="-14338"/>
                    <a:pt x="1309203" y="198611"/>
                    <a:pt x="1405763" y="522191"/>
                  </a:cubicBezTo>
                  <a:cubicBezTo>
                    <a:pt x="1492669" y="813421"/>
                    <a:pt x="1413897" y="1134157"/>
                    <a:pt x="1205900" y="1335970"/>
                  </a:cubicBezTo>
                  <a:lnTo>
                    <a:pt x="754811" y="762007"/>
                  </a:lnTo>
                  <a:lnTo>
                    <a:pt x="89839" y="575639"/>
                  </a:lnTo>
                  <a:close/>
                </a:path>
                <a:path w="1485251" h="1377967" fill="none">
                  <a:moveTo>
                    <a:pt x="0" y="512545"/>
                  </a:moveTo>
                  <a:cubicBezTo>
                    <a:pt x="74077" y="186236"/>
                    <a:pt x="482331" y="6113"/>
                    <a:pt x="724450" y="754"/>
                  </a:cubicBezTo>
                  <a:cubicBezTo>
                    <a:pt x="966569" y="-4605"/>
                    <a:pt x="1356152" y="156811"/>
                    <a:pt x="1452712" y="480391"/>
                  </a:cubicBezTo>
                  <a:cubicBezTo>
                    <a:pt x="1539618" y="771621"/>
                    <a:pt x="1447077" y="1176154"/>
                    <a:pt x="1239080" y="1377967"/>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cxnSp>
          <p:nvCxnSpPr>
            <p:cNvPr id="7" name="Straight Arrow Connector 6">
              <a:extLst>
                <a:ext uri="{FF2B5EF4-FFF2-40B4-BE49-F238E27FC236}">
                  <a16:creationId xmlns:a16="http://schemas.microsoft.com/office/drawing/2014/main" id="{7B0728D7-B034-9A4E-AAE8-AF7939D184D7}"/>
                </a:ext>
              </a:extLst>
            </p:cNvPr>
            <p:cNvCxnSpPr>
              <a:cxnSpLocks/>
            </p:cNvCxnSpPr>
            <p:nvPr/>
          </p:nvCxnSpPr>
          <p:spPr bwMode="auto">
            <a:xfrm>
              <a:off x="1066800" y="6096000"/>
              <a:ext cx="2743200" cy="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FC546024-5F88-0F43-BC65-9476CD03B66D}"/>
                </a:ext>
              </a:extLst>
            </p:cNvPr>
            <p:cNvCxnSpPr>
              <a:cxnSpLocks/>
            </p:cNvCxnSpPr>
            <p:nvPr/>
          </p:nvCxnSpPr>
          <p:spPr bwMode="auto">
            <a:xfrm flipV="1">
              <a:off x="1219200" y="4191000"/>
              <a:ext cx="0" cy="205740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sp>
          <p:nvSpPr>
            <p:cNvPr id="9" name="TextBox 8">
              <a:extLst>
                <a:ext uri="{FF2B5EF4-FFF2-40B4-BE49-F238E27FC236}">
                  <a16:creationId xmlns:a16="http://schemas.microsoft.com/office/drawing/2014/main" id="{49899D10-5BA3-4C4B-962E-CAA94BFEBA48}"/>
                </a:ext>
              </a:extLst>
            </p:cNvPr>
            <p:cNvSpPr txBox="1"/>
            <p:nvPr/>
          </p:nvSpPr>
          <p:spPr>
            <a:xfrm>
              <a:off x="1219200" y="4128052"/>
              <a:ext cx="1419639" cy="400110"/>
            </a:xfrm>
            <a:prstGeom prst="rect">
              <a:avLst/>
            </a:prstGeom>
            <a:noFill/>
          </p:spPr>
          <p:txBody>
            <a:bodyPr wrap="square" rtlCol="0">
              <a:spAutoFit/>
            </a:bodyPr>
            <a:lstStyle/>
            <a:p>
              <a:r>
                <a:rPr lang="en-US" altLang="zh-CN" sz="2000" dirty="0">
                  <a:solidFill>
                    <a:schemeClr val="tx1"/>
                  </a:solidFill>
                  <a:latin typeface="Comic Sans MS" panose="030F0902030302020204" pitchFamily="66" charset="0"/>
                </a:rPr>
                <a:t>Total</a:t>
              </a:r>
              <a:r>
                <a:rPr lang="zh-CN" altLang="en-US" sz="2000" dirty="0">
                  <a:solidFill>
                    <a:schemeClr val="tx1"/>
                  </a:solidFill>
                  <a:latin typeface="Comic Sans MS" panose="030F0902030302020204" pitchFamily="66" charset="0"/>
                </a:rPr>
                <a:t> </a:t>
              </a:r>
              <a:r>
                <a:rPr lang="en-US" altLang="zh-CN" sz="2000" dirty="0">
                  <a:solidFill>
                    <a:schemeClr val="tx1"/>
                  </a:solidFill>
                  <a:latin typeface="Comic Sans MS" panose="030F0902030302020204" pitchFamily="66" charset="0"/>
                </a:rPr>
                <a:t>cost</a:t>
              </a:r>
              <a:endParaRPr lang="en-US" sz="2000" dirty="0">
                <a:solidFill>
                  <a:schemeClr val="tx1"/>
                </a:solidFill>
                <a:latin typeface="Comic Sans MS" panose="030F0902030302020204" pitchFamily="66" charset="0"/>
              </a:endParaRPr>
            </a:p>
          </p:txBody>
        </p:sp>
        <p:sp>
          <p:nvSpPr>
            <p:cNvPr id="10" name="TextBox 9">
              <a:extLst>
                <a:ext uri="{FF2B5EF4-FFF2-40B4-BE49-F238E27FC236}">
                  <a16:creationId xmlns:a16="http://schemas.microsoft.com/office/drawing/2014/main" id="{E3C16266-04A8-BD49-8541-8FBAC4979B99}"/>
                </a:ext>
              </a:extLst>
            </p:cNvPr>
            <p:cNvSpPr txBox="1"/>
            <p:nvPr/>
          </p:nvSpPr>
          <p:spPr>
            <a:xfrm>
              <a:off x="3435919" y="6248400"/>
              <a:ext cx="914400" cy="400110"/>
            </a:xfrm>
            <a:prstGeom prst="rect">
              <a:avLst/>
            </a:prstGeom>
            <a:noFill/>
          </p:spPr>
          <p:txBody>
            <a:bodyPr wrap="square" rtlCol="0">
              <a:spAutoFit/>
            </a:bodyPr>
            <a:lstStyle/>
            <a:p>
              <a:r>
                <a:rPr lang="en-US" altLang="zh-CN" sz="2000" dirty="0">
                  <a:solidFill>
                    <a:schemeClr val="tx1"/>
                  </a:solidFill>
                  <a:latin typeface="Comic Sans MS" panose="030F0902030302020204" pitchFamily="66" charset="0"/>
                </a:rPr>
                <a:t>Level</a:t>
              </a:r>
              <a:endParaRPr lang="en-US" sz="2000" dirty="0">
                <a:solidFill>
                  <a:schemeClr val="tx1"/>
                </a:solidFill>
                <a:latin typeface="Comic Sans MS" panose="030F0902030302020204" pitchFamily="66" charset="0"/>
              </a:endParaRPr>
            </a:p>
          </p:txBody>
        </p:sp>
        <p:cxnSp>
          <p:nvCxnSpPr>
            <p:cNvPr id="11" name="Straight Connector 10">
              <a:extLst>
                <a:ext uri="{FF2B5EF4-FFF2-40B4-BE49-F238E27FC236}">
                  <a16:creationId xmlns:a16="http://schemas.microsoft.com/office/drawing/2014/main" id="{F615A339-2CF3-CD42-AB00-CFE7A33F704C}"/>
                </a:ext>
              </a:extLst>
            </p:cNvPr>
            <p:cNvCxnSpPr/>
            <p:nvPr/>
          </p:nvCxnSpPr>
          <p:spPr bwMode="auto">
            <a:xfrm>
              <a:off x="2362200" y="4526254"/>
              <a:ext cx="0" cy="2012950"/>
            </a:xfrm>
            <a:prstGeom prst="line">
              <a:avLst/>
            </a:prstGeom>
            <a:solidFill>
              <a:srgbClr val="00B8FF"/>
            </a:solidFill>
            <a:ln w="28575" cap="flat" cmpd="sng" algn="ctr">
              <a:solidFill>
                <a:srgbClr val="FF0000"/>
              </a:solidFill>
              <a:prstDash val="dash"/>
              <a:round/>
              <a:headEnd type="none" w="med" len="med"/>
              <a:tailEnd type="none" w="med" len="med"/>
            </a:ln>
            <a:effectLst/>
          </p:spPr>
        </p:cxnSp>
        <p:sp>
          <p:nvSpPr>
            <p:cNvPr id="12" name="TextBox 11">
              <a:extLst>
                <a:ext uri="{FF2B5EF4-FFF2-40B4-BE49-F238E27FC236}">
                  <a16:creationId xmlns:a16="http://schemas.microsoft.com/office/drawing/2014/main" id="{1A3DD5BE-31EA-5D4D-B552-078755A46642}"/>
                </a:ext>
              </a:extLst>
            </p:cNvPr>
            <p:cNvSpPr txBox="1"/>
            <p:nvPr/>
          </p:nvSpPr>
          <p:spPr>
            <a:xfrm>
              <a:off x="1802709" y="6238756"/>
              <a:ext cx="1118981" cy="400110"/>
            </a:xfrm>
            <a:prstGeom prst="rect">
              <a:avLst/>
            </a:prstGeom>
            <a:noFill/>
          </p:spPr>
          <p:txBody>
            <a:bodyPr wrap="square" rtlCol="0">
              <a:spAutoFit/>
            </a:bodyPr>
            <a:lstStyle/>
            <a:p>
              <a:r>
                <a:rPr lang="en-US" altLang="zh-CN" sz="2000" dirty="0">
                  <a:solidFill>
                    <a:schemeClr val="tx1"/>
                  </a:solidFill>
                  <a:latin typeface="Comic Sans MS" panose="030F0902030302020204" pitchFamily="66" charset="0"/>
                </a:rPr>
                <a:t>Optimal</a:t>
              </a:r>
              <a:endParaRPr lang="en-US" sz="2000" dirty="0">
                <a:solidFill>
                  <a:schemeClr val="tx1"/>
                </a:solidFill>
                <a:latin typeface="Comic Sans MS" panose="030F0902030302020204" pitchFamily="66" charset="0"/>
              </a:endParaRPr>
            </a:p>
          </p:txBody>
        </p:sp>
      </p:grpSp>
    </p:spTree>
    <p:extLst>
      <p:ext uri="{BB962C8B-B14F-4D97-AF65-F5344CB8AC3E}">
        <p14:creationId xmlns:p14="http://schemas.microsoft.com/office/powerpoint/2010/main" val="283095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1EFFA1-7226-7D49-813B-81A48E3DC4B7}"/>
              </a:ext>
            </a:extLst>
          </p:cNvPr>
          <p:cNvSpPr>
            <a:spLocks noGrp="1"/>
          </p:cNvSpPr>
          <p:nvPr>
            <p:ph idx="1"/>
          </p:nvPr>
        </p:nvSpPr>
        <p:spPr>
          <a:xfrm>
            <a:off x="639271" y="1752600"/>
            <a:ext cx="8228013" cy="5214938"/>
          </a:xfrm>
        </p:spPr>
        <p:txBody>
          <a:bodyPr/>
          <a:lstStyle/>
          <a:p>
            <a:pPr marL="0" lvl="0" indent="0">
              <a:buNone/>
            </a:pPr>
            <a:r>
              <a:rPr lang="en-US" altLang="zh-CN" sz="2400" dirty="0">
                <a:latin typeface="Comic Sans MS" panose="030F0902030302020204" pitchFamily="66" charset="0"/>
              </a:rPr>
              <a:t>Time</a:t>
            </a:r>
            <a:r>
              <a:rPr lang="zh-CN" altLang="en-US" sz="2400" dirty="0">
                <a:latin typeface="Comic Sans MS" panose="030F0902030302020204" pitchFamily="66" charset="0"/>
              </a:rPr>
              <a:t> </a:t>
            </a:r>
            <a:r>
              <a:rPr lang="en-US" altLang="zh-CN" sz="2400" dirty="0">
                <a:latin typeface="Comic Sans MS" panose="030F0902030302020204" pitchFamily="66" charset="0"/>
              </a:rPr>
              <a:t>complexity</a:t>
            </a:r>
            <a:r>
              <a:rPr lang="zh-CN" altLang="en-US" sz="2400" dirty="0">
                <a:latin typeface="Comic Sans MS" panose="030F0902030302020204" pitchFamily="66" charset="0"/>
              </a:rPr>
              <a:t> </a:t>
            </a:r>
            <a:r>
              <a:rPr lang="en-US" altLang="zh-CN" sz="2400" dirty="0">
                <a:latin typeface="Comic Sans MS" panose="030F0902030302020204" pitchFamily="66" charset="0"/>
              </a:rPr>
              <a:t>(|V|:</a:t>
            </a:r>
            <a:r>
              <a:rPr lang="zh-CN" altLang="en-US" sz="2400" dirty="0">
                <a:latin typeface="Comic Sans MS" panose="030F0902030302020204" pitchFamily="66" charset="0"/>
              </a:rPr>
              <a:t> </a:t>
            </a:r>
            <a:r>
              <a:rPr lang="en-US" altLang="zh-CN" sz="2400" dirty="0">
                <a:latin typeface="Comic Sans MS" panose="030F0902030302020204" pitchFamily="66" charset="0"/>
              </a:rPr>
              <a:t>#node)</a:t>
            </a:r>
            <a:endParaRPr lang="en-US" sz="2400" dirty="0">
              <a:latin typeface="Comic Sans MS" panose="030F0902030302020204" pitchFamily="66" charset="0"/>
            </a:endParaRPr>
          </a:p>
          <a:p>
            <a:pPr lvl="1"/>
            <a:r>
              <a:rPr lang="en-US" altLang="zh-CN" sz="2000" dirty="0" smtClean="0">
                <a:latin typeface="Comic Sans MS" panose="030F0902030302020204" pitchFamily="66" charset="0"/>
              </a:rPr>
              <a:t>O(|V|)  (O(</a:t>
            </a:r>
            <a:r>
              <a:rPr lang="en-US" altLang="zh-CN" sz="2000" dirty="0" err="1" smtClean="0">
                <a:latin typeface="Comic Sans MS" panose="030F0902030302020204" pitchFamily="66" charset="0"/>
              </a:rPr>
              <a:t>log|V</a:t>
            </a:r>
            <a:r>
              <a:rPr lang="en-US" altLang="zh-CN" sz="2000" dirty="0" smtClean="0">
                <a:latin typeface="Comic Sans MS" panose="030F0902030302020204" pitchFamily="66" charset="0"/>
              </a:rPr>
              <a:t>| for perfect tree)</a:t>
            </a:r>
            <a:endParaRPr lang="en-US" altLang="zh-CN" sz="2000" dirty="0">
              <a:latin typeface="Comic Sans MS" panose="030F0902030302020204" pitchFamily="66" charset="0"/>
            </a:endParaRPr>
          </a:p>
          <a:p>
            <a:endParaRPr lang="en-US" altLang="zh-CN" sz="800" dirty="0">
              <a:latin typeface="Comic Sans MS" panose="030F0902030302020204" pitchFamily="66" charset="0"/>
            </a:endParaRPr>
          </a:p>
          <a:p>
            <a:pPr marL="0" indent="0">
              <a:buNone/>
            </a:pPr>
            <a:r>
              <a:rPr lang="en-US" altLang="zh-CN" sz="2400" dirty="0">
                <a:latin typeface="Comic Sans MS" panose="030F0902030302020204" pitchFamily="66" charset="0"/>
              </a:rPr>
              <a:t>Optimal</a:t>
            </a:r>
            <a:r>
              <a:rPr lang="zh-CN" altLang="en-US" sz="2400" dirty="0">
                <a:latin typeface="Comic Sans MS" panose="030F0902030302020204" pitchFamily="66" charset="0"/>
              </a:rPr>
              <a:t> </a:t>
            </a:r>
            <a:r>
              <a:rPr lang="en-US" altLang="zh-CN" sz="2400" dirty="0">
                <a:latin typeface="Comic Sans MS" panose="030F0902030302020204" pitchFamily="66" charset="0"/>
              </a:rPr>
              <a:t>for</a:t>
            </a:r>
            <a:r>
              <a:rPr lang="zh-CN" altLang="en-US" sz="2400" dirty="0">
                <a:latin typeface="Comic Sans MS" panose="030F0902030302020204" pitchFamily="66" charset="0"/>
              </a:rPr>
              <a:t> </a:t>
            </a:r>
            <a:r>
              <a:rPr lang="en-US" altLang="zh-CN" sz="2400" dirty="0">
                <a:latin typeface="Comic Sans MS" panose="030F0902030302020204" pitchFamily="66" charset="0"/>
              </a:rPr>
              <a:t>perfect</a:t>
            </a:r>
            <a:r>
              <a:rPr lang="zh-CN" altLang="en-US" sz="2400" dirty="0">
                <a:latin typeface="Comic Sans MS" panose="030F0902030302020204" pitchFamily="66" charset="0"/>
              </a:rPr>
              <a:t> </a:t>
            </a:r>
            <a:r>
              <a:rPr lang="en-US" altLang="zh-CN" sz="2400" dirty="0">
                <a:latin typeface="Comic Sans MS" panose="030F0902030302020204" pitchFamily="66" charset="0"/>
              </a:rPr>
              <a:t>tree</a:t>
            </a:r>
            <a:r>
              <a:rPr lang="zh-CN" altLang="en-US" sz="2400" dirty="0">
                <a:latin typeface="Comic Sans MS" panose="030F0902030302020204" pitchFamily="66" charset="0"/>
              </a:rPr>
              <a:t> </a:t>
            </a:r>
            <a:r>
              <a:rPr lang="en-US" altLang="zh-CN" sz="2400" dirty="0">
                <a:latin typeface="Comic Sans MS" panose="030F0902030302020204" pitchFamily="66" charset="0"/>
              </a:rPr>
              <a:t>topologies</a:t>
            </a:r>
          </a:p>
          <a:p>
            <a:pPr lvl="1"/>
            <a:r>
              <a:rPr lang="en-US" altLang="zh-CN" sz="2000" dirty="0">
                <a:latin typeface="Comic Sans MS" panose="030F0902030302020204" pitchFamily="66" charset="0"/>
              </a:rPr>
              <a:t>Symmetry</a:t>
            </a:r>
            <a:r>
              <a:rPr lang="zh-CN" altLang="en-US" sz="2000" dirty="0">
                <a:latin typeface="Comic Sans MS" panose="030F0902030302020204" pitchFamily="66" charset="0"/>
              </a:rPr>
              <a:t> </a:t>
            </a:r>
            <a:r>
              <a:rPr lang="en-US" altLang="zh-CN" sz="2000" dirty="0">
                <a:latin typeface="Comic Sans MS" panose="030F0902030302020204" pitchFamily="66" charset="0"/>
              </a:rPr>
              <a:t>of</a:t>
            </a:r>
            <a:r>
              <a:rPr lang="zh-CN" altLang="en-US" sz="2000" dirty="0">
                <a:latin typeface="Comic Sans MS" panose="030F0902030302020204" pitchFamily="66" charset="0"/>
              </a:rPr>
              <a:t> </a:t>
            </a:r>
            <a:r>
              <a:rPr lang="en-US" altLang="zh-CN" sz="2000" dirty="0">
                <a:latin typeface="Comic Sans MS" panose="030F0902030302020204" pitchFamily="66" charset="0"/>
              </a:rPr>
              <a:t>placement</a:t>
            </a:r>
          </a:p>
          <a:p>
            <a:pPr lvl="1"/>
            <a:r>
              <a:rPr lang="en-US" altLang="zh-CN" sz="2000" dirty="0">
                <a:latin typeface="Comic Sans MS" panose="030F0902030302020204" pitchFamily="66" charset="0"/>
              </a:rPr>
              <a:t>No</a:t>
            </a:r>
            <a:r>
              <a:rPr lang="zh-CN" altLang="en-US" sz="2000" dirty="0">
                <a:latin typeface="Comic Sans MS" panose="030F0902030302020204" pitchFamily="66" charset="0"/>
              </a:rPr>
              <a:t> </a:t>
            </a:r>
            <a:r>
              <a:rPr lang="en-US" altLang="zh-CN" sz="2000" dirty="0">
                <a:latin typeface="Comic Sans MS" panose="030F0902030302020204" pitchFamily="66" charset="0"/>
              </a:rPr>
              <a:t>multiple</a:t>
            </a:r>
            <a:r>
              <a:rPr lang="zh-CN" altLang="en-US" sz="2000" dirty="0">
                <a:latin typeface="Comic Sans MS" panose="030F0902030302020204" pitchFamily="66" charset="0"/>
              </a:rPr>
              <a:t> </a:t>
            </a:r>
            <a:r>
              <a:rPr lang="en-US" altLang="zh-CN" sz="2000" dirty="0">
                <a:latin typeface="Comic Sans MS" panose="030F0902030302020204" pitchFamily="66" charset="0"/>
              </a:rPr>
              <a:t>“coverage”</a:t>
            </a:r>
            <a:r>
              <a:rPr lang="zh-CN" altLang="en-US" sz="2000" dirty="0">
                <a:latin typeface="Comic Sans MS" panose="030F0902030302020204" pitchFamily="66" charset="0"/>
              </a:rPr>
              <a:t> </a:t>
            </a:r>
            <a:r>
              <a:rPr lang="en-US" altLang="zh-CN" sz="2000" dirty="0">
                <a:latin typeface="Comic Sans MS" panose="030F0902030302020204" pitchFamily="66" charset="0"/>
              </a:rPr>
              <a:t>situation</a:t>
            </a:r>
            <a:endParaRPr lang="en-US" altLang="zh-CN" sz="2400" dirty="0">
              <a:latin typeface="Comic Sans MS" panose="030F0902030302020204" pitchFamily="66" charset="0"/>
            </a:endParaRPr>
          </a:p>
          <a:p>
            <a:pPr lvl="1"/>
            <a:endParaRPr lang="en-US" altLang="zh-CN" sz="800" dirty="0">
              <a:latin typeface="Comic Sans MS" panose="030F0902030302020204" pitchFamily="66" charset="0"/>
            </a:endParaRPr>
          </a:p>
          <a:p>
            <a:pPr marL="0" indent="0">
              <a:buNone/>
            </a:pPr>
            <a:r>
              <a:rPr lang="en-US" altLang="zh-CN" sz="2400" dirty="0">
                <a:latin typeface="Comic Sans MS" panose="030F0902030302020204" pitchFamily="66" charset="0"/>
              </a:rPr>
              <a:t>Also</a:t>
            </a:r>
            <a:r>
              <a:rPr lang="zh-CN" altLang="en-US" sz="2400" dirty="0">
                <a:latin typeface="Comic Sans MS" panose="030F0902030302020204" pitchFamily="66" charset="0"/>
              </a:rPr>
              <a:t> </a:t>
            </a:r>
            <a:r>
              <a:rPr lang="en-US" altLang="zh-CN" sz="2400" dirty="0">
                <a:latin typeface="Comic Sans MS" panose="030F0902030302020204" pitchFamily="66" charset="0"/>
              </a:rPr>
              <a:t>optimal</a:t>
            </a:r>
            <a:r>
              <a:rPr lang="zh-CN" altLang="en-US" sz="2400" dirty="0">
                <a:latin typeface="Comic Sans MS" panose="030F0902030302020204" pitchFamily="66" charset="0"/>
              </a:rPr>
              <a:t> </a:t>
            </a:r>
            <a:r>
              <a:rPr lang="en-US" altLang="zh-CN" sz="2400" dirty="0">
                <a:latin typeface="Comic Sans MS" panose="030F0902030302020204" pitchFamily="66" charset="0"/>
              </a:rPr>
              <a:t>for</a:t>
            </a:r>
            <a:r>
              <a:rPr lang="zh-CN" altLang="en-US" sz="2400" dirty="0">
                <a:latin typeface="Comic Sans MS" panose="030F0902030302020204" pitchFamily="66" charset="0"/>
              </a:rPr>
              <a:t> </a:t>
            </a:r>
            <a:r>
              <a:rPr lang="en-US" altLang="zh-CN" sz="2400" dirty="0">
                <a:latin typeface="Comic Sans MS" panose="030F0902030302020204" pitchFamily="66" charset="0"/>
              </a:rPr>
              <a:t>complete</a:t>
            </a:r>
            <a:r>
              <a:rPr lang="zh-CN" altLang="en-US" sz="2400" dirty="0">
                <a:latin typeface="Comic Sans MS" panose="030F0902030302020204" pitchFamily="66" charset="0"/>
              </a:rPr>
              <a:t> </a:t>
            </a:r>
            <a:r>
              <a:rPr lang="en-US" altLang="zh-CN" sz="2400" dirty="0">
                <a:latin typeface="Comic Sans MS" panose="030F0902030302020204" pitchFamily="66" charset="0"/>
              </a:rPr>
              <a:t>tree</a:t>
            </a:r>
            <a:r>
              <a:rPr lang="zh-CN" altLang="en-US" sz="2400" dirty="0">
                <a:latin typeface="Comic Sans MS" panose="030F0902030302020204" pitchFamily="66" charset="0"/>
              </a:rPr>
              <a:t> </a:t>
            </a:r>
            <a:r>
              <a:rPr lang="en-US" altLang="zh-CN" sz="2400" dirty="0">
                <a:latin typeface="Comic Sans MS" panose="030F0902030302020204" pitchFamily="66" charset="0"/>
              </a:rPr>
              <a:t>topologies</a:t>
            </a:r>
            <a:endParaRPr lang="en-US" altLang="zh-CN" sz="800" dirty="0">
              <a:latin typeface="Comic Sans MS" panose="030F0902030302020204" pitchFamily="66" charset="0"/>
            </a:endParaRPr>
          </a:p>
          <a:p>
            <a:pPr lvl="1"/>
            <a:r>
              <a:rPr lang="en-US" altLang="zh-CN" sz="2000" dirty="0">
                <a:latin typeface="Comic Sans MS" panose="030F0902030302020204" pitchFamily="66" charset="0"/>
              </a:rPr>
              <a:t>Also no</a:t>
            </a:r>
            <a:r>
              <a:rPr lang="zh-CN" altLang="en-US" sz="2000" dirty="0">
                <a:latin typeface="Comic Sans MS" panose="030F0902030302020204" pitchFamily="66" charset="0"/>
              </a:rPr>
              <a:t> </a:t>
            </a:r>
            <a:r>
              <a:rPr lang="en-US" altLang="zh-CN" sz="2000" dirty="0">
                <a:latin typeface="Comic Sans MS" panose="030F0902030302020204" pitchFamily="66" charset="0"/>
              </a:rPr>
              <a:t>multiple</a:t>
            </a:r>
            <a:r>
              <a:rPr lang="zh-CN" altLang="en-US" sz="2000" dirty="0">
                <a:latin typeface="Comic Sans MS" panose="030F0902030302020204" pitchFamily="66" charset="0"/>
              </a:rPr>
              <a:t> </a:t>
            </a:r>
            <a:r>
              <a:rPr lang="en-US" altLang="zh-CN" sz="2000" dirty="0">
                <a:latin typeface="Comic Sans MS" panose="030F0902030302020204" pitchFamily="66" charset="0"/>
              </a:rPr>
              <a:t>“coverage”</a:t>
            </a:r>
            <a:r>
              <a:rPr lang="zh-CN" altLang="en-US" sz="2000" dirty="0">
                <a:latin typeface="Comic Sans MS" panose="030F0902030302020204" pitchFamily="66" charset="0"/>
              </a:rPr>
              <a:t> </a:t>
            </a:r>
            <a:r>
              <a:rPr lang="en-US" altLang="zh-CN" sz="2000" dirty="0">
                <a:latin typeface="Comic Sans MS" panose="030F0902030302020204" pitchFamily="66" charset="0"/>
              </a:rPr>
              <a:t>situation</a:t>
            </a:r>
            <a:r>
              <a:rPr lang="zh-CN" altLang="en-US" sz="2000" dirty="0">
                <a:latin typeface="Comic Sans MS" panose="030F0902030302020204" pitchFamily="66" charset="0"/>
              </a:rPr>
              <a:t> </a:t>
            </a:r>
            <a:endParaRPr lang="en-US" altLang="zh-CN" sz="2000" dirty="0">
              <a:latin typeface="Comic Sans MS" panose="030F0902030302020204" pitchFamily="66" charset="0"/>
            </a:endParaRPr>
          </a:p>
        </p:txBody>
      </p:sp>
      <p:sp>
        <p:nvSpPr>
          <p:cNvPr id="6" name="Title 1">
            <a:extLst>
              <a:ext uri="{FF2B5EF4-FFF2-40B4-BE49-F238E27FC236}">
                <a16:creationId xmlns:a16="http://schemas.microsoft.com/office/drawing/2014/main" id="{F2CD4FD3-6C1D-8B4C-920C-50AEEDDB6CA3}"/>
              </a:ext>
            </a:extLst>
          </p:cNvPr>
          <p:cNvSpPr>
            <a:spLocks noGrp="1"/>
          </p:cNvSpPr>
          <p:nvPr>
            <p:ph type="title"/>
          </p:nvPr>
        </p:nvSpPr>
        <p:spPr>
          <a:xfrm>
            <a:off x="457200" y="274638"/>
            <a:ext cx="8380413" cy="1141412"/>
          </a:xfrm>
        </p:spPr>
        <p:txBody>
          <a:bodyPr/>
          <a:lstStyle/>
          <a:p>
            <a:r>
              <a:rPr lang="en-US" altLang="zh-CN" dirty="0" smtClean="0">
                <a:latin typeface="Comic Sans MS" panose="030F0902030302020204" pitchFamily="66" charset="0"/>
              </a:rPr>
              <a:t>Placing</a:t>
            </a:r>
            <a:r>
              <a:rPr lang="zh-CN" altLang="en-US" dirty="0" smtClean="0">
                <a:latin typeface="Comic Sans MS" panose="030F0902030302020204" pitchFamily="66" charset="0"/>
              </a:rPr>
              <a:t> </a:t>
            </a:r>
            <a:r>
              <a:rPr lang="en-US" altLang="zh-CN" dirty="0">
                <a:latin typeface="Comic Sans MS" panose="030F0902030302020204" pitchFamily="66" charset="0"/>
              </a:rPr>
              <a:t>a</a:t>
            </a:r>
            <a:r>
              <a:rPr lang="zh-CN" altLang="en-US" dirty="0">
                <a:latin typeface="Comic Sans MS" panose="030F0902030302020204" pitchFamily="66" charset="0"/>
              </a:rPr>
              <a:t> </a:t>
            </a:r>
            <a:r>
              <a:rPr lang="en-US" altLang="zh-CN" dirty="0">
                <a:latin typeface="Comic Sans MS" panose="030F0902030302020204" pitchFamily="66" charset="0"/>
              </a:rPr>
              <a:t>Single</a:t>
            </a:r>
            <a:r>
              <a:rPr lang="zh-CN" altLang="en-US" dirty="0">
                <a:latin typeface="Comic Sans MS" panose="030F0902030302020204" pitchFamily="66" charset="0"/>
              </a:rPr>
              <a:t> </a:t>
            </a:r>
            <a:r>
              <a:rPr lang="en-US" altLang="zh-CN" dirty="0" err="1">
                <a:latin typeface="Comic Sans MS" panose="030F0902030302020204" pitchFamily="66" charset="0"/>
              </a:rPr>
              <a:t>Middlebox</a:t>
            </a:r>
            <a:r>
              <a:rPr lang="zh-CN" altLang="en-US" dirty="0">
                <a:latin typeface="Comic Sans MS" panose="030F0902030302020204" pitchFamily="66" charset="0"/>
              </a:rPr>
              <a:t> </a:t>
            </a:r>
            <a:r>
              <a:rPr lang="en-US" altLang="zh-CN" sz="3200" dirty="0">
                <a:latin typeface="Comic Sans MS" panose="030F0902030302020204" pitchFamily="66" charset="0"/>
              </a:rPr>
              <a:t>(cont’d)</a:t>
            </a:r>
            <a:endParaRPr lang="en-US" sz="3200" dirty="0">
              <a:latin typeface="Comic Sans MS" panose="030F0902030302020204" pitchFamily="66" charset="0"/>
            </a:endParaRPr>
          </a:p>
        </p:txBody>
      </p:sp>
    </p:spTree>
    <p:extLst>
      <p:ext uri="{BB962C8B-B14F-4D97-AF65-F5344CB8AC3E}">
        <p14:creationId xmlns:p14="http://schemas.microsoft.com/office/powerpoint/2010/main" val="3379213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3237-53B5-8F4F-A2D4-9B1F15A7E75E}"/>
              </a:ext>
            </a:extLst>
          </p:cNvPr>
          <p:cNvSpPr>
            <a:spLocks noGrp="1"/>
          </p:cNvSpPr>
          <p:nvPr>
            <p:ph type="title"/>
          </p:nvPr>
        </p:nvSpPr>
        <p:spPr/>
        <p:txBody>
          <a:bodyPr/>
          <a:lstStyle/>
          <a:p>
            <a:r>
              <a:rPr lang="en-US" altLang="zh-CN" dirty="0" smtClean="0">
                <a:latin typeface="Comic Sans MS" panose="030F0902030302020204" pitchFamily="66" charset="0"/>
              </a:rPr>
              <a:t>Placing</a:t>
            </a:r>
            <a:r>
              <a:rPr lang="zh-CN" altLang="en-US" dirty="0" smtClean="0">
                <a:latin typeface="Comic Sans MS" panose="030F0902030302020204" pitchFamily="66" charset="0"/>
              </a:rPr>
              <a:t> </a:t>
            </a:r>
            <a:r>
              <a:rPr lang="en-US" altLang="zh-CN" dirty="0">
                <a:latin typeface="Comic Sans MS" panose="030F0902030302020204" pitchFamily="66" charset="0"/>
              </a:rPr>
              <a:t>Multiple</a:t>
            </a:r>
            <a:r>
              <a:rPr lang="zh-CN" altLang="en-US" dirty="0">
                <a:latin typeface="Comic Sans MS" panose="030F0902030302020204" pitchFamily="66" charset="0"/>
              </a:rPr>
              <a:t> </a:t>
            </a:r>
            <a:r>
              <a:rPr lang="en-US" altLang="zh-CN" dirty="0" err="1">
                <a:latin typeface="Comic Sans MS" panose="030F0902030302020204" pitchFamily="66" charset="0"/>
              </a:rPr>
              <a:t>Middleboxes</a:t>
            </a:r>
            <a:endParaRPr lang="en-US" dirty="0"/>
          </a:p>
        </p:txBody>
      </p:sp>
      <p:sp>
        <p:nvSpPr>
          <p:cNvPr id="3" name="Content Placeholder 2">
            <a:extLst>
              <a:ext uri="{FF2B5EF4-FFF2-40B4-BE49-F238E27FC236}">
                <a16:creationId xmlns:a16="http://schemas.microsoft.com/office/drawing/2014/main" id="{68833133-CD1D-D148-A1DB-2E9E155150DB}"/>
              </a:ext>
            </a:extLst>
          </p:cNvPr>
          <p:cNvSpPr>
            <a:spLocks noGrp="1"/>
          </p:cNvSpPr>
          <p:nvPr>
            <p:ph idx="1"/>
          </p:nvPr>
        </p:nvSpPr>
        <p:spPr>
          <a:xfrm>
            <a:off x="609600" y="1600200"/>
            <a:ext cx="8228013" cy="4529138"/>
          </a:xfrm>
        </p:spPr>
        <p:txBody>
          <a:bodyPr/>
          <a:lstStyle/>
          <a:p>
            <a:pPr marL="0" indent="0">
              <a:buNone/>
            </a:pPr>
            <a:r>
              <a:rPr lang="en-US" altLang="zh-CN" sz="2800" dirty="0">
                <a:latin typeface="Comic Sans MS" panose="030F0902030302020204" pitchFamily="66" charset="0"/>
              </a:rPr>
              <a:t>Non-ordered</a:t>
            </a:r>
            <a:r>
              <a:rPr lang="zh-CN" altLang="en-US" sz="2800" dirty="0">
                <a:latin typeface="Comic Sans MS" panose="030F0902030302020204" pitchFamily="66" charset="0"/>
              </a:rPr>
              <a:t> </a:t>
            </a:r>
            <a:r>
              <a:rPr lang="en-US" altLang="zh-CN" sz="2800" dirty="0">
                <a:latin typeface="Comic Sans MS" panose="030F0902030302020204" pitchFamily="66" charset="0"/>
              </a:rPr>
              <a:t>middlebox</a:t>
            </a:r>
            <a:r>
              <a:rPr lang="zh-CN" altLang="en-US" sz="2800" dirty="0">
                <a:latin typeface="Comic Sans MS" panose="030F0902030302020204" pitchFamily="66" charset="0"/>
              </a:rPr>
              <a:t> </a:t>
            </a:r>
            <a:r>
              <a:rPr lang="en-US" altLang="zh-CN" sz="2800" dirty="0">
                <a:latin typeface="Comic Sans MS" panose="030F0902030302020204" pitchFamily="66" charset="0"/>
              </a:rPr>
              <a:t>set</a:t>
            </a:r>
            <a:r>
              <a:rPr lang="zh-CN" altLang="en-US" sz="2800" dirty="0">
                <a:latin typeface="Comic Sans MS" panose="030F0902030302020204" pitchFamily="66" charset="0"/>
              </a:rPr>
              <a:t> </a:t>
            </a:r>
            <a:r>
              <a:rPr lang="en-US" altLang="zh-CN" sz="2800" dirty="0">
                <a:latin typeface="Comic Sans MS" panose="030F0902030302020204" pitchFamily="66" charset="0"/>
              </a:rPr>
              <a:t>placement</a:t>
            </a:r>
          </a:p>
          <a:p>
            <a:pPr marL="0" indent="0">
              <a:buNone/>
            </a:pPr>
            <a:endParaRPr lang="en-US" altLang="zh-CN" sz="800" dirty="0">
              <a:latin typeface="Comic Sans MS" panose="030F0902030302020204" pitchFamily="66" charset="0"/>
            </a:endParaRPr>
          </a:p>
          <a:p>
            <a:r>
              <a:rPr lang="en-US" altLang="zh-CN" sz="2400" dirty="0">
                <a:latin typeface="Comic Sans MS" panose="030F0902030302020204" pitchFamily="66" charset="0"/>
              </a:rPr>
              <a:t>Solution</a:t>
            </a:r>
          </a:p>
          <a:p>
            <a:pPr lvl="1"/>
            <a:r>
              <a:rPr lang="en-US" altLang="zh-CN" sz="2000" dirty="0">
                <a:latin typeface="Comic Sans MS" panose="030F0902030302020204" pitchFamily="66" charset="0"/>
              </a:rPr>
              <a:t>Combined</a:t>
            </a:r>
            <a:r>
              <a:rPr lang="zh-CN" altLang="en-US" sz="2000" dirty="0">
                <a:latin typeface="Comic Sans MS" panose="030F0902030302020204" pitchFamily="66" charset="0"/>
              </a:rPr>
              <a:t> </a:t>
            </a:r>
            <a:r>
              <a:rPr lang="en-US" altLang="zh-CN" sz="2000" dirty="0">
                <a:latin typeface="Comic Sans MS" panose="030F0902030302020204" pitchFamily="66" charset="0"/>
              </a:rPr>
              <a:t>Local</a:t>
            </a:r>
            <a:r>
              <a:rPr lang="zh-CN" altLang="en-US" sz="2000" dirty="0">
                <a:latin typeface="Comic Sans MS" panose="030F0902030302020204" pitchFamily="66" charset="0"/>
              </a:rPr>
              <a:t> </a:t>
            </a:r>
            <a:r>
              <a:rPr lang="en-US" altLang="zh-CN" sz="2000" dirty="0">
                <a:latin typeface="Comic Sans MS" panose="030F0902030302020204" pitchFamily="66" charset="0"/>
              </a:rPr>
              <a:t>Greedy</a:t>
            </a:r>
            <a:r>
              <a:rPr lang="zh-CN" altLang="en-US" sz="2000" dirty="0">
                <a:latin typeface="Comic Sans MS" panose="030F0902030302020204" pitchFamily="66" charset="0"/>
              </a:rPr>
              <a:t> </a:t>
            </a:r>
            <a:r>
              <a:rPr lang="en-US" altLang="zh-CN" sz="2000" dirty="0">
                <a:latin typeface="Comic Sans MS" panose="030F0902030302020204" pitchFamily="66" charset="0"/>
              </a:rPr>
              <a:t>Algorithm</a:t>
            </a:r>
            <a:r>
              <a:rPr lang="zh-CN" altLang="en-US" sz="2000" dirty="0">
                <a:latin typeface="Comic Sans MS" panose="030F0902030302020204" pitchFamily="66" charset="0"/>
              </a:rPr>
              <a:t> </a:t>
            </a:r>
            <a:r>
              <a:rPr lang="en-US" altLang="zh-CN" sz="2000" dirty="0">
                <a:latin typeface="Comic Sans MS" panose="030F0902030302020204" pitchFamily="66" charset="0"/>
              </a:rPr>
              <a:t>(</a:t>
            </a:r>
            <a:r>
              <a:rPr lang="en-US" altLang="zh-CN" sz="2000" dirty="0">
                <a:solidFill>
                  <a:srgbClr val="0070C0"/>
                </a:solidFill>
                <a:latin typeface="Comic Sans MS" panose="030F0902030302020204" pitchFamily="66" charset="0"/>
              </a:rPr>
              <a:t>CLGA</a:t>
            </a:r>
            <a:r>
              <a:rPr lang="en-US" altLang="zh-CN" sz="2000" dirty="0">
                <a:latin typeface="Comic Sans MS" panose="030F0902030302020204" pitchFamily="66" charset="0"/>
              </a:rPr>
              <a:t>)</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Insight</a:t>
            </a:r>
          </a:p>
          <a:p>
            <a:pPr lvl="1"/>
            <a:r>
              <a:rPr lang="en-US" altLang="zh-CN" sz="2000" dirty="0">
                <a:latin typeface="Comic Sans MS" panose="030F0902030302020204" pitchFamily="66" charset="0"/>
              </a:rPr>
              <a:t>Place</a:t>
            </a:r>
            <a:r>
              <a:rPr lang="zh-CN" altLang="en-US" sz="2000" dirty="0">
                <a:latin typeface="Comic Sans MS" panose="030F0902030302020204" pitchFamily="66" charset="0"/>
              </a:rPr>
              <a:t> </a:t>
            </a:r>
            <a:r>
              <a:rPr lang="en-US" altLang="zh-CN" sz="2000" dirty="0">
                <a:latin typeface="Comic Sans MS" panose="030F0902030302020204" pitchFamily="66" charset="0"/>
              </a:rPr>
              <a:t>each</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a:t>
            </a:r>
            <a:r>
              <a:rPr lang="zh-CN" altLang="en-US" sz="2000" dirty="0">
                <a:latin typeface="Comic Sans MS" panose="030F0902030302020204" pitchFamily="66" charset="0"/>
              </a:rPr>
              <a:t> </a:t>
            </a:r>
            <a:r>
              <a:rPr lang="en-US" altLang="zh-CN" sz="2000" dirty="0">
                <a:latin typeface="Comic Sans MS" panose="030F0902030302020204" pitchFamily="66" charset="0"/>
              </a:rPr>
              <a:t>independently</a:t>
            </a:r>
            <a:r>
              <a:rPr lang="zh-CN" altLang="en-US" sz="2000" dirty="0">
                <a:latin typeface="Comic Sans MS" panose="030F0902030302020204" pitchFamily="66" charset="0"/>
              </a:rPr>
              <a:t> </a:t>
            </a:r>
            <a:r>
              <a:rPr lang="en-US" altLang="zh-CN" sz="2000" dirty="0">
                <a:latin typeface="Comic Sans MS" panose="030F0902030302020204" pitchFamily="66" charset="0"/>
              </a:rPr>
              <a:t>by</a:t>
            </a:r>
            <a:r>
              <a:rPr lang="zh-CN" altLang="en-US" sz="2000" dirty="0">
                <a:latin typeface="Comic Sans MS" panose="030F0902030302020204" pitchFamily="66" charset="0"/>
              </a:rPr>
              <a:t> </a:t>
            </a:r>
            <a:r>
              <a:rPr lang="en-US" altLang="zh-CN" sz="2000" dirty="0">
                <a:latin typeface="Comic Sans MS" panose="030F0902030302020204" pitchFamily="66" charset="0"/>
              </a:rPr>
              <a:t>applying</a:t>
            </a:r>
            <a:r>
              <a:rPr lang="zh-CN" altLang="en-US" sz="2000" dirty="0">
                <a:latin typeface="Comic Sans MS" panose="030F0902030302020204" pitchFamily="66" charset="0"/>
              </a:rPr>
              <a:t> </a:t>
            </a:r>
            <a:r>
              <a:rPr lang="en-US" altLang="zh-CN" sz="2000" dirty="0">
                <a:latin typeface="Comic Sans MS" panose="030F0902030302020204" pitchFamily="66" charset="0"/>
              </a:rPr>
              <a:t>LGA</a:t>
            </a:r>
            <a:r>
              <a:rPr lang="zh-CN" altLang="en-US" sz="2000" dirty="0">
                <a:latin typeface="Comic Sans MS" panose="030F0902030302020204" pitchFamily="66" charset="0"/>
              </a:rPr>
              <a:t>  </a:t>
            </a:r>
            <a:endParaRPr lang="en-US" altLang="zh-CN" sz="2000" dirty="0">
              <a:latin typeface="Comic Sans MS" panose="030F0902030302020204" pitchFamily="66" charset="0"/>
            </a:endParaRP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Time</a:t>
            </a:r>
            <a:r>
              <a:rPr lang="zh-CN" altLang="en-US" sz="2400" dirty="0">
                <a:latin typeface="Comic Sans MS" panose="030F0902030302020204" pitchFamily="66" charset="0"/>
              </a:rPr>
              <a:t> </a:t>
            </a:r>
            <a:r>
              <a:rPr lang="en-US" altLang="zh-CN" sz="2400" dirty="0">
                <a:latin typeface="Comic Sans MS" panose="030F0902030302020204" pitchFamily="66" charset="0"/>
              </a:rPr>
              <a:t>complexity</a:t>
            </a:r>
            <a:r>
              <a:rPr lang="zh-CN" altLang="en-US" sz="2400" dirty="0">
                <a:latin typeface="Comic Sans MS" panose="030F0902030302020204" pitchFamily="66" charset="0"/>
              </a:rPr>
              <a:t> </a:t>
            </a:r>
            <a:r>
              <a:rPr lang="en-US" altLang="zh-CN" sz="2400" dirty="0">
                <a:latin typeface="Comic Sans MS" panose="030F0902030302020204" pitchFamily="66" charset="0"/>
              </a:rPr>
              <a:t>(|V|: #node,</a:t>
            </a:r>
            <a:r>
              <a:rPr lang="zh-CN" altLang="en-US" sz="2400" dirty="0">
                <a:latin typeface="Comic Sans MS" panose="030F0902030302020204" pitchFamily="66" charset="0"/>
              </a:rPr>
              <a:t> </a:t>
            </a:r>
            <a:r>
              <a:rPr lang="en-US" altLang="zh-CN" sz="2400" dirty="0">
                <a:latin typeface="Comic Sans MS" panose="030F0902030302020204" pitchFamily="66" charset="0"/>
              </a:rPr>
              <a:t>|M|: #middlebox)</a:t>
            </a:r>
            <a:endParaRPr lang="en-US" sz="2400" dirty="0">
              <a:latin typeface="Comic Sans MS" panose="030F0902030302020204" pitchFamily="66" charset="0"/>
            </a:endParaRPr>
          </a:p>
          <a:p>
            <a:pPr lvl="1"/>
            <a:r>
              <a:rPr lang="en-US" altLang="zh-CN" sz="2000" dirty="0" smtClean="0">
                <a:latin typeface="Comic Sans MS" panose="030F0902030302020204" pitchFamily="66" charset="0"/>
              </a:rPr>
              <a:t>O(|M| |V|) or O(|</a:t>
            </a:r>
            <a:r>
              <a:rPr lang="en-US" altLang="zh-CN" sz="2000" dirty="0" err="1" smtClean="0">
                <a:latin typeface="Comic Sans MS" panose="030F0902030302020204" pitchFamily="66" charset="0"/>
              </a:rPr>
              <a:t>M|</a:t>
            </a:r>
            <a:r>
              <a:rPr lang="en-US" altLang="zh-CN" sz="2000" dirty="0" err="1" smtClean="0">
                <a:latin typeface="Comic Sans MS" panose="030F0902030302020204" pitchFamily="66" charset="0"/>
              </a:rPr>
              <a:t>log|V</a:t>
            </a:r>
            <a:r>
              <a:rPr lang="en-US" altLang="zh-CN" sz="2000" dirty="0" smtClean="0">
                <a:latin typeface="Comic Sans MS" panose="030F0902030302020204" pitchFamily="66" charset="0"/>
              </a:rPr>
              <a:t>|)</a:t>
            </a:r>
            <a:endParaRPr lang="en-US" altLang="zh-CN" sz="2000" dirty="0">
              <a:latin typeface="Comic Sans MS" panose="030F0902030302020204" pitchFamily="66" charset="0"/>
            </a:endParaRPr>
          </a:p>
          <a:p>
            <a:pPr lvl="1"/>
            <a:endParaRPr lang="en-US" sz="800" dirty="0">
              <a:latin typeface="Comic Sans MS" panose="030F0902030302020204" pitchFamily="66" charset="0"/>
            </a:endParaRPr>
          </a:p>
          <a:p>
            <a:r>
              <a:rPr lang="en-US" altLang="zh-CN" sz="2400" dirty="0">
                <a:latin typeface="Comic Sans MS" panose="030F0902030302020204" pitchFamily="66" charset="0"/>
              </a:rPr>
              <a:t>Optimal</a:t>
            </a:r>
            <a:r>
              <a:rPr lang="zh-CN" altLang="en-US" sz="2400" dirty="0">
                <a:latin typeface="Comic Sans MS" panose="030F0902030302020204" pitchFamily="66" charset="0"/>
              </a:rPr>
              <a:t> </a:t>
            </a:r>
            <a:r>
              <a:rPr lang="en-US" altLang="zh-CN" sz="2400" dirty="0">
                <a:latin typeface="Comic Sans MS" panose="030F0902030302020204" pitchFamily="66" charset="0"/>
              </a:rPr>
              <a:t>for</a:t>
            </a:r>
            <a:r>
              <a:rPr lang="zh-CN" altLang="en-US" sz="2400" dirty="0">
                <a:latin typeface="Comic Sans MS" panose="030F0902030302020204" pitchFamily="66" charset="0"/>
              </a:rPr>
              <a:t> </a:t>
            </a:r>
            <a:r>
              <a:rPr lang="en-US" altLang="zh-CN" sz="2400" dirty="0" smtClean="0">
                <a:latin typeface="Comic Sans MS" panose="030F0902030302020204" pitchFamily="66" charset="0"/>
              </a:rPr>
              <a:t>perfect and complete</a:t>
            </a:r>
            <a:r>
              <a:rPr lang="zh-CN" altLang="en-US" sz="2400" dirty="0" smtClean="0">
                <a:latin typeface="Comic Sans MS" panose="030F0902030302020204" pitchFamily="66" charset="0"/>
              </a:rPr>
              <a:t> </a:t>
            </a:r>
            <a:r>
              <a:rPr lang="en-US" altLang="zh-CN" sz="2400" dirty="0">
                <a:latin typeface="Comic Sans MS" panose="030F0902030302020204" pitchFamily="66" charset="0"/>
              </a:rPr>
              <a:t>trees</a:t>
            </a:r>
          </a:p>
          <a:p>
            <a:pPr lvl="2"/>
            <a:endParaRPr lang="en-US" altLang="zh-CN" sz="2000" dirty="0">
              <a:latin typeface="Comic Sans MS" panose="030F0902030302020204" pitchFamily="66" charset="0"/>
            </a:endParaRPr>
          </a:p>
          <a:p>
            <a:pPr marL="457200" lvl="1" indent="0">
              <a:buNone/>
            </a:pPr>
            <a:endParaRPr lang="en-US" sz="2000" dirty="0">
              <a:latin typeface="Comic Sans MS" panose="030F0902030302020204" pitchFamily="66" charset="0"/>
            </a:endParaRPr>
          </a:p>
        </p:txBody>
      </p:sp>
    </p:spTree>
    <p:extLst>
      <p:ext uri="{BB962C8B-B14F-4D97-AF65-F5344CB8AC3E}">
        <p14:creationId xmlns:p14="http://schemas.microsoft.com/office/powerpoint/2010/main" val="103402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1"/>
          <p:cNvSpPr>
            <a:spLocks noGrp="1" noChangeArrowheads="1"/>
          </p:cNvSpPr>
          <p:nvPr>
            <p:ph type="title" idx="4294967295"/>
          </p:nvPr>
        </p:nvSpPr>
        <p:spPr>
          <a:xfrm>
            <a:off x="609600" y="152400"/>
            <a:ext cx="8229600" cy="1143000"/>
          </a:xfrm>
        </p:spPr>
        <p:txBody>
          <a:bodyPr/>
          <a:lstStyle/>
          <a:p>
            <a:pPr eaLnBrk="1" hangingPunct="1">
              <a:buFont typeface="Comic Sans MS" panose="030F0702030302020204"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sz="4000" dirty="0" smtClean="0">
                <a:latin typeface="Comic Sans MS" panose="030F0702030302020204" pitchFamily="66" charset="0"/>
                <a:ea typeface="宋体" panose="02010600030101010101" pitchFamily="2" charset="-122"/>
              </a:rPr>
              <a:t>  Roadmap</a:t>
            </a:r>
          </a:p>
        </p:txBody>
      </p:sp>
      <p:sp>
        <p:nvSpPr>
          <p:cNvPr id="4100" name="Rectangle 2"/>
          <p:cNvSpPr>
            <a:spLocks noGrp="1" noChangeArrowheads="1"/>
          </p:cNvSpPr>
          <p:nvPr>
            <p:ph type="body" idx="4294967295"/>
          </p:nvPr>
        </p:nvSpPr>
        <p:spPr>
          <a:xfrm>
            <a:off x="903890" y="1056290"/>
            <a:ext cx="6934200" cy="5715000"/>
          </a:xfrm>
        </p:spPr>
        <p:txBody>
          <a:bodyPr/>
          <a:lstStyle/>
          <a:p>
            <a:pPr marL="608013" indent="-608013" eaLnBrk="1" hangingPunct="1">
              <a:lnSpc>
                <a:spcPct val="80000"/>
              </a:lnSpc>
              <a:spcBef>
                <a:spcPts val="500"/>
              </a:spcBef>
              <a:buFont typeface="Wingdings" panose="05000000000000000000" pitchFamily="2" charset="2"/>
              <a:buNone/>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zh-CN" altLang="en-GB" sz="2000" dirty="0" smtClean="0">
              <a:latin typeface="Comic Sans MS" panose="030F0702030302020204" pitchFamily="66" charset="0"/>
              <a:ea typeface="宋体" panose="02010600030101010101" pitchFamily="2" charset="-122"/>
            </a:endParaRPr>
          </a:p>
          <a:p>
            <a:pPr marL="608013" indent="-608013" eaLnBrk="1" hangingPunct="1">
              <a:lnSpc>
                <a:spcPct val="105000"/>
              </a:lnSpc>
              <a:spcBef>
                <a:spcPts val="6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r>
              <a:rPr lang="en-GB" altLang="zh-CN" sz="2400" dirty="0" smtClean="0">
                <a:latin typeface="Comic Sans MS" panose="030F0702030302020204" pitchFamily="66" charset="0"/>
                <a:ea typeface="宋体" panose="02010600030101010101" pitchFamily="2" charset="-122"/>
              </a:rPr>
              <a:t>Introduction of </a:t>
            </a:r>
            <a:r>
              <a:rPr lang="en-GB" altLang="zh-CN" sz="2400" dirty="0" err="1" smtClean="0">
                <a:latin typeface="Comic Sans MS" panose="030F0702030302020204" pitchFamily="66" charset="0"/>
                <a:ea typeface="宋体" panose="02010600030101010101" pitchFamily="2" charset="-122"/>
              </a:rPr>
              <a:t>Middlebox</a:t>
            </a:r>
            <a:endParaRPr lang="en-GB" altLang="zh-CN" sz="2000" dirty="0" smtClean="0">
              <a:latin typeface="Comic Sans MS" panose="030F0702030302020204" pitchFamily="66" charset="0"/>
              <a:ea typeface="宋体" panose="02010600030101010101" pitchFamily="2" charset="-122"/>
            </a:endParaRPr>
          </a:p>
          <a:p>
            <a:pPr marL="969963" lvl="1" indent="-512763" eaLnBrk="1" hangingPunct="1">
              <a:lnSpc>
                <a:spcPct val="105000"/>
              </a:lnSpc>
              <a:spcBef>
                <a:spcPts val="5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en-GB" altLang="zh-CN" sz="800" dirty="0" smtClean="0">
              <a:latin typeface="Comic Sans MS" panose="030F0702030302020204" pitchFamily="66" charset="0"/>
              <a:ea typeface="宋体" panose="02010600030101010101" pitchFamily="2" charset="-122"/>
            </a:endParaRPr>
          </a:p>
          <a:p>
            <a:pPr marL="457200" lvl="1" indent="0" eaLnBrk="1" hangingPunct="1">
              <a:lnSpc>
                <a:spcPct val="105000"/>
              </a:lnSpc>
              <a:spcBef>
                <a:spcPts val="500"/>
              </a:spcBef>
              <a:buNone/>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en-GB" altLang="zh-CN" sz="800" dirty="0" smtClean="0">
              <a:latin typeface="Comic Sans MS" panose="030F0702030302020204" pitchFamily="66" charset="0"/>
              <a:ea typeface="宋体" panose="02010600030101010101" pitchFamily="2" charset="-122"/>
            </a:endParaRPr>
          </a:p>
          <a:p>
            <a:pPr marL="608013" indent="-608013" eaLnBrk="1" hangingPunct="1">
              <a:lnSpc>
                <a:spcPct val="105000"/>
              </a:lnSpc>
              <a:spcBef>
                <a:spcPts val="5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r>
              <a:rPr lang="en-GB" altLang="zh-CN" sz="2400" dirty="0" err="1" smtClean="0">
                <a:latin typeface="Comic Sans MS" panose="030F0702030302020204" pitchFamily="66" charset="0"/>
                <a:ea typeface="宋体" panose="02010600030101010101" pitchFamily="2" charset="-122"/>
              </a:rPr>
              <a:t>Middlebox</a:t>
            </a:r>
            <a:r>
              <a:rPr lang="en-GB" altLang="zh-CN" sz="2400" dirty="0" smtClean="0">
                <a:latin typeface="Comic Sans MS" panose="030F0702030302020204" pitchFamily="66" charset="0"/>
                <a:ea typeface="宋体" panose="02010600030101010101" pitchFamily="2" charset="-122"/>
              </a:rPr>
              <a:t> Placement Problems</a:t>
            </a:r>
            <a:endParaRPr lang="en-GB" altLang="zh-CN" sz="2000" dirty="0" smtClean="0">
              <a:latin typeface="Comic Sans MS" panose="030F0702030302020204" pitchFamily="66" charset="0"/>
              <a:ea typeface="宋体" panose="02010600030101010101" pitchFamily="2" charset="-122"/>
            </a:endParaRPr>
          </a:p>
          <a:p>
            <a:pPr marL="969963" lvl="1" indent="-512763" eaLnBrk="1" hangingPunct="1">
              <a:lnSpc>
                <a:spcPct val="105000"/>
              </a:lnSpc>
              <a:spcBef>
                <a:spcPts val="5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en-GB" altLang="zh-CN" sz="800" dirty="0" smtClean="0">
              <a:latin typeface="Comic Sans MS" panose="030F0702030302020204" pitchFamily="66" charset="0"/>
              <a:ea typeface="宋体" panose="02010600030101010101" pitchFamily="2" charset="-122"/>
            </a:endParaRPr>
          </a:p>
          <a:p>
            <a:pPr marL="969963" lvl="1" indent="-512763" eaLnBrk="1" hangingPunct="1">
              <a:lnSpc>
                <a:spcPct val="105000"/>
              </a:lnSpc>
              <a:spcBef>
                <a:spcPts val="5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en-GB" altLang="zh-CN" sz="800" dirty="0" smtClean="0">
              <a:latin typeface="Comic Sans MS" panose="030F0702030302020204" pitchFamily="66" charset="0"/>
              <a:ea typeface="宋体" panose="02010600030101010101" pitchFamily="2" charset="-122"/>
            </a:endParaRPr>
          </a:p>
          <a:p>
            <a:pPr marL="569913" indent="-512763">
              <a:lnSpc>
                <a:spcPct val="105000"/>
              </a:lnSpc>
              <a:spcBef>
                <a:spcPts val="5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r>
              <a:rPr lang="en-GB" altLang="zh-CN" sz="2400" dirty="0" smtClean="0">
                <a:latin typeface="Comic Sans MS" panose="030F0702030302020204" pitchFamily="66" charset="0"/>
                <a:ea typeface="宋体" panose="02010600030101010101" pitchFamily="2" charset="-122"/>
              </a:rPr>
              <a:t>Traffic Changing Effects</a:t>
            </a:r>
            <a:endParaRPr lang="en-GB" altLang="zh-CN" sz="2000" dirty="0" smtClean="0">
              <a:latin typeface="Comic Sans MS" panose="030F0702030302020204" pitchFamily="66" charset="0"/>
              <a:ea typeface="宋体" panose="02010600030101010101" pitchFamily="2" charset="-122"/>
            </a:endParaRPr>
          </a:p>
          <a:p>
            <a:pPr marL="969963" lvl="1" indent="-512763">
              <a:lnSpc>
                <a:spcPct val="105000"/>
              </a:lnSpc>
              <a:spcBef>
                <a:spcPts val="5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en-GB" altLang="zh-CN" sz="800" dirty="0" smtClean="0">
              <a:latin typeface="Comic Sans MS" panose="030F0702030302020204" pitchFamily="66" charset="0"/>
              <a:ea typeface="宋体" panose="02010600030101010101" pitchFamily="2" charset="-122"/>
            </a:endParaRPr>
          </a:p>
          <a:p>
            <a:pPr marL="969963" lvl="1" indent="-512763">
              <a:lnSpc>
                <a:spcPct val="105000"/>
              </a:lnSpc>
              <a:spcBef>
                <a:spcPts val="5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en-GB" altLang="zh-CN" sz="800" dirty="0" smtClean="0">
              <a:latin typeface="Comic Sans MS" panose="030F0702030302020204" pitchFamily="66" charset="0"/>
              <a:ea typeface="宋体" panose="02010600030101010101" pitchFamily="2" charset="-122"/>
            </a:endParaRPr>
          </a:p>
          <a:p>
            <a:pPr marL="608013" indent="-608013" eaLnBrk="1" hangingPunct="1">
              <a:lnSpc>
                <a:spcPct val="105000"/>
              </a:lnSpc>
              <a:spcBef>
                <a:spcPts val="5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r>
              <a:rPr lang="en-GB" altLang="zh-CN" sz="2400" dirty="0" smtClean="0">
                <a:latin typeface="Comic Sans MS" panose="030F0702030302020204" pitchFamily="66" charset="0"/>
                <a:ea typeface="宋体" panose="02010600030101010101" pitchFamily="2" charset="-122"/>
              </a:rPr>
              <a:t>Our Model and Solutions</a:t>
            </a:r>
          </a:p>
          <a:p>
            <a:pPr marL="608013" indent="-608013" eaLnBrk="1" hangingPunct="1">
              <a:lnSpc>
                <a:spcPct val="105000"/>
              </a:lnSpc>
              <a:spcBef>
                <a:spcPts val="5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en-GB" altLang="zh-CN" sz="2400" dirty="0">
              <a:latin typeface="Comic Sans MS" panose="030F0702030302020204" pitchFamily="66" charset="0"/>
              <a:ea typeface="宋体" panose="02010600030101010101" pitchFamily="2" charset="-122"/>
            </a:endParaRPr>
          </a:p>
          <a:p>
            <a:pPr marL="608013" indent="-608013" eaLnBrk="1" hangingPunct="1">
              <a:lnSpc>
                <a:spcPct val="105000"/>
              </a:lnSpc>
              <a:spcBef>
                <a:spcPts val="5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r>
              <a:rPr lang="en-GB" altLang="zh-CN" sz="2400" dirty="0" smtClean="0">
                <a:latin typeface="Comic Sans MS" panose="030F0702030302020204" pitchFamily="66" charset="0"/>
                <a:ea typeface="宋体" panose="02010600030101010101" pitchFamily="2" charset="-122"/>
              </a:rPr>
              <a:t>Simulation</a:t>
            </a:r>
          </a:p>
          <a:p>
            <a:pPr marL="608013" indent="-608013" eaLnBrk="1" hangingPunct="1">
              <a:lnSpc>
                <a:spcPct val="105000"/>
              </a:lnSpc>
              <a:spcBef>
                <a:spcPts val="5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en-GB" altLang="zh-CN" sz="2400" dirty="0">
              <a:latin typeface="Comic Sans MS" panose="030F0702030302020204" pitchFamily="66" charset="0"/>
              <a:ea typeface="宋体" panose="02010600030101010101" pitchFamily="2" charset="-122"/>
            </a:endParaRPr>
          </a:p>
          <a:p>
            <a:pPr marL="608013" indent="-608013" eaLnBrk="1" hangingPunct="1">
              <a:lnSpc>
                <a:spcPct val="105000"/>
              </a:lnSpc>
              <a:spcBef>
                <a:spcPts val="5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r>
              <a:rPr lang="en-GB" altLang="zh-CN" sz="2400" dirty="0" smtClean="0">
                <a:latin typeface="Comic Sans MS" panose="030F0702030302020204" pitchFamily="66" charset="0"/>
                <a:ea typeface="宋体" panose="02010600030101010101" pitchFamily="2" charset="-122"/>
              </a:rPr>
              <a:t>Conclusion and Future Work</a:t>
            </a:r>
            <a:endParaRPr lang="en-GB" altLang="zh-CN" sz="2000" dirty="0" smtClean="0">
              <a:latin typeface="Comic Sans MS" panose="030F0702030302020204" pitchFamily="66" charset="0"/>
              <a:ea typeface="宋体" panose="02010600030101010101" pitchFamily="2" charset="-122"/>
            </a:endParaRPr>
          </a:p>
          <a:p>
            <a:pPr marL="969963" lvl="1" indent="-512763" eaLnBrk="1" hangingPunct="1">
              <a:lnSpc>
                <a:spcPct val="105000"/>
              </a:lnSpc>
              <a:spcBef>
                <a:spcPts val="500"/>
              </a:spcBef>
              <a:buFont typeface="+mj-lt"/>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en-GB" altLang="zh-CN" sz="2000" dirty="0" smtClean="0">
              <a:latin typeface="Comic Sans MS" panose="030F0702030302020204" pitchFamily="66" charset="0"/>
              <a:ea typeface="宋体" panose="02010600030101010101" pitchFamily="2" charset="-122"/>
            </a:endParaRP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124200"/>
            <a:ext cx="2128838"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1557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EF1019-CBF5-2341-9600-2DD50C71CE03}"/>
              </a:ext>
            </a:extLst>
          </p:cNvPr>
          <p:cNvPicPr>
            <a:picLocks noChangeAspect="1"/>
          </p:cNvPicPr>
          <p:nvPr/>
        </p:nvPicPr>
        <p:blipFill>
          <a:blip r:embed="rId2"/>
          <a:stretch>
            <a:fillRect/>
          </a:stretch>
        </p:blipFill>
        <p:spPr>
          <a:xfrm>
            <a:off x="1790699" y="4114800"/>
            <a:ext cx="4106593" cy="2362200"/>
          </a:xfrm>
          <a:prstGeom prst="rect">
            <a:avLst/>
          </a:prstGeom>
        </p:spPr>
      </p:pic>
      <p:sp>
        <p:nvSpPr>
          <p:cNvPr id="2" name="Title 1">
            <a:extLst>
              <a:ext uri="{FF2B5EF4-FFF2-40B4-BE49-F238E27FC236}">
                <a16:creationId xmlns:a16="http://schemas.microsoft.com/office/drawing/2014/main" id="{0896F0C0-E9AE-2645-9A1E-19DE9F7ED63E}"/>
              </a:ext>
            </a:extLst>
          </p:cNvPr>
          <p:cNvSpPr>
            <a:spLocks noGrp="1"/>
          </p:cNvSpPr>
          <p:nvPr>
            <p:ph type="title"/>
          </p:nvPr>
        </p:nvSpPr>
        <p:spPr>
          <a:xfrm>
            <a:off x="0" y="224642"/>
            <a:ext cx="9220199" cy="1141412"/>
          </a:xfrm>
        </p:spPr>
        <p:txBody>
          <a:bodyPr/>
          <a:lstStyle/>
          <a:p>
            <a:r>
              <a:rPr lang="en-US" altLang="zh-CN" sz="3600" dirty="0">
                <a:latin typeface="Comic Sans MS" panose="030F0902030302020204" pitchFamily="66" charset="0"/>
              </a:rPr>
              <a:t>Totally-ordered</a:t>
            </a:r>
            <a:r>
              <a:rPr lang="zh-CN" altLang="en-US" sz="3600" dirty="0">
                <a:latin typeface="Comic Sans MS" panose="030F0902030302020204" pitchFamily="66" charset="0"/>
              </a:rPr>
              <a:t> </a:t>
            </a:r>
            <a:r>
              <a:rPr lang="en-US" altLang="zh-CN" sz="3600" dirty="0" err="1">
                <a:latin typeface="Comic Sans MS" panose="030F0902030302020204" pitchFamily="66" charset="0"/>
              </a:rPr>
              <a:t>Middlebox</a:t>
            </a:r>
            <a:r>
              <a:rPr lang="zh-CN" altLang="en-US" sz="3600" dirty="0">
                <a:latin typeface="Comic Sans MS" panose="030F0902030302020204" pitchFamily="66" charset="0"/>
              </a:rPr>
              <a:t> </a:t>
            </a:r>
            <a:r>
              <a:rPr lang="en-US" altLang="zh-CN" sz="3600" dirty="0">
                <a:latin typeface="Comic Sans MS" panose="030F0902030302020204" pitchFamily="66" charset="0"/>
              </a:rPr>
              <a:t>Set Placement</a:t>
            </a:r>
            <a:endParaRPr lang="en-US" sz="3600" dirty="0"/>
          </a:p>
        </p:txBody>
      </p:sp>
      <p:sp>
        <p:nvSpPr>
          <p:cNvPr id="3" name="Content Placeholder 2">
            <a:extLst>
              <a:ext uri="{FF2B5EF4-FFF2-40B4-BE49-F238E27FC236}">
                <a16:creationId xmlns:a16="http://schemas.microsoft.com/office/drawing/2014/main" id="{3EDBF08F-0513-8344-B529-67B19B905DC6}"/>
              </a:ext>
            </a:extLst>
          </p:cNvPr>
          <p:cNvSpPr>
            <a:spLocks noGrp="1"/>
          </p:cNvSpPr>
          <p:nvPr>
            <p:ph idx="1"/>
          </p:nvPr>
        </p:nvSpPr>
        <p:spPr>
          <a:xfrm>
            <a:off x="457200" y="1366054"/>
            <a:ext cx="8228013" cy="2743200"/>
          </a:xfrm>
        </p:spPr>
        <p:txBody>
          <a:bodyPr/>
          <a:lstStyle/>
          <a:p>
            <a:r>
              <a:rPr lang="en-US" altLang="zh-CN" sz="2400" dirty="0">
                <a:latin typeface="Comic Sans MS" panose="030F0902030302020204" pitchFamily="66" charset="0"/>
              </a:rPr>
              <a:t>Solution:</a:t>
            </a:r>
            <a:r>
              <a:rPr lang="zh-CN" altLang="en-US" sz="2400" dirty="0">
                <a:latin typeface="Comic Sans MS" panose="030F0902030302020204" pitchFamily="66" charset="0"/>
              </a:rPr>
              <a:t>  </a:t>
            </a:r>
            <a:r>
              <a:rPr lang="en-US" altLang="zh-CN" sz="2400" dirty="0">
                <a:latin typeface="Comic Sans MS" panose="030F0902030302020204" pitchFamily="66" charset="0"/>
              </a:rPr>
              <a:t>Dynamic</a:t>
            </a:r>
            <a:r>
              <a:rPr lang="zh-CN" altLang="en-US" sz="2400" dirty="0">
                <a:latin typeface="Comic Sans MS" panose="030F0902030302020204" pitchFamily="66" charset="0"/>
              </a:rPr>
              <a:t> </a:t>
            </a:r>
            <a:r>
              <a:rPr lang="en-US" altLang="zh-CN" sz="2400" dirty="0">
                <a:latin typeface="Comic Sans MS" panose="030F0902030302020204" pitchFamily="66" charset="0"/>
              </a:rPr>
              <a:t>Programming</a:t>
            </a:r>
            <a:r>
              <a:rPr lang="zh-CN" altLang="en-US" sz="2400" dirty="0">
                <a:latin typeface="Comic Sans MS" panose="030F0902030302020204" pitchFamily="66" charset="0"/>
              </a:rPr>
              <a:t> </a:t>
            </a:r>
            <a:r>
              <a:rPr lang="en-US" altLang="zh-CN" sz="2400" dirty="0">
                <a:latin typeface="Comic Sans MS" panose="030F0902030302020204" pitchFamily="66" charset="0"/>
              </a:rPr>
              <a:t>(</a:t>
            </a:r>
            <a:r>
              <a:rPr lang="en-US" altLang="zh-CN" sz="2400" dirty="0">
                <a:solidFill>
                  <a:srgbClr val="0070C0"/>
                </a:solidFill>
                <a:latin typeface="Comic Sans MS" panose="030F0902030302020204" pitchFamily="66" charset="0"/>
              </a:rPr>
              <a:t>DP</a:t>
            </a:r>
            <a:r>
              <a:rPr lang="en-US" altLang="zh-CN" sz="2400" dirty="0">
                <a:latin typeface="Comic Sans MS" panose="030F0902030302020204" pitchFamily="66" charset="0"/>
              </a:rPr>
              <a:t>)</a:t>
            </a:r>
          </a:p>
          <a:p>
            <a:endParaRPr lang="en-US" altLang="zh-CN" sz="800" dirty="0">
              <a:latin typeface="Comic Sans MS" panose="030F0902030302020204" pitchFamily="66" charset="0"/>
            </a:endParaRPr>
          </a:p>
          <a:p>
            <a:r>
              <a:rPr lang="en-US" altLang="zh-CN" sz="2400" dirty="0">
                <a:latin typeface="Comic Sans MS" panose="030F0902030302020204" pitchFamily="66" charset="0"/>
              </a:rPr>
              <a:t>Works</a:t>
            </a:r>
            <a:r>
              <a:rPr lang="zh-CN" altLang="en-US" sz="2400" dirty="0">
                <a:latin typeface="Comic Sans MS" panose="030F0902030302020204" pitchFamily="66" charset="0"/>
              </a:rPr>
              <a:t> </a:t>
            </a:r>
            <a:r>
              <a:rPr lang="en-US" altLang="zh-CN" sz="2400" dirty="0">
                <a:latin typeface="Comic Sans MS" panose="030F0902030302020204" pitchFamily="66" charset="0"/>
              </a:rPr>
              <a:t>for</a:t>
            </a:r>
            <a:r>
              <a:rPr lang="zh-CN" altLang="en-US" sz="2400" dirty="0">
                <a:latin typeface="Comic Sans MS" panose="030F0902030302020204" pitchFamily="66" charset="0"/>
              </a:rPr>
              <a:t> </a:t>
            </a:r>
            <a:r>
              <a:rPr lang="en-US" altLang="zh-CN" sz="2400" dirty="0">
                <a:latin typeface="Comic Sans MS" panose="030F0902030302020204" pitchFamily="66" charset="0"/>
              </a:rPr>
              <a:t>infinite</a:t>
            </a:r>
            <a:r>
              <a:rPr lang="zh-CN" altLang="en-US" sz="2400" dirty="0">
                <a:latin typeface="Comic Sans MS" panose="030F0902030302020204" pitchFamily="66" charset="0"/>
              </a:rPr>
              <a:t> </a:t>
            </a:r>
            <a:r>
              <a:rPr lang="en-US" altLang="zh-CN" sz="2400" dirty="0">
                <a:latin typeface="Comic Sans MS" panose="030F0902030302020204" pitchFamily="66" charset="0"/>
              </a:rPr>
              <a:t>and</a:t>
            </a:r>
            <a:r>
              <a:rPr lang="zh-CN" altLang="en-US" sz="2400" dirty="0">
                <a:latin typeface="Comic Sans MS" panose="030F0902030302020204" pitchFamily="66" charset="0"/>
              </a:rPr>
              <a:t> </a:t>
            </a:r>
            <a:r>
              <a:rPr lang="en-US" altLang="zh-CN" sz="2400" dirty="0">
                <a:latin typeface="Comic Sans MS" panose="030F0902030302020204" pitchFamily="66" charset="0"/>
              </a:rPr>
              <a:t>finite</a:t>
            </a:r>
            <a:r>
              <a:rPr lang="zh-CN" altLang="en-US" sz="2400" dirty="0">
                <a:latin typeface="Comic Sans MS" panose="030F0902030302020204" pitchFamily="66" charset="0"/>
              </a:rPr>
              <a:t> </a:t>
            </a:r>
            <a:r>
              <a:rPr lang="en-US" altLang="zh-CN" sz="2400" dirty="0">
                <a:latin typeface="Comic Sans MS" panose="030F0902030302020204" pitchFamily="66" charset="0"/>
              </a:rPr>
              <a:t>vertex</a:t>
            </a:r>
            <a:r>
              <a:rPr lang="zh-CN" altLang="en-US" sz="2400" dirty="0">
                <a:latin typeface="Comic Sans MS" panose="030F0902030302020204" pitchFamily="66" charset="0"/>
              </a:rPr>
              <a:t> </a:t>
            </a:r>
            <a:r>
              <a:rPr lang="en-US" altLang="zh-CN" sz="2400" dirty="0">
                <a:latin typeface="Comic Sans MS" panose="030F0902030302020204" pitchFamily="66" charset="0"/>
              </a:rPr>
              <a:t>capacity</a:t>
            </a:r>
          </a:p>
          <a:p>
            <a:endParaRPr lang="en-US" altLang="zh-CN" sz="800" dirty="0">
              <a:latin typeface="Comic Sans MS" panose="030F0902030302020204" pitchFamily="66" charset="0"/>
            </a:endParaRPr>
          </a:p>
          <a:p>
            <a:r>
              <a:rPr lang="en-US" altLang="zh-CN" sz="2400" dirty="0">
                <a:latin typeface="Comic Sans MS" panose="030F0902030302020204" pitchFamily="66" charset="0"/>
              </a:rPr>
              <a:t>OPT(</a:t>
            </a:r>
            <a:r>
              <a:rPr lang="en-US" altLang="zh-CN" sz="2400" dirty="0" err="1">
                <a:latin typeface="Comic Sans MS" panose="030F0902030302020204" pitchFamily="66" charset="0"/>
              </a:rPr>
              <a:t>i</a:t>
            </a:r>
            <a:r>
              <a:rPr lang="en-US" altLang="zh-CN" sz="2400" dirty="0">
                <a:latin typeface="Comic Sans MS" panose="030F0902030302020204" pitchFamily="66" charset="0"/>
              </a:rPr>
              <a:t>,</a:t>
            </a:r>
            <a:r>
              <a:rPr lang="zh-CN" altLang="en-US" sz="2400" dirty="0">
                <a:latin typeface="Comic Sans MS" panose="030F0902030302020204" pitchFamily="66" charset="0"/>
              </a:rPr>
              <a:t> </a:t>
            </a:r>
            <a:r>
              <a:rPr lang="en-US" altLang="zh-CN" sz="2400" dirty="0">
                <a:latin typeface="Comic Sans MS" panose="030F0902030302020204" pitchFamily="66" charset="0"/>
              </a:rPr>
              <a:t>j)</a:t>
            </a:r>
          </a:p>
          <a:p>
            <a:pPr lvl="1"/>
            <a:r>
              <a:rPr lang="en-US" altLang="zh-CN" sz="2000" dirty="0">
                <a:latin typeface="Comic Sans MS" panose="030F0902030302020204" pitchFamily="66" charset="0"/>
              </a:rPr>
              <a:t>Minimum</a:t>
            </a:r>
            <a:r>
              <a:rPr lang="zh-CN" altLang="en-US" sz="2000" dirty="0">
                <a:latin typeface="Comic Sans MS" panose="030F0902030302020204" pitchFamily="66" charset="0"/>
              </a:rPr>
              <a:t> </a:t>
            </a:r>
            <a:r>
              <a:rPr lang="en-US" altLang="zh-CN" sz="2000" dirty="0">
                <a:latin typeface="Comic Sans MS" panose="030F0902030302020204" pitchFamily="66" charset="0"/>
              </a:rPr>
              <a:t>cost</a:t>
            </a:r>
            <a:r>
              <a:rPr lang="zh-CN" altLang="en-US" sz="2000" dirty="0">
                <a:latin typeface="Comic Sans MS" panose="030F0902030302020204" pitchFamily="66" charset="0"/>
              </a:rPr>
              <a:t> </a:t>
            </a:r>
            <a:r>
              <a:rPr lang="en-US" altLang="zh-CN" sz="2000" dirty="0">
                <a:latin typeface="Comic Sans MS" panose="030F0902030302020204" pitchFamily="66" charset="0"/>
              </a:rPr>
              <a:t>of</a:t>
            </a:r>
            <a:r>
              <a:rPr lang="zh-CN" altLang="en-US" sz="2000" dirty="0">
                <a:latin typeface="Comic Sans MS" panose="030F0902030302020204" pitchFamily="66" charset="0"/>
              </a:rPr>
              <a:t> </a:t>
            </a:r>
            <a:r>
              <a:rPr lang="en-US" altLang="zh-CN" sz="2000" dirty="0">
                <a:latin typeface="Comic Sans MS" panose="030F0902030302020204" pitchFamily="66" charset="0"/>
              </a:rPr>
              <a:t>subtree</a:t>
            </a:r>
            <a:r>
              <a:rPr lang="zh-CN" altLang="en-US" sz="2000" dirty="0">
                <a:latin typeface="Comic Sans MS" panose="030F0902030302020204" pitchFamily="66" charset="0"/>
              </a:rPr>
              <a:t> </a:t>
            </a:r>
            <a:r>
              <a:rPr lang="en-US" altLang="zh-CN" sz="2000" dirty="0">
                <a:latin typeface="Comic Sans MS" panose="030F0902030302020204" pitchFamily="66" charset="0"/>
              </a:rPr>
              <a:t>with</a:t>
            </a:r>
            <a:r>
              <a:rPr lang="zh-CN" altLang="en-US" sz="2000" dirty="0">
                <a:latin typeface="Comic Sans MS" panose="030F0902030302020204" pitchFamily="66" charset="0"/>
              </a:rPr>
              <a:t> </a:t>
            </a:r>
            <a:r>
              <a:rPr lang="en-US" altLang="zh-CN" sz="2000" dirty="0">
                <a:latin typeface="Comic Sans MS" panose="030F0902030302020204" pitchFamily="66" charset="0"/>
              </a:rPr>
              <a:t>root</a:t>
            </a:r>
            <a:r>
              <a:rPr lang="zh-CN" altLang="en-US" sz="2000" dirty="0">
                <a:latin typeface="Comic Sans MS" panose="030F0902030302020204" pitchFamily="66" charset="0"/>
              </a:rPr>
              <a:t> </a:t>
            </a:r>
            <a:r>
              <a:rPr lang="en-US" altLang="zh-CN" sz="2000" dirty="0">
                <a:latin typeface="Comic Sans MS" panose="030F0902030302020204" pitchFamily="66" charset="0"/>
              </a:rPr>
              <a:t>v</a:t>
            </a:r>
            <a:r>
              <a:rPr lang="en-US" altLang="zh-CN" sz="2000" baseline="-25000" dirty="0">
                <a:latin typeface="Comic Sans MS" panose="030F0902030302020204" pitchFamily="66" charset="0"/>
              </a:rPr>
              <a:t>i</a:t>
            </a:r>
            <a:r>
              <a:rPr lang="zh-CN" altLang="en-US" sz="2000" dirty="0">
                <a:latin typeface="Comic Sans MS" panose="030F0902030302020204" pitchFamily="66" charset="0"/>
              </a:rPr>
              <a:t> </a:t>
            </a:r>
            <a:r>
              <a:rPr lang="en-US" altLang="zh-CN" sz="2000" dirty="0">
                <a:latin typeface="Comic Sans MS" panose="030F0902030302020204" pitchFamily="66" charset="0"/>
              </a:rPr>
              <a:t>when</a:t>
            </a:r>
            <a:r>
              <a:rPr lang="zh-CN" altLang="en-US" sz="2000" dirty="0">
                <a:latin typeface="Comic Sans MS" panose="030F0902030302020204" pitchFamily="66" charset="0"/>
              </a:rPr>
              <a:t> </a:t>
            </a:r>
            <a:r>
              <a:rPr lang="en-US" altLang="zh-CN" sz="2000" dirty="0">
                <a:latin typeface="Comic Sans MS" panose="030F0902030302020204" pitchFamily="66" charset="0"/>
              </a:rPr>
              <a:t>placing</a:t>
            </a:r>
            <a:r>
              <a:rPr lang="zh-CN" altLang="en-US" sz="2000" dirty="0">
                <a:latin typeface="Comic Sans MS" panose="030F0902030302020204" pitchFamily="66" charset="0"/>
              </a:rPr>
              <a:t> </a:t>
            </a:r>
            <a:r>
              <a:rPr lang="en-US" altLang="zh-CN" sz="2000" dirty="0">
                <a:latin typeface="Comic Sans MS" panose="030F0902030302020204" pitchFamily="66" charset="0"/>
              </a:rPr>
              <a:t>first</a:t>
            </a:r>
            <a:r>
              <a:rPr lang="zh-CN" altLang="en-US" sz="2000" dirty="0">
                <a:latin typeface="Comic Sans MS" panose="030F0902030302020204" pitchFamily="66" charset="0"/>
              </a:rPr>
              <a:t> </a:t>
            </a:r>
            <a:r>
              <a:rPr lang="en-US" altLang="zh-CN" sz="2000" dirty="0">
                <a:latin typeface="Comic Sans MS" panose="030F0902030302020204" pitchFamily="66" charset="0"/>
              </a:rPr>
              <a:t>j</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middleboxes</a:t>
            </a:r>
            <a:r>
              <a:rPr lang="zh-CN" altLang="en-US" sz="2000" dirty="0">
                <a:latin typeface="Comic Sans MS" panose="030F0902030302020204" pitchFamily="66" charset="0"/>
              </a:rPr>
              <a:t> </a:t>
            </a:r>
            <a:r>
              <a:rPr lang="en-US" altLang="zh-CN" sz="2000" dirty="0">
                <a:latin typeface="Comic Sans MS" panose="030F0902030302020204" pitchFamily="66" charset="0"/>
              </a:rPr>
              <a:t>in</a:t>
            </a:r>
            <a:r>
              <a:rPr lang="zh-CN" altLang="en-US" sz="2000" dirty="0">
                <a:latin typeface="Comic Sans MS" panose="030F0902030302020204" pitchFamily="66" charset="0"/>
              </a:rPr>
              <a:t> </a:t>
            </a:r>
            <a:r>
              <a:rPr lang="en-US" altLang="zh-CN" sz="2000" dirty="0">
                <a:latin typeface="Comic Sans MS" panose="030F0902030302020204" pitchFamily="66" charset="0"/>
              </a:rPr>
              <a:t>the</a:t>
            </a:r>
            <a:r>
              <a:rPr lang="zh-CN" altLang="en-US" sz="2000" dirty="0">
                <a:latin typeface="Comic Sans MS" panose="030F0902030302020204" pitchFamily="66" charset="0"/>
              </a:rPr>
              <a:t> </a:t>
            </a:r>
            <a:r>
              <a:rPr lang="en-US" altLang="zh-CN" sz="2000" dirty="0">
                <a:latin typeface="Comic Sans MS" panose="030F0902030302020204" pitchFamily="66" charset="0"/>
              </a:rPr>
              <a:t>set</a:t>
            </a:r>
          </a:p>
          <a:p>
            <a:pPr lvl="1"/>
            <a:r>
              <a:rPr lang="zh-CN" altLang="en-US" sz="2000" dirty="0">
                <a:latin typeface="Comic Sans MS" panose="030F0902030302020204" pitchFamily="66" charset="0"/>
              </a:rPr>
              <a:t>    </a:t>
            </a:r>
            <a:r>
              <a:rPr lang="en-US" altLang="zh-CN" sz="2000" dirty="0">
                <a:latin typeface="Comic Sans MS" panose="030F0902030302020204" pitchFamily="66" charset="0"/>
              </a:rPr>
              <a:t>if</a:t>
            </a:r>
            <a:r>
              <a:rPr lang="zh-CN" altLang="en-US" sz="2000" dirty="0">
                <a:latin typeface="Comic Sans MS" panose="030F0902030302020204" pitchFamily="66" charset="0"/>
              </a:rPr>
              <a:t> </a:t>
            </a:r>
            <a:r>
              <a:rPr lang="en-US" altLang="zh-CN" sz="2000" dirty="0">
                <a:latin typeface="Comic Sans MS" panose="030F0902030302020204" pitchFamily="66" charset="0"/>
              </a:rPr>
              <a:t>capacity</a:t>
            </a:r>
            <a:r>
              <a:rPr lang="zh-CN" altLang="en-US" sz="2000" dirty="0">
                <a:latin typeface="Comic Sans MS" panose="030F0902030302020204" pitchFamily="66" charset="0"/>
              </a:rPr>
              <a:t> </a:t>
            </a:r>
            <a:r>
              <a:rPr lang="en-US" altLang="zh-CN" sz="2000" dirty="0">
                <a:latin typeface="Comic Sans MS" panose="030F0902030302020204" pitchFamily="66" charset="0"/>
              </a:rPr>
              <a:t>is</a:t>
            </a:r>
            <a:r>
              <a:rPr lang="zh-CN" altLang="en-US" sz="2000" dirty="0">
                <a:latin typeface="Comic Sans MS" panose="030F0902030302020204" pitchFamily="66" charset="0"/>
              </a:rPr>
              <a:t> </a:t>
            </a:r>
            <a:r>
              <a:rPr lang="en-US" altLang="zh-CN" sz="2000" dirty="0">
                <a:latin typeface="Comic Sans MS" panose="030F0902030302020204" pitchFamily="66" charset="0"/>
              </a:rPr>
              <a:t>not</a:t>
            </a:r>
            <a:r>
              <a:rPr lang="zh-CN" altLang="en-US" sz="2000" dirty="0">
                <a:latin typeface="Comic Sans MS" panose="030F0902030302020204" pitchFamily="66" charset="0"/>
              </a:rPr>
              <a:t> </a:t>
            </a:r>
            <a:r>
              <a:rPr lang="en-US" altLang="zh-CN" sz="2000" dirty="0">
                <a:latin typeface="Comic Sans MS" panose="030F0902030302020204" pitchFamily="66" charset="0"/>
              </a:rPr>
              <a:t>enough</a:t>
            </a:r>
          </a:p>
          <a:p>
            <a:pPr marL="0" indent="0">
              <a:buNone/>
            </a:pPr>
            <a:endParaRPr lang="en-US" dirty="0"/>
          </a:p>
        </p:txBody>
      </p:sp>
      <p:sp>
        <p:nvSpPr>
          <p:cNvPr id="6" name="Right Brace 5">
            <a:extLst>
              <a:ext uri="{FF2B5EF4-FFF2-40B4-BE49-F238E27FC236}">
                <a16:creationId xmlns:a16="http://schemas.microsoft.com/office/drawing/2014/main" id="{513E18D6-977E-0746-8A58-828A2300767B}"/>
              </a:ext>
            </a:extLst>
          </p:cNvPr>
          <p:cNvSpPr/>
          <p:nvPr/>
        </p:nvSpPr>
        <p:spPr bwMode="auto">
          <a:xfrm>
            <a:off x="6019799" y="4267200"/>
            <a:ext cx="533400" cy="2133600"/>
          </a:xfrm>
          <a:prstGeom prst="rightBrace">
            <a:avLst>
              <a:gd name="adj1" fmla="val 8333"/>
              <a:gd name="adj2" fmla="val 48469"/>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ysClr val="windowText" lastClr="000000"/>
              </a:solidFill>
              <a:effectLst/>
              <a:latin typeface="Arial" charset="0"/>
            </a:endParaRPr>
          </a:p>
        </p:txBody>
      </p:sp>
      <p:sp>
        <p:nvSpPr>
          <p:cNvPr id="7" name="TextBox 6">
            <a:extLst>
              <a:ext uri="{FF2B5EF4-FFF2-40B4-BE49-F238E27FC236}">
                <a16:creationId xmlns:a16="http://schemas.microsoft.com/office/drawing/2014/main" id="{F2D2ACEF-6B12-684D-97C7-88D1399E5A24}"/>
              </a:ext>
            </a:extLst>
          </p:cNvPr>
          <p:cNvSpPr txBox="1"/>
          <p:nvPr/>
        </p:nvSpPr>
        <p:spPr>
          <a:xfrm>
            <a:off x="6629399" y="5105400"/>
            <a:ext cx="251460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First</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j</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middleboxes</a:t>
            </a:r>
            <a:endParaRPr lang="en-US" dirty="0">
              <a:solidFill>
                <a:schemeClr val="tx1"/>
              </a:solidFill>
              <a:latin typeface="Comic Sans MS" panose="030F0902030302020204" pitchFamily="66" charset="0"/>
            </a:endParaRPr>
          </a:p>
        </p:txBody>
      </p:sp>
      <p:cxnSp>
        <p:nvCxnSpPr>
          <p:cNvPr id="8" name="Straight Arrow Connector 7">
            <a:extLst>
              <a:ext uri="{FF2B5EF4-FFF2-40B4-BE49-F238E27FC236}">
                <a16:creationId xmlns:a16="http://schemas.microsoft.com/office/drawing/2014/main" id="{21B92E58-6F0D-D646-8306-B5D7BBF4775A}"/>
              </a:ext>
            </a:extLst>
          </p:cNvPr>
          <p:cNvCxnSpPr>
            <a:cxnSpLocks/>
          </p:cNvCxnSpPr>
          <p:nvPr/>
        </p:nvCxnSpPr>
        <p:spPr bwMode="auto">
          <a:xfrm flipV="1">
            <a:off x="4191000" y="4490558"/>
            <a:ext cx="3035298" cy="157642"/>
          </a:xfrm>
          <a:prstGeom prst="straightConnector1">
            <a:avLst/>
          </a:prstGeom>
          <a:solidFill>
            <a:srgbClr val="00B8FF"/>
          </a:solidFill>
          <a:ln w="19050"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71CC0DCC-3929-EA4A-AE19-DDE90A2962D6}"/>
              </a:ext>
            </a:extLst>
          </p:cNvPr>
          <p:cNvSpPr txBox="1"/>
          <p:nvPr/>
        </p:nvSpPr>
        <p:spPr>
          <a:xfrm>
            <a:off x="7200899" y="4336516"/>
            <a:ext cx="2514600" cy="646331"/>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(k+1)</a:t>
            </a:r>
            <a:r>
              <a:rPr lang="en-US" altLang="zh-CN" baseline="-25000" dirty="0" err="1">
                <a:solidFill>
                  <a:schemeClr val="tx1"/>
                </a:solidFill>
                <a:latin typeface="Comic Sans MS" panose="030F0902030302020204" pitchFamily="66" charset="0"/>
              </a:rPr>
              <a:t>th</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to</a:t>
            </a:r>
            <a:r>
              <a:rPr lang="zh-CN" altLang="en-US" dirty="0">
                <a:solidFill>
                  <a:schemeClr val="tx1"/>
                </a:solidFill>
                <a:latin typeface="Comic Sans MS" panose="030F0902030302020204" pitchFamily="66" charset="0"/>
              </a:rPr>
              <a:t> </a:t>
            </a:r>
            <a:r>
              <a:rPr lang="en-US" altLang="zh-CN" dirty="0" err="1">
                <a:solidFill>
                  <a:schemeClr val="tx1"/>
                </a:solidFill>
                <a:latin typeface="Comic Sans MS" panose="030F0902030302020204" pitchFamily="66" charset="0"/>
              </a:rPr>
              <a:t>j</a:t>
            </a:r>
            <a:r>
              <a:rPr lang="en-US" altLang="zh-CN" baseline="-25000" dirty="0" err="1">
                <a:solidFill>
                  <a:schemeClr val="tx1"/>
                </a:solidFill>
                <a:latin typeface="Comic Sans MS" panose="030F0902030302020204" pitchFamily="66" charset="0"/>
              </a:rPr>
              <a:t>th</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middleboxes</a:t>
            </a:r>
            <a:endParaRPr lang="en-US" dirty="0">
              <a:solidFill>
                <a:schemeClr val="tx1"/>
              </a:solidFill>
              <a:latin typeface="Comic Sans MS" panose="030F0902030302020204" pitchFamily="66" charset="0"/>
            </a:endParaRPr>
          </a:p>
        </p:txBody>
      </p:sp>
      <p:sp>
        <p:nvSpPr>
          <p:cNvPr id="10" name="Left Brace 9">
            <a:extLst>
              <a:ext uri="{FF2B5EF4-FFF2-40B4-BE49-F238E27FC236}">
                <a16:creationId xmlns:a16="http://schemas.microsoft.com/office/drawing/2014/main" id="{E69BCDA0-483E-B64B-8A4B-638E95951ABF}"/>
              </a:ext>
            </a:extLst>
          </p:cNvPr>
          <p:cNvSpPr/>
          <p:nvPr/>
        </p:nvSpPr>
        <p:spPr bwMode="auto">
          <a:xfrm>
            <a:off x="1600200" y="5105400"/>
            <a:ext cx="228600" cy="1295400"/>
          </a:xfrm>
          <a:prstGeom prst="leftBrace">
            <a:avLst/>
          </a:prstGeom>
          <a:no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buClr>
                <a:srgbClr val="000000"/>
              </a:buClr>
              <a:buSzPct val="100000"/>
            </a:pPr>
            <a:endParaRPr lang="en-US">
              <a:solidFill>
                <a:sysClr val="windowText" lastClr="000000"/>
              </a:solidFill>
              <a:latin typeface="Arial" charset="0"/>
            </a:endParaRPr>
          </a:p>
        </p:txBody>
      </p:sp>
      <p:sp>
        <p:nvSpPr>
          <p:cNvPr id="13" name="Right Brace 12">
            <a:extLst>
              <a:ext uri="{FF2B5EF4-FFF2-40B4-BE49-F238E27FC236}">
                <a16:creationId xmlns:a16="http://schemas.microsoft.com/office/drawing/2014/main" id="{9E7896BF-D2F1-9445-89CB-21653B4BF0AA}"/>
              </a:ext>
            </a:extLst>
          </p:cNvPr>
          <p:cNvSpPr/>
          <p:nvPr/>
        </p:nvSpPr>
        <p:spPr bwMode="auto">
          <a:xfrm>
            <a:off x="5943600" y="5268893"/>
            <a:ext cx="228599" cy="1143575"/>
          </a:xfrm>
          <a:prstGeom prst="rightBrace">
            <a:avLst>
              <a:gd name="adj1" fmla="val 11190"/>
              <a:gd name="adj2" fmla="val 50487"/>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ysClr val="windowText" lastClr="000000"/>
              </a:solidFill>
              <a:effectLst/>
              <a:latin typeface="Arial" charset="0"/>
            </a:endParaRPr>
          </a:p>
        </p:txBody>
      </p:sp>
      <p:cxnSp>
        <p:nvCxnSpPr>
          <p:cNvPr id="15" name="Straight Arrow Connector 14">
            <a:extLst>
              <a:ext uri="{FF2B5EF4-FFF2-40B4-BE49-F238E27FC236}">
                <a16:creationId xmlns:a16="http://schemas.microsoft.com/office/drawing/2014/main" id="{D91B06B6-FA56-AE48-9AE7-7D28A4F3902C}"/>
              </a:ext>
            </a:extLst>
          </p:cNvPr>
          <p:cNvCxnSpPr>
            <a:cxnSpLocks/>
            <a:stCxn id="13" idx="1"/>
          </p:cNvCxnSpPr>
          <p:nvPr/>
        </p:nvCxnSpPr>
        <p:spPr bwMode="auto">
          <a:xfrm>
            <a:off x="6172199" y="5846250"/>
            <a:ext cx="571501" cy="254215"/>
          </a:xfrm>
          <a:prstGeom prst="straightConnector1">
            <a:avLst/>
          </a:prstGeom>
          <a:solidFill>
            <a:srgbClr val="00B8FF"/>
          </a:solidFill>
          <a:ln w="19050" cap="flat" cmpd="sng" algn="ctr">
            <a:solidFill>
              <a:srgbClr val="FF0000"/>
            </a:solidFill>
            <a:prstDash val="solid"/>
            <a:round/>
            <a:headEnd type="none" w="med" len="med"/>
            <a:tailEnd type="triangle"/>
          </a:ln>
          <a:effectLst/>
        </p:spPr>
      </p:cxnSp>
      <p:pic>
        <p:nvPicPr>
          <p:cNvPr id="12" name="Picture 11">
            <a:extLst>
              <a:ext uri="{FF2B5EF4-FFF2-40B4-BE49-F238E27FC236}">
                <a16:creationId xmlns:a16="http://schemas.microsoft.com/office/drawing/2014/main" id="{5DCAF8F1-9B1D-9342-9AB6-EDB51732B0D4}"/>
              </a:ext>
            </a:extLst>
          </p:cNvPr>
          <p:cNvPicPr>
            <a:picLocks noChangeAspect="1"/>
          </p:cNvPicPr>
          <p:nvPr/>
        </p:nvPicPr>
        <p:blipFill>
          <a:blip r:embed="rId3"/>
          <a:stretch>
            <a:fillRect/>
          </a:stretch>
        </p:blipFill>
        <p:spPr>
          <a:xfrm flipH="1">
            <a:off x="1268361" y="4033054"/>
            <a:ext cx="255639" cy="132633"/>
          </a:xfrm>
          <a:prstGeom prst="rect">
            <a:avLst/>
          </a:prstGeom>
        </p:spPr>
      </p:pic>
      <p:pic>
        <p:nvPicPr>
          <p:cNvPr id="16" name="Picture 3">
            <a:extLst>
              <a:ext uri="{FF2B5EF4-FFF2-40B4-BE49-F238E27FC236}">
                <a16:creationId xmlns:a16="http://schemas.microsoft.com/office/drawing/2014/main" id="{C16BFD43-2D4C-FD4A-BDC1-CB5C2C7C75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5294313"/>
            <a:ext cx="129698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6898B38A-46C5-C745-829A-1B20DD9E4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215" y="5675313"/>
            <a:ext cx="129698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234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6F5E8F-AEA6-8549-A6D7-0E3DCE05C06F}"/>
              </a:ext>
            </a:extLst>
          </p:cNvPr>
          <p:cNvSpPr>
            <a:spLocks noGrp="1"/>
          </p:cNvSpPr>
          <p:nvPr>
            <p:ph idx="1"/>
          </p:nvPr>
        </p:nvSpPr>
        <p:spPr>
          <a:xfrm>
            <a:off x="304800" y="1290636"/>
            <a:ext cx="8228013" cy="4652963"/>
          </a:xfrm>
        </p:spPr>
        <p:txBody>
          <a:bodyPr/>
          <a:lstStyle/>
          <a:p>
            <a:r>
              <a:rPr lang="en-US" altLang="zh-CN" sz="2400" dirty="0">
                <a:latin typeface="Comic Sans MS" panose="030F0902030302020204" pitchFamily="66" charset="0"/>
              </a:rPr>
              <a:t>Left</a:t>
            </a:r>
            <a:r>
              <a:rPr lang="zh-CN" altLang="en-US" sz="2400" dirty="0">
                <a:latin typeface="Comic Sans MS" panose="030F0902030302020204" pitchFamily="66" charset="0"/>
              </a:rPr>
              <a:t> </a:t>
            </a:r>
            <a:r>
              <a:rPr lang="en-US" altLang="zh-CN" sz="2400" dirty="0">
                <a:latin typeface="Comic Sans MS" panose="030F0902030302020204" pitchFamily="66" charset="0"/>
              </a:rPr>
              <a:t>triangle</a:t>
            </a:r>
          </a:p>
          <a:p>
            <a:endParaRPr lang="en-US" altLang="zh-CN" sz="2400" dirty="0">
              <a:latin typeface="Comic Sans MS" panose="030F0902030302020204" pitchFamily="66" charset="0"/>
            </a:endParaRPr>
          </a:p>
          <a:p>
            <a:endParaRPr lang="en-US" altLang="zh-CN" sz="2400" dirty="0">
              <a:latin typeface="Comic Sans MS" panose="030F0902030302020204" pitchFamily="66" charset="0"/>
            </a:endParaRPr>
          </a:p>
          <a:p>
            <a:endParaRPr lang="en-US" sz="2400" dirty="0">
              <a:latin typeface="Comic Sans MS" panose="030F0902030302020204" pitchFamily="66" charset="0"/>
            </a:endParaRPr>
          </a:p>
          <a:p>
            <a:endParaRPr lang="en-US" sz="2400" dirty="0">
              <a:latin typeface="Comic Sans MS" panose="030F0902030302020204" pitchFamily="66" charset="0"/>
            </a:endParaRPr>
          </a:p>
          <a:p>
            <a:endParaRPr lang="en-US" sz="2400" dirty="0">
              <a:latin typeface="Comic Sans MS" panose="030F0902030302020204" pitchFamily="66" charset="0"/>
            </a:endParaRPr>
          </a:p>
          <a:p>
            <a:endParaRPr lang="en-US" sz="2400" dirty="0">
              <a:latin typeface="Comic Sans MS" panose="030F0902030302020204" pitchFamily="66" charset="0"/>
            </a:endParaRPr>
          </a:p>
          <a:p>
            <a:endParaRPr lang="en-US" sz="2400" dirty="0">
              <a:latin typeface="Comic Sans MS" panose="030F0902030302020204" pitchFamily="66" charset="0"/>
            </a:endParaRPr>
          </a:p>
          <a:p>
            <a:r>
              <a:rPr lang="en-US" altLang="zh-CN" sz="2400" dirty="0">
                <a:latin typeface="Comic Sans MS" panose="030F0902030302020204" pitchFamily="66" charset="0"/>
              </a:rPr>
              <a:t>Right</a:t>
            </a:r>
            <a:r>
              <a:rPr lang="zh-CN" altLang="en-US" sz="2400" dirty="0">
                <a:latin typeface="Comic Sans MS" panose="030F0902030302020204" pitchFamily="66" charset="0"/>
              </a:rPr>
              <a:t> </a:t>
            </a:r>
            <a:r>
              <a:rPr lang="en-US" altLang="zh-CN" sz="2400" dirty="0">
                <a:latin typeface="Comic Sans MS" panose="030F0902030302020204" pitchFamily="66" charset="0"/>
              </a:rPr>
              <a:t>triangle</a:t>
            </a:r>
          </a:p>
          <a:p>
            <a:pPr lvl="1"/>
            <a:r>
              <a:rPr lang="en-US" altLang="zh-CN" sz="2000" dirty="0">
                <a:latin typeface="Comic Sans MS" panose="030F0902030302020204" pitchFamily="66" charset="0"/>
              </a:rPr>
              <a:t>Similar</a:t>
            </a:r>
            <a:r>
              <a:rPr lang="zh-CN" altLang="en-US" sz="2000" dirty="0">
                <a:latin typeface="Comic Sans MS" panose="030F0902030302020204" pitchFamily="66" charset="0"/>
              </a:rPr>
              <a:t> </a:t>
            </a:r>
            <a:r>
              <a:rPr lang="en-US" altLang="zh-CN" sz="2000" dirty="0">
                <a:latin typeface="Comic Sans MS" panose="030F0902030302020204" pitchFamily="66" charset="0"/>
              </a:rPr>
              <a:t>to</a:t>
            </a:r>
            <a:r>
              <a:rPr lang="zh-CN" altLang="en-US" sz="2000" dirty="0">
                <a:latin typeface="Comic Sans MS" panose="030F0902030302020204" pitchFamily="66" charset="0"/>
              </a:rPr>
              <a:t> </a:t>
            </a:r>
            <a:r>
              <a:rPr lang="en-US" altLang="zh-CN" sz="2000" dirty="0">
                <a:latin typeface="Comic Sans MS" panose="030F0902030302020204" pitchFamily="66" charset="0"/>
              </a:rPr>
              <a:t>the</a:t>
            </a:r>
            <a:r>
              <a:rPr lang="zh-CN" altLang="en-US" sz="2000" dirty="0">
                <a:latin typeface="Comic Sans MS" panose="030F0902030302020204" pitchFamily="66" charset="0"/>
              </a:rPr>
              <a:t> </a:t>
            </a:r>
            <a:r>
              <a:rPr lang="en-US" altLang="zh-CN" sz="2000" dirty="0">
                <a:latin typeface="Comic Sans MS" panose="030F0902030302020204" pitchFamily="66" charset="0"/>
              </a:rPr>
              <a:t>left</a:t>
            </a:r>
            <a:r>
              <a:rPr lang="zh-CN" altLang="en-US" sz="2000" dirty="0">
                <a:latin typeface="Comic Sans MS" panose="030F0902030302020204" pitchFamily="66" charset="0"/>
              </a:rPr>
              <a:t> </a:t>
            </a:r>
            <a:r>
              <a:rPr lang="en-US" altLang="zh-CN" sz="2000" dirty="0">
                <a:latin typeface="Comic Sans MS" panose="030F0902030302020204" pitchFamily="66" charset="0"/>
              </a:rPr>
              <a:t>triangle’s</a:t>
            </a:r>
            <a:r>
              <a:rPr lang="zh-CN" altLang="en-US" sz="2000" dirty="0">
                <a:latin typeface="Comic Sans MS" panose="030F0902030302020204" pitchFamily="66" charset="0"/>
              </a:rPr>
              <a:t> </a:t>
            </a:r>
            <a:r>
              <a:rPr lang="en-US" altLang="zh-CN" sz="2000" dirty="0">
                <a:latin typeface="Comic Sans MS" panose="030F0902030302020204" pitchFamily="66" charset="0"/>
              </a:rPr>
              <a:t>formulation</a:t>
            </a:r>
          </a:p>
        </p:txBody>
      </p:sp>
      <p:sp>
        <p:nvSpPr>
          <p:cNvPr id="2" name="Title 1">
            <a:extLst>
              <a:ext uri="{FF2B5EF4-FFF2-40B4-BE49-F238E27FC236}">
                <a16:creationId xmlns:a16="http://schemas.microsoft.com/office/drawing/2014/main" id="{43674722-5D81-DD40-829F-AF3BD8E0CACE}"/>
              </a:ext>
            </a:extLst>
          </p:cNvPr>
          <p:cNvSpPr>
            <a:spLocks noGrp="1"/>
          </p:cNvSpPr>
          <p:nvPr>
            <p:ph type="title"/>
          </p:nvPr>
        </p:nvSpPr>
        <p:spPr/>
        <p:txBody>
          <a:bodyPr/>
          <a:lstStyle/>
          <a:p>
            <a:r>
              <a:rPr lang="en-US" altLang="zh-CN" sz="3600" dirty="0">
                <a:latin typeface="Comic Sans MS" panose="030F0902030302020204" pitchFamily="66" charset="0"/>
              </a:rPr>
              <a:t>Dynamic</a:t>
            </a:r>
            <a:r>
              <a:rPr lang="zh-CN" altLang="en-US" sz="3600" dirty="0">
                <a:latin typeface="Comic Sans MS" panose="030F0902030302020204" pitchFamily="66" charset="0"/>
              </a:rPr>
              <a:t> </a:t>
            </a:r>
            <a:r>
              <a:rPr lang="en-US" altLang="zh-CN" sz="3600" dirty="0">
                <a:latin typeface="Comic Sans MS" panose="030F0902030302020204" pitchFamily="66" charset="0"/>
              </a:rPr>
              <a:t>Programming</a:t>
            </a:r>
            <a:r>
              <a:rPr lang="zh-CN" altLang="en-US" sz="3600" dirty="0">
                <a:latin typeface="Comic Sans MS" panose="030F0902030302020204" pitchFamily="66" charset="0"/>
              </a:rPr>
              <a:t> </a:t>
            </a:r>
            <a:r>
              <a:rPr lang="en-US" altLang="zh-CN" sz="3600" dirty="0">
                <a:latin typeface="Comic Sans MS" panose="030F0902030302020204" pitchFamily="66" charset="0"/>
              </a:rPr>
              <a:t>Formulation</a:t>
            </a:r>
            <a:endParaRPr lang="en-US" sz="3600" dirty="0">
              <a:latin typeface="Comic Sans MS" panose="030F0902030302020204" pitchFamily="66" charset="0"/>
            </a:endParaRPr>
          </a:p>
        </p:txBody>
      </p:sp>
      <p:grpSp>
        <p:nvGrpSpPr>
          <p:cNvPr id="6" name="Group 5">
            <a:extLst>
              <a:ext uri="{FF2B5EF4-FFF2-40B4-BE49-F238E27FC236}">
                <a16:creationId xmlns:a16="http://schemas.microsoft.com/office/drawing/2014/main" id="{E621E12B-E872-DA42-A48A-65E72F72A8EE}"/>
              </a:ext>
            </a:extLst>
          </p:cNvPr>
          <p:cNvGrpSpPr/>
          <p:nvPr/>
        </p:nvGrpSpPr>
        <p:grpSpPr>
          <a:xfrm>
            <a:off x="7195680" y="1600200"/>
            <a:ext cx="1839913" cy="457200"/>
            <a:chOff x="6337300" y="1981200"/>
            <a:chExt cx="1839913" cy="457200"/>
          </a:xfrm>
        </p:grpSpPr>
        <p:sp>
          <p:nvSpPr>
            <p:cNvPr id="7" name="TextBox 6">
              <a:extLst>
                <a:ext uri="{FF2B5EF4-FFF2-40B4-BE49-F238E27FC236}">
                  <a16:creationId xmlns:a16="http://schemas.microsoft.com/office/drawing/2014/main" id="{657DA391-E3AA-484A-9EE8-2ADAA85848D7}"/>
                </a:ext>
              </a:extLst>
            </p:cNvPr>
            <p:cNvSpPr txBox="1"/>
            <p:nvPr/>
          </p:nvSpPr>
          <p:spPr>
            <a:xfrm>
              <a:off x="6337300" y="2050390"/>
              <a:ext cx="1839913" cy="338554"/>
            </a:xfrm>
            <a:prstGeom prst="rect">
              <a:avLst/>
            </a:prstGeom>
            <a:noFill/>
          </p:spPr>
          <p:txBody>
            <a:bodyPr wrap="square" rtlCol="0">
              <a:spAutoFit/>
            </a:bodyPr>
            <a:lstStyle/>
            <a:p>
              <a:pPr algn="ctr"/>
              <a:r>
                <a:rPr lang="en-US" altLang="zh-CN" sz="1600" dirty="0">
                  <a:solidFill>
                    <a:srgbClr val="FF0000"/>
                  </a:solidFill>
                  <a:latin typeface="Comic Sans MS" panose="030F0902030302020204" pitchFamily="66" charset="0"/>
                </a:rPr>
                <a:t>Left</a:t>
              </a:r>
              <a:r>
                <a:rPr lang="zh-CN" altLang="en-US" sz="1600" dirty="0">
                  <a:solidFill>
                    <a:srgbClr val="FF0000"/>
                  </a:solidFill>
                  <a:latin typeface="Comic Sans MS" panose="030F0902030302020204" pitchFamily="66" charset="0"/>
                </a:rPr>
                <a:t> </a:t>
              </a:r>
              <a:r>
                <a:rPr lang="en-US" altLang="zh-CN" sz="1600" dirty="0">
                  <a:solidFill>
                    <a:srgbClr val="FF0000"/>
                  </a:solidFill>
                  <a:latin typeface="Comic Sans MS" panose="030F0902030302020204" pitchFamily="66" charset="0"/>
                </a:rPr>
                <a:t>subtree</a:t>
              </a:r>
              <a:endParaRPr lang="en-US" sz="1600" dirty="0">
                <a:solidFill>
                  <a:srgbClr val="FF0000"/>
                </a:solidFill>
                <a:latin typeface="Comic Sans MS" panose="030F0902030302020204" pitchFamily="66" charset="0"/>
              </a:endParaRPr>
            </a:p>
          </p:txBody>
        </p:sp>
        <p:sp>
          <p:nvSpPr>
            <p:cNvPr id="8" name="Oval 7">
              <a:extLst>
                <a:ext uri="{FF2B5EF4-FFF2-40B4-BE49-F238E27FC236}">
                  <a16:creationId xmlns:a16="http://schemas.microsoft.com/office/drawing/2014/main" id="{6628044A-6C3B-1842-878F-D2D08A6FC71E}"/>
                </a:ext>
              </a:extLst>
            </p:cNvPr>
            <p:cNvSpPr/>
            <p:nvPr/>
          </p:nvSpPr>
          <p:spPr bwMode="auto">
            <a:xfrm>
              <a:off x="6337300" y="1981200"/>
              <a:ext cx="1674813" cy="4572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grpSp>
        <p:nvGrpSpPr>
          <p:cNvPr id="9" name="Group 8">
            <a:extLst>
              <a:ext uri="{FF2B5EF4-FFF2-40B4-BE49-F238E27FC236}">
                <a16:creationId xmlns:a16="http://schemas.microsoft.com/office/drawing/2014/main" id="{A55680D8-0D22-3F42-8667-408055B192CF}"/>
              </a:ext>
            </a:extLst>
          </p:cNvPr>
          <p:cNvGrpSpPr/>
          <p:nvPr/>
        </p:nvGrpSpPr>
        <p:grpSpPr>
          <a:xfrm>
            <a:off x="7160754" y="2209800"/>
            <a:ext cx="1839913" cy="457200"/>
            <a:chOff x="6335713" y="2667000"/>
            <a:chExt cx="1839913" cy="457200"/>
          </a:xfrm>
        </p:grpSpPr>
        <p:sp>
          <p:nvSpPr>
            <p:cNvPr id="10" name="TextBox 9">
              <a:extLst>
                <a:ext uri="{FF2B5EF4-FFF2-40B4-BE49-F238E27FC236}">
                  <a16:creationId xmlns:a16="http://schemas.microsoft.com/office/drawing/2014/main" id="{3B74F580-FFB7-3B4D-8E37-019A6B65D805}"/>
                </a:ext>
              </a:extLst>
            </p:cNvPr>
            <p:cNvSpPr txBox="1"/>
            <p:nvPr/>
          </p:nvSpPr>
          <p:spPr>
            <a:xfrm>
              <a:off x="6335713" y="2736190"/>
              <a:ext cx="1839913" cy="338554"/>
            </a:xfrm>
            <a:prstGeom prst="rect">
              <a:avLst/>
            </a:prstGeom>
            <a:noFill/>
          </p:spPr>
          <p:txBody>
            <a:bodyPr wrap="square" rtlCol="0">
              <a:spAutoFit/>
            </a:bodyPr>
            <a:lstStyle/>
            <a:p>
              <a:pPr algn="ctr"/>
              <a:r>
                <a:rPr lang="en-US" altLang="zh-CN" sz="1600" dirty="0">
                  <a:solidFill>
                    <a:srgbClr val="FF0000"/>
                  </a:solidFill>
                  <a:latin typeface="Comic Sans MS" panose="030F0902030302020204" pitchFamily="66" charset="0"/>
                </a:rPr>
                <a:t>Right</a:t>
              </a:r>
              <a:r>
                <a:rPr lang="zh-CN" altLang="en-US" sz="1600" dirty="0">
                  <a:solidFill>
                    <a:srgbClr val="FF0000"/>
                  </a:solidFill>
                  <a:latin typeface="Comic Sans MS" panose="030F0902030302020204" pitchFamily="66" charset="0"/>
                </a:rPr>
                <a:t> </a:t>
              </a:r>
              <a:r>
                <a:rPr lang="en-US" altLang="zh-CN" sz="1600" dirty="0">
                  <a:solidFill>
                    <a:srgbClr val="FF0000"/>
                  </a:solidFill>
                  <a:latin typeface="Comic Sans MS" panose="030F0902030302020204" pitchFamily="66" charset="0"/>
                </a:rPr>
                <a:t>subtree</a:t>
              </a:r>
              <a:endParaRPr lang="en-US" sz="1600" dirty="0">
                <a:solidFill>
                  <a:srgbClr val="FF0000"/>
                </a:solidFill>
                <a:latin typeface="Comic Sans MS" panose="030F0902030302020204" pitchFamily="66" charset="0"/>
              </a:endParaRPr>
            </a:p>
          </p:txBody>
        </p:sp>
        <p:sp>
          <p:nvSpPr>
            <p:cNvPr id="11" name="Oval 10">
              <a:extLst>
                <a:ext uri="{FF2B5EF4-FFF2-40B4-BE49-F238E27FC236}">
                  <a16:creationId xmlns:a16="http://schemas.microsoft.com/office/drawing/2014/main" id="{6147B28D-2582-3F41-B78E-B2B30082B144}"/>
                </a:ext>
              </a:extLst>
            </p:cNvPr>
            <p:cNvSpPr/>
            <p:nvPr/>
          </p:nvSpPr>
          <p:spPr bwMode="auto">
            <a:xfrm>
              <a:off x="6335713" y="2667000"/>
              <a:ext cx="1674813" cy="4572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grpSp>
        <p:nvGrpSpPr>
          <p:cNvPr id="12" name="Group 11">
            <a:extLst>
              <a:ext uri="{FF2B5EF4-FFF2-40B4-BE49-F238E27FC236}">
                <a16:creationId xmlns:a16="http://schemas.microsoft.com/office/drawing/2014/main" id="{6462E8D7-8C95-0547-A268-E05773324BBA}"/>
              </a:ext>
            </a:extLst>
          </p:cNvPr>
          <p:cNvGrpSpPr/>
          <p:nvPr/>
        </p:nvGrpSpPr>
        <p:grpSpPr>
          <a:xfrm>
            <a:off x="7204225" y="4800600"/>
            <a:ext cx="1796442" cy="796489"/>
            <a:chOff x="6324600" y="3352799"/>
            <a:chExt cx="1674813" cy="653965"/>
          </a:xfrm>
        </p:grpSpPr>
        <p:sp>
          <p:nvSpPr>
            <p:cNvPr id="13" name="TextBox 12">
              <a:extLst>
                <a:ext uri="{FF2B5EF4-FFF2-40B4-BE49-F238E27FC236}">
                  <a16:creationId xmlns:a16="http://schemas.microsoft.com/office/drawing/2014/main" id="{9236FF1B-B893-2A4B-9114-DC34283527C3}"/>
                </a:ext>
              </a:extLst>
            </p:cNvPr>
            <p:cNvSpPr txBox="1"/>
            <p:nvPr/>
          </p:nvSpPr>
          <p:spPr>
            <a:xfrm>
              <a:off x="6347962" y="3455354"/>
              <a:ext cx="1604963" cy="531614"/>
            </a:xfrm>
            <a:prstGeom prst="rect">
              <a:avLst/>
            </a:prstGeom>
            <a:noFill/>
          </p:spPr>
          <p:txBody>
            <a:bodyPr wrap="square" rtlCol="0">
              <a:spAutoFit/>
            </a:bodyPr>
            <a:lstStyle/>
            <a:p>
              <a:pPr algn="ctr"/>
              <a:r>
                <a:rPr lang="en-US" altLang="zh-CN" sz="1600" dirty="0">
                  <a:solidFill>
                    <a:srgbClr val="FF0000"/>
                  </a:solidFill>
                  <a:latin typeface="Comic Sans MS" panose="030F0902030302020204" pitchFamily="66" charset="0"/>
                </a:rPr>
                <a:t>Newly</a:t>
              </a:r>
              <a:r>
                <a:rPr lang="zh-CN" altLang="en-US" sz="1600" dirty="0">
                  <a:solidFill>
                    <a:srgbClr val="FF0000"/>
                  </a:solidFill>
                  <a:latin typeface="Comic Sans MS" panose="030F0902030302020204" pitchFamily="66" charset="0"/>
                </a:rPr>
                <a:t> </a:t>
              </a:r>
              <a:r>
                <a:rPr lang="en-US" altLang="zh-CN" sz="1600" dirty="0">
                  <a:solidFill>
                    <a:srgbClr val="FF0000"/>
                  </a:solidFill>
                  <a:latin typeface="Comic Sans MS" panose="030F0902030302020204" pitchFamily="66" charset="0"/>
                </a:rPr>
                <a:t>placed</a:t>
              </a:r>
              <a:r>
                <a:rPr lang="zh-CN" altLang="en-US" sz="1600" dirty="0">
                  <a:solidFill>
                    <a:srgbClr val="FF0000"/>
                  </a:solidFill>
                  <a:latin typeface="Comic Sans MS" panose="030F0902030302020204" pitchFamily="66" charset="0"/>
                </a:rPr>
                <a:t> </a:t>
              </a:r>
              <a:r>
                <a:rPr lang="en-US" altLang="zh-CN" sz="1600" dirty="0">
                  <a:solidFill>
                    <a:srgbClr val="FF0000"/>
                  </a:solidFill>
                  <a:latin typeface="Comic Sans MS" panose="030F0902030302020204" pitchFamily="66" charset="0"/>
                </a:rPr>
                <a:t>middleboxes</a:t>
              </a:r>
              <a:endParaRPr lang="en-US" sz="1600" dirty="0">
                <a:solidFill>
                  <a:srgbClr val="FF0000"/>
                </a:solidFill>
                <a:latin typeface="Comic Sans MS" panose="030F0902030302020204" pitchFamily="66" charset="0"/>
              </a:endParaRPr>
            </a:p>
          </p:txBody>
        </p:sp>
        <p:sp>
          <p:nvSpPr>
            <p:cNvPr id="14" name="Oval 13">
              <a:extLst>
                <a:ext uri="{FF2B5EF4-FFF2-40B4-BE49-F238E27FC236}">
                  <a16:creationId xmlns:a16="http://schemas.microsoft.com/office/drawing/2014/main" id="{1337D36E-3D89-9C48-A73A-D84356B6302D}"/>
                </a:ext>
              </a:extLst>
            </p:cNvPr>
            <p:cNvSpPr/>
            <p:nvPr/>
          </p:nvSpPr>
          <p:spPr bwMode="auto">
            <a:xfrm>
              <a:off x="6324600" y="3352799"/>
              <a:ext cx="1674813" cy="653965"/>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grpSp>
        <p:nvGrpSpPr>
          <p:cNvPr id="15" name="Group 14">
            <a:extLst>
              <a:ext uri="{FF2B5EF4-FFF2-40B4-BE49-F238E27FC236}">
                <a16:creationId xmlns:a16="http://schemas.microsoft.com/office/drawing/2014/main" id="{DCB2A89D-91F1-0B40-9DE5-853AD698B654}"/>
              </a:ext>
            </a:extLst>
          </p:cNvPr>
          <p:cNvGrpSpPr/>
          <p:nvPr/>
        </p:nvGrpSpPr>
        <p:grpSpPr>
          <a:xfrm>
            <a:off x="7243304" y="2819400"/>
            <a:ext cx="1627190" cy="842579"/>
            <a:chOff x="6324600" y="4190999"/>
            <a:chExt cx="1674813" cy="653965"/>
          </a:xfrm>
        </p:grpSpPr>
        <p:sp>
          <p:nvSpPr>
            <p:cNvPr id="16" name="TextBox 15">
              <a:extLst>
                <a:ext uri="{FF2B5EF4-FFF2-40B4-BE49-F238E27FC236}">
                  <a16:creationId xmlns:a16="http://schemas.microsoft.com/office/drawing/2014/main" id="{E623EC90-2386-FD4E-B6FA-93D045535CCB}"/>
                </a:ext>
              </a:extLst>
            </p:cNvPr>
            <p:cNvSpPr txBox="1"/>
            <p:nvPr/>
          </p:nvSpPr>
          <p:spPr>
            <a:xfrm>
              <a:off x="6334512" y="4287074"/>
              <a:ext cx="1533524" cy="453871"/>
            </a:xfrm>
            <a:prstGeom prst="rect">
              <a:avLst/>
            </a:prstGeom>
            <a:noFill/>
          </p:spPr>
          <p:txBody>
            <a:bodyPr wrap="square" rtlCol="0">
              <a:spAutoFit/>
            </a:bodyPr>
            <a:lstStyle/>
            <a:p>
              <a:pPr algn="ctr"/>
              <a:r>
                <a:rPr lang="en-US" altLang="zh-CN" sz="1600" dirty="0">
                  <a:solidFill>
                    <a:srgbClr val="FF0000"/>
                  </a:solidFill>
                  <a:latin typeface="Comic Sans MS" panose="030F0902030302020204" pitchFamily="66" charset="0"/>
                </a:rPr>
                <a:t>Changing</a:t>
              </a:r>
              <a:r>
                <a:rPr lang="zh-CN" altLang="en-US" sz="1600" dirty="0">
                  <a:solidFill>
                    <a:srgbClr val="FF0000"/>
                  </a:solidFill>
                  <a:latin typeface="Comic Sans MS" panose="030F0902030302020204" pitchFamily="66" charset="0"/>
                </a:rPr>
                <a:t> </a:t>
              </a:r>
              <a:r>
                <a:rPr lang="en-US" altLang="zh-CN" sz="1600" dirty="0">
                  <a:solidFill>
                    <a:srgbClr val="FF0000"/>
                  </a:solidFill>
                  <a:latin typeface="Comic Sans MS" panose="030F0902030302020204" pitchFamily="66" charset="0"/>
                </a:rPr>
                <a:t>rate</a:t>
              </a:r>
              <a:r>
                <a:rPr lang="zh-CN" altLang="en-US" sz="1600" dirty="0">
                  <a:solidFill>
                    <a:srgbClr val="FF0000"/>
                  </a:solidFill>
                  <a:latin typeface="Comic Sans MS" panose="030F0902030302020204" pitchFamily="66" charset="0"/>
                </a:rPr>
                <a:t> </a:t>
              </a:r>
              <a:r>
                <a:rPr lang="en-US" altLang="zh-CN" sz="1600" dirty="0">
                  <a:solidFill>
                    <a:srgbClr val="FF0000"/>
                  </a:solidFill>
                  <a:latin typeface="Comic Sans MS" panose="030F0902030302020204" pitchFamily="66" charset="0"/>
                </a:rPr>
                <a:t>consumption</a:t>
              </a:r>
              <a:endParaRPr lang="en-US" sz="1600" dirty="0">
                <a:solidFill>
                  <a:srgbClr val="FF0000"/>
                </a:solidFill>
                <a:latin typeface="Comic Sans MS" panose="030F0902030302020204" pitchFamily="66" charset="0"/>
              </a:endParaRPr>
            </a:p>
          </p:txBody>
        </p:sp>
        <p:sp>
          <p:nvSpPr>
            <p:cNvPr id="17" name="Oval 16">
              <a:extLst>
                <a:ext uri="{FF2B5EF4-FFF2-40B4-BE49-F238E27FC236}">
                  <a16:creationId xmlns:a16="http://schemas.microsoft.com/office/drawing/2014/main" id="{0E5DB476-7A4C-3149-9988-D8255B2663AA}"/>
                </a:ext>
              </a:extLst>
            </p:cNvPr>
            <p:cNvSpPr/>
            <p:nvPr/>
          </p:nvSpPr>
          <p:spPr bwMode="auto">
            <a:xfrm>
              <a:off x="6324600" y="4190999"/>
              <a:ext cx="1674813" cy="653965"/>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cxnSp>
        <p:nvCxnSpPr>
          <p:cNvPr id="18" name="Straight Arrow Connector 17">
            <a:extLst>
              <a:ext uri="{FF2B5EF4-FFF2-40B4-BE49-F238E27FC236}">
                <a16:creationId xmlns:a16="http://schemas.microsoft.com/office/drawing/2014/main" id="{478DFE41-E543-5943-9EC9-B97CD836CF96}"/>
              </a:ext>
            </a:extLst>
          </p:cNvPr>
          <p:cNvCxnSpPr>
            <a:cxnSpLocks/>
          </p:cNvCxnSpPr>
          <p:nvPr/>
        </p:nvCxnSpPr>
        <p:spPr bwMode="auto">
          <a:xfrm flipV="1">
            <a:off x="3276600" y="1757638"/>
            <a:ext cx="3766680" cy="20911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1B3BBEBC-DAC9-C64B-B2F5-747472473F6F}"/>
              </a:ext>
            </a:extLst>
          </p:cNvPr>
          <p:cNvCxnSpPr>
            <a:cxnSpLocks/>
          </p:cNvCxnSpPr>
          <p:nvPr/>
        </p:nvCxnSpPr>
        <p:spPr bwMode="auto">
          <a:xfrm>
            <a:off x="4876800" y="2209800"/>
            <a:ext cx="2166480" cy="15240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C72B76AD-BCAA-424D-AC9A-D29E6B4DF089}"/>
              </a:ext>
            </a:extLst>
          </p:cNvPr>
          <p:cNvCxnSpPr>
            <a:cxnSpLocks/>
          </p:cNvCxnSpPr>
          <p:nvPr/>
        </p:nvCxnSpPr>
        <p:spPr bwMode="auto">
          <a:xfrm>
            <a:off x="2057400" y="2748661"/>
            <a:ext cx="4994425" cy="2450183"/>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2D54F9B1-8F59-6843-8A96-0BFE5D753191}"/>
              </a:ext>
            </a:extLst>
          </p:cNvPr>
          <p:cNvCxnSpPr>
            <a:cxnSpLocks/>
          </p:cNvCxnSpPr>
          <p:nvPr/>
        </p:nvCxnSpPr>
        <p:spPr bwMode="auto">
          <a:xfrm>
            <a:off x="3931781" y="2748661"/>
            <a:ext cx="3159123" cy="390015"/>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56359ADD-023B-5B4E-8B22-EA3E3F92CC81}"/>
              </a:ext>
            </a:extLst>
          </p:cNvPr>
          <p:cNvCxnSpPr>
            <a:cxnSpLocks/>
          </p:cNvCxnSpPr>
          <p:nvPr/>
        </p:nvCxnSpPr>
        <p:spPr bwMode="auto">
          <a:xfrm>
            <a:off x="2057400" y="3437972"/>
            <a:ext cx="4985494" cy="1896027"/>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pic>
        <p:nvPicPr>
          <p:cNvPr id="31" name="Picture 30">
            <a:extLst>
              <a:ext uri="{FF2B5EF4-FFF2-40B4-BE49-F238E27FC236}">
                <a16:creationId xmlns:a16="http://schemas.microsoft.com/office/drawing/2014/main" id="{6F953D5E-8D42-2448-B88E-0C37CBCFE03B}"/>
              </a:ext>
            </a:extLst>
          </p:cNvPr>
          <p:cNvPicPr>
            <a:picLocks noChangeAspect="1"/>
          </p:cNvPicPr>
          <p:nvPr/>
        </p:nvPicPr>
        <p:blipFill>
          <a:blip r:embed="rId3"/>
          <a:stretch>
            <a:fillRect/>
          </a:stretch>
        </p:blipFill>
        <p:spPr>
          <a:xfrm>
            <a:off x="249505" y="1982484"/>
            <a:ext cx="6701877" cy="2387448"/>
          </a:xfrm>
          <a:prstGeom prst="rect">
            <a:avLst/>
          </a:prstGeom>
        </p:spPr>
      </p:pic>
      <p:cxnSp>
        <p:nvCxnSpPr>
          <p:cNvPr id="23" name="Straight Arrow Connector 22">
            <a:extLst>
              <a:ext uri="{FF2B5EF4-FFF2-40B4-BE49-F238E27FC236}">
                <a16:creationId xmlns:a16="http://schemas.microsoft.com/office/drawing/2014/main" id="{1DCFBEB9-2B17-CE46-9C33-DAA274FD5B4A}"/>
              </a:ext>
            </a:extLst>
          </p:cNvPr>
          <p:cNvCxnSpPr>
            <a:cxnSpLocks/>
          </p:cNvCxnSpPr>
          <p:nvPr/>
        </p:nvCxnSpPr>
        <p:spPr bwMode="auto">
          <a:xfrm>
            <a:off x="3594100" y="3356876"/>
            <a:ext cx="3448794" cy="681724"/>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grpSp>
        <p:nvGrpSpPr>
          <p:cNvPr id="24" name="Group 23">
            <a:extLst>
              <a:ext uri="{FF2B5EF4-FFF2-40B4-BE49-F238E27FC236}">
                <a16:creationId xmlns:a16="http://schemas.microsoft.com/office/drawing/2014/main" id="{7E614F45-3F46-AB4C-9638-8D169148F15E}"/>
              </a:ext>
            </a:extLst>
          </p:cNvPr>
          <p:cNvGrpSpPr/>
          <p:nvPr/>
        </p:nvGrpSpPr>
        <p:grpSpPr>
          <a:xfrm>
            <a:off x="7162799" y="3886199"/>
            <a:ext cx="1752037" cy="771330"/>
            <a:chOff x="6246165" y="4250137"/>
            <a:chExt cx="1803313" cy="598665"/>
          </a:xfrm>
        </p:grpSpPr>
        <p:sp>
          <p:nvSpPr>
            <p:cNvPr id="25" name="TextBox 24">
              <a:extLst>
                <a:ext uri="{FF2B5EF4-FFF2-40B4-BE49-F238E27FC236}">
                  <a16:creationId xmlns:a16="http://schemas.microsoft.com/office/drawing/2014/main" id="{68DF7277-870B-9A4D-BFD7-FECA198AB37C}"/>
                </a:ext>
              </a:extLst>
            </p:cNvPr>
            <p:cNvSpPr txBox="1"/>
            <p:nvPr/>
          </p:nvSpPr>
          <p:spPr>
            <a:xfrm>
              <a:off x="6246165" y="4328552"/>
              <a:ext cx="1803313" cy="453871"/>
            </a:xfrm>
            <a:prstGeom prst="rect">
              <a:avLst/>
            </a:prstGeom>
            <a:noFill/>
          </p:spPr>
          <p:txBody>
            <a:bodyPr wrap="square" rtlCol="0">
              <a:spAutoFit/>
            </a:bodyPr>
            <a:lstStyle/>
            <a:p>
              <a:pPr algn="ctr"/>
              <a:r>
                <a:rPr lang="en-US" altLang="zh-CN" sz="1600" dirty="0">
                  <a:solidFill>
                    <a:srgbClr val="FF0000"/>
                  </a:solidFill>
                  <a:latin typeface="Comic Sans MS" panose="030F0902030302020204" pitchFamily="66" charset="0"/>
                </a:rPr>
                <a:t>Base</a:t>
              </a:r>
              <a:r>
                <a:rPr lang="zh-CN" altLang="en-US" sz="1600" dirty="0">
                  <a:solidFill>
                    <a:srgbClr val="FF0000"/>
                  </a:solidFill>
                  <a:latin typeface="Comic Sans MS" panose="030F0902030302020204" pitchFamily="66" charset="0"/>
                </a:rPr>
                <a:t> </a:t>
              </a:r>
              <a:r>
                <a:rPr lang="en-US" altLang="zh-CN" sz="1600" dirty="0">
                  <a:solidFill>
                    <a:srgbClr val="FF0000"/>
                  </a:solidFill>
                  <a:latin typeface="Comic Sans MS" panose="030F0902030302020204" pitchFamily="66" charset="0"/>
                </a:rPr>
                <a:t>bandwidth</a:t>
              </a:r>
              <a:r>
                <a:rPr lang="zh-CN" altLang="en-US" sz="1600" dirty="0">
                  <a:solidFill>
                    <a:srgbClr val="FF0000"/>
                  </a:solidFill>
                  <a:latin typeface="Comic Sans MS" panose="030F0902030302020204" pitchFamily="66" charset="0"/>
                </a:rPr>
                <a:t> </a:t>
              </a:r>
              <a:r>
                <a:rPr lang="en-US" altLang="zh-CN" sz="1600" dirty="0">
                  <a:solidFill>
                    <a:srgbClr val="FF0000"/>
                  </a:solidFill>
                  <a:latin typeface="Comic Sans MS" panose="030F0902030302020204" pitchFamily="66" charset="0"/>
                </a:rPr>
                <a:t>consumption</a:t>
              </a:r>
              <a:endParaRPr lang="en-US" sz="1600" dirty="0">
                <a:solidFill>
                  <a:srgbClr val="FF0000"/>
                </a:solidFill>
                <a:latin typeface="Comic Sans MS" panose="030F0902030302020204" pitchFamily="66" charset="0"/>
              </a:endParaRPr>
            </a:p>
          </p:txBody>
        </p:sp>
        <p:sp>
          <p:nvSpPr>
            <p:cNvPr id="26" name="Oval 25">
              <a:extLst>
                <a:ext uri="{FF2B5EF4-FFF2-40B4-BE49-F238E27FC236}">
                  <a16:creationId xmlns:a16="http://schemas.microsoft.com/office/drawing/2014/main" id="{A4929725-91C5-5247-974B-87CE738E2C2F}"/>
                </a:ext>
              </a:extLst>
            </p:cNvPr>
            <p:cNvSpPr/>
            <p:nvPr/>
          </p:nvSpPr>
          <p:spPr bwMode="auto">
            <a:xfrm>
              <a:off x="6296815" y="4250137"/>
              <a:ext cx="1707022" cy="598665"/>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cxnSp>
        <p:nvCxnSpPr>
          <p:cNvPr id="39" name="Straight Arrow Connector 38">
            <a:extLst>
              <a:ext uri="{FF2B5EF4-FFF2-40B4-BE49-F238E27FC236}">
                <a16:creationId xmlns:a16="http://schemas.microsoft.com/office/drawing/2014/main" id="{08E4970C-ABE8-C048-990D-5A04C5AF0153}"/>
              </a:ext>
            </a:extLst>
          </p:cNvPr>
          <p:cNvCxnSpPr>
            <a:cxnSpLocks/>
          </p:cNvCxnSpPr>
          <p:nvPr/>
        </p:nvCxnSpPr>
        <p:spPr bwMode="auto">
          <a:xfrm>
            <a:off x="5318497" y="3268690"/>
            <a:ext cx="1797166" cy="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08679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1857-5DCB-6640-9B09-F6E84FA7C239}"/>
              </a:ext>
            </a:extLst>
          </p:cNvPr>
          <p:cNvSpPr>
            <a:spLocks noGrp="1"/>
          </p:cNvSpPr>
          <p:nvPr>
            <p:ph type="title"/>
          </p:nvPr>
        </p:nvSpPr>
        <p:spPr/>
        <p:txBody>
          <a:bodyPr/>
          <a:lstStyle/>
          <a:p>
            <a:r>
              <a:rPr lang="en-US" altLang="zh-CN" sz="3600" dirty="0">
                <a:latin typeface="Comic Sans MS" panose="030F0902030302020204" pitchFamily="66" charset="0"/>
              </a:rPr>
              <a:t>Totally-ordered</a:t>
            </a:r>
            <a:r>
              <a:rPr lang="zh-CN" altLang="en-US" sz="3600" dirty="0">
                <a:latin typeface="Comic Sans MS" panose="030F0902030302020204" pitchFamily="66" charset="0"/>
              </a:rPr>
              <a:t> </a:t>
            </a:r>
            <a:r>
              <a:rPr lang="en-US" altLang="zh-CN" sz="3600" dirty="0" err="1">
                <a:latin typeface="Comic Sans MS" panose="030F0902030302020204" pitchFamily="66" charset="0"/>
              </a:rPr>
              <a:t>Middlebox</a:t>
            </a:r>
            <a:r>
              <a:rPr lang="zh-CN" altLang="en-US" sz="3600" dirty="0">
                <a:latin typeface="Comic Sans MS" panose="030F0902030302020204" pitchFamily="66" charset="0"/>
              </a:rPr>
              <a:t> </a:t>
            </a:r>
            <a:r>
              <a:rPr lang="en-US" altLang="zh-CN" sz="3600" dirty="0">
                <a:latin typeface="Comic Sans MS" panose="030F0902030302020204" pitchFamily="66" charset="0"/>
              </a:rPr>
              <a:t>Set</a:t>
            </a:r>
            <a:r>
              <a:rPr lang="zh-CN" altLang="en-US" sz="3600" dirty="0">
                <a:latin typeface="Comic Sans MS" panose="030F0902030302020204" pitchFamily="66" charset="0"/>
              </a:rPr>
              <a:t> </a:t>
            </a:r>
            <a:r>
              <a:rPr lang="en-US" altLang="zh-CN" sz="3600" dirty="0">
                <a:latin typeface="Comic Sans MS" panose="030F0902030302020204" pitchFamily="66" charset="0"/>
              </a:rPr>
              <a:t>Placement</a:t>
            </a:r>
            <a:r>
              <a:rPr lang="zh-CN" altLang="en-US" sz="3600" dirty="0">
                <a:latin typeface="Comic Sans MS" panose="030F0902030302020204" pitchFamily="66" charset="0"/>
              </a:rPr>
              <a:t> </a:t>
            </a:r>
            <a:r>
              <a:rPr lang="en-US" altLang="zh-CN" sz="3200" dirty="0">
                <a:latin typeface="Comic Sans MS" panose="030F0902030302020204" pitchFamily="66" charset="0"/>
              </a:rPr>
              <a:t>(cont’d)</a:t>
            </a:r>
            <a:endParaRPr lang="en-US" sz="3600" dirty="0"/>
          </a:p>
        </p:txBody>
      </p:sp>
      <p:sp>
        <p:nvSpPr>
          <p:cNvPr id="3" name="Content Placeholder 2">
            <a:extLst>
              <a:ext uri="{FF2B5EF4-FFF2-40B4-BE49-F238E27FC236}">
                <a16:creationId xmlns:a16="http://schemas.microsoft.com/office/drawing/2014/main" id="{BE82C0B6-C6E9-934B-BDFA-3A9FE4E195FE}"/>
              </a:ext>
            </a:extLst>
          </p:cNvPr>
          <p:cNvSpPr>
            <a:spLocks noGrp="1"/>
          </p:cNvSpPr>
          <p:nvPr>
            <p:ph idx="1"/>
          </p:nvPr>
        </p:nvSpPr>
        <p:spPr>
          <a:xfrm>
            <a:off x="609600" y="1600200"/>
            <a:ext cx="8075613" cy="4529138"/>
          </a:xfrm>
        </p:spPr>
        <p:txBody>
          <a:bodyPr/>
          <a:lstStyle/>
          <a:p>
            <a:pPr marL="0" indent="0">
              <a:buNone/>
            </a:pPr>
            <a:r>
              <a:rPr lang="en-US" altLang="zh-CN" sz="2400" dirty="0">
                <a:latin typeface="Comic Sans MS" panose="030F0902030302020204" pitchFamily="66" charset="0"/>
              </a:rPr>
              <a:t>Insights</a:t>
            </a:r>
          </a:p>
          <a:p>
            <a:r>
              <a:rPr lang="en-US" altLang="zh-CN" sz="2000" dirty="0">
                <a:latin typeface="Comic Sans MS" panose="030F0902030302020204" pitchFamily="66" charset="0"/>
              </a:rPr>
              <a:t>The</a:t>
            </a:r>
            <a:r>
              <a:rPr lang="zh-CN" altLang="en-US" sz="2000" dirty="0">
                <a:latin typeface="Comic Sans MS" panose="030F0902030302020204" pitchFamily="66" charset="0"/>
              </a:rPr>
              <a:t> </a:t>
            </a:r>
            <a:r>
              <a:rPr lang="en-US" sz="2000" dirty="0">
                <a:latin typeface="Comic Sans MS" panose="030F0902030302020204" pitchFamily="66" charset="0"/>
              </a:rPr>
              <a:t>optimal placement with</a:t>
            </a:r>
            <a:r>
              <a:rPr lang="zh-CN" altLang="en-US" sz="2000" dirty="0">
                <a:latin typeface="Comic Sans MS" panose="030F0902030302020204" pitchFamily="66" charset="0"/>
              </a:rPr>
              <a:t> </a:t>
            </a:r>
            <a:r>
              <a:rPr lang="en-US" sz="2000" dirty="0">
                <a:latin typeface="Comic Sans MS" panose="030F0902030302020204" pitchFamily="66" charset="0"/>
              </a:rPr>
              <a:t>root v</a:t>
            </a:r>
            <a:r>
              <a:rPr lang="en-US" sz="2000" baseline="-25000" dirty="0">
                <a:latin typeface="Comic Sans MS" panose="030F0902030302020204" pitchFamily="66" charset="0"/>
              </a:rPr>
              <a:t>i</a:t>
            </a:r>
            <a:r>
              <a:rPr lang="en-US" sz="2000" dirty="0">
                <a:latin typeface="Comic Sans MS" panose="030F0902030302020204" pitchFamily="66" charset="0"/>
              </a:rPr>
              <a:t> </a:t>
            </a:r>
            <a:r>
              <a:rPr lang="en-US" altLang="zh-CN" sz="2000" dirty="0">
                <a:latin typeface="Comic Sans MS" panose="030F0902030302020204" pitchFamily="66" charset="0"/>
              </a:rPr>
              <a:t>by</a:t>
            </a:r>
            <a:r>
              <a:rPr lang="zh-CN" altLang="en-US" sz="2000" dirty="0">
                <a:latin typeface="Comic Sans MS" panose="030F0902030302020204" pitchFamily="66" charset="0"/>
              </a:rPr>
              <a:t> </a:t>
            </a:r>
            <a:r>
              <a:rPr lang="en-US" altLang="zh-CN" sz="2000" dirty="0">
                <a:latin typeface="Comic Sans MS" panose="030F0902030302020204" pitchFamily="66" charset="0"/>
              </a:rPr>
              <a:t>placing</a:t>
            </a:r>
            <a:r>
              <a:rPr lang="zh-CN" altLang="en-US" sz="2000" dirty="0">
                <a:latin typeface="Comic Sans MS" panose="030F0902030302020204" pitchFamily="66" charset="0"/>
              </a:rPr>
              <a:t> </a:t>
            </a:r>
            <a:r>
              <a:rPr lang="en-US" altLang="zh-CN" sz="2000" dirty="0">
                <a:latin typeface="Comic Sans MS" panose="030F0902030302020204" pitchFamily="66" charset="0"/>
              </a:rPr>
              <a:t>first</a:t>
            </a:r>
            <a:r>
              <a:rPr lang="zh-CN" altLang="en-US" sz="2000" dirty="0">
                <a:latin typeface="Comic Sans MS" panose="030F0902030302020204" pitchFamily="66" charset="0"/>
              </a:rPr>
              <a:t> </a:t>
            </a:r>
            <a:r>
              <a:rPr lang="en-US" altLang="zh-CN" sz="2000" dirty="0">
                <a:latin typeface="Comic Sans MS" panose="030F0902030302020204" pitchFamily="66" charset="0"/>
              </a:rPr>
              <a:t>j</a:t>
            </a:r>
            <a:r>
              <a:rPr lang="zh-CN" altLang="en-US" sz="2000" dirty="0">
                <a:latin typeface="Comic Sans MS" panose="030F0902030302020204" pitchFamily="66" charset="0"/>
              </a:rPr>
              <a:t> </a:t>
            </a:r>
            <a:r>
              <a:rPr lang="en-US" sz="2000" dirty="0">
                <a:latin typeface="Comic Sans MS" panose="030F0902030302020204" pitchFamily="66" charset="0"/>
              </a:rPr>
              <a:t>and </a:t>
            </a:r>
            <a:r>
              <a:rPr lang="zh-CN" altLang="en-US" sz="2000" dirty="0">
                <a:latin typeface="Comic Sans MS" panose="030F0902030302020204" pitchFamily="66" charset="0"/>
              </a:rPr>
              <a:t> </a:t>
            </a:r>
            <a:r>
              <a:rPr lang="en-US" altLang="zh-CN" sz="2000" dirty="0">
                <a:latin typeface="Comic Sans MS" panose="030F0902030302020204" pitchFamily="66" charset="0"/>
              </a:rPr>
              <a:t>its</a:t>
            </a:r>
            <a:r>
              <a:rPr lang="zh-CN" altLang="en-US" sz="2000" dirty="0">
                <a:latin typeface="Comic Sans MS" panose="030F0902030302020204" pitchFamily="66" charset="0"/>
              </a:rPr>
              <a:t> </a:t>
            </a:r>
            <a:r>
              <a:rPr lang="en-US" altLang="zh-CN" sz="2000" dirty="0">
                <a:latin typeface="Comic Sans MS" panose="030F0902030302020204" pitchFamily="66" charset="0"/>
              </a:rPr>
              <a:t>two</a:t>
            </a:r>
            <a:r>
              <a:rPr lang="zh-CN" altLang="en-US" sz="2000" dirty="0">
                <a:latin typeface="Comic Sans MS" panose="030F0902030302020204" pitchFamily="66" charset="0"/>
              </a:rPr>
              <a:t> </a:t>
            </a:r>
            <a:r>
              <a:rPr lang="en-US" altLang="zh-CN" sz="2000" dirty="0">
                <a:latin typeface="Comic Sans MS" panose="030F0902030302020204" pitchFamily="66" charset="0"/>
              </a:rPr>
              <a:t>subtrees</a:t>
            </a:r>
            <a:r>
              <a:rPr lang="zh-CN" altLang="en-US" sz="2000" dirty="0">
                <a:latin typeface="Comic Sans MS" panose="030F0902030302020204" pitchFamily="66" charset="0"/>
              </a:rPr>
              <a:t> </a:t>
            </a:r>
            <a:r>
              <a:rPr lang="en-US" altLang="zh-CN" sz="2000" dirty="0">
                <a:latin typeface="Comic Sans MS" panose="030F0902030302020204" pitchFamily="66" charset="0"/>
              </a:rPr>
              <a:t>by</a:t>
            </a:r>
            <a:r>
              <a:rPr lang="zh-CN" altLang="en-US" sz="2000" dirty="0">
                <a:latin typeface="Comic Sans MS" panose="030F0902030302020204" pitchFamily="66" charset="0"/>
              </a:rPr>
              <a:t> </a:t>
            </a:r>
            <a:r>
              <a:rPr lang="en-US" altLang="zh-CN" sz="2000" dirty="0">
                <a:latin typeface="Comic Sans MS" panose="030F0902030302020204" pitchFamily="66" charset="0"/>
              </a:rPr>
              <a:t>placing</a:t>
            </a:r>
            <a:r>
              <a:rPr lang="zh-CN" altLang="en-US" sz="2000" dirty="0">
                <a:latin typeface="Comic Sans MS" panose="030F0902030302020204" pitchFamily="66" charset="0"/>
              </a:rPr>
              <a:t> </a:t>
            </a:r>
            <a:r>
              <a:rPr lang="en-US" altLang="zh-CN" sz="2000" dirty="0">
                <a:latin typeface="Comic Sans MS" panose="030F0902030302020204" pitchFamily="66" charset="0"/>
              </a:rPr>
              <a:t>no</a:t>
            </a:r>
            <a:r>
              <a:rPr lang="zh-CN" altLang="en-US" sz="2000" dirty="0">
                <a:latin typeface="Comic Sans MS" panose="030F0902030302020204" pitchFamily="66" charset="0"/>
              </a:rPr>
              <a:t> </a:t>
            </a:r>
            <a:r>
              <a:rPr lang="en-US" altLang="zh-CN" sz="2000" dirty="0">
                <a:latin typeface="Comic Sans MS" panose="030F0902030302020204" pitchFamily="66" charset="0"/>
              </a:rPr>
              <a:t>more</a:t>
            </a:r>
            <a:r>
              <a:rPr lang="zh-CN" altLang="en-US" sz="2000" dirty="0">
                <a:latin typeface="Comic Sans MS" panose="030F0902030302020204" pitchFamily="66" charset="0"/>
              </a:rPr>
              <a:t> </a:t>
            </a:r>
            <a:r>
              <a:rPr lang="en-US" altLang="zh-CN" sz="2000" dirty="0">
                <a:latin typeface="Comic Sans MS" panose="030F0902030302020204" pitchFamily="66" charset="0"/>
              </a:rPr>
              <a:t>than</a:t>
            </a:r>
            <a:r>
              <a:rPr lang="zh-CN" altLang="en-US" sz="2000" dirty="0">
                <a:latin typeface="Comic Sans MS" panose="030F0902030302020204" pitchFamily="66" charset="0"/>
              </a:rPr>
              <a:t> </a:t>
            </a:r>
            <a:r>
              <a:rPr lang="en-US" altLang="zh-CN" sz="2000" dirty="0">
                <a:latin typeface="Comic Sans MS" panose="030F0902030302020204" pitchFamily="66" charset="0"/>
              </a:rPr>
              <a:t>j</a:t>
            </a:r>
            <a:r>
              <a:rPr lang="zh-CN" altLang="en-US" sz="2000" dirty="0">
                <a:latin typeface="Comic Sans MS" panose="030F0902030302020204" pitchFamily="66" charset="0"/>
              </a:rPr>
              <a:t> </a:t>
            </a:r>
            <a:r>
              <a:rPr lang="en-US" altLang="zh-CN" sz="2000" dirty="0" err="1">
                <a:latin typeface="Comic Sans MS" panose="030F0902030302020204" pitchFamily="66" charset="0"/>
              </a:rPr>
              <a:t>middleboxes</a:t>
            </a:r>
            <a:endParaRPr lang="en-US" altLang="zh-CN" sz="2000" dirty="0">
              <a:latin typeface="Comic Sans MS" panose="030F0902030302020204" pitchFamily="66" charset="0"/>
            </a:endParaRPr>
          </a:p>
          <a:p>
            <a:endParaRPr lang="en-US" altLang="zh-CN" sz="800" dirty="0">
              <a:latin typeface="Comic Sans MS" panose="030F0902030302020204" pitchFamily="66" charset="0"/>
            </a:endParaRPr>
          </a:p>
          <a:p>
            <a:pPr marL="0" indent="0">
              <a:buNone/>
            </a:pPr>
            <a:r>
              <a:rPr lang="en-US" altLang="zh-CN" sz="2500" dirty="0">
                <a:latin typeface="Comic Sans MS" panose="030F0902030302020204" pitchFamily="66" charset="0"/>
              </a:rPr>
              <a:t>Perfect</a:t>
            </a:r>
            <a:r>
              <a:rPr lang="zh-CN" altLang="en-US" sz="2500" dirty="0">
                <a:latin typeface="Comic Sans MS" panose="030F0902030302020204" pitchFamily="66" charset="0"/>
              </a:rPr>
              <a:t> </a:t>
            </a:r>
            <a:r>
              <a:rPr lang="en-US" altLang="zh-CN" sz="2500" dirty="0">
                <a:latin typeface="Comic Sans MS" panose="030F0902030302020204" pitchFamily="66" charset="0"/>
              </a:rPr>
              <a:t>tree</a:t>
            </a:r>
          </a:p>
          <a:p>
            <a:pPr lvl="1"/>
            <a:r>
              <a:rPr lang="en-US" altLang="zh-CN" sz="2000" dirty="0">
                <a:latin typeface="Comic Sans MS" panose="030F0902030302020204" pitchFamily="66" charset="0"/>
              </a:rPr>
              <a:t>Transformed</a:t>
            </a:r>
            <a:r>
              <a:rPr lang="zh-CN" altLang="en-US" sz="2000" dirty="0">
                <a:latin typeface="Comic Sans MS" panose="030F0902030302020204" pitchFamily="66" charset="0"/>
              </a:rPr>
              <a:t> </a:t>
            </a:r>
            <a:r>
              <a:rPr lang="en-US" altLang="zh-CN" sz="2000" dirty="0">
                <a:latin typeface="Comic Sans MS" panose="030F0902030302020204" pitchFamily="66" charset="0"/>
              </a:rPr>
              <a:t>to</a:t>
            </a:r>
            <a:r>
              <a:rPr lang="zh-CN" altLang="en-US" sz="2000" dirty="0">
                <a:latin typeface="Comic Sans MS" panose="030F0902030302020204" pitchFamily="66" charset="0"/>
              </a:rPr>
              <a:t> </a:t>
            </a:r>
            <a:r>
              <a:rPr lang="en-US" altLang="zh-CN" sz="2000" dirty="0">
                <a:latin typeface="Comic Sans MS" panose="030F0902030302020204" pitchFamily="66" charset="0"/>
              </a:rPr>
              <a:t>a</a:t>
            </a:r>
            <a:r>
              <a:rPr lang="zh-CN" altLang="en-US" sz="2000" dirty="0">
                <a:latin typeface="Comic Sans MS" panose="030F0902030302020204" pitchFamily="66" charset="0"/>
              </a:rPr>
              <a:t> </a:t>
            </a:r>
            <a:r>
              <a:rPr lang="en-US" altLang="zh-CN" sz="2000" dirty="0">
                <a:latin typeface="Comic Sans MS" panose="030F0902030302020204" pitchFamily="66" charset="0"/>
              </a:rPr>
              <a:t>line</a:t>
            </a:r>
          </a:p>
          <a:p>
            <a:pPr lvl="1"/>
            <a:r>
              <a:rPr lang="en-US" altLang="zh-CN" sz="2000" dirty="0">
                <a:latin typeface="Comic Sans MS" panose="030F0902030302020204" pitchFamily="66" charset="0"/>
              </a:rPr>
              <a:t>Similar</a:t>
            </a:r>
            <a:r>
              <a:rPr lang="zh-CN" altLang="en-US" sz="2000" dirty="0">
                <a:latin typeface="Comic Sans MS" panose="030F0902030302020204" pitchFamily="66" charset="0"/>
              </a:rPr>
              <a:t> </a:t>
            </a:r>
            <a:r>
              <a:rPr lang="en-US" altLang="zh-CN" sz="2000" dirty="0">
                <a:latin typeface="Comic Sans MS" panose="030F0902030302020204" pitchFamily="66" charset="0"/>
              </a:rPr>
              <a:t>to</a:t>
            </a:r>
            <a:r>
              <a:rPr lang="zh-CN" altLang="en-US" sz="2000" dirty="0">
                <a:latin typeface="Comic Sans MS" panose="030F0902030302020204" pitchFamily="66" charset="0"/>
              </a:rPr>
              <a:t> </a:t>
            </a:r>
            <a:r>
              <a:rPr lang="en-US" altLang="zh-CN" sz="2000" dirty="0">
                <a:latin typeface="Comic Sans MS" panose="030F0902030302020204" pitchFamily="66" charset="0"/>
              </a:rPr>
              <a:t>a</a:t>
            </a:r>
            <a:r>
              <a:rPr lang="zh-CN" altLang="en-US" sz="2000" dirty="0">
                <a:latin typeface="Comic Sans MS" panose="030F0902030302020204" pitchFamily="66" charset="0"/>
              </a:rPr>
              <a:t> </a:t>
            </a:r>
            <a:r>
              <a:rPr lang="en-US" altLang="zh-CN" sz="2000" dirty="0">
                <a:latin typeface="Comic Sans MS" panose="030F0902030302020204" pitchFamily="66" charset="0"/>
              </a:rPr>
              <a:t>single</a:t>
            </a:r>
            <a:r>
              <a:rPr lang="zh-CN" altLang="en-US" sz="2000" dirty="0">
                <a:latin typeface="Comic Sans MS" panose="030F0902030302020204" pitchFamily="66" charset="0"/>
              </a:rPr>
              <a:t> </a:t>
            </a:r>
            <a:r>
              <a:rPr lang="en-US" altLang="zh-CN" sz="2000" dirty="0">
                <a:latin typeface="Comic Sans MS" panose="030F0902030302020204" pitchFamily="66" charset="0"/>
              </a:rPr>
              <a:t>flow</a:t>
            </a:r>
            <a:r>
              <a:rPr lang="zh-CN" altLang="en-US" sz="2000" dirty="0">
                <a:latin typeface="Comic Sans MS" panose="030F0902030302020204" pitchFamily="66" charset="0"/>
              </a:rPr>
              <a:t> </a:t>
            </a:r>
            <a:r>
              <a:rPr lang="en-US" altLang="zh-CN" sz="2000" dirty="0">
                <a:latin typeface="Comic Sans MS" panose="030F0902030302020204" pitchFamily="66" charset="0"/>
              </a:rPr>
              <a:t>placement</a:t>
            </a:r>
          </a:p>
          <a:p>
            <a:pPr lvl="1"/>
            <a:endParaRPr lang="en-US" altLang="zh-CN" sz="800" dirty="0">
              <a:latin typeface="Comic Sans MS" panose="030F0902030302020204" pitchFamily="66" charset="0"/>
            </a:endParaRPr>
          </a:p>
          <a:p>
            <a:pPr marL="0" indent="0">
              <a:buNone/>
            </a:pPr>
            <a:r>
              <a:rPr lang="en-US" altLang="zh-CN" sz="2500" dirty="0">
                <a:latin typeface="Comic Sans MS" panose="030F0902030302020204" pitchFamily="66" charset="0"/>
              </a:rPr>
              <a:t>Complete</a:t>
            </a:r>
            <a:r>
              <a:rPr lang="zh-CN" altLang="en-US" sz="2500" dirty="0">
                <a:latin typeface="Comic Sans MS" panose="030F0902030302020204" pitchFamily="66" charset="0"/>
              </a:rPr>
              <a:t> </a:t>
            </a:r>
            <a:r>
              <a:rPr lang="en-US" altLang="zh-CN" sz="2500" dirty="0">
                <a:latin typeface="Comic Sans MS" panose="030F0902030302020204" pitchFamily="66" charset="0"/>
              </a:rPr>
              <a:t>tree</a:t>
            </a:r>
          </a:p>
          <a:p>
            <a:pPr lvl="1"/>
            <a:r>
              <a:rPr lang="en-US" altLang="zh-CN" sz="2000" dirty="0">
                <a:latin typeface="Comic Sans MS" panose="030F0902030302020204" pitchFamily="66" charset="0"/>
              </a:rPr>
              <a:t>No</a:t>
            </a:r>
            <a:r>
              <a:rPr lang="zh-CN" altLang="en-US" sz="2000" dirty="0">
                <a:latin typeface="Comic Sans MS" panose="030F0902030302020204" pitchFamily="66" charset="0"/>
              </a:rPr>
              <a:t> </a:t>
            </a:r>
            <a:r>
              <a:rPr lang="en-US" altLang="zh-CN" sz="2000" dirty="0">
                <a:latin typeface="Comic Sans MS" panose="030F0902030302020204" pitchFamily="66" charset="0"/>
              </a:rPr>
              <a:t>multiple</a:t>
            </a:r>
            <a:r>
              <a:rPr lang="zh-CN" altLang="en-US" sz="2000" dirty="0">
                <a:latin typeface="Comic Sans MS" panose="030F0902030302020204" pitchFamily="66" charset="0"/>
              </a:rPr>
              <a:t> </a:t>
            </a:r>
            <a:r>
              <a:rPr lang="en-US" altLang="zh-CN" sz="2000" dirty="0">
                <a:latin typeface="Comic Sans MS" panose="030F0902030302020204" pitchFamily="66" charset="0"/>
              </a:rPr>
              <a:t>“coverage”</a:t>
            </a:r>
            <a:r>
              <a:rPr lang="zh-CN" altLang="en-US" sz="2000" dirty="0">
                <a:latin typeface="Comic Sans MS" panose="030F0902030302020204" pitchFamily="66" charset="0"/>
              </a:rPr>
              <a:t> </a:t>
            </a:r>
            <a:r>
              <a:rPr lang="en-US" altLang="zh-CN" sz="2000" dirty="0">
                <a:latin typeface="Comic Sans MS" panose="030F0902030302020204" pitchFamily="66" charset="0"/>
              </a:rPr>
              <a:t>situation</a:t>
            </a:r>
            <a:r>
              <a:rPr lang="zh-CN" altLang="en-US" sz="2000" dirty="0">
                <a:latin typeface="Comic Sans MS" panose="030F0902030302020204" pitchFamily="66" charset="0"/>
              </a:rPr>
              <a:t> </a:t>
            </a:r>
            <a:endParaRPr lang="en-US" altLang="zh-CN" sz="2000" dirty="0">
              <a:latin typeface="Comic Sans MS" panose="030F0902030302020204" pitchFamily="66" charset="0"/>
            </a:endParaRPr>
          </a:p>
          <a:p>
            <a:pPr lvl="1"/>
            <a:endParaRPr lang="en-US" altLang="zh-CN" sz="800" dirty="0">
              <a:latin typeface="Comic Sans MS" panose="030F0902030302020204" pitchFamily="66" charset="0"/>
            </a:endParaRPr>
          </a:p>
          <a:p>
            <a:pPr marL="0" indent="0">
              <a:buNone/>
            </a:pPr>
            <a:r>
              <a:rPr lang="en-US" altLang="zh-CN" sz="2400" dirty="0">
                <a:latin typeface="Comic Sans MS" panose="030F0902030302020204" pitchFamily="66" charset="0"/>
              </a:rPr>
              <a:t>Time</a:t>
            </a:r>
            <a:r>
              <a:rPr lang="zh-CN" altLang="en-US" sz="2400" dirty="0">
                <a:latin typeface="Comic Sans MS" panose="030F0902030302020204" pitchFamily="66" charset="0"/>
              </a:rPr>
              <a:t> </a:t>
            </a:r>
            <a:r>
              <a:rPr lang="en-US" altLang="zh-CN" sz="2400" dirty="0">
                <a:latin typeface="Comic Sans MS" panose="030F0902030302020204" pitchFamily="66" charset="0"/>
              </a:rPr>
              <a:t>complexity</a:t>
            </a:r>
            <a:r>
              <a:rPr lang="zh-CN" altLang="en-US" sz="2400" dirty="0">
                <a:latin typeface="Comic Sans MS" panose="030F0902030302020204" pitchFamily="66" charset="0"/>
              </a:rPr>
              <a:t> </a:t>
            </a:r>
            <a:r>
              <a:rPr lang="en-US" altLang="zh-CN" sz="2400" dirty="0">
                <a:latin typeface="Comic Sans MS" panose="030F0902030302020204" pitchFamily="66" charset="0"/>
              </a:rPr>
              <a:t>(|V|:</a:t>
            </a:r>
            <a:r>
              <a:rPr lang="zh-CN" altLang="en-US" sz="2400" dirty="0">
                <a:latin typeface="Comic Sans MS" panose="030F0902030302020204" pitchFamily="66" charset="0"/>
              </a:rPr>
              <a:t> </a:t>
            </a:r>
            <a:r>
              <a:rPr lang="en-US" altLang="zh-CN" sz="2400" dirty="0">
                <a:latin typeface="Comic Sans MS" panose="030F0902030302020204" pitchFamily="66" charset="0"/>
              </a:rPr>
              <a:t>#node,</a:t>
            </a:r>
            <a:r>
              <a:rPr lang="zh-CN" altLang="en-US" sz="2400" dirty="0">
                <a:latin typeface="Comic Sans MS" panose="030F0902030302020204" pitchFamily="66" charset="0"/>
              </a:rPr>
              <a:t> </a:t>
            </a:r>
            <a:r>
              <a:rPr lang="en-US" altLang="zh-CN" sz="2400" dirty="0">
                <a:latin typeface="Comic Sans MS" panose="030F0902030302020204" pitchFamily="66" charset="0"/>
              </a:rPr>
              <a:t>|M|:#middlebox)</a:t>
            </a:r>
            <a:endParaRPr lang="en-US" sz="2400" dirty="0">
              <a:latin typeface="Comic Sans MS" panose="030F0902030302020204" pitchFamily="66" charset="0"/>
            </a:endParaRPr>
          </a:p>
          <a:p>
            <a:pPr lvl="1"/>
            <a:r>
              <a:rPr lang="en-US" altLang="zh-CN" sz="2000" dirty="0" smtClean="0">
                <a:latin typeface="Comic Sans MS" panose="030F0902030302020204" pitchFamily="66" charset="0"/>
              </a:rPr>
              <a:t>O(|M|</a:t>
            </a:r>
            <a:r>
              <a:rPr lang="en-US" altLang="zh-CN" sz="2000" baseline="30000" dirty="0" smtClean="0">
                <a:latin typeface="Comic Sans MS" panose="030F0902030302020204" pitchFamily="66" charset="0"/>
              </a:rPr>
              <a:t>3</a:t>
            </a:r>
            <a:r>
              <a:rPr lang="en-US" altLang="zh-CN" sz="2000" dirty="0" smtClean="0">
                <a:latin typeface="Comic Sans MS" panose="030F0902030302020204" pitchFamily="66" charset="0"/>
              </a:rPr>
              <a:t> |V|) or O(|</a:t>
            </a:r>
            <a:r>
              <a:rPr lang="en-US" altLang="zh-CN" sz="2000" dirty="0">
                <a:latin typeface="Comic Sans MS" panose="030F0902030302020204" pitchFamily="66" charset="0"/>
              </a:rPr>
              <a:t>M|</a:t>
            </a:r>
            <a:r>
              <a:rPr lang="en-US" altLang="zh-CN" sz="2000" baseline="30000" dirty="0">
                <a:latin typeface="Comic Sans MS" panose="030F0902030302020204" pitchFamily="66" charset="0"/>
              </a:rPr>
              <a:t>3 </a:t>
            </a:r>
            <a:r>
              <a:rPr lang="en-US" altLang="zh-CN" sz="2000" dirty="0" err="1" smtClean="0">
                <a:latin typeface="Comic Sans MS" panose="030F0902030302020204" pitchFamily="66" charset="0"/>
              </a:rPr>
              <a:t>log|V</a:t>
            </a:r>
            <a:r>
              <a:rPr lang="en-US" altLang="zh-CN" sz="2000" dirty="0">
                <a:latin typeface="Comic Sans MS" panose="030F0902030302020204" pitchFamily="66" charset="0"/>
              </a:rPr>
              <a:t>|</a:t>
            </a:r>
            <a:r>
              <a:rPr lang="en-US" altLang="zh-CN" sz="2000" dirty="0" smtClean="0">
                <a:latin typeface="Comic Sans MS" panose="030F0902030302020204" pitchFamily="66" charset="0"/>
              </a:rPr>
              <a:t>)</a:t>
            </a:r>
            <a:endParaRPr lang="en-US" sz="2000" dirty="0">
              <a:latin typeface="Comic Sans MS" panose="030F0902030302020204" pitchFamily="66" charset="0"/>
            </a:endParaRPr>
          </a:p>
        </p:txBody>
      </p:sp>
    </p:spTree>
    <p:extLst>
      <p:ext uri="{BB962C8B-B14F-4D97-AF65-F5344CB8AC3E}">
        <p14:creationId xmlns:p14="http://schemas.microsoft.com/office/powerpoint/2010/main" val="4137048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52A9-00E1-684B-ACA1-99B022BB87DD}"/>
              </a:ext>
            </a:extLst>
          </p:cNvPr>
          <p:cNvSpPr>
            <a:spLocks noGrp="1"/>
          </p:cNvSpPr>
          <p:nvPr>
            <p:ph type="title"/>
          </p:nvPr>
        </p:nvSpPr>
        <p:spPr/>
        <p:txBody>
          <a:bodyPr/>
          <a:lstStyle/>
          <a:p>
            <a:r>
              <a:rPr lang="en-US" altLang="zh-CN" dirty="0">
                <a:latin typeface="Comic Sans MS" panose="030F0902030302020204" pitchFamily="66" charset="0"/>
              </a:rPr>
              <a:t>An</a:t>
            </a:r>
            <a:r>
              <a:rPr lang="zh-CN" altLang="en-US" dirty="0">
                <a:latin typeface="Comic Sans MS" panose="030F0902030302020204" pitchFamily="66" charset="0"/>
              </a:rPr>
              <a:t> </a:t>
            </a:r>
            <a:r>
              <a:rPr lang="en-US" altLang="zh-CN" dirty="0">
                <a:latin typeface="Comic Sans MS" panose="030F0902030302020204" pitchFamily="66" charset="0"/>
              </a:rPr>
              <a:t>Example</a:t>
            </a:r>
            <a:endParaRPr lang="en-US"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17CD58BC-B7DF-B244-AE62-0047F476DCBE}"/>
              </a:ext>
            </a:extLst>
          </p:cNvPr>
          <p:cNvSpPr>
            <a:spLocks noGrp="1"/>
          </p:cNvSpPr>
          <p:nvPr>
            <p:ph idx="1"/>
          </p:nvPr>
        </p:nvSpPr>
        <p:spPr>
          <a:xfrm>
            <a:off x="609600" y="3204374"/>
            <a:ext cx="8228013" cy="1856740"/>
          </a:xfrm>
        </p:spPr>
        <p:txBody>
          <a:bodyPr/>
          <a:lstStyle/>
          <a:p>
            <a:r>
              <a:rPr lang="en-US" altLang="zh-CN" sz="2400" dirty="0">
                <a:latin typeface="Comic Sans MS" panose="030F0902030302020204" pitchFamily="66" charset="0"/>
              </a:rPr>
              <a:t>Dependency</a:t>
            </a:r>
            <a:r>
              <a:rPr lang="zh-CN" altLang="en-US" sz="2400" dirty="0">
                <a:latin typeface="Comic Sans MS" panose="030F0902030302020204" pitchFamily="66" charset="0"/>
              </a:rPr>
              <a:t> </a:t>
            </a:r>
            <a:r>
              <a:rPr lang="en-US" altLang="zh-CN" sz="2400" dirty="0">
                <a:latin typeface="Comic Sans MS" panose="030F0902030302020204" pitchFamily="66" charset="0"/>
              </a:rPr>
              <a:t>relations</a:t>
            </a:r>
          </a:p>
          <a:p>
            <a:pPr lvl="1"/>
            <a:r>
              <a:rPr lang="en-US" altLang="zh-CN" sz="1900" dirty="0">
                <a:latin typeface="Comic Sans MS" panose="030F0902030302020204" pitchFamily="66" charset="0"/>
              </a:rPr>
              <a:t>m</a:t>
            </a:r>
            <a:r>
              <a:rPr lang="en-US" altLang="zh-CN" sz="1900" baseline="-25000" dirty="0">
                <a:latin typeface="Comic Sans MS" panose="030F0902030302020204" pitchFamily="66" charset="0"/>
              </a:rPr>
              <a:t>1</a:t>
            </a:r>
            <a:r>
              <a:rPr lang="en-US" altLang="zh-CN" sz="1900" dirty="0">
                <a:latin typeface="Comic Sans MS" panose="030F0902030302020204" pitchFamily="66" charset="0"/>
              </a:rPr>
              <a:t>-&gt;m</a:t>
            </a:r>
            <a:r>
              <a:rPr lang="en-US" altLang="zh-CN" sz="1900" baseline="-25000" dirty="0">
                <a:latin typeface="Comic Sans MS" panose="030F0902030302020204" pitchFamily="66" charset="0"/>
              </a:rPr>
              <a:t>2</a:t>
            </a:r>
            <a:r>
              <a:rPr lang="en-US" altLang="zh-CN" sz="1900" dirty="0">
                <a:latin typeface="Comic Sans MS" panose="030F0902030302020204" pitchFamily="66" charset="0"/>
              </a:rPr>
              <a:t>-</a:t>
            </a:r>
            <a:r>
              <a:rPr lang="en-US" altLang="zh-CN" sz="1900">
                <a:latin typeface="Comic Sans MS" panose="030F0902030302020204" pitchFamily="66" charset="0"/>
              </a:rPr>
              <a:t>&gt;m</a:t>
            </a:r>
            <a:r>
              <a:rPr lang="en-US" altLang="zh-CN" sz="1900" baseline="-25000">
                <a:latin typeface="Comic Sans MS" panose="030F0902030302020204" pitchFamily="66" charset="0"/>
              </a:rPr>
              <a:t>3</a:t>
            </a:r>
          </a:p>
          <a:p>
            <a:pPr lvl="1"/>
            <a:endParaRPr lang="en-US" altLang="zh-CN" sz="1900" baseline="-25000" dirty="0">
              <a:latin typeface="Comic Sans MS" panose="030F0902030302020204" pitchFamily="66" charset="0"/>
            </a:endParaRPr>
          </a:p>
          <a:p>
            <a:r>
              <a:rPr lang="en-US" altLang="zh-CN" sz="2400" dirty="0">
                <a:latin typeface="Comic Sans MS" panose="030F0902030302020204" pitchFamily="66" charset="0"/>
              </a:rPr>
              <a:t>Initial</a:t>
            </a:r>
            <a:r>
              <a:rPr lang="zh-CN" altLang="en-US" sz="2400" dirty="0">
                <a:latin typeface="Comic Sans MS" panose="030F0902030302020204" pitchFamily="66" charset="0"/>
              </a:rPr>
              <a:t> </a:t>
            </a:r>
            <a:r>
              <a:rPr lang="en-US" altLang="zh-CN" sz="2400" dirty="0">
                <a:latin typeface="Comic Sans MS" panose="030F0902030302020204" pitchFamily="66" charset="0"/>
              </a:rPr>
              <a:t>traffic</a:t>
            </a:r>
            <a:r>
              <a:rPr lang="zh-CN" altLang="en-US" sz="2400" dirty="0">
                <a:latin typeface="Comic Sans MS" panose="030F0902030302020204" pitchFamily="66" charset="0"/>
              </a:rPr>
              <a:t> </a:t>
            </a:r>
            <a:r>
              <a:rPr lang="en-US" altLang="zh-CN" sz="2400" dirty="0">
                <a:latin typeface="Comic Sans MS" panose="030F0902030302020204" pitchFamily="66" charset="0"/>
              </a:rPr>
              <a:t>rate</a:t>
            </a:r>
            <a:r>
              <a:rPr lang="zh-CN" altLang="en-US" sz="2400" dirty="0">
                <a:latin typeface="Comic Sans MS" panose="030F0902030302020204" pitchFamily="66" charset="0"/>
              </a:rPr>
              <a:t> </a:t>
            </a:r>
            <a:endParaRPr lang="en-US" altLang="zh-CN" sz="2400" dirty="0">
              <a:latin typeface="Comic Sans MS" panose="030F0902030302020204" pitchFamily="66" charset="0"/>
            </a:endParaRPr>
          </a:p>
          <a:p>
            <a:pPr lvl="1"/>
            <a:r>
              <a:rPr lang="en-US" altLang="zh-CN" sz="1900" dirty="0">
                <a:latin typeface="Comic Sans MS" panose="030F0902030302020204" pitchFamily="66" charset="0"/>
              </a:rPr>
              <a:t>r</a:t>
            </a:r>
            <a:r>
              <a:rPr lang="en-US" altLang="zh-CN" sz="1900" baseline="-25000" dirty="0">
                <a:latin typeface="Comic Sans MS" panose="030F0902030302020204" pitchFamily="66" charset="0"/>
              </a:rPr>
              <a:t>1</a:t>
            </a:r>
            <a:r>
              <a:rPr lang="en-US" altLang="zh-CN" sz="1900" dirty="0">
                <a:latin typeface="Comic Sans MS" panose="030F0902030302020204" pitchFamily="66" charset="0"/>
              </a:rPr>
              <a:t>=r</a:t>
            </a:r>
            <a:r>
              <a:rPr lang="en-US" altLang="zh-CN" sz="1900" baseline="-25000" dirty="0">
                <a:latin typeface="Comic Sans MS" panose="030F0902030302020204" pitchFamily="66" charset="0"/>
              </a:rPr>
              <a:t>2</a:t>
            </a:r>
            <a:r>
              <a:rPr lang="en-US" altLang="zh-CN" sz="1900" dirty="0">
                <a:latin typeface="Comic Sans MS" panose="030F0902030302020204" pitchFamily="66" charset="0"/>
              </a:rPr>
              <a:t>=r</a:t>
            </a:r>
            <a:r>
              <a:rPr lang="en-US" altLang="zh-CN" sz="1900" baseline="-25000" dirty="0">
                <a:latin typeface="Comic Sans MS" panose="030F0902030302020204" pitchFamily="66" charset="0"/>
              </a:rPr>
              <a:t>3</a:t>
            </a:r>
            <a:r>
              <a:rPr lang="en-US" altLang="zh-CN" sz="1900" dirty="0">
                <a:latin typeface="Comic Sans MS" panose="030F0902030302020204" pitchFamily="66" charset="0"/>
              </a:rPr>
              <a:t>=1</a:t>
            </a:r>
            <a:endParaRPr lang="en-US" sz="1900" dirty="0">
              <a:latin typeface="Comic Sans MS" panose="030F0902030302020204" pitchFamily="66" charset="0"/>
            </a:endParaRPr>
          </a:p>
        </p:txBody>
      </p:sp>
      <p:pic>
        <p:nvPicPr>
          <p:cNvPr id="5" name="Picture 4">
            <a:extLst>
              <a:ext uri="{FF2B5EF4-FFF2-40B4-BE49-F238E27FC236}">
                <a16:creationId xmlns:a16="http://schemas.microsoft.com/office/drawing/2014/main" id="{021FDD05-0683-2941-A996-C2274796808B}"/>
              </a:ext>
            </a:extLst>
          </p:cNvPr>
          <p:cNvPicPr>
            <a:picLocks noChangeAspect="1"/>
          </p:cNvPicPr>
          <p:nvPr/>
        </p:nvPicPr>
        <p:blipFill>
          <a:blip r:embed="rId2"/>
          <a:stretch>
            <a:fillRect/>
          </a:stretch>
        </p:blipFill>
        <p:spPr>
          <a:xfrm>
            <a:off x="4114800" y="3204374"/>
            <a:ext cx="4800600" cy="2951152"/>
          </a:xfrm>
          <a:prstGeom prst="rect">
            <a:avLst/>
          </a:prstGeom>
        </p:spPr>
      </p:pic>
      <p:graphicFrame>
        <p:nvGraphicFramePr>
          <p:cNvPr id="6" name="Table 5">
            <a:extLst>
              <a:ext uri="{FF2B5EF4-FFF2-40B4-BE49-F238E27FC236}">
                <a16:creationId xmlns:a16="http://schemas.microsoft.com/office/drawing/2014/main" id="{49D064B7-FE00-3342-8017-D9C390CE44AD}"/>
              </a:ext>
            </a:extLst>
          </p:cNvPr>
          <p:cNvGraphicFramePr>
            <a:graphicFrameLocks noGrp="1"/>
          </p:cNvGraphicFramePr>
          <p:nvPr>
            <p:extLst>
              <p:ext uri="{D42A27DB-BD31-4B8C-83A1-F6EECF244321}">
                <p14:modId xmlns:p14="http://schemas.microsoft.com/office/powerpoint/2010/main" val="1612993282"/>
              </p:ext>
            </p:extLst>
          </p:nvPr>
        </p:nvGraphicFramePr>
        <p:xfrm>
          <a:off x="2361009" y="1553702"/>
          <a:ext cx="4420394" cy="1112520"/>
        </p:xfrm>
        <a:graphic>
          <a:graphicData uri="http://schemas.openxmlformats.org/drawingml/2006/table">
            <a:tbl>
              <a:tblPr>
                <a:tableStyleId>{5940675A-B579-460E-94D1-54222C63F5DA}</a:tableStyleId>
              </a:tblPr>
              <a:tblGrid>
                <a:gridCol w="2591594">
                  <a:extLst>
                    <a:ext uri="{9D8B030D-6E8A-4147-A177-3AD203B41FA5}">
                      <a16:colId xmlns:a16="http://schemas.microsoft.com/office/drawing/2014/main" val="2789688064"/>
                    </a:ext>
                  </a:extLst>
                </a:gridCol>
                <a:gridCol w="609600">
                  <a:extLst>
                    <a:ext uri="{9D8B030D-6E8A-4147-A177-3AD203B41FA5}">
                      <a16:colId xmlns:a16="http://schemas.microsoft.com/office/drawing/2014/main" val="3994504206"/>
                    </a:ext>
                  </a:extLst>
                </a:gridCol>
                <a:gridCol w="609600">
                  <a:extLst>
                    <a:ext uri="{9D8B030D-6E8A-4147-A177-3AD203B41FA5}">
                      <a16:colId xmlns:a16="http://schemas.microsoft.com/office/drawing/2014/main" val="4291246433"/>
                    </a:ext>
                  </a:extLst>
                </a:gridCol>
                <a:gridCol w="609600">
                  <a:extLst>
                    <a:ext uri="{9D8B030D-6E8A-4147-A177-3AD203B41FA5}">
                      <a16:colId xmlns:a16="http://schemas.microsoft.com/office/drawing/2014/main" val="4130097388"/>
                    </a:ext>
                  </a:extLst>
                </a:gridCol>
              </a:tblGrid>
              <a:tr h="370840">
                <a:tc>
                  <a:txBody>
                    <a:bodyPr/>
                    <a:lstStyle/>
                    <a:p>
                      <a:pPr algn="ct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m</a:t>
                      </a:r>
                      <a:r>
                        <a:rPr lang="en-US" altLang="zh-CN" baseline="-25000" dirty="0">
                          <a:latin typeface="Comic Sans MS" panose="030F0902030302020204" pitchFamily="66" charset="0"/>
                        </a:rPr>
                        <a:t>1</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2</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3</a:t>
                      </a:r>
                      <a:endParaRPr lang="en-US" baseline="-25000" dirty="0">
                        <a:latin typeface="Comic Sans MS" panose="030F0902030302020204" pitchFamily="66" charset="0"/>
                      </a:endParaRPr>
                    </a:p>
                  </a:txBody>
                  <a:tcPr/>
                </a:tc>
                <a:extLst>
                  <a:ext uri="{0D108BD9-81ED-4DB2-BD59-A6C34878D82A}">
                    <a16:rowId xmlns:a16="http://schemas.microsoft.com/office/drawing/2014/main" val="3574477110"/>
                  </a:ext>
                </a:extLst>
              </a:tr>
              <a:tr h="370840">
                <a:tc>
                  <a:txBody>
                    <a:bodyPr/>
                    <a:lstStyle/>
                    <a:p>
                      <a:pPr algn="ctr"/>
                      <a:r>
                        <a:rPr lang="en-US" altLang="zh-CN" dirty="0">
                          <a:latin typeface="Comic Sans MS" panose="030F0902030302020204" pitchFamily="66" charset="0"/>
                        </a:rPr>
                        <a:t>Traffic-changing</a:t>
                      </a:r>
                      <a:r>
                        <a:rPr lang="zh-CN" altLang="en-US" dirty="0">
                          <a:latin typeface="Comic Sans MS" panose="030F0902030302020204" pitchFamily="66" charset="0"/>
                        </a:rPr>
                        <a:t> </a:t>
                      </a:r>
                      <a:r>
                        <a:rPr lang="en-US" altLang="zh-CN" dirty="0">
                          <a:latin typeface="Comic Sans MS" panose="030F0902030302020204" pitchFamily="66" charset="0"/>
                        </a:rPr>
                        <a:t>ratio</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0.5</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0.8</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1.1</a:t>
                      </a:r>
                      <a:endParaRPr lang="en-US" dirty="0">
                        <a:latin typeface="Comic Sans MS" panose="030F0902030302020204" pitchFamily="66" charset="0"/>
                      </a:endParaRPr>
                    </a:p>
                  </a:txBody>
                  <a:tcPr/>
                </a:tc>
                <a:extLst>
                  <a:ext uri="{0D108BD9-81ED-4DB2-BD59-A6C34878D82A}">
                    <a16:rowId xmlns:a16="http://schemas.microsoft.com/office/drawing/2014/main" val="1876687426"/>
                  </a:ext>
                </a:extLst>
              </a:tr>
              <a:tr h="370840">
                <a:tc>
                  <a:txBody>
                    <a:bodyPr/>
                    <a:lstStyle/>
                    <a:p>
                      <a:pPr algn="ctr"/>
                      <a:r>
                        <a:rPr lang="en-US" altLang="zh-CN" dirty="0">
                          <a:latin typeface="Comic Sans MS" panose="030F0902030302020204" pitchFamily="66" charset="0"/>
                        </a:rPr>
                        <a:t>Setup</a:t>
                      </a:r>
                      <a:r>
                        <a:rPr lang="zh-CN" altLang="en-US" dirty="0">
                          <a:latin typeface="Comic Sans MS" panose="030F0902030302020204" pitchFamily="66" charset="0"/>
                        </a:rPr>
                        <a:t> </a:t>
                      </a:r>
                      <a:r>
                        <a:rPr lang="en-US" altLang="zh-CN" dirty="0">
                          <a:latin typeface="Comic Sans MS" panose="030F0902030302020204" pitchFamily="66" charset="0"/>
                        </a:rPr>
                        <a:t>cost</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0.2</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0.4</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0.3</a:t>
                      </a:r>
                      <a:endParaRPr lang="en-US" dirty="0">
                        <a:latin typeface="Comic Sans MS" panose="030F0902030302020204" pitchFamily="66" charset="0"/>
                      </a:endParaRPr>
                    </a:p>
                  </a:txBody>
                  <a:tcPr/>
                </a:tc>
                <a:extLst>
                  <a:ext uri="{0D108BD9-81ED-4DB2-BD59-A6C34878D82A}">
                    <a16:rowId xmlns:a16="http://schemas.microsoft.com/office/drawing/2014/main" val="2550373662"/>
                  </a:ext>
                </a:extLst>
              </a:tr>
            </a:tbl>
          </a:graphicData>
        </a:graphic>
      </p:graphicFrame>
    </p:spTree>
    <p:extLst>
      <p:ext uri="{BB962C8B-B14F-4D97-AF65-F5344CB8AC3E}">
        <p14:creationId xmlns:p14="http://schemas.microsoft.com/office/powerpoint/2010/main" val="1941335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EA5E-253A-6B4E-8E6D-287C3D94456E}"/>
              </a:ext>
            </a:extLst>
          </p:cNvPr>
          <p:cNvSpPr>
            <a:spLocks noGrp="1"/>
          </p:cNvSpPr>
          <p:nvPr>
            <p:ph type="title"/>
          </p:nvPr>
        </p:nvSpPr>
        <p:spPr>
          <a:xfrm>
            <a:off x="0" y="85319"/>
            <a:ext cx="9220200" cy="792162"/>
          </a:xfrm>
        </p:spPr>
        <p:txBody>
          <a:bodyPr/>
          <a:lstStyle/>
          <a:p>
            <a:r>
              <a:rPr lang="en-US" altLang="zh-CN" sz="3500" dirty="0">
                <a:latin typeface="Comic Sans MS" panose="030F0902030302020204" pitchFamily="66" charset="0"/>
              </a:rPr>
              <a:t>Partially-ordered</a:t>
            </a:r>
            <a:r>
              <a:rPr lang="zh-CN" altLang="en-US" sz="3500" dirty="0">
                <a:latin typeface="Comic Sans MS" panose="030F0902030302020204" pitchFamily="66" charset="0"/>
              </a:rPr>
              <a:t> </a:t>
            </a:r>
            <a:r>
              <a:rPr lang="en-US" altLang="zh-CN" sz="3500" dirty="0" err="1">
                <a:latin typeface="Comic Sans MS" panose="030F0902030302020204" pitchFamily="66" charset="0"/>
              </a:rPr>
              <a:t>Middlebox</a:t>
            </a:r>
            <a:r>
              <a:rPr lang="zh-CN" altLang="en-US" sz="3500" dirty="0">
                <a:latin typeface="Comic Sans MS" panose="030F0902030302020204" pitchFamily="66" charset="0"/>
              </a:rPr>
              <a:t> </a:t>
            </a:r>
            <a:r>
              <a:rPr lang="en-US" altLang="zh-CN" sz="3500" dirty="0">
                <a:latin typeface="Comic Sans MS" panose="030F0902030302020204" pitchFamily="66" charset="0"/>
              </a:rPr>
              <a:t>Set</a:t>
            </a:r>
            <a:r>
              <a:rPr lang="zh-CN" altLang="en-US" sz="3500" dirty="0">
                <a:latin typeface="Comic Sans MS" panose="030F0902030302020204" pitchFamily="66" charset="0"/>
              </a:rPr>
              <a:t> </a:t>
            </a:r>
            <a:r>
              <a:rPr lang="en-US" altLang="zh-CN" sz="3500" dirty="0">
                <a:latin typeface="Comic Sans MS" panose="030F0902030302020204" pitchFamily="66" charset="0"/>
              </a:rPr>
              <a:t>Placement</a:t>
            </a:r>
          </a:p>
        </p:txBody>
      </p:sp>
      <p:sp>
        <p:nvSpPr>
          <p:cNvPr id="3" name="Content Placeholder 2">
            <a:extLst>
              <a:ext uri="{FF2B5EF4-FFF2-40B4-BE49-F238E27FC236}">
                <a16:creationId xmlns:a16="http://schemas.microsoft.com/office/drawing/2014/main" id="{F4826D97-CFD3-8A47-AFB2-528A59E5968F}"/>
              </a:ext>
            </a:extLst>
          </p:cNvPr>
          <p:cNvSpPr>
            <a:spLocks noGrp="1"/>
          </p:cNvSpPr>
          <p:nvPr>
            <p:ph idx="1"/>
          </p:nvPr>
        </p:nvSpPr>
        <p:spPr>
          <a:xfrm>
            <a:off x="304800" y="948543"/>
            <a:ext cx="8610600" cy="5029200"/>
          </a:xfrm>
        </p:spPr>
        <p:txBody>
          <a:bodyPr/>
          <a:lstStyle/>
          <a:p>
            <a:r>
              <a:rPr lang="en-US" altLang="zh-CN" sz="2400" dirty="0">
                <a:latin typeface="Comic Sans MS" panose="030F0902030302020204" pitchFamily="66" charset="0"/>
              </a:rPr>
              <a:t>NP-hard</a:t>
            </a:r>
            <a:r>
              <a:rPr lang="zh-CN" altLang="en-US" sz="2400" dirty="0">
                <a:latin typeface="Comic Sans MS" panose="030F0902030302020204" pitchFamily="66" charset="0"/>
              </a:rPr>
              <a:t> </a:t>
            </a:r>
            <a:r>
              <a:rPr lang="en-US" altLang="zh-CN" sz="2400" dirty="0">
                <a:latin typeface="Comic Sans MS" panose="030F0902030302020204" pitchFamily="66" charset="0"/>
              </a:rPr>
              <a:t>even</a:t>
            </a:r>
            <a:r>
              <a:rPr lang="zh-CN" altLang="en-US" sz="2400" dirty="0">
                <a:latin typeface="Comic Sans MS" panose="030F0902030302020204" pitchFamily="66" charset="0"/>
              </a:rPr>
              <a:t> </a:t>
            </a:r>
            <a:r>
              <a:rPr lang="en-US" altLang="zh-CN" sz="2400" dirty="0">
                <a:latin typeface="Comic Sans MS" panose="030F0902030302020204" pitchFamily="66" charset="0"/>
              </a:rPr>
              <a:t>for</a:t>
            </a:r>
            <a:r>
              <a:rPr lang="zh-CN" altLang="en-US" sz="2400" dirty="0">
                <a:latin typeface="Comic Sans MS" panose="030F0902030302020204" pitchFamily="66" charset="0"/>
              </a:rPr>
              <a:t> </a:t>
            </a:r>
            <a:r>
              <a:rPr lang="en-US" altLang="zh-CN" sz="2400" dirty="0">
                <a:latin typeface="Comic Sans MS" panose="030F0902030302020204" pitchFamily="66" charset="0"/>
              </a:rPr>
              <a:t>a</a:t>
            </a:r>
            <a:r>
              <a:rPr lang="zh-CN" altLang="en-US" sz="2400" dirty="0">
                <a:latin typeface="Comic Sans MS" panose="030F0902030302020204" pitchFamily="66" charset="0"/>
              </a:rPr>
              <a:t> </a:t>
            </a:r>
            <a:r>
              <a:rPr lang="en-US" altLang="zh-CN" sz="2400" dirty="0">
                <a:latin typeface="Comic Sans MS" panose="030F0902030302020204" pitchFamily="66" charset="0"/>
              </a:rPr>
              <a:t>single</a:t>
            </a:r>
            <a:r>
              <a:rPr lang="zh-CN" altLang="en-US" sz="2400" dirty="0">
                <a:latin typeface="Comic Sans MS" panose="030F0902030302020204" pitchFamily="66" charset="0"/>
              </a:rPr>
              <a:t> </a:t>
            </a:r>
            <a:r>
              <a:rPr lang="en-US" altLang="zh-CN" sz="2400" dirty="0">
                <a:latin typeface="Comic Sans MS" panose="030F0902030302020204" pitchFamily="66" charset="0"/>
              </a:rPr>
              <a:t>flow </a:t>
            </a:r>
            <a:r>
              <a:rPr lang="en-US" altLang="zh-CN" sz="2400" baseline="30000" dirty="0">
                <a:latin typeface="Comic Sans MS" panose="030F0902030302020204" pitchFamily="66" charset="0"/>
              </a:rPr>
              <a:t>[2]</a:t>
            </a:r>
          </a:p>
          <a:p>
            <a:r>
              <a:rPr lang="en-US" altLang="zh-CN" sz="2400" dirty="0">
                <a:latin typeface="Comic Sans MS" panose="030F0902030302020204" pitchFamily="66" charset="0"/>
              </a:rPr>
              <a:t>One</a:t>
            </a:r>
            <a:r>
              <a:rPr lang="zh-CN" altLang="en-US" sz="2400" dirty="0">
                <a:latin typeface="Comic Sans MS" panose="030F0902030302020204" pitchFamily="66" charset="0"/>
              </a:rPr>
              <a:t> </a:t>
            </a:r>
            <a:r>
              <a:rPr lang="en-US" altLang="zh-CN" sz="2400" dirty="0">
                <a:latin typeface="Comic Sans MS" panose="030F0902030302020204" pitchFamily="66" charset="0"/>
              </a:rPr>
              <a:t>heuristic</a:t>
            </a:r>
            <a:r>
              <a:rPr lang="zh-CN" altLang="en-US" sz="2400" dirty="0">
                <a:latin typeface="Comic Sans MS" panose="030F0902030302020204" pitchFamily="66" charset="0"/>
              </a:rPr>
              <a:t> </a:t>
            </a:r>
            <a:r>
              <a:rPr lang="en-US" altLang="zh-CN" sz="2400" dirty="0">
                <a:latin typeface="Comic Sans MS" panose="030F0902030302020204" pitchFamily="66" charset="0"/>
              </a:rPr>
              <a:t>solution</a:t>
            </a:r>
          </a:p>
          <a:p>
            <a:pPr lvl="1"/>
            <a:r>
              <a:rPr lang="en-US" altLang="zh-CN" sz="2200" dirty="0">
                <a:latin typeface="Comic Sans MS" panose="030F0902030302020204" pitchFamily="66" charset="0"/>
              </a:rPr>
              <a:t>Insight</a:t>
            </a:r>
          </a:p>
          <a:p>
            <a:pPr lvl="2"/>
            <a:r>
              <a:rPr lang="en-US" altLang="zh-CN" sz="1800" dirty="0">
                <a:latin typeface="Comic Sans MS" panose="030F0902030302020204" pitchFamily="66" charset="0"/>
              </a:rPr>
              <a:t>Transform</a:t>
            </a:r>
            <a:r>
              <a:rPr lang="zh-CN" altLang="en-US" sz="1800" dirty="0">
                <a:latin typeface="Comic Sans MS" panose="030F0902030302020204" pitchFamily="66" charset="0"/>
              </a:rPr>
              <a:t> </a:t>
            </a:r>
            <a:r>
              <a:rPr lang="en-US" altLang="zh-CN" sz="1800" dirty="0">
                <a:latin typeface="Comic Sans MS" panose="030F0902030302020204" pitchFamily="66" charset="0"/>
              </a:rPr>
              <a:t>into</a:t>
            </a:r>
            <a:r>
              <a:rPr lang="zh-CN" altLang="en-US" sz="1800" dirty="0">
                <a:latin typeface="Comic Sans MS" panose="030F0902030302020204" pitchFamily="66" charset="0"/>
              </a:rPr>
              <a:t> </a:t>
            </a:r>
            <a:r>
              <a:rPr lang="en-US" altLang="zh-CN" sz="1800" dirty="0">
                <a:latin typeface="Comic Sans MS" panose="030F0902030302020204" pitchFamily="66" charset="0"/>
              </a:rPr>
              <a:t>a</a:t>
            </a:r>
            <a:r>
              <a:rPr lang="zh-CN" altLang="en-US" sz="1800" dirty="0">
                <a:latin typeface="Comic Sans MS" panose="030F0902030302020204" pitchFamily="66" charset="0"/>
              </a:rPr>
              <a:t> </a:t>
            </a:r>
            <a:r>
              <a:rPr lang="en-US" altLang="zh-CN" sz="1800" dirty="0">
                <a:latin typeface="Comic Sans MS" panose="030F0902030302020204" pitchFamily="66" charset="0"/>
              </a:rPr>
              <a:t>totally-ordered</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set</a:t>
            </a:r>
          </a:p>
          <a:p>
            <a:pPr lvl="1"/>
            <a:r>
              <a:rPr lang="en-US" altLang="zh-CN" sz="2400" dirty="0">
                <a:latin typeface="Comic Sans MS" panose="030F0902030302020204" pitchFamily="66" charset="0"/>
              </a:rPr>
              <a:t>Steps </a:t>
            </a:r>
            <a:r>
              <a:rPr lang="en-US" altLang="zh-CN" sz="1500" dirty="0">
                <a:latin typeface="Comic Sans MS" panose="030F0902030302020204" pitchFamily="66" charset="0"/>
              </a:rPr>
              <a:t>(</a:t>
            </a:r>
            <a:r>
              <a:rPr lang="zh-CN" altLang="en-US" sz="1500" dirty="0">
                <a:latin typeface="Comic Sans MS" panose="030F0902030302020204" pitchFamily="66" charset="0"/>
              </a:rPr>
              <a:t>   </a:t>
            </a:r>
            <a:r>
              <a:rPr lang="en-US" altLang="zh-CN" sz="1500" dirty="0">
                <a:latin typeface="Comic Sans MS" panose="030F0902030302020204" pitchFamily="66" charset="0"/>
              </a:rPr>
              <a:t>:</a:t>
            </a:r>
            <a:r>
              <a:rPr lang="zh-CN" altLang="en-US" sz="1500" dirty="0">
                <a:latin typeface="Comic Sans MS" panose="030F0902030302020204" pitchFamily="66" charset="0"/>
              </a:rPr>
              <a:t> </a:t>
            </a:r>
            <a:r>
              <a:rPr lang="en-US" altLang="zh-CN" sz="1500" dirty="0">
                <a:latin typeface="Comic Sans MS" panose="030F0902030302020204" pitchFamily="66" charset="0"/>
              </a:rPr>
              <a:t>traffic-changing</a:t>
            </a:r>
            <a:r>
              <a:rPr lang="zh-CN" altLang="en-US" sz="1500" dirty="0">
                <a:latin typeface="Comic Sans MS" panose="030F0902030302020204" pitchFamily="66" charset="0"/>
              </a:rPr>
              <a:t> </a:t>
            </a:r>
            <a:r>
              <a:rPr lang="en-US" altLang="zh-CN" sz="1500" dirty="0">
                <a:latin typeface="Comic Sans MS" panose="030F0902030302020204" pitchFamily="66" charset="0"/>
              </a:rPr>
              <a:t>ratio)</a:t>
            </a:r>
            <a:endParaRPr lang="en-US" altLang="zh-CN" sz="1900" dirty="0">
              <a:latin typeface="Comic Sans MS" panose="030F0902030302020204" pitchFamily="66" charset="0"/>
            </a:endParaRPr>
          </a:p>
          <a:p>
            <a:pPr lvl="2"/>
            <a:r>
              <a:rPr lang="en-US" altLang="zh-CN" sz="1800" dirty="0">
                <a:latin typeface="Comic Sans MS" panose="030F0902030302020204" pitchFamily="66" charset="0"/>
              </a:rPr>
              <a:t>Treat</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middleboxes</a:t>
            </a:r>
            <a:r>
              <a:rPr lang="zh-CN" altLang="en-US" sz="1800" dirty="0">
                <a:latin typeface="Comic Sans MS" panose="030F0902030302020204" pitchFamily="66" charset="0"/>
              </a:rPr>
              <a:t> </a:t>
            </a:r>
            <a:r>
              <a:rPr lang="en-US" altLang="zh-CN" sz="1800" dirty="0">
                <a:latin typeface="Comic Sans MS" panose="030F0902030302020204" pitchFamily="66" charset="0"/>
              </a:rPr>
              <a:t>with</a:t>
            </a:r>
            <a:r>
              <a:rPr lang="zh-CN" altLang="en-US" sz="1800" dirty="0">
                <a:latin typeface="Comic Sans MS" panose="030F0902030302020204" pitchFamily="66" charset="0"/>
              </a:rPr>
              <a:t> </a:t>
            </a:r>
            <a:r>
              <a:rPr lang="en-US" altLang="zh-CN" sz="1800" dirty="0">
                <a:latin typeface="Comic Sans MS" panose="030F0902030302020204" pitchFamily="66" charset="0"/>
              </a:rPr>
              <a:t>dependencies</a:t>
            </a:r>
            <a:r>
              <a:rPr lang="zh-CN" altLang="en-US" sz="1800" dirty="0">
                <a:latin typeface="Comic Sans MS" panose="030F0902030302020204" pitchFamily="66" charset="0"/>
              </a:rPr>
              <a:t> </a:t>
            </a:r>
            <a:r>
              <a:rPr lang="en-US" altLang="zh-CN" sz="1800" dirty="0">
                <a:latin typeface="Comic Sans MS" panose="030F0902030302020204" pitchFamily="66" charset="0"/>
              </a:rPr>
              <a:t>as</a:t>
            </a:r>
            <a:r>
              <a:rPr lang="zh-CN" altLang="en-US" sz="1800" dirty="0">
                <a:latin typeface="Comic Sans MS" panose="030F0902030302020204" pitchFamily="66" charset="0"/>
              </a:rPr>
              <a:t> </a:t>
            </a:r>
            <a:r>
              <a:rPr lang="en-US" altLang="zh-CN" sz="1800" dirty="0">
                <a:latin typeface="Comic Sans MS" panose="030F0902030302020204" pitchFamily="66" charset="0"/>
              </a:rPr>
              <a:t>a</a:t>
            </a:r>
            <a:r>
              <a:rPr lang="zh-CN" altLang="en-US" sz="1800" dirty="0">
                <a:latin typeface="Comic Sans MS" panose="030F0902030302020204" pitchFamily="66" charset="0"/>
              </a:rPr>
              <a:t> </a:t>
            </a:r>
            <a:r>
              <a:rPr lang="en-US" altLang="zh-CN" sz="1800" dirty="0">
                <a:latin typeface="Comic Sans MS" panose="030F0902030302020204" pitchFamily="66" charset="0"/>
              </a:rPr>
              <a:t>single</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endParaRPr lang="en-US" altLang="zh-CN" sz="1800" dirty="0">
              <a:latin typeface="Comic Sans MS" panose="030F0902030302020204" pitchFamily="66" charset="0"/>
            </a:endParaRPr>
          </a:p>
          <a:p>
            <a:pPr lvl="2"/>
            <a:r>
              <a:rPr lang="en-US" altLang="zh-CN" sz="1800" dirty="0">
                <a:latin typeface="Comic Sans MS" panose="030F0902030302020204" pitchFamily="66" charset="0"/>
              </a:rPr>
              <a:t>Sort</a:t>
            </a:r>
            <a:r>
              <a:rPr lang="zh-CN" altLang="en-US" sz="1800" dirty="0">
                <a:latin typeface="Comic Sans MS" panose="030F0902030302020204" pitchFamily="66" charset="0"/>
              </a:rPr>
              <a:t> </a:t>
            </a:r>
            <a:r>
              <a:rPr lang="en-US" altLang="zh-CN" sz="1800" dirty="0" err="1">
                <a:latin typeface="Comic Sans MS" panose="030F0902030302020204" pitchFamily="66" charset="0"/>
              </a:rPr>
              <a:t>middleboxes</a:t>
            </a:r>
            <a:r>
              <a:rPr lang="zh-CN" altLang="en-US" sz="1800" dirty="0">
                <a:latin typeface="Comic Sans MS" panose="030F0902030302020204" pitchFamily="66" charset="0"/>
              </a:rPr>
              <a:t> </a:t>
            </a:r>
            <a:r>
              <a:rPr lang="en-US" altLang="zh-CN" sz="1800" dirty="0">
                <a:latin typeface="Comic Sans MS" panose="030F0902030302020204" pitchFamily="66" charset="0"/>
              </a:rPr>
              <a:t>in</a:t>
            </a:r>
            <a:r>
              <a:rPr lang="zh-CN" altLang="en-US" sz="1800" dirty="0">
                <a:latin typeface="Comic Sans MS" panose="030F0902030302020204" pitchFamily="66" charset="0"/>
              </a:rPr>
              <a:t> </a:t>
            </a:r>
            <a:r>
              <a:rPr lang="en-US" altLang="zh-CN" sz="1800" dirty="0">
                <a:latin typeface="Comic Sans MS" panose="030F0902030302020204" pitchFamily="66" charset="0"/>
              </a:rPr>
              <a:t>increasing</a:t>
            </a:r>
            <a:r>
              <a:rPr lang="zh-CN" altLang="en-US" sz="1800" dirty="0">
                <a:latin typeface="Comic Sans MS" panose="030F0902030302020204" pitchFamily="66" charset="0"/>
              </a:rPr>
              <a:t> </a:t>
            </a:r>
            <a:r>
              <a:rPr lang="en-US" altLang="zh-CN" sz="1800" dirty="0">
                <a:latin typeface="Comic Sans MS" panose="030F0902030302020204" pitchFamily="66" charset="0"/>
              </a:rPr>
              <a:t>order</a:t>
            </a:r>
            <a:r>
              <a:rPr lang="zh-CN" altLang="en-US" sz="1800" dirty="0">
                <a:latin typeface="Comic Sans MS" panose="030F0902030302020204" pitchFamily="66" charset="0"/>
              </a:rPr>
              <a:t> </a:t>
            </a:r>
            <a:r>
              <a:rPr lang="en-US" altLang="zh-CN" sz="1800" dirty="0">
                <a:latin typeface="Comic Sans MS" panose="030F0902030302020204" pitchFamily="66" charset="0"/>
              </a:rPr>
              <a:t>of</a:t>
            </a:r>
            <a:r>
              <a:rPr lang="zh-CN" altLang="en-US" sz="1800" dirty="0">
                <a:latin typeface="Comic Sans MS" panose="030F0902030302020204" pitchFamily="66" charset="0"/>
              </a:rPr>
              <a:t> </a:t>
            </a:r>
            <a:endParaRPr lang="en-US" altLang="zh-CN" sz="1800" dirty="0">
              <a:latin typeface="Comic Sans MS" panose="030F0902030302020204" pitchFamily="66" charset="0"/>
            </a:endParaRPr>
          </a:p>
          <a:p>
            <a:pPr lvl="1"/>
            <a:r>
              <a:rPr lang="en-US" altLang="zh-CN" sz="2200" dirty="0">
                <a:latin typeface="Comic Sans MS" panose="030F0902030302020204" pitchFamily="66" charset="0"/>
              </a:rPr>
              <a:t>Example</a:t>
            </a:r>
          </a:p>
          <a:p>
            <a:pPr lvl="2"/>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set</a:t>
            </a:r>
          </a:p>
          <a:p>
            <a:pPr marL="914400" lvl="2" indent="0">
              <a:buNone/>
            </a:pPr>
            <a:endParaRPr lang="en-US" altLang="zh-CN" sz="800" dirty="0">
              <a:latin typeface="Comic Sans MS" panose="030F0902030302020204" pitchFamily="66" charset="0"/>
            </a:endParaRPr>
          </a:p>
          <a:p>
            <a:pPr lvl="2"/>
            <a:r>
              <a:rPr lang="en-US" altLang="zh-CN" sz="1900" dirty="0">
                <a:latin typeface="Comic Sans MS" panose="030F0902030302020204" pitchFamily="66" charset="0"/>
              </a:rPr>
              <a:t>Dependency</a:t>
            </a:r>
            <a:r>
              <a:rPr lang="zh-CN" altLang="en-US" sz="1900" dirty="0">
                <a:latin typeface="Comic Sans MS" panose="030F0902030302020204" pitchFamily="66" charset="0"/>
              </a:rPr>
              <a:t> </a:t>
            </a:r>
            <a:r>
              <a:rPr lang="en-US" altLang="zh-CN" sz="1900" dirty="0">
                <a:latin typeface="Comic Sans MS" panose="030F0902030302020204" pitchFamily="66" charset="0"/>
              </a:rPr>
              <a:t>relationship</a:t>
            </a:r>
            <a:r>
              <a:rPr lang="zh-CN" altLang="en-US" sz="1900" dirty="0">
                <a:latin typeface="Comic Sans MS" panose="030F0902030302020204" pitchFamily="66" charset="0"/>
              </a:rPr>
              <a:t>：</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2</a:t>
            </a:r>
            <a:r>
              <a:rPr lang="zh-CN" altLang="en-US" sz="2000" baseline="-25000" dirty="0">
                <a:latin typeface="Comic Sans MS" panose="030F0902030302020204" pitchFamily="66" charset="0"/>
              </a:rPr>
              <a:t> </a:t>
            </a:r>
            <a:r>
              <a:rPr lang="en-US" altLang="zh-CN" sz="2000" dirty="0">
                <a:latin typeface="Comic Sans MS" panose="030F0902030302020204" pitchFamily="66" charset="0"/>
              </a:rPr>
              <a:t>-&gt;</a:t>
            </a:r>
            <a:r>
              <a:rPr lang="zh-CN" altLang="en-US" sz="2000" dirty="0">
                <a:latin typeface="Comic Sans MS" panose="030F0902030302020204" pitchFamily="66" charset="0"/>
              </a:rPr>
              <a:t> </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3,</a:t>
            </a:r>
            <a:r>
              <a:rPr lang="zh-CN" altLang="en-US" sz="2000" baseline="-25000" dirty="0">
                <a:latin typeface="Comic Sans MS" panose="030F0902030302020204" pitchFamily="66" charset="0"/>
              </a:rPr>
              <a:t> </a:t>
            </a:r>
            <a:r>
              <a:rPr lang="en-US" altLang="zh-CN" sz="1800" dirty="0">
                <a:latin typeface="Comic Sans MS" panose="030F0902030302020204" pitchFamily="66" charset="0"/>
              </a:rPr>
              <a:t>m</a:t>
            </a:r>
            <a:r>
              <a:rPr lang="en-US" altLang="zh-CN" sz="1800" baseline="-25000" dirty="0">
                <a:latin typeface="Comic Sans MS" panose="030F0902030302020204" pitchFamily="66" charset="0"/>
              </a:rPr>
              <a:t>4</a:t>
            </a:r>
            <a:r>
              <a:rPr lang="zh-CN" altLang="en-US" sz="1800" baseline="-25000" dirty="0">
                <a:latin typeface="Comic Sans MS" panose="030F0902030302020204" pitchFamily="66" charset="0"/>
              </a:rPr>
              <a:t> </a:t>
            </a:r>
            <a:r>
              <a:rPr lang="en-US" altLang="zh-CN" sz="1800" dirty="0">
                <a:latin typeface="Comic Sans MS" panose="030F0902030302020204" pitchFamily="66" charset="0"/>
              </a:rPr>
              <a:t>-&gt;</a:t>
            </a:r>
            <a:r>
              <a:rPr lang="zh-CN" altLang="en-US" sz="1800" dirty="0">
                <a:latin typeface="Comic Sans MS" panose="030F0902030302020204" pitchFamily="66" charset="0"/>
              </a:rPr>
              <a:t> </a:t>
            </a:r>
            <a:r>
              <a:rPr lang="en-US" altLang="zh-CN" sz="1800" dirty="0">
                <a:latin typeface="Comic Sans MS" panose="030F0902030302020204" pitchFamily="66" charset="0"/>
              </a:rPr>
              <a:t>m</a:t>
            </a:r>
            <a:r>
              <a:rPr lang="en-US" altLang="zh-CN" sz="1800" baseline="-25000" dirty="0">
                <a:latin typeface="Comic Sans MS" panose="030F0902030302020204" pitchFamily="66" charset="0"/>
              </a:rPr>
              <a:t>5</a:t>
            </a:r>
            <a:r>
              <a:rPr lang="en-US" altLang="zh-CN" sz="1800" dirty="0">
                <a:latin typeface="Comic Sans MS" panose="030F0902030302020204" pitchFamily="66" charset="0"/>
              </a:rPr>
              <a:t>-&gt;</a:t>
            </a:r>
            <a:r>
              <a:rPr lang="zh-CN" altLang="en-US" sz="1800" baseline="-25000" dirty="0">
                <a:latin typeface="Comic Sans MS" panose="030F0902030302020204" pitchFamily="66" charset="0"/>
              </a:rPr>
              <a:t> </a:t>
            </a:r>
            <a:r>
              <a:rPr lang="en-US" altLang="zh-CN" sz="1800" dirty="0">
                <a:latin typeface="Comic Sans MS" panose="030F0902030302020204" pitchFamily="66" charset="0"/>
              </a:rPr>
              <a:t>m</a:t>
            </a:r>
            <a:r>
              <a:rPr lang="en-US" altLang="zh-CN" sz="1800" baseline="-25000" dirty="0">
                <a:latin typeface="Comic Sans MS" panose="030F0902030302020204" pitchFamily="66" charset="0"/>
              </a:rPr>
              <a:t>6</a:t>
            </a:r>
            <a:endParaRPr lang="en-US" altLang="zh-CN" sz="1800" dirty="0">
              <a:latin typeface="Comic Sans MS" panose="030F0902030302020204" pitchFamily="66" charset="0"/>
            </a:endParaRPr>
          </a:p>
          <a:p>
            <a:pPr marL="914400" lvl="2" indent="0">
              <a:buNone/>
            </a:pPr>
            <a:endParaRPr lang="en-US" altLang="zh-CN" sz="1800" dirty="0">
              <a:latin typeface="Comic Sans MS" panose="030F0902030302020204" pitchFamily="66" charset="0"/>
            </a:endParaRPr>
          </a:p>
        </p:txBody>
      </p:sp>
      <p:sp>
        <p:nvSpPr>
          <p:cNvPr id="5" name="TextBox 4">
            <a:extLst>
              <a:ext uri="{FF2B5EF4-FFF2-40B4-BE49-F238E27FC236}">
                <a16:creationId xmlns:a16="http://schemas.microsoft.com/office/drawing/2014/main" id="{9238BD0A-1A1E-7944-AE0F-E73A906828CF}"/>
              </a:ext>
            </a:extLst>
          </p:cNvPr>
          <p:cNvSpPr txBox="1"/>
          <p:nvPr/>
        </p:nvSpPr>
        <p:spPr>
          <a:xfrm>
            <a:off x="587204" y="6348607"/>
            <a:ext cx="8045792" cy="338554"/>
          </a:xfrm>
          <a:prstGeom prst="rect">
            <a:avLst/>
          </a:prstGeom>
          <a:noFill/>
        </p:spPr>
        <p:txBody>
          <a:bodyPr wrap="none" rtlCol="0">
            <a:spAutoFit/>
          </a:bodyPr>
          <a:lstStyle/>
          <a:p>
            <a:r>
              <a:rPr lang="en-US" altLang="zh-CN" sz="1600" dirty="0">
                <a:solidFill>
                  <a:schemeClr val="bg1">
                    <a:lumMod val="50000"/>
                  </a:schemeClr>
                </a:solidFill>
                <a:latin typeface="Comic Sans MS" panose="030F0902030302020204" pitchFamily="66" charset="0"/>
              </a:rPr>
              <a:t>[2]</a:t>
            </a:r>
            <a:r>
              <a:rPr lang="zh-CN" altLang="en-US" sz="1600" dirty="0">
                <a:solidFill>
                  <a:schemeClr val="bg1">
                    <a:lumMod val="50000"/>
                  </a:schemeClr>
                </a:solidFill>
                <a:latin typeface="Comic Sans MS" panose="030F0902030302020204" pitchFamily="66" charset="0"/>
              </a:rPr>
              <a:t> </a:t>
            </a:r>
            <a:r>
              <a:rPr lang="en-US" sz="1600" dirty="0">
                <a:solidFill>
                  <a:schemeClr val="bg1">
                    <a:lumMod val="50000"/>
                  </a:schemeClr>
                </a:solidFill>
                <a:latin typeface="Comic Sans MS" panose="030F0902030302020204" pitchFamily="66" charset="0"/>
              </a:rPr>
              <a:t>Traffic aware placement of interdependent </a:t>
            </a:r>
            <a:r>
              <a:rPr lang="en-US" altLang="zh-CN" sz="1600" dirty="0">
                <a:solidFill>
                  <a:schemeClr val="bg1">
                    <a:lumMod val="50000"/>
                  </a:schemeClr>
                </a:solidFill>
                <a:latin typeface="Comic Sans MS" panose="030F0902030302020204" pitchFamily="66" charset="0"/>
              </a:rPr>
              <a:t>NFV</a:t>
            </a:r>
            <a:r>
              <a:rPr lang="en-US" sz="1600" dirty="0">
                <a:solidFill>
                  <a:schemeClr val="bg1">
                    <a:lumMod val="50000"/>
                  </a:schemeClr>
                </a:solidFill>
                <a:latin typeface="Comic Sans MS" panose="030F0902030302020204" pitchFamily="66" charset="0"/>
              </a:rPr>
              <a:t> middleboxes </a:t>
            </a:r>
            <a:r>
              <a:rPr lang="en-US" altLang="zh-CN" sz="1600" dirty="0">
                <a:solidFill>
                  <a:schemeClr val="bg1">
                    <a:lumMod val="50000"/>
                  </a:schemeClr>
                </a:solidFill>
                <a:latin typeface="Comic Sans MS" panose="030F0902030302020204" pitchFamily="66" charset="0"/>
              </a:rPr>
              <a:t>(INFOCOM</a:t>
            </a:r>
            <a:r>
              <a:rPr lang="zh-CN" altLang="en-US" sz="1600" dirty="0">
                <a:solidFill>
                  <a:schemeClr val="bg1">
                    <a:lumMod val="50000"/>
                  </a:schemeClr>
                </a:solidFill>
                <a:latin typeface="Comic Sans MS" panose="030F0902030302020204" pitchFamily="66" charset="0"/>
              </a:rPr>
              <a:t> </a:t>
            </a:r>
            <a:r>
              <a:rPr lang="en-US" altLang="zh-CN" sz="1600" dirty="0">
                <a:solidFill>
                  <a:schemeClr val="bg1">
                    <a:lumMod val="50000"/>
                  </a:schemeClr>
                </a:solidFill>
                <a:latin typeface="Comic Sans MS" panose="030F0902030302020204" pitchFamily="66" charset="0"/>
              </a:rPr>
              <a:t>’17)</a:t>
            </a:r>
            <a:r>
              <a:rPr lang="en-US" sz="1600" dirty="0">
                <a:solidFill>
                  <a:schemeClr val="bg1">
                    <a:lumMod val="50000"/>
                  </a:schemeClr>
                </a:solidFill>
                <a:latin typeface="Comic Sans MS" panose="030F0902030302020204" pitchFamily="66" charset="0"/>
              </a:rPr>
              <a:t> </a:t>
            </a:r>
          </a:p>
        </p:txBody>
      </p:sp>
      <p:pic>
        <p:nvPicPr>
          <p:cNvPr id="4" name="Picture 3">
            <a:extLst>
              <a:ext uri="{FF2B5EF4-FFF2-40B4-BE49-F238E27FC236}">
                <a16:creationId xmlns:a16="http://schemas.microsoft.com/office/drawing/2014/main" id="{287A50F1-40ED-EA49-BF08-068F7944AD07}"/>
              </a:ext>
            </a:extLst>
          </p:cNvPr>
          <p:cNvPicPr>
            <a:picLocks noChangeAspect="1"/>
          </p:cNvPicPr>
          <p:nvPr/>
        </p:nvPicPr>
        <p:blipFill>
          <a:blip r:embed="rId3"/>
          <a:stretch>
            <a:fillRect/>
          </a:stretch>
        </p:blipFill>
        <p:spPr>
          <a:xfrm>
            <a:off x="2121656" y="2792951"/>
            <a:ext cx="154530" cy="214312"/>
          </a:xfrm>
          <a:prstGeom prst="rect">
            <a:avLst/>
          </a:prstGeom>
        </p:spPr>
      </p:pic>
      <p:pic>
        <p:nvPicPr>
          <p:cNvPr id="9" name="Picture 8">
            <a:extLst>
              <a:ext uri="{FF2B5EF4-FFF2-40B4-BE49-F238E27FC236}">
                <a16:creationId xmlns:a16="http://schemas.microsoft.com/office/drawing/2014/main" id="{E5CADDA2-D322-C34A-B24D-8B284B132D70}"/>
              </a:ext>
            </a:extLst>
          </p:cNvPr>
          <p:cNvPicPr>
            <a:picLocks noChangeAspect="1"/>
          </p:cNvPicPr>
          <p:nvPr/>
        </p:nvPicPr>
        <p:blipFill>
          <a:blip r:embed="rId3"/>
          <a:stretch>
            <a:fillRect/>
          </a:stretch>
        </p:blipFill>
        <p:spPr>
          <a:xfrm>
            <a:off x="5867400" y="3504524"/>
            <a:ext cx="154530" cy="214312"/>
          </a:xfrm>
          <a:prstGeom prst="rect">
            <a:avLst/>
          </a:prstGeom>
        </p:spPr>
      </p:pic>
      <p:graphicFrame>
        <p:nvGraphicFramePr>
          <p:cNvPr id="11" name="Table 10">
            <a:extLst>
              <a:ext uri="{FF2B5EF4-FFF2-40B4-BE49-F238E27FC236}">
                <a16:creationId xmlns:a16="http://schemas.microsoft.com/office/drawing/2014/main" id="{0C3D06AF-D68E-B746-BC5C-0EDFABC4CD53}"/>
              </a:ext>
            </a:extLst>
          </p:cNvPr>
          <p:cNvGraphicFramePr>
            <a:graphicFrameLocks noGrp="1"/>
          </p:cNvGraphicFramePr>
          <p:nvPr>
            <p:extLst>
              <p:ext uri="{D42A27DB-BD31-4B8C-83A1-F6EECF244321}">
                <p14:modId xmlns:p14="http://schemas.microsoft.com/office/powerpoint/2010/main" val="2786497940"/>
              </p:ext>
            </p:extLst>
          </p:nvPr>
        </p:nvGraphicFramePr>
        <p:xfrm>
          <a:off x="3299991" y="3971995"/>
          <a:ext cx="3848494" cy="741680"/>
        </p:xfrm>
        <a:graphic>
          <a:graphicData uri="http://schemas.openxmlformats.org/drawingml/2006/table">
            <a:tbl>
              <a:tblPr>
                <a:tableStyleId>{5940675A-B579-460E-94D1-54222C63F5DA}</a:tableStyleId>
              </a:tblPr>
              <a:tblGrid>
                <a:gridCol w="521830">
                  <a:extLst>
                    <a:ext uri="{9D8B030D-6E8A-4147-A177-3AD203B41FA5}">
                      <a16:colId xmlns:a16="http://schemas.microsoft.com/office/drawing/2014/main" val="161098349"/>
                    </a:ext>
                  </a:extLst>
                </a:gridCol>
                <a:gridCol w="521830">
                  <a:extLst>
                    <a:ext uri="{9D8B030D-6E8A-4147-A177-3AD203B41FA5}">
                      <a16:colId xmlns:a16="http://schemas.microsoft.com/office/drawing/2014/main" val="3994504206"/>
                    </a:ext>
                  </a:extLst>
                </a:gridCol>
                <a:gridCol w="521830">
                  <a:extLst>
                    <a:ext uri="{9D8B030D-6E8A-4147-A177-3AD203B41FA5}">
                      <a16:colId xmlns:a16="http://schemas.microsoft.com/office/drawing/2014/main" val="4291246433"/>
                    </a:ext>
                  </a:extLst>
                </a:gridCol>
                <a:gridCol w="521830">
                  <a:extLst>
                    <a:ext uri="{9D8B030D-6E8A-4147-A177-3AD203B41FA5}">
                      <a16:colId xmlns:a16="http://schemas.microsoft.com/office/drawing/2014/main" val="4130097388"/>
                    </a:ext>
                  </a:extLst>
                </a:gridCol>
                <a:gridCol w="587058">
                  <a:extLst>
                    <a:ext uri="{9D8B030D-6E8A-4147-A177-3AD203B41FA5}">
                      <a16:colId xmlns:a16="http://schemas.microsoft.com/office/drawing/2014/main" val="1796038498"/>
                    </a:ext>
                  </a:extLst>
                </a:gridCol>
                <a:gridCol w="587058">
                  <a:extLst>
                    <a:ext uri="{9D8B030D-6E8A-4147-A177-3AD203B41FA5}">
                      <a16:colId xmlns:a16="http://schemas.microsoft.com/office/drawing/2014/main" val="89696836"/>
                    </a:ext>
                  </a:extLst>
                </a:gridCol>
                <a:gridCol w="587058">
                  <a:extLst>
                    <a:ext uri="{9D8B030D-6E8A-4147-A177-3AD203B41FA5}">
                      <a16:colId xmlns:a16="http://schemas.microsoft.com/office/drawing/2014/main" val="1817376338"/>
                    </a:ext>
                  </a:extLst>
                </a:gridCol>
              </a:tblGrid>
              <a:tr h="370840">
                <a:tc>
                  <a:txBody>
                    <a:bodyPr/>
                    <a:lstStyle/>
                    <a:p>
                      <a:pPr algn="ctr"/>
                      <a:endParaRPr lang="en-US" baseline="-25000"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m</a:t>
                      </a:r>
                      <a:r>
                        <a:rPr lang="en-US" altLang="zh-CN" baseline="-25000" dirty="0">
                          <a:latin typeface="Comic Sans MS" panose="030F0902030302020204" pitchFamily="66" charset="0"/>
                        </a:rPr>
                        <a:t>1</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2</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3</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4</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5</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6</a:t>
                      </a:r>
                      <a:endParaRPr lang="en-US" baseline="-25000" dirty="0">
                        <a:latin typeface="Comic Sans MS" panose="030F0902030302020204" pitchFamily="66" charset="0"/>
                      </a:endParaRPr>
                    </a:p>
                  </a:txBody>
                  <a:tcPr/>
                </a:tc>
                <a:extLst>
                  <a:ext uri="{0D108BD9-81ED-4DB2-BD59-A6C34878D82A}">
                    <a16:rowId xmlns:a16="http://schemas.microsoft.com/office/drawing/2014/main" val="3574477110"/>
                  </a:ext>
                </a:extLst>
              </a:tr>
              <a:tr h="370840">
                <a:tc>
                  <a:txBody>
                    <a:bodyPr/>
                    <a:lstStyle/>
                    <a:p>
                      <a:pPr algn="ct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0.7</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1.1</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0.8</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1.1</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0.5</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1.4</a:t>
                      </a:r>
                      <a:endParaRPr lang="en-US" dirty="0">
                        <a:latin typeface="Comic Sans MS" panose="030F0902030302020204" pitchFamily="66" charset="0"/>
                      </a:endParaRPr>
                    </a:p>
                  </a:txBody>
                  <a:tcPr/>
                </a:tc>
                <a:extLst>
                  <a:ext uri="{0D108BD9-81ED-4DB2-BD59-A6C34878D82A}">
                    <a16:rowId xmlns:a16="http://schemas.microsoft.com/office/drawing/2014/main" val="1876687426"/>
                  </a:ext>
                </a:extLst>
              </a:tr>
            </a:tbl>
          </a:graphicData>
        </a:graphic>
      </p:graphicFrame>
      <p:grpSp>
        <p:nvGrpSpPr>
          <p:cNvPr id="7" name="Group 6">
            <a:extLst>
              <a:ext uri="{FF2B5EF4-FFF2-40B4-BE49-F238E27FC236}">
                <a16:creationId xmlns:a16="http://schemas.microsoft.com/office/drawing/2014/main" id="{AA642745-980B-114B-9B14-5A0D99E6CEBA}"/>
              </a:ext>
            </a:extLst>
          </p:cNvPr>
          <p:cNvGrpSpPr/>
          <p:nvPr/>
        </p:nvGrpSpPr>
        <p:grpSpPr>
          <a:xfrm>
            <a:off x="1574964" y="5375949"/>
            <a:ext cx="457201" cy="395343"/>
            <a:chOff x="1828800" y="6081657"/>
            <a:chExt cx="457201" cy="395343"/>
          </a:xfrm>
        </p:grpSpPr>
        <p:sp>
          <p:nvSpPr>
            <p:cNvPr id="6" name="Rectangle 5">
              <a:extLst>
                <a:ext uri="{FF2B5EF4-FFF2-40B4-BE49-F238E27FC236}">
                  <a16:creationId xmlns:a16="http://schemas.microsoft.com/office/drawing/2014/main" id="{95F61642-FED4-9E4D-9C3D-55F8AE01530A}"/>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7" name="TextBox 16">
              <a:extLst>
                <a:ext uri="{FF2B5EF4-FFF2-40B4-BE49-F238E27FC236}">
                  <a16:creationId xmlns:a16="http://schemas.microsoft.com/office/drawing/2014/main" id="{5927E22E-CEAF-5840-A09C-D4E6D5BB8C72}"/>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1</a:t>
              </a:r>
              <a:endParaRPr lang="en-US" baseline="-25000" dirty="0">
                <a:solidFill>
                  <a:schemeClr val="tx1"/>
                </a:solidFill>
                <a:latin typeface="Comic Sans MS" panose="030F0902030302020204" pitchFamily="66" charset="0"/>
              </a:endParaRPr>
            </a:p>
          </p:txBody>
        </p:sp>
      </p:grpSp>
      <p:sp>
        <p:nvSpPr>
          <p:cNvPr id="41" name="Rectangle 40">
            <a:extLst>
              <a:ext uri="{FF2B5EF4-FFF2-40B4-BE49-F238E27FC236}">
                <a16:creationId xmlns:a16="http://schemas.microsoft.com/office/drawing/2014/main" id="{AF1AA856-3127-E649-92AC-0F4D831FFCCE}"/>
              </a:ext>
            </a:extLst>
          </p:cNvPr>
          <p:cNvSpPr/>
          <p:nvPr/>
        </p:nvSpPr>
        <p:spPr bwMode="auto">
          <a:xfrm>
            <a:off x="1447799" y="5218382"/>
            <a:ext cx="762000" cy="56120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nvGrpSpPr>
          <p:cNvPr id="45" name="Group 44">
            <a:extLst>
              <a:ext uri="{FF2B5EF4-FFF2-40B4-BE49-F238E27FC236}">
                <a16:creationId xmlns:a16="http://schemas.microsoft.com/office/drawing/2014/main" id="{91EA42D5-9079-024D-8DC4-EA388C9C234F}"/>
              </a:ext>
            </a:extLst>
          </p:cNvPr>
          <p:cNvGrpSpPr/>
          <p:nvPr/>
        </p:nvGrpSpPr>
        <p:grpSpPr>
          <a:xfrm>
            <a:off x="6117239" y="5218382"/>
            <a:ext cx="1524000" cy="561201"/>
            <a:chOff x="2819400" y="6019800"/>
            <a:chExt cx="1524000" cy="561201"/>
          </a:xfrm>
        </p:grpSpPr>
        <p:grpSp>
          <p:nvGrpSpPr>
            <p:cNvPr id="19" name="Group 18">
              <a:extLst>
                <a:ext uri="{FF2B5EF4-FFF2-40B4-BE49-F238E27FC236}">
                  <a16:creationId xmlns:a16="http://schemas.microsoft.com/office/drawing/2014/main" id="{0C624F42-668E-2247-97C1-92B1246B2FB9}"/>
                </a:ext>
              </a:extLst>
            </p:cNvPr>
            <p:cNvGrpSpPr/>
            <p:nvPr/>
          </p:nvGrpSpPr>
          <p:grpSpPr>
            <a:xfrm>
              <a:off x="2895599" y="6081657"/>
              <a:ext cx="457201" cy="395343"/>
              <a:chOff x="1828800" y="6081657"/>
              <a:chExt cx="457201" cy="395343"/>
            </a:xfrm>
          </p:grpSpPr>
          <p:sp>
            <p:nvSpPr>
              <p:cNvPr id="20" name="Rectangle 19">
                <a:extLst>
                  <a:ext uri="{FF2B5EF4-FFF2-40B4-BE49-F238E27FC236}">
                    <a16:creationId xmlns:a16="http://schemas.microsoft.com/office/drawing/2014/main" id="{4D0EBDBD-F5FB-F44F-80D0-FC1C80642A6E}"/>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21" name="TextBox 20">
                <a:extLst>
                  <a:ext uri="{FF2B5EF4-FFF2-40B4-BE49-F238E27FC236}">
                    <a16:creationId xmlns:a16="http://schemas.microsoft.com/office/drawing/2014/main" id="{3E6EC8C7-D621-9645-A031-9D3971D389D1}"/>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2</a:t>
                </a:r>
                <a:endParaRPr lang="en-US" baseline="-25000" dirty="0">
                  <a:solidFill>
                    <a:schemeClr val="tx1"/>
                  </a:solidFill>
                  <a:latin typeface="Comic Sans MS" panose="030F0902030302020204" pitchFamily="66" charset="0"/>
                </a:endParaRPr>
              </a:p>
            </p:txBody>
          </p:sp>
        </p:grpSp>
        <p:grpSp>
          <p:nvGrpSpPr>
            <p:cNvPr id="22" name="Group 21">
              <a:extLst>
                <a:ext uri="{FF2B5EF4-FFF2-40B4-BE49-F238E27FC236}">
                  <a16:creationId xmlns:a16="http://schemas.microsoft.com/office/drawing/2014/main" id="{5BFB855D-1461-2942-853E-5A563A1CC92F}"/>
                </a:ext>
              </a:extLst>
            </p:cNvPr>
            <p:cNvGrpSpPr/>
            <p:nvPr/>
          </p:nvGrpSpPr>
          <p:grpSpPr>
            <a:xfrm>
              <a:off x="3774027" y="6079037"/>
              <a:ext cx="457201" cy="395343"/>
              <a:chOff x="1828800" y="6081657"/>
              <a:chExt cx="457201" cy="395343"/>
            </a:xfrm>
          </p:grpSpPr>
          <p:sp>
            <p:nvSpPr>
              <p:cNvPr id="23" name="Rectangle 22">
                <a:extLst>
                  <a:ext uri="{FF2B5EF4-FFF2-40B4-BE49-F238E27FC236}">
                    <a16:creationId xmlns:a16="http://schemas.microsoft.com/office/drawing/2014/main" id="{AECA0E3A-1417-3145-AEC1-F9636A1FCFD3}"/>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24" name="TextBox 23">
                <a:extLst>
                  <a:ext uri="{FF2B5EF4-FFF2-40B4-BE49-F238E27FC236}">
                    <a16:creationId xmlns:a16="http://schemas.microsoft.com/office/drawing/2014/main" id="{B738E2B6-CCBC-B249-B6D9-B1FFFEE53ABE}"/>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3</a:t>
                </a:r>
                <a:endParaRPr lang="en-US" baseline="-25000" dirty="0">
                  <a:solidFill>
                    <a:schemeClr val="tx1"/>
                  </a:solidFill>
                  <a:latin typeface="Comic Sans MS" panose="030F0902030302020204" pitchFamily="66" charset="0"/>
                </a:endParaRPr>
              </a:p>
            </p:txBody>
          </p:sp>
        </p:grpSp>
        <p:cxnSp>
          <p:nvCxnSpPr>
            <p:cNvPr id="26" name="Straight Arrow Connector 25">
              <a:extLst>
                <a:ext uri="{FF2B5EF4-FFF2-40B4-BE49-F238E27FC236}">
                  <a16:creationId xmlns:a16="http://schemas.microsoft.com/office/drawing/2014/main" id="{F2890318-861B-A14D-9E91-07F94F4C7ED2}"/>
                </a:ext>
              </a:extLst>
            </p:cNvPr>
            <p:cNvCxnSpPr>
              <a:stCxn id="21" idx="3"/>
              <a:endCxn id="24" idx="1"/>
            </p:cNvCxnSpPr>
            <p:nvPr/>
          </p:nvCxnSpPr>
          <p:spPr bwMode="auto">
            <a:xfrm flipV="1">
              <a:off x="3352800" y="6263703"/>
              <a:ext cx="421227" cy="262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sp>
          <p:nvSpPr>
            <p:cNvPr id="42" name="Rectangle 41">
              <a:extLst>
                <a:ext uri="{FF2B5EF4-FFF2-40B4-BE49-F238E27FC236}">
                  <a16:creationId xmlns:a16="http://schemas.microsoft.com/office/drawing/2014/main" id="{21524C37-4713-5F4C-80D2-31A26BB2CE0F}"/>
                </a:ext>
              </a:extLst>
            </p:cNvPr>
            <p:cNvSpPr/>
            <p:nvPr/>
          </p:nvSpPr>
          <p:spPr bwMode="auto">
            <a:xfrm>
              <a:off x="2819400" y="6019800"/>
              <a:ext cx="1524000" cy="56120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grpSp>
        <p:nvGrpSpPr>
          <p:cNvPr id="46" name="Group 45">
            <a:extLst>
              <a:ext uri="{FF2B5EF4-FFF2-40B4-BE49-F238E27FC236}">
                <a16:creationId xmlns:a16="http://schemas.microsoft.com/office/drawing/2014/main" id="{4C474B9F-4174-0E49-9FB5-864E61222910}"/>
              </a:ext>
            </a:extLst>
          </p:cNvPr>
          <p:cNvGrpSpPr/>
          <p:nvPr/>
        </p:nvGrpSpPr>
        <p:grpSpPr>
          <a:xfrm>
            <a:off x="2938439" y="5212030"/>
            <a:ext cx="2428160" cy="561201"/>
            <a:chOff x="4887040" y="6003279"/>
            <a:chExt cx="2428160" cy="561201"/>
          </a:xfrm>
        </p:grpSpPr>
        <p:grpSp>
          <p:nvGrpSpPr>
            <p:cNvPr id="30" name="Group 29">
              <a:extLst>
                <a:ext uri="{FF2B5EF4-FFF2-40B4-BE49-F238E27FC236}">
                  <a16:creationId xmlns:a16="http://schemas.microsoft.com/office/drawing/2014/main" id="{A996FC59-CFB8-2F49-821A-493E8AE261F9}"/>
                </a:ext>
              </a:extLst>
            </p:cNvPr>
            <p:cNvGrpSpPr/>
            <p:nvPr/>
          </p:nvGrpSpPr>
          <p:grpSpPr>
            <a:xfrm>
              <a:off x="4988972" y="6081657"/>
              <a:ext cx="457201" cy="395343"/>
              <a:chOff x="1828800" y="6081657"/>
              <a:chExt cx="457201" cy="395343"/>
            </a:xfrm>
          </p:grpSpPr>
          <p:sp>
            <p:nvSpPr>
              <p:cNvPr id="31" name="Rectangle 30">
                <a:extLst>
                  <a:ext uri="{FF2B5EF4-FFF2-40B4-BE49-F238E27FC236}">
                    <a16:creationId xmlns:a16="http://schemas.microsoft.com/office/drawing/2014/main" id="{1977008D-F6EE-284E-B15B-88D30ADF9456}"/>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2" name="TextBox 31">
                <a:extLst>
                  <a:ext uri="{FF2B5EF4-FFF2-40B4-BE49-F238E27FC236}">
                    <a16:creationId xmlns:a16="http://schemas.microsoft.com/office/drawing/2014/main" id="{75AE5471-7D2F-FC4D-9B4E-FF860CCBBA00}"/>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4</a:t>
                </a:r>
                <a:endParaRPr lang="en-US" baseline="-25000" dirty="0">
                  <a:solidFill>
                    <a:schemeClr val="tx1"/>
                  </a:solidFill>
                  <a:latin typeface="Comic Sans MS" panose="030F0902030302020204" pitchFamily="66" charset="0"/>
                </a:endParaRPr>
              </a:p>
            </p:txBody>
          </p:sp>
        </p:grpSp>
        <p:grpSp>
          <p:nvGrpSpPr>
            <p:cNvPr id="33" name="Group 32">
              <a:extLst>
                <a:ext uri="{FF2B5EF4-FFF2-40B4-BE49-F238E27FC236}">
                  <a16:creationId xmlns:a16="http://schemas.microsoft.com/office/drawing/2014/main" id="{41848DB9-613F-5C4E-B450-FC6ADC54D7FD}"/>
                </a:ext>
              </a:extLst>
            </p:cNvPr>
            <p:cNvGrpSpPr/>
            <p:nvPr/>
          </p:nvGrpSpPr>
          <p:grpSpPr>
            <a:xfrm>
              <a:off x="5867400" y="6081657"/>
              <a:ext cx="457201" cy="395343"/>
              <a:chOff x="1828800" y="6081657"/>
              <a:chExt cx="457201" cy="395343"/>
            </a:xfrm>
          </p:grpSpPr>
          <p:sp>
            <p:nvSpPr>
              <p:cNvPr id="34" name="Rectangle 33">
                <a:extLst>
                  <a:ext uri="{FF2B5EF4-FFF2-40B4-BE49-F238E27FC236}">
                    <a16:creationId xmlns:a16="http://schemas.microsoft.com/office/drawing/2014/main" id="{5A810EB1-96C8-3944-8B02-94158A787EBF}"/>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5" name="TextBox 34">
                <a:extLst>
                  <a:ext uri="{FF2B5EF4-FFF2-40B4-BE49-F238E27FC236}">
                    <a16:creationId xmlns:a16="http://schemas.microsoft.com/office/drawing/2014/main" id="{668B48B4-EC8A-4D4A-A030-E7B8D7C10986}"/>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5</a:t>
                </a:r>
                <a:endParaRPr lang="en-US" baseline="-25000" dirty="0">
                  <a:solidFill>
                    <a:schemeClr val="tx1"/>
                  </a:solidFill>
                  <a:latin typeface="Comic Sans MS" panose="030F0902030302020204" pitchFamily="66" charset="0"/>
                </a:endParaRPr>
              </a:p>
            </p:txBody>
          </p:sp>
        </p:grpSp>
        <p:grpSp>
          <p:nvGrpSpPr>
            <p:cNvPr id="36" name="Group 35">
              <a:extLst>
                <a:ext uri="{FF2B5EF4-FFF2-40B4-BE49-F238E27FC236}">
                  <a16:creationId xmlns:a16="http://schemas.microsoft.com/office/drawing/2014/main" id="{A03074A1-8BBA-DB48-B18C-A953517C7469}"/>
                </a:ext>
              </a:extLst>
            </p:cNvPr>
            <p:cNvGrpSpPr/>
            <p:nvPr/>
          </p:nvGrpSpPr>
          <p:grpSpPr>
            <a:xfrm>
              <a:off x="6745828" y="6079037"/>
              <a:ext cx="457201" cy="395343"/>
              <a:chOff x="1828800" y="6081657"/>
              <a:chExt cx="457201" cy="395343"/>
            </a:xfrm>
          </p:grpSpPr>
          <p:sp>
            <p:nvSpPr>
              <p:cNvPr id="37" name="Rectangle 36">
                <a:extLst>
                  <a:ext uri="{FF2B5EF4-FFF2-40B4-BE49-F238E27FC236}">
                    <a16:creationId xmlns:a16="http://schemas.microsoft.com/office/drawing/2014/main" id="{AA60FE9D-CA99-3244-89C8-177A13722611}"/>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8" name="TextBox 37">
                <a:extLst>
                  <a:ext uri="{FF2B5EF4-FFF2-40B4-BE49-F238E27FC236}">
                    <a16:creationId xmlns:a16="http://schemas.microsoft.com/office/drawing/2014/main" id="{963CFA43-9214-6541-8B95-51EB7D790665}"/>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6</a:t>
                </a:r>
                <a:endParaRPr lang="en-US" baseline="-25000" dirty="0">
                  <a:solidFill>
                    <a:schemeClr val="tx1"/>
                  </a:solidFill>
                  <a:latin typeface="Comic Sans MS" panose="030F0902030302020204" pitchFamily="66" charset="0"/>
                </a:endParaRPr>
              </a:p>
            </p:txBody>
          </p:sp>
        </p:grpSp>
        <p:cxnSp>
          <p:nvCxnSpPr>
            <p:cNvPr id="39" name="Straight Arrow Connector 38">
              <a:extLst>
                <a:ext uri="{FF2B5EF4-FFF2-40B4-BE49-F238E27FC236}">
                  <a16:creationId xmlns:a16="http://schemas.microsoft.com/office/drawing/2014/main" id="{908B590A-EAB4-2C48-B0A0-AB539FE287F7}"/>
                </a:ext>
              </a:extLst>
            </p:cNvPr>
            <p:cNvCxnSpPr>
              <a:stCxn id="35" idx="3"/>
              <a:endCxn id="38" idx="1"/>
            </p:cNvCxnSpPr>
            <p:nvPr/>
          </p:nvCxnSpPr>
          <p:spPr bwMode="auto">
            <a:xfrm flipV="1">
              <a:off x="6324601" y="6263703"/>
              <a:ext cx="421227" cy="262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BA3DC7E0-2165-524E-9C33-3FCA3E913777}"/>
                </a:ext>
              </a:extLst>
            </p:cNvPr>
            <p:cNvCxnSpPr/>
            <p:nvPr/>
          </p:nvCxnSpPr>
          <p:spPr bwMode="auto">
            <a:xfrm flipV="1">
              <a:off x="5446172" y="6283880"/>
              <a:ext cx="421227" cy="262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sp>
          <p:nvSpPr>
            <p:cNvPr id="43" name="Rectangle 42">
              <a:extLst>
                <a:ext uri="{FF2B5EF4-FFF2-40B4-BE49-F238E27FC236}">
                  <a16:creationId xmlns:a16="http://schemas.microsoft.com/office/drawing/2014/main" id="{608A04D2-48DF-BF47-B029-05076531B563}"/>
                </a:ext>
              </a:extLst>
            </p:cNvPr>
            <p:cNvSpPr/>
            <p:nvPr/>
          </p:nvSpPr>
          <p:spPr bwMode="auto">
            <a:xfrm>
              <a:off x="4887040" y="6003279"/>
              <a:ext cx="2428160" cy="56120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cxnSp>
        <p:nvCxnSpPr>
          <p:cNvPr id="48" name="Straight Arrow Connector 47">
            <a:extLst>
              <a:ext uri="{FF2B5EF4-FFF2-40B4-BE49-F238E27FC236}">
                <a16:creationId xmlns:a16="http://schemas.microsoft.com/office/drawing/2014/main" id="{26C1140E-D553-294C-A909-79A4CED875AF}"/>
              </a:ext>
            </a:extLst>
          </p:cNvPr>
          <p:cNvCxnSpPr>
            <a:stCxn id="41" idx="3"/>
            <a:endCxn id="43" idx="1"/>
          </p:cNvCxnSpPr>
          <p:nvPr/>
        </p:nvCxnSpPr>
        <p:spPr bwMode="auto">
          <a:xfrm flipV="1">
            <a:off x="2209799" y="5492631"/>
            <a:ext cx="728640" cy="6352"/>
          </a:xfrm>
          <a:prstGeom prst="straightConnector1">
            <a:avLst/>
          </a:prstGeom>
          <a:solidFill>
            <a:srgbClr val="00B8FF"/>
          </a:solidFill>
          <a:ln w="9525" cap="flat" cmpd="sng" algn="ctr">
            <a:solidFill>
              <a:srgbClr val="FF0000"/>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310D8355-8AB6-E044-8167-1CBF80391B7B}"/>
              </a:ext>
            </a:extLst>
          </p:cNvPr>
          <p:cNvCxnSpPr>
            <a:cxnSpLocks/>
          </p:cNvCxnSpPr>
          <p:nvPr/>
        </p:nvCxnSpPr>
        <p:spPr bwMode="auto">
          <a:xfrm flipV="1">
            <a:off x="5376875" y="5486278"/>
            <a:ext cx="728640" cy="6352"/>
          </a:xfrm>
          <a:prstGeom prst="straightConnector1">
            <a:avLst/>
          </a:prstGeom>
          <a:solidFill>
            <a:srgbClr val="00B8FF"/>
          </a:solidFill>
          <a:ln w="9525" cap="flat" cmpd="sng" algn="ctr">
            <a:solidFill>
              <a:srgbClr val="FF0000"/>
            </a:solidFill>
            <a:prstDash val="solid"/>
            <a:round/>
            <a:headEnd type="none" w="med" len="med"/>
            <a:tailEnd type="triangle"/>
          </a:ln>
          <a:effectLst/>
        </p:spPr>
      </p:cxnSp>
      <p:sp>
        <p:nvSpPr>
          <p:cNvPr id="52" name="TextBox 51">
            <a:extLst>
              <a:ext uri="{FF2B5EF4-FFF2-40B4-BE49-F238E27FC236}">
                <a16:creationId xmlns:a16="http://schemas.microsoft.com/office/drawing/2014/main" id="{6975515B-2424-144C-A524-883595D5F501}"/>
              </a:ext>
            </a:extLst>
          </p:cNvPr>
          <p:cNvSpPr txBox="1"/>
          <p:nvPr/>
        </p:nvSpPr>
        <p:spPr>
          <a:xfrm>
            <a:off x="1562099" y="5898085"/>
            <a:ext cx="53340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0.7</a:t>
            </a:r>
            <a:endParaRPr lang="en-US" baseline="-25000" dirty="0">
              <a:solidFill>
                <a:schemeClr val="tx1"/>
              </a:solidFill>
              <a:latin typeface="Comic Sans MS" panose="030F0902030302020204" pitchFamily="66" charset="0"/>
            </a:endParaRPr>
          </a:p>
        </p:txBody>
      </p:sp>
      <p:sp>
        <p:nvSpPr>
          <p:cNvPr id="53" name="TextBox 52">
            <a:extLst>
              <a:ext uri="{FF2B5EF4-FFF2-40B4-BE49-F238E27FC236}">
                <a16:creationId xmlns:a16="http://schemas.microsoft.com/office/drawing/2014/main" id="{97B8BF85-7FD1-DA45-941F-8C6264C5112A}"/>
              </a:ext>
            </a:extLst>
          </p:cNvPr>
          <p:cNvSpPr txBox="1"/>
          <p:nvPr/>
        </p:nvSpPr>
        <p:spPr>
          <a:xfrm>
            <a:off x="3299991" y="5889565"/>
            <a:ext cx="202556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1.1</a:t>
            </a:r>
            <a:r>
              <a:rPr lang="zh-CN" altLang="en-US" dirty="0">
                <a:solidFill>
                  <a:schemeClr val="tx1"/>
                </a:solidFill>
                <a:latin typeface="Comic Sans MS" panose="030F0902030302020204" pitchFamily="66" charset="0"/>
              </a:rPr>
              <a:t>*</a:t>
            </a:r>
            <a:r>
              <a:rPr lang="en-US" altLang="zh-CN" dirty="0">
                <a:solidFill>
                  <a:schemeClr val="tx1"/>
                </a:solidFill>
                <a:latin typeface="Comic Sans MS" panose="030F0902030302020204" pitchFamily="66" charset="0"/>
              </a:rPr>
              <a:t>0.5</a:t>
            </a:r>
            <a:r>
              <a:rPr lang="zh-CN" altLang="en-US" dirty="0">
                <a:solidFill>
                  <a:schemeClr val="tx1"/>
                </a:solidFill>
                <a:latin typeface="Comic Sans MS" panose="030F0902030302020204" pitchFamily="66" charset="0"/>
              </a:rPr>
              <a:t>*</a:t>
            </a:r>
            <a:r>
              <a:rPr lang="en-US" altLang="zh-CN" dirty="0">
                <a:solidFill>
                  <a:schemeClr val="tx1"/>
                </a:solidFill>
                <a:latin typeface="Comic Sans MS" panose="030F0902030302020204" pitchFamily="66" charset="0"/>
              </a:rPr>
              <a:t>1.4=0.77</a:t>
            </a:r>
            <a:endParaRPr lang="en-US" baseline="-25000" dirty="0">
              <a:solidFill>
                <a:schemeClr val="tx1"/>
              </a:solidFill>
              <a:latin typeface="Comic Sans MS" panose="030F0902030302020204" pitchFamily="66" charset="0"/>
            </a:endParaRPr>
          </a:p>
        </p:txBody>
      </p:sp>
      <p:sp>
        <p:nvSpPr>
          <p:cNvPr id="54" name="TextBox 53">
            <a:extLst>
              <a:ext uri="{FF2B5EF4-FFF2-40B4-BE49-F238E27FC236}">
                <a16:creationId xmlns:a16="http://schemas.microsoft.com/office/drawing/2014/main" id="{EA9D837E-9209-434A-9E53-16F61F71310C}"/>
              </a:ext>
            </a:extLst>
          </p:cNvPr>
          <p:cNvSpPr txBox="1"/>
          <p:nvPr/>
        </p:nvSpPr>
        <p:spPr>
          <a:xfrm>
            <a:off x="6193438" y="5850645"/>
            <a:ext cx="161413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1.1</a:t>
            </a:r>
            <a:r>
              <a:rPr lang="zh-CN" altLang="en-US" dirty="0">
                <a:solidFill>
                  <a:schemeClr val="tx1"/>
                </a:solidFill>
                <a:latin typeface="Comic Sans MS" panose="030F0902030302020204" pitchFamily="66" charset="0"/>
              </a:rPr>
              <a:t>*</a:t>
            </a:r>
            <a:r>
              <a:rPr lang="en-US" altLang="zh-CN" dirty="0">
                <a:solidFill>
                  <a:schemeClr val="tx1"/>
                </a:solidFill>
                <a:latin typeface="Comic Sans MS" panose="030F0902030302020204" pitchFamily="66" charset="0"/>
              </a:rPr>
              <a:t>0.8=0.88</a:t>
            </a:r>
            <a:endParaRPr lang="en-US" baseline="-25000" dirty="0">
              <a:solidFill>
                <a:schemeClr val="tx1"/>
              </a:solidFill>
              <a:latin typeface="Comic Sans MS" panose="030F0902030302020204" pitchFamily="66" charset="0"/>
            </a:endParaRPr>
          </a:p>
        </p:txBody>
      </p:sp>
      <p:pic>
        <p:nvPicPr>
          <p:cNvPr id="44" name="Picture 43">
            <a:extLst>
              <a:ext uri="{FF2B5EF4-FFF2-40B4-BE49-F238E27FC236}">
                <a16:creationId xmlns:a16="http://schemas.microsoft.com/office/drawing/2014/main" id="{CB2D1BF5-EBFC-9F40-902E-328D79A8E660}"/>
              </a:ext>
            </a:extLst>
          </p:cNvPr>
          <p:cNvPicPr>
            <a:picLocks noChangeAspect="1"/>
          </p:cNvPicPr>
          <p:nvPr/>
        </p:nvPicPr>
        <p:blipFill>
          <a:blip r:embed="rId3"/>
          <a:stretch>
            <a:fillRect/>
          </a:stretch>
        </p:blipFill>
        <p:spPr>
          <a:xfrm>
            <a:off x="3497571" y="4405213"/>
            <a:ext cx="154530" cy="214312"/>
          </a:xfrm>
          <a:prstGeom prst="rect">
            <a:avLst/>
          </a:prstGeom>
        </p:spPr>
      </p:pic>
    </p:spTree>
    <p:extLst>
      <p:ext uri="{BB962C8B-B14F-4D97-AF65-F5344CB8AC3E}">
        <p14:creationId xmlns:p14="http://schemas.microsoft.com/office/powerpoint/2010/main" val="2387120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EA5E-253A-6B4E-8E6D-287C3D94456E}"/>
              </a:ext>
            </a:extLst>
          </p:cNvPr>
          <p:cNvSpPr>
            <a:spLocks noGrp="1"/>
          </p:cNvSpPr>
          <p:nvPr>
            <p:ph type="title"/>
          </p:nvPr>
        </p:nvSpPr>
        <p:spPr>
          <a:xfrm>
            <a:off x="533400" y="365126"/>
            <a:ext cx="7848600" cy="792162"/>
          </a:xfrm>
        </p:spPr>
        <p:txBody>
          <a:bodyPr/>
          <a:lstStyle/>
          <a:p>
            <a:r>
              <a:rPr lang="en-US" altLang="zh-CN" sz="3500" dirty="0">
                <a:latin typeface="Comic Sans MS" panose="030F0902030302020204" pitchFamily="66" charset="0"/>
              </a:rPr>
              <a:t>Partially-ordered</a:t>
            </a:r>
            <a:r>
              <a:rPr lang="zh-CN" altLang="en-US" sz="3500" dirty="0">
                <a:latin typeface="Comic Sans MS" panose="030F0902030302020204" pitchFamily="66" charset="0"/>
              </a:rPr>
              <a:t> </a:t>
            </a:r>
            <a:r>
              <a:rPr lang="en-US" altLang="zh-CN" sz="3500" dirty="0" err="1">
                <a:latin typeface="Comic Sans MS" panose="030F0902030302020204" pitchFamily="66" charset="0"/>
              </a:rPr>
              <a:t>Middlebox</a:t>
            </a:r>
            <a:r>
              <a:rPr lang="zh-CN" altLang="en-US" sz="3500" dirty="0">
                <a:latin typeface="Comic Sans MS" panose="030F0902030302020204" pitchFamily="66" charset="0"/>
              </a:rPr>
              <a:t> </a:t>
            </a:r>
            <a:r>
              <a:rPr lang="en-US" altLang="zh-CN" sz="3500" dirty="0">
                <a:latin typeface="Comic Sans MS" panose="030F0902030302020204" pitchFamily="66" charset="0"/>
              </a:rPr>
              <a:t>Set</a:t>
            </a:r>
            <a:r>
              <a:rPr lang="zh-CN" altLang="en-US" sz="3500" dirty="0">
                <a:latin typeface="Comic Sans MS" panose="030F0902030302020204" pitchFamily="66" charset="0"/>
              </a:rPr>
              <a:t> </a:t>
            </a:r>
            <a:r>
              <a:rPr lang="en-US" altLang="zh-CN" sz="3500" dirty="0">
                <a:latin typeface="Comic Sans MS" panose="030F0902030302020204" pitchFamily="66" charset="0"/>
              </a:rPr>
              <a:t>Placement</a:t>
            </a:r>
            <a:r>
              <a:rPr lang="zh-CN" altLang="en-US" sz="3500" dirty="0">
                <a:latin typeface="Comic Sans MS" panose="030F0902030302020204" pitchFamily="66" charset="0"/>
              </a:rPr>
              <a:t> </a:t>
            </a:r>
            <a:r>
              <a:rPr lang="en-US" altLang="zh-CN" sz="3200" dirty="0">
                <a:latin typeface="Comic Sans MS" panose="030F0902030302020204" pitchFamily="66" charset="0"/>
              </a:rPr>
              <a:t>(cont’d)</a:t>
            </a:r>
            <a:endParaRPr lang="en-US" altLang="zh-CN" sz="3500"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F4826D97-CFD3-8A47-AFB2-528A59E5968F}"/>
              </a:ext>
            </a:extLst>
          </p:cNvPr>
          <p:cNvSpPr>
            <a:spLocks noGrp="1"/>
          </p:cNvSpPr>
          <p:nvPr>
            <p:ph idx="1"/>
          </p:nvPr>
        </p:nvSpPr>
        <p:spPr>
          <a:xfrm>
            <a:off x="304800" y="1447800"/>
            <a:ext cx="8610600" cy="4040412"/>
          </a:xfrm>
        </p:spPr>
        <p:txBody>
          <a:bodyPr/>
          <a:lstStyle/>
          <a:p>
            <a:r>
              <a:rPr lang="en-US" altLang="zh-CN" sz="2400" dirty="0">
                <a:latin typeface="Comic Sans MS" panose="030F0902030302020204" pitchFamily="66" charset="0"/>
              </a:rPr>
              <a:t>Another</a:t>
            </a:r>
            <a:r>
              <a:rPr lang="zh-CN" altLang="en-US" sz="2400" dirty="0">
                <a:latin typeface="Comic Sans MS" panose="030F0902030302020204" pitchFamily="66" charset="0"/>
              </a:rPr>
              <a:t> </a:t>
            </a:r>
            <a:r>
              <a:rPr lang="en-US" altLang="zh-CN" sz="2400" dirty="0">
                <a:latin typeface="Comic Sans MS" panose="030F0902030302020204" pitchFamily="66" charset="0"/>
              </a:rPr>
              <a:t>heuristic</a:t>
            </a:r>
            <a:r>
              <a:rPr lang="zh-CN" altLang="en-US" sz="2400" dirty="0">
                <a:latin typeface="Comic Sans MS" panose="030F0902030302020204" pitchFamily="66" charset="0"/>
              </a:rPr>
              <a:t> </a:t>
            </a:r>
            <a:r>
              <a:rPr lang="en-US" altLang="zh-CN" sz="2400" dirty="0">
                <a:latin typeface="Comic Sans MS" panose="030F0902030302020204" pitchFamily="66" charset="0"/>
              </a:rPr>
              <a:t>solution</a:t>
            </a:r>
            <a:endParaRPr lang="en-US" altLang="zh-CN" sz="2000" baseline="-25000" dirty="0">
              <a:latin typeface="Comic Sans MS" panose="030F0902030302020204" pitchFamily="66" charset="0"/>
              <a:cs typeface="Times New Roman" panose="02020603050405020304" pitchFamily="18" charset="0"/>
            </a:endParaRPr>
          </a:p>
          <a:p>
            <a:pPr lvl="1"/>
            <a:r>
              <a:rPr lang="en-US" altLang="zh-CN" sz="2200" dirty="0">
                <a:latin typeface="Comic Sans MS" panose="030F0902030302020204" pitchFamily="66" charset="0"/>
                <a:cs typeface="Times New Roman" panose="02020603050405020304" pitchFamily="18" charset="0"/>
              </a:rPr>
              <a:t>Insight</a:t>
            </a:r>
          </a:p>
          <a:p>
            <a:pPr lvl="2"/>
            <a:r>
              <a:rPr lang="en-US" altLang="zh-CN" sz="1800" dirty="0">
                <a:latin typeface="Comic Sans MS" panose="030F0902030302020204" pitchFamily="66" charset="0"/>
              </a:rPr>
              <a:t>Transform</a:t>
            </a:r>
            <a:r>
              <a:rPr lang="zh-CN" altLang="en-US" sz="1800" dirty="0">
                <a:latin typeface="Comic Sans MS" panose="030F0902030302020204" pitchFamily="66" charset="0"/>
              </a:rPr>
              <a:t> </a:t>
            </a:r>
            <a:r>
              <a:rPr lang="en-US" altLang="zh-CN" sz="1800" dirty="0">
                <a:latin typeface="Comic Sans MS" panose="030F0902030302020204" pitchFamily="66" charset="0"/>
              </a:rPr>
              <a:t>into</a:t>
            </a:r>
            <a:r>
              <a:rPr lang="zh-CN" altLang="en-US" sz="1800" dirty="0">
                <a:latin typeface="Comic Sans MS" panose="030F0902030302020204" pitchFamily="66" charset="0"/>
              </a:rPr>
              <a:t> </a:t>
            </a:r>
            <a:r>
              <a:rPr lang="en-US" altLang="zh-CN" sz="1800" dirty="0">
                <a:latin typeface="Comic Sans MS" panose="030F0902030302020204" pitchFamily="66" charset="0"/>
              </a:rPr>
              <a:t>a</a:t>
            </a:r>
            <a:r>
              <a:rPr lang="zh-CN" altLang="en-US" sz="1800" dirty="0">
                <a:latin typeface="Comic Sans MS" panose="030F0902030302020204" pitchFamily="66" charset="0"/>
              </a:rPr>
              <a:t> </a:t>
            </a:r>
            <a:r>
              <a:rPr lang="en-US" altLang="zh-CN" sz="1800" dirty="0">
                <a:latin typeface="Comic Sans MS" panose="030F0902030302020204" pitchFamily="66" charset="0"/>
              </a:rPr>
              <a:t>non-ordered</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set</a:t>
            </a:r>
          </a:p>
          <a:p>
            <a:pPr lvl="1"/>
            <a:r>
              <a:rPr lang="en-US" altLang="zh-CN" sz="2200" dirty="0">
                <a:latin typeface="Comic Sans MS" panose="030F0902030302020204" pitchFamily="66" charset="0"/>
              </a:rPr>
              <a:t>Steps</a:t>
            </a:r>
          </a:p>
          <a:p>
            <a:pPr lvl="2"/>
            <a:r>
              <a:rPr lang="en-US" altLang="zh-CN" sz="1800" dirty="0">
                <a:latin typeface="Comic Sans MS" panose="030F0902030302020204" pitchFamily="66" charset="0"/>
              </a:rPr>
              <a:t>Treat</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middleboxes</a:t>
            </a:r>
            <a:r>
              <a:rPr lang="zh-CN" altLang="en-US" sz="1800" dirty="0">
                <a:latin typeface="Comic Sans MS" panose="030F0902030302020204" pitchFamily="66" charset="0"/>
              </a:rPr>
              <a:t> </a:t>
            </a:r>
            <a:r>
              <a:rPr lang="en-US" altLang="zh-CN" sz="1800" dirty="0">
                <a:latin typeface="Comic Sans MS" panose="030F0902030302020204" pitchFamily="66" charset="0"/>
              </a:rPr>
              <a:t>with</a:t>
            </a:r>
            <a:r>
              <a:rPr lang="zh-CN" altLang="en-US" sz="1800" dirty="0">
                <a:latin typeface="Comic Sans MS" panose="030F0902030302020204" pitchFamily="66" charset="0"/>
              </a:rPr>
              <a:t> </a:t>
            </a:r>
            <a:r>
              <a:rPr lang="en-US" altLang="zh-CN" sz="1800" dirty="0">
                <a:latin typeface="Comic Sans MS" panose="030F0902030302020204" pitchFamily="66" charset="0"/>
              </a:rPr>
              <a:t>dependencies</a:t>
            </a:r>
            <a:r>
              <a:rPr lang="zh-CN" altLang="en-US" sz="1800" dirty="0">
                <a:latin typeface="Comic Sans MS" panose="030F0902030302020204" pitchFamily="66" charset="0"/>
              </a:rPr>
              <a:t> </a:t>
            </a:r>
            <a:r>
              <a:rPr lang="en-US" altLang="zh-CN" sz="1800" dirty="0">
                <a:latin typeface="Comic Sans MS" panose="030F0902030302020204" pitchFamily="66" charset="0"/>
              </a:rPr>
              <a:t>as</a:t>
            </a:r>
            <a:r>
              <a:rPr lang="zh-CN" altLang="en-US" sz="1800" dirty="0">
                <a:latin typeface="Comic Sans MS" panose="030F0902030302020204" pitchFamily="66" charset="0"/>
              </a:rPr>
              <a:t> </a:t>
            </a:r>
            <a:r>
              <a:rPr lang="en-US" altLang="zh-CN" sz="1800" dirty="0">
                <a:latin typeface="Comic Sans MS" panose="030F0902030302020204" pitchFamily="66" charset="0"/>
              </a:rPr>
              <a:t>a</a:t>
            </a:r>
            <a:r>
              <a:rPr lang="zh-CN" altLang="en-US" sz="1800" dirty="0">
                <a:latin typeface="Comic Sans MS" panose="030F0902030302020204" pitchFamily="66" charset="0"/>
              </a:rPr>
              <a:t> </a:t>
            </a:r>
            <a:r>
              <a:rPr lang="en-US" altLang="zh-CN" sz="1800" dirty="0">
                <a:latin typeface="Comic Sans MS" panose="030F0902030302020204" pitchFamily="66" charset="0"/>
              </a:rPr>
              <a:t>single</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by</a:t>
            </a:r>
            <a:r>
              <a:rPr lang="zh-CN" altLang="en-US" sz="1800" dirty="0">
                <a:latin typeface="Comic Sans MS" panose="030F0902030302020204" pitchFamily="66" charset="0"/>
              </a:rPr>
              <a:t> </a:t>
            </a:r>
            <a:r>
              <a:rPr lang="en-US" altLang="zh-CN" sz="1800" dirty="0">
                <a:latin typeface="Comic Sans MS" panose="030F0902030302020204" pitchFamily="66" charset="0"/>
              </a:rPr>
              <a:t>a</a:t>
            </a:r>
            <a:r>
              <a:rPr lang="zh-CN" altLang="en-US" sz="1800" dirty="0">
                <a:latin typeface="Comic Sans MS" panose="030F0902030302020204" pitchFamily="66" charset="0"/>
              </a:rPr>
              <a:t> </a:t>
            </a:r>
            <a:r>
              <a:rPr lang="en-US" altLang="zh-CN" sz="1800" dirty="0">
                <a:latin typeface="Comic Sans MS" panose="030F0902030302020204" pitchFamily="66" charset="0"/>
              </a:rPr>
              <a:t>topological</a:t>
            </a:r>
            <a:r>
              <a:rPr lang="zh-CN" altLang="en-US" sz="1800" dirty="0">
                <a:latin typeface="Comic Sans MS" panose="030F0902030302020204" pitchFamily="66" charset="0"/>
              </a:rPr>
              <a:t> </a:t>
            </a:r>
            <a:r>
              <a:rPr lang="en-US" altLang="zh-CN" sz="1800" dirty="0">
                <a:latin typeface="Comic Sans MS" panose="030F0902030302020204" pitchFamily="66" charset="0"/>
              </a:rPr>
              <a:t>order</a:t>
            </a:r>
            <a:r>
              <a:rPr lang="zh-CN" altLang="en-US" sz="1800" dirty="0">
                <a:latin typeface="Comic Sans MS" panose="030F0902030302020204" pitchFamily="66" charset="0"/>
              </a:rPr>
              <a:t> </a:t>
            </a:r>
            <a:endParaRPr lang="en-US" altLang="zh-CN" sz="1800" dirty="0">
              <a:latin typeface="Comic Sans MS" panose="030F0902030302020204" pitchFamily="66" charset="0"/>
            </a:endParaRPr>
          </a:p>
          <a:p>
            <a:pPr lvl="2"/>
            <a:r>
              <a:rPr lang="en-US" altLang="zh-CN" sz="1800" dirty="0">
                <a:latin typeface="Comic Sans MS" panose="030F0902030302020204" pitchFamily="66" charset="0"/>
              </a:rPr>
              <a:t>No</a:t>
            </a:r>
            <a:r>
              <a:rPr lang="zh-CN" altLang="en-US" sz="1800" dirty="0">
                <a:latin typeface="Comic Sans MS" panose="030F0902030302020204" pitchFamily="66" charset="0"/>
              </a:rPr>
              <a:t> </a:t>
            </a:r>
            <a:r>
              <a:rPr lang="en-US" altLang="zh-CN" sz="1800" dirty="0">
                <a:latin typeface="Comic Sans MS" panose="030F0902030302020204" pitchFamily="66" charset="0"/>
              </a:rPr>
              <a:t>dependency</a:t>
            </a:r>
            <a:r>
              <a:rPr lang="zh-CN" altLang="en-US" sz="1800" dirty="0">
                <a:latin typeface="Comic Sans MS" panose="030F0902030302020204" pitchFamily="66" charset="0"/>
              </a:rPr>
              <a:t> </a:t>
            </a:r>
            <a:r>
              <a:rPr lang="en-US" altLang="zh-CN" sz="1800" dirty="0">
                <a:latin typeface="Comic Sans MS" panose="030F0902030302020204" pitchFamily="66" charset="0"/>
              </a:rPr>
              <a:t>relations</a:t>
            </a:r>
            <a:r>
              <a:rPr lang="zh-CN" altLang="en-US" sz="1800" dirty="0">
                <a:latin typeface="Comic Sans MS" panose="030F0902030302020204" pitchFamily="66" charset="0"/>
              </a:rPr>
              <a:t> </a:t>
            </a:r>
            <a:r>
              <a:rPr lang="en-US" altLang="zh-CN" sz="1800" dirty="0">
                <a:latin typeface="Comic Sans MS" panose="030F0902030302020204" pitchFamily="66" charset="0"/>
              </a:rPr>
              <a:t>among</a:t>
            </a:r>
            <a:r>
              <a:rPr lang="zh-CN" altLang="en-US" sz="1800" dirty="0">
                <a:latin typeface="Comic Sans MS" panose="030F0902030302020204" pitchFamily="66" charset="0"/>
              </a:rPr>
              <a:t> </a:t>
            </a:r>
            <a:r>
              <a:rPr lang="en-US" altLang="zh-CN" sz="1800" dirty="0">
                <a:latin typeface="Comic Sans MS" panose="030F0902030302020204" pitchFamily="66" charset="0"/>
              </a:rPr>
              <a:t>new</a:t>
            </a:r>
            <a:r>
              <a:rPr lang="zh-CN" altLang="en-US" sz="1800" dirty="0">
                <a:latin typeface="Comic Sans MS" panose="030F0902030302020204" pitchFamily="66" charset="0"/>
              </a:rPr>
              <a:t> </a:t>
            </a:r>
            <a:r>
              <a:rPr lang="en-US" altLang="zh-CN" sz="1800" dirty="0">
                <a:latin typeface="Comic Sans MS" panose="030F0902030302020204" pitchFamily="66" charset="0"/>
              </a:rPr>
              <a:t>middleboxes</a:t>
            </a:r>
          </a:p>
          <a:p>
            <a:pPr lvl="1"/>
            <a:r>
              <a:rPr lang="en-US" altLang="zh-CN" sz="2200" dirty="0">
                <a:latin typeface="Comic Sans MS" panose="030F0902030302020204" pitchFamily="66" charset="0"/>
              </a:rPr>
              <a:t>Example</a:t>
            </a:r>
          </a:p>
          <a:p>
            <a:pPr lvl="2"/>
            <a:r>
              <a:rPr lang="en-US" altLang="zh-CN" sz="1800" dirty="0">
                <a:latin typeface="Comic Sans MS" panose="030F0902030302020204" pitchFamily="66" charset="0"/>
              </a:rPr>
              <a:t>Middlebox</a:t>
            </a:r>
            <a:r>
              <a:rPr lang="zh-CN" altLang="en-US" sz="1800" dirty="0">
                <a:latin typeface="Comic Sans MS" panose="030F0902030302020204" pitchFamily="66" charset="0"/>
              </a:rPr>
              <a:t> </a:t>
            </a:r>
            <a:r>
              <a:rPr lang="en-US" altLang="zh-CN" sz="1800" dirty="0">
                <a:latin typeface="Comic Sans MS" panose="030F0902030302020204" pitchFamily="66" charset="0"/>
              </a:rPr>
              <a:t>set</a:t>
            </a:r>
          </a:p>
          <a:p>
            <a:pPr marL="914400" lvl="2" indent="0">
              <a:buNone/>
            </a:pPr>
            <a:endParaRPr lang="en-US" altLang="zh-CN" sz="1800" dirty="0">
              <a:latin typeface="Comic Sans MS" panose="030F0902030302020204" pitchFamily="66" charset="0"/>
            </a:endParaRPr>
          </a:p>
          <a:p>
            <a:pPr lvl="2"/>
            <a:r>
              <a:rPr lang="en-US" altLang="zh-CN" sz="1900" dirty="0">
                <a:latin typeface="Comic Sans MS" panose="030F0902030302020204" pitchFamily="66" charset="0"/>
              </a:rPr>
              <a:t>Dependency</a:t>
            </a:r>
            <a:r>
              <a:rPr lang="zh-CN" altLang="en-US" sz="1900" dirty="0">
                <a:latin typeface="Comic Sans MS" panose="030F0902030302020204" pitchFamily="66" charset="0"/>
              </a:rPr>
              <a:t> </a:t>
            </a:r>
            <a:r>
              <a:rPr lang="en-US" altLang="zh-CN" sz="1900" dirty="0">
                <a:latin typeface="Comic Sans MS" panose="030F0902030302020204" pitchFamily="66" charset="0"/>
              </a:rPr>
              <a:t>relationship</a:t>
            </a:r>
            <a:r>
              <a:rPr lang="zh-CN" altLang="en-US" sz="1900" dirty="0">
                <a:latin typeface="Comic Sans MS" panose="030F0902030302020204" pitchFamily="66" charset="0"/>
              </a:rPr>
              <a:t>：</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2</a:t>
            </a:r>
            <a:r>
              <a:rPr lang="zh-CN" altLang="en-US" sz="2000" baseline="-25000" dirty="0">
                <a:latin typeface="Comic Sans MS" panose="030F0902030302020204" pitchFamily="66" charset="0"/>
              </a:rPr>
              <a:t> </a:t>
            </a:r>
            <a:r>
              <a:rPr lang="en-US" altLang="zh-CN" sz="2000" dirty="0">
                <a:latin typeface="Comic Sans MS" panose="030F0902030302020204" pitchFamily="66" charset="0"/>
              </a:rPr>
              <a:t>-&gt;</a:t>
            </a:r>
            <a:r>
              <a:rPr lang="zh-CN" altLang="en-US" sz="2000" dirty="0">
                <a:latin typeface="Comic Sans MS" panose="030F0902030302020204" pitchFamily="66" charset="0"/>
              </a:rPr>
              <a:t> </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3,</a:t>
            </a:r>
            <a:r>
              <a:rPr lang="zh-CN" altLang="en-US" sz="2000" baseline="-25000" dirty="0">
                <a:latin typeface="Comic Sans MS" panose="030F0902030302020204" pitchFamily="66" charset="0"/>
              </a:rPr>
              <a:t> </a:t>
            </a:r>
            <a:r>
              <a:rPr lang="en-US" altLang="zh-CN" sz="1800" dirty="0">
                <a:latin typeface="Comic Sans MS" panose="030F0902030302020204" pitchFamily="66" charset="0"/>
              </a:rPr>
              <a:t>m</a:t>
            </a:r>
            <a:r>
              <a:rPr lang="en-US" altLang="zh-CN" sz="1800" baseline="-25000" dirty="0">
                <a:latin typeface="Comic Sans MS" panose="030F0902030302020204" pitchFamily="66" charset="0"/>
              </a:rPr>
              <a:t>4</a:t>
            </a:r>
            <a:r>
              <a:rPr lang="zh-CN" altLang="en-US" sz="1800" baseline="-25000" dirty="0">
                <a:latin typeface="Comic Sans MS" panose="030F0902030302020204" pitchFamily="66" charset="0"/>
              </a:rPr>
              <a:t> </a:t>
            </a:r>
            <a:r>
              <a:rPr lang="en-US" altLang="zh-CN" sz="1800" dirty="0">
                <a:latin typeface="Comic Sans MS" panose="030F0902030302020204" pitchFamily="66" charset="0"/>
              </a:rPr>
              <a:t>-&gt;</a:t>
            </a:r>
            <a:r>
              <a:rPr lang="zh-CN" altLang="en-US" sz="1800" dirty="0">
                <a:latin typeface="Comic Sans MS" panose="030F0902030302020204" pitchFamily="66" charset="0"/>
              </a:rPr>
              <a:t> </a:t>
            </a:r>
            <a:r>
              <a:rPr lang="en-US" altLang="zh-CN" sz="1800" dirty="0">
                <a:latin typeface="Comic Sans MS" panose="030F0902030302020204" pitchFamily="66" charset="0"/>
              </a:rPr>
              <a:t>m</a:t>
            </a:r>
            <a:r>
              <a:rPr lang="en-US" altLang="zh-CN" sz="1800" baseline="-25000" dirty="0">
                <a:latin typeface="Comic Sans MS" panose="030F0902030302020204" pitchFamily="66" charset="0"/>
              </a:rPr>
              <a:t>5</a:t>
            </a:r>
            <a:r>
              <a:rPr lang="en-US" altLang="zh-CN" sz="1800" dirty="0">
                <a:latin typeface="Comic Sans MS" panose="030F0902030302020204" pitchFamily="66" charset="0"/>
              </a:rPr>
              <a:t>-&gt;</a:t>
            </a:r>
            <a:r>
              <a:rPr lang="zh-CN" altLang="en-US" sz="1800" baseline="-25000" dirty="0">
                <a:latin typeface="Comic Sans MS" panose="030F0902030302020204" pitchFamily="66" charset="0"/>
              </a:rPr>
              <a:t> </a:t>
            </a:r>
            <a:r>
              <a:rPr lang="en-US" altLang="zh-CN" sz="1800" dirty="0">
                <a:latin typeface="Comic Sans MS" panose="030F0902030302020204" pitchFamily="66" charset="0"/>
              </a:rPr>
              <a:t>m</a:t>
            </a:r>
            <a:r>
              <a:rPr lang="en-US" altLang="zh-CN" sz="1800" baseline="-25000" dirty="0">
                <a:latin typeface="Comic Sans MS" panose="030F0902030302020204" pitchFamily="66" charset="0"/>
              </a:rPr>
              <a:t>6</a:t>
            </a:r>
            <a:endParaRPr lang="en-US" altLang="zh-CN" sz="1800" dirty="0">
              <a:latin typeface="Comic Sans MS" panose="030F0902030302020204" pitchFamily="66" charset="0"/>
            </a:endParaRPr>
          </a:p>
        </p:txBody>
      </p:sp>
      <p:graphicFrame>
        <p:nvGraphicFramePr>
          <p:cNvPr id="11" name="Table 10">
            <a:extLst>
              <a:ext uri="{FF2B5EF4-FFF2-40B4-BE49-F238E27FC236}">
                <a16:creationId xmlns:a16="http://schemas.microsoft.com/office/drawing/2014/main" id="{DAF4FB00-6544-A342-B772-90D427A3D2E6}"/>
              </a:ext>
            </a:extLst>
          </p:cNvPr>
          <p:cNvGraphicFramePr>
            <a:graphicFrameLocks noGrp="1"/>
          </p:cNvGraphicFramePr>
          <p:nvPr>
            <p:extLst>
              <p:ext uri="{D42A27DB-BD31-4B8C-83A1-F6EECF244321}">
                <p14:modId xmlns:p14="http://schemas.microsoft.com/office/powerpoint/2010/main" val="450316939"/>
              </p:ext>
            </p:extLst>
          </p:nvPr>
        </p:nvGraphicFramePr>
        <p:xfrm>
          <a:off x="3314302" y="4343400"/>
          <a:ext cx="3848494" cy="741680"/>
        </p:xfrm>
        <a:graphic>
          <a:graphicData uri="http://schemas.openxmlformats.org/drawingml/2006/table">
            <a:tbl>
              <a:tblPr>
                <a:tableStyleId>{5940675A-B579-460E-94D1-54222C63F5DA}</a:tableStyleId>
              </a:tblPr>
              <a:tblGrid>
                <a:gridCol w="521830">
                  <a:extLst>
                    <a:ext uri="{9D8B030D-6E8A-4147-A177-3AD203B41FA5}">
                      <a16:colId xmlns:a16="http://schemas.microsoft.com/office/drawing/2014/main" val="161098349"/>
                    </a:ext>
                  </a:extLst>
                </a:gridCol>
                <a:gridCol w="521830">
                  <a:extLst>
                    <a:ext uri="{9D8B030D-6E8A-4147-A177-3AD203B41FA5}">
                      <a16:colId xmlns:a16="http://schemas.microsoft.com/office/drawing/2014/main" val="3994504206"/>
                    </a:ext>
                  </a:extLst>
                </a:gridCol>
                <a:gridCol w="521830">
                  <a:extLst>
                    <a:ext uri="{9D8B030D-6E8A-4147-A177-3AD203B41FA5}">
                      <a16:colId xmlns:a16="http://schemas.microsoft.com/office/drawing/2014/main" val="4291246433"/>
                    </a:ext>
                  </a:extLst>
                </a:gridCol>
                <a:gridCol w="521830">
                  <a:extLst>
                    <a:ext uri="{9D8B030D-6E8A-4147-A177-3AD203B41FA5}">
                      <a16:colId xmlns:a16="http://schemas.microsoft.com/office/drawing/2014/main" val="4130097388"/>
                    </a:ext>
                  </a:extLst>
                </a:gridCol>
                <a:gridCol w="587058">
                  <a:extLst>
                    <a:ext uri="{9D8B030D-6E8A-4147-A177-3AD203B41FA5}">
                      <a16:colId xmlns:a16="http://schemas.microsoft.com/office/drawing/2014/main" val="1796038498"/>
                    </a:ext>
                  </a:extLst>
                </a:gridCol>
                <a:gridCol w="587058">
                  <a:extLst>
                    <a:ext uri="{9D8B030D-6E8A-4147-A177-3AD203B41FA5}">
                      <a16:colId xmlns:a16="http://schemas.microsoft.com/office/drawing/2014/main" val="89696836"/>
                    </a:ext>
                  </a:extLst>
                </a:gridCol>
                <a:gridCol w="587058">
                  <a:extLst>
                    <a:ext uri="{9D8B030D-6E8A-4147-A177-3AD203B41FA5}">
                      <a16:colId xmlns:a16="http://schemas.microsoft.com/office/drawing/2014/main" val="1817376338"/>
                    </a:ext>
                  </a:extLst>
                </a:gridCol>
              </a:tblGrid>
              <a:tr h="370840">
                <a:tc>
                  <a:txBody>
                    <a:bodyPr/>
                    <a:lstStyle/>
                    <a:p>
                      <a:pPr algn="ctr"/>
                      <a:endParaRPr lang="en-US" baseline="-25000"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m</a:t>
                      </a:r>
                      <a:r>
                        <a:rPr lang="en-US" altLang="zh-CN" baseline="-25000" dirty="0">
                          <a:latin typeface="Comic Sans MS" panose="030F0902030302020204" pitchFamily="66" charset="0"/>
                        </a:rPr>
                        <a:t>1</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2</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3</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4</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5</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6</a:t>
                      </a:r>
                      <a:endParaRPr lang="en-US" baseline="-25000" dirty="0">
                        <a:latin typeface="Comic Sans MS" panose="030F0902030302020204" pitchFamily="66" charset="0"/>
                      </a:endParaRPr>
                    </a:p>
                  </a:txBody>
                  <a:tcPr/>
                </a:tc>
                <a:extLst>
                  <a:ext uri="{0D108BD9-81ED-4DB2-BD59-A6C34878D82A}">
                    <a16:rowId xmlns:a16="http://schemas.microsoft.com/office/drawing/2014/main" val="3574477110"/>
                  </a:ext>
                </a:extLst>
              </a:tr>
              <a:tr h="370840">
                <a:tc>
                  <a:txBody>
                    <a:bodyPr/>
                    <a:lstStyle/>
                    <a:p>
                      <a:pPr algn="ct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0.7</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1.1</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0.8</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1.1</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0.5</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1.4</a:t>
                      </a:r>
                      <a:endParaRPr lang="en-US" dirty="0">
                        <a:latin typeface="Comic Sans MS" panose="030F0902030302020204" pitchFamily="66" charset="0"/>
                      </a:endParaRPr>
                    </a:p>
                  </a:txBody>
                  <a:tcPr/>
                </a:tc>
                <a:extLst>
                  <a:ext uri="{0D108BD9-81ED-4DB2-BD59-A6C34878D82A}">
                    <a16:rowId xmlns:a16="http://schemas.microsoft.com/office/drawing/2014/main" val="1876687426"/>
                  </a:ext>
                </a:extLst>
              </a:tr>
            </a:tbl>
          </a:graphicData>
        </a:graphic>
      </p:graphicFrame>
      <p:pic>
        <p:nvPicPr>
          <p:cNvPr id="13" name="Picture 12">
            <a:extLst>
              <a:ext uri="{FF2B5EF4-FFF2-40B4-BE49-F238E27FC236}">
                <a16:creationId xmlns:a16="http://schemas.microsoft.com/office/drawing/2014/main" id="{68D0A95C-A625-4E43-8387-06952051CBE8}"/>
              </a:ext>
            </a:extLst>
          </p:cNvPr>
          <p:cNvPicPr>
            <a:picLocks noChangeAspect="1"/>
          </p:cNvPicPr>
          <p:nvPr/>
        </p:nvPicPr>
        <p:blipFill>
          <a:blip r:embed="rId3"/>
          <a:stretch>
            <a:fillRect/>
          </a:stretch>
        </p:blipFill>
        <p:spPr>
          <a:xfrm>
            <a:off x="3505200" y="4800600"/>
            <a:ext cx="154530" cy="214312"/>
          </a:xfrm>
          <a:prstGeom prst="rect">
            <a:avLst/>
          </a:prstGeom>
        </p:spPr>
      </p:pic>
      <p:grpSp>
        <p:nvGrpSpPr>
          <p:cNvPr id="14" name="Group 13">
            <a:extLst>
              <a:ext uri="{FF2B5EF4-FFF2-40B4-BE49-F238E27FC236}">
                <a16:creationId xmlns:a16="http://schemas.microsoft.com/office/drawing/2014/main" id="{896F840A-18B7-F04B-982A-3490785502AF}"/>
              </a:ext>
            </a:extLst>
          </p:cNvPr>
          <p:cNvGrpSpPr/>
          <p:nvPr/>
        </p:nvGrpSpPr>
        <p:grpSpPr>
          <a:xfrm>
            <a:off x="1828800" y="5630809"/>
            <a:ext cx="457201" cy="395343"/>
            <a:chOff x="1828800" y="6081657"/>
            <a:chExt cx="457201" cy="395343"/>
          </a:xfrm>
        </p:grpSpPr>
        <p:sp>
          <p:nvSpPr>
            <p:cNvPr id="15" name="Rectangle 14">
              <a:extLst>
                <a:ext uri="{FF2B5EF4-FFF2-40B4-BE49-F238E27FC236}">
                  <a16:creationId xmlns:a16="http://schemas.microsoft.com/office/drawing/2014/main" id="{F2828527-6D76-E044-BCB3-5C424117AC57}"/>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6" name="TextBox 15">
              <a:extLst>
                <a:ext uri="{FF2B5EF4-FFF2-40B4-BE49-F238E27FC236}">
                  <a16:creationId xmlns:a16="http://schemas.microsoft.com/office/drawing/2014/main" id="{CFF18030-C281-B64C-9943-4F304C2AE740}"/>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1</a:t>
              </a:r>
              <a:endParaRPr lang="en-US" baseline="-25000" dirty="0">
                <a:solidFill>
                  <a:schemeClr val="tx1"/>
                </a:solidFill>
                <a:latin typeface="Comic Sans MS" panose="030F0902030302020204" pitchFamily="66" charset="0"/>
              </a:endParaRPr>
            </a:p>
          </p:txBody>
        </p:sp>
      </p:grpSp>
      <p:sp>
        <p:nvSpPr>
          <p:cNvPr id="17" name="Rectangle 16">
            <a:extLst>
              <a:ext uri="{FF2B5EF4-FFF2-40B4-BE49-F238E27FC236}">
                <a16:creationId xmlns:a16="http://schemas.microsoft.com/office/drawing/2014/main" id="{AC753292-8A94-3B4A-A205-60BB62B8D73A}"/>
              </a:ext>
            </a:extLst>
          </p:cNvPr>
          <p:cNvSpPr/>
          <p:nvPr/>
        </p:nvSpPr>
        <p:spPr bwMode="auto">
          <a:xfrm>
            <a:off x="1676400" y="5568952"/>
            <a:ext cx="762000" cy="56120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nvGrpSpPr>
          <p:cNvPr id="18" name="Group 17">
            <a:extLst>
              <a:ext uri="{FF2B5EF4-FFF2-40B4-BE49-F238E27FC236}">
                <a16:creationId xmlns:a16="http://schemas.microsoft.com/office/drawing/2014/main" id="{23314C9B-04E3-074D-BC60-30A04A272559}"/>
              </a:ext>
            </a:extLst>
          </p:cNvPr>
          <p:cNvGrpSpPr/>
          <p:nvPr/>
        </p:nvGrpSpPr>
        <p:grpSpPr>
          <a:xfrm>
            <a:off x="3429000" y="5568952"/>
            <a:ext cx="1524000" cy="561201"/>
            <a:chOff x="2819400" y="6019800"/>
            <a:chExt cx="1524000" cy="561201"/>
          </a:xfrm>
        </p:grpSpPr>
        <p:grpSp>
          <p:nvGrpSpPr>
            <p:cNvPr id="19" name="Group 18">
              <a:extLst>
                <a:ext uri="{FF2B5EF4-FFF2-40B4-BE49-F238E27FC236}">
                  <a16:creationId xmlns:a16="http://schemas.microsoft.com/office/drawing/2014/main" id="{80FF3E94-7C08-294C-85B8-21916F86FBBE}"/>
                </a:ext>
              </a:extLst>
            </p:cNvPr>
            <p:cNvGrpSpPr/>
            <p:nvPr/>
          </p:nvGrpSpPr>
          <p:grpSpPr>
            <a:xfrm>
              <a:off x="2895599" y="6081657"/>
              <a:ext cx="457201" cy="395343"/>
              <a:chOff x="1828800" y="6081657"/>
              <a:chExt cx="457201" cy="395343"/>
            </a:xfrm>
          </p:grpSpPr>
          <p:sp>
            <p:nvSpPr>
              <p:cNvPr id="25" name="Rectangle 24">
                <a:extLst>
                  <a:ext uri="{FF2B5EF4-FFF2-40B4-BE49-F238E27FC236}">
                    <a16:creationId xmlns:a16="http://schemas.microsoft.com/office/drawing/2014/main" id="{6A136E30-A840-AB4F-9696-543E03F24861}"/>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26" name="TextBox 25">
                <a:extLst>
                  <a:ext uri="{FF2B5EF4-FFF2-40B4-BE49-F238E27FC236}">
                    <a16:creationId xmlns:a16="http://schemas.microsoft.com/office/drawing/2014/main" id="{2605AB2E-51A9-B742-A419-33BED37EF813}"/>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2</a:t>
                </a:r>
                <a:endParaRPr lang="en-US" baseline="-25000" dirty="0">
                  <a:solidFill>
                    <a:schemeClr val="tx1"/>
                  </a:solidFill>
                  <a:latin typeface="Comic Sans MS" panose="030F0902030302020204" pitchFamily="66" charset="0"/>
                </a:endParaRPr>
              </a:p>
            </p:txBody>
          </p:sp>
        </p:grpSp>
        <p:grpSp>
          <p:nvGrpSpPr>
            <p:cNvPr id="20" name="Group 19">
              <a:extLst>
                <a:ext uri="{FF2B5EF4-FFF2-40B4-BE49-F238E27FC236}">
                  <a16:creationId xmlns:a16="http://schemas.microsoft.com/office/drawing/2014/main" id="{54EC4AA6-94CF-3F47-8639-5BD38A158AE1}"/>
                </a:ext>
              </a:extLst>
            </p:cNvPr>
            <p:cNvGrpSpPr/>
            <p:nvPr/>
          </p:nvGrpSpPr>
          <p:grpSpPr>
            <a:xfrm>
              <a:off x="3774027" y="6079037"/>
              <a:ext cx="457201" cy="395343"/>
              <a:chOff x="1828800" y="6081657"/>
              <a:chExt cx="457201" cy="395343"/>
            </a:xfrm>
          </p:grpSpPr>
          <p:sp>
            <p:nvSpPr>
              <p:cNvPr id="23" name="Rectangle 22">
                <a:extLst>
                  <a:ext uri="{FF2B5EF4-FFF2-40B4-BE49-F238E27FC236}">
                    <a16:creationId xmlns:a16="http://schemas.microsoft.com/office/drawing/2014/main" id="{BC54E641-26CA-944A-B53A-373FB34D6A1A}"/>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24" name="TextBox 23">
                <a:extLst>
                  <a:ext uri="{FF2B5EF4-FFF2-40B4-BE49-F238E27FC236}">
                    <a16:creationId xmlns:a16="http://schemas.microsoft.com/office/drawing/2014/main" id="{E18CE9E9-0168-9644-8E27-93D8952A49F0}"/>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3</a:t>
                </a:r>
                <a:endParaRPr lang="en-US" baseline="-25000" dirty="0">
                  <a:solidFill>
                    <a:schemeClr val="tx1"/>
                  </a:solidFill>
                  <a:latin typeface="Comic Sans MS" panose="030F0902030302020204" pitchFamily="66" charset="0"/>
                </a:endParaRPr>
              </a:p>
            </p:txBody>
          </p:sp>
        </p:grpSp>
        <p:cxnSp>
          <p:nvCxnSpPr>
            <p:cNvPr id="21" name="Straight Arrow Connector 20">
              <a:extLst>
                <a:ext uri="{FF2B5EF4-FFF2-40B4-BE49-F238E27FC236}">
                  <a16:creationId xmlns:a16="http://schemas.microsoft.com/office/drawing/2014/main" id="{B6124982-8BFB-BD4D-8028-DC12664A6D22}"/>
                </a:ext>
              </a:extLst>
            </p:cNvPr>
            <p:cNvCxnSpPr>
              <a:stCxn id="26" idx="3"/>
              <a:endCxn id="24" idx="1"/>
            </p:cNvCxnSpPr>
            <p:nvPr/>
          </p:nvCxnSpPr>
          <p:spPr bwMode="auto">
            <a:xfrm flipV="1">
              <a:off x="3352800" y="6263703"/>
              <a:ext cx="421227" cy="262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sp>
          <p:nvSpPr>
            <p:cNvPr id="22" name="Rectangle 21">
              <a:extLst>
                <a:ext uri="{FF2B5EF4-FFF2-40B4-BE49-F238E27FC236}">
                  <a16:creationId xmlns:a16="http://schemas.microsoft.com/office/drawing/2014/main" id="{7A4C1F37-F848-B74B-8357-18087FEE7E6C}"/>
                </a:ext>
              </a:extLst>
            </p:cNvPr>
            <p:cNvSpPr/>
            <p:nvPr/>
          </p:nvSpPr>
          <p:spPr bwMode="auto">
            <a:xfrm>
              <a:off x="2819400" y="6019800"/>
              <a:ext cx="1524000" cy="56120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grpSp>
        <p:nvGrpSpPr>
          <p:cNvPr id="27" name="Group 26">
            <a:extLst>
              <a:ext uri="{FF2B5EF4-FFF2-40B4-BE49-F238E27FC236}">
                <a16:creationId xmlns:a16="http://schemas.microsoft.com/office/drawing/2014/main" id="{C1611C94-C394-B147-9156-035880292B2D}"/>
              </a:ext>
            </a:extLst>
          </p:cNvPr>
          <p:cNvGrpSpPr/>
          <p:nvPr/>
        </p:nvGrpSpPr>
        <p:grpSpPr>
          <a:xfrm>
            <a:off x="5795454" y="5568952"/>
            <a:ext cx="2428160" cy="561201"/>
            <a:chOff x="4887040" y="6003279"/>
            <a:chExt cx="2428160" cy="561201"/>
          </a:xfrm>
        </p:grpSpPr>
        <p:grpSp>
          <p:nvGrpSpPr>
            <p:cNvPr id="28" name="Group 27">
              <a:extLst>
                <a:ext uri="{FF2B5EF4-FFF2-40B4-BE49-F238E27FC236}">
                  <a16:creationId xmlns:a16="http://schemas.microsoft.com/office/drawing/2014/main" id="{E3337970-A181-824E-8E91-D4A7F40D2B14}"/>
                </a:ext>
              </a:extLst>
            </p:cNvPr>
            <p:cNvGrpSpPr/>
            <p:nvPr/>
          </p:nvGrpSpPr>
          <p:grpSpPr>
            <a:xfrm>
              <a:off x="4988972" y="6081657"/>
              <a:ext cx="457201" cy="395343"/>
              <a:chOff x="1828800" y="6081657"/>
              <a:chExt cx="457201" cy="395343"/>
            </a:xfrm>
          </p:grpSpPr>
          <p:sp>
            <p:nvSpPr>
              <p:cNvPr id="38" name="Rectangle 37">
                <a:extLst>
                  <a:ext uri="{FF2B5EF4-FFF2-40B4-BE49-F238E27FC236}">
                    <a16:creationId xmlns:a16="http://schemas.microsoft.com/office/drawing/2014/main" id="{A6B0824C-80D9-EC40-81B0-7900FC19CAD3}"/>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9" name="TextBox 38">
                <a:extLst>
                  <a:ext uri="{FF2B5EF4-FFF2-40B4-BE49-F238E27FC236}">
                    <a16:creationId xmlns:a16="http://schemas.microsoft.com/office/drawing/2014/main" id="{551A778B-CC04-9A46-8E6D-C794C41A57CA}"/>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4</a:t>
                </a:r>
                <a:endParaRPr lang="en-US" baseline="-25000" dirty="0">
                  <a:solidFill>
                    <a:schemeClr val="tx1"/>
                  </a:solidFill>
                  <a:latin typeface="Comic Sans MS" panose="030F0902030302020204" pitchFamily="66" charset="0"/>
                </a:endParaRPr>
              </a:p>
            </p:txBody>
          </p:sp>
        </p:grpSp>
        <p:grpSp>
          <p:nvGrpSpPr>
            <p:cNvPr id="29" name="Group 28">
              <a:extLst>
                <a:ext uri="{FF2B5EF4-FFF2-40B4-BE49-F238E27FC236}">
                  <a16:creationId xmlns:a16="http://schemas.microsoft.com/office/drawing/2014/main" id="{B11D67F4-3AEC-5D4B-BD91-94173B49A67B}"/>
                </a:ext>
              </a:extLst>
            </p:cNvPr>
            <p:cNvGrpSpPr/>
            <p:nvPr/>
          </p:nvGrpSpPr>
          <p:grpSpPr>
            <a:xfrm>
              <a:off x="5867400" y="6081657"/>
              <a:ext cx="457201" cy="395343"/>
              <a:chOff x="1828800" y="6081657"/>
              <a:chExt cx="457201" cy="395343"/>
            </a:xfrm>
          </p:grpSpPr>
          <p:sp>
            <p:nvSpPr>
              <p:cNvPr id="36" name="Rectangle 35">
                <a:extLst>
                  <a:ext uri="{FF2B5EF4-FFF2-40B4-BE49-F238E27FC236}">
                    <a16:creationId xmlns:a16="http://schemas.microsoft.com/office/drawing/2014/main" id="{30CB5F6A-47A1-3142-8889-9E57A3444565}"/>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7" name="TextBox 36">
                <a:extLst>
                  <a:ext uri="{FF2B5EF4-FFF2-40B4-BE49-F238E27FC236}">
                    <a16:creationId xmlns:a16="http://schemas.microsoft.com/office/drawing/2014/main" id="{A339416C-DB04-BA4C-BD20-5AFEC0430FE6}"/>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5</a:t>
                </a:r>
                <a:endParaRPr lang="en-US" baseline="-25000" dirty="0">
                  <a:solidFill>
                    <a:schemeClr val="tx1"/>
                  </a:solidFill>
                  <a:latin typeface="Comic Sans MS" panose="030F0902030302020204" pitchFamily="66" charset="0"/>
                </a:endParaRPr>
              </a:p>
            </p:txBody>
          </p:sp>
        </p:grpSp>
        <p:grpSp>
          <p:nvGrpSpPr>
            <p:cNvPr id="30" name="Group 29">
              <a:extLst>
                <a:ext uri="{FF2B5EF4-FFF2-40B4-BE49-F238E27FC236}">
                  <a16:creationId xmlns:a16="http://schemas.microsoft.com/office/drawing/2014/main" id="{D75FD6CF-0078-2D4F-AE2A-9D8CCDC1663E}"/>
                </a:ext>
              </a:extLst>
            </p:cNvPr>
            <p:cNvGrpSpPr/>
            <p:nvPr/>
          </p:nvGrpSpPr>
          <p:grpSpPr>
            <a:xfrm>
              <a:off x="6745828" y="6079037"/>
              <a:ext cx="457201" cy="395343"/>
              <a:chOff x="1828800" y="6081657"/>
              <a:chExt cx="457201" cy="395343"/>
            </a:xfrm>
          </p:grpSpPr>
          <p:sp>
            <p:nvSpPr>
              <p:cNvPr id="34" name="Rectangle 33">
                <a:extLst>
                  <a:ext uri="{FF2B5EF4-FFF2-40B4-BE49-F238E27FC236}">
                    <a16:creationId xmlns:a16="http://schemas.microsoft.com/office/drawing/2014/main" id="{A61BCE12-172A-E84E-BC2A-D6DE30559E89}"/>
                  </a:ext>
                </a:extLst>
              </p:cNvPr>
              <p:cNvSpPr/>
              <p:nvPr/>
            </p:nvSpPr>
            <p:spPr bwMode="auto">
              <a:xfrm>
                <a:off x="1828800" y="6096000"/>
                <a:ext cx="457200" cy="3810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35" name="TextBox 34">
                <a:extLst>
                  <a:ext uri="{FF2B5EF4-FFF2-40B4-BE49-F238E27FC236}">
                    <a16:creationId xmlns:a16="http://schemas.microsoft.com/office/drawing/2014/main" id="{1CD006E2-8898-D941-BDBD-921AA426F223}"/>
                  </a:ext>
                </a:extLst>
              </p:cNvPr>
              <p:cNvSpPr txBox="1"/>
              <p:nvPr/>
            </p:nvSpPr>
            <p:spPr>
              <a:xfrm>
                <a:off x="1828800" y="6081657"/>
                <a:ext cx="457201"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m</a:t>
                </a:r>
                <a:r>
                  <a:rPr lang="en-US" altLang="zh-CN" baseline="-25000" dirty="0">
                    <a:solidFill>
                      <a:schemeClr val="tx1"/>
                    </a:solidFill>
                    <a:latin typeface="Comic Sans MS" panose="030F0902030302020204" pitchFamily="66" charset="0"/>
                  </a:rPr>
                  <a:t>6</a:t>
                </a:r>
                <a:endParaRPr lang="en-US" baseline="-25000" dirty="0">
                  <a:solidFill>
                    <a:schemeClr val="tx1"/>
                  </a:solidFill>
                  <a:latin typeface="Comic Sans MS" panose="030F0902030302020204" pitchFamily="66" charset="0"/>
                </a:endParaRPr>
              </a:p>
            </p:txBody>
          </p:sp>
        </p:grpSp>
        <p:cxnSp>
          <p:nvCxnSpPr>
            <p:cNvPr id="31" name="Straight Arrow Connector 30">
              <a:extLst>
                <a:ext uri="{FF2B5EF4-FFF2-40B4-BE49-F238E27FC236}">
                  <a16:creationId xmlns:a16="http://schemas.microsoft.com/office/drawing/2014/main" id="{18032625-B92C-B243-A2FF-1CEDAD550B07}"/>
                </a:ext>
              </a:extLst>
            </p:cNvPr>
            <p:cNvCxnSpPr>
              <a:stCxn id="37" idx="3"/>
              <a:endCxn id="35" idx="1"/>
            </p:cNvCxnSpPr>
            <p:nvPr/>
          </p:nvCxnSpPr>
          <p:spPr bwMode="auto">
            <a:xfrm flipV="1">
              <a:off x="6324601" y="6263703"/>
              <a:ext cx="421227" cy="262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0B8441D7-9EEB-0742-8CEC-A2A1AC5A24DD}"/>
                </a:ext>
              </a:extLst>
            </p:cNvPr>
            <p:cNvCxnSpPr/>
            <p:nvPr/>
          </p:nvCxnSpPr>
          <p:spPr bwMode="auto">
            <a:xfrm flipV="1">
              <a:off x="5446172" y="6283880"/>
              <a:ext cx="421227" cy="2620"/>
            </a:xfrm>
            <a:prstGeom prst="straightConnector1">
              <a:avLst/>
            </a:prstGeom>
            <a:solidFill>
              <a:srgbClr val="00B8FF"/>
            </a:solidFill>
            <a:ln w="19050" cap="flat" cmpd="sng" algn="ctr">
              <a:solidFill>
                <a:schemeClr val="tx1"/>
              </a:solidFill>
              <a:prstDash val="solid"/>
              <a:round/>
              <a:headEnd type="none" w="med" len="med"/>
              <a:tailEnd type="triangle"/>
            </a:ln>
            <a:effectLst/>
          </p:spPr>
        </p:cxnSp>
        <p:sp>
          <p:nvSpPr>
            <p:cNvPr id="33" name="Rectangle 32">
              <a:extLst>
                <a:ext uri="{FF2B5EF4-FFF2-40B4-BE49-F238E27FC236}">
                  <a16:creationId xmlns:a16="http://schemas.microsoft.com/office/drawing/2014/main" id="{92B066C2-6DE1-B244-8EB0-0F2F283C0AFE}"/>
                </a:ext>
              </a:extLst>
            </p:cNvPr>
            <p:cNvSpPr/>
            <p:nvPr/>
          </p:nvSpPr>
          <p:spPr bwMode="auto">
            <a:xfrm>
              <a:off x="4887040" y="6003279"/>
              <a:ext cx="2428160" cy="56120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grpSp>
      <p:sp>
        <p:nvSpPr>
          <p:cNvPr id="42" name="TextBox 41">
            <a:extLst>
              <a:ext uri="{FF2B5EF4-FFF2-40B4-BE49-F238E27FC236}">
                <a16:creationId xmlns:a16="http://schemas.microsoft.com/office/drawing/2014/main" id="{A251460E-F16A-FE49-B20A-680FA1B9AA07}"/>
              </a:ext>
            </a:extLst>
          </p:cNvPr>
          <p:cNvSpPr txBox="1"/>
          <p:nvPr/>
        </p:nvSpPr>
        <p:spPr>
          <a:xfrm>
            <a:off x="1828800" y="6161300"/>
            <a:ext cx="53340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0.7</a:t>
            </a:r>
            <a:endParaRPr lang="en-US" baseline="-25000" dirty="0">
              <a:solidFill>
                <a:schemeClr val="tx1"/>
              </a:solidFill>
              <a:latin typeface="Comic Sans MS" panose="030F0902030302020204" pitchFamily="66" charset="0"/>
            </a:endParaRPr>
          </a:p>
        </p:txBody>
      </p:sp>
      <p:sp>
        <p:nvSpPr>
          <p:cNvPr id="43" name="TextBox 42">
            <a:extLst>
              <a:ext uri="{FF2B5EF4-FFF2-40B4-BE49-F238E27FC236}">
                <a16:creationId xmlns:a16="http://schemas.microsoft.com/office/drawing/2014/main" id="{AA80F1E1-987E-BB47-82FB-3FA2BAE6549F}"/>
              </a:ext>
            </a:extLst>
          </p:cNvPr>
          <p:cNvSpPr txBox="1"/>
          <p:nvPr/>
        </p:nvSpPr>
        <p:spPr>
          <a:xfrm>
            <a:off x="6089254" y="6226088"/>
            <a:ext cx="202556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1.1</a:t>
            </a:r>
            <a:r>
              <a:rPr lang="zh-CN" altLang="en-US" dirty="0">
                <a:solidFill>
                  <a:schemeClr val="tx1"/>
                </a:solidFill>
                <a:latin typeface="Comic Sans MS" panose="030F0902030302020204" pitchFamily="66" charset="0"/>
              </a:rPr>
              <a:t>*</a:t>
            </a:r>
            <a:r>
              <a:rPr lang="en-US" altLang="zh-CN" dirty="0">
                <a:solidFill>
                  <a:schemeClr val="tx1"/>
                </a:solidFill>
                <a:latin typeface="Comic Sans MS" panose="030F0902030302020204" pitchFamily="66" charset="0"/>
              </a:rPr>
              <a:t>0.5</a:t>
            </a:r>
            <a:r>
              <a:rPr lang="zh-CN" altLang="en-US" dirty="0">
                <a:solidFill>
                  <a:schemeClr val="tx1"/>
                </a:solidFill>
                <a:latin typeface="Comic Sans MS" panose="030F0902030302020204" pitchFamily="66" charset="0"/>
              </a:rPr>
              <a:t>*</a:t>
            </a:r>
            <a:r>
              <a:rPr lang="en-US" altLang="zh-CN" dirty="0">
                <a:solidFill>
                  <a:schemeClr val="tx1"/>
                </a:solidFill>
                <a:latin typeface="Comic Sans MS" panose="030F0902030302020204" pitchFamily="66" charset="0"/>
              </a:rPr>
              <a:t>1.4=0.77</a:t>
            </a:r>
            <a:endParaRPr lang="en-US" baseline="-25000" dirty="0">
              <a:solidFill>
                <a:schemeClr val="tx1"/>
              </a:solidFill>
              <a:latin typeface="Comic Sans MS" panose="030F0902030302020204" pitchFamily="66" charset="0"/>
            </a:endParaRPr>
          </a:p>
        </p:txBody>
      </p:sp>
      <p:sp>
        <p:nvSpPr>
          <p:cNvPr id="44" name="TextBox 43">
            <a:extLst>
              <a:ext uri="{FF2B5EF4-FFF2-40B4-BE49-F238E27FC236}">
                <a16:creationId xmlns:a16="http://schemas.microsoft.com/office/drawing/2014/main" id="{1F3F472C-A7AC-1045-8306-E80C3B883491}"/>
              </a:ext>
            </a:extLst>
          </p:cNvPr>
          <p:cNvSpPr txBox="1"/>
          <p:nvPr/>
        </p:nvSpPr>
        <p:spPr>
          <a:xfrm>
            <a:off x="3470030" y="6219736"/>
            <a:ext cx="161413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1.1</a:t>
            </a:r>
            <a:r>
              <a:rPr lang="zh-CN" altLang="en-US" dirty="0">
                <a:solidFill>
                  <a:schemeClr val="tx1"/>
                </a:solidFill>
                <a:latin typeface="Comic Sans MS" panose="030F0902030302020204" pitchFamily="66" charset="0"/>
              </a:rPr>
              <a:t>*</a:t>
            </a:r>
            <a:r>
              <a:rPr lang="en-US" altLang="zh-CN" dirty="0">
                <a:solidFill>
                  <a:schemeClr val="tx1"/>
                </a:solidFill>
                <a:latin typeface="Comic Sans MS" panose="030F0902030302020204" pitchFamily="66" charset="0"/>
              </a:rPr>
              <a:t>0.8=0.88</a:t>
            </a:r>
            <a:endParaRPr lang="en-US" baseline="-250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327916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2063B22-B551-AF46-A22E-CB71F969E81C}"/>
              </a:ext>
            </a:extLst>
          </p:cNvPr>
          <p:cNvGrpSpPr/>
          <p:nvPr/>
        </p:nvGrpSpPr>
        <p:grpSpPr>
          <a:xfrm>
            <a:off x="685800" y="4728307"/>
            <a:ext cx="5562600" cy="2053493"/>
            <a:chOff x="685800" y="4191000"/>
            <a:chExt cx="5562600" cy="2053493"/>
          </a:xfrm>
        </p:grpSpPr>
        <p:pic>
          <p:nvPicPr>
            <p:cNvPr id="4" name="Picture 3">
              <a:extLst>
                <a:ext uri="{FF2B5EF4-FFF2-40B4-BE49-F238E27FC236}">
                  <a16:creationId xmlns:a16="http://schemas.microsoft.com/office/drawing/2014/main" id="{6B23C6B5-AF86-794C-8A12-9351563CF5D3}"/>
                </a:ext>
              </a:extLst>
            </p:cNvPr>
            <p:cNvPicPr>
              <a:picLocks noChangeAspect="1"/>
            </p:cNvPicPr>
            <p:nvPr/>
          </p:nvPicPr>
          <p:blipFill>
            <a:blip r:embed="rId3"/>
            <a:stretch>
              <a:fillRect/>
            </a:stretch>
          </p:blipFill>
          <p:spPr>
            <a:xfrm>
              <a:off x="685800" y="4191000"/>
              <a:ext cx="5334000" cy="1684161"/>
            </a:xfrm>
            <a:prstGeom prst="rect">
              <a:avLst/>
            </a:prstGeom>
          </p:spPr>
        </p:pic>
        <p:sp>
          <p:nvSpPr>
            <p:cNvPr id="8" name="TextBox 7">
              <a:extLst>
                <a:ext uri="{FF2B5EF4-FFF2-40B4-BE49-F238E27FC236}">
                  <a16:creationId xmlns:a16="http://schemas.microsoft.com/office/drawing/2014/main" id="{99B2D032-1D09-1143-B3D6-74889CC9205D}"/>
                </a:ext>
              </a:extLst>
            </p:cNvPr>
            <p:cNvSpPr txBox="1"/>
            <p:nvPr/>
          </p:nvSpPr>
          <p:spPr>
            <a:xfrm>
              <a:off x="4037806" y="4191000"/>
              <a:ext cx="106680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Combine</a:t>
              </a:r>
              <a:endParaRPr lang="en-US" dirty="0">
                <a:solidFill>
                  <a:schemeClr val="tx1"/>
                </a:solidFill>
                <a:latin typeface="Comic Sans MS" panose="030F0902030302020204" pitchFamily="66" charset="0"/>
              </a:endParaRPr>
            </a:p>
          </p:txBody>
        </p:sp>
        <p:sp>
          <p:nvSpPr>
            <p:cNvPr id="9" name="TextBox 8">
              <a:extLst>
                <a:ext uri="{FF2B5EF4-FFF2-40B4-BE49-F238E27FC236}">
                  <a16:creationId xmlns:a16="http://schemas.microsoft.com/office/drawing/2014/main" id="{FE6030A6-1364-574F-AD69-57486C08D62C}"/>
                </a:ext>
              </a:extLst>
            </p:cNvPr>
            <p:cNvSpPr txBox="1"/>
            <p:nvPr/>
          </p:nvSpPr>
          <p:spPr>
            <a:xfrm>
              <a:off x="685800" y="5875161"/>
              <a:ext cx="5562600"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r</a:t>
              </a:r>
              <a:r>
                <a:rPr lang="en-US" altLang="zh-CN" baseline="-25000" dirty="0">
                  <a:solidFill>
                    <a:schemeClr val="tx1"/>
                  </a:solidFill>
                  <a:latin typeface="Comic Sans MS" panose="030F0902030302020204" pitchFamily="66" charset="0"/>
                </a:rPr>
                <a:t>1</a:t>
              </a:r>
              <a:r>
                <a:rPr lang="en-US" altLang="zh-CN" dirty="0">
                  <a:solidFill>
                    <a:schemeClr val="tx1"/>
                  </a:solidFill>
                  <a:latin typeface="Comic Sans MS" panose="030F0902030302020204" pitchFamily="66" charset="0"/>
                </a:rPr>
                <a:t>=1 </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r</a:t>
              </a:r>
              <a:r>
                <a:rPr lang="en-US" altLang="zh-CN" baseline="-25000" dirty="0">
                  <a:solidFill>
                    <a:schemeClr val="tx1"/>
                  </a:solidFill>
                  <a:latin typeface="Comic Sans MS" panose="030F0902030302020204" pitchFamily="66" charset="0"/>
                </a:rPr>
                <a:t>2</a:t>
              </a:r>
              <a:r>
                <a:rPr lang="en-US" altLang="zh-CN" dirty="0">
                  <a:solidFill>
                    <a:schemeClr val="tx1"/>
                  </a:solidFill>
                  <a:latin typeface="Comic Sans MS" panose="030F0902030302020204" pitchFamily="66" charset="0"/>
                </a:rPr>
                <a:t>=2 </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r</a:t>
              </a:r>
              <a:r>
                <a:rPr lang="en-US" altLang="zh-CN" baseline="-25000" dirty="0">
                  <a:solidFill>
                    <a:schemeClr val="tx1"/>
                  </a:solidFill>
                  <a:latin typeface="Comic Sans MS" panose="030F0902030302020204" pitchFamily="66" charset="0"/>
                </a:rPr>
                <a:t>3</a:t>
              </a:r>
              <a:r>
                <a:rPr lang="en-US" altLang="zh-CN" dirty="0">
                  <a:solidFill>
                    <a:schemeClr val="tx1"/>
                  </a:solidFill>
                  <a:latin typeface="Comic Sans MS" panose="030F0902030302020204" pitchFamily="66" charset="0"/>
                </a:rPr>
                <a:t>=3</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  r</a:t>
              </a:r>
              <a:r>
                <a:rPr lang="en-US" altLang="zh-CN" baseline="-25000" dirty="0">
                  <a:solidFill>
                    <a:schemeClr val="tx1"/>
                  </a:solidFill>
                  <a:latin typeface="Comic Sans MS" panose="030F0902030302020204" pitchFamily="66" charset="0"/>
                </a:rPr>
                <a:t>4</a:t>
              </a:r>
              <a:r>
                <a:rPr lang="en-US" altLang="zh-CN" dirty="0">
                  <a:solidFill>
                    <a:schemeClr val="tx1"/>
                  </a:solidFill>
                  <a:latin typeface="Comic Sans MS" panose="030F0902030302020204" pitchFamily="66" charset="0"/>
                </a:rPr>
                <a:t>=4</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 r</a:t>
              </a:r>
              <a:r>
                <a:rPr lang="en-US" altLang="zh-CN" baseline="-25000" dirty="0">
                  <a:solidFill>
                    <a:schemeClr val="tx1"/>
                  </a:solidFill>
                  <a:latin typeface="Comic Sans MS" panose="030F0902030302020204" pitchFamily="66" charset="0"/>
                </a:rPr>
                <a:t>5</a:t>
              </a:r>
              <a:r>
                <a:rPr lang="en-US" altLang="zh-CN" dirty="0">
                  <a:solidFill>
                    <a:schemeClr val="tx1"/>
                  </a:solidFill>
                  <a:latin typeface="Comic Sans MS" panose="030F0902030302020204" pitchFamily="66" charset="0"/>
                </a:rPr>
                <a:t>=6</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 r</a:t>
              </a:r>
              <a:r>
                <a:rPr lang="en-US" altLang="zh-CN" baseline="-25000" dirty="0">
                  <a:solidFill>
                    <a:schemeClr val="tx1"/>
                  </a:solidFill>
                  <a:latin typeface="Comic Sans MS" panose="030F0902030302020204" pitchFamily="66" charset="0"/>
                </a:rPr>
                <a:t>6</a:t>
              </a:r>
              <a:r>
                <a:rPr lang="en-US" altLang="zh-CN" dirty="0">
                  <a:solidFill>
                    <a:schemeClr val="tx1"/>
                  </a:solidFill>
                  <a:latin typeface="Comic Sans MS" panose="030F0902030302020204" pitchFamily="66" charset="0"/>
                </a:rPr>
                <a:t>=7</a:t>
              </a:r>
              <a:r>
                <a:rPr lang="zh-CN" altLang="en-US" dirty="0">
                  <a:solidFill>
                    <a:schemeClr val="tx1"/>
                  </a:solidFill>
                  <a:latin typeface="Comic Sans MS" panose="030F0902030302020204" pitchFamily="66" charset="0"/>
                </a:rPr>
                <a:t> </a:t>
              </a:r>
              <a:endParaRPr lang="en-US" dirty="0">
                <a:solidFill>
                  <a:schemeClr val="tx1"/>
                </a:solidFill>
                <a:latin typeface="Comic Sans MS" panose="030F0902030302020204" pitchFamily="66" charset="0"/>
              </a:endParaRPr>
            </a:p>
          </p:txBody>
        </p:sp>
        <p:sp>
          <p:nvSpPr>
            <p:cNvPr id="11" name="TextBox 10">
              <a:extLst>
                <a:ext uri="{FF2B5EF4-FFF2-40B4-BE49-F238E27FC236}">
                  <a16:creationId xmlns:a16="http://schemas.microsoft.com/office/drawing/2014/main" id="{36D09191-CA94-0F4A-9A82-D31FD507E1FA}"/>
                </a:ext>
              </a:extLst>
            </p:cNvPr>
            <p:cNvSpPr txBox="1"/>
            <p:nvPr/>
          </p:nvSpPr>
          <p:spPr>
            <a:xfrm>
              <a:off x="685800" y="4714548"/>
              <a:ext cx="838994"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CLGA</a:t>
              </a:r>
              <a:endParaRPr lang="en-US" dirty="0">
                <a:solidFill>
                  <a:schemeClr val="tx1"/>
                </a:solidFill>
                <a:latin typeface="Comic Sans MS" panose="030F0902030302020204" pitchFamily="66" charset="0"/>
              </a:endParaRPr>
            </a:p>
          </p:txBody>
        </p:sp>
        <p:sp>
          <p:nvSpPr>
            <p:cNvPr id="13" name="TextBox 12">
              <a:extLst>
                <a:ext uri="{FF2B5EF4-FFF2-40B4-BE49-F238E27FC236}">
                  <a16:creationId xmlns:a16="http://schemas.microsoft.com/office/drawing/2014/main" id="{6A20B57B-41F2-B040-A571-91FDEFABCCAE}"/>
                </a:ext>
              </a:extLst>
            </p:cNvPr>
            <p:cNvSpPr txBox="1"/>
            <p:nvPr/>
          </p:nvSpPr>
          <p:spPr>
            <a:xfrm>
              <a:off x="2124869" y="4714548"/>
              <a:ext cx="838994"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CLGA</a:t>
              </a:r>
              <a:endParaRPr lang="en-US" dirty="0">
                <a:solidFill>
                  <a:schemeClr val="tx1"/>
                </a:solidFill>
                <a:latin typeface="Comic Sans MS" panose="030F0902030302020204" pitchFamily="66" charset="0"/>
              </a:endParaRPr>
            </a:p>
          </p:txBody>
        </p:sp>
        <p:sp>
          <p:nvSpPr>
            <p:cNvPr id="14" name="TextBox 13">
              <a:extLst>
                <a:ext uri="{FF2B5EF4-FFF2-40B4-BE49-F238E27FC236}">
                  <a16:creationId xmlns:a16="http://schemas.microsoft.com/office/drawing/2014/main" id="{E6BB4FAD-F557-5E47-A315-888A03716437}"/>
                </a:ext>
              </a:extLst>
            </p:cNvPr>
            <p:cNvSpPr txBox="1"/>
            <p:nvPr/>
          </p:nvSpPr>
          <p:spPr>
            <a:xfrm>
              <a:off x="4419600" y="4714548"/>
              <a:ext cx="838994" cy="369332"/>
            </a:xfrm>
            <a:prstGeom prst="rect">
              <a:avLst/>
            </a:prstGeom>
            <a:noFill/>
          </p:spPr>
          <p:txBody>
            <a:bodyPr wrap="square" rtlCol="0">
              <a:spAutoFit/>
            </a:bodyPr>
            <a:lstStyle/>
            <a:p>
              <a:r>
                <a:rPr lang="en-US" altLang="zh-CN" dirty="0">
                  <a:solidFill>
                    <a:schemeClr val="tx1"/>
                  </a:solidFill>
                  <a:latin typeface="Comic Sans MS" panose="030F0902030302020204" pitchFamily="66" charset="0"/>
                </a:rPr>
                <a:t>CLGA</a:t>
              </a:r>
              <a:endParaRPr lang="en-US" dirty="0">
                <a:solidFill>
                  <a:schemeClr val="tx1"/>
                </a:solidFill>
                <a:latin typeface="Comic Sans MS" panose="030F0902030302020204" pitchFamily="66" charset="0"/>
              </a:endParaRPr>
            </a:p>
          </p:txBody>
        </p:sp>
      </p:grpSp>
      <p:sp>
        <p:nvSpPr>
          <p:cNvPr id="2" name="Title 1">
            <a:extLst>
              <a:ext uri="{FF2B5EF4-FFF2-40B4-BE49-F238E27FC236}">
                <a16:creationId xmlns:a16="http://schemas.microsoft.com/office/drawing/2014/main" id="{7E2F030C-B2E2-C740-A411-05A84CBDA521}"/>
              </a:ext>
            </a:extLst>
          </p:cNvPr>
          <p:cNvSpPr>
            <a:spLocks noGrp="1"/>
          </p:cNvSpPr>
          <p:nvPr>
            <p:ph type="title"/>
          </p:nvPr>
        </p:nvSpPr>
        <p:spPr/>
        <p:txBody>
          <a:bodyPr/>
          <a:lstStyle/>
          <a:p>
            <a:r>
              <a:rPr lang="en-US" altLang="zh-CN" dirty="0" smtClean="0">
                <a:latin typeface="Comic Sans MS" panose="030F0902030302020204" pitchFamily="66" charset="0"/>
              </a:rPr>
              <a:t>Handling</a:t>
            </a:r>
            <a:r>
              <a:rPr lang="zh-CN" altLang="en-US" dirty="0" smtClean="0">
                <a:latin typeface="Comic Sans MS" panose="030F0902030302020204" pitchFamily="66" charset="0"/>
              </a:rPr>
              <a:t> </a:t>
            </a:r>
            <a:r>
              <a:rPr lang="en-US" altLang="zh-CN" dirty="0">
                <a:latin typeface="Comic Sans MS" panose="030F0902030302020204" pitchFamily="66" charset="0"/>
              </a:rPr>
              <a:t>Heterogeneous</a:t>
            </a:r>
            <a:r>
              <a:rPr lang="zh-CN" altLang="en-US" dirty="0">
                <a:latin typeface="Comic Sans MS" panose="030F0902030302020204" pitchFamily="66" charset="0"/>
              </a:rPr>
              <a:t> </a:t>
            </a:r>
            <a:r>
              <a:rPr lang="en-US" altLang="zh-CN" dirty="0">
                <a:latin typeface="Comic Sans MS" panose="030F0902030302020204" pitchFamily="66" charset="0"/>
              </a:rPr>
              <a:t>flows</a:t>
            </a:r>
            <a:r>
              <a:rPr lang="zh-CN" altLang="en-US" dirty="0">
                <a:latin typeface="Comic Sans MS" panose="030F0902030302020204" pitchFamily="66" charset="0"/>
              </a:rPr>
              <a:t> </a:t>
            </a:r>
            <a:r>
              <a:rPr lang="en-US" altLang="zh-CN" dirty="0">
                <a:latin typeface="Comic Sans MS" panose="030F0902030302020204" pitchFamily="66" charset="0"/>
              </a:rPr>
              <a:t>for</a:t>
            </a:r>
            <a:r>
              <a:rPr lang="zh-CN" altLang="en-US" dirty="0">
                <a:latin typeface="Comic Sans MS" panose="030F0902030302020204" pitchFamily="66" charset="0"/>
              </a:rPr>
              <a:t> </a:t>
            </a:r>
            <a:r>
              <a:rPr lang="en-US" altLang="zh-CN" dirty="0">
                <a:latin typeface="Comic Sans MS" panose="030F0902030302020204" pitchFamily="66" charset="0"/>
              </a:rPr>
              <a:t>Non-ordered</a:t>
            </a:r>
            <a:r>
              <a:rPr lang="zh-CN" altLang="en-US" dirty="0">
                <a:latin typeface="Comic Sans MS" panose="030F0902030302020204" pitchFamily="66" charset="0"/>
              </a:rPr>
              <a:t> </a:t>
            </a:r>
            <a:r>
              <a:rPr lang="en-US" altLang="zh-CN" dirty="0" err="1">
                <a:latin typeface="Comic Sans MS" panose="030F0902030302020204" pitchFamily="66" charset="0"/>
              </a:rPr>
              <a:t>Middlebox</a:t>
            </a:r>
            <a:r>
              <a:rPr lang="zh-CN" altLang="en-US" dirty="0">
                <a:latin typeface="Comic Sans MS" panose="030F0902030302020204" pitchFamily="66" charset="0"/>
              </a:rPr>
              <a:t> </a:t>
            </a:r>
            <a:r>
              <a:rPr lang="en-US" altLang="zh-CN" dirty="0">
                <a:latin typeface="Comic Sans MS" panose="030F0902030302020204" pitchFamily="66" charset="0"/>
              </a:rPr>
              <a:t>Set</a:t>
            </a:r>
            <a:endParaRPr lang="en-US" dirty="0"/>
          </a:p>
        </p:txBody>
      </p:sp>
      <p:sp>
        <p:nvSpPr>
          <p:cNvPr id="3" name="Content Placeholder 2">
            <a:extLst>
              <a:ext uri="{FF2B5EF4-FFF2-40B4-BE49-F238E27FC236}">
                <a16:creationId xmlns:a16="http://schemas.microsoft.com/office/drawing/2014/main" id="{12B1530F-1AC0-D44B-B2EF-42E73C6994A3}"/>
              </a:ext>
            </a:extLst>
          </p:cNvPr>
          <p:cNvSpPr>
            <a:spLocks noGrp="1"/>
          </p:cNvSpPr>
          <p:nvPr>
            <p:ph idx="1"/>
          </p:nvPr>
        </p:nvSpPr>
        <p:spPr>
          <a:xfrm>
            <a:off x="457200" y="1600200"/>
            <a:ext cx="8228013" cy="2590800"/>
          </a:xfrm>
        </p:spPr>
        <p:txBody>
          <a:bodyPr/>
          <a:lstStyle/>
          <a:p>
            <a:r>
              <a:rPr lang="en-US" altLang="zh-CN" sz="2400" dirty="0">
                <a:latin typeface="Comic Sans MS" panose="030F0902030302020204" pitchFamily="66" charset="0"/>
              </a:rPr>
              <a:t>Group</a:t>
            </a:r>
            <a:r>
              <a:rPr lang="zh-CN" altLang="en-US" sz="2400" dirty="0">
                <a:latin typeface="Comic Sans MS" panose="030F0902030302020204" pitchFamily="66" charset="0"/>
              </a:rPr>
              <a:t> </a:t>
            </a:r>
            <a:r>
              <a:rPr lang="en-US" altLang="zh-CN" sz="2400" dirty="0">
                <a:latin typeface="Comic Sans MS" panose="030F0902030302020204" pitchFamily="66" charset="0"/>
              </a:rPr>
              <a:t>Flows</a:t>
            </a:r>
            <a:r>
              <a:rPr lang="zh-CN" altLang="en-US" sz="2400" dirty="0">
                <a:latin typeface="Comic Sans MS" panose="030F0902030302020204" pitchFamily="66" charset="0"/>
              </a:rPr>
              <a:t> </a:t>
            </a:r>
            <a:r>
              <a:rPr lang="en-US" altLang="zh-CN" sz="2400" dirty="0">
                <a:latin typeface="Comic Sans MS" panose="030F0902030302020204" pitchFamily="66" charset="0"/>
              </a:rPr>
              <a:t>by</a:t>
            </a:r>
            <a:r>
              <a:rPr lang="zh-CN" altLang="en-US" sz="2400" dirty="0">
                <a:latin typeface="Comic Sans MS" panose="030F0902030302020204" pitchFamily="66" charset="0"/>
              </a:rPr>
              <a:t> </a:t>
            </a:r>
            <a:r>
              <a:rPr lang="en-US" altLang="zh-CN" sz="2400" dirty="0">
                <a:latin typeface="Comic Sans MS" panose="030F0902030302020204" pitchFamily="66" charset="0"/>
              </a:rPr>
              <a:t>Initial</a:t>
            </a:r>
            <a:r>
              <a:rPr lang="zh-CN" altLang="en-US" sz="2400" dirty="0">
                <a:latin typeface="Comic Sans MS" panose="030F0902030302020204" pitchFamily="66" charset="0"/>
              </a:rPr>
              <a:t> </a:t>
            </a:r>
            <a:r>
              <a:rPr lang="en-US" altLang="zh-CN" sz="2400" dirty="0">
                <a:latin typeface="Comic Sans MS" panose="030F0902030302020204" pitchFamily="66" charset="0"/>
              </a:rPr>
              <a:t>Bandwidths</a:t>
            </a:r>
            <a:r>
              <a:rPr lang="zh-CN" altLang="en-US" sz="2400" dirty="0">
                <a:latin typeface="Comic Sans MS" panose="030F0902030302020204" pitchFamily="66" charset="0"/>
              </a:rPr>
              <a:t> </a:t>
            </a:r>
            <a:r>
              <a:rPr lang="en-US" altLang="zh-CN" sz="2400" dirty="0">
                <a:latin typeface="Comic Sans MS" panose="030F0902030302020204" pitchFamily="66" charset="0"/>
              </a:rPr>
              <a:t>(</a:t>
            </a:r>
            <a:r>
              <a:rPr lang="en-US" altLang="zh-CN" sz="2400" dirty="0">
                <a:solidFill>
                  <a:srgbClr val="0070C0"/>
                </a:solidFill>
                <a:latin typeface="Comic Sans MS" panose="030F0902030302020204" pitchFamily="66" charset="0"/>
              </a:rPr>
              <a:t>GFIB</a:t>
            </a:r>
            <a:r>
              <a:rPr lang="en-US" altLang="zh-CN" sz="2400" dirty="0">
                <a:latin typeface="Comic Sans MS" panose="030F0902030302020204" pitchFamily="66" charset="0"/>
              </a:rPr>
              <a:t>)</a:t>
            </a:r>
            <a:r>
              <a:rPr lang="zh-CN" altLang="en-US" sz="2400" dirty="0">
                <a:latin typeface="Comic Sans MS" panose="030F0902030302020204" pitchFamily="66" charset="0"/>
              </a:rPr>
              <a:t> </a:t>
            </a:r>
            <a:endParaRPr lang="en-US" altLang="zh-CN" sz="2400" dirty="0">
              <a:latin typeface="Comic Sans MS" panose="030F0902030302020204" pitchFamily="66" charset="0"/>
            </a:endParaRPr>
          </a:p>
          <a:p>
            <a:pPr lvl="1"/>
            <a:r>
              <a:rPr lang="en-US" altLang="zh-CN" sz="2000" dirty="0">
                <a:latin typeface="Comic Sans MS" panose="030F0902030302020204" pitchFamily="66" charset="0"/>
              </a:rPr>
              <a:t>Group</a:t>
            </a:r>
            <a:r>
              <a:rPr lang="zh-CN" altLang="en-US" sz="2000" dirty="0">
                <a:latin typeface="Comic Sans MS" panose="030F0902030302020204" pitchFamily="66" charset="0"/>
              </a:rPr>
              <a:t> </a:t>
            </a:r>
            <a:r>
              <a:rPr lang="en-US" altLang="zh-CN" sz="2000" dirty="0">
                <a:latin typeface="Comic Sans MS" panose="030F0902030302020204" pitchFamily="66" charset="0"/>
              </a:rPr>
              <a:t>flows</a:t>
            </a:r>
            <a:r>
              <a:rPr lang="zh-CN" altLang="en-US" sz="2000" dirty="0">
                <a:latin typeface="Comic Sans MS" panose="030F0902030302020204" pitchFamily="66" charset="0"/>
              </a:rPr>
              <a:t> </a:t>
            </a:r>
            <a:r>
              <a:rPr lang="en-US" altLang="zh-CN" sz="2000" dirty="0">
                <a:latin typeface="Comic Sans MS" panose="030F0902030302020204" pitchFamily="66" charset="0"/>
              </a:rPr>
              <a:t>by</a:t>
            </a:r>
            <a:r>
              <a:rPr lang="zh-CN" altLang="en-US" sz="2000" dirty="0">
                <a:latin typeface="Comic Sans MS" panose="030F0902030302020204" pitchFamily="66" charset="0"/>
              </a:rPr>
              <a:t> </a:t>
            </a:r>
            <a:r>
              <a:rPr lang="en-US" altLang="zh-CN" sz="2000" dirty="0">
                <a:latin typeface="Comic Sans MS" panose="030F0902030302020204" pitchFamily="66" charset="0"/>
              </a:rPr>
              <a:t>initial</a:t>
            </a:r>
            <a:r>
              <a:rPr lang="zh-CN" altLang="en-US" sz="2000" dirty="0">
                <a:latin typeface="Comic Sans MS" panose="030F0902030302020204" pitchFamily="66" charset="0"/>
              </a:rPr>
              <a:t> </a:t>
            </a:r>
            <a:r>
              <a:rPr lang="en-US" altLang="zh-CN" sz="2000" dirty="0">
                <a:latin typeface="Comic Sans MS" panose="030F0902030302020204" pitchFamily="66" charset="0"/>
              </a:rPr>
              <a:t>traffic</a:t>
            </a:r>
            <a:r>
              <a:rPr lang="zh-CN" altLang="en-US" sz="2000" dirty="0">
                <a:latin typeface="Comic Sans MS" panose="030F0902030302020204" pitchFamily="66" charset="0"/>
              </a:rPr>
              <a:t> </a:t>
            </a:r>
            <a:r>
              <a:rPr lang="en-US" altLang="zh-CN" sz="2000" dirty="0">
                <a:latin typeface="Comic Sans MS" panose="030F0902030302020204" pitchFamily="66" charset="0"/>
              </a:rPr>
              <a:t>rates</a:t>
            </a:r>
            <a:r>
              <a:rPr lang="zh-CN" altLang="en-US" sz="2000" dirty="0">
                <a:latin typeface="Comic Sans MS" panose="030F0902030302020204" pitchFamily="66" charset="0"/>
              </a:rPr>
              <a:t> </a:t>
            </a:r>
            <a:r>
              <a:rPr lang="en-US" altLang="zh-CN" sz="2000" dirty="0">
                <a:latin typeface="Comic Sans MS" panose="030F0902030302020204" pitchFamily="66" charset="0"/>
              </a:rPr>
              <a:t>(</a:t>
            </a:r>
            <a:r>
              <a:rPr lang="en-US" altLang="zh-CN" sz="2000" dirty="0" err="1">
                <a:latin typeface="Comic Sans MS" panose="030F0902030302020204" pitchFamily="66" charset="0"/>
              </a:rPr>
              <a:t>r</a:t>
            </a:r>
            <a:r>
              <a:rPr lang="en-US" altLang="zh-CN" sz="2000" baseline="-25000" dirty="0" err="1">
                <a:latin typeface="Comic Sans MS" panose="030F0902030302020204" pitchFamily="66" charset="0"/>
              </a:rPr>
              <a:t>f</a:t>
            </a:r>
            <a:r>
              <a:rPr lang="en-US" altLang="zh-CN" sz="2000" dirty="0">
                <a:latin typeface="Comic Sans MS" panose="030F0902030302020204" pitchFamily="66" charset="0"/>
              </a:rPr>
              <a:t>:</a:t>
            </a:r>
            <a:r>
              <a:rPr lang="zh-CN" altLang="en-US" sz="2000" dirty="0">
                <a:latin typeface="Comic Sans MS" panose="030F0902030302020204" pitchFamily="66" charset="0"/>
              </a:rPr>
              <a:t> </a:t>
            </a:r>
            <a:r>
              <a:rPr lang="en-US" altLang="zh-CN" sz="2000" dirty="0">
                <a:latin typeface="Comic Sans MS" panose="030F0902030302020204" pitchFamily="66" charset="0"/>
              </a:rPr>
              <a:t>f’s</a:t>
            </a:r>
            <a:r>
              <a:rPr lang="zh-CN" altLang="en-US" sz="2000" dirty="0">
                <a:latin typeface="Comic Sans MS" panose="030F0902030302020204" pitchFamily="66" charset="0"/>
              </a:rPr>
              <a:t> </a:t>
            </a:r>
            <a:r>
              <a:rPr lang="en-US" altLang="zh-CN" sz="2000" dirty="0">
                <a:latin typeface="Comic Sans MS" panose="030F0902030302020204" pitchFamily="66" charset="0"/>
              </a:rPr>
              <a:t>traffic</a:t>
            </a:r>
            <a:r>
              <a:rPr lang="zh-CN" altLang="en-US" sz="2000" dirty="0">
                <a:latin typeface="Comic Sans MS" panose="030F0902030302020204" pitchFamily="66" charset="0"/>
              </a:rPr>
              <a:t> </a:t>
            </a:r>
            <a:r>
              <a:rPr lang="en-US" altLang="zh-CN" sz="2000" dirty="0">
                <a:latin typeface="Comic Sans MS" panose="030F0902030302020204" pitchFamily="66" charset="0"/>
              </a:rPr>
              <a:t>rate)</a:t>
            </a:r>
          </a:p>
          <a:p>
            <a:pPr lvl="2"/>
            <a:r>
              <a:rPr lang="en-US" altLang="zh-CN" sz="1600" dirty="0">
                <a:latin typeface="Comic Sans MS" panose="030F0902030302020204" pitchFamily="66" charset="0"/>
              </a:rPr>
              <a:t>#group:</a:t>
            </a:r>
            <a:r>
              <a:rPr lang="zh-CN" altLang="en-US" sz="1600" dirty="0">
                <a:latin typeface="Comic Sans MS" panose="030F0902030302020204" pitchFamily="66" charset="0"/>
              </a:rPr>
              <a:t> </a:t>
            </a:r>
            <a:endParaRPr lang="en-US" altLang="zh-CN" sz="1600" dirty="0">
              <a:latin typeface="Comic Sans MS" panose="030F0902030302020204" pitchFamily="66" charset="0"/>
            </a:endParaRPr>
          </a:p>
          <a:p>
            <a:pPr lvl="2"/>
            <a:r>
              <a:rPr lang="en-US" altLang="zh-CN" sz="1600" dirty="0">
                <a:latin typeface="Comic Sans MS" panose="030F0902030302020204" pitchFamily="66" charset="0"/>
              </a:rPr>
              <a:t>The</a:t>
            </a:r>
            <a:r>
              <a:rPr lang="zh-CN" altLang="en-US" sz="1600" dirty="0">
                <a:latin typeface="Comic Sans MS" panose="030F0902030302020204" pitchFamily="66" charset="0"/>
              </a:rPr>
              <a:t> </a:t>
            </a:r>
            <a:r>
              <a:rPr lang="en-US" altLang="zh-CN" sz="1600" dirty="0">
                <a:latin typeface="Comic Sans MS" panose="030F0902030302020204" pitchFamily="66" charset="0"/>
              </a:rPr>
              <a:t>traffic</a:t>
            </a:r>
            <a:r>
              <a:rPr lang="zh-CN" altLang="en-US" sz="1600" dirty="0">
                <a:latin typeface="Comic Sans MS" panose="030F0902030302020204" pitchFamily="66" charset="0"/>
              </a:rPr>
              <a:t> </a:t>
            </a:r>
            <a:r>
              <a:rPr lang="en-US" altLang="zh-CN" sz="1600" dirty="0">
                <a:latin typeface="Comic Sans MS" panose="030F0902030302020204" pitchFamily="66" charset="0"/>
              </a:rPr>
              <a:t>rate</a:t>
            </a:r>
            <a:r>
              <a:rPr lang="zh-CN" altLang="en-US" sz="1600" dirty="0">
                <a:latin typeface="Comic Sans MS" panose="030F0902030302020204" pitchFamily="66" charset="0"/>
              </a:rPr>
              <a:t> </a:t>
            </a:r>
            <a:r>
              <a:rPr lang="en-US" altLang="zh-CN" sz="1600" dirty="0">
                <a:latin typeface="Comic Sans MS" panose="030F0902030302020204" pitchFamily="66" charset="0"/>
              </a:rPr>
              <a:t>range</a:t>
            </a:r>
            <a:r>
              <a:rPr lang="zh-CN" altLang="en-US" sz="1600" dirty="0">
                <a:latin typeface="Comic Sans MS" panose="030F0902030302020204" pitchFamily="66" charset="0"/>
              </a:rPr>
              <a:t> </a:t>
            </a:r>
            <a:r>
              <a:rPr lang="en-US" altLang="zh-CN" sz="1600" dirty="0">
                <a:latin typeface="Comic Sans MS" panose="030F0902030302020204" pitchFamily="66" charset="0"/>
              </a:rPr>
              <a:t>of</a:t>
            </a:r>
            <a:r>
              <a:rPr lang="zh-CN" altLang="en-US" sz="1600" dirty="0">
                <a:latin typeface="Comic Sans MS" panose="030F0902030302020204" pitchFamily="66" charset="0"/>
              </a:rPr>
              <a:t> </a:t>
            </a:r>
            <a:r>
              <a:rPr lang="en-US" altLang="zh-CN" sz="1600" dirty="0">
                <a:latin typeface="Comic Sans MS" panose="030F0902030302020204" pitchFamily="66" charset="0"/>
              </a:rPr>
              <a:t>the</a:t>
            </a:r>
            <a:r>
              <a:rPr lang="zh-CN" altLang="en-US" sz="1600" dirty="0">
                <a:latin typeface="Comic Sans MS" panose="030F0902030302020204" pitchFamily="66" charset="0"/>
              </a:rPr>
              <a:t> </a:t>
            </a:r>
            <a:r>
              <a:rPr lang="en-US" altLang="zh-CN" sz="1600" dirty="0" err="1">
                <a:latin typeface="Comic Sans MS" panose="030F0902030302020204" pitchFamily="66" charset="0"/>
              </a:rPr>
              <a:t>i</a:t>
            </a:r>
            <a:r>
              <a:rPr lang="en-US" altLang="zh-CN" sz="1600" baseline="30000" dirty="0" err="1">
                <a:latin typeface="Comic Sans MS" panose="030F0902030302020204" pitchFamily="66" charset="0"/>
              </a:rPr>
              <a:t>th</a:t>
            </a:r>
            <a:r>
              <a:rPr lang="zh-CN" altLang="en-US" sz="1600" dirty="0">
                <a:latin typeface="Comic Sans MS" panose="030F0902030302020204" pitchFamily="66" charset="0"/>
              </a:rPr>
              <a:t> </a:t>
            </a:r>
            <a:r>
              <a:rPr lang="en-US" altLang="zh-CN" sz="1600" dirty="0">
                <a:latin typeface="Comic Sans MS" panose="030F0902030302020204" pitchFamily="66" charset="0"/>
              </a:rPr>
              <a:t>group:</a:t>
            </a:r>
            <a:r>
              <a:rPr lang="zh-CN" altLang="en-US" sz="1600" dirty="0">
                <a:latin typeface="Comic Sans MS" panose="030F0902030302020204" pitchFamily="66" charset="0"/>
              </a:rPr>
              <a:t> </a:t>
            </a:r>
            <a:endParaRPr lang="en-US" altLang="zh-CN" sz="1600" dirty="0">
              <a:latin typeface="Comic Sans MS" panose="030F0902030302020204" pitchFamily="66" charset="0"/>
            </a:endParaRPr>
          </a:p>
          <a:p>
            <a:pPr lvl="1"/>
            <a:r>
              <a:rPr lang="en-US" altLang="zh-CN" sz="2000" dirty="0">
                <a:latin typeface="Comic Sans MS" panose="030F0902030302020204" pitchFamily="66" charset="0"/>
              </a:rPr>
              <a:t>Treat</a:t>
            </a:r>
            <a:r>
              <a:rPr lang="zh-CN" altLang="en-US" sz="2000" dirty="0">
                <a:latin typeface="Comic Sans MS" panose="030F0902030302020204" pitchFamily="66" charset="0"/>
              </a:rPr>
              <a:t> </a:t>
            </a:r>
            <a:r>
              <a:rPr lang="en-US" altLang="zh-CN" sz="2000" dirty="0">
                <a:latin typeface="Comic Sans MS" panose="030F0902030302020204" pitchFamily="66" charset="0"/>
              </a:rPr>
              <a:t>flows</a:t>
            </a:r>
            <a:r>
              <a:rPr lang="zh-CN" altLang="en-US" sz="2000" dirty="0">
                <a:latin typeface="Comic Sans MS" panose="030F0902030302020204" pitchFamily="66" charset="0"/>
              </a:rPr>
              <a:t> </a:t>
            </a:r>
            <a:r>
              <a:rPr lang="en-US" altLang="zh-CN" sz="2000" dirty="0">
                <a:latin typeface="Comic Sans MS" panose="030F0902030302020204" pitchFamily="66" charset="0"/>
              </a:rPr>
              <a:t>in</a:t>
            </a:r>
            <a:r>
              <a:rPr lang="zh-CN" altLang="en-US" sz="2000" dirty="0">
                <a:latin typeface="Comic Sans MS" panose="030F0902030302020204" pitchFamily="66" charset="0"/>
              </a:rPr>
              <a:t> </a:t>
            </a:r>
            <a:r>
              <a:rPr lang="en-US" altLang="zh-CN" sz="2000" dirty="0">
                <a:latin typeface="Comic Sans MS" panose="030F0902030302020204" pitchFamily="66" charset="0"/>
              </a:rPr>
              <a:t>each</a:t>
            </a:r>
            <a:r>
              <a:rPr lang="zh-CN" altLang="en-US" sz="2000" dirty="0">
                <a:latin typeface="Comic Sans MS" panose="030F0902030302020204" pitchFamily="66" charset="0"/>
              </a:rPr>
              <a:t> </a:t>
            </a:r>
            <a:r>
              <a:rPr lang="en-US" altLang="zh-CN" sz="2000" dirty="0">
                <a:latin typeface="Comic Sans MS" panose="030F0902030302020204" pitchFamily="66" charset="0"/>
              </a:rPr>
              <a:t>group</a:t>
            </a:r>
            <a:r>
              <a:rPr lang="zh-CN" altLang="en-US" sz="2000" dirty="0">
                <a:latin typeface="Comic Sans MS" panose="030F0902030302020204" pitchFamily="66" charset="0"/>
              </a:rPr>
              <a:t> </a:t>
            </a:r>
            <a:r>
              <a:rPr lang="en-US" altLang="zh-CN" sz="2000" dirty="0">
                <a:latin typeface="Comic Sans MS" panose="030F0902030302020204" pitchFamily="66" charset="0"/>
              </a:rPr>
              <a:t>as</a:t>
            </a:r>
            <a:r>
              <a:rPr lang="zh-CN" altLang="en-US" sz="2000" dirty="0">
                <a:latin typeface="Comic Sans MS" panose="030F0902030302020204" pitchFamily="66" charset="0"/>
              </a:rPr>
              <a:t> </a:t>
            </a:r>
            <a:r>
              <a:rPr lang="en-US" altLang="zh-CN" sz="2000" dirty="0">
                <a:latin typeface="Comic Sans MS" panose="030F0902030302020204" pitchFamily="66" charset="0"/>
              </a:rPr>
              <a:t>homogeneous</a:t>
            </a:r>
          </a:p>
          <a:p>
            <a:pPr lvl="1"/>
            <a:r>
              <a:rPr lang="en-US" altLang="zh-CN" sz="2000" dirty="0">
                <a:latin typeface="Comic Sans MS" panose="030F0902030302020204" pitchFamily="66" charset="0"/>
              </a:rPr>
              <a:t>Apply</a:t>
            </a:r>
            <a:r>
              <a:rPr lang="zh-CN" altLang="en-US" sz="2000" dirty="0">
                <a:latin typeface="Comic Sans MS" panose="030F0902030302020204" pitchFamily="66" charset="0"/>
              </a:rPr>
              <a:t> </a:t>
            </a:r>
            <a:r>
              <a:rPr lang="en-US" altLang="zh-CN" sz="2000" dirty="0">
                <a:latin typeface="Comic Sans MS" panose="030F0902030302020204" pitchFamily="66" charset="0"/>
              </a:rPr>
              <a:t>CLGA</a:t>
            </a:r>
            <a:r>
              <a:rPr lang="zh-CN" altLang="en-US" sz="2000" dirty="0">
                <a:latin typeface="Comic Sans MS" panose="030F0902030302020204" pitchFamily="66" charset="0"/>
              </a:rPr>
              <a:t> </a:t>
            </a:r>
            <a:r>
              <a:rPr lang="en-US" altLang="zh-CN" sz="2000" dirty="0">
                <a:latin typeface="Comic Sans MS" panose="030F0902030302020204" pitchFamily="66" charset="0"/>
              </a:rPr>
              <a:t>for</a:t>
            </a:r>
            <a:r>
              <a:rPr lang="zh-CN" altLang="en-US" sz="2000" dirty="0">
                <a:latin typeface="Comic Sans MS" panose="030F0902030302020204" pitchFamily="66" charset="0"/>
              </a:rPr>
              <a:t> </a:t>
            </a:r>
            <a:r>
              <a:rPr lang="en-US" altLang="zh-CN" sz="2000" dirty="0">
                <a:latin typeface="Comic Sans MS" panose="030F0902030302020204" pitchFamily="66" charset="0"/>
              </a:rPr>
              <a:t>each</a:t>
            </a:r>
            <a:r>
              <a:rPr lang="zh-CN" altLang="en-US" sz="2000" dirty="0">
                <a:latin typeface="Comic Sans MS" panose="030F0902030302020204" pitchFamily="66" charset="0"/>
              </a:rPr>
              <a:t> </a:t>
            </a:r>
            <a:r>
              <a:rPr lang="en-US" altLang="zh-CN" sz="2000" dirty="0">
                <a:latin typeface="Comic Sans MS" panose="030F0902030302020204" pitchFamily="66" charset="0"/>
              </a:rPr>
              <a:t>group</a:t>
            </a:r>
          </a:p>
          <a:p>
            <a:r>
              <a:rPr lang="en-US" altLang="zh-CN" sz="2500" dirty="0">
                <a:latin typeface="Comic Sans MS" panose="030F0902030302020204" pitchFamily="66" charset="0"/>
              </a:rPr>
              <a:t>An</a:t>
            </a:r>
            <a:r>
              <a:rPr lang="zh-CN" altLang="en-US" sz="2500" dirty="0">
                <a:latin typeface="Comic Sans MS" panose="030F0902030302020204" pitchFamily="66" charset="0"/>
              </a:rPr>
              <a:t> </a:t>
            </a:r>
            <a:r>
              <a:rPr lang="en-US" altLang="zh-CN" sz="2500" dirty="0">
                <a:latin typeface="Comic Sans MS" panose="030F0902030302020204" pitchFamily="66" charset="0"/>
              </a:rPr>
              <a:t>example</a:t>
            </a:r>
          </a:p>
          <a:p>
            <a:endParaRPr lang="en-US" altLang="zh-CN" sz="2000" dirty="0">
              <a:latin typeface="Comic Sans MS" panose="030F0902030302020204" pitchFamily="66" charset="0"/>
            </a:endParaRPr>
          </a:p>
        </p:txBody>
      </p:sp>
      <p:sp>
        <p:nvSpPr>
          <p:cNvPr id="10" name="Rectangle 9">
            <a:extLst>
              <a:ext uri="{FF2B5EF4-FFF2-40B4-BE49-F238E27FC236}">
                <a16:creationId xmlns:a16="http://schemas.microsoft.com/office/drawing/2014/main" id="{D7747F54-80C7-7C45-AAF6-6381DF7989D0}"/>
              </a:ext>
            </a:extLst>
          </p:cNvPr>
          <p:cNvSpPr/>
          <p:nvPr/>
        </p:nvSpPr>
        <p:spPr>
          <a:xfrm>
            <a:off x="6773138" y="4831723"/>
            <a:ext cx="1683474" cy="1477328"/>
          </a:xfrm>
          <a:prstGeom prst="rect">
            <a:avLst/>
          </a:prstGeom>
        </p:spPr>
        <p:txBody>
          <a:bodyPr wrap="none">
            <a:spAutoFit/>
          </a:bodyPr>
          <a:lstStyle/>
          <a:p>
            <a:pPr algn="ctr"/>
            <a:r>
              <a:rPr lang="en-US" altLang="zh-CN" dirty="0">
                <a:solidFill>
                  <a:schemeClr val="tx1"/>
                </a:solidFill>
                <a:latin typeface="Comic Sans MS" panose="030F0902030302020204" pitchFamily="66" charset="0"/>
              </a:rPr>
              <a:t>max</a:t>
            </a:r>
            <a:r>
              <a:rPr lang="zh-CN" altLang="en-US" dirty="0">
                <a:solidFill>
                  <a:schemeClr val="tx1"/>
                </a:solidFill>
                <a:latin typeface="Comic Sans MS" panose="030F0902030302020204" pitchFamily="66" charset="0"/>
              </a:rPr>
              <a:t> </a:t>
            </a:r>
            <a:r>
              <a:rPr lang="en-US" altLang="zh-CN" dirty="0" err="1">
                <a:solidFill>
                  <a:schemeClr val="tx1"/>
                </a:solidFill>
                <a:latin typeface="Comic Sans MS" panose="030F0902030302020204" pitchFamily="66" charset="0"/>
              </a:rPr>
              <a:t>r</a:t>
            </a:r>
            <a:r>
              <a:rPr lang="en-US" altLang="zh-CN" baseline="-25000" dirty="0" err="1">
                <a:solidFill>
                  <a:schemeClr val="tx1"/>
                </a:solidFill>
                <a:latin typeface="Comic Sans MS" panose="030F0902030302020204" pitchFamily="66" charset="0"/>
              </a:rPr>
              <a:t>f</a:t>
            </a:r>
            <a:r>
              <a:rPr lang="en-US" altLang="zh-CN" dirty="0">
                <a:solidFill>
                  <a:schemeClr val="tx1"/>
                </a:solidFill>
                <a:latin typeface="Comic Sans MS" panose="030F0902030302020204" pitchFamily="66" charset="0"/>
              </a:rPr>
              <a:t>=</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7</a:t>
            </a:r>
          </a:p>
          <a:p>
            <a:pPr algn="ctr"/>
            <a:r>
              <a:rPr lang="en-US" altLang="zh-CN" dirty="0">
                <a:solidFill>
                  <a:schemeClr val="tx1"/>
                </a:solidFill>
                <a:latin typeface="Comic Sans MS" panose="030F0902030302020204" pitchFamily="66" charset="0"/>
              </a:rPr>
              <a:t>min</a:t>
            </a:r>
            <a:r>
              <a:rPr lang="zh-CN" altLang="en-US" dirty="0">
                <a:solidFill>
                  <a:schemeClr val="tx1"/>
                </a:solidFill>
                <a:latin typeface="Comic Sans MS" panose="030F0902030302020204" pitchFamily="66" charset="0"/>
              </a:rPr>
              <a:t> </a:t>
            </a:r>
            <a:r>
              <a:rPr lang="en-US" altLang="zh-CN" dirty="0" err="1">
                <a:solidFill>
                  <a:schemeClr val="tx1"/>
                </a:solidFill>
                <a:latin typeface="Comic Sans MS" panose="030F0902030302020204" pitchFamily="66" charset="0"/>
              </a:rPr>
              <a:t>r</a:t>
            </a:r>
            <a:r>
              <a:rPr lang="en-US" altLang="zh-CN" baseline="-25000" dirty="0" err="1">
                <a:solidFill>
                  <a:schemeClr val="tx1"/>
                </a:solidFill>
                <a:latin typeface="Comic Sans MS" panose="030F0902030302020204" pitchFamily="66" charset="0"/>
              </a:rPr>
              <a:t>f</a:t>
            </a:r>
            <a:r>
              <a:rPr lang="en-US" altLang="zh-CN" dirty="0">
                <a:solidFill>
                  <a:schemeClr val="tx1"/>
                </a:solidFill>
                <a:latin typeface="Comic Sans MS" panose="030F0902030302020204" pitchFamily="66" charset="0"/>
              </a:rPr>
              <a:t>=</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1</a:t>
            </a:r>
          </a:p>
          <a:p>
            <a:pPr algn="ctr"/>
            <a:r>
              <a:rPr lang="en-US" altLang="zh-CN" dirty="0">
                <a:solidFill>
                  <a:schemeClr val="tx1"/>
                </a:solidFill>
                <a:latin typeface="Comic Sans MS" panose="030F0902030302020204" pitchFamily="66" charset="0"/>
              </a:rPr>
              <a:t>Group</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1:</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[1,2)</a:t>
            </a:r>
          </a:p>
          <a:p>
            <a:pPr algn="ctr"/>
            <a:r>
              <a:rPr lang="en-US" altLang="zh-CN" dirty="0">
                <a:solidFill>
                  <a:schemeClr val="tx1"/>
                </a:solidFill>
                <a:latin typeface="Comic Sans MS" panose="030F0902030302020204" pitchFamily="66" charset="0"/>
              </a:rPr>
              <a:t>Group</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2:</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[2,4)</a:t>
            </a:r>
            <a:endParaRPr lang="en-US" dirty="0"/>
          </a:p>
          <a:p>
            <a:pPr algn="ctr"/>
            <a:r>
              <a:rPr lang="en-US" altLang="zh-CN" dirty="0">
                <a:solidFill>
                  <a:schemeClr val="tx1"/>
                </a:solidFill>
                <a:latin typeface="Comic Sans MS" panose="030F0902030302020204" pitchFamily="66" charset="0"/>
              </a:rPr>
              <a:t>Group</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3:</a:t>
            </a:r>
            <a:r>
              <a:rPr lang="zh-CN" altLang="en-US" dirty="0">
                <a:solidFill>
                  <a:schemeClr val="tx1"/>
                </a:solidFill>
                <a:latin typeface="Comic Sans MS" panose="030F0902030302020204" pitchFamily="66" charset="0"/>
              </a:rPr>
              <a:t> </a:t>
            </a:r>
            <a:r>
              <a:rPr lang="en-US" altLang="zh-CN" dirty="0">
                <a:solidFill>
                  <a:schemeClr val="tx1"/>
                </a:solidFill>
                <a:latin typeface="Comic Sans MS" panose="030F0902030302020204" pitchFamily="66" charset="0"/>
              </a:rPr>
              <a:t>[4,8)</a:t>
            </a:r>
            <a:endParaRPr lang="en-US" dirty="0"/>
          </a:p>
        </p:txBody>
      </p:sp>
      <p:pic>
        <p:nvPicPr>
          <p:cNvPr id="15" name="Picture 14">
            <a:extLst>
              <a:ext uri="{FF2B5EF4-FFF2-40B4-BE49-F238E27FC236}">
                <a16:creationId xmlns:a16="http://schemas.microsoft.com/office/drawing/2014/main" id="{EDF6D58E-321A-404C-92C6-32037B42D62C}"/>
              </a:ext>
            </a:extLst>
          </p:cNvPr>
          <p:cNvPicPr>
            <a:picLocks noChangeAspect="1"/>
          </p:cNvPicPr>
          <p:nvPr/>
        </p:nvPicPr>
        <p:blipFill>
          <a:blip r:embed="rId4"/>
          <a:stretch>
            <a:fillRect/>
          </a:stretch>
        </p:blipFill>
        <p:spPr>
          <a:xfrm>
            <a:off x="2544366" y="2343450"/>
            <a:ext cx="1708150" cy="458608"/>
          </a:xfrm>
          <a:prstGeom prst="rect">
            <a:avLst/>
          </a:prstGeom>
        </p:spPr>
      </p:pic>
      <p:pic>
        <p:nvPicPr>
          <p:cNvPr id="16" name="Picture 15">
            <a:extLst>
              <a:ext uri="{FF2B5EF4-FFF2-40B4-BE49-F238E27FC236}">
                <a16:creationId xmlns:a16="http://schemas.microsoft.com/office/drawing/2014/main" id="{8D1AE9FE-FD77-9845-ADDE-076AB697F9AA}"/>
              </a:ext>
            </a:extLst>
          </p:cNvPr>
          <p:cNvPicPr>
            <a:picLocks noChangeAspect="1"/>
          </p:cNvPicPr>
          <p:nvPr/>
        </p:nvPicPr>
        <p:blipFill>
          <a:blip r:embed="rId5"/>
          <a:stretch>
            <a:fillRect/>
          </a:stretch>
        </p:blipFill>
        <p:spPr>
          <a:xfrm>
            <a:off x="5486400" y="2786818"/>
            <a:ext cx="3327400" cy="346050"/>
          </a:xfrm>
          <a:prstGeom prst="rect">
            <a:avLst/>
          </a:prstGeom>
        </p:spPr>
      </p:pic>
    </p:spTree>
    <p:extLst>
      <p:ext uri="{BB962C8B-B14F-4D97-AF65-F5344CB8AC3E}">
        <p14:creationId xmlns:p14="http://schemas.microsoft.com/office/powerpoint/2010/main" val="1528913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B269FA-E599-7144-8DF3-3EFABED8A72C}"/>
              </a:ext>
            </a:extLst>
          </p:cNvPr>
          <p:cNvSpPr>
            <a:spLocks noGrp="1"/>
          </p:cNvSpPr>
          <p:nvPr>
            <p:ph idx="1"/>
          </p:nvPr>
        </p:nvSpPr>
        <p:spPr>
          <a:xfrm>
            <a:off x="457200" y="1871662"/>
            <a:ext cx="8228013" cy="4529138"/>
          </a:xfrm>
        </p:spPr>
        <p:txBody>
          <a:bodyPr/>
          <a:lstStyle/>
          <a:p>
            <a:r>
              <a:rPr lang="en-US" altLang="zh-CN" sz="2400" dirty="0">
                <a:latin typeface="Comic Sans MS" panose="030F0902030302020204" pitchFamily="66" charset="0"/>
              </a:rPr>
              <a:t>Time</a:t>
            </a:r>
            <a:r>
              <a:rPr lang="zh-CN" altLang="en-US" sz="2400" dirty="0">
                <a:latin typeface="Comic Sans MS" panose="030F0902030302020204" pitchFamily="66" charset="0"/>
              </a:rPr>
              <a:t> </a:t>
            </a:r>
            <a:r>
              <a:rPr lang="en-US" altLang="zh-CN" sz="2400" dirty="0">
                <a:latin typeface="Comic Sans MS" panose="030F0902030302020204" pitchFamily="66" charset="0"/>
              </a:rPr>
              <a:t>complexity</a:t>
            </a:r>
          </a:p>
          <a:p>
            <a:endParaRPr lang="en-US" altLang="zh-CN" sz="2000" dirty="0">
              <a:latin typeface="Comic Sans MS" panose="030F0902030302020204" pitchFamily="66" charset="0"/>
            </a:endParaRPr>
          </a:p>
          <a:p>
            <a:pPr lvl="1"/>
            <a:endParaRPr lang="en-US" altLang="zh-CN" sz="1800" dirty="0">
              <a:latin typeface="Comic Sans MS" panose="030F0902030302020204" pitchFamily="66" charset="0"/>
            </a:endParaRP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Performance-guaranteed</a:t>
            </a:r>
            <a:r>
              <a:rPr lang="zh-CN" altLang="en-US" sz="2400" dirty="0">
                <a:latin typeface="Comic Sans MS" panose="030F0902030302020204" pitchFamily="66" charset="0"/>
              </a:rPr>
              <a:t> </a:t>
            </a:r>
            <a:r>
              <a:rPr lang="en-US" altLang="zh-CN" sz="2400" dirty="0">
                <a:latin typeface="Comic Sans MS" panose="030F0902030302020204" pitchFamily="66" charset="0"/>
              </a:rPr>
              <a:t>algorithm</a:t>
            </a:r>
          </a:p>
          <a:p>
            <a:endParaRPr lang="en-US" altLang="zh-CN" sz="800" dirty="0">
              <a:latin typeface="Comic Sans MS" panose="030F0902030302020204" pitchFamily="66" charset="0"/>
            </a:endParaRPr>
          </a:p>
          <a:p>
            <a:pPr lvl="1"/>
            <a:r>
              <a:rPr lang="en-US" altLang="zh-CN" sz="2000" dirty="0">
                <a:latin typeface="Comic Sans MS" panose="030F0902030302020204" pitchFamily="66" charset="0"/>
                <a:ea typeface="Cambria Math" panose="02040503050406030204" pitchFamily="18" charset="0"/>
              </a:rPr>
              <a:t>Approximation</a:t>
            </a:r>
            <a:r>
              <a:rPr lang="zh-CN" altLang="en-US" sz="2000" dirty="0">
                <a:latin typeface="Comic Sans MS" panose="030F0902030302020204" pitchFamily="66" charset="0"/>
                <a:ea typeface="Cambria Math" panose="02040503050406030204" pitchFamily="18" charset="0"/>
              </a:rPr>
              <a:t> </a:t>
            </a:r>
            <a:r>
              <a:rPr lang="en-US" altLang="zh-CN" sz="2000" dirty="0">
                <a:latin typeface="Comic Sans MS" panose="030F0902030302020204" pitchFamily="66" charset="0"/>
                <a:ea typeface="Cambria Math" panose="02040503050406030204" pitchFamily="18" charset="0"/>
              </a:rPr>
              <a:t>ratio </a:t>
            </a:r>
            <a:r>
              <a:rPr lang="en-US" altLang="zh-CN" sz="2000" baseline="30000" dirty="0">
                <a:latin typeface="Comic Sans MS" panose="030F0902030302020204" pitchFamily="66" charset="0"/>
                <a:ea typeface="Cambria Math" panose="02040503050406030204" pitchFamily="18" charset="0"/>
              </a:rPr>
              <a:t>[6]</a:t>
            </a:r>
            <a:r>
              <a:rPr lang="en-US" altLang="zh-CN" sz="2000" dirty="0">
                <a:latin typeface="Comic Sans MS" panose="030F0902030302020204" pitchFamily="66" charset="0"/>
                <a:ea typeface="Cambria Math" panose="02040503050406030204" pitchFamily="18" charset="0"/>
              </a:rPr>
              <a:t>:</a:t>
            </a:r>
            <a:endParaRPr lang="en-US" altLang="zh-CN" sz="2000" dirty="0">
              <a:latin typeface="Comic Sans MS" panose="030F0902030302020204" pitchFamily="66" charset="0"/>
            </a:endParaRPr>
          </a:p>
          <a:p>
            <a:pPr marL="0" indent="0">
              <a:buNone/>
            </a:pPr>
            <a:endParaRPr lang="en-US" dirty="0"/>
          </a:p>
        </p:txBody>
      </p:sp>
      <p:sp>
        <p:nvSpPr>
          <p:cNvPr id="5" name="TextBox 4">
            <a:extLst>
              <a:ext uri="{FF2B5EF4-FFF2-40B4-BE49-F238E27FC236}">
                <a16:creationId xmlns:a16="http://schemas.microsoft.com/office/drawing/2014/main" id="{369A4E2E-F647-7042-B5B3-8F50F8203D1F}"/>
              </a:ext>
            </a:extLst>
          </p:cNvPr>
          <p:cNvSpPr txBox="1"/>
          <p:nvPr/>
        </p:nvSpPr>
        <p:spPr>
          <a:xfrm>
            <a:off x="492369" y="6400800"/>
            <a:ext cx="8286243" cy="307777"/>
          </a:xfrm>
          <a:prstGeom prst="rect">
            <a:avLst/>
          </a:prstGeom>
          <a:noFill/>
        </p:spPr>
        <p:txBody>
          <a:bodyPr wrap="none" rtlCol="0">
            <a:spAutoFit/>
          </a:bodyPr>
          <a:lstStyle/>
          <a:p>
            <a:r>
              <a:rPr lang="en-US" altLang="zh-CN" sz="1400" dirty="0">
                <a:solidFill>
                  <a:schemeClr val="bg1">
                    <a:lumMod val="50000"/>
                  </a:schemeClr>
                </a:solidFill>
                <a:latin typeface="Comic Sans MS" panose="030F0902030302020204" pitchFamily="66" charset="0"/>
              </a:rPr>
              <a:t>[6]</a:t>
            </a:r>
            <a:r>
              <a:rPr lang="zh-CN" altLang="en-US" sz="1400" dirty="0">
                <a:solidFill>
                  <a:schemeClr val="bg1">
                    <a:lumMod val="50000"/>
                  </a:schemeClr>
                </a:solidFill>
                <a:latin typeface="Comic Sans MS" panose="030F0902030302020204" pitchFamily="66" charset="0"/>
              </a:rPr>
              <a:t> </a:t>
            </a:r>
            <a:r>
              <a:rPr lang="en-US" sz="1400" dirty="0">
                <a:solidFill>
                  <a:schemeClr val="bg1">
                    <a:lumMod val="50000"/>
                  </a:schemeClr>
                </a:solidFill>
                <a:latin typeface="Comic Sans MS" panose="030F0902030302020204" pitchFamily="66" charset="0"/>
              </a:rPr>
              <a:t>On Optimal Scheduling of Multiple Mobile Chargers in Wireless Sensor Networks </a:t>
            </a:r>
            <a:r>
              <a:rPr lang="en-US" altLang="zh-CN" sz="1400" dirty="0">
                <a:solidFill>
                  <a:schemeClr val="bg1">
                    <a:lumMod val="50000"/>
                  </a:schemeClr>
                </a:solidFill>
                <a:latin typeface="Comic Sans MS" panose="030F0902030302020204" pitchFamily="66" charset="0"/>
              </a:rPr>
              <a:t>(MSCC</a:t>
            </a:r>
            <a:r>
              <a:rPr lang="zh-CN" altLang="en-US" sz="1400" dirty="0">
                <a:solidFill>
                  <a:schemeClr val="bg1">
                    <a:lumMod val="50000"/>
                  </a:schemeClr>
                </a:solidFill>
                <a:latin typeface="Comic Sans MS" panose="030F0902030302020204" pitchFamily="66" charset="0"/>
              </a:rPr>
              <a:t> </a:t>
            </a:r>
            <a:r>
              <a:rPr lang="en-US" altLang="zh-CN" sz="1400" dirty="0">
                <a:solidFill>
                  <a:schemeClr val="bg1">
                    <a:lumMod val="50000"/>
                  </a:schemeClr>
                </a:solidFill>
                <a:latin typeface="Comic Sans MS" panose="030F0902030302020204" pitchFamily="66" charset="0"/>
              </a:rPr>
              <a:t>’14)</a:t>
            </a:r>
            <a:r>
              <a:rPr lang="en-US" sz="1400" dirty="0">
                <a:solidFill>
                  <a:schemeClr val="bg1">
                    <a:lumMod val="50000"/>
                  </a:schemeClr>
                </a:solidFill>
                <a:latin typeface="Comic Sans MS" panose="030F0902030302020204" pitchFamily="66" charset="0"/>
              </a:rPr>
              <a:t> </a:t>
            </a:r>
          </a:p>
        </p:txBody>
      </p:sp>
      <p:pic>
        <p:nvPicPr>
          <p:cNvPr id="6" name="Picture 3">
            <a:extLst>
              <a:ext uri="{FF2B5EF4-FFF2-40B4-BE49-F238E27FC236}">
                <a16:creationId xmlns:a16="http://schemas.microsoft.com/office/drawing/2014/main" id="{76A2FAB6-79D0-0943-9250-4EFA71DF1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442730"/>
            <a:ext cx="4800600" cy="56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3D10933-07E1-8E49-9F35-8DCE05D3B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962400"/>
            <a:ext cx="18288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0B94E1E-C9AE-DF4D-BFA1-4CFE9F0E83C4}"/>
              </a:ext>
            </a:extLst>
          </p:cNvPr>
          <p:cNvSpPr txBox="1">
            <a:spLocks/>
          </p:cNvSpPr>
          <p:nvPr/>
        </p:nvSpPr>
        <p:spPr bwMode="auto">
          <a:xfrm>
            <a:off x="609600" y="4270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2pPr>
            <a:lvl3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3pPr>
            <a:lvl4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4pPr>
            <a:lvl5pPr algn="l" defTabSz="457200" rtl="0" eaLnBrk="0" fontAlgn="base" hangingPunct="0">
              <a:spcBef>
                <a:spcPct val="0"/>
              </a:spcBef>
              <a:spcAft>
                <a:spcPct val="0"/>
              </a:spcAft>
              <a:buClr>
                <a:srgbClr val="000000"/>
              </a:buClr>
              <a:buSzPct val="100000"/>
              <a:buFont typeface="Arial" panose="020B0604020202020204" pitchFamily="34" charset="0"/>
              <a:defRPr sz="3800">
                <a:solidFill>
                  <a:srgbClr val="000000"/>
                </a:solidFill>
                <a:latin typeface="Arial" charset="0"/>
              </a:defRPr>
            </a:lvl5pPr>
            <a:lvl6pPr marL="4572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6pPr>
            <a:lvl7pPr marL="9144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7pPr>
            <a:lvl8pPr marL="13716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8pPr>
            <a:lvl9pPr marL="1828800" algn="l" defTabSz="457200" rtl="0" fontAlgn="base">
              <a:spcBef>
                <a:spcPct val="0"/>
              </a:spcBef>
              <a:spcAft>
                <a:spcPct val="0"/>
              </a:spcAft>
              <a:buClr>
                <a:srgbClr val="000000"/>
              </a:buClr>
              <a:buSzPct val="100000"/>
              <a:buFont typeface="Arial" charset="0"/>
              <a:defRPr sz="3800">
                <a:solidFill>
                  <a:srgbClr val="000000"/>
                </a:solidFill>
                <a:latin typeface="Arial" charset="0"/>
              </a:defRPr>
            </a:lvl9pPr>
          </a:lstStyle>
          <a:p>
            <a:r>
              <a:rPr lang="en-US" altLang="zh-CN" sz="3600" kern="0" dirty="0" smtClean="0">
                <a:latin typeface="Comic Sans MS" panose="030F0902030302020204" pitchFamily="66" charset="0"/>
              </a:rPr>
              <a:t>Handling</a:t>
            </a:r>
            <a:r>
              <a:rPr lang="zh-CN" altLang="en-US" sz="3600" kern="0" dirty="0" smtClean="0">
                <a:latin typeface="Comic Sans MS" panose="030F0902030302020204" pitchFamily="66" charset="0"/>
              </a:rPr>
              <a:t> </a:t>
            </a:r>
            <a:r>
              <a:rPr lang="en-US" altLang="zh-CN" sz="3600" kern="0" dirty="0">
                <a:latin typeface="Comic Sans MS" panose="030F0902030302020204" pitchFamily="66" charset="0"/>
              </a:rPr>
              <a:t>Heterogeneous</a:t>
            </a:r>
            <a:r>
              <a:rPr lang="zh-CN" altLang="en-US" sz="3600" kern="0" dirty="0">
                <a:latin typeface="Comic Sans MS" panose="030F0902030302020204" pitchFamily="66" charset="0"/>
              </a:rPr>
              <a:t> </a:t>
            </a:r>
            <a:r>
              <a:rPr lang="en-US" altLang="zh-CN" sz="3600" kern="0" dirty="0">
                <a:latin typeface="Comic Sans MS" panose="030F0902030302020204" pitchFamily="66" charset="0"/>
              </a:rPr>
              <a:t>Flows</a:t>
            </a:r>
            <a:r>
              <a:rPr lang="zh-CN" altLang="en-US" sz="3600" kern="0" dirty="0">
                <a:latin typeface="Comic Sans MS" panose="030F0902030302020204" pitchFamily="66" charset="0"/>
              </a:rPr>
              <a:t> </a:t>
            </a:r>
            <a:r>
              <a:rPr lang="en-US" altLang="zh-CN" sz="3600" kern="0" dirty="0">
                <a:latin typeface="Comic Sans MS" panose="030F0902030302020204" pitchFamily="66" charset="0"/>
              </a:rPr>
              <a:t>for</a:t>
            </a:r>
            <a:r>
              <a:rPr lang="zh-CN" altLang="en-US" sz="3600" kern="0" dirty="0">
                <a:latin typeface="Comic Sans MS" panose="030F0902030302020204" pitchFamily="66" charset="0"/>
              </a:rPr>
              <a:t> </a:t>
            </a:r>
            <a:r>
              <a:rPr lang="en-US" altLang="zh-CN" sz="3600" kern="0" dirty="0">
                <a:latin typeface="Comic Sans MS" panose="030F0902030302020204" pitchFamily="66" charset="0"/>
              </a:rPr>
              <a:t>Non-ordered</a:t>
            </a:r>
            <a:r>
              <a:rPr lang="zh-CN" altLang="en-US" sz="3600" kern="0" dirty="0">
                <a:latin typeface="Comic Sans MS" panose="030F0902030302020204" pitchFamily="66" charset="0"/>
              </a:rPr>
              <a:t> </a:t>
            </a:r>
            <a:r>
              <a:rPr lang="en-US" altLang="zh-CN" sz="3600" kern="0" dirty="0" err="1">
                <a:latin typeface="Comic Sans MS" panose="030F0902030302020204" pitchFamily="66" charset="0"/>
              </a:rPr>
              <a:t>Middlebox</a:t>
            </a:r>
            <a:r>
              <a:rPr lang="zh-CN" altLang="en-US" sz="3600" kern="0" dirty="0">
                <a:latin typeface="Comic Sans MS" panose="030F0902030302020204" pitchFamily="66" charset="0"/>
              </a:rPr>
              <a:t> </a:t>
            </a:r>
            <a:r>
              <a:rPr lang="en-US" altLang="zh-CN" sz="3600" kern="0" dirty="0">
                <a:latin typeface="Comic Sans MS" panose="030F0902030302020204" pitchFamily="66" charset="0"/>
              </a:rPr>
              <a:t>Set</a:t>
            </a:r>
            <a:r>
              <a:rPr lang="zh-CN" altLang="en-US" sz="3600" kern="0" dirty="0">
                <a:latin typeface="Comic Sans MS" panose="030F0902030302020204" pitchFamily="66" charset="0"/>
              </a:rPr>
              <a:t> </a:t>
            </a:r>
            <a:r>
              <a:rPr lang="en-US" altLang="zh-CN" sz="2800" kern="0" dirty="0">
                <a:latin typeface="Comic Sans MS" panose="030F0902030302020204" pitchFamily="66" charset="0"/>
              </a:rPr>
              <a:t>(cont’d)</a:t>
            </a:r>
            <a:endParaRPr lang="en-US" sz="2800" kern="0" dirty="0"/>
          </a:p>
        </p:txBody>
      </p:sp>
    </p:spTree>
    <p:extLst>
      <p:ext uri="{BB962C8B-B14F-4D97-AF65-F5344CB8AC3E}">
        <p14:creationId xmlns:p14="http://schemas.microsoft.com/office/powerpoint/2010/main" val="1218654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latin typeface="Comic Sans MS" charset="0"/>
                <a:ea typeface="Comic Sans MS" charset="0"/>
                <a:cs typeface="Comic Sans MS" charset="0"/>
              </a:rPr>
              <a:t>4</a:t>
            </a:r>
            <a:r>
              <a:rPr lang="en-US" altLang="zh-CN" dirty="0" smtClean="0">
                <a:latin typeface="Comic Sans MS" charset="0"/>
                <a:ea typeface="Comic Sans MS" charset="0"/>
                <a:cs typeface="Comic Sans MS" charset="0"/>
              </a:rPr>
              <a:t>.</a:t>
            </a:r>
            <a:r>
              <a:rPr lang="zh-CN" altLang="en-US" dirty="0" smtClean="0">
                <a:latin typeface="Comic Sans MS" charset="0"/>
                <a:ea typeface="Comic Sans MS" charset="0"/>
                <a:cs typeface="Comic Sans MS" charset="0"/>
              </a:rPr>
              <a:t> </a:t>
            </a:r>
            <a:r>
              <a:rPr lang="en-US" altLang="zh-CN" dirty="0">
                <a:latin typeface="Comic Sans MS" charset="0"/>
                <a:ea typeface="Comic Sans MS" charset="0"/>
                <a:cs typeface="Comic Sans MS" charset="0"/>
              </a:rPr>
              <a:t>Simulation</a:t>
            </a:r>
            <a:endParaRPr lang="en-US" dirty="0">
              <a:latin typeface="Comic Sans MS" charset="0"/>
              <a:ea typeface="Comic Sans MS" charset="0"/>
              <a:cs typeface="Comic Sans MS" charset="0"/>
            </a:endParaRPr>
          </a:p>
        </p:txBody>
      </p:sp>
      <p:sp>
        <p:nvSpPr>
          <p:cNvPr id="3" name="Content Placeholder 2"/>
          <p:cNvSpPr>
            <a:spLocks noGrp="1"/>
          </p:cNvSpPr>
          <p:nvPr>
            <p:ph idx="1"/>
          </p:nvPr>
        </p:nvSpPr>
        <p:spPr>
          <a:xfrm>
            <a:off x="210205" y="1371600"/>
            <a:ext cx="8933795" cy="4816137"/>
          </a:xfrm>
          <a:noFill/>
          <a:ln>
            <a:noFill/>
          </a:ln>
        </p:spPr>
        <p:txBody>
          <a:bodyPr/>
          <a:lstStyle/>
          <a:p>
            <a:r>
              <a:rPr lang="en-US" altLang="zh-CN" sz="2400" dirty="0">
                <a:latin typeface="Comic Sans MS" charset="0"/>
                <a:ea typeface="Comic Sans MS" charset="0"/>
                <a:cs typeface="Comic Sans MS" charset="0"/>
              </a:rPr>
              <a:t>Our</a:t>
            </a:r>
            <a:r>
              <a:rPr lang="zh-CN" altLang="en-US" sz="2400" dirty="0">
                <a:latin typeface="Comic Sans MS" charset="0"/>
                <a:ea typeface="Comic Sans MS" charset="0"/>
                <a:cs typeface="Comic Sans MS" charset="0"/>
              </a:rPr>
              <a:t> </a:t>
            </a:r>
            <a:r>
              <a:rPr lang="en-US" altLang="zh-CN" sz="2400" dirty="0">
                <a:latin typeface="Comic Sans MS" charset="0"/>
                <a:ea typeface="Comic Sans MS" charset="0"/>
                <a:cs typeface="Comic Sans MS" charset="0"/>
              </a:rPr>
              <a:t>algorithms</a:t>
            </a:r>
          </a:p>
          <a:p>
            <a:pPr lvl="1"/>
            <a:r>
              <a:rPr lang="en-US" altLang="zh-CN" sz="2000" dirty="0">
                <a:latin typeface="Comic Sans MS" charset="0"/>
                <a:ea typeface="Comic Sans MS" charset="0"/>
                <a:cs typeface="Comic Sans MS" charset="0"/>
              </a:rPr>
              <a:t>LGA</a:t>
            </a:r>
          </a:p>
          <a:p>
            <a:pPr lvl="2"/>
            <a:r>
              <a:rPr lang="en-US" altLang="zh-CN" sz="1600" dirty="0">
                <a:latin typeface="Comic Sans MS" charset="0"/>
                <a:ea typeface="Comic Sans MS" charset="0"/>
                <a:cs typeface="Comic Sans MS" charset="0"/>
              </a:rPr>
              <a:t>Single</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middlebox</a:t>
            </a:r>
          </a:p>
          <a:p>
            <a:pPr lvl="2"/>
            <a:r>
              <a:rPr lang="en-US" altLang="zh-CN" sz="1600" dirty="0">
                <a:latin typeface="Comic Sans MS" charset="0"/>
                <a:ea typeface="Comic Sans MS" charset="0"/>
                <a:cs typeface="Comic Sans MS" charset="0"/>
              </a:rPr>
              <a:t>Select</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the</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level</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with</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the</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minimum</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cost</a:t>
            </a:r>
          </a:p>
          <a:p>
            <a:pPr lvl="1"/>
            <a:r>
              <a:rPr lang="en-US" altLang="zh-CN" sz="2000" dirty="0">
                <a:latin typeface="Comic Sans MS" charset="0"/>
                <a:ea typeface="Comic Sans MS" charset="0"/>
                <a:cs typeface="Comic Sans MS" charset="0"/>
              </a:rPr>
              <a:t>CLGA</a:t>
            </a:r>
            <a:r>
              <a:rPr lang="zh-CN" altLang="en-US" sz="2000" dirty="0">
                <a:latin typeface="Comic Sans MS" charset="0"/>
                <a:ea typeface="Comic Sans MS" charset="0"/>
                <a:cs typeface="Comic Sans MS" charset="0"/>
              </a:rPr>
              <a:t> </a:t>
            </a:r>
            <a:endParaRPr lang="en-US" altLang="zh-CN" sz="2000" dirty="0">
              <a:latin typeface="Comic Sans MS" charset="0"/>
              <a:ea typeface="Comic Sans MS" charset="0"/>
              <a:cs typeface="Comic Sans MS" charset="0"/>
            </a:endParaRPr>
          </a:p>
          <a:p>
            <a:pPr lvl="2"/>
            <a:r>
              <a:rPr lang="en-US" altLang="zh-CN" sz="1600" dirty="0">
                <a:latin typeface="Comic Sans MS" charset="0"/>
                <a:ea typeface="Comic Sans MS" charset="0"/>
                <a:cs typeface="Comic Sans MS" charset="0"/>
              </a:rPr>
              <a:t>Non-ordered</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middlebox</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set</a:t>
            </a:r>
          </a:p>
          <a:p>
            <a:pPr lvl="2"/>
            <a:r>
              <a:rPr lang="en-US" altLang="zh-CN" sz="1600" dirty="0">
                <a:latin typeface="Comic Sans MS" charset="0"/>
                <a:ea typeface="Comic Sans MS" charset="0"/>
                <a:cs typeface="Comic Sans MS" charset="0"/>
              </a:rPr>
              <a:t>Apply</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LGA</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independently</a:t>
            </a:r>
          </a:p>
          <a:p>
            <a:pPr lvl="1"/>
            <a:r>
              <a:rPr lang="en-US" altLang="zh-CN" sz="2000" dirty="0">
                <a:latin typeface="Comic Sans MS" charset="0"/>
                <a:ea typeface="Comic Sans MS" charset="0"/>
                <a:cs typeface="Comic Sans MS" charset="0"/>
              </a:rPr>
              <a:t>DP</a:t>
            </a:r>
          </a:p>
          <a:p>
            <a:pPr lvl="2"/>
            <a:r>
              <a:rPr lang="en-US" altLang="zh-CN" sz="1600" dirty="0">
                <a:latin typeface="Comic Sans MS" charset="0"/>
                <a:ea typeface="Comic Sans MS" charset="0"/>
                <a:cs typeface="Comic Sans MS" charset="0"/>
              </a:rPr>
              <a:t>Totally-ordered</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middlebox</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set</a:t>
            </a:r>
          </a:p>
          <a:p>
            <a:pPr lvl="2"/>
            <a:r>
              <a:rPr lang="en-US" altLang="zh-CN" sz="1600" dirty="0">
                <a:latin typeface="Comic Sans MS" charset="0"/>
                <a:ea typeface="Comic Sans MS" charset="0"/>
                <a:cs typeface="Comic Sans MS" charset="0"/>
              </a:rPr>
              <a:t>Dynamic</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programming</a:t>
            </a:r>
          </a:p>
          <a:p>
            <a:pPr lvl="1"/>
            <a:r>
              <a:rPr lang="en-US" altLang="zh-CN" sz="2000" dirty="0">
                <a:latin typeface="Comic Sans MS" charset="0"/>
                <a:ea typeface="Comic Sans MS" charset="0"/>
                <a:cs typeface="Comic Sans MS" charset="0"/>
              </a:rPr>
              <a:t>GFIB</a:t>
            </a:r>
          </a:p>
          <a:p>
            <a:pPr lvl="2"/>
            <a:r>
              <a:rPr lang="en-US" altLang="zh-CN" sz="1600" dirty="0">
                <a:latin typeface="Comic Sans MS" charset="0"/>
                <a:ea typeface="Comic Sans MS" charset="0"/>
                <a:cs typeface="Comic Sans MS" charset="0"/>
              </a:rPr>
              <a:t>Heterogeneous</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flows</a:t>
            </a:r>
          </a:p>
          <a:p>
            <a:pPr lvl="2"/>
            <a:r>
              <a:rPr lang="en-US" altLang="zh-CN" sz="1600" dirty="0">
                <a:latin typeface="Comic Sans MS" charset="0"/>
                <a:ea typeface="Comic Sans MS" charset="0"/>
                <a:cs typeface="Comic Sans MS" charset="0"/>
              </a:rPr>
              <a:t>Group</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flows</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by</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initial</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traffic</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rates</a:t>
            </a:r>
          </a:p>
          <a:p>
            <a:pPr lvl="2"/>
            <a:r>
              <a:rPr lang="en-US" altLang="zh-CN" sz="1600" dirty="0">
                <a:latin typeface="Comic Sans MS" charset="0"/>
                <a:ea typeface="Comic Sans MS" charset="0"/>
                <a:cs typeface="Comic Sans MS" charset="0"/>
              </a:rPr>
              <a:t>Combine</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placement</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by</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applying</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CLGA</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for</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each</a:t>
            </a:r>
            <a:r>
              <a:rPr lang="zh-CN" altLang="en-US" sz="1600" dirty="0">
                <a:latin typeface="Comic Sans MS" charset="0"/>
                <a:ea typeface="Comic Sans MS" charset="0"/>
                <a:cs typeface="Comic Sans MS" charset="0"/>
              </a:rPr>
              <a:t> </a:t>
            </a:r>
            <a:r>
              <a:rPr lang="en-US" altLang="zh-CN" sz="1600" dirty="0">
                <a:latin typeface="Comic Sans MS" charset="0"/>
                <a:ea typeface="Comic Sans MS" charset="0"/>
                <a:cs typeface="Comic Sans MS" charset="0"/>
              </a:rPr>
              <a:t>group</a:t>
            </a:r>
          </a:p>
          <a:p>
            <a:pPr marL="914400" lvl="2" indent="0">
              <a:buNone/>
            </a:pPr>
            <a:endParaRPr lang="en-US" altLang="zh-CN" sz="1600" dirty="0">
              <a:latin typeface="Comic Sans MS" charset="0"/>
              <a:ea typeface="Comic Sans MS" charset="0"/>
              <a:cs typeface="Comic Sans MS" charset="0"/>
            </a:endParaRPr>
          </a:p>
          <a:p>
            <a:pPr marL="0" indent="0">
              <a:buNone/>
            </a:pPr>
            <a:endParaRPr lang="en-US" altLang="zh-CN" sz="2200" dirty="0">
              <a:latin typeface="Comic Sans MS" charset="0"/>
              <a:ea typeface="Comic Sans MS" charset="0"/>
              <a:cs typeface="Comic Sans MS" charset="0"/>
            </a:endParaRPr>
          </a:p>
        </p:txBody>
      </p:sp>
    </p:spTree>
    <p:extLst>
      <p:ext uri="{BB962C8B-B14F-4D97-AF65-F5344CB8AC3E}">
        <p14:creationId xmlns:p14="http://schemas.microsoft.com/office/powerpoint/2010/main" val="1457797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latin typeface="Comic Sans MS" charset="0"/>
                <a:ea typeface="Comic Sans MS" charset="0"/>
                <a:cs typeface="Comic Sans MS" charset="0"/>
              </a:rPr>
              <a:t>5</a:t>
            </a:r>
            <a:r>
              <a:rPr lang="en-US" altLang="zh-CN" dirty="0" smtClean="0">
                <a:latin typeface="Comic Sans MS" charset="0"/>
                <a:ea typeface="Comic Sans MS" charset="0"/>
                <a:cs typeface="Comic Sans MS" charset="0"/>
              </a:rPr>
              <a:t>.</a:t>
            </a:r>
            <a:r>
              <a:rPr lang="zh-CN" altLang="en-US" dirty="0" smtClean="0">
                <a:latin typeface="Comic Sans MS" charset="0"/>
                <a:ea typeface="Comic Sans MS" charset="0"/>
                <a:cs typeface="Comic Sans MS" charset="0"/>
              </a:rPr>
              <a:t> </a:t>
            </a:r>
            <a:r>
              <a:rPr lang="en-US" altLang="zh-CN" dirty="0">
                <a:latin typeface="Comic Sans MS" charset="0"/>
                <a:ea typeface="Comic Sans MS" charset="0"/>
                <a:cs typeface="Comic Sans MS" charset="0"/>
              </a:rPr>
              <a:t>Simulation</a:t>
            </a:r>
            <a:endParaRPr lang="en-US" dirty="0">
              <a:latin typeface="Comic Sans MS" charset="0"/>
              <a:ea typeface="Comic Sans MS" charset="0"/>
              <a:cs typeface="Comic Sans MS" charset="0"/>
            </a:endParaRPr>
          </a:p>
        </p:txBody>
      </p:sp>
      <p:sp>
        <p:nvSpPr>
          <p:cNvPr id="3" name="Content Placeholder 2"/>
          <p:cNvSpPr>
            <a:spLocks noGrp="1"/>
          </p:cNvSpPr>
          <p:nvPr>
            <p:ph idx="1"/>
          </p:nvPr>
        </p:nvSpPr>
        <p:spPr>
          <a:xfrm>
            <a:off x="381001" y="1428656"/>
            <a:ext cx="8458200" cy="4816137"/>
          </a:xfrm>
          <a:noFill/>
          <a:ln>
            <a:noFill/>
          </a:ln>
        </p:spPr>
        <p:txBody>
          <a:bodyPr/>
          <a:lstStyle/>
          <a:p>
            <a:r>
              <a:rPr lang="en-US" altLang="zh-CN" sz="2400" dirty="0">
                <a:latin typeface="Comic Sans MS" charset="0"/>
                <a:ea typeface="Comic Sans MS" charset="0"/>
                <a:cs typeface="Comic Sans MS" charset="0"/>
              </a:rPr>
              <a:t>Comparison algorithms</a:t>
            </a:r>
          </a:p>
          <a:p>
            <a:endParaRPr lang="en-US" altLang="zh-CN" sz="800" dirty="0">
              <a:latin typeface="Comic Sans MS" charset="0"/>
              <a:ea typeface="Comic Sans MS" charset="0"/>
              <a:cs typeface="Comic Sans MS" charset="0"/>
            </a:endParaRPr>
          </a:p>
          <a:p>
            <a:pPr lvl="1"/>
            <a:r>
              <a:rPr lang="en-US" altLang="zh-CN" sz="2000" dirty="0">
                <a:latin typeface="Comic Sans MS" charset="0"/>
                <a:ea typeface="Comic Sans MS" charset="0"/>
                <a:cs typeface="Comic Sans MS" charset="0"/>
              </a:rPr>
              <a:t>Random-fit</a:t>
            </a:r>
          </a:p>
          <a:p>
            <a:pPr lvl="2"/>
            <a:r>
              <a:rPr lang="en-US" altLang="zh-CN" sz="1800" dirty="0">
                <a:latin typeface="Comic Sans MS" charset="0"/>
                <a:ea typeface="Comic Sans MS" charset="0"/>
                <a:cs typeface="Comic Sans MS" charset="0"/>
              </a:rPr>
              <a:t>Randomly</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place</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middleboxes</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until</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all</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flows</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are</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satisfied</a:t>
            </a:r>
          </a:p>
          <a:p>
            <a:pPr lvl="2"/>
            <a:endParaRPr lang="en-US" altLang="zh-CN" sz="800" dirty="0">
              <a:latin typeface="Comic Sans MS" charset="0"/>
              <a:ea typeface="Comic Sans MS" charset="0"/>
              <a:cs typeface="Comic Sans MS" charset="0"/>
            </a:endParaRPr>
          </a:p>
          <a:p>
            <a:pPr lvl="1"/>
            <a:r>
              <a:rPr lang="en-US" altLang="zh-CN" sz="2000" dirty="0">
                <a:latin typeface="Comic Sans MS" charset="0"/>
                <a:ea typeface="Comic Sans MS" charset="0"/>
                <a:cs typeface="Comic Sans MS" charset="0"/>
              </a:rPr>
              <a:t>NOSP </a:t>
            </a:r>
            <a:r>
              <a:rPr lang="en-US" altLang="zh-CN" sz="2000" baseline="30000" dirty="0">
                <a:latin typeface="Comic Sans MS" charset="0"/>
                <a:ea typeface="Comic Sans MS" charset="0"/>
                <a:cs typeface="Comic Sans MS" charset="0"/>
              </a:rPr>
              <a:t>[2]</a:t>
            </a:r>
          </a:p>
          <a:p>
            <a:pPr lvl="2"/>
            <a:r>
              <a:rPr lang="en-US" altLang="zh-CN" sz="1800" dirty="0" smtClean="0">
                <a:latin typeface="Comic Sans MS" charset="0"/>
                <a:ea typeface="Comic Sans MS" charset="0"/>
                <a:cs typeface="Comic Sans MS" charset="0"/>
              </a:rPr>
              <a:t>For</a:t>
            </a:r>
            <a:r>
              <a:rPr lang="zh-CN" altLang="en-US" sz="1800" dirty="0" smtClean="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single</a:t>
            </a:r>
            <a:r>
              <a:rPr lang="zh-CN" altLang="en-US" sz="1800" dirty="0" smtClean="0">
                <a:latin typeface="Comic Sans MS" charset="0"/>
                <a:ea typeface="Comic Sans MS" charset="0"/>
                <a:cs typeface="Comic Sans MS" charset="0"/>
              </a:rPr>
              <a:t> </a:t>
            </a:r>
            <a:r>
              <a:rPr lang="en-US" altLang="zh-CN" sz="1800" dirty="0" err="1" smtClean="0">
                <a:latin typeface="Comic Sans MS" charset="0"/>
                <a:ea typeface="Comic Sans MS" charset="0"/>
                <a:cs typeface="Comic Sans MS" charset="0"/>
              </a:rPr>
              <a:t>middlebox</a:t>
            </a:r>
            <a:r>
              <a:rPr lang="zh-CN" altLang="en-US" sz="1800" dirty="0" smtClean="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or</a:t>
            </a:r>
            <a:r>
              <a:rPr lang="zh-CN" altLang="en-US" sz="1800" dirty="0" smtClean="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non-ordered</a:t>
            </a:r>
            <a:r>
              <a:rPr lang="zh-CN" altLang="en-US" sz="1800" dirty="0" smtClean="0">
                <a:latin typeface="Comic Sans MS" charset="0"/>
                <a:ea typeface="Comic Sans MS" charset="0"/>
                <a:cs typeface="Comic Sans MS" charset="0"/>
              </a:rPr>
              <a:t> </a:t>
            </a:r>
            <a:r>
              <a:rPr lang="en-US" altLang="zh-CN" sz="1800" dirty="0" err="1" smtClean="0">
                <a:latin typeface="Comic Sans MS" charset="0"/>
                <a:ea typeface="Comic Sans MS" charset="0"/>
                <a:cs typeface="Comic Sans MS" charset="0"/>
              </a:rPr>
              <a:t>middlebox</a:t>
            </a:r>
            <a:r>
              <a:rPr lang="zh-CN" altLang="en-US" sz="1800" dirty="0" smtClean="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set</a:t>
            </a:r>
          </a:p>
          <a:p>
            <a:pPr lvl="2"/>
            <a:r>
              <a:rPr lang="en-US" altLang="zh-CN" sz="1800" dirty="0" smtClean="0">
                <a:latin typeface="Comic Sans MS" charset="0"/>
                <a:ea typeface="Comic Sans MS" charset="0"/>
                <a:cs typeface="Comic Sans MS" charset="0"/>
              </a:rPr>
              <a:t>Place</a:t>
            </a:r>
            <a:r>
              <a:rPr lang="zh-CN" altLang="en-US" sz="1800" dirty="0" smtClean="0">
                <a:latin typeface="Comic Sans MS" charset="0"/>
                <a:ea typeface="Comic Sans MS" charset="0"/>
                <a:cs typeface="Comic Sans MS" charset="0"/>
              </a:rPr>
              <a:t> </a:t>
            </a:r>
            <a:r>
              <a:rPr lang="en-US" altLang="zh-CN" sz="1800" dirty="0" err="1">
                <a:latin typeface="Comic Sans MS" charset="0"/>
                <a:ea typeface="Comic Sans MS" charset="0"/>
                <a:cs typeface="Comic Sans MS" charset="0"/>
              </a:rPr>
              <a:t>middleboxes</a:t>
            </a:r>
            <a:r>
              <a:rPr lang="zh-CN" altLang="en-US" sz="1800" dirty="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for</a:t>
            </a:r>
            <a:r>
              <a:rPr lang="zh-CN" altLang="en-US" sz="1800" dirty="0" smtClean="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each</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flow</a:t>
            </a:r>
            <a:r>
              <a:rPr lang="zh-CN" altLang="en-US" sz="1800" dirty="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independently</a:t>
            </a:r>
            <a:endParaRPr lang="en-US" altLang="zh-CN" sz="1800" dirty="0">
              <a:latin typeface="Comic Sans MS" charset="0"/>
              <a:ea typeface="Comic Sans MS" charset="0"/>
              <a:cs typeface="Comic Sans MS" charset="0"/>
            </a:endParaRPr>
          </a:p>
          <a:p>
            <a:pPr lvl="2"/>
            <a:endParaRPr lang="en-US" altLang="zh-CN" sz="800" dirty="0">
              <a:latin typeface="Comic Sans MS" charset="0"/>
              <a:ea typeface="Comic Sans MS" charset="0"/>
              <a:cs typeface="Comic Sans MS" charset="0"/>
            </a:endParaRPr>
          </a:p>
          <a:p>
            <a:pPr lvl="1"/>
            <a:r>
              <a:rPr lang="en-US" altLang="zh-CN" sz="2000" dirty="0">
                <a:latin typeface="Comic Sans MS" charset="0"/>
                <a:ea typeface="Comic Sans MS" charset="0"/>
                <a:cs typeface="Comic Sans MS" charset="0"/>
              </a:rPr>
              <a:t>TOSP </a:t>
            </a:r>
            <a:r>
              <a:rPr lang="en-US" altLang="zh-CN" sz="2000" baseline="30000" dirty="0">
                <a:latin typeface="Comic Sans MS" charset="0"/>
                <a:ea typeface="Comic Sans MS" charset="0"/>
                <a:cs typeface="Comic Sans MS" charset="0"/>
              </a:rPr>
              <a:t>[2]</a:t>
            </a:r>
          </a:p>
          <a:p>
            <a:pPr lvl="2"/>
            <a:r>
              <a:rPr lang="en-US" altLang="zh-CN" sz="1800" dirty="0" smtClean="0">
                <a:latin typeface="Comic Sans MS" charset="0"/>
                <a:ea typeface="Comic Sans MS" charset="0"/>
                <a:cs typeface="Comic Sans MS" charset="0"/>
              </a:rPr>
              <a:t>For</a:t>
            </a:r>
            <a:r>
              <a:rPr lang="zh-CN" altLang="en-US" sz="1800" dirty="0" smtClean="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totally-ordered</a:t>
            </a:r>
            <a:r>
              <a:rPr lang="zh-CN" altLang="en-US" sz="1800" dirty="0" smtClean="0">
                <a:latin typeface="Comic Sans MS" charset="0"/>
                <a:ea typeface="Comic Sans MS" charset="0"/>
                <a:cs typeface="Comic Sans MS" charset="0"/>
              </a:rPr>
              <a:t> </a:t>
            </a:r>
            <a:r>
              <a:rPr lang="en-US" altLang="zh-CN" sz="1800" dirty="0" err="1" smtClean="0">
                <a:latin typeface="Comic Sans MS" charset="0"/>
                <a:ea typeface="Comic Sans MS" charset="0"/>
                <a:cs typeface="Comic Sans MS" charset="0"/>
              </a:rPr>
              <a:t>middlebox</a:t>
            </a:r>
            <a:r>
              <a:rPr lang="zh-CN" altLang="en-US" sz="1800" dirty="0" smtClean="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set</a:t>
            </a:r>
            <a:r>
              <a:rPr lang="zh-CN" altLang="en-US" sz="1800" dirty="0" smtClean="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with</a:t>
            </a:r>
            <a:r>
              <a:rPr lang="zh-CN" altLang="en-US" sz="1800" dirty="0" smtClean="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or</a:t>
            </a:r>
            <a:r>
              <a:rPr lang="zh-CN" altLang="en-US" sz="1800" dirty="0" smtClean="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without</a:t>
            </a:r>
            <a:r>
              <a:rPr lang="zh-CN" altLang="en-US" sz="1800" dirty="0" smtClean="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vertex</a:t>
            </a:r>
            <a:r>
              <a:rPr lang="zh-CN" altLang="en-US" sz="1800" dirty="0" smtClean="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capacity</a:t>
            </a:r>
          </a:p>
          <a:p>
            <a:pPr lvl="2"/>
            <a:r>
              <a:rPr lang="en-US" altLang="zh-CN" sz="1800" dirty="0" smtClean="0">
                <a:latin typeface="Comic Sans MS" charset="0"/>
                <a:ea typeface="Comic Sans MS" charset="0"/>
                <a:cs typeface="Comic Sans MS" charset="0"/>
              </a:rPr>
              <a:t>Dynamic</a:t>
            </a:r>
            <a:r>
              <a:rPr lang="zh-CN" altLang="en-US" sz="1800" dirty="0" smtClean="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programming</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based</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algorithm</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for</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each</a:t>
            </a:r>
            <a:r>
              <a:rPr lang="zh-CN" altLang="en-US" sz="1800" dirty="0">
                <a:latin typeface="Comic Sans MS" charset="0"/>
                <a:ea typeface="Comic Sans MS" charset="0"/>
                <a:cs typeface="Comic Sans MS" charset="0"/>
              </a:rPr>
              <a:t> </a:t>
            </a:r>
            <a:r>
              <a:rPr lang="en-US" altLang="zh-CN" sz="1800" dirty="0">
                <a:latin typeface="Comic Sans MS" charset="0"/>
                <a:ea typeface="Comic Sans MS" charset="0"/>
                <a:cs typeface="Comic Sans MS" charset="0"/>
              </a:rPr>
              <a:t>flow</a:t>
            </a:r>
            <a:r>
              <a:rPr lang="zh-CN" altLang="en-US" sz="1800" dirty="0">
                <a:latin typeface="Comic Sans MS" charset="0"/>
                <a:ea typeface="Comic Sans MS" charset="0"/>
                <a:cs typeface="Comic Sans MS" charset="0"/>
              </a:rPr>
              <a:t> </a:t>
            </a:r>
            <a:r>
              <a:rPr lang="en-US" altLang="zh-CN" sz="1800" dirty="0" smtClean="0">
                <a:latin typeface="Comic Sans MS" charset="0"/>
                <a:ea typeface="Comic Sans MS" charset="0"/>
                <a:cs typeface="Comic Sans MS" charset="0"/>
              </a:rPr>
              <a:t>independently</a:t>
            </a:r>
            <a:endParaRPr lang="en-US" altLang="zh-CN" sz="1800" dirty="0">
              <a:latin typeface="Comic Sans MS" charset="0"/>
              <a:ea typeface="Comic Sans MS" charset="0"/>
              <a:cs typeface="Comic Sans MS" charset="0"/>
            </a:endParaRPr>
          </a:p>
        </p:txBody>
      </p:sp>
      <p:sp>
        <p:nvSpPr>
          <p:cNvPr id="4" name="TextBox 3">
            <a:extLst>
              <a:ext uri="{FF2B5EF4-FFF2-40B4-BE49-F238E27FC236}">
                <a16:creationId xmlns:a16="http://schemas.microsoft.com/office/drawing/2014/main" id="{EBFE4695-CCD2-BD43-BC69-6BDB27A7AD58}"/>
              </a:ext>
            </a:extLst>
          </p:cNvPr>
          <p:cNvSpPr txBox="1"/>
          <p:nvPr/>
        </p:nvSpPr>
        <p:spPr>
          <a:xfrm>
            <a:off x="793409" y="5887797"/>
            <a:ext cx="8045792" cy="338554"/>
          </a:xfrm>
          <a:prstGeom prst="rect">
            <a:avLst/>
          </a:prstGeom>
          <a:noFill/>
        </p:spPr>
        <p:txBody>
          <a:bodyPr wrap="none" rtlCol="0">
            <a:spAutoFit/>
          </a:bodyPr>
          <a:lstStyle/>
          <a:p>
            <a:r>
              <a:rPr lang="en-US" altLang="zh-CN" sz="1600" dirty="0">
                <a:solidFill>
                  <a:schemeClr val="bg1">
                    <a:lumMod val="50000"/>
                  </a:schemeClr>
                </a:solidFill>
                <a:latin typeface="Comic Sans MS" panose="030F0702030302020204" pitchFamily="66" charset="0"/>
              </a:rPr>
              <a:t>[2]</a:t>
            </a:r>
            <a:r>
              <a:rPr lang="zh-CN" altLang="en-US" sz="1600" dirty="0">
                <a:solidFill>
                  <a:schemeClr val="bg1">
                    <a:lumMod val="50000"/>
                  </a:schemeClr>
                </a:solidFill>
                <a:latin typeface="Comic Sans MS" panose="030F0702030302020204" pitchFamily="66" charset="0"/>
              </a:rPr>
              <a:t> </a:t>
            </a:r>
            <a:r>
              <a:rPr lang="en-US" sz="1600" dirty="0">
                <a:solidFill>
                  <a:schemeClr val="bg1">
                    <a:lumMod val="50000"/>
                  </a:schemeClr>
                </a:solidFill>
                <a:latin typeface="Comic Sans MS" panose="030F0702030302020204" pitchFamily="66" charset="0"/>
              </a:rPr>
              <a:t>Traffic aware placement of interdependent </a:t>
            </a:r>
            <a:r>
              <a:rPr lang="en-US" altLang="zh-CN" sz="1600" dirty="0">
                <a:solidFill>
                  <a:schemeClr val="bg1">
                    <a:lumMod val="50000"/>
                  </a:schemeClr>
                </a:solidFill>
                <a:latin typeface="Comic Sans MS" panose="030F0702030302020204" pitchFamily="66" charset="0"/>
              </a:rPr>
              <a:t>NFV</a:t>
            </a:r>
            <a:r>
              <a:rPr lang="en-US" sz="1600" dirty="0">
                <a:solidFill>
                  <a:schemeClr val="bg1">
                    <a:lumMod val="50000"/>
                  </a:schemeClr>
                </a:solidFill>
                <a:latin typeface="Comic Sans MS" panose="030F0702030302020204" pitchFamily="66" charset="0"/>
              </a:rPr>
              <a:t> middleboxes </a:t>
            </a:r>
            <a:r>
              <a:rPr lang="en-US" altLang="zh-CN" sz="1600" dirty="0">
                <a:solidFill>
                  <a:schemeClr val="bg1">
                    <a:lumMod val="50000"/>
                  </a:schemeClr>
                </a:solidFill>
                <a:latin typeface="Comic Sans MS" panose="030F0702030302020204" pitchFamily="66" charset="0"/>
              </a:rPr>
              <a:t>(INFOCOM</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’17)</a:t>
            </a:r>
            <a:r>
              <a:rPr lang="en-US" sz="1600" dirty="0">
                <a:solidFill>
                  <a:schemeClr val="bg1">
                    <a:lumMod val="50000"/>
                  </a:schemeClr>
                </a:solidFill>
                <a:latin typeface="Comic Sans MS" panose="030F0702030302020204" pitchFamily="66" charset="0"/>
              </a:rPr>
              <a:t> </a:t>
            </a:r>
          </a:p>
        </p:txBody>
      </p:sp>
    </p:spTree>
    <p:extLst>
      <p:ext uri="{BB962C8B-B14F-4D97-AF65-F5344CB8AC3E}">
        <p14:creationId xmlns:p14="http://schemas.microsoft.com/office/powerpoint/2010/main" val="4270644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61" y="219638"/>
            <a:ext cx="8228013" cy="1141412"/>
          </a:xfrm>
        </p:spPr>
        <p:txBody>
          <a:bodyPr/>
          <a:lstStyle/>
          <a:p>
            <a:r>
              <a:rPr lang="en-US" altLang="zh-CN" dirty="0">
                <a:latin typeface="Comic Sans MS" charset="0"/>
                <a:ea typeface="Comic Sans MS" charset="0"/>
                <a:cs typeface="Comic Sans MS" charset="0"/>
              </a:rPr>
              <a:t>1.</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Introduction</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of</a:t>
            </a:r>
            <a:r>
              <a:rPr lang="zh-CN" altLang="en-US" dirty="0">
                <a:latin typeface="Comic Sans MS" charset="0"/>
                <a:ea typeface="Comic Sans MS" charset="0"/>
                <a:cs typeface="Comic Sans MS" charset="0"/>
              </a:rPr>
              <a:t> </a:t>
            </a:r>
            <a:r>
              <a:rPr lang="en-US" altLang="zh-CN" dirty="0" err="1">
                <a:latin typeface="Comic Sans MS" charset="0"/>
                <a:ea typeface="Comic Sans MS" charset="0"/>
                <a:cs typeface="Comic Sans MS" charset="0"/>
              </a:rPr>
              <a:t>Middlebox</a:t>
            </a:r>
            <a:endParaRPr lang="en-US" dirty="0">
              <a:latin typeface="Comic Sans MS" charset="0"/>
              <a:ea typeface="Comic Sans MS" charset="0"/>
              <a:cs typeface="Comic Sans MS" charset="0"/>
            </a:endParaRPr>
          </a:p>
        </p:txBody>
      </p:sp>
      <p:sp>
        <p:nvSpPr>
          <p:cNvPr id="3" name="Content Placeholder 2"/>
          <p:cNvSpPr>
            <a:spLocks noGrp="1"/>
          </p:cNvSpPr>
          <p:nvPr>
            <p:ph idx="1"/>
          </p:nvPr>
        </p:nvSpPr>
        <p:spPr>
          <a:xfrm>
            <a:off x="533400" y="1295154"/>
            <a:ext cx="8686800" cy="3369845"/>
          </a:xfrm>
          <a:ln>
            <a:noFill/>
          </a:ln>
        </p:spPr>
        <p:txBody>
          <a:bodyPr/>
          <a:lstStyle/>
          <a:p>
            <a:r>
              <a:rPr lang="en-US" altLang="zh-CN" sz="2400" dirty="0">
                <a:latin typeface="Comic Sans MS" charset="0"/>
                <a:ea typeface="Comic Sans MS" charset="0"/>
                <a:cs typeface="Comic Sans MS" charset="0"/>
              </a:rPr>
              <a:t>Network Function Virtualization (NFV)</a:t>
            </a:r>
          </a:p>
          <a:p>
            <a:pPr lvl="1"/>
            <a:r>
              <a:rPr lang="en-US" altLang="zh-CN" sz="2000" dirty="0">
                <a:latin typeface="Comic Sans MS" charset="0"/>
                <a:ea typeface="Comic Sans MS" charset="0"/>
                <a:cs typeface="Comic Sans MS" charset="0"/>
              </a:rPr>
              <a:t>Technology of virtualizing network functions into software</a:t>
            </a:r>
          </a:p>
          <a:p>
            <a:pPr marL="457200" lvl="1" indent="0">
              <a:buNone/>
            </a:pPr>
            <a:r>
              <a:rPr lang="en-US" altLang="zh-CN" sz="2000" dirty="0">
                <a:latin typeface="Comic Sans MS" charset="0"/>
                <a:ea typeface="Comic Sans MS" charset="0"/>
                <a:cs typeface="Comic Sans MS" charset="0"/>
              </a:rPr>
              <a:t>    building blocks</a:t>
            </a:r>
          </a:p>
          <a:p>
            <a:pPr marL="457200" lvl="1" indent="0">
              <a:buNone/>
            </a:pPr>
            <a:endParaRPr lang="en-US" altLang="zh-CN" sz="800" dirty="0">
              <a:latin typeface="Comic Sans MS" charset="0"/>
              <a:ea typeface="Comic Sans MS" charset="0"/>
              <a:cs typeface="Comic Sans MS" charset="0"/>
            </a:endParaRPr>
          </a:p>
          <a:p>
            <a:r>
              <a:rPr lang="en-US" altLang="zh-CN" sz="2400" dirty="0" err="1">
                <a:solidFill>
                  <a:srgbClr val="0070C0"/>
                </a:solidFill>
                <a:latin typeface="Comic Sans MS" charset="0"/>
                <a:ea typeface="Comic Sans MS" charset="0"/>
                <a:cs typeface="Comic Sans MS" charset="0"/>
              </a:rPr>
              <a:t>Middlebox</a:t>
            </a:r>
            <a:r>
              <a:rPr lang="en-US" altLang="zh-CN" sz="2400" dirty="0">
                <a:latin typeface="Comic Sans MS" charset="0"/>
                <a:ea typeface="Comic Sans MS" charset="0"/>
                <a:cs typeface="Comic Sans MS" charset="0"/>
              </a:rPr>
              <a:t>: software implementation of network services</a:t>
            </a:r>
            <a:endParaRPr lang="en-US" altLang="zh-CN" sz="2800" dirty="0">
              <a:latin typeface="Comic Sans MS" charset="0"/>
              <a:ea typeface="Comic Sans MS" charset="0"/>
              <a:cs typeface="Comic Sans MS" charset="0"/>
            </a:endParaRPr>
          </a:p>
          <a:p>
            <a:pPr lvl="1"/>
            <a:r>
              <a:rPr lang="en-US" altLang="zh-CN" sz="2000" dirty="0">
                <a:latin typeface="Comic Sans MS" charset="0"/>
                <a:ea typeface="Comic Sans MS" charset="0"/>
                <a:cs typeface="Comic Sans MS" charset="0"/>
              </a:rPr>
              <a:t>Improve the network performance:</a:t>
            </a:r>
          </a:p>
          <a:p>
            <a:pPr lvl="2"/>
            <a:r>
              <a:rPr lang="en-US" altLang="zh-CN" sz="2000" dirty="0">
                <a:latin typeface="Comic Sans MS" charset="0"/>
                <a:ea typeface="Comic Sans MS" charset="0"/>
                <a:cs typeface="Comic Sans MS" charset="0"/>
              </a:rPr>
              <a:t>Web proxy and video transcoder, load balancer, …</a:t>
            </a:r>
          </a:p>
          <a:p>
            <a:pPr lvl="1"/>
            <a:r>
              <a:rPr lang="en-US" altLang="zh-CN" sz="2000" dirty="0">
                <a:latin typeface="Comic Sans MS" charset="0"/>
                <a:ea typeface="Comic Sans MS" charset="0"/>
                <a:cs typeface="Comic Sans MS" charset="0"/>
              </a:rPr>
              <a:t>Enhance the security:</a:t>
            </a:r>
          </a:p>
          <a:p>
            <a:pPr lvl="2"/>
            <a:r>
              <a:rPr lang="en-US" altLang="zh-CN" sz="2000" dirty="0">
                <a:latin typeface="Comic Sans MS" charset="0"/>
                <a:ea typeface="Comic Sans MS" charset="0"/>
                <a:cs typeface="Comic Sans MS" charset="0"/>
              </a:rPr>
              <a:t>Firewall, IDS/IPS, passive network monitor, …</a:t>
            </a:r>
            <a:endParaRPr lang="en-US" altLang="zh-CN" sz="800" dirty="0">
              <a:latin typeface="Comic Sans MS" charset="0"/>
              <a:ea typeface="Comic Sans MS" charset="0"/>
              <a:cs typeface="Comic Sans MS" charset="0"/>
            </a:endParaRPr>
          </a:p>
          <a:p>
            <a:r>
              <a:rPr lang="en-US" altLang="zh-CN" sz="2400" dirty="0">
                <a:latin typeface="Comic Sans MS" charset="0"/>
                <a:ea typeface="Comic Sans MS" charset="0"/>
                <a:cs typeface="Comic Sans MS" charset="0"/>
              </a:rPr>
              <a:t>Examples</a:t>
            </a:r>
            <a:endParaRPr lang="en-US" altLang="zh-CN" sz="2500" dirty="0">
              <a:latin typeface="Comic Sans MS" charset="0"/>
              <a:ea typeface="Comic Sans MS" charset="0"/>
              <a:cs typeface="Comic Sans MS" charset="0"/>
            </a:endParaRPr>
          </a:p>
        </p:txBody>
      </p:sp>
      <p:pic>
        <p:nvPicPr>
          <p:cNvPr id="7" name="Picture 6">
            <a:extLst>
              <a:ext uri="{FF2B5EF4-FFF2-40B4-BE49-F238E27FC236}">
                <a16:creationId xmlns:a16="http://schemas.microsoft.com/office/drawing/2014/main" id="{A9A00682-A0CF-444E-B5ED-7CFF33B29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924" y="5223515"/>
            <a:ext cx="1085310" cy="1047324"/>
          </a:xfrm>
          <a:prstGeom prst="rect">
            <a:avLst/>
          </a:prstGeom>
        </p:spPr>
      </p:pic>
      <p:pic>
        <p:nvPicPr>
          <p:cNvPr id="9" name="Picture 8">
            <a:extLst>
              <a:ext uri="{FF2B5EF4-FFF2-40B4-BE49-F238E27FC236}">
                <a16:creationId xmlns:a16="http://schemas.microsoft.com/office/drawing/2014/main" id="{11102A2E-3F4F-E14D-B59D-28EA34865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625" y="5217674"/>
            <a:ext cx="1047147" cy="1053165"/>
          </a:xfrm>
          <a:prstGeom prst="rect">
            <a:avLst/>
          </a:prstGeom>
        </p:spPr>
      </p:pic>
      <p:sp>
        <p:nvSpPr>
          <p:cNvPr id="10" name="TextBox 9">
            <a:extLst>
              <a:ext uri="{FF2B5EF4-FFF2-40B4-BE49-F238E27FC236}">
                <a16:creationId xmlns:a16="http://schemas.microsoft.com/office/drawing/2014/main" id="{2377DDEF-8179-724A-8FB4-0B9E8DED45CD}"/>
              </a:ext>
            </a:extLst>
          </p:cNvPr>
          <p:cNvSpPr txBox="1"/>
          <p:nvPr/>
        </p:nvSpPr>
        <p:spPr>
          <a:xfrm>
            <a:off x="3325163" y="6270839"/>
            <a:ext cx="2432833" cy="338554"/>
          </a:xfrm>
          <a:prstGeom prst="rect">
            <a:avLst/>
          </a:prstGeom>
          <a:noFill/>
        </p:spPr>
        <p:txBody>
          <a:bodyPr wrap="square" rtlCol="0">
            <a:spAutoFit/>
          </a:bodyPr>
          <a:lstStyle/>
          <a:p>
            <a:pPr algn="ctr"/>
            <a:r>
              <a:rPr lang="en-US" altLang="zh-CN" sz="1600" kern="0" dirty="0">
                <a:solidFill>
                  <a:srgbClr val="000000"/>
                </a:solidFill>
                <a:latin typeface="Comic Sans MS" charset="0"/>
                <a:ea typeface="Comic Sans MS" charset="0"/>
                <a:cs typeface="Comic Sans MS" charset="0"/>
              </a:rPr>
              <a:t>Firewall</a:t>
            </a:r>
          </a:p>
        </p:txBody>
      </p:sp>
      <p:sp>
        <p:nvSpPr>
          <p:cNvPr id="24" name="TextBox 23">
            <a:extLst>
              <a:ext uri="{FF2B5EF4-FFF2-40B4-BE49-F238E27FC236}">
                <a16:creationId xmlns:a16="http://schemas.microsoft.com/office/drawing/2014/main" id="{11A4D4DD-A8A0-5A45-B7D6-7DDBA1F3315E}"/>
              </a:ext>
            </a:extLst>
          </p:cNvPr>
          <p:cNvSpPr txBox="1"/>
          <p:nvPr/>
        </p:nvSpPr>
        <p:spPr>
          <a:xfrm>
            <a:off x="6154199" y="6324441"/>
            <a:ext cx="2286000" cy="338554"/>
          </a:xfrm>
          <a:prstGeom prst="rect">
            <a:avLst/>
          </a:prstGeom>
          <a:noFill/>
        </p:spPr>
        <p:txBody>
          <a:bodyPr wrap="square" rtlCol="0">
            <a:spAutoFit/>
          </a:bodyPr>
          <a:lstStyle/>
          <a:p>
            <a:pPr algn="ctr"/>
            <a:r>
              <a:rPr lang="en-US" altLang="zh-CN" sz="1600" dirty="0">
                <a:solidFill>
                  <a:schemeClr val="tx1"/>
                </a:solidFill>
                <a:latin typeface="Comic Sans MS" panose="030F0902030302020204" pitchFamily="66" charset="0"/>
              </a:rPr>
              <a:t>NAT</a:t>
            </a:r>
          </a:p>
        </p:txBody>
      </p:sp>
      <p:sp>
        <p:nvSpPr>
          <p:cNvPr id="11" name="Rectangle 10">
            <a:extLst>
              <a:ext uri="{FF2B5EF4-FFF2-40B4-BE49-F238E27FC236}">
                <a16:creationId xmlns:a16="http://schemas.microsoft.com/office/drawing/2014/main" id="{76B2C1C3-09CC-CD4E-B37F-6C4380F062B5}"/>
              </a:ext>
            </a:extLst>
          </p:cNvPr>
          <p:cNvSpPr/>
          <p:nvPr/>
        </p:nvSpPr>
        <p:spPr>
          <a:xfrm>
            <a:off x="1290905" y="6270839"/>
            <a:ext cx="1236236" cy="661720"/>
          </a:xfrm>
          <a:prstGeom prst="rect">
            <a:avLst/>
          </a:prstGeom>
        </p:spPr>
        <p:txBody>
          <a:bodyPr wrap="none">
            <a:spAutoFit/>
          </a:bodyPr>
          <a:lstStyle/>
          <a:p>
            <a:pPr algn="ctr">
              <a:spcBef>
                <a:spcPts val="575"/>
              </a:spcBef>
              <a:buClr>
                <a:srgbClr val="CCCCFF"/>
              </a:buClr>
              <a:buSzPct val="65000"/>
            </a:pPr>
            <a:r>
              <a:rPr lang="en-US" altLang="zh-CN" sz="1600" kern="0" dirty="0">
                <a:solidFill>
                  <a:srgbClr val="000000"/>
                </a:solidFill>
                <a:latin typeface="Comic Sans MS" charset="0"/>
                <a:ea typeface="Comic Sans MS" charset="0"/>
                <a:cs typeface="Comic Sans MS" charset="0"/>
              </a:rPr>
              <a:t>Web Proxy</a:t>
            </a:r>
          </a:p>
          <a:p>
            <a:pPr algn="ctr">
              <a:spcBef>
                <a:spcPts val="575"/>
              </a:spcBef>
              <a:buClr>
                <a:srgbClr val="CCCCFF"/>
              </a:buClr>
              <a:buSzPct val="65000"/>
            </a:pPr>
            <a:endParaRPr lang="en-US" altLang="zh-CN" sz="1600" kern="0" dirty="0">
              <a:solidFill>
                <a:srgbClr val="000000"/>
              </a:solidFill>
              <a:latin typeface="Comic Sans MS" charset="0"/>
              <a:ea typeface="Comic Sans MS" charset="0"/>
              <a:cs typeface="Comic Sans MS" charset="0"/>
            </a:endParaRPr>
          </a:p>
        </p:txBody>
      </p:sp>
      <p:pic>
        <p:nvPicPr>
          <p:cNvPr id="8" name="Picture 7">
            <a:extLst>
              <a:ext uri="{FF2B5EF4-FFF2-40B4-BE49-F238E27FC236}">
                <a16:creationId xmlns:a16="http://schemas.microsoft.com/office/drawing/2014/main" id="{90CFE150-2158-B144-9A4D-A4B96BCFCA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255" y="5217674"/>
            <a:ext cx="958690" cy="962970"/>
          </a:xfrm>
          <a:prstGeom prst="rect">
            <a:avLst/>
          </a:prstGeom>
        </p:spPr>
      </p:pic>
    </p:spTree>
    <p:extLst>
      <p:ext uri="{BB962C8B-B14F-4D97-AF65-F5344CB8AC3E}">
        <p14:creationId xmlns:p14="http://schemas.microsoft.com/office/powerpoint/2010/main" val="1678462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0300B0AC-4DFF-4241-A845-620EDF7DE8DA}"/>
              </a:ext>
            </a:extLst>
          </p:cNvPr>
          <p:cNvSpPr>
            <a:spLocks noGrp="1"/>
          </p:cNvSpPr>
          <p:nvPr>
            <p:ph type="title"/>
          </p:nvPr>
        </p:nvSpPr>
        <p:spPr/>
        <p:txBody>
          <a:bodyPr/>
          <a:lstStyle/>
          <a:p>
            <a:r>
              <a:rPr lang="en-US" altLang="zh-CN" dirty="0">
                <a:latin typeface="Comic Sans MS" panose="030F0902030302020204" pitchFamily="66" charset="0"/>
              </a:rPr>
              <a:t>Settings</a:t>
            </a:r>
            <a:endParaRPr lang="en-US" dirty="0">
              <a:latin typeface="Comic Sans MS" panose="030F0902030302020204" pitchFamily="66" charset="0"/>
            </a:endParaRPr>
          </a:p>
        </p:txBody>
      </p:sp>
      <p:sp>
        <p:nvSpPr>
          <p:cNvPr id="2" name="Content Placeholder 1">
            <a:extLst>
              <a:ext uri="{FF2B5EF4-FFF2-40B4-BE49-F238E27FC236}">
                <a16:creationId xmlns:a16="http://schemas.microsoft.com/office/drawing/2014/main" id="{EDCF4588-9D14-C640-A5D2-21773083F5B2}"/>
              </a:ext>
            </a:extLst>
          </p:cNvPr>
          <p:cNvSpPr>
            <a:spLocks noGrp="1"/>
          </p:cNvSpPr>
          <p:nvPr>
            <p:ph idx="1"/>
          </p:nvPr>
        </p:nvSpPr>
        <p:spPr>
          <a:xfrm>
            <a:off x="457200" y="1447800"/>
            <a:ext cx="8228013" cy="4724400"/>
          </a:xfrm>
        </p:spPr>
        <p:txBody>
          <a:bodyPr/>
          <a:lstStyle/>
          <a:p>
            <a:r>
              <a:rPr lang="en-US" altLang="zh-CN" sz="2400" dirty="0">
                <a:latin typeface="Comic Sans MS" panose="030F0902030302020204" pitchFamily="66" charset="0"/>
              </a:rPr>
              <a:t>Topology</a:t>
            </a:r>
          </a:p>
          <a:p>
            <a:pPr lvl="1"/>
            <a:r>
              <a:rPr lang="en-US" altLang="zh-CN" sz="2000" dirty="0">
                <a:latin typeface="Comic Sans MS" panose="030F0902030302020204" pitchFamily="66" charset="0"/>
              </a:rPr>
              <a:t>Perfect</a:t>
            </a:r>
            <a:r>
              <a:rPr lang="zh-CN" altLang="en-US" sz="2000" dirty="0">
                <a:latin typeface="Comic Sans MS" panose="030F0902030302020204" pitchFamily="66" charset="0"/>
              </a:rPr>
              <a:t> </a:t>
            </a:r>
            <a:r>
              <a:rPr lang="en-US" altLang="zh-CN" sz="2000" dirty="0">
                <a:latin typeface="Comic Sans MS" panose="030F0902030302020204" pitchFamily="66" charset="0"/>
              </a:rPr>
              <a:t>5-layer</a:t>
            </a:r>
            <a:r>
              <a:rPr lang="zh-CN" altLang="en-US" sz="2000" dirty="0">
                <a:latin typeface="Comic Sans MS" panose="030F0902030302020204" pitchFamily="66" charset="0"/>
              </a:rPr>
              <a:t> </a:t>
            </a:r>
            <a:r>
              <a:rPr lang="en-US" altLang="zh-CN" sz="2000" dirty="0">
                <a:latin typeface="Comic Sans MS" panose="030F0902030302020204" pitchFamily="66" charset="0"/>
              </a:rPr>
              <a:t>binary</a:t>
            </a:r>
            <a:r>
              <a:rPr lang="zh-CN" altLang="en-US" sz="2000" dirty="0">
                <a:latin typeface="Comic Sans MS" panose="030F0902030302020204" pitchFamily="66" charset="0"/>
              </a:rPr>
              <a:t> </a:t>
            </a:r>
            <a:r>
              <a:rPr lang="en-US" altLang="zh-CN" sz="2000" dirty="0">
                <a:latin typeface="Comic Sans MS" panose="030F0902030302020204" pitchFamily="66" charset="0"/>
              </a:rPr>
              <a:t>tree</a:t>
            </a:r>
            <a:r>
              <a:rPr lang="zh-CN" altLang="en-US" sz="2000" dirty="0">
                <a:latin typeface="Comic Sans MS" panose="030F0902030302020204" pitchFamily="66" charset="0"/>
              </a:rPr>
              <a:t> </a:t>
            </a:r>
            <a:r>
              <a:rPr lang="en-US" altLang="zh-CN" sz="2000" dirty="0">
                <a:latin typeface="Comic Sans MS" panose="030F0902030302020204" pitchFamily="66" charset="0"/>
              </a:rPr>
              <a:t>for</a:t>
            </a:r>
            <a:r>
              <a:rPr lang="zh-CN" altLang="en-US" sz="2000" dirty="0">
                <a:latin typeface="Comic Sans MS" panose="030F0902030302020204" pitchFamily="66" charset="0"/>
              </a:rPr>
              <a:t> </a:t>
            </a:r>
            <a:r>
              <a:rPr lang="en-US" altLang="zh-CN" sz="2000" dirty="0">
                <a:latin typeface="Comic Sans MS" panose="030F0902030302020204" pitchFamily="66" charset="0"/>
              </a:rPr>
              <a:t>each</a:t>
            </a:r>
            <a:r>
              <a:rPr lang="zh-CN" altLang="en-US" sz="2000" dirty="0">
                <a:latin typeface="Comic Sans MS" panose="030F0902030302020204" pitchFamily="66" charset="0"/>
              </a:rPr>
              <a:t> </a:t>
            </a:r>
            <a:r>
              <a:rPr lang="en-US" altLang="zh-CN" sz="2000" dirty="0">
                <a:latin typeface="Comic Sans MS" panose="030F0902030302020204" pitchFamily="66" charset="0"/>
              </a:rPr>
              <a:t>triangle</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Facebook</a:t>
            </a:r>
            <a:r>
              <a:rPr lang="zh-CN" altLang="en-US" sz="2400" dirty="0">
                <a:latin typeface="Comic Sans MS" panose="030F0902030302020204" pitchFamily="66" charset="0"/>
              </a:rPr>
              <a:t> </a:t>
            </a:r>
            <a:r>
              <a:rPr lang="en-US" altLang="zh-CN" sz="2400" dirty="0">
                <a:latin typeface="Comic Sans MS" panose="030F0902030302020204" pitchFamily="66" charset="0"/>
              </a:rPr>
              <a:t>data</a:t>
            </a:r>
            <a:r>
              <a:rPr lang="zh-CN" altLang="en-US" sz="2400" dirty="0">
                <a:latin typeface="Comic Sans MS" panose="030F0902030302020204" pitchFamily="66" charset="0"/>
              </a:rPr>
              <a:t> </a:t>
            </a:r>
            <a:r>
              <a:rPr lang="en-US" altLang="zh-CN" sz="2400" dirty="0">
                <a:latin typeface="Comic Sans MS" panose="030F0902030302020204" pitchFamily="66" charset="0"/>
              </a:rPr>
              <a:t>center</a:t>
            </a:r>
            <a:r>
              <a:rPr lang="zh-CN" altLang="en-US" sz="2400" dirty="0">
                <a:latin typeface="Comic Sans MS" panose="030F0902030302020204" pitchFamily="66" charset="0"/>
              </a:rPr>
              <a:t> </a:t>
            </a:r>
            <a:r>
              <a:rPr lang="en-US" altLang="zh-CN" sz="2400" dirty="0">
                <a:latin typeface="Comic Sans MS" panose="030F0902030302020204" pitchFamily="66" charset="0"/>
              </a:rPr>
              <a:t>traffic</a:t>
            </a:r>
            <a:r>
              <a:rPr lang="zh-CN" altLang="en-US" sz="2400" dirty="0">
                <a:latin typeface="Comic Sans MS" panose="030F0902030302020204" pitchFamily="66" charset="0"/>
              </a:rPr>
              <a:t> </a:t>
            </a:r>
            <a:r>
              <a:rPr lang="en-US" altLang="zh-CN" sz="2400" dirty="0">
                <a:latin typeface="Comic Sans MS" panose="030F0902030302020204" pitchFamily="66" charset="0"/>
              </a:rPr>
              <a:t>trace</a:t>
            </a:r>
          </a:p>
          <a:p>
            <a:pPr lvl="1"/>
            <a:r>
              <a:rPr lang="en-US" altLang="zh-CN" sz="2000" dirty="0">
                <a:latin typeface="Comic Sans MS" panose="030F0902030302020204" pitchFamily="66" charset="0"/>
              </a:rPr>
              <a:t>Single-flow</a:t>
            </a:r>
            <a:r>
              <a:rPr lang="zh-CN" altLang="en-US" sz="2000" dirty="0">
                <a:latin typeface="Comic Sans MS" panose="030F0902030302020204" pitchFamily="66" charset="0"/>
              </a:rPr>
              <a:t> </a:t>
            </a:r>
            <a:r>
              <a:rPr lang="en-US" altLang="zh-CN" sz="2000" dirty="0">
                <a:latin typeface="Comic Sans MS" panose="030F0902030302020204" pitchFamily="66" charset="0"/>
              </a:rPr>
              <a:t>initial</a:t>
            </a:r>
            <a:r>
              <a:rPr lang="zh-CN" altLang="en-US" sz="2000" dirty="0">
                <a:latin typeface="Comic Sans MS" panose="030F0902030302020204" pitchFamily="66" charset="0"/>
              </a:rPr>
              <a:t> </a:t>
            </a:r>
            <a:r>
              <a:rPr lang="en-US" altLang="zh-CN" sz="2000" dirty="0">
                <a:latin typeface="Comic Sans MS" panose="030F0902030302020204" pitchFamily="66" charset="0"/>
              </a:rPr>
              <a:t>traffic</a:t>
            </a:r>
            <a:r>
              <a:rPr lang="zh-CN" altLang="en-US" sz="2000" dirty="0">
                <a:latin typeface="Comic Sans MS" panose="030F0902030302020204" pitchFamily="66" charset="0"/>
              </a:rPr>
              <a:t> </a:t>
            </a:r>
            <a:r>
              <a:rPr lang="en-US" altLang="zh-CN" sz="2000" dirty="0">
                <a:latin typeface="Comic Sans MS" panose="030F0902030302020204" pitchFamily="66" charset="0"/>
              </a:rPr>
              <a:t>rate:</a:t>
            </a:r>
            <a:r>
              <a:rPr lang="zh-CN" altLang="en-US" sz="2000" dirty="0">
                <a:latin typeface="Comic Sans MS" panose="030F0902030302020204" pitchFamily="66" charset="0"/>
              </a:rPr>
              <a:t> </a:t>
            </a:r>
            <a:r>
              <a:rPr lang="en-US" altLang="zh-CN" sz="2000" dirty="0">
                <a:latin typeface="Comic Sans MS" panose="030F0902030302020204" pitchFamily="66" charset="0"/>
              </a:rPr>
              <a:t>1~6</a:t>
            </a:r>
            <a:r>
              <a:rPr lang="zh-CN" altLang="en-US" sz="2000" dirty="0">
                <a:latin typeface="Comic Sans MS" panose="030F0902030302020204" pitchFamily="66" charset="0"/>
              </a:rPr>
              <a:t> </a:t>
            </a:r>
            <a:r>
              <a:rPr lang="en-US" altLang="zh-CN" sz="2000" dirty="0">
                <a:latin typeface="Comic Sans MS" panose="030F0902030302020204" pitchFamily="66" charset="0"/>
              </a:rPr>
              <a:t>Mb</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Middlebox</a:t>
            </a:r>
            <a:r>
              <a:rPr lang="zh-CN" altLang="en-US" sz="2400" dirty="0">
                <a:latin typeface="Comic Sans MS" panose="030F0902030302020204" pitchFamily="66" charset="0"/>
              </a:rPr>
              <a:t> </a:t>
            </a:r>
            <a:r>
              <a:rPr lang="en-US" altLang="zh-CN" sz="2400" dirty="0">
                <a:latin typeface="Comic Sans MS" panose="030F0902030302020204" pitchFamily="66" charset="0"/>
              </a:rPr>
              <a:t>set</a:t>
            </a:r>
          </a:p>
          <a:p>
            <a:endParaRPr lang="en-US" altLang="zh-CN" sz="2800" dirty="0">
              <a:latin typeface="Comic Sans MS" panose="030F0902030302020204" pitchFamily="66" charset="0"/>
            </a:endParaRPr>
          </a:p>
          <a:p>
            <a:endParaRPr lang="en-US" altLang="zh-CN" sz="2800" dirty="0">
              <a:latin typeface="Comic Sans MS" panose="030F0902030302020204" pitchFamily="66" charset="0"/>
            </a:endParaRPr>
          </a:p>
          <a:p>
            <a:endParaRPr lang="en-US" altLang="zh-CN" sz="800" dirty="0">
              <a:latin typeface="Comic Sans MS" panose="030F0902030302020204" pitchFamily="66" charset="0"/>
            </a:endParaRPr>
          </a:p>
          <a:p>
            <a:r>
              <a:rPr lang="en-US" altLang="zh-CN" sz="2400" dirty="0">
                <a:latin typeface="Comic Sans MS" panose="030F0902030302020204" pitchFamily="66" charset="0"/>
              </a:rPr>
              <a:t>Dependency</a:t>
            </a:r>
            <a:r>
              <a:rPr lang="zh-CN" altLang="en-US" sz="2400" dirty="0">
                <a:latin typeface="Comic Sans MS" panose="030F0902030302020204" pitchFamily="66" charset="0"/>
              </a:rPr>
              <a:t> </a:t>
            </a:r>
            <a:r>
              <a:rPr lang="en-US" altLang="zh-CN" sz="2400" dirty="0">
                <a:latin typeface="Comic Sans MS" panose="030F0902030302020204" pitchFamily="66" charset="0"/>
              </a:rPr>
              <a:t>relationship</a:t>
            </a:r>
          </a:p>
          <a:p>
            <a:pPr lvl="1"/>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2</a:t>
            </a:r>
            <a:r>
              <a:rPr lang="zh-CN" altLang="en-US" sz="2000" baseline="-25000" dirty="0">
                <a:latin typeface="Comic Sans MS" panose="030F0902030302020204" pitchFamily="66" charset="0"/>
              </a:rPr>
              <a:t> </a:t>
            </a:r>
            <a:r>
              <a:rPr lang="en-US" altLang="zh-CN" sz="2000" dirty="0">
                <a:latin typeface="Comic Sans MS" panose="030F0902030302020204" pitchFamily="66" charset="0"/>
              </a:rPr>
              <a:t>-&gt;</a:t>
            </a:r>
            <a:r>
              <a:rPr lang="zh-CN" altLang="en-US" sz="2000" dirty="0">
                <a:latin typeface="Comic Sans MS" panose="030F0902030302020204" pitchFamily="66" charset="0"/>
              </a:rPr>
              <a:t> </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3</a:t>
            </a:r>
            <a:r>
              <a:rPr lang="zh-CN" altLang="en-US" sz="2000" baseline="-25000" dirty="0">
                <a:latin typeface="Comic Sans MS" panose="030F0902030302020204" pitchFamily="66" charset="0"/>
              </a:rPr>
              <a:t> </a:t>
            </a:r>
            <a:r>
              <a:rPr lang="en-US" altLang="zh-CN" sz="2000" dirty="0">
                <a:latin typeface="Comic Sans MS" panose="030F0902030302020204" pitchFamily="66" charset="0"/>
              </a:rPr>
              <a:t>-&gt;</a:t>
            </a:r>
            <a:r>
              <a:rPr lang="zh-CN" altLang="en-US" sz="2000" dirty="0">
                <a:latin typeface="Comic Sans MS" panose="030F0902030302020204" pitchFamily="66" charset="0"/>
              </a:rPr>
              <a:t> </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1</a:t>
            </a:r>
            <a:r>
              <a:rPr lang="zh-CN" altLang="en-US" sz="2000" baseline="-25000" dirty="0">
                <a:latin typeface="Comic Sans MS" panose="030F0902030302020204" pitchFamily="66" charset="0"/>
              </a:rPr>
              <a:t> </a:t>
            </a:r>
            <a:r>
              <a:rPr lang="en-US" altLang="zh-CN" sz="2000" dirty="0">
                <a:latin typeface="Comic Sans MS" panose="030F0902030302020204" pitchFamily="66" charset="0"/>
              </a:rPr>
              <a:t>-&gt;</a:t>
            </a:r>
            <a:r>
              <a:rPr lang="zh-CN" altLang="en-US" sz="2000" dirty="0">
                <a:latin typeface="Comic Sans MS" panose="030F0902030302020204" pitchFamily="66" charset="0"/>
              </a:rPr>
              <a:t> </a:t>
            </a:r>
            <a:r>
              <a:rPr lang="en-US" altLang="zh-CN" sz="2000" dirty="0">
                <a:latin typeface="Comic Sans MS" panose="030F0902030302020204" pitchFamily="66" charset="0"/>
              </a:rPr>
              <a:t>m</a:t>
            </a:r>
            <a:r>
              <a:rPr lang="en-US" altLang="zh-CN" sz="2000" baseline="-25000" dirty="0">
                <a:latin typeface="Comic Sans MS" panose="030F0902030302020204" pitchFamily="66" charset="0"/>
              </a:rPr>
              <a:t>4</a:t>
            </a:r>
            <a:r>
              <a:rPr lang="zh-CN" altLang="en-US" sz="2000" baseline="-25000" dirty="0">
                <a:latin typeface="Comic Sans MS" panose="030F0902030302020204" pitchFamily="66" charset="0"/>
              </a:rPr>
              <a:t> </a:t>
            </a:r>
            <a:endParaRPr lang="en-US" altLang="zh-CN" sz="2000" dirty="0">
              <a:latin typeface="Comic Sans MS" panose="030F0902030302020204" pitchFamily="66" charset="0"/>
            </a:endParaRPr>
          </a:p>
          <a:p>
            <a:pPr lvl="1"/>
            <a:endParaRPr lang="en-US" altLang="zh-CN" sz="1800" dirty="0">
              <a:latin typeface="Comic Sans MS" panose="030F0902030302020204" pitchFamily="66" charset="0"/>
            </a:endParaRPr>
          </a:p>
          <a:p>
            <a:endParaRPr lang="en-US" altLang="zh-CN" sz="2800" dirty="0">
              <a:latin typeface="Comic Sans MS" panose="030F0902030302020204" pitchFamily="66" charset="0"/>
            </a:endParaRPr>
          </a:p>
        </p:txBody>
      </p:sp>
      <p:graphicFrame>
        <p:nvGraphicFramePr>
          <p:cNvPr id="3" name="Table 2">
            <a:extLst>
              <a:ext uri="{FF2B5EF4-FFF2-40B4-BE49-F238E27FC236}">
                <a16:creationId xmlns:a16="http://schemas.microsoft.com/office/drawing/2014/main" id="{75C92D1C-C6DE-6744-B447-E31B8E5B19DD}"/>
              </a:ext>
            </a:extLst>
          </p:cNvPr>
          <p:cNvGraphicFramePr>
            <a:graphicFrameLocks noGrp="1"/>
          </p:cNvGraphicFramePr>
          <p:nvPr>
            <p:extLst>
              <p:ext uri="{D42A27DB-BD31-4B8C-83A1-F6EECF244321}">
                <p14:modId xmlns:p14="http://schemas.microsoft.com/office/powerpoint/2010/main" val="4164838658"/>
              </p:ext>
            </p:extLst>
          </p:nvPr>
        </p:nvGraphicFramePr>
        <p:xfrm>
          <a:off x="1219200" y="4191000"/>
          <a:ext cx="5106194" cy="1112520"/>
        </p:xfrm>
        <a:graphic>
          <a:graphicData uri="http://schemas.openxmlformats.org/drawingml/2006/table">
            <a:tbl>
              <a:tblPr>
                <a:tableStyleId>{5940675A-B579-460E-94D1-54222C63F5DA}</a:tableStyleId>
              </a:tblPr>
              <a:tblGrid>
                <a:gridCol w="2591594">
                  <a:extLst>
                    <a:ext uri="{9D8B030D-6E8A-4147-A177-3AD203B41FA5}">
                      <a16:colId xmlns:a16="http://schemas.microsoft.com/office/drawing/2014/main" val="2789688064"/>
                    </a:ext>
                  </a:extLst>
                </a:gridCol>
                <a:gridCol w="609600">
                  <a:extLst>
                    <a:ext uri="{9D8B030D-6E8A-4147-A177-3AD203B41FA5}">
                      <a16:colId xmlns:a16="http://schemas.microsoft.com/office/drawing/2014/main" val="3994504206"/>
                    </a:ext>
                  </a:extLst>
                </a:gridCol>
                <a:gridCol w="609600">
                  <a:extLst>
                    <a:ext uri="{9D8B030D-6E8A-4147-A177-3AD203B41FA5}">
                      <a16:colId xmlns:a16="http://schemas.microsoft.com/office/drawing/2014/main" val="4291246433"/>
                    </a:ext>
                  </a:extLst>
                </a:gridCol>
                <a:gridCol w="609600">
                  <a:extLst>
                    <a:ext uri="{9D8B030D-6E8A-4147-A177-3AD203B41FA5}">
                      <a16:colId xmlns:a16="http://schemas.microsoft.com/office/drawing/2014/main" val="4130097388"/>
                    </a:ext>
                  </a:extLst>
                </a:gridCol>
                <a:gridCol w="685800">
                  <a:extLst>
                    <a:ext uri="{9D8B030D-6E8A-4147-A177-3AD203B41FA5}">
                      <a16:colId xmlns:a16="http://schemas.microsoft.com/office/drawing/2014/main" val="1796038498"/>
                    </a:ext>
                  </a:extLst>
                </a:gridCol>
              </a:tblGrid>
              <a:tr h="370840">
                <a:tc>
                  <a:txBody>
                    <a:bodyPr/>
                    <a:lstStyle/>
                    <a:p>
                      <a:pPr algn="ct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m</a:t>
                      </a:r>
                      <a:r>
                        <a:rPr lang="en-US" altLang="zh-CN" baseline="-25000" dirty="0">
                          <a:latin typeface="Comic Sans MS" panose="030F0902030302020204" pitchFamily="66" charset="0"/>
                        </a:rPr>
                        <a:t>1</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2</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3</a:t>
                      </a:r>
                      <a:endParaRPr lang="en-US" baseline="-25000" dirty="0">
                        <a:latin typeface="Comic Sans MS" panose="030F09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mic Sans MS" panose="030F0902030302020204" pitchFamily="66" charset="0"/>
                        </a:rPr>
                        <a:t>m</a:t>
                      </a:r>
                      <a:r>
                        <a:rPr lang="en-US" altLang="zh-CN" baseline="-25000" dirty="0">
                          <a:latin typeface="Comic Sans MS" panose="030F0902030302020204" pitchFamily="66" charset="0"/>
                        </a:rPr>
                        <a:t>4</a:t>
                      </a:r>
                      <a:endParaRPr lang="en-US" baseline="-25000" dirty="0">
                        <a:latin typeface="Comic Sans MS" panose="030F0902030302020204" pitchFamily="66" charset="0"/>
                      </a:endParaRPr>
                    </a:p>
                  </a:txBody>
                  <a:tcPr/>
                </a:tc>
                <a:extLst>
                  <a:ext uri="{0D108BD9-81ED-4DB2-BD59-A6C34878D82A}">
                    <a16:rowId xmlns:a16="http://schemas.microsoft.com/office/drawing/2014/main" val="3574477110"/>
                  </a:ext>
                </a:extLst>
              </a:tr>
              <a:tr h="370840">
                <a:tc>
                  <a:txBody>
                    <a:bodyPr/>
                    <a:lstStyle/>
                    <a:p>
                      <a:pPr algn="ctr"/>
                      <a:r>
                        <a:rPr lang="en-US" altLang="zh-CN" dirty="0">
                          <a:latin typeface="Comic Sans MS" panose="030F0902030302020204" pitchFamily="66" charset="0"/>
                        </a:rPr>
                        <a:t>Traffic-changing</a:t>
                      </a:r>
                      <a:r>
                        <a:rPr lang="zh-CN" altLang="en-US" dirty="0">
                          <a:latin typeface="Comic Sans MS" panose="030F0902030302020204" pitchFamily="66" charset="0"/>
                        </a:rPr>
                        <a:t> </a:t>
                      </a:r>
                      <a:r>
                        <a:rPr lang="en-US" altLang="zh-CN" dirty="0">
                          <a:latin typeface="Comic Sans MS" panose="030F0902030302020204" pitchFamily="66" charset="0"/>
                        </a:rPr>
                        <a:t>ratio</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0.7</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0.8</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1.1</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1.2</a:t>
                      </a:r>
                      <a:endParaRPr lang="en-US" dirty="0">
                        <a:latin typeface="Comic Sans MS" panose="030F0902030302020204" pitchFamily="66" charset="0"/>
                      </a:endParaRPr>
                    </a:p>
                  </a:txBody>
                  <a:tcPr/>
                </a:tc>
                <a:extLst>
                  <a:ext uri="{0D108BD9-81ED-4DB2-BD59-A6C34878D82A}">
                    <a16:rowId xmlns:a16="http://schemas.microsoft.com/office/drawing/2014/main" val="1876687426"/>
                  </a:ext>
                </a:extLst>
              </a:tr>
              <a:tr h="370840">
                <a:tc>
                  <a:txBody>
                    <a:bodyPr/>
                    <a:lstStyle/>
                    <a:p>
                      <a:pPr algn="ctr"/>
                      <a:r>
                        <a:rPr lang="en-US" altLang="zh-CN" dirty="0" smtClean="0">
                          <a:latin typeface="Comic Sans MS" panose="030F0902030302020204" pitchFamily="66" charset="0"/>
                        </a:rPr>
                        <a:t>Set-up</a:t>
                      </a:r>
                      <a:r>
                        <a:rPr lang="zh-CN" altLang="en-US" dirty="0" smtClean="0">
                          <a:latin typeface="Comic Sans MS" panose="030F0902030302020204" pitchFamily="66" charset="0"/>
                        </a:rPr>
                        <a:t> </a:t>
                      </a:r>
                      <a:r>
                        <a:rPr lang="en-US" altLang="zh-CN" dirty="0">
                          <a:latin typeface="Comic Sans MS" panose="030F0902030302020204" pitchFamily="66" charset="0"/>
                        </a:rPr>
                        <a:t>cost</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0.4</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0.6</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0.2</a:t>
                      </a:r>
                      <a:endParaRPr lang="en-US" dirty="0">
                        <a:latin typeface="Comic Sans MS" panose="030F0902030302020204" pitchFamily="66" charset="0"/>
                      </a:endParaRPr>
                    </a:p>
                  </a:txBody>
                  <a:tcPr/>
                </a:tc>
                <a:tc>
                  <a:txBody>
                    <a:bodyPr/>
                    <a:lstStyle/>
                    <a:p>
                      <a:pPr algn="ctr"/>
                      <a:r>
                        <a:rPr lang="en-US" altLang="zh-CN" dirty="0">
                          <a:latin typeface="Comic Sans MS" panose="030F0902030302020204" pitchFamily="66" charset="0"/>
                        </a:rPr>
                        <a:t>0.8</a:t>
                      </a:r>
                      <a:endParaRPr lang="en-US" dirty="0">
                        <a:latin typeface="Comic Sans MS" panose="030F0902030302020204" pitchFamily="66" charset="0"/>
                      </a:endParaRPr>
                    </a:p>
                  </a:txBody>
                  <a:tcPr/>
                </a:tc>
                <a:extLst>
                  <a:ext uri="{0D108BD9-81ED-4DB2-BD59-A6C34878D82A}">
                    <a16:rowId xmlns:a16="http://schemas.microsoft.com/office/drawing/2014/main" val="2550373662"/>
                  </a:ext>
                </a:extLst>
              </a:tr>
            </a:tbl>
          </a:graphicData>
        </a:graphic>
      </p:graphicFrame>
    </p:spTree>
    <p:extLst>
      <p:ext uri="{BB962C8B-B14F-4D97-AF65-F5344CB8AC3E}">
        <p14:creationId xmlns:p14="http://schemas.microsoft.com/office/powerpoint/2010/main" val="2948040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8013" cy="1141412"/>
          </a:xfrm>
        </p:spPr>
        <p:txBody>
          <a:bodyPr/>
          <a:lstStyle/>
          <a:p>
            <a:r>
              <a:rPr lang="en-US" altLang="zh-CN" dirty="0">
                <a:latin typeface="Comic Sans MS" charset="0"/>
                <a:ea typeface="Comic Sans MS" charset="0"/>
                <a:cs typeface="Comic Sans MS" charset="0"/>
              </a:rPr>
              <a:t>Simulation</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Results</a:t>
            </a:r>
            <a:r>
              <a:rPr lang="zh-CN" altLang="en-US" dirty="0">
                <a:latin typeface="Comic Sans MS" charset="0"/>
                <a:ea typeface="Comic Sans MS" charset="0"/>
                <a:cs typeface="Comic Sans MS" charset="0"/>
              </a:rPr>
              <a:t> </a:t>
            </a:r>
            <a:endParaRPr lang="en-US" dirty="0">
              <a:latin typeface="Comic Sans MS" charset="0"/>
              <a:ea typeface="Comic Sans MS" charset="0"/>
              <a:cs typeface="Comic Sans MS" charset="0"/>
            </a:endParaRPr>
          </a:p>
        </p:txBody>
      </p:sp>
      <p:pic>
        <p:nvPicPr>
          <p:cNvPr id="3" name="Picture 2">
            <a:extLst>
              <a:ext uri="{FF2B5EF4-FFF2-40B4-BE49-F238E27FC236}">
                <a16:creationId xmlns:a16="http://schemas.microsoft.com/office/drawing/2014/main" id="{D80D16B0-0111-B242-836E-45884C467F66}"/>
              </a:ext>
            </a:extLst>
          </p:cNvPr>
          <p:cNvPicPr>
            <a:picLocks noChangeAspect="1"/>
          </p:cNvPicPr>
          <p:nvPr/>
        </p:nvPicPr>
        <p:blipFill>
          <a:blip r:embed="rId3"/>
          <a:stretch>
            <a:fillRect/>
          </a:stretch>
        </p:blipFill>
        <p:spPr>
          <a:xfrm>
            <a:off x="457200" y="1334575"/>
            <a:ext cx="2469365" cy="1950591"/>
          </a:xfrm>
          <a:prstGeom prst="rect">
            <a:avLst/>
          </a:prstGeom>
        </p:spPr>
      </p:pic>
      <p:pic>
        <p:nvPicPr>
          <p:cNvPr id="4" name="Picture 3">
            <a:extLst>
              <a:ext uri="{FF2B5EF4-FFF2-40B4-BE49-F238E27FC236}">
                <a16:creationId xmlns:a16="http://schemas.microsoft.com/office/drawing/2014/main" id="{F8DF53F5-985D-CF44-B196-09412BF0C845}"/>
              </a:ext>
            </a:extLst>
          </p:cNvPr>
          <p:cNvPicPr>
            <a:picLocks noChangeAspect="1"/>
          </p:cNvPicPr>
          <p:nvPr/>
        </p:nvPicPr>
        <p:blipFill>
          <a:blip r:embed="rId4"/>
          <a:stretch>
            <a:fillRect/>
          </a:stretch>
        </p:blipFill>
        <p:spPr>
          <a:xfrm>
            <a:off x="3276600" y="1351318"/>
            <a:ext cx="2490116" cy="1950591"/>
          </a:xfrm>
          <a:prstGeom prst="rect">
            <a:avLst/>
          </a:prstGeom>
        </p:spPr>
      </p:pic>
      <p:pic>
        <p:nvPicPr>
          <p:cNvPr id="5" name="Picture 4">
            <a:extLst>
              <a:ext uri="{FF2B5EF4-FFF2-40B4-BE49-F238E27FC236}">
                <a16:creationId xmlns:a16="http://schemas.microsoft.com/office/drawing/2014/main" id="{212CBC45-8E9E-3848-B8DE-BD9681FD8D7C}"/>
              </a:ext>
            </a:extLst>
          </p:cNvPr>
          <p:cNvPicPr>
            <a:picLocks noChangeAspect="1"/>
          </p:cNvPicPr>
          <p:nvPr/>
        </p:nvPicPr>
        <p:blipFill>
          <a:blip r:embed="rId5"/>
          <a:stretch>
            <a:fillRect/>
          </a:stretch>
        </p:blipFill>
        <p:spPr>
          <a:xfrm>
            <a:off x="6324600" y="1351319"/>
            <a:ext cx="2469365" cy="1950591"/>
          </a:xfrm>
          <a:prstGeom prst="rect">
            <a:avLst/>
          </a:prstGeom>
        </p:spPr>
      </p:pic>
      <p:sp>
        <p:nvSpPr>
          <p:cNvPr id="7" name="Content Placeholder 2">
            <a:extLst>
              <a:ext uri="{FF2B5EF4-FFF2-40B4-BE49-F238E27FC236}">
                <a16:creationId xmlns:a16="http://schemas.microsoft.com/office/drawing/2014/main" id="{DD2C0303-3247-4B4C-90A5-6C62B5C132AF}"/>
              </a:ext>
            </a:extLst>
          </p:cNvPr>
          <p:cNvSpPr>
            <a:spLocks noGrp="1"/>
          </p:cNvSpPr>
          <p:nvPr>
            <p:ph idx="1"/>
          </p:nvPr>
        </p:nvSpPr>
        <p:spPr>
          <a:xfrm>
            <a:off x="187201" y="4114800"/>
            <a:ext cx="8933795" cy="2133600"/>
          </a:xfrm>
          <a:noFill/>
          <a:ln>
            <a:noFill/>
          </a:ln>
        </p:spPr>
        <p:txBody>
          <a:bodyPr/>
          <a:lstStyle/>
          <a:p>
            <a:r>
              <a:rPr lang="en-US" altLang="zh-CN" sz="2000" dirty="0">
                <a:latin typeface="Comic Sans MS" charset="0"/>
                <a:ea typeface="Comic Sans MS" charset="0"/>
                <a:cs typeface="Comic Sans MS" charset="0"/>
              </a:rPr>
              <a:t>LGA</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costs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20.3%</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less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than</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NOSP</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and</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35.1%</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less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than</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Random-fit.</a:t>
            </a:r>
          </a:p>
          <a:p>
            <a:r>
              <a:rPr lang="en-US" altLang="zh-CN" sz="2000" dirty="0">
                <a:latin typeface="Comic Sans MS" charset="0"/>
                <a:ea typeface="Comic Sans MS" charset="0"/>
                <a:cs typeface="Comic Sans MS" charset="0"/>
              </a:rPr>
              <a:t>CLGA</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performs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the</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best</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even</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with</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heavy</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traffic.</a:t>
            </a:r>
          </a:p>
          <a:p>
            <a:r>
              <a:rPr lang="en-US" altLang="zh-CN" sz="2000" dirty="0" smtClean="0">
                <a:latin typeface="Comic Sans MS" charset="0"/>
                <a:ea typeface="Comic Sans MS" charset="0"/>
                <a:cs typeface="Comic Sans MS" charset="0"/>
              </a:rPr>
              <a:t>For</a:t>
            </a:r>
            <a:r>
              <a:rPr lang="zh-CN" altLang="en-US" sz="2000" dirty="0" smtClean="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heterogeneous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flows,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GFIB</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saves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about</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36.9%</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and</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34.0%</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compared</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to</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NOSP</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and</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Random-fit.</a:t>
            </a:r>
          </a:p>
        </p:txBody>
      </p:sp>
      <p:sp>
        <p:nvSpPr>
          <p:cNvPr id="8" name="Content Placeholder 6">
            <a:extLst>
              <a:ext uri="{FF2B5EF4-FFF2-40B4-BE49-F238E27FC236}">
                <a16:creationId xmlns:a16="http://schemas.microsoft.com/office/drawing/2014/main" id="{BC57CD8F-5D48-4B4E-B809-1BC0F57C34A9}"/>
              </a:ext>
            </a:extLst>
          </p:cNvPr>
          <p:cNvSpPr txBox="1">
            <a:spLocks/>
          </p:cNvSpPr>
          <p:nvPr/>
        </p:nvSpPr>
        <p:spPr bwMode="auto">
          <a:xfrm>
            <a:off x="834661" y="3329123"/>
            <a:ext cx="2242322"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700" kern="0" dirty="0">
                <a:latin typeface="Comic Sans MS" panose="030F0902030302020204" pitchFamily="66" charset="0"/>
                <a:cs typeface="Times New Roman" panose="02020603050405020304" pitchFamily="18" charset="0"/>
              </a:rPr>
              <a:t>Single</a:t>
            </a:r>
            <a:r>
              <a:rPr lang="zh-CN" altLang="en-US" sz="1700" kern="0" dirty="0">
                <a:latin typeface="Comic Sans MS" panose="030F0902030302020204" pitchFamily="66" charset="0"/>
                <a:cs typeface="Times New Roman" panose="02020603050405020304" pitchFamily="18" charset="0"/>
              </a:rPr>
              <a:t> </a:t>
            </a:r>
            <a:r>
              <a:rPr lang="en-US" altLang="zh-CN" sz="1700" kern="0" dirty="0">
                <a:latin typeface="Comic Sans MS" panose="030F0902030302020204" pitchFamily="66" charset="0"/>
                <a:cs typeface="Times New Roman" panose="02020603050405020304" pitchFamily="18" charset="0"/>
              </a:rPr>
              <a:t>middlebox</a:t>
            </a:r>
            <a:endParaRPr lang="en-US" sz="1700" kern="0" dirty="0">
              <a:latin typeface="Comic Sans MS" panose="030F0902030302020204" pitchFamily="66" charset="0"/>
              <a:cs typeface="Times New Roman" panose="02020603050405020304" pitchFamily="18" charset="0"/>
            </a:endParaRPr>
          </a:p>
        </p:txBody>
      </p:sp>
      <p:sp>
        <p:nvSpPr>
          <p:cNvPr id="9" name="Content Placeholder 6">
            <a:extLst>
              <a:ext uri="{FF2B5EF4-FFF2-40B4-BE49-F238E27FC236}">
                <a16:creationId xmlns:a16="http://schemas.microsoft.com/office/drawing/2014/main" id="{F19856BB-15F1-1E48-BEEC-4757D60BD5A5}"/>
              </a:ext>
            </a:extLst>
          </p:cNvPr>
          <p:cNvSpPr txBox="1">
            <a:spLocks/>
          </p:cNvSpPr>
          <p:nvPr/>
        </p:nvSpPr>
        <p:spPr bwMode="auto">
          <a:xfrm>
            <a:off x="3352801" y="3329123"/>
            <a:ext cx="3124199"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700" kern="0" dirty="0">
                <a:latin typeface="Comic Sans MS" panose="030F0902030302020204" pitchFamily="66" charset="0"/>
              </a:rPr>
              <a:t>Non-ordered</a:t>
            </a:r>
            <a:r>
              <a:rPr lang="zh-CN" altLang="en-US" sz="1700" kern="0" dirty="0">
                <a:latin typeface="Comic Sans MS" panose="030F0902030302020204" pitchFamily="66" charset="0"/>
              </a:rPr>
              <a:t> </a:t>
            </a:r>
            <a:r>
              <a:rPr lang="en-US" altLang="zh-CN" sz="1700" kern="0" dirty="0">
                <a:latin typeface="Comic Sans MS" panose="030F0902030302020204" pitchFamily="66" charset="0"/>
              </a:rPr>
              <a:t>middlebox</a:t>
            </a:r>
            <a:r>
              <a:rPr lang="zh-CN" altLang="en-US" sz="1700" kern="0" dirty="0">
                <a:latin typeface="Comic Sans MS" panose="030F0902030302020204" pitchFamily="66" charset="0"/>
              </a:rPr>
              <a:t> </a:t>
            </a:r>
            <a:r>
              <a:rPr lang="en-US" altLang="zh-CN" sz="1700" kern="0" dirty="0">
                <a:latin typeface="Comic Sans MS" panose="030F0902030302020204" pitchFamily="66" charset="0"/>
              </a:rPr>
              <a:t>set</a:t>
            </a:r>
            <a:endParaRPr lang="en-US" sz="1700" kern="0" dirty="0">
              <a:latin typeface="Comic Sans MS" panose="030F0902030302020204" pitchFamily="66" charset="0"/>
            </a:endParaRPr>
          </a:p>
        </p:txBody>
      </p:sp>
      <p:sp>
        <p:nvSpPr>
          <p:cNvPr id="10" name="Content Placeholder 6">
            <a:extLst>
              <a:ext uri="{FF2B5EF4-FFF2-40B4-BE49-F238E27FC236}">
                <a16:creationId xmlns:a16="http://schemas.microsoft.com/office/drawing/2014/main" id="{E2B22B24-A24B-C04F-8A81-6AB4615A83C1}"/>
              </a:ext>
            </a:extLst>
          </p:cNvPr>
          <p:cNvSpPr txBox="1">
            <a:spLocks/>
          </p:cNvSpPr>
          <p:nvPr/>
        </p:nvSpPr>
        <p:spPr bwMode="auto">
          <a:xfrm>
            <a:off x="6400800" y="3329125"/>
            <a:ext cx="2743200" cy="32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sz="1700" kern="0" dirty="0">
                <a:latin typeface="Comic Sans MS" panose="030F0902030302020204" pitchFamily="66" charset="0"/>
                <a:cs typeface="Times New Roman" panose="02020603050405020304" pitchFamily="18" charset="0"/>
              </a:rPr>
              <a:t>Bandwidth</a:t>
            </a:r>
            <a:r>
              <a:rPr lang="zh-CN" altLang="en-US" sz="1700" kern="0" dirty="0">
                <a:latin typeface="Comic Sans MS" panose="030F0902030302020204" pitchFamily="66" charset="0"/>
                <a:cs typeface="Times New Roman" panose="02020603050405020304" pitchFamily="18" charset="0"/>
              </a:rPr>
              <a:t> </a:t>
            </a:r>
            <a:r>
              <a:rPr lang="en-US" altLang="zh-CN" sz="1700" kern="0" dirty="0">
                <a:latin typeface="Comic Sans MS" panose="030F0902030302020204" pitchFamily="66" charset="0"/>
                <a:cs typeface="Times New Roman" panose="02020603050405020304" pitchFamily="18" charset="0"/>
              </a:rPr>
              <a:t>heterogeneity</a:t>
            </a:r>
            <a:endParaRPr lang="en-US" sz="1700" kern="0" dirty="0">
              <a:latin typeface="Comic Sans MS" panose="030F0902030302020204" pitchFamily="66" charset="0"/>
              <a:cs typeface="Times New Roman" panose="02020603050405020304" pitchFamily="18" charset="0"/>
            </a:endParaRPr>
          </a:p>
        </p:txBody>
      </p:sp>
      <p:sp>
        <p:nvSpPr>
          <p:cNvPr id="11" name="Oval 10">
            <a:extLst>
              <a:ext uri="{FF2B5EF4-FFF2-40B4-BE49-F238E27FC236}">
                <a16:creationId xmlns:a16="http://schemas.microsoft.com/office/drawing/2014/main" id="{F612ED8E-FDE7-1243-A395-1C3A4716A7B9}"/>
              </a:ext>
            </a:extLst>
          </p:cNvPr>
          <p:cNvSpPr/>
          <p:nvPr/>
        </p:nvSpPr>
        <p:spPr bwMode="auto">
          <a:xfrm>
            <a:off x="762000" y="1393688"/>
            <a:ext cx="609600" cy="1524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2" name="Oval 11">
            <a:extLst>
              <a:ext uri="{FF2B5EF4-FFF2-40B4-BE49-F238E27FC236}">
                <a16:creationId xmlns:a16="http://schemas.microsoft.com/office/drawing/2014/main" id="{C71E94D4-1E76-4140-A37A-45279305F248}"/>
              </a:ext>
            </a:extLst>
          </p:cNvPr>
          <p:cNvSpPr/>
          <p:nvPr/>
        </p:nvSpPr>
        <p:spPr bwMode="auto">
          <a:xfrm>
            <a:off x="3581400" y="1394005"/>
            <a:ext cx="609600" cy="1524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3" name="Oval 12">
            <a:extLst>
              <a:ext uri="{FF2B5EF4-FFF2-40B4-BE49-F238E27FC236}">
                <a16:creationId xmlns:a16="http://schemas.microsoft.com/office/drawing/2014/main" id="{4EE106AA-0057-0143-8942-CAD954BB46ED}"/>
              </a:ext>
            </a:extLst>
          </p:cNvPr>
          <p:cNvSpPr/>
          <p:nvPr/>
        </p:nvSpPr>
        <p:spPr bwMode="auto">
          <a:xfrm>
            <a:off x="6629400" y="1393688"/>
            <a:ext cx="609600" cy="1524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5" name="Content Placeholder 6">
            <a:extLst>
              <a:ext uri="{FF2B5EF4-FFF2-40B4-BE49-F238E27FC236}">
                <a16:creationId xmlns:a16="http://schemas.microsoft.com/office/drawing/2014/main" id="{84E79C85-513F-224B-9356-056DEE2260F4}"/>
              </a:ext>
            </a:extLst>
          </p:cNvPr>
          <p:cNvSpPr txBox="1">
            <a:spLocks/>
          </p:cNvSpPr>
          <p:nvPr/>
        </p:nvSpPr>
        <p:spPr bwMode="auto">
          <a:xfrm>
            <a:off x="1295400" y="3633923"/>
            <a:ext cx="762000"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700" kern="0" dirty="0">
                <a:latin typeface="Comic Sans MS" panose="030F0902030302020204" pitchFamily="66" charset="0"/>
                <a:cs typeface="Times New Roman" panose="02020603050405020304" pitchFamily="18" charset="0"/>
              </a:rPr>
              <a:t>(LGA)</a:t>
            </a:r>
            <a:endParaRPr lang="en-US" sz="1700" kern="0" dirty="0">
              <a:latin typeface="Comic Sans MS" panose="030F0902030302020204" pitchFamily="66" charset="0"/>
              <a:cs typeface="Times New Roman" panose="02020603050405020304" pitchFamily="18" charset="0"/>
            </a:endParaRPr>
          </a:p>
        </p:txBody>
      </p:sp>
      <p:sp>
        <p:nvSpPr>
          <p:cNvPr id="16" name="Content Placeholder 6">
            <a:extLst>
              <a:ext uri="{FF2B5EF4-FFF2-40B4-BE49-F238E27FC236}">
                <a16:creationId xmlns:a16="http://schemas.microsoft.com/office/drawing/2014/main" id="{A1DA2AB9-5810-FB46-9427-6C013CA8A33D}"/>
              </a:ext>
            </a:extLst>
          </p:cNvPr>
          <p:cNvSpPr txBox="1">
            <a:spLocks/>
          </p:cNvSpPr>
          <p:nvPr/>
        </p:nvSpPr>
        <p:spPr bwMode="auto">
          <a:xfrm>
            <a:off x="4194540" y="3633923"/>
            <a:ext cx="987060"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700" kern="0" dirty="0">
                <a:latin typeface="Comic Sans MS" panose="030F0902030302020204" pitchFamily="66" charset="0"/>
              </a:rPr>
              <a:t>(CLGA)</a:t>
            </a:r>
            <a:endParaRPr lang="en-US" sz="1700" kern="0" dirty="0">
              <a:latin typeface="Comic Sans MS" panose="030F0902030302020204" pitchFamily="66" charset="0"/>
            </a:endParaRPr>
          </a:p>
        </p:txBody>
      </p:sp>
      <p:sp>
        <p:nvSpPr>
          <p:cNvPr id="17" name="Content Placeholder 6">
            <a:extLst>
              <a:ext uri="{FF2B5EF4-FFF2-40B4-BE49-F238E27FC236}">
                <a16:creationId xmlns:a16="http://schemas.microsoft.com/office/drawing/2014/main" id="{03429978-DC2A-8341-90DB-E2A205B0DC5E}"/>
              </a:ext>
            </a:extLst>
          </p:cNvPr>
          <p:cNvSpPr txBox="1">
            <a:spLocks/>
          </p:cNvSpPr>
          <p:nvPr/>
        </p:nvSpPr>
        <p:spPr bwMode="auto">
          <a:xfrm>
            <a:off x="7315200" y="3633925"/>
            <a:ext cx="914400" cy="32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700" kern="0" dirty="0">
                <a:latin typeface="Comic Sans MS" panose="030F0902030302020204" pitchFamily="66" charset="0"/>
                <a:cs typeface="Times New Roman" panose="02020603050405020304" pitchFamily="18" charset="0"/>
              </a:rPr>
              <a:t>(GFIB)</a:t>
            </a:r>
            <a:endParaRPr lang="en-US" sz="1700" kern="0" dirty="0">
              <a:latin typeface="Comic Sans MS" panose="030F0902030302020204" pitchFamily="66" charset="0"/>
              <a:cs typeface="Times New Roman" panose="02020603050405020304" pitchFamily="18" charset="0"/>
            </a:endParaRPr>
          </a:p>
        </p:txBody>
      </p:sp>
    </p:spTree>
    <p:extLst>
      <p:ext uri="{BB962C8B-B14F-4D97-AF65-F5344CB8AC3E}">
        <p14:creationId xmlns:p14="http://schemas.microsoft.com/office/powerpoint/2010/main" val="564225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B5C8-DED0-044D-A6ED-5CC095A0E8D9}"/>
              </a:ext>
            </a:extLst>
          </p:cNvPr>
          <p:cNvSpPr>
            <a:spLocks noGrp="1"/>
          </p:cNvSpPr>
          <p:nvPr>
            <p:ph type="title"/>
          </p:nvPr>
        </p:nvSpPr>
        <p:spPr/>
        <p:txBody>
          <a:bodyPr/>
          <a:lstStyle/>
          <a:p>
            <a:r>
              <a:rPr lang="en-US" altLang="zh-CN" dirty="0">
                <a:latin typeface="Comic Sans MS" charset="0"/>
                <a:ea typeface="Comic Sans MS" charset="0"/>
                <a:cs typeface="Comic Sans MS" charset="0"/>
              </a:rPr>
              <a:t>Simulation</a:t>
            </a:r>
            <a:r>
              <a:rPr lang="zh-CN" altLang="en-US" dirty="0">
                <a:latin typeface="Comic Sans MS" charset="0"/>
                <a:ea typeface="Comic Sans MS" charset="0"/>
                <a:cs typeface="Comic Sans MS" charset="0"/>
              </a:rPr>
              <a:t> </a:t>
            </a:r>
            <a:r>
              <a:rPr lang="en-US" altLang="zh-CN" dirty="0">
                <a:latin typeface="Comic Sans MS" charset="0"/>
                <a:ea typeface="Comic Sans MS" charset="0"/>
                <a:cs typeface="Comic Sans MS" charset="0"/>
              </a:rPr>
              <a:t>Results</a:t>
            </a:r>
            <a:r>
              <a:rPr lang="zh-CN" altLang="en-US" dirty="0">
                <a:latin typeface="Comic Sans MS" charset="0"/>
                <a:ea typeface="Comic Sans MS" charset="0"/>
                <a:cs typeface="Comic Sans MS" charset="0"/>
              </a:rPr>
              <a:t> </a:t>
            </a:r>
            <a:r>
              <a:rPr lang="en-US" altLang="zh-CN" sz="2800" dirty="0">
                <a:latin typeface="Comic Sans MS" charset="0"/>
                <a:ea typeface="Comic Sans MS" charset="0"/>
                <a:cs typeface="Comic Sans MS" charset="0"/>
              </a:rPr>
              <a:t>(cont’d)</a:t>
            </a:r>
            <a:endParaRPr lang="en-US" sz="2800" dirty="0"/>
          </a:p>
        </p:txBody>
      </p:sp>
      <p:pic>
        <p:nvPicPr>
          <p:cNvPr id="3" name="Picture 2">
            <a:extLst>
              <a:ext uri="{FF2B5EF4-FFF2-40B4-BE49-F238E27FC236}">
                <a16:creationId xmlns:a16="http://schemas.microsoft.com/office/drawing/2014/main" id="{B06F65F0-76C6-D646-A285-D02886D4BA61}"/>
              </a:ext>
            </a:extLst>
          </p:cNvPr>
          <p:cNvPicPr>
            <a:picLocks noChangeAspect="1"/>
          </p:cNvPicPr>
          <p:nvPr/>
        </p:nvPicPr>
        <p:blipFill>
          <a:blip r:embed="rId2"/>
          <a:stretch>
            <a:fillRect/>
          </a:stretch>
        </p:blipFill>
        <p:spPr>
          <a:xfrm>
            <a:off x="2537460" y="2034344"/>
            <a:ext cx="2120900" cy="1707505"/>
          </a:xfrm>
          <a:prstGeom prst="rect">
            <a:avLst/>
          </a:prstGeom>
        </p:spPr>
      </p:pic>
      <p:pic>
        <p:nvPicPr>
          <p:cNvPr id="4" name="Picture 3">
            <a:extLst>
              <a:ext uri="{FF2B5EF4-FFF2-40B4-BE49-F238E27FC236}">
                <a16:creationId xmlns:a16="http://schemas.microsoft.com/office/drawing/2014/main" id="{005A9318-4960-054E-AC45-055D8BEE4BEA}"/>
              </a:ext>
            </a:extLst>
          </p:cNvPr>
          <p:cNvPicPr>
            <a:picLocks noChangeAspect="1"/>
          </p:cNvPicPr>
          <p:nvPr/>
        </p:nvPicPr>
        <p:blipFill>
          <a:blip r:embed="rId3"/>
          <a:stretch>
            <a:fillRect/>
          </a:stretch>
        </p:blipFill>
        <p:spPr>
          <a:xfrm>
            <a:off x="245497" y="2060470"/>
            <a:ext cx="2156847" cy="1707503"/>
          </a:xfrm>
          <a:prstGeom prst="rect">
            <a:avLst/>
          </a:prstGeom>
        </p:spPr>
      </p:pic>
      <p:sp>
        <p:nvSpPr>
          <p:cNvPr id="6" name="Content Placeholder 2">
            <a:extLst>
              <a:ext uri="{FF2B5EF4-FFF2-40B4-BE49-F238E27FC236}">
                <a16:creationId xmlns:a16="http://schemas.microsoft.com/office/drawing/2014/main" id="{56785A7A-E9F6-D74D-94F3-4C9E73C84E51}"/>
              </a:ext>
            </a:extLst>
          </p:cNvPr>
          <p:cNvSpPr>
            <a:spLocks noGrp="1"/>
          </p:cNvSpPr>
          <p:nvPr>
            <p:ph idx="1"/>
          </p:nvPr>
        </p:nvSpPr>
        <p:spPr>
          <a:xfrm>
            <a:off x="221042" y="4401252"/>
            <a:ext cx="8933795" cy="2133600"/>
          </a:xfrm>
          <a:noFill/>
          <a:ln>
            <a:noFill/>
          </a:ln>
        </p:spPr>
        <p:txBody>
          <a:bodyPr/>
          <a:lstStyle/>
          <a:p>
            <a:r>
              <a:rPr lang="en-US" altLang="zh-CN" sz="2000" dirty="0">
                <a:latin typeface="Comic Sans MS" charset="0"/>
                <a:ea typeface="Comic Sans MS" charset="0"/>
                <a:cs typeface="Comic Sans MS" charset="0"/>
              </a:rPr>
              <a:t>The</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total</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cost</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is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larger</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than</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the</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non-ordered</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middlebox</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set.</a:t>
            </a:r>
          </a:p>
          <a:p>
            <a:r>
              <a:rPr lang="en-US" altLang="zh-CN" sz="2000" dirty="0">
                <a:latin typeface="Comic Sans MS" charset="0"/>
                <a:ea typeface="Comic Sans MS" charset="0"/>
                <a:cs typeface="Comic Sans MS" charset="0"/>
              </a:rPr>
              <a:t>Limited</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vertex</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capacity</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increases</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the</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minimum</a:t>
            </a:r>
            <a:r>
              <a:rPr lang="zh-CN" altLang="en-US" sz="2000" dirty="0">
                <a:latin typeface="Comic Sans MS" charset="0"/>
                <a:ea typeface="Comic Sans MS" charset="0"/>
                <a:cs typeface="Comic Sans MS" charset="0"/>
              </a:rPr>
              <a:t> </a:t>
            </a:r>
            <a:r>
              <a:rPr lang="en-US" altLang="zh-CN" sz="2000" dirty="0">
                <a:latin typeface="Comic Sans MS" charset="0"/>
                <a:ea typeface="Comic Sans MS" charset="0"/>
                <a:cs typeface="Comic Sans MS" charset="0"/>
              </a:rPr>
              <a:t>cost</a:t>
            </a:r>
            <a:r>
              <a:rPr lang="en-US" altLang="zh-CN" sz="2000" dirty="0" smtClean="0">
                <a:latin typeface="Comic Sans MS" charset="0"/>
                <a:ea typeface="Comic Sans MS" charset="0"/>
                <a:cs typeface="Comic Sans MS" charset="0"/>
              </a:rPr>
              <a:t>.</a:t>
            </a:r>
            <a:endParaRPr lang="en-US" altLang="zh-CN" sz="2000" dirty="0">
              <a:latin typeface="Comic Sans MS" charset="0"/>
              <a:ea typeface="Comic Sans MS" charset="0"/>
              <a:cs typeface="Comic Sans MS" charset="0"/>
            </a:endParaRPr>
          </a:p>
        </p:txBody>
      </p:sp>
      <p:sp>
        <p:nvSpPr>
          <p:cNvPr id="7" name="Content Placeholder 6">
            <a:extLst>
              <a:ext uri="{FF2B5EF4-FFF2-40B4-BE49-F238E27FC236}">
                <a16:creationId xmlns:a16="http://schemas.microsoft.com/office/drawing/2014/main" id="{E65F0B26-FD84-0E4B-859B-8FDA03844579}"/>
              </a:ext>
            </a:extLst>
          </p:cNvPr>
          <p:cNvSpPr txBox="1">
            <a:spLocks/>
          </p:cNvSpPr>
          <p:nvPr/>
        </p:nvSpPr>
        <p:spPr bwMode="auto">
          <a:xfrm>
            <a:off x="76200" y="3753709"/>
            <a:ext cx="2667000"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600" kern="0" dirty="0">
                <a:latin typeface="Comic Sans MS" panose="030F0902030302020204" pitchFamily="66" charset="0"/>
                <a:cs typeface="Times New Roman" panose="02020603050405020304" pitchFamily="18" charset="0"/>
              </a:rPr>
              <a:t>Without</a:t>
            </a:r>
            <a:r>
              <a:rPr lang="zh-CN" altLang="en-US" sz="1600" kern="0" dirty="0">
                <a:latin typeface="Comic Sans MS" panose="030F0902030302020204" pitchFamily="66" charset="0"/>
                <a:cs typeface="Times New Roman" panose="02020603050405020304" pitchFamily="18" charset="0"/>
              </a:rPr>
              <a:t> </a:t>
            </a:r>
            <a:r>
              <a:rPr lang="en-US" altLang="zh-CN" sz="1600" kern="0" dirty="0">
                <a:latin typeface="Comic Sans MS" panose="030F0902030302020204" pitchFamily="66" charset="0"/>
                <a:cs typeface="Times New Roman" panose="02020603050405020304" pitchFamily="18" charset="0"/>
              </a:rPr>
              <a:t>vertex</a:t>
            </a:r>
            <a:r>
              <a:rPr lang="zh-CN" altLang="en-US" sz="1600" kern="0" dirty="0">
                <a:latin typeface="Comic Sans MS" panose="030F0902030302020204" pitchFamily="66" charset="0"/>
                <a:cs typeface="Times New Roman" panose="02020603050405020304" pitchFamily="18" charset="0"/>
              </a:rPr>
              <a:t> </a:t>
            </a:r>
            <a:r>
              <a:rPr lang="en-US" altLang="zh-CN" sz="1600" kern="0" dirty="0">
                <a:latin typeface="Comic Sans MS" panose="030F0902030302020204" pitchFamily="66" charset="0"/>
                <a:cs typeface="Times New Roman" panose="02020603050405020304" pitchFamily="18" charset="0"/>
              </a:rPr>
              <a:t>capacity</a:t>
            </a:r>
            <a:endParaRPr lang="en-US" sz="1600" kern="0" dirty="0">
              <a:latin typeface="Comic Sans MS" panose="030F0902030302020204" pitchFamily="66" charset="0"/>
              <a:cs typeface="Times New Roman" panose="02020603050405020304" pitchFamily="18" charset="0"/>
            </a:endParaRPr>
          </a:p>
        </p:txBody>
      </p:sp>
      <p:sp>
        <p:nvSpPr>
          <p:cNvPr id="8" name="Content Placeholder 6">
            <a:extLst>
              <a:ext uri="{FF2B5EF4-FFF2-40B4-BE49-F238E27FC236}">
                <a16:creationId xmlns:a16="http://schemas.microsoft.com/office/drawing/2014/main" id="{E13B714D-DD6A-7D4C-A3D5-C7151292E351}"/>
              </a:ext>
            </a:extLst>
          </p:cNvPr>
          <p:cNvSpPr txBox="1">
            <a:spLocks/>
          </p:cNvSpPr>
          <p:nvPr/>
        </p:nvSpPr>
        <p:spPr bwMode="auto">
          <a:xfrm>
            <a:off x="2565544" y="3761157"/>
            <a:ext cx="2409902"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600" kern="0" dirty="0">
                <a:latin typeface="Comic Sans MS" panose="030F0902030302020204" pitchFamily="66" charset="0"/>
              </a:rPr>
              <a:t>With</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vertex</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capacity</a:t>
            </a:r>
            <a:endParaRPr lang="en-US" sz="1600" kern="0" dirty="0">
              <a:latin typeface="Comic Sans MS" panose="030F0902030302020204" pitchFamily="66" charset="0"/>
            </a:endParaRPr>
          </a:p>
        </p:txBody>
      </p:sp>
      <p:sp>
        <p:nvSpPr>
          <p:cNvPr id="9" name="Content Placeholder 6">
            <a:extLst>
              <a:ext uri="{FF2B5EF4-FFF2-40B4-BE49-F238E27FC236}">
                <a16:creationId xmlns:a16="http://schemas.microsoft.com/office/drawing/2014/main" id="{EF1921B4-3356-FE4C-A150-3454F2AB972F}"/>
              </a:ext>
            </a:extLst>
          </p:cNvPr>
          <p:cNvSpPr txBox="1">
            <a:spLocks/>
          </p:cNvSpPr>
          <p:nvPr/>
        </p:nvSpPr>
        <p:spPr bwMode="auto">
          <a:xfrm>
            <a:off x="4267200" y="3767973"/>
            <a:ext cx="5450175" cy="3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r>
              <a:rPr lang="en-US" altLang="zh-CN" sz="1600" kern="0" dirty="0">
                <a:latin typeface="Comic Sans MS" panose="030F0902030302020204" pitchFamily="66" charset="0"/>
                <a:cs typeface="Times New Roman" panose="02020603050405020304" pitchFamily="18" charset="0"/>
              </a:rPr>
              <a:t>Middlebox</a:t>
            </a:r>
            <a:r>
              <a:rPr lang="zh-CN" altLang="en-US" sz="1600" kern="0" dirty="0">
                <a:latin typeface="Comic Sans MS" panose="030F0902030302020204" pitchFamily="66" charset="0"/>
                <a:cs typeface="Times New Roman" panose="02020603050405020304" pitchFamily="18" charset="0"/>
              </a:rPr>
              <a:t> </a:t>
            </a:r>
            <a:r>
              <a:rPr lang="en-US" altLang="zh-CN" sz="1600" kern="0" dirty="0">
                <a:latin typeface="Comic Sans MS" panose="030F0902030302020204" pitchFamily="66" charset="0"/>
                <a:cs typeface="Times New Roman" panose="02020603050405020304" pitchFamily="18" charset="0"/>
              </a:rPr>
              <a:t>order</a:t>
            </a:r>
            <a:r>
              <a:rPr lang="zh-CN" altLang="en-US" sz="1600" kern="0" dirty="0">
                <a:latin typeface="Comic Sans MS" panose="030F0902030302020204" pitchFamily="66" charset="0"/>
                <a:cs typeface="Times New Roman" panose="02020603050405020304" pitchFamily="18" charset="0"/>
              </a:rPr>
              <a:t> </a:t>
            </a:r>
            <a:r>
              <a:rPr lang="en-US" altLang="zh-CN" sz="1600" kern="0" dirty="0">
                <a:latin typeface="Comic Sans MS" panose="030F0902030302020204" pitchFamily="66" charset="0"/>
                <a:cs typeface="Times New Roman" panose="02020603050405020304" pitchFamily="18" charset="0"/>
              </a:rPr>
              <a:t>effect</a:t>
            </a:r>
            <a:r>
              <a:rPr lang="zh-CN" altLang="en-US" sz="1600" kern="0" dirty="0">
                <a:latin typeface="Comic Sans MS" panose="030F0902030302020204" pitchFamily="66" charset="0"/>
                <a:cs typeface="Times New Roman" panose="02020603050405020304" pitchFamily="18" charset="0"/>
              </a:rPr>
              <a:t> </a:t>
            </a:r>
            <a:r>
              <a:rPr lang="en-US" altLang="zh-CN" sz="1600" kern="0" dirty="0">
                <a:latin typeface="Comic Sans MS" panose="030F0902030302020204" pitchFamily="66" charset="0"/>
                <a:cs typeface="Times New Roman" panose="02020603050405020304" pitchFamily="18" charset="0"/>
              </a:rPr>
              <a:t>at 3 Mbps</a:t>
            </a:r>
            <a:r>
              <a:rPr lang="zh-CN" altLang="en-US" sz="1600" kern="0" dirty="0">
                <a:latin typeface="Comic Sans MS" panose="030F0902030302020204" pitchFamily="66" charset="0"/>
                <a:cs typeface="Times New Roman" panose="02020603050405020304" pitchFamily="18" charset="0"/>
              </a:rPr>
              <a:t> </a:t>
            </a:r>
            <a:r>
              <a:rPr lang="en-US" altLang="zh-CN" sz="1600" kern="0" dirty="0">
                <a:latin typeface="Comic Sans MS" panose="030F0902030302020204" pitchFamily="66" charset="0"/>
                <a:cs typeface="Times New Roman" panose="02020603050405020304" pitchFamily="18" charset="0"/>
              </a:rPr>
              <a:t>(DP)</a:t>
            </a:r>
            <a:endParaRPr lang="en-US" sz="1600" kern="0" dirty="0">
              <a:latin typeface="Comic Sans MS" panose="030F0902030302020204" pitchFamily="66" charset="0"/>
              <a:cs typeface="Times New Roman" panose="02020603050405020304" pitchFamily="18" charset="0"/>
            </a:endParaRPr>
          </a:p>
        </p:txBody>
      </p:sp>
      <p:sp>
        <p:nvSpPr>
          <p:cNvPr id="10" name="Content Placeholder 6">
            <a:extLst>
              <a:ext uri="{FF2B5EF4-FFF2-40B4-BE49-F238E27FC236}">
                <a16:creationId xmlns:a16="http://schemas.microsoft.com/office/drawing/2014/main" id="{675D845A-0E28-4B44-8B99-A4519100761B}"/>
              </a:ext>
            </a:extLst>
          </p:cNvPr>
          <p:cNvSpPr txBox="1">
            <a:spLocks/>
          </p:cNvSpPr>
          <p:nvPr/>
        </p:nvSpPr>
        <p:spPr bwMode="auto">
          <a:xfrm>
            <a:off x="762000" y="1477996"/>
            <a:ext cx="7696200" cy="37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800" kern="0" dirty="0">
                <a:latin typeface="Comic Sans MS" panose="030F0902030302020204" pitchFamily="66" charset="0"/>
                <a:cs typeface="Times New Roman" panose="02020603050405020304" pitchFamily="18" charset="0"/>
              </a:rPr>
              <a:t>Totally-ordered</a:t>
            </a:r>
            <a:r>
              <a:rPr lang="zh-CN" altLang="en-US" sz="1800" kern="0" dirty="0">
                <a:latin typeface="Comic Sans MS" panose="030F0902030302020204" pitchFamily="66" charset="0"/>
                <a:cs typeface="Times New Roman" panose="02020603050405020304" pitchFamily="18" charset="0"/>
              </a:rPr>
              <a:t> </a:t>
            </a:r>
            <a:r>
              <a:rPr lang="en-US" altLang="zh-CN" sz="1800" kern="0" dirty="0" err="1">
                <a:latin typeface="Comic Sans MS" panose="030F0902030302020204" pitchFamily="66" charset="0"/>
                <a:cs typeface="Times New Roman" panose="02020603050405020304" pitchFamily="18" charset="0"/>
              </a:rPr>
              <a:t>middlebox</a:t>
            </a:r>
            <a:r>
              <a:rPr lang="zh-CN" altLang="en-US" sz="1800" kern="0" dirty="0">
                <a:latin typeface="Comic Sans MS" panose="030F0902030302020204" pitchFamily="66" charset="0"/>
                <a:cs typeface="Times New Roman" panose="02020603050405020304" pitchFamily="18" charset="0"/>
              </a:rPr>
              <a:t> </a:t>
            </a:r>
            <a:r>
              <a:rPr lang="en-US" altLang="zh-CN" sz="1800" kern="0" dirty="0" smtClean="0">
                <a:latin typeface="Comic Sans MS" panose="030F0902030302020204" pitchFamily="66" charset="0"/>
                <a:cs typeface="Times New Roman" panose="02020603050405020304" pitchFamily="18" charset="0"/>
              </a:rPr>
              <a:t>set with (2) and without vertex capacity</a:t>
            </a:r>
            <a:endParaRPr lang="en-US" sz="1800" kern="0" dirty="0">
              <a:latin typeface="Comic Sans MS" panose="030F0902030302020204" pitchFamily="66" charset="0"/>
              <a:cs typeface="Times New Roman" panose="02020603050405020304" pitchFamily="18" charset="0"/>
            </a:endParaRPr>
          </a:p>
        </p:txBody>
      </p:sp>
      <p:sp>
        <p:nvSpPr>
          <p:cNvPr id="11" name="Oval 10">
            <a:extLst>
              <a:ext uri="{FF2B5EF4-FFF2-40B4-BE49-F238E27FC236}">
                <a16:creationId xmlns:a16="http://schemas.microsoft.com/office/drawing/2014/main" id="{DC20DD54-90DD-5248-BEC7-330C627AF4F8}"/>
              </a:ext>
            </a:extLst>
          </p:cNvPr>
          <p:cNvSpPr/>
          <p:nvPr/>
        </p:nvSpPr>
        <p:spPr bwMode="auto">
          <a:xfrm>
            <a:off x="457200" y="2115252"/>
            <a:ext cx="533400" cy="9519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2" name="Oval 11">
            <a:extLst>
              <a:ext uri="{FF2B5EF4-FFF2-40B4-BE49-F238E27FC236}">
                <a16:creationId xmlns:a16="http://schemas.microsoft.com/office/drawing/2014/main" id="{F6DFA6D4-E1AA-3D40-8391-D88CC2C3AFBD}"/>
              </a:ext>
            </a:extLst>
          </p:cNvPr>
          <p:cNvSpPr/>
          <p:nvPr/>
        </p:nvSpPr>
        <p:spPr bwMode="auto">
          <a:xfrm>
            <a:off x="2816566" y="2096290"/>
            <a:ext cx="533400" cy="9519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pic>
        <p:nvPicPr>
          <p:cNvPr id="13" name="Picture 12">
            <a:extLst>
              <a:ext uri="{FF2B5EF4-FFF2-40B4-BE49-F238E27FC236}">
                <a16:creationId xmlns:a16="http://schemas.microsoft.com/office/drawing/2014/main" id="{346697E1-45DE-0341-A8E8-259FEE03A1AB}"/>
              </a:ext>
            </a:extLst>
          </p:cNvPr>
          <p:cNvPicPr>
            <a:picLocks noChangeAspect="1"/>
          </p:cNvPicPr>
          <p:nvPr/>
        </p:nvPicPr>
        <p:blipFill>
          <a:blip r:embed="rId4"/>
          <a:stretch>
            <a:fillRect/>
          </a:stretch>
        </p:blipFill>
        <p:spPr>
          <a:xfrm>
            <a:off x="4763310" y="2067864"/>
            <a:ext cx="4202253" cy="1442265"/>
          </a:xfrm>
          <a:prstGeom prst="rect">
            <a:avLst/>
          </a:prstGeom>
        </p:spPr>
      </p:pic>
    </p:spTree>
    <p:extLst>
      <p:ext uri="{BB962C8B-B14F-4D97-AF65-F5344CB8AC3E}">
        <p14:creationId xmlns:p14="http://schemas.microsoft.com/office/powerpoint/2010/main" val="2262957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latin typeface="Comic Sans MS" charset="0"/>
                <a:ea typeface="Comic Sans MS" charset="0"/>
                <a:cs typeface="Comic Sans MS" charset="0"/>
              </a:rPr>
              <a:t>5</a:t>
            </a:r>
            <a:r>
              <a:rPr lang="en-US" altLang="zh-CN" dirty="0" smtClean="0">
                <a:latin typeface="Comic Sans MS" charset="0"/>
                <a:ea typeface="Comic Sans MS" charset="0"/>
                <a:cs typeface="Comic Sans MS" charset="0"/>
              </a:rPr>
              <a:t>.</a:t>
            </a:r>
            <a:r>
              <a:rPr lang="zh-CN" altLang="en-US" dirty="0" smtClean="0">
                <a:latin typeface="Comic Sans MS" charset="0"/>
                <a:ea typeface="Comic Sans MS" charset="0"/>
                <a:cs typeface="Comic Sans MS" charset="0"/>
              </a:rPr>
              <a:t> </a:t>
            </a:r>
            <a:r>
              <a:rPr lang="en-US" altLang="zh-CN" dirty="0">
                <a:latin typeface="Comic Sans MS" charset="0"/>
                <a:ea typeface="Comic Sans MS" charset="0"/>
                <a:cs typeface="Comic Sans MS" charset="0"/>
              </a:rPr>
              <a:t>Conclusion and Future Work</a:t>
            </a:r>
            <a:endParaRPr lang="en-US" dirty="0">
              <a:latin typeface="Comic Sans MS" charset="0"/>
              <a:ea typeface="Comic Sans MS" charset="0"/>
              <a:cs typeface="Comic Sans MS" charset="0"/>
            </a:endParaRPr>
          </a:p>
        </p:txBody>
      </p:sp>
      <p:sp>
        <p:nvSpPr>
          <p:cNvPr id="3" name="Content Placeholder 2"/>
          <p:cNvSpPr>
            <a:spLocks noGrp="1"/>
          </p:cNvSpPr>
          <p:nvPr>
            <p:ph idx="1"/>
          </p:nvPr>
        </p:nvSpPr>
        <p:spPr>
          <a:xfrm>
            <a:off x="381000" y="1416050"/>
            <a:ext cx="8686800" cy="5105400"/>
          </a:xfrm>
        </p:spPr>
        <p:txBody>
          <a:bodyPr/>
          <a:lstStyle/>
          <a:p>
            <a:r>
              <a:rPr lang="en-US" altLang="zh-CN" sz="2400" dirty="0">
                <a:latin typeface="Comic Sans MS" panose="030F0902030302020204" pitchFamily="66" charset="0"/>
              </a:rPr>
              <a:t>Middlebox</a:t>
            </a:r>
            <a:r>
              <a:rPr lang="zh-CN" altLang="en-US" sz="2400" dirty="0">
                <a:latin typeface="Comic Sans MS" panose="030F0902030302020204" pitchFamily="66" charset="0"/>
              </a:rPr>
              <a:t> </a:t>
            </a:r>
            <a:r>
              <a:rPr lang="en-US" altLang="zh-CN" sz="2400" dirty="0">
                <a:latin typeface="Comic Sans MS" panose="030F0902030302020204" pitchFamily="66" charset="0"/>
              </a:rPr>
              <a:t>constraints</a:t>
            </a:r>
          </a:p>
          <a:p>
            <a:pPr lvl="1"/>
            <a:r>
              <a:rPr lang="en-US" altLang="zh-CN" sz="2000" dirty="0">
                <a:latin typeface="Comic Sans MS" panose="030F0902030302020204" pitchFamily="66" charset="0"/>
              </a:rPr>
              <a:t>Traffic-changing</a:t>
            </a:r>
            <a:r>
              <a:rPr lang="zh-CN" altLang="en-US" sz="2000" dirty="0">
                <a:latin typeface="Comic Sans MS" panose="030F0902030302020204" pitchFamily="66" charset="0"/>
              </a:rPr>
              <a:t> </a:t>
            </a:r>
            <a:r>
              <a:rPr lang="en-US" altLang="zh-CN" sz="2000" dirty="0" smtClean="0">
                <a:latin typeface="Comic Sans MS" panose="030F0902030302020204" pitchFamily="66" charset="0"/>
              </a:rPr>
              <a:t>effects, dependency</a:t>
            </a:r>
            <a:r>
              <a:rPr lang="zh-CN" altLang="en-US" sz="2000" dirty="0" smtClean="0">
                <a:latin typeface="Comic Sans MS" panose="030F0902030302020204" pitchFamily="66" charset="0"/>
              </a:rPr>
              <a:t> </a:t>
            </a:r>
            <a:r>
              <a:rPr lang="en-US" altLang="zh-CN" sz="2000" dirty="0" smtClean="0">
                <a:latin typeface="Comic Sans MS" panose="030F0902030302020204" pitchFamily="66" charset="0"/>
              </a:rPr>
              <a:t>relations, and flow</a:t>
            </a:r>
            <a:r>
              <a:rPr lang="zh-CN" altLang="en-US" sz="2000" dirty="0" smtClean="0">
                <a:latin typeface="Comic Sans MS" panose="030F0902030302020204" pitchFamily="66" charset="0"/>
              </a:rPr>
              <a:t> </a:t>
            </a:r>
            <a:r>
              <a:rPr lang="en-US" altLang="zh-CN" sz="2000" dirty="0">
                <a:latin typeface="Comic Sans MS" panose="030F0902030302020204" pitchFamily="66" charset="0"/>
              </a:rPr>
              <a:t>sharing</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Middlebox</a:t>
            </a:r>
            <a:r>
              <a:rPr lang="zh-CN" altLang="en-US" sz="2400" dirty="0">
                <a:latin typeface="Comic Sans MS" panose="030F0902030302020204" pitchFamily="66" charset="0"/>
              </a:rPr>
              <a:t> </a:t>
            </a:r>
            <a:r>
              <a:rPr lang="en-US" altLang="zh-CN" sz="2400" dirty="0">
                <a:latin typeface="Comic Sans MS" panose="030F0902030302020204" pitchFamily="66" charset="0"/>
              </a:rPr>
              <a:t>placement</a:t>
            </a:r>
          </a:p>
          <a:p>
            <a:pPr lvl="1"/>
            <a:r>
              <a:rPr lang="en-US" altLang="zh-CN" sz="2000" dirty="0">
                <a:latin typeface="Comic Sans MS" panose="030F0902030302020204" pitchFamily="66" charset="0"/>
              </a:rPr>
              <a:t>Balancing</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a:t>
            </a:r>
            <a:r>
              <a:rPr lang="zh-CN" altLang="en-US" sz="2000" dirty="0">
                <a:latin typeface="Comic Sans MS" panose="030F0902030302020204" pitchFamily="66" charset="0"/>
              </a:rPr>
              <a:t> </a:t>
            </a:r>
            <a:r>
              <a:rPr lang="en-US" altLang="zh-CN" sz="2000" dirty="0">
                <a:latin typeface="Comic Sans MS" panose="030F0902030302020204" pitchFamily="66" charset="0"/>
              </a:rPr>
              <a:t>set-up</a:t>
            </a:r>
            <a:r>
              <a:rPr lang="zh-CN" altLang="en-US" sz="2000" dirty="0">
                <a:latin typeface="Comic Sans MS" panose="030F0902030302020204" pitchFamily="66" charset="0"/>
              </a:rPr>
              <a:t> </a:t>
            </a:r>
            <a:r>
              <a:rPr lang="en-US" altLang="zh-CN" sz="2000" dirty="0">
                <a:latin typeface="Comic Sans MS" panose="030F0902030302020204" pitchFamily="66" charset="0"/>
              </a:rPr>
              <a:t>cost</a:t>
            </a:r>
            <a:r>
              <a:rPr lang="zh-CN" altLang="en-US" sz="2000" dirty="0">
                <a:latin typeface="Comic Sans MS" panose="030F0902030302020204" pitchFamily="66" charset="0"/>
              </a:rPr>
              <a:t> </a:t>
            </a:r>
            <a:r>
              <a:rPr lang="en-US" altLang="zh-CN" sz="2000" dirty="0">
                <a:latin typeface="Comic Sans MS" panose="030F0902030302020204" pitchFamily="66" charset="0"/>
              </a:rPr>
              <a:t>and</a:t>
            </a:r>
            <a:r>
              <a:rPr lang="zh-CN" altLang="en-US" sz="2000" dirty="0">
                <a:latin typeface="Comic Sans MS" panose="030F0902030302020204" pitchFamily="66" charset="0"/>
              </a:rPr>
              <a:t> </a:t>
            </a:r>
            <a:r>
              <a:rPr lang="en-US" altLang="zh-CN" sz="2000" dirty="0">
                <a:latin typeface="Comic Sans MS" panose="030F0902030302020204" pitchFamily="66" charset="0"/>
              </a:rPr>
              <a:t>bandwidth</a:t>
            </a:r>
            <a:r>
              <a:rPr lang="zh-CN" altLang="en-US" sz="2000" dirty="0">
                <a:latin typeface="Comic Sans MS" panose="030F0902030302020204" pitchFamily="66" charset="0"/>
              </a:rPr>
              <a:t> </a:t>
            </a:r>
            <a:r>
              <a:rPr lang="en-US" altLang="zh-CN" sz="2000" dirty="0">
                <a:latin typeface="Comic Sans MS" panose="030F0902030302020204" pitchFamily="66" charset="0"/>
              </a:rPr>
              <a:t>consumption</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Tree-structured</a:t>
            </a:r>
            <a:r>
              <a:rPr lang="zh-CN" altLang="en-US" sz="2400" dirty="0">
                <a:latin typeface="Comic Sans MS" panose="030F0902030302020204" pitchFamily="66" charset="0"/>
              </a:rPr>
              <a:t> </a:t>
            </a:r>
            <a:r>
              <a:rPr lang="en-US" altLang="zh-CN" sz="2400" dirty="0">
                <a:latin typeface="Comic Sans MS" panose="030F0902030302020204" pitchFamily="66" charset="0"/>
              </a:rPr>
              <a:t>topologies</a:t>
            </a:r>
          </a:p>
          <a:p>
            <a:pPr lvl="1"/>
            <a:r>
              <a:rPr lang="en-US" altLang="zh-CN" sz="2000" dirty="0">
                <a:latin typeface="Comic Sans MS" panose="030F0902030302020204" pitchFamily="66" charset="0"/>
              </a:rPr>
              <a:t>Optimal</a:t>
            </a:r>
            <a:r>
              <a:rPr lang="zh-CN" altLang="en-US" sz="2000" dirty="0">
                <a:latin typeface="Comic Sans MS" panose="030F0902030302020204" pitchFamily="66" charset="0"/>
              </a:rPr>
              <a:t> </a:t>
            </a:r>
            <a:r>
              <a:rPr lang="en-US" altLang="zh-CN" sz="2000" dirty="0">
                <a:latin typeface="Comic Sans MS" panose="030F0902030302020204" pitchFamily="66" charset="0"/>
              </a:rPr>
              <a:t>algorithms</a:t>
            </a:r>
            <a:r>
              <a:rPr lang="zh-CN" altLang="en-US" sz="2000" dirty="0">
                <a:latin typeface="Comic Sans MS" panose="030F0902030302020204" pitchFamily="66" charset="0"/>
              </a:rPr>
              <a:t> </a:t>
            </a:r>
            <a:r>
              <a:rPr lang="en-US" altLang="zh-CN" sz="2000" dirty="0">
                <a:latin typeface="Comic Sans MS" panose="030F0902030302020204" pitchFamily="66" charset="0"/>
              </a:rPr>
              <a:t>for</a:t>
            </a:r>
            <a:r>
              <a:rPr lang="zh-CN" altLang="en-US" sz="2000" dirty="0">
                <a:latin typeface="Comic Sans MS" panose="030F0902030302020204" pitchFamily="66" charset="0"/>
              </a:rPr>
              <a:t> </a:t>
            </a:r>
            <a:r>
              <a:rPr lang="en-US" altLang="zh-CN" sz="2000" dirty="0">
                <a:latin typeface="Comic Sans MS" panose="030F0902030302020204" pitchFamily="66" charset="0"/>
              </a:rPr>
              <a:t>homogeneous</a:t>
            </a:r>
            <a:r>
              <a:rPr lang="zh-CN" altLang="en-US" sz="2000" dirty="0">
                <a:latin typeface="Comic Sans MS" panose="030F0902030302020204" pitchFamily="66" charset="0"/>
              </a:rPr>
              <a:t> </a:t>
            </a:r>
            <a:r>
              <a:rPr lang="en-US" altLang="zh-CN" sz="2000" dirty="0">
                <a:latin typeface="Comic Sans MS" panose="030F0902030302020204" pitchFamily="66" charset="0"/>
              </a:rPr>
              <a:t>flows</a:t>
            </a:r>
          </a:p>
          <a:p>
            <a:pPr lvl="1"/>
            <a:r>
              <a:rPr lang="en-US" altLang="zh-CN" sz="2000" dirty="0">
                <a:latin typeface="Comic Sans MS" panose="030F0902030302020204" pitchFamily="66" charset="0"/>
              </a:rPr>
              <a:t>Performance-guaranteed</a:t>
            </a:r>
            <a:r>
              <a:rPr lang="zh-CN" altLang="en-US" sz="2000" dirty="0">
                <a:latin typeface="Comic Sans MS" panose="030F0902030302020204" pitchFamily="66" charset="0"/>
              </a:rPr>
              <a:t> </a:t>
            </a:r>
            <a:r>
              <a:rPr lang="en-US" altLang="zh-CN" sz="2000" dirty="0">
                <a:latin typeface="Comic Sans MS" panose="030F0902030302020204" pitchFamily="66" charset="0"/>
              </a:rPr>
              <a:t>algorithm</a:t>
            </a:r>
            <a:r>
              <a:rPr lang="zh-CN" altLang="en-US" sz="2000" dirty="0">
                <a:latin typeface="Comic Sans MS" panose="030F0902030302020204" pitchFamily="66" charset="0"/>
              </a:rPr>
              <a:t> </a:t>
            </a:r>
            <a:r>
              <a:rPr lang="en-US" altLang="zh-CN" sz="2000" dirty="0">
                <a:latin typeface="Comic Sans MS" panose="030F0902030302020204" pitchFamily="66" charset="0"/>
              </a:rPr>
              <a:t>for</a:t>
            </a:r>
            <a:r>
              <a:rPr lang="zh-CN" altLang="en-US" sz="2000" dirty="0">
                <a:latin typeface="Comic Sans MS" panose="030F0902030302020204" pitchFamily="66" charset="0"/>
              </a:rPr>
              <a:t> </a:t>
            </a:r>
            <a:r>
              <a:rPr lang="en-US" altLang="zh-CN" sz="2000" dirty="0">
                <a:latin typeface="Comic Sans MS" panose="030F0902030302020204" pitchFamily="66" charset="0"/>
              </a:rPr>
              <a:t>heterogeneous</a:t>
            </a:r>
            <a:r>
              <a:rPr lang="zh-CN" altLang="en-US" sz="2000" dirty="0">
                <a:latin typeface="Comic Sans MS" panose="030F0902030302020204" pitchFamily="66" charset="0"/>
              </a:rPr>
              <a:t> </a:t>
            </a:r>
            <a:r>
              <a:rPr lang="en-US" altLang="zh-CN" sz="2000" dirty="0">
                <a:latin typeface="Comic Sans MS" panose="030F0902030302020204" pitchFamily="66" charset="0"/>
              </a:rPr>
              <a:t>flows</a:t>
            </a:r>
          </a:p>
          <a:p>
            <a:pPr lvl="1"/>
            <a:endParaRPr lang="en-US" altLang="zh-CN" sz="800" dirty="0">
              <a:latin typeface="Comic Sans MS" panose="030F0902030302020204" pitchFamily="66" charset="0"/>
            </a:endParaRPr>
          </a:p>
          <a:p>
            <a:r>
              <a:rPr lang="en-US" altLang="zh-CN" sz="2400" dirty="0">
                <a:latin typeface="Comic Sans MS" panose="030F0902030302020204" pitchFamily="66" charset="0"/>
              </a:rPr>
              <a:t>Future work</a:t>
            </a:r>
          </a:p>
          <a:p>
            <a:pPr lvl="1"/>
            <a:r>
              <a:rPr lang="en-US" sz="2300" dirty="0">
                <a:latin typeface="Comic Sans MS" panose="030F0902030302020204" pitchFamily="66" charset="0"/>
              </a:rPr>
              <a:t>General </a:t>
            </a:r>
            <a:r>
              <a:rPr lang="en-US" sz="2300" dirty="0" smtClean="0">
                <a:latin typeface="Comic Sans MS" panose="030F0902030302020204" pitchFamily="66" charset="0"/>
              </a:rPr>
              <a:t>tree-structure and </a:t>
            </a:r>
            <a:r>
              <a:rPr lang="en-US" sz="2300" smtClean="0">
                <a:latin typeface="Comic Sans MS" panose="030F0902030302020204" pitchFamily="66" charset="0"/>
              </a:rPr>
              <a:t>other topologies</a:t>
            </a:r>
            <a:endParaRPr lang="en-US" sz="2300" dirty="0">
              <a:latin typeface="Comic Sans MS" panose="030F0902030302020204" pitchFamily="66" charset="0"/>
            </a:endParaRPr>
          </a:p>
        </p:txBody>
      </p:sp>
    </p:spTree>
    <p:extLst>
      <p:ext uri="{BB962C8B-B14F-4D97-AF65-F5344CB8AC3E}">
        <p14:creationId xmlns:p14="http://schemas.microsoft.com/office/powerpoint/2010/main" val="1860031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C18C-FF90-ED40-A8DB-084C93240AF1}"/>
              </a:ext>
            </a:extLst>
          </p:cNvPr>
          <p:cNvSpPr>
            <a:spLocks noGrp="1"/>
          </p:cNvSpPr>
          <p:nvPr>
            <p:ph type="title"/>
          </p:nvPr>
        </p:nvSpPr>
        <p:spPr/>
        <p:txBody>
          <a:bodyPr/>
          <a:lstStyle/>
          <a:p>
            <a:r>
              <a:rPr lang="en-US" altLang="zh-CN" dirty="0" smtClean="0">
                <a:latin typeface="Comic Sans MS" panose="030F0902030302020204" pitchFamily="66" charset="0"/>
              </a:rPr>
              <a:t>Future Work: Other Chain </a:t>
            </a:r>
            <a:r>
              <a:rPr lang="en-US" altLang="zh-CN" dirty="0">
                <a:latin typeface="Comic Sans MS" panose="030F0902030302020204" pitchFamily="66" charset="0"/>
              </a:rPr>
              <a:t>Models</a:t>
            </a:r>
            <a:endParaRPr lang="en-US" dirty="0">
              <a:latin typeface="Comic Sans MS" panose="030F0902030302020204" pitchFamily="66" charset="0"/>
            </a:endParaRPr>
          </a:p>
        </p:txBody>
      </p:sp>
      <p:pic>
        <p:nvPicPr>
          <p:cNvPr id="7" name="Picture 6">
            <a:extLst>
              <a:ext uri="{FF2B5EF4-FFF2-40B4-BE49-F238E27FC236}">
                <a16:creationId xmlns:a16="http://schemas.microsoft.com/office/drawing/2014/main" id="{6F54E995-1061-1146-94D1-0F07F025AD46}"/>
              </a:ext>
            </a:extLst>
          </p:cNvPr>
          <p:cNvPicPr>
            <a:picLocks noChangeAspect="1"/>
          </p:cNvPicPr>
          <p:nvPr/>
        </p:nvPicPr>
        <p:blipFill>
          <a:blip r:embed="rId3"/>
          <a:stretch>
            <a:fillRect/>
          </a:stretch>
        </p:blipFill>
        <p:spPr>
          <a:xfrm>
            <a:off x="228600" y="1608867"/>
            <a:ext cx="5334000" cy="1820133"/>
          </a:xfrm>
          <a:prstGeom prst="rect">
            <a:avLst/>
          </a:prstGeom>
        </p:spPr>
      </p:pic>
      <p:pic>
        <p:nvPicPr>
          <p:cNvPr id="9" name="Picture 8">
            <a:extLst>
              <a:ext uri="{FF2B5EF4-FFF2-40B4-BE49-F238E27FC236}">
                <a16:creationId xmlns:a16="http://schemas.microsoft.com/office/drawing/2014/main" id="{C673603C-1F33-B44C-BB8A-FF7A771D437E}"/>
              </a:ext>
            </a:extLst>
          </p:cNvPr>
          <p:cNvPicPr>
            <a:picLocks noChangeAspect="1"/>
          </p:cNvPicPr>
          <p:nvPr/>
        </p:nvPicPr>
        <p:blipFill>
          <a:blip r:embed="rId4"/>
          <a:stretch>
            <a:fillRect/>
          </a:stretch>
        </p:blipFill>
        <p:spPr>
          <a:xfrm>
            <a:off x="846979" y="3574727"/>
            <a:ext cx="2959100" cy="1454473"/>
          </a:xfrm>
          <a:prstGeom prst="rect">
            <a:avLst/>
          </a:prstGeom>
        </p:spPr>
      </p:pic>
      <p:pic>
        <p:nvPicPr>
          <p:cNvPr id="10" name="Picture 9">
            <a:extLst>
              <a:ext uri="{FF2B5EF4-FFF2-40B4-BE49-F238E27FC236}">
                <a16:creationId xmlns:a16="http://schemas.microsoft.com/office/drawing/2014/main" id="{91AC1092-D2D8-E645-A760-0716FE97AD79}"/>
              </a:ext>
            </a:extLst>
          </p:cNvPr>
          <p:cNvPicPr>
            <a:picLocks noChangeAspect="1"/>
          </p:cNvPicPr>
          <p:nvPr/>
        </p:nvPicPr>
        <p:blipFill>
          <a:blip r:embed="rId5"/>
          <a:stretch>
            <a:fillRect/>
          </a:stretch>
        </p:blipFill>
        <p:spPr>
          <a:xfrm>
            <a:off x="4557734" y="3521760"/>
            <a:ext cx="3430566" cy="1477397"/>
          </a:xfrm>
          <a:prstGeom prst="rect">
            <a:avLst/>
          </a:prstGeom>
        </p:spPr>
      </p:pic>
      <p:sp>
        <p:nvSpPr>
          <p:cNvPr id="11" name="Content Placeholder 6">
            <a:extLst>
              <a:ext uri="{FF2B5EF4-FFF2-40B4-BE49-F238E27FC236}">
                <a16:creationId xmlns:a16="http://schemas.microsoft.com/office/drawing/2014/main" id="{27F67D56-B796-0941-AD75-F0142CF714C1}"/>
              </a:ext>
            </a:extLst>
          </p:cNvPr>
          <p:cNvSpPr txBox="1">
            <a:spLocks/>
          </p:cNvSpPr>
          <p:nvPr/>
        </p:nvSpPr>
        <p:spPr bwMode="auto">
          <a:xfrm>
            <a:off x="1263695" y="5142692"/>
            <a:ext cx="15405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800" kern="0" dirty="0">
                <a:latin typeface="Comic Sans MS" panose="030F0902030302020204" pitchFamily="66" charset="0"/>
              </a:rPr>
              <a:t>f</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before</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f’</a:t>
            </a:r>
            <a:endParaRPr lang="en-US" sz="1800" kern="0" dirty="0">
              <a:latin typeface="Comic Sans MS" panose="030F0902030302020204" pitchFamily="66" charset="0"/>
            </a:endParaRPr>
          </a:p>
        </p:txBody>
      </p:sp>
      <p:sp>
        <p:nvSpPr>
          <p:cNvPr id="12" name="Content Placeholder 6">
            <a:extLst>
              <a:ext uri="{FF2B5EF4-FFF2-40B4-BE49-F238E27FC236}">
                <a16:creationId xmlns:a16="http://schemas.microsoft.com/office/drawing/2014/main" id="{C2D196A4-2B3F-374C-AFC7-29AAF608CB2B}"/>
              </a:ext>
            </a:extLst>
          </p:cNvPr>
          <p:cNvSpPr txBox="1">
            <a:spLocks/>
          </p:cNvSpPr>
          <p:nvPr/>
        </p:nvSpPr>
        <p:spPr bwMode="auto">
          <a:xfrm>
            <a:off x="5668058" y="5177309"/>
            <a:ext cx="15405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800" kern="0" dirty="0">
                <a:latin typeface="Comic Sans MS" panose="030F0902030302020204" pitchFamily="66" charset="0"/>
              </a:rPr>
              <a:t>f‘</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before</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f</a:t>
            </a:r>
            <a:endParaRPr lang="en-US" sz="1800" kern="0" dirty="0">
              <a:latin typeface="Comic Sans MS" panose="030F0902030302020204" pitchFamily="66" charset="0"/>
            </a:endParaRPr>
          </a:p>
        </p:txBody>
      </p:sp>
      <p:sp>
        <p:nvSpPr>
          <p:cNvPr id="13" name="Content Placeholder 6">
            <a:extLst>
              <a:ext uri="{FF2B5EF4-FFF2-40B4-BE49-F238E27FC236}">
                <a16:creationId xmlns:a16="http://schemas.microsoft.com/office/drawing/2014/main" id="{7546E06B-0ABD-F846-B911-A16AAB4C9876}"/>
              </a:ext>
            </a:extLst>
          </p:cNvPr>
          <p:cNvSpPr txBox="1">
            <a:spLocks/>
          </p:cNvSpPr>
          <p:nvPr/>
        </p:nvSpPr>
        <p:spPr bwMode="auto">
          <a:xfrm>
            <a:off x="6273017" y="1219200"/>
            <a:ext cx="2283004" cy="67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r>
              <a:rPr lang="en-US" altLang="zh-CN" sz="1800" kern="0" dirty="0">
                <a:latin typeface="Comic Sans MS" panose="030F0902030302020204" pitchFamily="66" charset="0"/>
              </a:rPr>
              <a:t>d</a:t>
            </a:r>
            <a:r>
              <a:rPr lang="en-US" altLang="zh-CN" sz="1800" kern="0" baseline="-25000" dirty="0">
                <a:latin typeface="Comic Sans MS" panose="030F0902030302020204" pitchFamily="66" charset="0"/>
              </a:rPr>
              <a:t>1</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1</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	d</a:t>
            </a:r>
            <a:r>
              <a:rPr lang="en-US" altLang="zh-CN" sz="1800" kern="0" baseline="-25000" dirty="0">
                <a:latin typeface="Comic Sans MS" panose="030F0902030302020204" pitchFamily="66" charset="0"/>
              </a:rPr>
              <a:t>2</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2</a:t>
            </a:r>
          </a:p>
          <a:p>
            <a:pPr marL="0" indent="0" algn="ctr">
              <a:buFont typeface="Wingdings" panose="05000000000000000000" pitchFamily="2" charset="2"/>
              <a:buNone/>
            </a:pPr>
            <a:r>
              <a:rPr lang="en-US" sz="1800" kern="0" dirty="0">
                <a:latin typeface="Comic Sans MS" panose="030F0902030302020204" pitchFamily="66" charset="0"/>
              </a:rPr>
              <a:t>P</a:t>
            </a:r>
            <a:r>
              <a:rPr lang="en-US" altLang="zh-CN" sz="1800" kern="0" dirty="0">
                <a:latin typeface="Comic Sans MS" panose="030F0902030302020204" pitchFamily="66" charset="0"/>
              </a:rPr>
              <a:t>rocessing time</a:t>
            </a:r>
            <a:endParaRPr lang="en-US" sz="1800" kern="0" dirty="0">
              <a:latin typeface="Comic Sans MS" panose="030F0902030302020204" pitchFamily="66" charset="0"/>
            </a:endParaRPr>
          </a:p>
        </p:txBody>
      </p:sp>
      <p:cxnSp>
        <p:nvCxnSpPr>
          <p:cNvPr id="17" name="Straight Arrow Connector 16">
            <a:extLst>
              <a:ext uri="{FF2B5EF4-FFF2-40B4-BE49-F238E27FC236}">
                <a16:creationId xmlns:a16="http://schemas.microsoft.com/office/drawing/2014/main" id="{ADB493E6-6EFF-DA41-9891-689AD58CC86E}"/>
              </a:ext>
            </a:extLst>
          </p:cNvPr>
          <p:cNvCxnSpPr>
            <a:cxnSpLocks/>
          </p:cNvCxnSpPr>
          <p:nvPr/>
        </p:nvCxnSpPr>
        <p:spPr bwMode="auto">
          <a:xfrm>
            <a:off x="3474866" y="4512671"/>
            <a:ext cx="351381" cy="595769"/>
          </a:xfrm>
          <a:prstGeom prst="straightConnector1">
            <a:avLst/>
          </a:prstGeom>
          <a:solidFill>
            <a:srgbClr val="00B8FF"/>
          </a:solidFill>
          <a:ln w="28575" cap="flat" cmpd="sng" algn="ctr">
            <a:solidFill>
              <a:srgbClr val="FF0000"/>
            </a:solidFill>
            <a:prstDash val="solid"/>
            <a:round/>
            <a:headEnd type="none" w="med" len="med"/>
            <a:tailEnd type="triangle"/>
          </a:ln>
          <a:effectLst/>
        </p:spPr>
      </p:cxnSp>
      <p:sp>
        <p:nvSpPr>
          <p:cNvPr id="18" name="Content Placeholder 6">
            <a:extLst>
              <a:ext uri="{FF2B5EF4-FFF2-40B4-BE49-F238E27FC236}">
                <a16:creationId xmlns:a16="http://schemas.microsoft.com/office/drawing/2014/main" id="{582F2CB0-2C13-A845-B69A-92C54A2A90E8}"/>
              </a:ext>
            </a:extLst>
          </p:cNvPr>
          <p:cNvSpPr txBox="1">
            <a:spLocks/>
          </p:cNvSpPr>
          <p:nvPr/>
        </p:nvSpPr>
        <p:spPr bwMode="auto">
          <a:xfrm>
            <a:off x="3387809" y="5119815"/>
            <a:ext cx="990600" cy="42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r>
              <a:rPr lang="en-US" altLang="zh-CN" sz="1800" kern="0" dirty="0">
                <a:latin typeface="Comic Sans MS" panose="030F0902030302020204" pitchFamily="66" charset="0"/>
              </a:rPr>
              <a:t>t</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10</a:t>
            </a:r>
            <a:r>
              <a:rPr lang="zh-CN" altLang="en-US" sz="1800" kern="0" dirty="0">
                <a:latin typeface="Comic Sans MS" panose="030F0902030302020204" pitchFamily="66" charset="0"/>
              </a:rPr>
              <a:t> </a:t>
            </a:r>
            <a:endParaRPr lang="en-US" sz="1800" kern="0" dirty="0">
              <a:latin typeface="Comic Sans MS" panose="030F0902030302020204" pitchFamily="66" charset="0"/>
            </a:endParaRPr>
          </a:p>
        </p:txBody>
      </p:sp>
      <p:sp>
        <p:nvSpPr>
          <p:cNvPr id="20" name="Oval 19">
            <a:extLst>
              <a:ext uri="{FF2B5EF4-FFF2-40B4-BE49-F238E27FC236}">
                <a16:creationId xmlns:a16="http://schemas.microsoft.com/office/drawing/2014/main" id="{F7B63073-DB51-584C-B36C-9DD4D8E644A0}"/>
              </a:ext>
            </a:extLst>
          </p:cNvPr>
          <p:cNvSpPr/>
          <p:nvPr/>
        </p:nvSpPr>
        <p:spPr bwMode="auto">
          <a:xfrm>
            <a:off x="3321936" y="5071052"/>
            <a:ext cx="1235798" cy="48640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cxnSp>
        <p:nvCxnSpPr>
          <p:cNvPr id="23" name="Straight Arrow Connector 22">
            <a:extLst>
              <a:ext uri="{FF2B5EF4-FFF2-40B4-BE49-F238E27FC236}">
                <a16:creationId xmlns:a16="http://schemas.microsoft.com/office/drawing/2014/main" id="{579EEB62-E452-8A48-A54B-AEEFC8F0E172}"/>
              </a:ext>
            </a:extLst>
          </p:cNvPr>
          <p:cNvCxnSpPr>
            <a:cxnSpLocks/>
          </p:cNvCxnSpPr>
          <p:nvPr/>
        </p:nvCxnSpPr>
        <p:spPr bwMode="auto">
          <a:xfrm>
            <a:off x="7596582" y="4439335"/>
            <a:ext cx="351381" cy="595769"/>
          </a:xfrm>
          <a:prstGeom prst="straightConnector1">
            <a:avLst/>
          </a:prstGeom>
          <a:solidFill>
            <a:srgbClr val="00B8FF"/>
          </a:solidFill>
          <a:ln w="28575" cap="flat" cmpd="sng" algn="ctr">
            <a:solidFill>
              <a:srgbClr val="FF0000"/>
            </a:solidFill>
            <a:prstDash val="solid"/>
            <a:round/>
            <a:headEnd type="none" w="med" len="med"/>
            <a:tailEnd type="triangle"/>
          </a:ln>
          <a:effectLst/>
        </p:spPr>
      </p:cxnSp>
      <p:sp>
        <p:nvSpPr>
          <p:cNvPr id="24" name="Content Placeholder 6">
            <a:extLst>
              <a:ext uri="{FF2B5EF4-FFF2-40B4-BE49-F238E27FC236}">
                <a16:creationId xmlns:a16="http://schemas.microsoft.com/office/drawing/2014/main" id="{01F515E7-A702-A746-864F-A37090B01092}"/>
              </a:ext>
            </a:extLst>
          </p:cNvPr>
          <p:cNvSpPr txBox="1">
            <a:spLocks/>
          </p:cNvSpPr>
          <p:nvPr/>
        </p:nvSpPr>
        <p:spPr bwMode="auto">
          <a:xfrm>
            <a:off x="7694613" y="5063302"/>
            <a:ext cx="990600" cy="42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r>
              <a:rPr lang="en-US" altLang="zh-CN" sz="1800" kern="0" dirty="0">
                <a:latin typeface="Comic Sans MS" panose="030F0902030302020204" pitchFamily="66" charset="0"/>
              </a:rPr>
              <a:t>t’</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a:t>
            </a:r>
            <a:r>
              <a:rPr lang="zh-CN" altLang="en-US" sz="1800" kern="0" dirty="0">
                <a:latin typeface="Comic Sans MS" panose="030F0902030302020204" pitchFamily="66" charset="0"/>
              </a:rPr>
              <a:t> </a:t>
            </a:r>
            <a:r>
              <a:rPr lang="en-US" altLang="zh-CN" sz="1800" kern="0" dirty="0">
                <a:latin typeface="Comic Sans MS" panose="030F0902030302020204" pitchFamily="66" charset="0"/>
              </a:rPr>
              <a:t>12</a:t>
            </a:r>
            <a:r>
              <a:rPr lang="zh-CN" altLang="en-US" sz="1800" kern="0" dirty="0">
                <a:latin typeface="Comic Sans MS" panose="030F0902030302020204" pitchFamily="66" charset="0"/>
              </a:rPr>
              <a:t> </a:t>
            </a:r>
            <a:endParaRPr lang="en-US" sz="1800" kern="0" dirty="0">
              <a:latin typeface="Comic Sans MS" panose="030F0902030302020204" pitchFamily="66" charset="0"/>
            </a:endParaRPr>
          </a:p>
        </p:txBody>
      </p:sp>
      <p:sp>
        <p:nvSpPr>
          <p:cNvPr id="25" name="Oval 24">
            <a:extLst>
              <a:ext uri="{FF2B5EF4-FFF2-40B4-BE49-F238E27FC236}">
                <a16:creationId xmlns:a16="http://schemas.microsoft.com/office/drawing/2014/main" id="{0D1D9E6C-32BB-3A43-9590-E13927C41405}"/>
              </a:ext>
            </a:extLst>
          </p:cNvPr>
          <p:cNvSpPr/>
          <p:nvPr/>
        </p:nvSpPr>
        <p:spPr bwMode="auto">
          <a:xfrm>
            <a:off x="7585660" y="5009866"/>
            <a:ext cx="1235798" cy="48640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cxnSp>
        <p:nvCxnSpPr>
          <p:cNvPr id="28" name="Straight Arrow Connector 27">
            <a:extLst>
              <a:ext uri="{FF2B5EF4-FFF2-40B4-BE49-F238E27FC236}">
                <a16:creationId xmlns:a16="http://schemas.microsoft.com/office/drawing/2014/main" id="{B91D408C-AE47-1A40-AD00-F24CA4B224FD}"/>
              </a:ext>
            </a:extLst>
          </p:cNvPr>
          <p:cNvCxnSpPr>
            <a:cxnSpLocks/>
            <a:endCxn id="32" idx="2"/>
          </p:cNvCxnSpPr>
          <p:nvPr/>
        </p:nvCxnSpPr>
        <p:spPr bwMode="auto">
          <a:xfrm flipV="1">
            <a:off x="5826131" y="3566797"/>
            <a:ext cx="1929671" cy="548003"/>
          </a:xfrm>
          <a:prstGeom prst="straightConnector1">
            <a:avLst/>
          </a:prstGeom>
          <a:solidFill>
            <a:srgbClr val="00B8FF"/>
          </a:solidFill>
          <a:ln w="28575" cap="flat" cmpd="sng" algn="ctr">
            <a:solidFill>
              <a:srgbClr val="FF0000"/>
            </a:solidFill>
            <a:prstDash val="solid"/>
            <a:round/>
            <a:headEnd type="none" w="med" len="med"/>
            <a:tailEnd type="triangle"/>
          </a:ln>
          <a:effectLst/>
        </p:spPr>
      </p:cxnSp>
      <p:sp>
        <p:nvSpPr>
          <p:cNvPr id="31" name="Content Placeholder 6">
            <a:extLst>
              <a:ext uri="{FF2B5EF4-FFF2-40B4-BE49-F238E27FC236}">
                <a16:creationId xmlns:a16="http://schemas.microsoft.com/office/drawing/2014/main" id="{53542331-A64C-1348-949D-0C5659E4556E}"/>
              </a:ext>
            </a:extLst>
          </p:cNvPr>
          <p:cNvSpPr txBox="1">
            <a:spLocks/>
          </p:cNvSpPr>
          <p:nvPr/>
        </p:nvSpPr>
        <p:spPr bwMode="auto">
          <a:xfrm>
            <a:off x="7847605" y="3352894"/>
            <a:ext cx="1143995" cy="42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lgn="ctr">
              <a:buFont typeface="Wingdings" panose="05000000000000000000" pitchFamily="2" charset="2"/>
              <a:buNone/>
            </a:pPr>
            <a:r>
              <a:rPr lang="en-US" altLang="zh-CN" sz="1800" kern="0" dirty="0">
                <a:latin typeface="Comic Sans MS" panose="030F0902030302020204" pitchFamily="66" charset="0"/>
              </a:rPr>
              <a:t>prolong</a:t>
            </a:r>
            <a:endParaRPr lang="en-US" sz="1800" kern="0" dirty="0">
              <a:latin typeface="Comic Sans MS" panose="030F0902030302020204" pitchFamily="66" charset="0"/>
            </a:endParaRPr>
          </a:p>
        </p:txBody>
      </p:sp>
      <p:sp>
        <p:nvSpPr>
          <p:cNvPr id="32" name="Oval 31">
            <a:extLst>
              <a:ext uri="{FF2B5EF4-FFF2-40B4-BE49-F238E27FC236}">
                <a16:creationId xmlns:a16="http://schemas.microsoft.com/office/drawing/2014/main" id="{41CBE1BB-5743-1846-8C39-D9A2D0AFFAEA}"/>
              </a:ext>
            </a:extLst>
          </p:cNvPr>
          <p:cNvSpPr/>
          <p:nvPr/>
        </p:nvSpPr>
        <p:spPr bwMode="auto">
          <a:xfrm>
            <a:off x="7755802" y="3323593"/>
            <a:ext cx="1235798" cy="48640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cxnSp>
        <p:nvCxnSpPr>
          <p:cNvPr id="33" name="Straight Arrow Connector 32">
            <a:extLst>
              <a:ext uri="{FF2B5EF4-FFF2-40B4-BE49-F238E27FC236}">
                <a16:creationId xmlns:a16="http://schemas.microsoft.com/office/drawing/2014/main" id="{82C24BC7-D2BD-2F43-95AB-8A5ACF779C26}"/>
              </a:ext>
            </a:extLst>
          </p:cNvPr>
          <p:cNvCxnSpPr>
            <a:cxnSpLocks/>
          </p:cNvCxnSpPr>
          <p:nvPr/>
        </p:nvCxnSpPr>
        <p:spPr bwMode="auto">
          <a:xfrm flipV="1">
            <a:off x="6019800" y="3774893"/>
            <a:ext cx="1928163" cy="737778"/>
          </a:xfrm>
          <a:prstGeom prst="straightConnector1">
            <a:avLst/>
          </a:prstGeom>
          <a:solidFill>
            <a:srgbClr val="00B8FF"/>
          </a:solidFill>
          <a:ln w="28575" cap="flat" cmpd="sng" algn="ctr">
            <a:solidFill>
              <a:srgbClr val="FF0000"/>
            </a:solidFill>
            <a:prstDash val="solid"/>
            <a:round/>
            <a:headEnd type="none" w="med" len="med"/>
            <a:tailEnd type="triangle"/>
          </a:ln>
          <a:effectLst/>
        </p:spPr>
      </p:cxnSp>
      <p:sp>
        <p:nvSpPr>
          <p:cNvPr id="3" name="TextBox 2"/>
          <p:cNvSpPr txBox="1"/>
          <p:nvPr/>
        </p:nvSpPr>
        <p:spPr>
          <a:xfrm>
            <a:off x="717786" y="5763534"/>
            <a:ext cx="6030818" cy="830997"/>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tx1"/>
                </a:solidFill>
                <a:latin typeface="Comic Sans MS" panose="030F0702030302020204" pitchFamily="66" charset="0"/>
              </a:rPr>
              <a:t>Minimiz</a:t>
            </a:r>
            <a:r>
              <a:rPr lang="en-US" altLang="zh-CN" sz="2000" dirty="0">
                <a:solidFill>
                  <a:schemeClr val="tx1"/>
                </a:solidFill>
                <a:latin typeface="Comic Sans MS" panose="030F0702030302020204" pitchFamily="66" charset="0"/>
              </a:rPr>
              <a:t>ing</a:t>
            </a:r>
            <a:r>
              <a:rPr lang="en-US" sz="2000" dirty="0">
                <a:solidFill>
                  <a:schemeClr val="tx1"/>
                </a:solidFill>
                <a:latin typeface="Comic Sans MS" panose="030F0702030302020204" pitchFamily="66" charset="0"/>
              </a:rPr>
              <a:t> the makespan</a:t>
            </a:r>
            <a:r>
              <a:rPr lang="zh-CN" altLang="en-US" sz="2000" dirty="0">
                <a:solidFill>
                  <a:schemeClr val="tx1"/>
                </a:solidFill>
                <a:latin typeface="Comic Sans MS" panose="030F0702030302020204" pitchFamily="66" charset="0"/>
              </a:rPr>
              <a:t> </a:t>
            </a:r>
            <a:r>
              <a:rPr lang="en-US" altLang="zh-CN" sz="2000" dirty="0">
                <a:solidFill>
                  <a:schemeClr val="tx1"/>
                </a:solidFill>
                <a:latin typeface="Comic Sans MS" panose="030F0702030302020204" pitchFamily="66" charset="0"/>
              </a:rPr>
              <a:t>(similar</a:t>
            </a:r>
            <a:r>
              <a:rPr lang="zh-CN" altLang="en-US" sz="2000" dirty="0">
                <a:solidFill>
                  <a:schemeClr val="tx1"/>
                </a:solidFill>
                <a:latin typeface="Comic Sans MS" panose="030F0702030302020204" pitchFamily="66" charset="0"/>
              </a:rPr>
              <a:t> </a:t>
            </a:r>
            <a:r>
              <a:rPr lang="en-US" altLang="zh-CN" sz="2000" dirty="0">
                <a:solidFill>
                  <a:schemeClr val="tx1"/>
                </a:solidFill>
                <a:latin typeface="Comic Sans MS" panose="030F0702030302020204" pitchFamily="66" charset="0"/>
              </a:rPr>
              <a:t>to</a:t>
            </a:r>
            <a:r>
              <a:rPr lang="zh-CN" altLang="en-US" sz="2000" dirty="0">
                <a:solidFill>
                  <a:schemeClr val="tx1"/>
                </a:solidFill>
                <a:latin typeface="Comic Sans MS" panose="030F0702030302020204" pitchFamily="66" charset="0"/>
              </a:rPr>
              <a:t> </a:t>
            </a:r>
            <a:r>
              <a:rPr lang="en-US" altLang="zh-CN" sz="2000" dirty="0">
                <a:solidFill>
                  <a:srgbClr val="0070C0"/>
                </a:solidFill>
                <a:latin typeface="Comic Sans MS" panose="030F0702030302020204" pitchFamily="66" charset="0"/>
              </a:rPr>
              <a:t>flow</a:t>
            </a:r>
            <a:r>
              <a:rPr lang="zh-CN" altLang="en-US" sz="2000" dirty="0">
                <a:solidFill>
                  <a:srgbClr val="0070C0"/>
                </a:solidFill>
                <a:latin typeface="Comic Sans MS" panose="030F0702030302020204" pitchFamily="66" charset="0"/>
              </a:rPr>
              <a:t> </a:t>
            </a:r>
            <a:r>
              <a:rPr lang="en-US" altLang="zh-CN" sz="2000" dirty="0">
                <a:solidFill>
                  <a:srgbClr val="0070C0"/>
                </a:solidFill>
                <a:latin typeface="Comic Sans MS" panose="030F0702030302020204" pitchFamily="66" charset="0"/>
              </a:rPr>
              <a:t>shop</a:t>
            </a:r>
            <a:r>
              <a:rPr lang="en-US" altLang="zh-CN" sz="2000" dirty="0">
                <a:solidFill>
                  <a:schemeClr val="tx1"/>
                </a:solidFill>
                <a:latin typeface="Comic Sans MS" panose="030F0702030302020204" pitchFamily="66" charset="0"/>
              </a:rPr>
              <a:t>)</a:t>
            </a:r>
            <a:endParaRPr lang="en-US" sz="2000" dirty="0">
              <a:solidFill>
                <a:schemeClr val="tx1"/>
              </a:solidFill>
              <a:latin typeface="Comic Sans MS" panose="030F0702030302020204" pitchFamily="66" charset="0"/>
            </a:endParaRPr>
          </a:p>
          <a:p>
            <a:pPr marL="285750" indent="-285750">
              <a:buFont typeface="Arial" panose="020B0604020202020204" pitchFamily="34" charset="0"/>
              <a:buChar char="•"/>
            </a:pPr>
            <a:endParaRPr lang="en-US" sz="800" dirty="0">
              <a:solidFill>
                <a:schemeClr val="tx1"/>
              </a:solidFill>
              <a:latin typeface="Comic Sans MS" panose="030F0702030302020204" pitchFamily="66" charset="0"/>
            </a:endParaRPr>
          </a:p>
          <a:p>
            <a:pPr marL="285750" indent="-285750">
              <a:buFont typeface="Arial" panose="020B0604020202020204" pitchFamily="34" charset="0"/>
              <a:buChar char="•"/>
            </a:pPr>
            <a:r>
              <a:rPr lang="en-US" sz="2000" dirty="0">
                <a:solidFill>
                  <a:schemeClr val="tx1"/>
                </a:solidFill>
                <a:latin typeface="Comic Sans MS" panose="030F0702030302020204" pitchFamily="66" charset="0"/>
              </a:rPr>
              <a:t>Minimiz</a:t>
            </a:r>
            <a:r>
              <a:rPr lang="en-US" altLang="zh-CN" sz="2000" dirty="0">
                <a:solidFill>
                  <a:schemeClr val="tx1"/>
                </a:solidFill>
                <a:latin typeface="Comic Sans MS" panose="030F0702030302020204" pitchFamily="66" charset="0"/>
              </a:rPr>
              <a:t>ing</a:t>
            </a:r>
            <a:r>
              <a:rPr lang="en-US" sz="2000" dirty="0">
                <a:solidFill>
                  <a:schemeClr val="tx1"/>
                </a:solidFill>
                <a:latin typeface="Comic Sans MS" panose="030F0702030302020204" pitchFamily="66" charset="0"/>
              </a:rPr>
              <a:t> the average completion time </a:t>
            </a:r>
          </a:p>
        </p:txBody>
      </p:sp>
      <p:pic>
        <p:nvPicPr>
          <p:cNvPr id="5" name="Picture 4">
            <a:extLst>
              <a:ext uri="{FF2B5EF4-FFF2-40B4-BE49-F238E27FC236}">
                <a16:creationId xmlns:a16="http://schemas.microsoft.com/office/drawing/2014/main" id="{A0390B4D-F8AC-4DB4-A4BE-D6CD2ABE16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1922" y="1980617"/>
            <a:ext cx="3189678" cy="1199754"/>
          </a:xfrm>
          <a:prstGeom prst="rect">
            <a:avLst/>
          </a:prstGeom>
        </p:spPr>
      </p:pic>
      <p:cxnSp>
        <p:nvCxnSpPr>
          <p:cNvPr id="6" name="Straight Connector 5">
            <a:extLst>
              <a:ext uri="{FF2B5EF4-FFF2-40B4-BE49-F238E27FC236}">
                <a16:creationId xmlns:a16="http://schemas.microsoft.com/office/drawing/2014/main" id="{559210DF-69D1-3344-A0C1-E67B63D77BE7}"/>
              </a:ext>
            </a:extLst>
          </p:cNvPr>
          <p:cNvCxnSpPr>
            <a:cxnSpLocks/>
          </p:cNvCxnSpPr>
          <p:nvPr/>
        </p:nvCxnSpPr>
        <p:spPr bwMode="auto">
          <a:xfrm>
            <a:off x="5826131" y="3274577"/>
            <a:ext cx="0" cy="1902732"/>
          </a:xfrm>
          <a:prstGeom prst="line">
            <a:avLst/>
          </a:prstGeom>
          <a:solidFill>
            <a:srgbClr val="00B8FF"/>
          </a:solidFill>
          <a:ln w="19050" cap="flat" cmpd="sng" algn="ctr">
            <a:solidFill>
              <a:srgbClr val="FF0000"/>
            </a:solidFill>
            <a:prstDash val="sysDash"/>
            <a:round/>
            <a:headEnd type="none" w="med" len="med"/>
            <a:tailEnd type="none" w="med" len="med"/>
          </a:ln>
          <a:effectLst/>
        </p:spPr>
      </p:cxnSp>
      <p:cxnSp>
        <p:nvCxnSpPr>
          <p:cNvPr id="26" name="Straight Connector 25">
            <a:extLst>
              <a:ext uri="{FF2B5EF4-FFF2-40B4-BE49-F238E27FC236}">
                <a16:creationId xmlns:a16="http://schemas.microsoft.com/office/drawing/2014/main" id="{56E9C44E-E651-AA45-A3E5-99B7293F5F0B}"/>
              </a:ext>
            </a:extLst>
          </p:cNvPr>
          <p:cNvCxnSpPr>
            <a:cxnSpLocks/>
          </p:cNvCxnSpPr>
          <p:nvPr/>
        </p:nvCxnSpPr>
        <p:spPr bwMode="auto">
          <a:xfrm>
            <a:off x="6019800" y="3274577"/>
            <a:ext cx="0" cy="1902732"/>
          </a:xfrm>
          <a:prstGeom prst="line">
            <a:avLst/>
          </a:prstGeom>
          <a:solidFill>
            <a:srgbClr val="00B8FF"/>
          </a:solidFill>
          <a:ln w="19050" cap="flat" cmpd="sng" algn="ctr">
            <a:solidFill>
              <a:srgbClr val="FF0000"/>
            </a:solidFill>
            <a:prstDash val="sysDash"/>
            <a:round/>
            <a:headEnd type="none" w="med" len="med"/>
            <a:tailEnd type="none" w="med" len="med"/>
          </a:ln>
          <a:effectLst/>
        </p:spPr>
      </p:cxnSp>
    </p:spTree>
    <p:extLst>
      <p:ext uri="{BB962C8B-B14F-4D97-AF65-F5344CB8AC3E}">
        <p14:creationId xmlns:p14="http://schemas.microsoft.com/office/powerpoint/2010/main" val="3333930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1A62-7FF1-194E-B2D6-039CDFDB7B01}"/>
              </a:ext>
            </a:extLst>
          </p:cNvPr>
          <p:cNvSpPr>
            <a:spLocks noGrp="1"/>
          </p:cNvSpPr>
          <p:nvPr>
            <p:ph type="title"/>
          </p:nvPr>
        </p:nvSpPr>
        <p:spPr>
          <a:xfrm>
            <a:off x="3276600" y="1219200"/>
            <a:ext cx="3352800" cy="2514600"/>
          </a:xfrm>
        </p:spPr>
        <p:txBody>
          <a:bodyPr/>
          <a:lstStyle/>
          <a:p>
            <a:r>
              <a:rPr lang="en-US" altLang="zh-Hans" sz="4400" dirty="0">
                <a:latin typeface="Comic Sans MS" charset="0"/>
                <a:ea typeface="Comic Sans MS" charset="0"/>
                <a:cs typeface="Comic Sans MS" charset="0"/>
              </a:rPr>
              <a:t>Q</a:t>
            </a:r>
            <a:r>
              <a:rPr lang="zh-Hans" altLang="en-US" sz="4400" dirty="0">
                <a:latin typeface="Comic Sans MS" charset="0"/>
                <a:ea typeface="Comic Sans MS" charset="0"/>
                <a:cs typeface="Comic Sans MS" charset="0"/>
              </a:rPr>
              <a:t> </a:t>
            </a:r>
            <a:r>
              <a:rPr lang="en-US" altLang="zh-Hans" sz="4400" dirty="0">
                <a:latin typeface="Comic Sans MS" charset="0"/>
                <a:ea typeface="Comic Sans MS" charset="0"/>
                <a:cs typeface="Comic Sans MS" charset="0"/>
              </a:rPr>
              <a:t>&amp;</a:t>
            </a:r>
            <a:r>
              <a:rPr lang="zh-Hans" altLang="en-US" sz="4400" dirty="0">
                <a:latin typeface="Comic Sans MS" charset="0"/>
                <a:ea typeface="Comic Sans MS" charset="0"/>
                <a:cs typeface="Comic Sans MS" charset="0"/>
              </a:rPr>
              <a:t> </a:t>
            </a:r>
            <a:r>
              <a:rPr lang="en-US" altLang="zh-Hans" sz="4400" dirty="0">
                <a:latin typeface="Comic Sans MS" charset="0"/>
                <a:ea typeface="Comic Sans MS" charset="0"/>
                <a:cs typeface="Comic Sans MS" charset="0"/>
              </a:rPr>
              <a:t>A</a:t>
            </a:r>
            <a:endParaRPr lang="en-US" sz="4400" dirty="0"/>
          </a:p>
        </p:txBody>
      </p:sp>
      <p:sp>
        <p:nvSpPr>
          <p:cNvPr id="3" name="TextBox 2"/>
          <p:cNvSpPr txBox="1"/>
          <p:nvPr/>
        </p:nvSpPr>
        <p:spPr>
          <a:xfrm>
            <a:off x="685800" y="4038600"/>
            <a:ext cx="8077200" cy="1477328"/>
          </a:xfrm>
          <a:prstGeom prst="rect">
            <a:avLst/>
          </a:prstGeom>
          <a:noFill/>
        </p:spPr>
        <p:txBody>
          <a:bodyPr wrap="square" rtlCol="0">
            <a:spAutoFit/>
          </a:bodyPr>
          <a:lstStyle/>
          <a:p>
            <a:r>
              <a:rPr lang="en-US" dirty="0">
                <a:solidFill>
                  <a:schemeClr val="bg1">
                    <a:lumMod val="50000"/>
                  </a:schemeClr>
                </a:solidFill>
                <a:latin typeface="Comic Sans MS" panose="030F0702030302020204" pitchFamily="66" charset="0"/>
              </a:rPr>
              <a:t>Y. Chen and J. Wu, " NFV </a:t>
            </a:r>
            <a:r>
              <a:rPr lang="en-US" dirty="0" err="1">
                <a:solidFill>
                  <a:schemeClr val="bg1">
                    <a:lumMod val="50000"/>
                  </a:schemeClr>
                </a:solidFill>
                <a:latin typeface="Comic Sans MS" panose="030F0702030302020204" pitchFamily="66" charset="0"/>
              </a:rPr>
              <a:t>Middlebox</a:t>
            </a:r>
            <a:r>
              <a:rPr lang="en-US" dirty="0">
                <a:solidFill>
                  <a:schemeClr val="bg1">
                    <a:lumMod val="50000"/>
                  </a:schemeClr>
                </a:solidFill>
                <a:latin typeface="Comic Sans MS" panose="030F0702030302020204" pitchFamily="66" charset="0"/>
              </a:rPr>
              <a:t> Placement with Balanced Set-up Cost and Bandwidth Consumption," </a:t>
            </a:r>
            <a:r>
              <a:rPr lang="en-US" i="1" dirty="0">
                <a:solidFill>
                  <a:schemeClr val="bg1">
                    <a:lumMod val="50000"/>
                  </a:schemeClr>
                </a:solidFill>
                <a:latin typeface="Comic Sans MS" panose="030F0702030302020204" pitchFamily="66" charset="0"/>
              </a:rPr>
              <a:t>Proc of ICPP</a:t>
            </a:r>
            <a:r>
              <a:rPr lang="en-US" dirty="0">
                <a:solidFill>
                  <a:schemeClr val="bg1">
                    <a:lumMod val="50000"/>
                  </a:schemeClr>
                </a:solidFill>
                <a:latin typeface="Comic Sans MS" panose="030F0702030302020204" pitchFamily="66" charset="0"/>
              </a:rPr>
              <a:t>, August 13-16, 2018.</a:t>
            </a:r>
          </a:p>
          <a:p>
            <a:endParaRPr lang="en-US" dirty="0">
              <a:solidFill>
                <a:schemeClr val="bg1">
                  <a:lumMod val="50000"/>
                </a:schemeClr>
              </a:solidFill>
              <a:latin typeface="Comic Sans MS" panose="030F0702030302020204" pitchFamily="66" charset="0"/>
            </a:endParaRPr>
          </a:p>
          <a:p>
            <a:r>
              <a:rPr lang="en-US" dirty="0">
                <a:solidFill>
                  <a:schemeClr val="bg1">
                    <a:lumMod val="50000"/>
                  </a:schemeClr>
                </a:solidFill>
                <a:latin typeface="Comic Sans MS" panose="030F0702030302020204" pitchFamily="66" charset="0"/>
              </a:rPr>
              <a:t>Y. Chen, J. Wu, and B. Ji, " Virtual Network Function Deployment in Tree-structured Networks," </a:t>
            </a:r>
            <a:r>
              <a:rPr lang="en-US" i="1" dirty="0">
                <a:solidFill>
                  <a:schemeClr val="bg1">
                    <a:lumMod val="50000"/>
                  </a:schemeClr>
                </a:solidFill>
                <a:latin typeface="Comic Sans MS" panose="030F0702030302020204" pitchFamily="66" charset="0"/>
              </a:rPr>
              <a:t>Proc. of  ICNP</a:t>
            </a:r>
            <a:r>
              <a:rPr lang="en-US" dirty="0">
                <a:solidFill>
                  <a:schemeClr val="bg1">
                    <a:lumMod val="50000"/>
                  </a:schemeClr>
                </a:solidFill>
                <a:latin typeface="Comic Sans MS" panose="030F0702030302020204" pitchFamily="66" charset="0"/>
              </a:rPr>
              <a:t>, September 24-27, 2018.</a:t>
            </a:r>
          </a:p>
        </p:txBody>
      </p:sp>
    </p:spTree>
    <p:extLst>
      <p:ext uri="{BB962C8B-B14F-4D97-AF65-F5344CB8AC3E}">
        <p14:creationId xmlns:p14="http://schemas.microsoft.com/office/powerpoint/2010/main" val="3638359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latin typeface="Comic Sans MS" panose="030F0902030302020204" pitchFamily="66" charset="0"/>
              </a:rPr>
              <a:t>Other Service Chain Models</a:t>
            </a:r>
            <a:endParaRPr lang="en-US" dirty="0">
              <a:latin typeface="Comic Sans MS" charset="0"/>
              <a:ea typeface="Comic Sans MS" charset="0"/>
              <a:cs typeface="Comic Sans MS" charset="0"/>
            </a:endParaRPr>
          </a:p>
        </p:txBody>
      </p:sp>
      <p:sp>
        <p:nvSpPr>
          <p:cNvPr id="3" name="Content Placeholder 2"/>
          <p:cNvSpPr>
            <a:spLocks noGrp="1"/>
          </p:cNvSpPr>
          <p:nvPr>
            <p:ph idx="1"/>
          </p:nvPr>
        </p:nvSpPr>
        <p:spPr>
          <a:xfrm>
            <a:off x="381000" y="1260683"/>
            <a:ext cx="8686800" cy="5289550"/>
          </a:xfrm>
        </p:spPr>
        <p:txBody>
          <a:bodyPr/>
          <a:lstStyle/>
          <a:p>
            <a:r>
              <a:rPr lang="en-US" altLang="zh-CN" sz="2400" dirty="0">
                <a:latin typeface="Comic Sans MS" panose="030F0902030302020204" pitchFamily="66" charset="0"/>
              </a:rPr>
              <a:t>One box with different volumes/costs</a:t>
            </a:r>
          </a:p>
          <a:p>
            <a:endParaRPr lang="en-US" altLang="zh-CN" sz="2400" dirty="0">
              <a:latin typeface="Comic Sans MS" panose="030F0902030302020204" pitchFamily="66" charset="0"/>
            </a:endParaRPr>
          </a:p>
          <a:p>
            <a:endParaRPr lang="en-US" altLang="zh-CN" sz="2400" dirty="0">
              <a:latin typeface="Comic Sans MS" panose="030F0902030302020204" pitchFamily="66" charset="0"/>
            </a:endParaRPr>
          </a:p>
          <a:p>
            <a:pPr marL="0" indent="0">
              <a:buNone/>
            </a:pPr>
            <a:endParaRPr lang="en-US" altLang="zh-CN" sz="2400" dirty="0">
              <a:latin typeface="Comic Sans MS" panose="030F0902030302020204" pitchFamily="66" charset="0"/>
            </a:endParaRPr>
          </a:p>
          <a:p>
            <a:pPr marL="0" indent="0">
              <a:buNone/>
            </a:pPr>
            <a:endParaRPr lang="en-US" altLang="zh-CN" sz="800" dirty="0">
              <a:latin typeface="Comic Sans MS" panose="030F0902030302020204" pitchFamily="66" charset="0"/>
            </a:endParaRPr>
          </a:p>
          <a:p>
            <a:r>
              <a:rPr lang="en-US" altLang="zh-CN" sz="2400" dirty="0">
                <a:latin typeface="Comic Sans MS" panose="030F0902030302020204" pitchFamily="66" charset="0"/>
              </a:rPr>
              <a:t>Solutions</a:t>
            </a:r>
          </a:p>
          <a:p>
            <a:endParaRPr lang="en-US" altLang="zh-CN" sz="2400" dirty="0">
              <a:latin typeface="Comic Sans MS" panose="030F0902030302020204" pitchFamily="66" charset="0"/>
            </a:endParaRPr>
          </a:p>
          <a:p>
            <a:endParaRPr lang="en-US" altLang="zh-CN" sz="2400" dirty="0">
              <a:latin typeface="Comic Sans MS" panose="030F0902030302020204" pitchFamily="66" charset="0"/>
            </a:endParaRPr>
          </a:p>
          <a:p>
            <a:endParaRPr lang="en-US" altLang="zh-CN" sz="800" dirty="0">
              <a:latin typeface="Comic Sans MS" panose="030F0902030302020204" pitchFamily="66" charset="0"/>
            </a:endParaRPr>
          </a:p>
          <a:p>
            <a:pPr marL="0" indent="0">
              <a:buNone/>
            </a:pPr>
            <a:endParaRPr lang="en-US" altLang="zh-CN" sz="800" dirty="0">
              <a:latin typeface="Comic Sans MS" panose="030F0902030302020204" pitchFamily="66" charset="0"/>
            </a:endParaRPr>
          </a:p>
        </p:txBody>
      </p:sp>
      <p:sp>
        <p:nvSpPr>
          <p:cNvPr id="9" name="Content Placeholder 6">
            <a:extLst>
              <a:ext uri="{FF2B5EF4-FFF2-40B4-BE49-F238E27FC236}">
                <a16:creationId xmlns:a16="http://schemas.microsoft.com/office/drawing/2014/main" id="{CDF0A9FF-4262-1C4C-AC92-14827E5E66A4}"/>
              </a:ext>
            </a:extLst>
          </p:cNvPr>
          <p:cNvSpPr txBox="1">
            <a:spLocks/>
          </p:cNvSpPr>
          <p:nvPr/>
        </p:nvSpPr>
        <p:spPr bwMode="auto">
          <a:xfrm>
            <a:off x="2090618" y="2614902"/>
            <a:ext cx="722550" cy="30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endParaRPr lang="en-US" sz="1800" kern="0" dirty="0">
              <a:latin typeface="Comic Sans MS" panose="030F0902030302020204" pitchFamily="66" charset="0"/>
            </a:endParaRPr>
          </a:p>
        </p:txBody>
      </p:sp>
      <p:sp>
        <p:nvSpPr>
          <p:cNvPr id="10" name="Content Placeholder 6">
            <a:extLst>
              <a:ext uri="{FF2B5EF4-FFF2-40B4-BE49-F238E27FC236}">
                <a16:creationId xmlns:a16="http://schemas.microsoft.com/office/drawing/2014/main" id="{B62C9D57-6086-C141-A9A9-8ED23D0453B8}"/>
              </a:ext>
            </a:extLst>
          </p:cNvPr>
          <p:cNvSpPr txBox="1">
            <a:spLocks/>
          </p:cNvSpPr>
          <p:nvPr/>
        </p:nvSpPr>
        <p:spPr bwMode="auto">
          <a:xfrm>
            <a:off x="6979880" y="2614901"/>
            <a:ext cx="1427180" cy="30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endParaRPr lang="en-US" sz="1800" kern="0" dirty="0">
              <a:latin typeface="Comic Sans MS" panose="030F0902030302020204" pitchFamily="66" charset="0"/>
            </a:endParaRPr>
          </a:p>
        </p:txBody>
      </p:sp>
      <p:grpSp>
        <p:nvGrpSpPr>
          <p:cNvPr id="12" name="Group 11">
            <a:extLst>
              <a:ext uri="{FF2B5EF4-FFF2-40B4-BE49-F238E27FC236}">
                <a16:creationId xmlns:a16="http://schemas.microsoft.com/office/drawing/2014/main" id="{A20F87C9-5233-5A4C-A9A8-D18D1521B804}"/>
              </a:ext>
            </a:extLst>
          </p:cNvPr>
          <p:cNvGrpSpPr/>
          <p:nvPr/>
        </p:nvGrpSpPr>
        <p:grpSpPr>
          <a:xfrm>
            <a:off x="1790714" y="3905458"/>
            <a:ext cx="5560984" cy="1474591"/>
            <a:chOff x="609600" y="3578590"/>
            <a:chExt cx="6705600" cy="1996522"/>
          </a:xfrm>
        </p:grpSpPr>
        <p:pic>
          <p:nvPicPr>
            <p:cNvPr id="5" name="Picture 4">
              <a:extLst>
                <a:ext uri="{FF2B5EF4-FFF2-40B4-BE49-F238E27FC236}">
                  <a16:creationId xmlns:a16="http://schemas.microsoft.com/office/drawing/2014/main" id="{EFA218B2-BAC0-5F45-967E-F15D87B14ECC}"/>
                </a:ext>
              </a:extLst>
            </p:cNvPr>
            <p:cNvPicPr>
              <a:picLocks noChangeAspect="1"/>
            </p:cNvPicPr>
            <p:nvPr/>
          </p:nvPicPr>
          <p:blipFill>
            <a:blip r:embed="rId3"/>
            <a:stretch>
              <a:fillRect/>
            </a:stretch>
          </p:blipFill>
          <p:spPr>
            <a:xfrm>
              <a:off x="609600" y="3578590"/>
              <a:ext cx="6705600" cy="1996522"/>
            </a:xfrm>
            <a:prstGeom prst="rect">
              <a:avLst/>
            </a:prstGeom>
          </p:spPr>
        </p:pic>
        <p:sp>
          <p:nvSpPr>
            <p:cNvPr id="11" name="Content Placeholder 6">
              <a:extLst>
                <a:ext uri="{FF2B5EF4-FFF2-40B4-BE49-F238E27FC236}">
                  <a16:creationId xmlns:a16="http://schemas.microsoft.com/office/drawing/2014/main" id="{2C35F63E-A92B-C545-BA77-D6D823D46DE6}"/>
                </a:ext>
              </a:extLst>
            </p:cNvPr>
            <p:cNvSpPr txBox="1">
              <a:spLocks/>
            </p:cNvSpPr>
            <p:nvPr/>
          </p:nvSpPr>
          <p:spPr bwMode="auto">
            <a:xfrm>
              <a:off x="1907492" y="3707835"/>
              <a:ext cx="2985092" cy="325343"/>
            </a:xfrm>
            <a:prstGeom prst="rect">
              <a:avLst/>
            </a:prstGeom>
            <a:solidFill>
              <a:srgbClr val="FFFFFF"/>
            </a:solidFill>
            <a:ln>
              <a:noFill/>
            </a:ln>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600" kern="0" dirty="0">
                  <a:latin typeface="Times New Roman" panose="02020603050405020304" pitchFamily="18" charset="0"/>
                  <a:cs typeface="Times New Roman" panose="02020603050405020304" pitchFamily="18" charset="0"/>
                </a:rPr>
                <a:t>Heterogeneous</a:t>
              </a:r>
              <a:r>
                <a:rPr lang="zh-CN" altLang="en-US" sz="1600" kern="0" dirty="0">
                  <a:latin typeface="Times New Roman" panose="02020603050405020304" pitchFamily="18" charset="0"/>
                  <a:cs typeface="Times New Roman" panose="02020603050405020304" pitchFamily="18" charset="0"/>
                </a:rPr>
                <a:t> </a:t>
              </a:r>
              <a:r>
                <a:rPr lang="en-US" altLang="zh-CN" sz="1600" kern="0" dirty="0">
                  <a:latin typeface="Times New Roman" panose="02020603050405020304" pitchFamily="18" charset="0"/>
                  <a:cs typeface="Times New Roman" panose="02020603050405020304" pitchFamily="18" charset="0"/>
                </a:rPr>
                <a:t>(NP-hard)</a:t>
              </a:r>
              <a:endParaRPr lang="en-US" sz="1600" kern="0" dirty="0">
                <a:latin typeface="Times New Roman" panose="02020603050405020304" pitchFamily="18" charset="0"/>
                <a:cs typeface="Times New Roman" panose="02020603050405020304" pitchFamily="18" charset="0"/>
              </a:endParaRPr>
            </a:p>
          </p:txBody>
        </p:sp>
      </p:grpSp>
      <p:sp>
        <p:nvSpPr>
          <p:cNvPr id="13" name="Content Placeholder 6">
            <a:extLst>
              <a:ext uri="{FF2B5EF4-FFF2-40B4-BE49-F238E27FC236}">
                <a16:creationId xmlns:a16="http://schemas.microsoft.com/office/drawing/2014/main" id="{7C894185-14B3-6C41-A5F7-959D44674DBF}"/>
              </a:ext>
            </a:extLst>
          </p:cNvPr>
          <p:cNvSpPr txBox="1">
            <a:spLocks/>
          </p:cNvSpPr>
          <p:nvPr/>
        </p:nvSpPr>
        <p:spPr bwMode="auto">
          <a:xfrm>
            <a:off x="838200" y="5615911"/>
            <a:ext cx="7391400" cy="69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altLang="zh-CN" sz="1600" kern="0" dirty="0">
                <a:latin typeface="Comic Sans MS" panose="030F0902030302020204" pitchFamily="66" charset="0"/>
              </a:rPr>
              <a:t>V:</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set</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of</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vertices				           M:</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set</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of</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box types (&lt;10)</a:t>
            </a:r>
          </a:p>
          <a:p>
            <a:pPr marL="0" indent="0">
              <a:buFont typeface="Wingdings" panose="05000000000000000000" pitchFamily="2" charset="2"/>
              <a:buNone/>
            </a:pPr>
            <a:r>
              <a:rPr lang="en-US" altLang="zh-CN" sz="1600" kern="0" dirty="0" err="1">
                <a:latin typeface="Comic Sans MS" panose="030F0902030302020204" pitchFamily="66" charset="0"/>
              </a:rPr>
              <a:t>c</a:t>
            </a:r>
            <a:r>
              <a:rPr lang="en-US" altLang="zh-CN" sz="1600" kern="0" baseline="-25000" dirty="0" err="1">
                <a:latin typeface="Comic Sans MS" panose="030F0902030302020204" pitchFamily="66" charset="0"/>
              </a:rPr>
              <a:t>max</a:t>
            </a:r>
            <a:r>
              <a:rPr lang="en-US" altLang="zh-CN" sz="1600" kern="0" dirty="0">
                <a:latin typeface="Comic Sans MS" panose="030F0902030302020204" pitchFamily="66" charset="0"/>
              </a:rPr>
              <a:t>:</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Max box number per vertex (&lt;30)    </a:t>
            </a:r>
            <a:r>
              <a:rPr lang="en-US" altLang="zh-CN" sz="1600" kern="0" dirty="0" err="1">
                <a:latin typeface="Comic Sans MS" panose="030F0902030302020204" pitchFamily="66" charset="0"/>
              </a:rPr>
              <a:t>w</a:t>
            </a:r>
            <a:r>
              <a:rPr lang="en-US" altLang="zh-CN" sz="1600" kern="0" baseline="-25000" dirty="0" err="1">
                <a:latin typeface="Comic Sans MS" panose="030F0902030302020204" pitchFamily="66" charset="0"/>
              </a:rPr>
              <a:t>max</a:t>
            </a:r>
            <a:r>
              <a:rPr lang="en-US" altLang="zh-CN" sz="1600" kern="0" dirty="0">
                <a:latin typeface="Comic Sans MS" panose="030F0902030302020204" pitchFamily="66" charset="0"/>
              </a:rPr>
              <a:t>:</a:t>
            </a:r>
            <a:r>
              <a:rPr lang="zh-CN" altLang="en-US" sz="1600" kern="0" dirty="0">
                <a:latin typeface="Comic Sans MS" panose="030F0902030302020204" pitchFamily="66" charset="0"/>
              </a:rPr>
              <a:t> </a:t>
            </a:r>
            <a:r>
              <a:rPr lang="en-US" altLang="zh-CN" sz="1600" kern="0" dirty="0">
                <a:latin typeface="Comic Sans MS" panose="030F0902030302020204" pitchFamily="66" charset="0"/>
              </a:rPr>
              <a:t>Max box cost scale (tunable) </a:t>
            </a:r>
            <a:endParaRPr lang="en-US" sz="1600" kern="0" dirty="0">
              <a:latin typeface="Comic Sans MS" panose="030F0902030302020204" pitchFamily="66" charset="0"/>
            </a:endParaRPr>
          </a:p>
          <a:p>
            <a:pPr marL="0" indent="0">
              <a:buFont typeface="Wingdings" panose="05000000000000000000" pitchFamily="2" charset="2"/>
              <a:buNone/>
            </a:pPr>
            <a:endParaRPr lang="en-US" sz="1600" kern="0" dirty="0">
              <a:latin typeface="Comic Sans MS" panose="030F0902030302020204" pitchFamily="66" charset="0"/>
            </a:endParaRPr>
          </a:p>
        </p:txBody>
      </p:sp>
      <p:pic>
        <p:nvPicPr>
          <p:cNvPr id="14" name="Picture 13">
            <a:extLst>
              <a:ext uri="{FF2B5EF4-FFF2-40B4-BE49-F238E27FC236}">
                <a16:creationId xmlns:a16="http://schemas.microsoft.com/office/drawing/2014/main" id="{070C3E00-D13E-7642-852D-9C39C8A29490}"/>
              </a:ext>
            </a:extLst>
          </p:cNvPr>
          <p:cNvPicPr>
            <a:picLocks noChangeAspect="1"/>
          </p:cNvPicPr>
          <p:nvPr/>
        </p:nvPicPr>
        <p:blipFill>
          <a:blip r:embed="rId4"/>
          <a:stretch>
            <a:fillRect/>
          </a:stretch>
        </p:blipFill>
        <p:spPr>
          <a:xfrm>
            <a:off x="2088441" y="1856506"/>
            <a:ext cx="4495800" cy="1777824"/>
          </a:xfrm>
          <a:prstGeom prst="rect">
            <a:avLst/>
          </a:prstGeom>
        </p:spPr>
      </p:pic>
    </p:spTree>
    <p:extLst>
      <p:ext uri="{BB962C8B-B14F-4D97-AF65-F5344CB8AC3E}">
        <p14:creationId xmlns:p14="http://schemas.microsoft.com/office/powerpoint/2010/main" val="2179727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AC199-FA7F-FD44-9310-994D2C0BEF99}"/>
              </a:ext>
            </a:extLst>
          </p:cNvPr>
          <p:cNvSpPr>
            <a:spLocks noGrp="1"/>
          </p:cNvSpPr>
          <p:nvPr>
            <p:ph type="title"/>
          </p:nvPr>
        </p:nvSpPr>
        <p:spPr/>
        <p:txBody>
          <a:bodyPr/>
          <a:lstStyle/>
          <a:p>
            <a:r>
              <a:rPr lang="en-US" dirty="0">
                <a:latin typeface="Comic Sans MS" panose="030F0902030302020204" pitchFamily="66" charset="0"/>
              </a:rPr>
              <a:t>Middlebox Dependency Relations </a:t>
            </a:r>
            <a:r>
              <a:rPr lang="en-US" baseline="30000" dirty="0">
                <a:latin typeface="Comic Sans MS" panose="030F0902030302020204" pitchFamily="66" charset="0"/>
              </a:rPr>
              <a:t>[1]</a:t>
            </a:r>
            <a:endParaRPr lang="en-US" baseline="30000" dirty="0"/>
          </a:p>
        </p:txBody>
      </p:sp>
      <p:sp>
        <p:nvSpPr>
          <p:cNvPr id="3" name="Content Placeholder 2">
            <a:extLst>
              <a:ext uri="{FF2B5EF4-FFF2-40B4-BE49-F238E27FC236}">
                <a16:creationId xmlns:a16="http://schemas.microsoft.com/office/drawing/2014/main" id="{154C6A15-78E4-7040-B30F-C046333B17EA}"/>
              </a:ext>
            </a:extLst>
          </p:cNvPr>
          <p:cNvSpPr>
            <a:spLocks noGrp="1"/>
          </p:cNvSpPr>
          <p:nvPr>
            <p:ph idx="1"/>
          </p:nvPr>
        </p:nvSpPr>
        <p:spPr>
          <a:xfrm>
            <a:off x="365077" y="1590533"/>
            <a:ext cx="8654955" cy="4529138"/>
          </a:xfrm>
        </p:spPr>
        <p:txBody>
          <a:bodyPr/>
          <a:lstStyle/>
          <a:p>
            <a:r>
              <a:rPr lang="en-US" sz="2400" dirty="0">
                <a:latin typeface="Comic Sans MS" panose="030F0902030302020204" pitchFamily="66" charset="0"/>
              </a:rPr>
              <a:t>Multiple middleboxes may/may not </a:t>
            </a:r>
            <a:r>
              <a:rPr lang="en-US" altLang="zh-CN" sz="2400" dirty="0">
                <a:latin typeface="Comic Sans MS" panose="030F0902030302020204" pitchFamily="66" charset="0"/>
              </a:rPr>
              <a:t>have</a:t>
            </a:r>
            <a:r>
              <a:rPr lang="en-US" sz="2400" dirty="0">
                <a:latin typeface="Comic Sans MS" panose="030F0902030302020204" pitchFamily="66" charset="0"/>
              </a:rPr>
              <a:t> a serving order</a:t>
            </a:r>
          </a:p>
          <a:p>
            <a:pPr lvl="1"/>
            <a:r>
              <a:rPr lang="en-US" sz="2000" dirty="0">
                <a:latin typeface="Comic Sans MS" panose="030F0902030302020204" pitchFamily="66" charset="0"/>
              </a:rPr>
              <a:t>Example</a:t>
            </a:r>
            <a:r>
              <a:rPr lang="en-US" altLang="zh-CN" sz="2000" dirty="0">
                <a:latin typeface="Comic Sans MS" panose="030F0902030302020204" pitchFamily="66" charset="0"/>
              </a:rPr>
              <a:t>s</a:t>
            </a:r>
            <a:endParaRPr lang="en-US" sz="2300" dirty="0">
              <a:latin typeface="Comic Sans MS" panose="030F0902030302020204" pitchFamily="66" charset="0"/>
            </a:endParaRPr>
          </a:p>
          <a:p>
            <a:pPr lvl="2"/>
            <a:r>
              <a:rPr lang="en-US" sz="1600" dirty="0">
                <a:latin typeface="Comic Sans MS" panose="030F0902030302020204" pitchFamily="66" charset="0"/>
              </a:rPr>
              <a:t>Firewall usually before Proxy</a:t>
            </a:r>
          </a:p>
          <a:p>
            <a:pPr lvl="2"/>
            <a:r>
              <a:rPr lang="en-US" sz="1600" dirty="0">
                <a:latin typeface="Comic Sans MS" panose="030F0902030302020204" pitchFamily="66" charset="0"/>
              </a:rPr>
              <a:t>Virus scanner either before or after NAT gateway</a:t>
            </a:r>
          </a:p>
          <a:p>
            <a:r>
              <a:rPr lang="en-US" sz="2400" dirty="0">
                <a:latin typeface="Comic Sans MS" panose="030F0902030302020204" pitchFamily="66" charset="0"/>
              </a:rPr>
              <a:t>Categor</a:t>
            </a:r>
            <a:r>
              <a:rPr lang="en-US" altLang="zh-CN" sz="2400" dirty="0">
                <a:latin typeface="Comic Sans MS" panose="030F0902030302020204" pitchFamily="66" charset="0"/>
              </a:rPr>
              <a:t>ies</a:t>
            </a:r>
            <a:endParaRPr lang="en-US" sz="2400" dirty="0">
              <a:latin typeface="Comic Sans MS" panose="030F0902030302020204" pitchFamily="66" charset="0"/>
            </a:endParaRPr>
          </a:p>
          <a:p>
            <a:pPr lvl="1"/>
            <a:r>
              <a:rPr lang="en-US" sz="2000" dirty="0">
                <a:latin typeface="Comic Sans MS" panose="030F0902030302020204" pitchFamily="66" charset="0"/>
              </a:rPr>
              <a:t>Non-ordered middlebox set</a:t>
            </a:r>
          </a:p>
          <a:p>
            <a:pPr lvl="1"/>
            <a:r>
              <a:rPr lang="en-US" sz="2000" dirty="0">
                <a:latin typeface="Comic Sans MS" panose="030F0902030302020204" pitchFamily="66" charset="0"/>
              </a:rPr>
              <a:t>Totally-ordered middlebox set (</a:t>
            </a:r>
            <a:r>
              <a:rPr lang="en-US" sz="2000" dirty="0">
                <a:solidFill>
                  <a:srgbClr val="0070C0"/>
                </a:solidFill>
                <a:latin typeface="Comic Sans MS" panose="030F0902030302020204" pitchFamily="66" charset="0"/>
              </a:rPr>
              <a:t>service chain</a:t>
            </a:r>
            <a:r>
              <a:rPr lang="en-US" sz="2000" dirty="0">
                <a:latin typeface="Comic Sans MS" panose="030F0902030302020204" pitchFamily="66" charset="0"/>
              </a:rPr>
              <a:t>)</a:t>
            </a:r>
          </a:p>
          <a:p>
            <a:pPr lvl="1"/>
            <a:endParaRPr lang="en-US" sz="2000" dirty="0">
              <a:latin typeface="Comic Sans MS" panose="030F0902030302020204" pitchFamily="66" charset="0"/>
            </a:endParaRPr>
          </a:p>
          <a:p>
            <a:pPr marL="457200" lvl="1" indent="0">
              <a:buNone/>
            </a:pPr>
            <a:endParaRPr lang="en-US" sz="2000" dirty="0">
              <a:latin typeface="Comic Sans MS" panose="030F0902030302020204" pitchFamily="66" charset="0"/>
            </a:endParaRPr>
          </a:p>
          <a:p>
            <a:pPr marL="457200" lvl="1" indent="0">
              <a:buNone/>
            </a:pPr>
            <a:endParaRPr lang="en-US" sz="1800" dirty="0">
              <a:latin typeface="Comic Sans MS" panose="030F0902030302020204" pitchFamily="66" charset="0"/>
            </a:endParaRPr>
          </a:p>
          <a:p>
            <a:pPr lvl="1"/>
            <a:r>
              <a:rPr lang="en-US" sz="2000" dirty="0">
                <a:latin typeface="Comic Sans MS" panose="030F0902030302020204" pitchFamily="66" charset="0"/>
              </a:rPr>
              <a:t>Partially-ordered middlebox set</a:t>
            </a:r>
          </a:p>
        </p:txBody>
      </p:sp>
      <p:sp>
        <p:nvSpPr>
          <p:cNvPr id="6" name="TextBox 5">
            <a:extLst>
              <a:ext uri="{FF2B5EF4-FFF2-40B4-BE49-F238E27FC236}">
                <a16:creationId xmlns:a16="http://schemas.microsoft.com/office/drawing/2014/main" id="{CCC8E474-57CB-4040-A8B6-04821B478700}"/>
              </a:ext>
            </a:extLst>
          </p:cNvPr>
          <p:cNvSpPr txBox="1"/>
          <p:nvPr/>
        </p:nvSpPr>
        <p:spPr>
          <a:xfrm>
            <a:off x="914400" y="6119671"/>
            <a:ext cx="9112155" cy="584775"/>
          </a:xfrm>
          <a:prstGeom prst="rect">
            <a:avLst/>
          </a:prstGeom>
          <a:noFill/>
        </p:spPr>
        <p:txBody>
          <a:bodyPr wrap="square" rtlCol="0">
            <a:spAutoFit/>
          </a:bodyPr>
          <a:lstStyle/>
          <a:p>
            <a:r>
              <a:rPr lang="en-US" altLang="zh-CN" sz="1600" dirty="0">
                <a:solidFill>
                  <a:schemeClr val="bg1">
                    <a:lumMod val="50000"/>
                  </a:schemeClr>
                </a:solidFill>
                <a:latin typeface="Comic Sans MS" panose="030F0702030302020204" pitchFamily="66" charset="0"/>
              </a:rPr>
              <a:t>[1]</a:t>
            </a:r>
            <a:r>
              <a:rPr lang="zh-CN" altLang="en-US" sz="1600" dirty="0">
                <a:solidFill>
                  <a:schemeClr val="bg1">
                    <a:lumMod val="50000"/>
                  </a:schemeClr>
                </a:solidFill>
                <a:latin typeface="Comic Sans MS" panose="030F0702030302020204" pitchFamily="66" charset="0"/>
              </a:rPr>
              <a:t> </a:t>
            </a:r>
            <a:r>
              <a:rPr lang="en-US" sz="1600" dirty="0">
                <a:solidFill>
                  <a:schemeClr val="bg1">
                    <a:lumMod val="50000"/>
                  </a:schemeClr>
                </a:solidFill>
                <a:latin typeface="Comic Sans MS" panose="030F0702030302020204" pitchFamily="66" charset="0"/>
              </a:rPr>
              <a:t>Dynamic Service Function Chaining in SDN-Enabled Networks with </a:t>
            </a:r>
            <a:endParaRPr lang="en-US" sz="1600" dirty="0" smtClean="0">
              <a:solidFill>
                <a:schemeClr val="bg1">
                  <a:lumMod val="50000"/>
                </a:schemeClr>
              </a:solidFill>
              <a:latin typeface="Comic Sans MS" panose="030F0702030302020204" pitchFamily="66" charset="0"/>
            </a:endParaRPr>
          </a:p>
          <a:p>
            <a:r>
              <a:rPr lang="en-US" sz="1600" dirty="0" err="1" smtClean="0">
                <a:solidFill>
                  <a:schemeClr val="bg1">
                    <a:lumMod val="50000"/>
                  </a:schemeClr>
                </a:solidFill>
                <a:latin typeface="Comic Sans MS" panose="030F0702030302020204" pitchFamily="66" charset="0"/>
              </a:rPr>
              <a:t>Middleboxes</a:t>
            </a:r>
            <a:r>
              <a:rPr lang="en-US" sz="1600" dirty="0" smtClean="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(ICNP</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’16)</a:t>
            </a:r>
            <a:r>
              <a:rPr lang="en-US" sz="1600" dirty="0">
                <a:solidFill>
                  <a:schemeClr val="bg1">
                    <a:lumMod val="50000"/>
                  </a:schemeClr>
                </a:solidFill>
                <a:latin typeface="Comic Sans MS" panose="030F0702030302020204" pitchFamily="66" charset="0"/>
              </a:rPr>
              <a:t>  </a:t>
            </a:r>
          </a:p>
        </p:txBody>
      </p:sp>
      <p:pic>
        <p:nvPicPr>
          <p:cNvPr id="7" name="Picture 6">
            <a:extLst>
              <a:ext uri="{FF2B5EF4-FFF2-40B4-BE49-F238E27FC236}">
                <a16:creationId xmlns:a16="http://schemas.microsoft.com/office/drawing/2014/main" id="{708E3A5B-1F71-5048-AA2B-0EABDD90914A}"/>
              </a:ext>
            </a:extLst>
          </p:cNvPr>
          <p:cNvPicPr>
            <a:picLocks noChangeAspect="1"/>
          </p:cNvPicPr>
          <p:nvPr/>
        </p:nvPicPr>
        <p:blipFill>
          <a:blip r:embed="rId3"/>
          <a:stretch>
            <a:fillRect/>
          </a:stretch>
        </p:blipFill>
        <p:spPr>
          <a:xfrm>
            <a:off x="1905000" y="4495800"/>
            <a:ext cx="4648200" cy="912660"/>
          </a:xfrm>
          <a:prstGeom prst="rect">
            <a:avLst/>
          </a:prstGeom>
        </p:spPr>
      </p:pic>
    </p:spTree>
    <p:extLst>
      <p:ext uri="{BB962C8B-B14F-4D97-AF65-F5344CB8AC3E}">
        <p14:creationId xmlns:p14="http://schemas.microsoft.com/office/powerpoint/2010/main" val="2151535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942C2-5BD0-3340-82E3-81E55944C359}"/>
              </a:ext>
            </a:extLst>
          </p:cNvPr>
          <p:cNvSpPr>
            <a:spLocks noGrp="1"/>
          </p:cNvSpPr>
          <p:nvPr>
            <p:ph type="title"/>
          </p:nvPr>
        </p:nvSpPr>
        <p:spPr>
          <a:xfrm>
            <a:off x="609600" y="316862"/>
            <a:ext cx="8228013" cy="1141412"/>
          </a:xfrm>
        </p:spPr>
        <p:txBody>
          <a:bodyPr/>
          <a:lstStyle/>
          <a:p>
            <a:r>
              <a:rPr lang="en-US" altLang="zh-CN" dirty="0" smtClean="0">
                <a:latin typeface="Comic Sans MS" panose="030F0902030302020204" pitchFamily="66" charset="0"/>
              </a:rPr>
              <a:t>2. </a:t>
            </a:r>
            <a:r>
              <a:rPr lang="en-US" altLang="zh-CN" dirty="0" err="1" smtClean="0">
                <a:latin typeface="Comic Sans MS" panose="030F0902030302020204" pitchFamily="66" charset="0"/>
              </a:rPr>
              <a:t>Middlebox</a:t>
            </a:r>
            <a:r>
              <a:rPr lang="en-US" altLang="zh-CN" dirty="0" smtClean="0">
                <a:latin typeface="Comic Sans MS" panose="030F0902030302020204" pitchFamily="66" charset="0"/>
              </a:rPr>
              <a:t> </a:t>
            </a:r>
            <a:r>
              <a:rPr lang="en-US" altLang="zh-CN" dirty="0">
                <a:latin typeface="Comic Sans MS" panose="030F0902030302020204" pitchFamily="66" charset="0"/>
              </a:rPr>
              <a:t>Placement Problems</a:t>
            </a:r>
            <a:endParaRPr lang="en-US"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CF8E0DC8-6051-5B40-B344-63CCA217843D}"/>
              </a:ext>
            </a:extLst>
          </p:cNvPr>
          <p:cNvSpPr>
            <a:spLocks noGrp="1"/>
          </p:cNvSpPr>
          <p:nvPr>
            <p:ph idx="1"/>
          </p:nvPr>
        </p:nvSpPr>
        <p:spPr>
          <a:xfrm>
            <a:off x="25625" y="1752600"/>
            <a:ext cx="8280175" cy="4876800"/>
          </a:xfrm>
        </p:spPr>
        <p:txBody>
          <a:bodyPr/>
          <a:lstStyle/>
          <a:p>
            <a:pPr lvl="1"/>
            <a:r>
              <a:rPr lang="en-US" altLang="zh-CN" sz="2800" dirty="0">
                <a:latin typeface="Comic Sans MS" panose="030F0902030302020204" pitchFamily="66" charset="0"/>
              </a:rPr>
              <a:t>Graph </a:t>
            </a:r>
            <a:r>
              <a:rPr lang="en-US" altLang="zh-CN" sz="2800" dirty="0" smtClean="0">
                <a:latin typeface="Comic Sans MS" panose="030F0902030302020204" pitchFamily="66" charset="0"/>
              </a:rPr>
              <a:t>embedding </a:t>
            </a:r>
            <a:r>
              <a:rPr lang="en-US" altLang="zh-CN" sz="2400" b="1" baseline="30000" dirty="0" smtClean="0">
                <a:latin typeface="Comic Sans MS" panose="030F0902030302020204" pitchFamily="66" charset="0"/>
              </a:rPr>
              <a:t>[2]</a:t>
            </a:r>
            <a:endParaRPr lang="en-US" altLang="zh-CN" sz="2400" b="1" baseline="30000" dirty="0">
              <a:latin typeface="Comic Sans MS" panose="030F0902030302020204" pitchFamily="66" charset="0"/>
            </a:endParaRPr>
          </a:p>
          <a:p>
            <a:pPr lvl="2"/>
            <a:r>
              <a:rPr lang="en-US" altLang="zh-CN" sz="2000" dirty="0" err="1">
                <a:latin typeface="Comic Sans MS" panose="030F0902030302020204" pitchFamily="66" charset="0"/>
              </a:rPr>
              <a:t>Middlebox</a:t>
            </a:r>
            <a:r>
              <a:rPr lang="en-US" altLang="zh-CN" sz="2000" dirty="0">
                <a:latin typeface="Comic Sans MS" panose="030F0902030302020204" pitchFamily="66" charset="0"/>
              </a:rPr>
              <a:t> graph, G</a:t>
            </a:r>
            <a:r>
              <a:rPr lang="en-US" altLang="zh-CN" sz="2000" baseline="-25000" dirty="0">
                <a:latin typeface="Comic Sans MS" panose="030F0902030302020204" pitchFamily="66" charset="0"/>
              </a:rPr>
              <a:t>m</a:t>
            </a:r>
            <a:r>
              <a:rPr lang="en-US" altLang="zh-CN" sz="2000" dirty="0">
                <a:latin typeface="Comic Sans MS" panose="030F0902030302020204" pitchFamily="66" charset="0"/>
              </a:rPr>
              <a:t>,  of multiple service chains that needs to be embedded in a give network graph,  G</a:t>
            </a:r>
            <a:r>
              <a:rPr lang="en-US" altLang="zh-CN" sz="2000" baseline="-25000" dirty="0">
                <a:latin typeface="Comic Sans MS" panose="030F0902030302020204" pitchFamily="66" charset="0"/>
              </a:rPr>
              <a:t>n</a:t>
            </a:r>
            <a:r>
              <a:rPr lang="en-US" altLang="zh-CN" sz="2000" baseline="-25000" dirty="0" smtClean="0">
                <a:latin typeface="Comic Sans MS" panose="030F0902030302020204" pitchFamily="66" charset="0"/>
              </a:rPr>
              <a:t>.</a:t>
            </a:r>
            <a:endParaRPr lang="en-US" altLang="zh-CN" sz="1800" baseline="-25000" dirty="0">
              <a:latin typeface="Comic Sans MS" panose="030F0902030302020204" pitchFamily="66" charset="0"/>
            </a:endParaRPr>
          </a:p>
          <a:p>
            <a:pPr marL="914400" lvl="2" indent="0">
              <a:buNone/>
            </a:pPr>
            <a:endParaRPr lang="en-US" altLang="zh-CN" sz="1800" baseline="-25000" dirty="0" smtClean="0">
              <a:latin typeface="Comic Sans MS" panose="030F0902030302020204" pitchFamily="66" charset="0"/>
            </a:endParaRPr>
          </a:p>
          <a:p>
            <a:pPr marL="914400" lvl="2" indent="0">
              <a:buNone/>
            </a:pPr>
            <a:endParaRPr lang="en-US" altLang="zh-CN" sz="1800" baseline="-25000" dirty="0">
              <a:latin typeface="Comic Sans MS" panose="030F0902030302020204" pitchFamily="66" charset="0"/>
            </a:endParaRPr>
          </a:p>
          <a:p>
            <a:pPr marL="914400" lvl="2" indent="0">
              <a:buNone/>
            </a:pPr>
            <a:r>
              <a:rPr lang="en-US" altLang="zh-CN" sz="1800" baseline="-25000" dirty="0">
                <a:latin typeface="Comic Sans MS" panose="030F0902030302020204" pitchFamily="66" charset="0"/>
              </a:rPr>
              <a:t> </a:t>
            </a:r>
            <a:r>
              <a:rPr lang="en-US" altLang="zh-CN" sz="1800" dirty="0">
                <a:latin typeface="Comic Sans MS" panose="030F0902030302020204" pitchFamily="66" charset="0"/>
              </a:rPr>
              <a:t>        Virtual network                                  Physical network</a:t>
            </a:r>
            <a:endParaRPr lang="en-US" altLang="zh-CN" sz="1800" baseline="-25000" dirty="0">
              <a:latin typeface="Comic Sans MS" panose="030F0902030302020204" pitchFamily="66" charset="0"/>
            </a:endParaRPr>
          </a:p>
        </p:txBody>
      </p:sp>
      <p:pic>
        <p:nvPicPr>
          <p:cNvPr id="5" name="Picture 4">
            <a:extLst>
              <a:ext uri="{FF2B5EF4-FFF2-40B4-BE49-F238E27FC236}">
                <a16:creationId xmlns:a16="http://schemas.microsoft.com/office/drawing/2014/main" id="{3A135D6C-4ADF-144C-9219-9931771218F6}"/>
              </a:ext>
            </a:extLst>
          </p:cNvPr>
          <p:cNvPicPr>
            <a:picLocks noChangeAspect="1"/>
          </p:cNvPicPr>
          <p:nvPr/>
        </p:nvPicPr>
        <p:blipFill>
          <a:blip r:embed="rId3"/>
          <a:stretch>
            <a:fillRect/>
          </a:stretch>
        </p:blipFill>
        <p:spPr>
          <a:xfrm>
            <a:off x="1368205" y="4043181"/>
            <a:ext cx="2252962" cy="1184462"/>
          </a:xfrm>
          <a:prstGeom prst="rect">
            <a:avLst/>
          </a:prstGeom>
        </p:spPr>
      </p:pic>
      <p:sp>
        <p:nvSpPr>
          <p:cNvPr id="6" name="Right Arrow 5">
            <a:extLst>
              <a:ext uri="{FF2B5EF4-FFF2-40B4-BE49-F238E27FC236}">
                <a16:creationId xmlns:a16="http://schemas.microsoft.com/office/drawing/2014/main" id="{4128B75D-FF30-6749-A8A9-306A23836E75}"/>
              </a:ext>
            </a:extLst>
          </p:cNvPr>
          <p:cNvSpPr/>
          <p:nvPr/>
        </p:nvSpPr>
        <p:spPr bwMode="auto">
          <a:xfrm>
            <a:off x="3874020" y="4406812"/>
            <a:ext cx="1066800" cy="228600"/>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7" name="Content Placeholder 6">
            <a:extLst>
              <a:ext uri="{FF2B5EF4-FFF2-40B4-BE49-F238E27FC236}">
                <a16:creationId xmlns:a16="http://schemas.microsoft.com/office/drawing/2014/main" id="{10102D62-A958-044A-BE32-97F1B7586423}"/>
              </a:ext>
            </a:extLst>
          </p:cNvPr>
          <p:cNvSpPr txBox="1">
            <a:spLocks/>
          </p:cNvSpPr>
          <p:nvPr/>
        </p:nvSpPr>
        <p:spPr bwMode="auto">
          <a:xfrm>
            <a:off x="3721620" y="3922153"/>
            <a:ext cx="1371600" cy="38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CCCCFF"/>
              </a:buClr>
              <a:buSzPct val="80000"/>
              <a:buFont typeface="Wingdings" panose="05000000000000000000" pitchFamily="2" charset="2"/>
              <a:buChar char=""/>
              <a:defRPr sz="3200">
                <a:solidFill>
                  <a:srgbClr val="000000"/>
                </a:solidFill>
                <a:latin typeface="+mn-lt"/>
                <a:ea typeface="+mn-ea"/>
                <a:cs typeface="+mn-cs"/>
              </a:defRPr>
            </a:lvl1pPr>
            <a:lvl2pPr marL="741363" indent="-284163" algn="l" defTabSz="457200" rtl="0" eaLnBrk="0" fontAlgn="base" hangingPunct="0">
              <a:spcBef>
                <a:spcPts val="675"/>
              </a:spcBef>
              <a:spcAft>
                <a:spcPct val="0"/>
              </a:spcAft>
              <a:buClr>
                <a:srgbClr val="CCCCFF"/>
              </a:buClr>
              <a:buSzPct val="70000"/>
              <a:buFont typeface="Wingdings" panose="05000000000000000000" pitchFamily="2" charset="2"/>
              <a:buChar char=""/>
              <a:defRPr sz="2700">
                <a:solidFill>
                  <a:srgbClr val="000000"/>
                </a:solidFill>
                <a:latin typeface="+mn-lt"/>
              </a:defRPr>
            </a:lvl2pPr>
            <a:lvl3pPr marL="1143000" indent="-228600" algn="l" defTabSz="457200" rtl="0" eaLnBrk="0" fontAlgn="base" hangingPunct="0">
              <a:spcBef>
                <a:spcPts val="575"/>
              </a:spcBef>
              <a:spcAft>
                <a:spcPct val="0"/>
              </a:spcAft>
              <a:buClr>
                <a:srgbClr val="CCCCFF"/>
              </a:buClr>
              <a:buSzPct val="65000"/>
              <a:buFont typeface="Wingdings" panose="05000000000000000000" pitchFamily="2" charset="2"/>
              <a:buChar char=""/>
              <a:defRPr sz="2300">
                <a:solidFill>
                  <a:srgbClr val="000000"/>
                </a:solidFill>
                <a:latin typeface="+mn-lt"/>
              </a:defRPr>
            </a:lvl3pPr>
            <a:lvl4pPr marL="1600200" indent="-228600" algn="l" defTabSz="457200" rtl="0" eaLnBrk="0" fontAlgn="base" hangingPunct="0">
              <a:spcBef>
                <a:spcPts val="500"/>
              </a:spcBef>
              <a:spcAft>
                <a:spcPct val="0"/>
              </a:spcAft>
              <a:buClr>
                <a:srgbClr val="CCCCFF"/>
              </a:buClr>
              <a:buSzPct val="100000"/>
              <a:buFont typeface="Arial" panose="020B0604020202020204" pitchFamily="34"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CCCCFF"/>
              </a:buClr>
              <a:buSzPct val="100000"/>
              <a:buFont typeface="Wingdings" panose="05000000000000000000" pitchFamily="2" charset="2"/>
              <a:buChar char=""/>
              <a:defRPr sz="2000">
                <a:solidFill>
                  <a:srgbClr val="000000"/>
                </a:solidFill>
                <a:latin typeface="+mn-lt"/>
              </a:defRPr>
            </a:lvl5pPr>
            <a:lvl6pPr marL="25146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6pPr>
            <a:lvl7pPr marL="29718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7pPr>
            <a:lvl8pPr marL="34290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8pPr>
            <a:lvl9pPr marL="3886200" indent="-228600" algn="l" defTabSz="457200" rtl="0" fontAlgn="base">
              <a:spcBef>
                <a:spcPts val="500"/>
              </a:spcBef>
              <a:spcAft>
                <a:spcPct val="0"/>
              </a:spcAft>
              <a:buClr>
                <a:srgbClr val="CCCCFF"/>
              </a:buClr>
              <a:buSzPct val="100000"/>
              <a:buFont typeface="Wingdings" pitchFamily="2" charset="2"/>
              <a:buChar char=""/>
              <a:defRPr sz="2000">
                <a:solidFill>
                  <a:srgbClr val="000000"/>
                </a:solidFill>
                <a:latin typeface="+mn-lt"/>
              </a:defRPr>
            </a:lvl9pPr>
          </a:lstStyle>
          <a:p>
            <a:pPr marL="0" indent="0">
              <a:buFont typeface="Wingdings" panose="05000000000000000000" pitchFamily="2" charset="2"/>
              <a:buNone/>
            </a:pPr>
            <a:r>
              <a:rPr lang="en-US" sz="1800" kern="0" dirty="0">
                <a:latin typeface="Comic Sans MS" panose="030F0902030302020204" pitchFamily="66" charset="0"/>
              </a:rPr>
              <a:t>Embedding</a:t>
            </a:r>
          </a:p>
        </p:txBody>
      </p:sp>
      <p:pic>
        <p:nvPicPr>
          <p:cNvPr id="8" name="Picture 7">
            <a:extLst>
              <a:ext uri="{FF2B5EF4-FFF2-40B4-BE49-F238E27FC236}">
                <a16:creationId xmlns:a16="http://schemas.microsoft.com/office/drawing/2014/main" id="{0106C7DB-19D9-ED4C-940A-312218CE52B5}"/>
              </a:ext>
            </a:extLst>
          </p:cNvPr>
          <p:cNvPicPr>
            <a:picLocks noChangeAspect="1"/>
          </p:cNvPicPr>
          <p:nvPr/>
        </p:nvPicPr>
        <p:blipFill>
          <a:blip r:embed="rId4"/>
          <a:stretch>
            <a:fillRect/>
          </a:stretch>
        </p:blipFill>
        <p:spPr>
          <a:xfrm>
            <a:off x="5513492" y="3962152"/>
            <a:ext cx="2345897" cy="1393624"/>
          </a:xfrm>
          <a:prstGeom prst="rect">
            <a:avLst/>
          </a:prstGeom>
        </p:spPr>
      </p:pic>
      <p:sp>
        <p:nvSpPr>
          <p:cNvPr id="9" name="Rectangle 8"/>
          <p:cNvSpPr/>
          <p:nvPr/>
        </p:nvSpPr>
        <p:spPr>
          <a:xfrm>
            <a:off x="3641296" y="3244334"/>
            <a:ext cx="1861407" cy="369332"/>
          </a:xfrm>
          <a:prstGeom prst="rect">
            <a:avLst/>
          </a:prstGeom>
        </p:spPr>
        <p:txBody>
          <a:bodyPr wrap="none">
            <a:spAutoFit/>
          </a:bodyPr>
          <a:lstStyle/>
          <a:p>
            <a:pPr marL="0" indent="0">
              <a:buFont typeface="Wingdings" panose="05000000000000000000" pitchFamily="2" charset="2"/>
              <a:buNone/>
            </a:pPr>
            <a:r>
              <a:rPr lang="en-US" kern="0" dirty="0">
                <a:latin typeface="Comic Sans MS" panose="030F0902030302020204" pitchFamily="66" charset="0"/>
              </a:rPr>
              <a:t>Virtual network</a:t>
            </a:r>
          </a:p>
        </p:txBody>
      </p:sp>
      <p:sp>
        <p:nvSpPr>
          <p:cNvPr id="4" name="Rectangle 3"/>
          <p:cNvSpPr/>
          <p:nvPr/>
        </p:nvSpPr>
        <p:spPr>
          <a:xfrm>
            <a:off x="972383" y="5706298"/>
            <a:ext cx="7562017" cy="646331"/>
          </a:xfrm>
          <a:prstGeom prst="rect">
            <a:avLst/>
          </a:prstGeom>
        </p:spPr>
        <p:txBody>
          <a:bodyPr wrap="square">
            <a:spAutoFit/>
          </a:bodyPr>
          <a:lstStyle/>
          <a:p>
            <a:r>
              <a:rPr lang="en-US" dirty="0" smtClean="0">
                <a:solidFill>
                  <a:schemeClr val="bg1">
                    <a:lumMod val="50000"/>
                  </a:schemeClr>
                </a:solidFill>
                <a:latin typeface="Comic Sans MS" panose="030F0702030302020204" pitchFamily="66" charset="0"/>
              </a:rPr>
              <a:t>[2] Charting </a:t>
            </a:r>
            <a:r>
              <a:rPr lang="en-US" dirty="0">
                <a:solidFill>
                  <a:schemeClr val="bg1">
                    <a:lumMod val="50000"/>
                  </a:schemeClr>
                </a:solidFill>
                <a:latin typeface="Comic Sans MS" panose="030F0702030302020204" pitchFamily="66" charset="0"/>
              </a:rPr>
              <a:t>the Complexity Landscape of Virtual Network </a:t>
            </a:r>
            <a:r>
              <a:rPr lang="en-US" dirty="0" smtClean="0">
                <a:solidFill>
                  <a:schemeClr val="bg1">
                    <a:lumMod val="50000"/>
                  </a:schemeClr>
                </a:solidFill>
                <a:latin typeface="Comic Sans MS" panose="030F0702030302020204" pitchFamily="66" charset="0"/>
              </a:rPr>
              <a:t>Embedding </a:t>
            </a:r>
            <a:r>
              <a:rPr lang="en-US" altLang="zh-CN" dirty="0">
                <a:solidFill>
                  <a:schemeClr val="bg1">
                    <a:lumMod val="50000"/>
                  </a:schemeClr>
                </a:solidFill>
                <a:latin typeface="Comic Sans MS" panose="030F0702030302020204" pitchFamily="66" charset="0"/>
              </a:rPr>
              <a:t>(IFIP</a:t>
            </a:r>
            <a:r>
              <a:rPr lang="zh-CN" altLang="en-US" dirty="0">
                <a:solidFill>
                  <a:schemeClr val="bg1">
                    <a:lumMod val="50000"/>
                  </a:schemeClr>
                </a:solidFill>
                <a:latin typeface="Comic Sans MS" panose="030F0702030302020204" pitchFamily="66" charset="0"/>
              </a:rPr>
              <a:t> </a:t>
            </a:r>
            <a:r>
              <a:rPr lang="en-US" altLang="zh-CN" dirty="0">
                <a:solidFill>
                  <a:schemeClr val="bg1">
                    <a:lumMod val="50000"/>
                  </a:schemeClr>
                </a:solidFill>
                <a:latin typeface="Comic Sans MS" panose="030F0702030302020204" pitchFamily="66" charset="0"/>
              </a:rPr>
              <a:t>’18)</a:t>
            </a:r>
            <a:r>
              <a:rPr lang="en-US" dirty="0">
                <a:solidFill>
                  <a:schemeClr val="bg1">
                    <a:lumMod val="50000"/>
                  </a:schemeClr>
                </a:solidFill>
                <a:latin typeface="Comic Sans MS" panose="030F0702030302020204" pitchFamily="66" charset="0"/>
              </a:rPr>
              <a:t>  </a:t>
            </a:r>
          </a:p>
        </p:txBody>
      </p:sp>
    </p:spTree>
    <p:extLst>
      <p:ext uri="{BB962C8B-B14F-4D97-AF65-F5344CB8AC3E}">
        <p14:creationId xmlns:p14="http://schemas.microsoft.com/office/powerpoint/2010/main" val="3368143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942C2-5BD0-3340-82E3-81E55944C359}"/>
              </a:ext>
            </a:extLst>
          </p:cNvPr>
          <p:cNvSpPr>
            <a:spLocks noGrp="1"/>
          </p:cNvSpPr>
          <p:nvPr>
            <p:ph type="title"/>
          </p:nvPr>
        </p:nvSpPr>
        <p:spPr>
          <a:xfrm>
            <a:off x="152400" y="306388"/>
            <a:ext cx="8839200" cy="1141412"/>
          </a:xfrm>
        </p:spPr>
        <p:txBody>
          <a:bodyPr/>
          <a:lstStyle/>
          <a:p>
            <a:r>
              <a:rPr lang="en-US" altLang="zh-CN" dirty="0" err="1">
                <a:latin typeface="Comic Sans MS" panose="030F0902030302020204" pitchFamily="66" charset="0"/>
              </a:rPr>
              <a:t>Middlebox</a:t>
            </a:r>
            <a:r>
              <a:rPr lang="en-US" altLang="zh-CN" dirty="0">
                <a:latin typeface="Comic Sans MS" panose="030F0902030302020204" pitchFamily="66" charset="0"/>
              </a:rPr>
              <a:t> Placement </a:t>
            </a:r>
            <a:r>
              <a:rPr lang="en-US" altLang="zh-CN" dirty="0" smtClean="0">
                <a:latin typeface="Comic Sans MS" panose="030F0902030302020204" pitchFamily="66" charset="0"/>
              </a:rPr>
              <a:t>Problems </a:t>
            </a:r>
            <a:r>
              <a:rPr lang="en-US" altLang="zh-CN" sz="2800" dirty="0">
                <a:latin typeface="Comic Sans MS" charset="0"/>
                <a:ea typeface="Comic Sans MS" charset="0"/>
                <a:cs typeface="Comic Sans MS" charset="0"/>
              </a:rPr>
              <a:t>(cont’d)</a:t>
            </a:r>
            <a:endParaRPr lang="en-US" sz="2800"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CF8E0DC8-6051-5B40-B344-63CCA217843D}"/>
              </a:ext>
            </a:extLst>
          </p:cNvPr>
          <p:cNvSpPr>
            <a:spLocks noGrp="1"/>
          </p:cNvSpPr>
          <p:nvPr>
            <p:ph idx="1"/>
          </p:nvPr>
        </p:nvSpPr>
        <p:spPr>
          <a:xfrm>
            <a:off x="76200" y="1447800"/>
            <a:ext cx="8656322" cy="4876800"/>
          </a:xfrm>
        </p:spPr>
        <p:txBody>
          <a:bodyPr/>
          <a:lstStyle/>
          <a:p>
            <a:pPr marL="914400" lvl="2" indent="0">
              <a:buNone/>
            </a:pPr>
            <a:endParaRPr lang="en-US" altLang="zh-CN" sz="1800" baseline="-25000" dirty="0">
              <a:latin typeface="Comic Sans MS" panose="030F0902030302020204" pitchFamily="66" charset="0"/>
            </a:endParaRPr>
          </a:p>
          <a:p>
            <a:pPr lvl="1"/>
            <a:r>
              <a:rPr lang="en-US" altLang="zh-CN" sz="2800" dirty="0">
                <a:latin typeface="Comic Sans MS" panose="030F0902030302020204" pitchFamily="66" charset="0"/>
              </a:rPr>
              <a:t>Graph flow </a:t>
            </a:r>
            <a:r>
              <a:rPr lang="en-US" altLang="zh-CN" sz="2800" dirty="0" smtClean="0">
                <a:latin typeface="Comic Sans MS" panose="030F0902030302020204" pitchFamily="66" charset="0"/>
              </a:rPr>
              <a:t>routing </a:t>
            </a:r>
            <a:r>
              <a:rPr lang="en-US" altLang="zh-CN" sz="2400" baseline="30000" dirty="0" smtClean="0">
                <a:latin typeface="Comic Sans MS" panose="030F0902030302020204" pitchFamily="66" charset="0"/>
              </a:rPr>
              <a:t>[3]</a:t>
            </a:r>
            <a:endParaRPr lang="en-US" altLang="zh-CN" sz="2400" baseline="30000" dirty="0">
              <a:latin typeface="Comic Sans MS" panose="030F0902030302020204" pitchFamily="66" charset="0"/>
            </a:endParaRPr>
          </a:p>
          <a:p>
            <a:pPr lvl="2"/>
            <a:r>
              <a:rPr lang="en-US" altLang="zh-CN" sz="2000" dirty="0">
                <a:latin typeface="Comic Sans MS" panose="030F0902030302020204" pitchFamily="66" charset="0"/>
              </a:rPr>
              <a:t>Shortest path or maximum flow between a given source and destination that have to go through a given </a:t>
            </a:r>
            <a:r>
              <a:rPr lang="en-US" altLang="zh-CN" sz="2000" dirty="0" err="1">
                <a:latin typeface="Comic Sans MS" panose="030F0902030302020204" pitchFamily="66" charset="0"/>
              </a:rPr>
              <a:t>middlebox</a:t>
            </a:r>
            <a:r>
              <a:rPr lang="en-US" altLang="zh-CN" sz="2000" dirty="0">
                <a:latin typeface="Comic Sans MS" panose="030F0902030302020204" pitchFamily="66" charset="0"/>
              </a:rPr>
              <a:t> in G</a:t>
            </a:r>
            <a:r>
              <a:rPr lang="en-US" altLang="zh-CN" sz="2000" baseline="-25000" dirty="0">
                <a:latin typeface="Comic Sans MS" panose="030F0902030302020204" pitchFamily="66" charset="0"/>
              </a:rPr>
              <a:t>n</a:t>
            </a:r>
            <a:r>
              <a:rPr lang="en-US" altLang="zh-CN" sz="2000" dirty="0" smtClean="0">
                <a:latin typeface="Comic Sans MS" panose="030F0902030302020204" pitchFamily="66" charset="0"/>
              </a:rPr>
              <a:t>.</a:t>
            </a:r>
            <a:endParaRPr lang="en-US" altLang="zh-CN" sz="1800" dirty="0">
              <a:latin typeface="Comic Sans MS" panose="030F0902030302020204" pitchFamily="66" charset="0"/>
            </a:endParaRPr>
          </a:p>
          <a:p>
            <a:pPr lvl="2"/>
            <a:endParaRPr lang="en-US" altLang="zh-CN" sz="1800" dirty="0">
              <a:latin typeface="Comic Sans MS" panose="030F0902030302020204" pitchFamily="66" charset="0"/>
            </a:endParaRPr>
          </a:p>
          <a:p>
            <a:pPr lvl="2"/>
            <a:endParaRPr lang="en-US" altLang="zh-CN" sz="1800" dirty="0">
              <a:latin typeface="Comic Sans MS" panose="030F0902030302020204" pitchFamily="66" charset="0"/>
            </a:endParaRPr>
          </a:p>
          <a:p>
            <a:pPr lvl="2"/>
            <a:endParaRPr lang="en-US" altLang="zh-CN" sz="1800" dirty="0">
              <a:latin typeface="Comic Sans MS" panose="030F0902030302020204" pitchFamily="66" charset="0"/>
            </a:endParaRPr>
          </a:p>
          <a:p>
            <a:pPr lvl="2"/>
            <a:endParaRPr lang="en-US" altLang="zh-CN" sz="1800" dirty="0">
              <a:latin typeface="Comic Sans MS" panose="030F0902030302020204" pitchFamily="66" charset="0"/>
            </a:endParaRPr>
          </a:p>
          <a:p>
            <a:pPr lvl="2"/>
            <a:endParaRPr lang="en-US" altLang="zh-CN" sz="1800" dirty="0">
              <a:latin typeface="Comic Sans MS" panose="030F0902030302020204" pitchFamily="66" charset="0"/>
            </a:endParaRPr>
          </a:p>
          <a:p>
            <a:pPr lvl="1"/>
            <a:endParaRPr lang="en-US" altLang="zh-CN" sz="1800" dirty="0">
              <a:latin typeface="Comic Sans MS" panose="030F0902030302020204" pitchFamily="66" charset="0"/>
            </a:endParaRPr>
          </a:p>
        </p:txBody>
      </p:sp>
      <p:pic>
        <p:nvPicPr>
          <p:cNvPr id="4" name="Picture 3">
            <a:extLst>
              <a:ext uri="{FF2B5EF4-FFF2-40B4-BE49-F238E27FC236}">
                <a16:creationId xmlns:a16="http://schemas.microsoft.com/office/drawing/2014/main" id="{593FFEEE-6174-6242-B410-F5023CF14538}"/>
              </a:ext>
            </a:extLst>
          </p:cNvPr>
          <p:cNvPicPr>
            <a:picLocks noChangeAspect="1"/>
          </p:cNvPicPr>
          <p:nvPr/>
        </p:nvPicPr>
        <p:blipFill>
          <a:blip r:embed="rId3"/>
          <a:stretch>
            <a:fillRect/>
          </a:stretch>
        </p:blipFill>
        <p:spPr>
          <a:xfrm>
            <a:off x="1028574" y="3429000"/>
            <a:ext cx="3252821" cy="1546004"/>
          </a:xfrm>
          <a:prstGeom prst="rect">
            <a:avLst/>
          </a:prstGeom>
        </p:spPr>
      </p:pic>
      <p:pic>
        <p:nvPicPr>
          <p:cNvPr id="6" name="Picture 5">
            <a:extLst>
              <a:ext uri="{FF2B5EF4-FFF2-40B4-BE49-F238E27FC236}">
                <a16:creationId xmlns:a16="http://schemas.microsoft.com/office/drawing/2014/main" id="{F0A0A964-878E-484F-95DD-9B8F6F0EB853}"/>
              </a:ext>
            </a:extLst>
          </p:cNvPr>
          <p:cNvPicPr>
            <a:picLocks noChangeAspect="1"/>
          </p:cNvPicPr>
          <p:nvPr/>
        </p:nvPicPr>
        <p:blipFill>
          <a:blip r:embed="rId4"/>
          <a:stretch>
            <a:fillRect/>
          </a:stretch>
        </p:blipFill>
        <p:spPr>
          <a:xfrm>
            <a:off x="4495800" y="3352800"/>
            <a:ext cx="3618705" cy="1717487"/>
          </a:xfrm>
          <a:prstGeom prst="rect">
            <a:avLst/>
          </a:prstGeom>
        </p:spPr>
      </p:pic>
      <p:sp>
        <p:nvSpPr>
          <p:cNvPr id="7" name="TextBox 6">
            <a:extLst>
              <a:ext uri="{FF2B5EF4-FFF2-40B4-BE49-F238E27FC236}">
                <a16:creationId xmlns:a16="http://schemas.microsoft.com/office/drawing/2014/main" id="{D301F987-293F-3C4D-B4D6-60EE6AC143F5}"/>
              </a:ext>
            </a:extLst>
          </p:cNvPr>
          <p:cNvSpPr txBox="1"/>
          <p:nvPr/>
        </p:nvSpPr>
        <p:spPr>
          <a:xfrm>
            <a:off x="1221898" y="5431260"/>
            <a:ext cx="7428705" cy="584775"/>
          </a:xfrm>
          <a:prstGeom prst="rect">
            <a:avLst/>
          </a:prstGeom>
          <a:noFill/>
        </p:spPr>
        <p:txBody>
          <a:bodyPr wrap="square" rtlCol="0">
            <a:spAutoFit/>
          </a:bodyPr>
          <a:lstStyle/>
          <a:p>
            <a:r>
              <a:rPr lang="en-US" altLang="zh-CN" sz="1600" dirty="0" smtClean="0">
                <a:solidFill>
                  <a:schemeClr val="bg1">
                    <a:lumMod val="50000"/>
                  </a:schemeClr>
                </a:solidFill>
                <a:latin typeface="Comic Sans MS" panose="030F0702030302020204" pitchFamily="66" charset="0"/>
              </a:rPr>
              <a:t>[3]</a:t>
            </a:r>
            <a:r>
              <a:rPr lang="zh-CN" altLang="en-US" sz="1600" dirty="0" smtClean="0">
                <a:solidFill>
                  <a:schemeClr val="bg1">
                    <a:lumMod val="50000"/>
                  </a:schemeClr>
                </a:solidFill>
                <a:latin typeface="Comic Sans MS" panose="030F0702030302020204" pitchFamily="66" charset="0"/>
              </a:rPr>
              <a:t> </a:t>
            </a:r>
            <a:r>
              <a:rPr lang="en-US" sz="1600" dirty="0">
                <a:solidFill>
                  <a:schemeClr val="bg1">
                    <a:lumMod val="50000"/>
                  </a:schemeClr>
                </a:solidFill>
                <a:latin typeface="Comic Sans MS" panose="030F0702030302020204" pitchFamily="66" charset="0"/>
              </a:rPr>
              <a:t>Provably Efficient Algorithms for Joint Placement and Allocation of Virtual </a:t>
            </a:r>
            <a:r>
              <a:rPr lang="en-US" sz="1600" dirty="0" smtClean="0">
                <a:solidFill>
                  <a:schemeClr val="bg1">
                    <a:lumMod val="50000"/>
                  </a:schemeClr>
                </a:solidFill>
                <a:latin typeface="Comic Sans MS" panose="030F0702030302020204" pitchFamily="66" charset="0"/>
              </a:rPr>
              <a:t>Network Functions </a:t>
            </a:r>
            <a:r>
              <a:rPr lang="en-US" altLang="zh-CN" sz="1600" dirty="0" smtClean="0">
                <a:solidFill>
                  <a:schemeClr val="bg1">
                    <a:lumMod val="50000"/>
                  </a:schemeClr>
                </a:solidFill>
                <a:latin typeface="Comic Sans MS" panose="030F0702030302020204" pitchFamily="66" charset="0"/>
              </a:rPr>
              <a:t>(</a:t>
            </a:r>
            <a:r>
              <a:rPr lang="en-US" altLang="zh-CN" sz="1600" dirty="0">
                <a:solidFill>
                  <a:schemeClr val="bg1">
                    <a:lumMod val="50000"/>
                  </a:schemeClr>
                </a:solidFill>
                <a:latin typeface="Comic Sans MS" panose="030F0702030302020204" pitchFamily="66" charset="0"/>
              </a:rPr>
              <a:t>INFOCOM</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’17)</a:t>
            </a:r>
            <a:r>
              <a:rPr lang="en-US" sz="1600" dirty="0">
                <a:solidFill>
                  <a:schemeClr val="bg1">
                    <a:lumMod val="50000"/>
                  </a:schemeClr>
                </a:solidFill>
                <a:latin typeface="Comic Sans MS" panose="030F0702030302020204" pitchFamily="66" charset="0"/>
              </a:rPr>
              <a:t> </a:t>
            </a:r>
          </a:p>
        </p:txBody>
      </p:sp>
    </p:spTree>
    <p:extLst>
      <p:ext uri="{BB962C8B-B14F-4D97-AF65-F5344CB8AC3E}">
        <p14:creationId xmlns:p14="http://schemas.microsoft.com/office/powerpoint/2010/main" val="2075100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7A89-E254-B744-98BB-17E29C97B3CF}"/>
              </a:ext>
            </a:extLst>
          </p:cNvPr>
          <p:cNvSpPr>
            <a:spLocks noGrp="1"/>
          </p:cNvSpPr>
          <p:nvPr>
            <p:ph type="title"/>
          </p:nvPr>
        </p:nvSpPr>
        <p:spPr>
          <a:xfrm>
            <a:off x="228600" y="260505"/>
            <a:ext cx="8506093" cy="1141412"/>
          </a:xfrm>
        </p:spPr>
        <p:txBody>
          <a:bodyPr/>
          <a:lstStyle/>
          <a:p>
            <a:r>
              <a:rPr lang="en-US" dirty="0" err="1">
                <a:latin typeface="Comic Sans MS" panose="030F0902030302020204" pitchFamily="66" charset="0"/>
              </a:rPr>
              <a:t>Middlebox</a:t>
            </a:r>
            <a:r>
              <a:rPr lang="en-US" dirty="0">
                <a:latin typeface="Comic Sans MS" panose="030F0902030302020204" pitchFamily="66" charset="0"/>
              </a:rPr>
              <a:t> Placement </a:t>
            </a:r>
            <a:r>
              <a:rPr lang="en-US" dirty="0" smtClean="0">
                <a:latin typeface="Comic Sans MS" panose="030F0902030302020204" pitchFamily="66" charset="0"/>
              </a:rPr>
              <a:t>Problem </a:t>
            </a:r>
            <a:r>
              <a:rPr lang="en-US" sz="2800" dirty="0" smtClean="0">
                <a:latin typeface="Comic Sans MS" panose="030F0902030302020204" pitchFamily="66" charset="0"/>
              </a:rPr>
              <a:t>(cont’d)</a:t>
            </a:r>
            <a:endParaRPr lang="en-US" sz="2800"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5B5B992E-60FD-1745-A30E-44EF5BA0C4FF}"/>
              </a:ext>
            </a:extLst>
          </p:cNvPr>
          <p:cNvSpPr>
            <a:spLocks noGrp="1"/>
          </p:cNvSpPr>
          <p:nvPr>
            <p:ph idx="1"/>
          </p:nvPr>
        </p:nvSpPr>
        <p:spPr>
          <a:xfrm>
            <a:off x="240751" y="1371344"/>
            <a:ext cx="8521931" cy="5334000"/>
          </a:xfrm>
        </p:spPr>
        <p:txBody>
          <a:bodyPr/>
          <a:lstStyle/>
          <a:p>
            <a:r>
              <a:rPr lang="en-US" altLang="zh-CN" sz="2800" dirty="0">
                <a:latin typeface="Comic Sans MS" panose="030F0902030302020204" pitchFamily="66" charset="0"/>
              </a:rPr>
              <a:t>Facility </a:t>
            </a:r>
            <a:r>
              <a:rPr lang="en-US" altLang="zh-CN" sz="2800" dirty="0" smtClean="0">
                <a:latin typeface="Comic Sans MS" panose="030F0902030302020204" pitchFamily="66" charset="0"/>
              </a:rPr>
              <a:t>allocation </a:t>
            </a:r>
            <a:r>
              <a:rPr lang="en-US" altLang="zh-CN" sz="2900" baseline="30000" dirty="0" smtClean="0">
                <a:latin typeface="Comic Sans MS" panose="030F0902030302020204" pitchFamily="66" charset="0"/>
              </a:rPr>
              <a:t>[4]</a:t>
            </a:r>
            <a:endParaRPr lang="en-US" altLang="zh-CN" sz="2900" baseline="30000" dirty="0">
              <a:latin typeface="Comic Sans MS" panose="030F0902030302020204" pitchFamily="66" charset="0"/>
            </a:endParaRPr>
          </a:p>
          <a:p>
            <a:pPr lvl="1"/>
            <a:r>
              <a:rPr lang="en-US" altLang="zh-CN" sz="2000" dirty="0">
                <a:latin typeface="Comic Sans MS" panose="030F0902030302020204" pitchFamily="66" charset="0"/>
              </a:rPr>
              <a:t>Optimal placement of facilities (i.e., </a:t>
            </a:r>
            <a:r>
              <a:rPr lang="en-US" altLang="zh-CN" sz="2000" dirty="0" err="1">
                <a:latin typeface="Comic Sans MS" panose="030F0902030302020204" pitchFamily="66" charset="0"/>
              </a:rPr>
              <a:t>middlebox</a:t>
            </a:r>
            <a:r>
              <a:rPr lang="en-US" altLang="zh-CN" sz="2000" dirty="0">
                <a:latin typeface="Comic Sans MS" panose="030F0902030302020204" pitchFamily="66" charset="0"/>
              </a:rPr>
              <a:t>) to minimize transportation costs (i.e., traffic, including detour traffic from flows to </a:t>
            </a:r>
            <a:r>
              <a:rPr lang="en-US" altLang="zh-CN" sz="2000" dirty="0" err="1">
                <a:latin typeface="Comic Sans MS" panose="030F0902030302020204" pitchFamily="66" charset="0"/>
              </a:rPr>
              <a:t>middleboxes</a:t>
            </a:r>
            <a:r>
              <a:rPr lang="en-US" altLang="zh-CN" sz="2000" dirty="0" smtClean="0">
                <a:latin typeface="Comic Sans MS" panose="030F0902030302020204" pitchFamily="66" charset="0"/>
              </a:rPr>
              <a:t>).</a:t>
            </a:r>
          </a:p>
          <a:p>
            <a:pPr lvl="1"/>
            <a:endParaRPr lang="en-US" altLang="zh-CN" sz="2000" dirty="0">
              <a:latin typeface="Comic Sans MS" panose="030F0902030302020204" pitchFamily="66" charset="0"/>
            </a:endParaRPr>
          </a:p>
          <a:p>
            <a:r>
              <a:rPr lang="en-US" altLang="zh-CN" sz="2400" dirty="0">
                <a:latin typeface="Comic Sans MS" panose="030F0902030302020204" pitchFamily="66" charset="0"/>
              </a:rPr>
              <a:t>Cost</a:t>
            </a:r>
            <a:endParaRPr lang="en-US" altLang="zh-CN" sz="2800" dirty="0">
              <a:latin typeface="Comic Sans MS" panose="030F0902030302020204" pitchFamily="66" charset="0"/>
            </a:endParaRPr>
          </a:p>
          <a:p>
            <a:endParaRPr lang="en-US" altLang="zh-CN" sz="2800" dirty="0">
              <a:latin typeface="Comic Sans MS" panose="030F0902030302020204" pitchFamily="66" charset="0"/>
            </a:endParaRPr>
          </a:p>
          <a:p>
            <a:pPr marL="0" indent="0">
              <a:buNone/>
            </a:pPr>
            <a:endParaRPr lang="en-US" altLang="zh-CN" sz="800" dirty="0">
              <a:latin typeface="Comic Sans MS" panose="030F0902030302020204" pitchFamily="66" charset="0"/>
            </a:endParaRPr>
          </a:p>
          <a:p>
            <a:pPr marL="0" indent="0">
              <a:buNone/>
            </a:pPr>
            <a:endParaRPr lang="en-US" altLang="zh-CN" sz="800" dirty="0">
              <a:latin typeface="Comic Sans MS" panose="030F0902030302020204" pitchFamily="66" charset="0"/>
            </a:endParaRPr>
          </a:p>
          <a:p>
            <a:endParaRPr lang="en-US" altLang="zh-CN" sz="800" dirty="0">
              <a:latin typeface="Comic Sans MS" panose="030F0902030302020204" pitchFamily="66" charset="0"/>
            </a:endParaRPr>
          </a:p>
          <a:p>
            <a:r>
              <a:rPr lang="en-US" altLang="zh-CN" sz="2400" dirty="0">
                <a:latin typeface="Comic Sans MS" panose="030F0902030302020204" pitchFamily="66" charset="0"/>
              </a:rPr>
              <a:t>Objective</a:t>
            </a:r>
          </a:p>
          <a:p>
            <a:pPr lvl="1"/>
            <a:r>
              <a:rPr lang="en-US" altLang="zh-CN" sz="2000" dirty="0">
                <a:latin typeface="Comic Sans MS" panose="030F0902030302020204" pitchFamily="66" charset="0"/>
              </a:rPr>
              <a:t>Minimizing</a:t>
            </a:r>
            <a:r>
              <a:rPr lang="zh-CN" altLang="en-US" sz="2000" dirty="0">
                <a:latin typeface="Comic Sans MS" panose="030F0902030302020204" pitchFamily="66" charset="0"/>
              </a:rPr>
              <a:t> </a:t>
            </a:r>
            <a:r>
              <a:rPr lang="en-US" altLang="zh-CN" sz="2000" dirty="0">
                <a:latin typeface="Comic Sans MS" panose="030F0902030302020204" pitchFamily="66" charset="0"/>
              </a:rPr>
              <a:t>sum</a:t>
            </a:r>
            <a:r>
              <a:rPr lang="zh-CN" altLang="en-US" sz="2000" dirty="0">
                <a:latin typeface="Comic Sans MS" panose="030F0902030302020204" pitchFamily="66" charset="0"/>
              </a:rPr>
              <a:t> </a:t>
            </a:r>
            <a:r>
              <a:rPr lang="en-US" altLang="zh-CN" sz="2000" dirty="0">
                <a:latin typeface="Comic Sans MS" panose="030F0902030302020204" pitchFamily="66" charset="0"/>
              </a:rPr>
              <a:t>of</a:t>
            </a:r>
            <a:r>
              <a:rPr lang="zh-CN" altLang="en-US" sz="2000" dirty="0">
                <a:latin typeface="Comic Sans MS" panose="030F0902030302020204" pitchFamily="66" charset="0"/>
              </a:rPr>
              <a:t> </a:t>
            </a:r>
            <a:r>
              <a:rPr lang="en-US" altLang="zh-CN" sz="2000" dirty="0">
                <a:latin typeface="Comic Sans MS" panose="030F0902030302020204" pitchFamily="66" charset="0"/>
              </a:rPr>
              <a:t>middlebox</a:t>
            </a:r>
            <a:r>
              <a:rPr lang="zh-CN" altLang="en-US" sz="2000" dirty="0">
                <a:latin typeface="Comic Sans MS" panose="030F0902030302020204" pitchFamily="66" charset="0"/>
              </a:rPr>
              <a:t> </a:t>
            </a:r>
            <a:r>
              <a:rPr lang="en-US" altLang="zh-CN" sz="2000" dirty="0">
                <a:latin typeface="Comic Sans MS" panose="030F0902030302020204" pitchFamily="66" charset="0"/>
              </a:rPr>
              <a:t>setup</a:t>
            </a:r>
            <a:r>
              <a:rPr lang="zh-CN" altLang="en-US" sz="2000" dirty="0">
                <a:latin typeface="Comic Sans MS" panose="030F0902030302020204" pitchFamily="66" charset="0"/>
              </a:rPr>
              <a:t> </a:t>
            </a:r>
            <a:r>
              <a:rPr lang="en-US" altLang="zh-CN" sz="2000" dirty="0">
                <a:latin typeface="Comic Sans MS" panose="030F0902030302020204" pitchFamily="66" charset="0"/>
              </a:rPr>
              <a:t>cost</a:t>
            </a:r>
            <a:r>
              <a:rPr lang="zh-CN" altLang="en-US" sz="2000" dirty="0">
                <a:latin typeface="Comic Sans MS" panose="030F0902030302020204" pitchFamily="66" charset="0"/>
              </a:rPr>
              <a:t> </a:t>
            </a:r>
            <a:r>
              <a:rPr lang="en-US" altLang="zh-CN" sz="2000" dirty="0">
                <a:latin typeface="Comic Sans MS" panose="030F0902030302020204" pitchFamily="66" charset="0"/>
              </a:rPr>
              <a:t>and</a:t>
            </a:r>
            <a:r>
              <a:rPr lang="zh-CN" altLang="en-US" sz="2000" dirty="0">
                <a:latin typeface="Comic Sans MS" panose="030F0902030302020204" pitchFamily="66" charset="0"/>
              </a:rPr>
              <a:t> </a:t>
            </a:r>
            <a:r>
              <a:rPr lang="en-US" altLang="zh-CN" sz="2000" dirty="0">
                <a:latin typeface="Comic Sans MS" panose="030F0902030302020204" pitchFamily="66" charset="0"/>
              </a:rPr>
              <a:t>communication</a:t>
            </a:r>
            <a:r>
              <a:rPr lang="zh-CN" altLang="en-US" sz="2000" dirty="0">
                <a:latin typeface="Comic Sans MS" panose="030F0902030302020204" pitchFamily="66" charset="0"/>
              </a:rPr>
              <a:t> </a:t>
            </a:r>
            <a:r>
              <a:rPr lang="en-US" altLang="zh-CN" sz="2000" dirty="0" smtClean="0">
                <a:latin typeface="Comic Sans MS" panose="030F0902030302020204" pitchFamily="66" charset="0"/>
              </a:rPr>
              <a:t>cost</a:t>
            </a:r>
            <a:endParaRPr lang="en-US" altLang="zh-CN" sz="2000" dirty="0">
              <a:latin typeface="Comic Sans MS" panose="030F0902030302020204" pitchFamily="66" charset="0"/>
            </a:endParaRPr>
          </a:p>
        </p:txBody>
      </p:sp>
      <p:sp>
        <p:nvSpPr>
          <p:cNvPr id="5" name="TextBox 4">
            <a:extLst>
              <a:ext uri="{FF2B5EF4-FFF2-40B4-BE49-F238E27FC236}">
                <a16:creationId xmlns:a16="http://schemas.microsoft.com/office/drawing/2014/main" id="{A03ECBB8-5F82-AD49-8A86-441443FB64A4}"/>
              </a:ext>
            </a:extLst>
          </p:cNvPr>
          <p:cNvSpPr txBox="1"/>
          <p:nvPr/>
        </p:nvSpPr>
        <p:spPr>
          <a:xfrm>
            <a:off x="845909" y="5935625"/>
            <a:ext cx="7311617" cy="338554"/>
          </a:xfrm>
          <a:prstGeom prst="rect">
            <a:avLst/>
          </a:prstGeom>
          <a:noFill/>
        </p:spPr>
        <p:txBody>
          <a:bodyPr wrap="none" rtlCol="0">
            <a:spAutoFit/>
          </a:bodyPr>
          <a:lstStyle/>
          <a:p>
            <a:r>
              <a:rPr lang="en-US" altLang="zh-CN" sz="1600" dirty="0" smtClean="0">
                <a:solidFill>
                  <a:schemeClr val="bg1">
                    <a:lumMod val="50000"/>
                  </a:schemeClr>
                </a:solidFill>
                <a:latin typeface="Comic Sans MS" panose="030F0702030302020204" pitchFamily="66" charset="0"/>
              </a:rPr>
              <a:t>[4]</a:t>
            </a:r>
            <a:r>
              <a:rPr lang="zh-CN" altLang="en-US" sz="1600" dirty="0" smtClean="0">
                <a:solidFill>
                  <a:schemeClr val="bg1">
                    <a:lumMod val="50000"/>
                  </a:schemeClr>
                </a:solidFill>
                <a:latin typeface="Comic Sans MS" panose="030F0702030302020204" pitchFamily="66" charset="0"/>
              </a:rPr>
              <a:t> </a:t>
            </a:r>
            <a:r>
              <a:rPr lang="en-US" sz="1600" dirty="0">
                <a:solidFill>
                  <a:schemeClr val="bg1">
                    <a:lumMod val="50000"/>
                  </a:schemeClr>
                </a:solidFill>
                <a:latin typeface="Comic Sans MS" panose="030F0702030302020204" pitchFamily="66" charset="0"/>
              </a:rPr>
              <a:t>Near Optimal Placement of Virtual Network Functions </a:t>
            </a:r>
            <a:r>
              <a:rPr lang="en-US" altLang="zh-CN" sz="1600" dirty="0">
                <a:solidFill>
                  <a:schemeClr val="bg1">
                    <a:lumMod val="50000"/>
                  </a:schemeClr>
                </a:solidFill>
                <a:latin typeface="Comic Sans MS" panose="030F0702030302020204" pitchFamily="66" charset="0"/>
              </a:rPr>
              <a:t>(INFOCOM</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’15)</a:t>
            </a:r>
            <a:r>
              <a:rPr lang="en-US" sz="1600" dirty="0">
                <a:solidFill>
                  <a:schemeClr val="bg1">
                    <a:lumMod val="50000"/>
                  </a:schemeClr>
                </a:solidFill>
                <a:latin typeface="Comic Sans MS" panose="030F0702030302020204" pitchFamily="66" charset="0"/>
              </a:rPr>
              <a:t> </a:t>
            </a:r>
          </a:p>
        </p:txBody>
      </p:sp>
      <p:cxnSp>
        <p:nvCxnSpPr>
          <p:cNvPr id="7" name="Straight Arrow Connector 6">
            <a:extLst>
              <a:ext uri="{FF2B5EF4-FFF2-40B4-BE49-F238E27FC236}">
                <a16:creationId xmlns:a16="http://schemas.microsoft.com/office/drawing/2014/main" id="{4F908AAB-D396-3147-A81B-283562373D8E}"/>
              </a:ext>
            </a:extLst>
          </p:cNvPr>
          <p:cNvCxnSpPr>
            <a:cxnSpLocks/>
          </p:cNvCxnSpPr>
          <p:nvPr/>
        </p:nvCxnSpPr>
        <p:spPr bwMode="auto">
          <a:xfrm>
            <a:off x="3028833" y="4509752"/>
            <a:ext cx="2411233" cy="0"/>
          </a:xfrm>
          <a:prstGeom prst="straightConnector1">
            <a:avLst/>
          </a:prstGeom>
          <a:solidFill>
            <a:srgbClr val="00B8FF"/>
          </a:solidFill>
          <a:ln w="38100" cap="flat" cmpd="sng" algn="ctr">
            <a:solidFill>
              <a:srgbClr val="00B050"/>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943C4718-367B-D14D-92D3-008896840765}"/>
              </a:ext>
            </a:extLst>
          </p:cNvPr>
          <p:cNvCxnSpPr>
            <a:cxnSpLocks/>
          </p:cNvCxnSpPr>
          <p:nvPr/>
        </p:nvCxnSpPr>
        <p:spPr bwMode="auto">
          <a:xfrm flipV="1">
            <a:off x="3305876" y="3987137"/>
            <a:ext cx="2041719" cy="1045230"/>
          </a:xfrm>
          <a:prstGeom prst="straightConnector1">
            <a:avLst/>
          </a:prstGeom>
          <a:solidFill>
            <a:srgbClr val="00B8FF"/>
          </a:solidFill>
          <a:ln w="38100" cap="flat" cmpd="sng" algn="ctr">
            <a:solidFill>
              <a:srgbClr val="FFC000"/>
            </a:solidFill>
            <a:prstDash val="solid"/>
            <a:round/>
            <a:headEnd type="none" w="med" len="med"/>
            <a:tailEnd type="triangle"/>
          </a:ln>
          <a:effectLst/>
        </p:spPr>
      </p:cxnSp>
      <p:grpSp>
        <p:nvGrpSpPr>
          <p:cNvPr id="15" name="Group 14">
            <a:extLst>
              <a:ext uri="{FF2B5EF4-FFF2-40B4-BE49-F238E27FC236}">
                <a16:creationId xmlns:a16="http://schemas.microsoft.com/office/drawing/2014/main" id="{7AFC586B-3B5B-224C-AD31-FC9FDFCADB1F}"/>
              </a:ext>
            </a:extLst>
          </p:cNvPr>
          <p:cNvGrpSpPr/>
          <p:nvPr/>
        </p:nvGrpSpPr>
        <p:grpSpPr>
          <a:xfrm>
            <a:off x="3414762" y="3344971"/>
            <a:ext cx="548111" cy="533400"/>
            <a:chOff x="2286000" y="1981200"/>
            <a:chExt cx="533400" cy="533400"/>
          </a:xfrm>
        </p:grpSpPr>
        <p:sp>
          <p:nvSpPr>
            <p:cNvPr id="11" name="Rectangle 10">
              <a:extLst>
                <a:ext uri="{FF2B5EF4-FFF2-40B4-BE49-F238E27FC236}">
                  <a16:creationId xmlns:a16="http://schemas.microsoft.com/office/drawing/2014/main" id="{EA41E58C-5210-4342-B294-0B8EDCEB0294}"/>
                </a:ext>
              </a:extLst>
            </p:cNvPr>
            <p:cNvSpPr/>
            <p:nvPr/>
          </p:nvSpPr>
          <p:spPr bwMode="auto">
            <a:xfrm>
              <a:off x="2286000" y="1981200"/>
              <a:ext cx="533400" cy="533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4" name="TextBox 13">
              <a:extLst>
                <a:ext uri="{FF2B5EF4-FFF2-40B4-BE49-F238E27FC236}">
                  <a16:creationId xmlns:a16="http://schemas.microsoft.com/office/drawing/2014/main" id="{72F4E3B9-790C-2241-919D-9FDBC1F7CF85}"/>
                </a:ext>
              </a:extLst>
            </p:cNvPr>
            <p:cNvSpPr txBox="1"/>
            <p:nvPr/>
          </p:nvSpPr>
          <p:spPr>
            <a:xfrm>
              <a:off x="2362200" y="2038290"/>
              <a:ext cx="381000" cy="400110"/>
            </a:xfrm>
            <a:prstGeom prst="rect">
              <a:avLst/>
            </a:prstGeom>
            <a:noFill/>
          </p:spPr>
          <p:txBody>
            <a:bodyPr wrap="square" rtlCol="0">
              <a:spAutoFit/>
            </a:bodyPr>
            <a:lstStyle/>
            <a:p>
              <a:r>
                <a:rPr lang="en-US" sz="2000" dirty="0">
                  <a:solidFill>
                    <a:schemeClr val="tx1"/>
                  </a:solidFill>
                  <a:latin typeface="Comic Sans MS" panose="030F0902030302020204" pitchFamily="66" charset="0"/>
                </a:rPr>
                <a:t>m</a:t>
              </a:r>
              <a:endParaRPr lang="en-US" sz="2800" dirty="0">
                <a:solidFill>
                  <a:schemeClr val="tx1"/>
                </a:solidFill>
                <a:latin typeface="Comic Sans MS" panose="030F0902030302020204" pitchFamily="66" charset="0"/>
              </a:endParaRPr>
            </a:p>
          </p:txBody>
        </p:sp>
      </p:grpSp>
      <p:sp>
        <p:nvSpPr>
          <p:cNvPr id="17" name="Arc 16">
            <a:extLst>
              <a:ext uri="{FF2B5EF4-FFF2-40B4-BE49-F238E27FC236}">
                <a16:creationId xmlns:a16="http://schemas.microsoft.com/office/drawing/2014/main" id="{2B4862BA-FAF7-3D4D-9372-BF86F2E38C6B}"/>
              </a:ext>
            </a:extLst>
          </p:cNvPr>
          <p:cNvSpPr/>
          <p:nvPr/>
        </p:nvSpPr>
        <p:spPr bwMode="auto">
          <a:xfrm rot="749567">
            <a:off x="3399740" y="3787731"/>
            <a:ext cx="962856" cy="1206095"/>
          </a:xfrm>
          <a:prstGeom prst="arc">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18" name="Arc 17">
            <a:extLst>
              <a:ext uri="{FF2B5EF4-FFF2-40B4-BE49-F238E27FC236}">
                <a16:creationId xmlns:a16="http://schemas.microsoft.com/office/drawing/2014/main" id="{1166895F-FF28-9045-B7AB-B8FBC6C7156D}"/>
              </a:ext>
            </a:extLst>
          </p:cNvPr>
          <p:cNvSpPr/>
          <p:nvPr/>
        </p:nvSpPr>
        <p:spPr bwMode="auto">
          <a:xfrm rot="11751579">
            <a:off x="3875062" y="3542564"/>
            <a:ext cx="1077582" cy="991561"/>
          </a:xfrm>
          <a:prstGeom prst="arc">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pPr>
            <a:endParaRPr kumimoji="0" lang="en-US" sz="1800" b="0" i="0" u="none" strike="noStrike" cap="none" normalizeH="0" baseline="0">
              <a:ln>
                <a:noFill/>
              </a:ln>
              <a:solidFill>
                <a:schemeClr val="bg1"/>
              </a:solidFill>
              <a:effectLst/>
              <a:latin typeface="Arial" charset="0"/>
            </a:endParaRPr>
          </a:p>
        </p:txBody>
      </p:sp>
      <p:sp>
        <p:nvSpPr>
          <p:cNvPr id="20" name="Rectangle 19">
            <a:extLst>
              <a:ext uri="{FF2B5EF4-FFF2-40B4-BE49-F238E27FC236}">
                <a16:creationId xmlns:a16="http://schemas.microsoft.com/office/drawing/2014/main" id="{D37C6206-1C41-5141-AA51-94356ABF661E}"/>
              </a:ext>
            </a:extLst>
          </p:cNvPr>
          <p:cNvSpPr/>
          <p:nvPr/>
        </p:nvSpPr>
        <p:spPr>
          <a:xfrm>
            <a:off x="4413853" y="3592461"/>
            <a:ext cx="2593042" cy="400110"/>
          </a:xfrm>
          <a:prstGeom prst="rect">
            <a:avLst/>
          </a:prstGeom>
        </p:spPr>
        <p:txBody>
          <a:bodyPr wrap="square">
            <a:spAutoFit/>
          </a:bodyPr>
          <a:lstStyle/>
          <a:p>
            <a:pP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Communication</a:t>
            </a:r>
            <a:r>
              <a:rPr lang="zh-CN" altLang="en-US" sz="2000" kern="0" dirty="0">
                <a:solidFill>
                  <a:srgbClr val="000000"/>
                </a:solidFill>
                <a:latin typeface="Comic Sans MS" charset="0"/>
                <a:ea typeface="Comic Sans MS" charset="0"/>
                <a:cs typeface="Comic Sans MS" charset="0"/>
              </a:rPr>
              <a:t> </a:t>
            </a:r>
            <a:r>
              <a:rPr lang="en-US" altLang="zh-CN" sz="2000" kern="0" dirty="0">
                <a:solidFill>
                  <a:srgbClr val="000000"/>
                </a:solidFill>
                <a:latin typeface="Comic Sans MS" charset="0"/>
                <a:ea typeface="Comic Sans MS" charset="0"/>
                <a:cs typeface="Comic Sans MS" charset="0"/>
              </a:rPr>
              <a:t>cost</a:t>
            </a:r>
          </a:p>
        </p:txBody>
      </p:sp>
      <p:sp>
        <p:nvSpPr>
          <p:cNvPr id="22" name="Rectangle 21">
            <a:extLst>
              <a:ext uri="{FF2B5EF4-FFF2-40B4-BE49-F238E27FC236}">
                <a16:creationId xmlns:a16="http://schemas.microsoft.com/office/drawing/2014/main" id="{7226D239-0202-7F4C-A1DA-31B479507139}"/>
              </a:ext>
            </a:extLst>
          </p:cNvPr>
          <p:cNvSpPr/>
          <p:nvPr/>
        </p:nvSpPr>
        <p:spPr>
          <a:xfrm>
            <a:off x="4048515" y="4676340"/>
            <a:ext cx="402250" cy="400110"/>
          </a:xfrm>
          <a:prstGeom prst="rect">
            <a:avLst/>
          </a:prstGeom>
        </p:spPr>
        <p:txBody>
          <a:bodyPr wrap="square">
            <a:spAutoFit/>
          </a:bodyPr>
          <a:lstStyle/>
          <a:p>
            <a:pP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f</a:t>
            </a:r>
            <a:r>
              <a:rPr lang="en-US" altLang="zh-CN" sz="2000" kern="0" baseline="-25000" dirty="0">
                <a:solidFill>
                  <a:srgbClr val="000000"/>
                </a:solidFill>
                <a:latin typeface="Comic Sans MS" charset="0"/>
                <a:ea typeface="Comic Sans MS" charset="0"/>
                <a:cs typeface="Comic Sans MS" charset="0"/>
              </a:rPr>
              <a:t>1</a:t>
            </a:r>
          </a:p>
        </p:txBody>
      </p:sp>
      <p:sp>
        <p:nvSpPr>
          <p:cNvPr id="23" name="Rectangle 22">
            <a:extLst>
              <a:ext uri="{FF2B5EF4-FFF2-40B4-BE49-F238E27FC236}">
                <a16:creationId xmlns:a16="http://schemas.microsoft.com/office/drawing/2014/main" id="{87DD3061-8D1D-5C4D-B835-DDF2390B8408}"/>
              </a:ext>
            </a:extLst>
          </p:cNvPr>
          <p:cNvSpPr/>
          <p:nvPr/>
        </p:nvSpPr>
        <p:spPr>
          <a:xfrm>
            <a:off x="3010726" y="4054611"/>
            <a:ext cx="495032" cy="400110"/>
          </a:xfrm>
          <a:prstGeom prst="rect">
            <a:avLst/>
          </a:prstGeom>
        </p:spPr>
        <p:txBody>
          <a:bodyPr wrap="square">
            <a:spAutoFit/>
          </a:bodyPr>
          <a:lstStyle/>
          <a:p>
            <a:pP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f</a:t>
            </a:r>
            <a:r>
              <a:rPr lang="en-US" altLang="zh-CN" sz="2000" kern="0" baseline="-25000" dirty="0">
                <a:solidFill>
                  <a:srgbClr val="000000"/>
                </a:solidFill>
                <a:latin typeface="Comic Sans MS" charset="0"/>
                <a:ea typeface="Comic Sans MS" charset="0"/>
                <a:cs typeface="Comic Sans MS" charset="0"/>
              </a:rPr>
              <a:t>2</a:t>
            </a:r>
          </a:p>
        </p:txBody>
      </p:sp>
      <p:sp>
        <p:nvSpPr>
          <p:cNvPr id="24" name="Rectangle 23">
            <a:extLst>
              <a:ext uri="{FF2B5EF4-FFF2-40B4-BE49-F238E27FC236}">
                <a16:creationId xmlns:a16="http://schemas.microsoft.com/office/drawing/2014/main" id="{171F107F-81E7-EC4A-871E-11E3421DC49F}"/>
              </a:ext>
            </a:extLst>
          </p:cNvPr>
          <p:cNvSpPr/>
          <p:nvPr/>
        </p:nvSpPr>
        <p:spPr>
          <a:xfrm>
            <a:off x="1796404" y="3599470"/>
            <a:ext cx="1524000" cy="400110"/>
          </a:xfrm>
          <a:prstGeom prst="rect">
            <a:avLst/>
          </a:prstGeom>
        </p:spPr>
        <p:txBody>
          <a:bodyPr wrap="square">
            <a:spAutoFit/>
          </a:bodyPr>
          <a:lstStyle/>
          <a:p>
            <a:pPr>
              <a:spcBef>
                <a:spcPts val="575"/>
              </a:spcBef>
              <a:buClr>
                <a:srgbClr val="CCCCFF"/>
              </a:buClr>
              <a:buSzPct val="65000"/>
            </a:pPr>
            <a:r>
              <a:rPr lang="en-US" altLang="zh-CN" sz="2000" kern="0" dirty="0">
                <a:solidFill>
                  <a:srgbClr val="000000"/>
                </a:solidFill>
                <a:latin typeface="Comic Sans MS" charset="0"/>
                <a:ea typeface="Comic Sans MS" charset="0"/>
                <a:cs typeface="Comic Sans MS" charset="0"/>
              </a:rPr>
              <a:t>Setup</a:t>
            </a:r>
            <a:r>
              <a:rPr lang="zh-CN" altLang="en-US" sz="2000" kern="0" dirty="0">
                <a:solidFill>
                  <a:srgbClr val="000000"/>
                </a:solidFill>
                <a:latin typeface="Comic Sans MS" charset="0"/>
                <a:ea typeface="Comic Sans MS" charset="0"/>
                <a:cs typeface="Comic Sans MS" charset="0"/>
              </a:rPr>
              <a:t> </a:t>
            </a:r>
            <a:r>
              <a:rPr lang="en-US" altLang="zh-CN" sz="2000" kern="0" dirty="0">
                <a:solidFill>
                  <a:srgbClr val="000000"/>
                </a:solidFill>
                <a:latin typeface="Comic Sans MS" charset="0"/>
                <a:ea typeface="Comic Sans MS" charset="0"/>
                <a:cs typeface="Comic Sans MS" charset="0"/>
              </a:rPr>
              <a:t>cost</a:t>
            </a:r>
          </a:p>
        </p:txBody>
      </p:sp>
    </p:spTree>
    <p:extLst>
      <p:ext uri="{BB962C8B-B14F-4D97-AF65-F5344CB8AC3E}">
        <p14:creationId xmlns:p14="http://schemas.microsoft.com/office/powerpoint/2010/main" val="100779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942C2-5BD0-3340-82E3-81E55944C359}"/>
              </a:ext>
            </a:extLst>
          </p:cNvPr>
          <p:cNvSpPr>
            <a:spLocks noGrp="1"/>
          </p:cNvSpPr>
          <p:nvPr>
            <p:ph type="title"/>
          </p:nvPr>
        </p:nvSpPr>
        <p:spPr>
          <a:xfrm>
            <a:off x="381000" y="457200"/>
            <a:ext cx="8532813" cy="1141412"/>
          </a:xfrm>
        </p:spPr>
        <p:txBody>
          <a:bodyPr/>
          <a:lstStyle/>
          <a:p>
            <a:r>
              <a:rPr lang="en-US" altLang="zh-CN" dirty="0" err="1">
                <a:latin typeface="Comic Sans MS" panose="030F0902030302020204" pitchFamily="66" charset="0"/>
              </a:rPr>
              <a:t>Middlebox</a:t>
            </a:r>
            <a:r>
              <a:rPr lang="en-US" altLang="zh-CN" dirty="0">
                <a:latin typeface="Comic Sans MS" panose="030F0902030302020204" pitchFamily="66" charset="0"/>
              </a:rPr>
              <a:t> Placement </a:t>
            </a:r>
            <a:r>
              <a:rPr lang="en-US" altLang="zh-CN" dirty="0" smtClean="0">
                <a:latin typeface="Comic Sans MS" panose="030F0902030302020204" pitchFamily="66" charset="0"/>
              </a:rPr>
              <a:t>Problems </a:t>
            </a:r>
            <a:r>
              <a:rPr lang="en-US" altLang="zh-CN" sz="2800" dirty="0" smtClean="0">
                <a:latin typeface="Comic Sans MS" panose="030F0902030302020204" pitchFamily="66" charset="0"/>
              </a:rPr>
              <a:t>(cont’d)</a:t>
            </a:r>
            <a:endParaRPr lang="en-US" sz="2800" dirty="0">
              <a:latin typeface="Comic Sans MS" panose="030F0902030302020204" pitchFamily="66" charset="0"/>
            </a:endParaRPr>
          </a:p>
        </p:txBody>
      </p:sp>
      <p:sp>
        <p:nvSpPr>
          <p:cNvPr id="3" name="Content Placeholder 2">
            <a:extLst>
              <a:ext uri="{FF2B5EF4-FFF2-40B4-BE49-F238E27FC236}">
                <a16:creationId xmlns:a16="http://schemas.microsoft.com/office/drawing/2014/main" id="{CF8E0DC8-6051-5B40-B344-63CCA217843D}"/>
              </a:ext>
            </a:extLst>
          </p:cNvPr>
          <p:cNvSpPr>
            <a:spLocks noGrp="1"/>
          </p:cNvSpPr>
          <p:nvPr>
            <p:ph idx="1"/>
          </p:nvPr>
        </p:nvSpPr>
        <p:spPr>
          <a:xfrm>
            <a:off x="257491" y="1295400"/>
            <a:ext cx="7972109" cy="4876800"/>
          </a:xfrm>
        </p:spPr>
        <p:txBody>
          <a:bodyPr/>
          <a:lstStyle/>
          <a:p>
            <a:pPr marL="914400" lvl="2" indent="0">
              <a:buNone/>
            </a:pPr>
            <a:endParaRPr lang="en-US" altLang="zh-CN" sz="1800" dirty="0">
              <a:latin typeface="Comic Sans MS" panose="030F0902030302020204" pitchFamily="66" charset="0"/>
            </a:endParaRPr>
          </a:p>
          <a:p>
            <a:pPr lvl="1"/>
            <a:r>
              <a:rPr lang="en-US" altLang="zh-CN" sz="2800" dirty="0">
                <a:latin typeface="Comic Sans MS" panose="030F0902030302020204" pitchFamily="66" charset="0"/>
              </a:rPr>
              <a:t>Set covering</a:t>
            </a:r>
          </a:p>
          <a:p>
            <a:pPr lvl="2"/>
            <a:r>
              <a:rPr lang="en-US" altLang="zh-CN" sz="2000" dirty="0">
                <a:latin typeface="Comic Sans MS" panose="030F0902030302020204" pitchFamily="66" charset="0"/>
              </a:rPr>
              <a:t>Minimize the number of </a:t>
            </a:r>
            <a:r>
              <a:rPr lang="en-US" altLang="zh-CN" sz="2000" dirty="0" err="1">
                <a:latin typeface="Comic Sans MS" panose="030F0902030302020204" pitchFamily="66" charset="0"/>
              </a:rPr>
              <a:t>middleboxes</a:t>
            </a:r>
            <a:r>
              <a:rPr lang="en-US" altLang="zh-CN" sz="2000" dirty="0">
                <a:latin typeface="Comic Sans MS" panose="030F0902030302020204" pitchFamily="66" charset="0"/>
              </a:rPr>
              <a:t> used to cover all flows. </a:t>
            </a:r>
            <a:endParaRPr lang="en-US" altLang="zh-CN" sz="2000" dirty="0" smtClean="0">
              <a:latin typeface="Comic Sans MS" panose="030F0902030302020204" pitchFamily="66" charset="0"/>
            </a:endParaRPr>
          </a:p>
          <a:p>
            <a:pPr lvl="2"/>
            <a:r>
              <a:rPr lang="en-US" altLang="zh-CN" sz="2000" dirty="0" smtClean="0">
                <a:latin typeface="Comic Sans MS" panose="030F0902030302020204" pitchFamily="66" charset="0"/>
              </a:rPr>
              <a:t>NP-hard</a:t>
            </a:r>
            <a:endParaRPr lang="en-US" altLang="zh-CN" sz="2000" dirty="0">
              <a:latin typeface="Comic Sans MS" panose="030F0902030302020204" pitchFamily="66" charset="0"/>
            </a:endParaRPr>
          </a:p>
        </p:txBody>
      </p:sp>
      <p:pic>
        <p:nvPicPr>
          <p:cNvPr id="4" name="Picture 3">
            <a:extLst>
              <a:ext uri="{FF2B5EF4-FFF2-40B4-BE49-F238E27FC236}">
                <a16:creationId xmlns:a16="http://schemas.microsoft.com/office/drawing/2014/main" id="{EA00C998-2E35-6C4F-8E61-0CEF179B3F40}"/>
              </a:ext>
            </a:extLst>
          </p:cNvPr>
          <p:cNvPicPr>
            <a:picLocks noChangeAspect="1"/>
          </p:cNvPicPr>
          <p:nvPr/>
        </p:nvPicPr>
        <p:blipFill>
          <a:blip r:embed="rId3"/>
          <a:stretch>
            <a:fillRect/>
          </a:stretch>
        </p:blipFill>
        <p:spPr>
          <a:xfrm>
            <a:off x="1447800" y="3505200"/>
            <a:ext cx="2615381" cy="2338754"/>
          </a:xfrm>
          <a:prstGeom prst="rect">
            <a:avLst/>
          </a:prstGeom>
        </p:spPr>
      </p:pic>
      <p:pic>
        <p:nvPicPr>
          <p:cNvPr id="5" name="Picture 4">
            <a:extLst>
              <a:ext uri="{FF2B5EF4-FFF2-40B4-BE49-F238E27FC236}">
                <a16:creationId xmlns:a16="http://schemas.microsoft.com/office/drawing/2014/main" id="{CEEECE46-2C8D-1C43-AD1A-631118708752}"/>
              </a:ext>
            </a:extLst>
          </p:cNvPr>
          <p:cNvPicPr>
            <a:picLocks noChangeAspect="1"/>
          </p:cNvPicPr>
          <p:nvPr/>
        </p:nvPicPr>
        <p:blipFill>
          <a:blip r:embed="rId4"/>
          <a:stretch>
            <a:fillRect/>
          </a:stretch>
        </p:blipFill>
        <p:spPr>
          <a:xfrm>
            <a:off x="4626502" y="3488342"/>
            <a:ext cx="3466306" cy="2475933"/>
          </a:xfrm>
          <a:prstGeom prst="rect">
            <a:avLst/>
          </a:prstGeom>
        </p:spPr>
      </p:pic>
    </p:spTree>
    <p:extLst>
      <p:ext uri="{BB962C8B-B14F-4D97-AF65-F5344CB8AC3E}">
        <p14:creationId xmlns:p14="http://schemas.microsoft.com/office/powerpoint/2010/main" val="298115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FB424-2BC1-2E40-BC49-7DB1B553D617}"/>
              </a:ext>
            </a:extLst>
          </p:cNvPr>
          <p:cNvSpPr>
            <a:spLocks noGrp="1"/>
          </p:cNvSpPr>
          <p:nvPr>
            <p:ph idx="1"/>
          </p:nvPr>
        </p:nvSpPr>
        <p:spPr>
          <a:xfrm>
            <a:off x="533400" y="1600200"/>
            <a:ext cx="8305800" cy="4529138"/>
          </a:xfrm>
        </p:spPr>
        <p:txBody>
          <a:bodyPr/>
          <a:lstStyle/>
          <a:p>
            <a:r>
              <a:rPr lang="en-US" sz="2400" dirty="0">
                <a:latin typeface="Comic Sans MS" panose="030F0902030302020204" pitchFamily="66" charset="0"/>
              </a:rPr>
              <a:t>Middlebox</a:t>
            </a:r>
            <a:r>
              <a:rPr lang="en-US" altLang="zh-CN" sz="2400" dirty="0">
                <a:latin typeface="Comic Sans MS" panose="030F0902030302020204" pitchFamily="66" charset="0"/>
              </a:rPr>
              <a:t>es</a:t>
            </a:r>
            <a:r>
              <a:rPr lang="en-US" sz="2400" dirty="0">
                <a:latin typeface="Comic Sans MS" panose="030F0902030302020204" pitchFamily="66" charset="0"/>
              </a:rPr>
              <a:t> may change </a:t>
            </a:r>
            <a:r>
              <a:rPr lang="en-US" altLang="zh-CN" sz="2400" dirty="0">
                <a:solidFill>
                  <a:srgbClr val="0070C0"/>
                </a:solidFill>
                <a:latin typeface="Comic Sans MS" panose="030F0902030302020204" pitchFamily="66" charset="0"/>
              </a:rPr>
              <a:t>flow</a:t>
            </a:r>
            <a:r>
              <a:rPr lang="zh-CN" altLang="en-US" sz="2400" dirty="0">
                <a:solidFill>
                  <a:srgbClr val="0070C0"/>
                </a:solidFill>
                <a:latin typeface="Comic Sans MS" panose="030F0902030302020204" pitchFamily="66" charset="0"/>
              </a:rPr>
              <a:t> </a:t>
            </a:r>
            <a:r>
              <a:rPr lang="en-US" altLang="zh-CN" sz="2400" dirty="0">
                <a:solidFill>
                  <a:srgbClr val="0070C0"/>
                </a:solidFill>
                <a:latin typeface="Comic Sans MS" panose="030F0902030302020204" pitchFamily="66" charset="0"/>
              </a:rPr>
              <a:t>rates</a:t>
            </a:r>
            <a:r>
              <a:rPr lang="zh-CN" altLang="en-US" sz="2400" dirty="0">
                <a:solidFill>
                  <a:srgbClr val="0070C0"/>
                </a:solidFill>
                <a:latin typeface="Comic Sans MS" panose="030F0902030302020204" pitchFamily="66" charset="0"/>
              </a:rPr>
              <a:t> </a:t>
            </a:r>
            <a:r>
              <a:rPr lang="en-US" sz="2400" dirty="0">
                <a:latin typeface="Comic Sans MS" panose="030F0902030302020204" pitchFamily="66" charset="0"/>
              </a:rPr>
              <a:t>in different </a:t>
            </a:r>
            <a:r>
              <a:rPr lang="en-US" sz="2400" dirty="0" smtClean="0">
                <a:latin typeface="Comic Sans MS" panose="030F0902030302020204" pitchFamily="66" charset="0"/>
              </a:rPr>
              <a:t>ways</a:t>
            </a:r>
            <a:endParaRPr lang="en-US" sz="2400" dirty="0">
              <a:latin typeface="Comic Sans MS" panose="030F0902030302020204" pitchFamily="66" charset="0"/>
            </a:endParaRPr>
          </a:p>
          <a:p>
            <a:endParaRPr lang="en-US" sz="800" dirty="0">
              <a:latin typeface="Comic Sans MS" panose="030F0902030302020204" pitchFamily="66" charset="0"/>
            </a:endParaRPr>
          </a:p>
          <a:p>
            <a:pPr lvl="1"/>
            <a:r>
              <a:rPr lang="en-US" sz="2000" dirty="0">
                <a:latin typeface="Comic Sans MS" panose="030F0902030302020204" pitchFamily="66" charset="0"/>
              </a:rPr>
              <a:t>Citrix </a:t>
            </a:r>
            <a:r>
              <a:rPr lang="en-US" sz="2000" dirty="0" err="1">
                <a:latin typeface="Comic Sans MS" panose="030F0902030302020204" pitchFamily="66" charset="0"/>
              </a:rPr>
              <a:t>CloudBridge</a:t>
            </a:r>
            <a:r>
              <a:rPr lang="en-US" sz="2000" dirty="0">
                <a:latin typeface="Comic Sans MS" panose="030F0902030302020204" pitchFamily="66" charset="0"/>
              </a:rPr>
              <a:t> WAN accelerator: 20% (diminishing)</a:t>
            </a:r>
          </a:p>
          <a:p>
            <a:pPr lvl="1"/>
            <a:endParaRPr lang="en-US" sz="2300" dirty="0">
              <a:latin typeface="Comic Sans MS" panose="030F0902030302020204" pitchFamily="66" charset="0"/>
            </a:endParaRPr>
          </a:p>
          <a:p>
            <a:pPr lvl="1"/>
            <a:endParaRPr lang="en-US" sz="2300" dirty="0">
              <a:latin typeface="Comic Sans MS" panose="030F0902030302020204" pitchFamily="66" charset="0"/>
            </a:endParaRPr>
          </a:p>
          <a:p>
            <a:pPr marL="457200" lvl="1" indent="0">
              <a:buNone/>
            </a:pPr>
            <a:endParaRPr lang="en-US" sz="2000" dirty="0">
              <a:latin typeface="Comic Sans MS" panose="030F0902030302020204" pitchFamily="66" charset="0"/>
            </a:endParaRPr>
          </a:p>
          <a:p>
            <a:pPr lvl="1"/>
            <a:r>
              <a:rPr lang="en-US" sz="2000" dirty="0">
                <a:latin typeface="Comic Sans MS" panose="030F0902030302020204" pitchFamily="66" charset="0"/>
              </a:rPr>
              <a:t>BCH(63,48) encoder: 130% (expanding)</a:t>
            </a:r>
          </a:p>
          <a:p>
            <a:pPr lvl="1"/>
            <a:endParaRPr lang="en-US" sz="2000" dirty="0">
              <a:latin typeface="Comic Sans MS" panose="030F0902030302020204" pitchFamily="66" charset="0"/>
            </a:endParaRPr>
          </a:p>
          <a:p>
            <a:pPr lvl="1"/>
            <a:endParaRPr lang="en-US" sz="2000" dirty="0">
              <a:latin typeface="Comic Sans MS" panose="030F0902030302020204" pitchFamily="66" charset="0"/>
            </a:endParaRPr>
          </a:p>
          <a:p>
            <a:pPr lvl="1"/>
            <a:endParaRPr lang="en-US" sz="800" dirty="0">
              <a:latin typeface="Comic Sans MS" panose="030F0902030302020204" pitchFamily="66" charset="0"/>
            </a:endParaRPr>
          </a:p>
          <a:p>
            <a:r>
              <a:rPr lang="en-US" sz="2500" dirty="0" err="1">
                <a:latin typeface="Comic Sans MS" panose="030F0902030302020204" pitchFamily="66" charset="0"/>
              </a:rPr>
              <a:t>Objetive</a:t>
            </a:r>
            <a:r>
              <a:rPr lang="en-US" sz="2500" dirty="0">
                <a:latin typeface="Comic Sans MS" panose="030F0902030302020204" pitchFamily="66" charset="0"/>
              </a:rPr>
              <a:t>: minimizing total traffic</a:t>
            </a:r>
          </a:p>
        </p:txBody>
      </p:sp>
      <p:pic>
        <p:nvPicPr>
          <p:cNvPr id="7" name="Picture 6">
            <a:extLst>
              <a:ext uri="{FF2B5EF4-FFF2-40B4-BE49-F238E27FC236}">
                <a16:creationId xmlns:a16="http://schemas.microsoft.com/office/drawing/2014/main" id="{15B2766D-7B9C-C248-83B0-664E69C01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916" y="2338066"/>
            <a:ext cx="4631309" cy="1781969"/>
          </a:xfrm>
          <a:prstGeom prst="rect">
            <a:avLst/>
          </a:prstGeom>
        </p:spPr>
      </p:pic>
      <p:sp>
        <p:nvSpPr>
          <p:cNvPr id="2" name="Title 1">
            <a:extLst>
              <a:ext uri="{FF2B5EF4-FFF2-40B4-BE49-F238E27FC236}">
                <a16:creationId xmlns:a16="http://schemas.microsoft.com/office/drawing/2014/main" id="{CC07889E-3B81-D94E-9EC9-2CCCA75580C6}"/>
              </a:ext>
            </a:extLst>
          </p:cNvPr>
          <p:cNvSpPr>
            <a:spLocks noGrp="1"/>
          </p:cNvSpPr>
          <p:nvPr>
            <p:ph type="title"/>
          </p:nvPr>
        </p:nvSpPr>
        <p:spPr>
          <a:xfrm>
            <a:off x="152400" y="274638"/>
            <a:ext cx="8991600" cy="1141412"/>
          </a:xfrm>
        </p:spPr>
        <p:txBody>
          <a:bodyPr/>
          <a:lstStyle/>
          <a:p>
            <a:r>
              <a:rPr lang="en-US" dirty="0" smtClean="0">
                <a:latin typeface="Comic Sans MS" panose="030F0902030302020204" pitchFamily="66" charset="0"/>
              </a:rPr>
              <a:t>3. Traffic </a:t>
            </a:r>
            <a:r>
              <a:rPr lang="en-US" dirty="0">
                <a:latin typeface="Comic Sans MS" panose="030F0902030302020204" pitchFamily="66" charset="0"/>
              </a:rPr>
              <a:t>Changing Effects </a:t>
            </a:r>
            <a:r>
              <a:rPr lang="en-US" baseline="30000" dirty="0" smtClean="0">
                <a:latin typeface="Comic Sans MS" panose="030F0902030302020204" pitchFamily="66" charset="0"/>
              </a:rPr>
              <a:t>[5]</a:t>
            </a:r>
            <a:endParaRPr lang="en-US" baseline="30000" dirty="0">
              <a:latin typeface="Comic Sans MS" panose="030F0902030302020204" pitchFamily="66" charset="0"/>
            </a:endParaRPr>
          </a:p>
        </p:txBody>
      </p:sp>
      <p:sp>
        <p:nvSpPr>
          <p:cNvPr id="5" name="TextBox 4">
            <a:extLst>
              <a:ext uri="{FF2B5EF4-FFF2-40B4-BE49-F238E27FC236}">
                <a16:creationId xmlns:a16="http://schemas.microsoft.com/office/drawing/2014/main" id="{D90E40ED-21E9-4A42-8E63-6FA0BF45CA27}"/>
              </a:ext>
            </a:extLst>
          </p:cNvPr>
          <p:cNvSpPr txBox="1"/>
          <p:nvPr/>
        </p:nvSpPr>
        <p:spPr>
          <a:xfrm>
            <a:off x="572834" y="6071805"/>
            <a:ext cx="8226932" cy="338554"/>
          </a:xfrm>
          <a:prstGeom prst="rect">
            <a:avLst/>
          </a:prstGeom>
          <a:noFill/>
        </p:spPr>
        <p:txBody>
          <a:bodyPr wrap="none" rtlCol="0">
            <a:spAutoFit/>
          </a:bodyPr>
          <a:lstStyle/>
          <a:p>
            <a:r>
              <a:rPr lang="en-US" altLang="zh-CN" sz="1600" dirty="0" smtClean="0">
                <a:solidFill>
                  <a:schemeClr val="bg1">
                    <a:lumMod val="50000"/>
                  </a:schemeClr>
                </a:solidFill>
                <a:latin typeface="Comic Sans MS" panose="030F0702030302020204" pitchFamily="66" charset="0"/>
              </a:rPr>
              <a:t>[5]</a:t>
            </a:r>
            <a:r>
              <a:rPr lang="zh-CN" altLang="en-US" sz="1600" dirty="0" smtClean="0">
                <a:solidFill>
                  <a:schemeClr val="bg1">
                    <a:lumMod val="50000"/>
                  </a:schemeClr>
                </a:solidFill>
                <a:latin typeface="Comic Sans MS" panose="030F0702030302020204" pitchFamily="66" charset="0"/>
              </a:rPr>
              <a:t> </a:t>
            </a:r>
            <a:r>
              <a:rPr lang="en-US" sz="1600" dirty="0">
                <a:solidFill>
                  <a:schemeClr val="bg1">
                    <a:lumMod val="50000"/>
                  </a:schemeClr>
                </a:solidFill>
                <a:latin typeface="Comic Sans MS" panose="030F0702030302020204" pitchFamily="66" charset="0"/>
              </a:rPr>
              <a:t>Traffic Aware Placement of Interdependent NFV Middleboxes </a:t>
            </a:r>
            <a:r>
              <a:rPr lang="en-US" altLang="zh-CN" sz="1600" dirty="0">
                <a:solidFill>
                  <a:schemeClr val="bg1">
                    <a:lumMod val="50000"/>
                  </a:schemeClr>
                </a:solidFill>
                <a:latin typeface="Comic Sans MS" panose="030F0702030302020204" pitchFamily="66" charset="0"/>
              </a:rPr>
              <a:t>(INFOCOM</a:t>
            </a:r>
            <a:r>
              <a:rPr lang="zh-CN" altLang="en-US" sz="1600" dirty="0">
                <a:solidFill>
                  <a:schemeClr val="bg1">
                    <a:lumMod val="50000"/>
                  </a:schemeClr>
                </a:solidFill>
                <a:latin typeface="Comic Sans MS" panose="030F0702030302020204" pitchFamily="66" charset="0"/>
              </a:rPr>
              <a:t> </a:t>
            </a:r>
            <a:r>
              <a:rPr lang="en-US" altLang="zh-CN" sz="1600" dirty="0">
                <a:solidFill>
                  <a:schemeClr val="bg1">
                    <a:lumMod val="50000"/>
                  </a:schemeClr>
                </a:solidFill>
                <a:latin typeface="Comic Sans MS" panose="030F0702030302020204" pitchFamily="66" charset="0"/>
              </a:rPr>
              <a:t>’17)</a:t>
            </a:r>
            <a:r>
              <a:rPr lang="en-US" sz="1600" dirty="0">
                <a:solidFill>
                  <a:schemeClr val="bg1">
                    <a:lumMod val="50000"/>
                  </a:schemeClr>
                </a:solidFill>
                <a:latin typeface="Comic Sans MS" panose="030F0702030302020204" pitchFamily="66" charset="0"/>
              </a:rPr>
              <a:t>  </a:t>
            </a:r>
          </a:p>
        </p:txBody>
      </p:sp>
      <p:graphicFrame>
        <p:nvGraphicFramePr>
          <p:cNvPr id="8" name="Table 7">
            <a:extLst>
              <a:ext uri="{FF2B5EF4-FFF2-40B4-BE49-F238E27FC236}">
                <a16:creationId xmlns:a16="http://schemas.microsoft.com/office/drawing/2014/main" id="{77B7AE77-EA2C-2643-A4A2-549750922983}"/>
              </a:ext>
            </a:extLst>
          </p:cNvPr>
          <p:cNvGraphicFramePr>
            <a:graphicFrameLocks noGrp="1"/>
          </p:cNvGraphicFramePr>
          <p:nvPr>
            <p:extLst>
              <p:ext uri="{D42A27DB-BD31-4B8C-83A1-F6EECF244321}">
                <p14:modId xmlns:p14="http://schemas.microsoft.com/office/powerpoint/2010/main" val="780791306"/>
              </p:ext>
            </p:extLst>
          </p:nvPr>
        </p:nvGraphicFramePr>
        <p:xfrm>
          <a:off x="2286000" y="4857901"/>
          <a:ext cx="3451543" cy="370840"/>
        </p:xfrm>
        <a:graphic>
          <a:graphicData uri="http://schemas.openxmlformats.org/drawingml/2006/table">
            <a:tbl>
              <a:tblPr firstRow="1" bandRow="1">
                <a:tableStyleId>{00A15C55-8517-42AA-B614-E9B94910E393}</a:tableStyleId>
              </a:tblPr>
              <a:tblGrid>
                <a:gridCol w="438150">
                  <a:extLst>
                    <a:ext uri="{9D8B030D-6E8A-4147-A177-3AD203B41FA5}">
                      <a16:colId xmlns:a16="http://schemas.microsoft.com/office/drawing/2014/main" val="20000"/>
                    </a:ext>
                  </a:extLst>
                </a:gridCol>
                <a:gridCol w="438150">
                  <a:extLst>
                    <a:ext uri="{9D8B030D-6E8A-4147-A177-3AD203B41FA5}">
                      <a16:colId xmlns:a16="http://schemas.microsoft.com/office/drawing/2014/main" val="20001"/>
                    </a:ext>
                  </a:extLst>
                </a:gridCol>
                <a:gridCol w="438150">
                  <a:extLst>
                    <a:ext uri="{9D8B030D-6E8A-4147-A177-3AD203B41FA5}">
                      <a16:colId xmlns:a16="http://schemas.microsoft.com/office/drawing/2014/main" val="20002"/>
                    </a:ext>
                  </a:extLst>
                </a:gridCol>
                <a:gridCol w="438150">
                  <a:extLst>
                    <a:ext uri="{9D8B030D-6E8A-4147-A177-3AD203B41FA5}">
                      <a16:colId xmlns:a16="http://schemas.microsoft.com/office/drawing/2014/main" val="20003"/>
                    </a:ext>
                  </a:extLst>
                </a:gridCol>
                <a:gridCol w="438150">
                  <a:extLst>
                    <a:ext uri="{9D8B030D-6E8A-4147-A177-3AD203B41FA5}">
                      <a16:colId xmlns:a16="http://schemas.microsoft.com/office/drawing/2014/main" val="20004"/>
                    </a:ext>
                  </a:extLst>
                </a:gridCol>
                <a:gridCol w="384493">
                  <a:extLst>
                    <a:ext uri="{9D8B030D-6E8A-4147-A177-3AD203B41FA5}">
                      <a16:colId xmlns:a16="http://schemas.microsoft.com/office/drawing/2014/main" val="20005"/>
                    </a:ext>
                  </a:extLst>
                </a:gridCol>
                <a:gridCol w="438150">
                  <a:extLst>
                    <a:ext uri="{9D8B030D-6E8A-4147-A177-3AD203B41FA5}">
                      <a16:colId xmlns:a16="http://schemas.microsoft.com/office/drawing/2014/main" val="20006"/>
                    </a:ext>
                  </a:extLst>
                </a:gridCol>
                <a:gridCol w="438150">
                  <a:extLst>
                    <a:ext uri="{9D8B030D-6E8A-4147-A177-3AD203B41FA5}">
                      <a16:colId xmlns:a16="http://schemas.microsoft.com/office/drawing/2014/main" val="20007"/>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solidFill>
                      <a:srgbClr val="0070C0"/>
                    </a:solidFill>
                  </a:tcPr>
                </a:tc>
                <a:tc>
                  <a:txBody>
                    <a:bodyPr/>
                    <a:lstStyle/>
                    <a:p>
                      <a:pPr algn="ctr"/>
                      <a:r>
                        <a:rPr lang="en-US" dirty="0"/>
                        <a:t>1</a:t>
                      </a:r>
                    </a:p>
                  </a:txBody>
                  <a:tcPr>
                    <a:solidFill>
                      <a:srgbClr val="0070C0"/>
                    </a:solidFill>
                  </a:tcPr>
                </a:tc>
                <a:tc>
                  <a:txBody>
                    <a:bodyPr/>
                    <a:lstStyle/>
                    <a:p>
                      <a:pPr algn="ctr"/>
                      <a:r>
                        <a:rPr lang="en-US" dirty="0"/>
                        <a:t>0</a:t>
                      </a:r>
                    </a:p>
                  </a:txBody>
                  <a:tcPr>
                    <a:solidFill>
                      <a:srgbClr val="0070C0"/>
                    </a:solidFill>
                  </a:tcPr>
                </a:tc>
                <a:extLst>
                  <a:ext uri="{0D108BD9-81ED-4DB2-BD59-A6C34878D82A}">
                    <a16:rowId xmlns:a16="http://schemas.microsoft.com/office/drawing/2014/main" val="10000"/>
                  </a:ext>
                </a:extLst>
              </a:tr>
            </a:tbl>
          </a:graphicData>
        </a:graphic>
      </p:graphicFrame>
      <p:sp>
        <p:nvSpPr>
          <p:cNvPr id="9" name="TextBox 8">
            <a:extLst>
              <a:ext uri="{FF2B5EF4-FFF2-40B4-BE49-F238E27FC236}">
                <a16:creationId xmlns:a16="http://schemas.microsoft.com/office/drawing/2014/main" id="{AEB7CB87-3E1D-574C-9CAB-380C1050F974}"/>
              </a:ext>
            </a:extLst>
          </p:cNvPr>
          <p:cNvSpPr txBox="1"/>
          <p:nvPr/>
        </p:nvSpPr>
        <p:spPr>
          <a:xfrm>
            <a:off x="1870917" y="4470267"/>
            <a:ext cx="2209800" cy="369332"/>
          </a:xfrm>
          <a:prstGeom prst="rect">
            <a:avLst/>
          </a:prstGeom>
          <a:noFill/>
        </p:spPr>
        <p:txBody>
          <a:bodyPr wrap="square" rtlCol="0">
            <a:spAutoFit/>
          </a:bodyPr>
          <a:lstStyle/>
          <a:p>
            <a:pPr algn="ctr"/>
            <a:r>
              <a:rPr lang="en-US" dirty="0">
                <a:solidFill>
                  <a:schemeClr val="accent4">
                    <a:lumMod val="75000"/>
                  </a:schemeClr>
                </a:solidFill>
              </a:rPr>
              <a:t>Data</a:t>
            </a:r>
          </a:p>
        </p:txBody>
      </p:sp>
      <p:sp>
        <p:nvSpPr>
          <p:cNvPr id="10" name="TextBox 9">
            <a:extLst>
              <a:ext uri="{FF2B5EF4-FFF2-40B4-BE49-F238E27FC236}">
                <a16:creationId xmlns:a16="http://schemas.microsoft.com/office/drawing/2014/main" id="{94133BA5-4893-9E4E-8213-EC7B86810225}"/>
              </a:ext>
            </a:extLst>
          </p:cNvPr>
          <p:cNvSpPr txBox="1"/>
          <p:nvPr/>
        </p:nvSpPr>
        <p:spPr>
          <a:xfrm>
            <a:off x="4080717" y="4470267"/>
            <a:ext cx="1274708" cy="369332"/>
          </a:xfrm>
          <a:prstGeom prst="rect">
            <a:avLst/>
          </a:prstGeom>
          <a:noFill/>
        </p:spPr>
        <p:txBody>
          <a:bodyPr wrap="none" rtlCol="0">
            <a:spAutoFit/>
          </a:bodyPr>
          <a:lstStyle/>
          <a:p>
            <a:r>
              <a:rPr lang="en-US" dirty="0">
                <a:solidFill>
                  <a:srgbClr val="0070C0"/>
                </a:solidFill>
              </a:rPr>
              <a:t>Checksum</a:t>
            </a:r>
          </a:p>
        </p:txBody>
      </p:sp>
    </p:spTree>
    <p:extLst>
      <p:ext uri="{BB962C8B-B14F-4D97-AF65-F5344CB8AC3E}">
        <p14:creationId xmlns:p14="http://schemas.microsoft.com/office/powerpoint/2010/main" val="413620972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21695</TotalTime>
  <Words>1952</Words>
  <Application>Microsoft Office PowerPoint</Application>
  <PresentationFormat>On-screen Show (4:3)</PresentationFormat>
  <Paragraphs>558</Paragraphs>
  <Slides>36</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宋体</vt:lpstr>
      <vt:lpstr>Arial</vt:lpstr>
      <vt:lpstr>Cambria Math</vt:lpstr>
      <vt:lpstr>Comic Sans MS</vt:lpstr>
      <vt:lpstr>Times New Roman</vt:lpstr>
      <vt:lpstr>Wingdings</vt:lpstr>
      <vt:lpstr>Default Design</vt:lpstr>
      <vt:lpstr>On Balancing Middlebox Set-up Cost and Bandwidth Consumption in NFV</vt:lpstr>
      <vt:lpstr>  Roadmap</vt:lpstr>
      <vt:lpstr>1. Introduction of Middlebox</vt:lpstr>
      <vt:lpstr>Middlebox Dependency Relations [1]</vt:lpstr>
      <vt:lpstr>2. Middlebox Placement Problems</vt:lpstr>
      <vt:lpstr>Middlebox Placement Problems (cont’d)</vt:lpstr>
      <vt:lpstr>Middlebox Placement Problem (cont’d)</vt:lpstr>
      <vt:lpstr>Middlebox Placement Problems (cont’d)</vt:lpstr>
      <vt:lpstr>3. Traffic Changing Effects [5]</vt:lpstr>
      <vt:lpstr>Service Chain Models </vt:lpstr>
      <vt:lpstr>4.  Our Model and Solutions</vt:lpstr>
      <vt:lpstr>A Motivating Example</vt:lpstr>
      <vt:lpstr>Problem Formulation</vt:lpstr>
      <vt:lpstr> Problem Formulation (cont’d)</vt:lpstr>
      <vt:lpstr>Overview </vt:lpstr>
      <vt:lpstr>Topology Structure</vt:lpstr>
      <vt:lpstr>Placing a Single Middlebox</vt:lpstr>
      <vt:lpstr>Placing a Single Middlebox (cont’d)</vt:lpstr>
      <vt:lpstr>Placing Multiple Middleboxes</vt:lpstr>
      <vt:lpstr>Totally-ordered Middlebox Set Placement</vt:lpstr>
      <vt:lpstr>Dynamic Programming Formulation</vt:lpstr>
      <vt:lpstr>Totally-ordered Middlebox Set Placement (cont’d)</vt:lpstr>
      <vt:lpstr>An Example</vt:lpstr>
      <vt:lpstr>Partially-ordered Middlebox Set Placement</vt:lpstr>
      <vt:lpstr>Partially-ordered Middlebox Set Placement (cont’d)</vt:lpstr>
      <vt:lpstr>Handling Heterogeneous flows for Non-ordered Middlebox Set</vt:lpstr>
      <vt:lpstr>PowerPoint Presentation</vt:lpstr>
      <vt:lpstr>4. Simulation</vt:lpstr>
      <vt:lpstr>5. Simulation</vt:lpstr>
      <vt:lpstr>Settings</vt:lpstr>
      <vt:lpstr>Simulation Results </vt:lpstr>
      <vt:lpstr>Simulation Results (cont’d)</vt:lpstr>
      <vt:lpstr>5. Conclusion and Future Work</vt:lpstr>
      <vt:lpstr>Future Work: Other Chain Models</vt:lpstr>
      <vt:lpstr>Q &amp; A</vt:lpstr>
      <vt:lpstr>Other Service Chain Models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Algorithmic Crowdsourcing:  Current State and Future Perspective</dc:title>
  <dc:subject/>
  <dc:creator>Jie Wu</dc:creator>
  <cp:keywords/>
  <dc:description/>
  <cp:lastModifiedBy>jiewu</cp:lastModifiedBy>
  <cp:revision>1581</cp:revision>
  <cp:lastPrinted>2018-09-19T13:56:57Z</cp:lastPrinted>
  <dcterms:created xsi:type="dcterms:W3CDTF">2016-03-22T15:00:44Z</dcterms:created>
  <dcterms:modified xsi:type="dcterms:W3CDTF">2018-10-16T02:34:31Z</dcterms:modified>
  <cp:category/>
</cp:coreProperties>
</file>