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1"/>
  </p:notesMasterIdLst>
  <p:sldIdLst>
    <p:sldId id="315" r:id="rId2"/>
    <p:sldId id="321" r:id="rId3"/>
    <p:sldId id="322" r:id="rId4"/>
    <p:sldId id="324" r:id="rId5"/>
    <p:sldId id="337" r:id="rId6"/>
    <p:sldId id="325" r:id="rId7"/>
    <p:sldId id="338" r:id="rId8"/>
    <p:sldId id="326" r:id="rId9"/>
    <p:sldId id="339" r:id="rId10"/>
    <p:sldId id="327" r:id="rId11"/>
    <p:sldId id="328" r:id="rId12"/>
    <p:sldId id="340" r:id="rId13"/>
    <p:sldId id="329" r:id="rId14"/>
    <p:sldId id="330" r:id="rId15"/>
    <p:sldId id="331" r:id="rId16"/>
    <p:sldId id="332" r:id="rId17"/>
    <p:sldId id="333" r:id="rId18"/>
    <p:sldId id="334" r:id="rId19"/>
    <p:sldId id="336" r:id="rId2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3548A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6208" autoAdjust="0"/>
  </p:normalViewPr>
  <p:slideViewPr>
    <p:cSldViewPr>
      <p:cViewPr varScale="1">
        <p:scale>
          <a:sx n="110" d="100"/>
          <a:sy n="110" d="100"/>
        </p:scale>
        <p:origin x="235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A0969D6-EE1F-4708-8DD4-DB32C39EF5D2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B978425-0369-476C-BE79-BC40FC13E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076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AB0E62F-1909-4DD5-B02A-1CF1470FE791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C99012CE-DA8D-483A-A917-3D6FCEDE5F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0E62F-1909-4DD5-B02A-1CF1470FE791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012CE-DA8D-483A-A917-3D6FCEDE5F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0E62F-1909-4DD5-B02A-1CF1470FE791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012CE-DA8D-483A-A917-3D6FCEDE5F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0E62F-1909-4DD5-B02A-1CF1470FE791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012CE-DA8D-483A-A917-3D6FCEDE5F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0E62F-1909-4DD5-B02A-1CF1470FE791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012CE-DA8D-483A-A917-3D6FCEDE5F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0E62F-1909-4DD5-B02A-1CF1470FE791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012CE-DA8D-483A-A917-3D6FCEDE5F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AB0E62F-1909-4DD5-B02A-1CF1470FE791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99012CE-DA8D-483A-A917-3D6FCEDE5FA8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5AB0E62F-1909-4DD5-B02A-1CF1470FE791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C99012CE-DA8D-483A-A917-3D6FCEDE5F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0E62F-1909-4DD5-B02A-1CF1470FE791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012CE-DA8D-483A-A917-3D6FCEDE5F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0E62F-1909-4DD5-B02A-1CF1470FE791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012CE-DA8D-483A-A917-3D6FCEDE5F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0E62F-1909-4DD5-B02A-1CF1470FE791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012CE-DA8D-483A-A917-3D6FCEDE5F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70000" t="90000" r="1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AB0E62F-1909-4DD5-B02A-1CF1470FE791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C99012CE-DA8D-483A-A917-3D6FCEDE5F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p4"/><Relationship Id="rId7" Type="http://schemas.openxmlformats.org/officeDocument/2006/relationships/image" Target="../media/image6.png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4.m4a"/><Relationship Id="rId4" Type="http://schemas.microsoft.com/office/2007/relationships/media" Target="../media/media4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hyperlink" Target="http://stackoverflow.com/questions/40413247/understanding-neural-network-layers-nodes-and-dot-products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hyperlink" Target="http://stackoverflow.com/questions/40413247/understanding-neural-network-layers-nodes-and-dot-products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1593" y="381000"/>
            <a:ext cx="8458200" cy="274320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Sitka Heading" panose="02000505000000020004" pitchFamily="2" charset="0"/>
                <a:cs typeface="Times New Roman" panose="02020603050405020304" pitchFamily="18" charset="0"/>
              </a:rPr>
              <a:t>Protecting Real-time Video Chat against Fake Facial Videos Generated by Face Reenactment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4343400"/>
            <a:ext cx="7315200" cy="1752600"/>
          </a:xfrm>
        </p:spPr>
        <p:txBody>
          <a:bodyPr>
            <a:normAutofit fontScale="92500" lnSpcReduction="10000"/>
          </a:bodyPr>
          <a:lstStyle/>
          <a:p>
            <a:pPr algn="r" eaLnBrk="1" hangingPunct="1"/>
            <a:r>
              <a:rPr lang="en-US" altLang="zh-CN" b="1" dirty="0">
                <a:solidFill>
                  <a:srgbClr val="000000"/>
                </a:solidFill>
              </a:rPr>
              <a:t>Jiacheng Shang</a:t>
            </a:r>
          </a:p>
          <a:p>
            <a:pPr algn="r" eaLnBrk="1" hangingPunct="1"/>
            <a:r>
              <a:rPr lang="en-US" altLang="zh-CN" sz="1900" dirty="0">
                <a:solidFill>
                  <a:srgbClr val="000000"/>
                </a:solidFill>
              </a:rPr>
              <a:t>Dept. of Computer Science, Montclair State University</a:t>
            </a:r>
          </a:p>
          <a:p>
            <a:pPr algn="r" eaLnBrk="1" hangingPunct="1"/>
            <a:endParaRPr lang="en-US" altLang="zh-CN" dirty="0">
              <a:solidFill>
                <a:srgbClr val="000000"/>
              </a:solidFill>
            </a:endParaRPr>
          </a:p>
          <a:p>
            <a:pPr algn="r" eaLnBrk="1" hangingPunct="1"/>
            <a:r>
              <a:rPr lang="en-US" altLang="zh-CN" dirty="0" err="1">
                <a:solidFill>
                  <a:srgbClr val="000000"/>
                </a:solidFill>
              </a:rPr>
              <a:t>Jie</a:t>
            </a:r>
            <a:r>
              <a:rPr lang="en-US" altLang="zh-CN" dirty="0">
                <a:solidFill>
                  <a:srgbClr val="000000"/>
                </a:solidFill>
              </a:rPr>
              <a:t> Wu</a:t>
            </a:r>
          </a:p>
          <a:p>
            <a:pPr algn="r"/>
            <a:r>
              <a:rPr lang="en-US" altLang="en-US" sz="1900" dirty="0">
                <a:solidFill>
                  <a:srgbClr val="000000"/>
                </a:solidFill>
              </a:rPr>
              <a:t>Dept. of Computer and Information Science, Temple University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DC51763-380C-432C-B0F2-9AE90E6C0C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227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03"/>
    </mc:Choice>
    <mc:Fallback>
      <p:transition spd="slow" advTm="16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762000"/>
            <a:ext cx="8248650" cy="10668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Sitka Heading" panose="02000505000000020004" pitchFamily="2" charset="0"/>
              </a:rPr>
              <a:t>Preprocessing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28600" y="1447800"/>
            <a:ext cx="5105400" cy="4800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b="1" dirty="0">
              <a:solidFill>
                <a:schemeClr val="tx1">
                  <a:lumMod val="50000"/>
                </a:schemeClr>
              </a:solidFill>
              <a:latin typeface="Sitka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dirty="0">
              <a:solidFill>
                <a:schemeClr val="tx1">
                  <a:lumMod val="50000"/>
                </a:schemeClr>
              </a:solidFill>
              <a:latin typeface="Sitka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fr-FR" altLang="zh-CN" sz="2000" dirty="0">
                <a:solidFill>
                  <a:schemeClr val="tx1">
                    <a:lumMod val="50000"/>
                  </a:schemeClr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Raw luminance signal </a:t>
            </a:r>
            <a:r>
              <a:rPr lang="fr-FR" altLang="zh-CN" sz="2000" dirty="0" err="1">
                <a:solidFill>
                  <a:schemeClr val="tx1">
                    <a:lumMod val="50000"/>
                  </a:schemeClr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contains</a:t>
            </a:r>
            <a:r>
              <a:rPr lang="fr-FR" altLang="zh-CN" sz="2000" dirty="0">
                <a:solidFill>
                  <a:schemeClr val="tx1">
                    <a:lumMod val="50000"/>
                  </a:schemeClr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 noise</a:t>
            </a:r>
          </a:p>
          <a:p>
            <a:pPr lvl="1">
              <a:defRPr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Object movement in the scene</a:t>
            </a:r>
          </a:p>
          <a:p>
            <a:pPr lvl="1">
              <a:defRPr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Inaccurate face localization can lead to jittering in the interested area,</a:t>
            </a:r>
          </a:p>
          <a:p>
            <a:pPr lvl="1">
              <a:defRPr/>
            </a:pPr>
            <a:endParaRPr lang="en-US" sz="800" dirty="0">
              <a:solidFill>
                <a:srgbClr val="000000"/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endParaRPr lang="en-US" sz="800" dirty="0">
              <a:solidFill>
                <a:srgbClr val="000000"/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endParaRPr lang="en-US" sz="1600" dirty="0">
              <a:solidFill>
                <a:srgbClr val="000000"/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2">
              <a:defRPr/>
            </a:pPr>
            <a:endParaRPr lang="en-US" sz="1400" dirty="0">
              <a:solidFill>
                <a:srgbClr val="000000"/>
              </a:solidFill>
              <a:highlight>
                <a:srgbClr val="FFFF00"/>
              </a:highlight>
              <a:latin typeface="Sitka Text" panose="02000505000000020004" pitchFamily="2" charset="0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20A69C-602E-4E7B-9950-67646D731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50" y="3904328"/>
            <a:ext cx="4257675" cy="1476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6CA5CE-5240-4957-BED4-CAED165844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0032" y="1873122"/>
            <a:ext cx="3204052" cy="4062412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C2D7716A-C510-4B5A-AC61-B21F2C72AE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2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433"/>
    </mc:Choice>
    <mc:Fallback>
      <p:transition spd="slow" advTm="213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762000"/>
            <a:ext cx="8248650" cy="10668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Sitka Heading" panose="02000505000000020004" pitchFamily="2" charset="0"/>
              </a:rPr>
              <a:t>Feature extraction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8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1447800"/>
                <a:ext cx="8610600" cy="4800600"/>
              </a:xfrm>
            </p:spPr>
            <p:txBody>
              <a:bodyPr rtlCol="0">
                <a:normAutofit/>
              </a:bodyPr>
              <a:lstStyle/>
              <a:p>
                <a:pPr eaLnBrk="1" fontAlgn="auto" hangingPunct="1">
                  <a:spcAft>
                    <a:spcPts val="0"/>
                  </a:spcAft>
                  <a:buFont typeface="Arial" pitchFamily="34" charset="0"/>
                  <a:buNone/>
                  <a:defRPr/>
                </a:pPr>
                <a:endParaRPr lang="en-US" sz="1800" b="1" dirty="0">
                  <a:solidFill>
                    <a:schemeClr val="tx1">
                      <a:lumMod val="50000"/>
                    </a:schemeClr>
                  </a:solidFill>
                  <a:latin typeface="Sitka"/>
                  <a:cs typeface="Times New Roman" panose="02020603050405020304" pitchFamily="18" charset="0"/>
                </a:endParaRPr>
              </a:p>
              <a:p>
                <a:pPr eaLnBrk="1" fontAlgn="auto" hangingPunct="1">
                  <a:spcAft>
                    <a:spcPts val="0"/>
                  </a:spcAft>
                  <a:buFont typeface="Arial" pitchFamily="34" charset="0"/>
                  <a:buNone/>
                  <a:defRPr/>
                </a:pPr>
                <a:endParaRPr lang="en-US" sz="1800" dirty="0">
                  <a:solidFill>
                    <a:schemeClr val="tx1">
                      <a:lumMod val="50000"/>
                    </a:schemeClr>
                  </a:solidFill>
                  <a:latin typeface="Sitka"/>
                  <a:cs typeface="Times New Roman" panose="02020603050405020304" pitchFamily="18" charset="0"/>
                </a:endParaRPr>
              </a:p>
              <a:p>
                <a:pPr>
                  <a:defRPr/>
                </a:pPr>
                <a:r>
                  <a:rPr lang="en-US" altLang="zh-CN" sz="2000" dirty="0">
                    <a:solidFill>
                      <a:schemeClr val="tx1">
                        <a:lumMod val="50000"/>
                      </a:schemeClr>
                    </a:solidFill>
                    <a:latin typeface="Sitka Text" panose="02000505000000020004" pitchFamily="2" charset="0"/>
                    <a:cs typeface="Segoe UI" panose="020B0502040204020203" pitchFamily="34" charset="0"/>
                  </a:rPr>
                  <a:t>Luminance change behavior</a:t>
                </a:r>
              </a:p>
              <a:p>
                <a:pPr lvl="1">
                  <a:defRPr/>
                </a:pPr>
                <a:r>
                  <a:rPr lang="en-US" altLang="zh-CN" sz="1800" dirty="0">
                    <a:solidFill>
                      <a:schemeClr val="tx1">
                        <a:lumMod val="50000"/>
                      </a:schemeClr>
                    </a:solidFill>
                    <a:latin typeface="Sitka Text" panose="02000505000000020004" pitchFamily="2" charset="0"/>
                    <a:cs typeface="Segoe UI" panose="020B0502040204020203" pitchFamily="34" charset="0"/>
                  </a:rPr>
                  <a:t>For any significant luminance change in one signal, we can always find a matched luminance change in another one.</a:t>
                </a:r>
              </a:p>
              <a:p>
                <a:pPr lvl="1">
                  <a:defRPr/>
                </a:pPr>
                <a:endParaRPr lang="en-US" altLang="zh-CN" sz="1800" dirty="0">
                  <a:solidFill>
                    <a:schemeClr val="tx1">
                      <a:lumMod val="50000"/>
                    </a:schemeClr>
                  </a:solidFill>
                  <a:latin typeface="Sitka Text" panose="02000505000000020004" pitchFamily="2" charset="0"/>
                  <a:cs typeface="Segoe UI" panose="020B0502040204020203" pitchFamily="34" charset="0"/>
                </a:endParaRPr>
              </a:p>
              <a:p>
                <a:pPr lvl="1">
                  <a:defRPr/>
                </a:pPr>
                <a:r>
                  <a:rPr lang="en-US" altLang="zh-CN" sz="1800" dirty="0">
                    <a:solidFill>
                      <a:schemeClr val="tx1">
                        <a:lumMod val="50000"/>
                      </a:schemeClr>
                    </a:solidFill>
                    <a:latin typeface="Sitka Text" panose="02000505000000020004" pitchFamily="2" charset="0"/>
                    <a:cs typeface="Segoe UI" panose="020B0502040204020203" pitchFamily="34" charset="0"/>
                  </a:rPr>
                  <a:t>We define two behavior similarity metrics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𝑧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1800" dirty="0">
                    <a:solidFill>
                      <a:schemeClr val="tx1">
                        <a:lumMod val="50000"/>
                      </a:schemeClr>
                    </a:solidFill>
                    <a:latin typeface="Sitka Text" panose="02000505000000020004" pitchFamily="2" charset="0"/>
                    <a:cs typeface="Segoe UI" panose="020B0502040204020203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𝑧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1800" dirty="0">
                    <a:solidFill>
                      <a:schemeClr val="tx1">
                        <a:lumMod val="50000"/>
                      </a:schemeClr>
                    </a:solidFill>
                    <a:latin typeface="Sitka Text" panose="02000505000000020004" pitchFamily="2" charset="0"/>
                    <a:cs typeface="Segoe UI" panose="020B0502040204020203" pitchFamily="34" charset="0"/>
                  </a:rPr>
                  <a:t> </a:t>
                </a:r>
              </a:p>
              <a:p>
                <a:pPr>
                  <a:defRPr/>
                </a:pPr>
                <a:endParaRPr lang="en-US" sz="2000" dirty="0">
                  <a:solidFill>
                    <a:schemeClr val="tx1">
                      <a:lumMod val="50000"/>
                    </a:schemeClr>
                  </a:solidFill>
                  <a:latin typeface="Sitka Text" panose="02000505000000020004" pitchFamily="2" charset="0"/>
                  <a:cs typeface="Segoe UI" panose="020B0502040204020203" pitchFamily="34" charset="0"/>
                </a:endParaRPr>
              </a:p>
              <a:p>
                <a:pPr lvl="1">
                  <a:defRPr/>
                </a:pPr>
                <a:endParaRPr lang="en-US" sz="800" dirty="0">
                  <a:solidFill>
                    <a:srgbClr val="000000"/>
                  </a:solidFill>
                  <a:latin typeface="Sitka Text" panose="02000505000000020004" pitchFamily="2" charset="0"/>
                  <a:cs typeface="Segoe UI" panose="020B0502040204020203" pitchFamily="34" charset="0"/>
                </a:endParaRPr>
              </a:p>
              <a:p>
                <a:pPr lvl="1">
                  <a:defRPr/>
                </a:pPr>
                <a:endParaRPr lang="en-US" sz="800" dirty="0">
                  <a:solidFill>
                    <a:srgbClr val="000000"/>
                  </a:solidFill>
                  <a:latin typeface="Sitka Text" panose="02000505000000020004" pitchFamily="2" charset="0"/>
                  <a:cs typeface="Segoe UI" panose="020B0502040204020203" pitchFamily="34" charset="0"/>
                </a:endParaRPr>
              </a:p>
              <a:p>
                <a:pPr lvl="1">
                  <a:defRPr/>
                </a:pPr>
                <a:endParaRPr lang="en-US" sz="1600" dirty="0">
                  <a:solidFill>
                    <a:srgbClr val="000000"/>
                  </a:solidFill>
                  <a:latin typeface="Sitka Text" panose="02000505000000020004" pitchFamily="2" charset="0"/>
                  <a:cs typeface="Segoe UI" panose="020B0502040204020203" pitchFamily="34" charset="0"/>
                </a:endParaRPr>
              </a:p>
              <a:p>
                <a:pPr lvl="2">
                  <a:defRPr/>
                </a:pPr>
                <a:endParaRPr lang="en-US" sz="1400" dirty="0">
                  <a:solidFill>
                    <a:srgbClr val="000000"/>
                  </a:solidFill>
                  <a:highlight>
                    <a:srgbClr val="FFFF00"/>
                  </a:highlight>
                  <a:latin typeface="Sitka Text" panose="02000505000000020004" pitchFamily="2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9" name="Content Placeholder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1447800"/>
                <a:ext cx="8610600" cy="4800600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7507BFD6-40D0-4169-839B-1D9F7638F4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3962400"/>
            <a:ext cx="1828800" cy="5732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152BF8-8224-49F1-B3F9-57744171C5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337" y="3763828"/>
            <a:ext cx="4153863" cy="23691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A20644-3709-4199-B1E0-3B85F32919F0}"/>
              </a:ext>
            </a:extLst>
          </p:cNvPr>
          <p:cNvSpPr txBox="1"/>
          <p:nvPr/>
        </p:nvSpPr>
        <p:spPr>
          <a:xfrm>
            <a:off x="697647" y="4815841"/>
            <a:ext cx="2157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C00000"/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Num. of luminance changes in the screen light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7E7F77-D629-413C-81C5-122B67DEB4C6}"/>
              </a:ext>
            </a:extLst>
          </p:cNvPr>
          <p:cNvSpPr txBox="1"/>
          <p:nvPr/>
        </p:nvSpPr>
        <p:spPr>
          <a:xfrm>
            <a:off x="3200400" y="4798368"/>
            <a:ext cx="17395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0070C0"/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Num. of matched luminance changes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CA95CC1-4447-47D9-8306-F922BE5E01B6}"/>
              </a:ext>
            </a:extLst>
          </p:cNvPr>
          <p:cNvSpPr/>
          <p:nvPr/>
        </p:nvSpPr>
        <p:spPr>
          <a:xfrm>
            <a:off x="2362200" y="4292548"/>
            <a:ext cx="304800" cy="28660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0F7F369-82AB-41DA-BA61-09DBD3C42C9B}"/>
              </a:ext>
            </a:extLst>
          </p:cNvPr>
          <p:cNvSpPr/>
          <p:nvPr/>
        </p:nvSpPr>
        <p:spPr>
          <a:xfrm>
            <a:off x="2825931" y="4127474"/>
            <a:ext cx="868806" cy="28660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AB82014-D706-4280-875B-F237DF8ACD36}"/>
              </a:ext>
            </a:extLst>
          </p:cNvPr>
          <p:cNvCxnSpPr>
            <a:stCxn id="11" idx="3"/>
          </p:cNvCxnSpPr>
          <p:nvPr/>
        </p:nvCxnSpPr>
        <p:spPr>
          <a:xfrm flipH="1">
            <a:off x="1752600" y="4537179"/>
            <a:ext cx="654237" cy="27866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A3495B7-6585-4629-B84D-19824C8E52C7}"/>
              </a:ext>
            </a:extLst>
          </p:cNvPr>
          <p:cNvCxnSpPr>
            <a:cxnSpLocks/>
            <a:stCxn id="13" idx="5"/>
            <a:endCxn id="7" idx="0"/>
          </p:cNvCxnSpPr>
          <p:nvPr/>
        </p:nvCxnSpPr>
        <p:spPr>
          <a:xfrm>
            <a:off x="3567503" y="4372105"/>
            <a:ext cx="502666" cy="426263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7EB9CD1D-EBE1-475E-B081-D59C84C807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843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105"/>
    </mc:Choice>
    <mc:Fallback>
      <p:transition spd="slow" advTm="91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762000"/>
            <a:ext cx="8248650" cy="10668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Sitka Heading" panose="02000505000000020004" pitchFamily="2" charset="0"/>
              </a:rPr>
              <a:t>Feature extraction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28600" y="1447800"/>
            <a:ext cx="8610600" cy="4800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b="1" dirty="0">
              <a:solidFill>
                <a:schemeClr val="tx1">
                  <a:lumMod val="50000"/>
                </a:schemeClr>
              </a:solidFill>
              <a:latin typeface="Sitka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dirty="0">
              <a:solidFill>
                <a:schemeClr val="tx1">
                  <a:lumMod val="50000"/>
                </a:schemeClr>
              </a:solidFill>
              <a:latin typeface="Sitka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CN" sz="2000" dirty="0">
                <a:solidFill>
                  <a:schemeClr val="tx1">
                    <a:lumMod val="50000"/>
                  </a:schemeClr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Luminance change trend</a:t>
            </a:r>
          </a:p>
          <a:p>
            <a:pPr lvl="1">
              <a:defRPr/>
            </a:pPr>
            <a:r>
              <a:rPr lang="en-US" altLang="zh-CN" sz="1800" dirty="0">
                <a:solidFill>
                  <a:schemeClr val="tx1">
                    <a:lumMod val="50000"/>
                  </a:schemeClr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Evaluate the correlation of their trends </a:t>
            </a:r>
          </a:p>
          <a:p>
            <a:pPr lvl="1">
              <a:defRPr/>
            </a:pPr>
            <a:endParaRPr lang="en-US" altLang="zh-CN" sz="800" dirty="0">
              <a:solidFill>
                <a:schemeClr val="tx1">
                  <a:lumMod val="50000"/>
                </a:schemeClr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r>
              <a:rPr lang="en-US" altLang="zh-CN" sz="1800" dirty="0">
                <a:solidFill>
                  <a:schemeClr val="tx1">
                    <a:lumMod val="50000"/>
                  </a:schemeClr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Reduce the impact of network delay</a:t>
            </a:r>
          </a:p>
          <a:p>
            <a:pPr lvl="2">
              <a:defRPr/>
            </a:pPr>
            <a:r>
              <a:rPr lang="en-US" altLang="zh-CN" sz="1600" dirty="0">
                <a:solidFill>
                  <a:schemeClr val="tx1">
                    <a:lumMod val="50000"/>
                  </a:schemeClr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Average time difference between each pair of matched luminance change</a:t>
            </a:r>
          </a:p>
          <a:p>
            <a:pPr marL="704088" lvl="2" indent="0">
              <a:buNone/>
              <a:defRPr/>
            </a:pPr>
            <a:endParaRPr lang="en-US" altLang="zh-CN" sz="800" dirty="0">
              <a:solidFill>
                <a:schemeClr val="tx1">
                  <a:lumMod val="50000"/>
                </a:schemeClr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r>
              <a:rPr lang="en-US" altLang="zh-CN" sz="1800" dirty="0">
                <a:solidFill>
                  <a:schemeClr val="tx1">
                    <a:lumMod val="50000"/>
                  </a:schemeClr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Each signal is cut into two segments with equal length</a:t>
            </a:r>
          </a:p>
          <a:p>
            <a:pPr marL="411480" lvl="1" indent="0">
              <a:buNone/>
              <a:defRPr/>
            </a:pPr>
            <a:endParaRPr lang="en-US" altLang="zh-CN" sz="800" dirty="0">
              <a:solidFill>
                <a:schemeClr val="tx1">
                  <a:lumMod val="50000"/>
                </a:schemeClr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r>
              <a:rPr lang="en-US" altLang="zh-CN" sz="1800" dirty="0">
                <a:solidFill>
                  <a:schemeClr val="tx1">
                    <a:lumMod val="50000"/>
                  </a:schemeClr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Measure correlation using Pearson correlation coefficient for each pair of segments</a:t>
            </a:r>
          </a:p>
          <a:p>
            <a:pPr lvl="2">
              <a:defRPr/>
            </a:pPr>
            <a:r>
              <a:rPr lang="en-US" altLang="zh-CN" sz="1600" dirty="0">
                <a:solidFill>
                  <a:schemeClr val="tx1">
                    <a:lumMod val="50000"/>
                  </a:schemeClr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Use the smaller one of them as the third feature</a:t>
            </a:r>
          </a:p>
          <a:p>
            <a:pPr lvl="1">
              <a:defRPr/>
            </a:pPr>
            <a:endParaRPr lang="en-US" altLang="zh-CN" sz="800" dirty="0">
              <a:solidFill>
                <a:schemeClr val="tx1">
                  <a:lumMod val="50000"/>
                </a:schemeClr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r>
              <a:rPr lang="en-US" altLang="zh-CN" sz="1800" dirty="0">
                <a:solidFill>
                  <a:schemeClr val="tx1">
                    <a:lumMod val="50000"/>
                  </a:schemeClr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Use the maximum dynamic time warping (DTW) distance (expressed with z4) between each pair of segments as the fourth feature</a:t>
            </a:r>
          </a:p>
          <a:p>
            <a:pPr>
              <a:defRPr/>
            </a:pPr>
            <a:endParaRPr lang="en-US" sz="2000" dirty="0">
              <a:solidFill>
                <a:schemeClr val="tx1">
                  <a:lumMod val="50000"/>
                </a:schemeClr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endParaRPr lang="en-US" sz="800" dirty="0">
              <a:solidFill>
                <a:srgbClr val="000000"/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endParaRPr lang="en-US" sz="800" dirty="0">
              <a:solidFill>
                <a:srgbClr val="000000"/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endParaRPr lang="en-US" sz="1600" dirty="0">
              <a:solidFill>
                <a:srgbClr val="000000"/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2">
              <a:defRPr/>
            </a:pPr>
            <a:endParaRPr lang="en-US" sz="1400" dirty="0">
              <a:solidFill>
                <a:srgbClr val="000000"/>
              </a:solidFill>
              <a:highlight>
                <a:srgbClr val="FFFF00"/>
              </a:highlight>
              <a:latin typeface="Sitka Text" panose="02000505000000020004" pitchFamily="2" charset="0"/>
              <a:cs typeface="Segoe UI" panose="020B0502040204020203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67BFF2F-7924-44AC-A1B7-922677D82E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71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051"/>
    </mc:Choice>
    <mc:Fallback>
      <p:transition spd="slow" advTm="94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762000"/>
            <a:ext cx="8248650" cy="10668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Sitka Heading" panose="02000505000000020004" pitchFamily="2" charset="0"/>
              </a:rPr>
              <a:t>Fake Facial Video Detection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28600" y="1447800"/>
            <a:ext cx="8610600" cy="4800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b="1" dirty="0">
              <a:solidFill>
                <a:schemeClr val="tx1">
                  <a:lumMod val="50000"/>
                </a:schemeClr>
              </a:solidFill>
              <a:latin typeface="Sitka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dirty="0">
              <a:solidFill>
                <a:schemeClr val="tx1">
                  <a:lumMod val="50000"/>
                </a:schemeClr>
              </a:solidFill>
              <a:latin typeface="Sitka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CN" sz="2000" dirty="0">
                <a:solidFill>
                  <a:schemeClr val="tx1">
                    <a:lumMod val="50000"/>
                  </a:schemeClr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Detection for a single video clip</a:t>
            </a:r>
          </a:p>
          <a:p>
            <a:pPr lvl="1">
              <a:defRPr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Build with good classification performance using </a:t>
            </a:r>
            <a:r>
              <a:rPr lang="en-US" sz="1800" dirty="0">
                <a:solidFill>
                  <a:schemeClr val="tx2"/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only the data of a limited number of legitimate users.</a:t>
            </a:r>
          </a:p>
          <a:p>
            <a:pPr lvl="1">
              <a:defRPr/>
            </a:pPr>
            <a:endParaRPr lang="en-US" sz="1800" dirty="0">
              <a:solidFill>
                <a:schemeClr val="tx2"/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r>
              <a:rPr lang="en-US" sz="1800" dirty="0">
                <a:solidFill>
                  <a:srgbClr val="000000"/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Local outlier factor (LOF) model</a:t>
            </a:r>
          </a:p>
          <a:p>
            <a:pPr lvl="1">
              <a:defRPr/>
            </a:pPr>
            <a:endParaRPr lang="en-US" sz="800" dirty="0">
              <a:solidFill>
                <a:srgbClr val="000000"/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endParaRPr lang="en-US" sz="800" dirty="0">
              <a:solidFill>
                <a:srgbClr val="000000"/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endParaRPr lang="en-US" sz="1600" dirty="0">
              <a:solidFill>
                <a:srgbClr val="000000"/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2">
              <a:defRPr/>
            </a:pPr>
            <a:endParaRPr lang="en-US" sz="1400" dirty="0">
              <a:solidFill>
                <a:srgbClr val="000000"/>
              </a:solidFill>
              <a:highlight>
                <a:srgbClr val="FFFF00"/>
              </a:highlight>
              <a:latin typeface="Sitka Text" panose="02000505000000020004" pitchFamily="2" charset="0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EF20D3-D322-4677-A52D-7E93659B1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4100" y="3693290"/>
            <a:ext cx="4495800" cy="252245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BC388EA-4016-452B-B814-D92AA7F16A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81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548"/>
    </mc:Choice>
    <mc:Fallback>
      <p:transition spd="slow" advTm="90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762000"/>
            <a:ext cx="8248650" cy="10668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Sitka Heading" panose="02000505000000020004" pitchFamily="2" charset="0"/>
              </a:rPr>
              <a:t>Evaluation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28600" y="1447800"/>
            <a:ext cx="8610600" cy="4800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b="1" dirty="0">
              <a:solidFill>
                <a:schemeClr val="tx1">
                  <a:lumMod val="50000"/>
                </a:schemeClr>
              </a:solidFill>
              <a:latin typeface="Sitka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dirty="0">
              <a:solidFill>
                <a:schemeClr val="tx1">
                  <a:lumMod val="50000"/>
                </a:schemeClr>
              </a:solidFill>
              <a:latin typeface="Sitka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CN" sz="2000" dirty="0">
                <a:solidFill>
                  <a:schemeClr val="tx1">
                    <a:lumMod val="50000"/>
                  </a:schemeClr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Testbed</a:t>
            </a:r>
          </a:p>
          <a:p>
            <a:pPr lvl="1">
              <a:defRPr/>
            </a:pPr>
            <a:r>
              <a:rPr lang="en-US" altLang="zh-CN" sz="1800" dirty="0">
                <a:solidFill>
                  <a:schemeClr val="tx1">
                    <a:lumMod val="50000"/>
                  </a:schemeClr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Screen: Dell 27-inch LED monitor with 85% brightness</a:t>
            </a:r>
          </a:p>
          <a:p>
            <a:pPr lvl="1">
              <a:defRPr/>
            </a:pPr>
            <a:endParaRPr lang="en-US" altLang="zh-CN" sz="800" dirty="0">
              <a:solidFill>
                <a:schemeClr val="tx1">
                  <a:lumMod val="50000"/>
                </a:schemeClr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r>
              <a:rPr lang="en-US" altLang="zh-CN" sz="1800" dirty="0">
                <a:solidFill>
                  <a:schemeClr val="tx1">
                    <a:lumMod val="50000"/>
                  </a:schemeClr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Webcam: The front camera of Google Nexus 6 smartphone</a:t>
            </a:r>
          </a:p>
          <a:p>
            <a:pPr lvl="1">
              <a:defRPr/>
            </a:pPr>
            <a:endParaRPr lang="en-US" altLang="zh-CN" sz="800" dirty="0">
              <a:solidFill>
                <a:schemeClr val="tx1">
                  <a:lumMod val="50000"/>
                </a:schemeClr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r>
              <a:rPr lang="en-US" altLang="zh-CN" sz="1800" dirty="0">
                <a:solidFill>
                  <a:schemeClr val="tx1">
                    <a:lumMod val="50000"/>
                  </a:schemeClr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Fake facial video: </a:t>
            </a:r>
            <a:r>
              <a:rPr lang="en-US" altLang="zh-CN" sz="1800" dirty="0" err="1">
                <a:solidFill>
                  <a:schemeClr val="tx1">
                    <a:lumMod val="50000"/>
                  </a:schemeClr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ICface</a:t>
            </a:r>
            <a:endParaRPr lang="en-US" altLang="zh-CN" sz="1800" dirty="0">
              <a:solidFill>
                <a:schemeClr val="tx1">
                  <a:lumMod val="50000"/>
                </a:schemeClr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2">
              <a:defRPr/>
            </a:pPr>
            <a:r>
              <a:rPr lang="en-US" altLang="zh-CN" sz="1600" dirty="0">
                <a:solidFill>
                  <a:schemeClr val="tx1">
                    <a:lumMod val="50000"/>
                  </a:schemeClr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Generating the most visually convincing results of any open-source methods</a:t>
            </a:r>
          </a:p>
          <a:p>
            <a:pPr lvl="2">
              <a:defRPr/>
            </a:pPr>
            <a:endParaRPr lang="en-US" altLang="zh-CN" sz="800" dirty="0">
              <a:solidFill>
                <a:schemeClr val="tx1">
                  <a:lumMod val="50000"/>
                </a:schemeClr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r>
              <a:rPr lang="en-US" altLang="zh-CN" sz="1800" dirty="0">
                <a:solidFill>
                  <a:schemeClr val="tx1">
                    <a:lumMod val="50000"/>
                  </a:schemeClr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10 volunteers (four females and six males)</a:t>
            </a:r>
          </a:p>
          <a:p>
            <a:pPr lvl="1">
              <a:defRPr/>
            </a:pPr>
            <a:endParaRPr lang="en-US" sz="800" dirty="0">
              <a:solidFill>
                <a:schemeClr val="tx1">
                  <a:lumMod val="50000"/>
                </a:schemeClr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Each facial video is 15 seconds in length</a:t>
            </a:r>
          </a:p>
          <a:p>
            <a:pPr lvl="1">
              <a:defRPr/>
            </a:pPr>
            <a:endParaRPr lang="en-US" sz="800" dirty="0">
              <a:solidFill>
                <a:schemeClr val="tx1">
                  <a:lumMod val="50000"/>
                </a:schemeClr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Data processing: desktop computer with Intel(R) i7-8700 @ 3.2 GHz CPU and 32 GB of RAM</a:t>
            </a:r>
            <a:endParaRPr lang="en-US" sz="800" dirty="0">
              <a:solidFill>
                <a:srgbClr val="000000"/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endParaRPr lang="en-US" sz="1600" dirty="0">
              <a:solidFill>
                <a:srgbClr val="000000"/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2">
              <a:defRPr/>
            </a:pPr>
            <a:endParaRPr lang="en-US" sz="1400" dirty="0">
              <a:solidFill>
                <a:srgbClr val="000000"/>
              </a:solidFill>
              <a:highlight>
                <a:srgbClr val="FFFF00"/>
              </a:highlight>
              <a:latin typeface="Sitka Text" panose="02000505000000020004" pitchFamily="2" charset="0"/>
              <a:cs typeface="Segoe UI" panose="020B0502040204020203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9B2DA19-BF91-4891-9949-D6C635B0C0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97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104"/>
    </mc:Choice>
    <mc:Fallback>
      <p:transition spd="slow" advTm="99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762000"/>
            <a:ext cx="8248650" cy="10668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Sitka Heading" panose="02000505000000020004" pitchFamily="2" charset="0"/>
              </a:rPr>
              <a:t>Overall Performance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28600" y="1447800"/>
            <a:ext cx="8610600" cy="4800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b="1" dirty="0">
              <a:solidFill>
                <a:schemeClr val="tx1">
                  <a:lumMod val="50000"/>
                </a:schemeClr>
              </a:solidFill>
              <a:latin typeface="Sitka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dirty="0">
              <a:solidFill>
                <a:schemeClr val="tx1">
                  <a:lumMod val="50000"/>
                </a:schemeClr>
              </a:solidFill>
              <a:latin typeface="Sitka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CN" sz="2000" dirty="0">
                <a:solidFill>
                  <a:schemeClr val="tx1">
                    <a:lumMod val="50000"/>
                  </a:schemeClr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An average true acceptance rate of 92.5% when the classifier is trained using own data.</a:t>
            </a:r>
          </a:p>
          <a:p>
            <a:pPr>
              <a:defRPr/>
            </a:pPr>
            <a:endParaRPr lang="en-US" sz="800" dirty="0">
              <a:solidFill>
                <a:schemeClr val="tx1">
                  <a:lumMod val="50000"/>
                </a:schemeClr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Achieve an average true acceptance rate of 92.8% with other’s training data</a:t>
            </a:r>
          </a:p>
          <a:p>
            <a:pPr>
              <a:defRPr/>
            </a:pPr>
            <a:endParaRPr lang="en-US" sz="800" dirty="0">
              <a:solidFill>
                <a:schemeClr val="tx1">
                  <a:lumMod val="50000"/>
                </a:schemeClr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Reject attackers with average accuracy of 94.4%.</a:t>
            </a:r>
          </a:p>
          <a:p>
            <a:pPr lvl="1">
              <a:defRPr/>
            </a:pPr>
            <a:endParaRPr lang="en-US" sz="800" dirty="0">
              <a:solidFill>
                <a:srgbClr val="000000"/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endParaRPr lang="en-US" sz="800" dirty="0">
              <a:solidFill>
                <a:srgbClr val="000000"/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endParaRPr lang="en-US" sz="1600" dirty="0">
              <a:solidFill>
                <a:srgbClr val="000000"/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2">
              <a:defRPr/>
            </a:pPr>
            <a:endParaRPr lang="en-US" sz="1400" dirty="0">
              <a:solidFill>
                <a:srgbClr val="000000"/>
              </a:solidFill>
              <a:highlight>
                <a:srgbClr val="FFFF00"/>
              </a:highlight>
              <a:latin typeface="Sitka Text" panose="02000505000000020004" pitchFamily="2" charset="0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428D61-9CD4-4ACE-AF98-8C91A4F17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0" y="4267200"/>
            <a:ext cx="4953000" cy="207636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1ADF393-9D2E-4D2F-A421-D4322E3AD2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04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19"/>
    </mc:Choice>
    <mc:Fallback>
      <p:transition spd="slow" advTm="40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762000"/>
            <a:ext cx="8248650" cy="10668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Sitka Heading" panose="02000505000000020004" pitchFamily="2" charset="0"/>
              </a:rPr>
              <a:t>Impact of Decision Threshold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28600" y="1447800"/>
            <a:ext cx="8610600" cy="4800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b="1" dirty="0">
              <a:solidFill>
                <a:schemeClr val="tx1">
                  <a:lumMod val="50000"/>
                </a:schemeClr>
              </a:solidFill>
              <a:latin typeface="Sitka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dirty="0">
              <a:solidFill>
                <a:schemeClr val="tx1">
                  <a:lumMod val="50000"/>
                </a:schemeClr>
              </a:solidFill>
              <a:latin typeface="Sitka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CN" sz="2000" dirty="0">
                <a:solidFill>
                  <a:schemeClr val="tx1">
                    <a:lumMod val="50000"/>
                  </a:schemeClr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When the decision threshold is between 2.8 and 3, our system can provide an equal error rate of about 5.5%.</a:t>
            </a:r>
          </a:p>
          <a:p>
            <a:pPr lvl="1">
              <a:defRPr/>
            </a:pPr>
            <a:endParaRPr lang="en-US" sz="800" dirty="0">
              <a:solidFill>
                <a:srgbClr val="000000"/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endParaRPr lang="en-US" sz="800" dirty="0">
              <a:solidFill>
                <a:srgbClr val="000000"/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endParaRPr lang="en-US" sz="1600" dirty="0">
              <a:solidFill>
                <a:srgbClr val="000000"/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2">
              <a:defRPr/>
            </a:pPr>
            <a:endParaRPr lang="en-US" sz="1400" dirty="0">
              <a:solidFill>
                <a:srgbClr val="000000"/>
              </a:solidFill>
              <a:highlight>
                <a:srgbClr val="FFFF00"/>
              </a:highlight>
              <a:latin typeface="Sitka Text" panose="02000505000000020004" pitchFamily="2" charset="0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D8CFE0-FA29-4A6F-BD72-D16DEC4F9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9312" y="3200400"/>
            <a:ext cx="4905375" cy="203835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7251016-0B12-449A-B69B-A08CF90304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749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86"/>
    </mc:Choice>
    <mc:Fallback>
      <p:transition spd="slow" advTm="23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762000"/>
            <a:ext cx="8248650" cy="10668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Sitka Heading" panose="02000505000000020004" pitchFamily="2" charset="0"/>
              </a:rPr>
              <a:t>Impact of Screen Size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28600" y="1447800"/>
            <a:ext cx="8610600" cy="4800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b="1" dirty="0">
              <a:solidFill>
                <a:schemeClr val="tx1">
                  <a:lumMod val="50000"/>
                </a:schemeClr>
              </a:solidFill>
              <a:latin typeface="Sitka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dirty="0">
              <a:solidFill>
                <a:schemeClr val="tx1">
                  <a:lumMod val="50000"/>
                </a:schemeClr>
              </a:solidFill>
              <a:latin typeface="Sitka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CN" sz="2000" dirty="0">
                <a:solidFill>
                  <a:schemeClr val="tx1">
                    <a:lumMod val="50000"/>
                  </a:schemeClr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Screen size has a significant impact on the performance</a:t>
            </a:r>
          </a:p>
          <a:p>
            <a:pPr>
              <a:defRPr/>
            </a:pPr>
            <a:endParaRPr lang="en-US" sz="2000" dirty="0">
              <a:solidFill>
                <a:schemeClr val="tx1">
                  <a:lumMod val="50000"/>
                </a:schemeClr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endParaRPr lang="en-US" sz="800" dirty="0">
              <a:solidFill>
                <a:srgbClr val="000000"/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endParaRPr lang="en-US" sz="800" dirty="0">
              <a:solidFill>
                <a:srgbClr val="000000"/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endParaRPr lang="en-US" sz="1600" dirty="0">
              <a:solidFill>
                <a:srgbClr val="000000"/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2">
              <a:defRPr/>
            </a:pPr>
            <a:endParaRPr lang="en-US" sz="1400" dirty="0">
              <a:solidFill>
                <a:srgbClr val="000000"/>
              </a:solidFill>
              <a:highlight>
                <a:srgbClr val="FFFF00"/>
              </a:highlight>
              <a:latin typeface="Sitka Text" panose="02000505000000020004" pitchFamily="2" charset="0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4420E0-1A26-43A8-A99E-57D923C16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981" y="4439744"/>
            <a:ext cx="4110038" cy="16810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BADBBF-9164-4741-8544-3C64323E60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772"/>
          <a:stretch/>
        </p:blipFill>
        <p:spPr>
          <a:xfrm>
            <a:off x="2076450" y="2743201"/>
            <a:ext cx="4914900" cy="1371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46C221A-12FA-4FC0-B31D-D796591DE3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58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813"/>
    </mc:Choice>
    <mc:Fallback>
      <p:transition spd="slow" advTm="54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762000"/>
            <a:ext cx="8248650" cy="10668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Sitka Heading" panose="02000505000000020004" pitchFamily="2" charset="0"/>
              </a:rPr>
              <a:t>Conclusion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28600" y="1447800"/>
            <a:ext cx="8610600" cy="4800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b="1" dirty="0">
              <a:solidFill>
                <a:schemeClr val="tx1">
                  <a:lumMod val="50000"/>
                </a:schemeClr>
              </a:solidFill>
              <a:latin typeface="Sitka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dirty="0">
              <a:solidFill>
                <a:schemeClr val="tx1">
                  <a:lumMod val="50000"/>
                </a:schemeClr>
              </a:solidFill>
              <a:latin typeface="Sitka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CN" sz="2000" dirty="0">
                <a:solidFill>
                  <a:schemeClr val="tx1">
                    <a:lumMod val="50000"/>
                  </a:schemeClr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We show that the face reflected light can be leveraged to detect fake facial video with low cost and high generality.</a:t>
            </a:r>
          </a:p>
          <a:p>
            <a:pPr>
              <a:defRPr/>
            </a:pPr>
            <a:endParaRPr lang="en-US" altLang="zh-CN" sz="2000" dirty="0">
              <a:solidFill>
                <a:schemeClr val="tx1">
                  <a:lumMod val="50000"/>
                </a:schemeClr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en-US" altLang="zh-CN" sz="2000" dirty="0">
                <a:solidFill>
                  <a:schemeClr val="tx1">
                    <a:lumMod val="50000"/>
                  </a:schemeClr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Our system only requires </a:t>
            </a:r>
            <a:r>
              <a:rPr lang="en-US" altLang="zh-CN" sz="2000" dirty="0">
                <a:solidFill>
                  <a:schemeClr val="tx2"/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a</a:t>
            </a:r>
            <a:r>
              <a:rPr lang="en-US" altLang="zh-CN" sz="2000" dirty="0">
                <a:solidFill>
                  <a:schemeClr val="tx1">
                    <a:lumMod val="50000"/>
                  </a:schemeClr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 </a:t>
            </a:r>
            <a:r>
              <a:rPr lang="en-US" altLang="zh-CN" sz="2000" dirty="0">
                <a:solidFill>
                  <a:schemeClr val="tx2"/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limited number of training instances from the legitimate user </a:t>
            </a:r>
            <a:r>
              <a:rPr lang="en-US" altLang="zh-CN" sz="2000" dirty="0">
                <a:solidFill>
                  <a:schemeClr val="tx1">
                    <a:lumMod val="50000"/>
                  </a:schemeClr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and </a:t>
            </a:r>
            <a:r>
              <a:rPr lang="en-US" altLang="zh-CN" sz="2000" dirty="0">
                <a:solidFill>
                  <a:schemeClr val="tx2"/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does not need to collect data from attackers.</a:t>
            </a:r>
          </a:p>
          <a:p>
            <a:pPr>
              <a:defRPr/>
            </a:pPr>
            <a:endParaRPr lang="en-US" altLang="zh-CN" sz="2000" dirty="0">
              <a:solidFill>
                <a:schemeClr val="tx1">
                  <a:lumMod val="50000"/>
                </a:schemeClr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en-US" altLang="zh-CN" sz="2000" dirty="0">
                <a:solidFill>
                  <a:schemeClr val="tx1">
                    <a:lumMod val="50000"/>
                  </a:schemeClr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We develop a prototype and conduct comprehensive evaluations. Experimental results show that our system can provide an average true acceptance rate of at least </a:t>
            </a:r>
            <a:r>
              <a:rPr lang="en-US" altLang="zh-CN" sz="2000" dirty="0">
                <a:solidFill>
                  <a:schemeClr val="tx2"/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92.5%</a:t>
            </a:r>
            <a:r>
              <a:rPr lang="en-US" altLang="zh-CN" sz="2000" dirty="0">
                <a:solidFill>
                  <a:schemeClr val="tx1">
                    <a:lumMod val="50000"/>
                  </a:schemeClr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 for legitimate users and reject face reenactment attackers with mean accuracy of at least </a:t>
            </a:r>
            <a:r>
              <a:rPr lang="en-US" altLang="zh-CN" sz="2000" dirty="0">
                <a:solidFill>
                  <a:schemeClr val="tx2"/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94.4%</a:t>
            </a:r>
            <a:r>
              <a:rPr lang="en-US" altLang="zh-CN" sz="2000" dirty="0">
                <a:solidFill>
                  <a:schemeClr val="tx1">
                    <a:lumMod val="50000"/>
                  </a:schemeClr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 for each detection</a:t>
            </a:r>
          </a:p>
          <a:p>
            <a:pPr>
              <a:defRPr/>
            </a:pPr>
            <a:endParaRPr lang="en-US" sz="2000" dirty="0">
              <a:solidFill>
                <a:schemeClr val="tx1">
                  <a:lumMod val="50000"/>
                </a:schemeClr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endParaRPr lang="en-US" sz="800" dirty="0">
              <a:solidFill>
                <a:srgbClr val="000000"/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endParaRPr lang="en-US" sz="800" dirty="0">
              <a:solidFill>
                <a:srgbClr val="000000"/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endParaRPr lang="en-US" sz="1600" dirty="0">
              <a:solidFill>
                <a:srgbClr val="000000"/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2">
              <a:defRPr/>
            </a:pPr>
            <a:endParaRPr lang="en-US" sz="1400" dirty="0">
              <a:solidFill>
                <a:srgbClr val="000000"/>
              </a:solidFill>
              <a:highlight>
                <a:srgbClr val="FFFF00"/>
              </a:highlight>
              <a:latin typeface="Sitka Text" panose="02000505000000020004" pitchFamily="2" charset="0"/>
              <a:cs typeface="Segoe UI" panose="020B0502040204020203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35C7651-A034-424B-8185-5F5C2294B7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21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606"/>
    </mc:Choice>
    <mc:Fallback>
      <p:transition spd="slow" advTm="65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675" y="2667000"/>
            <a:ext cx="8248650" cy="10668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Sitka Heading" panose="02000505000000020004" pitchFamily="2" charset="0"/>
              </a:rPr>
              <a:t>Thank you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1502687-6B1C-45F0-A80B-B5BF37C491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43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47"/>
    </mc:Choice>
    <mc:Fallback>
      <p:transition spd="slow" advTm="6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762000"/>
            <a:ext cx="8248650" cy="10668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Sitka Heading" panose="02000505000000020004" pitchFamily="2" charset="0"/>
              </a:rPr>
              <a:t>Power of Video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28600" y="1447800"/>
            <a:ext cx="8610600" cy="4800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b="1" dirty="0">
              <a:solidFill>
                <a:schemeClr val="tx1">
                  <a:lumMod val="50000"/>
                </a:schemeClr>
              </a:solidFill>
              <a:latin typeface="Sitka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dirty="0">
              <a:solidFill>
                <a:schemeClr val="tx1">
                  <a:lumMod val="50000"/>
                </a:schemeClr>
              </a:solidFill>
              <a:latin typeface="Sitka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CN" sz="2000" dirty="0">
                <a:solidFill>
                  <a:srgbClr val="000000"/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Deliver much more information</a:t>
            </a:r>
          </a:p>
          <a:p>
            <a:pPr>
              <a:defRPr/>
            </a:pPr>
            <a:endParaRPr lang="en-US" sz="2000" dirty="0">
              <a:solidFill>
                <a:schemeClr val="tx1">
                  <a:lumMod val="50000"/>
                </a:schemeClr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en-US" altLang="zh-CN" sz="2000" dirty="0">
                <a:solidFill>
                  <a:srgbClr val="000000"/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Various applications</a:t>
            </a:r>
          </a:p>
          <a:p>
            <a:pPr lvl="1">
              <a:defRPr/>
            </a:pPr>
            <a:r>
              <a:rPr lang="en-US" sz="1600" dirty="0">
                <a:solidFill>
                  <a:srgbClr val="000000"/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E.g. Video calling and video conference</a:t>
            </a:r>
          </a:p>
          <a:p>
            <a:pPr lvl="1">
              <a:defRPr/>
            </a:pPr>
            <a:endParaRPr lang="en-US" sz="800" dirty="0">
              <a:solidFill>
                <a:srgbClr val="000000"/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endParaRPr lang="en-US" sz="800" dirty="0">
              <a:solidFill>
                <a:srgbClr val="000000"/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endParaRPr lang="en-US" sz="1600" dirty="0">
              <a:solidFill>
                <a:srgbClr val="000000"/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2">
              <a:defRPr/>
            </a:pPr>
            <a:endParaRPr lang="en-US" sz="1400" dirty="0">
              <a:solidFill>
                <a:srgbClr val="000000"/>
              </a:solidFill>
              <a:highlight>
                <a:srgbClr val="FFFF00"/>
              </a:highlight>
              <a:latin typeface="Sitka Text" panose="02000505000000020004" pitchFamily="2" charset="0"/>
              <a:cs typeface="Segoe UI" panose="020B0502040204020203" pitchFamily="34" charset="0"/>
            </a:endParaRPr>
          </a:p>
        </p:txBody>
      </p:sp>
      <p:pic>
        <p:nvPicPr>
          <p:cNvPr id="4" name="Picture 3" descr="A picture containing text, person, computer, computer&#10;&#10;Description automatically generated">
            <a:extLst>
              <a:ext uri="{FF2B5EF4-FFF2-40B4-BE49-F238E27FC236}">
                <a16:creationId xmlns:a16="http://schemas.microsoft.com/office/drawing/2014/main" id="{5CF5AC7C-896D-4D5A-BB4D-C51303983F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094" y="3726386"/>
            <a:ext cx="3121152" cy="2081784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314169F-FA97-4D1B-B2D7-6FEDA316D0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83" y="3574855"/>
            <a:ext cx="3368537" cy="2196872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2842509-7101-412F-A9AE-BF2E0C6EA2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13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210"/>
    </mc:Choice>
    <mc:Fallback>
      <p:transition spd="slow" advTm="35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762000"/>
            <a:ext cx="8248650" cy="10668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Sitka Heading" panose="02000505000000020004" pitchFamily="2" charset="0"/>
              </a:rPr>
              <a:t>Threats of </a:t>
            </a:r>
            <a:r>
              <a:rPr lang="en-US" dirty="0" err="1">
                <a:latin typeface="Sitka Heading" panose="02000505000000020004" pitchFamily="2" charset="0"/>
              </a:rPr>
              <a:t>DeepFakes</a:t>
            </a:r>
            <a:endParaRPr lang="en-US" dirty="0">
              <a:latin typeface="Sitka Heading" panose="02000505000000020004" pitchFamily="2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28600" y="1447800"/>
            <a:ext cx="8610600" cy="4800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b="1" dirty="0">
              <a:solidFill>
                <a:schemeClr val="tx1">
                  <a:lumMod val="50000"/>
                </a:schemeClr>
              </a:solidFill>
              <a:latin typeface="Sitka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dirty="0">
              <a:solidFill>
                <a:srgbClr val="000000"/>
              </a:solidFill>
              <a:latin typeface="Sitka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CN" sz="2000" dirty="0">
                <a:solidFill>
                  <a:srgbClr val="000000"/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Videos are usually assumed to be true</a:t>
            </a:r>
          </a:p>
          <a:p>
            <a:pPr>
              <a:defRPr/>
            </a:pPr>
            <a:endParaRPr lang="en-US" altLang="zh-CN" sz="2000" dirty="0">
              <a:solidFill>
                <a:srgbClr val="000000"/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en-US" altLang="zh-CN" sz="2000" dirty="0">
                <a:solidFill>
                  <a:srgbClr val="000000"/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High-quality fake facial videos using deep learning (even in real time)</a:t>
            </a:r>
          </a:p>
          <a:p>
            <a:pPr lvl="1">
              <a:defRPr/>
            </a:pPr>
            <a:endParaRPr lang="en-US" sz="800" dirty="0">
              <a:solidFill>
                <a:srgbClr val="000000"/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endParaRPr lang="en-US" sz="800" dirty="0">
              <a:solidFill>
                <a:srgbClr val="000000"/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endParaRPr lang="en-US" sz="1600" dirty="0">
              <a:solidFill>
                <a:srgbClr val="000000"/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2">
              <a:defRPr/>
            </a:pPr>
            <a:endParaRPr lang="en-US" sz="1400" dirty="0">
              <a:solidFill>
                <a:srgbClr val="000000"/>
              </a:solidFill>
              <a:highlight>
                <a:srgbClr val="FFFF00"/>
              </a:highlight>
              <a:latin typeface="Sitka Text" panose="02000505000000020004" pitchFamily="2" charset="0"/>
              <a:cs typeface="Segoe UI" panose="020B0502040204020203" pitchFamily="34" charset="0"/>
            </a:endParaRPr>
          </a:p>
        </p:txBody>
      </p:sp>
      <p:pic>
        <p:nvPicPr>
          <p:cNvPr id="4" name="Face2Face_ Real-time Face Capture and Reenactment of RGB Videos (CVPR 2016 Oral)">
            <a:hlinkClick r:id="" action="ppaction://media"/>
            <a:extLst>
              <a:ext uri="{FF2B5EF4-FFF2-40B4-BE49-F238E27FC236}">
                <a16:creationId xmlns:a16="http://schemas.microsoft.com/office/drawing/2014/main" id="{382F2723-FD89-45D9-B3D0-280EFB11D7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47148" end="3230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48826" y="3607697"/>
            <a:ext cx="3520937" cy="26407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4677DAD-1DBB-44D3-A08F-C1DBF794EBB5}"/>
              </a:ext>
            </a:extLst>
          </p:cNvPr>
          <p:cNvSpPr txBox="1"/>
          <p:nvPr/>
        </p:nvSpPr>
        <p:spPr>
          <a:xfrm>
            <a:off x="5029200" y="4910631"/>
            <a:ext cx="3352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Face2Face: Real-time Face Capture and Reenactment of RGB Videos (CVPR 2016 Oral)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EE0FB717-0035-4151-9288-0F4FC47DFCA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3172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157"/>
    </mc:Choice>
    <mc:Fallback>
      <p:transition spd="slow" advTm="70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4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2105" objId="4"/>
        <p14:stopEvt time="68037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762000"/>
            <a:ext cx="8248650" cy="10668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Sitka Heading" panose="02000505000000020004" pitchFamily="2" charset="0"/>
              </a:rPr>
              <a:t>Fake Facial Video Detection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28600" y="1447800"/>
            <a:ext cx="8610600" cy="4800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b="1" dirty="0">
              <a:solidFill>
                <a:schemeClr val="tx1">
                  <a:lumMod val="50000"/>
                </a:schemeClr>
              </a:solidFill>
              <a:latin typeface="Sitka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dirty="0">
              <a:solidFill>
                <a:schemeClr val="tx1">
                  <a:lumMod val="50000"/>
                </a:schemeClr>
              </a:solidFill>
              <a:latin typeface="Sitka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CN" sz="2000" dirty="0">
                <a:solidFill>
                  <a:srgbClr val="000000"/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Many fake facial video detection systems have been proposed based on deep learning</a:t>
            </a:r>
          </a:p>
          <a:p>
            <a:pPr>
              <a:defRPr/>
            </a:pPr>
            <a:endParaRPr lang="en-US" altLang="zh-CN" sz="2000" dirty="0">
              <a:solidFill>
                <a:schemeClr val="tx1">
                  <a:lumMod val="50000"/>
                </a:schemeClr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>
              <a:defRPr/>
            </a:pPr>
            <a:endParaRPr lang="en-US" altLang="zh-CN" sz="2000" dirty="0">
              <a:solidFill>
                <a:schemeClr val="tx1">
                  <a:lumMod val="50000"/>
                </a:schemeClr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>
              <a:defRPr/>
            </a:pPr>
            <a:endParaRPr lang="en-US" altLang="zh-CN" sz="2000" dirty="0">
              <a:solidFill>
                <a:schemeClr val="tx1">
                  <a:lumMod val="50000"/>
                </a:schemeClr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>
              <a:defRPr/>
            </a:pPr>
            <a:endParaRPr lang="en-US" altLang="zh-CN" sz="2000" dirty="0">
              <a:solidFill>
                <a:schemeClr val="tx1">
                  <a:lumMod val="50000"/>
                </a:schemeClr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>
              <a:defRPr/>
            </a:pPr>
            <a:endParaRPr lang="en-US" altLang="zh-CN" sz="2000" dirty="0">
              <a:solidFill>
                <a:schemeClr val="tx1">
                  <a:lumMod val="50000"/>
                </a:schemeClr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>
              <a:defRPr/>
            </a:pPr>
            <a:endParaRPr lang="en-US" altLang="zh-CN" sz="2000" dirty="0">
              <a:solidFill>
                <a:schemeClr val="tx1">
                  <a:lumMod val="50000"/>
                </a:schemeClr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endParaRPr lang="en-US" sz="800" dirty="0">
              <a:solidFill>
                <a:srgbClr val="000000"/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endParaRPr lang="en-US" sz="800" dirty="0">
              <a:solidFill>
                <a:srgbClr val="000000"/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endParaRPr lang="en-US" sz="1600" dirty="0">
              <a:solidFill>
                <a:srgbClr val="000000"/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2">
              <a:defRPr/>
            </a:pPr>
            <a:endParaRPr lang="en-US" sz="1400" dirty="0">
              <a:solidFill>
                <a:srgbClr val="000000"/>
              </a:solidFill>
              <a:highlight>
                <a:srgbClr val="FFFF00"/>
              </a:highlight>
              <a:latin typeface="Sitka Text" panose="02000505000000020004" pitchFamily="2" charset="0"/>
              <a:cs typeface="Segoe UI" panose="020B0502040204020203" pitchFamily="34" charset="0"/>
            </a:endParaRPr>
          </a:p>
        </p:txBody>
      </p:sp>
      <p:pic>
        <p:nvPicPr>
          <p:cNvPr id="4" name="Picture 3" descr="A picture containing computer&#10;&#10;Description automatically generated">
            <a:extLst>
              <a:ext uri="{FF2B5EF4-FFF2-40B4-BE49-F238E27FC236}">
                <a16:creationId xmlns:a16="http://schemas.microsoft.com/office/drawing/2014/main" id="{6378E42C-B317-4A6A-8179-3F436A26D9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42625"/>
          <a:stretch/>
        </p:blipFill>
        <p:spPr>
          <a:xfrm>
            <a:off x="2983230" y="3429000"/>
            <a:ext cx="3177540" cy="21211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56E903-A0C8-44A4-9807-BAB7A40690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455" y="4250013"/>
            <a:ext cx="1190625" cy="93345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C1B236C-490A-46A7-AD11-F08DF04127EF}"/>
              </a:ext>
            </a:extLst>
          </p:cNvPr>
          <p:cNvCxnSpPr>
            <a:cxnSpLocks/>
          </p:cNvCxnSpPr>
          <p:nvPr/>
        </p:nvCxnSpPr>
        <p:spPr>
          <a:xfrm>
            <a:off x="2218080" y="4721232"/>
            <a:ext cx="84516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D904AB9-BBA8-4B88-BAF4-BAF3DDC26471}"/>
              </a:ext>
            </a:extLst>
          </p:cNvPr>
          <p:cNvCxnSpPr>
            <a:cxnSpLocks/>
          </p:cNvCxnSpPr>
          <p:nvPr/>
        </p:nvCxnSpPr>
        <p:spPr>
          <a:xfrm>
            <a:off x="6073800" y="4702182"/>
            <a:ext cx="84516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A22FF470-0D9B-4EC1-8F63-3607F8B36CCA}"/>
              </a:ext>
            </a:extLst>
          </p:cNvPr>
          <p:cNvSpPr/>
          <p:nvPr/>
        </p:nvSpPr>
        <p:spPr>
          <a:xfrm>
            <a:off x="7068640" y="4489564"/>
            <a:ext cx="16770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Sitka Text" panose="02000505000000020004" pitchFamily="2" charset="0"/>
                <a:cs typeface="Segoe UI" panose="020B0502040204020203" pitchFamily="34" charset="0"/>
                <a:sym typeface="Comic Sans MS"/>
              </a:rPr>
              <a:t>Real or Fake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4E3C3EFC-EBC6-433B-9B10-25DB108B09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42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020"/>
    </mc:Choice>
    <mc:Fallback>
      <p:transition spd="slow" advTm="57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762000"/>
            <a:ext cx="8248650" cy="10668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Sitka Heading" panose="02000505000000020004" pitchFamily="2" charset="0"/>
              </a:rPr>
              <a:t>Fake Facial Video Detection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28600" y="1447800"/>
            <a:ext cx="8610600" cy="4800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b="1" dirty="0">
              <a:solidFill>
                <a:schemeClr val="tx1">
                  <a:lumMod val="50000"/>
                </a:schemeClr>
              </a:solidFill>
              <a:latin typeface="Sitka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dirty="0">
              <a:solidFill>
                <a:schemeClr val="tx1">
                  <a:lumMod val="50000"/>
                </a:schemeClr>
              </a:solidFill>
              <a:latin typeface="Sitka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CN" sz="2000" dirty="0">
                <a:solidFill>
                  <a:srgbClr val="000000"/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However, they fail to answer two questions</a:t>
            </a:r>
          </a:p>
          <a:p>
            <a:pPr>
              <a:defRPr/>
            </a:pPr>
            <a:endParaRPr lang="en-US" altLang="zh-CN" sz="2000" dirty="0">
              <a:solidFill>
                <a:srgbClr val="000000"/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r>
              <a:rPr lang="en-US" altLang="zh-CN" sz="1800" b="1" dirty="0">
                <a:solidFill>
                  <a:srgbClr val="000000"/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Generality</a:t>
            </a:r>
            <a:r>
              <a:rPr lang="en-US" altLang="zh-CN" sz="1800" dirty="0">
                <a:solidFill>
                  <a:srgbClr val="000000"/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: Can their detection systems be generally used to detect all types of fake facial videos?</a:t>
            </a:r>
          </a:p>
          <a:p>
            <a:pPr lvl="1">
              <a:defRPr/>
            </a:pPr>
            <a:endParaRPr lang="en-US" altLang="zh-CN" sz="1800" dirty="0">
              <a:solidFill>
                <a:srgbClr val="000000"/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r>
              <a:rPr lang="en-US" altLang="zh-CN" sz="1800" b="1" dirty="0">
                <a:solidFill>
                  <a:srgbClr val="000000"/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Cost</a:t>
            </a:r>
            <a:r>
              <a:rPr lang="en-US" altLang="zh-CN" sz="1800" dirty="0">
                <a:solidFill>
                  <a:srgbClr val="000000"/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: Is there any low-cost detection scheme?</a:t>
            </a:r>
          </a:p>
          <a:p>
            <a:pPr>
              <a:defRPr/>
            </a:pPr>
            <a:endParaRPr lang="en-US" altLang="zh-CN" sz="2000" dirty="0">
              <a:solidFill>
                <a:schemeClr val="tx1">
                  <a:lumMod val="50000"/>
                </a:schemeClr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>
              <a:defRPr/>
            </a:pPr>
            <a:endParaRPr lang="en-US" altLang="zh-CN" sz="2000" dirty="0">
              <a:solidFill>
                <a:schemeClr val="tx1">
                  <a:lumMod val="50000"/>
                </a:schemeClr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>
              <a:defRPr/>
            </a:pPr>
            <a:endParaRPr lang="en-US" altLang="zh-CN" sz="2000" dirty="0">
              <a:solidFill>
                <a:schemeClr val="tx1">
                  <a:lumMod val="50000"/>
                </a:schemeClr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>
              <a:defRPr/>
            </a:pPr>
            <a:endParaRPr lang="en-US" altLang="zh-CN" sz="2000" dirty="0">
              <a:solidFill>
                <a:schemeClr val="tx1">
                  <a:lumMod val="50000"/>
                </a:schemeClr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>
              <a:defRPr/>
            </a:pPr>
            <a:endParaRPr lang="en-US" altLang="zh-CN" sz="2000" dirty="0">
              <a:solidFill>
                <a:schemeClr val="tx1">
                  <a:lumMod val="50000"/>
                </a:schemeClr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>
              <a:defRPr/>
            </a:pPr>
            <a:endParaRPr lang="en-US" altLang="zh-CN" sz="2000" dirty="0">
              <a:solidFill>
                <a:schemeClr val="tx1">
                  <a:lumMod val="50000"/>
                </a:schemeClr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endParaRPr lang="en-US" sz="800" dirty="0">
              <a:solidFill>
                <a:srgbClr val="000000"/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endParaRPr lang="en-US" sz="800" dirty="0">
              <a:solidFill>
                <a:srgbClr val="000000"/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endParaRPr lang="en-US" sz="1600" dirty="0">
              <a:solidFill>
                <a:srgbClr val="000000"/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2">
              <a:defRPr/>
            </a:pPr>
            <a:endParaRPr lang="en-US" sz="1400" dirty="0">
              <a:solidFill>
                <a:srgbClr val="000000"/>
              </a:solidFill>
              <a:highlight>
                <a:srgbClr val="FFFF00"/>
              </a:highlight>
              <a:latin typeface="Sitka Text" panose="02000505000000020004" pitchFamily="2" charset="0"/>
              <a:cs typeface="Segoe UI" panose="020B0502040204020203" pitchFamily="34" charset="0"/>
            </a:endParaRPr>
          </a:p>
        </p:txBody>
      </p:sp>
      <p:pic>
        <p:nvPicPr>
          <p:cNvPr id="4" name="Picture 3" descr="A picture containing computer&#10;&#10;Description automatically generated">
            <a:extLst>
              <a:ext uri="{FF2B5EF4-FFF2-40B4-BE49-F238E27FC236}">
                <a16:creationId xmlns:a16="http://schemas.microsoft.com/office/drawing/2014/main" id="{6378E42C-B317-4A6A-8179-3F436A26D9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42625"/>
          <a:stretch/>
        </p:blipFill>
        <p:spPr>
          <a:xfrm>
            <a:off x="2983230" y="4028968"/>
            <a:ext cx="3177540" cy="21211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56E903-A0C8-44A4-9807-BAB7A40690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455" y="4849981"/>
            <a:ext cx="1190625" cy="93345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C1B236C-490A-46A7-AD11-F08DF04127EF}"/>
              </a:ext>
            </a:extLst>
          </p:cNvPr>
          <p:cNvCxnSpPr>
            <a:cxnSpLocks/>
          </p:cNvCxnSpPr>
          <p:nvPr/>
        </p:nvCxnSpPr>
        <p:spPr>
          <a:xfrm>
            <a:off x="2218080" y="5321200"/>
            <a:ext cx="84516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D904AB9-BBA8-4B88-BAF4-BAF3DDC26471}"/>
              </a:ext>
            </a:extLst>
          </p:cNvPr>
          <p:cNvCxnSpPr>
            <a:cxnSpLocks/>
          </p:cNvCxnSpPr>
          <p:nvPr/>
        </p:nvCxnSpPr>
        <p:spPr>
          <a:xfrm>
            <a:off x="6073800" y="5302150"/>
            <a:ext cx="84516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A22FF470-0D9B-4EC1-8F63-3607F8B36CCA}"/>
              </a:ext>
            </a:extLst>
          </p:cNvPr>
          <p:cNvSpPr/>
          <p:nvPr/>
        </p:nvSpPr>
        <p:spPr>
          <a:xfrm>
            <a:off x="7068640" y="5089532"/>
            <a:ext cx="16770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Sitka Text" panose="02000505000000020004" pitchFamily="2" charset="0"/>
                <a:cs typeface="Segoe UI" panose="020B0502040204020203" pitchFamily="34" charset="0"/>
                <a:sym typeface="Comic Sans MS"/>
              </a:rPr>
              <a:t>Real or Fake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90B41A92-40E3-417A-A0C7-EC0950E490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376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483"/>
    </mc:Choice>
    <mc:Fallback>
      <p:transition spd="slow" advTm="62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762000"/>
            <a:ext cx="8248650" cy="10668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Sitka Heading" panose="02000505000000020004" pitchFamily="2" charset="0"/>
              </a:rPr>
              <a:t>System Overview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28600" y="1447800"/>
            <a:ext cx="8610600" cy="4800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b="1" dirty="0">
              <a:solidFill>
                <a:schemeClr val="tx1">
                  <a:lumMod val="50000"/>
                </a:schemeClr>
              </a:solidFill>
              <a:latin typeface="Sitka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dirty="0">
              <a:solidFill>
                <a:schemeClr val="tx1">
                  <a:lumMod val="50000"/>
                </a:schemeClr>
              </a:solidFill>
              <a:latin typeface="Sitka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CN" sz="2000" dirty="0">
                <a:solidFill>
                  <a:schemeClr val="tx1">
                    <a:lumMod val="50000"/>
                  </a:schemeClr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Utilizing the face reflected light</a:t>
            </a:r>
          </a:p>
          <a:p>
            <a:pPr lvl="1">
              <a:defRPr/>
            </a:pPr>
            <a:r>
              <a:rPr lang="en-US" altLang="zh-CN" sz="1800" dirty="0">
                <a:solidFill>
                  <a:schemeClr val="tx1">
                    <a:lumMod val="50000"/>
                  </a:schemeClr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The screen light can be reflected by the face</a:t>
            </a:r>
          </a:p>
          <a:p>
            <a:pPr lvl="1">
              <a:defRPr/>
            </a:pPr>
            <a:r>
              <a:rPr lang="en-US" altLang="zh-CN" sz="1800" dirty="0">
                <a:solidFill>
                  <a:schemeClr val="tx1">
                    <a:lumMod val="50000"/>
                  </a:schemeClr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The reflected light can be captured by the webcam</a:t>
            </a:r>
          </a:p>
          <a:p>
            <a:pPr lvl="1">
              <a:defRPr/>
            </a:pPr>
            <a:r>
              <a:rPr lang="en-US" altLang="zh-CN" sz="1800" dirty="0">
                <a:solidFill>
                  <a:schemeClr val="tx1">
                    <a:lumMod val="50000"/>
                  </a:schemeClr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The normal user can </a:t>
            </a:r>
            <a:r>
              <a:rPr lang="en-US" altLang="zh-CN" sz="1800" dirty="0">
                <a:solidFill>
                  <a:schemeClr val="tx2"/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change the luminance of the screen light </a:t>
            </a:r>
            <a:r>
              <a:rPr lang="en-US" altLang="zh-CN" sz="1800" dirty="0">
                <a:solidFill>
                  <a:schemeClr val="tx1">
                    <a:lumMod val="50000"/>
                  </a:schemeClr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by </a:t>
            </a:r>
            <a:r>
              <a:rPr lang="en-US" altLang="zh-CN" sz="1800" dirty="0">
                <a:solidFill>
                  <a:schemeClr val="tx2"/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changing the area of light metering </a:t>
            </a:r>
          </a:p>
          <a:p>
            <a:pPr>
              <a:defRPr/>
            </a:pPr>
            <a:endParaRPr lang="en-US" sz="2000" dirty="0">
              <a:solidFill>
                <a:schemeClr val="tx1">
                  <a:lumMod val="50000"/>
                </a:schemeClr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endParaRPr lang="en-US" sz="800" dirty="0">
              <a:solidFill>
                <a:srgbClr val="000000"/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endParaRPr lang="en-US" sz="800" dirty="0">
              <a:solidFill>
                <a:srgbClr val="000000"/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endParaRPr lang="en-US" sz="1600" dirty="0">
              <a:solidFill>
                <a:srgbClr val="000000"/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2">
              <a:defRPr/>
            </a:pPr>
            <a:endParaRPr lang="en-US" sz="1400" dirty="0">
              <a:solidFill>
                <a:srgbClr val="000000"/>
              </a:solidFill>
              <a:highlight>
                <a:srgbClr val="FFFF00"/>
              </a:highlight>
              <a:latin typeface="Sitka Text" panose="02000505000000020004" pitchFamily="2" charset="0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FAB925-8E5A-4FC9-A321-CC840049E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3848100"/>
            <a:ext cx="4519613" cy="178421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BEDCBBD-648A-4D1B-9FCB-7D8F8B6742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96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371"/>
    </mc:Choice>
    <mc:Fallback>
      <p:transition spd="slow" advTm="100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762000"/>
            <a:ext cx="8248650" cy="10668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Sitka Heading" panose="02000505000000020004" pitchFamily="2" charset="0"/>
              </a:rPr>
              <a:t>System Overview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28600" y="1447800"/>
            <a:ext cx="8610600" cy="4800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b="1" dirty="0">
              <a:solidFill>
                <a:schemeClr val="tx1">
                  <a:lumMod val="50000"/>
                </a:schemeClr>
              </a:solidFill>
              <a:latin typeface="Sitka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dirty="0">
              <a:solidFill>
                <a:schemeClr val="tx1">
                  <a:lumMod val="50000"/>
                </a:schemeClr>
              </a:solidFill>
              <a:latin typeface="Sitka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CN" sz="2000" dirty="0">
                <a:solidFill>
                  <a:srgbClr val="000000"/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Goal: detect the liveness of the face in the video by measuring the correlation between luminance signals of the screen light and face-reflected light</a:t>
            </a:r>
          </a:p>
          <a:p>
            <a:pPr>
              <a:defRPr/>
            </a:pPr>
            <a:endParaRPr lang="en-US" sz="2000" dirty="0">
              <a:solidFill>
                <a:schemeClr val="tx1">
                  <a:lumMod val="50000"/>
                </a:schemeClr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endParaRPr lang="en-US" sz="800" dirty="0">
              <a:solidFill>
                <a:srgbClr val="000000"/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endParaRPr lang="en-US" sz="800" dirty="0">
              <a:solidFill>
                <a:srgbClr val="000000"/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endParaRPr lang="en-US" sz="1600" dirty="0">
              <a:solidFill>
                <a:srgbClr val="000000"/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2">
              <a:defRPr/>
            </a:pPr>
            <a:endParaRPr lang="en-US" sz="1400" dirty="0">
              <a:solidFill>
                <a:srgbClr val="000000"/>
              </a:solidFill>
              <a:highlight>
                <a:srgbClr val="FFFF00"/>
              </a:highlight>
              <a:latin typeface="Sitka Text" panose="02000505000000020004" pitchFamily="2" charset="0"/>
              <a:cs typeface="Segoe UI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A4B8C0-D827-4222-8C0F-EC929A94D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100" y="3276600"/>
            <a:ext cx="5257800" cy="262210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82844DA-3EB8-4DCE-AEDF-F6D45078A1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937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671"/>
    </mc:Choice>
    <mc:Fallback>
      <p:transition spd="slow" advTm="128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762000"/>
            <a:ext cx="8248650" cy="10668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Sitka Heading" panose="02000505000000020004" pitchFamily="2" charset="0"/>
              </a:rPr>
              <a:t>Luminance Extraction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28600" y="1447800"/>
            <a:ext cx="8610600" cy="4800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b="1" dirty="0">
              <a:solidFill>
                <a:schemeClr val="tx1">
                  <a:lumMod val="50000"/>
                </a:schemeClr>
              </a:solidFill>
              <a:latin typeface="Sitka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dirty="0">
              <a:solidFill>
                <a:schemeClr val="tx1">
                  <a:lumMod val="50000"/>
                </a:schemeClr>
              </a:solidFill>
              <a:latin typeface="Sitka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CN" sz="2000" dirty="0">
                <a:solidFill>
                  <a:schemeClr val="tx1">
                    <a:lumMod val="50000"/>
                  </a:schemeClr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Extract relative luminance information of the screen light</a:t>
            </a:r>
          </a:p>
          <a:p>
            <a:pPr>
              <a:defRPr/>
            </a:pPr>
            <a:endParaRPr lang="en-US" altLang="zh-CN" sz="2000" dirty="0">
              <a:solidFill>
                <a:schemeClr val="tx1">
                  <a:lumMod val="50000"/>
                </a:schemeClr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Compress each frame of the screen into a single pixel</a:t>
            </a:r>
          </a:p>
          <a:p>
            <a:pPr lvl="1">
              <a:defRPr/>
            </a:pPr>
            <a:endParaRPr lang="en-US" sz="2000" dirty="0">
              <a:solidFill>
                <a:schemeClr val="tx1">
                  <a:lumMod val="50000"/>
                </a:schemeClr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Use the luminance value of the compressed pixel to represent the overall luminance of the transmitted video</a:t>
            </a:r>
          </a:p>
          <a:p>
            <a:pPr lvl="1">
              <a:defRPr/>
            </a:pPr>
            <a:endParaRPr lang="en-US" sz="1800" dirty="0">
              <a:solidFill>
                <a:schemeClr val="tx1">
                  <a:lumMod val="50000"/>
                </a:schemeClr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The luminance of a pixel is defined as</a:t>
            </a:r>
          </a:p>
          <a:p>
            <a:pPr lvl="1">
              <a:defRPr/>
            </a:pPr>
            <a:endParaRPr lang="en-US" sz="800" dirty="0">
              <a:solidFill>
                <a:srgbClr val="000000"/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endParaRPr lang="en-US" sz="800" dirty="0">
              <a:solidFill>
                <a:srgbClr val="000000"/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endParaRPr lang="en-US" sz="1600" dirty="0">
              <a:solidFill>
                <a:srgbClr val="000000"/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2">
              <a:defRPr/>
            </a:pPr>
            <a:endParaRPr lang="en-US" sz="1400" dirty="0">
              <a:solidFill>
                <a:srgbClr val="000000"/>
              </a:solidFill>
              <a:highlight>
                <a:srgbClr val="FFFF00"/>
              </a:highlight>
              <a:latin typeface="Sitka Text" panose="02000505000000020004" pitchFamily="2" charset="0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C88E7A-EBD0-49EB-82C0-9BD98AD46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8419" y="4892268"/>
            <a:ext cx="3890962" cy="51793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0DB2D30-184F-498D-9FEF-ED3F2B2C1F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29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448"/>
    </mc:Choice>
    <mc:Fallback>
      <p:transition spd="slow" advTm="52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762000"/>
            <a:ext cx="8248650" cy="10668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Sitka Heading" panose="02000505000000020004" pitchFamily="2" charset="0"/>
              </a:rPr>
              <a:t>Luminance Extraction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28600" y="1447800"/>
            <a:ext cx="8610600" cy="4800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b="1" dirty="0">
              <a:solidFill>
                <a:schemeClr val="tx1">
                  <a:lumMod val="50000"/>
                </a:schemeClr>
              </a:solidFill>
              <a:latin typeface="Sitka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dirty="0">
              <a:solidFill>
                <a:schemeClr val="tx1">
                  <a:lumMod val="50000"/>
                </a:schemeClr>
              </a:solidFill>
              <a:latin typeface="Sitka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CN" sz="2000" dirty="0">
                <a:solidFill>
                  <a:schemeClr val="tx1">
                    <a:lumMod val="50000"/>
                  </a:schemeClr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Not all facial parts can be used to measure luminance changes.</a:t>
            </a:r>
          </a:p>
          <a:p>
            <a:pPr>
              <a:defRPr/>
            </a:pPr>
            <a:endParaRPr lang="en-US" altLang="zh-CN" sz="2000" dirty="0">
              <a:solidFill>
                <a:schemeClr val="tx1">
                  <a:lumMod val="50000"/>
                </a:schemeClr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en-US" altLang="zh-CN" sz="2000" dirty="0">
                <a:solidFill>
                  <a:schemeClr val="tx1">
                    <a:lumMod val="50000"/>
                  </a:schemeClr>
                </a:solidFill>
                <a:latin typeface="Sitka Text" panose="02000505000000020004" pitchFamily="2" charset="0"/>
                <a:cs typeface="Segoe UI" panose="020B0502040204020203" pitchFamily="34" charset="0"/>
              </a:rPr>
              <a:t>We find that the lower part of the nasal bridge has the most stable images and hard to be occluded in most cases</a:t>
            </a:r>
          </a:p>
          <a:p>
            <a:pPr lvl="1">
              <a:defRPr/>
            </a:pPr>
            <a:endParaRPr lang="en-US" sz="800" dirty="0">
              <a:solidFill>
                <a:srgbClr val="000000"/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endParaRPr lang="en-US" sz="800" dirty="0">
              <a:solidFill>
                <a:srgbClr val="000000"/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1">
              <a:defRPr/>
            </a:pPr>
            <a:endParaRPr lang="en-US" sz="1600" dirty="0">
              <a:solidFill>
                <a:srgbClr val="000000"/>
              </a:solidFill>
              <a:latin typeface="Sitka Text" panose="02000505000000020004" pitchFamily="2" charset="0"/>
              <a:cs typeface="Segoe UI" panose="020B0502040204020203" pitchFamily="34" charset="0"/>
            </a:endParaRPr>
          </a:p>
          <a:p>
            <a:pPr lvl="2">
              <a:defRPr/>
            </a:pPr>
            <a:endParaRPr lang="en-US" sz="1400" dirty="0">
              <a:solidFill>
                <a:srgbClr val="000000"/>
              </a:solidFill>
              <a:highlight>
                <a:srgbClr val="FFFF00"/>
              </a:highlight>
              <a:latin typeface="Sitka Text" panose="02000505000000020004" pitchFamily="2" charset="0"/>
              <a:cs typeface="Segoe UI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3E950F-E596-4597-84D4-FB42770B5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3714135"/>
            <a:ext cx="3073469" cy="236220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47E33EF-92B7-4A27-9AE8-0A5B5E7F6A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83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481"/>
    </mc:Choice>
    <mc:Fallback>
      <p:transition spd="slow" advTm="71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Custom 3">
      <a:dk1>
        <a:srgbClr val="595959"/>
      </a:dk1>
      <a:lt1>
        <a:sysClr val="window" lastClr="FFFFFF"/>
      </a:lt1>
      <a:dk2>
        <a:srgbClr val="990000"/>
      </a:dk2>
      <a:lt2>
        <a:srgbClr val="DEDEDE"/>
      </a:lt2>
      <a:accent1>
        <a:srgbClr val="53548A"/>
      </a:accent1>
      <a:accent2>
        <a:srgbClr val="424242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7378</TotalTime>
  <Words>742</Words>
  <Application>Microsoft Office PowerPoint</Application>
  <PresentationFormat>On-screen Show (4:3)</PresentationFormat>
  <Paragraphs>189</Paragraphs>
  <Slides>19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Sitka</vt:lpstr>
      <vt:lpstr>Arial</vt:lpstr>
      <vt:lpstr>Calibri</vt:lpstr>
      <vt:lpstr>Cambria Math</vt:lpstr>
      <vt:lpstr>Georgia</vt:lpstr>
      <vt:lpstr>Sitka Heading</vt:lpstr>
      <vt:lpstr>Sitka Text</vt:lpstr>
      <vt:lpstr>Trebuchet MS</vt:lpstr>
      <vt:lpstr>Wingdings 2</vt:lpstr>
      <vt:lpstr>Urban</vt:lpstr>
      <vt:lpstr>Protecting Real-time Video Chat against Fake Facial Videos Generated by Face Reenactment</vt:lpstr>
      <vt:lpstr>Power of Video</vt:lpstr>
      <vt:lpstr>Threats of DeepFakes</vt:lpstr>
      <vt:lpstr>Fake Facial Video Detection</vt:lpstr>
      <vt:lpstr>Fake Facial Video Detection</vt:lpstr>
      <vt:lpstr>System Overview</vt:lpstr>
      <vt:lpstr>System Overview</vt:lpstr>
      <vt:lpstr>Luminance Extraction</vt:lpstr>
      <vt:lpstr>Luminance Extraction</vt:lpstr>
      <vt:lpstr>Preprocessing</vt:lpstr>
      <vt:lpstr>Feature extraction</vt:lpstr>
      <vt:lpstr>Feature extraction</vt:lpstr>
      <vt:lpstr>Fake Facial Video Detection</vt:lpstr>
      <vt:lpstr>Evaluation</vt:lpstr>
      <vt:lpstr>Overall Performance</vt:lpstr>
      <vt:lpstr>Impact of Decision Threshold</vt:lpstr>
      <vt:lpstr>Impact of Screen Size</vt:lpstr>
      <vt:lpstr>Conclusion</vt:lpstr>
      <vt:lpstr>Thank you</vt:lpstr>
    </vt:vector>
  </TitlesOfParts>
  <Company>Montclair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Kellen Smith</dc:creator>
  <cp:lastModifiedBy>Jiacheng Shang</cp:lastModifiedBy>
  <cp:revision>359</cp:revision>
  <cp:lastPrinted>2014-05-19T13:41:57Z</cp:lastPrinted>
  <dcterms:created xsi:type="dcterms:W3CDTF">2013-04-11T20:42:21Z</dcterms:created>
  <dcterms:modified xsi:type="dcterms:W3CDTF">2020-11-01T03:42:49Z</dcterms:modified>
</cp:coreProperties>
</file>