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56" r:id="rId2"/>
    <p:sldId id="619" r:id="rId3"/>
    <p:sldId id="654" r:id="rId4"/>
    <p:sldId id="620" r:id="rId5"/>
    <p:sldId id="657" r:id="rId6"/>
    <p:sldId id="621" r:id="rId7"/>
    <p:sldId id="642" r:id="rId8"/>
    <p:sldId id="643" r:id="rId9"/>
    <p:sldId id="640" r:id="rId10"/>
    <p:sldId id="626" r:id="rId11"/>
    <p:sldId id="655" r:id="rId12"/>
    <p:sldId id="656" r:id="rId13"/>
    <p:sldId id="651" r:id="rId14"/>
    <p:sldId id="632" r:id="rId15"/>
    <p:sldId id="633" r:id="rId16"/>
    <p:sldId id="634" r:id="rId17"/>
    <p:sldId id="635" r:id="rId18"/>
    <p:sldId id="637" r:id="rId19"/>
    <p:sldId id="658" r:id="rId20"/>
    <p:sldId id="639" r:id="rId21"/>
    <p:sldId id="618" r:id="rId22"/>
  </p:sldIdLst>
  <p:sldSz cx="9144000" cy="6858000" type="screen4x3"/>
  <p:notesSz cx="7010400" cy="9296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8" userDrawn="1">
          <p15:clr>
            <a:srgbClr val="A4A3A4"/>
          </p15:clr>
        </p15:guide>
        <p15:guide id="2" pos="215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ryn N Wertz" initials="KNW" lastIdx="3" clrIdx="0">
    <p:extLst/>
  </p:cmAuthor>
  <p:cmAuthor id="2" name="Kathryn N Wertz" initials="KNW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D2C1"/>
    <a:srgbClr val="FF0000"/>
    <a:srgbClr val="DDCAE2"/>
    <a:srgbClr val="C6E0B3"/>
    <a:srgbClr val="FBFACE"/>
    <a:srgbClr val="00B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0" autoAdjust="0"/>
    <p:restoredTop sz="75955" autoAdjust="0"/>
  </p:normalViewPr>
  <p:slideViewPr>
    <p:cSldViewPr>
      <p:cViewPr varScale="1">
        <p:scale>
          <a:sx n="80" d="100"/>
          <a:sy n="80" d="100"/>
        </p:scale>
        <p:origin x="2064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26" y="1644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76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78"/>
        <p:guide pos="21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22" cy="465242"/>
          </a:xfrm>
          <a:prstGeom prst="rect">
            <a:avLst/>
          </a:prstGeom>
        </p:spPr>
        <p:txBody>
          <a:bodyPr vert="horz" wrap="square" lIns="90596" tIns="45298" rIns="90596" bIns="45298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Arial" charset="0"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2081" y="0"/>
            <a:ext cx="3037122" cy="465242"/>
          </a:xfrm>
          <a:prstGeom prst="rect">
            <a:avLst/>
          </a:prstGeom>
        </p:spPr>
        <p:txBody>
          <a:bodyPr vert="horz" wrap="square" lIns="90596" tIns="45298" rIns="90596" bIns="45298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charset="0"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fld id="{20934B1F-D9F3-4960-A904-283E30F1F341}" type="datetimeFigureOut">
              <a:rPr lang="en-US" altLang="zh-CN"/>
              <a:pPr>
                <a:defRPr/>
              </a:pPr>
              <a:t>10/4/18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54"/>
            <a:ext cx="3037122" cy="465242"/>
          </a:xfrm>
          <a:prstGeom prst="rect">
            <a:avLst/>
          </a:prstGeom>
        </p:spPr>
        <p:txBody>
          <a:bodyPr vert="horz" wrap="square" lIns="90596" tIns="45298" rIns="90596" bIns="45298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Arial" charset="0"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2081" y="8829054"/>
            <a:ext cx="3037122" cy="465242"/>
          </a:xfrm>
          <a:prstGeom prst="rect">
            <a:avLst/>
          </a:prstGeom>
        </p:spPr>
        <p:txBody>
          <a:bodyPr vert="horz" wrap="square" lIns="90596" tIns="45298" rIns="90596" bIns="45298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100"/>
            </a:lvl1pPr>
          </a:lstStyle>
          <a:p>
            <a:pPr>
              <a:defRPr/>
            </a:pPr>
            <a:fld id="{A79C2080-0242-4C2B-8385-7D05F04B86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6924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1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596" tIns="45298" rIns="90596" bIns="45298" anchor="ctr"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altLang="zh-CN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37122" cy="4631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t" anchorCtr="0" compatLnSpc="1">
            <a:prstTxWarp prst="textNoShape">
              <a:avLst/>
            </a:prstTxWarp>
          </a:bodyPr>
          <a:lstStyle>
            <a:lvl1pPr eaLnBrk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14375" algn="l"/>
                <a:tab pos="1431925" algn="l"/>
                <a:tab pos="2149475" algn="l"/>
                <a:tab pos="2865438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970884" y="0"/>
            <a:ext cx="3035925" cy="4631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t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14375" algn="l"/>
                <a:tab pos="1431925" algn="l"/>
                <a:tab pos="2149475" algn="l"/>
                <a:tab pos="2865438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10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6613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1519" y="4416633"/>
            <a:ext cx="5607362" cy="41808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829054"/>
            <a:ext cx="3037122" cy="4631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b" anchorCtr="0" compatLnSpc="1">
            <a:prstTxWarp prst="textNoShape">
              <a:avLst/>
            </a:prstTxWarp>
          </a:bodyPr>
          <a:lstStyle>
            <a:lvl1pPr eaLnBrk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14375" algn="l"/>
                <a:tab pos="1431925" algn="l"/>
                <a:tab pos="2149475" algn="l"/>
                <a:tab pos="2865438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970884" y="8829054"/>
            <a:ext cx="3035925" cy="4631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b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14375" algn="l"/>
                <a:tab pos="1431925" algn="l"/>
                <a:tab pos="2149475" algn="l"/>
                <a:tab pos="28654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6CD1E71-5E1F-43A1-846E-9804E68D7EF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642382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A92E69C2-2F52-412E-B84A-C84E6F9594E5}" type="slidenum">
              <a:rPr lang="zh-CN" altLang="en-GB" sz="1100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</a:t>
            </a:fld>
            <a:endParaRPr lang="en-GB" altLang="zh-CN" sz="1100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1181569" y="696810"/>
            <a:ext cx="4647263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596" tIns="45298" rIns="90596" bIns="45298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body"/>
          </p:nvPr>
        </p:nvSpPr>
        <p:spPr>
          <a:xfrm>
            <a:off x="701519" y="4416633"/>
            <a:ext cx="5608560" cy="41829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89" tIns="45294" rIns="90589" bIns="45294" anchor="ctr"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99631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11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045485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12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98734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13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468957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When a user speaks a passphrase to the smartphone in our system, there are two kinds of movements involved.</a:t>
            </a:r>
          </a:p>
          <a:p>
            <a:pPr lvl="1"/>
            <a:endParaRPr lang="en-US" sz="2000" dirty="0">
              <a:solidFill>
                <a:schemeClr val="tx1"/>
              </a:solidFill>
              <a:latin typeface="Comic Sans MS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Comic Sans MS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Comic Sans MS"/>
              </a:rPr>
              <a:t>The throat will move up and down in a low frequency.</a:t>
            </a:r>
            <a:endParaRPr lang="en-US" sz="200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the vocal cords will vibrate in high frequency for voiced phonemes.</a:t>
            </a:r>
          </a:p>
          <a:p>
            <a:pPr lvl="1"/>
            <a:endParaRPr lang="en-US" sz="200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7 features: Variance, minimum, maximum, mean, skewness, kurtosis, standard deviation.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SVM-based classification model for decision</a:t>
            </a:r>
          </a:p>
          <a:p>
            <a:pPr lvl="1"/>
            <a:endParaRPr lang="en-US" sz="200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14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026469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While the user is speaking, we randomly enable the vibration motor for a short time. For every authentication attempt, we check the number of random vibration. If the number is larger than 1, the voice is stolen from the victim.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15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957730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16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693174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17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565376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18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17144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Correct but </a:t>
            </a:r>
            <a:r>
              <a:rPr lang="en-US" dirty="0" err="1"/>
              <a:t>mis</a:t>
            </a:r>
            <a:r>
              <a:rPr lang="en-US" dirty="0"/>
              <a:t>-diagnosed: 97.5% (for random noise)</a:t>
            </a:r>
          </a:p>
          <a:p>
            <a:r>
              <a:rPr lang="en-US" dirty="0"/>
              <a:t>Attacker</a:t>
            </a:r>
            <a:r>
              <a:rPr lang="en-US" baseline="0" dirty="0"/>
              <a:t> catch rate: 100% (for random noise)</a:t>
            </a:r>
            <a:endParaRPr lang="en-US" dirty="0"/>
          </a:p>
          <a:p>
            <a:r>
              <a:rPr lang="en-US" dirty="0"/>
              <a:t>91 = 97.5 * 93.3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19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17761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20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882014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2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020207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21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852204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3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534438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4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206971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6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748730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7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377305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8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606857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9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231637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10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68190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02F23-DEFD-43F0-BF76-B0888509F949}" type="datetime1">
              <a:rPr lang="en-US" altLang="zh-CN" smtClean="0"/>
              <a:pPr>
                <a:defRPr/>
              </a:pPr>
              <a:t>10/4/18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3D3C5-529C-475B-AF41-C5E25A59D115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24202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4C5DA-68B3-4E69-BC0D-74DBB1B03084}" type="datetime1">
              <a:rPr lang="en-US" altLang="zh-CN" smtClean="0"/>
              <a:pPr>
                <a:defRPr/>
              </a:pPr>
              <a:t>10/4/18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8328D-729F-4D11-9FF6-D4353851C861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7608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5813" cy="49101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101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710CF-483B-4E09-A28F-B14315874E3F}" type="datetime1">
              <a:rPr lang="en-US" altLang="zh-CN" smtClean="0"/>
              <a:pPr>
                <a:defRPr/>
              </a:pPr>
              <a:t>10/4/18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13979-0197-45D6-86A8-CE978D4D5B54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018605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0813" cy="19319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18165-8BDC-4756-9D9D-6F0610906264}" type="datetime1">
              <a:rPr lang="en-US" altLang="zh-CN" smtClean="0"/>
              <a:pPr>
                <a:defRPr/>
              </a:pPr>
              <a:t>10/4/18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6B302-04C6-47CB-909D-31985DBB5DB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889220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tabLst/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83443D90-6409-43F3-99EA-17BE533B1BD1}" type="datetime1">
              <a:rPr lang="en-US" altLang="zh-CN" smtClean="0"/>
              <a:pPr>
                <a:defRPr/>
              </a:pPr>
              <a:t>10/4/18</a:t>
            </a:fld>
            <a:endParaRPr lang="en-GB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06E2E-1602-4DA9-A0CC-68C41D5EDFE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08980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26D40-46BD-45FC-863A-7FFA301A1190}" type="datetime1">
              <a:rPr lang="en-US" altLang="zh-CN" smtClean="0"/>
              <a:pPr>
                <a:defRPr/>
              </a:pPr>
              <a:t>10/4/18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5344A-700D-4191-A7BE-A4E77826CF3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22732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67448-2DA7-40E7-9143-769839BAE434}" type="datetime1">
              <a:rPr lang="en-US" altLang="zh-CN" smtClean="0"/>
              <a:pPr>
                <a:defRPr/>
              </a:pPr>
              <a:t>10/4/18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7DAF3-135B-4939-8DC8-4D4163081E1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03407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E2E44-3981-4798-AA64-1A76A8EFD0FF}" type="datetime1">
              <a:rPr lang="en-US" altLang="zh-CN" smtClean="0"/>
              <a:pPr>
                <a:defRPr/>
              </a:pPr>
              <a:t>10/4/18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0C6A7-E118-4E66-9B0F-0A50E0CB917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11949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40345-B96B-49C1-87E5-78927EE336C3}" type="datetime1">
              <a:rPr lang="en-US" altLang="zh-CN" smtClean="0"/>
              <a:pPr>
                <a:defRPr/>
              </a:pPr>
              <a:t>10/4/18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FB7BE-4841-46A5-BEC7-C0255306E37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986407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B12A8-1F07-4DB7-B8D4-D7E0EBCEAA83}" type="datetime1">
              <a:rPr lang="en-US" altLang="zh-CN" smtClean="0"/>
              <a:pPr>
                <a:defRPr/>
              </a:pPr>
              <a:t>10/4/18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7A390-991A-4849-A62A-6886E2062010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82958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BA795-0741-4427-8609-770C0C23B222}" type="datetime1">
              <a:rPr lang="en-US" altLang="zh-CN" smtClean="0"/>
              <a:pPr>
                <a:defRPr/>
              </a:pPr>
              <a:t>10/4/18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12BEC-C9CF-4AAE-A701-458BA3ADF82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04359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40E1F-BCCD-4CDE-BC9C-C69B7085165F}" type="datetime1">
              <a:rPr lang="en-US" altLang="zh-CN" smtClean="0"/>
              <a:pPr>
                <a:defRPr/>
              </a:pPr>
              <a:t>10/4/18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53703-EC48-4A19-8ED1-014937B8B972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75856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5D320-A90B-4109-97E9-9CBF17B0BCAB}" type="datetime1">
              <a:rPr lang="en-US" altLang="zh-CN" smtClean="0"/>
              <a:pPr>
                <a:defRPr/>
              </a:pPr>
              <a:t>10/4/18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E9D62-4096-44B1-9BED-2AEDD6CBEFEA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74524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1658938" y="1600200"/>
            <a:ext cx="6835775" cy="3198813"/>
            <a:chOff x="1045" y="1008"/>
            <a:chExt cx="4306" cy="2015"/>
          </a:xfrm>
        </p:grpSpPr>
        <p:sp>
          <p:nvSpPr>
            <p:cNvPr id="2" name="Oval 2"/>
            <p:cNvSpPr>
              <a:spLocks noChangeArrowheads="1"/>
            </p:cNvSpPr>
            <p:nvPr/>
          </p:nvSpPr>
          <p:spPr bwMode="auto">
            <a:xfrm flipH="1">
              <a:off x="4392" y="1008"/>
              <a:ext cx="960" cy="96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3" name="Oval 3"/>
            <p:cNvSpPr>
              <a:spLocks noChangeArrowheads="1"/>
            </p:cNvSpPr>
            <p:nvPr/>
          </p:nvSpPr>
          <p:spPr bwMode="auto">
            <a:xfrm flipH="1">
              <a:off x="3264" y="1008"/>
              <a:ext cx="960" cy="96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4" name="Oval 4"/>
            <p:cNvSpPr>
              <a:spLocks noChangeArrowheads="1"/>
            </p:cNvSpPr>
            <p:nvPr/>
          </p:nvSpPr>
          <p:spPr bwMode="auto">
            <a:xfrm flipH="1">
              <a:off x="2136" y="1008"/>
              <a:ext cx="960" cy="960"/>
            </a:xfrm>
            <a:prstGeom prst="ellipse">
              <a:avLst/>
            </a:prstGeom>
            <a:noFill/>
            <a:ln w="28440">
              <a:solidFill>
                <a:srgbClr val="D9D8E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2059" name="Oval 5"/>
            <p:cNvSpPr>
              <a:spLocks noChangeArrowheads="1"/>
            </p:cNvSpPr>
            <p:nvPr/>
          </p:nvSpPr>
          <p:spPr bwMode="auto">
            <a:xfrm flipH="1">
              <a:off x="2136" y="2064"/>
              <a:ext cx="960" cy="96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2060" name="Oval 6"/>
            <p:cNvSpPr>
              <a:spLocks noChangeArrowheads="1"/>
            </p:cNvSpPr>
            <p:nvPr/>
          </p:nvSpPr>
          <p:spPr bwMode="auto">
            <a:xfrm flipH="1">
              <a:off x="1045" y="2064"/>
              <a:ext cx="960" cy="96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2061" name="Oval 7"/>
            <p:cNvSpPr>
              <a:spLocks noChangeArrowheads="1"/>
            </p:cNvSpPr>
            <p:nvPr/>
          </p:nvSpPr>
          <p:spPr bwMode="auto">
            <a:xfrm flipH="1">
              <a:off x="4392" y="2064"/>
              <a:ext cx="960" cy="960"/>
            </a:xfrm>
            <a:prstGeom prst="ellipse">
              <a:avLst/>
            </a:prstGeom>
            <a:noFill/>
            <a:ln w="28440">
              <a:solidFill>
                <a:srgbClr val="D9D8E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0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36A6F6A-B66C-4ED6-B3C7-BF03D80B4F57}" type="datetime1">
              <a:rPr lang="en-US" altLang="zh-CN" smtClean="0"/>
              <a:pPr>
                <a:defRPr/>
              </a:pPr>
              <a:t>10/4/18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 sz="1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5EFBFCF-64E1-4177-85FA-E8561C334E0D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  <p:sp>
        <p:nvSpPr>
          <p:cNvPr id="205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19200"/>
            <a:ext cx="7770813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title text format</a:t>
            </a:r>
          </a:p>
        </p:txBody>
      </p:sp>
      <p:sp>
        <p:nvSpPr>
          <p:cNvPr id="2055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outline text format</a:t>
            </a:r>
          </a:p>
          <a:p>
            <a:pPr lvl="1"/>
            <a:r>
              <a:rPr lang="en-GB" altLang="zh-CN"/>
              <a:t>Second Outline Level</a:t>
            </a:r>
          </a:p>
          <a:p>
            <a:pPr lvl="2"/>
            <a:r>
              <a:rPr lang="en-GB" altLang="zh-CN"/>
              <a:t>Third Outline Level</a:t>
            </a:r>
          </a:p>
          <a:p>
            <a:pPr lvl="3"/>
            <a:r>
              <a:rPr lang="en-GB" altLang="zh-CN"/>
              <a:t>Fourth Outline Level</a:t>
            </a:r>
          </a:p>
          <a:p>
            <a:pPr lvl="4"/>
            <a:r>
              <a:rPr lang="en-GB" altLang="zh-CN"/>
              <a:t>Fifth Outline Level</a:t>
            </a:r>
          </a:p>
          <a:p>
            <a:pPr lvl="4"/>
            <a:r>
              <a:rPr lang="en-GB" altLang="zh-CN"/>
              <a:t>Sixth Outline Level</a:t>
            </a:r>
          </a:p>
          <a:p>
            <a:pPr lvl="4"/>
            <a:r>
              <a:rPr lang="en-GB" altLang="zh-CN"/>
              <a:t>Seventh Outline Level</a:t>
            </a:r>
          </a:p>
          <a:p>
            <a:pPr lvl="4"/>
            <a:r>
              <a:rPr lang="en-GB" altLang="zh-CN"/>
              <a:t>Eighth Outline Level</a:t>
            </a:r>
          </a:p>
          <a:p>
            <a:pPr lvl="4"/>
            <a:r>
              <a:rPr lang="en-GB" altLang="zh-CN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0" r:id="rId1"/>
    <p:sldLayoutId id="2147485541" r:id="rId2"/>
    <p:sldLayoutId id="2147485542" r:id="rId3"/>
    <p:sldLayoutId id="2147485543" r:id="rId4"/>
    <p:sldLayoutId id="2147485544" r:id="rId5"/>
    <p:sldLayoutId id="2147485545" r:id="rId6"/>
    <p:sldLayoutId id="2147485546" r:id="rId7"/>
    <p:sldLayoutId id="2147485547" r:id="rId8"/>
    <p:sldLayoutId id="2147485548" r:id="rId9"/>
    <p:sldLayoutId id="2147485549" r:id="rId10"/>
    <p:sldLayoutId id="2147485550" r:id="rId11"/>
    <p:sldLayoutId id="2147485551" r:id="rId12"/>
    <p:sldLayoutId id="2147485552" r:id="rId13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9pPr>
    </p:titleStyle>
    <p:bodyStyle>
      <a:lvl1pPr marL="341313" indent="-341313" algn="l" defTabSz="457200" rtl="0" eaLnBrk="0" fontAlgn="base" hangingPunct="0">
        <a:spcBef>
          <a:spcPts val="800"/>
        </a:spcBef>
        <a:spcAft>
          <a:spcPct val="0"/>
        </a:spcAft>
        <a:buClr>
          <a:srgbClr val="CCCCFF"/>
        </a:buClr>
        <a:buSzPct val="80000"/>
        <a:buFont typeface="Wingdings" panose="05000000000000000000" pitchFamily="2" charset="2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spcBef>
          <a:spcPts val="675"/>
        </a:spcBef>
        <a:spcAft>
          <a:spcPct val="0"/>
        </a:spcAft>
        <a:buClr>
          <a:srgbClr val="CCCCFF"/>
        </a:buClr>
        <a:buSzPct val="70000"/>
        <a:buFont typeface="Wingdings" panose="05000000000000000000" pitchFamily="2" charset="2"/>
        <a:buChar char=""/>
        <a:defRPr sz="27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spcBef>
          <a:spcPts val="575"/>
        </a:spcBef>
        <a:spcAft>
          <a:spcPct val="0"/>
        </a:spcAft>
        <a:buClr>
          <a:srgbClr val="CCCCFF"/>
        </a:buClr>
        <a:buSzPct val="65000"/>
        <a:buFont typeface="Wingdings" panose="05000000000000000000" pitchFamily="2" charset="2"/>
        <a:buChar char=""/>
        <a:defRPr sz="23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CCCCFF"/>
        </a:buClr>
        <a:buSzPct val="100000"/>
        <a:buFont typeface="Arial" panose="020B0604020202020204" pitchFamily="34" charset="0"/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anose="05000000000000000000" pitchFamily="2" charset="2"/>
        <a:buChar char="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20.sv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png"/><Relationship Id="rId3" Type="http://schemas.openxmlformats.org/officeDocument/2006/relationships/image" Target="../media/image51.jpe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11" Type="http://schemas.openxmlformats.org/officeDocument/2006/relationships/image" Target="../media/image50.png"/><Relationship Id="rId5" Type="http://schemas.openxmlformats.org/officeDocument/2006/relationships/image" Target="../media/image52.png"/><Relationship Id="rId10" Type="http://schemas.openxmlformats.org/officeDocument/2006/relationships/image" Target="../media/image450.png"/><Relationship Id="rId4" Type="http://schemas.openxmlformats.org/officeDocument/2006/relationships/image" Target="../media/image400.png"/><Relationship Id="rId1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3.png"/><Relationship Id="rId10" Type="http://schemas.openxmlformats.org/officeDocument/2006/relationships/image" Target="../media/image4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60.png"/><Relationship Id="rId10" Type="http://schemas.openxmlformats.org/officeDocument/2006/relationships/image" Target="../media/image61.png"/><Relationship Id="rId4" Type="http://schemas.openxmlformats.org/officeDocument/2006/relationships/image" Target="../media/image57.png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sv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62.png"/><Relationship Id="rId10" Type="http://schemas.openxmlformats.org/officeDocument/2006/relationships/image" Target="../media/image64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3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30.svg"/><Relationship Id="rId3" Type="http://schemas.openxmlformats.org/officeDocument/2006/relationships/image" Target="../media/image65.jpeg"/><Relationship Id="rId7" Type="http://schemas.openxmlformats.org/officeDocument/2006/relationships/image" Target="../media/image11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svg"/><Relationship Id="rId11" Type="http://schemas.openxmlformats.org/officeDocument/2006/relationships/image" Target="../media/image18.svg"/><Relationship Id="rId5" Type="http://schemas.openxmlformats.org/officeDocument/2006/relationships/image" Target="../media/image66.png"/><Relationship Id="rId10" Type="http://schemas.openxmlformats.org/officeDocument/2006/relationships/image" Target="../media/image68.png"/><Relationship Id="rId4" Type="http://schemas.openxmlformats.org/officeDocument/2006/relationships/image" Target="../media/image50.png"/><Relationship Id="rId9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17" Type="http://schemas.openxmlformats.org/officeDocument/2006/relationships/image" Target="../media/image27.png"/><Relationship Id="rId25" Type="http://schemas.openxmlformats.org/officeDocument/2006/relationships/image" Target="../media/image12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sv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jpeg"/><Relationship Id="rId10" Type="http://schemas.openxmlformats.org/officeDocument/2006/relationships/image" Target="../media/image20.svg"/><Relationship Id="rId19" Type="http://schemas.openxmlformats.org/officeDocument/2006/relationships/image" Target="../media/image29.pn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Relationship Id="rId22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7.png"/><Relationship Id="rId7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11.png"/><Relationship Id="rId10" Type="http://schemas.openxmlformats.org/officeDocument/2006/relationships/image" Target="../media/image30.svg"/><Relationship Id="rId4" Type="http://schemas.openxmlformats.org/officeDocument/2006/relationships/image" Target="../media/image18.sv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42.jpe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0.sv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4.svg"/><Relationship Id="rId18" Type="http://schemas.openxmlformats.org/officeDocument/2006/relationships/image" Target="../media/image34.png"/><Relationship Id="rId3" Type="http://schemas.openxmlformats.org/officeDocument/2006/relationships/image" Target="../media/image45.png"/><Relationship Id="rId7" Type="http://schemas.openxmlformats.org/officeDocument/2006/relationships/image" Target="../media/image33.jpeg"/><Relationship Id="rId12" Type="http://schemas.openxmlformats.org/officeDocument/2006/relationships/image" Target="../media/image13.png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11" Type="http://schemas.openxmlformats.org/officeDocument/2006/relationships/image" Target="../media/image32.svg"/><Relationship Id="rId5" Type="http://schemas.openxmlformats.org/officeDocument/2006/relationships/image" Target="../media/image29.png"/><Relationship Id="rId15" Type="http://schemas.openxmlformats.org/officeDocument/2006/relationships/image" Target="../media/image16.svg"/><Relationship Id="rId10" Type="http://schemas.openxmlformats.org/officeDocument/2006/relationships/image" Target="../media/image47.png"/><Relationship Id="rId19" Type="http://schemas.openxmlformats.org/officeDocument/2006/relationships/image" Target="../media/image12.svg"/><Relationship Id="rId4" Type="http://schemas.openxmlformats.org/officeDocument/2006/relationships/image" Target="../media/image46.svg"/><Relationship Id="rId9" Type="http://schemas.openxmlformats.org/officeDocument/2006/relationships/image" Target="../media/image18.sv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294480" y="1264366"/>
            <a:ext cx="8620919" cy="1933575"/>
          </a:xfrm>
        </p:spPr>
        <p:txBody>
          <a:bodyPr/>
          <a:lstStyle/>
          <a:p>
            <a:pPr algn="r">
              <a:defRPr/>
            </a:pPr>
            <a:r>
              <a:rPr lang="en-US" sz="3200" dirty="0">
                <a:latin typeface="Comic Sans MS"/>
                <a:ea typeface="Comic Sans MS"/>
                <a:cs typeface="Comic Sans MS"/>
                <a:sym typeface="Comic Sans MS"/>
              </a:rPr>
              <a:t>Defending Against Voice Spoofing: A Robust Software-based Liveness Detection System</a:t>
            </a:r>
            <a:endParaRPr lang="en-GB" altLang="zh-CN" sz="32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99306" y="3827027"/>
            <a:ext cx="7543800" cy="1820862"/>
          </a:xfrm>
        </p:spPr>
        <p:txBody>
          <a:bodyPr lIns="90000" tIns="46800" rIns="90000" bIns="46800"/>
          <a:lstStyle/>
          <a:p>
            <a:pPr marL="0" indent="0" algn="r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sz="2800" dirty="0" err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Jiacheng</a:t>
            </a:r>
            <a:r>
              <a:rPr lang="en-GB" altLang="zh-CN" sz="28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Shang, Si Chen, and </a:t>
            </a:r>
            <a:r>
              <a:rPr lang="en-GB" altLang="zh-CN" sz="2800" dirty="0" err="1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Jie</a:t>
            </a:r>
            <a:r>
              <a:rPr lang="en-GB" altLang="zh-CN" sz="2800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Wu</a:t>
            </a:r>
          </a:p>
          <a:p>
            <a:pPr marL="0" indent="0" algn="r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sz="2000" dirty="0" err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Center</a:t>
            </a:r>
            <a:r>
              <a:rPr lang="en-GB" altLang="zh-CN" sz="20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for Networked Computing</a:t>
            </a:r>
          </a:p>
          <a:p>
            <a:pPr marL="0" indent="0" algn="r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sz="2000" dirty="0">
                <a:latin typeface="Comic Sans MS" panose="030F0702030302020204" pitchFamily="66" charset="0"/>
                <a:ea typeface="宋体" panose="02010600030101010101" pitchFamily="2" charset="-122"/>
              </a:rPr>
              <a:t>Dept. of Computer and Info. Sciences</a:t>
            </a:r>
          </a:p>
          <a:p>
            <a:pPr marL="0" indent="0" algn="r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sz="2000" dirty="0">
                <a:latin typeface="Comic Sans MS" panose="030F0702030302020204" pitchFamily="66" charset="0"/>
                <a:ea typeface="宋体" panose="02010600030101010101" pitchFamily="2" charset="-122"/>
              </a:rPr>
              <a:t>Temple University</a:t>
            </a:r>
          </a:p>
          <a:p>
            <a:pPr marL="0" indent="0" algn="r"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GB" sz="2400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6148" name="Picture 7" descr="TempleU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" y="4461016"/>
            <a:ext cx="10366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17463"/>
            <a:ext cx="8228013" cy="1141412"/>
          </a:xfrm>
        </p:spPr>
        <p:txBody>
          <a:bodyPr/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System Architecture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65906" y="1425409"/>
            <a:ext cx="8610600" cy="4810307"/>
          </a:xfrm>
        </p:spPr>
        <p:txBody>
          <a:bodyPr/>
          <a:lstStyle/>
          <a:p>
            <a:pPr marL="742950" lvl="2" indent="-341313">
              <a:spcBef>
                <a:spcPts val="800"/>
              </a:spcBef>
              <a:buSzPct val="80000"/>
            </a:pP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2950" lvl="2" indent="-341313">
              <a:spcBef>
                <a:spcPts val="800"/>
              </a:spcBef>
              <a:buSzPct val="80000"/>
            </a:pPr>
            <a:endParaRPr lang="en-US" sz="210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endParaRPr lang="en-US" sz="250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</a:pP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6E3C300-CAF8-4008-B4F6-2B22A3689081}"/>
              </a:ext>
            </a:extLst>
          </p:cNvPr>
          <p:cNvSpPr/>
          <p:nvPr/>
        </p:nvSpPr>
        <p:spPr bwMode="auto">
          <a:xfrm>
            <a:off x="418257" y="3077018"/>
            <a:ext cx="4450791" cy="1452914"/>
          </a:xfrm>
          <a:prstGeom prst="roundRect">
            <a:avLst/>
          </a:prstGeom>
          <a:solidFill>
            <a:srgbClr val="DDCAE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B5DA3D-EBF5-4365-8236-570CE9C3EE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7" t="24823" r="2448"/>
          <a:stretch/>
        </p:blipFill>
        <p:spPr>
          <a:xfrm flipH="1">
            <a:off x="562636" y="3260890"/>
            <a:ext cx="848001" cy="107643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D3C5316-0019-4F17-ABFC-10A3DF14658C}"/>
              </a:ext>
            </a:extLst>
          </p:cNvPr>
          <p:cNvSpPr/>
          <p:nvPr/>
        </p:nvSpPr>
        <p:spPr bwMode="auto">
          <a:xfrm>
            <a:off x="1596069" y="3510114"/>
            <a:ext cx="3161506" cy="257946"/>
          </a:xfrm>
          <a:prstGeom prst="roundRect">
            <a:avLst/>
          </a:prstGeom>
          <a:solidFill>
            <a:srgbClr val="FBFACE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altLang="zh-CN" sz="1400" dirty="0">
                <a:solidFill>
                  <a:schemeClr val="tx1"/>
                </a:solidFill>
                <a:latin typeface="Comic Sans MS"/>
              </a:rPr>
              <a:t>Voice at the mouth</a:t>
            </a:r>
            <a:endParaRPr lang="en-US" sz="1400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823695-0BEE-4846-8593-A7EE186858B7}"/>
              </a:ext>
            </a:extLst>
          </p:cNvPr>
          <p:cNvSpPr/>
          <p:nvPr/>
        </p:nvSpPr>
        <p:spPr bwMode="auto">
          <a:xfrm>
            <a:off x="1604785" y="3816079"/>
            <a:ext cx="3161506" cy="274507"/>
          </a:xfrm>
          <a:prstGeom prst="roundRect">
            <a:avLst/>
          </a:prstGeom>
          <a:solidFill>
            <a:srgbClr val="FBFACE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en-US" altLang="zh-CN" sz="1400" dirty="0">
                <a:solidFill>
                  <a:schemeClr val="tx1"/>
                </a:solidFill>
                <a:latin typeface="Comic Sans MS"/>
              </a:rPr>
              <a:t>Voice at the throat</a:t>
            </a:r>
            <a:endParaRPr lang="en-US" sz="1400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7167309-9D55-486B-A798-D1E05D6FAAF6}"/>
              </a:ext>
            </a:extLst>
          </p:cNvPr>
          <p:cNvSpPr/>
          <p:nvPr/>
        </p:nvSpPr>
        <p:spPr bwMode="auto">
          <a:xfrm>
            <a:off x="1575542" y="3177678"/>
            <a:ext cx="3161506" cy="294758"/>
          </a:xfrm>
          <a:prstGeom prst="roundRect">
            <a:avLst/>
          </a:prstGeom>
          <a:solidFill>
            <a:srgbClr val="C6E0B3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latinLnBrk="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altLang="zh-CN" sz="1400" dirty="0">
                <a:solidFill>
                  <a:schemeClr val="tx1"/>
                </a:solidFill>
                <a:latin typeface="Comic Sans MS"/>
              </a:rPr>
              <a:t>Acceleration at the throat</a:t>
            </a:r>
            <a:endParaRPr lang="en-US" sz="1400" dirty="0">
              <a:solidFill>
                <a:schemeClr val="tx1"/>
              </a:solidFill>
              <a:latin typeface="Comic Sans MS"/>
            </a:endParaRPr>
          </a:p>
        </p:txBody>
      </p:sp>
      <p:pic>
        <p:nvPicPr>
          <p:cNvPr id="13" name="Graphic 12" descr="Radio microphone">
            <a:extLst>
              <a:ext uri="{FF2B5EF4-FFF2-40B4-BE49-F238E27FC236}">
                <a16:creationId xmlns:a16="http://schemas.microsoft.com/office/drawing/2014/main" id="{71AD8149-1428-4769-A414-0DD1C3916D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1035" y="3817027"/>
            <a:ext cx="265034" cy="234497"/>
          </a:xfrm>
          <a:prstGeom prst="rect">
            <a:avLst/>
          </a:prstGeom>
        </p:spPr>
      </p:pic>
      <p:pic>
        <p:nvPicPr>
          <p:cNvPr id="15" name="Graphic 14" descr="Radio microphone">
            <a:extLst>
              <a:ext uri="{FF2B5EF4-FFF2-40B4-BE49-F238E27FC236}">
                <a16:creationId xmlns:a16="http://schemas.microsoft.com/office/drawing/2014/main" id="{C9C2D242-7398-4A4D-8AD6-334CD52115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133" y="4093905"/>
            <a:ext cx="265034" cy="23449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885C8D6-9ED4-4D57-84CA-D57E9EC7C7B6}"/>
              </a:ext>
            </a:extLst>
          </p:cNvPr>
          <p:cNvSpPr/>
          <p:nvPr/>
        </p:nvSpPr>
        <p:spPr bwMode="auto">
          <a:xfrm>
            <a:off x="1612627" y="4148256"/>
            <a:ext cx="3144948" cy="279577"/>
          </a:xfrm>
          <a:prstGeom prst="roundRect">
            <a:avLst/>
          </a:prstGeom>
          <a:solidFill>
            <a:srgbClr val="FCD2C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en-US" altLang="zh-CN" sz="1400" dirty="0">
                <a:solidFill>
                  <a:schemeClr val="tx1"/>
                </a:solidFill>
                <a:latin typeface="Comic Sans MS"/>
              </a:rPr>
              <a:t>Random vibration injection</a:t>
            </a:r>
            <a:endParaRPr lang="en-US" sz="1400" dirty="0">
              <a:solidFill>
                <a:schemeClr val="tx1"/>
              </a:solidFill>
              <a:latin typeface="Comic Sans M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92E75D-10F2-4B2F-98AB-16BB331B70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7677">
            <a:off x="964638" y="3733063"/>
            <a:ext cx="664333" cy="664333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3F12BEF-A3B8-40CD-9309-1C1FF5BA0677}"/>
              </a:ext>
            </a:extLst>
          </p:cNvPr>
          <p:cNvSpPr/>
          <p:nvPr/>
        </p:nvSpPr>
        <p:spPr bwMode="auto">
          <a:xfrm>
            <a:off x="5145371" y="3050714"/>
            <a:ext cx="3160380" cy="2024506"/>
          </a:xfrm>
          <a:prstGeom prst="roundRect">
            <a:avLst/>
          </a:prstGeom>
          <a:solidFill>
            <a:srgbClr val="FBFACE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2AE910-8474-439A-8C54-EFD8F354E87A}"/>
              </a:ext>
            </a:extLst>
          </p:cNvPr>
          <p:cNvCxnSpPr>
            <a:cxnSpLocks/>
          </p:cNvCxnSpPr>
          <p:nvPr/>
        </p:nvCxnSpPr>
        <p:spPr bwMode="auto">
          <a:xfrm>
            <a:off x="4735802" y="3531069"/>
            <a:ext cx="479472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6D2F75C-36DB-49E0-A707-E855283FBDED}"/>
              </a:ext>
            </a:extLst>
          </p:cNvPr>
          <p:cNvCxnSpPr>
            <a:cxnSpLocks/>
          </p:cNvCxnSpPr>
          <p:nvPr/>
        </p:nvCxnSpPr>
        <p:spPr bwMode="auto">
          <a:xfrm flipV="1">
            <a:off x="4745565" y="3917857"/>
            <a:ext cx="479472" cy="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C2DB491-49AA-4A9F-9226-43A578FA8AFC}"/>
              </a:ext>
            </a:extLst>
          </p:cNvPr>
          <p:cNvSpPr/>
          <p:nvPr/>
        </p:nvSpPr>
        <p:spPr bwMode="auto">
          <a:xfrm>
            <a:off x="418258" y="4754301"/>
            <a:ext cx="4450784" cy="1417899"/>
          </a:xfrm>
          <a:prstGeom prst="roundRect">
            <a:avLst/>
          </a:prstGeom>
          <a:solidFill>
            <a:srgbClr val="FCD2C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4CA78A3-CF82-4921-AAEA-6C50360DC04D}"/>
              </a:ext>
            </a:extLst>
          </p:cNvPr>
          <p:cNvSpPr/>
          <p:nvPr/>
        </p:nvSpPr>
        <p:spPr bwMode="auto">
          <a:xfrm>
            <a:off x="5215274" y="3394035"/>
            <a:ext cx="3021340" cy="694754"/>
          </a:xfrm>
          <a:prstGeom prst="roundRect">
            <a:avLst/>
          </a:prstGeom>
          <a:solidFill>
            <a:srgbClr val="C6E0B3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latinLnBrk="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altLang="zh-CN" sz="1400" dirty="0">
                <a:solidFill>
                  <a:schemeClr val="tx1"/>
                </a:solidFill>
                <a:latin typeface="Comic Sans MS"/>
              </a:rPr>
              <a:t>Compute spectra difference between two voices</a:t>
            </a:r>
            <a:endParaRPr lang="en-US" sz="1400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9C67213-D844-464C-9A7F-38C319A1E5CC}"/>
              </a:ext>
            </a:extLst>
          </p:cNvPr>
          <p:cNvSpPr/>
          <p:nvPr/>
        </p:nvSpPr>
        <p:spPr bwMode="auto">
          <a:xfrm>
            <a:off x="5257517" y="4352978"/>
            <a:ext cx="2936339" cy="523822"/>
          </a:xfrm>
          <a:prstGeom prst="roundRect">
            <a:avLst/>
          </a:prstGeom>
          <a:solidFill>
            <a:srgbClr val="C6E0B3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latinLnBrk="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altLang="zh-CN" sz="1400" dirty="0">
                <a:solidFill>
                  <a:schemeClr val="tx1"/>
                </a:solidFill>
                <a:latin typeface="Comic Sans MS"/>
              </a:rPr>
              <a:t>Support vector machine-based classifier</a:t>
            </a:r>
            <a:endParaRPr lang="en-US" sz="1400" dirty="0">
              <a:solidFill>
                <a:schemeClr val="tx1"/>
              </a:solidFill>
              <a:latin typeface="Comic Sans MS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208DA4B-2DC2-4F03-80EF-A514F9FD286E}"/>
              </a:ext>
            </a:extLst>
          </p:cNvPr>
          <p:cNvCxnSpPr>
            <a:cxnSpLocks/>
            <a:stCxn id="31" idx="2"/>
            <a:endCxn id="32" idx="0"/>
          </p:cNvCxnSpPr>
          <p:nvPr/>
        </p:nvCxnSpPr>
        <p:spPr bwMode="auto">
          <a:xfrm flipH="1">
            <a:off x="6725687" y="4088789"/>
            <a:ext cx="257" cy="26418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32638C-320C-4DDB-9A89-B91C8428C83B}"/>
              </a:ext>
            </a:extLst>
          </p:cNvPr>
          <p:cNvCxnSpPr>
            <a:cxnSpLocks/>
          </p:cNvCxnSpPr>
          <p:nvPr/>
        </p:nvCxnSpPr>
        <p:spPr bwMode="auto">
          <a:xfrm>
            <a:off x="3311325" y="5343297"/>
            <a:ext cx="0" cy="22015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65E2D6C-2464-4134-A859-10D7E7390E24}"/>
              </a:ext>
            </a:extLst>
          </p:cNvPr>
          <p:cNvCxnSpPr>
            <a:cxnSpLocks/>
          </p:cNvCxnSpPr>
          <p:nvPr/>
        </p:nvCxnSpPr>
        <p:spPr bwMode="auto">
          <a:xfrm flipV="1">
            <a:off x="3389588" y="2902942"/>
            <a:ext cx="0" cy="27473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F61B0EA-C5DC-4A3E-AE65-142B1B8C9CDE}"/>
              </a:ext>
            </a:extLst>
          </p:cNvPr>
          <p:cNvSpPr/>
          <p:nvPr/>
        </p:nvSpPr>
        <p:spPr bwMode="auto">
          <a:xfrm>
            <a:off x="1899392" y="4859778"/>
            <a:ext cx="2909733" cy="483519"/>
          </a:xfrm>
          <a:prstGeom prst="roundRect">
            <a:avLst/>
          </a:prstGeom>
          <a:solidFill>
            <a:srgbClr val="DDCAE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en-US" altLang="zh-CN" sz="1400" dirty="0">
                <a:solidFill>
                  <a:schemeClr val="tx1"/>
                </a:solidFill>
                <a:latin typeface="Comic Sans MS"/>
              </a:rPr>
              <a:t>Compute the spectrum of the voice</a:t>
            </a:r>
            <a:endParaRPr lang="en-US" sz="1400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110AAFC4-355A-41A9-971E-DC7A7AF17708}"/>
              </a:ext>
            </a:extLst>
          </p:cNvPr>
          <p:cNvSpPr/>
          <p:nvPr/>
        </p:nvSpPr>
        <p:spPr bwMode="auto">
          <a:xfrm>
            <a:off x="1899392" y="5551766"/>
            <a:ext cx="2909733" cy="514357"/>
          </a:xfrm>
          <a:prstGeom prst="roundRect">
            <a:avLst/>
          </a:prstGeom>
          <a:solidFill>
            <a:srgbClr val="DDCAE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en-US" altLang="zh-CN" sz="1400" dirty="0">
                <a:solidFill>
                  <a:schemeClr val="tx1"/>
                </a:solidFill>
                <a:latin typeface="Comic Sans MS"/>
              </a:rPr>
              <a:t>Energy-based vibration detection</a:t>
            </a:r>
            <a:endParaRPr lang="en-US" sz="1400" dirty="0">
              <a:solidFill>
                <a:schemeClr val="tx1"/>
              </a:solidFill>
              <a:latin typeface="Comic Sans MS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5E45380-E54C-4F21-9791-CF2672106C04}"/>
              </a:ext>
            </a:extLst>
          </p:cNvPr>
          <p:cNvCxnSpPr>
            <a:cxnSpLocks/>
          </p:cNvCxnSpPr>
          <p:nvPr/>
        </p:nvCxnSpPr>
        <p:spPr bwMode="auto">
          <a:xfrm>
            <a:off x="3276551" y="4427833"/>
            <a:ext cx="0" cy="43194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348" name="Straight Connector 14347">
            <a:extLst>
              <a:ext uri="{FF2B5EF4-FFF2-40B4-BE49-F238E27FC236}">
                <a16:creationId xmlns:a16="http://schemas.microsoft.com/office/drawing/2014/main" id="{9598C27F-2C99-41D9-BAE1-BF9997303040}"/>
              </a:ext>
            </a:extLst>
          </p:cNvPr>
          <p:cNvCxnSpPr>
            <a:cxnSpLocks/>
            <a:stCxn id="29" idx="3"/>
          </p:cNvCxnSpPr>
          <p:nvPr/>
        </p:nvCxnSpPr>
        <p:spPr bwMode="auto">
          <a:xfrm>
            <a:off x="4869042" y="5463251"/>
            <a:ext cx="3688459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AF64711-88A4-4F07-9E7A-88DCEE11B059}"/>
              </a:ext>
            </a:extLst>
          </p:cNvPr>
          <p:cNvCxnSpPr>
            <a:cxnSpLocks/>
          </p:cNvCxnSpPr>
          <p:nvPr/>
        </p:nvCxnSpPr>
        <p:spPr bwMode="auto">
          <a:xfrm>
            <a:off x="12801600" y="2300808"/>
            <a:ext cx="12927" cy="358463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54" name="Straight Arrow Connector 14353">
            <a:extLst>
              <a:ext uri="{FF2B5EF4-FFF2-40B4-BE49-F238E27FC236}">
                <a16:creationId xmlns:a16="http://schemas.microsoft.com/office/drawing/2014/main" id="{3CFC68DC-0888-42CF-AA09-853D77CEADFD}"/>
              </a:ext>
            </a:extLst>
          </p:cNvPr>
          <p:cNvCxnSpPr>
            <a:cxnSpLocks/>
            <a:stCxn id="19" idx="0"/>
          </p:cNvCxnSpPr>
          <p:nvPr/>
        </p:nvCxnSpPr>
        <p:spPr bwMode="auto">
          <a:xfrm flipV="1">
            <a:off x="6725561" y="2369744"/>
            <a:ext cx="0" cy="68097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97AA19B9-3C7E-44AE-BA69-944B26133398}"/>
              </a:ext>
            </a:extLst>
          </p:cNvPr>
          <p:cNvSpPr/>
          <p:nvPr/>
        </p:nvSpPr>
        <p:spPr bwMode="auto">
          <a:xfrm>
            <a:off x="5141885" y="1972843"/>
            <a:ext cx="3544915" cy="381456"/>
          </a:xfrm>
          <a:prstGeom prst="roundRect">
            <a:avLst/>
          </a:prstGeom>
          <a:solidFill>
            <a:srgbClr val="DDCAE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1400" b="1" dirty="0">
                <a:solidFill>
                  <a:schemeClr val="tx1"/>
                </a:solidFill>
                <a:latin typeface="Comic Sans MS"/>
              </a:rPr>
              <a:t>Liveness of the speaker</a:t>
            </a:r>
          </a:p>
        </p:txBody>
      </p:sp>
      <p:cxnSp>
        <p:nvCxnSpPr>
          <p:cNvPr id="14356" name="Straight Arrow Connector 14355">
            <a:extLst>
              <a:ext uri="{FF2B5EF4-FFF2-40B4-BE49-F238E27FC236}">
                <a16:creationId xmlns:a16="http://schemas.microsoft.com/office/drawing/2014/main" id="{65AA8537-E153-4976-80DF-9E8E61F067BC}"/>
              </a:ext>
            </a:extLst>
          </p:cNvPr>
          <p:cNvCxnSpPr>
            <a:cxnSpLocks/>
            <a:endCxn id="87" idx="1"/>
          </p:cNvCxnSpPr>
          <p:nvPr/>
        </p:nvCxnSpPr>
        <p:spPr bwMode="auto">
          <a:xfrm>
            <a:off x="4537275" y="2163570"/>
            <a:ext cx="604610" cy="1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361" name="TextBox 14360">
            <a:extLst>
              <a:ext uri="{FF2B5EF4-FFF2-40B4-BE49-F238E27FC236}">
                <a16:creationId xmlns:a16="http://schemas.microsoft.com/office/drawing/2014/main" id="{FCAD5BAB-F625-44B1-AD8A-C312E029531A}"/>
              </a:ext>
            </a:extLst>
          </p:cNvPr>
          <p:cNvSpPr txBox="1"/>
          <p:nvPr/>
        </p:nvSpPr>
        <p:spPr>
          <a:xfrm>
            <a:off x="5318558" y="3084597"/>
            <a:ext cx="2833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en-US" sz="1400" dirty="0">
                <a:solidFill>
                  <a:srgbClr val="0070C0"/>
                </a:solidFill>
                <a:latin typeface="Comic Sans MS"/>
              </a:rPr>
              <a:t>Voice-based solution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D9425D2-601F-4072-8F4E-CB7EEE3DF701}"/>
              </a:ext>
            </a:extLst>
          </p:cNvPr>
          <p:cNvSpPr/>
          <p:nvPr/>
        </p:nvSpPr>
        <p:spPr bwMode="auto">
          <a:xfrm>
            <a:off x="418257" y="1623823"/>
            <a:ext cx="4450783" cy="1292476"/>
          </a:xfrm>
          <a:prstGeom prst="roundRect">
            <a:avLst/>
          </a:prstGeom>
          <a:solidFill>
            <a:srgbClr val="C6E0B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F397915-1027-4B36-9888-5B35301D809F}"/>
              </a:ext>
            </a:extLst>
          </p:cNvPr>
          <p:cNvSpPr/>
          <p:nvPr/>
        </p:nvSpPr>
        <p:spPr bwMode="auto">
          <a:xfrm>
            <a:off x="2130504" y="2515230"/>
            <a:ext cx="2158719" cy="315582"/>
          </a:xfrm>
          <a:prstGeom prst="roundRect">
            <a:avLst/>
          </a:prstGeom>
          <a:solidFill>
            <a:srgbClr val="FBFACE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altLang="zh-CN" sz="1400" dirty="0">
                <a:solidFill>
                  <a:schemeClr val="tx1"/>
                </a:solidFill>
                <a:latin typeface="Comic Sans MS"/>
              </a:rPr>
              <a:t>Feature extraction</a:t>
            </a:r>
            <a:endParaRPr lang="en-US" sz="1400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4F7D7D2-CDFB-4751-B101-A8B6AFC80321}"/>
              </a:ext>
            </a:extLst>
          </p:cNvPr>
          <p:cNvSpPr/>
          <p:nvPr/>
        </p:nvSpPr>
        <p:spPr bwMode="auto">
          <a:xfrm>
            <a:off x="1989358" y="1715041"/>
            <a:ext cx="2441010" cy="558430"/>
          </a:xfrm>
          <a:prstGeom prst="roundRect">
            <a:avLst/>
          </a:prstGeom>
          <a:solidFill>
            <a:srgbClr val="FBFACE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en-US" altLang="zh-CN" sz="1400" dirty="0">
                <a:solidFill>
                  <a:schemeClr val="tx1"/>
                </a:solidFill>
                <a:latin typeface="Comic Sans MS"/>
              </a:rPr>
              <a:t>Support vector machine-based classifier</a:t>
            </a:r>
            <a:endParaRPr lang="en-US" sz="1400" dirty="0">
              <a:solidFill>
                <a:schemeClr val="tx1"/>
              </a:solidFill>
              <a:latin typeface="Comic Sans MS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62DC2FE-21E3-4633-9E54-81DA0BCB1E15}"/>
              </a:ext>
            </a:extLst>
          </p:cNvPr>
          <p:cNvCxnSpPr>
            <a:cxnSpLocks/>
            <a:stCxn id="42" idx="0"/>
            <a:endCxn id="43" idx="2"/>
          </p:cNvCxnSpPr>
          <p:nvPr/>
        </p:nvCxnSpPr>
        <p:spPr bwMode="auto">
          <a:xfrm flipH="1" flipV="1">
            <a:off x="3209863" y="2273471"/>
            <a:ext cx="1" cy="24175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D07EEB66-61E9-4D7A-A19E-3A178DB3B7E4}"/>
              </a:ext>
            </a:extLst>
          </p:cNvPr>
          <p:cNvSpPr txBox="1"/>
          <p:nvPr/>
        </p:nvSpPr>
        <p:spPr>
          <a:xfrm>
            <a:off x="445625" y="1741394"/>
            <a:ext cx="156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en-US" sz="1400" dirty="0">
                <a:solidFill>
                  <a:srgbClr val="0070C0"/>
                </a:solidFill>
                <a:latin typeface="Comic Sans MS"/>
              </a:rPr>
              <a:t>Motion-based solution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5107349-E3F4-445C-9FCB-0FC0B6073A1D}"/>
              </a:ext>
            </a:extLst>
          </p:cNvPr>
          <p:cNvSpPr txBox="1"/>
          <p:nvPr/>
        </p:nvSpPr>
        <p:spPr>
          <a:xfrm>
            <a:off x="205880" y="5075222"/>
            <a:ext cx="1978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en-US" sz="1400" dirty="0">
                <a:solidFill>
                  <a:srgbClr val="0070C0"/>
                </a:solidFill>
                <a:latin typeface="Comic Sans MS"/>
              </a:rPr>
              <a:t>Noise-based 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en-US" sz="1400" dirty="0">
                <a:solidFill>
                  <a:srgbClr val="0070C0"/>
                </a:solidFill>
                <a:latin typeface="Comic Sans MS"/>
              </a:rPr>
              <a:t>solution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16A5046-5158-4918-860C-C347AEE84A44}"/>
              </a:ext>
            </a:extLst>
          </p:cNvPr>
          <p:cNvCxnSpPr>
            <a:cxnSpLocks/>
          </p:cNvCxnSpPr>
          <p:nvPr/>
        </p:nvCxnSpPr>
        <p:spPr bwMode="auto">
          <a:xfrm flipV="1">
            <a:off x="8534351" y="2354299"/>
            <a:ext cx="0" cy="3108951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2479800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8013" cy="1141412"/>
          </a:xfrm>
        </p:spPr>
        <p:txBody>
          <a:bodyPr/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Proposed solutions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3400" y="1438093"/>
            <a:ext cx="8534400" cy="4326287"/>
          </a:xfrm>
        </p:spPr>
        <p:txBody>
          <a:bodyPr/>
          <a:lstStyle/>
          <a:p>
            <a:endParaRPr lang="en-US" sz="25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5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5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5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5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>
              <a:buNone/>
            </a:pPr>
            <a:endParaRPr lang="en-US" sz="25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5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00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</a:pP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55315F-0EE8-4C30-B4FE-6732694274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7" t="24823" r="2448"/>
          <a:stretch/>
        </p:blipFill>
        <p:spPr>
          <a:xfrm flipH="1">
            <a:off x="599335" y="1878326"/>
            <a:ext cx="1006629" cy="13959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5EFB39-8777-4D58-90E8-9EF53C3F7AF8}"/>
                  </a:ext>
                </a:extLst>
              </p:cNvPr>
              <p:cNvSpPr txBox="1"/>
              <p:nvPr/>
            </p:nvSpPr>
            <p:spPr>
              <a:xfrm>
                <a:off x="245916" y="5278044"/>
                <a:ext cx="8604934" cy="1547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Comic Sans MS"/>
                  </a:rPr>
                  <a:t>Computing the spectra using </a:t>
                </a:r>
                <a:r>
                  <a:rPr lang="en-US" sz="2000" dirty="0">
                    <a:solidFill>
                      <a:srgbClr val="0070C0"/>
                    </a:solidFill>
                    <a:latin typeface="Comic Sans MS"/>
                  </a:rPr>
                  <a:t>Short-time Fourier transform (STFT)</a:t>
                </a:r>
                <a:endParaRPr lang="en-US" sz="2000" dirty="0">
                  <a:solidFill>
                    <a:schemeClr val="tx1"/>
                  </a:solidFill>
                  <a:latin typeface="Comic Sans M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𝑠𝑝𝑒𝑐𝑡𝑟𝑜𝑔𝑟𝑎𝑚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nary>
                            <m:naryPr>
                              <m:chr m:val="∑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omic Sans MS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omic Sans MS"/>
                  </a:rPr>
                  <a:t>: voice	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omic Sans MS"/>
                  </a:rPr>
                  <a:t>: window	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omic Sans MS"/>
                  </a:rPr>
                  <a:t>: angular frequency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35EFB39-8777-4D58-90E8-9EF53C3F7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16" y="5278044"/>
                <a:ext cx="8604934" cy="1547090"/>
              </a:xfrm>
              <a:prstGeom prst="rect">
                <a:avLst/>
              </a:prstGeom>
              <a:blipFill rotWithShape="0">
                <a:blip r:embed="rId4"/>
                <a:stretch>
                  <a:fillRect l="-708" t="-2362" b="-5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577392F-C352-A047-B0BC-85A726B7EF1F}"/>
              </a:ext>
            </a:extLst>
          </p:cNvPr>
          <p:cNvSpPr txBox="1">
            <a:spLocks/>
          </p:cNvSpPr>
          <p:nvPr/>
        </p:nvSpPr>
        <p:spPr bwMode="auto">
          <a:xfrm>
            <a:off x="533400" y="1273030"/>
            <a:ext cx="7620000" cy="54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endParaRPr lang="en-US" sz="800" kern="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r>
              <a:rPr lang="en-US" sz="2500" kern="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Voice-based solution (Simple attack model)</a:t>
            </a:r>
          </a:p>
          <a:p>
            <a:endParaRPr lang="en-US" sz="2500" kern="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" name="Graphic 14" descr="Volume">
            <a:extLst>
              <a:ext uri="{FF2B5EF4-FFF2-40B4-BE49-F238E27FC236}">
                <a16:creationId xmlns:a16="http://schemas.microsoft.com/office/drawing/2014/main" id="{A16D72F3-0621-410F-8D9B-42087B9D7B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" y="3728858"/>
            <a:ext cx="866179" cy="8661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9B045F-E9D2-462F-A9E0-2CDA654E09D4}"/>
                  </a:ext>
                </a:extLst>
              </p:cNvPr>
              <p:cNvSpPr txBox="1"/>
              <p:nvPr/>
            </p:nvSpPr>
            <p:spPr>
              <a:xfrm>
                <a:off x="7246556" y="3291840"/>
                <a:ext cx="873887" cy="274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9B045F-E9D2-462F-A9E0-2CDA654E0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556" y="3291840"/>
                <a:ext cx="873887" cy="274320"/>
              </a:xfrm>
              <a:prstGeom prst="rect">
                <a:avLst/>
              </a:prstGeom>
              <a:blipFill>
                <a:blip r:embed="rId10"/>
                <a:stretch>
                  <a:fillRect l="-6294" t="-2222" r="-2098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1498AB-E0EB-4E0D-B51B-AAFE84462EAA}"/>
                  </a:ext>
                </a:extLst>
              </p:cNvPr>
              <p:cNvSpPr txBox="1"/>
              <p:nvPr/>
            </p:nvSpPr>
            <p:spPr>
              <a:xfrm>
                <a:off x="7246556" y="3291840"/>
                <a:ext cx="873887" cy="274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1498AB-E0EB-4E0D-B51B-AAFE84462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556" y="3291840"/>
                <a:ext cx="873887" cy="274320"/>
              </a:xfrm>
              <a:prstGeom prst="rect">
                <a:avLst/>
              </a:prstGeom>
              <a:blipFill>
                <a:blip r:embed="rId10"/>
                <a:stretch>
                  <a:fillRect l="-6294" t="-2222" r="-2098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3075BCB4-3CA9-4739-A54D-83D71D6D5CA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9897">
            <a:off x="1186262" y="2530129"/>
            <a:ext cx="741881" cy="74188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EE2D454-0007-42CF-97A6-9CD147B3355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0098">
            <a:off x="1156481" y="3905637"/>
            <a:ext cx="741881" cy="74188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DD9D747-BAF4-C14E-8678-530ECA3FBA07}"/>
              </a:ext>
            </a:extLst>
          </p:cNvPr>
          <p:cNvGrpSpPr/>
          <p:nvPr/>
        </p:nvGrpSpPr>
        <p:grpSpPr>
          <a:xfrm>
            <a:off x="2286000" y="1879456"/>
            <a:ext cx="3323573" cy="3318137"/>
            <a:chOff x="2133600" y="1821502"/>
            <a:chExt cx="3124200" cy="326607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720D643-F9AD-4E60-B29D-478008CFA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133600" y="1821502"/>
              <a:ext cx="3124200" cy="162384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DA0CB1B-1078-47E3-B15C-4D0EEC496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137440" y="3463725"/>
              <a:ext cx="3111940" cy="1623848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EA725B5-06B2-44D5-8E64-2D018B989CC0}"/>
                </a:ext>
              </a:extLst>
            </p:cNvPr>
            <p:cNvSpPr/>
            <p:nvPr/>
          </p:nvSpPr>
          <p:spPr bwMode="auto">
            <a:xfrm>
              <a:off x="2964125" y="1981200"/>
              <a:ext cx="1099802" cy="40351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4C1C255-0FD3-4642-8714-A7C2F8B19B0F}"/>
                </a:ext>
              </a:extLst>
            </p:cNvPr>
            <p:cNvSpPr/>
            <p:nvPr/>
          </p:nvSpPr>
          <p:spPr bwMode="auto">
            <a:xfrm>
              <a:off x="2964125" y="2768068"/>
              <a:ext cx="1099802" cy="40351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ADFD71C-C754-4485-A8A2-950297A45E46}"/>
                </a:ext>
              </a:extLst>
            </p:cNvPr>
            <p:cNvSpPr/>
            <p:nvPr/>
          </p:nvSpPr>
          <p:spPr bwMode="auto">
            <a:xfrm>
              <a:off x="2964125" y="3627506"/>
              <a:ext cx="795002" cy="440995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1B6E647-1BDC-4D66-A8EF-2DEF78808E5A}"/>
                </a:ext>
              </a:extLst>
            </p:cNvPr>
            <p:cNvSpPr/>
            <p:nvPr/>
          </p:nvSpPr>
          <p:spPr bwMode="auto">
            <a:xfrm>
              <a:off x="2964125" y="4432536"/>
              <a:ext cx="795002" cy="40351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50E76DF-63D5-489B-80EC-FDDA012CC262}"/>
                </a:ext>
              </a:extLst>
            </p:cNvPr>
            <p:cNvSpPr/>
            <p:nvPr/>
          </p:nvSpPr>
          <p:spPr bwMode="auto">
            <a:xfrm>
              <a:off x="3846902" y="3616423"/>
              <a:ext cx="1335886" cy="440995"/>
            </a:xfrm>
            <a:prstGeom prst="rect">
              <a:avLst/>
            </a:prstGeom>
            <a:noFill/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A4D0C58-34D9-40C2-87DF-B2508B9DAF89}"/>
                </a:ext>
              </a:extLst>
            </p:cNvPr>
            <p:cNvSpPr/>
            <p:nvPr/>
          </p:nvSpPr>
          <p:spPr bwMode="auto">
            <a:xfrm>
              <a:off x="3816036" y="4417595"/>
              <a:ext cx="1335886" cy="440995"/>
            </a:xfrm>
            <a:prstGeom prst="rect">
              <a:avLst/>
            </a:prstGeom>
            <a:noFill/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1B2F138-98BB-48EF-8BA3-540240E16889}"/>
                </a:ext>
              </a:extLst>
            </p:cNvPr>
            <p:cNvSpPr/>
            <p:nvPr/>
          </p:nvSpPr>
          <p:spPr bwMode="auto">
            <a:xfrm>
              <a:off x="4070470" y="2727034"/>
              <a:ext cx="1081452" cy="440995"/>
            </a:xfrm>
            <a:prstGeom prst="rect">
              <a:avLst/>
            </a:prstGeom>
            <a:noFill/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676FFF8-8D13-4B35-91FA-D1E927EF6F02}"/>
                </a:ext>
              </a:extLst>
            </p:cNvPr>
            <p:cNvSpPr/>
            <p:nvPr/>
          </p:nvSpPr>
          <p:spPr bwMode="auto">
            <a:xfrm>
              <a:off x="4095598" y="1984669"/>
              <a:ext cx="1056324" cy="440995"/>
            </a:xfrm>
            <a:prstGeom prst="rect">
              <a:avLst/>
            </a:prstGeom>
            <a:noFill/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E7DC4AD-68F4-43B8-A7B3-2E0670917364}"/>
              </a:ext>
            </a:extLst>
          </p:cNvPr>
          <p:cNvCxnSpPr>
            <a:cxnSpLocks/>
          </p:cNvCxnSpPr>
          <p:nvPr/>
        </p:nvCxnSpPr>
        <p:spPr bwMode="auto">
          <a:xfrm flipV="1">
            <a:off x="1567301" y="2259028"/>
            <a:ext cx="512800" cy="47291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DA76E48-5C8C-448B-B44C-9CD23DD0A606}"/>
              </a:ext>
            </a:extLst>
          </p:cNvPr>
          <p:cNvCxnSpPr>
            <a:cxnSpLocks/>
          </p:cNvCxnSpPr>
          <p:nvPr/>
        </p:nvCxnSpPr>
        <p:spPr bwMode="auto">
          <a:xfrm flipV="1">
            <a:off x="1257402" y="2969825"/>
            <a:ext cx="856009" cy="15429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FD4ADB0A-9F66-4E17-8B4A-929F5FA6AFBB}"/>
              </a:ext>
            </a:extLst>
          </p:cNvPr>
          <p:cNvSpPr txBox="1">
            <a:spLocks/>
          </p:cNvSpPr>
          <p:nvPr/>
        </p:nvSpPr>
        <p:spPr bwMode="auto">
          <a:xfrm>
            <a:off x="10013486" y="612780"/>
            <a:ext cx="3722169" cy="359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endParaRPr lang="en-US" sz="2000" kern="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2950" lvl="2" indent="-341313">
              <a:spcBef>
                <a:spcPts val="800"/>
              </a:spcBef>
              <a:buSzPct val="80000"/>
            </a:pPr>
            <a:endParaRPr lang="en-US" sz="2000" kern="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2950" lvl="2" indent="-341313">
              <a:spcBef>
                <a:spcPts val="800"/>
              </a:spcBef>
              <a:buSzPct val="80000"/>
            </a:pPr>
            <a:endParaRPr lang="en-US" sz="2100" kern="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endParaRPr lang="en-US" sz="2500" kern="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pPr marL="457200" lvl="1" indent="0">
              <a:buNone/>
            </a:pPr>
            <a:r>
              <a:rPr lang="en-US" sz="2000" kern="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\</a:t>
            </a:r>
          </a:p>
          <a:p>
            <a:pPr lvl="1"/>
            <a:endParaRPr lang="en-US" sz="2000" kern="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</a:pPr>
            <a:endParaRPr lang="en-US" sz="2000" kern="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14339" name="Group 14338">
            <a:extLst>
              <a:ext uri="{FF2B5EF4-FFF2-40B4-BE49-F238E27FC236}">
                <a16:creationId xmlns:a16="http://schemas.microsoft.com/office/drawing/2014/main" id="{988F14D2-E219-418E-96B0-2B59E4E864FA}"/>
              </a:ext>
            </a:extLst>
          </p:cNvPr>
          <p:cNvGrpSpPr/>
          <p:nvPr/>
        </p:nvGrpSpPr>
        <p:grpSpPr>
          <a:xfrm>
            <a:off x="5687154" y="2184077"/>
            <a:ext cx="2272558" cy="3034402"/>
            <a:chOff x="5687154" y="1878326"/>
            <a:chExt cx="2560216" cy="3339797"/>
          </a:xfrm>
        </p:grpSpPr>
        <p:pic>
          <p:nvPicPr>
            <p:cNvPr id="14336" name="Picture 14335">
              <a:extLst>
                <a:ext uri="{FF2B5EF4-FFF2-40B4-BE49-F238E27FC236}">
                  <a16:creationId xmlns:a16="http://schemas.microsoft.com/office/drawing/2014/main" id="{945242B7-2246-48F3-9CD3-7937CA864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154" y="1878326"/>
              <a:ext cx="2560216" cy="3339797"/>
            </a:xfrm>
            <a:prstGeom prst="rect">
              <a:avLst/>
            </a:prstGeom>
          </p:spPr>
        </p:pic>
        <p:grpSp>
          <p:nvGrpSpPr>
            <p:cNvPr id="14337" name="Group 14336">
              <a:extLst>
                <a:ext uri="{FF2B5EF4-FFF2-40B4-BE49-F238E27FC236}">
                  <a16:creationId xmlns:a16="http://schemas.microsoft.com/office/drawing/2014/main" id="{82617946-DE09-4AFD-83BC-8CCDCDE774C5}"/>
                </a:ext>
              </a:extLst>
            </p:cNvPr>
            <p:cNvGrpSpPr/>
            <p:nvPr/>
          </p:nvGrpSpPr>
          <p:grpSpPr>
            <a:xfrm>
              <a:off x="6732127" y="2242596"/>
              <a:ext cx="1154471" cy="1960194"/>
              <a:chOff x="3914333" y="2438400"/>
              <a:chExt cx="1631200" cy="251460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921DD4F-6331-4D90-B7C3-96E797AF110C}"/>
                  </a:ext>
                </a:extLst>
              </p:cNvPr>
              <p:cNvSpPr/>
              <p:nvPr/>
            </p:nvSpPr>
            <p:spPr bwMode="auto">
              <a:xfrm>
                <a:off x="3914333" y="2438400"/>
                <a:ext cx="1600199" cy="2514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08014F2-70CE-4447-9FFC-24CA866D00C6}"/>
                  </a:ext>
                </a:extLst>
              </p:cNvPr>
              <p:cNvSpPr txBox="1"/>
              <p:nvPr/>
            </p:nvSpPr>
            <p:spPr>
              <a:xfrm>
                <a:off x="3945334" y="2690335"/>
                <a:ext cx="1600199" cy="533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Comic Sans MS"/>
                  </a:rPr>
                  <a:t>Hold button and read digits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467FD38-D174-4C85-BFC8-BECF9BC6D677}"/>
                  </a:ext>
                </a:extLst>
              </p:cNvPr>
              <p:cNvSpPr txBox="1"/>
              <p:nvPr/>
            </p:nvSpPr>
            <p:spPr>
              <a:xfrm>
                <a:off x="4137023" y="3290499"/>
                <a:ext cx="1216819" cy="315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Comic Sans MS"/>
                  </a:rPr>
                  <a:t>796432</a:t>
                </a:r>
                <a:endParaRPr lang="en-US" sz="1050" dirty="0">
                  <a:solidFill>
                    <a:schemeClr val="tx1"/>
                  </a:solidFill>
                  <a:latin typeface="Comic Sans MS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6707F06-C3A1-4D78-99AC-4092E3A5C8FD}"/>
                  </a:ext>
                </a:extLst>
              </p:cNvPr>
              <p:cNvSpPr/>
              <p:nvPr/>
            </p:nvSpPr>
            <p:spPr bwMode="auto">
              <a:xfrm>
                <a:off x="4441428" y="4114800"/>
                <a:ext cx="609600" cy="609600"/>
              </a:xfrm>
              <a:prstGeom prst="ellipse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39D0E19-C980-4662-9386-5126F3341EC4}"/>
                  </a:ext>
                </a:extLst>
              </p:cNvPr>
              <p:cNvSpPr txBox="1"/>
              <p:nvPr/>
            </p:nvSpPr>
            <p:spPr>
              <a:xfrm>
                <a:off x="4059829" y="3619301"/>
                <a:ext cx="1371205" cy="325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00B050"/>
                    </a:solidFill>
                    <a:latin typeface="Comic Sans MS"/>
                  </a:rPr>
                  <a:t>Hold to talk</a:t>
                </a:r>
              </a:p>
            </p:txBody>
          </p:sp>
        </p:grp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9124638F-9D42-4562-908B-3242D0AC04F6}"/>
              </a:ext>
            </a:extLst>
          </p:cNvPr>
          <p:cNvSpPr txBox="1"/>
          <p:nvPr/>
        </p:nvSpPr>
        <p:spPr>
          <a:xfrm>
            <a:off x="5525995" y="1877073"/>
            <a:ext cx="2061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kern="0" dirty="0">
                <a:solidFill>
                  <a:srgbClr val="C00000"/>
                </a:solidFill>
                <a:latin typeface="Comic Sans MS"/>
              </a:rPr>
              <a:t>Front  microphone</a:t>
            </a:r>
            <a:endParaRPr lang="en-US" sz="1600" kern="0" dirty="0">
              <a:solidFill>
                <a:srgbClr val="C00000"/>
              </a:solidFill>
              <a:latin typeface="Comic Sans M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A71E4A3-B309-4550-997C-682B66171243}"/>
              </a:ext>
            </a:extLst>
          </p:cNvPr>
          <p:cNvSpPr txBox="1"/>
          <p:nvPr/>
        </p:nvSpPr>
        <p:spPr>
          <a:xfrm>
            <a:off x="7016453" y="4971459"/>
            <a:ext cx="2061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kern="0" dirty="0">
                <a:solidFill>
                  <a:srgbClr val="C00000"/>
                </a:solidFill>
                <a:latin typeface="Comic Sans MS"/>
              </a:rPr>
              <a:t>Prime  microphone</a:t>
            </a:r>
            <a:endParaRPr lang="en-US" sz="1600" kern="0" dirty="0">
              <a:solidFill>
                <a:srgbClr val="C00000"/>
              </a:solidFill>
              <a:latin typeface="Comic Sans M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0F0932-C936-4345-97C8-9927F8C6E856}"/>
              </a:ext>
            </a:extLst>
          </p:cNvPr>
          <p:cNvCxnSpPr>
            <a:cxnSpLocks/>
          </p:cNvCxnSpPr>
          <p:nvPr/>
        </p:nvCxnSpPr>
        <p:spPr bwMode="auto">
          <a:xfrm>
            <a:off x="6835100" y="2184076"/>
            <a:ext cx="270074" cy="20063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E79C7B2-1D8E-4D5F-AA4B-479831FB930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320330" y="4648200"/>
            <a:ext cx="639382" cy="317691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9F587FF-9EC5-534F-95F3-978CE5D311D8}"/>
              </a:ext>
            </a:extLst>
          </p:cNvPr>
          <p:cNvSpPr txBox="1"/>
          <p:nvPr/>
        </p:nvSpPr>
        <p:spPr>
          <a:xfrm>
            <a:off x="1297240" y="3077542"/>
            <a:ext cx="776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kern="0" dirty="0">
                <a:solidFill>
                  <a:schemeClr val="tx1"/>
                </a:solidFill>
                <a:latin typeface="Comic Sans MS"/>
              </a:rPr>
              <a:t>Voice</a:t>
            </a:r>
            <a:endParaRPr lang="en-US" sz="1600" kern="0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5437A10-A936-BE4D-8CA0-E8DA57A2B0B7}"/>
              </a:ext>
            </a:extLst>
          </p:cNvPr>
          <p:cNvSpPr txBox="1"/>
          <p:nvPr/>
        </p:nvSpPr>
        <p:spPr>
          <a:xfrm>
            <a:off x="5040850" y="589222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kern="0" dirty="0">
                <a:solidFill>
                  <a:srgbClr val="C00000"/>
                </a:solidFill>
                <a:latin typeface="Comic Sans MS"/>
              </a:rPr>
              <a:t>Convolution</a:t>
            </a:r>
          </a:p>
          <a:p>
            <a:pPr algn="r"/>
            <a:r>
              <a:rPr lang="en-US" sz="1600" kern="0" dirty="0">
                <a:solidFill>
                  <a:srgbClr val="C00000"/>
                </a:solidFill>
                <a:latin typeface="Comic Sans MS"/>
              </a:rPr>
              <a:t>Time domain to frequency domain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FA274F0-C6E8-45CD-B313-4C9E2F07637A}"/>
              </a:ext>
            </a:extLst>
          </p:cNvPr>
          <p:cNvCxnSpPr>
            <a:cxnSpLocks/>
          </p:cNvCxnSpPr>
          <p:nvPr/>
        </p:nvCxnSpPr>
        <p:spPr bwMode="auto">
          <a:xfrm flipV="1">
            <a:off x="2286000" y="5001033"/>
            <a:ext cx="304800" cy="90763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1348925" y="4318744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kern="0" dirty="0">
                <a:solidFill>
                  <a:schemeClr val="tx1"/>
                </a:solidFill>
                <a:latin typeface="Comic Sans MS"/>
              </a:rPr>
              <a:t>Voice</a:t>
            </a:r>
            <a:endParaRPr lang="en-US" kern="0" dirty="0">
              <a:solidFill>
                <a:schemeClr val="tx1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540034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8013" cy="1141412"/>
          </a:xfrm>
        </p:spPr>
        <p:txBody>
          <a:bodyPr/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Proposed solutions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3400" y="1438093"/>
            <a:ext cx="8534400" cy="4326287"/>
          </a:xfrm>
        </p:spPr>
        <p:txBody>
          <a:bodyPr/>
          <a:lstStyle/>
          <a:p>
            <a:endParaRPr lang="en-US" sz="25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5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5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5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5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>
              <a:buNone/>
            </a:pPr>
            <a:endParaRPr lang="en-US" sz="25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5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00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</a:pP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577392F-C352-A047-B0BC-85A726B7EF1F}"/>
              </a:ext>
            </a:extLst>
          </p:cNvPr>
          <p:cNvSpPr txBox="1">
            <a:spLocks/>
          </p:cNvSpPr>
          <p:nvPr/>
        </p:nvSpPr>
        <p:spPr bwMode="auto">
          <a:xfrm>
            <a:off x="533400" y="1273030"/>
            <a:ext cx="7924800" cy="54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endParaRPr lang="en-US" sz="800" kern="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r>
              <a:rPr lang="en-US" sz="2500" kern="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Voice-based solution for simple attack</a:t>
            </a:r>
          </a:p>
          <a:p>
            <a:endParaRPr lang="en-US" sz="2500" kern="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9B045F-E9D2-462F-A9E0-2CDA654E09D4}"/>
                  </a:ext>
                </a:extLst>
              </p:cNvPr>
              <p:cNvSpPr txBox="1"/>
              <p:nvPr/>
            </p:nvSpPr>
            <p:spPr>
              <a:xfrm>
                <a:off x="7246556" y="3291840"/>
                <a:ext cx="873887" cy="274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9B045F-E9D2-462F-A9E0-2CDA654E0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556" y="3291840"/>
                <a:ext cx="873887" cy="274320"/>
              </a:xfrm>
              <a:prstGeom prst="rect">
                <a:avLst/>
              </a:prstGeom>
              <a:blipFill>
                <a:blip r:embed="rId10"/>
                <a:stretch>
                  <a:fillRect l="-6294" t="-2222" r="-2098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1498AB-E0EB-4E0D-B51B-AAFE84462EAA}"/>
                  </a:ext>
                </a:extLst>
              </p:cNvPr>
              <p:cNvSpPr txBox="1"/>
              <p:nvPr/>
            </p:nvSpPr>
            <p:spPr>
              <a:xfrm>
                <a:off x="7246556" y="3291840"/>
                <a:ext cx="873887" cy="274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1498AB-E0EB-4E0D-B51B-AAFE84462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556" y="3291840"/>
                <a:ext cx="873887" cy="274320"/>
              </a:xfrm>
              <a:prstGeom prst="rect">
                <a:avLst/>
              </a:prstGeom>
              <a:blipFill>
                <a:blip r:embed="rId10"/>
                <a:stretch>
                  <a:fillRect l="-6294" t="-2222" r="-2098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A1A20C0F-7507-4534-833B-26DA97593D41}"/>
              </a:ext>
            </a:extLst>
          </p:cNvPr>
          <p:cNvSpPr txBox="1"/>
          <p:nvPr/>
        </p:nvSpPr>
        <p:spPr>
          <a:xfrm>
            <a:off x="-3084156" y="1739290"/>
            <a:ext cx="1240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omic Sans MS"/>
              </a:rPr>
              <a:t>Spectra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8B1356DE-B655-48C1-A39E-8422851C50C4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-2686024" y="3995052"/>
            <a:ext cx="2344151" cy="1244746"/>
          </a:xfrm>
          <a:prstGeom prst="bentConnector3">
            <a:avLst>
              <a:gd name="adj1" fmla="val -1324"/>
            </a:avLst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CA0653B5-E36F-45D2-8E67-BDB9C235F6E8}"/>
              </a:ext>
            </a:extLst>
          </p:cNvPr>
          <p:cNvGrpSpPr/>
          <p:nvPr/>
        </p:nvGrpSpPr>
        <p:grpSpPr>
          <a:xfrm>
            <a:off x="607587" y="1960418"/>
            <a:ext cx="4116813" cy="4135582"/>
            <a:chOff x="2133600" y="1821502"/>
            <a:chExt cx="3124200" cy="326607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720D643-F9AD-4E60-B29D-478008CFA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33600" y="1821502"/>
              <a:ext cx="3124200" cy="162384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DA0CB1B-1078-47E3-B15C-4D0EEC496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137440" y="3463725"/>
              <a:ext cx="3111940" cy="1623848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EA725B5-06B2-44D5-8E64-2D018B989CC0}"/>
                </a:ext>
              </a:extLst>
            </p:cNvPr>
            <p:cNvSpPr/>
            <p:nvPr/>
          </p:nvSpPr>
          <p:spPr bwMode="auto">
            <a:xfrm>
              <a:off x="2964125" y="1981200"/>
              <a:ext cx="1099802" cy="40351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4C1C255-0FD3-4642-8714-A7C2F8B19B0F}"/>
                </a:ext>
              </a:extLst>
            </p:cNvPr>
            <p:cNvSpPr/>
            <p:nvPr/>
          </p:nvSpPr>
          <p:spPr bwMode="auto">
            <a:xfrm>
              <a:off x="2964125" y="2768068"/>
              <a:ext cx="1099802" cy="40351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ADFD71C-C754-4485-A8A2-950297A45E46}"/>
                </a:ext>
              </a:extLst>
            </p:cNvPr>
            <p:cNvSpPr/>
            <p:nvPr/>
          </p:nvSpPr>
          <p:spPr bwMode="auto">
            <a:xfrm>
              <a:off x="2964125" y="3627506"/>
              <a:ext cx="795002" cy="440995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1B6E647-1BDC-4D66-A8EF-2DEF78808E5A}"/>
                </a:ext>
              </a:extLst>
            </p:cNvPr>
            <p:cNvSpPr/>
            <p:nvPr/>
          </p:nvSpPr>
          <p:spPr bwMode="auto">
            <a:xfrm>
              <a:off x="2964125" y="4432536"/>
              <a:ext cx="795002" cy="40351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50E76DF-63D5-489B-80EC-FDDA012CC262}"/>
                </a:ext>
              </a:extLst>
            </p:cNvPr>
            <p:cNvSpPr/>
            <p:nvPr/>
          </p:nvSpPr>
          <p:spPr bwMode="auto">
            <a:xfrm>
              <a:off x="3846902" y="3616423"/>
              <a:ext cx="1335886" cy="440995"/>
            </a:xfrm>
            <a:prstGeom prst="rect">
              <a:avLst/>
            </a:prstGeom>
            <a:noFill/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A4D0C58-34D9-40C2-87DF-B2508B9DAF89}"/>
                </a:ext>
              </a:extLst>
            </p:cNvPr>
            <p:cNvSpPr/>
            <p:nvPr/>
          </p:nvSpPr>
          <p:spPr bwMode="auto">
            <a:xfrm>
              <a:off x="3816036" y="4417595"/>
              <a:ext cx="1335886" cy="440995"/>
            </a:xfrm>
            <a:prstGeom prst="rect">
              <a:avLst/>
            </a:prstGeom>
            <a:noFill/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1B2F138-98BB-48EF-8BA3-540240E16889}"/>
                </a:ext>
              </a:extLst>
            </p:cNvPr>
            <p:cNvSpPr/>
            <p:nvPr/>
          </p:nvSpPr>
          <p:spPr bwMode="auto">
            <a:xfrm>
              <a:off x="4070470" y="2727034"/>
              <a:ext cx="1081452" cy="440995"/>
            </a:xfrm>
            <a:prstGeom prst="rect">
              <a:avLst/>
            </a:prstGeom>
            <a:noFill/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676FFF8-8D13-4B35-91FA-D1E927EF6F02}"/>
                </a:ext>
              </a:extLst>
            </p:cNvPr>
            <p:cNvSpPr/>
            <p:nvPr/>
          </p:nvSpPr>
          <p:spPr bwMode="auto">
            <a:xfrm>
              <a:off x="4095598" y="1984669"/>
              <a:ext cx="1056324" cy="440995"/>
            </a:xfrm>
            <a:prstGeom prst="rect">
              <a:avLst/>
            </a:prstGeom>
            <a:noFill/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FD4ADB0A-9F66-4E17-8B4A-929F5FA6AFBB}"/>
              </a:ext>
            </a:extLst>
          </p:cNvPr>
          <p:cNvSpPr txBox="1">
            <a:spLocks/>
          </p:cNvSpPr>
          <p:nvPr/>
        </p:nvSpPr>
        <p:spPr bwMode="auto">
          <a:xfrm>
            <a:off x="4724400" y="1989465"/>
            <a:ext cx="4205434" cy="403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r>
              <a:rPr lang="en-US" sz="1800" kern="0" dirty="0">
                <a:solidFill>
                  <a:schemeClr val="tx1"/>
                </a:solidFill>
                <a:latin typeface="Comic Sans MS"/>
                <a:sym typeface="Comic Sans MS"/>
              </a:rPr>
              <a:t>Normal user: </a:t>
            </a:r>
            <a:r>
              <a:rPr lang="en-US" sz="1600" kern="0" dirty="0">
                <a:solidFill>
                  <a:schemeClr val="tx1"/>
                </a:solidFill>
                <a:latin typeface="Comic Sans MS"/>
                <a:sym typeface="Comic Sans MS"/>
              </a:rPr>
              <a:t>two voices are different</a:t>
            </a:r>
          </a:p>
          <a:p>
            <a:pPr marL="742950" lvl="2" indent="-341313">
              <a:spcBef>
                <a:spcPts val="800"/>
              </a:spcBef>
              <a:buSzPct val="80000"/>
            </a:pPr>
            <a:r>
              <a:rPr lang="en-US" sz="1600" kern="0" dirty="0">
                <a:solidFill>
                  <a:schemeClr val="tx1"/>
                </a:solidFill>
                <a:latin typeface="Comic Sans MS"/>
                <a:sym typeface="Comic Sans MS"/>
              </a:rPr>
              <a:t>The voice (prime microphone) </a:t>
            </a:r>
            <a:r>
              <a:rPr lang="en-US" sz="1600" kern="0" dirty="0">
                <a:solidFill>
                  <a:srgbClr val="0070C0"/>
                </a:solidFill>
                <a:latin typeface="Comic Sans MS"/>
                <a:sym typeface="Comic Sans MS"/>
              </a:rPr>
              <a:t>does not</a:t>
            </a:r>
            <a:r>
              <a:rPr lang="en-US" sz="1600" kern="0" dirty="0">
                <a:solidFill>
                  <a:schemeClr val="tx1"/>
                </a:solidFill>
                <a:latin typeface="Comic Sans MS"/>
                <a:sym typeface="Comic Sans MS"/>
              </a:rPr>
              <a:t> contain information of the </a:t>
            </a:r>
            <a:r>
              <a:rPr lang="en-US" sz="1600" kern="0" dirty="0">
                <a:solidFill>
                  <a:srgbClr val="FF0000"/>
                </a:solidFill>
                <a:latin typeface="Comic Sans MS"/>
                <a:sym typeface="Comic Sans MS"/>
              </a:rPr>
              <a:t>unvoiced part</a:t>
            </a:r>
            <a:r>
              <a:rPr lang="en-US" sz="1600" kern="0" dirty="0">
                <a:solidFill>
                  <a:schemeClr val="tx1"/>
                </a:solidFill>
                <a:latin typeface="Comic Sans MS"/>
                <a:sym typeface="Comic Sans MS"/>
              </a:rPr>
              <a:t>.</a:t>
            </a:r>
          </a:p>
          <a:p>
            <a:pPr marL="742950" lvl="2" indent="-341313">
              <a:spcBef>
                <a:spcPts val="800"/>
              </a:spcBef>
              <a:buSzPct val="80000"/>
            </a:pPr>
            <a:r>
              <a:rPr lang="en-US" sz="1600" kern="0" dirty="0">
                <a:solidFill>
                  <a:schemeClr val="tx1"/>
                </a:solidFill>
                <a:latin typeface="Comic Sans MS"/>
                <a:sym typeface="Comic Sans MS"/>
              </a:rPr>
              <a:t>The voice (prime microphone) contains </a:t>
            </a:r>
            <a:r>
              <a:rPr lang="en-US" sz="1600" kern="0" dirty="0">
                <a:solidFill>
                  <a:srgbClr val="0070C0"/>
                </a:solidFill>
                <a:latin typeface="Comic Sans MS"/>
                <a:sym typeface="Comic Sans MS"/>
              </a:rPr>
              <a:t>low-frequency</a:t>
            </a:r>
            <a:r>
              <a:rPr lang="en-US" sz="1600" kern="0" dirty="0">
                <a:solidFill>
                  <a:schemeClr val="tx1"/>
                </a:solidFill>
                <a:latin typeface="Comic Sans MS"/>
                <a:sym typeface="Comic Sans MS"/>
              </a:rPr>
              <a:t> information of the </a:t>
            </a:r>
            <a:r>
              <a:rPr lang="en-US" sz="1600" kern="0" dirty="0">
                <a:solidFill>
                  <a:srgbClr val="7030A0"/>
                </a:solidFill>
                <a:latin typeface="Comic Sans MS"/>
                <a:sym typeface="Comic Sans MS"/>
              </a:rPr>
              <a:t>voiced part</a:t>
            </a:r>
            <a:r>
              <a:rPr lang="en-US" sz="1600" kern="0" dirty="0">
                <a:solidFill>
                  <a:schemeClr val="tx1"/>
                </a:solidFill>
                <a:latin typeface="Comic Sans MS"/>
                <a:sym typeface="Comic Sans MS"/>
              </a:rPr>
              <a:t>.</a:t>
            </a:r>
          </a:p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r>
              <a:rPr lang="en-US" sz="1800" kern="0" dirty="0">
                <a:solidFill>
                  <a:schemeClr val="tx1"/>
                </a:solidFill>
                <a:latin typeface="Comic Sans MS"/>
                <a:sym typeface="Comic Sans MS"/>
              </a:rPr>
              <a:t>Attacker: two voices are similar</a:t>
            </a:r>
          </a:p>
          <a:p>
            <a:pPr marL="742950" lvl="2" indent="-341313">
              <a:spcBef>
                <a:spcPts val="800"/>
              </a:spcBef>
              <a:buSzPct val="80000"/>
            </a:pPr>
            <a:r>
              <a:rPr lang="en-US" sz="1600" kern="0" dirty="0">
                <a:solidFill>
                  <a:schemeClr val="tx1"/>
                </a:solidFill>
                <a:latin typeface="Comic Sans MS"/>
                <a:sym typeface="Comic Sans MS"/>
              </a:rPr>
              <a:t>The voice (prime microphone) contains information of the </a:t>
            </a:r>
            <a:r>
              <a:rPr lang="en-US" sz="1600" kern="0" dirty="0">
                <a:solidFill>
                  <a:srgbClr val="FF0000"/>
                </a:solidFill>
                <a:latin typeface="Comic Sans MS"/>
                <a:sym typeface="Comic Sans MS"/>
              </a:rPr>
              <a:t>unvoiced part</a:t>
            </a:r>
            <a:r>
              <a:rPr lang="en-US" sz="1600" kern="0" dirty="0">
                <a:solidFill>
                  <a:schemeClr val="tx1"/>
                </a:solidFill>
                <a:latin typeface="Comic Sans MS"/>
                <a:sym typeface="Comic Sans MS"/>
              </a:rPr>
              <a:t>.</a:t>
            </a:r>
          </a:p>
          <a:p>
            <a:pPr marL="742950" lvl="2" indent="-341313">
              <a:spcBef>
                <a:spcPts val="800"/>
              </a:spcBef>
              <a:buSzPct val="80000"/>
            </a:pPr>
            <a:r>
              <a:rPr lang="en-US" sz="1600" kern="0" dirty="0">
                <a:solidFill>
                  <a:schemeClr val="tx1"/>
                </a:solidFill>
                <a:latin typeface="Comic Sans MS"/>
                <a:sym typeface="Comic Sans MS"/>
              </a:rPr>
              <a:t>The voice (prime microphone) contains </a:t>
            </a:r>
            <a:r>
              <a:rPr lang="en-US" sz="1600" kern="0" dirty="0">
                <a:solidFill>
                  <a:srgbClr val="0070C0"/>
                </a:solidFill>
                <a:latin typeface="Comic Sans MS"/>
                <a:sym typeface="Comic Sans MS"/>
              </a:rPr>
              <a:t>most</a:t>
            </a:r>
            <a:r>
              <a:rPr lang="en-US" sz="1600" kern="0" dirty="0">
                <a:solidFill>
                  <a:schemeClr val="tx1"/>
                </a:solidFill>
                <a:latin typeface="Comic Sans MS"/>
                <a:sym typeface="Comic Sans MS"/>
              </a:rPr>
              <a:t> information of the </a:t>
            </a:r>
            <a:r>
              <a:rPr lang="en-US" sz="1600" kern="0" dirty="0">
                <a:solidFill>
                  <a:srgbClr val="7030A0"/>
                </a:solidFill>
                <a:latin typeface="Comic Sans MS"/>
                <a:sym typeface="Comic Sans MS"/>
              </a:rPr>
              <a:t>voiced part</a:t>
            </a:r>
            <a:r>
              <a:rPr lang="en-US" sz="1600" kern="0" dirty="0">
                <a:solidFill>
                  <a:schemeClr val="tx1"/>
                </a:solidFill>
                <a:latin typeface="Comic Sans MS"/>
                <a:sym typeface="Comic Sans MS"/>
              </a:rPr>
              <a:t>.</a:t>
            </a:r>
          </a:p>
          <a:p>
            <a:pPr marL="742950" lvl="2" indent="-341313">
              <a:spcBef>
                <a:spcPts val="800"/>
              </a:spcBef>
              <a:buSzPct val="80000"/>
            </a:pPr>
            <a:endParaRPr lang="en-US" sz="1600" kern="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endParaRPr lang="en-US" sz="1800" kern="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endParaRPr lang="en-US" sz="2000" kern="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2950" lvl="2" indent="-341313">
              <a:spcBef>
                <a:spcPts val="800"/>
              </a:spcBef>
              <a:buSzPct val="80000"/>
            </a:pPr>
            <a:endParaRPr lang="en-US" sz="2000" kern="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2950" lvl="2" indent="-341313">
              <a:spcBef>
                <a:spcPts val="800"/>
              </a:spcBef>
              <a:buSzPct val="80000"/>
            </a:pPr>
            <a:endParaRPr lang="en-US" sz="2100" kern="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endParaRPr lang="en-US" sz="2500" kern="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pPr lvl="1"/>
            <a:endParaRPr lang="en-US" sz="2000" kern="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/>
            <a:endParaRPr lang="en-US" sz="2000" kern="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</a:pPr>
            <a:endParaRPr lang="en-US" sz="2000" kern="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072422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17463"/>
            <a:ext cx="8228013" cy="1141412"/>
          </a:xfrm>
        </p:spPr>
        <p:txBody>
          <a:bodyPr/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Proposed solutions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01884" y="1438093"/>
            <a:ext cx="8534400" cy="4326287"/>
          </a:xfrm>
        </p:spPr>
        <p:txBody>
          <a:bodyPr/>
          <a:lstStyle/>
          <a:p>
            <a:endParaRPr lang="en-US" sz="25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5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5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5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5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>
              <a:buNone/>
            </a:pPr>
            <a:endParaRPr lang="en-US" sz="25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5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00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</a:pP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BF5592-3E16-4B80-8667-0996454D7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815" y="4296470"/>
            <a:ext cx="5536090" cy="749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85816A-1317-44CE-930E-44C168558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8291" y="5233666"/>
            <a:ext cx="4519107" cy="53071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577392F-C352-A047-B0BC-85A726B7EF1F}"/>
              </a:ext>
            </a:extLst>
          </p:cNvPr>
          <p:cNvSpPr txBox="1">
            <a:spLocks/>
          </p:cNvSpPr>
          <p:nvPr/>
        </p:nvSpPr>
        <p:spPr bwMode="auto">
          <a:xfrm>
            <a:off x="533400" y="1438093"/>
            <a:ext cx="7620000" cy="95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endParaRPr lang="en-US" sz="800" kern="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r>
              <a:rPr lang="en-US" sz="2500" kern="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Voice-based solution for simple attack</a:t>
            </a:r>
          </a:p>
          <a:p>
            <a:pPr lvl="1"/>
            <a:r>
              <a:rPr lang="en-US" sz="2000" kern="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normal users</a:t>
            </a:r>
          </a:p>
          <a:p>
            <a:endParaRPr lang="en-US" sz="2500" kern="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9B045F-E9D2-462F-A9E0-2CDA654E09D4}"/>
                  </a:ext>
                </a:extLst>
              </p:cNvPr>
              <p:cNvSpPr txBox="1"/>
              <p:nvPr/>
            </p:nvSpPr>
            <p:spPr>
              <a:xfrm>
                <a:off x="7246556" y="3897865"/>
                <a:ext cx="873887" cy="274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9B045F-E9D2-462F-A9E0-2CDA654E0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556" y="3897865"/>
                <a:ext cx="873887" cy="274320"/>
              </a:xfrm>
              <a:prstGeom prst="rect">
                <a:avLst/>
              </a:prstGeom>
              <a:blipFill>
                <a:blip r:embed="rId5"/>
                <a:stretch>
                  <a:fillRect l="-6294" t="-2222" r="-209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1498AB-E0EB-4E0D-B51B-AAFE84462EAA}"/>
                  </a:ext>
                </a:extLst>
              </p:cNvPr>
              <p:cNvSpPr txBox="1"/>
              <p:nvPr/>
            </p:nvSpPr>
            <p:spPr>
              <a:xfrm>
                <a:off x="7246556" y="3897865"/>
                <a:ext cx="873887" cy="274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1498AB-E0EB-4E0D-B51B-AAFE84462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556" y="3897865"/>
                <a:ext cx="873887" cy="274320"/>
              </a:xfrm>
              <a:prstGeom prst="rect">
                <a:avLst/>
              </a:prstGeom>
              <a:blipFill>
                <a:blip r:embed="rId5"/>
                <a:stretch>
                  <a:fillRect l="-6294" t="-2222" r="-209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3BB2907-627E-4544-9C89-00B426C6C2B7}"/>
              </a:ext>
            </a:extLst>
          </p:cNvPr>
          <p:cNvCxnSpPr>
            <a:cxnSpLocks/>
          </p:cNvCxnSpPr>
          <p:nvPr/>
        </p:nvCxnSpPr>
        <p:spPr bwMode="auto">
          <a:xfrm>
            <a:off x="3558533" y="3334990"/>
            <a:ext cx="2189800" cy="1423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07464AB-94BB-4B90-BD5F-8334B1F68C03}"/>
              </a:ext>
            </a:extLst>
          </p:cNvPr>
          <p:cNvCxnSpPr>
            <a:cxnSpLocks/>
          </p:cNvCxnSpPr>
          <p:nvPr/>
        </p:nvCxnSpPr>
        <p:spPr bwMode="auto">
          <a:xfrm>
            <a:off x="7772400" y="3723464"/>
            <a:ext cx="0" cy="115545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83760F6-DF75-4371-A499-904917D99EB9}"/>
              </a:ext>
            </a:extLst>
          </p:cNvPr>
          <p:cNvSpPr txBox="1"/>
          <p:nvPr/>
        </p:nvSpPr>
        <p:spPr>
          <a:xfrm>
            <a:off x="3524774" y="2903795"/>
            <a:ext cx="234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>
                <a:solidFill>
                  <a:srgbClr val="C00000"/>
                </a:solidFill>
                <a:latin typeface="Comic Sans MS"/>
              </a:rPr>
              <a:t>Spectra difference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6070EF-E6A6-4AFF-9651-88C1EE72BA98}"/>
              </a:ext>
            </a:extLst>
          </p:cNvPr>
          <p:cNvSpPr txBox="1"/>
          <p:nvPr/>
        </p:nvSpPr>
        <p:spPr>
          <a:xfrm>
            <a:off x="6470335" y="4878922"/>
            <a:ext cx="221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>
                <a:solidFill>
                  <a:schemeClr val="tx1"/>
                </a:solidFill>
                <a:latin typeface="Comic Sans MS"/>
              </a:rPr>
              <a:t>[32,54,3,…..,34,76]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4447ECF-C674-4409-8AAC-6F2CFA44B779}"/>
              </a:ext>
            </a:extLst>
          </p:cNvPr>
          <p:cNvCxnSpPr>
            <a:cxnSpLocks/>
            <a:stCxn id="42" idx="1"/>
          </p:cNvCxnSpPr>
          <p:nvPr/>
        </p:nvCxnSpPr>
        <p:spPr bwMode="auto">
          <a:xfrm flipH="1">
            <a:off x="5748333" y="5063588"/>
            <a:ext cx="722002" cy="621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AD9547D-16F5-4F5C-8355-028F3B89C803}"/>
              </a:ext>
            </a:extLst>
          </p:cNvPr>
          <p:cNvSpPr txBox="1"/>
          <p:nvPr/>
        </p:nvSpPr>
        <p:spPr>
          <a:xfrm>
            <a:off x="5680317" y="4648200"/>
            <a:ext cx="88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>
                <a:solidFill>
                  <a:srgbClr val="C00000"/>
                </a:solidFill>
                <a:latin typeface="Comic Sans MS"/>
              </a:rPr>
              <a:t>Input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8C096C6-1028-4A02-A21E-821F45062E84}"/>
              </a:ext>
            </a:extLst>
          </p:cNvPr>
          <p:cNvSpPr txBox="1"/>
          <p:nvPr/>
        </p:nvSpPr>
        <p:spPr>
          <a:xfrm>
            <a:off x="5410200" y="3993735"/>
            <a:ext cx="251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>
                <a:solidFill>
                  <a:srgbClr val="C00000"/>
                </a:solidFill>
                <a:latin typeface="Comic Sans MS"/>
              </a:rPr>
              <a:t>Converting to vector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9843DC6-CE99-4094-B1A9-2E3E209AF7E8}"/>
              </a:ext>
            </a:extLst>
          </p:cNvPr>
          <p:cNvCxnSpPr>
            <a:cxnSpLocks/>
          </p:cNvCxnSpPr>
          <p:nvPr/>
        </p:nvCxnSpPr>
        <p:spPr bwMode="auto">
          <a:xfrm flipH="1">
            <a:off x="1488529" y="5063588"/>
            <a:ext cx="539995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8D2DA4F2-8F11-4CDA-A768-E9F2F12D0590}"/>
              </a:ext>
            </a:extLst>
          </p:cNvPr>
          <p:cNvSpPr txBox="1"/>
          <p:nvPr/>
        </p:nvSpPr>
        <p:spPr>
          <a:xfrm>
            <a:off x="461723" y="4878922"/>
            <a:ext cx="1040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>
                <a:solidFill>
                  <a:srgbClr val="C00000"/>
                </a:solidFill>
                <a:latin typeface="Comic Sans MS"/>
              </a:rPr>
              <a:t>Accept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B609777-D256-4750-AAEA-E1E717A19735}"/>
              </a:ext>
            </a:extLst>
          </p:cNvPr>
          <p:cNvSpPr txBox="1"/>
          <p:nvPr/>
        </p:nvSpPr>
        <p:spPr>
          <a:xfrm>
            <a:off x="6997387" y="5250687"/>
            <a:ext cx="1160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>
                <a:solidFill>
                  <a:srgbClr val="C00000"/>
                </a:solidFill>
                <a:latin typeface="Comic Sans MS"/>
              </a:rPr>
              <a:t>Vector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ACBE9E-C687-4BE5-B1F0-292CB6018DBA}"/>
              </a:ext>
            </a:extLst>
          </p:cNvPr>
          <p:cNvSpPr txBox="1"/>
          <p:nvPr/>
        </p:nvSpPr>
        <p:spPr>
          <a:xfrm>
            <a:off x="6470335" y="2583941"/>
            <a:ext cx="230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>
                <a:solidFill>
                  <a:srgbClr val="C00000"/>
                </a:solidFill>
                <a:latin typeface="Comic Sans MS"/>
              </a:rPr>
              <a:t>pattern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414FD8-1E40-4A74-A4C4-F3317DBD52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4696" y="2953698"/>
            <a:ext cx="2895594" cy="759063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DC20860A-B798-4B58-9318-9B7127F94D3D}"/>
              </a:ext>
            </a:extLst>
          </p:cNvPr>
          <p:cNvGrpSpPr/>
          <p:nvPr/>
        </p:nvGrpSpPr>
        <p:grpSpPr>
          <a:xfrm>
            <a:off x="2017374" y="4519456"/>
            <a:ext cx="3730959" cy="1465771"/>
            <a:chOff x="1951648" y="4574211"/>
            <a:chExt cx="3730959" cy="146577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DE5AE54-363F-48DF-A537-CD220ADE4BAB}"/>
                </a:ext>
              </a:extLst>
            </p:cNvPr>
            <p:cNvGrpSpPr/>
            <p:nvPr/>
          </p:nvGrpSpPr>
          <p:grpSpPr>
            <a:xfrm>
              <a:off x="1951648" y="4574211"/>
              <a:ext cx="3730959" cy="1465771"/>
              <a:chOff x="2028524" y="4677047"/>
              <a:chExt cx="3730959" cy="146577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12D96D8-B1D1-427C-BF03-5BB2D845C57A}"/>
                  </a:ext>
                </a:extLst>
              </p:cNvPr>
              <p:cNvSpPr/>
              <p:nvPr/>
            </p:nvSpPr>
            <p:spPr bwMode="auto">
              <a:xfrm>
                <a:off x="2028524" y="4677047"/>
                <a:ext cx="3730959" cy="1465771"/>
              </a:xfrm>
              <a:prstGeom prst="rect">
                <a:avLst/>
              </a:prstGeom>
              <a:solidFill>
                <a:srgbClr val="FCD2C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r>
                  <a:rPr lang="en-US" kern="0" dirty="0">
                    <a:solidFill>
                      <a:schemeClr val="tx1"/>
                    </a:solidFill>
                    <a:latin typeface="Comic Sans MS"/>
                  </a:rPr>
                  <a:t>Support vector machine (SVM)-based classifier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433BAFD-1FD8-414E-A2BB-94476972E1B3}"/>
                  </a:ext>
                </a:extLst>
              </p:cNvPr>
              <p:cNvSpPr txBox="1"/>
              <p:nvPr/>
            </p:nvSpPr>
            <p:spPr>
              <a:xfrm>
                <a:off x="2057400" y="5313642"/>
                <a:ext cx="7715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kern="0" dirty="0">
                    <a:solidFill>
                      <a:schemeClr val="tx1"/>
                    </a:solidFill>
                    <a:latin typeface="Comic Sans MS"/>
                  </a:rPr>
                  <a:t>User: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7C25260-BCE8-40F5-92DB-122FAD61D66E}"/>
                  </a:ext>
                </a:extLst>
              </p:cNvPr>
              <p:cNvSpPr txBox="1"/>
              <p:nvPr/>
            </p:nvSpPr>
            <p:spPr>
              <a:xfrm>
                <a:off x="2057400" y="5651543"/>
                <a:ext cx="1295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kern="0" dirty="0">
                    <a:solidFill>
                      <a:schemeClr val="tx1"/>
                    </a:solidFill>
                    <a:latin typeface="Comic Sans MS"/>
                  </a:rPr>
                  <a:t>Attacker:</a:t>
                </a:r>
              </a:p>
            </p:txBody>
          </p:sp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B0415E8-EBD2-44DC-89FD-A2FFF196BA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1098" t="16390" r="3084" b="33698"/>
            <a:stretch/>
          </p:blipFill>
          <p:spPr>
            <a:xfrm>
              <a:off x="3261437" y="5621285"/>
              <a:ext cx="2021551" cy="300861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A1E2B81-C9D4-49F4-AFC0-A9EFB00E46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705" t="17278" r="4700" b="32070"/>
            <a:stretch/>
          </p:blipFill>
          <p:spPr>
            <a:xfrm>
              <a:off x="3266138" y="5205951"/>
              <a:ext cx="2034364" cy="308375"/>
            </a:xfrm>
            <a:prstGeom prst="rect">
              <a:avLst/>
            </a:prstGeom>
          </p:spPr>
        </p:pic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EFEB4911-7418-41CC-862B-7CEB3E1598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319" y="2491618"/>
            <a:ext cx="3352800" cy="16559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E166AFA-3997-B844-BE25-D49032BACA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9752" y="2528356"/>
            <a:ext cx="3176357" cy="1586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67EABC-3B07-4545-9BC1-18E7F4ABB1B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077" y="287676"/>
            <a:ext cx="2343884" cy="252553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07B345B-975D-0641-94E1-AB0EC25C36F8}"/>
              </a:ext>
            </a:extLst>
          </p:cNvPr>
          <p:cNvSpPr txBox="1"/>
          <p:nvPr/>
        </p:nvSpPr>
        <p:spPr>
          <a:xfrm>
            <a:off x="4798572" y="973052"/>
            <a:ext cx="2106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kern="0" dirty="0">
                <a:solidFill>
                  <a:srgbClr val="C00000"/>
                </a:solidFill>
                <a:latin typeface="Comic Sans MS"/>
              </a:rPr>
              <a:t>Supporting vectors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8737782-469E-814E-A59B-06F5F75673F5}"/>
              </a:ext>
            </a:extLst>
          </p:cNvPr>
          <p:cNvCxnSpPr/>
          <p:nvPr/>
        </p:nvCxnSpPr>
        <p:spPr bwMode="auto">
          <a:xfrm flipH="1" flipV="1">
            <a:off x="6669166" y="1135075"/>
            <a:ext cx="908608" cy="13080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0E3B625-B122-EC4B-9C08-F6D3F93ECA2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669166" y="1244777"/>
            <a:ext cx="1103234" cy="82303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FF445B5-3B81-D74A-989C-7EDB0CB10AC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669166" y="1194950"/>
            <a:ext cx="1484234" cy="40441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EC238ECC-419D-B54D-B7C3-2C5B6C51ACA4}"/>
              </a:ext>
            </a:extLst>
          </p:cNvPr>
          <p:cNvSpPr/>
          <p:nvPr/>
        </p:nvSpPr>
        <p:spPr bwMode="auto">
          <a:xfrm>
            <a:off x="7577774" y="1143000"/>
            <a:ext cx="118426" cy="13080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4E2B964-4C16-C444-A39D-9692233E058A}"/>
              </a:ext>
            </a:extLst>
          </p:cNvPr>
          <p:cNvSpPr/>
          <p:nvPr/>
        </p:nvSpPr>
        <p:spPr bwMode="auto">
          <a:xfrm>
            <a:off x="8162671" y="1567138"/>
            <a:ext cx="118426" cy="13080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1ECF70A-524F-284F-B599-F8717BF9B6CF}"/>
              </a:ext>
            </a:extLst>
          </p:cNvPr>
          <p:cNvSpPr/>
          <p:nvPr/>
        </p:nvSpPr>
        <p:spPr bwMode="auto">
          <a:xfrm>
            <a:off x="7772400" y="2002795"/>
            <a:ext cx="118426" cy="13080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42476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17463"/>
            <a:ext cx="8228013" cy="1141412"/>
          </a:xfrm>
        </p:spPr>
        <p:txBody>
          <a:bodyPr/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Proposed solutions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3400" y="1438093"/>
            <a:ext cx="7620000" cy="543107"/>
          </a:xfrm>
        </p:spPr>
        <p:txBody>
          <a:bodyPr/>
          <a:lstStyle/>
          <a:p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r>
              <a:rPr lang="en-US" sz="25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Motion-based solution for simple attack</a:t>
            </a:r>
          </a:p>
          <a:p>
            <a:pPr lvl="1"/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5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32C5A8-08FC-4869-AC42-1140D4BA72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9985" b="12605"/>
          <a:stretch/>
        </p:blipFill>
        <p:spPr>
          <a:xfrm>
            <a:off x="2163141" y="4552926"/>
            <a:ext cx="2256459" cy="2067822"/>
          </a:xfrm>
          <a:prstGeom prst="rect">
            <a:avLst/>
          </a:prstGeom>
        </p:spPr>
      </p:pic>
      <p:pic>
        <p:nvPicPr>
          <p:cNvPr id="8" name="Graphic 7" descr="Man">
            <a:extLst>
              <a:ext uri="{FF2B5EF4-FFF2-40B4-BE49-F238E27FC236}">
                <a16:creationId xmlns:a16="http://schemas.microsoft.com/office/drawing/2014/main" id="{1D54CBE4-1EBD-4FC3-97DD-D9237E7C16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4427" y="5075381"/>
            <a:ext cx="914400" cy="914400"/>
          </a:xfrm>
          <a:prstGeom prst="rect">
            <a:avLst/>
          </a:prstGeom>
        </p:spPr>
      </p:pic>
      <p:pic>
        <p:nvPicPr>
          <p:cNvPr id="9" name="Graphic 8" descr="Volume">
            <a:extLst>
              <a:ext uri="{FF2B5EF4-FFF2-40B4-BE49-F238E27FC236}">
                <a16:creationId xmlns:a16="http://schemas.microsoft.com/office/drawing/2014/main" id="{76E19ACC-60BC-4E23-93B3-21C63CBB29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01031" y="5219934"/>
            <a:ext cx="625293" cy="62529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4C5A7C8-0AA1-48C0-8240-94D20B02777A}"/>
              </a:ext>
            </a:extLst>
          </p:cNvPr>
          <p:cNvSpPr txBox="1">
            <a:spLocks/>
          </p:cNvSpPr>
          <p:nvPr/>
        </p:nvSpPr>
        <p:spPr bwMode="auto">
          <a:xfrm>
            <a:off x="436418" y="1850358"/>
            <a:ext cx="4495800" cy="220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2500" kern="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/>
            <a:r>
              <a:rPr lang="en-US" sz="2000" kern="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Using accelerator to capture throat motions</a:t>
            </a:r>
          </a:p>
          <a:p>
            <a:pPr lvl="1"/>
            <a:r>
              <a:rPr lang="en-US" sz="2000" kern="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7 features: Variance, minimum, maximum, mean, skewness, kurtosis, standard deviation</a:t>
            </a:r>
          </a:p>
          <a:p>
            <a:pPr lvl="1"/>
            <a:r>
              <a:rPr lang="en-US" sz="2000" kern="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SVM-based classification model for decision</a:t>
            </a:r>
          </a:p>
          <a:p>
            <a:endParaRPr lang="en-US" sz="2500" kern="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EEC93E-E096-4A23-ACAA-FEF81ACFDB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985" b="12605"/>
          <a:stretch/>
        </p:blipFill>
        <p:spPr>
          <a:xfrm>
            <a:off x="5820741" y="4561578"/>
            <a:ext cx="2256459" cy="20678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1D2A43-C90B-43DF-B863-1193312CADE3}"/>
              </a:ext>
            </a:extLst>
          </p:cNvPr>
          <p:cNvSpPr txBox="1"/>
          <p:nvPr/>
        </p:nvSpPr>
        <p:spPr>
          <a:xfrm>
            <a:off x="457200" y="6047627"/>
            <a:ext cx="178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>
                <a:solidFill>
                  <a:srgbClr val="0070C0"/>
                </a:solidFill>
                <a:latin typeface="Comic Sans MS"/>
              </a:rPr>
              <a:t>Normal users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EAC65F-A7CC-44D1-8EE9-CC1E97372944}"/>
              </a:ext>
            </a:extLst>
          </p:cNvPr>
          <p:cNvSpPr txBox="1"/>
          <p:nvPr/>
        </p:nvSpPr>
        <p:spPr>
          <a:xfrm>
            <a:off x="4419600" y="6047627"/>
            <a:ext cx="13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>
                <a:solidFill>
                  <a:srgbClr val="0070C0"/>
                </a:solidFill>
                <a:latin typeface="Comic Sans MS"/>
              </a:rPr>
              <a:t>Attacker</a:t>
            </a:r>
          </a:p>
        </p:txBody>
      </p:sp>
      <p:pic>
        <p:nvPicPr>
          <p:cNvPr id="3" name="videoplayback.mp4">
            <a:hlinkClick r:id="" action="ppaction://media"/>
            <a:extLst>
              <a:ext uri="{FF2B5EF4-FFF2-40B4-BE49-F238E27FC236}">
                <a16:creationId xmlns:a16="http://schemas.microsoft.com/office/drawing/2014/main" id="{D4BA9C0C-2DE6-E64D-8233-A1C3CD8C4E4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526324" y="2211672"/>
            <a:ext cx="2243502" cy="224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014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17463"/>
            <a:ext cx="8228013" cy="1141412"/>
          </a:xfrm>
        </p:spPr>
        <p:txBody>
          <a:bodyPr/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Proposed solutions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DEE2A1-F265-4C4B-9BBC-C4AE7838089A}"/>
              </a:ext>
            </a:extLst>
          </p:cNvPr>
          <p:cNvGrpSpPr/>
          <p:nvPr/>
        </p:nvGrpSpPr>
        <p:grpSpPr>
          <a:xfrm>
            <a:off x="375614" y="2890775"/>
            <a:ext cx="8298513" cy="1248852"/>
            <a:chOff x="457200" y="2743200"/>
            <a:chExt cx="8298513" cy="124885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3819AA6-BF76-4D99-B582-6ED3621A7E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67" t="24823" r="2448"/>
            <a:stretch/>
          </p:blipFill>
          <p:spPr>
            <a:xfrm flipH="1">
              <a:off x="457200" y="2743200"/>
              <a:ext cx="814348" cy="112933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AE15393-7B85-498D-95C1-F2B4A35D6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67677">
              <a:off x="902380" y="3119452"/>
              <a:ext cx="762922" cy="762922"/>
            </a:xfrm>
            <a:prstGeom prst="rect">
              <a:avLst/>
            </a:prstGeom>
          </p:spPr>
        </p:pic>
        <p:pic>
          <p:nvPicPr>
            <p:cNvPr id="19" name="Graphic 18" descr="Database">
              <a:extLst>
                <a:ext uri="{FF2B5EF4-FFF2-40B4-BE49-F238E27FC236}">
                  <a16:creationId xmlns:a16="http://schemas.microsoft.com/office/drawing/2014/main" id="{652D0482-0678-4179-AA53-622821C6A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067771" y="2926166"/>
              <a:ext cx="687942" cy="694547"/>
            </a:xfrm>
            <a:prstGeom prst="rect">
              <a:avLst/>
            </a:prstGeom>
          </p:spPr>
        </p:pic>
        <p:pic>
          <p:nvPicPr>
            <p:cNvPr id="24" name="Graphic 23" descr="Voice">
              <a:extLst>
                <a:ext uri="{FF2B5EF4-FFF2-40B4-BE49-F238E27FC236}">
                  <a16:creationId xmlns:a16="http://schemas.microsoft.com/office/drawing/2014/main" id="{0261C740-70FA-4DE0-A819-2A6926FF7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564999" y="2859821"/>
              <a:ext cx="914400" cy="914400"/>
            </a:xfrm>
            <a:prstGeom prst="rect">
              <a:avLst/>
            </a:prstGeom>
          </p:spPr>
        </p:pic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F4698CB-03F6-4966-A232-F68D4846214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536349" y="3292864"/>
              <a:ext cx="745793" cy="794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EAEC1DD-B1C8-4E5E-8B9B-532AE8BD62AD}"/>
                </a:ext>
              </a:extLst>
            </p:cNvPr>
            <p:cNvSpPr/>
            <p:nvPr/>
          </p:nvSpPr>
          <p:spPr bwMode="auto">
            <a:xfrm>
              <a:off x="3350696" y="2997224"/>
              <a:ext cx="2112387" cy="694547"/>
            </a:xfrm>
            <a:prstGeom prst="rect">
              <a:avLst/>
            </a:prstGeom>
            <a:solidFill>
              <a:srgbClr val="DDCAE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en-US" sz="1400" kern="0" dirty="0">
                  <a:solidFill>
                    <a:schemeClr val="tx1"/>
                  </a:solidFill>
                  <a:latin typeface="Comic Sans MS"/>
                  <a:sym typeface="Comic Sans MS"/>
                </a:rPr>
                <a:t>Injecting random noise (vibration motor)</a:t>
              </a:r>
              <a:endParaRPr lang="en-US" sz="1400" kern="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2E9CBA4-CE52-4AF2-BA62-BFC37EBF6563}"/>
                </a:ext>
              </a:extLst>
            </p:cNvPr>
            <p:cNvCxnSpPr>
              <a:cxnSpLocks/>
              <a:stCxn id="2" idx="3"/>
              <a:endCxn id="21" idx="1"/>
            </p:cNvCxnSpPr>
            <p:nvPr/>
          </p:nvCxnSpPr>
          <p:spPr bwMode="auto">
            <a:xfrm flipV="1">
              <a:off x="5463083" y="3332015"/>
              <a:ext cx="744320" cy="12483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A556CF3-CCBB-4DB2-B0A3-94E34D086E7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211321" y="3276967"/>
              <a:ext cx="745793" cy="794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CBD19C7-E709-433F-8C21-E787FA3A0ECB}"/>
                </a:ext>
              </a:extLst>
            </p:cNvPr>
            <p:cNvGrpSpPr/>
            <p:nvPr/>
          </p:nvGrpSpPr>
          <p:grpSpPr>
            <a:xfrm>
              <a:off x="6207403" y="2874815"/>
              <a:ext cx="914400" cy="914400"/>
              <a:chOff x="6186264" y="2835664"/>
              <a:chExt cx="914400" cy="914400"/>
            </a:xfrm>
          </p:grpSpPr>
          <p:pic>
            <p:nvPicPr>
              <p:cNvPr id="21" name="Graphic 20" descr="Voice">
                <a:extLst>
                  <a:ext uri="{FF2B5EF4-FFF2-40B4-BE49-F238E27FC236}">
                    <a16:creationId xmlns:a16="http://schemas.microsoft.com/office/drawing/2014/main" id="{27AA50FC-2064-403D-BF74-F0808CEA70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186264" y="2835664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76E6E52-DE6A-430E-AFC9-2231F34C98C5}"/>
                  </a:ext>
                </a:extLst>
              </p:cNvPr>
              <p:cNvSpPr/>
              <p:nvPr/>
            </p:nvSpPr>
            <p:spPr bwMode="auto">
              <a:xfrm>
                <a:off x="6331764" y="3045740"/>
                <a:ext cx="45719" cy="1518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6AA822-2CC3-4B69-9339-557E4398A98B}"/>
                </a:ext>
              </a:extLst>
            </p:cNvPr>
            <p:cNvSpPr txBox="1"/>
            <p:nvPr/>
          </p:nvSpPr>
          <p:spPr>
            <a:xfrm>
              <a:off x="5464259" y="3622720"/>
              <a:ext cx="2517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kern="0" dirty="0">
                  <a:solidFill>
                    <a:srgbClr val="C00000"/>
                  </a:solidFill>
                  <a:latin typeface="Comic Sans MS"/>
                </a:rPr>
                <a:t>Num. of vibration: 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6798F43-9EC1-45C7-8650-78477D1A63E5}"/>
                </a:ext>
              </a:extLst>
            </p:cNvPr>
            <p:cNvSpPr txBox="1"/>
            <p:nvPr/>
          </p:nvSpPr>
          <p:spPr>
            <a:xfrm>
              <a:off x="910627" y="3604549"/>
              <a:ext cx="2517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kern="0" dirty="0">
                  <a:solidFill>
                    <a:srgbClr val="C00000"/>
                  </a:solidFill>
                  <a:latin typeface="Comic Sans MS"/>
                </a:rPr>
                <a:t>Raw voices</a:t>
              </a:r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A009417-AB76-48F2-8AA5-6A1A17CEC257}"/>
              </a:ext>
            </a:extLst>
          </p:cNvPr>
          <p:cNvSpPr txBox="1">
            <a:spLocks/>
          </p:cNvSpPr>
          <p:nvPr/>
        </p:nvSpPr>
        <p:spPr bwMode="auto">
          <a:xfrm>
            <a:off x="457199" y="5480389"/>
            <a:ext cx="8534401" cy="207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r>
              <a:rPr lang="en-US" sz="2500" dirty="0">
                <a:solidFill>
                  <a:schemeClr val="tx1"/>
                </a:solidFill>
                <a:latin typeface="Comic Sans MS"/>
                <a:sym typeface="Comic Sans MS"/>
              </a:rPr>
              <a:t>Our solution: </a:t>
            </a:r>
          </a:p>
          <a:p>
            <a:pPr lvl="1"/>
            <a:r>
              <a:rPr lang="en-US" sz="2000" kern="0" dirty="0">
                <a:solidFill>
                  <a:srgbClr val="0070C0"/>
                </a:solidFill>
                <a:latin typeface="Comic Sans MS"/>
                <a:sym typeface="Comic Sans MS"/>
              </a:rPr>
              <a:t>Injecting a random </a:t>
            </a:r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vibration</a:t>
            </a:r>
            <a:r>
              <a:rPr lang="en-US" sz="2000" kern="0" dirty="0">
                <a:solidFill>
                  <a:schemeClr val="tx1"/>
                </a:solidFill>
                <a:latin typeface="Comic Sans MS"/>
                <a:sym typeface="Comic Sans MS"/>
              </a:rPr>
              <a:t> while the user is speaking</a:t>
            </a:r>
            <a:endParaRPr lang="en-US" sz="2000" kern="0" dirty="0">
              <a:solidFill>
                <a:srgbClr val="0070C0"/>
              </a:solidFill>
              <a:latin typeface="Comic Sans MS"/>
              <a:sym typeface="Comic Sans MS"/>
            </a:endParaRPr>
          </a:p>
          <a:p>
            <a:pPr lvl="1"/>
            <a:r>
              <a:rPr lang="en-US" sz="2000" kern="0" dirty="0">
                <a:solidFill>
                  <a:srgbClr val="0070C0"/>
                </a:solidFill>
                <a:latin typeface="Comic Sans MS"/>
                <a:sym typeface="Comic Sans MS"/>
              </a:rPr>
              <a:t>Checking the number of vibration </a:t>
            </a:r>
            <a:r>
              <a:rPr lang="en-US" sz="2000" kern="0" dirty="0">
                <a:solidFill>
                  <a:schemeClr val="tx1"/>
                </a:solidFill>
                <a:latin typeface="Comic Sans MS"/>
                <a:sym typeface="Comic Sans MS"/>
              </a:rPr>
              <a:t>in the voices</a:t>
            </a:r>
            <a:endParaRPr lang="en-US" sz="2000" kern="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7453C54-164D-7A41-B5E0-AABDDE57350B}"/>
              </a:ext>
            </a:extLst>
          </p:cNvPr>
          <p:cNvGrpSpPr/>
          <p:nvPr/>
        </p:nvGrpSpPr>
        <p:grpSpPr>
          <a:xfrm>
            <a:off x="406990" y="4169934"/>
            <a:ext cx="8660810" cy="1280299"/>
            <a:chOff x="457200" y="3995010"/>
            <a:chExt cx="8660810" cy="1280299"/>
          </a:xfrm>
        </p:grpSpPr>
        <p:pic>
          <p:nvPicPr>
            <p:cNvPr id="18" name="Graphic 22" descr="Database">
              <a:extLst>
                <a:ext uri="{FF2B5EF4-FFF2-40B4-BE49-F238E27FC236}">
                  <a16:creationId xmlns:a16="http://schemas.microsoft.com/office/drawing/2014/main" id="{DC19EC7D-B09E-4898-BDA7-ACF6E6768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7200" y="4150181"/>
              <a:ext cx="707420" cy="709787"/>
            </a:xfrm>
            <a:prstGeom prst="rect">
              <a:avLst/>
            </a:prstGeom>
          </p:spPr>
        </p:pic>
        <p:pic>
          <p:nvPicPr>
            <p:cNvPr id="27" name="Graphic 26" descr="Smart Phone">
              <a:extLst>
                <a:ext uri="{FF2B5EF4-FFF2-40B4-BE49-F238E27FC236}">
                  <a16:creationId xmlns:a16="http://schemas.microsoft.com/office/drawing/2014/main" id="{13D79BEB-0CF2-44D3-B16E-D6F06BFFA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534091" y="3995010"/>
              <a:ext cx="1086640" cy="1090274"/>
            </a:xfrm>
            <a:prstGeom prst="rect">
              <a:avLst/>
            </a:prstGeom>
          </p:spPr>
        </p:pic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21C1ED8-B5B5-4710-B8E2-8D1984BAD295}"/>
                </a:ext>
              </a:extLst>
            </p:cNvPr>
            <p:cNvCxnSpPr>
              <a:cxnSpLocks/>
              <a:stCxn id="18" idx="3"/>
            </p:cNvCxnSpPr>
            <p:nvPr/>
          </p:nvCxnSpPr>
          <p:spPr bwMode="auto">
            <a:xfrm flipV="1">
              <a:off x="1164620" y="4505074"/>
              <a:ext cx="587731" cy="1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pic>
          <p:nvPicPr>
            <p:cNvPr id="30" name="Graphic 23" descr="Volume">
              <a:extLst>
                <a:ext uri="{FF2B5EF4-FFF2-40B4-BE49-F238E27FC236}">
                  <a16:creationId xmlns:a16="http://schemas.microsoft.com/office/drawing/2014/main" id="{EBFECA15-29D5-4B23-A09A-644C38E67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436581" y="4276992"/>
              <a:ext cx="493432" cy="493432"/>
            </a:xfrm>
            <a:prstGeom prst="rect">
              <a:avLst/>
            </a:prstGeom>
          </p:spPr>
        </p:pic>
        <p:pic>
          <p:nvPicPr>
            <p:cNvPr id="31" name="Graphic 29" descr="Voice">
              <a:extLst>
                <a:ext uri="{FF2B5EF4-FFF2-40B4-BE49-F238E27FC236}">
                  <a16:creationId xmlns:a16="http://schemas.microsoft.com/office/drawing/2014/main" id="{4CC9EC3A-0678-4198-A445-C281F0E37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960108" y="4066508"/>
              <a:ext cx="914400" cy="914400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0A74330-8C0B-45BF-9E5E-12FB545FD444}"/>
                </a:ext>
              </a:extLst>
            </p:cNvPr>
            <p:cNvSpPr/>
            <p:nvPr/>
          </p:nvSpPr>
          <p:spPr bwMode="auto">
            <a:xfrm>
              <a:off x="3105608" y="4276584"/>
              <a:ext cx="45719" cy="151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2E119DC-D948-4CAF-BF72-B449C0A1279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930003" y="4549108"/>
              <a:ext cx="745793" cy="794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EE5A069-EFD8-4BBB-B09B-09199D3F0CF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803372" y="4541160"/>
              <a:ext cx="745793" cy="794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75D491D-BF16-4FFB-B932-334B8F0A4F88}"/>
                </a:ext>
              </a:extLst>
            </p:cNvPr>
            <p:cNvGrpSpPr/>
            <p:nvPr/>
          </p:nvGrpSpPr>
          <p:grpSpPr>
            <a:xfrm>
              <a:off x="7579918" y="4091908"/>
              <a:ext cx="914400" cy="914400"/>
              <a:chOff x="6186264" y="2835664"/>
              <a:chExt cx="914400" cy="914400"/>
            </a:xfrm>
          </p:grpSpPr>
          <p:pic>
            <p:nvPicPr>
              <p:cNvPr id="36" name="Graphic 39" descr="Voice">
                <a:extLst>
                  <a:ext uri="{FF2B5EF4-FFF2-40B4-BE49-F238E27FC236}">
                    <a16:creationId xmlns:a16="http://schemas.microsoft.com/office/drawing/2014/main" id="{0E654503-E6B3-4F01-9A6A-FE8E9ABCDC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186264" y="2835664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2C0A9DE-F63D-4868-9605-0B6FD119F10C}"/>
                  </a:ext>
                </a:extLst>
              </p:cNvPr>
              <p:cNvSpPr/>
              <p:nvPr/>
            </p:nvSpPr>
            <p:spPr bwMode="auto">
              <a:xfrm>
                <a:off x="6331764" y="3045740"/>
                <a:ext cx="45719" cy="1518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8609606-E547-4E03-9957-EC257693BB76}"/>
                </a:ext>
              </a:extLst>
            </p:cNvPr>
            <p:cNvSpPr/>
            <p:nvPr/>
          </p:nvSpPr>
          <p:spPr bwMode="auto">
            <a:xfrm>
              <a:off x="8014258" y="4685308"/>
              <a:ext cx="45719" cy="151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336EFDC-B1F8-454C-B625-CED6C7F7CFF0}"/>
                </a:ext>
              </a:extLst>
            </p:cNvPr>
            <p:cNvSpPr txBox="1"/>
            <p:nvPr/>
          </p:nvSpPr>
          <p:spPr>
            <a:xfrm>
              <a:off x="6600077" y="4905977"/>
              <a:ext cx="2517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kern="0" dirty="0">
                  <a:solidFill>
                    <a:srgbClr val="C00000"/>
                  </a:solidFill>
                  <a:latin typeface="Comic Sans MS"/>
                </a:rPr>
                <a:t>Num. of vibration: 2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6055C48-6EAD-4FDD-A6C2-ECD04F12F33C}"/>
                </a:ext>
              </a:extLst>
            </p:cNvPr>
            <p:cNvSpPr/>
            <p:nvPr/>
          </p:nvSpPr>
          <p:spPr bwMode="auto">
            <a:xfrm>
              <a:off x="4704557" y="4203288"/>
              <a:ext cx="2112387" cy="694547"/>
            </a:xfrm>
            <a:prstGeom prst="rect">
              <a:avLst/>
            </a:prstGeom>
            <a:solidFill>
              <a:srgbClr val="DDCAE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en-US" sz="1400" kern="0" dirty="0">
                  <a:solidFill>
                    <a:schemeClr val="tx1"/>
                  </a:solidFill>
                  <a:latin typeface="Comic Sans MS"/>
                  <a:sym typeface="Comic Sans MS"/>
                </a:rPr>
                <a:t>Injecting random noise (vibration motor)</a:t>
              </a:r>
              <a:endParaRPr lang="en-US" sz="1400" kern="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3400" y="1438094"/>
            <a:ext cx="8458200" cy="1464854"/>
          </a:xfrm>
        </p:spPr>
        <p:txBody>
          <a:bodyPr/>
          <a:lstStyle/>
          <a:p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r>
              <a:rPr lang="en-US" sz="25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Random noise-based solution for strong attack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Attackers who can </a:t>
            </a:r>
            <a:r>
              <a:rPr lang="en-US" sz="2000" dirty="0">
                <a:solidFill>
                  <a:srgbClr val="0070C0"/>
                </a:solidFill>
                <a:latin typeface="Comic Sans MS"/>
                <a:sym typeface="Comic Sans MS"/>
              </a:rPr>
              <a:t>steal victim’s voices and throat motions from the database</a:t>
            </a:r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 and </a:t>
            </a:r>
            <a:r>
              <a:rPr lang="en-US" sz="2000" dirty="0">
                <a:solidFill>
                  <a:srgbClr val="0070C0"/>
                </a:solidFill>
                <a:latin typeface="Comic Sans MS"/>
                <a:sym typeface="Comic Sans MS"/>
              </a:rPr>
              <a:t>use multiple loudspeakers to imitate the victim</a:t>
            </a:r>
          </a:p>
          <a:p>
            <a:pPr marL="800100" lvl="1" indent="-342900">
              <a:spcBef>
                <a:spcPts val="600"/>
              </a:spcBef>
              <a:buSzPct val="25000"/>
            </a:pP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9033273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17463"/>
            <a:ext cx="8228013" cy="1141412"/>
          </a:xfrm>
        </p:spPr>
        <p:txBody>
          <a:bodyPr/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Proposed solutions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3400" y="1438093"/>
            <a:ext cx="8386762" cy="4810307"/>
          </a:xfrm>
        </p:spPr>
        <p:txBody>
          <a:bodyPr/>
          <a:lstStyle/>
          <a:p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r>
              <a:rPr lang="en-US" sz="25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Random noise-based solution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normal users                    For the attacker</a:t>
            </a:r>
          </a:p>
          <a:p>
            <a:pPr lvl="1"/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</a:pP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1BE770-61A2-4396-9360-53B13A7002D7}"/>
              </a:ext>
            </a:extLst>
          </p:cNvPr>
          <p:cNvSpPr txBox="1">
            <a:spLocks/>
          </p:cNvSpPr>
          <p:nvPr/>
        </p:nvSpPr>
        <p:spPr bwMode="auto">
          <a:xfrm>
            <a:off x="4325221" y="4815997"/>
            <a:ext cx="4359992" cy="204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288925" lvl="1" indent="-231775"/>
            <a:r>
              <a:rPr lang="en-US" sz="1800" dirty="0">
                <a:solidFill>
                  <a:schemeClr val="tx1"/>
                </a:solidFill>
                <a:latin typeface="Comic Sans MS"/>
                <a:sym typeface="Comic Sans MS"/>
              </a:rPr>
              <a:t>The vibration introduces </a:t>
            </a:r>
            <a:r>
              <a:rPr lang="en-US" sz="1800" dirty="0">
                <a:solidFill>
                  <a:srgbClr val="0070C0"/>
                </a:solidFill>
                <a:latin typeface="Comic Sans MS"/>
                <a:sym typeface="Comic Sans MS"/>
              </a:rPr>
              <a:t>high energy to the high-frequency band.</a:t>
            </a:r>
          </a:p>
          <a:p>
            <a:pPr marL="288925" lvl="1" indent="-231775"/>
            <a:r>
              <a:rPr lang="en-US" sz="1800" dirty="0">
                <a:solidFill>
                  <a:schemeClr val="tx1"/>
                </a:solidFill>
                <a:latin typeface="Comic Sans MS"/>
                <a:sym typeface="Comic Sans MS"/>
              </a:rPr>
              <a:t>A vibration is detected </a:t>
            </a:r>
            <a:r>
              <a:rPr lang="en-US" sz="1800" dirty="0">
                <a:solidFill>
                  <a:srgbClr val="0070C0"/>
                </a:solidFill>
                <a:latin typeface="Comic Sans MS"/>
                <a:sym typeface="Comic Sans MS"/>
              </a:rPr>
              <a:t>if the energy of a moving window exceeds a threshold.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03F62D-A1F0-4F0E-BBE6-53774D0BB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39" y="2438400"/>
            <a:ext cx="3276600" cy="2189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EA7569-9481-4895-9679-AB889F65E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501" y="4660461"/>
            <a:ext cx="2971800" cy="20322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1853705-1497-43BC-8088-D7DB72C2FA81}"/>
              </a:ext>
            </a:extLst>
          </p:cNvPr>
          <p:cNvSpPr/>
          <p:nvPr/>
        </p:nvSpPr>
        <p:spPr bwMode="auto">
          <a:xfrm>
            <a:off x="1905000" y="2590800"/>
            <a:ext cx="146786" cy="167639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AB06D3-3919-47AC-8BE1-4DB3E37DDE56}"/>
              </a:ext>
            </a:extLst>
          </p:cNvPr>
          <p:cNvGrpSpPr/>
          <p:nvPr/>
        </p:nvGrpSpPr>
        <p:grpSpPr>
          <a:xfrm>
            <a:off x="4660485" y="2433918"/>
            <a:ext cx="3276600" cy="2189001"/>
            <a:chOff x="4644794" y="2334499"/>
            <a:chExt cx="3276600" cy="21890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F8E37E-1752-446A-AB54-5226A668D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4794" y="2334499"/>
              <a:ext cx="3276600" cy="218900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46EF716-4C66-4781-A050-E7D60A40CD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884" t="7375" r="62790" b="16042"/>
            <a:stretch/>
          </p:blipFill>
          <p:spPr>
            <a:xfrm>
              <a:off x="6397394" y="2510702"/>
              <a:ext cx="76200" cy="16764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38FAFD4-BD8D-49AA-802F-1FA780EA2E0E}"/>
                </a:ext>
              </a:extLst>
            </p:cNvPr>
            <p:cNvSpPr/>
            <p:nvPr/>
          </p:nvSpPr>
          <p:spPr bwMode="auto">
            <a:xfrm>
              <a:off x="5778269" y="2514600"/>
              <a:ext cx="146786" cy="1676399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F41790C-604F-43A6-95BC-7510DD459648}"/>
                </a:ext>
              </a:extLst>
            </p:cNvPr>
            <p:cNvSpPr/>
            <p:nvPr/>
          </p:nvSpPr>
          <p:spPr bwMode="auto">
            <a:xfrm>
              <a:off x="6377711" y="2510703"/>
              <a:ext cx="146786" cy="1676399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B735DB-CD39-4459-8274-BAE824404197}"/>
              </a:ext>
            </a:extLst>
          </p:cNvPr>
          <p:cNvCxnSpPr>
            <a:cxnSpLocks/>
            <a:stCxn id="13" idx="2"/>
          </p:cNvCxnSpPr>
          <p:nvPr/>
        </p:nvCxnSpPr>
        <p:spPr bwMode="auto">
          <a:xfrm>
            <a:off x="1978393" y="4267199"/>
            <a:ext cx="0" cy="65010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52D81A4-A896-E845-A4ED-3524808575E2}"/>
              </a:ext>
            </a:extLst>
          </p:cNvPr>
          <p:cNvSpPr txBox="1"/>
          <p:nvPr/>
        </p:nvSpPr>
        <p:spPr>
          <a:xfrm>
            <a:off x="5338556" y="123776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omic Sans MS"/>
              </a:rPr>
              <a:t>Computed by STFT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482AFDD-9372-8C4D-BD21-C2494C750F25}"/>
              </a:ext>
            </a:extLst>
          </p:cNvPr>
          <p:cNvCxnSpPr/>
          <p:nvPr/>
        </p:nvCxnSpPr>
        <p:spPr bwMode="auto">
          <a:xfrm flipV="1">
            <a:off x="3581400" y="1625126"/>
            <a:ext cx="2590800" cy="80879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B13ADE0-1D19-2848-9128-9694E78BB13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659288" y="1658312"/>
            <a:ext cx="439851" cy="708116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4093537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17463"/>
            <a:ext cx="8228013" cy="1141412"/>
          </a:xfrm>
        </p:spPr>
        <p:txBody>
          <a:bodyPr/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Evaluation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3400" y="1438093"/>
            <a:ext cx="8386762" cy="4810307"/>
          </a:xfrm>
        </p:spPr>
        <p:txBody>
          <a:bodyPr/>
          <a:lstStyle/>
          <a:p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r>
              <a:rPr lang="en-US" sz="25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Methodology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Implementing our system on real smartphones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Using two loudspeakers to perform replay attack</a:t>
            </a:r>
          </a:p>
          <a:p>
            <a:pPr lvl="1"/>
            <a:endParaRPr lang="en-US" sz="200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endParaRPr lang="en-US" sz="80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r>
              <a:rPr lang="en-US" sz="2500" dirty="0">
                <a:solidFill>
                  <a:schemeClr val="tx1"/>
                </a:solidFill>
                <a:latin typeface="Comic Sans MS"/>
                <a:sym typeface="Comic Sans MS"/>
              </a:rPr>
              <a:t>Performance metrics</a:t>
            </a:r>
          </a:p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standard automatic speaker verification metrics</a:t>
            </a:r>
          </a:p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True Acceptance Rate (TAR) </a:t>
            </a:r>
          </a:p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True Rejection Rate (TRR)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95B43B-5DB0-4645-9596-5C62E672E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944" y="3019197"/>
            <a:ext cx="5314950" cy="11525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BCD72B-6716-4CCA-8366-B0BBBE5443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763" y="2857272"/>
            <a:ext cx="1314450" cy="1314450"/>
          </a:xfrm>
          <a:prstGeom prst="rect">
            <a:avLst/>
          </a:prstGeom>
        </p:spPr>
      </p:pic>
      <p:sp>
        <p:nvSpPr>
          <p:cNvPr id="5" name="AutoShape 2" descr="Image result for willnorn soundplus">
            <a:extLst>
              <a:ext uri="{FF2B5EF4-FFF2-40B4-BE49-F238E27FC236}">
                <a16:creationId xmlns:a16="http://schemas.microsoft.com/office/drawing/2014/main" id="{0D41815F-540E-41D6-90B4-034785F60C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4875" y="1476375"/>
            <a:ext cx="73342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6908C5-0DF1-40C7-9FC9-A641F1F332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860" y="3266983"/>
            <a:ext cx="1234812" cy="65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07449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17463"/>
            <a:ext cx="8228013" cy="1141412"/>
          </a:xfrm>
        </p:spPr>
        <p:txBody>
          <a:bodyPr/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Evaluation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04800" y="1473201"/>
            <a:ext cx="8386762" cy="528581"/>
          </a:xfrm>
        </p:spPr>
        <p:txBody>
          <a:bodyPr/>
          <a:lstStyle/>
          <a:p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Influence of locations on random noise-based approach</a:t>
            </a:r>
          </a:p>
          <a:p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FA1D3E-D5C5-491B-B121-694648EA8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4473989"/>
            <a:ext cx="3154068" cy="214394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45067A2-C7F8-6440-B32A-8AF5D4D64E7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64581" y="2210320"/>
          <a:ext cx="4267200" cy="16764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3515586661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1384229246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742051091"/>
                    </a:ext>
                  </a:extLst>
                </a:gridCol>
              </a:tblGrid>
              <a:tr h="32443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Locations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TAR</a:t>
                      </a: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743059"/>
                  </a:ext>
                </a:extLst>
              </a:tr>
              <a:tr h="324434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961188"/>
                  </a:ext>
                </a:extLst>
              </a:tr>
              <a:tr h="324434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065344"/>
                  </a:ext>
                </a:extLst>
              </a:tr>
              <a:tr h="324434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913495"/>
                  </a:ext>
                </a:extLst>
              </a:tr>
              <a:tr h="324434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97.5%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007553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207E4F-3CD1-B14C-A0B1-57230120A671}"/>
              </a:ext>
            </a:extLst>
          </p:cNvPr>
          <p:cNvSpPr txBox="1">
            <a:spLocks/>
          </p:cNvSpPr>
          <p:nvPr/>
        </p:nvSpPr>
        <p:spPr bwMode="auto">
          <a:xfrm>
            <a:off x="287078" y="3962589"/>
            <a:ext cx="8552122" cy="46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Comic Sans MS"/>
                <a:sym typeface="Comic Sans MS"/>
              </a:rPr>
              <a:t>Influence of acoustic noise on spectrum-based approach</a:t>
            </a:r>
            <a:endParaRPr lang="en-US" sz="2400" kern="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000" kern="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000" kern="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000" kern="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000" kern="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3185C5-E420-9048-991A-D2F6A6C536F4}"/>
              </a:ext>
            </a:extLst>
          </p:cNvPr>
          <p:cNvSpPr txBox="1"/>
          <p:nvPr/>
        </p:nvSpPr>
        <p:spPr>
          <a:xfrm>
            <a:off x="664995" y="4604748"/>
            <a:ext cx="3399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omic Sans MS"/>
              </a:rPr>
              <a:t>7 training instances from the user are sufficient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ED6D3D-F1A2-284C-8B59-3E5F3A019588}"/>
              </a:ext>
            </a:extLst>
          </p:cNvPr>
          <p:cNvSpPr/>
          <p:nvPr/>
        </p:nvSpPr>
        <p:spPr bwMode="auto">
          <a:xfrm>
            <a:off x="4267200" y="4953000"/>
            <a:ext cx="2286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8C737A-97B4-C74C-9D9B-DC75A7A38860}"/>
              </a:ext>
            </a:extLst>
          </p:cNvPr>
          <p:cNvSpPr txBox="1"/>
          <p:nvPr/>
        </p:nvSpPr>
        <p:spPr>
          <a:xfrm rot="16200000">
            <a:off x="3934061" y="5209939"/>
            <a:ext cx="790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Times" pitchFamily="2" charset="0"/>
              </a:rPr>
              <a:t>TAR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EDCF38-5AB6-AD40-99E1-1685B65F4616}"/>
              </a:ext>
            </a:extLst>
          </p:cNvPr>
          <p:cNvSpPr/>
          <p:nvPr/>
        </p:nvSpPr>
        <p:spPr bwMode="auto">
          <a:xfrm rot="5400000">
            <a:off x="5803269" y="5432127"/>
            <a:ext cx="227628" cy="22329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76A2CB-F86F-2441-965F-C618B6779853}"/>
              </a:ext>
            </a:extLst>
          </p:cNvPr>
          <p:cNvSpPr txBox="1"/>
          <p:nvPr/>
        </p:nvSpPr>
        <p:spPr>
          <a:xfrm>
            <a:off x="4963256" y="6437746"/>
            <a:ext cx="2381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Times" pitchFamily="2" charset="0"/>
              </a:rPr>
              <a:t># of training instances of the user</a:t>
            </a:r>
          </a:p>
        </p:txBody>
      </p:sp>
    </p:spTree>
    <p:extLst>
      <p:ext uri="{BB962C8B-B14F-4D97-AF65-F5344CB8AC3E}">
        <p14:creationId xmlns:p14="http://schemas.microsoft.com/office/powerpoint/2010/main" val="388992142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17463"/>
            <a:ext cx="8228013" cy="1141412"/>
          </a:xfrm>
        </p:spPr>
        <p:txBody>
          <a:bodyPr/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Evaluation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3400" y="1666693"/>
            <a:ext cx="8386762" cy="3895907"/>
          </a:xfrm>
        </p:spPr>
        <p:txBody>
          <a:bodyPr/>
          <a:lstStyle/>
          <a:p>
            <a:r>
              <a:rPr lang="en-US" sz="25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Overall performance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Simple replay attack</a:t>
            </a:r>
          </a:p>
          <a:p>
            <a:pPr lvl="1"/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Strong replay attack</a:t>
            </a:r>
          </a:p>
          <a:p>
            <a:endParaRPr lang="en-US" sz="25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80C4528-C43E-9D49-93A1-2A03D7130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694250"/>
              </p:ext>
            </p:extLst>
          </p:nvPr>
        </p:nvGraphicFramePr>
        <p:xfrm>
          <a:off x="836613" y="2575556"/>
          <a:ext cx="7848600" cy="139238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62150">
                  <a:extLst>
                    <a:ext uri="{9D8B030D-6E8A-4147-A177-3AD203B41FA5}">
                      <a16:colId xmlns:a16="http://schemas.microsoft.com/office/drawing/2014/main" val="1611350577"/>
                    </a:ext>
                  </a:extLst>
                </a:gridCol>
                <a:gridCol w="1672162">
                  <a:extLst>
                    <a:ext uri="{9D8B030D-6E8A-4147-A177-3AD203B41FA5}">
                      <a16:colId xmlns:a16="http://schemas.microsoft.com/office/drawing/2014/main" val="241929384"/>
                    </a:ext>
                  </a:extLst>
                </a:gridCol>
                <a:gridCol w="1744470">
                  <a:extLst>
                    <a:ext uri="{9D8B030D-6E8A-4147-A177-3AD203B41FA5}">
                      <a16:colId xmlns:a16="http://schemas.microsoft.com/office/drawing/2014/main" val="658941650"/>
                    </a:ext>
                  </a:extLst>
                </a:gridCol>
                <a:gridCol w="2469818">
                  <a:extLst>
                    <a:ext uri="{9D8B030D-6E8A-4147-A177-3AD203B41FA5}">
                      <a16:colId xmlns:a16="http://schemas.microsoft.com/office/drawing/2014/main" val="2098409691"/>
                    </a:ext>
                  </a:extLst>
                </a:gridCol>
              </a:tblGrid>
              <a:tr h="463322"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902030302020204" pitchFamily="66" charset="0"/>
                        </a:rPr>
                        <a:t>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TRR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Computation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950424"/>
                  </a:ext>
                </a:extLst>
              </a:tr>
              <a:tr h="471860"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902030302020204" pitchFamily="66" charset="0"/>
                        </a:rPr>
                        <a:t>Voice-based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902030302020204" pitchFamily="66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902030302020204" pitchFamily="66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902030302020204" pitchFamily="66" charset="0"/>
                        </a:rPr>
                        <a:t>Medium (SVM+STFT)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2417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Motion-based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902030302020204" pitchFamily="66" charset="0"/>
                        </a:rPr>
                        <a:t>93.3%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902030302020204" pitchFamily="66" charset="0"/>
                        </a:rPr>
                        <a:t>88.93%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902030302020204" pitchFamily="66" charset="0"/>
                        </a:rPr>
                        <a:t>Low (SVM)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8201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E657443-96B3-404C-85E1-C5438A06A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897952"/>
              </p:ext>
            </p:extLst>
          </p:nvPr>
        </p:nvGraphicFramePr>
        <p:xfrm>
          <a:off x="841095" y="4616449"/>
          <a:ext cx="7848600" cy="174348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62150">
                  <a:extLst>
                    <a:ext uri="{9D8B030D-6E8A-4147-A177-3AD203B41FA5}">
                      <a16:colId xmlns:a16="http://schemas.microsoft.com/office/drawing/2014/main" val="1611350577"/>
                    </a:ext>
                  </a:extLst>
                </a:gridCol>
                <a:gridCol w="1672162">
                  <a:extLst>
                    <a:ext uri="{9D8B030D-6E8A-4147-A177-3AD203B41FA5}">
                      <a16:colId xmlns:a16="http://schemas.microsoft.com/office/drawing/2014/main" val="241929384"/>
                    </a:ext>
                  </a:extLst>
                </a:gridCol>
                <a:gridCol w="1744470">
                  <a:extLst>
                    <a:ext uri="{9D8B030D-6E8A-4147-A177-3AD203B41FA5}">
                      <a16:colId xmlns:a16="http://schemas.microsoft.com/office/drawing/2014/main" val="658941650"/>
                    </a:ext>
                  </a:extLst>
                </a:gridCol>
                <a:gridCol w="2469818">
                  <a:extLst>
                    <a:ext uri="{9D8B030D-6E8A-4147-A177-3AD203B41FA5}">
                      <a16:colId xmlns:a16="http://schemas.microsoft.com/office/drawing/2014/main" val="2098409691"/>
                    </a:ext>
                  </a:extLst>
                </a:gridCol>
              </a:tblGrid>
              <a:tr h="463322"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902030302020204" pitchFamily="66" charset="0"/>
                        </a:rPr>
                        <a:t>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TRR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Computation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950424"/>
                  </a:ext>
                </a:extLst>
              </a:tr>
              <a:tr h="471860"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902030302020204" pitchFamily="66" charset="0"/>
                        </a:rPr>
                        <a:t>Voice-based</a:t>
                      </a:r>
                    </a:p>
                    <a:p>
                      <a:r>
                        <a:rPr lang="en-US" dirty="0">
                          <a:latin typeface="Comic Sans MS" panose="030F0902030302020204" pitchFamily="66" charset="0"/>
                        </a:rPr>
                        <a:t>&amp; random noise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902030302020204" pitchFamily="66" charset="0"/>
                        </a:rPr>
                        <a:t>97.5%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902030302020204" pitchFamily="66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902030302020204" pitchFamily="66" charset="0"/>
                        </a:rPr>
                        <a:t>High (SVM+2*STFT)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2417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Motion-based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&amp; random noise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902030302020204" pitchFamily="66" charset="0"/>
                        </a:rPr>
                        <a:t>91.0%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902030302020204" pitchFamily="66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mic Sans MS" panose="030F0902030302020204" pitchFamily="66" charset="0"/>
                        </a:rPr>
                        <a:t>Medium (SVM+STFT)</a:t>
                      </a:r>
                    </a:p>
                    <a:p>
                      <a:endParaRPr lang="en-US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82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81561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17463"/>
            <a:ext cx="8228013" cy="1141412"/>
          </a:xfrm>
        </p:spPr>
        <p:txBody>
          <a:bodyPr/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Biometrics: Voiceprint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3400" y="1438093"/>
            <a:ext cx="8386762" cy="4810307"/>
          </a:xfrm>
        </p:spPr>
        <p:txBody>
          <a:bodyPr/>
          <a:lstStyle/>
          <a:p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r>
              <a:rPr lang="en-US" sz="25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Voiceprint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Promising alternative to password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Primary way of communication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Better user experience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Integration with existing techniques for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  <a:r>
              <a:rPr lang="en-US" sz="20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multi-factor authentication</a:t>
            </a: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</a:pP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C90028-0677-9643-ACD4-C8F7FABCD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72" y="4292846"/>
            <a:ext cx="2730500" cy="1651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AFBDA0-E6C4-FB4D-A92B-6245309E65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114800"/>
            <a:ext cx="2167032" cy="20182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9E37DF-3D10-4541-8AB6-4F1C8FD879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64" y="3291697"/>
            <a:ext cx="1231900" cy="12319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5806E4-0FFD-334F-B226-D696CE6A5B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794" y="3394246"/>
            <a:ext cx="1026802" cy="10268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03139E-8142-A345-8555-2C8C0BF4F4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64" y="4016390"/>
            <a:ext cx="1256903" cy="12569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A380296-23A7-1142-9D56-7175F3E073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581" y="4559204"/>
            <a:ext cx="1179648" cy="3851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D05A244-9C78-2B48-AFD1-DAED2582596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206" y="5196434"/>
            <a:ext cx="914417" cy="9144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DFFBF8-DF43-3746-BFFC-054B02DD967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12" y="5387990"/>
            <a:ext cx="1140127" cy="5828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74439E-819E-4DA3-A493-CD9B6959AF60}"/>
              </a:ext>
            </a:extLst>
          </p:cNvPr>
          <p:cNvSpPr txBox="1"/>
          <p:nvPr/>
        </p:nvSpPr>
        <p:spPr>
          <a:xfrm>
            <a:off x="6847417" y="2634897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omic Sans MS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1231871983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17463"/>
            <a:ext cx="8228013" cy="1141412"/>
          </a:xfrm>
        </p:spPr>
        <p:txBody>
          <a:bodyPr/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Conclusion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3400" y="1438093"/>
            <a:ext cx="8151813" cy="4810307"/>
          </a:xfrm>
        </p:spPr>
        <p:txBody>
          <a:bodyPr/>
          <a:lstStyle/>
          <a:p>
            <a:endParaRPr lang="en-US" sz="25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r>
              <a:rPr lang="en-US" sz="25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Smartphone-based liveness detection system</a:t>
            </a:r>
          </a:p>
          <a:p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/>
            <a:r>
              <a:rPr lang="en-US" sz="2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Leveraging microphones and motion sensors in smartphone – </a:t>
            </a:r>
            <a:r>
              <a:rPr lang="en-US" sz="22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without additional hardware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Easy to integrate with off-the-shelf mobile phones -</a:t>
            </a:r>
            <a:r>
              <a:rPr lang="en-US" sz="22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software-based approach</a:t>
            </a:r>
          </a:p>
          <a:p>
            <a:pPr lvl="1"/>
            <a:endParaRPr lang="en-US" sz="2200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r>
              <a:rPr lang="en-US" sz="2500" dirty="0">
                <a:solidFill>
                  <a:schemeClr val="tx1"/>
                </a:solidFill>
                <a:latin typeface="Comic Sans MS"/>
                <a:sym typeface="Comic Sans MS"/>
              </a:rPr>
              <a:t>Good performance against strong attackers</a:t>
            </a:r>
          </a:p>
          <a:p>
            <a:endParaRPr lang="en-US" sz="80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22221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>
                <a:latin typeface="Comic Sans MS" panose="030F0702030302020204" pitchFamily="66" charset="0"/>
                <a:ea typeface="+mj-ea"/>
                <a:cs typeface="+mj-cs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85507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17463"/>
            <a:ext cx="8228013" cy="1141412"/>
          </a:xfrm>
        </p:spPr>
        <p:txBody>
          <a:bodyPr/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Biometrics: Voiceprint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3400" y="1438093"/>
            <a:ext cx="8386762" cy="847907"/>
          </a:xfrm>
        </p:spPr>
        <p:txBody>
          <a:bodyPr/>
          <a:lstStyle/>
          <a:p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r>
              <a:rPr lang="en-US" sz="25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Voiceprint example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</a:pP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52AF2C2-AA09-4BDC-BA2A-C187E57617D5}"/>
              </a:ext>
            </a:extLst>
          </p:cNvPr>
          <p:cNvGrpSpPr/>
          <p:nvPr/>
        </p:nvGrpSpPr>
        <p:grpSpPr>
          <a:xfrm>
            <a:off x="3908028" y="2438400"/>
            <a:ext cx="1637505" cy="2514600"/>
            <a:chOff x="3733800" y="2438400"/>
            <a:chExt cx="1637505" cy="25146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103EB99-CCD8-4CEC-BEC4-375280D853D3}"/>
                </a:ext>
              </a:extLst>
            </p:cNvPr>
            <p:cNvSpPr/>
            <p:nvPr/>
          </p:nvSpPr>
          <p:spPr bwMode="auto">
            <a:xfrm>
              <a:off x="3733800" y="2438400"/>
              <a:ext cx="1600200" cy="2514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B217BE6-5782-4CDA-8933-35D8F2BA0B67}"/>
                </a:ext>
              </a:extLst>
            </p:cNvPr>
            <p:cNvSpPr txBox="1"/>
            <p:nvPr/>
          </p:nvSpPr>
          <p:spPr>
            <a:xfrm>
              <a:off x="3771106" y="2690336"/>
              <a:ext cx="16001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mic Sans MS"/>
                </a:rPr>
                <a:t>Hold button and read digits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E70EA65-84E6-4118-AD2D-C137DA304F2D}"/>
                </a:ext>
              </a:extLst>
            </p:cNvPr>
            <p:cNvSpPr txBox="1"/>
            <p:nvPr/>
          </p:nvSpPr>
          <p:spPr>
            <a:xfrm>
              <a:off x="3962795" y="3290500"/>
              <a:ext cx="12168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mic Sans MS"/>
                </a:rPr>
                <a:t>796432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D68222B-31D5-4594-9809-A556D93B5946}"/>
                </a:ext>
              </a:extLst>
            </p:cNvPr>
            <p:cNvSpPr/>
            <p:nvPr/>
          </p:nvSpPr>
          <p:spPr bwMode="auto">
            <a:xfrm>
              <a:off x="4267200" y="41148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B551A0-5DC2-4E9C-856D-24FB5E2B592E}"/>
                </a:ext>
              </a:extLst>
            </p:cNvPr>
            <p:cNvSpPr txBox="1"/>
            <p:nvPr/>
          </p:nvSpPr>
          <p:spPr>
            <a:xfrm>
              <a:off x="3962795" y="3853432"/>
              <a:ext cx="12168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B050"/>
                  </a:solidFill>
                  <a:latin typeface="Comic Sans MS"/>
                </a:rPr>
                <a:t>Hold to talk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19D042B0-B54C-49AA-A0CD-E8541AC422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7" t="24823" r="2448"/>
          <a:stretch/>
        </p:blipFill>
        <p:spPr>
          <a:xfrm flipH="1">
            <a:off x="1524000" y="2827784"/>
            <a:ext cx="1066800" cy="1479430"/>
          </a:xfrm>
          <a:prstGeom prst="rect">
            <a:avLst/>
          </a:prstGeom>
        </p:spPr>
      </p:pic>
      <p:pic>
        <p:nvPicPr>
          <p:cNvPr id="22" name="Graphic 21" descr="Voice">
            <a:extLst>
              <a:ext uri="{FF2B5EF4-FFF2-40B4-BE49-F238E27FC236}">
                <a16:creationId xmlns:a16="http://schemas.microsoft.com/office/drawing/2014/main" id="{D187BC14-F9CE-4FFC-B60A-D7879C8ACE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65423" y="3238500"/>
            <a:ext cx="914400" cy="914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8C31E44-41D7-4982-9ED7-DEBA8F6394F8}"/>
              </a:ext>
            </a:extLst>
          </p:cNvPr>
          <p:cNvSpPr txBox="1"/>
          <p:nvPr/>
        </p:nvSpPr>
        <p:spPr>
          <a:xfrm>
            <a:off x="2590800" y="3156427"/>
            <a:ext cx="12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omic Sans MS"/>
              </a:rPr>
              <a:t>“796432”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FC863E-CC72-45CE-994D-B09DE04D3CE1}"/>
              </a:ext>
            </a:extLst>
          </p:cNvPr>
          <p:cNvSpPr txBox="1"/>
          <p:nvPr/>
        </p:nvSpPr>
        <p:spPr>
          <a:xfrm>
            <a:off x="6096000" y="350962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Comic Sans MS"/>
              </a:rPr>
              <a:t>Accept/Reject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1DAAD08-6E99-43B9-9E9A-C6BD3D60B57C}"/>
              </a:ext>
            </a:extLst>
          </p:cNvPr>
          <p:cNvCxnSpPr>
            <a:stCxn id="4" idx="3"/>
            <a:endCxn id="26" idx="1"/>
          </p:cNvCxnSpPr>
          <p:nvPr/>
        </p:nvCxnSpPr>
        <p:spPr bwMode="auto">
          <a:xfrm flipV="1">
            <a:off x="5508228" y="3694290"/>
            <a:ext cx="587772" cy="141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962EDEA-8C3E-42CC-BD16-7A375C8885CE}"/>
              </a:ext>
            </a:extLst>
          </p:cNvPr>
          <p:cNvSpPr txBox="1"/>
          <p:nvPr/>
        </p:nvSpPr>
        <p:spPr>
          <a:xfrm>
            <a:off x="2498131" y="2782669"/>
            <a:ext cx="150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>
                <a:solidFill>
                  <a:srgbClr val="C00000"/>
                </a:solidFill>
                <a:latin typeface="Comic Sans MS"/>
              </a:rPr>
              <a:t>passphrase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B1F438-7FF1-564E-A8E1-DB6479469BFD}"/>
              </a:ext>
            </a:extLst>
          </p:cNvPr>
          <p:cNvSpPr txBox="1"/>
          <p:nvPr/>
        </p:nvSpPr>
        <p:spPr>
          <a:xfrm>
            <a:off x="2895600" y="5007192"/>
            <a:ext cx="396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>
                <a:solidFill>
                  <a:srgbClr val="C00000"/>
                </a:solidFill>
                <a:latin typeface="Comic Sans MS"/>
              </a:rPr>
              <a:t>Voiceprint-based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340845699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17463"/>
            <a:ext cx="8228013" cy="1141412"/>
          </a:xfrm>
        </p:spPr>
        <p:txBody>
          <a:bodyPr/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Threats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3400" y="1438093"/>
            <a:ext cx="8151813" cy="2490691"/>
          </a:xfrm>
        </p:spPr>
        <p:txBody>
          <a:bodyPr/>
          <a:lstStyle/>
          <a:p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r>
              <a:rPr lang="en-US" sz="25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Human voice is often exposed to the public</a:t>
            </a:r>
          </a:p>
          <a:p>
            <a:r>
              <a:rPr lang="en-US" sz="2500" dirty="0">
                <a:solidFill>
                  <a:schemeClr val="tx1"/>
                </a:solidFill>
                <a:latin typeface="Comic Sans MS"/>
                <a:sym typeface="Comic Sans MS"/>
              </a:rPr>
              <a:t>Attackers can “steal” victim’s voice with recorders </a:t>
            </a:r>
          </a:p>
          <a:p>
            <a:r>
              <a:rPr lang="en-US" sz="2500" dirty="0">
                <a:solidFill>
                  <a:schemeClr val="tx1"/>
                </a:solidFill>
                <a:latin typeface="Comic Sans MS"/>
                <a:sym typeface="Comic Sans MS"/>
              </a:rPr>
              <a:t>Security issues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E.g. Adversary could impersonate the victim to spoof the voice-based authentication system</a:t>
            </a:r>
          </a:p>
        </p:txBody>
      </p:sp>
      <p:pic>
        <p:nvPicPr>
          <p:cNvPr id="3" name="Graphic 2" descr="Man">
            <a:extLst>
              <a:ext uri="{FF2B5EF4-FFF2-40B4-BE49-F238E27FC236}">
                <a16:creationId xmlns:a16="http://schemas.microsoft.com/office/drawing/2014/main" id="{F6B7B20C-77BF-9B4A-8067-413E0F02C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6838" y="3962400"/>
            <a:ext cx="914400" cy="914400"/>
          </a:xfrm>
          <a:prstGeom prst="rect">
            <a:avLst/>
          </a:prstGeom>
        </p:spPr>
      </p:pic>
      <p:pic>
        <p:nvPicPr>
          <p:cNvPr id="6" name="Graphic 5" descr="Woman">
            <a:extLst>
              <a:ext uri="{FF2B5EF4-FFF2-40B4-BE49-F238E27FC236}">
                <a16:creationId xmlns:a16="http://schemas.microsoft.com/office/drawing/2014/main" id="{18CE413F-7252-3041-9187-591B0B85CE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09876" y="3962400"/>
            <a:ext cx="914400" cy="914400"/>
          </a:xfrm>
          <a:prstGeom prst="rect">
            <a:avLst/>
          </a:prstGeom>
        </p:spPr>
      </p:pic>
      <p:pic>
        <p:nvPicPr>
          <p:cNvPr id="12" name="Graphic 11" descr="Smart Phone">
            <a:extLst>
              <a:ext uri="{FF2B5EF4-FFF2-40B4-BE49-F238E27FC236}">
                <a16:creationId xmlns:a16="http://schemas.microsoft.com/office/drawing/2014/main" id="{0D82FF2F-D74E-EB4B-B94B-733F1DE702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60219" y="5105400"/>
            <a:ext cx="1169991" cy="1169991"/>
          </a:xfrm>
          <a:prstGeom prst="rect">
            <a:avLst/>
          </a:prstGeom>
        </p:spPr>
      </p:pic>
      <p:pic>
        <p:nvPicPr>
          <p:cNvPr id="10" name="Graphic 9" descr="Radio microphone">
            <a:extLst>
              <a:ext uri="{FF2B5EF4-FFF2-40B4-BE49-F238E27FC236}">
                <a16:creationId xmlns:a16="http://schemas.microsoft.com/office/drawing/2014/main" id="{679E454E-7521-9D4C-B2F2-A2CD009257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19057" y="5475954"/>
            <a:ext cx="452314" cy="452314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B08366E-3947-FD45-A5DB-A873B19B97AD}"/>
              </a:ext>
            </a:extLst>
          </p:cNvPr>
          <p:cNvCxnSpPr>
            <a:cxnSpLocks/>
          </p:cNvCxnSpPr>
          <p:nvPr/>
        </p:nvCxnSpPr>
        <p:spPr bwMode="auto">
          <a:xfrm flipH="1">
            <a:off x="2509838" y="4648200"/>
            <a:ext cx="11999" cy="47713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6" name="Graphic 15" descr="Coins">
            <a:extLst>
              <a:ext uri="{FF2B5EF4-FFF2-40B4-BE49-F238E27FC236}">
                <a16:creationId xmlns:a16="http://schemas.microsoft.com/office/drawing/2014/main" id="{13A145CD-994A-D849-AE2B-BD5D111E15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20281" y="5676355"/>
            <a:ext cx="572045" cy="572045"/>
          </a:xfrm>
          <a:prstGeom prst="rect">
            <a:avLst/>
          </a:prstGeom>
        </p:spPr>
      </p:pic>
      <p:pic>
        <p:nvPicPr>
          <p:cNvPr id="18" name="Graphic 17" descr="Credit card">
            <a:extLst>
              <a:ext uri="{FF2B5EF4-FFF2-40B4-BE49-F238E27FC236}">
                <a16:creationId xmlns:a16="http://schemas.microsoft.com/office/drawing/2014/main" id="{318C8448-5084-744C-9CD2-1B61FAB4351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34942" y="5703346"/>
            <a:ext cx="572045" cy="572045"/>
          </a:xfrm>
          <a:prstGeom prst="rect">
            <a:avLst/>
          </a:prstGeom>
        </p:spPr>
      </p:pic>
      <p:pic>
        <p:nvPicPr>
          <p:cNvPr id="20" name="Graphic 19" descr="Money">
            <a:extLst>
              <a:ext uri="{FF2B5EF4-FFF2-40B4-BE49-F238E27FC236}">
                <a16:creationId xmlns:a16="http://schemas.microsoft.com/office/drawing/2014/main" id="{DD13CE12-C846-4245-83E0-8FD8F2632D3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341466" y="5629332"/>
            <a:ext cx="572045" cy="57204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910BA66C-B903-154D-8F6D-174AEA7F9A1D}"/>
              </a:ext>
            </a:extLst>
          </p:cNvPr>
          <p:cNvGrpSpPr/>
          <p:nvPr/>
        </p:nvGrpSpPr>
        <p:grpSpPr>
          <a:xfrm>
            <a:off x="5372656" y="3983512"/>
            <a:ext cx="920482" cy="889760"/>
            <a:chOff x="4560621" y="4114800"/>
            <a:chExt cx="1230579" cy="1230579"/>
          </a:xfrm>
        </p:grpSpPr>
        <p:pic>
          <p:nvPicPr>
            <p:cNvPr id="24" name="Graphic 23" descr="Smart Phone">
              <a:extLst>
                <a:ext uri="{FF2B5EF4-FFF2-40B4-BE49-F238E27FC236}">
                  <a16:creationId xmlns:a16="http://schemas.microsoft.com/office/drawing/2014/main" id="{4F84E054-45CB-ED41-9606-C362CABD1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60621" y="4114800"/>
              <a:ext cx="1230579" cy="1230579"/>
            </a:xfrm>
            <a:prstGeom prst="rect">
              <a:avLst/>
            </a:prstGeom>
          </p:spPr>
        </p:pic>
        <p:pic>
          <p:nvPicPr>
            <p:cNvPr id="25" name="Graphic 24" descr="Radio microphone">
              <a:extLst>
                <a:ext uri="{FF2B5EF4-FFF2-40B4-BE49-F238E27FC236}">
                  <a16:creationId xmlns:a16="http://schemas.microsoft.com/office/drawing/2014/main" id="{52D52D83-C0B8-0543-A2F7-EEA2E0288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947310" y="4509626"/>
              <a:ext cx="457200" cy="457200"/>
            </a:xfrm>
            <a:prstGeom prst="rect">
              <a:avLst/>
            </a:prstGeom>
          </p:spPr>
        </p:pic>
      </p:grpSp>
      <p:pic>
        <p:nvPicPr>
          <p:cNvPr id="26" name="Graphic 25" descr="Volume">
            <a:extLst>
              <a:ext uri="{FF2B5EF4-FFF2-40B4-BE49-F238E27FC236}">
                <a16:creationId xmlns:a16="http://schemas.microsoft.com/office/drawing/2014/main" id="{68B29E41-67C5-8E40-8B0F-65153EB1FA3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413555" y="4206021"/>
            <a:ext cx="493432" cy="493432"/>
          </a:xfrm>
          <a:prstGeom prst="rect">
            <a:avLst/>
          </a:prstGeom>
        </p:spPr>
      </p:pic>
      <p:pic>
        <p:nvPicPr>
          <p:cNvPr id="27" name="Graphic 26" descr="Unlock">
            <a:extLst>
              <a:ext uri="{FF2B5EF4-FFF2-40B4-BE49-F238E27FC236}">
                <a16:creationId xmlns:a16="http://schemas.microsoft.com/office/drawing/2014/main" id="{9433DF71-1089-F14B-B5ED-20A7F3763BB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292173" y="4906700"/>
            <a:ext cx="637466" cy="6374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7A4E71-C139-4DB5-94C8-78D6F9F16188}"/>
              </a:ext>
            </a:extLst>
          </p:cNvPr>
          <p:cNvSpPr txBox="1"/>
          <p:nvPr/>
        </p:nvSpPr>
        <p:spPr>
          <a:xfrm>
            <a:off x="1668914" y="632437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/>
              </a:rPr>
              <a:t>Steal voice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81A0F7-424E-4169-9F4D-B6116A9B77B7}"/>
              </a:ext>
            </a:extLst>
          </p:cNvPr>
          <p:cNvSpPr txBox="1"/>
          <p:nvPr/>
        </p:nvSpPr>
        <p:spPr>
          <a:xfrm>
            <a:off x="4038600" y="6324600"/>
            <a:ext cx="512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/>
              </a:rPr>
              <a:t>Replay to voice-based authentication systems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37408C-87B2-43EB-A4EC-BE71833CD387}"/>
              </a:ext>
            </a:extLst>
          </p:cNvPr>
          <p:cNvSpPr txBox="1"/>
          <p:nvPr/>
        </p:nvSpPr>
        <p:spPr>
          <a:xfrm>
            <a:off x="533400" y="4230231"/>
            <a:ext cx="124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Comic Sans MS"/>
              </a:rPr>
              <a:t>Victims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0EB886-182A-467F-893D-D1B011DFDD4E}"/>
              </a:ext>
            </a:extLst>
          </p:cNvPr>
          <p:cNvSpPr txBox="1"/>
          <p:nvPr/>
        </p:nvSpPr>
        <p:spPr>
          <a:xfrm>
            <a:off x="560073" y="5558936"/>
            <a:ext cx="124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Comic Sans MS"/>
              </a:rPr>
              <a:t>Attacker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DC21F32-2930-40A9-B565-F4339986620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309" y="3720089"/>
            <a:ext cx="822835" cy="146485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941498B-79D1-4E30-A588-305875486B4E}"/>
              </a:ext>
            </a:extLst>
          </p:cNvPr>
          <p:cNvSpPr/>
          <p:nvPr/>
        </p:nvSpPr>
        <p:spPr bwMode="auto">
          <a:xfrm>
            <a:off x="4876800" y="5590466"/>
            <a:ext cx="3505200" cy="733909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5C223E-F59F-4C41-B0D2-411761852996}"/>
              </a:ext>
            </a:extLst>
          </p:cNvPr>
          <p:cNvSpPr txBox="1"/>
          <p:nvPr/>
        </p:nvSpPr>
        <p:spPr>
          <a:xfrm>
            <a:off x="6125184" y="393721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/>
              </a:rPr>
              <a:t>replay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457E36-DC34-4165-AC4D-83022D7BB7F5}"/>
              </a:ext>
            </a:extLst>
          </p:cNvPr>
          <p:cNvSpPr txBox="1"/>
          <p:nvPr/>
        </p:nvSpPr>
        <p:spPr>
          <a:xfrm>
            <a:off x="1803784" y="3827615"/>
            <a:ext cx="143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/>
              </a:rPr>
              <a:t>Passphrase</a:t>
            </a:r>
          </a:p>
        </p:txBody>
      </p:sp>
      <p:pic>
        <p:nvPicPr>
          <p:cNvPr id="34" name="Graphic 33" descr="Voice">
            <a:extLst>
              <a:ext uri="{FF2B5EF4-FFF2-40B4-BE49-F238E27FC236}">
                <a16:creationId xmlns:a16="http://schemas.microsoft.com/office/drawing/2014/main" id="{9780779C-841C-4D18-8D81-48D93F37305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172717" y="4036464"/>
            <a:ext cx="695823" cy="69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4865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0813" cy="45719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Reverse Turing Test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569" y="3580816"/>
            <a:ext cx="3027439" cy="17973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173" y="1764934"/>
            <a:ext cx="78280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CAPTCHA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ompletely 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utomated 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P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ublic 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T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uring test to tell 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omputers and 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H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umans </a:t>
            </a:r>
            <a:r>
              <a:rPr lang="en-US" b="1" dirty="0">
                <a:latin typeface="Comic Sans MS" panose="030F0702030302020204" pitchFamily="66" charset="0"/>
              </a:rPr>
              <a:t>A</a:t>
            </a:r>
            <a:r>
              <a:rPr lang="en-US" dirty="0">
                <a:latin typeface="Comic Sans MS" panose="030F0702030302020204" pitchFamily="66" charset="0"/>
              </a:rPr>
              <a:t>part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Graphic 6" descr="Smart Phone">
            <a:extLst>
              <a:ext uri="{FF2B5EF4-FFF2-40B4-BE49-F238E27FC236}">
                <a16:creationId xmlns:a16="http://schemas.microsoft.com/office/drawing/2014/main" id="{659B0689-5789-6846-8CDB-54E98AF8E9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7800" y="3657600"/>
            <a:ext cx="1169991" cy="1169991"/>
          </a:xfrm>
          <a:prstGeom prst="rect">
            <a:avLst/>
          </a:prstGeom>
        </p:spPr>
      </p:pic>
      <p:pic>
        <p:nvPicPr>
          <p:cNvPr id="8" name="Graphic 7" descr="Voice">
            <a:extLst>
              <a:ext uri="{FF2B5EF4-FFF2-40B4-BE49-F238E27FC236}">
                <a16:creationId xmlns:a16="http://schemas.microsoft.com/office/drawing/2014/main" id="{1EDF0667-9F0E-A645-8D8B-D1F374C7DB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67780" y="3785395"/>
            <a:ext cx="914400" cy="914400"/>
          </a:xfrm>
          <a:prstGeom prst="rect">
            <a:avLst/>
          </a:prstGeom>
        </p:spPr>
      </p:pic>
      <p:pic>
        <p:nvPicPr>
          <p:cNvPr id="10" name="Graphic 9" descr="Man">
            <a:extLst>
              <a:ext uri="{FF2B5EF4-FFF2-40B4-BE49-F238E27FC236}">
                <a16:creationId xmlns:a16="http://schemas.microsoft.com/office/drawing/2014/main" id="{746DA0F1-D88B-334E-ABFE-99AFEDCF4E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42101" y="3785395"/>
            <a:ext cx="914400" cy="9144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13EEE44-38D9-354E-8804-8C9EB091A018}"/>
              </a:ext>
            </a:extLst>
          </p:cNvPr>
          <p:cNvCxnSpPr/>
          <p:nvPr/>
        </p:nvCxnSpPr>
        <p:spPr bwMode="auto">
          <a:xfrm>
            <a:off x="6248400" y="4242595"/>
            <a:ext cx="533400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EEB3B59-33B8-D745-901F-57EDC160ECD4}"/>
              </a:ext>
            </a:extLst>
          </p:cNvPr>
          <p:cNvSpPr txBox="1"/>
          <p:nvPr/>
        </p:nvSpPr>
        <p:spPr>
          <a:xfrm>
            <a:off x="7391400" y="395419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or</a:t>
            </a:r>
          </a:p>
        </p:txBody>
      </p:sp>
      <p:pic>
        <p:nvPicPr>
          <p:cNvPr id="14" name="Graphic 13" descr="Volume">
            <a:extLst>
              <a:ext uri="{FF2B5EF4-FFF2-40B4-BE49-F238E27FC236}">
                <a16:creationId xmlns:a16="http://schemas.microsoft.com/office/drawing/2014/main" id="{B43FE1E9-493D-574F-AF69-1E08C793D5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32608" y="3886297"/>
            <a:ext cx="666985" cy="6669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2A08B78-B663-7E4B-BBE9-A3EEAD8AA8C6}"/>
              </a:ext>
            </a:extLst>
          </p:cNvPr>
          <p:cNvSpPr txBox="1"/>
          <p:nvPr/>
        </p:nvSpPr>
        <p:spPr>
          <a:xfrm>
            <a:off x="4386207" y="4507687"/>
            <a:ext cx="853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voice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F77C37-0524-5A4E-A9DB-0D04DDACD9DD}"/>
              </a:ext>
            </a:extLst>
          </p:cNvPr>
          <p:cNvSpPr txBox="1"/>
          <p:nvPr/>
        </p:nvSpPr>
        <p:spPr>
          <a:xfrm>
            <a:off x="4812790" y="4786045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Voiceprint-based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1378430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3400" y="153988"/>
            <a:ext cx="8228013" cy="1141412"/>
          </a:xfrm>
        </p:spPr>
        <p:txBody>
          <a:bodyPr/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Previous work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940D85C-8342-4279-9323-015BF76F5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660654"/>
              </p:ext>
            </p:extLst>
          </p:nvPr>
        </p:nvGraphicFramePr>
        <p:xfrm>
          <a:off x="533400" y="1397000"/>
          <a:ext cx="7924800" cy="49721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453446971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1153634603"/>
                    </a:ext>
                  </a:extLst>
                </a:gridCol>
              </a:tblGrid>
              <a:tr h="490821">
                <a:tc>
                  <a:txBody>
                    <a:bodyPr/>
                    <a:lstStyle/>
                    <a:p>
                      <a:r>
                        <a:rPr lang="en-US" dirty="0"/>
                        <a:t>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Limitations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518185"/>
                  </a:ext>
                </a:extLst>
              </a:tr>
              <a:tr h="12363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Automatic speaker verification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b="0" kern="0" dirty="0">
                        <a:solidFill>
                          <a:srgbClr val="FF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kern="0" dirty="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Verifying the speaker’s identity (Bob or Alice)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kern="0" dirty="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Cannot defend against replay attack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524270"/>
                  </a:ext>
                </a:extLst>
              </a:tr>
              <a:tr h="32449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Phoneme localization-based liveness detection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(distance)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kern="0" dirty="0">
                        <a:solidFill>
                          <a:srgbClr val="FF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Low true acceptance rate (TAR): </a:t>
                      </a:r>
                      <a:r>
                        <a:rPr lang="en-US" sz="1600" b="0" kern="0" dirty="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the smartphone needs to be static relative to the mouth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kern="0" dirty="0">
                        <a:solidFill>
                          <a:srgbClr val="FF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0" dirty="0" err="1">
                          <a:solidFill>
                            <a:schemeClr val="bg2"/>
                          </a:solidFill>
                          <a:latin typeface="Comic Sans MS"/>
                        </a:rPr>
                        <a:t>VoiceLive</a:t>
                      </a:r>
                      <a:r>
                        <a:rPr lang="en-US" sz="1400" b="0" kern="0" dirty="0">
                          <a:solidFill>
                            <a:schemeClr val="bg2"/>
                          </a:solidFill>
                          <a:latin typeface="Comic Sans MS"/>
                        </a:rPr>
                        <a:t>: A Phoneme Localization based Liveness Detection for Voice Authentication on Smartphones (L. Zhang et al. CCS 2016)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61464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866B3C8-3C2A-41ED-BA2B-9625F2F99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4114800"/>
            <a:ext cx="3667101" cy="21111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E73514-648D-134B-8E26-EEFC2B7429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22" y="2590800"/>
            <a:ext cx="484056" cy="48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0557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8013" cy="1141412"/>
          </a:xfrm>
        </p:spPr>
        <p:txBody>
          <a:bodyPr/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Previous work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940D85C-8342-4279-9323-015BF76F5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835172"/>
              </p:ext>
            </p:extLst>
          </p:nvPr>
        </p:nvGraphicFramePr>
        <p:xfrm>
          <a:off x="533400" y="1397000"/>
          <a:ext cx="7924800" cy="535390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453446971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1153634603"/>
                    </a:ext>
                  </a:extLst>
                </a:gridCol>
              </a:tblGrid>
              <a:tr h="335829">
                <a:tc>
                  <a:txBody>
                    <a:bodyPr/>
                    <a:lstStyle/>
                    <a:p>
                      <a:r>
                        <a:rPr lang="en-US" dirty="0"/>
                        <a:t>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Limitations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518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>
                        <a:solidFill>
                          <a:schemeClr val="tx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Articulatory gesture-based liveness detection (e.g. lip motion)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b="0" kern="0" dirty="0">
                        <a:solidFill>
                          <a:srgbClr val="FF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Low true acceptance rate (TAR): </a:t>
                      </a:r>
                      <a:r>
                        <a:rPr lang="en-US" sz="1600" b="0" kern="0" dirty="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the smartphone needs to be static relative to the mouth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b="0" kern="0" dirty="0">
                        <a:solidFill>
                          <a:srgbClr val="FF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r>
                        <a:rPr lang="en-US" sz="1400" b="0" kern="0" dirty="0">
                          <a:solidFill>
                            <a:schemeClr val="bg2"/>
                          </a:solidFill>
                          <a:latin typeface="Comic Sans MS"/>
                        </a:rPr>
                        <a:t>Hearing Your Voice Is Not Enough: An Articulatory Gesture Based Mobile Voice Authentication (L. Zhang et al. CCS 2017)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524270"/>
                  </a:ext>
                </a:extLst>
              </a:tr>
              <a:tr h="28545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chemeClr val="tx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Leveraging the magnetic fields of loudspeakers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kern="0" dirty="0">
                        <a:solidFill>
                          <a:srgbClr val="FF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Low TAR: cannot work if magnetic noise exists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Low true rejection rate (TRR): cannot work if the attacker uses non-conventional loudspeaker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kern="0" dirty="0">
                        <a:solidFill>
                          <a:srgbClr val="FF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bg2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You Can Hear But You Cannot Steal: Defending against Voice Impersonation Attacks on Smartphones (S. Chen et al. ICDCS 2017)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61464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E14A2D7-FEE7-4A03-8DE4-23A65336A2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3" t="4253" r="5285" b="4114"/>
          <a:stretch/>
        </p:blipFill>
        <p:spPr>
          <a:xfrm>
            <a:off x="838200" y="2590800"/>
            <a:ext cx="1450286" cy="12354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DCDC46-EE28-4727-9171-DFC7086370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56" y="4668101"/>
            <a:ext cx="2557973" cy="20048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10D8FB-8A5B-4B43-B4D9-352DA52A81B4}"/>
              </a:ext>
            </a:extLst>
          </p:cNvPr>
          <p:cNvSpPr txBox="1"/>
          <p:nvPr/>
        </p:nvSpPr>
        <p:spPr>
          <a:xfrm>
            <a:off x="2438400" y="28194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omic Sans MS"/>
              </a:rPr>
              <a:t>(Doppler effect)</a:t>
            </a:r>
          </a:p>
        </p:txBody>
      </p:sp>
    </p:spTree>
    <p:extLst>
      <p:ext uri="{BB962C8B-B14F-4D97-AF65-F5344CB8AC3E}">
        <p14:creationId xmlns:p14="http://schemas.microsoft.com/office/powerpoint/2010/main" val="331157351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17463"/>
            <a:ext cx="8228013" cy="1141412"/>
          </a:xfrm>
        </p:spPr>
        <p:txBody>
          <a:bodyPr/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Basic idea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3400" y="1438093"/>
            <a:ext cx="8001000" cy="1152707"/>
          </a:xfrm>
        </p:spPr>
        <p:txBody>
          <a:bodyPr/>
          <a:lstStyle/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endParaRPr lang="en-US" sz="80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r>
              <a:rPr lang="en-US" sz="2500" dirty="0">
                <a:solidFill>
                  <a:schemeClr val="tx1"/>
                </a:solidFill>
                <a:latin typeface="Comic Sans MS"/>
                <a:sym typeface="Comic Sans MS"/>
              </a:rPr>
              <a:t>Leveraging the structural differences between the vocal systems of human and loudspeakers</a:t>
            </a: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2950" lvl="2" indent="-341313">
              <a:spcBef>
                <a:spcPts val="800"/>
              </a:spcBef>
              <a:buSzPct val="80000"/>
            </a:pP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2950" lvl="2" indent="-341313">
              <a:spcBef>
                <a:spcPts val="800"/>
              </a:spcBef>
              <a:buSzPct val="80000"/>
            </a:pPr>
            <a:endParaRPr lang="en-US" sz="210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endParaRPr lang="en-US" sz="250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</a:pP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430F1C-3E64-4A61-B465-F31F00BC566F}"/>
              </a:ext>
            </a:extLst>
          </p:cNvPr>
          <p:cNvSpPr txBox="1">
            <a:spLocks/>
          </p:cNvSpPr>
          <p:nvPr/>
        </p:nvSpPr>
        <p:spPr bwMode="auto">
          <a:xfrm>
            <a:off x="4668378" y="2894787"/>
            <a:ext cx="3888177" cy="255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r>
              <a:rPr lang="en-US" sz="2000" kern="0" dirty="0">
                <a:solidFill>
                  <a:schemeClr val="tx1"/>
                </a:solidFill>
                <a:latin typeface="Comic Sans MS"/>
                <a:sym typeface="Comic Sans MS"/>
              </a:rPr>
              <a:t>The </a:t>
            </a:r>
            <a:r>
              <a:rPr lang="en-US" sz="2000" kern="0" dirty="0">
                <a:solidFill>
                  <a:srgbClr val="0070C0"/>
                </a:solidFill>
                <a:latin typeface="Comic Sans MS"/>
                <a:sym typeface="Comic Sans MS"/>
              </a:rPr>
              <a:t>voices</a:t>
            </a:r>
            <a:r>
              <a:rPr lang="en-US" sz="2000" kern="0" dirty="0">
                <a:solidFill>
                  <a:schemeClr val="tx1"/>
                </a:solidFill>
                <a:latin typeface="Comic Sans MS"/>
                <a:sym typeface="Comic Sans MS"/>
              </a:rPr>
              <a:t> at the mouth and the throat are different</a:t>
            </a:r>
          </a:p>
          <a:p>
            <a:pPr marL="0" lvl="1" indent="0">
              <a:spcBef>
                <a:spcPts val="800"/>
              </a:spcBef>
              <a:buSzPct val="80000"/>
              <a:buNone/>
            </a:pPr>
            <a:r>
              <a:rPr lang="en-US" sz="2000" kern="0" dirty="0">
                <a:solidFill>
                  <a:schemeClr val="tx1"/>
                </a:solidFill>
                <a:latin typeface="Comic Sans MS"/>
                <a:sym typeface="Comic Sans MS"/>
              </a:rPr>
              <a:t>	(spectrum-based approach)</a:t>
            </a:r>
          </a:p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r>
              <a:rPr lang="en-US" sz="2000" kern="0" dirty="0">
                <a:solidFill>
                  <a:schemeClr val="tx1"/>
                </a:solidFill>
                <a:latin typeface="Comic Sans MS"/>
                <a:sym typeface="Comic Sans MS"/>
              </a:rPr>
              <a:t>Up and down </a:t>
            </a:r>
            <a:r>
              <a:rPr lang="en-US" sz="2000" kern="0" dirty="0">
                <a:solidFill>
                  <a:srgbClr val="0070C0"/>
                </a:solidFill>
                <a:latin typeface="Comic Sans MS"/>
                <a:sym typeface="Comic Sans MS"/>
              </a:rPr>
              <a:t>motions</a:t>
            </a:r>
            <a:r>
              <a:rPr lang="en-US" sz="2000" kern="0" dirty="0">
                <a:solidFill>
                  <a:schemeClr val="tx1"/>
                </a:solidFill>
                <a:latin typeface="Comic Sans MS"/>
                <a:sym typeface="Comic Sans MS"/>
              </a:rPr>
              <a:t> exist during speaking</a:t>
            </a:r>
          </a:p>
          <a:p>
            <a:pPr marL="0" lvl="1" indent="0">
              <a:spcBef>
                <a:spcPts val="800"/>
              </a:spcBef>
              <a:buSzPct val="80000"/>
              <a:buNone/>
            </a:pPr>
            <a:r>
              <a:rPr lang="en-US" sz="2000" kern="0" dirty="0">
                <a:solidFill>
                  <a:schemeClr val="tx1"/>
                </a:solidFill>
                <a:latin typeface="Comic Sans MS"/>
                <a:sym typeface="Comic Sans MS"/>
              </a:rPr>
              <a:t>	(motion-based approach)</a:t>
            </a:r>
          </a:p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endParaRPr lang="en-US" sz="2000" kern="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endParaRPr lang="en-US" sz="2000" kern="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endParaRPr lang="en-US" sz="2000" kern="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2950" lvl="2" indent="-341313">
              <a:spcBef>
                <a:spcPts val="800"/>
              </a:spcBef>
              <a:buSzPct val="80000"/>
            </a:pPr>
            <a:endParaRPr lang="en-US" sz="2000" kern="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2950" lvl="2" indent="-341313">
              <a:spcBef>
                <a:spcPts val="800"/>
              </a:spcBef>
              <a:buSzPct val="80000"/>
            </a:pPr>
            <a:endParaRPr lang="en-US" sz="2100" kern="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endParaRPr lang="en-US" sz="2500" kern="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pPr lvl="1"/>
            <a:endParaRPr lang="en-US" sz="2000" kern="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/>
            <a:endParaRPr lang="en-US" sz="2000" kern="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</a:pPr>
            <a:endParaRPr lang="en-US" sz="2000" kern="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DB49AE-0EF2-C74A-9339-A235120BE69A}"/>
              </a:ext>
            </a:extLst>
          </p:cNvPr>
          <p:cNvGrpSpPr/>
          <p:nvPr/>
        </p:nvGrpSpPr>
        <p:grpSpPr>
          <a:xfrm>
            <a:off x="838200" y="2492905"/>
            <a:ext cx="4820368" cy="3374495"/>
            <a:chOff x="838200" y="2492905"/>
            <a:chExt cx="4820368" cy="337449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F47795F-D7A9-4090-9EDA-4916EACCC3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67" t="24823" r="2448"/>
            <a:stretch/>
          </p:blipFill>
          <p:spPr>
            <a:xfrm flipH="1">
              <a:off x="838200" y="2492905"/>
              <a:ext cx="1464091" cy="2030391"/>
            </a:xfrm>
            <a:prstGeom prst="rect">
              <a:avLst/>
            </a:prstGeom>
          </p:spPr>
        </p:pic>
        <p:pic>
          <p:nvPicPr>
            <p:cNvPr id="7" name="Graphic 6" descr="Radio microphone">
              <a:extLst>
                <a:ext uri="{FF2B5EF4-FFF2-40B4-BE49-F238E27FC236}">
                  <a16:creationId xmlns:a16="http://schemas.microsoft.com/office/drawing/2014/main" id="{8335188C-2FCD-4D56-B211-E588DC668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49146" y="3590967"/>
              <a:ext cx="322369" cy="32236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8ADAAE-69E7-4002-9086-7E2C84A877F5}"/>
                </a:ext>
              </a:extLst>
            </p:cNvPr>
            <p:cNvSpPr txBox="1"/>
            <p:nvPr/>
          </p:nvSpPr>
          <p:spPr>
            <a:xfrm>
              <a:off x="3870447" y="5080146"/>
              <a:ext cx="1788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Comic Sans MS"/>
                </a:rPr>
                <a:t>Throat motion</a:t>
              </a:r>
            </a:p>
          </p:txBody>
        </p:sp>
        <p:pic>
          <p:nvPicPr>
            <p:cNvPr id="13" name="Graphic 12" descr="Voice">
              <a:extLst>
                <a:ext uri="{FF2B5EF4-FFF2-40B4-BE49-F238E27FC236}">
                  <a16:creationId xmlns:a16="http://schemas.microsoft.com/office/drawing/2014/main" id="{35E818C9-CDEC-4E47-A3B8-D4EE42FE5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610230" y="3283378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Voice">
              <a:extLst>
                <a:ext uri="{FF2B5EF4-FFF2-40B4-BE49-F238E27FC236}">
                  <a16:creationId xmlns:a16="http://schemas.microsoft.com/office/drawing/2014/main" id="{7156B794-0775-4175-869C-F588AA3B8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96089" y="3741077"/>
              <a:ext cx="914400" cy="9144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E2EDD67-7DA7-403F-B74A-643D6B7F2C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67" t="79472" r="18942"/>
            <a:stretch/>
          </p:blipFill>
          <p:spPr>
            <a:xfrm flipH="1">
              <a:off x="2926713" y="4597011"/>
              <a:ext cx="1046159" cy="1270389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1B03CD3-EB06-41C3-9957-CDD8E6BA467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625610" y="4995669"/>
              <a:ext cx="0" cy="538286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8F83594D-657B-43B1-849A-3BB84435A79E}"/>
                </a:ext>
              </a:extLst>
            </p:cNvPr>
            <p:cNvCxnSpPr/>
            <p:nvPr/>
          </p:nvCxnSpPr>
          <p:spPr bwMode="auto">
            <a:xfrm>
              <a:off x="3776210" y="5000555"/>
              <a:ext cx="0" cy="528514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CC8D9A4-CC52-40BD-A625-0FC911D4F7C1}"/>
                </a:ext>
              </a:extLst>
            </p:cNvPr>
            <p:cNvCxnSpPr>
              <a:cxnSpLocks/>
              <a:endCxn id="15" idx="3"/>
            </p:cNvCxnSpPr>
            <p:nvPr/>
          </p:nvCxnSpPr>
          <p:spPr bwMode="auto">
            <a:xfrm>
              <a:off x="1877321" y="4305718"/>
              <a:ext cx="1049392" cy="926488"/>
            </a:xfrm>
            <a:prstGeom prst="straightConnector1">
              <a:avLst/>
            </a:prstGeom>
            <a:solidFill>
              <a:srgbClr val="00B8FF"/>
            </a:solidFill>
            <a:ln w="571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pic>
          <p:nvPicPr>
            <p:cNvPr id="16" name="Graphic 15" descr="Radio microphone">
              <a:extLst>
                <a:ext uri="{FF2B5EF4-FFF2-40B4-BE49-F238E27FC236}">
                  <a16:creationId xmlns:a16="http://schemas.microsoft.com/office/drawing/2014/main" id="{D111B21C-A032-4817-9F6A-ADA018D5C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77321" y="3989173"/>
              <a:ext cx="322369" cy="32236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BD420A5-F26E-084F-BED8-1598C6CD8F8F}"/>
                </a:ext>
              </a:extLst>
            </p:cNvPr>
            <p:cNvSpPr txBox="1"/>
            <p:nvPr/>
          </p:nvSpPr>
          <p:spPr>
            <a:xfrm>
              <a:off x="3565348" y="3526764"/>
              <a:ext cx="8155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Comic Sans MS"/>
                </a:rPr>
                <a:t>Voice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ACAFD0-CE24-7440-85DF-7E9DC2E624FE}"/>
                </a:ext>
              </a:extLst>
            </p:cNvPr>
            <p:cNvSpPr txBox="1"/>
            <p:nvPr/>
          </p:nvSpPr>
          <p:spPr>
            <a:xfrm>
              <a:off x="3217841" y="4002723"/>
              <a:ext cx="8155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Comic Sans MS"/>
                </a:rPr>
                <a:t>Voice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480506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17463"/>
            <a:ext cx="8228013" cy="1141412"/>
          </a:xfrm>
        </p:spPr>
        <p:txBody>
          <a:bodyPr/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Attack model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3400" y="1438094"/>
            <a:ext cx="8017869" cy="2525262"/>
          </a:xfrm>
        </p:spPr>
        <p:txBody>
          <a:bodyPr/>
          <a:lstStyle/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endParaRPr lang="en-US" sz="80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r>
              <a:rPr lang="en-US" sz="2500" dirty="0">
                <a:solidFill>
                  <a:schemeClr val="tx1"/>
                </a:solidFill>
                <a:latin typeface="Comic Sans MS"/>
                <a:sym typeface="Comic Sans MS"/>
              </a:rPr>
              <a:t>Attack model: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  <a:latin typeface="Comic Sans MS"/>
                <a:sym typeface="Comic Sans MS"/>
              </a:rPr>
              <a:t>A simple replay attack</a:t>
            </a:r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: only stealing victim’s </a:t>
            </a:r>
            <a:r>
              <a:rPr lang="en-US" sz="2000" dirty="0">
                <a:solidFill>
                  <a:srgbClr val="C00000"/>
                </a:solidFill>
                <a:latin typeface="Comic Sans MS"/>
                <a:sym typeface="Comic Sans MS"/>
              </a:rPr>
              <a:t>voice at the mouth </a:t>
            </a:r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and replaying it 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  <a:latin typeface="Comic Sans MS"/>
                <a:sym typeface="Comic Sans MS"/>
              </a:rPr>
              <a:t>A strong replay attack</a:t>
            </a:r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: stealing victim’s </a:t>
            </a:r>
            <a:r>
              <a:rPr lang="en-US" sz="2000" dirty="0">
                <a:solidFill>
                  <a:srgbClr val="C00000"/>
                </a:solidFill>
                <a:latin typeface="Comic Sans MS"/>
                <a:sym typeface="Comic Sans MS"/>
              </a:rPr>
              <a:t>throat motions </a:t>
            </a:r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and </a:t>
            </a:r>
            <a:r>
              <a:rPr lang="en-US" sz="2000" dirty="0">
                <a:solidFill>
                  <a:srgbClr val="C00000"/>
                </a:solidFill>
                <a:latin typeface="Comic Sans MS"/>
                <a:sym typeface="Comic Sans MS"/>
              </a:rPr>
              <a:t>voices at both mouth and throat </a:t>
            </a:r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from the database and replaying it</a:t>
            </a: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2950" lvl="2" indent="-341313">
              <a:spcBef>
                <a:spcPts val="800"/>
              </a:spcBef>
              <a:buSzPct val="80000"/>
            </a:pPr>
            <a:endParaRPr lang="en-US" sz="210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endParaRPr lang="en-US" sz="250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</a:pP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" name="Graphic 9" descr="Database">
            <a:extLst>
              <a:ext uri="{FF2B5EF4-FFF2-40B4-BE49-F238E27FC236}">
                <a16:creationId xmlns:a16="http://schemas.microsoft.com/office/drawing/2014/main" id="{76A8345B-1027-472C-B358-136CFF3116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46643" y="4048310"/>
            <a:ext cx="609600" cy="609600"/>
          </a:xfrm>
          <a:prstGeom prst="rect">
            <a:avLst/>
          </a:prstGeom>
        </p:spPr>
      </p:pic>
      <p:pic>
        <p:nvPicPr>
          <p:cNvPr id="13" name="Graphic 12" descr="Database">
            <a:extLst>
              <a:ext uri="{FF2B5EF4-FFF2-40B4-BE49-F238E27FC236}">
                <a16:creationId xmlns:a16="http://schemas.microsoft.com/office/drawing/2014/main" id="{A9A0B836-48BF-4821-8978-6E9F84692D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56243" y="4048310"/>
            <a:ext cx="609600" cy="609600"/>
          </a:xfrm>
          <a:prstGeom prst="rect">
            <a:avLst/>
          </a:prstGeom>
        </p:spPr>
      </p:pic>
      <p:pic>
        <p:nvPicPr>
          <p:cNvPr id="14" name="Graphic 13" descr="Database">
            <a:extLst>
              <a:ext uri="{FF2B5EF4-FFF2-40B4-BE49-F238E27FC236}">
                <a16:creationId xmlns:a16="http://schemas.microsoft.com/office/drawing/2014/main" id="{ABB5046B-8E3E-47C5-977C-41DD41658C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01532" y="4048310"/>
            <a:ext cx="609600" cy="609600"/>
          </a:xfrm>
          <a:prstGeom prst="rect">
            <a:avLst/>
          </a:prstGeom>
        </p:spPr>
      </p:pic>
      <p:pic>
        <p:nvPicPr>
          <p:cNvPr id="17" name="Graphic 16" descr="Volume">
            <a:extLst>
              <a:ext uri="{FF2B5EF4-FFF2-40B4-BE49-F238E27FC236}">
                <a16:creationId xmlns:a16="http://schemas.microsoft.com/office/drawing/2014/main" id="{FC6383F5-DB40-49BC-9910-3C1BB6804B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10023" y="5468262"/>
            <a:ext cx="493432" cy="4934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D25807-3D51-4359-83E2-C0CE300504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944" y="5017195"/>
            <a:ext cx="822835" cy="1464853"/>
          </a:xfrm>
          <a:prstGeom prst="rect">
            <a:avLst/>
          </a:prstGeom>
        </p:spPr>
      </p:pic>
      <p:pic>
        <p:nvPicPr>
          <p:cNvPr id="20" name="Graphic 19" descr="Smart Phone">
            <a:extLst>
              <a:ext uri="{FF2B5EF4-FFF2-40B4-BE49-F238E27FC236}">
                <a16:creationId xmlns:a16="http://schemas.microsoft.com/office/drawing/2014/main" id="{5E173799-D9BD-4D8A-A31E-DB008F8A10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36341" y="5251644"/>
            <a:ext cx="1169991" cy="1169991"/>
          </a:xfrm>
          <a:prstGeom prst="rect">
            <a:avLst/>
          </a:prstGeom>
        </p:spPr>
      </p:pic>
      <p:pic>
        <p:nvPicPr>
          <p:cNvPr id="21" name="Graphic 20" descr="Volume">
            <a:extLst>
              <a:ext uri="{FF2B5EF4-FFF2-40B4-BE49-F238E27FC236}">
                <a16:creationId xmlns:a16="http://schemas.microsoft.com/office/drawing/2014/main" id="{FAD9D85D-3CF9-4A7A-9C97-455901181D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21087" y="5471815"/>
            <a:ext cx="493432" cy="4934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81E817-952F-4E9D-96B0-4BF7D03F1C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008" y="5020748"/>
            <a:ext cx="822835" cy="1464853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76CE094-295D-4F98-86D0-0B88522067F3}"/>
              </a:ext>
            </a:extLst>
          </p:cNvPr>
          <p:cNvCxnSpPr>
            <a:cxnSpLocks/>
          </p:cNvCxnSpPr>
          <p:nvPr/>
        </p:nvCxnSpPr>
        <p:spPr bwMode="auto">
          <a:xfrm>
            <a:off x="6361043" y="4657910"/>
            <a:ext cx="6000" cy="59373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5" name="Graphic 24" descr="Unlock">
            <a:extLst>
              <a:ext uri="{FF2B5EF4-FFF2-40B4-BE49-F238E27FC236}">
                <a16:creationId xmlns:a16="http://schemas.microsoft.com/office/drawing/2014/main" id="{3D303F05-B777-4893-8905-014460FDC59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61975" y="5304591"/>
            <a:ext cx="669487" cy="669487"/>
          </a:xfrm>
          <a:prstGeom prst="rect">
            <a:avLst/>
          </a:prstGeom>
        </p:spPr>
      </p:pic>
      <p:pic>
        <p:nvPicPr>
          <p:cNvPr id="26" name="Graphic 25" descr="Unlock">
            <a:extLst>
              <a:ext uri="{FF2B5EF4-FFF2-40B4-BE49-F238E27FC236}">
                <a16:creationId xmlns:a16="http://schemas.microsoft.com/office/drawing/2014/main" id="{8F1D8338-480A-459C-AC61-1BF69E6A2A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69713" y="5274113"/>
            <a:ext cx="669487" cy="6694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E15D8D1-836A-4C93-9968-244B62C53149}"/>
              </a:ext>
            </a:extLst>
          </p:cNvPr>
          <p:cNvSpPr txBox="1"/>
          <p:nvPr/>
        </p:nvSpPr>
        <p:spPr>
          <a:xfrm>
            <a:off x="7311132" y="4166823"/>
            <a:ext cx="124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Comic Sans MS"/>
              </a:rPr>
              <a:t>database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F182F9-D024-41EB-B3A4-5AC04092C4C0}"/>
              </a:ext>
            </a:extLst>
          </p:cNvPr>
          <p:cNvSpPr txBox="1"/>
          <p:nvPr/>
        </p:nvSpPr>
        <p:spPr>
          <a:xfrm>
            <a:off x="2929790" y="5877082"/>
            <a:ext cx="86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/>
              </a:rPr>
              <a:t>replay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BD6A32-B39D-43C0-A44E-3E52A07CEB54}"/>
              </a:ext>
            </a:extLst>
          </p:cNvPr>
          <p:cNvSpPr txBox="1"/>
          <p:nvPr/>
        </p:nvSpPr>
        <p:spPr>
          <a:xfrm>
            <a:off x="6661152" y="5939233"/>
            <a:ext cx="859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/>
              </a:rPr>
              <a:t>replay</a:t>
            </a:r>
          </a:p>
        </p:txBody>
      </p:sp>
      <p:pic>
        <p:nvPicPr>
          <p:cNvPr id="29" name="Graphic 28" descr="Man">
            <a:extLst>
              <a:ext uri="{FF2B5EF4-FFF2-40B4-BE49-F238E27FC236}">
                <a16:creationId xmlns:a16="http://schemas.microsoft.com/office/drawing/2014/main" id="{B2903AD4-438B-48C3-8407-350C9E477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92256" y="4097185"/>
            <a:ext cx="914400" cy="914400"/>
          </a:xfrm>
          <a:prstGeom prst="rect">
            <a:avLst/>
          </a:prstGeom>
        </p:spPr>
      </p:pic>
      <p:pic>
        <p:nvPicPr>
          <p:cNvPr id="30" name="Graphic 29" descr="Woman">
            <a:extLst>
              <a:ext uri="{FF2B5EF4-FFF2-40B4-BE49-F238E27FC236}">
                <a16:creationId xmlns:a16="http://schemas.microsoft.com/office/drawing/2014/main" id="{F31581A3-ECCD-42D9-B21F-EADBFE418BB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835294" y="4097185"/>
            <a:ext cx="914400" cy="914400"/>
          </a:xfrm>
          <a:prstGeom prst="rect">
            <a:avLst/>
          </a:prstGeom>
        </p:spPr>
      </p:pic>
      <p:pic>
        <p:nvPicPr>
          <p:cNvPr id="31" name="Graphic 30" descr="Smart Phone">
            <a:extLst>
              <a:ext uri="{FF2B5EF4-FFF2-40B4-BE49-F238E27FC236}">
                <a16:creationId xmlns:a16="http://schemas.microsoft.com/office/drawing/2014/main" id="{0D8AE09F-218E-437D-AAF6-BDA950BAEB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85637" y="5240185"/>
            <a:ext cx="1169991" cy="1169991"/>
          </a:xfrm>
          <a:prstGeom prst="rect">
            <a:avLst/>
          </a:prstGeom>
        </p:spPr>
      </p:pic>
      <p:pic>
        <p:nvPicPr>
          <p:cNvPr id="32" name="Graphic 31" descr="Radio microphone">
            <a:extLst>
              <a:ext uri="{FF2B5EF4-FFF2-40B4-BE49-F238E27FC236}">
                <a16:creationId xmlns:a16="http://schemas.microsoft.com/office/drawing/2014/main" id="{A231F409-8B46-4944-9C97-FDC7AB9DCC3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344475" y="5610739"/>
            <a:ext cx="452314" cy="452314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320BB56-BC9B-4925-8AAC-9ADCB59670FC}"/>
              </a:ext>
            </a:extLst>
          </p:cNvPr>
          <p:cNvCxnSpPr>
            <a:cxnSpLocks/>
          </p:cNvCxnSpPr>
          <p:nvPr/>
        </p:nvCxnSpPr>
        <p:spPr bwMode="auto">
          <a:xfrm flipH="1">
            <a:off x="2535256" y="4782985"/>
            <a:ext cx="11999" cy="47713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0C6C251-EB49-4753-87AE-7F8101E0D0FF}"/>
              </a:ext>
            </a:extLst>
          </p:cNvPr>
          <p:cNvSpPr txBox="1"/>
          <p:nvPr/>
        </p:nvSpPr>
        <p:spPr>
          <a:xfrm>
            <a:off x="487399" y="4369719"/>
            <a:ext cx="124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Comic Sans MS"/>
              </a:rPr>
              <a:t>Victim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16AFFE9-CC03-40C5-B9ED-8C1568194A6B}"/>
              </a:ext>
            </a:extLst>
          </p:cNvPr>
          <p:cNvSpPr txBox="1"/>
          <p:nvPr/>
        </p:nvSpPr>
        <p:spPr>
          <a:xfrm>
            <a:off x="585491" y="5693721"/>
            <a:ext cx="124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Comic Sans MS"/>
              </a:rPr>
              <a:t>Attacker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8F271D-4A5D-43CA-9671-399308C07957}"/>
              </a:ext>
            </a:extLst>
          </p:cNvPr>
          <p:cNvSpPr txBox="1"/>
          <p:nvPr/>
        </p:nvSpPr>
        <p:spPr>
          <a:xfrm>
            <a:off x="1829202" y="3962400"/>
            <a:ext cx="143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/>
              </a:rPr>
              <a:t>Passphrase</a:t>
            </a:r>
          </a:p>
        </p:txBody>
      </p:sp>
      <p:pic>
        <p:nvPicPr>
          <p:cNvPr id="37" name="Graphic 36" descr="Voice">
            <a:extLst>
              <a:ext uri="{FF2B5EF4-FFF2-40B4-BE49-F238E27FC236}">
                <a16:creationId xmlns:a16="http://schemas.microsoft.com/office/drawing/2014/main" id="{604D8C82-65DE-4659-90DE-2E59A3B248F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198135" y="4171249"/>
            <a:ext cx="695823" cy="69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2752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16591</TotalTime>
  <Words>1153</Words>
  <Application>Microsoft Macintosh PowerPoint</Application>
  <PresentationFormat>On-screen Show (4:3)</PresentationFormat>
  <Paragraphs>367</Paragraphs>
  <Slides>21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宋体</vt:lpstr>
      <vt:lpstr>Arial</vt:lpstr>
      <vt:lpstr>Cambria Math</vt:lpstr>
      <vt:lpstr>Comic Sans MS</vt:lpstr>
      <vt:lpstr>Times</vt:lpstr>
      <vt:lpstr>Times New Roman</vt:lpstr>
      <vt:lpstr>Wingdings</vt:lpstr>
      <vt:lpstr>1_Default Design</vt:lpstr>
      <vt:lpstr>Defending Against Voice Spoofing: A Robust Software-based Liveness Detection System</vt:lpstr>
      <vt:lpstr>Biometrics: Voiceprint</vt:lpstr>
      <vt:lpstr>Biometrics: Voiceprint</vt:lpstr>
      <vt:lpstr>Threats</vt:lpstr>
      <vt:lpstr>Reverse Turing Test</vt:lpstr>
      <vt:lpstr>Previous work</vt:lpstr>
      <vt:lpstr>Previous work</vt:lpstr>
      <vt:lpstr>Basic idea</vt:lpstr>
      <vt:lpstr>Attack model</vt:lpstr>
      <vt:lpstr>System Architecture</vt:lpstr>
      <vt:lpstr>Proposed solutions</vt:lpstr>
      <vt:lpstr>Proposed solutions</vt:lpstr>
      <vt:lpstr>Proposed solutions</vt:lpstr>
      <vt:lpstr>Proposed solutions</vt:lpstr>
      <vt:lpstr>Proposed solutions</vt:lpstr>
      <vt:lpstr>Proposed solutions</vt:lpstr>
      <vt:lpstr>Evaluation</vt:lpstr>
      <vt:lpstr>Evaluation</vt:lpstr>
      <vt:lpstr>Evaluation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Algorithmic Crowdsourcing:  Current State and Future Perspective</dc:title>
  <dc:creator>Jie Wu</dc:creator>
  <cp:lastModifiedBy>Yang Chen</cp:lastModifiedBy>
  <cp:revision>334</cp:revision>
  <cp:lastPrinted>2018-10-04T16:49:26Z</cp:lastPrinted>
  <dcterms:created xsi:type="dcterms:W3CDTF">2016-03-22T15:00:44Z</dcterms:created>
  <dcterms:modified xsi:type="dcterms:W3CDTF">2018-10-04T16:52:34Z</dcterms:modified>
</cp:coreProperties>
</file>