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sldIdLst>
    <p:sldId id="266" r:id="rId2"/>
    <p:sldId id="270" r:id="rId3"/>
    <p:sldId id="269" r:id="rId4"/>
    <p:sldId id="272" r:id="rId5"/>
    <p:sldId id="274" r:id="rId6"/>
    <p:sldId id="273" r:id="rId7"/>
    <p:sldId id="275" r:id="rId8"/>
    <p:sldId id="276" r:id="rId9"/>
    <p:sldId id="277" r:id="rId10"/>
    <p:sldId id="278" r:id="rId11"/>
    <p:sldId id="279" r:id="rId12"/>
    <p:sldId id="265" r:id="rId13"/>
    <p:sldId id="280" r:id="rId14"/>
    <p:sldId id="282" r:id="rId15"/>
    <p:sldId id="281" r:id="rId16"/>
    <p:sldId id="283" r:id="rId17"/>
    <p:sldId id="284" r:id="rId18"/>
    <p:sldId id="285" r:id="rId19"/>
    <p:sldId id="286" r:id="rId20"/>
    <p:sldId id="287" r:id="rId21"/>
    <p:sldId id="292" r:id="rId22"/>
    <p:sldId id="293" r:id="rId23"/>
    <p:sldId id="288" r:id="rId24"/>
    <p:sldId id="289" r:id="rId25"/>
    <p:sldId id="290" r:id="rId26"/>
    <p:sldId id="294" r:id="rId27"/>
    <p:sldId id="291" r:id="rId28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8EEFE"/>
    <a:srgbClr val="96EAFE"/>
    <a:srgbClr val="7C5989"/>
    <a:srgbClr val="000066"/>
    <a:srgbClr val="333399"/>
    <a:srgbClr val="FFFFFF"/>
    <a:srgbClr val="336699"/>
    <a:srgbClr val="5F5F5F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276" autoAdjust="0"/>
    <p:restoredTop sz="93617" autoAdjust="0"/>
  </p:normalViewPr>
  <p:slideViewPr>
    <p:cSldViewPr>
      <p:cViewPr varScale="1">
        <p:scale>
          <a:sx n="66" d="100"/>
          <a:sy n="66" d="100"/>
        </p:scale>
        <p:origin x="-151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685800" y="3196686"/>
            <a:ext cx="7772400" cy="18000"/>
          </a:xfrm>
          <a:prstGeom prst="rect">
            <a:avLst/>
          </a:prstGeom>
          <a:gradFill>
            <a:gsLst>
              <a:gs pos="0">
                <a:schemeClr val="accent1">
                  <a:tint val="40000"/>
                  <a:alpha val="20000"/>
                </a:schemeClr>
              </a:gs>
              <a:gs pos="50000">
                <a:schemeClr val="accent1">
                  <a:alpha val="40000"/>
                </a:schemeClr>
              </a:gs>
              <a:gs pos="100000">
                <a:schemeClr val="accent1">
                  <a:tint val="40000"/>
                  <a:alpha val="50000"/>
                </a:schemeClr>
              </a:gs>
            </a:gsLst>
            <a:lin ang="0" scaled="1"/>
          </a:grad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1676401"/>
            <a:ext cx="7772400" cy="1538286"/>
          </a:xfrm>
        </p:spPr>
        <p:txBody>
          <a:bodyPr anchor="b"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214686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0" lang="zh-CN" altLang="en-US" smtClean="0"/>
              <a:t>单击此处编辑母版副标题样式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zh-CN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2FF91-4A24-48D7-BC24-71C53D74C519}" type="slidenum">
              <a:rPr lang="en-US" altLang="zh-CN" smtClean="0"/>
              <a:pPr/>
              <a:t>‹#›</a:t>
            </a:fld>
            <a:endParaRPr lang="en-US" altLang="zh-CN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zh-CN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40C9D-9767-43E5-8925-F524F1BDE4B4}" type="slidenum">
              <a:rPr lang="en-US" altLang="zh-CN" smtClean="0"/>
              <a:pPr/>
              <a:t>‹#›</a:t>
            </a:fld>
            <a:endParaRPr lang="en-US" altLang="zh-CN"/>
          </a:p>
        </p:txBody>
      </p:sp>
      <p:sp>
        <p:nvSpPr>
          <p:cNvPr id="7" name="矩形 6"/>
          <p:cNvSpPr/>
          <p:nvPr/>
        </p:nvSpPr>
        <p:spPr>
          <a:xfrm>
            <a:off x="457200" y="1410736"/>
            <a:ext cx="8229600" cy="18000"/>
          </a:xfrm>
          <a:prstGeom prst="rect">
            <a:avLst/>
          </a:prstGeom>
          <a:gradFill>
            <a:gsLst>
              <a:gs pos="0">
                <a:schemeClr val="accent1">
                  <a:tint val="40000"/>
                  <a:alpha val="20000"/>
                </a:schemeClr>
              </a:gs>
              <a:gs pos="50000">
                <a:schemeClr val="accent1">
                  <a:alpha val="40000"/>
                </a:schemeClr>
              </a:gs>
              <a:gs pos="100000">
                <a:schemeClr val="accent1">
                  <a:tint val="40000"/>
                  <a:alpha val="50000"/>
                </a:schemeClr>
              </a:gs>
            </a:gsLst>
            <a:lin ang="0" scaled="1"/>
          </a:grad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7215206" y="274638"/>
            <a:ext cx="1471594" cy="6011882"/>
          </a:xfrm>
        </p:spPr>
        <p:txBody>
          <a:bodyPr vert="eaVert"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686568" cy="6011882"/>
          </a:xfrm>
        </p:spPr>
        <p:txBody>
          <a:bodyPr vert="eaVert"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zh-CN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BB2EBD-C528-4DDC-BF41-41571636535E}" type="slidenum">
              <a:rPr lang="en-US" altLang="zh-CN" smtClean="0"/>
              <a:pPr/>
              <a:t>‹#›</a:t>
            </a:fld>
            <a:endParaRPr lang="en-US" altLang="zh-CN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457200" y="1410736"/>
            <a:ext cx="8229600" cy="18000"/>
          </a:xfrm>
          <a:prstGeom prst="rect">
            <a:avLst/>
          </a:prstGeom>
          <a:gradFill>
            <a:gsLst>
              <a:gs pos="0">
                <a:schemeClr val="accent1">
                  <a:tint val="40000"/>
                  <a:alpha val="20000"/>
                </a:schemeClr>
              </a:gs>
              <a:gs pos="50000">
                <a:schemeClr val="accent1">
                  <a:alpha val="40000"/>
                </a:schemeClr>
              </a:gs>
              <a:gs pos="100000">
                <a:schemeClr val="accent1">
                  <a:tint val="40000"/>
                  <a:alpha val="50000"/>
                </a:schemeClr>
              </a:gs>
            </a:gsLst>
            <a:lin ang="0" scaled="1"/>
          </a:grad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73152" y="6400800"/>
            <a:ext cx="3200400" cy="283800"/>
          </a:xfrm>
        </p:spPr>
        <p:txBody>
          <a:bodyPr/>
          <a:lstStyle/>
          <a:p>
            <a:endParaRPr lang="en-US" alt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5330952" y="6400800"/>
            <a:ext cx="3733800" cy="283800"/>
          </a:xfrm>
        </p:spPr>
        <p:txBody>
          <a:bodyPr/>
          <a:lstStyle/>
          <a:p>
            <a:endParaRPr lang="en-US" altLang="zh-CN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F731FE-1592-43B7-8212-2E81501ECAC6}" type="slidenum">
              <a:rPr lang="en-US" altLang="zh-CN" smtClean="0"/>
              <a:pPr/>
              <a:t>‹#›</a:t>
            </a:fld>
            <a:endParaRPr lang="en-US" altLang="zh-CN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685800" y="3143248"/>
            <a:ext cx="7772400" cy="18000"/>
          </a:xfrm>
          <a:prstGeom prst="rect">
            <a:avLst/>
          </a:prstGeom>
          <a:gradFill>
            <a:gsLst>
              <a:gs pos="0">
                <a:schemeClr val="accent1">
                  <a:tint val="40000"/>
                  <a:alpha val="20000"/>
                </a:schemeClr>
              </a:gs>
              <a:gs pos="50000">
                <a:schemeClr val="accent1">
                  <a:alpha val="40000"/>
                </a:schemeClr>
              </a:gs>
              <a:gs pos="100000">
                <a:schemeClr val="accent1">
                  <a:tint val="40000"/>
                  <a:alpha val="50000"/>
                </a:schemeClr>
              </a:gs>
            </a:gsLst>
            <a:lin ang="0" scaled="1"/>
          </a:grad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3143248"/>
            <a:ext cx="7772400" cy="1362075"/>
          </a:xfrm>
        </p:spPr>
        <p:txBody>
          <a:bodyPr anchor="t"/>
          <a:lstStyle>
            <a:lvl1pPr algn="ctr">
              <a:defRPr sz="4000" b="0" cap="all"/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1643061"/>
            <a:ext cx="7772400" cy="1500187"/>
          </a:xfrm>
        </p:spPr>
        <p:txBody>
          <a:bodyPr anchor="b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zh-CN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377185-DB59-4152-9CF5-05E4E5969AED}" type="slidenum">
              <a:rPr lang="en-US" altLang="zh-CN" smtClean="0"/>
              <a:pPr/>
              <a:t>‹#›</a:t>
            </a:fld>
            <a:endParaRPr lang="en-US" altLang="zh-CN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/>
        </p:nvSpPr>
        <p:spPr>
          <a:xfrm>
            <a:off x="457200" y="1410736"/>
            <a:ext cx="8229600" cy="18000"/>
          </a:xfrm>
          <a:prstGeom prst="rect">
            <a:avLst/>
          </a:prstGeom>
          <a:gradFill>
            <a:gsLst>
              <a:gs pos="0">
                <a:schemeClr val="accent1">
                  <a:tint val="40000"/>
                  <a:alpha val="20000"/>
                </a:schemeClr>
              </a:gs>
              <a:gs pos="50000">
                <a:schemeClr val="accent1">
                  <a:alpha val="40000"/>
                </a:schemeClr>
              </a:gs>
              <a:gs pos="100000">
                <a:schemeClr val="accent1">
                  <a:tint val="40000"/>
                  <a:alpha val="50000"/>
                </a:schemeClr>
              </a:gs>
            </a:gsLst>
            <a:lin ang="0" scaled="1"/>
          </a:grad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zh-CN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zh-CN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5AED1-6CBB-48BB-8C2A-C066E4F5B8F4}" type="slidenum">
              <a:rPr lang="en-US" altLang="zh-CN" smtClean="0"/>
              <a:pPr/>
              <a:t>‹#›</a:t>
            </a:fld>
            <a:endParaRPr lang="en-US" altLang="zh-CN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矩形 9"/>
          <p:cNvSpPr/>
          <p:nvPr/>
        </p:nvSpPr>
        <p:spPr>
          <a:xfrm>
            <a:off x="457200" y="1410736"/>
            <a:ext cx="8229600" cy="18000"/>
          </a:xfrm>
          <a:prstGeom prst="rect">
            <a:avLst/>
          </a:prstGeom>
          <a:gradFill>
            <a:gsLst>
              <a:gs pos="0">
                <a:schemeClr val="accent1">
                  <a:tint val="40000"/>
                  <a:alpha val="20000"/>
                </a:schemeClr>
              </a:gs>
              <a:gs pos="50000">
                <a:schemeClr val="accent1">
                  <a:alpha val="40000"/>
                </a:schemeClr>
              </a:gs>
              <a:gs pos="100000">
                <a:schemeClr val="accent1">
                  <a:tint val="40000"/>
                  <a:alpha val="50000"/>
                </a:schemeClr>
              </a:gs>
            </a:gsLst>
            <a:lin ang="0" scaled="1"/>
          </a:grad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effectLst>
                  <a:outerShdw blurRad="50800" dist="25400" dir="5400000" algn="tl" rotWithShape="0">
                    <a:srgbClr val="000000">
                      <a:alpha val="43137"/>
                    </a:srgbClr>
                  </a:outerShdw>
                </a:effectLst>
              </a:defRPr>
            </a:lvl1pPr>
            <a:lvl2pPr marL="457200" indent="0">
              <a:buNone/>
              <a:defRPr sz="2000" b="1">
                <a:effectLst>
                  <a:outerShdw blurRad="50800" dist="25400" dir="5400000" algn="tl" rotWithShape="0">
                    <a:srgbClr val="000000">
                      <a:alpha val="43137"/>
                    </a:srgbClr>
                  </a:outerShdw>
                </a:effectLst>
              </a:defRPr>
            </a:lvl2pPr>
            <a:lvl3pPr marL="914400" indent="0">
              <a:buNone/>
              <a:defRPr sz="1800" b="1">
                <a:effectLst>
                  <a:outerShdw blurRad="50800" dist="25400" dir="5400000" algn="tl" rotWithShape="0">
                    <a:srgbClr val="000000">
                      <a:alpha val="43137"/>
                    </a:srgbClr>
                  </a:outerShdw>
                </a:effectLst>
              </a:defRPr>
            </a:lvl3pPr>
            <a:lvl4pPr marL="1371600" indent="0">
              <a:buNone/>
              <a:defRPr sz="1600" b="1">
                <a:effectLst>
                  <a:outerShdw blurRad="50800" dist="25400" dir="5400000" algn="tl" rotWithShape="0">
                    <a:srgbClr val="000000">
                      <a:alpha val="43137"/>
                    </a:srgbClr>
                  </a:outerShdw>
                </a:effectLst>
              </a:defRPr>
            </a:lvl4pPr>
            <a:lvl5pPr marL="1828800" indent="0">
              <a:buNone/>
              <a:defRPr sz="1600" b="1">
                <a:effectLst>
                  <a:outerShdw blurRad="50800" dist="25400" dir="5400000" algn="tl" rotWithShape="0">
                    <a:srgbClr val="000000">
                      <a:alpha val="43137"/>
                    </a:srgbClr>
                  </a:outerShdw>
                </a:effectLst>
              </a:defRPr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effectLst>
                  <a:outerShdw blurRad="50800" dist="25400" dir="5400000" algn="tl" rotWithShape="0">
                    <a:srgbClr val="000000">
                      <a:alpha val="43137"/>
                    </a:srgbClr>
                  </a:outerShdw>
                </a:effectLst>
              </a:defRPr>
            </a:lvl1pPr>
            <a:lvl2pPr marL="457200" indent="0">
              <a:buNone/>
              <a:defRPr sz="2000" b="1">
                <a:effectLst>
                  <a:outerShdw blurRad="50800" dist="25400" dir="5400000" algn="tl" rotWithShape="0">
                    <a:srgbClr val="000000">
                      <a:alpha val="43137"/>
                    </a:srgbClr>
                  </a:outerShdw>
                </a:effectLst>
              </a:defRPr>
            </a:lvl2pPr>
            <a:lvl3pPr marL="914400" indent="0">
              <a:buNone/>
              <a:defRPr sz="1800" b="1">
                <a:effectLst>
                  <a:outerShdw blurRad="50800" dist="25400" dir="5400000" algn="tl" rotWithShape="0">
                    <a:srgbClr val="000000">
                      <a:alpha val="43137"/>
                    </a:srgbClr>
                  </a:outerShdw>
                </a:effectLst>
              </a:defRPr>
            </a:lvl3pPr>
            <a:lvl4pPr marL="1371600" indent="0">
              <a:buNone/>
              <a:defRPr sz="1600" b="1">
                <a:effectLst>
                  <a:outerShdw blurRad="50800" dist="25400" dir="5400000" algn="tl" rotWithShape="0">
                    <a:srgbClr val="000000">
                      <a:alpha val="43137"/>
                    </a:srgbClr>
                  </a:outerShdw>
                </a:effectLst>
              </a:defRPr>
            </a:lvl4pPr>
            <a:lvl5pPr marL="1828800" indent="0">
              <a:buNone/>
              <a:defRPr sz="1600" b="1">
                <a:effectLst>
                  <a:outerShdw blurRad="50800" dist="25400" dir="5400000" algn="tl" rotWithShape="0">
                    <a:srgbClr val="000000">
                      <a:alpha val="43137"/>
                    </a:srgbClr>
                  </a:outerShdw>
                </a:effectLst>
              </a:defRPr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zh-CN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zh-CN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F8348B-00C1-4925-A44D-C68AF67B3B9C}" type="slidenum">
              <a:rPr lang="en-US" altLang="zh-CN" smtClean="0"/>
              <a:pPr/>
              <a:t>‹#›</a:t>
            </a:fld>
            <a:endParaRPr lang="en-US" altLang="zh-CN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/>
          <p:cNvSpPr/>
          <p:nvPr/>
        </p:nvSpPr>
        <p:spPr>
          <a:xfrm>
            <a:off x="457200" y="1410736"/>
            <a:ext cx="8229600" cy="18000"/>
          </a:xfrm>
          <a:prstGeom prst="rect">
            <a:avLst/>
          </a:prstGeom>
          <a:gradFill>
            <a:gsLst>
              <a:gs pos="0">
                <a:schemeClr val="accent1">
                  <a:tint val="40000"/>
                  <a:alpha val="20000"/>
                </a:schemeClr>
              </a:gs>
              <a:gs pos="50000">
                <a:schemeClr val="accent1">
                  <a:alpha val="40000"/>
                </a:schemeClr>
              </a:gs>
              <a:gs pos="100000">
                <a:schemeClr val="accent1">
                  <a:tint val="40000"/>
                  <a:alpha val="50000"/>
                </a:schemeClr>
              </a:gs>
            </a:gsLst>
            <a:lin ang="0" scaled="1"/>
          </a:grad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zh-CN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zh-CN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E08FB-4F80-4EB2-B661-FF2B86A16FE4}" type="slidenum">
              <a:rPr lang="en-US" altLang="zh-CN" smtClean="0"/>
              <a:pPr/>
              <a:t>‹#›</a:t>
            </a:fld>
            <a:endParaRPr lang="en-US" altLang="zh-CN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zh-CN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zh-CN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FCEF86-8F3A-4880-B805-3E60FC610CDE}" type="slidenum">
              <a:rPr lang="en-US" altLang="zh-CN" smtClean="0"/>
              <a:pPr/>
              <a:t>‹#›</a:t>
            </a:fld>
            <a:endParaRPr lang="en-US" altLang="zh-CN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fade thruBlk="1"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/>
        </p:nvSpPr>
        <p:spPr>
          <a:xfrm>
            <a:off x="2786050" y="1053546"/>
            <a:ext cx="5904000" cy="18000"/>
          </a:xfrm>
          <a:prstGeom prst="rect">
            <a:avLst/>
          </a:prstGeom>
          <a:gradFill>
            <a:gsLst>
              <a:gs pos="0">
                <a:schemeClr val="accent1">
                  <a:tint val="40000"/>
                  <a:alpha val="20000"/>
                </a:schemeClr>
              </a:gs>
              <a:gs pos="50000">
                <a:schemeClr val="accent1">
                  <a:alpha val="40000"/>
                </a:schemeClr>
              </a:gs>
              <a:gs pos="100000">
                <a:schemeClr val="accent1">
                  <a:tint val="40000"/>
                  <a:alpha val="50000"/>
                </a:schemeClr>
              </a:gs>
            </a:gsLst>
            <a:lin ang="0" scaled="1"/>
          </a:grad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786050" y="228600"/>
            <a:ext cx="5900752" cy="842946"/>
          </a:xfrm>
        </p:spPr>
        <p:txBody>
          <a:bodyPr anchor="b"/>
          <a:lstStyle>
            <a:lvl1pPr algn="ctr">
              <a:defRPr sz="2800" b="0"/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2786050" y="1142984"/>
            <a:ext cx="5900750" cy="514353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5" y="1142984"/>
            <a:ext cx="2257408" cy="5143536"/>
          </a:xfrm>
        </p:spPr>
        <p:txBody>
          <a:bodyPr anchor="ctr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zh-CN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zh-CN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5DAF27-B864-4B78-BBA8-60D20CA7924E}" type="slidenum">
              <a:rPr lang="en-US" altLang="zh-CN" smtClean="0"/>
              <a:pPr/>
              <a:t>‹#›</a:t>
            </a:fld>
            <a:endParaRPr lang="en-US" altLang="zh-CN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533400" y="304800"/>
            <a:ext cx="6400800" cy="685800"/>
          </a:xfrm>
        </p:spPr>
        <p:txBody>
          <a:bodyPr anchor="ctr"/>
          <a:lstStyle>
            <a:lvl1pPr algn="l">
              <a:defRPr sz="2400" b="0"/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701552" y="1143000"/>
            <a:ext cx="7223248" cy="3980172"/>
          </a:xfrm>
          <a:prstGeom prst="roundRect">
            <a:avLst>
              <a:gd name="adj" fmla="val 18278"/>
            </a:avLst>
          </a:prstGeom>
          <a:solidFill>
            <a:schemeClr val="accent1">
              <a:tint val="40000"/>
            </a:schemeClr>
          </a:solidFill>
          <a:ln w="50800" cap="rnd">
            <a:gradFill flip="none" rotWithShape="1">
              <a:gsLst>
                <a:gs pos="0">
                  <a:schemeClr val="accent1">
                    <a:shade val="50000"/>
                  </a:schemeClr>
                </a:gs>
                <a:gs pos="20000">
                  <a:schemeClr val="accent2">
                    <a:shade val="50000"/>
                  </a:schemeClr>
                </a:gs>
                <a:gs pos="40000">
                  <a:schemeClr val="accent3">
                    <a:shade val="50000"/>
                  </a:schemeClr>
                </a:gs>
                <a:gs pos="60000">
                  <a:schemeClr val="accent4">
                    <a:shade val="50000"/>
                  </a:schemeClr>
                </a:gs>
                <a:gs pos="80000">
                  <a:schemeClr val="accent5">
                    <a:shade val="50000"/>
                  </a:schemeClr>
                </a:gs>
                <a:gs pos="100000">
                  <a:schemeClr val="accent6">
                    <a:shade val="5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round/>
          </a:ln>
          <a:effectLst>
            <a:outerShdw blurRad="50800" dist="38100" dir="5400000" algn="tl" rotWithShape="0">
              <a:prstClr val="black">
                <a:alpha val="50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kumimoji="0" lang="zh-CN" altLang="en-US" smtClean="0"/>
              <a:t>单击图标添加图片</a:t>
            </a:r>
            <a:endParaRPr kumimoji="0" 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2362200" y="5410200"/>
            <a:ext cx="5657888" cy="804862"/>
          </a:xfrm>
        </p:spPr>
        <p:txBody>
          <a:bodyPr anchor="ctr"/>
          <a:lstStyle>
            <a:lvl1pPr marL="0" indent="0" algn="r">
              <a:buNone/>
              <a:defRPr sz="1200" b="0"/>
            </a:lvl1pPr>
            <a:lvl2pPr marL="457200" indent="0" algn="r">
              <a:buNone/>
              <a:defRPr sz="1200" b="0"/>
            </a:lvl2pPr>
            <a:lvl3pPr marL="914400" indent="0" algn="r">
              <a:buNone/>
              <a:defRPr sz="1200" b="0"/>
            </a:lvl3pPr>
            <a:lvl4pPr marL="1371600" indent="0" algn="r">
              <a:buNone/>
              <a:defRPr sz="1200" b="0"/>
            </a:lvl4pPr>
            <a:lvl5pPr marL="1828800" indent="0" algn="r">
              <a:buNone/>
              <a:defRPr sz="1200" b="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zh-CN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zh-CN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3C62F7-688D-46BB-B704-B5DE5DAEB9EC}" type="slidenum">
              <a:rPr lang="en-US" altLang="zh-CN" smtClean="0"/>
              <a:pPr/>
              <a:t>‹#›</a:t>
            </a:fld>
            <a:endParaRPr lang="en-US" altLang="zh-CN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fade thruBlk="1"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0" y="6678000"/>
            <a:ext cx="9144000" cy="180000"/>
          </a:xfrm>
          <a:prstGeom prst="rect">
            <a:avLst/>
          </a:prstGeom>
          <a:gradFill>
            <a:gsLst>
              <a:gs pos="0">
                <a:schemeClr val="accent1">
                  <a:alpha val="50000"/>
                </a:schemeClr>
              </a:gs>
              <a:gs pos="50000">
                <a:schemeClr val="accent1">
                  <a:tint val="20000"/>
                </a:schemeClr>
              </a:gs>
              <a:gs pos="100000">
                <a:schemeClr val="accent1">
                  <a:alpha val="40000"/>
                </a:schemeClr>
              </a:gs>
            </a:gsLst>
            <a:lin ang="0" scaled="1"/>
          </a:grad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/>
          </a:p>
        </p:txBody>
      </p:sp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rtlCol="0" anchor="ctr">
            <a:normAutofit/>
          </a:bodyPr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686320"/>
          </a:xfrm>
          <a:prstGeom prst="rect">
            <a:avLst/>
          </a:prstGeom>
        </p:spPr>
        <p:txBody>
          <a:bodyPr vert="horz" rtlCol="0">
            <a:normAutofit/>
          </a:bodyPr>
          <a:lstStyle/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  <a:p>
            <a:pPr lvl="1" eaLnBrk="1" latinLnBrk="0" hangingPunct="1"/>
            <a:r>
              <a:rPr kumimoji="0" lang="zh-CN" altLang="en-US" smtClean="0"/>
              <a:t>第二级</a:t>
            </a:r>
          </a:p>
          <a:p>
            <a:pPr lvl="2" eaLnBrk="1" latinLnBrk="0" hangingPunct="1"/>
            <a:r>
              <a:rPr kumimoji="0" lang="zh-CN" altLang="en-US" smtClean="0"/>
              <a:t>第三级</a:t>
            </a:r>
          </a:p>
          <a:p>
            <a:pPr lvl="3" eaLnBrk="1" latinLnBrk="0" hangingPunct="1"/>
            <a:r>
              <a:rPr kumimoji="0" lang="zh-CN" altLang="en-US" smtClean="0"/>
              <a:t>第四级</a:t>
            </a:r>
          </a:p>
          <a:p>
            <a:pPr lvl="4" eaLnBrk="1" latinLnBrk="0" hangingPunct="1"/>
            <a:r>
              <a:rPr kumimoji="0" lang="zh-CN" altLang="en-US" smtClean="0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76200" y="6400800"/>
            <a:ext cx="3200400" cy="283800"/>
          </a:xfrm>
          <a:prstGeom prst="rect">
            <a:avLst/>
          </a:prstGeom>
        </p:spPr>
        <p:txBody>
          <a:bodyPr vert="horz" rtlCol="0" anchor="b"/>
          <a:lstStyle>
            <a:lvl1pPr algn="l" eaLnBrk="1" latinLnBrk="0" hangingPunct="1">
              <a:defRPr kumimoji="0" sz="1100">
                <a:solidFill>
                  <a:schemeClr val="tx2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alt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5334000" y="6400800"/>
            <a:ext cx="3733800" cy="283800"/>
          </a:xfrm>
          <a:prstGeom prst="rect">
            <a:avLst/>
          </a:prstGeom>
        </p:spPr>
        <p:txBody>
          <a:bodyPr vert="horz" rtlCol="0" anchor="ctr"/>
          <a:lstStyle>
            <a:lvl1pPr algn="r" eaLnBrk="1" latinLnBrk="0" hangingPunct="1">
              <a:defRPr kumimoji="0" sz="1100">
                <a:solidFill>
                  <a:schemeClr val="tx2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altLang="zh-CN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4114800" y="6400800"/>
            <a:ext cx="914400" cy="283464"/>
          </a:xfrm>
          <a:prstGeom prst="rect">
            <a:avLst/>
          </a:prstGeom>
          <a:noFill/>
        </p:spPr>
        <p:txBody>
          <a:bodyPr vert="horz" lIns="45720" rIns="45720" rtlCol="0" anchor="ctr"/>
          <a:lstStyle>
            <a:lvl1pPr algn="ctr" eaLnBrk="1" latinLnBrk="0" hangingPunct="1">
              <a:defRPr kumimoji="0" sz="1100" b="0">
                <a:solidFill>
                  <a:schemeClr val="tx2">
                    <a:lumMod val="75000"/>
                    <a:lumOff val="25000"/>
                  </a:schemeClr>
                </a:solidFill>
              </a:defRPr>
            </a:lvl1pPr>
          </a:lstStyle>
          <a:p>
            <a:fld id="{36BB8983-022E-4F3F-BE61-A746F7CB726C}" type="slidenum">
              <a:rPr lang="en-US" altLang="zh-CN" smtClean="0"/>
              <a:pPr/>
              <a:t>‹#›</a:t>
            </a:fld>
            <a:endParaRPr lang="en-US" altLang="zh-CN"/>
          </a:p>
        </p:txBody>
      </p:sp>
      <p:sp>
        <p:nvSpPr>
          <p:cNvPr id="8" name="矩形 7"/>
          <p:cNvSpPr/>
          <p:nvPr/>
        </p:nvSpPr>
        <p:spPr>
          <a:xfrm>
            <a:off x="0" y="0"/>
            <a:ext cx="9144000" cy="108000"/>
          </a:xfrm>
          <a:prstGeom prst="rect">
            <a:avLst/>
          </a:prstGeom>
          <a:gradFill>
            <a:gsLst>
              <a:gs pos="0">
                <a:schemeClr val="accent1">
                  <a:alpha val="50000"/>
                </a:schemeClr>
              </a:gs>
              <a:gs pos="50000">
                <a:schemeClr val="accent1">
                  <a:tint val="20000"/>
                </a:schemeClr>
              </a:gs>
              <a:gs pos="100000">
                <a:schemeClr val="accent1">
                  <a:alpha val="40000"/>
                </a:schemeClr>
              </a:gs>
            </a:gsLst>
            <a:lin ang="0" scaled="1"/>
          </a:grad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ransition>
    <p:fade thruBlk="1"/>
  </p:transition>
  <p:timing>
    <p:tnLst>
      <p:par>
        <p:cTn id="1" dur="indefinite" restart="never" nodeType="tmRoot"/>
      </p:par>
    </p:tnLst>
  </p:timing>
  <p:txStyles>
    <p:titleStyle>
      <a:lvl1pPr algn="ctr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latinLnBrk="0" hangingPunct="1">
        <a:defRPr kumimoji="0">
          <a:solidFill>
            <a:schemeClr val="tx2"/>
          </a:solidFill>
        </a:defRPr>
      </a:lvl2pPr>
      <a:lvl3pPr eaLnBrk="1" latinLnBrk="0" hangingPunct="1">
        <a:defRPr kumimoji="0">
          <a:solidFill>
            <a:schemeClr val="tx2"/>
          </a:solidFill>
        </a:defRPr>
      </a:lvl3pPr>
      <a:lvl4pPr eaLnBrk="1" latinLnBrk="0" hangingPunct="1">
        <a:defRPr kumimoji="0">
          <a:solidFill>
            <a:schemeClr val="tx2"/>
          </a:solidFill>
        </a:defRPr>
      </a:lvl4pPr>
      <a:lvl5pPr eaLnBrk="1" latinLnBrk="0" hangingPunct="1">
        <a:defRPr kumimoji="0">
          <a:solidFill>
            <a:schemeClr val="tx2"/>
          </a:solidFill>
        </a:defRPr>
      </a:lvl5pPr>
      <a:lvl6pPr eaLnBrk="1" latinLnBrk="0" hangingPunct="1">
        <a:defRPr kumimoji="0">
          <a:solidFill>
            <a:schemeClr val="tx2"/>
          </a:solidFill>
        </a:defRPr>
      </a:lvl6pPr>
      <a:lvl7pPr eaLnBrk="1" latinLnBrk="0" hangingPunct="1">
        <a:defRPr kumimoji="0">
          <a:solidFill>
            <a:schemeClr val="tx2"/>
          </a:solidFill>
        </a:defRPr>
      </a:lvl7pPr>
      <a:lvl8pPr eaLnBrk="1" latinLnBrk="0" hangingPunct="1">
        <a:defRPr kumimoji="0">
          <a:solidFill>
            <a:schemeClr val="tx2"/>
          </a:solidFill>
        </a:defRPr>
      </a:lvl8pPr>
      <a:lvl9pPr eaLnBrk="1" latinLnBrk="0" hangingPunct="1">
        <a:defRPr kumimoji="0">
          <a:solidFill>
            <a:schemeClr val="tx2"/>
          </a:solidFill>
        </a:defRPr>
      </a:lvl9pPr>
    </p:titleStyle>
    <p:bodyStyle>
      <a:lvl1pPr marL="342900" indent="-342900" algn="l" rtl="0" eaLnBrk="1" latinLnBrk="0" hangingPunct="1">
        <a:spcBef>
          <a:spcPct val="20000"/>
        </a:spcBef>
        <a:buClr>
          <a:schemeClr val="tx2"/>
        </a:buClr>
        <a:buSzPct val="50000"/>
        <a:buFont typeface="Wingdings 2"/>
        <a:buChar char="ß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tx2"/>
        </a:buClr>
        <a:buSzPct val="50000"/>
        <a:buFont typeface="Wingdings 2"/>
        <a:buChar char="Þ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tx2"/>
        </a:buClr>
        <a:buSzPct val="50000"/>
        <a:buFont typeface="Wingdings 2"/>
        <a:buChar char="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tx2"/>
        </a:buClr>
        <a:buSzPct val="50000"/>
        <a:buFont typeface="Wingdings 2"/>
        <a:buChar char="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tx2"/>
        </a:buClr>
        <a:buSzPct val="50000"/>
        <a:buFont typeface="Wingdings 2"/>
        <a:buChar char="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23528" y="1340768"/>
            <a:ext cx="8496944" cy="1549896"/>
          </a:xfrm>
        </p:spPr>
        <p:txBody>
          <a:bodyPr>
            <a:normAutofit/>
          </a:bodyPr>
          <a:lstStyle/>
          <a:p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Optimizing Multi-copy Two-hop Routing</a:t>
            </a:r>
            <a:br>
              <a:rPr lang="en-US" sz="3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in Mobile Social Networks</a:t>
            </a:r>
            <a:endParaRPr lang="en-US" altLang="zh-CN" sz="3600" dirty="0">
              <a:solidFill>
                <a:schemeClr val="tx1"/>
              </a:solidFill>
              <a:latin typeface="Times New Roman" pitchFamily="18" charset="0"/>
              <a:ea typeface="宋体" pitchFamily="2" charset="-122"/>
              <a:cs typeface="Times New Roman" pitchFamily="18" charset="0"/>
            </a:endParaRPr>
          </a:p>
        </p:txBody>
      </p:sp>
      <p:sp>
        <p:nvSpPr>
          <p:cNvPr id="4" name="副标题 3"/>
          <p:cNvSpPr>
            <a:spLocks noGrp="1"/>
          </p:cNvSpPr>
          <p:nvPr>
            <p:ph type="subTitle" idx="1"/>
          </p:nvPr>
        </p:nvSpPr>
        <p:spPr>
          <a:xfrm>
            <a:off x="251520" y="3429000"/>
            <a:ext cx="8496944" cy="1270248"/>
          </a:xfrm>
        </p:spPr>
        <p:txBody>
          <a:bodyPr>
            <a:noAutofit/>
          </a:bodyPr>
          <a:lstStyle/>
          <a:p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Huanyang Zheng*,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Yunsheng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Wang†, and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Jie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Wu*</a:t>
            </a:r>
          </a:p>
          <a:p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* Department of CIS, Temple University, USA</a:t>
            </a:r>
          </a:p>
          <a:p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†Department of Computer Science, Kettering University, 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USA</a:t>
            </a:r>
          </a:p>
          <a:p>
            <a:endParaRPr lang="en-US" sz="2400" i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Presenter: Cong Liu</a:t>
            </a:r>
            <a:endParaRPr lang="en-US" sz="2400" i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/>
          <p:cNvSpPr/>
          <p:nvPr/>
        </p:nvSpPr>
        <p:spPr>
          <a:xfrm>
            <a:off x="0" y="0"/>
            <a:ext cx="9144000" cy="836712"/>
          </a:xfrm>
          <a:prstGeom prst="rect">
            <a:avLst/>
          </a:prstGeom>
          <a:solidFill>
            <a:schemeClr val="accent4">
              <a:lumMod val="50000"/>
              <a:lumOff val="50000"/>
            </a:schemeClr>
          </a:solidFill>
          <a:ln>
            <a:solidFill>
              <a:schemeClr val="accent4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4000" b="1" dirty="0" smtClean="0">
                <a:solidFill>
                  <a:schemeClr val="tx1"/>
                </a:solidFill>
              </a:rPr>
              <a:t>  </a:t>
            </a:r>
            <a:r>
              <a:rPr lang="en-US" sz="4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Introduction</a:t>
            </a:r>
            <a:endParaRPr lang="en-US" sz="40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11560" y="1484784"/>
            <a:ext cx="8136904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/>
            <a:r>
              <a:rPr lang="en-US" sz="3200" dirty="0" smtClean="0"/>
              <a:t>Very challenging problem:</a:t>
            </a:r>
          </a:p>
          <a:p>
            <a:pPr marL="514350" indent="-514350"/>
            <a:endParaRPr lang="en-US" sz="2800" dirty="0" smtClean="0"/>
          </a:p>
          <a:p>
            <a:pPr marL="514350" indent="-514350">
              <a:buFont typeface="Arial" pitchFamily="34" charset="0"/>
              <a:buChar char="•"/>
            </a:pPr>
            <a:r>
              <a:rPr lang="en-US" sz="2800" dirty="0" smtClean="0"/>
              <a:t>To calculate the forwarding set of the current copy, we need to know the </a:t>
            </a:r>
            <a:r>
              <a:rPr lang="en-US" sz="2800" dirty="0" smtClean="0"/>
              <a:t>delay </a:t>
            </a:r>
            <a:r>
              <a:rPr lang="en-US" sz="2800" dirty="0" smtClean="0"/>
              <a:t>reduction brought by the </a:t>
            </a:r>
            <a:r>
              <a:rPr lang="en-US" sz="2800" dirty="0" smtClean="0"/>
              <a:t>remaining </a:t>
            </a:r>
            <a:r>
              <a:rPr lang="en-US" sz="2800" dirty="0" smtClean="0"/>
              <a:t>copies.</a:t>
            </a:r>
            <a:endParaRPr lang="en-US" sz="2800" dirty="0" smtClean="0"/>
          </a:p>
          <a:p>
            <a:pPr marL="514350" indent="-514350">
              <a:buFont typeface="Arial" pitchFamily="34" charset="0"/>
              <a:buChar char="•"/>
            </a:pPr>
            <a:endParaRPr lang="en-US" sz="2800" dirty="0" smtClean="0"/>
          </a:p>
          <a:p>
            <a:pPr marL="514350" indent="-514350">
              <a:buFont typeface="Arial" pitchFamily="34" charset="0"/>
              <a:buChar char="•"/>
            </a:pPr>
            <a:r>
              <a:rPr lang="en-US" sz="2800" dirty="0" smtClean="0"/>
              <a:t>To calculate the delay reduction brought by the remaining copies, we need to know the actual relay of the current copy, which is </a:t>
            </a:r>
            <a:r>
              <a:rPr lang="en-US" sz="2800" dirty="0" smtClean="0"/>
              <a:t>opportunistic.</a:t>
            </a:r>
            <a:endParaRPr lang="en-US" sz="2800" dirty="0" smtClean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/>
          <p:cNvSpPr/>
          <p:nvPr/>
        </p:nvSpPr>
        <p:spPr>
          <a:xfrm>
            <a:off x="0" y="0"/>
            <a:ext cx="9144000" cy="836712"/>
          </a:xfrm>
          <a:prstGeom prst="rect">
            <a:avLst/>
          </a:prstGeom>
          <a:solidFill>
            <a:schemeClr val="accent4">
              <a:lumMod val="50000"/>
              <a:lumOff val="50000"/>
            </a:schemeClr>
          </a:solidFill>
          <a:ln>
            <a:solidFill>
              <a:schemeClr val="accent4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4000" b="1" dirty="0" smtClean="0">
                <a:solidFill>
                  <a:schemeClr val="tx1"/>
                </a:solidFill>
              </a:rPr>
              <a:t>  </a:t>
            </a:r>
            <a:r>
              <a:rPr lang="en-US" sz="4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Introduction</a:t>
            </a:r>
            <a:endParaRPr lang="en-US" sz="40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11560" y="1484784"/>
            <a:ext cx="8136904" cy="4462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/>
            <a:r>
              <a:rPr lang="en-US" sz="3200" dirty="0" smtClean="0"/>
              <a:t>Tradeoff:</a:t>
            </a:r>
          </a:p>
          <a:p>
            <a:pPr marL="514350" indent="-514350"/>
            <a:endParaRPr lang="en-US" sz="2800" dirty="0" smtClean="0"/>
          </a:p>
          <a:p>
            <a:pPr marL="514350" indent="-514350">
              <a:buFont typeface="Arial" pitchFamily="34" charset="0"/>
              <a:buChar char="•"/>
            </a:pPr>
            <a:r>
              <a:rPr lang="en-US" sz="2800" dirty="0" smtClean="0"/>
              <a:t>If the forwarding set we selected for the current copy is too small, the subsequent copies will be blocked, losing the advantage of multiple copies.</a:t>
            </a:r>
          </a:p>
          <a:p>
            <a:pPr marL="514350" indent="-514350">
              <a:buFont typeface="Arial" pitchFamily="34" charset="0"/>
              <a:buChar char="•"/>
            </a:pPr>
            <a:endParaRPr lang="en-US" sz="2800" dirty="0" smtClean="0"/>
          </a:p>
          <a:p>
            <a:pPr marL="514350" indent="-514350">
              <a:buFont typeface="Arial" pitchFamily="34" charset="0"/>
              <a:buChar char="•"/>
            </a:pPr>
            <a:r>
              <a:rPr lang="en-US" sz="2800" dirty="0" smtClean="0"/>
              <a:t>On the other hand, if the forwarding set we selected for the current copy is too large, this copy may end up choosing unqualified relays, i.e., this copy is useless.</a:t>
            </a: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/>
          <p:cNvSpPr/>
          <p:nvPr/>
        </p:nvSpPr>
        <p:spPr>
          <a:xfrm>
            <a:off x="0" y="0"/>
            <a:ext cx="9144000" cy="836712"/>
          </a:xfrm>
          <a:prstGeom prst="rect">
            <a:avLst/>
          </a:prstGeom>
          <a:solidFill>
            <a:schemeClr val="accent4">
              <a:lumMod val="50000"/>
              <a:lumOff val="50000"/>
            </a:schemeClr>
          </a:solidFill>
          <a:ln>
            <a:solidFill>
              <a:schemeClr val="accent4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4000" b="1" dirty="0" smtClean="0">
                <a:solidFill>
                  <a:schemeClr val="tx1"/>
                </a:solidFill>
              </a:rPr>
              <a:t>  </a:t>
            </a:r>
            <a:r>
              <a:rPr lang="en-US" sz="4000" b="1" dirty="0" smtClean="0">
                <a:solidFill>
                  <a:schemeClr val="tx1"/>
                </a:solidFill>
                <a:latin typeface="Times New Roman" pitchFamily="18" charset="0"/>
              </a:rPr>
              <a:t>Outline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39552" y="1484784"/>
            <a:ext cx="7992888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Font typeface="Arial" pitchFamily="34" charset="0"/>
              <a:buChar char="•"/>
            </a:pPr>
            <a:r>
              <a:rPr lang="en-US" sz="3200" dirty="0" smtClean="0"/>
              <a:t>Model</a:t>
            </a:r>
          </a:p>
          <a:p>
            <a:pPr marL="514350" indent="-514350">
              <a:buFont typeface="Arial" pitchFamily="34" charset="0"/>
              <a:buChar char="•"/>
            </a:pPr>
            <a:r>
              <a:rPr lang="en-US" sz="3200" dirty="0" smtClean="0"/>
              <a:t>Insights and Solutions</a:t>
            </a:r>
          </a:p>
          <a:p>
            <a:pPr marL="514350" indent="-514350">
              <a:buFont typeface="Arial" pitchFamily="34" charset="0"/>
              <a:buChar char="•"/>
            </a:pPr>
            <a:r>
              <a:rPr lang="en-US" sz="3200" dirty="0" smtClean="0"/>
              <a:t>Extension</a:t>
            </a:r>
          </a:p>
          <a:p>
            <a:pPr marL="514350" indent="-514350">
              <a:buFont typeface="Arial" pitchFamily="34" charset="0"/>
              <a:buChar char="•"/>
            </a:pPr>
            <a:r>
              <a:rPr lang="en-US" sz="3200" dirty="0" smtClean="0"/>
              <a:t>Evaluation</a:t>
            </a: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/>
          <p:cNvSpPr/>
          <p:nvPr/>
        </p:nvSpPr>
        <p:spPr>
          <a:xfrm>
            <a:off x="0" y="0"/>
            <a:ext cx="9144000" cy="836712"/>
          </a:xfrm>
          <a:prstGeom prst="rect">
            <a:avLst/>
          </a:prstGeom>
          <a:solidFill>
            <a:schemeClr val="accent4">
              <a:lumMod val="50000"/>
              <a:lumOff val="50000"/>
            </a:schemeClr>
          </a:solidFill>
          <a:ln>
            <a:solidFill>
              <a:schemeClr val="accent4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4000" b="1" dirty="0" smtClean="0">
                <a:solidFill>
                  <a:schemeClr val="tx1"/>
                </a:solidFill>
              </a:rPr>
              <a:t>  </a:t>
            </a:r>
            <a:r>
              <a:rPr lang="en-US" sz="4000" b="1" dirty="0" smtClean="0">
                <a:solidFill>
                  <a:schemeClr val="tx1"/>
                </a:solidFill>
                <a:latin typeface="Times New Roman" pitchFamily="18" charset="0"/>
              </a:rPr>
              <a:t>Model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39552" y="1484784"/>
            <a:ext cx="7992888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Font typeface="Arial" pitchFamily="34" charset="0"/>
              <a:buChar char="•"/>
            </a:pPr>
            <a:r>
              <a:rPr lang="en-US" sz="3200" dirty="0" smtClean="0"/>
              <a:t>Exponential distributed link delay</a:t>
            </a:r>
            <a:r>
              <a:rPr lang="en-US" sz="3200" dirty="0" smtClean="0"/>
              <a:t>.</a:t>
            </a:r>
          </a:p>
          <a:p>
            <a:pPr marL="971550" lvl="1" indent="-514350">
              <a:buFont typeface="Wingdings" pitchFamily="2" charset="2"/>
              <a:buChar char="q"/>
            </a:pPr>
            <a:r>
              <a:rPr lang="en-US" sz="3200" dirty="0" smtClean="0"/>
              <a:t>The parameters </a:t>
            </a:r>
          </a:p>
          <a:p>
            <a:pPr marL="971550" lvl="1" indent="-514350"/>
            <a:r>
              <a:rPr lang="en-US" sz="3200" dirty="0" smtClean="0"/>
              <a:t>	for the first and </a:t>
            </a:r>
          </a:p>
          <a:p>
            <a:pPr marL="971550" lvl="1" indent="-514350"/>
            <a:r>
              <a:rPr lang="en-US" sz="3200" dirty="0" smtClean="0"/>
              <a:t>	</a:t>
            </a:r>
            <a:r>
              <a:rPr lang="en-US" sz="3200" dirty="0" smtClean="0"/>
              <a:t>second hops are </a:t>
            </a:r>
          </a:p>
          <a:p>
            <a:pPr marL="971550" lvl="1" indent="-514350"/>
            <a:r>
              <a:rPr lang="en-US" sz="3200" dirty="0" smtClean="0"/>
              <a:t>	</a:t>
            </a:r>
            <a:r>
              <a:rPr lang="en-US" sz="3200" dirty="0" smtClean="0"/>
              <a:t>denoted by </a:t>
            </a:r>
            <a:r>
              <a:rPr lang="el-GR" sz="3200" dirty="0" smtClean="0"/>
              <a:t>λ</a:t>
            </a:r>
            <a:r>
              <a:rPr lang="en-US" sz="3200" dirty="0" smtClean="0"/>
              <a:t> and</a:t>
            </a:r>
          </a:p>
          <a:p>
            <a:pPr marL="971550" lvl="1" indent="-514350"/>
            <a:r>
              <a:rPr lang="en-US" sz="3200" dirty="0" smtClean="0"/>
              <a:t>	</a:t>
            </a:r>
            <a:r>
              <a:rPr lang="el-GR" sz="3200" dirty="0" smtClean="0"/>
              <a:t>μ</a:t>
            </a:r>
            <a:r>
              <a:rPr lang="en-US" sz="3200" dirty="0" smtClean="0"/>
              <a:t>, respectively. </a:t>
            </a:r>
            <a:endParaRPr lang="en-US" sz="3200" dirty="0" smtClean="0"/>
          </a:p>
          <a:p>
            <a:pPr marL="514350" indent="-514350"/>
            <a:endParaRPr lang="en-US" sz="3200" dirty="0" smtClean="0"/>
          </a:p>
          <a:p>
            <a:pPr marL="514350" indent="-514350">
              <a:buFont typeface="Arial" pitchFamily="34" charset="0"/>
              <a:buChar char="•"/>
            </a:pPr>
            <a:r>
              <a:rPr lang="en-US" sz="3200" dirty="0" smtClean="0"/>
              <a:t>Direct one-hop routing of S-D?</a:t>
            </a:r>
          </a:p>
          <a:p>
            <a:pPr marL="971550" lvl="1" indent="-514350">
              <a:buFont typeface="Wingdings" pitchFamily="2" charset="2"/>
              <a:buChar char="q"/>
            </a:pPr>
            <a:r>
              <a:rPr lang="en-US" sz="3200" dirty="0" smtClean="0"/>
              <a:t>Equivalent to S-R</a:t>
            </a:r>
            <a:r>
              <a:rPr lang="en-US" sz="3200" baseline="-25000" dirty="0" smtClean="0"/>
              <a:t>0</a:t>
            </a:r>
            <a:r>
              <a:rPr lang="en-US" sz="3200" dirty="0" smtClean="0"/>
              <a:t>-D, where R</a:t>
            </a:r>
            <a:r>
              <a:rPr lang="en-US" sz="3200" baseline="-25000" dirty="0" smtClean="0"/>
              <a:t>0</a:t>
            </a:r>
            <a:r>
              <a:rPr lang="en-US" sz="3200" dirty="0" smtClean="0"/>
              <a:t> and D has zero delay (meet infinite-frequently)</a:t>
            </a: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0" y="2060848"/>
            <a:ext cx="4104456" cy="244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/>
          <p:cNvSpPr/>
          <p:nvPr/>
        </p:nvSpPr>
        <p:spPr>
          <a:xfrm>
            <a:off x="0" y="0"/>
            <a:ext cx="9144000" cy="836712"/>
          </a:xfrm>
          <a:prstGeom prst="rect">
            <a:avLst/>
          </a:prstGeom>
          <a:solidFill>
            <a:schemeClr val="accent4">
              <a:lumMod val="50000"/>
              <a:lumOff val="50000"/>
            </a:schemeClr>
          </a:solidFill>
          <a:ln>
            <a:solidFill>
              <a:schemeClr val="accent4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4000" b="1" dirty="0" smtClean="0">
                <a:solidFill>
                  <a:schemeClr val="tx1"/>
                </a:solidFill>
              </a:rPr>
              <a:t>  </a:t>
            </a:r>
            <a:r>
              <a:rPr lang="en-US" sz="4000" b="1" dirty="0" smtClean="0">
                <a:solidFill>
                  <a:schemeClr val="tx1"/>
                </a:solidFill>
                <a:latin typeface="Times New Roman" pitchFamily="18" charset="0"/>
              </a:rPr>
              <a:t>Model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39552" y="1484784"/>
            <a:ext cx="7992888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Font typeface="Arial" pitchFamily="34" charset="0"/>
              <a:buChar char="•"/>
            </a:pPr>
            <a:r>
              <a:rPr lang="en-US" sz="3200" dirty="0" smtClean="0"/>
              <a:t>Let  </a:t>
            </a:r>
            <a:r>
              <a:rPr lang="en-US" sz="3200" i="1" dirty="0" smtClean="0"/>
              <a:t>F</a:t>
            </a:r>
            <a:r>
              <a:rPr lang="en-US" sz="3200" i="1" baseline="-25000" dirty="0" smtClean="0"/>
              <a:t>n</a:t>
            </a:r>
            <a:r>
              <a:rPr lang="en-US" sz="3200" dirty="0" smtClean="0"/>
              <a:t> denote the current forwarding set, then </a:t>
            </a:r>
            <a:r>
              <a:rPr lang="en-US" sz="3200" dirty="0" smtClean="0"/>
              <a:t>t</a:t>
            </a:r>
            <a:r>
              <a:rPr lang="en-US" sz="3200" dirty="0" smtClean="0"/>
              <a:t>he </a:t>
            </a:r>
            <a:r>
              <a:rPr lang="en-US" sz="3200" dirty="0" smtClean="0"/>
              <a:t>expected delay with n copies </a:t>
            </a:r>
            <a:r>
              <a:rPr lang="en-US" sz="3200" dirty="0" smtClean="0"/>
              <a:t>is</a:t>
            </a:r>
            <a:endParaRPr lang="en-US" sz="3200" dirty="0" smtClean="0"/>
          </a:p>
          <a:p>
            <a:pPr marL="514350" indent="-514350">
              <a:buFont typeface="Arial" pitchFamily="34" charset="0"/>
              <a:buChar char="•"/>
            </a:pPr>
            <a:endParaRPr lang="en-US" sz="3200" dirty="0" smtClean="0"/>
          </a:p>
          <a:p>
            <a:pPr marL="514350" indent="-514350">
              <a:buFont typeface="Arial" pitchFamily="34" charset="0"/>
              <a:buChar char="•"/>
            </a:pPr>
            <a:endParaRPr lang="en-US" sz="3200" dirty="0" smtClean="0"/>
          </a:p>
          <a:p>
            <a:pPr marL="514350" indent="-514350">
              <a:buFont typeface="Arial" pitchFamily="34" charset="0"/>
              <a:buChar char="•"/>
            </a:pPr>
            <a:endParaRPr lang="en-US" sz="3200" dirty="0" smtClean="0"/>
          </a:p>
          <a:p>
            <a:pPr marL="514350" indent="-514350">
              <a:buFont typeface="Arial" pitchFamily="34" charset="0"/>
              <a:buChar char="•"/>
            </a:pPr>
            <a:r>
              <a:rPr lang="en-US" sz="2800" dirty="0" smtClean="0"/>
              <a:t>The former part is the expected delay of the first sent message copy (including the first hop delay and the second hop delay).</a:t>
            </a:r>
          </a:p>
          <a:p>
            <a:pPr marL="514350" indent="-514350">
              <a:buFont typeface="Arial" pitchFamily="34" charset="0"/>
              <a:buChar char="•"/>
            </a:pPr>
            <a:endParaRPr lang="en-US" sz="2800" dirty="0" smtClean="0"/>
          </a:p>
          <a:p>
            <a:pPr marL="514350" indent="-514350">
              <a:buFont typeface="Arial" pitchFamily="34" charset="0"/>
              <a:buChar char="•"/>
            </a:pPr>
            <a:r>
              <a:rPr lang="en-US" sz="2800" dirty="0" smtClean="0"/>
              <a:t>The latter part is the decreased expected delay brought by the remaining n−1 copies.</a:t>
            </a:r>
          </a:p>
          <a:p>
            <a:pPr marL="514350" indent="-514350">
              <a:buFont typeface="Arial" pitchFamily="34" charset="0"/>
              <a:buChar char="•"/>
            </a:pPr>
            <a:endParaRPr lang="en-US" sz="3200" dirty="0" smtClean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0040" y="2780928"/>
            <a:ext cx="6118224" cy="8270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236296" y="2780928"/>
            <a:ext cx="1624642" cy="7829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/>
          <p:cNvSpPr/>
          <p:nvPr/>
        </p:nvSpPr>
        <p:spPr>
          <a:xfrm>
            <a:off x="0" y="0"/>
            <a:ext cx="9144000" cy="836712"/>
          </a:xfrm>
          <a:prstGeom prst="rect">
            <a:avLst/>
          </a:prstGeom>
          <a:solidFill>
            <a:schemeClr val="accent4">
              <a:lumMod val="50000"/>
              <a:lumOff val="50000"/>
            </a:schemeClr>
          </a:solidFill>
          <a:ln>
            <a:solidFill>
              <a:schemeClr val="accent4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4000" b="1" dirty="0" smtClean="0">
                <a:solidFill>
                  <a:schemeClr val="tx1"/>
                </a:solidFill>
              </a:rPr>
              <a:t> </a:t>
            </a:r>
            <a:r>
              <a:rPr lang="en-US" sz="4000" b="1" dirty="0" smtClean="0">
                <a:solidFill>
                  <a:schemeClr val="tx1"/>
                </a:solidFill>
                <a:latin typeface="Times New Roman" pitchFamily="18" charset="0"/>
              </a:rPr>
              <a:t>Insights and Solutions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39552" y="1484784"/>
            <a:ext cx="7992888" cy="30777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Font typeface="Arial" pitchFamily="34" charset="0"/>
              <a:buChar char="•"/>
            </a:pPr>
            <a:r>
              <a:rPr lang="en-US" sz="3000" dirty="0" smtClean="0"/>
              <a:t>For a relay node </a:t>
            </a:r>
            <a:r>
              <a:rPr lang="en-US" sz="3000" dirty="0" err="1" smtClean="0"/>
              <a:t>R</a:t>
            </a:r>
            <a:r>
              <a:rPr lang="en-US" sz="3000" baseline="-25000" dirty="0" err="1" smtClean="0"/>
              <a:t>k</a:t>
            </a:r>
            <a:r>
              <a:rPr lang="en-US" sz="3000" dirty="0" smtClean="0"/>
              <a:t>, we can decide whether </a:t>
            </a:r>
            <a:r>
              <a:rPr lang="en-US" sz="3000" dirty="0" err="1" smtClean="0"/>
              <a:t>R</a:t>
            </a:r>
            <a:r>
              <a:rPr lang="en-US" sz="3000" baseline="-25000" dirty="0" err="1" smtClean="0"/>
              <a:t>k</a:t>
            </a:r>
            <a:r>
              <a:rPr lang="en-US" sz="3000" dirty="0" smtClean="0"/>
              <a:t> is in the forwarding set or not, by comparing</a:t>
            </a:r>
            <a:endParaRPr lang="en-US" sz="3200" dirty="0" smtClean="0"/>
          </a:p>
          <a:p>
            <a:pPr marL="971550" lvl="1" indent="-514350">
              <a:buFont typeface="Wingdings" pitchFamily="2" charset="2"/>
              <a:buChar char="q"/>
            </a:pPr>
            <a:r>
              <a:rPr lang="en-US" sz="2600" dirty="0" smtClean="0"/>
              <a:t>The delivery delay of passing a copy to </a:t>
            </a:r>
            <a:r>
              <a:rPr lang="en-US" sz="2600" dirty="0" err="1" smtClean="0"/>
              <a:t>R</a:t>
            </a:r>
            <a:r>
              <a:rPr lang="en-US" sz="2600" baseline="-25000" dirty="0" err="1" smtClean="0"/>
              <a:t>k</a:t>
            </a:r>
            <a:r>
              <a:rPr lang="en-US" sz="2600" baseline="-25000" dirty="0" smtClean="0"/>
              <a:t> </a:t>
            </a:r>
            <a:r>
              <a:rPr lang="en-US" sz="2600" dirty="0" smtClean="0"/>
              <a:t>-D path.</a:t>
            </a:r>
          </a:p>
          <a:p>
            <a:pPr marL="971550" lvl="1" indent="-514350">
              <a:buFont typeface="Wingdings" pitchFamily="2" charset="2"/>
              <a:buChar char="q"/>
            </a:pPr>
            <a:r>
              <a:rPr lang="en-US" sz="2600" dirty="0" smtClean="0"/>
              <a:t>The delivery delay of not passing a copy (waiting for the other relays).</a:t>
            </a:r>
          </a:p>
          <a:p>
            <a:pPr marL="971550" lvl="1" indent="-514350">
              <a:buFont typeface="Wingdings" pitchFamily="2" charset="2"/>
              <a:buChar char="q"/>
            </a:pPr>
            <a:endParaRPr lang="en-US" sz="2600" dirty="0" smtClean="0"/>
          </a:p>
          <a:p>
            <a:pPr marL="514350" indent="-514350">
              <a:buFont typeface="Arial" pitchFamily="34" charset="0"/>
              <a:buChar char="•"/>
            </a:pPr>
            <a:r>
              <a:rPr lang="en-US" sz="3000" dirty="0" smtClean="0"/>
              <a:t>This insight means a greedy optimal selection:</a:t>
            </a: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1560" y="4509120"/>
            <a:ext cx="8077569" cy="1169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/>
          <p:cNvSpPr/>
          <p:nvPr/>
        </p:nvSpPr>
        <p:spPr>
          <a:xfrm>
            <a:off x="0" y="0"/>
            <a:ext cx="9144000" cy="836712"/>
          </a:xfrm>
          <a:prstGeom prst="rect">
            <a:avLst/>
          </a:prstGeom>
          <a:solidFill>
            <a:schemeClr val="accent4">
              <a:lumMod val="50000"/>
              <a:lumOff val="50000"/>
            </a:schemeClr>
          </a:solidFill>
          <a:ln>
            <a:solidFill>
              <a:schemeClr val="accent4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4000" b="1" dirty="0" smtClean="0">
                <a:solidFill>
                  <a:schemeClr val="tx1"/>
                </a:solidFill>
              </a:rPr>
              <a:t> </a:t>
            </a:r>
            <a:r>
              <a:rPr lang="en-US" sz="4000" b="1" dirty="0" smtClean="0">
                <a:solidFill>
                  <a:schemeClr val="tx1"/>
                </a:solidFill>
                <a:latin typeface="Times New Roman" pitchFamily="18" charset="0"/>
              </a:rPr>
              <a:t>Insights and Solutions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39552" y="1484784"/>
            <a:ext cx="7992888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Font typeface="Arial" pitchFamily="34" charset="0"/>
              <a:buChar char="•"/>
            </a:pPr>
            <a:r>
              <a:rPr lang="en-US" sz="2800" dirty="0" smtClean="0"/>
              <a:t>How to deal with the decreased expected delay brought by the remaining copies?</a:t>
            </a:r>
          </a:p>
          <a:p>
            <a:pPr marL="514350" indent="-514350">
              <a:buFont typeface="Arial" pitchFamily="34" charset="0"/>
              <a:buChar char="•"/>
            </a:pPr>
            <a:endParaRPr lang="en-US" sz="2800" dirty="0" smtClean="0"/>
          </a:p>
          <a:p>
            <a:pPr marL="514350" indent="-514350">
              <a:buFont typeface="Arial" pitchFamily="34" charset="0"/>
              <a:buChar char="•"/>
            </a:pPr>
            <a:endParaRPr lang="en-US" sz="2800" dirty="0" smtClean="0"/>
          </a:p>
          <a:p>
            <a:pPr marL="514350" indent="-514350">
              <a:buFont typeface="Arial" pitchFamily="34" charset="0"/>
              <a:buChar char="•"/>
            </a:pPr>
            <a:endParaRPr lang="en-US" sz="2800" dirty="0" smtClean="0"/>
          </a:p>
          <a:p>
            <a:pPr marL="514350" indent="-514350">
              <a:buFont typeface="Arial" pitchFamily="34" charset="0"/>
              <a:buChar char="•"/>
            </a:pPr>
            <a:endParaRPr lang="en-US" sz="2800" dirty="0" smtClean="0"/>
          </a:p>
          <a:p>
            <a:pPr marL="514350" indent="-514350">
              <a:buFont typeface="Arial" pitchFamily="34" charset="0"/>
              <a:buChar char="•"/>
            </a:pPr>
            <a:r>
              <a:rPr lang="en-US" sz="2800" dirty="0" smtClean="0"/>
              <a:t>Key insights: </a:t>
            </a:r>
          </a:p>
          <a:p>
            <a:pPr marL="514350" indent="-514350">
              <a:buFont typeface="Arial" pitchFamily="34" charset="0"/>
              <a:buChar char="•"/>
            </a:pPr>
            <a:r>
              <a:rPr lang="en-US" sz="2800" dirty="0" smtClean="0"/>
              <a:t>The second hop delay of the currently sent copy should have </a:t>
            </a:r>
            <a:r>
              <a:rPr lang="en-US" sz="2800" i="1" dirty="0" smtClean="0"/>
              <a:t>the same order of magnitude with the delay </a:t>
            </a:r>
            <a:r>
              <a:rPr lang="en-US" sz="2800" dirty="0" smtClean="0"/>
              <a:t>reduction brought by the remaining copies.</a:t>
            </a: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3568" y="2492896"/>
            <a:ext cx="7990432" cy="10801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/>
          <p:cNvSpPr/>
          <p:nvPr/>
        </p:nvSpPr>
        <p:spPr>
          <a:xfrm>
            <a:off x="0" y="0"/>
            <a:ext cx="9144000" cy="836712"/>
          </a:xfrm>
          <a:prstGeom prst="rect">
            <a:avLst/>
          </a:prstGeom>
          <a:solidFill>
            <a:schemeClr val="accent4">
              <a:lumMod val="50000"/>
              <a:lumOff val="50000"/>
            </a:schemeClr>
          </a:solidFill>
          <a:ln>
            <a:solidFill>
              <a:schemeClr val="accent4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4000" b="1" dirty="0" smtClean="0">
                <a:solidFill>
                  <a:schemeClr val="tx1"/>
                </a:solidFill>
              </a:rPr>
              <a:t> </a:t>
            </a:r>
            <a:r>
              <a:rPr lang="en-US" sz="4000" b="1" dirty="0" smtClean="0">
                <a:solidFill>
                  <a:schemeClr val="tx1"/>
                </a:solidFill>
                <a:latin typeface="Times New Roman" pitchFamily="18" charset="0"/>
              </a:rPr>
              <a:t>Insights and Solutions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39552" y="1484784"/>
            <a:ext cx="7992888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Font typeface="Arial" pitchFamily="34" charset="0"/>
              <a:buChar char="•"/>
            </a:pPr>
            <a:r>
              <a:rPr lang="en-US" sz="2800" dirty="0" smtClean="0"/>
              <a:t>The second hop delay of the currently sent copy should have </a:t>
            </a:r>
            <a:r>
              <a:rPr lang="en-US" sz="2800" i="1" dirty="0" smtClean="0"/>
              <a:t>the same order of magnitude with the delay </a:t>
            </a:r>
            <a:r>
              <a:rPr lang="en-US" sz="2800" dirty="0" smtClean="0"/>
              <a:t>reduction brought by the remaining copies.</a:t>
            </a:r>
          </a:p>
          <a:p>
            <a:pPr marL="971550" lvl="1" indent="-514350">
              <a:buFont typeface="Wingdings" pitchFamily="2" charset="2"/>
              <a:buChar char="q"/>
            </a:pPr>
            <a:endParaRPr lang="en-US" sz="2800" dirty="0" smtClean="0"/>
          </a:p>
          <a:p>
            <a:pPr marL="971550" lvl="1" indent="-514350">
              <a:buFont typeface="Wingdings" pitchFamily="2" charset="2"/>
              <a:buChar char="q"/>
            </a:pPr>
            <a:r>
              <a:rPr lang="en-US" dirty="0" smtClean="0"/>
              <a:t>If the former one is the major delay, then we should select more qualified relays into the forwarding set of the current copy, i.e., remove unqualified relays.</a:t>
            </a:r>
          </a:p>
          <a:p>
            <a:pPr marL="971550" lvl="1" indent="-514350">
              <a:buFont typeface="Wingdings" pitchFamily="2" charset="2"/>
              <a:buChar char="q"/>
            </a:pPr>
            <a:endParaRPr lang="en-US" dirty="0" smtClean="0"/>
          </a:p>
          <a:p>
            <a:pPr marL="971550" lvl="1" indent="-514350">
              <a:buFont typeface="Wingdings" pitchFamily="2" charset="2"/>
              <a:buChar char="q"/>
            </a:pPr>
            <a:r>
              <a:rPr lang="en-US" dirty="0" smtClean="0"/>
              <a:t>On the other hand, if the latter one is the major issue, then we should sent out the first copy as soon as possible to take full advantage of subsequent copies.</a:t>
            </a: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/>
          <p:cNvSpPr/>
          <p:nvPr/>
        </p:nvSpPr>
        <p:spPr>
          <a:xfrm>
            <a:off x="0" y="0"/>
            <a:ext cx="9144000" cy="836712"/>
          </a:xfrm>
          <a:prstGeom prst="rect">
            <a:avLst/>
          </a:prstGeom>
          <a:solidFill>
            <a:schemeClr val="accent4">
              <a:lumMod val="50000"/>
              <a:lumOff val="50000"/>
            </a:schemeClr>
          </a:solidFill>
          <a:ln>
            <a:solidFill>
              <a:schemeClr val="accent4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4000" b="1" dirty="0" smtClean="0">
                <a:solidFill>
                  <a:schemeClr val="tx1"/>
                </a:solidFill>
              </a:rPr>
              <a:t> </a:t>
            </a:r>
            <a:r>
              <a:rPr lang="en-US" sz="4000" b="1" dirty="0" smtClean="0">
                <a:solidFill>
                  <a:schemeClr val="tx1"/>
                </a:solidFill>
                <a:latin typeface="Times New Roman" pitchFamily="18" charset="0"/>
              </a:rPr>
              <a:t>Insights and Solutions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39552" y="1484784"/>
            <a:ext cx="7992888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Font typeface="Arial" pitchFamily="34" charset="0"/>
              <a:buChar char="•"/>
            </a:pPr>
            <a:r>
              <a:rPr lang="en-US" sz="2800" dirty="0" smtClean="0"/>
              <a:t>Bounded solution:</a:t>
            </a:r>
          </a:p>
          <a:p>
            <a:pPr marL="514350" indent="-514350">
              <a:buFont typeface="Arial" pitchFamily="34" charset="0"/>
              <a:buChar char="•"/>
            </a:pPr>
            <a:endParaRPr lang="en-US" sz="2800" dirty="0" smtClean="0"/>
          </a:p>
          <a:p>
            <a:pPr marL="514350" indent="-514350">
              <a:buFont typeface="Arial" pitchFamily="34" charset="0"/>
              <a:buChar char="•"/>
            </a:pPr>
            <a:endParaRPr lang="en-US" sz="2800" dirty="0" smtClean="0"/>
          </a:p>
          <a:p>
            <a:pPr marL="514350" indent="-514350">
              <a:buFont typeface="Arial" pitchFamily="34" charset="0"/>
              <a:buChar char="•"/>
            </a:pPr>
            <a:endParaRPr lang="en-US" sz="2800" dirty="0" smtClean="0"/>
          </a:p>
          <a:p>
            <a:pPr marL="514350" indent="-514350">
              <a:buFont typeface="Arial" pitchFamily="34" charset="0"/>
              <a:buChar char="•"/>
            </a:pPr>
            <a:endParaRPr lang="en-US" sz="2800" dirty="0" smtClean="0"/>
          </a:p>
          <a:p>
            <a:pPr marL="514350" indent="-514350">
              <a:buFont typeface="Arial" pitchFamily="34" charset="0"/>
              <a:buChar char="•"/>
            </a:pPr>
            <a:endParaRPr lang="en-US" sz="2800" dirty="0" smtClean="0"/>
          </a:p>
          <a:p>
            <a:pPr marL="514350" indent="-514350">
              <a:buFont typeface="Arial" pitchFamily="34" charset="0"/>
              <a:buChar char="•"/>
            </a:pPr>
            <a:endParaRPr lang="en-US" sz="2800" dirty="0" smtClean="0"/>
          </a:p>
          <a:p>
            <a:pPr marL="514350" indent="-514350">
              <a:buFont typeface="Arial" pitchFamily="34" charset="0"/>
              <a:buChar char="•"/>
            </a:pPr>
            <a:endParaRPr lang="en-US" sz="2800" dirty="0" smtClean="0"/>
          </a:p>
          <a:p>
            <a:pPr marL="514350" indent="-514350">
              <a:buFont typeface="Arial" pitchFamily="34" charset="0"/>
              <a:buChar char="•"/>
            </a:pPr>
            <a:r>
              <a:rPr lang="en-US" sz="2800" dirty="0" smtClean="0"/>
              <a:t>Greedily add the relay </a:t>
            </a:r>
            <a:r>
              <a:rPr lang="en-US" sz="2800" dirty="0" smtClean="0"/>
              <a:t>that has </a:t>
            </a:r>
            <a:r>
              <a:rPr lang="en-US" sz="2800" dirty="0" smtClean="0"/>
              <a:t>the smallest relay-destination delay into the forwarding set, until the above upper bound increases.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1560" y="3356992"/>
            <a:ext cx="5885987" cy="11979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1560" y="2132856"/>
            <a:ext cx="7990432" cy="10801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732240" y="3429000"/>
            <a:ext cx="2086135" cy="10180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/>
          <p:cNvSpPr/>
          <p:nvPr/>
        </p:nvSpPr>
        <p:spPr>
          <a:xfrm>
            <a:off x="0" y="0"/>
            <a:ext cx="9144000" cy="836712"/>
          </a:xfrm>
          <a:prstGeom prst="rect">
            <a:avLst/>
          </a:prstGeom>
          <a:solidFill>
            <a:schemeClr val="accent4">
              <a:lumMod val="50000"/>
              <a:lumOff val="50000"/>
            </a:schemeClr>
          </a:solidFill>
          <a:ln>
            <a:solidFill>
              <a:schemeClr val="accent4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4000" b="1" dirty="0" smtClean="0">
                <a:solidFill>
                  <a:schemeClr val="tx1"/>
                </a:solidFill>
              </a:rPr>
              <a:t> </a:t>
            </a:r>
            <a:r>
              <a:rPr lang="en-US" sz="4000" b="1" dirty="0" smtClean="0">
                <a:solidFill>
                  <a:schemeClr val="tx1"/>
                </a:solidFill>
                <a:latin typeface="Times New Roman" pitchFamily="18" charset="0"/>
              </a:rPr>
              <a:t>Extension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39552" y="1484784"/>
            <a:ext cx="7992888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Font typeface="Arial" pitchFamily="34" charset="0"/>
              <a:buChar char="•"/>
            </a:pPr>
            <a:r>
              <a:rPr lang="en-US" sz="2800" dirty="0" smtClean="0"/>
              <a:t>Feature space routing:</a:t>
            </a:r>
          </a:p>
          <a:p>
            <a:pPr marL="514350" indent="-514350">
              <a:buFont typeface="Arial" pitchFamily="34" charset="0"/>
              <a:buChar char="•"/>
            </a:pPr>
            <a:endParaRPr lang="en-US" sz="2800" dirty="0" smtClean="0"/>
          </a:p>
          <a:p>
            <a:pPr marL="514350" indent="-514350">
              <a:buFont typeface="Arial" pitchFamily="34" charset="0"/>
              <a:buChar char="•"/>
            </a:pPr>
            <a:endParaRPr lang="en-US" sz="2800" dirty="0" smtClean="0"/>
          </a:p>
          <a:p>
            <a:pPr marL="514350" indent="-514350">
              <a:buFont typeface="Arial" pitchFamily="34" charset="0"/>
              <a:buChar char="•"/>
            </a:pPr>
            <a:endParaRPr lang="en-US" sz="2800" dirty="0" smtClean="0"/>
          </a:p>
          <a:p>
            <a:pPr marL="514350" indent="-514350">
              <a:buFont typeface="Arial" pitchFamily="34" charset="0"/>
              <a:buChar char="•"/>
            </a:pPr>
            <a:endParaRPr lang="en-US" sz="2800" dirty="0" smtClean="0"/>
          </a:p>
          <a:p>
            <a:pPr marL="514350" indent="-514350">
              <a:buFont typeface="Arial" pitchFamily="34" charset="0"/>
              <a:buChar char="•"/>
            </a:pPr>
            <a:endParaRPr lang="en-US" sz="2800" dirty="0" smtClean="0"/>
          </a:p>
          <a:p>
            <a:pPr marL="514350" indent="-514350">
              <a:buFont typeface="Arial" pitchFamily="34" charset="0"/>
              <a:buChar char="•"/>
            </a:pPr>
            <a:endParaRPr lang="en-US" sz="2800" dirty="0" smtClean="0"/>
          </a:p>
          <a:p>
            <a:pPr marL="514350" indent="-514350">
              <a:buFont typeface="Arial" pitchFamily="34" charset="0"/>
              <a:buChar char="•"/>
            </a:pPr>
            <a:endParaRPr lang="en-US" sz="2800" dirty="0" smtClean="0"/>
          </a:p>
          <a:p>
            <a:pPr marL="514350" indent="-514350">
              <a:buFont typeface="Arial" pitchFamily="34" charset="0"/>
              <a:buChar char="•"/>
            </a:pPr>
            <a:r>
              <a:rPr lang="en-US" sz="2800" dirty="0" smtClean="0"/>
              <a:t>Use the feature differences of two nodes to estimate their contact frequency.</a:t>
            </a:r>
          </a:p>
          <a:p>
            <a:pPr marL="514350" indent="-514350">
              <a:buFont typeface="Arial" pitchFamily="34" charset="0"/>
              <a:buChar char="•"/>
            </a:pPr>
            <a:r>
              <a:rPr lang="en-US" sz="2800" dirty="0" smtClean="0"/>
              <a:t>Then iteratively apply the two-hop routing. </a:t>
            </a: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7584" y="2132856"/>
            <a:ext cx="7518865" cy="25968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/>
          <p:cNvSpPr/>
          <p:nvPr/>
        </p:nvSpPr>
        <p:spPr>
          <a:xfrm>
            <a:off x="0" y="0"/>
            <a:ext cx="9144000" cy="836712"/>
          </a:xfrm>
          <a:prstGeom prst="rect">
            <a:avLst/>
          </a:prstGeom>
          <a:solidFill>
            <a:schemeClr val="accent4">
              <a:lumMod val="50000"/>
              <a:lumOff val="50000"/>
            </a:schemeClr>
          </a:solidFill>
          <a:ln>
            <a:solidFill>
              <a:schemeClr val="accent4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4000" b="1" dirty="0" smtClean="0">
                <a:solidFill>
                  <a:schemeClr val="tx1"/>
                </a:solidFill>
              </a:rPr>
              <a:t>  </a:t>
            </a:r>
            <a:r>
              <a:rPr lang="en-US" sz="4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Introduction</a:t>
            </a:r>
            <a:endParaRPr lang="en-US" sz="40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11560" y="1484784"/>
            <a:ext cx="8136904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/>
            <a:r>
              <a:rPr lang="en-US" sz="3200" dirty="0" smtClean="0"/>
              <a:t>Mobile social networks:</a:t>
            </a:r>
          </a:p>
          <a:p>
            <a:pPr marL="514350" indent="-514350">
              <a:buFont typeface="Arial" pitchFamily="34" charset="0"/>
              <a:buChar char="•"/>
            </a:pPr>
            <a:r>
              <a:rPr lang="en-US" sz="2800" dirty="0" smtClean="0"/>
              <a:t>Opportunistic contacts.</a:t>
            </a:r>
          </a:p>
          <a:p>
            <a:pPr marL="514350" indent="-514350">
              <a:buFont typeface="Arial" pitchFamily="34" charset="0"/>
              <a:buChar char="•"/>
            </a:pPr>
            <a:r>
              <a:rPr lang="en-US" sz="2800" dirty="0" smtClean="0"/>
              <a:t>Intermittent connectivity.</a:t>
            </a:r>
          </a:p>
          <a:p>
            <a:pPr marL="514350" indent="-514350">
              <a:buFont typeface="Arial" pitchFamily="34" charset="0"/>
              <a:buChar char="•"/>
            </a:pPr>
            <a:endParaRPr lang="en-US" sz="2800" dirty="0" smtClean="0"/>
          </a:p>
          <a:p>
            <a:pPr marL="514350" indent="-514350"/>
            <a:r>
              <a:rPr lang="en-US" sz="3200" dirty="0" smtClean="0"/>
              <a:t>Two-hop routing:</a:t>
            </a:r>
          </a:p>
          <a:p>
            <a:pPr marL="514350" indent="-514350">
              <a:buFont typeface="Arial" pitchFamily="34" charset="0"/>
              <a:buChar char="•"/>
            </a:pPr>
            <a:r>
              <a:rPr lang="en-US" sz="2800" dirty="0" smtClean="0"/>
              <a:t>Uses local network information.</a:t>
            </a:r>
          </a:p>
          <a:p>
            <a:pPr marL="514350" indent="-514350">
              <a:buFont typeface="Arial" pitchFamily="34" charset="0"/>
              <a:buChar char="•"/>
            </a:pPr>
            <a:r>
              <a:rPr lang="en-US" sz="2800" dirty="0" smtClean="0"/>
              <a:t>Achieves a high delivery ratio through mobility.</a:t>
            </a:r>
          </a:p>
          <a:p>
            <a:pPr marL="514350" indent="-514350">
              <a:buFont typeface="Arial" pitchFamily="34" charset="0"/>
              <a:buChar char="•"/>
            </a:pPr>
            <a:r>
              <a:rPr lang="en-US" sz="2800" dirty="0" smtClean="0"/>
              <a:t>Each message copy will be forwarded at most twice, resulting in the advantage of the bounded resource (e.g., energy and buffer) consumption.</a:t>
            </a: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/>
          <p:cNvSpPr/>
          <p:nvPr/>
        </p:nvSpPr>
        <p:spPr>
          <a:xfrm>
            <a:off x="0" y="0"/>
            <a:ext cx="9144000" cy="836712"/>
          </a:xfrm>
          <a:prstGeom prst="rect">
            <a:avLst/>
          </a:prstGeom>
          <a:solidFill>
            <a:schemeClr val="accent4">
              <a:lumMod val="50000"/>
              <a:lumOff val="50000"/>
            </a:schemeClr>
          </a:solidFill>
          <a:ln>
            <a:solidFill>
              <a:schemeClr val="accent4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4000" b="1" dirty="0" smtClean="0">
                <a:solidFill>
                  <a:schemeClr val="tx1"/>
                </a:solidFill>
              </a:rPr>
              <a:t> </a:t>
            </a:r>
            <a:r>
              <a:rPr lang="en-US" sz="4000" b="1" dirty="0" smtClean="0">
                <a:solidFill>
                  <a:schemeClr val="tx1"/>
                </a:solidFill>
                <a:latin typeface="Times New Roman" pitchFamily="18" charset="0"/>
              </a:rPr>
              <a:t>Evaluation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39552" y="1484784"/>
            <a:ext cx="7992888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Font typeface="Arial" pitchFamily="34" charset="0"/>
              <a:buChar char="•"/>
            </a:pPr>
            <a:r>
              <a:rPr lang="en-US" sz="2800" dirty="0" smtClean="0"/>
              <a:t>Synthetic trace</a:t>
            </a:r>
          </a:p>
          <a:p>
            <a:pPr marL="971550" lvl="1" indent="-514350">
              <a:buFont typeface="Wingdings" pitchFamily="2" charset="2"/>
              <a:buChar char="q"/>
            </a:pPr>
            <a:r>
              <a:rPr lang="en-US" dirty="0" smtClean="0"/>
              <a:t>30 relays between the source and the destination.</a:t>
            </a:r>
          </a:p>
          <a:p>
            <a:pPr marL="971550" lvl="1" indent="-514350">
              <a:buFont typeface="Wingdings" pitchFamily="2" charset="2"/>
              <a:buChar char="q"/>
            </a:pPr>
            <a:r>
              <a:rPr lang="en-US" dirty="0" smtClean="0"/>
              <a:t>Uniform distributed contact frequency.</a:t>
            </a:r>
          </a:p>
          <a:p>
            <a:pPr marL="971550" lvl="1" indent="-514350">
              <a:buFont typeface="Wingdings" pitchFamily="2" charset="2"/>
              <a:buChar char="q"/>
            </a:pPr>
            <a:endParaRPr lang="en-US" dirty="0" smtClean="0"/>
          </a:p>
          <a:p>
            <a:pPr marL="514350" indent="-514350">
              <a:buFont typeface="Arial" pitchFamily="34" charset="0"/>
              <a:buChar char="•"/>
            </a:pPr>
            <a:r>
              <a:rPr lang="en-US" sz="2800" dirty="0" smtClean="0"/>
              <a:t>Intel trace</a:t>
            </a:r>
          </a:p>
          <a:p>
            <a:pPr marL="971550" lvl="1" indent="-514350">
              <a:buFont typeface="Wingdings" pitchFamily="2" charset="2"/>
              <a:buChar char="q"/>
            </a:pPr>
            <a:r>
              <a:rPr lang="en-US" dirty="0" smtClean="0"/>
              <a:t>2-hop connected.</a:t>
            </a:r>
          </a:p>
          <a:p>
            <a:pPr marL="514350" indent="-514350">
              <a:buFont typeface="Arial" pitchFamily="34" charset="0"/>
              <a:buChar char="•"/>
            </a:pPr>
            <a:endParaRPr lang="en-US" sz="2800" dirty="0" smtClean="0"/>
          </a:p>
          <a:p>
            <a:pPr marL="514350" indent="-514350">
              <a:buFont typeface="Arial" pitchFamily="34" charset="0"/>
              <a:buChar char="•"/>
            </a:pPr>
            <a:r>
              <a:rPr lang="en-US" sz="2800" dirty="0" smtClean="0"/>
              <a:t>MIT trace.</a:t>
            </a:r>
          </a:p>
          <a:p>
            <a:pPr marL="514350" indent="-514350">
              <a:buFont typeface="Arial" pitchFamily="34" charset="0"/>
              <a:buChar char="•"/>
            </a:pPr>
            <a:endParaRPr lang="en-US" sz="2800" dirty="0" smtClean="0"/>
          </a:p>
          <a:p>
            <a:pPr marL="514350" indent="-514350">
              <a:buFont typeface="Arial" pitchFamily="34" charset="0"/>
              <a:buChar char="•"/>
            </a:pPr>
            <a:r>
              <a:rPr lang="en-US" sz="2800" dirty="0" smtClean="0"/>
              <a:t>Infocom06 trace. </a:t>
            </a: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/>
          <p:cNvSpPr/>
          <p:nvPr/>
        </p:nvSpPr>
        <p:spPr>
          <a:xfrm>
            <a:off x="0" y="0"/>
            <a:ext cx="9144000" cy="836712"/>
          </a:xfrm>
          <a:prstGeom prst="rect">
            <a:avLst/>
          </a:prstGeom>
          <a:solidFill>
            <a:schemeClr val="accent4">
              <a:lumMod val="50000"/>
              <a:lumOff val="50000"/>
            </a:schemeClr>
          </a:solidFill>
          <a:ln>
            <a:solidFill>
              <a:schemeClr val="accent4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4000" b="1" dirty="0" smtClean="0">
                <a:solidFill>
                  <a:schemeClr val="tx1"/>
                </a:solidFill>
              </a:rPr>
              <a:t> </a:t>
            </a:r>
            <a:r>
              <a:rPr lang="en-US" sz="4000" b="1" dirty="0" smtClean="0">
                <a:solidFill>
                  <a:schemeClr val="tx1"/>
                </a:solidFill>
                <a:latin typeface="Times New Roman" pitchFamily="18" charset="0"/>
              </a:rPr>
              <a:t>Evaluation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39552" y="1484784"/>
            <a:ext cx="7992888" cy="38472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Font typeface="Arial" pitchFamily="34" charset="0"/>
              <a:buChar char="•"/>
            </a:pPr>
            <a:r>
              <a:rPr lang="en-US" sz="2800" dirty="0" smtClean="0"/>
              <a:t>Two-hop routing algorithms for comparison:</a:t>
            </a:r>
          </a:p>
          <a:p>
            <a:pPr marL="971550" lvl="1" indent="-514350">
              <a:buFont typeface="Wingdings" pitchFamily="2" charset="2"/>
              <a:buChar char="q"/>
            </a:pPr>
            <a:r>
              <a:rPr lang="en-US" dirty="0" smtClean="0"/>
              <a:t>Infinite </a:t>
            </a:r>
            <a:r>
              <a:rPr lang="en-US" dirty="0" smtClean="0"/>
              <a:t>Copies, where the source has </a:t>
            </a:r>
            <a:r>
              <a:rPr lang="en-US" dirty="0" smtClean="0"/>
              <a:t>infinite copies for two-hop routing. </a:t>
            </a:r>
            <a:r>
              <a:rPr lang="en-US" dirty="0" smtClean="0"/>
              <a:t>Infinite </a:t>
            </a:r>
            <a:r>
              <a:rPr lang="en-US" dirty="0" smtClean="0"/>
              <a:t>Copies shows </a:t>
            </a:r>
            <a:r>
              <a:rPr lang="en-US" dirty="0" smtClean="0"/>
              <a:t>the minimum data delivery delay of two-hop </a:t>
            </a:r>
            <a:r>
              <a:rPr lang="en-US" dirty="0" smtClean="0"/>
              <a:t>routing algorithms</a:t>
            </a:r>
            <a:r>
              <a:rPr lang="en-US" dirty="0" smtClean="0"/>
              <a:t>. </a:t>
            </a:r>
            <a:endParaRPr lang="en-US" dirty="0" smtClean="0"/>
          </a:p>
          <a:p>
            <a:pPr marL="971550" lvl="1" indent="-514350">
              <a:buFont typeface="Wingdings" pitchFamily="2" charset="2"/>
              <a:buChar char="q"/>
            </a:pPr>
            <a:r>
              <a:rPr lang="en-US" dirty="0" smtClean="0"/>
              <a:t>All </a:t>
            </a:r>
            <a:r>
              <a:rPr lang="en-US" dirty="0" smtClean="0"/>
              <a:t>New Paths, where the source </a:t>
            </a:r>
            <a:r>
              <a:rPr lang="en-US" dirty="0" smtClean="0"/>
              <a:t>always forwards one </a:t>
            </a:r>
            <a:r>
              <a:rPr lang="en-US" dirty="0" smtClean="0"/>
              <a:t>message copy to any inter-meeting relay nodes </a:t>
            </a:r>
            <a:r>
              <a:rPr lang="en-US" dirty="0" smtClean="0"/>
              <a:t>(if the source has remaining copies). </a:t>
            </a:r>
          </a:p>
          <a:p>
            <a:pPr marL="971550" lvl="1" indent="-514350">
              <a:buFont typeface="Wingdings" pitchFamily="2" charset="2"/>
              <a:buChar char="q"/>
            </a:pPr>
            <a:r>
              <a:rPr lang="en-US" dirty="0" smtClean="0"/>
              <a:t>Repeated </a:t>
            </a:r>
            <a:r>
              <a:rPr lang="en-US" dirty="0" smtClean="0"/>
              <a:t>STRA, the source </a:t>
            </a:r>
            <a:r>
              <a:rPr lang="en-US" dirty="0" smtClean="0"/>
              <a:t>routes the </a:t>
            </a:r>
            <a:r>
              <a:rPr lang="en-US" dirty="0" smtClean="0"/>
              <a:t>n copies using single-copy two-hop </a:t>
            </a:r>
            <a:r>
              <a:rPr lang="en-US" dirty="0" smtClean="0"/>
              <a:t>routing algorithm recursively (the functionality of remaining copies is ignored).</a:t>
            </a:r>
            <a:endParaRPr lang="en-US" sz="6600" dirty="0" smtClean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/>
          <p:cNvSpPr/>
          <p:nvPr/>
        </p:nvSpPr>
        <p:spPr>
          <a:xfrm>
            <a:off x="0" y="0"/>
            <a:ext cx="9144000" cy="836712"/>
          </a:xfrm>
          <a:prstGeom prst="rect">
            <a:avLst/>
          </a:prstGeom>
          <a:solidFill>
            <a:schemeClr val="accent4">
              <a:lumMod val="50000"/>
              <a:lumOff val="50000"/>
            </a:schemeClr>
          </a:solidFill>
          <a:ln>
            <a:solidFill>
              <a:schemeClr val="accent4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4000" b="1" dirty="0" smtClean="0">
                <a:solidFill>
                  <a:schemeClr val="tx1"/>
                </a:solidFill>
              </a:rPr>
              <a:t> </a:t>
            </a:r>
            <a:r>
              <a:rPr lang="en-US" sz="4000" b="1" dirty="0" smtClean="0">
                <a:solidFill>
                  <a:schemeClr val="tx1"/>
                </a:solidFill>
                <a:latin typeface="Times New Roman" pitchFamily="18" charset="0"/>
              </a:rPr>
              <a:t>Evaluation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39552" y="1484784"/>
            <a:ext cx="7992888" cy="53245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Font typeface="Arial" pitchFamily="34" charset="0"/>
              <a:buChar char="•"/>
            </a:pPr>
            <a:r>
              <a:rPr lang="en-US" sz="2800" dirty="0" smtClean="0"/>
              <a:t>Other algorithms for comparison:</a:t>
            </a:r>
          </a:p>
          <a:p>
            <a:pPr marL="971550" lvl="1" indent="-514350">
              <a:buFont typeface="Wingdings" pitchFamily="2" charset="2"/>
              <a:buChar char="q"/>
            </a:pPr>
            <a:r>
              <a:rPr lang="en-US" dirty="0" smtClean="0"/>
              <a:t>Epidemic, where </a:t>
            </a:r>
            <a:r>
              <a:rPr lang="en-US" dirty="0" smtClean="0"/>
              <a:t>the nodes continuously replicate and transmit </a:t>
            </a:r>
            <a:r>
              <a:rPr lang="en-US" dirty="0" smtClean="0"/>
              <a:t>messages to </a:t>
            </a:r>
            <a:r>
              <a:rPr lang="en-US" dirty="0" smtClean="0"/>
              <a:t>newly discovered contacts that do not already possess </a:t>
            </a:r>
            <a:r>
              <a:rPr lang="en-US" dirty="0" smtClean="0"/>
              <a:t>a copy</a:t>
            </a:r>
            <a:r>
              <a:rPr lang="en-US" dirty="0" smtClean="0"/>
              <a:t>. Epidemic represents the minimum data delivery </a:t>
            </a:r>
            <a:r>
              <a:rPr lang="en-US" dirty="0" smtClean="0"/>
              <a:t>delay of </a:t>
            </a:r>
            <a:r>
              <a:rPr lang="en-US" dirty="0" smtClean="0"/>
              <a:t>all routing algorithms</a:t>
            </a:r>
            <a:r>
              <a:rPr lang="en-US" dirty="0" smtClean="0"/>
              <a:t>.</a:t>
            </a:r>
          </a:p>
          <a:p>
            <a:pPr marL="971550" lvl="1" indent="-514350">
              <a:buFont typeface="Wingdings" pitchFamily="2" charset="2"/>
              <a:buChar char="q"/>
            </a:pPr>
            <a:r>
              <a:rPr lang="en-US" dirty="0" smtClean="0"/>
              <a:t>(Binary</a:t>
            </a:r>
            <a:r>
              <a:rPr lang="en-US" dirty="0" smtClean="0"/>
              <a:t>) Spray and Wait, </a:t>
            </a:r>
            <a:r>
              <a:rPr lang="en-US" dirty="0" smtClean="0"/>
              <a:t>where is </a:t>
            </a:r>
            <a:r>
              <a:rPr lang="en-US" dirty="0" smtClean="0"/>
              <a:t>composed of a spray phase and wait </a:t>
            </a:r>
            <a:r>
              <a:rPr lang="en-US" dirty="0" smtClean="0"/>
              <a:t>phase.</a:t>
            </a:r>
          </a:p>
          <a:p>
            <a:pPr marL="971550" lvl="1" indent="-514350">
              <a:buFont typeface="Wingdings" pitchFamily="2" charset="2"/>
              <a:buChar char="q"/>
            </a:pPr>
            <a:r>
              <a:rPr lang="en-US" dirty="0" err="1" smtClean="0"/>
              <a:t>SimBet</a:t>
            </a:r>
            <a:r>
              <a:rPr lang="en-US" dirty="0" smtClean="0"/>
              <a:t> where </a:t>
            </a:r>
            <a:r>
              <a:rPr lang="en-US" dirty="0" smtClean="0"/>
              <a:t>the relays are selected according to similarity </a:t>
            </a:r>
            <a:r>
              <a:rPr lang="en-US" dirty="0" smtClean="0"/>
              <a:t>and </a:t>
            </a:r>
            <a:r>
              <a:rPr lang="en-US" dirty="0" err="1" smtClean="0"/>
              <a:t>betweenness</a:t>
            </a:r>
            <a:r>
              <a:rPr lang="en-US" dirty="0" smtClean="0"/>
              <a:t>. </a:t>
            </a:r>
            <a:r>
              <a:rPr lang="en-US" dirty="0" smtClean="0"/>
              <a:t>Each message holder will give a </a:t>
            </a:r>
            <a:r>
              <a:rPr lang="en-US" dirty="0" smtClean="0"/>
              <a:t>copy to </a:t>
            </a:r>
            <a:r>
              <a:rPr lang="en-US" dirty="0" smtClean="0"/>
              <a:t>a inter-meeting relay if this relay does not hold a </a:t>
            </a:r>
            <a:r>
              <a:rPr lang="en-US" dirty="0" smtClean="0"/>
              <a:t>copy and </a:t>
            </a:r>
            <a:r>
              <a:rPr lang="en-US" dirty="0" smtClean="0"/>
              <a:t>has shorter feature distance with the destination. O</a:t>
            </a:r>
            <a:r>
              <a:rPr lang="en-US" dirty="0" smtClean="0"/>
              <a:t>nly </a:t>
            </a:r>
            <a:r>
              <a:rPr lang="en-US" dirty="0" smtClean="0"/>
              <a:t>source holds multiple copies</a:t>
            </a:r>
            <a:r>
              <a:rPr lang="en-US" dirty="0" smtClean="0"/>
              <a:t>.</a:t>
            </a:r>
          </a:p>
          <a:p>
            <a:pPr marL="971550" lvl="1" indent="-514350">
              <a:buFont typeface="Wingdings" pitchFamily="2" charset="2"/>
              <a:buChar char="q"/>
            </a:pPr>
            <a:r>
              <a:rPr lang="en-US" dirty="0" smtClean="0"/>
              <a:t> The </a:t>
            </a:r>
            <a:r>
              <a:rPr lang="en-US" dirty="0" smtClean="0"/>
              <a:t>feature </a:t>
            </a:r>
            <a:r>
              <a:rPr lang="en-US" dirty="0" smtClean="0"/>
              <a:t>space routing </a:t>
            </a:r>
            <a:r>
              <a:rPr lang="en-US" dirty="0" smtClean="0"/>
              <a:t>that is based on Repeated STRA (FSR-RSTRA </a:t>
            </a:r>
            <a:r>
              <a:rPr lang="en-US" dirty="0" smtClean="0"/>
              <a:t>for short</a:t>
            </a:r>
            <a:r>
              <a:rPr lang="en-US" dirty="0" smtClean="0"/>
              <a:t>).</a:t>
            </a:r>
            <a:endParaRPr lang="en-US" sz="9600" dirty="0" smtClean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/>
          <p:cNvSpPr/>
          <p:nvPr/>
        </p:nvSpPr>
        <p:spPr>
          <a:xfrm>
            <a:off x="0" y="0"/>
            <a:ext cx="9144000" cy="836712"/>
          </a:xfrm>
          <a:prstGeom prst="rect">
            <a:avLst/>
          </a:prstGeom>
          <a:solidFill>
            <a:schemeClr val="accent4">
              <a:lumMod val="50000"/>
              <a:lumOff val="50000"/>
            </a:schemeClr>
          </a:solidFill>
          <a:ln>
            <a:solidFill>
              <a:schemeClr val="accent4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4000" b="1" dirty="0" smtClean="0">
                <a:solidFill>
                  <a:schemeClr val="tx1"/>
                </a:solidFill>
              </a:rPr>
              <a:t> </a:t>
            </a:r>
            <a:r>
              <a:rPr lang="en-US" sz="4000" b="1" dirty="0" smtClean="0">
                <a:solidFill>
                  <a:schemeClr val="tx1"/>
                </a:solidFill>
                <a:latin typeface="Times New Roman" pitchFamily="18" charset="0"/>
              </a:rPr>
              <a:t>Evaluation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39552" y="1484784"/>
            <a:ext cx="7992888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Font typeface="Arial" pitchFamily="34" charset="0"/>
              <a:buChar char="•"/>
            </a:pPr>
            <a:r>
              <a:rPr lang="en-US" sz="2800" dirty="0" smtClean="0"/>
              <a:t>2-hop routing </a:t>
            </a:r>
            <a:r>
              <a:rPr lang="en-US" sz="2800" dirty="0" smtClean="0"/>
              <a:t>algorithm in the synthetic trace.</a:t>
            </a:r>
            <a:endParaRPr lang="en-US" dirty="0" smtClean="0"/>
          </a:p>
          <a:p>
            <a:pPr marL="971550" lvl="1" indent="-514350">
              <a:buFont typeface="Wingdings" pitchFamily="2" charset="2"/>
              <a:buChar char="q"/>
            </a:pPr>
            <a:r>
              <a:rPr lang="en-US" dirty="0" smtClean="0"/>
              <a:t>Gain ratio is the delay reduction </a:t>
            </a:r>
            <a:r>
              <a:rPr lang="en-US" dirty="0" smtClean="0"/>
              <a:t>b</a:t>
            </a:r>
            <a:r>
              <a:rPr lang="en-US" dirty="0" smtClean="0"/>
              <a:t>rought by using one more copy.</a:t>
            </a:r>
            <a:endParaRPr lang="en-US" dirty="0" smtClean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552" y="2924944"/>
            <a:ext cx="8186628" cy="33843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/>
          <p:cNvSpPr/>
          <p:nvPr/>
        </p:nvSpPr>
        <p:spPr>
          <a:xfrm>
            <a:off x="0" y="0"/>
            <a:ext cx="9144000" cy="836712"/>
          </a:xfrm>
          <a:prstGeom prst="rect">
            <a:avLst/>
          </a:prstGeom>
          <a:solidFill>
            <a:schemeClr val="accent4">
              <a:lumMod val="50000"/>
              <a:lumOff val="50000"/>
            </a:schemeClr>
          </a:solidFill>
          <a:ln>
            <a:solidFill>
              <a:schemeClr val="accent4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4000" b="1" dirty="0" smtClean="0">
                <a:solidFill>
                  <a:schemeClr val="tx1"/>
                </a:solidFill>
              </a:rPr>
              <a:t> </a:t>
            </a:r>
            <a:r>
              <a:rPr lang="en-US" sz="4000" b="1" dirty="0" smtClean="0">
                <a:solidFill>
                  <a:schemeClr val="tx1"/>
                </a:solidFill>
                <a:latin typeface="Times New Roman" pitchFamily="18" charset="0"/>
              </a:rPr>
              <a:t>Evaluation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39552" y="1484784"/>
            <a:ext cx="7992888" cy="20005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Font typeface="Arial" pitchFamily="34" charset="0"/>
              <a:buChar char="•"/>
            </a:pPr>
            <a:r>
              <a:rPr lang="en-US" sz="2800" dirty="0" smtClean="0"/>
              <a:t>2-hop routing </a:t>
            </a:r>
            <a:r>
              <a:rPr lang="en-US" sz="2800" dirty="0" smtClean="0"/>
              <a:t>algorithm in the </a:t>
            </a:r>
            <a:r>
              <a:rPr lang="en-US" sz="2800" dirty="0" smtClean="0"/>
              <a:t>Intel </a:t>
            </a:r>
            <a:r>
              <a:rPr lang="en-US" sz="2800" dirty="0" smtClean="0"/>
              <a:t>trace.</a:t>
            </a:r>
            <a:endParaRPr lang="en-US" dirty="0" smtClean="0"/>
          </a:p>
          <a:p>
            <a:pPr marL="971550" lvl="1" indent="-514350">
              <a:buFont typeface="Wingdings" pitchFamily="2" charset="2"/>
              <a:buChar char="q"/>
            </a:pPr>
            <a:r>
              <a:rPr lang="en-US" dirty="0" smtClean="0"/>
              <a:t>Gain ratio is the delay reduction brought by using one more copy.</a:t>
            </a:r>
          </a:p>
          <a:p>
            <a:pPr marL="514350" indent="-514350">
              <a:buFont typeface="Arial" pitchFamily="34" charset="0"/>
              <a:buChar char="•"/>
            </a:pPr>
            <a:endParaRPr lang="en-US" dirty="0" smtClean="0"/>
          </a:p>
          <a:p>
            <a:pPr marL="971550" lvl="1" indent="-514350">
              <a:buFont typeface="Wingdings" pitchFamily="2" charset="2"/>
              <a:buChar char="q"/>
            </a:pPr>
            <a:endParaRPr lang="en-US" dirty="0" smtClean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2852936"/>
            <a:ext cx="8330158" cy="34025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/>
          <p:cNvSpPr/>
          <p:nvPr/>
        </p:nvSpPr>
        <p:spPr>
          <a:xfrm>
            <a:off x="0" y="0"/>
            <a:ext cx="9144000" cy="836712"/>
          </a:xfrm>
          <a:prstGeom prst="rect">
            <a:avLst/>
          </a:prstGeom>
          <a:solidFill>
            <a:schemeClr val="accent4">
              <a:lumMod val="50000"/>
              <a:lumOff val="50000"/>
            </a:schemeClr>
          </a:solidFill>
          <a:ln>
            <a:solidFill>
              <a:schemeClr val="accent4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4000" b="1" dirty="0" smtClean="0">
                <a:solidFill>
                  <a:schemeClr val="tx1"/>
                </a:solidFill>
              </a:rPr>
              <a:t> </a:t>
            </a:r>
            <a:r>
              <a:rPr lang="en-US" sz="4000" b="1" dirty="0" smtClean="0">
                <a:solidFill>
                  <a:schemeClr val="tx1"/>
                </a:solidFill>
                <a:latin typeface="Times New Roman" pitchFamily="18" charset="0"/>
              </a:rPr>
              <a:t>Evaluation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39552" y="1484784"/>
            <a:ext cx="7992888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Font typeface="Arial" pitchFamily="34" charset="0"/>
              <a:buChar char="•"/>
            </a:pPr>
            <a:r>
              <a:rPr lang="en-US" sz="2800" dirty="0" smtClean="0"/>
              <a:t>Feature space routing</a:t>
            </a:r>
            <a:endParaRPr lang="en-US" dirty="0" smtClean="0"/>
          </a:p>
          <a:p>
            <a:pPr marL="971550" lvl="1" indent="-514350">
              <a:buFont typeface="Wingdings" pitchFamily="2" charset="2"/>
              <a:buChar char="q"/>
            </a:pPr>
            <a:endParaRPr lang="en-US" dirty="0" smtClean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33164" y="1984856"/>
            <a:ext cx="8803332" cy="46845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/>
          <p:cNvSpPr/>
          <p:nvPr/>
        </p:nvSpPr>
        <p:spPr>
          <a:xfrm>
            <a:off x="0" y="0"/>
            <a:ext cx="9144000" cy="836712"/>
          </a:xfrm>
          <a:prstGeom prst="rect">
            <a:avLst/>
          </a:prstGeom>
          <a:solidFill>
            <a:schemeClr val="accent4">
              <a:lumMod val="50000"/>
              <a:lumOff val="50000"/>
            </a:schemeClr>
          </a:solidFill>
          <a:ln>
            <a:solidFill>
              <a:schemeClr val="accent4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4000" b="1" dirty="0" smtClean="0">
                <a:solidFill>
                  <a:schemeClr val="tx1"/>
                </a:solidFill>
              </a:rPr>
              <a:t> </a:t>
            </a:r>
            <a:r>
              <a:rPr lang="en-US" sz="4000" b="1" dirty="0" smtClean="0">
                <a:solidFill>
                  <a:schemeClr val="tx1"/>
                </a:solidFill>
                <a:latin typeface="Times New Roman" pitchFamily="18" charset="0"/>
              </a:rPr>
              <a:t>Conclusion</a:t>
            </a:r>
            <a:endParaRPr lang="en-US" sz="4000" b="1" dirty="0" smtClean="0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39552" y="1484784"/>
            <a:ext cx="7992888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Font typeface="Arial" pitchFamily="34" charset="0"/>
              <a:buChar char="•"/>
            </a:pPr>
            <a:r>
              <a:rPr lang="en-US" dirty="0" smtClean="0"/>
              <a:t>A </a:t>
            </a:r>
            <a:r>
              <a:rPr lang="en-US" dirty="0" smtClean="0"/>
              <a:t>multi-copy two-hop </a:t>
            </a:r>
            <a:r>
              <a:rPr lang="en-US" dirty="0" smtClean="0"/>
              <a:t>routing algorithm </a:t>
            </a:r>
            <a:r>
              <a:rPr lang="en-US" dirty="0" smtClean="0"/>
              <a:t>(MTRA) is proposed with a performance </a:t>
            </a:r>
            <a:r>
              <a:rPr lang="en-US" dirty="0" smtClean="0"/>
              <a:t>bound. </a:t>
            </a:r>
          </a:p>
          <a:p>
            <a:pPr marL="514350" indent="-514350">
              <a:buFont typeface="Arial" pitchFamily="34" charset="0"/>
              <a:buChar char="•"/>
            </a:pPr>
            <a:endParaRPr lang="en-US" dirty="0" smtClean="0"/>
          </a:p>
          <a:p>
            <a:pPr marL="514350" indent="-514350">
              <a:buFont typeface="Arial" pitchFamily="34" charset="0"/>
              <a:buChar char="•"/>
            </a:pPr>
            <a:r>
              <a:rPr lang="en-US" dirty="0" smtClean="0"/>
              <a:t>All </a:t>
            </a:r>
            <a:r>
              <a:rPr lang="en-US" dirty="0" smtClean="0"/>
              <a:t>the forwarding sets for the n copies can be </a:t>
            </a:r>
            <a:r>
              <a:rPr lang="en-US" dirty="0" smtClean="0"/>
              <a:t>efficiently determined </a:t>
            </a:r>
            <a:r>
              <a:rPr lang="en-US" dirty="0" smtClean="0"/>
              <a:t>with a time complexity of O(</a:t>
            </a:r>
            <a:r>
              <a:rPr lang="en-US" dirty="0" err="1" smtClean="0"/>
              <a:t>mlogm+nm</a:t>
            </a:r>
            <a:r>
              <a:rPr lang="en-US" dirty="0" smtClean="0"/>
              <a:t>), </a:t>
            </a:r>
            <a:r>
              <a:rPr lang="en-US" dirty="0" smtClean="0"/>
              <a:t>where m </a:t>
            </a:r>
            <a:r>
              <a:rPr lang="en-US" dirty="0" smtClean="0"/>
              <a:t>is the number of available </a:t>
            </a:r>
            <a:r>
              <a:rPr lang="en-US" dirty="0" smtClean="0"/>
              <a:t>relays. </a:t>
            </a:r>
          </a:p>
          <a:p>
            <a:pPr marL="514350" indent="-514350">
              <a:buFont typeface="Arial" pitchFamily="34" charset="0"/>
              <a:buChar char="•"/>
            </a:pPr>
            <a:endParaRPr lang="en-US" dirty="0" smtClean="0"/>
          </a:p>
          <a:p>
            <a:pPr marL="514350" indent="-514350">
              <a:buFont typeface="Arial" pitchFamily="34" charset="0"/>
              <a:buChar char="•"/>
            </a:pPr>
            <a:r>
              <a:rPr lang="en-US" dirty="0" smtClean="0"/>
              <a:t>MTRA can be further </a:t>
            </a:r>
            <a:r>
              <a:rPr lang="en-US" dirty="0" smtClean="0"/>
              <a:t>applied </a:t>
            </a:r>
            <a:r>
              <a:rPr lang="en-US" dirty="0" smtClean="0"/>
              <a:t>to a </a:t>
            </a:r>
            <a:r>
              <a:rPr lang="en-US" dirty="0" smtClean="0"/>
              <a:t>feature space routing scheme, where the contact </a:t>
            </a:r>
            <a:r>
              <a:rPr lang="en-US" dirty="0" smtClean="0"/>
              <a:t>frequencies are </a:t>
            </a:r>
            <a:r>
              <a:rPr lang="en-US" dirty="0" smtClean="0"/>
              <a:t>estimated by feature distances.</a:t>
            </a:r>
            <a:endParaRPr lang="en-US" dirty="0" smtClean="0"/>
          </a:p>
          <a:p>
            <a:pPr marL="514350" indent="-514350">
              <a:buFont typeface="Arial" pitchFamily="34" charset="0"/>
              <a:buChar char="•"/>
            </a:pPr>
            <a:endParaRPr lang="en-US" dirty="0" smtClean="0"/>
          </a:p>
          <a:p>
            <a:pPr marL="514350" indent="-514350">
              <a:buFont typeface="Arial" pitchFamily="34" charset="0"/>
              <a:buChar char="•"/>
            </a:pPr>
            <a:r>
              <a:rPr lang="en-US" dirty="0" smtClean="0"/>
              <a:t>Simulation </a:t>
            </a:r>
            <a:r>
              <a:rPr lang="en-US" dirty="0" smtClean="0"/>
              <a:t>results </a:t>
            </a:r>
            <a:r>
              <a:rPr lang="en-US" dirty="0" smtClean="0"/>
              <a:t>show competitive </a:t>
            </a:r>
            <a:r>
              <a:rPr lang="en-US" dirty="0" smtClean="0"/>
              <a:t>performances of the proposed algorithms, </a:t>
            </a:r>
            <a:r>
              <a:rPr lang="en-US" dirty="0" smtClean="0"/>
              <a:t>which fully </a:t>
            </a:r>
            <a:r>
              <a:rPr lang="en-US" dirty="0" smtClean="0"/>
              <a:t>utilize the opportunistic nature of MSNs.</a:t>
            </a:r>
            <a:endParaRPr lang="en-US" dirty="0" smtClean="0"/>
          </a:p>
          <a:p>
            <a:pPr marL="971550" lvl="1" indent="-514350">
              <a:buFont typeface="Wingdings" pitchFamily="2" charset="2"/>
              <a:buChar char="q"/>
            </a:pPr>
            <a:endParaRPr lang="en-US" dirty="0" smtClean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/>
          <p:cNvSpPr/>
          <p:nvPr/>
        </p:nvSpPr>
        <p:spPr>
          <a:xfrm>
            <a:off x="0" y="0"/>
            <a:ext cx="9144000" cy="836712"/>
          </a:xfrm>
          <a:prstGeom prst="rect">
            <a:avLst/>
          </a:prstGeom>
          <a:solidFill>
            <a:schemeClr val="accent4">
              <a:lumMod val="50000"/>
              <a:lumOff val="50000"/>
            </a:schemeClr>
          </a:solidFill>
          <a:ln>
            <a:solidFill>
              <a:schemeClr val="accent4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4000" b="1" dirty="0" smtClean="0">
                <a:solidFill>
                  <a:schemeClr val="tx1"/>
                </a:solidFill>
              </a:rPr>
              <a:t> </a:t>
            </a:r>
            <a:r>
              <a:rPr lang="en-US" sz="4000" b="1" dirty="0" smtClean="0">
                <a:solidFill>
                  <a:schemeClr val="tx1"/>
                </a:solidFill>
                <a:latin typeface="Times New Roman" pitchFamily="18" charset="0"/>
              </a:rPr>
              <a:t>The End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39552" y="1484784"/>
            <a:ext cx="7992888" cy="21852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Font typeface="Arial" pitchFamily="34" charset="0"/>
              <a:buChar char="•"/>
            </a:pPr>
            <a:endParaRPr lang="en-US" sz="2800" dirty="0" smtClean="0"/>
          </a:p>
          <a:p>
            <a:pPr marL="514350" indent="-514350">
              <a:buFont typeface="Arial" pitchFamily="34" charset="0"/>
              <a:buChar char="•"/>
            </a:pPr>
            <a:endParaRPr lang="en-US" sz="2800" dirty="0" smtClean="0"/>
          </a:p>
          <a:p>
            <a:pPr marL="514350" indent="-514350"/>
            <a:endParaRPr lang="en-US" sz="2800" dirty="0" smtClean="0"/>
          </a:p>
          <a:p>
            <a:pPr marL="2800350" lvl="5" indent="-514350"/>
            <a:r>
              <a:rPr lang="en-US" sz="2800" dirty="0" smtClean="0"/>
              <a:t>Questions &amp; Answer</a:t>
            </a:r>
            <a:endParaRPr lang="en-US" dirty="0" smtClean="0"/>
          </a:p>
          <a:p>
            <a:pPr marL="971550" lvl="1" indent="-514350">
              <a:buFont typeface="Wingdings" pitchFamily="2" charset="2"/>
              <a:buChar char="q"/>
            </a:pPr>
            <a:endParaRPr lang="en-US" dirty="0" smtClean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/>
          <p:cNvSpPr/>
          <p:nvPr/>
        </p:nvSpPr>
        <p:spPr>
          <a:xfrm>
            <a:off x="0" y="0"/>
            <a:ext cx="9144000" cy="836712"/>
          </a:xfrm>
          <a:prstGeom prst="rect">
            <a:avLst/>
          </a:prstGeom>
          <a:solidFill>
            <a:schemeClr val="accent4">
              <a:lumMod val="50000"/>
              <a:lumOff val="50000"/>
            </a:schemeClr>
          </a:solidFill>
          <a:ln>
            <a:solidFill>
              <a:schemeClr val="accent4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4000" b="1" dirty="0" smtClean="0">
                <a:solidFill>
                  <a:schemeClr val="tx1"/>
                </a:solidFill>
              </a:rPr>
              <a:t>  </a:t>
            </a:r>
            <a:r>
              <a:rPr lang="en-US" sz="4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Introduction</a:t>
            </a:r>
            <a:endParaRPr lang="en-US" sz="40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11560" y="1484784"/>
            <a:ext cx="8136904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/>
            <a:r>
              <a:rPr lang="en-US" sz="3200" dirty="0" smtClean="0"/>
              <a:t>Opportunistic two-hop routing (</a:t>
            </a:r>
            <a:r>
              <a:rPr lang="en-US" sz="2800" dirty="0" smtClean="0"/>
              <a:t>single-copy case)</a:t>
            </a:r>
          </a:p>
          <a:p>
            <a:pPr marL="514350" indent="-514350">
              <a:buFont typeface="Arial" pitchFamily="34" charset="0"/>
              <a:buChar char="•"/>
            </a:pPr>
            <a:r>
              <a:rPr lang="en-US" sz="2800" dirty="0" smtClean="0"/>
              <a:t>Link weights indicate average delay.</a:t>
            </a:r>
          </a:p>
          <a:p>
            <a:pPr marL="514350" indent="-514350">
              <a:buFont typeface="Arial" pitchFamily="34" charset="0"/>
              <a:buChar char="•"/>
            </a:pPr>
            <a:endParaRPr lang="en-US" sz="2800" dirty="0" smtClean="0"/>
          </a:p>
          <a:p>
            <a:pPr marL="514350" indent="-514350">
              <a:buFont typeface="Arial" pitchFamily="34" charset="0"/>
              <a:buChar char="•"/>
            </a:pPr>
            <a:endParaRPr lang="en-US" sz="2800" dirty="0" smtClean="0"/>
          </a:p>
          <a:p>
            <a:pPr marL="514350" indent="-514350">
              <a:buFont typeface="Arial" pitchFamily="34" charset="0"/>
              <a:buChar char="•"/>
            </a:pPr>
            <a:endParaRPr lang="en-US" sz="2800" dirty="0" smtClean="0"/>
          </a:p>
          <a:p>
            <a:pPr marL="514350" indent="-514350">
              <a:buFont typeface="Arial" pitchFamily="34" charset="0"/>
              <a:buChar char="•"/>
            </a:pPr>
            <a:endParaRPr lang="en-US" sz="2800" dirty="0" smtClean="0"/>
          </a:p>
          <a:p>
            <a:pPr marL="514350" indent="-514350"/>
            <a:endParaRPr lang="en-US" sz="2800" dirty="0" smtClean="0"/>
          </a:p>
          <a:p>
            <a:pPr marL="514350" indent="-514350">
              <a:buFont typeface="Arial" pitchFamily="34" charset="0"/>
              <a:buChar char="•"/>
            </a:pPr>
            <a:r>
              <a:rPr lang="en-US" sz="2800" dirty="0" smtClean="0"/>
              <a:t>Forward the message to the first encountered node?</a:t>
            </a:r>
          </a:p>
          <a:p>
            <a:pPr marL="971550" lvl="1" indent="-514350">
              <a:buFont typeface="Wingdings" pitchFamily="2" charset="2"/>
              <a:buChar char="q"/>
            </a:pPr>
            <a:r>
              <a:rPr lang="en-US" sz="2800" dirty="0" smtClean="0"/>
              <a:t>Most likely is R</a:t>
            </a:r>
            <a:r>
              <a:rPr lang="en-US" sz="2800" baseline="-25000" dirty="0" smtClean="0"/>
              <a:t>C.</a:t>
            </a:r>
            <a:endParaRPr lang="en-US" sz="2800" dirty="0" smtClean="0"/>
          </a:p>
          <a:p>
            <a:pPr marL="971550" lvl="1" indent="-514350">
              <a:buFont typeface="Wingdings" pitchFamily="2" charset="2"/>
              <a:buChar char="q"/>
            </a:pPr>
            <a:r>
              <a:rPr lang="en-US" sz="2800" dirty="0" smtClean="0"/>
              <a:t>Bad decision, since the delay of R</a:t>
            </a:r>
            <a:r>
              <a:rPr lang="en-US" sz="2800" baseline="-25000" dirty="0" smtClean="0"/>
              <a:t>C</a:t>
            </a:r>
            <a:r>
              <a:rPr lang="en-US" sz="2800" dirty="0" smtClean="0"/>
              <a:t>-D is large.</a:t>
            </a:r>
          </a:p>
          <a:p>
            <a:pPr marL="971550" lvl="1" indent="-514350">
              <a:buFont typeface="Wingdings" pitchFamily="2" charset="2"/>
              <a:buChar char="q"/>
            </a:pPr>
            <a:r>
              <a:rPr lang="en-US" sz="2800" dirty="0" smtClean="0"/>
              <a:t>Wait for S-R</a:t>
            </a:r>
            <a:r>
              <a:rPr lang="en-US" sz="2800" baseline="-25000" dirty="0" smtClean="0"/>
              <a:t>A</a:t>
            </a:r>
            <a:r>
              <a:rPr lang="en-US" sz="2800" dirty="0" smtClean="0"/>
              <a:t>-D is better (2+1&lt;4)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07704" y="2564904"/>
            <a:ext cx="5184576" cy="18941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/>
          <p:cNvSpPr/>
          <p:nvPr/>
        </p:nvSpPr>
        <p:spPr>
          <a:xfrm>
            <a:off x="0" y="0"/>
            <a:ext cx="9144000" cy="836712"/>
          </a:xfrm>
          <a:prstGeom prst="rect">
            <a:avLst/>
          </a:prstGeom>
          <a:solidFill>
            <a:schemeClr val="accent4">
              <a:lumMod val="50000"/>
              <a:lumOff val="50000"/>
            </a:schemeClr>
          </a:solidFill>
          <a:ln>
            <a:solidFill>
              <a:schemeClr val="accent4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4000" b="1" dirty="0" smtClean="0">
                <a:solidFill>
                  <a:schemeClr val="tx1"/>
                </a:solidFill>
              </a:rPr>
              <a:t>  </a:t>
            </a:r>
            <a:r>
              <a:rPr lang="en-US" sz="4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Introduction</a:t>
            </a:r>
            <a:endParaRPr lang="en-US" sz="40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11560" y="1484784"/>
            <a:ext cx="8136904" cy="4462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/>
            <a:r>
              <a:rPr lang="en-US" sz="3200" dirty="0" smtClean="0"/>
              <a:t>Opportunistic two-hop routing (</a:t>
            </a:r>
            <a:r>
              <a:rPr lang="en-US" sz="2800" dirty="0" smtClean="0"/>
              <a:t>single-copy case)</a:t>
            </a:r>
          </a:p>
          <a:p>
            <a:pPr marL="514350" indent="-514350">
              <a:buFont typeface="Arial" pitchFamily="34" charset="0"/>
              <a:buChar char="•"/>
            </a:pPr>
            <a:r>
              <a:rPr lang="en-US" sz="2800" dirty="0" smtClean="0"/>
              <a:t>Link weights indicate average delay.</a:t>
            </a:r>
          </a:p>
          <a:p>
            <a:pPr marL="514350" indent="-514350">
              <a:buFont typeface="Arial" pitchFamily="34" charset="0"/>
              <a:buChar char="•"/>
            </a:pPr>
            <a:endParaRPr lang="en-US" sz="2800" dirty="0" smtClean="0"/>
          </a:p>
          <a:p>
            <a:pPr marL="514350" indent="-514350">
              <a:buFont typeface="Arial" pitchFamily="34" charset="0"/>
              <a:buChar char="•"/>
            </a:pPr>
            <a:endParaRPr lang="en-US" sz="2800" dirty="0" smtClean="0"/>
          </a:p>
          <a:p>
            <a:pPr marL="514350" indent="-514350">
              <a:buFont typeface="Arial" pitchFamily="34" charset="0"/>
              <a:buChar char="•"/>
            </a:pPr>
            <a:endParaRPr lang="en-US" sz="2800" dirty="0" smtClean="0"/>
          </a:p>
          <a:p>
            <a:pPr marL="514350" indent="-514350">
              <a:buFont typeface="Arial" pitchFamily="34" charset="0"/>
              <a:buChar char="•"/>
            </a:pPr>
            <a:endParaRPr lang="en-US" sz="2800" dirty="0" smtClean="0"/>
          </a:p>
          <a:p>
            <a:pPr marL="514350" indent="-514350"/>
            <a:endParaRPr lang="en-US" sz="2800" dirty="0" smtClean="0"/>
          </a:p>
          <a:p>
            <a:pPr marL="514350" indent="-514350">
              <a:buFont typeface="Arial" pitchFamily="34" charset="0"/>
              <a:buChar char="•"/>
            </a:pPr>
            <a:r>
              <a:rPr lang="en-US" sz="2800" dirty="0" smtClean="0"/>
              <a:t>Always shortest path routing (S-R</a:t>
            </a:r>
            <a:r>
              <a:rPr lang="en-US" sz="2800" baseline="-25000" dirty="0" smtClean="0"/>
              <a:t>A</a:t>
            </a:r>
            <a:r>
              <a:rPr lang="en-US" sz="2800" dirty="0" smtClean="0"/>
              <a:t>-D) ?</a:t>
            </a:r>
          </a:p>
          <a:p>
            <a:pPr marL="971550" lvl="1" indent="-514350">
              <a:buFont typeface="Wingdings" pitchFamily="2" charset="2"/>
              <a:buChar char="q"/>
            </a:pPr>
            <a:r>
              <a:rPr lang="en-US" sz="2800" dirty="0" smtClean="0"/>
              <a:t>Also bad, when opportunistically meeting R</a:t>
            </a:r>
            <a:r>
              <a:rPr lang="en-US" sz="2800" baseline="-25000" dirty="0" smtClean="0"/>
              <a:t>B.</a:t>
            </a:r>
          </a:p>
          <a:p>
            <a:pPr marL="971550" lvl="1" indent="-514350">
              <a:buFont typeface="Wingdings" pitchFamily="2" charset="2"/>
              <a:buChar char="q"/>
            </a:pPr>
            <a:r>
              <a:rPr lang="en-US" sz="2800" dirty="0" smtClean="0"/>
              <a:t>The delay of R</a:t>
            </a:r>
            <a:r>
              <a:rPr lang="en-US" sz="2800" baseline="-25000" dirty="0" smtClean="0"/>
              <a:t>B</a:t>
            </a:r>
            <a:r>
              <a:rPr lang="en-US" sz="2800" dirty="0" smtClean="0"/>
              <a:t>-D is smaller than S-R</a:t>
            </a:r>
            <a:r>
              <a:rPr lang="en-US" sz="2800" baseline="-25000" dirty="0" smtClean="0"/>
              <a:t>A</a:t>
            </a:r>
            <a:r>
              <a:rPr lang="en-US" sz="2800" dirty="0" smtClean="0"/>
              <a:t>-D.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07704" y="2564904"/>
            <a:ext cx="5184576" cy="18941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/>
          <p:cNvSpPr/>
          <p:nvPr/>
        </p:nvSpPr>
        <p:spPr>
          <a:xfrm>
            <a:off x="0" y="0"/>
            <a:ext cx="9144000" cy="836712"/>
          </a:xfrm>
          <a:prstGeom prst="rect">
            <a:avLst/>
          </a:prstGeom>
          <a:solidFill>
            <a:schemeClr val="accent4">
              <a:lumMod val="50000"/>
              <a:lumOff val="50000"/>
            </a:schemeClr>
          </a:solidFill>
          <a:ln>
            <a:solidFill>
              <a:schemeClr val="accent4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4000" b="1" dirty="0" smtClean="0">
                <a:solidFill>
                  <a:schemeClr val="tx1"/>
                </a:solidFill>
              </a:rPr>
              <a:t>  </a:t>
            </a:r>
            <a:r>
              <a:rPr lang="en-US" sz="4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Introduction</a:t>
            </a:r>
            <a:endParaRPr lang="en-US" sz="40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11560" y="1484784"/>
            <a:ext cx="8136904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/>
            <a:r>
              <a:rPr lang="en-US" sz="3200" dirty="0" smtClean="0"/>
              <a:t>Opportunistic two-hop routing (</a:t>
            </a:r>
            <a:r>
              <a:rPr lang="en-US" sz="2800" dirty="0" smtClean="0"/>
              <a:t>single-copy case)</a:t>
            </a:r>
          </a:p>
          <a:p>
            <a:pPr marL="514350" indent="-514350">
              <a:buFont typeface="Arial" pitchFamily="34" charset="0"/>
              <a:buChar char="•"/>
            </a:pPr>
            <a:r>
              <a:rPr lang="en-US" sz="2800" dirty="0" smtClean="0"/>
              <a:t>Link weights indicate average delay.</a:t>
            </a:r>
          </a:p>
          <a:p>
            <a:pPr marL="514350" indent="-514350">
              <a:buFont typeface="Arial" pitchFamily="34" charset="0"/>
              <a:buChar char="•"/>
            </a:pPr>
            <a:endParaRPr lang="en-US" sz="2800" dirty="0" smtClean="0"/>
          </a:p>
          <a:p>
            <a:pPr marL="514350" indent="-514350">
              <a:buFont typeface="Arial" pitchFamily="34" charset="0"/>
              <a:buChar char="•"/>
            </a:pPr>
            <a:endParaRPr lang="en-US" sz="2800" dirty="0" smtClean="0"/>
          </a:p>
          <a:p>
            <a:pPr marL="514350" indent="-514350">
              <a:buFont typeface="Arial" pitchFamily="34" charset="0"/>
              <a:buChar char="•"/>
            </a:pPr>
            <a:endParaRPr lang="en-US" sz="2800" dirty="0" smtClean="0"/>
          </a:p>
          <a:p>
            <a:pPr marL="514350" indent="-514350">
              <a:buFont typeface="Arial" pitchFamily="34" charset="0"/>
              <a:buChar char="•"/>
            </a:pPr>
            <a:endParaRPr lang="en-US" sz="2800" dirty="0" smtClean="0"/>
          </a:p>
          <a:p>
            <a:pPr marL="514350" indent="-514350"/>
            <a:endParaRPr lang="en-US" sz="2800" dirty="0" smtClean="0"/>
          </a:p>
          <a:p>
            <a:pPr marL="514350" indent="-514350">
              <a:buFont typeface="Arial" pitchFamily="34" charset="0"/>
              <a:buChar char="•"/>
            </a:pPr>
            <a:r>
              <a:rPr lang="en-US" sz="2800" dirty="0" smtClean="0"/>
              <a:t>Forwarding set:</a:t>
            </a:r>
          </a:p>
          <a:p>
            <a:pPr marL="971550" lvl="1" indent="-514350">
              <a:buFont typeface="Wingdings" pitchFamily="2" charset="2"/>
              <a:buChar char="q"/>
            </a:pPr>
            <a:r>
              <a:rPr lang="en-US" sz="2600" dirty="0" smtClean="0"/>
              <a:t>The source only forwards its copy to encountered relays in its forwarding set {R</a:t>
            </a:r>
            <a:r>
              <a:rPr lang="en-US" sz="2600" baseline="-25000" dirty="0" smtClean="0"/>
              <a:t>A</a:t>
            </a:r>
            <a:r>
              <a:rPr lang="en-US" sz="2600" dirty="0" smtClean="0"/>
              <a:t>,R</a:t>
            </a:r>
            <a:r>
              <a:rPr lang="en-US" sz="2600" baseline="-25000" dirty="0" smtClean="0"/>
              <a:t>B</a:t>
            </a:r>
            <a:r>
              <a:rPr lang="en-US" sz="2600" dirty="0" smtClean="0"/>
              <a:t>}, ignoring R</a:t>
            </a:r>
            <a:r>
              <a:rPr lang="en-US" sz="2600" baseline="-25000" dirty="0" smtClean="0"/>
              <a:t>C</a:t>
            </a:r>
            <a:r>
              <a:rPr lang="en-US" sz="2600" dirty="0" smtClean="0"/>
              <a:t> even if it is the next encounter.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07704" y="2564904"/>
            <a:ext cx="5184576" cy="18941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/>
          <p:cNvSpPr/>
          <p:nvPr/>
        </p:nvSpPr>
        <p:spPr>
          <a:xfrm>
            <a:off x="0" y="0"/>
            <a:ext cx="9144000" cy="836712"/>
          </a:xfrm>
          <a:prstGeom prst="rect">
            <a:avLst/>
          </a:prstGeom>
          <a:solidFill>
            <a:schemeClr val="accent4">
              <a:lumMod val="50000"/>
              <a:lumOff val="50000"/>
            </a:schemeClr>
          </a:solidFill>
          <a:ln>
            <a:solidFill>
              <a:schemeClr val="accent4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4000" b="1" dirty="0" smtClean="0">
                <a:solidFill>
                  <a:schemeClr val="tx1"/>
                </a:solidFill>
              </a:rPr>
              <a:t>  </a:t>
            </a:r>
            <a:r>
              <a:rPr lang="en-US" sz="4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Introduction</a:t>
            </a:r>
            <a:endParaRPr lang="en-US" sz="40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11560" y="1484784"/>
            <a:ext cx="8136904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/>
            <a:r>
              <a:rPr lang="en-US" sz="3200" dirty="0" smtClean="0"/>
              <a:t>Opportunistic two-hop routing (</a:t>
            </a:r>
            <a:r>
              <a:rPr lang="en-US" sz="2800" dirty="0" smtClean="0"/>
              <a:t>multi-copy case)</a:t>
            </a:r>
          </a:p>
          <a:p>
            <a:pPr marL="514350" indent="-514350">
              <a:buFont typeface="Arial" pitchFamily="34" charset="0"/>
              <a:buChar char="•"/>
            </a:pPr>
            <a:r>
              <a:rPr lang="en-US" sz="2800" dirty="0" smtClean="0"/>
              <a:t>Assume the source has 3 copies.</a:t>
            </a:r>
          </a:p>
          <a:p>
            <a:pPr marL="514350" indent="-514350">
              <a:buFont typeface="Arial" pitchFamily="34" charset="0"/>
              <a:buChar char="•"/>
            </a:pPr>
            <a:endParaRPr lang="en-US" sz="2800" dirty="0" smtClean="0"/>
          </a:p>
          <a:p>
            <a:pPr marL="514350" indent="-514350">
              <a:buFont typeface="Arial" pitchFamily="34" charset="0"/>
              <a:buChar char="•"/>
            </a:pPr>
            <a:endParaRPr lang="en-US" sz="2800" dirty="0" smtClean="0"/>
          </a:p>
          <a:p>
            <a:pPr marL="514350" indent="-514350">
              <a:buFont typeface="Arial" pitchFamily="34" charset="0"/>
              <a:buChar char="•"/>
            </a:pPr>
            <a:endParaRPr lang="en-US" sz="2800" dirty="0" smtClean="0"/>
          </a:p>
          <a:p>
            <a:pPr marL="514350" indent="-514350">
              <a:buFont typeface="Arial" pitchFamily="34" charset="0"/>
              <a:buChar char="•"/>
            </a:pPr>
            <a:endParaRPr lang="en-US" sz="2800" dirty="0" smtClean="0"/>
          </a:p>
          <a:p>
            <a:pPr marL="514350" indent="-514350"/>
            <a:endParaRPr lang="en-US" sz="2800" dirty="0" smtClean="0"/>
          </a:p>
          <a:p>
            <a:pPr marL="514350" indent="-514350">
              <a:buFont typeface="Arial" pitchFamily="34" charset="0"/>
              <a:buChar char="•"/>
            </a:pPr>
            <a:r>
              <a:rPr lang="en-US" sz="2800" dirty="0" smtClean="0"/>
              <a:t>The forwarding set of the 1</a:t>
            </a:r>
            <a:r>
              <a:rPr lang="en-US" sz="2800" baseline="30000" dirty="0" smtClean="0"/>
              <a:t>st</a:t>
            </a:r>
            <a:r>
              <a:rPr lang="en-US" sz="2800" dirty="0" smtClean="0"/>
              <a:t> sent copy:</a:t>
            </a:r>
          </a:p>
          <a:p>
            <a:pPr marL="971550" lvl="1" indent="-514350">
              <a:buFont typeface="Wingdings" pitchFamily="2" charset="2"/>
              <a:buChar char="q"/>
            </a:pPr>
            <a:r>
              <a:rPr lang="en-US" sz="2600" dirty="0" smtClean="0"/>
              <a:t>Should be{R</a:t>
            </a:r>
            <a:r>
              <a:rPr lang="en-US" sz="2600" baseline="-25000" dirty="0" smtClean="0"/>
              <a:t>A</a:t>
            </a:r>
            <a:r>
              <a:rPr lang="en-US" sz="2600" dirty="0" smtClean="0"/>
              <a:t>,R</a:t>
            </a:r>
            <a:r>
              <a:rPr lang="en-US" sz="2600" baseline="-25000" dirty="0" smtClean="0"/>
              <a:t>B</a:t>
            </a:r>
            <a:r>
              <a:rPr lang="en-US" sz="2600" dirty="0" smtClean="0"/>
              <a:t>,R</a:t>
            </a:r>
            <a:r>
              <a:rPr lang="en-US" sz="2600" baseline="-25000" dirty="0" smtClean="0"/>
              <a:t>C</a:t>
            </a:r>
            <a:r>
              <a:rPr lang="en-US" sz="2600" dirty="0" smtClean="0"/>
              <a:t>}.</a:t>
            </a:r>
          </a:p>
          <a:p>
            <a:pPr marL="971550" lvl="1" indent="-514350">
              <a:buFont typeface="Wingdings" pitchFamily="2" charset="2"/>
              <a:buChar char="q"/>
            </a:pPr>
            <a:r>
              <a:rPr lang="en-US" sz="2600" dirty="0" smtClean="0"/>
              <a:t>Enough copies are reserved.</a:t>
            </a:r>
          </a:p>
          <a:p>
            <a:pPr marL="971550" lvl="1" indent="-514350">
              <a:buFont typeface="Wingdings" pitchFamily="2" charset="2"/>
              <a:buChar char="q"/>
            </a:pPr>
            <a:r>
              <a:rPr lang="en-US" sz="2600" dirty="0" smtClean="0"/>
              <a:t>Different from the single-copy case.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07704" y="2564904"/>
            <a:ext cx="5184576" cy="18941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/>
          <p:cNvSpPr/>
          <p:nvPr/>
        </p:nvSpPr>
        <p:spPr>
          <a:xfrm>
            <a:off x="0" y="0"/>
            <a:ext cx="9144000" cy="836712"/>
          </a:xfrm>
          <a:prstGeom prst="rect">
            <a:avLst/>
          </a:prstGeom>
          <a:solidFill>
            <a:schemeClr val="accent4">
              <a:lumMod val="50000"/>
              <a:lumOff val="50000"/>
            </a:schemeClr>
          </a:solidFill>
          <a:ln>
            <a:solidFill>
              <a:schemeClr val="accent4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4000" b="1" dirty="0" smtClean="0">
                <a:solidFill>
                  <a:schemeClr val="tx1"/>
                </a:solidFill>
              </a:rPr>
              <a:t>  </a:t>
            </a:r>
            <a:r>
              <a:rPr lang="en-US" sz="4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Introduction</a:t>
            </a:r>
            <a:endParaRPr lang="en-US" sz="40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11560" y="1484784"/>
            <a:ext cx="8136904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/>
            <a:r>
              <a:rPr lang="en-US" sz="3200" dirty="0" smtClean="0"/>
              <a:t>Opportunistic two-hop routing (</a:t>
            </a:r>
            <a:r>
              <a:rPr lang="en-US" sz="2800" dirty="0" smtClean="0"/>
              <a:t>multi-copy case)</a:t>
            </a:r>
          </a:p>
          <a:p>
            <a:pPr marL="514350" indent="-514350">
              <a:buFont typeface="Arial" pitchFamily="34" charset="0"/>
              <a:buChar char="•"/>
            </a:pPr>
            <a:r>
              <a:rPr lang="en-US" sz="2800" dirty="0" smtClean="0"/>
              <a:t>Assume the source has 2 </a:t>
            </a:r>
            <a:r>
              <a:rPr lang="en-US" sz="2800" dirty="0" smtClean="0"/>
              <a:t>copies (a complex case).</a:t>
            </a:r>
            <a:endParaRPr lang="en-US" sz="2800" dirty="0" smtClean="0"/>
          </a:p>
          <a:p>
            <a:pPr marL="514350" indent="-514350">
              <a:buFont typeface="Arial" pitchFamily="34" charset="0"/>
              <a:buChar char="•"/>
            </a:pPr>
            <a:endParaRPr lang="en-US" sz="2800" dirty="0" smtClean="0"/>
          </a:p>
          <a:p>
            <a:pPr marL="514350" indent="-514350">
              <a:buFont typeface="Arial" pitchFamily="34" charset="0"/>
              <a:buChar char="•"/>
            </a:pPr>
            <a:endParaRPr lang="en-US" sz="2800" dirty="0" smtClean="0"/>
          </a:p>
          <a:p>
            <a:pPr marL="514350" indent="-514350">
              <a:buFont typeface="Arial" pitchFamily="34" charset="0"/>
              <a:buChar char="•"/>
            </a:pPr>
            <a:endParaRPr lang="en-US" sz="2800" dirty="0" smtClean="0"/>
          </a:p>
          <a:p>
            <a:pPr marL="514350" indent="-514350">
              <a:buFont typeface="Arial" pitchFamily="34" charset="0"/>
              <a:buChar char="•"/>
            </a:pPr>
            <a:endParaRPr lang="en-US" sz="2800" dirty="0" smtClean="0"/>
          </a:p>
          <a:p>
            <a:pPr marL="514350" indent="-514350"/>
            <a:endParaRPr lang="en-US" sz="2800" dirty="0" smtClean="0"/>
          </a:p>
          <a:p>
            <a:pPr marL="514350" indent="-514350">
              <a:buFont typeface="Arial" pitchFamily="34" charset="0"/>
              <a:buChar char="•"/>
            </a:pPr>
            <a:r>
              <a:rPr lang="en-US" sz="2800" dirty="0" smtClean="0"/>
              <a:t>The forwarding set of the 1</a:t>
            </a:r>
            <a:r>
              <a:rPr lang="en-US" sz="2800" baseline="30000" dirty="0" smtClean="0"/>
              <a:t>st</a:t>
            </a:r>
            <a:r>
              <a:rPr lang="en-US" sz="2800" dirty="0" smtClean="0"/>
              <a:t> sent copy:</a:t>
            </a:r>
          </a:p>
          <a:p>
            <a:pPr marL="971550" lvl="1" indent="-514350">
              <a:buFont typeface="Wingdings" pitchFamily="2" charset="2"/>
              <a:buChar char="q"/>
            </a:pPr>
            <a:r>
              <a:rPr lang="en-US" sz="2600" dirty="0" smtClean="0"/>
              <a:t>Should be{R</a:t>
            </a:r>
            <a:r>
              <a:rPr lang="en-US" sz="2600" baseline="-25000" dirty="0" smtClean="0"/>
              <a:t>A</a:t>
            </a:r>
            <a:r>
              <a:rPr lang="en-US" sz="2600" dirty="0" smtClean="0"/>
              <a:t>,R</a:t>
            </a:r>
            <a:r>
              <a:rPr lang="en-US" sz="2600" baseline="-25000" dirty="0" smtClean="0"/>
              <a:t>B</a:t>
            </a:r>
            <a:r>
              <a:rPr lang="en-US" sz="2600" dirty="0" smtClean="0"/>
              <a:t>,R</a:t>
            </a:r>
            <a:r>
              <a:rPr lang="en-US" sz="2600" baseline="-25000" dirty="0" smtClean="0"/>
              <a:t>C</a:t>
            </a:r>
            <a:r>
              <a:rPr lang="en-US" sz="2600" dirty="0" smtClean="0"/>
              <a:t>} or {R</a:t>
            </a:r>
            <a:r>
              <a:rPr lang="en-US" sz="2600" baseline="-25000" dirty="0" smtClean="0"/>
              <a:t>A</a:t>
            </a:r>
            <a:r>
              <a:rPr lang="en-US" sz="2600" dirty="0" smtClean="0"/>
              <a:t>,R</a:t>
            </a:r>
            <a:r>
              <a:rPr lang="en-US" sz="2600" baseline="-25000" dirty="0" smtClean="0"/>
              <a:t>B</a:t>
            </a:r>
            <a:r>
              <a:rPr lang="en-US" sz="2600" dirty="0" smtClean="0"/>
              <a:t>}?</a:t>
            </a:r>
          </a:p>
          <a:p>
            <a:pPr marL="971550" lvl="1" indent="-514350">
              <a:buFont typeface="Wingdings" pitchFamily="2" charset="2"/>
              <a:buChar char="q"/>
            </a:pPr>
            <a:r>
              <a:rPr lang="en-US" sz="2600" dirty="0" smtClean="0"/>
              <a:t>Not trivial.</a:t>
            </a:r>
          </a:p>
          <a:p>
            <a:pPr marL="971550" lvl="1" indent="-514350">
              <a:buFont typeface="Wingdings" pitchFamily="2" charset="2"/>
              <a:buChar char="q"/>
            </a:pPr>
            <a:r>
              <a:rPr lang="en-US" sz="2800" dirty="0" smtClean="0"/>
              <a:t>The forwarding set of the 2</a:t>
            </a:r>
            <a:r>
              <a:rPr lang="en-US" sz="2800" baseline="30000" dirty="0" smtClean="0"/>
              <a:t>nd</a:t>
            </a:r>
            <a:r>
              <a:rPr lang="en-US" sz="2800" dirty="0" smtClean="0"/>
              <a:t> sent copy?</a:t>
            </a:r>
            <a:endParaRPr lang="en-US" sz="2600" dirty="0" smtClean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07704" y="2564904"/>
            <a:ext cx="5184576" cy="18941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/>
          <p:cNvSpPr/>
          <p:nvPr/>
        </p:nvSpPr>
        <p:spPr>
          <a:xfrm>
            <a:off x="0" y="0"/>
            <a:ext cx="9144000" cy="836712"/>
          </a:xfrm>
          <a:prstGeom prst="rect">
            <a:avLst/>
          </a:prstGeom>
          <a:solidFill>
            <a:schemeClr val="accent4">
              <a:lumMod val="50000"/>
              <a:lumOff val="50000"/>
            </a:schemeClr>
          </a:solidFill>
          <a:ln>
            <a:solidFill>
              <a:schemeClr val="accent4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4000" b="1" dirty="0" smtClean="0">
                <a:solidFill>
                  <a:schemeClr val="tx1"/>
                </a:solidFill>
              </a:rPr>
              <a:t>  </a:t>
            </a:r>
            <a:r>
              <a:rPr lang="en-US" sz="4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Introduction</a:t>
            </a:r>
            <a:endParaRPr lang="en-US" sz="40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11560" y="1484784"/>
            <a:ext cx="8136904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/>
            <a:r>
              <a:rPr lang="en-US" sz="3200" dirty="0" smtClean="0"/>
              <a:t>Opportunistic two-hop routing (</a:t>
            </a:r>
            <a:r>
              <a:rPr lang="en-US" sz="2800" dirty="0" smtClean="0"/>
              <a:t>multi-copy case)</a:t>
            </a:r>
          </a:p>
          <a:p>
            <a:pPr marL="514350" indent="-514350">
              <a:buFont typeface="Arial" pitchFamily="34" charset="0"/>
              <a:buChar char="•"/>
            </a:pPr>
            <a:r>
              <a:rPr lang="en-US" sz="2800" dirty="0" smtClean="0"/>
              <a:t>Assume the source has 2 </a:t>
            </a:r>
            <a:r>
              <a:rPr lang="en-US" sz="2800" dirty="0" smtClean="0"/>
              <a:t>copies (a complex case</a:t>
            </a:r>
            <a:r>
              <a:rPr lang="en-US" sz="2800" dirty="0" smtClean="0"/>
              <a:t>).</a:t>
            </a:r>
            <a:endParaRPr lang="en-US" sz="2800" dirty="0" smtClean="0"/>
          </a:p>
          <a:p>
            <a:pPr marL="514350" indent="-514350">
              <a:buFont typeface="Arial" pitchFamily="34" charset="0"/>
              <a:buChar char="•"/>
            </a:pPr>
            <a:endParaRPr lang="en-US" sz="2800" dirty="0" smtClean="0"/>
          </a:p>
          <a:p>
            <a:pPr marL="514350" indent="-514350">
              <a:buFont typeface="Arial" pitchFamily="34" charset="0"/>
              <a:buChar char="•"/>
            </a:pPr>
            <a:endParaRPr lang="en-US" sz="2800" dirty="0" smtClean="0"/>
          </a:p>
          <a:p>
            <a:pPr marL="514350" indent="-514350">
              <a:buFont typeface="Arial" pitchFamily="34" charset="0"/>
              <a:buChar char="•"/>
            </a:pPr>
            <a:endParaRPr lang="en-US" sz="2800" dirty="0" smtClean="0"/>
          </a:p>
          <a:p>
            <a:pPr marL="514350" indent="-514350">
              <a:buFont typeface="Arial" pitchFamily="34" charset="0"/>
              <a:buChar char="•"/>
            </a:pPr>
            <a:endParaRPr lang="en-US" sz="2800" dirty="0" smtClean="0"/>
          </a:p>
          <a:p>
            <a:pPr marL="514350" indent="-514350"/>
            <a:endParaRPr lang="en-US" sz="2800" dirty="0" smtClean="0"/>
          </a:p>
          <a:p>
            <a:pPr marL="514350" indent="-514350">
              <a:buFont typeface="Arial" pitchFamily="34" charset="0"/>
              <a:buChar char="•"/>
            </a:pPr>
            <a:r>
              <a:rPr lang="en-US" sz="2800" dirty="0" smtClean="0"/>
              <a:t>Suppose the 1</a:t>
            </a:r>
            <a:r>
              <a:rPr lang="en-US" sz="2800" baseline="30000" dirty="0" smtClean="0"/>
              <a:t>st</a:t>
            </a:r>
            <a:r>
              <a:rPr lang="en-US" sz="2800" dirty="0" smtClean="0"/>
              <a:t> sent copy uses {R</a:t>
            </a:r>
            <a:r>
              <a:rPr lang="en-US" sz="2800" baseline="-25000" dirty="0" smtClean="0"/>
              <a:t>A</a:t>
            </a:r>
            <a:r>
              <a:rPr lang="en-US" sz="2800" dirty="0" smtClean="0"/>
              <a:t>,R</a:t>
            </a:r>
            <a:r>
              <a:rPr lang="en-US" sz="2800" baseline="-25000" dirty="0" smtClean="0"/>
              <a:t>B</a:t>
            </a:r>
            <a:r>
              <a:rPr lang="en-US" sz="2800" dirty="0" smtClean="0"/>
              <a:t>,R</a:t>
            </a:r>
            <a:r>
              <a:rPr lang="en-US" sz="2800" baseline="-25000" dirty="0" smtClean="0"/>
              <a:t>C</a:t>
            </a:r>
            <a:r>
              <a:rPr lang="en-US" sz="2800" dirty="0" smtClean="0"/>
              <a:t>}:</a:t>
            </a:r>
          </a:p>
          <a:p>
            <a:pPr marL="971550" lvl="1" indent="-514350">
              <a:buFont typeface="Wingdings" pitchFamily="2" charset="2"/>
              <a:buChar char="q"/>
            </a:pPr>
            <a:r>
              <a:rPr lang="en-US" sz="2800" dirty="0" smtClean="0"/>
              <a:t>R</a:t>
            </a:r>
            <a:r>
              <a:rPr lang="en-US" sz="2800" baseline="-25000" dirty="0" smtClean="0"/>
              <a:t>A</a:t>
            </a:r>
            <a:r>
              <a:rPr lang="en-US" sz="2600" dirty="0" smtClean="0"/>
              <a:t> takes the </a:t>
            </a:r>
            <a:r>
              <a:rPr lang="en-US" sz="2800" dirty="0" smtClean="0"/>
              <a:t>1</a:t>
            </a:r>
            <a:r>
              <a:rPr lang="en-US" sz="2800" baseline="30000" dirty="0" smtClean="0"/>
              <a:t>st</a:t>
            </a:r>
            <a:r>
              <a:rPr lang="en-US" sz="2800" dirty="0" smtClean="0"/>
              <a:t> copy</a:t>
            </a:r>
            <a:r>
              <a:rPr lang="en-US" sz="2600" dirty="0" smtClean="0"/>
              <a:t>.</a:t>
            </a:r>
          </a:p>
          <a:p>
            <a:pPr marL="971550" lvl="1" indent="-514350">
              <a:buFont typeface="Wingdings" pitchFamily="2" charset="2"/>
              <a:buChar char="q"/>
            </a:pPr>
            <a:r>
              <a:rPr lang="en-US" sz="2800" dirty="0" smtClean="0"/>
              <a:t>R</a:t>
            </a:r>
            <a:r>
              <a:rPr lang="en-US" sz="2800" baseline="-25000" dirty="0" smtClean="0"/>
              <a:t>B</a:t>
            </a:r>
            <a:r>
              <a:rPr lang="en-US" sz="2600" dirty="0" smtClean="0"/>
              <a:t> takes the </a:t>
            </a:r>
            <a:r>
              <a:rPr lang="en-US" sz="2800" dirty="0" smtClean="0"/>
              <a:t>1</a:t>
            </a:r>
            <a:r>
              <a:rPr lang="en-US" sz="2800" baseline="30000" dirty="0" smtClean="0"/>
              <a:t>st</a:t>
            </a:r>
            <a:r>
              <a:rPr lang="en-US" sz="2800" dirty="0" smtClean="0"/>
              <a:t> copy</a:t>
            </a:r>
            <a:r>
              <a:rPr lang="en-US" sz="2600" dirty="0" smtClean="0"/>
              <a:t>.</a:t>
            </a:r>
          </a:p>
          <a:p>
            <a:pPr marL="971550" lvl="1" indent="-514350">
              <a:buFont typeface="Wingdings" pitchFamily="2" charset="2"/>
              <a:buChar char="q"/>
            </a:pPr>
            <a:r>
              <a:rPr lang="en-US" sz="2800" dirty="0" smtClean="0"/>
              <a:t>R</a:t>
            </a:r>
            <a:r>
              <a:rPr lang="en-US" sz="2800" baseline="-25000" dirty="0" smtClean="0"/>
              <a:t>C</a:t>
            </a:r>
            <a:r>
              <a:rPr lang="en-US" sz="2600" dirty="0" smtClean="0"/>
              <a:t> takes the </a:t>
            </a:r>
            <a:r>
              <a:rPr lang="en-US" sz="2800" dirty="0" smtClean="0"/>
              <a:t>1</a:t>
            </a:r>
            <a:r>
              <a:rPr lang="en-US" sz="2800" baseline="30000" dirty="0" smtClean="0"/>
              <a:t>st</a:t>
            </a:r>
            <a:r>
              <a:rPr lang="en-US" sz="2800" dirty="0" smtClean="0"/>
              <a:t> copy</a:t>
            </a:r>
            <a:r>
              <a:rPr lang="en-US" sz="2600" dirty="0" smtClean="0"/>
              <a:t>.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07704" y="2564904"/>
            <a:ext cx="5184576" cy="18941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/>
          <p:cNvSpPr/>
          <p:nvPr/>
        </p:nvSpPr>
        <p:spPr>
          <a:xfrm>
            <a:off x="0" y="0"/>
            <a:ext cx="9144000" cy="836712"/>
          </a:xfrm>
          <a:prstGeom prst="rect">
            <a:avLst/>
          </a:prstGeom>
          <a:solidFill>
            <a:schemeClr val="accent4">
              <a:lumMod val="50000"/>
              <a:lumOff val="50000"/>
            </a:schemeClr>
          </a:solidFill>
          <a:ln>
            <a:solidFill>
              <a:schemeClr val="accent4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4000" b="1" dirty="0" smtClean="0">
                <a:solidFill>
                  <a:schemeClr val="tx1"/>
                </a:solidFill>
              </a:rPr>
              <a:t>  </a:t>
            </a:r>
            <a:r>
              <a:rPr lang="en-US" sz="4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Introduction</a:t>
            </a:r>
            <a:endParaRPr lang="en-US" sz="40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11560" y="1484784"/>
            <a:ext cx="8136904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/>
            <a:r>
              <a:rPr lang="en-US" sz="3200" dirty="0" smtClean="0"/>
              <a:t>Opportunistic two-hop routing (</a:t>
            </a:r>
            <a:r>
              <a:rPr lang="en-US" sz="2800" dirty="0" smtClean="0"/>
              <a:t>multi-copy case)</a:t>
            </a:r>
          </a:p>
          <a:p>
            <a:pPr marL="514350" indent="-514350">
              <a:buFont typeface="Arial" pitchFamily="34" charset="0"/>
              <a:buChar char="•"/>
            </a:pPr>
            <a:r>
              <a:rPr lang="en-US" sz="2800" dirty="0" smtClean="0"/>
              <a:t>Assume the source has 2 copies, very complex.</a:t>
            </a:r>
          </a:p>
          <a:p>
            <a:pPr marL="514350" indent="-514350">
              <a:buFont typeface="Arial" pitchFamily="34" charset="0"/>
              <a:buChar char="•"/>
            </a:pPr>
            <a:endParaRPr lang="en-US" sz="2800" dirty="0" smtClean="0"/>
          </a:p>
          <a:p>
            <a:pPr marL="514350" indent="-514350">
              <a:buFont typeface="Arial" pitchFamily="34" charset="0"/>
              <a:buChar char="•"/>
            </a:pPr>
            <a:endParaRPr lang="en-US" sz="2800" dirty="0" smtClean="0"/>
          </a:p>
          <a:p>
            <a:pPr marL="514350" indent="-514350">
              <a:buFont typeface="Arial" pitchFamily="34" charset="0"/>
              <a:buChar char="•"/>
            </a:pPr>
            <a:endParaRPr lang="en-US" sz="2800" dirty="0" smtClean="0"/>
          </a:p>
          <a:p>
            <a:pPr marL="514350" indent="-514350">
              <a:buFont typeface="Arial" pitchFamily="34" charset="0"/>
              <a:buChar char="•"/>
            </a:pPr>
            <a:endParaRPr lang="en-US" sz="2800" dirty="0" smtClean="0"/>
          </a:p>
          <a:p>
            <a:pPr marL="514350" indent="-514350"/>
            <a:endParaRPr lang="en-US" sz="2800" dirty="0" smtClean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07704" y="2564904"/>
            <a:ext cx="5184576" cy="18941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1560" y="4581128"/>
            <a:ext cx="8159360" cy="21297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暗香扑面">
  <a:themeElements>
    <a:clrScheme name="暗香扑面">
      <a:dk1>
        <a:sysClr val="windowText" lastClr="000000"/>
      </a:dk1>
      <a:lt1>
        <a:sysClr val="window" lastClr="FFFFFF"/>
      </a:lt1>
      <a:dk2>
        <a:srgbClr val="2F2F2F"/>
      </a:dk2>
      <a:lt2>
        <a:srgbClr val="FFFFF4"/>
      </a:lt2>
      <a:accent1>
        <a:srgbClr val="918415"/>
      </a:accent1>
      <a:accent2>
        <a:srgbClr val="C47546"/>
      </a:accent2>
      <a:accent3>
        <a:srgbClr val="AFB591"/>
      </a:accent3>
      <a:accent4>
        <a:srgbClr val="B9945B"/>
      </a:accent4>
      <a:accent5>
        <a:srgbClr val="85ADBC"/>
      </a:accent5>
      <a:accent6>
        <a:srgbClr val="E5B440"/>
      </a:accent6>
      <a:hlink>
        <a:srgbClr val="00D5D5"/>
      </a:hlink>
      <a:folHlink>
        <a:srgbClr val="DD00DD"/>
      </a:folHlink>
    </a:clrScheme>
    <a:fontScheme name="暗香扑面">
      <a:maj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</a:majorFont>
      <a:minorFont>
        <a:latin typeface="Franklin Gothic Book"/>
        <a:ea typeface=""/>
        <a:cs typeface=""/>
        <a:font script="Jpan" typeface="HG創英角ｺﾞｼｯｸUB"/>
        <a:font script="Hang" typeface="맑은 고딕"/>
        <a:font script="Hans" typeface="黑体"/>
        <a:font script="Hant" typeface="新細明體"/>
        <a:font script="Arab" typeface="Arial"/>
        <a:font script="Hebr" typeface="Arial"/>
        <a:font script="Thai" typeface="Cordian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暗香扑面">
      <a:fillStyleLst>
        <a:solidFill>
          <a:schemeClr val="phClr"/>
        </a:solidFill>
        <a:gradFill rotWithShape="1">
          <a:gsLst>
            <a:gs pos="0">
              <a:schemeClr val="phClr">
                <a:tint val="98000"/>
                <a:satMod val="220000"/>
              </a:schemeClr>
            </a:gs>
            <a:gs pos="31000">
              <a:schemeClr val="phClr">
                <a:tint val="30000"/>
                <a:satMod val="150000"/>
              </a:schemeClr>
            </a:gs>
            <a:gs pos="91000">
              <a:schemeClr val="phClr">
                <a:tint val="96000"/>
              </a:schemeClr>
            </a:gs>
          </a:gsLst>
          <a:path path="circle">
            <a:fillToRect l="50000" t="150000" r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28000"/>
                <a:satMod val="100000"/>
              </a:schemeClr>
              <a:schemeClr val="phClr">
                <a:tint val="100000"/>
                <a:satMod val="200000"/>
              </a:schemeClr>
            </a:duotone>
          </a:blip>
          <a:tile tx="0" ty="0" sx="80000" sy="8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10000"/>
              </a:schemeClr>
            </a:glow>
          </a:effectLst>
        </a:effectStyle>
        <a:effectStyle>
          <a:effectLst>
            <a:outerShdw blurRad="34925" dist="31750" dir="5400000" algn="tl" rotWithShape="0">
              <a:srgbClr val="000000">
                <a:alpha val="50000"/>
              </a:srgbClr>
            </a:outerShdw>
          </a:effectLst>
          <a:scene3d>
            <a:camera prst="orthographicFront">
              <a:rot lat="0" lon="0" rev="0"/>
            </a:camera>
            <a:lightRig rig="flood" dir="t">
              <a:rot lat="0" lon="0" rev="5400000"/>
            </a:lightRig>
          </a:scene3d>
          <a:sp3d contourW="9525" prstMaterial="dkEdge">
            <a:bevelT w="12000" h="24150"/>
            <a:contourClr>
              <a:schemeClr val="phClr">
                <a:satMod val="110000"/>
              </a:schemeClr>
            </a:contourClr>
          </a:sp3d>
        </a:effectStyle>
        <a:effectStyle>
          <a:effectLst>
            <a:outerShdw blurRad="50800" dist="31750" dir="5400000" algn="tl" rotWithShape="0">
              <a:srgbClr val="000000">
                <a:alpha val="50000"/>
              </a:srgbClr>
            </a:outerShdw>
          </a:effectLst>
          <a:scene3d>
            <a:camera prst="orthographicFront">
              <a:rot lat="0" lon="0" rev="0"/>
            </a:camera>
            <a:lightRig rig="flood" dir="t">
              <a:rot lat="0" lon="0" rev="5400000"/>
            </a:lightRig>
          </a:scene3d>
          <a:sp3d contourW="18700" prstMaterial="dkEdge">
            <a:bevelT w="44450" h="80600"/>
            <a:contourClr>
              <a:schemeClr val="phClr"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70000"/>
                <a:satMod val="1000000"/>
              </a:schemeClr>
            </a:gs>
            <a:gs pos="31000">
              <a:schemeClr val="phClr">
                <a:shade val="85000"/>
                <a:satMod val="450000"/>
              </a:schemeClr>
            </a:gs>
            <a:gs pos="100000">
              <a:schemeClr val="phClr">
                <a:tint val="70000"/>
                <a:satMod val="300000"/>
              </a:schemeClr>
            </a:gs>
          </a:gsLst>
          <a:path path="circle">
            <a:fillToRect l="50000" t="150000" r="50000"/>
          </a:path>
        </a:gradFill>
        <a:blipFill>
          <a:blip xmlns:r="http://schemas.openxmlformats.org/officeDocument/2006/relationships" r:embed="rId2">
            <a:duotone>
              <a:schemeClr val="phClr">
                <a:tint val="100000"/>
                <a:shade val="70000"/>
                <a:hueMod val="100000"/>
                <a:satMod val="100000"/>
              </a:schemeClr>
              <a:schemeClr val="phClr">
                <a:tint val="90000"/>
                <a:shade val="100000"/>
                <a:hueMod val="100000"/>
                <a:satMod val="10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Fan</Template>
  <TotalTime>11560</TotalTime>
  <Words>1211</Words>
  <Application>Microsoft Office PowerPoint</Application>
  <PresentationFormat>全屏显示(4:3)</PresentationFormat>
  <Paragraphs>209</Paragraphs>
  <Slides>27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27</vt:i4>
      </vt:variant>
    </vt:vector>
  </HeadingPairs>
  <TitlesOfParts>
    <vt:vector size="28" baseType="lpstr">
      <vt:lpstr>暗香扑面</vt:lpstr>
      <vt:lpstr>Optimizing Multi-copy Two-hop Routing in Mobile Social Networks</vt:lpstr>
      <vt:lpstr>幻灯片 2</vt:lpstr>
      <vt:lpstr>幻灯片 3</vt:lpstr>
      <vt:lpstr>幻灯片 4</vt:lpstr>
      <vt:lpstr>幻灯片 5</vt:lpstr>
      <vt:lpstr>幻灯片 6</vt:lpstr>
      <vt:lpstr>幻灯片 7</vt:lpstr>
      <vt:lpstr>幻灯片 8</vt:lpstr>
      <vt:lpstr>幻灯片 9</vt:lpstr>
      <vt:lpstr>幻灯片 10</vt:lpstr>
      <vt:lpstr>幻灯片 11</vt:lpstr>
      <vt:lpstr>幻灯片 12</vt:lpstr>
      <vt:lpstr>幻灯片 13</vt:lpstr>
      <vt:lpstr>幻灯片 14</vt:lpstr>
      <vt:lpstr>幻灯片 15</vt:lpstr>
      <vt:lpstr>幻灯片 16</vt:lpstr>
      <vt:lpstr>幻灯片 17</vt:lpstr>
      <vt:lpstr>幻灯片 18</vt:lpstr>
      <vt:lpstr>幻灯片 19</vt:lpstr>
      <vt:lpstr>幻灯片 20</vt:lpstr>
      <vt:lpstr>幻灯片 21</vt:lpstr>
      <vt:lpstr>幻灯片 22</vt:lpstr>
      <vt:lpstr>幻灯片 23</vt:lpstr>
      <vt:lpstr>幻灯片 24</vt:lpstr>
      <vt:lpstr>幻灯片 25</vt:lpstr>
      <vt:lpstr>幻灯片 26</vt:lpstr>
      <vt:lpstr>幻灯片 27</vt:lpstr>
    </vt:vector>
  </TitlesOfParts>
  <Company>eclipsed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Little Devil Presentation</dc:title>
  <dc:creator>eclipse</dc:creator>
  <cp:lastModifiedBy>Microsoft</cp:lastModifiedBy>
  <cp:revision>152</cp:revision>
  <dcterms:created xsi:type="dcterms:W3CDTF">2002-10-29T16:53:47Z</dcterms:created>
  <dcterms:modified xsi:type="dcterms:W3CDTF">2014-06-07T13:05:57Z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141786</vt:lpwstr>
  </property>
  <property fmtid="{D5CDD505-2E9C-101B-9397-08002B2CF9AE}" pid="3" name="NXPowerLiteVersion">
    <vt:lpwstr>D4.1.4</vt:lpwstr>
  </property>
</Properties>
</file>