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80" r:id="rId8"/>
    <p:sldId id="261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66"/>
  </p:normalViewPr>
  <p:slideViewPr>
    <p:cSldViewPr snapToGrid="0">
      <p:cViewPr varScale="1">
        <p:scale>
          <a:sx n="102" d="100"/>
          <a:sy n="102" d="100"/>
        </p:scale>
        <p:origin x="11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A7CF9-06D6-4A68-BF28-F5D9B722ED1F}" type="datetimeFigureOut">
              <a:rPr lang="en-US" smtClean="0"/>
              <a:t>7/12/16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7F9B1-7362-4BCD-904C-3EBC484A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473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7010400" cy="9296399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3"/>
          </p:nvPr>
        </p:nvSpPr>
        <p:spPr>
          <a:xfrm>
            <a:off x="1179512" y="696912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0439816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970337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181100" y="696912"/>
            <a:ext cx="4648198" cy="34861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8637" cy="4183060"/>
          </a:xfrm>
          <a:prstGeom prst="rect">
            <a:avLst/>
          </a:prstGeom>
          <a:noFill/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8049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79049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56086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11204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84917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11974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6919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5825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1109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34103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98216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59786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89206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1727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3"/>
          </p:nvPr>
        </p:nvSpPr>
        <p:spPr>
          <a:xfrm>
            <a:off x="4646612" y="3940175"/>
            <a:ext cx="4038597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57200" y="3940175"/>
            <a:ext cx="8228013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 rot="5400000">
            <a:off x="4729955" y="2174081"/>
            <a:ext cx="5854700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 rot="5400000">
            <a:off x="539749" y="192087"/>
            <a:ext cx="5854700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7"/>
            <a:ext cx="4529137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5202236" y="2646361"/>
            <a:ext cx="4910138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1012030" y="664368"/>
            <a:ext cx="4910138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2309016" y="-246856"/>
            <a:ext cx="4524374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4037013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646612" y="1604962"/>
            <a:ext cx="4038597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ape 11"/>
          <p:cNvGrpSpPr/>
          <p:nvPr/>
        </p:nvGrpSpPr>
        <p:grpSpPr>
          <a:xfrm>
            <a:off x="1658934" y="1600200"/>
            <a:ext cx="6837364" cy="3200400"/>
            <a:chOff x="1658934" y="1600200"/>
            <a:chExt cx="6837364" cy="3200400"/>
          </a:xfrm>
        </p:grpSpPr>
        <p:sp>
          <p:nvSpPr>
            <p:cNvPr id="12" name="Shape 12"/>
            <p:cNvSpPr/>
            <p:nvPr/>
          </p:nvSpPr>
          <p:spPr>
            <a:xfrm flipH="1">
              <a:off x="6972299" y="16002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 flipH="1">
              <a:off x="5181599" y="16002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 flipH="1">
              <a:off x="3390897" y="1600200"/>
              <a:ext cx="1524000" cy="1524000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3390897" y="32766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 flipH="1">
              <a:off x="1658934" y="32766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 flipH="1">
              <a:off x="6972299" y="3276600"/>
              <a:ext cx="1524000" cy="1524000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Shape 98"/>
          <p:cNvGrpSpPr/>
          <p:nvPr/>
        </p:nvGrpSpPr>
        <p:grpSpPr>
          <a:xfrm>
            <a:off x="1071562" y="304800"/>
            <a:ext cx="7613648" cy="1106485"/>
            <a:chOff x="1071562" y="304800"/>
            <a:chExt cx="7613648" cy="1106485"/>
          </a:xfrm>
        </p:grpSpPr>
        <p:sp>
          <p:nvSpPr>
            <p:cNvPr id="99" name="Shape 99"/>
            <p:cNvSpPr/>
            <p:nvPr/>
          </p:nvSpPr>
          <p:spPr>
            <a:xfrm flipH="1">
              <a:off x="4868860" y="304800"/>
              <a:ext cx="1104898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 flipH="1">
              <a:off x="7581898" y="304800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 flipH="1">
              <a:off x="1071562" y="306387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6323012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 flipH="1">
              <a:off x="2359025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771525" y="931862"/>
            <a:ext cx="8001000" cy="19335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Matching Beyond Bipartite Graphs</a:t>
            </a:r>
            <a:endParaRPr lang="en-US" sz="4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4294967295"/>
          </p:nvPr>
        </p:nvSpPr>
        <p:spPr>
          <a:xfrm>
            <a:off x="798512" y="3646487"/>
            <a:ext cx="7543800" cy="18208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Jie Wu</a:t>
            </a:r>
          </a:p>
          <a:p>
            <a:pPr marL="0" marR="0" lvl="0" indent="0" algn="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Dept. of Computer and Info. Sciences</a:t>
            </a:r>
          </a:p>
          <a:p>
            <a:pPr marL="0" marR="0" lvl="0" indent="0" algn="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Temple University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894262"/>
            <a:ext cx="1036637" cy="11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26273" y="1675776"/>
            <a:ext cx="7638586" cy="9224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26273" y="2810107"/>
            <a:ext cx="7638586" cy="9255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41474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k-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ary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Matching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0224" y="1675776"/>
            <a:ext cx="8307660" cy="452913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Theorem 2: The iterative GS constructs a stable k-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ary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matching.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Theorem 3: The k-1 rounds of the binding process is tight.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Note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en-US" sz="2000" baseline="30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k-1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binding trees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(k-1)n</a:t>
            </a:r>
            <a:r>
              <a:rPr lang="en-US" sz="2000" baseline="30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iterations of pairwise matching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i="0" u="none" strike="noStrike" cap="none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i="0" u="none" strike="noStrike" cap="none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726" y="3735659"/>
            <a:ext cx="2359645" cy="18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076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59005" y="1583473"/>
            <a:ext cx="7861610" cy="9478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163125"/>
            <a:ext cx="8441474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Extension: Parallel Implementation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34950" y="1760151"/>
            <a:ext cx="830766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Theorem 4: Using EREW PRAM, the iterative GS takes at most ∆n</a:t>
            </a:r>
            <a:r>
              <a:rPr lang="en-US" sz="2000" baseline="30000" dirty="0" smtClean="0"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iteration, where ∆ is the maximum node degree.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Note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When ∆=2, two rounds are needed (even-odd matching)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Under CREW PRAM, binding can be done simultaneously.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(CREW PRAM can be emulated under EREW PRAM through log ∆ rounds of data replication.)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884" y="3531595"/>
            <a:ext cx="5317792" cy="138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105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41474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Extension of Unstable Condition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591014" y="1575415"/>
            <a:ext cx="830766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In a blocking family, the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lead member 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of components from the same family decides the subgroup preference.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(In Example 1, w and u form a subgroup. If W has a higher priority than U, w decides for u.) 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Bitonic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sequence: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monotonically increases and then monotonically decreases, e.g., (1, 3, 4, 2) and (4, 3, 2, 1).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Bitonic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tree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if any two nodes in the tree is connected through a path that is a bionic sequence.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251" y="5007782"/>
            <a:ext cx="4494345" cy="176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027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41474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Priority-Based Iterative GS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707" y="2417635"/>
            <a:ext cx="4954293" cy="2968258"/>
          </a:xfrm>
          <a:prstGeom prst="rect">
            <a:avLst/>
          </a:prstGeom>
        </p:spPr>
      </p:pic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0" y="1637196"/>
            <a:ext cx="830766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Number of priority tree: (k-1)!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30872"/>
            <a:ext cx="4404732" cy="2856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65" y="1416048"/>
            <a:ext cx="3696630" cy="14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047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121987"/>
            <a:ext cx="8441474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Conclusions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591014" y="1820742"/>
            <a:ext cx="830766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Stable matching with k genders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binary matching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(negative result)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k-</a:t>
            </a:r>
            <a:r>
              <a:rPr lang="en-US" sz="20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ary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matching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(positive result):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iterative GS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00050" indent="-342900">
              <a:spcBef>
                <a:spcPts val="600"/>
              </a:spcBef>
              <a:buSzPct val="25000"/>
            </a:pPr>
            <a:r>
              <a:rPr lang="en-US" sz="25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extensions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Parallel implementation of iterative GS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Extension of unstable condition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00050" indent="-342900">
              <a:spcBef>
                <a:spcPts val="600"/>
              </a:spcBef>
              <a:buSzPct val="25000"/>
            </a:pPr>
            <a:r>
              <a:rPr lang="en-US" sz="25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Future work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Other possible weakened blocking family</a:t>
            </a:r>
          </a:p>
        </p:txBody>
      </p:sp>
    </p:spTree>
    <p:extLst>
      <p:ext uri="{BB962C8B-B14F-4D97-AF65-F5344CB8AC3E}">
        <p14:creationId xmlns:p14="http://schemas.microsoft.com/office/powerpoint/2010/main" val="23901311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591014" y="512280"/>
            <a:ext cx="8441474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dirty="0" smtClean="0">
                <a:latin typeface="Comic Sans MS"/>
                <a:sym typeface="Comic Sans MS"/>
              </a:rPr>
              <a:t>Special T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hanks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591014" y="1820742"/>
            <a:ext cx="764973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40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</a:t>
            </a:r>
            <a:r>
              <a:rPr lang="en-US" altLang="zh-CN"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sz="240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Chat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group of the classmates from Shanghai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Guling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No. 1 Elementary School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Inspired by the discussion on matching making in the group discussion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93" y="4439502"/>
            <a:ext cx="2035201" cy="152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35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Road Map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741362" marR="0" lvl="1" indent="-2841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Marriage Problem (SMP)</a:t>
            </a: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Gale-Shapley (GS) algorithm</a:t>
            </a: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binary matching with multiple genders</a:t>
            </a: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K-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ary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matching with multiple genders </a:t>
            </a: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Extensions</a:t>
            </a: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</a:t>
            </a: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5179" y="968569"/>
            <a:ext cx="1845527" cy="955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92513" y="1629171"/>
            <a:ext cx="8763000" cy="533399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indent="-457200">
              <a:buSzPct val="25000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Restroom Rules</a:t>
            </a:r>
          </a:p>
          <a:p>
            <a:pPr marL="457200" indent="-457200">
              <a:buSzPct val="25000"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North Carolina</a:t>
            </a:r>
            <a:endParaRPr lang="en-US" sz="2000" b="0" i="0" u="none" strike="noStrike" cap="none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00050" lvl="1" indent="0">
              <a:buSzPct val="25000"/>
              <a:buNone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  Donald Trump</a:t>
            </a:r>
          </a:p>
          <a:p>
            <a:pPr marL="400050" lvl="1" indent="0">
              <a:buSzPct val="25000"/>
              <a:buNone/>
            </a:pP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Target’s policy</a:t>
            </a:r>
          </a:p>
          <a:p>
            <a:pPr marL="857250" lvl="1" indent="-457200">
              <a:buSzPct val="25000"/>
            </a:pPr>
            <a:endParaRPr lang="en-US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SzPct val="25000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vs. gender</a:t>
            </a:r>
          </a:p>
          <a:p>
            <a:pPr marL="457200" indent="-457200">
              <a:buSzPct val="25000"/>
            </a:pPr>
            <a:endParaRPr lang="en-US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SzPct val="25000"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Stable 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atching 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with </a:t>
            </a:r>
          </a:p>
          <a:p>
            <a:pPr marL="0" indent="0">
              <a:buSzPct val="25000"/>
              <a:buNone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     multiple genders</a:t>
            </a:r>
          </a:p>
          <a:p>
            <a:pPr marL="857250" lvl="1" indent="-457200">
              <a:buSzPct val="25000"/>
            </a:pPr>
            <a:r>
              <a:rPr lang="en-US" sz="1900" dirty="0" smtClean="0">
                <a:latin typeface="Comic Sans MS"/>
                <a:ea typeface="Comic Sans MS"/>
                <a:cs typeface="Comic Sans MS"/>
                <a:sym typeface="Comic Sans MS"/>
              </a:rPr>
              <a:t>Binary matching</a:t>
            </a:r>
          </a:p>
          <a:p>
            <a:pPr marL="857250" lvl="1" indent="-457200">
              <a:buSzPct val="25000"/>
            </a:pPr>
            <a:r>
              <a:rPr lang="en-US" sz="1900" dirty="0" smtClean="0">
                <a:latin typeface="Comic Sans MS"/>
                <a:ea typeface="Comic Sans MS"/>
                <a:cs typeface="Comic Sans MS"/>
                <a:sym typeface="Comic Sans MS"/>
              </a:rPr>
              <a:t>K-</a:t>
            </a:r>
            <a:r>
              <a:rPr lang="en-US" sz="1900" dirty="0" err="1" smtClean="0">
                <a:latin typeface="Comic Sans MS"/>
                <a:ea typeface="Comic Sans MS"/>
                <a:cs typeface="Comic Sans MS"/>
                <a:sym typeface="Comic Sans MS"/>
              </a:rPr>
              <a:t>ary</a:t>
            </a:r>
            <a:r>
              <a:rPr lang="en-US" sz="1900" dirty="0" smtClean="0">
                <a:latin typeface="Comic Sans MS"/>
                <a:ea typeface="Comic Sans MS"/>
                <a:cs typeface="Comic Sans MS"/>
                <a:sym typeface="Comic Sans MS"/>
              </a:rPr>
              <a:t> matching</a:t>
            </a:r>
          </a:p>
          <a:p>
            <a:pPr marL="857250" lvl="1" indent="-457200">
              <a:buSzPct val="25000"/>
            </a:pPr>
            <a:endParaRPr lang="en-US" sz="1900" b="0" i="0" u="none" strike="noStrike" cap="none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SzPct val="25000"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sz="24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1063" t="25960" r="71313" b="5108"/>
          <a:stretch/>
        </p:blipFill>
        <p:spPr bwMode="auto">
          <a:xfrm>
            <a:off x="4247819" y="1139282"/>
            <a:ext cx="4249410" cy="4849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Marriage Problem (SMP)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8563"/>
              <a:buFont typeface="Noto Sans Symbols"/>
              <a:buChar char="●"/>
            </a:pPr>
            <a:r>
              <a:rPr lang="en-US" sz="3000" dirty="0" smtClean="0">
                <a:latin typeface="Comic Sans MS"/>
                <a:ea typeface="Comic Sans MS"/>
                <a:cs typeface="Comic Sans MS"/>
                <a:sym typeface="Comic Sans MS"/>
              </a:rPr>
              <a:t>Perfect matching</a:t>
            </a:r>
            <a:endParaRPr sz="3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04732" y="1554663"/>
            <a:ext cx="4280477" cy="452913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Comic Sans MS" panose="030F0702030302020204" pitchFamily="66" charset="0"/>
              </a:rPr>
              <a:t>Stable matching: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does not exist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 m of the first pair prefers w’ over w, and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 w’ of the second pair prefers m over m’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3123400" y="6278325"/>
            <a:ext cx="2894099" cy="45569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3713" y="2454506"/>
            <a:ext cx="1823421" cy="894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3712" y="3358746"/>
            <a:ext cx="1830598" cy="18401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93712" y="4285098"/>
            <a:ext cx="18305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693712" y="2430600"/>
            <a:ext cx="1823422" cy="27772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548484" y="2286547"/>
            <a:ext cx="290456" cy="3058758"/>
            <a:chOff x="2022438" y="2033195"/>
            <a:chExt cx="290456" cy="3058758"/>
          </a:xfrm>
          <a:solidFill>
            <a:schemeClr val="bg1"/>
          </a:solidFill>
        </p:grpSpPr>
        <p:sp>
          <p:nvSpPr>
            <p:cNvPr id="12" name="Oval 11"/>
            <p:cNvSpPr/>
            <p:nvPr/>
          </p:nvSpPr>
          <p:spPr>
            <a:xfrm>
              <a:off x="2022438" y="2033195"/>
              <a:ext cx="290456" cy="2904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022438" y="2955962"/>
              <a:ext cx="290456" cy="2904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22438" y="4801496"/>
              <a:ext cx="290456" cy="2904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022438" y="3878729"/>
              <a:ext cx="290456" cy="2904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79082" y="2285372"/>
            <a:ext cx="290456" cy="3058758"/>
            <a:chOff x="3853035" y="2024231"/>
            <a:chExt cx="290456" cy="3058758"/>
          </a:xfrm>
          <a:solidFill>
            <a:schemeClr val="bg1"/>
          </a:solidFill>
        </p:grpSpPr>
        <p:sp>
          <p:nvSpPr>
            <p:cNvPr id="17" name="Oval 16"/>
            <p:cNvSpPr/>
            <p:nvPr/>
          </p:nvSpPr>
          <p:spPr>
            <a:xfrm>
              <a:off x="3853035" y="2024231"/>
              <a:ext cx="290456" cy="2904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853035" y="2946998"/>
              <a:ext cx="290456" cy="2904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53035" y="4792532"/>
              <a:ext cx="290456" cy="2904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53035" y="3869765"/>
              <a:ext cx="290456" cy="2904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77347" y="5728715"/>
            <a:ext cx="942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Comic Sans MS" charset="0"/>
                <a:ea typeface="Comic Sans MS" charset="0"/>
                <a:cs typeface="Comic Sans MS" charset="0"/>
              </a:defRPr>
            </a:lvl1pPr>
          </a:lstStyle>
          <a:p>
            <a:r>
              <a:rPr lang="en-US" dirty="0"/>
              <a:t>men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64914" y="5727809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Comic Sans MS" charset="0"/>
                <a:ea typeface="Comic Sans MS" charset="0"/>
                <a:cs typeface="Comic Sans MS" charset="0"/>
              </a:defRPr>
            </a:lvl1pPr>
          </a:lstStyle>
          <a:p>
            <a:r>
              <a:rPr lang="en-US"/>
              <a:t>women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691937" y="4763088"/>
            <a:ext cx="21735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91936" y="6075821"/>
            <a:ext cx="21735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546709" y="4617860"/>
            <a:ext cx="290456" cy="2904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546709" y="5930593"/>
            <a:ext cx="290456" cy="2904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07205" y="4617860"/>
            <a:ext cx="290456" cy="2904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707205" y="5930593"/>
            <a:ext cx="290456" cy="2904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endCxn id="28" idx="2"/>
          </p:cNvCxnSpPr>
          <p:nvPr/>
        </p:nvCxnSpPr>
        <p:spPr>
          <a:xfrm>
            <a:off x="5821523" y="4879228"/>
            <a:ext cx="1885682" cy="1196594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53245" y="4391068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Comic Sans MS" charset="0"/>
                <a:ea typeface="Comic Sans MS" charset="0"/>
                <a:cs typeface="Comic Sans MS" charset="0"/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29816" y="443050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charset="0"/>
                <a:ea typeface="Comic Sans MS" charset="0"/>
                <a:cs typeface="Comic Sans MS" charset="0"/>
              </a:rPr>
              <a:t>m</a:t>
            </a:r>
            <a:endParaRPr lang="en-US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7010" y="5761160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Comic Sans MS" charset="0"/>
                <a:ea typeface="Comic Sans MS" charset="0"/>
                <a:cs typeface="Comic Sans MS" charset="0"/>
              </a:defRPr>
            </a:lvl1pPr>
          </a:lstStyle>
          <a:p>
            <a:r>
              <a:rPr lang="en-US" altLang="zh-CN" dirty="0"/>
              <a:t>m’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168489" y="5737561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Comic Sans MS" charset="0"/>
                <a:ea typeface="Comic Sans MS" charset="0"/>
                <a:cs typeface="Comic Sans MS" charset="0"/>
              </a:defRPr>
            </a:lvl1pPr>
          </a:lstStyle>
          <a:p>
            <a:r>
              <a:rPr lang="en-US" dirty="0"/>
              <a:t>w’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228600" y="8382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Gale-Shapley (GS) Algorithm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228600" y="1752600"/>
            <a:ext cx="8763000" cy="4572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person has his/her </a:t>
            </a:r>
            <a:r>
              <a:rPr lang="en-US" sz="24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preference list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endParaRPr lang="en-US" sz="2400" b="0" i="0" u="none" strike="noStrike" cap="none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GS algorithm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endParaRPr lang="en-US" sz="24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unengaged man proposes to the woman he prefers most.</a:t>
            </a: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endParaRPr lang="en-US" sz="2000" b="0" i="0" u="none" strike="noStrike" cap="none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ach woman replies “maybe” to 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he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 suiter she most prefers, and replies “no” to all others.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(She is then provisionally “engaged”.)</a:t>
            </a: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If all men are engaged, 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stop; otherwise, each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unengaged man proposes to the most-preferred woman he has not yet proposed. </a:t>
            </a: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endParaRPr lang="en-US" sz="2000" b="0" i="0" u="none" strike="noStrike" cap="none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Go to step 2.</a:t>
            </a: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endParaRPr lang="en-US"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500" dirty="0" smtClean="0">
                <a:latin typeface="Comic Sans MS"/>
                <a:ea typeface="Comic Sans MS"/>
                <a:cs typeface="Comic Sans MS"/>
                <a:sym typeface="Comic Sans MS"/>
              </a:rPr>
              <a:t>Complexity: n</a:t>
            </a:r>
            <a:r>
              <a:rPr lang="en-US" sz="2500" baseline="30000" dirty="0" smtClean="0"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5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(n: number of elements in a gender)</a:t>
            </a:r>
            <a:endParaRPr lang="en-US" sz="2500" b="0" i="0" u="none" strike="noStrike" cap="none" dirty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+mj-lt"/>
              <a:buAutoNum type="arabicPeriod"/>
            </a:pPr>
            <a:endParaRPr sz="3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228600" y="8382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Well-known Extensions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228600" y="1752600"/>
            <a:ext cx="8763000" cy="4572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+mj-lt"/>
              <a:buAutoNum type="arabicPeriod"/>
            </a:pPr>
            <a:r>
              <a:rPr lang="en-US" sz="3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roommate problem</a:t>
            </a:r>
          </a:p>
          <a:p>
            <a:pPr marL="914400" lvl="1" indent="-514350">
              <a:lnSpc>
                <a:spcPct val="90000"/>
              </a:lnSpc>
              <a:spcBef>
                <a:spcPts val="800"/>
              </a:spcBef>
              <a:buSzPct val="25000"/>
              <a:buFont typeface="+mj-lt"/>
              <a:buAutoNum type="arabicPeriod"/>
            </a:pPr>
            <a:r>
              <a:rPr lang="en-US" sz="2500" dirty="0" smtClean="0">
                <a:latin typeface="Comic Sans MS"/>
                <a:ea typeface="Comic Sans MS"/>
                <a:cs typeface="Comic Sans MS"/>
                <a:sym typeface="Comic Sans MS"/>
              </a:rPr>
              <a:t>Single gender</a:t>
            </a:r>
          </a:p>
          <a:p>
            <a:pPr marL="914400" lvl="1" indent="-514350">
              <a:lnSpc>
                <a:spcPct val="90000"/>
              </a:lnSpc>
              <a:spcBef>
                <a:spcPts val="800"/>
              </a:spcBef>
              <a:buSzPct val="25000"/>
              <a:buFont typeface="+mj-lt"/>
              <a:buAutoNum type="arabicPeriod"/>
            </a:pPr>
            <a:endParaRPr lang="en-US" sz="2500" b="0" i="0" u="none" strike="noStrike" cap="none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+mj-lt"/>
              <a:buAutoNum type="arabicPeriod"/>
            </a:pPr>
            <a:r>
              <a:rPr lang="en-US" sz="3000" dirty="0" smtClean="0">
                <a:latin typeface="Comic Sans MS"/>
                <a:ea typeface="Comic Sans MS"/>
                <a:cs typeface="Comic Sans MS"/>
                <a:sym typeface="Comic Sans MS"/>
              </a:rPr>
              <a:t>College admission problem</a:t>
            </a:r>
          </a:p>
          <a:p>
            <a:pPr marL="914400" lvl="1" indent="-514350">
              <a:lnSpc>
                <a:spcPct val="90000"/>
              </a:lnSpc>
              <a:spcBef>
                <a:spcPts val="800"/>
              </a:spcBef>
              <a:buSzPct val="25000"/>
              <a:buFont typeface="+mj-lt"/>
              <a:buAutoNum type="arabicPeriod"/>
            </a:pPr>
            <a:r>
              <a:rPr lang="en-US" sz="25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Multiple matchings</a:t>
            </a:r>
          </a:p>
          <a:p>
            <a:pPr marL="914400" lvl="1" indent="-514350">
              <a:lnSpc>
                <a:spcPct val="90000"/>
              </a:lnSpc>
              <a:spcBef>
                <a:spcPts val="800"/>
              </a:spcBef>
              <a:buSzPct val="25000"/>
              <a:buFont typeface="+mj-lt"/>
              <a:buAutoNum type="arabicPeriod"/>
            </a:pPr>
            <a:endParaRPr lang="en-US" sz="25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14350" indent="-514350">
              <a:lnSpc>
                <a:spcPct val="90000"/>
              </a:lnSpc>
              <a:buSzPct val="25000"/>
              <a:buFont typeface="+mj-lt"/>
              <a:buAutoNum type="arabicPeriod"/>
            </a:pPr>
            <a:r>
              <a:rPr lang="en-US" sz="3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Hospital/residents problem</a:t>
            </a:r>
          </a:p>
          <a:p>
            <a:pPr marL="914400" lvl="1" indent="-514350">
              <a:lnSpc>
                <a:spcPct val="90000"/>
              </a:lnSpc>
              <a:buSzPct val="25000"/>
              <a:buFont typeface="+mj-lt"/>
              <a:buAutoNum type="arabicPeriod"/>
            </a:pPr>
            <a:r>
              <a:rPr lang="en-US" sz="2500" dirty="0" smtClean="0">
                <a:latin typeface="Comic Sans MS"/>
                <a:ea typeface="Comic Sans MS"/>
                <a:cs typeface="Comic Sans MS"/>
                <a:sym typeface="Comic Sans MS"/>
              </a:rPr>
              <a:t>With couples</a:t>
            </a:r>
            <a:endParaRPr sz="25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601521" y="1626284"/>
            <a:ext cx="817345" cy="4698316"/>
            <a:chOff x="1589443" y="98614"/>
            <a:chExt cx="1190517" cy="6608781"/>
          </a:xfrm>
        </p:grpSpPr>
        <p:sp>
          <p:nvSpPr>
            <p:cNvPr id="17" name="Left Bracket 16"/>
            <p:cNvSpPr/>
            <p:nvPr/>
          </p:nvSpPr>
          <p:spPr>
            <a:xfrm flipH="1">
              <a:off x="2154219" y="5647765"/>
              <a:ext cx="559398" cy="920421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Bracket 17"/>
            <p:cNvSpPr/>
            <p:nvPr/>
          </p:nvSpPr>
          <p:spPr>
            <a:xfrm>
              <a:off x="1589443" y="222072"/>
              <a:ext cx="559398" cy="1875415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 Bracket 18"/>
            <p:cNvSpPr/>
            <p:nvPr/>
          </p:nvSpPr>
          <p:spPr>
            <a:xfrm flipH="1">
              <a:off x="2220562" y="1111370"/>
              <a:ext cx="559398" cy="3621995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ket 19"/>
            <p:cNvSpPr/>
            <p:nvPr/>
          </p:nvSpPr>
          <p:spPr>
            <a:xfrm>
              <a:off x="1593924" y="2924802"/>
              <a:ext cx="559398" cy="958198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022438" y="98614"/>
              <a:ext cx="290456" cy="290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022438" y="1001232"/>
              <a:ext cx="290456" cy="290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022438" y="2806468"/>
              <a:ext cx="290456" cy="290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022438" y="1903850"/>
              <a:ext cx="290456" cy="290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022438" y="3709086"/>
              <a:ext cx="290456" cy="290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22438" y="4611704"/>
              <a:ext cx="290456" cy="290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022438" y="6416938"/>
              <a:ext cx="290456" cy="290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022438" y="5514322"/>
              <a:ext cx="290456" cy="290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35865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Multiple Genders: k-nary matching 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591014" y="1812074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M: men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W: women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U: undecided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19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Blocking family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if each member prefers each member of </a:t>
            </a:r>
            <a:r>
              <a:rPr lang="en-US" sz="2000" b="0" i="1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that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family to its </a:t>
            </a:r>
            <a:r>
              <a:rPr lang="en-US" sz="2000" b="0" i="1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current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family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Example 1: c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urrent</a:t>
            </a: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matching is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{(m, w, u), (m’, w’, u’)}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(m’, w, u) is a blocking family if m’ prefers w and u and both w and u prefers m’</a:t>
            </a:r>
            <a:endParaRPr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SzPct val="25000"/>
            </a:pPr>
            <a:endParaRPr sz="27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053" y="1124524"/>
            <a:ext cx="4590923" cy="24713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59004" y="1639229"/>
            <a:ext cx="7560527" cy="14942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575288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Binary Matching </a:t>
            </a:r>
            <a:r>
              <a:rPr lang="en-US" sz="3200" dirty="0" smtClean="0">
                <a:latin typeface="Comic Sans MS"/>
                <a:ea typeface="Comic Sans MS"/>
                <a:cs typeface="Comic Sans MS"/>
                <a:sym typeface="Comic Sans MS"/>
              </a:rPr>
              <a:t>with Multi-Genders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585437" y="1760652"/>
            <a:ext cx="8307660" cy="452913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Theorem 1: 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exists preference lists under which there exists no stable binary matching with 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 (≠2) genders.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Note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Result holds even if self-matching is allowed, as in U.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roommat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e solution can be used to find one if it exists.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endParaRPr sz="200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SzPct val="25000"/>
            </a:pPr>
            <a:endParaRPr sz="270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830" y="4916948"/>
            <a:ext cx="6404391" cy="139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221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41474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k-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ary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Matching </a:t>
            </a:r>
            <a:r>
              <a:rPr lang="en-US" sz="3200" dirty="0" smtClean="0">
                <a:latin typeface="Comic Sans MS"/>
                <a:ea typeface="Comic Sans MS"/>
                <a:cs typeface="Comic Sans MS"/>
                <a:sym typeface="Comic Sans MS"/>
              </a:rPr>
              <a:t>with Multi-Genders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591014" y="1575415"/>
            <a:ext cx="830766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K-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ary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matching: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(u</a:t>
            </a:r>
            <a:r>
              <a:rPr lang="en-US" sz="20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u</a:t>
            </a:r>
            <a:r>
              <a:rPr lang="en-US" sz="20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…, </a:t>
            </a:r>
            <a:r>
              <a:rPr lang="en-US" sz="20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lang="en-US" sz="2000" baseline="-250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(k: the number of genders)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i="0" u="none" strike="noStrike" cap="none" dirty="0" smtClean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Iterative Binding: 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Iteratively apply GS to pair wisely and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bind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all disjoint sets through a spanning tree.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324" y="3378819"/>
            <a:ext cx="6000755" cy="30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77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675</Words>
  <Application>Microsoft Macintosh PowerPoint</Application>
  <PresentationFormat>On-screen Show (4:3)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Comic Sans MS</vt:lpstr>
      <vt:lpstr>Noto Sans Symbols</vt:lpstr>
      <vt:lpstr>Times New Roman</vt:lpstr>
      <vt:lpstr>1_Default Design</vt:lpstr>
      <vt:lpstr>Default Design</vt:lpstr>
      <vt:lpstr>Stable Matching Beyond Bipartite Graphs</vt:lpstr>
      <vt:lpstr>Road Map</vt:lpstr>
      <vt:lpstr>  Introduction</vt:lpstr>
      <vt:lpstr>  Stable Marriage Problem (SMP)</vt:lpstr>
      <vt:lpstr>  Gale-Shapley (GS) Algorithm</vt:lpstr>
      <vt:lpstr>  Some Well-known Extensions</vt:lpstr>
      <vt:lpstr>  Multiple Genders: k-nary matching </vt:lpstr>
      <vt:lpstr>  Stable Binary Matching with Multi-Genders</vt:lpstr>
      <vt:lpstr>  Stable k-ary Matching with Multi-Genders</vt:lpstr>
      <vt:lpstr>  Stable k-ary Matching</vt:lpstr>
      <vt:lpstr>  Extension: Parallel Implementation</vt:lpstr>
      <vt:lpstr>  Extension of Unstable Condition</vt:lpstr>
      <vt:lpstr>  Priority-Based Iterative GS</vt:lpstr>
      <vt:lpstr>  Conclusions</vt:lpstr>
      <vt:lpstr>  Special 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Teaching, Research, Service, and Administration</dc:title>
  <dc:creator>Emily Lanthier</dc:creator>
  <cp:lastModifiedBy>Yang Chen</cp:lastModifiedBy>
  <cp:revision>53</cp:revision>
  <cp:lastPrinted>2016-05-02T18:53:57Z</cp:lastPrinted>
  <dcterms:modified xsi:type="dcterms:W3CDTF">2016-07-12T21:10:02Z</dcterms:modified>
</cp:coreProperties>
</file>