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28"/>
  </p:notesMasterIdLst>
  <p:sldIdLst>
    <p:sldId id="256" r:id="rId2"/>
    <p:sldId id="275" r:id="rId3"/>
    <p:sldId id="257" r:id="rId4"/>
    <p:sldId id="258" r:id="rId5"/>
    <p:sldId id="276" r:id="rId6"/>
    <p:sldId id="259" r:id="rId7"/>
    <p:sldId id="277" r:id="rId8"/>
    <p:sldId id="260" r:id="rId9"/>
    <p:sldId id="278" r:id="rId10"/>
    <p:sldId id="261" r:id="rId11"/>
    <p:sldId id="262" r:id="rId12"/>
    <p:sldId id="279" r:id="rId13"/>
    <p:sldId id="263" r:id="rId14"/>
    <p:sldId id="264" r:id="rId15"/>
    <p:sldId id="265" r:id="rId16"/>
    <p:sldId id="266" r:id="rId17"/>
    <p:sldId id="267" r:id="rId18"/>
    <p:sldId id="280" r:id="rId19"/>
    <p:sldId id="268" r:id="rId20"/>
    <p:sldId id="269" r:id="rId21"/>
    <p:sldId id="271" r:id="rId22"/>
    <p:sldId id="270" r:id="rId23"/>
    <p:sldId id="272" r:id="rId24"/>
    <p:sldId id="281" r:id="rId25"/>
    <p:sldId id="273" r:id="rId26"/>
    <p:sldId id="274" r:id="rId2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2870" autoAdjust="0"/>
  </p:normalViewPr>
  <p:slideViewPr>
    <p:cSldViewPr snapToGrid="0" snapToObjects="1">
      <p:cViewPr>
        <p:scale>
          <a:sx n="94" d="100"/>
          <a:sy n="94" d="100"/>
        </p:scale>
        <p:origin x="-1488" y="3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notesMaster" Target="notesMasters/notesMaster1.xml"/><Relationship Id="rId29" Type="http://schemas.openxmlformats.org/officeDocument/2006/relationships/printerSettings" Target="printerSettings/printerSettings1.bin"/><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presProps" Target="presProps.xml"/><Relationship Id="rId31" Type="http://schemas.openxmlformats.org/officeDocument/2006/relationships/viewProps" Target="viewProps.xml"/><Relationship Id="rId32" Type="http://schemas.openxmlformats.org/officeDocument/2006/relationships/theme" Target="theme/theme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52FFA02-5B9A-FA40-A45A-92D3A6B3347D}" type="datetimeFigureOut">
              <a:rPr lang="en-US" smtClean="0"/>
              <a:t>10/14/15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14F28A4-34D7-E04C-B756-978C14D3FF46}" type="slidenum">
              <a:rPr lang="en-US" smtClean="0"/>
              <a:t>‹#›</a:t>
            </a:fld>
            <a:endParaRPr lang="en-US"/>
          </a:p>
        </p:txBody>
      </p:sp>
    </p:spTree>
    <p:extLst>
      <p:ext uri="{BB962C8B-B14F-4D97-AF65-F5344CB8AC3E}">
        <p14:creationId xmlns:p14="http://schemas.microsoft.com/office/powerpoint/2010/main" val="2268581610"/>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Hello everyone, I</a:t>
            </a:r>
            <a:r>
              <a:rPr lang="en-US" baseline="0" dirty="0" smtClean="0"/>
              <a:t> am here to present our paper: “</a:t>
            </a:r>
            <a:r>
              <a:rPr lang="en-US" dirty="0" smtClean="0">
                <a:latin typeface="Cambria"/>
                <a:cs typeface="Cambria"/>
              </a:rPr>
              <a:t>Integration of Spectrum Database and Sensing Results for Hybrid Spectrum Access Systems“.</a:t>
            </a:r>
            <a:endParaRPr lang="en-US" dirty="0"/>
          </a:p>
        </p:txBody>
      </p:sp>
      <p:sp>
        <p:nvSpPr>
          <p:cNvPr id="4" name="Slide Number Placeholder 3"/>
          <p:cNvSpPr>
            <a:spLocks noGrp="1"/>
          </p:cNvSpPr>
          <p:nvPr>
            <p:ph type="sldNum" sz="quarter" idx="10"/>
          </p:nvPr>
        </p:nvSpPr>
        <p:spPr/>
        <p:txBody>
          <a:bodyPr/>
          <a:lstStyle/>
          <a:p>
            <a:fld id="{214F28A4-34D7-E04C-B756-978C14D3FF46}" type="slidenum">
              <a:rPr lang="en-US" smtClean="0"/>
              <a:t>1</a:t>
            </a:fld>
            <a:endParaRPr lang="en-US"/>
          </a:p>
        </p:txBody>
      </p:sp>
    </p:spTree>
    <p:extLst>
      <p:ext uri="{BB962C8B-B14F-4D97-AF65-F5344CB8AC3E}">
        <p14:creationId xmlns:p14="http://schemas.microsoft.com/office/powerpoint/2010/main" val="142440891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depiction of the collected sensing results is performed by the database engine. </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It contains the process of retrieving information from the collected sensing results, which can be further divided into two phases: 1) estimate the sensing information for locations without sensing results reported; 2) process the collected and estimated sensing results to compute the spectrum availability for each location. </a:t>
            </a:r>
            <a:endParaRPr lang="en-US" dirty="0" smtClean="0">
              <a:effectLst/>
            </a:endParaRPr>
          </a:p>
          <a:p>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For</a:t>
            </a:r>
            <a:r>
              <a:rPr lang="en-US" baseline="0" dirty="0" smtClean="0"/>
              <a:t> the estimation, </a:t>
            </a:r>
            <a:r>
              <a:rPr lang="en-US" sz="1200" kern="1200" baseline="0" dirty="0" smtClean="0">
                <a:solidFill>
                  <a:schemeClr val="tx1"/>
                </a:solidFill>
                <a:effectLst/>
                <a:latin typeface="+mn-lt"/>
                <a:ea typeface="+mn-ea"/>
                <a:cs typeface="+mn-cs"/>
              </a:rPr>
              <a:t>w</a:t>
            </a:r>
            <a:r>
              <a:rPr lang="en-US" sz="1200" kern="1200" dirty="0" smtClean="0">
                <a:solidFill>
                  <a:schemeClr val="tx1"/>
                </a:solidFill>
                <a:effectLst/>
                <a:latin typeface="+mn-lt"/>
                <a:ea typeface="+mn-ea"/>
                <a:cs typeface="+mn-cs"/>
              </a:rPr>
              <a:t>e apply the inter- and extra-</a:t>
            </a:r>
            <a:r>
              <a:rPr lang="en-US" sz="1200" kern="1200" dirty="0" err="1" smtClean="0">
                <a:solidFill>
                  <a:schemeClr val="tx1"/>
                </a:solidFill>
                <a:effectLst/>
                <a:latin typeface="+mn-lt"/>
                <a:ea typeface="+mn-ea"/>
                <a:cs typeface="+mn-cs"/>
              </a:rPr>
              <a:t>polation</a:t>
            </a:r>
            <a:r>
              <a:rPr lang="en-US" sz="1200" kern="1200" dirty="0" smtClean="0">
                <a:solidFill>
                  <a:schemeClr val="tx1"/>
                </a:solidFill>
                <a:effectLst/>
                <a:latin typeface="+mn-lt"/>
                <a:ea typeface="+mn-ea"/>
                <a:cs typeface="+mn-cs"/>
              </a:rPr>
              <a:t>. This is because, in our model, the local spatial correlation regarding the spectrum sensing results can be found easily. </a:t>
            </a:r>
            <a:endParaRPr lang="en-US" dirty="0" smtClean="0"/>
          </a:p>
          <a:p>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For the fusion of the collected</a:t>
            </a:r>
            <a:r>
              <a:rPr lang="en-US" baseline="0" dirty="0" smtClean="0"/>
              <a:t> and estimated results, </a:t>
            </a:r>
            <a:r>
              <a:rPr lang="en-US" sz="1200" kern="1200" baseline="0" dirty="0" smtClean="0">
                <a:solidFill>
                  <a:schemeClr val="tx1"/>
                </a:solidFill>
                <a:effectLst/>
                <a:latin typeface="+mn-lt"/>
                <a:ea typeface="+mn-ea"/>
                <a:cs typeface="+mn-cs"/>
              </a:rPr>
              <a:t>t</a:t>
            </a:r>
            <a:r>
              <a:rPr lang="en-US" sz="1200" kern="1200" dirty="0" smtClean="0">
                <a:solidFill>
                  <a:schemeClr val="tx1"/>
                </a:solidFill>
                <a:effectLst/>
                <a:latin typeface="+mn-lt"/>
                <a:ea typeface="+mn-ea"/>
                <a:cs typeface="+mn-cs"/>
              </a:rPr>
              <a:t>raditional AND/OR rules are simple and easy to compute. However, since the database engine can have very powerful calculation ability, we can adopt the optimal voting rule for the fusion of our framework, which is represented as </a:t>
            </a:r>
            <a:r>
              <a:rPr lang="en-US" sz="1200" kern="1200" dirty="0" err="1" smtClean="0">
                <a:solidFill>
                  <a:schemeClr val="tx1"/>
                </a:solidFill>
                <a:effectLst/>
                <a:latin typeface="+mn-lt"/>
                <a:ea typeface="+mn-ea"/>
                <a:cs typeface="+mn-cs"/>
              </a:rPr>
              <a:t>K_opt</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out</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of</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K voting rule.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214F28A4-34D7-E04C-B756-978C14D3FF46}" type="slidenum">
              <a:rPr lang="en-US" smtClean="0"/>
              <a:t>10</a:t>
            </a:fld>
            <a:endParaRPr lang="en-US"/>
          </a:p>
        </p:txBody>
      </p:sp>
    </p:spTree>
    <p:extLst>
      <p:ext uri="{BB962C8B-B14F-4D97-AF65-F5344CB8AC3E}">
        <p14:creationId xmlns:p14="http://schemas.microsoft.com/office/powerpoint/2010/main" val="164374635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Having both the measurement-based estimation method and the fusion rule ready, the spectrum availability can</a:t>
            </a:r>
            <a:r>
              <a:rPr lang="en-US" sz="1200" kern="1200" baseline="0" dirty="0" smtClean="0">
                <a:solidFill>
                  <a:schemeClr val="tx1"/>
                </a:solidFill>
                <a:effectLst/>
                <a:latin typeface="+mn-lt"/>
                <a:ea typeface="+mn-ea"/>
                <a:cs typeface="+mn-cs"/>
              </a:rPr>
              <a:t> be</a:t>
            </a:r>
            <a:r>
              <a:rPr lang="en-US" sz="1200" kern="1200" dirty="0" smtClean="0">
                <a:solidFill>
                  <a:schemeClr val="tx1"/>
                </a:solidFill>
                <a:effectLst/>
                <a:latin typeface="+mn-lt"/>
                <a:ea typeface="+mn-ea"/>
                <a:cs typeface="+mn-cs"/>
              </a:rPr>
              <a:t> generated for each location, and the spectrum map can be obtained. One thing to notice is that the information contained in the spectrum map is multi-dimensional, which could contain the location, available time duration, and spectrum frequencies. The information of spectrum map can be altered based on different user queries. </a:t>
            </a:r>
            <a:endParaRPr lang="en-US" dirty="0" smtClean="0"/>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key point is that the sensing results are used for integration, rather than the spectrum access at each node. </a:t>
            </a: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Suppose there are four locations of nodes {</a:t>
            </a:r>
            <a:r>
              <a:rPr lang="en-US" sz="1200" kern="1200" dirty="0" err="1" smtClean="0">
                <a:solidFill>
                  <a:schemeClr val="tx1"/>
                </a:solidFill>
                <a:effectLst/>
                <a:latin typeface="+mn-lt"/>
                <a:ea typeface="+mn-ea"/>
                <a:cs typeface="+mn-cs"/>
              </a:rPr>
              <a:t>h,i,j,k</a:t>
            </a:r>
            <a:r>
              <a:rPr lang="en-US" sz="1200" kern="1200" dirty="0" smtClean="0">
                <a:solidFill>
                  <a:schemeClr val="tx1"/>
                </a:solidFill>
                <a:effectLst/>
                <a:latin typeface="+mn-lt"/>
                <a:ea typeface="+mn-ea"/>
                <a:cs typeface="+mn-cs"/>
              </a:rPr>
              <a:t>}. The sensing results are collected by the database engine at each location, and there are no sensing results at location</a:t>
            </a:r>
            <a:r>
              <a:rPr lang="en-US" sz="1200" kern="1200" baseline="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a:t>
            </a:r>
            <a:r>
              <a:rPr lang="en-US" sz="1200" kern="1200" dirty="0" smtClean="0">
                <a:solidFill>
                  <a:schemeClr val="tx1"/>
                </a:solidFill>
                <a:effectLst/>
                <a:latin typeface="+mn-lt"/>
                <a:ea typeface="+mn-ea"/>
                <a:cs typeface="+mn-cs"/>
              </a:rPr>
              <a:t> reported. The database will first estimate the spectrum sensing results at location</a:t>
            </a:r>
            <a:r>
              <a:rPr lang="en-US" sz="1200" kern="1200" baseline="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a:t>
            </a:r>
            <a:r>
              <a:rPr lang="en-US" sz="1200" kern="1200" dirty="0" smtClean="0">
                <a:solidFill>
                  <a:schemeClr val="tx1"/>
                </a:solidFill>
                <a:effectLst/>
                <a:latin typeface="+mn-lt"/>
                <a:ea typeface="+mn-ea"/>
                <a:cs typeface="+mn-cs"/>
              </a:rPr>
              <a:t>, and calculate the spectrum map. However, the four nodes do not use the sensing results for spectrum access, but use the spectrum map returned by the database. The sensing results are integrated with the database information, and are written to the database by the database engine in this example. Later, if node </a:t>
            </a:r>
            <a:r>
              <a:rPr lang="en-US" sz="1200" kern="1200" dirty="0" err="1" smtClean="0">
                <a:solidFill>
                  <a:schemeClr val="tx1"/>
                </a:solidFill>
                <a:effectLst/>
                <a:latin typeface="+mn-lt"/>
                <a:ea typeface="+mn-ea"/>
                <a:cs typeface="+mn-cs"/>
              </a:rPr>
              <a:t>i</a:t>
            </a:r>
            <a:r>
              <a:rPr lang="en-US" sz="1200" kern="1200" dirty="0" smtClean="0">
                <a:solidFill>
                  <a:schemeClr val="tx1"/>
                </a:solidFill>
                <a:effectLst/>
                <a:latin typeface="+mn-lt"/>
                <a:ea typeface="+mn-ea"/>
                <a:cs typeface="+mn-cs"/>
              </a:rPr>
              <a:t> sends queries for spectrum access, the spectrum map returned by the database will include the updated results. </a:t>
            </a:r>
            <a:endParaRPr lang="en-US" dirty="0" smtClean="0"/>
          </a:p>
          <a:p>
            <a:endParaRPr lang="en-US" dirty="0"/>
          </a:p>
        </p:txBody>
      </p:sp>
      <p:sp>
        <p:nvSpPr>
          <p:cNvPr id="4" name="Slide Number Placeholder 3"/>
          <p:cNvSpPr>
            <a:spLocks noGrp="1"/>
          </p:cNvSpPr>
          <p:nvPr>
            <p:ph type="sldNum" sz="quarter" idx="10"/>
          </p:nvPr>
        </p:nvSpPr>
        <p:spPr/>
        <p:txBody>
          <a:bodyPr/>
          <a:lstStyle/>
          <a:p>
            <a:fld id="{214F28A4-34D7-E04C-B756-978C14D3FF46}" type="slidenum">
              <a:rPr lang="en-US" smtClean="0"/>
              <a:t>11</a:t>
            </a:fld>
            <a:endParaRPr lang="en-US"/>
          </a:p>
        </p:txBody>
      </p:sp>
    </p:spTree>
    <p:extLst>
      <p:ext uri="{BB962C8B-B14F-4D97-AF65-F5344CB8AC3E}">
        <p14:creationId xmlns:p14="http://schemas.microsoft.com/office/powerpoint/2010/main" val="357891485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integration process will be discussed</a:t>
            </a:r>
            <a:r>
              <a:rPr lang="en-US" baseline="0" dirty="0" smtClean="0"/>
              <a:t> next.</a:t>
            </a:r>
            <a:endParaRPr lang="en-US" dirty="0"/>
          </a:p>
        </p:txBody>
      </p:sp>
      <p:sp>
        <p:nvSpPr>
          <p:cNvPr id="4" name="Slide Number Placeholder 3"/>
          <p:cNvSpPr>
            <a:spLocks noGrp="1"/>
          </p:cNvSpPr>
          <p:nvPr>
            <p:ph type="sldNum" sz="quarter" idx="10"/>
          </p:nvPr>
        </p:nvSpPr>
        <p:spPr/>
        <p:txBody>
          <a:bodyPr/>
          <a:lstStyle/>
          <a:p>
            <a:fld id="{214F28A4-34D7-E04C-B756-978C14D3FF46}" type="slidenum">
              <a:rPr lang="en-US" smtClean="0"/>
              <a:t>12</a:t>
            </a:fld>
            <a:endParaRPr lang="en-US"/>
          </a:p>
        </p:txBody>
      </p:sp>
    </p:spTree>
    <p:extLst>
      <p:ext uri="{BB962C8B-B14F-4D97-AF65-F5344CB8AC3E}">
        <p14:creationId xmlns:p14="http://schemas.microsoft.com/office/powerpoint/2010/main" val="248838384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Given the information from two resources, we need to adjust the weights for the values, e.g., availability, signal strength, transmission parameters, and so on, of both resources. </a:t>
            </a:r>
          </a:p>
          <a:p>
            <a:endParaRPr lang="en-US" dirty="0" smtClean="0"/>
          </a:p>
          <a:p>
            <a:r>
              <a:rPr lang="en-US" sz="1200" kern="1200" dirty="0" smtClean="0">
                <a:solidFill>
                  <a:schemeClr val="tx1"/>
                </a:solidFill>
                <a:effectLst/>
                <a:latin typeface="+mn-lt"/>
                <a:ea typeface="+mn-ea"/>
                <a:cs typeface="+mn-cs"/>
              </a:rPr>
              <a:t>For the database engine, given the current settings of weight distribution, it needs to first decide whether its current combination is balanced, or too conservative or aggressive. However, it cannot directly identify the situation without any measurements or observations. Also, after each measurement, e.g., the feedbacks collected from secondary</a:t>
            </a:r>
            <a:r>
              <a:rPr lang="en-US" sz="1200" kern="1200" baseline="0" dirty="0" smtClean="0">
                <a:solidFill>
                  <a:schemeClr val="tx1"/>
                </a:solidFill>
                <a:effectLst/>
                <a:latin typeface="+mn-lt"/>
                <a:ea typeface="+mn-ea"/>
                <a:cs typeface="+mn-cs"/>
              </a:rPr>
              <a:t> user</a:t>
            </a:r>
            <a:r>
              <a:rPr lang="en-US" sz="1200" kern="1200" dirty="0" smtClean="0">
                <a:solidFill>
                  <a:schemeClr val="tx1"/>
                </a:solidFill>
                <a:effectLst/>
                <a:latin typeface="+mn-lt"/>
                <a:ea typeface="+mn-ea"/>
                <a:cs typeface="+mn-cs"/>
              </a:rPr>
              <a:t>s, the database engine needs to decide whether to continue waiting for more measurements, or to conclude its current state. If it concludes its current state from balanced, then no adjustments on the weights are necessary. Otherwise, an adjustment on the weights is needed, based on whether the current weight settings are conservative or aggressive. </a:t>
            </a:r>
            <a:endParaRPr lang="en-US" dirty="0" smtClean="0"/>
          </a:p>
          <a:p>
            <a:endParaRPr lang="en-US" dirty="0"/>
          </a:p>
        </p:txBody>
      </p:sp>
      <p:sp>
        <p:nvSpPr>
          <p:cNvPr id="4" name="Slide Number Placeholder 3"/>
          <p:cNvSpPr>
            <a:spLocks noGrp="1"/>
          </p:cNvSpPr>
          <p:nvPr>
            <p:ph type="sldNum" sz="quarter" idx="10"/>
          </p:nvPr>
        </p:nvSpPr>
        <p:spPr/>
        <p:txBody>
          <a:bodyPr/>
          <a:lstStyle/>
          <a:p>
            <a:fld id="{214F28A4-34D7-E04C-B756-978C14D3FF46}" type="slidenum">
              <a:rPr lang="en-US" smtClean="0"/>
              <a:t>13</a:t>
            </a:fld>
            <a:endParaRPr lang="en-US"/>
          </a:p>
        </p:txBody>
      </p:sp>
    </p:spTree>
    <p:extLst>
      <p:ext uri="{BB962C8B-B14F-4D97-AF65-F5344CB8AC3E}">
        <p14:creationId xmlns:p14="http://schemas.microsoft.com/office/powerpoint/2010/main" val="288716445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a:t>
            </a:r>
            <a:r>
              <a:rPr lang="en-US" baseline="0" dirty="0" smtClean="0"/>
              <a:t> formed the integration process as </a:t>
            </a:r>
            <a:r>
              <a:rPr lang="en-US" sz="1200" dirty="0" smtClean="0"/>
              <a:t>partially observable Markov decision process.</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smtClean="0"/>
              <a:t>The</a:t>
            </a:r>
            <a:r>
              <a:rPr lang="en-US" sz="1200" baseline="0" dirty="0" smtClean="0"/>
              <a:t> state is </a:t>
            </a:r>
            <a:r>
              <a:rPr lang="en-US" sz="1200" kern="1200" dirty="0" smtClean="0">
                <a:solidFill>
                  <a:schemeClr val="tx1"/>
                </a:solidFill>
                <a:effectLst/>
                <a:latin typeface="+mn-lt"/>
                <a:ea typeface="+mn-ea"/>
                <a:cs typeface="+mn-cs"/>
              </a:rPr>
              <a:t>the conservative state,  the aggressive, or the balanced state that the database engine</a:t>
            </a:r>
            <a:r>
              <a:rPr lang="en-US" sz="1200" kern="1200" baseline="0" dirty="0" smtClean="0">
                <a:solidFill>
                  <a:schemeClr val="tx1"/>
                </a:solidFill>
                <a:effectLst/>
                <a:latin typeface="+mn-lt"/>
                <a:ea typeface="+mn-ea"/>
                <a:cs typeface="+mn-cs"/>
              </a:rPr>
              <a:t> is in.</a:t>
            </a:r>
          </a:p>
          <a:p>
            <a:r>
              <a:rPr lang="en-US" sz="1200" kern="1200" baseline="0" dirty="0" smtClean="0">
                <a:solidFill>
                  <a:schemeClr val="tx1"/>
                </a:solidFill>
                <a:effectLst/>
                <a:latin typeface="+mn-lt"/>
                <a:ea typeface="+mn-ea"/>
                <a:cs typeface="+mn-cs"/>
              </a:rPr>
              <a:t>The action contains</a:t>
            </a:r>
            <a:r>
              <a:rPr lang="en-US" sz="1200" i="1" kern="1200" dirty="0" smtClean="0">
                <a:solidFill>
                  <a:schemeClr val="tx1"/>
                </a:solidFill>
                <a:effectLst/>
                <a:latin typeface="+mn-lt"/>
                <a:ea typeface="+mn-ea"/>
                <a:cs typeface="+mn-cs"/>
              </a:rPr>
              <a:t> taking a measurement, or</a:t>
            </a:r>
            <a:r>
              <a:rPr lang="en-US" sz="1200" i="1" kern="1200" baseline="0" dirty="0" smtClean="0">
                <a:solidFill>
                  <a:schemeClr val="tx1"/>
                </a:solidFill>
                <a:effectLst/>
                <a:latin typeface="+mn-lt"/>
                <a:ea typeface="+mn-ea"/>
                <a:cs typeface="+mn-cs"/>
              </a:rPr>
              <a:t> </a:t>
            </a:r>
            <a:r>
              <a:rPr lang="en-US" sz="1200" i="1" kern="1200" dirty="0" smtClean="0">
                <a:solidFill>
                  <a:schemeClr val="tx1"/>
                </a:solidFill>
                <a:effectLst/>
                <a:latin typeface="+mn-lt"/>
                <a:ea typeface="+mn-ea"/>
                <a:cs typeface="+mn-cs"/>
              </a:rPr>
              <a:t>take conclusions and produce the result</a:t>
            </a:r>
            <a:r>
              <a:rPr lang="en-US" sz="1200" i="1" kern="1200" baseline="0" dirty="0" smtClean="0">
                <a:solidFill>
                  <a:schemeClr val="tx1"/>
                </a:solidFill>
                <a:effectLst/>
                <a:latin typeface="+mn-lt"/>
                <a:ea typeface="+mn-ea"/>
                <a:cs typeface="+mn-cs"/>
              </a:rPr>
              <a:t> in one of three states.</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State-transition probabilities describe how the state evolves at each step, after taking one action. </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reward function is defined based on whether the database identifies its current state correctly. Also, as pointed out before, each measurement takes the time cost of the database engine and the secondary</a:t>
            </a:r>
            <a:r>
              <a:rPr lang="en-US" sz="1200" kern="1200" baseline="0" dirty="0" smtClean="0">
                <a:solidFill>
                  <a:schemeClr val="tx1"/>
                </a:solidFill>
                <a:effectLst/>
                <a:latin typeface="+mn-lt"/>
                <a:ea typeface="+mn-ea"/>
                <a:cs typeface="+mn-cs"/>
              </a:rPr>
              <a:t> user</a:t>
            </a:r>
            <a:r>
              <a:rPr lang="en-US" sz="1200" kern="1200" dirty="0" smtClean="0">
                <a:solidFill>
                  <a:schemeClr val="tx1"/>
                </a:solidFill>
                <a:effectLst/>
                <a:latin typeface="+mn-lt"/>
                <a:ea typeface="+mn-ea"/>
                <a:cs typeface="+mn-cs"/>
              </a:rPr>
              <a:t>s. </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observations are the measurements based on the feedbacks from secondary</a:t>
            </a:r>
            <a:r>
              <a:rPr lang="en-US" sz="1200" kern="1200" baseline="0" dirty="0" smtClean="0">
                <a:solidFill>
                  <a:schemeClr val="tx1"/>
                </a:solidFill>
                <a:effectLst/>
                <a:latin typeface="+mn-lt"/>
                <a:ea typeface="+mn-ea"/>
                <a:cs typeface="+mn-cs"/>
              </a:rPr>
              <a:t> users.</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database engine keeps its belief state b to contain its past information. Given the previous belief state, the updating of the belief state is based on the last action</a:t>
            </a:r>
            <a:r>
              <a:rPr lang="en-US" sz="1200" kern="1200" baseline="0" dirty="0" smtClean="0">
                <a:solidFill>
                  <a:schemeClr val="tx1"/>
                </a:solidFill>
                <a:effectLst/>
                <a:latin typeface="+mn-lt"/>
                <a:ea typeface="+mn-ea"/>
                <a:cs typeface="+mn-cs"/>
              </a:rPr>
              <a:t> and</a:t>
            </a:r>
            <a:r>
              <a:rPr lang="en-US" sz="1200" kern="1200" dirty="0" smtClean="0">
                <a:solidFill>
                  <a:schemeClr val="tx1"/>
                </a:solidFill>
                <a:effectLst/>
                <a:latin typeface="+mn-lt"/>
                <a:ea typeface="+mn-ea"/>
                <a:cs typeface="+mn-cs"/>
              </a:rPr>
              <a:t> the current observation. </a:t>
            </a: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214F28A4-34D7-E04C-B756-978C14D3FF46}" type="slidenum">
              <a:rPr lang="en-US" smtClean="0"/>
              <a:t>14</a:t>
            </a:fld>
            <a:endParaRPr lang="en-US"/>
          </a:p>
        </p:txBody>
      </p:sp>
    </p:spTree>
    <p:extLst>
      <p:ext uri="{BB962C8B-B14F-4D97-AF65-F5344CB8AC3E}">
        <p14:creationId xmlns:p14="http://schemas.microsoft.com/office/powerpoint/2010/main" val="346586479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After the database engine decides whether its current weight distributions are balanced, or too conservative or aggressive, it can dynamically adjust the weight distributions. Here, we apply the stepwise of weight adaptations, which is combined with the POMDP to dynamically integrate the database information and sensing results. </a:t>
            </a:r>
            <a:endParaRPr lang="en-US" dirty="0" smtClean="0"/>
          </a:p>
          <a:p>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We study the threshold of maximum allowed interference at a given location. The other information stored in the database can be integrated with the sensing results in the similar way.</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 </a:t>
            </a: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To be more practical, we can set an acceptable range to determine if the status is balanced, instead of a specific value.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Moreover, since the sensing results are dynamic, the database engine needs to trigger the integration process if the current balanced status is broken. </a:t>
            </a: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214F28A4-34D7-E04C-B756-978C14D3FF46}" type="slidenum">
              <a:rPr lang="en-US" smtClean="0"/>
              <a:t>15</a:t>
            </a:fld>
            <a:endParaRPr lang="en-US"/>
          </a:p>
        </p:txBody>
      </p:sp>
    </p:spTree>
    <p:extLst>
      <p:ext uri="{BB962C8B-B14F-4D97-AF65-F5344CB8AC3E}">
        <p14:creationId xmlns:p14="http://schemas.microsoft.com/office/powerpoint/2010/main" val="338574295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Times New Roman"/>
                <a:ea typeface="+mn-ea"/>
                <a:cs typeface="Times New Roman"/>
              </a:rPr>
              <a:t>The main idea of this dynamic integration process is very straightforward. We set the weight of the database information as w, with the initial value 1. Then, the weight of the sensing results is 1 − w. For a given location, we use “Id” to denote the maximum allowed interference in the database, and “</a:t>
            </a:r>
            <a:r>
              <a:rPr lang="en-US" sz="1200" kern="1200" dirty="0" smtClean="0">
                <a:solidFill>
                  <a:schemeClr val="tx1"/>
                </a:solidFill>
                <a:effectLst/>
                <a:latin typeface="Cambria"/>
                <a:ea typeface="+mn-ea"/>
                <a:cs typeface="Cambria"/>
              </a:rPr>
              <a:t>I</a:t>
            </a:r>
            <a:r>
              <a:rPr lang="en-US" sz="1200" kern="1200" dirty="0" smtClean="0">
                <a:solidFill>
                  <a:schemeClr val="tx1"/>
                </a:solidFill>
                <a:effectLst/>
                <a:latin typeface="Times New Roman"/>
                <a:ea typeface="+mn-ea"/>
                <a:cs typeface="Times New Roman"/>
              </a:rPr>
              <a:t>s” to denote the value in the sensing results. </a:t>
            </a:r>
            <a:endParaRPr lang="en-US" dirty="0" smtClean="0">
              <a:latin typeface="Times New Roman"/>
              <a:cs typeface="Times New Roman"/>
            </a:endParaRPr>
          </a:p>
          <a:p>
            <a:endParaRPr lang="en-US" dirty="0" smtClean="0">
              <a:latin typeface="Times New Roman"/>
              <a:cs typeface="Times New Roman"/>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Then, the integration function of the maximum allowed interference at a given location is: (Read</a:t>
            </a:r>
            <a:r>
              <a:rPr lang="en-US" sz="1200" kern="1200" baseline="0" dirty="0" smtClean="0">
                <a:solidFill>
                  <a:schemeClr val="tx1"/>
                </a:solidFill>
                <a:effectLst/>
                <a:latin typeface="+mn-lt"/>
                <a:ea typeface="+mn-ea"/>
                <a:cs typeface="+mn-cs"/>
              </a:rPr>
              <a:t> line 10 in above picture</a:t>
            </a:r>
            <a:r>
              <a:rPr lang="en-US" sz="1200" kern="1200" dirty="0" smtClean="0">
                <a:solidFill>
                  <a:schemeClr val="tx1"/>
                </a:solidFill>
                <a:effectLst/>
                <a:latin typeface="+mn-lt"/>
                <a:ea typeface="+mn-ea"/>
                <a:cs typeface="+mn-cs"/>
              </a:rPr>
              <a:t>)</a:t>
            </a:r>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By setting the initial value of w as 1, it makes sure that PUs are not initially interfered with. </a:t>
            </a: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three values of status denote if the current weight settings are balanced, conservative, or aggressive. The process is to dynamically adjust the value of w until the status is balanced. The stepwise is initially large, and would be reduced to reach the balanced status. There are oscillations of the status values. Increasing or decreasing the value of w depends on the current value of status. </a:t>
            </a:r>
            <a:endParaRPr lang="en-US" dirty="0" smtClean="0"/>
          </a:p>
          <a:p>
            <a:endParaRPr lang="en-US" dirty="0" smtClean="0">
              <a:latin typeface="Times New Roman"/>
              <a:cs typeface="Times New Roman"/>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Note that the</a:t>
            </a:r>
            <a:r>
              <a:rPr lang="en-US" sz="1200" kern="1200" baseline="0" dirty="0" smtClean="0">
                <a:solidFill>
                  <a:schemeClr val="tx1"/>
                </a:solidFill>
                <a:effectLst/>
                <a:latin typeface="+mn-lt"/>
                <a:ea typeface="+mn-ea"/>
                <a:cs typeface="+mn-cs"/>
              </a:rPr>
              <a:t> process here </a:t>
            </a:r>
            <a:r>
              <a:rPr lang="en-US" sz="1200" kern="1200" dirty="0" smtClean="0">
                <a:solidFill>
                  <a:schemeClr val="tx1"/>
                </a:solidFill>
                <a:effectLst/>
                <a:latin typeface="+mn-lt"/>
                <a:ea typeface="+mn-ea"/>
                <a:cs typeface="+mn-cs"/>
              </a:rPr>
              <a:t>ends only when the status is balanced. However, to be more practical, we can set an acceptable range to determine if the status is balanced, instead of a specific value. Another consideration is every time we divide the step by 2 to converge to the final value. Other similar methods can be applied to update the value of step, as long as the balanced status is achievable. The algorithm is run by the database engine after the POMDP is finished. </a:t>
            </a:r>
            <a:endParaRPr lang="en-US" dirty="0" smtClean="0"/>
          </a:p>
          <a:p>
            <a:endParaRPr lang="en-US" dirty="0" smtClean="0">
              <a:latin typeface="Times New Roman"/>
              <a:cs typeface="Times New Roman"/>
            </a:endParaRPr>
          </a:p>
          <a:p>
            <a:endParaRPr lang="en-US" dirty="0">
              <a:latin typeface="Times New Roman"/>
              <a:cs typeface="Times New Roman"/>
            </a:endParaRPr>
          </a:p>
        </p:txBody>
      </p:sp>
      <p:sp>
        <p:nvSpPr>
          <p:cNvPr id="4" name="Slide Number Placeholder 3"/>
          <p:cNvSpPr>
            <a:spLocks noGrp="1"/>
          </p:cNvSpPr>
          <p:nvPr>
            <p:ph type="sldNum" sz="quarter" idx="10"/>
          </p:nvPr>
        </p:nvSpPr>
        <p:spPr/>
        <p:txBody>
          <a:bodyPr/>
          <a:lstStyle/>
          <a:p>
            <a:fld id="{214F28A4-34D7-E04C-B756-978C14D3FF46}" type="slidenum">
              <a:rPr lang="en-US" smtClean="0"/>
              <a:t>16</a:t>
            </a:fld>
            <a:endParaRPr lang="en-US"/>
          </a:p>
        </p:txBody>
      </p:sp>
    </p:spTree>
    <p:extLst>
      <p:ext uri="{BB962C8B-B14F-4D97-AF65-F5344CB8AC3E}">
        <p14:creationId xmlns:p14="http://schemas.microsoft.com/office/powerpoint/2010/main" val="28862638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Here is the</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flow process in the database engine. It takes the initial value of w. The inputs are the sensing results and database information. After using the feedbacks, the database engine concludes the status through POMDP. It outputs the results under the current value of w, if the status is balanced. Otherwise, the database engine adjusts w using the previous</a:t>
            </a:r>
            <a:r>
              <a:rPr lang="en-US" sz="1200" kern="1200" baseline="0" dirty="0" smtClean="0">
                <a:solidFill>
                  <a:schemeClr val="tx1"/>
                </a:solidFill>
                <a:effectLst/>
                <a:latin typeface="+mn-lt"/>
                <a:ea typeface="+mn-ea"/>
                <a:cs typeface="+mn-cs"/>
              </a:rPr>
              <a:t> process</a:t>
            </a:r>
            <a:r>
              <a:rPr lang="en-US" sz="1200" kern="1200" dirty="0" smtClean="0">
                <a:solidFill>
                  <a:schemeClr val="tx1"/>
                </a:solidFill>
                <a:effectLst/>
                <a:latin typeface="+mn-lt"/>
                <a:ea typeface="+mn-ea"/>
                <a:cs typeface="+mn-cs"/>
              </a:rPr>
              <a:t> until the balanced status is arrived. The output results would be used as the spectrum map for nodes to access the spectrum. </a:t>
            </a:r>
            <a:endParaRPr lang="en-US" dirty="0" smtClean="0"/>
          </a:p>
          <a:p>
            <a:endParaRPr lang="en-US" dirty="0"/>
          </a:p>
        </p:txBody>
      </p:sp>
      <p:sp>
        <p:nvSpPr>
          <p:cNvPr id="4" name="Slide Number Placeholder 3"/>
          <p:cNvSpPr>
            <a:spLocks noGrp="1"/>
          </p:cNvSpPr>
          <p:nvPr>
            <p:ph type="sldNum" sz="quarter" idx="10"/>
          </p:nvPr>
        </p:nvSpPr>
        <p:spPr/>
        <p:txBody>
          <a:bodyPr/>
          <a:lstStyle/>
          <a:p>
            <a:fld id="{214F28A4-34D7-E04C-B756-978C14D3FF46}" type="slidenum">
              <a:rPr lang="en-US" smtClean="0"/>
              <a:t>17</a:t>
            </a:fld>
            <a:endParaRPr lang="en-US"/>
          </a:p>
        </p:txBody>
      </p:sp>
    </p:spTree>
    <p:extLst>
      <p:ext uri="{BB962C8B-B14F-4D97-AF65-F5344CB8AC3E}">
        <p14:creationId xmlns:p14="http://schemas.microsoft.com/office/powerpoint/2010/main" val="395718338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a:t>
            </a:r>
            <a:r>
              <a:rPr lang="en-US" baseline="0" dirty="0" smtClean="0"/>
              <a:t> will present the performance evaluation next.</a:t>
            </a:r>
            <a:endParaRPr lang="en-US" dirty="0"/>
          </a:p>
        </p:txBody>
      </p:sp>
      <p:sp>
        <p:nvSpPr>
          <p:cNvPr id="4" name="Slide Number Placeholder 3"/>
          <p:cNvSpPr>
            <a:spLocks noGrp="1"/>
          </p:cNvSpPr>
          <p:nvPr>
            <p:ph type="sldNum" sz="quarter" idx="10"/>
          </p:nvPr>
        </p:nvSpPr>
        <p:spPr/>
        <p:txBody>
          <a:bodyPr/>
          <a:lstStyle/>
          <a:p>
            <a:fld id="{214F28A4-34D7-E04C-B756-978C14D3FF46}" type="slidenum">
              <a:rPr lang="en-US" smtClean="0"/>
              <a:t>18</a:t>
            </a:fld>
            <a:endParaRPr lang="en-US"/>
          </a:p>
        </p:txBody>
      </p:sp>
    </p:spTree>
    <p:extLst>
      <p:ext uri="{BB962C8B-B14F-4D97-AF65-F5344CB8AC3E}">
        <p14:creationId xmlns:p14="http://schemas.microsoft.com/office/powerpoint/2010/main" val="248838384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 is the</a:t>
            </a:r>
            <a:r>
              <a:rPr lang="en-US" baseline="0" dirty="0" smtClean="0"/>
              <a:t> settings of our performance evaluation.</a:t>
            </a:r>
          </a:p>
          <a:p>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We randomly distribute a set of PUs in the area. Each PU has its own transmission power and is randomly assigned a channel. We apply the SINR threshold for PUs to calculate their maximal allowable interference at a certain location. Also, each PU is configured with an active pattern, and is periodically turned active for the active duration </a:t>
            </a:r>
            <a:endParaRPr lang="en-US" dirty="0" smtClean="0"/>
          </a:p>
          <a:p>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A number of SU nodes are randomly distributed in the area. Each SU performs spectrum sensing, and collects the sensed PU signal strength at all channels. We omit the sensing technique here by simply using the setting information to provide expected sensing results. </a:t>
            </a:r>
            <a:endParaRPr lang="en-US" dirty="0" smtClean="0"/>
          </a:p>
          <a:p>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spectrum information stored in the database conservatively protects the primary</a:t>
            </a:r>
            <a:r>
              <a:rPr lang="en-US" sz="1200" kern="1200" baseline="0" dirty="0" smtClean="0">
                <a:solidFill>
                  <a:schemeClr val="tx1"/>
                </a:solidFill>
                <a:effectLst/>
                <a:latin typeface="+mn-lt"/>
                <a:ea typeface="+mn-ea"/>
                <a:cs typeface="+mn-cs"/>
              </a:rPr>
              <a:t> user</a:t>
            </a:r>
            <a:r>
              <a:rPr lang="en-US" sz="1200" kern="1200" dirty="0" smtClean="0">
                <a:solidFill>
                  <a:schemeClr val="tx1"/>
                </a:solidFill>
                <a:effectLst/>
                <a:latin typeface="+mn-lt"/>
                <a:ea typeface="+mn-ea"/>
                <a:cs typeface="+mn-cs"/>
              </a:rPr>
              <a:t>s. The database marks the transmission range of each primary, whether it is active or not. The maximal allowable interference stored in the database ensures that the signals from secondary</a:t>
            </a:r>
            <a:r>
              <a:rPr lang="en-US" sz="1200" kern="1200" baseline="0" dirty="0" smtClean="0">
                <a:solidFill>
                  <a:schemeClr val="tx1"/>
                </a:solidFill>
                <a:effectLst/>
                <a:latin typeface="+mn-lt"/>
                <a:ea typeface="+mn-ea"/>
                <a:cs typeface="+mn-cs"/>
              </a:rPr>
              <a:t> user</a:t>
            </a:r>
            <a:r>
              <a:rPr lang="en-US" sz="1200" kern="1200" dirty="0" smtClean="0">
                <a:solidFill>
                  <a:schemeClr val="tx1"/>
                </a:solidFill>
                <a:effectLst/>
                <a:latin typeface="+mn-lt"/>
                <a:ea typeface="+mn-ea"/>
                <a:cs typeface="+mn-cs"/>
              </a:rPr>
              <a:t>s at any location cannot cause the interference within the primary</a:t>
            </a:r>
            <a:r>
              <a:rPr lang="en-US" sz="1200" kern="1200" baseline="0" dirty="0" smtClean="0">
                <a:solidFill>
                  <a:schemeClr val="tx1"/>
                </a:solidFill>
                <a:effectLst/>
                <a:latin typeface="+mn-lt"/>
                <a:ea typeface="+mn-ea"/>
                <a:cs typeface="+mn-cs"/>
              </a:rPr>
              <a:t> user</a:t>
            </a:r>
            <a:r>
              <a:rPr lang="en-US" sz="1200" kern="1200" dirty="0" smtClean="0">
                <a:solidFill>
                  <a:schemeClr val="tx1"/>
                </a:solidFill>
                <a:effectLst/>
                <a:latin typeface="+mn-lt"/>
                <a:ea typeface="+mn-ea"/>
                <a:cs typeface="+mn-cs"/>
              </a:rPr>
              <a:t>’s transmission range. </a:t>
            </a:r>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214F28A4-34D7-E04C-B756-978C14D3FF46}" type="slidenum">
              <a:rPr lang="en-US" smtClean="0"/>
              <a:t>19</a:t>
            </a:fld>
            <a:endParaRPr lang="en-US"/>
          </a:p>
        </p:txBody>
      </p:sp>
    </p:spTree>
    <p:extLst>
      <p:ext uri="{BB962C8B-B14F-4D97-AF65-F5344CB8AC3E}">
        <p14:creationId xmlns:p14="http://schemas.microsoft.com/office/powerpoint/2010/main" val="15038076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 is the outline of today’s presentation. First</a:t>
            </a:r>
            <a:r>
              <a:rPr lang="en-US" baseline="0" dirty="0" smtClean="0"/>
              <a:t> is the motivation and background knowledge of our work. Second is the overview. Then, the integration framework will be introduced from two parts: depict spectrum map and integration process. Next, the performance evaluation will be presented. And finally, the conclusion.</a:t>
            </a:r>
          </a:p>
          <a:p>
            <a:endParaRPr lang="en-US" baseline="0" dirty="0" smtClean="0"/>
          </a:p>
          <a:p>
            <a:r>
              <a:rPr lang="en-US" baseline="0" dirty="0" smtClean="0"/>
              <a:t>First, I will talk about the motivation behind our work.</a:t>
            </a:r>
            <a:endParaRPr lang="en-US" dirty="0"/>
          </a:p>
        </p:txBody>
      </p:sp>
      <p:sp>
        <p:nvSpPr>
          <p:cNvPr id="4" name="Slide Number Placeholder 3"/>
          <p:cNvSpPr>
            <a:spLocks noGrp="1"/>
          </p:cNvSpPr>
          <p:nvPr>
            <p:ph type="sldNum" sz="quarter" idx="10"/>
          </p:nvPr>
        </p:nvSpPr>
        <p:spPr/>
        <p:txBody>
          <a:bodyPr/>
          <a:lstStyle/>
          <a:p>
            <a:fld id="{214F28A4-34D7-E04C-B756-978C14D3FF46}" type="slidenum">
              <a:rPr lang="en-US" smtClean="0"/>
              <a:t>2</a:t>
            </a:fld>
            <a:endParaRPr lang="en-US"/>
          </a:p>
        </p:txBody>
      </p:sp>
    </p:spTree>
    <p:extLst>
      <p:ext uri="{BB962C8B-B14F-4D97-AF65-F5344CB8AC3E}">
        <p14:creationId xmlns:p14="http://schemas.microsoft.com/office/powerpoint/2010/main" val="248838384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a:t>
            </a:r>
            <a:r>
              <a:rPr lang="en-US" baseline="0" dirty="0" smtClean="0"/>
              <a:t> more detailed setting values are shown in this table.</a:t>
            </a:r>
            <a:endParaRPr lang="en-US" dirty="0"/>
          </a:p>
        </p:txBody>
      </p:sp>
      <p:sp>
        <p:nvSpPr>
          <p:cNvPr id="4" name="Slide Number Placeholder 3"/>
          <p:cNvSpPr>
            <a:spLocks noGrp="1"/>
          </p:cNvSpPr>
          <p:nvPr>
            <p:ph type="sldNum" sz="quarter" idx="10"/>
          </p:nvPr>
        </p:nvSpPr>
        <p:spPr/>
        <p:txBody>
          <a:bodyPr/>
          <a:lstStyle/>
          <a:p>
            <a:fld id="{214F28A4-34D7-E04C-B756-978C14D3FF46}" type="slidenum">
              <a:rPr lang="en-US" smtClean="0"/>
              <a:t>20</a:t>
            </a:fld>
            <a:endParaRPr lang="en-US"/>
          </a:p>
        </p:txBody>
      </p:sp>
    </p:spTree>
    <p:extLst>
      <p:ext uri="{BB962C8B-B14F-4D97-AF65-F5344CB8AC3E}">
        <p14:creationId xmlns:p14="http://schemas.microsoft.com/office/powerpoint/2010/main" val="309379405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compare two performance metrics.</a:t>
            </a:r>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The</a:t>
            </a:r>
            <a:r>
              <a:rPr lang="en-US" baseline="0" dirty="0" smtClean="0"/>
              <a:t> first one is </a:t>
            </a:r>
            <a:r>
              <a:rPr lang="en-US" sz="1200" kern="1200" dirty="0" smtClean="0">
                <a:solidFill>
                  <a:schemeClr val="tx1"/>
                </a:solidFill>
                <a:effectLst/>
                <a:latin typeface="+mn-lt"/>
                <a:ea typeface="+mn-ea"/>
                <a:cs typeface="+mn-cs"/>
              </a:rPr>
              <a:t>Average available time percentage: we iteratively calculate the percentage of the available time durations over the total time. We calculate the average value of all nodes with transmission tasks in the network for 5 </a:t>
            </a:r>
            <a:r>
              <a:rPr lang="en-US" sz="1200" kern="1200" dirty="0" err="1" smtClean="0">
                <a:solidFill>
                  <a:schemeClr val="tx1"/>
                </a:solidFill>
                <a:effectLst/>
                <a:latin typeface="+mn-lt"/>
                <a:ea typeface="+mn-ea"/>
                <a:cs typeface="+mn-cs"/>
              </a:rPr>
              <a:t>mins</a:t>
            </a:r>
            <a:r>
              <a:rPr lang="en-US" sz="1200" kern="1200" dirty="0" smtClean="0">
                <a:solidFill>
                  <a:schemeClr val="tx1"/>
                </a:solidFill>
                <a:effectLst/>
                <a:latin typeface="+mn-lt"/>
                <a:ea typeface="+mn-ea"/>
                <a:cs typeface="+mn-cs"/>
              </a:rPr>
              <a:t>. In our model, the percentage is indicated by the integrated spectrum map. We also show the original database spectrum map, which is not combined with the sensing results, for comparison. </a:t>
            </a:r>
          </a:p>
          <a:p>
            <a:endParaRPr lang="en-US" dirty="0" smtClean="0"/>
          </a:p>
          <a:p>
            <a:pPr marL="0" marR="0" lvl="1" indent="0" algn="l" defTabSz="457200" rtl="0" eaLnBrk="1" fontAlgn="auto" latinLnBrk="0" hangingPunct="1">
              <a:lnSpc>
                <a:spcPct val="100000"/>
              </a:lnSpc>
              <a:spcBef>
                <a:spcPts val="0"/>
              </a:spcBef>
              <a:spcAft>
                <a:spcPts val="0"/>
              </a:spcAft>
              <a:buClrTx/>
              <a:buSzTx/>
              <a:buFontTx/>
              <a:buNone/>
              <a:tabLst/>
              <a:defRPr/>
            </a:pPr>
            <a:r>
              <a:rPr lang="en-US" dirty="0" smtClean="0"/>
              <a:t>The</a:t>
            </a:r>
            <a:r>
              <a:rPr lang="en-US" baseline="0" dirty="0" smtClean="0"/>
              <a:t> second one is </a:t>
            </a:r>
            <a:r>
              <a:rPr lang="en-US" dirty="0" smtClean="0"/>
              <a:t>Ratio of transmission time over sensing time:</a:t>
            </a:r>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 </a:t>
            </a:r>
            <a:r>
              <a:rPr lang="en-US" sz="1200" kern="1200" dirty="0" smtClean="0">
                <a:solidFill>
                  <a:schemeClr val="tx1"/>
                </a:solidFill>
                <a:effectLst/>
                <a:latin typeface="+mn-lt"/>
                <a:ea typeface="+mn-ea"/>
                <a:cs typeface="+mn-cs"/>
              </a:rPr>
              <a:t>we iteratively calculate the ratio of the transmission time over the sensing time. A larger value of the ratio indicates that the transmission is less frequently interrupted by primary</a:t>
            </a:r>
            <a:r>
              <a:rPr lang="en-US" sz="1200" kern="1200" baseline="0" dirty="0" smtClean="0">
                <a:solidFill>
                  <a:schemeClr val="tx1"/>
                </a:solidFill>
                <a:effectLst/>
                <a:latin typeface="+mn-lt"/>
                <a:ea typeface="+mn-ea"/>
                <a:cs typeface="+mn-cs"/>
              </a:rPr>
              <a:t> users.</a:t>
            </a: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214F28A4-34D7-E04C-B756-978C14D3FF46}" type="slidenum">
              <a:rPr lang="en-US" smtClean="0"/>
              <a:t>21</a:t>
            </a:fld>
            <a:endParaRPr lang="en-US"/>
          </a:p>
        </p:txBody>
      </p:sp>
    </p:spTree>
    <p:extLst>
      <p:ext uri="{BB962C8B-B14F-4D97-AF65-F5344CB8AC3E}">
        <p14:creationId xmlns:p14="http://schemas.microsoft.com/office/powerpoint/2010/main" val="350619775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For </a:t>
            </a:r>
            <a:r>
              <a:rPr lang="en-US" sz="1200" i="1" kern="1200" dirty="0" smtClean="0">
                <a:solidFill>
                  <a:schemeClr val="tx1"/>
                </a:solidFill>
                <a:effectLst/>
                <a:latin typeface="+mn-lt"/>
                <a:ea typeface="+mn-ea"/>
                <a:cs typeface="+mn-cs"/>
              </a:rPr>
              <a:t>Available time percentage:</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When the number of nodes increases, the average available time percentage of the database-only scheme does not change notably. The value of our integrated results increases slightly. Therefore, the total number of nodes in the network does not have an obvious influence on the average available time percentage. In addition, the integrated spectrum map indicates more available spectrum opportunities than the database-only scheme.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When the number of PUs increases, the values of both schemes decrease. The integrated results outperform the database-only scheme by 30% on the average available time percentage. The gap between the two lines decreases. This is because when the number of PUs increases, there are fewer spectrum opportunities. </a:t>
            </a: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i="0" dirty="0" smtClean="0"/>
          </a:p>
        </p:txBody>
      </p:sp>
      <p:sp>
        <p:nvSpPr>
          <p:cNvPr id="4" name="Slide Number Placeholder 3"/>
          <p:cNvSpPr>
            <a:spLocks noGrp="1"/>
          </p:cNvSpPr>
          <p:nvPr>
            <p:ph type="sldNum" sz="quarter" idx="10"/>
          </p:nvPr>
        </p:nvSpPr>
        <p:spPr/>
        <p:txBody>
          <a:bodyPr/>
          <a:lstStyle/>
          <a:p>
            <a:fld id="{214F28A4-34D7-E04C-B756-978C14D3FF46}" type="slidenum">
              <a:rPr lang="en-US" smtClean="0"/>
              <a:t>22</a:t>
            </a:fld>
            <a:endParaRPr lang="en-US"/>
          </a:p>
        </p:txBody>
      </p:sp>
    </p:spTree>
    <p:extLst>
      <p:ext uri="{BB962C8B-B14F-4D97-AF65-F5344CB8AC3E}">
        <p14:creationId xmlns:p14="http://schemas.microsoft.com/office/powerpoint/2010/main" val="239532214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In Fig. a, the number of nodes is varied from 100 to 300. The number of PUs is set as 10 and the number of total channels is also 10. The ratio of the transmission time increases for both schemes. Nodes access the spectrum based on the integrated results, and receive a larger ratio of transmission time over sensing time compared to the ones only based on spectrum sensing.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in Fig. b. The ratio of the transmission time decreases for both schemes. Nodes using the integrated results have a larger ratio of the transmission time over the sensing time. </a:t>
            </a:r>
            <a:endParaRPr lang="en-US" dirty="0" smtClean="0"/>
          </a:p>
          <a:p>
            <a:endParaRPr lang="en-US" dirty="0"/>
          </a:p>
        </p:txBody>
      </p:sp>
      <p:sp>
        <p:nvSpPr>
          <p:cNvPr id="4" name="Slide Number Placeholder 3"/>
          <p:cNvSpPr>
            <a:spLocks noGrp="1"/>
          </p:cNvSpPr>
          <p:nvPr>
            <p:ph type="sldNum" sz="quarter" idx="10"/>
          </p:nvPr>
        </p:nvSpPr>
        <p:spPr/>
        <p:txBody>
          <a:bodyPr/>
          <a:lstStyle/>
          <a:p>
            <a:fld id="{214F28A4-34D7-E04C-B756-978C14D3FF46}" type="slidenum">
              <a:rPr lang="en-US" smtClean="0"/>
              <a:t>23</a:t>
            </a:fld>
            <a:endParaRPr lang="en-US"/>
          </a:p>
        </p:txBody>
      </p:sp>
    </p:spTree>
    <p:extLst>
      <p:ext uri="{BB962C8B-B14F-4D97-AF65-F5344CB8AC3E}">
        <p14:creationId xmlns:p14="http://schemas.microsoft.com/office/powerpoint/2010/main" val="382282528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 comes the conclusion of </a:t>
            </a:r>
            <a:r>
              <a:rPr lang="en-US" baseline="0" dirty="0" smtClean="0"/>
              <a:t>our work.</a:t>
            </a:r>
            <a:endParaRPr lang="en-US" dirty="0"/>
          </a:p>
        </p:txBody>
      </p:sp>
      <p:sp>
        <p:nvSpPr>
          <p:cNvPr id="4" name="Slide Number Placeholder 3"/>
          <p:cNvSpPr>
            <a:spLocks noGrp="1"/>
          </p:cNvSpPr>
          <p:nvPr>
            <p:ph type="sldNum" sz="quarter" idx="10"/>
          </p:nvPr>
        </p:nvSpPr>
        <p:spPr/>
        <p:txBody>
          <a:bodyPr/>
          <a:lstStyle/>
          <a:p>
            <a:fld id="{214F28A4-34D7-E04C-B756-978C14D3FF46}" type="slidenum">
              <a:rPr lang="en-US" smtClean="0"/>
              <a:t>24</a:t>
            </a:fld>
            <a:endParaRPr lang="en-US"/>
          </a:p>
        </p:txBody>
      </p:sp>
    </p:spTree>
    <p:extLst>
      <p:ext uri="{BB962C8B-B14F-4D97-AF65-F5344CB8AC3E}">
        <p14:creationId xmlns:p14="http://schemas.microsoft.com/office/powerpoint/2010/main" val="248838384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To conclude, </a:t>
            </a:r>
            <a:r>
              <a:rPr lang="en-US" sz="1200" kern="1200" dirty="0" smtClean="0">
                <a:solidFill>
                  <a:schemeClr val="tx1"/>
                </a:solidFill>
                <a:effectLst/>
                <a:latin typeface="+mn-lt"/>
                <a:ea typeface="+mn-ea"/>
                <a:cs typeface="+mn-cs"/>
              </a:rPr>
              <a:t>we propose an integration framework for the hybrid spectrum access systems, which solves the problem of how to combine the static database information and dynamic sensing result.</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We solve the coverage issue of the sensing results by applying spatial statistics-based methods, and make the database engine aware of the optimal sampling sizes for the fusion of sensing results.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We formulate the evaluation of integration policy as a POMDP, which enables the database engine to become aware of the current status. </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A stepwise-based algorithm is proposed for the database engine to dynamically adjust the weights for integration. </a:t>
            </a: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214F28A4-34D7-E04C-B756-978C14D3FF46}" type="slidenum">
              <a:rPr lang="en-US" smtClean="0"/>
              <a:t>25</a:t>
            </a:fld>
            <a:endParaRPr lang="en-US"/>
          </a:p>
        </p:txBody>
      </p:sp>
    </p:spTree>
    <p:extLst>
      <p:ext uri="{BB962C8B-B14F-4D97-AF65-F5344CB8AC3E}">
        <p14:creationId xmlns:p14="http://schemas.microsoft.com/office/powerpoint/2010/main" val="80925128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Thank you. Please contact the authors if you have</a:t>
            </a:r>
            <a:r>
              <a:rPr lang="en-US" baseline="0" dirty="0" smtClean="0"/>
              <a:t> any question.</a:t>
            </a:r>
            <a:endParaRPr lang="en-US" dirty="0"/>
          </a:p>
        </p:txBody>
      </p:sp>
      <p:sp>
        <p:nvSpPr>
          <p:cNvPr id="4" name="Slide Number Placeholder 3"/>
          <p:cNvSpPr>
            <a:spLocks noGrp="1"/>
          </p:cNvSpPr>
          <p:nvPr>
            <p:ph type="sldNum" sz="quarter" idx="10"/>
          </p:nvPr>
        </p:nvSpPr>
        <p:spPr/>
        <p:txBody>
          <a:bodyPr/>
          <a:lstStyle/>
          <a:p>
            <a:fld id="{214F28A4-34D7-E04C-B756-978C14D3FF46}" type="slidenum">
              <a:rPr lang="en-US" smtClean="0"/>
              <a:t>26</a:t>
            </a:fld>
            <a:endParaRPr lang="en-US"/>
          </a:p>
        </p:txBody>
      </p:sp>
    </p:spTree>
    <p:extLst>
      <p:ext uri="{BB962C8B-B14F-4D97-AF65-F5344CB8AC3E}">
        <p14:creationId xmlns:p14="http://schemas.microsoft.com/office/powerpoint/2010/main" val="9978142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Some background about our motivation. Our work is in</a:t>
            </a:r>
            <a:r>
              <a:rPr lang="en-US" baseline="0" dirty="0" smtClean="0"/>
              <a:t> cognitive radio networks, where spectrum is shared by primary users and secondary users. This is a very promising solution for the spectrum congestion problem nowadays. In order to implement the spectrum sharing, </a:t>
            </a:r>
            <a:r>
              <a:rPr lang="en-US" sz="1200" kern="1200" dirty="0" smtClean="0">
                <a:solidFill>
                  <a:schemeClr val="tx1"/>
                </a:solidFill>
                <a:effectLst/>
                <a:latin typeface="+mn-lt"/>
                <a:ea typeface="+mn-ea"/>
                <a:cs typeface="+mn-cs"/>
              </a:rPr>
              <a:t>the key issue lies in the protection of primary</a:t>
            </a:r>
            <a:r>
              <a:rPr lang="en-US" sz="1200" kern="1200" baseline="0" dirty="0" smtClean="0">
                <a:solidFill>
                  <a:schemeClr val="tx1"/>
                </a:solidFill>
                <a:effectLst/>
                <a:latin typeface="+mn-lt"/>
                <a:ea typeface="+mn-ea"/>
                <a:cs typeface="+mn-cs"/>
              </a:rPr>
              <a:t> user</a:t>
            </a:r>
            <a:r>
              <a:rPr lang="en-US" sz="1200" kern="1200" dirty="0" smtClean="0">
                <a:solidFill>
                  <a:schemeClr val="tx1"/>
                </a:solidFill>
                <a:effectLst/>
                <a:latin typeface="+mn-lt"/>
                <a:ea typeface="+mn-ea"/>
                <a:cs typeface="+mn-cs"/>
              </a:rPr>
              <a:t>s, which requires each secondary</a:t>
            </a:r>
            <a:r>
              <a:rPr lang="en-US" sz="1200" kern="1200" baseline="0" dirty="0" smtClean="0">
                <a:solidFill>
                  <a:schemeClr val="tx1"/>
                </a:solidFill>
                <a:effectLst/>
                <a:latin typeface="+mn-lt"/>
                <a:ea typeface="+mn-ea"/>
                <a:cs typeface="+mn-cs"/>
              </a:rPr>
              <a:t> user</a:t>
            </a:r>
            <a:r>
              <a:rPr lang="en-US" sz="1200" kern="1200" dirty="0" smtClean="0">
                <a:solidFill>
                  <a:schemeClr val="tx1"/>
                </a:solidFill>
                <a:effectLst/>
                <a:latin typeface="+mn-lt"/>
                <a:ea typeface="+mn-ea"/>
                <a:cs typeface="+mn-cs"/>
              </a:rPr>
              <a:t> to make sure that no active primary</a:t>
            </a:r>
            <a:r>
              <a:rPr lang="en-US" sz="1200" kern="1200" baseline="0" dirty="0" smtClean="0">
                <a:solidFill>
                  <a:schemeClr val="tx1"/>
                </a:solidFill>
                <a:effectLst/>
                <a:latin typeface="+mn-lt"/>
                <a:ea typeface="+mn-ea"/>
                <a:cs typeface="+mn-cs"/>
              </a:rPr>
              <a:t> user</a:t>
            </a:r>
            <a:r>
              <a:rPr lang="en-US" sz="1200" kern="1200" dirty="0" smtClean="0">
                <a:solidFill>
                  <a:schemeClr val="tx1"/>
                </a:solidFill>
                <a:effectLst/>
                <a:latin typeface="+mn-lt"/>
                <a:ea typeface="+mn-ea"/>
                <a:cs typeface="+mn-cs"/>
              </a:rPr>
              <a:t> exists when accessing the spectrum. Therefore, we need</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an effective and also precise</a:t>
            </a:r>
            <a:r>
              <a:rPr lang="en-US" sz="1200" kern="1200" baseline="0" dirty="0" smtClean="0">
                <a:solidFill>
                  <a:schemeClr val="tx1"/>
                </a:solidFill>
                <a:effectLst/>
                <a:latin typeface="+mn-lt"/>
                <a:ea typeface="+mn-ea"/>
                <a:cs typeface="+mn-cs"/>
              </a:rPr>
              <a:t> scheme to detect the presence of primary users.</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tx1"/>
                </a:solidFill>
                <a:effectLst/>
                <a:latin typeface="+mn-lt"/>
                <a:ea typeface="+mn-ea"/>
                <a:cs typeface="+mn-cs"/>
              </a:rPr>
              <a:t>Many traditional work relies on spectrum sensing to detect primary users. Secondary users need</a:t>
            </a:r>
            <a:r>
              <a:rPr lang="en-US" sz="1200" kern="1200" dirty="0" smtClean="0">
                <a:solidFill>
                  <a:schemeClr val="tx1"/>
                </a:solidFill>
                <a:effectLst/>
                <a:latin typeface="+mn-lt"/>
                <a:ea typeface="+mn-ea"/>
                <a:cs typeface="+mn-cs"/>
              </a:rPr>
              <a:t> to sense the spectrum and only access it when PUs are inactive. However, it has very high requirements on the sensing accuracy. Also, it is time- consuming and degrades the network performances for second</a:t>
            </a:r>
            <a:r>
              <a:rPr lang="en-US" sz="1200" kern="1200" baseline="0" dirty="0" smtClean="0">
                <a:solidFill>
                  <a:schemeClr val="tx1"/>
                </a:solidFill>
                <a:effectLst/>
                <a:latin typeface="+mn-lt"/>
                <a:ea typeface="+mn-ea"/>
                <a:cs typeface="+mn-cs"/>
              </a:rPr>
              <a:t> user</a:t>
            </a:r>
            <a:r>
              <a:rPr lang="en-US" sz="1200" kern="1200" dirty="0" smtClean="0">
                <a:solidFill>
                  <a:schemeClr val="tx1"/>
                </a:solidFill>
                <a:effectLst/>
                <a:latin typeface="+mn-lt"/>
                <a:ea typeface="+mn-ea"/>
                <a:cs typeface="+mn-cs"/>
              </a:rPr>
              <a:t>s. Moreover, the sensing results tend to be more aggressive, since it predicts the spectrum opportunities only based on a certain time period. Once the PUs become active, the corresponding SUs need to quit from the spectrum in order to protect PUs.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There is</a:t>
            </a:r>
            <a:r>
              <a:rPr lang="en-US" sz="1200" kern="1200" baseline="0" dirty="0" smtClean="0">
                <a:solidFill>
                  <a:schemeClr val="tx1"/>
                </a:solidFill>
                <a:effectLst/>
                <a:latin typeface="+mn-lt"/>
                <a:ea typeface="+mn-ea"/>
                <a:cs typeface="+mn-cs"/>
              </a:rPr>
              <a:t> another scheme which has draw lots of attention. It aims to identify the presence of primary users based on a spectrum database. </a:t>
            </a:r>
            <a:r>
              <a:rPr lang="en-US" sz="1200" kern="1200" dirty="0" smtClean="0">
                <a:solidFill>
                  <a:schemeClr val="tx1"/>
                </a:solidFill>
                <a:effectLst/>
                <a:latin typeface="+mn-lt"/>
                <a:ea typeface="+mn-ea"/>
                <a:cs typeface="+mn-cs"/>
              </a:rPr>
              <a:t>The spectrum database usually contains static data, e.g., regulatory rules. Given the secondary</a:t>
            </a:r>
            <a:r>
              <a:rPr lang="en-US" sz="1200" kern="1200" baseline="0" dirty="0" smtClean="0">
                <a:solidFill>
                  <a:schemeClr val="tx1"/>
                </a:solidFill>
                <a:effectLst/>
                <a:latin typeface="+mn-lt"/>
                <a:ea typeface="+mn-ea"/>
                <a:cs typeface="+mn-cs"/>
              </a:rPr>
              <a:t> user</a:t>
            </a:r>
            <a:r>
              <a:rPr lang="en-US" sz="1200" kern="1200" dirty="0" smtClean="0">
                <a:solidFill>
                  <a:schemeClr val="tx1"/>
                </a:solidFill>
                <a:effectLst/>
                <a:latin typeface="+mn-lt"/>
                <a:ea typeface="+mn-ea"/>
                <a:cs typeface="+mn-cs"/>
              </a:rPr>
              <a:t>s’ location and time information, the database is able to calculate the access rules. However, the existing methods for calculating the spectrum access rules are overly conservative, which reduces the spectrum opportunities for secondary users.</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So our motivation is</a:t>
            </a:r>
            <a:r>
              <a:rPr lang="en-US" sz="1200" kern="1200" baseline="0" dirty="0" smtClean="0">
                <a:solidFill>
                  <a:schemeClr val="tx1"/>
                </a:solidFill>
                <a:effectLst/>
                <a:latin typeface="+mn-lt"/>
                <a:ea typeface="+mn-ea"/>
                <a:cs typeface="+mn-cs"/>
              </a:rPr>
              <a:t> to fill out the user cases in between: a combination of these two schemes, which is able to achieve an acceptable performance while requiring limited amount of overhead.</a:t>
            </a: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214F28A4-34D7-E04C-B756-978C14D3FF46}" type="slidenum">
              <a:rPr lang="en-US" smtClean="0"/>
              <a:t>3</a:t>
            </a:fld>
            <a:endParaRPr lang="en-US"/>
          </a:p>
        </p:txBody>
      </p:sp>
    </p:spTree>
    <p:extLst>
      <p:ext uri="{BB962C8B-B14F-4D97-AF65-F5344CB8AC3E}">
        <p14:creationId xmlns:p14="http://schemas.microsoft.com/office/powerpoint/2010/main" val="39414801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However, the integration is not</a:t>
            </a:r>
            <a:r>
              <a:rPr lang="en-US" baseline="0" dirty="0" smtClean="0"/>
              <a:t> that easy. There are couple of issues need to be resolved. First, </a:t>
            </a:r>
            <a:r>
              <a:rPr lang="en-US" altLang="zh-CN" sz="1200" kern="1200" baseline="0" dirty="0" smtClean="0">
                <a:solidFill>
                  <a:schemeClr val="tx1"/>
                </a:solidFill>
                <a:effectLst/>
                <a:latin typeface="+mn-lt"/>
                <a:ea typeface="+mn-ea"/>
                <a:cs typeface="+mn-cs"/>
              </a:rPr>
              <a:t>it is</a:t>
            </a:r>
            <a:r>
              <a:rPr lang="en-US" sz="1200" kern="1200" dirty="0" smtClean="0">
                <a:solidFill>
                  <a:schemeClr val="tx1"/>
                </a:solidFill>
                <a:effectLst/>
                <a:latin typeface="+mn-lt"/>
                <a:ea typeface="+mn-ea"/>
                <a:cs typeface="+mn-cs"/>
              </a:rPr>
              <a:t> the coverage issue of sensing results. Since the sensing results are provided by secondary</a:t>
            </a:r>
            <a:r>
              <a:rPr lang="en-US" sz="1200" kern="1200" baseline="0" dirty="0" smtClean="0">
                <a:solidFill>
                  <a:schemeClr val="tx1"/>
                </a:solidFill>
                <a:effectLst/>
                <a:latin typeface="+mn-lt"/>
                <a:ea typeface="+mn-ea"/>
                <a:cs typeface="+mn-cs"/>
              </a:rPr>
              <a:t> user</a:t>
            </a:r>
            <a:r>
              <a:rPr lang="en-US" sz="1200" kern="1200" dirty="0" smtClean="0">
                <a:solidFill>
                  <a:schemeClr val="tx1"/>
                </a:solidFill>
                <a:effectLst/>
                <a:latin typeface="+mn-lt"/>
                <a:ea typeface="+mn-ea"/>
                <a:cs typeface="+mn-cs"/>
              </a:rPr>
              <a:t>s, not every location has the reported sensing results. We need to make use of some statistical methods to predict the sensing results at some locations. The second question is the weighted integration of database information and sensing results. We know that, in general, the database information is conservative and the sensing results are aggressive. But how to quantify the conservative or aggressive levels is a problem.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For example,</a:t>
            </a:r>
            <a:r>
              <a:rPr lang="en-US" sz="1200" kern="1200" baseline="0" dirty="0" smtClean="0">
                <a:solidFill>
                  <a:schemeClr val="tx1"/>
                </a:solidFill>
                <a:effectLst/>
                <a:latin typeface="+mn-lt"/>
                <a:ea typeface="+mn-ea"/>
                <a:cs typeface="+mn-cs"/>
              </a:rPr>
              <a:t> s</a:t>
            </a:r>
            <a:r>
              <a:rPr lang="en-US" sz="1200" kern="1200" dirty="0" smtClean="0">
                <a:solidFill>
                  <a:schemeClr val="tx1"/>
                </a:solidFill>
                <a:effectLst/>
                <a:latin typeface="+mn-lt"/>
                <a:ea typeface="+mn-ea"/>
                <a:cs typeface="+mn-cs"/>
              </a:rPr>
              <a:t>uppose there is a primary</a:t>
            </a:r>
            <a:r>
              <a:rPr lang="en-US" sz="1200" kern="1200" baseline="0" dirty="0" smtClean="0">
                <a:solidFill>
                  <a:schemeClr val="tx1"/>
                </a:solidFill>
                <a:effectLst/>
                <a:latin typeface="+mn-lt"/>
                <a:ea typeface="+mn-ea"/>
                <a:cs typeface="+mn-cs"/>
              </a:rPr>
              <a:t> user</a:t>
            </a:r>
            <a:r>
              <a:rPr lang="en-US" sz="1200" kern="1200" dirty="0" smtClean="0">
                <a:solidFill>
                  <a:schemeClr val="tx1"/>
                </a:solidFill>
                <a:effectLst/>
                <a:latin typeface="+mn-lt"/>
                <a:ea typeface="+mn-ea"/>
                <a:cs typeface="+mn-cs"/>
              </a:rPr>
              <a:t> and several secondary</a:t>
            </a:r>
            <a:r>
              <a:rPr lang="en-US" sz="1200" kern="1200" baseline="0" dirty="0" smtClean="0">
                <a:solidFill>
                  <a:schemeClr val="tx1"/>
                </a:solidFill>
                <a:effectLst/>
                <a:latin typeface="+mn-lt"/>
                <a:ea typeface="+mn-ea"/>
                <a:cs typeface="+mn-cs"/>
              </a:rPr>
              <a:t> users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a:t>
            </a:r>
            <a:r>
              <a:rPr lang="en-US" sz="1200" kern="1200" dirty="0" smtClean="0">
                <a:solidFill>
                  <a:schemeClr val="tx1"/>
                </a:solidFill>
                <a:effectLst/>
                <a:latin typeface="+mn-lt"/>
                <a:ea typeface="+mn-ea"/>
                <a:cs typeface="+mn-cs"/>
              </a:rPr>
              <a:t>, j, k}. When the primary</a:t>
            </a:r>
            <a:r>
              <a:rPr lang="en-US" sz="1200" kern="1200" baseline="0" dirty="0" smtClean="0">
                <a:solidFill>
                  <a:schemeClr val="tx1"/>
                </a:solidFill>
                <a:effectLst/>
                <a:latin typeface="+mn-lt"/>
                <a:ea typeface="+mn-ea"/>
                <a:cs typeface="+mn-cs"/>
              </a:rPr>
              <a:t> user</a:t>
            </a:r>
            <a:r>
              <a:rPr lang="en-US" sz="1200" kern="1200" dirty="0" smtClean="0">
                <a:solidFill>
                  <a:schemeClr val="tx1"/>
                </a:solidFill>
                <a:effectLst/>
                <a:latin typeface="+mn-lt"/>
                <a:ea typeface="+mn-ea"/>
                <a:cs typeface="+mn-cs"/>
              </a:rPr>
              <a:t> is active, the information given by the database will claim that nodes within boundary B cannot transmit data. However, it is possible that the sensing </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results of node </a:t>
            </a:r>
            <a:r>
              <a:rPr lang="en-US" sz="1200" kern="1200" dirty="0" err="1" smtClean="0">
                <a:solidFill>
                  <a:schemeClr val="tx1"/>
                </a:solidFill>
                <a:effectLst/>
                <a:latin typeface="+mn-lt"/>
                <a:ea typeface="+mn-ea"/>
                <a:cs typeface="+mn-cs"/>
              </a:rPr>
              <a:t>i</a:t>
            </a:r>
            <a:r>
              <a:rPr lang="en-US" sz="1200" kern="1200" dirty="0" smtClean="0">
                <a:solidFill>
                  <a:schemeClr val="tx1"/>
                </a:solidFill>
                <a:effectLst/>
                <a:latin typeface="+mn-lt"/>
                <a:ea typeface="+mn-ea"/>
                <a:cs typeface="+mn-cs"/>
              </a:rPr>
              <a:t> and/or other nodes claim that the boundary of the primary area is A. Therefore, for node </a:t>
            </a:r>
            <a:r>
              <a:rPr lang="en-US" sz="1200" kern="1200" dirty="0" err="1" smtClean="0">
                <a:solidFill>
                  <a:schemeClr val="tx1"/>
                </a:solidFill>
                <a:effectLst/>
                <a:latin typeface="+mn-lt"/>
                <a:ea typeface="+mn-ea"/>
                <a:cs typeface="+mn-cs"/>
              </a:rPr>
              <a:t>i</a:t>
            </a:r>
            <a:r>
              <a:rPr lang="en-US" sz="1200" kern="1200" dirty="0" smtClean="0">
                <a:solidFill>
                  <a:schemeClr val="tx1"/>
                </a:solidFill>
                <a:effectLst/>
                <a:latin typeface="+mn-lt"/>
                <a:ea typeface="+mn-ea"/>
                <a:cs typeface="+mn-cs"/>
              </a:rPr>
              <a:t>, it cannot access the spectrum based on database information while it can see the spectrum opportunity under the sensing results. Therefore, an appropriate integration scheme is necessary. Also, as discussed above, the sensing results cannot cover every location. In this example, we can make use of the sensing results from {</a:t>
            </a:r>
            <a:r>
              <a:rPr lang="en-US" sz="1200" kern="1200" dirty="0" err="1" smtClean="0">
                <a:solidFill>
                  <a:schemeClr val="tx1"/>
                </a:solidFill>
                <a:effectLst/>
                <a:latin typeface="+mn-lt"/>
                <a:ea typeface="+mn-ea"/>
                <a:cs typeface="+mn-cs"/>
              </a:rPr>
              <a:t>i</a:t>
            </a:r>
            <a:r>
              <a:rPr lang="en-US" sz="1200" kern="1200" dirty="0" smtClean="0">
                <a:solidFill>
                  <a:schemeClr val="tx1"/>
                </a:solidFill>
                <a:effectLst/>
                <a:latin typeface="+mn-lt"/>
                <a:ea typeface="+mn-ea"/>
                <a:cs typeface="+mn-cs"/>
              </a:rPr>
              <a:t>, j, k} to make predictions for their nearby locations. </a:t>
            </a: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214F28A4-34D7-E04C-B756-978C14D3FF46}" type="slidenum">
              <a:rPr lang="en-US" smtClean="0"/>
              <a:t>4</a:t>
            </a:fld>
            <a:endParaRPr lang="en-US"/>
          </a:p>
        </p:txBody>
      </p:sp>
    </p:spTree>
    <p:extLst>
      <p:ext uri="{BB962C8B-B14F-4D97-AF65-F5344CB8AC3E}">
        <p14:creationId xmlns:p14="http://schemas.microsoft.com/office/powerpoint/2010/main" val="30682866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Next is</a:t>
            </a:r>
            <a:r>
              <a:rPr lang="en-US" baseline="0" dirty="0" smtClean="0"/>
              <a:t> the overview of our work.</a:t>
            </a:r>
            <a:endParaRPr lang="en-US" dirty="0"/>
          </a:p>
        </p:txBody>
      </p:sp>
      <p:sp>
        <p:nvSpPr>
          <p:cNvPr id="4" name="Slide Number Placeholder 3"/>
          <p:cNvSpPr>
            <a:spLocks noGrp="1"/>
          </p:cNvSpPr>
          <p:nvPr>
            <p:ph type="sldNum" sz="quarter" idx="10"/>
          </p:nvPr>
        </p:nvSpPr>
        <p:spPr/>
        <p:txBody>
          <a:bodyPr/>
          <a:lstStyle/>
          <a:p>
            <a:fld id="{214F28A4-34D7-E04C-B756-978C14D3FF46}" type="slidenum">
              <a:rPr lang="en-US" smtClean="0"/>
              <a:t>5</a:t>
            </a:fld>
            <a:endParaRPr lang="en-US"/>
          </a:p>
        </p:txBody>
      </p:sp>
    </p:spTree>
    <p:extLst>
      <p:ext uri="{BB962C8B-B14F-4D97-AF65-F5344CB8AC3E}">
        <p14:creationId xmlns:p14="http://schemas.microsoft.com/office/powerpoint/2010/main" val="24883838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Here</a:t>
            </a:r>
            <a:r>
              <a:rPr lang="en-US" sz="1200" kern="1200" baseline="0" dirty="0" smtClean="0">
                <a:solidFill>
                  <a:schemeClr val="tx1"/>
                </a:solidFill>
                <a:effectLst/>
                <a:latin typeface="+mn-lt"/>
                <a:ea typeface="+mn-ea"/>
                <a:cs typeface="+mn-cs"/>
              </a:rPr>
              <a:t> is the overview of our work. W</a:t>
            </a:r>
            <a:r>
              <a:rPr lang="en-US" sz="1200" kern="1200" dirty="0" smtClean="0">
                <a:solidFill>
                  <a:schemeClr val="tx1"/>
                </a:solidFill>
                <a:effectLst/>
                <a:latin typeface="+mn-lt"/>
                <a:ea typeface="+mn-ea"/>
                <a:cs typeface="+mn-cs"/>
              </a:rPr>
              <a:t>e consider the integration problem under the hybrid spectrum access systems of the database-driven and sensing-based models. We assume the existence of the database engine, which takes inputs from database and sensing results, and implements the integration phases. We propose our integration framework, which solves the problem from two components. The first component is to construct the sensing information for locations that have no sensing results reported. The second component is to find a balanced combination of the database information and the sensing results. </a:t>
            </a:r>
            <a:endParaRPr lang="en-US" dirty="0" smtClean="0"/>
          </a:p>
          <a:p>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For the first component of our framework, we can make use of the </a:t>
            </a:r>
            <a:r>
              <a:rPr lang="en-US" sz="1200" kern="1200" dirty="0" err="1" smtClean="0">
                <a:solidFill>
                  <a:schemeClr val="tx1"/>
                </a:solidFill>
                <a:effectLst/>
                <a:latin typeface="+mn-lt"/>
                <a:ea typeface="+mn-ea"/>
                <a:cs typeface="+mn-cs"/>
              </a:rPr>
              <a:t>spacial</a:t>
            </a:r>
            <a:r>
              <a:rPr lang="en-US" sz="1200" kern="1200" dirty="0" smtClean="0">
                <a:solidFill>
                  <a:schemeClr val="tx1"/>
                </a:solidFill>
                <a:effectLst/>
                <a:latin typeface="+mn-lt"/>
                <a:ea typeface="+mn-ea"/>
                <a:cs typeface="+mn-cs"/>
              </a:rPr>
              <a:t>-based statistical methods to predict the sensing information for locations that have no sensing results reported. The database engine first collects the sensing results from SUs. It decides the optimal sample size for the fusion of sensing results. Then, it depicts the spectrum map purely based on the collected and predicted sensing information. </a:t>
            </a:r>
            <a:endParaRPr lang="en-US" dirty="0" smtClean="0"/>
          </a:p>
          <a:p>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For the second component of our framework, we need to find a balanced combination of the database information and sensing results. Obviously, this is not a one-step work. Instead, we need to evaluate the current weight assignments and make iterative adjustments. </a:t>
            </a:r>
            <a:endParaRPr lang="en-US" dirty="0" smtClean="0"/>
          </a:p>
          <a:p>
            <a:endParaRPr lang="en-US" dirty="0"/>
          </a:p>
        </p:txBody>
      </p:sp>
      <p:sp>
        <p:nvSpPr>
          <p:cNvPr id="4" name="Slide Number Placeholder 3"/>
          <p:cNvSpPr>
            <a:spLocks noGrp="1"/>
          </p:cNvSpPr>
          <p:nvPr>
            <p:ph type="sldNum" sz="quarter" idx="10"/>
          </p:nvPr>
        </p:nvSpPr>
        <p:spPr/>
        <p:txBody>
          <a:bodyPr/>
          <a:lstStyle/>
          <a:p>
            <a:fld id="{214F28A4-34D7-E04C-B756-978C14D3FF46}" type="slidenum">
              <a:rPr lang="en-US" smtClean="0"/>
              <a:t>6</a:t>
            </a:fld>
            <a:endParaRPr lang="en-US"/>
          </a:p>
        </p:txBody>
      </p:sp>
    </p:spTree>
    <p:extLst>
      <p:ext uri="{BB962C8B-B14F-4D97-AF65-F5344CB8AC3E}">
        <p14:creationId xmlns:p14="http://schemas.microsoft.com/office/powerpoint/2010/main" val="15983643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next part is the brief introduction of our integration framework.</a:t>
            </a:r>
            <a:endParaRPr lang="en-US" dirty="0"/>
          </a:p>
        </p:txBody>
      </p:sp>
      <p:sp>
        <p:nvSpPr>
          <p:cNvPr id="4" name="Slide Number Placeholder 3"/>
          <p:cNvSpPr>
            <a:spLocks noGrp="1"/>
          </p:cNvSpPr>
          <p:nvPr>
            <p:ph type="sldNum" sz="quarter" idx="10"/>
          </p:nvPr>
        </p:nvSpPr>
        <p:spPr/>
        <p:txBody>
          <a:bodyPr/>
          <a:lstStyle/>
          <a:p>
            <a:fld id="{214F28A4-34D7-E04C-B756-978C14D3FF46}" type="slidenum">
              <a:rPr lang="en-US" smtClean="0"/>
              <a:t>7</a:t>
            </a:fld>
            <a:endParaRPr lang="en-US"/>
          </a:p>
        </p:txBody>
      </p:sp>
    </p:spTree>
    <p:extLst>
      <p:ext uri="{BB962C8B-B14F-4D97-AF65-F5344CB8AC3E}">
        <p14:creationId xmlns:p14="http://schemas.microsoft.com/office/powerpoint/2010/main" val="24883838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Here</a:t>
            </a:r>
            <a:r>
              <a:rPr lang="en-US" sz="1200" kern="1200" baseline="0" dirty="0" smtClean="0">
                <a:solidFill>
                  <a:schemeClr val="tx1"/>
                </a:solidFill>
                <a:effectLst/>
                <a:latin typeface="+mn-lt"/>
                <a:ea typeface="+mn-ea"/>
                <a:cs typeface="+mn-cs"/>
              </a:rPr>
              <a:t> is how our integration framework works.</a:t>
            </a:r>
          </a:p>
          <a:p>
            <a:endParaRPr lang="en-US" sz="1200" kern="1200" baseline="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For a certain location, if there are sensing results reported by secondary</a:t>
            </a:r>
            <a:r>
              <a:rPr lang="en-US" sz="1200" kern="1200" baseline="0" dirty="0" smtClean="0">
                <a:solidFill>
                  <a:schemeClr val="tx1"/>
                </a:solidFill>
                <a:effectLst/>
                <a:latin typeface="+mn-lt"/>
                <a:ea typeface="+mn-ea"/>
                <a:cs typeface="+mn-cs"/>
              </a:rPr>
              <a:t> user</a:t>
            </a:r>
            <a:r>
              <a:rPr lang="en-US" sz="1200" kern="1200" dirty="0" smtClean="0">
                <a:solidFill>
                  <a:schemeClr val="tx1"/>
                </a:solidFill>
                <a:effectLst/>
                <a:latin typeface="+mn-lt"/>
                <a:ea typeface="+mn-ea"/>
                <a:cs typeface="+mn-cs"/>
              </a:rPr>
              <a:t>s, then nothing needs to be done. Otherwise, the database engine needs to apply spatial statistics- based methods, as to generate the corresponding sensing information. Then, the database engine purely uses the sensing information to depict the spectrum map; </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After the spectrum availabilities are generated by sensing results, the database engine combines the results with the corresponding availability information existing in the database. This integration process is formulated as a partially observable Markov decision process. The weights of both resources are adjusted dynamically.</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Next</a:t>
            </a:r>
            <a:r>
              <a:rPr lang="en-US" sz="1200" kern="1200" baseline="0" dirty="0" smtClean="0">
                <a:solidFill>
                  <a:schemeClr val="tx1"/>
                </a:solidFill>
                <a:effectLst/>
                <a:latin typeface="+mn-lt"/>
                <a:ea typeface="+mn-ea"/>
                <a:cs typeface="+mn-cs"/>
              </a:rPr>
              <a:t>, each step will be introduced in detail.</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214F28A4-34D7-E04C-B756-978C14D3FF46}" type="slidenum">
              <a:rPr lang="en-US" smtClean="0"/>
              <a:t>8</a:t>
            </a:fld>
            <a:endParaRPr lang="en-US"/>
          </a:p>
        </p:txBody>
      </p:sp>
    </p:spTree>
    <p:extLst>
      <p:ext uri="{BB962C8B-B14F-4D97-AF65-F5344CB8AC3E}">
        <p14:creationId xmlns:p14="http://schemas.microsoft.com/office/powerpoint/2010/main" val="15132666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a:t>
            </a:r>
            <a:r>
              <a:rPr lang="en-US" baseline="0" dirty="0" smtClean="0"/>
              <a:t> will talk about the depict of the spectrum map in the following. </a:t>
            </a:r>
            <a:endParaRPr lang="en-US" dirty="0"/>
          </a:p>
        </p:txBody>
      </p:sp>
      <p:sp>
        <p:nvSpPr>
          <p:cNvPr id="4" name="Slide Number Placeholder 3"/>
          <p:cNvSpPr>
            <a:spLocks noGrp="1"/>
          </p:cNvSpPr>
          <p:nvPr>
            <p:ph type="sldNum" sz="quarter" idx="10"/>
          </p:nvPr>
        </p:nvSpPr>
        <p:spPr/>
        <p:txBody>
          <a:bodyPr/>
          <a:lstStyle/>
          <a:p>
            <a:fld id="{214F28A4-34D7-E04C-B756-978C14D3FF46}" type="slidenum">
              <a:rPr lang="en-US" smtClean="0"/>
              <a:t>9</a:t>
            </a:fld>
            <a:endParaRPr lang="en-US"/>
          </a:p>
        </p:txBody>
      </p:sp>
    </p:spTree>
    <p:extLst>
      <p:ext uri="{BB962C8B-B14F-4D97-AF65-F5344CB8AC3E}">
        <p14:creationId xmlns:p14="http://schemas.microsoft.com/office/powerpoint/2010/main" val="24883838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29EBE4D1-9C54-0C4A-95DD-D3F8E2B11B5E}" type="datetimeFigureOut">
              <a:rPr lang="en-US" smtClean="0"/>
              <a:t>10/14/15</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372126CD-AC05-4D42-99B5-EC6538843641}" type="slidenum">
              <a:rPr lang="en-US" smtClean="0"/>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9EBE4D1-9C54-0C4A-95DD-D3F8E2B11B5E}" type="datetimeFigureOut">
              <a:rPr lang="en-US" smtClean="0"/>
              <a:t>10/14/15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72126CD-AC05-4D42-99B5-EC653884364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9EBE4D1-9C54-0C4A-95DD-D3F8E2B11B5E}" type="datetimeFigureOut">
              <a:rPr lang="en-US" smtClean="0"/>
              <a:t>10/14/15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72126CD-AC05-4D42-99B5-EC653884364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9EBE4D1-9C54-0C4A-95DD-D3F8E2B11B5E}" type="datetimeFigureOut">
              <a:rPr lang="en-US" smtClean="0"/>
              <a:t>10/14/15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72126CD-AC05-4D42-99B5-EC653884364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29EBE4D1-9C54-0C4A-95DD-D3F8E2B11B5E}" type="datetimeFigureOut">
              <a:rPr lang="en-US" smtClean="0"/>
              <a:t>10/14/15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72126CD-AC05-4D42-99B5-EC6538843641}" type="slidenum">
              <a:rPr lang="en-US" smtClean="0"/>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29EBE4D1-9C54-0C4A-95DD-D3F8E2B11B5E}" type="datetimeFigureOut">
              <a:rPr lang="en-US" smtClean="0"/>
              <a:t>10/14/15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372126CD-AC05-4D42-99B5-EC653884364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29EBE4D1-9C54-0C4A-95DD-D3F8E2B11B5E}" type="datetimeFigureOut">
              <a:rPr lang="en-US" smtClean="0"/>
              <a:t>10/14/15</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372126CD-AC05-4D42-99B5-EC653884364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29EBE4D1-9C54-0C4A-95DD-D3F8E2B11B5E}" type="datetimeFigureOut">
              <a:rPr lang="en-US" smtClean="0"/>
              <a:t>10/14/15</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372126CD-AC05-4D42-99B5-EC653884364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29EBE4D1-9C54-0C4A-95DD-D3F8E2B11B5E}" type="datetimeFigureOut">
              <a:rPr lang="en-US" smtClean="0"/>
              <a:t>10/14/15</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372126CD-AC05-4D42-99B5-EC6538843641}" type="slidenum">
              <a:rPr lang="en-US" smtClean="0"/>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29EBE4D1-9C54-0C4A-95DD-D3F8E2B11B5E}" type="datetimeFigureOut">
              <a:rPr lang="en-US" smtClean="0"/>
              <a:t>10/14/15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372126CD-AC05-4D42-99B5-EC653884364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29EBE4D1-9C54-0C4A-95DD-D3F8E2B11B5E}" type="datetimeFigureOut">
              <a:rPr lang="en-US" smtClean="0"/>
              <a:t>10/14/15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372126CD-AC05-4D42-99B5-EC6538843641}" type="slidenum">
              <a:rPr lang="en-US" smtClean="0"/>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Drag picture to placeholder or click icon to add</a:t>
            </a:r>
            <a:endParaRPr kumimoji="0" lang="en-US" dirty="0"/>
          </a:p>
        </p:txBody>
      </p:sp>
      <p:sp>
        <p:nvSpPr>
          <p:cNvPr id="9" name="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29EBE4D1-9C54-0C4A-95DD-D3F8E2B11B5E}" type="datetimeFigureOut">
              <a:rPr lang="en-US" smtClean="0"/>
              <a:t>10/14/15</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372126CD-AC05-4D42-99B5-EC6538843641}" type="slidenum">
              <a:rPr lang="en-US" smtClean="0"/>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3.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 Id="rId3" Type="http://schemas.openxmlformats.org/officeDocument/2006/relationships/image" Target="../media/image4.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 Id="rId3" Type="http://schemas.openxmlformats.org/officeDocument/2006/relationships/image" Target="../media/image5.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 Id="rId3" Type="http://schemas.openxmlformats.org/officeDocument/2006/relationships/image" Target="../media/image6.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 Id="rId3" Type="http://schemas.openxmlformats.org/officeDocument/2006/relationships/image" Target="../media/image7.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 Id="rId3" Type="http://schemas.openxmlformats.org/officeDocument/2006/relationships/image" Target="../media/image8.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32560" y="1986555"/>
            <a:ext cx="7406640" cy="1472184"/>
          </a:xfrm>
        </p:spPr>
        <p:txBody>
          <a:bodyPr>
            <a:normAutofit fontScale="90000"/>
          </a:bodyPr>
          <a:lstStyle/>
          <a:p>
            <a:r>
              <a:rPr lang="en-US" dirty="0">
                <a:latin typeface="Cambria"/>
                <a:cs typeface="Cambria"/>
              </a:rPr>
              <a:t>Integration of Spectrum Database and Sensing Results for Hybrid Spectrum Access Systems </a:t>
            </a:r>
            <a:r>
              <a:rPr lang="en-US" dirty="0" smtClean="0">
                <a:latin typeface="Cambria"/>
                <a:cs typeface="Cambria"/>
              </a:rPr>
              <a:t/>
            </a:r>
            <a:br>
              <a:rPr lang="en-US" dirty="0" smtClean="0">
                <a:latin typeface="Cambria"/>
                <a:cs typeface="Cambria"/>
              </a:rPr>
            </a:br>
            <a:endParaRPr lang="en-US" dirty="0">
              <a:latin typeface="Cambria"/>
              <a:cs typeface="Cambria"/>
            </a:endParaRPr>
          </a:p>
        </p:txBody>
      </p:sp>
      <p:sp>
        <p:nvSpPr>
          <p:cNvPr id="3" name="Subtitle 2"/>
          <p:cNvSpPr>
            <a:spLocks noGrp="1"/>
          </p:cNvSpPr>
          <p:nvPr>
            <p:ph type="subTitle" idx="1"/>
          </p:nvPr>
        </p:nvSpPr>
        <p:spPr>
          <a:xfrm>
            <a:off x="1580382" y="4290049"/>
            <a:ext cx="7406640" cy="1752600"/>
          </a:xfrm>
        </p:spPr>
        <p:txBody>
          <a:bodyPr>
            <a:normAutofit/>
          </a:bodyPr>
          <a:lstStyle/>
          <a:p>
            <a:r>
              <a:rPr lang="en-US" sz="2400" dirty="0" smtClean="0">
                <a:solidFill>
                  <a:schemeClr val="bg1">
                    <a:lumMod val="50000"/>
                  </a:schemeClr>
                </a:solidFill>
                <a:latin typeface="Cambria"/>
                <a:cs typeface="Cambria"/>
              </a:rPr>
              <a:t>Ying Dai and </a:t>
            </a:r>
            <a:r>
              <a:rPr lang="en-US" sz="2400" dirty="0" err="1" smtClean="0">
                <a:solidFill>
                  <a:schemeClr val="bg1">
                    <a:lumMod val="50000"/>
                  </a:schemeClr>
                </a:solidFill>
                <a:latin typeface="Cambria"/>
                <a:cs typeface="Cambria"/>
              </a:rPr>
              <a:t>Jie</a:t>
            </a:r>
            <a:r>
              <a:rPr lang="en-US" sz="2400" dirty="0" smtClean="0">
                <a:solidFill>
                  <a:schemeClr val="bg1">
                    <a:lumMod val="50000"/>
                  </a:schemeClr>
                </a:solidFill>
                <a:latin typeface="Cambria"/>
                <a:cs typeface="Cambria"/>
              </a:rPr>
              <a:t> Wu</a:t>
            </a:r>
          </a:p>
          <a:p>
            <a:r>
              <a:rPr lang="en-US" sz="1800" i="1" dirty="0">
                <a:solidFill>
                  <a:schemeClr val="bg1">
                    <a:lumMod val="50000"/>
                  </a:schemeClr>
                </a:solidFill>
                <a:latin typeface="Cambria"/>
                <a:cs typeface="Cambria"/>
              </a:rPr>
              <a:t>Department of Computer and Information </a:t>
            </a:r>
            <a:r>
              <a:rPr lang="en-US" sz="1800" i="1" dirty="0" smtClean="0">
                <a:solidFill>
                  <a:schemeClr val="bg1">
                    <a:lumMod val="50000"/>
                  </a:schemeClr>
                </a:solidFill>
                <a:latin typeface="Cambria"/>
                <a:cs typeface="Cambria"/>
              </a:rPr>
              <a:t>Sciences, Temple </a:t>
            </a:r>
            <a:r>
              <a:rPr lang="en-US" sz="1800" i="1" dirty="0">
                <a:solidFill>
                  <a:schemeClr val="bg1">
                    <a:lumMod val="50000"/>
                  </a:schemeClr>
                </a:solidFill>
                <a:latin typeface="Cambria"/>
                <a:cs typeface="Cambria"/>
              </a:rPr>
              <a:t>University </a:t>
            </a:r>
            <a:endParaRPr lang="en-US" sz="1800" i="1" dirty="0" smtClean="0">
              <a:solidFill>
                <a:schemeClr val="bg1">
                  <a:lumMod val="50000"/>
                </a:schemeClr>
              </a:solidFill>
              <a:latin typeface="Cambria"/>
              <a:cs typeface="Cambria"/>
            </a:endParaRPr>
          </a:p>
        </p:txBody>
      </p:sp>
    </p:spTree>
    <p:extLst>
      <p:ext uri="{BB962C8B-B14F-4D97-AF65-F5344CB8AC3E}">
        <p14:creationId xmlns:p14="http://schemas.microsoft.com/office/powerpoint/2010/main" val="150689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Depict Spectrum Map</a:t>
            </a:r>
            <a:endParaRPr lang="en-US" dirty="0"/>
          </a:p>
        </p:txBody>
      </p:sp>
      <p:sp>
        <p:nvSpPr>
          <p:cNvPr id="3" name="Content Placeholder 2"/>
          <p:cNvSpPr>
            <a:spLocks noGrp="1"/>
          </p:cNvSpPr>
          <p:nvPr>
            <p:ph idx="1"/>
          </p:nvPr>
        </p:nvSpPr>
        <p:spPr/>
        <p:txBody>
          <a:bodyPr/>
          <a:lstStyle/>
          <a:p>
            <a:r>
              <a:rPr lang="en-US" dirty="0" smtClean="0"/>
              <a:t>Collect spectrum sensing results </a:t>
            </a:r>
          </a:p>
          <a:p>
            <a:endParaRPr lang="en-US" dirty="0"/>
          </a:p>
          <a:p>
            <a:r>
              <a:rPr lang="en-US" dirty="0" smtClean="0"/>
              <a:t>Make estimation for unknown area</a:t>
            </a:r>
          </a:p>
          <a:p>
            <a:endParaRPr lang="en-US" dirty="0"/>
          </a:p>
          <a:p>
            <a:r>
              <a:rPr lang="en-US" dirty="0" smtClean="0"/>
              <a:t>Process collected and estimated results</a:t>
            </a:r>
            <a:endParaRPr lang="en-US" dirty="0"/>
          </a:p>
        </p:txBody>
      </p:sp>
    </p:spTree>
    <p:extLst>
      <p:ext uri="{BB962C8B-B14F-4D97-AF65-F5344CB8AC3E}">
        <p14:creationId xmlns:p14="http://schemas.microsoft.com/office/powerpoint/2010/main" val="7911125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Depict Spectrum Map</a:t>
            </a:r>
            <a:endParaRPr lang="en-US" dirty="0"/>
          </a:p>
        </p:txBody>
      </p:sp>
      <p:sp>
        <p:nvSpPr>
          <p:cNvPr id="3" name="Content Placeholder 2"/>
          <p:cNvSpPr>
            <a:spLocks noGrp="1"/>
          </p:cNvSpPr>
          <p:nvPr>
            <p:ph idx="1"/>
          </p:nvPr>
        </p:nvSpPr>
        <p:spPr/>
        <p:txBody>
          <a:bodyPr>
            <a:normAutofit/>
          </a:bodyPr>
          <a:lstStyle/>
          <a:p>
            <a:r>
              <a:rPr lang="en-US" sz="2400" dirty="0" smtClean="0"/>
              <a:t>The key point is: </a:t>
            </a:r>
            <a:r>
              <a:rPr lang="en-US" sz="2400" i="1" dirty="0" smtClean="0"/>
              <a:t>sensing results are not directly used for spectrum access, but for depicting spectrum map</a:t>
            </a:r>
            <a:r>
              <a:rPr lang="en-US" sz="2400" dirty="0" smtClean="0"/>
              <a:t>.</a:t>
            </a:r>
          </a:p>
          <a:p>
            <a:endParaRPr lang="en-US" sz="2400" dirty="0"/>
          </a:p>
          <a:p>
            <a:endParaRPr lang="en-US" sz="2400" dirty="0" smtClean="0"/>
          </a:p>
          <a:p>
            <a:endParaRPr lang="en-US" sz="2400" dirty="0"/>
          </a:p>
          <a:p>
            <a:endParaRPr lang="en-US" sz="2400" dirty="0" smtClean="0"/>
          </a:p>
          <a:p>
            <a:endParaRPr lang="en-US" sz="2400" dirty="0" smtClean="0"/>
          </a:p>
          <a:p>
            <a:endParaRPr lang="en-US" sz="2400" dirty="0"/>
          </a:p>
        </p:txBody>
      </p:sp>
      <p:pic>
        <p:nvPicPr>
          <p:cNvPr id="4" name="Picture 3" descr="Screenshot 2015-10-14 20.59.42.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54609" y="2604020"/>
            <a:ext cx="3876930" cy="2145380"/>
          </a:xfrm>
          <a:prstGeom prst="rect">
            <a:avLst/>
          </a:prstGeom>
        </p:spPr>
      </p:pic>
    </p:spTree>
    <p:extLst>
      <p:ext uri="{BB962C8B-B14F-4D97-AF65-F5344CB8AC3E}">
        <p14:creationId xmlns:p14="http://schemas.microsoft.com/office/powerpoint/2010/main" val="28498603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solidFill>
                  <a:srgbClr val="000000"/>
                </a:solidFill>
              </a:rPr>
              <a:t>Motivation</a:t>
            </a:r>
          </a:p>
          <a:p>
            <a:endParaRPr lang="en-US" dirty="0"/>
          </a:p>
          <a:p>
            <a:r>
              <a:rPr lang="en-US" dirty="0" smtClean="0"/>
              <a:t>Overview</a:t>
            </a:r>
          </a:p>
          <a:p>
            <a:endParaRPr lang="en-US" dirty="0"/>
          </a:p>
          <a:p>
            <a:r>
              <a:rPr lang="en-US" dirty="0" smtClean="0"/>
              <a:t>Integration framework</a:t>
            </a:r>
          </a:p>
          <a:p>
            <a:pPr lvl="1"/>
            <a:r>
              <a:rPr lang="en-US" dirty="0" smtClean="0">
                <a:solidFill>
                  <a:srgbClr val="000000"/>
                </a:solidFill>
              </a:rPr>
              <a:t>Depict </a:t>
            </a:r>
            <a:r>
              <a:rPr lang="en-US" dirty="0">
                <a:solidFill>
                  <a:srgbClr val="000000"/>
                </a:solidFill>
              </a:rPr>
              <a:t>spectrum map</a:t>
            </a:r>
          </a:p>
          <a:p>
            <a:pPr lvl="1"/>
            <a:r>
              <a:rPr lang="en-US" i="1" dirty="0">
                <a:solidFill>
                  <a:schemeClr val="accent2">
                    <a:lumMod val="75000"/>
                  </a:schemeClr>
                </a:solidFill>
              </a:rPr>
              <a:t>Integration process</a:t>
            </a:r>
          </a:p>
          <a:p>
            <a:endParaRPr lang="en-US" dirty="0"/>
          </a:p>
          <a:p>
            <a:r>
              <a:rPr lang="en-US" dirty="0" smtClean="0"/>
              <a:t>Performance evaluation</a:t>
            </a:r>
          </a:p>
          <a:p>
            <a:endParaRPr lang="en-US" dirty="0"/>
          </a:p>
          <a:p>
            <a:r>
              <a:rPr lang="en-US" dirty="0" smtClean="0"/>
              <a:t>Conclusion</a:t>
            </a:r>
          </a:p>
          <a:p>
            <a:endParaRPr lang="en-US" dirty="0"/>
          </a:p>
        </p:txBody>
      </p:sp>
    </p:spTree>
    <p:extLst>
      <p:ext uri="{BB962C8B-B14F-4D97-AF65-F5344CB8AC3E}">
        <p14:creationId xmlns:p14="http://schemas.microsoft.com/office/powerpoint/2010/main" val="34927898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Integration Process</a:t>
            </a:r>
            <a:endParaRPr lang="en-US" dirty="0"/>
          </a:p>
        </p:txBody>
      </p:sp>
      <p:sp>
        <p:nvSpPr>
          <p:cNvPr id="3" name="Content Placeholder 2"/>
          <p:cNvSpPr>
            <a:spLocks noGrp="1"/>
          </p:cNvSpPr>
          <p:nvPr>
            <p:ph idx="1"/>
          </p:nvPr>
        </p:nvSpPr>
        <p:spPr>
          <a:xfrm>
            <a:off x="1435608" y="1791585"/>
            <a:ext cx="7498080" cy="4800600"/>
          </a:xfrm>
        </p:spPr>
        <p:txBody>
          <a:bodyPr/>
          <a:lstStyle/>
          <a:p>
            <a:r>
              <a:rPr lang="en-US" dirty="0" smtClean="0"/>
              <a:t>How to integrate: Iterative way.</a:t>
            </a:r>
          </a:p>
          <a:p>
            <a:pPr lvl="1"/>
            <a:r>
              <a:rPr lang="en-US" dirty="0" smtClean="0"/>
              <a:t>Given </a:t>
            </a:r>
            <a:r>
              <a:rPr lang="en-US" dirty="0"/>
              <a:t>the information from two resources</a:t>
            </a:r>
            <a:r>
              <a:rPr lang="en-US" dirty="0" smtClean="0"/>
              <a:t>, adjust </a:t>
            </a:r>
            <a:r>
              <a:rPr lang="en-US" dirty="0"/>
              <a:t>the weights for </a:t>
            </a:r>
            <a:r>
              <a:rPr lang="en-US" dirty="0" smtClean="0"/>
              <a:t>each part.. </a:t>
            </a:r>
          </a:p>
          <a:p>
            <a:pPr lvl="1"/>
            <a:endParaRPr lang="en-US" dirty="0"/>
          </a:p>
          <a:p>
            <a:pPr lvl="1"/>
            <a:endParaRPr lang="en-US" dirty="0"/>
          </a:p>
          <a:p>
            <a:r>
              <a:rPr lang="en-US" dirty="0" smtClean="0"/>
              <a:t>Observe         Adjust        Observe …</a:t>
            </a:r>
          </a:p>
          <a:p>
            <a:pPr marL="82296" indent="0">
              <a:buNone/>
            </a:pPr>
            <a:r>
              <a:rPr lang="en-US" dirty="0" smtClean="0"/>
              <a:t> </a:t>
            </a:r>
            <a:endParaRPr lang="en-US" dirty="0"/>
          </a:p>
          <a:p>
            <a:endParaRPr lang="en-US" dirty="0"/>
          </a:p>
        </p:txBody>
      </p:sp>
      <p:sp>
        <p:nvSpPr>
          <p:cNvPr id="4" name="Right Arrow 3"/>
          <p:cNvSpPr/>
          <p:nvPr/>
        </p:nvSpPr>
        <p:spPr>
          <a:xfrm>
            <a:off x="3499514" y="4512334"/>
            <a:ext cx="635047" cy="175629"/>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Right Arrow 4"/>
          <p:cNvSpPr/>
          <p:nvPr/>
        </p:nvSpPr>
        <p:spPr>
          <a:xfrm>
            <a:off x="5503011" y="4502615"/>
            <a:ext cx="635047" cy="175629"/>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381410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Integration Process</a:t>
            </a:r>
            <a:endParaRPr lang="en-US" dirty="0"/>
          </a:p>
        </p:txBody>
      </p:sp>
      <p:sp>
        <p:nvSpPr>
          <p:cNvPr id="3" name="Content Placeholder 2"/>
          <p:cNvSpPr>
            <a:spLocks noGrp="1"/>
          </p:cNvSpPr>
          <p:nvPr>
            <p:ph idx="1"/>
          </p:nvPr>
        </p:nvSpPr>
        <p:spPr/>
        <p:txBody>
          <a:bodyPr>
            <a:normAutofit/>
          </a:bodyPr>
          <a:lstStyle/>
          <a:p>
            <a:r>
              <a:rPr lang="en-US" sz="2400" dirty="0" smtClean="0"/>
              <a:t>Formed as </a:t>
            </a:r>
            <a:r>
              <a:rPr lang="en-US" sz="2400" dirty="0"/>
              <a:t>partially observable Markov decision </a:t>
            </a:r>
            <a:r>
              <a:rPr lang="en-US" sz="2400" dirty="0" smtClean="0"/>
              <a:t>process</a:t>
            </a:r>
          </a:p>
          <a:p>
            <a:pPr lvl="1"/>
            <a:r>
              <a:rPr lang="en-US" sz="2400" i="1" dirty="0" smtClean="0"/>
              <a:t>State</a:t>
            </a:r>
            <a:r>
              <a:rPr lang="en-US" sz="2400" dirty="0" smtClean="0"/>
              <a:t>: balanced, conservative, aggressive</a:t>
            </a:r>
          </a:p>
          <a:p>
            <a:pPr lvl="1"/>
            <a:r>
              <a:rPr lang="en-US" sz="2400" i="1" dirty="0" smtClean="0"/>
              <a:t>Action</a:t>
            </a:r>
            <a:r>
              <a:rPr lang="en-US" sz="2400" dirty="0" smtClean="0"/>
              <a:t>: produce state conclusion, plus taking measurement without state change</a:t>
            </a:r>
          </a:p>
          <a:p>
            <a:pPr lvl="1"/>
            <a:r>
              <a:rPr lang="en-US" sz="2400" i="1" dirty="0" smtClean="0"/>
              <a:t>State transition probability</a:t>
            </a:r>
            <a:r>
              <a:rPr lang="en-US" sz="2400" dirty="0" smtClean="0"/>
              <a:t>: State evolvement</a:t>
            </a:r>
          </a:p>
          <a:p>
            <a:pPr lvl="1"/>
            <a:r>
              <a:rPr lang="en-US" sz="2400" i="1" dirty="0" smtClean="0"/>
              <a:t>Reward</a:t>
            </a:r>
            <a:r>
              <a:rPr lang="en-US" sz="2400" dirty="0" smtClean="0"/>
              <a:t>: correct/incorrect state, measurement cost.</a:t>
            </a:r>
          </a:p>
          <a:p>
            <a:pPr lvl="1"/>
            <a:r>
              <a:rPr lang="en-US" sz="2400" i="1" dirty="0" smtClean="0"/>
              <a:t>Observation</a:t>
            </a:r>
            <a:r>
              <a:rPr lang="en-US" sz="2400" dirty="0" smtClean="0"/>
              <a:t>: feedback from secondary users</a:t>
            </a:r>
          </a:p>
          <a:p>
            <a:pPr lvl="1"/>
            <a:r>
              <a:rPr lang="en-US" sz="2400" i="1" dirty="0" smtClean="0"/>
              <a:t>Belief</a:t>
            </a:r>
            <a:r>
              <a:rPr lang="en-US" sz="2400" dirty="0" smtClean="0"/>
              <a:t>: Based on current observation and last action.</a:t>
            </a:r>
          </a:p>
          <a:p>
            <a:pPr lvl="1"/>
            <a:endParaRPr lang="en-US" sz="2400" dirty="0"/>
          </a:p>
        </p:txBody>
      </p:sp>
    </p:spTree>
    <p:extLst>
      <p:ext uri="{BB962C8B-B14F-4D97-AF65-F5344CB8AC3E}">
        <p14:creationId xmlns:p14="http://schemas.microsoft.com/office/powerpoint/2010/main" val="1882623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Integration Process</a:t>
            </a:r>
            <a:endParaRPr lang="en-US" dirty="0"/>
          </a:p>
        </p:txBody>
      </p:sp>
      <p:sp>
        <p:nvSpPr>
          <p:cNvPr id="3" name="Content Placeholder 2"/>
          <p:cNvSpPr>
            <a:spLocks noGrp="1"/>
          </p:cNvSpPr>
          <p:nvPr>
            <p:ph idx="1"/>
          </p:nvPr>
        </p:nvSpPr>
        <p:spPr>
          <a:xfrm>
            <a:off x="1435608" y="1920649"/>
            <a:ext cx="7498080" cy="4800600"/>
          </a:xfrm>
        </p:spPr>
        <p:txBody>
          <a:bodyPr/>
          <a:lstStyle/>
          <a:p>
            <a:r>
              <a:rPr lang="en-US" dirty="0" smtClean="0"/>
              <a:t>Dynamic integration policy</a:t>
            </a:r>
          </a:p>
          <a:p>
            <a:pPr lvl="1"/>
            <a:endParaRPr lang="en-US" sz="2000" dirty="0" smtClean="0"/>
          </a:p>
          <a:p>
            <a:pPr lvl="1"/>
            <a:r>
              <a:rPr lang="en-US" dirty="0" smtClean="0"/>
              <a:t>Stepwise</a:t>
            </a:r>
          </a:p>
          <a:p>
            <a:pPr lvl="1"/>
            <a:r>
              <a:rPr lang="en-US" dirty="0" smtClean="0"/>
              <a:t>Case study: Maximum </a:t>
            </a:r>
            <a:r>
              <a:rPr lang="en-US" dirty="0"/>
              <a:t>allowed </a:t>
            </a:r>
            <a:r>
              <a:rPr lang="en-US" dirty="0" smtClean="0"/>
              <a:t>interference</a:t>
            </a:r>
          </a:p>
          <a:p>
            <a:pPr lvl="1"/>
            <a:r>
              <a:rPr lang="en-US" dirty="0" smtClean="0"/>
              <a:t>Acceptable range</a:t>
            </a:r>
          </a:p>
          <a:p>
            <a:pPr lvl="1"/>
            <a:r>
              <a:rPr lang="en-US" dirty="0" smtClean="0"/>
              <a:t>Triggered when balanced status is broken </a:t>
            </a:r>
            <a:endParaRPr lang="en-US" dirty="0"/>
          </a:p>
          <a:p>
            <a:pPr lvl="1"/>
            <a:endParaRPr lang="en-US" dirty="0"/>
          </a:p>
          <a:p>
            <a:endParaRPr lang="en-US" dirty="0"/>
          </a:p>
        </p:txBody>
      </p:sp>
    </p:spTree>
    <p:extLst>
      <p:ext uri="{BB962C8B-B14F-4D97-AF65-F5344CB8AC3E}">
        <p14:creationId xmlns:p14="http://schemas.microsoft.com/office/powerpoint/2010/main" val="26188222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Integration Process</a:t>
            </a:r>
            <a:endParaRPr lang="en-US" dirty="0"/>
          </a:p>
        </p:txBody>
      </p:sp>
      <p:pic>
        <p:nvPicPr>
          <p:cNvPr id="4" name="Content Placeholder 3" descr="Screenshot 2015-10-14 21.36.12.png"/>
          <p:cNvPicPr>
            <a:picLocks noGrp="1" noChangeAspect="1"/>
          </p:cNvPicPr>
          <p:nvPr>
            <p:ph idx="1"/>
          </p:nvPr>
        </p:nvPicPr>
        <p:blipFill>
          <a:blip r:embed="rId3">
            <a:extLst>
              <a:ext uri="{28A0092B-C50C-407E-A947-70E740481C1C}">
                <a14:useLocalDpi xmlns:a14="http://schemas.microsoft.com/office/drawing/2010/main" val="0"/>
              </a:ext>
            </a:extLst>
          </a:blip>
          <a:srcRect l="-14108" r="-14108"/>
          <a:stretch>
            <a:fillRect/>
          </a:stretch>
        </p:blipFill>
        <p:spPr>
          <a:xfrm>
            <a:off x="1435608" y="1417638"/>
            <a:ext cx="6573111" cy="4208394"/>
          </a:xfrm>
        </p:spPr>
      </p:pic>
    </p:spTree>
    <p:extLst>
      <p:ext uri="{BB962C8B-B14F-4D97-AF65-F5344CB8AC3E}">
        <p14:creationId xmlns:p14="http://schemas.microsoft.com/office/powerpoint/2010/main" val="7129021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Integration Process</a:t>
            </a:r>
            <a:endParaRPr lang="en-US" dirty="0"/>
          </a:p>
        </p:txBody>
      </p:sp>
      <p:sp>
        <p:nvSpPr>
          <p:cNvPr id="3" name="Content Placeholder 2"/>
          <p:cNvSpPr>
            <a:spLocks noGrp="1"/>
          </p:cNvSpPr>
          <p:nvPr>
            <p:ph idx="1"/>
          </p:nvPr>
        </p:nvSpPr>
        <p:spPr/>
        <p:txBody>
          <a:bodyPr/>
          <a:lstStyle/>
          <a:p>
            <a:r>
              <a:rPr lang="en-US" dirty="0" smtClean="0"/>
              <a:t>Main flow graph:</a:t>
            </a:r>
          </a:p>
          <a:p>
            <a:endParaRPr lang="en-US" dirty="0"/>
          </a:p>
        </p:txBody>
      </p:sp>
      <p:pic>
        <p:nvPicPr>
          <p:cNvPr id="4" name="Picture 3" descr="Screenshot 2015-10-14 21.41.57.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60600" y="2286778"/>
            <a:ext cx="4622800" cy="3568700"/>
          </a:xfrm>
          <a:prstGeom prst="rect">
            <a:avLst/>
          </a:prstGeom>
        </p:spPr>
      </p:pic>
    </p:spTree>
    <p:extLst>
      <p:ext uri="{BB962C8B-B14F-4D97-AF65-F5344CB8AC3E}">
        <p14:creationId xmlns:p14="http://schemas.microsoft.com/office/powerpoint/2010/main" val="32859383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Motivation</a:t>
            </a:r>
          </a:p>
          <a:p>
            <a:endParaRPr lang="en-US" dirty="0"/>
          </a:p>
          <a:p>
            <a:r>
              <a:rPr lang="en-US" dirty="0">
                <a:solidFill>
                  <a:srgbClr val="000000"/>
                </a:solidFill>
              </a:rPr>
              <a:t>Overview</a:t>
            </a:r>
          </a:p>
          <a:p>
            <a:endParaRPr lang="en-US" dirty="0"/>
          </a:p>
          <a:p>
            <a:r>
              <a:rPr lang="en-US" dirty="0" smtClean="0"/>
              <a:t>Integration framework</a:t>
            </a:r>
          </a:p>
          <a:p>
            <a:pPr lvl="1"/>
            <a:r>
              <a:rPr lang="en-US" dirty="0"/>
              <a:t>Depict spectrum map</a:t>
            </a:r>
          </a:p>
          <a:p>
            <a:pPr lvl="1"/>
            <a:r>
              <a:rPr lang="en-US" dirty="0"/>
              <a:t>Integration process</a:t>
            </a:r>
          </a:p>
          <a:p>
            <a:endParaRPr lang="en-US" dirty="0"/>
          </a:p>
          <a:p>
            <a:r>
              <a:rPr lang="en-US" i="1" dirty="0">
                <a:solidFill>
                  <a:schemeClr val="accent2">
                    <a:lumMod val="75000"/>
                  </a:schemeClr>
                </a:solidFill>
              </a:rPr>
              <a:t>Performance evaluation</a:t>
            </a:r>
          </a:p>
          <a:p>
            <a:endParaRPr lang="en-US" dirty="0"/>
          </a:p>
          <a:p>
            <a:r>
              <a:rPr lang="en-US" dirty="0" smtClean="0"/>
              <a:t>Conclusion</a:t>
            </a:r>
          </a:p>
          <a:p>
            <a:endParaRPr lang="en-US" dirty="0"/>
          </a:p>
        </p:txBody>
      </p:sp>
    </p:spTree>
    <p:extLst>
      <p:ext uri="{BB962C8B-B14F-4D97-AF65-F5344CB8AC3E}">
        <p14:creationId xmlns:p14="http://schemas.microsoft.com/office/powerpoint/2010/main" val="22426256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Performance Evaluation</a:t>
            </a:r>
            <a:endParaRPr lang="en-US" dirty="0"/>
          </a:p>
        </p:txBody>
      </p:sp>
      <p:sp>
        <p:nvSpPr>
          <p:cNvPr id="3" name="Content Placeholder 2"/>
          <p:cNvSpPr>
            <a:spLocks noGrp="1"/>
          </p:cNvSpPr>
          <p:nvPr>
            <p:ph idx="1"/>
          </p:nvPr>
        </p:nvSpPr>
        <p:spPr/>
        <p:txBody>
          <a:bodyPr/>
          <a:lstStyle/>
          <a:p>
            <a:r>
              <a:rPr lang="en-US" dirty="0" smtClean="0"/>
              <a:t>Primary users: </a:t>
            </a:r>
          </a:p>
          <a:p>
            <a:pPr lvl="1"/>
            <a:r>
              <a:rPr lang="en-US" dirty="0"/>
              <a:t>R</a:t>
            </a:r>
            <a:r>
              <a:rPr lang="en-US" dirty="0" smtClean="0"/>
              <a:t>andomly distributed</a:t>
            </a:r>
          </a:p>
          <a:p>
            <a:pPr lvl="1"/>
            <a:r>
              <a:rPr lang="en-US" dirty="0" smtClean="0"/>
              <a:t>Different transmission range and channel</a:t>
            </a:r>
            <a:endParaRPr lang="en-US" dirty="0"/>
          </a:p>
          <a:p>
            <a:r>
              <a:rPr lang="en-US" dirty="0" smtClean="0"/>
              <a:t>Secondary users:</a:t>
            </a:r>
          </a:p>
          <a:p>
            <a:pPr lvl="1"/>
            <a:r>
              <a:rPr lang="en-US" dirty="0" smtClean="0"/>
              <a:t>Randomly distributed</a:t>
            </a:r>
          </a:p>
          <a:p>
            <a:pPr lvl="1"/>
            <a:r>
              <a:rPr lang="en-US" dirty="0" smtClean="0"/>
              <a:t>Simulated accurate sensing results</a:t>
            </a:r>
            <a:endParaRPr lang="en-US" dirty="0"/>
          </a:p>
          <a:p>
            <a:r>
              <a:rPr lang="en-US" dirty="0" smtClean="0"/>
              <a:t>Database engine:</a:t>
            </a:r>
          </a:p>
          <a:p>
            <a:pPr lvl="1"/>
            <a:r>
              <a:rPr lang="en-US" dirty="0" smtClean="0"/>
              <a:t>Primary users’ transmission range</a:t>
            </a:r>
          </a:p>
          <a:p>
            <a:pPr lvl="1"/>
            <a:r>
              <a:rPr lang="en-US" dirty="0" smtClean="0"/>
              <a:t>Maximum allowable interference</a:t>
            </a:r>
            <a:endParaRPr lang="en-US" dirty="0"/>
          </a:p>
        </p:txBody>
      </p:sp>
    </p:spTree>
    <p:extLst>
      <p:ext uri="{BB962C8B-B14F-4D97-AF65-F5344CB8AC3E}">
        <p14:creationId xmlns:p14="http://schemas.microsoft.com/office/powerpoint/2010/main" val="13306964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p:txBody>
          <a:bodyPr>
            <a:normAutofit fontScale="92500" lnSpcReduction="20000"/>
          </a:bodyPr>
          <a:lstStyle/>
          <a:p>
            <a:r>
              <a:rPr lang="en-US" i="1" dirty="0" smtClean="0">
                <a:solidFill>
                  <a:schemeClr val="accent2">
                    <a:lumMod val="75000"/>
                  </a:schemeClr>
                </a:solidFill>
              </a:rPr>
              <a:t>Motivation</a:t>
            </a:r>
          </a:p>
          <a:p>
            <a:endParaRPr lang="en-US" dirty="0"/>
          </a:p>
          <a:p>
            <a:r>
              <a:rPr lang="en-US" dirty="0" smtClean="0"/>
              <a:t>Overview</a:t>
            </a:r>
          </a:p>
          <a:p>
            <a:endParaRPr lang="en-US" dirty="0"/>
          </a:p>
          <a:p>
            <a:r>
              <a:rPr lang="en-US" dirty="0" smtClean="0"/>
              <a:t>Integration framework</a:t>
            </a:r>
          </a:p>
          <a:p>
            <a:pPr lvl="1"/>
            <a:r>
              <a:rPr lang="en-US" dirty="0"/>
              <a:t>Depict spectrum map</a:t>
            </a:r>
          </a:p>
          <a:p>
            <a:pPr lvl="1"/>
            <a:r>
              <a:rPr lang="en-US" dirty="0"/>
              <a:t>Integration process</a:t>
            </a:r>
          </a:p>
          <a:p>
            <a:endParaRPr lang="en-US" dirty="0"/>
          </a:p>
          <a:p>
            <a:r>
              <a:rPr lang="en-US" dirty="0" smtClean="0"/>
              <a:t>Performance evaluation</a:t>
            </a:r>
          </a:p>
          <a:p>
            <a:endParaRPr lang="en-US" dirty="0"/>
          </a:p>
          <a:p>
            <a:r>
              <a:rPr lang="en-US" dirty="0" smtClean="0"/>
              <a:t>Conclusion</a:t>
            </a:r>
          </a:p>
          <a:p>
            <a:endParaRPr lang="en-US" dirty="0"/>
          </a:p>
        </p:txBody>
      </p:sp>
    </p:spTree>
    <p:extLst>
      <p:ext uri="{BB962C8B-B14F-4D97-AF65-F5344CB8AC3E}">
        <p14:creationId xmlns:p14="http://schemas.microsoft.com/office/powerpoint/2010/main" val="32875798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Performance Evaluation</a:t>
            </a:r>
            <a:endParaRPr lang="en-US" dirty="0"/>
          </a:p>
        </p:txBody>
      </p:sp>
      <p:sp>
        <p:nvSpPr>
          <p:cNvPr id="3" name="Content Placeholder 2"/>
          <p:cNvSpPr>
            <a:spLocks noGrp="1"/>
          </p:cNvSpPr>
          <p:nvPr>
            <p:ph idx="1"/>
          </p:nvPr>
        </p:nvSpPr>
        <p:spPr/>
        <p:txBody>
          <a:bodyPr/>
          <a:lstStyle/>
          <a:p>
            <a:r>
              <a:rPr lang="en-US" dirty="0" smtClean="0"/>
              <a:t>Settings:</a:t>
            </a:r>
          </a:p>
          <a:p>
            <a:endParaRPr lang="en-US" dirty="0"/>
          </a:p>
        </p:txBody>
      </p:sp>
      <p:pic>
        <p:nvPicPr>
          <p:cNvPr id="4" name="Picture 3" descr="Screenshot 2015-10-14 21.48.52.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53582" y="2211129"/>
            <a:ext cx="4826000" cy="3314700"/>
          </a:xfrm>
          <a:prstGeom prst="rect">
            <a:avLst/>
          </a:prstGeom>
        </p:spPr>
      </p:pic>
    </p:spTree>
    <p:extLst>
      <p:ext uri="{BB962C8B-B14F-4D97-AF65-F5344CB8AC3E}">
        <p14:creationId xmlns:p14="http://schemas.microsoft.com/office/powerpoint/2010/main" val="5487165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Performance Evaluation</a:t>
            </a:r>
            <a:endParaRPr lang="en-US" dirty="0"/>
          </a:p>
        </p:txBody>
      </p:sp>
      <p:sp>
        <p:nvSpPr>
          <p:cNvPr id="3" name="Content Placeholder 2"/>
          <p:cNvSpPr>
            <a:spLocks noGrp="1"/>
          </p:cNvSpPr>
          <p:nvPr>
            <p:ph idx="1"/>
          </p:nvPr>
        </p:nvSpPr>
        <p:spPr/>
        <p:txBody>
          <a:bodyPr>
            <a:normAutofit/>
          </a:bodyPr>
          <a:lstStyle/>
          <a:p>
            <a:r>
              <a:rPr lang="en-US" dirty="0" smtClean="0"/>
              <a:t>Performance metrics</a:t>
            </a:r>
          </a:p>
          <a:p>
            <a:pPr lvl="1"/>
            <a:r>
              <a:rPr lang="en-US" dirty="0" smtClean="0"/>
              <a:t>Available </a:t>
            </a:r>
            <a:r>
              <a:rPr lang="en-US" dirty="0"/>
              <a:t>time </a:t>
            </a:r>
            <a:r>
              <a:rPr lang="en-US" dirty="0" smtClean="0"/>
              <a:t>percentage</a:t>
            </a:r>
            <a:endParaRPr lang="en-US" i="1" dirty="0"/>
          </a:p>
          <a:p>
            <a:pPr lvl="2"/>
            <a:r>
              <a:rPr lang="en-US" dirty="0"/>
              <a:t>T</a:t>
            </a:r>
            <a:r>
              <a:rPr lang="en-US" dirty="0" smtClean="0"/>
              <a:t>he </a:t>
            </a:r>
            <a:r>
              <a:rPr lang="en-US" dirty="0"/>
              <a:t>percentage of the available time durations over the total time. </a:t>
            </a:r>
            <a:endParaRPr lang="en-US" dirty="0" smtClean="0"/>
          </a:p>
          <a:p>
            <a:pPr lvl="2"/>
            <a:endParaRPr lang="en-US" dirty="0" smtClean="0"/>
          </a:p>
          <a:p>
            <a:pPr lvl="1"/>
            <a:r>
              <a:rPr lang="en-US" dirty="0" smtClean="0"/>
              <a:t>Ratio </a:t>
            </a:r>
            <a:r>
              <a:rPr lang="en-US" dirty="0"/>
              <a:t>of </a:t>
            </a:r>
            <a:r>
              <a:rPr lang="en-US" dirty="0" smtClean="0"/>
              <a:t>transmission time </a:t>
            </a:r>
            <a:r>
              <a:rPr lang="en-US" dirty="0"/>
              <a:t>over sensing </a:t>
            </a:r>
            <a:r>
              <a:rPr lang="en-US" dirty="0" smtClean="0"/>
              <a:t>time</a:t>
            </a:r>
          </a:p>
          <a:p>
            <a:pPr lvl="2"/>
            <a:r>
              <a:rPr lang="en-US" dirty="0" smtClean="0"/>
              <a:t>A </a:t>
            </a:r>
            <a:r>
              <a:rPr lang="en-US" dirty="0"/>
              <a:t>larger value of the ratio indicates that the transmission is less frequently interrupted </a:t>
            </a:r>
            <a:r>
              <a:rPr lang="en-US" dirty="0" smtClean="0"/>
              <a:t>by primary users</a:t>
            </a:r>
            <a:endParaRPr lang="en-US" dirty="0"/>
          </a:p>
          <a:p>
            <a:pPr lvl="2"/>
            <a:endParaRPr lang="en-US" dirty="0" smtClean="0"/>
          </a:p>
          <a:p>
            <a:pPr lvl="1"/>
            <a:endParaRPr lang="en-US" dirty="0" smtClean="0"/>
          </a:p>
          <a:p>
            <a:pPr lvl="1"/>
            <a:endParaRPr lang="en-US" dirty="0"/>
          </a:p>
        </p:txBody>
      </p:sp>
    </p:spTree>
    <p:extLst>
      <p:ext uri="{BB962C8B-B14F-4D97-AF65-F5344CB8AC3E}">
        <p14:creationId xmlns:p14="http://schemas.microsoft.com/office/powerpoint/2010/main" val="27394752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Performance Evaluation</a:t>
            </a:r>
            <a:endParaRPr lang="en-US" dirty="0"/>
          </a:p>
        </p:txBody>
      </p:sp>
      <p:sp>
        <p:nvSpPr>
          <p:cNvPr id="3" name="Content Placeholder 2"/>
          <p:cNvSpPr>
            <a:spLocks noGrp="1"/>
          </p:cNvSpPr>
          <p:nvPr>
            <p:ph idx="1"/>
          </p:nvPr>
        </p:nvSpPr>
        <p:spPr/>
        <p:txBody>
          <a:bodyPr/>
          <a:lstStyle/>
          <a:p>
            <a:r>
              <a:rPr lang="en-US" dirty="0"/>
              <a:t>Available time percentage</a:t>
            </a:r>
            <a:r>
              <a:rPr lang="en-US" i="1" dirty="0" smtClean="0"/>
              <a:t>:</a:t>
            </a:r>
          </a:p>
          <a:p>
            <a:endParaRPr lang="en-US" dirty="0"/>
          </a:p>
          <a:p>
            <a:endParaRPr lang="en-US" dirty="0"/>
          </a:p>
        </p:txBody>
      </p:sp>
      <p:pic>
        <p:nvPicPr>
          <p:cNvPr id="4" name="Picture 3" descr="Screenshot 2015-10-14 21.51.34.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87857" y="2348917"/>
            <a:ext cx="6824474" cy="3007564"/>
          </a:xfrm>
          <a:prstGeom prst="rect">
            <a:avLst/>
          </a:prstGeom>
        </p:spPr>
      </p:pic>
    </p:spTree>
    <p:extLst>
      <p:ext uri="{BB962C8B-B14F-4D97-AF65-F5344CB8AC3E}">
        <p14:creationId xmlns:p14="http://schemas.microsoft.com/office/powerpoint/2010/main" val="390925036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Performance Evaluation</a:t>
            </a:r>
          </a:p>
        </p:txBody>
      </p:sp>
      <p:sp>
        <p:nvSpPr>
          <p:cNvPr id="3" name="Content Placeholder 2"/>
          <p:cNvSpPr>
            <a:spLocks noGrp="1"/>
          </p:cNvSpPr>
          <p:nvPr>
            <p:ph idx="1"/>
          </p:nvPr>
        </p:nvSpPr>
        <p:spPr/>
        <p:txBody>
          <a:bodyPr/>
          <a:lstStyle/>
          <a:p>
            <a:pPr marL="365760" lvl="1" indent="-283464">
              <a:spcBef>
                <a:spcPts val="600"/>
              </a:spcBef>
              <a:buSzPct val="80000"/>
              <a:buFont typeface="Wingdings 2"/>
              <a:buChar char=""/>
            </a:pPr>
            <a:r>
              <a:rPr lang="en-US" dirty="0"/>
              <a:t>Ratio of transmission time over sensing time</a:t>
            </a:r>
          </a:p>
          <a:p>
            <a:endParaRPr lang="en-US" dirty="0"/>
          </a:p>
        </p:txBody>
      </p:sp>
      <p:pic>
        <p:nvPicPr>
          <p:cNvPr id="4" name="Picture 3" descr="Screenshot 2015-10-14 21.59.43.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80552" y="2305959"/>
            <a:ext cx="7014152" cy="3111541"/>
          </a:xfrm>
          <a:prstGeom prst="rect">
            <a:avLst/>
          </a:prstGeom>
        </p:spPr>
      </p:pic>
    </p:spTree>
    <p:extLst>
      <p:ext uri="{BB962C8B-B14F-4D97-AF65-F5344CB8AC3E}">
        <p14:creationId xmlns:p14="http://schemas.microsoft.com/office/powerpoint/2010/main" val="237363352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Motivation</a:t>
            </a:r>
          </a:p>
          <a:p>
            <a:endParaRPr lang="en-US" dirty="0"/>
          </a:p>
          <a:p>
            <a:r>
              <a:rPr lang="en-US" dirty="0">
                <a:solidFill>
                  <a:srgbClr val="000000"/>
                </a:solidFill>
              </a:rPr>
              <a:t>Overview</a:t>
            </a:r>
          </a:p>
          <a:p>
            <a:endParaRPr lang="en-US" dirty="0"/>
          </a:p>
          <a:p>
            <a:r>
              <a:rPr lang="en-US" dirty="0" smtClean="0"/>
              <a:t>Integration framework</a:t>
            </a:r>
          </a:p>
          <a:p>
            <a:pPr lvl="1"/>
            <a:r>
              <a:rPr lang="en-US" dirty="0"/>
              <a:t>Depict spectrum map</a:t>
            </a:r>
          </a:p>
          <a:p>
            <a:pPr lvl="1"/>
            <a:r>
              <a:rPr lang="en-US" dirty="0"/>
              <a:t>Integration process</a:t>
            </a:r>
          </a:p>
          <a:p>
            <a:endParaRPr lang="en-US" dirty="0"/>
          </a:p>
          <a:p>
            <a:r>
              <a:rPr lang="en-US" dirty="0" smtClean="0"/>
              <a:t>Performance evaluation</a:t>
            </a:r>
          </a:p>
          <a:p>
            <a:endParaRPr lang="en-US" dirty="0"/>
          </a:p>
          <a:p>
            <a:r>
              <a:rPr lang="en-US" i="1" dirty="0">
                <a:solidFill>
                  <a:schemeClr val="accent2">
                    <a:lumMod val="75000"/>
                  </a:schemeClr>
                </a:solidFill>
              </a:rPr>
              <a:t>C</a:t>
            </a:r>
            <a:r>
              <a:rPr lang="en-US" i="1" dirty="0">
                <a:solidFill>
                  <a:schemeClr val="accent2">
                    <a:lumMod val="75000"/>
                  </a:schemeClr>
                </a:solidFill>
              </a:rPr>
              <a:t>onclusion</a:t>
            </a:r>
          </a:p>
          <a:p>
            <a:endParaRPr lang="en-US" dirty="0"/>
          </a:p>
        </p:txBody>
      </p:sp>
    </p:spTree>
    <p:extLst>
      <p:ext uri="{BB962C8B-B14F-4D97-AF65-F5344CB8AC3E}">
        <p14:creationId xmlns:p14="http://schemas.microsoft.com/office/powerpoint/2010/main" val="224262560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p:txBody>
          <a:bodyPr/>
          <a:lstStyle/>
          <a:p>
            <a:endParaRPr lang="en-US" dirty="0" smtClean="0"/>
          </a:p>
          <a:p>
            <a:r>
              <a:rPr lang="en-US" dirty="0" smtClean="0"/>
              <a:t>Integration framework</a:t>
            </a:r>
          </a:p>
          <a:p>
            <a:endParaRPr lang="en-US" dirty="0"/>
          </a:p>
          <a:p>
            <a:r>
              <a:rPr lang="en-US" dirty="0"/>
              <a:t>C</a:t>
            </a:r>
            <a:r>
              <a:rPr lang="en-US" dirty="0" smtClean="0"/>
              <a:t>overage issue</a:t>
            </a:r>
          </a:p>
          <a:p>
            <a:endParaRPr lang="en-US" dirty="0" smtClean="0"/>
          </a:p>
          <a:p>
            <a:r>
              <a:rPr lang="en-US" dirty="0" smtClean="0"/>
              <a:t>Dynamic integration policy</a:t>
            </a:r>
            <a:endParaRPr lang="en-US" dirty="0"/>
          </a:p>
          <a:p>
            <a:endParaRPr lang="en-US" dirty="0"/>
          </a:p>
        </p:txBody>
      </p:sp>
    </p:spTree>
    <p:extLst>
      <p:ext uri="{BB962C8B-B14F-4D97-AF65-F5344CB8AC3E}">
        <p14:creationId xmlns:p14="http://schemas.microsoft.com/office/powerpoint/2010/main" val="213994847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686545" y="2967335"/>
            <a:ext cx="3770909" cy="923330"/>
          </a:xfrm>
          <a:prstGeom prst="rect">
            <a:avLst/>
          </a:prstGeom>
          <a:noFill/>
        </p:spPr>
        <p:txBody>
          <a:bodyPr wrap="none" lIns="91440" tIns="45720" rIns="91440" bIns="45720">
            <a:spAutoFit/>
          </a:bodyPr>
          <a:lstStyle/>
          <a:p>
            <a:pPr algn="ctr"/>
            <a:r>
              <a:rPr lang="en-US" sz="5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Thank you!</a:t>
            </a:r>
            <a:endParaRPr lang="en-US"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Tree>
    <p:extLst>
      <p:ext uri="{BB962C8B-B14F-4D97-AF65-F5344CB8AC3E}">
        <p14:creationId xmlns:p14="http://schemas.microsoft.com/office/powerpoint/2010/main" val="23108815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Motivation</a:t>
            </a:r>
            <a:endParaRPr lang="en-US" dirty="0"/>
          </a:p>
        </p:txBody>
      </p:sp>
      <p:sp>
        <p:nvSpPr>
          <p:cNvPr id="3" name="Content Placeholder 2"/>
          <p:cNvSpPr>
            <a:spLocks noGrp="1"/>
          </p:cNvSpPr>
          <p:nvPr>
            <p:ph idx="1"/>
          </p:nvPr>
        </p:nvSpPr>
        <p:spPr/>
        <p:txBody>
          <a:bodyPr/>
          <a:lstStyle/>
          <a:p>
            <a:r>
              <a:rPr lang="en-US" dirty="0" smtClean="0"/>
              <a:t>Cognitive radio networks</a:t>
            </a:r>
          </a:p>
          <a:p>
            <a:pPr lvl="1"/>
            <a:r>
              <a:rPr lang="en-US" dirty="0" smtClean="0"/>
              <a:t>Spectrum sharing between primary user and</a:t>
            </a:r>
            <a:r>
              <a:rPr lang="en-US" i="1" dirty="0" smtClean="0"/>
              <a:t> </a:t>
            </a:r>
            <a:r>
              <a:rPr lang="en-US" dirty="0" smtClean="0"/>
              <a:t>Secondary user</a:t>
            </a:r>
          </a:p>
          <a:p>
            <a:pPr lvl="1"/>
            <a:endParaRPr lang="en-US" dirty="0"/>
          </a:p>
          <a:p>
            <a:r>
              <a:rPr lang="en-US" dirty="0" smtClean="0"/>
              <a:t>Spectrum sensing </a:t>
            </a:r>
            <a:r>
              <a:rPr lang="en-US" i="1" dirty="0" err="1" smtClean="0"/>
              <a:t>Vs</a:t>
            </a:r>
            <a:r>
              <a:rPr lang="en-US" i="1" dirty="0" smtClean="0"/>
              <a:t> </a:t>
            </a:r>
            <a:r>
              <a:rPr lang="en-US" dirty="0" smtClean="0"/>
              <a:t>Spectrum database</a:t>
            </a:r>
          </a:p>
          <a:p>
            <a:pPr lvl="1"/>
            <a:r>
              <a:rPr lang="en-US" dirty="0" smtClean="0"/>
              <a:t>Aggressive </a:t>
            </a:r>
            <a:r>
              <a:rPr lang="en-US" i="1" dirty="0" err="1"/>
              <a:t>Vs</a:t>
            </a:r>
            <a:r>
              <a:rPr lang="en-US" dirty="0"/>
              <a:t> Conservative</a:t>
            </a:r>
          </a:p>
          <a:p>
            <a:endParaRPr lang="en-US" dirty="0"/>
          </a:p>
          <a:p>
            <a:r>
              <a:rPr lang="en-US" dirty="0" smtClean="0"/>
              <a:t>What about a combination…</a:t>
            </a:r>
          </a:p>
          <a:p>
            <a:pPr lvl="1"/>
            <a:endParaRPr lang="en-US" dirty="0"/>
          </a:p>
          <a:p>
            <a:pPr lvl="1"/>
            <a:endParaRPr lang="en-US" dirty="0" smtClean="0"/>
          </a:p>
          <a:p>
            <a:pPr lvl="1"/>
            <a:endParaRPr lang="en-US" dirty="0" smtClean="0"/>
          </a:p>
        </p:txBody>
      </p:sp>
    </p:spTree>
    <p:extLst>
      <p:ext uri="{BB962C8B-B14F-4D97-AF65-F5344CB8AC3E}">
        <p14:creationId xmlns:p14="http://schemas.microsoft.com/office/powerpoint/2010/main" val="31037594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Motivation</a:t>
            </a:r>
            <a:endParaRPr lang="en-US" dirty="0"/>
          </a:p>
        </p:txBody>
      </p:sp>
      <p:sp>
        <p:nvSpPr>
          <p:cNvPr id="5" name="Content Placeholder 4"/>
          <p:cNvSpPr>
            <a:spLocks noGrp="1"/>
          </p:cNvSpPr>
          <p:nvPr>
            <p:ph idx="1"/>
          </p:nvPr>
        </p:nvSpPr>
        <p:spPr/>
        <p:txBody>
          <a:bodyPr/>
          <a:lstStyle/>
          <a:p>
            <a:r>
              <a:rPr lang="en-US" dirty="0" smtClean="0"/>
              <a:t>Integration is not that easy:</a:t>
            </a:r>
          </a:p>
          <a:p>
            <a:pPr lvl="1"/>
            <a:r>
              <a:rPr lang="en-US" dirty="0" smtClean="0"/>
              <a:t>Coverage issue</a:t>
            </a:r>
          </a:p>
          <a:p>
            <a:pPr lvl="1"/>
            <a:r>
              <a:rPr lang="en-US" dirty="0" smtClean="0"/>
              <a:t>Weighted spectrum information</a:t>
            </a:r>
          </a:p>
          <a:p>
            <a:pPr lvl="1"/>
            <a:endParaRPr lang="en-US" dirty="0" smtClean="0"/>
          </a:p>
          <a:p>
            <a:endParaRPr lang="en-US" dirty="0"/>
          </a:p>
        </p:txBody>
      </p:sp>
      <p:pic>
        <p:nvPicPr>
          <p:cNvPr id="6" name="Content Placeholder 3" descr="Screenshot 2015-10-14 19.50.14.png"/>
          <p:cNvPicPr>
            <a:picLocks noChangeAspect="1"/>
          </p:cNvPicPr>
          <p:nvPr/>
        </p:nvPicPr>
        <p:blipFill>
          <a:blip r:embed="rId3">
            <a:extLst>
              <a:ext uri="{28A0092B-C50C-407E-A947-70E740481C1C}">
                <a14:useLocalDpi xmlns:a14="http://schemas.microsoft.com/office/drawing/2010/main" val="0"/>
              </a:ext>
            </a:extLst>
          </a:blip>
          <a:srcRect t="185" b="185"/>
          <a:stretch>
            <a:fillRect/>
          </a:stretch>
        </p:blipFill>
        <p:spPr>
          <a:xfrm>
            <a:off x="2566377" y="3350553"/>
            <a:ext cx="4166043" cy="2667284"/>
          </a:xfrm>
          <a:prstGeom prst="rect">
            <a:avLst/>
          </a:prstGeom>
        </p:spPr>
      </p:pic>
    </p:spTree>
    <p:extLst>
      <p:ext uri="{BB962C8B-B14F-4D97-AF65-F5344CB8AC3E}">
        <p14:creationId xmlns:p14="http://schemas.microsoft.com/office/powerpoint/2010/main" val="38134155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Motivation</a:t>
            </a:r>
          </a:p>
          <a:p>
            <a:endParaRPr lang="en-US" dirty="0"/>
          </a:p>
          <a:p>
            <a:r>
              <a:rPr lang="en-US" i="1" dirty="0">
                <a:solidFill>
                  <a:schemeClr val="accent2">
                    <a:lumMod val="75000"/>
                  </a:schemeClr>
                </a:solidFill>
              </a:rPr>
              <a:t>Overview</a:t>
            </a:r>
          </a:p>
          <a:p>
            <a:endParaRPr lang="en-US" dirty="0"/>
          </a:p>
          <a:p>
            <a:r>
              <a:rPr lang="en-US" dirty="0" smtClean="0"/>
              <a:t>Integration framework</a:t>
            </a:r>
          </a:p>
          <a:p>
            <a:pPr lvl="1"/>
            <a:r>
              <a:rPr lang="en-US" dirty="0"/>
              <a:t>Depict spectrum map</a:t>
            </a:r>
          </a:p>
          <a:p>
            <a:pPr lvl="1"/>
            <a:r>
              <a:rPr lang="en-US" dirty="0"/>
              <a:t>Integration process</a:t>
            </a:r>
          </a:p>
          <a:p>
            <a:endParaRPr lang="en-US" dirty="0"/>
          </a:p>
          <a:p>
            <a:r>
              <a:rPr lang="en-US" dirty="0" smtClean="0"/>
              <a:t>Performance evaluation</a:t>
            </a:r>
          </a:p>
          <a:p>
            <a:endParaRPr lang="en-US" dirty="0"/>
          </a:p>
          <a:p>
            <a:r>
              <a:rPr lang="en-US" dirty="0" smtClean="0"/>
              <a:t>Conclusion</a:t>
            </a:r>
          </a:p>
          <a:p>
            <a:endParaRPr lang="en-US" dirty="0"/>
          </a:p>
        </p:txBody>
      </p:sp>
    </p:spTree>
    <p:extLst>
      <p:ext uri="{BB962C8B-B14F-4D97-AF65-F5344CB8AC3E}">
        <p14:creationId xmlns:p14="http://schemas.microsoft.com/office/powerpoint/2010/main" val="40867205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a:t>
            </a:r>
            <a:endParaRPr lang="en-US" dirty="0"/>
          </a:p>
        </p:txBody>
      </p:sp>
      <p:sp>
        <p:nvSpPr>
          <p:cNvPr id="3" name="Content Placeholder 2"/>
          <p:cNvSpPr>
            <a:spLocks noGrp="1"/>
          </p:cNvSpPr>
          <p:nvPr>
            <p:ph idx="1"/>
          </p:nvPr>
        </p:nvSpPr>
        <p:spPr/>
        <p:txBody>
          <a:bodyPr>
            <a:normAutofit/>
          </a:bodyPr>
          <a:lstStyle/>
          <a:p>
            <a:r>
              <a:rPr lang="en-US" sz="2400" dirty="0"/>
              <a:t>We propose our integration </a:t>
            </a:r>
            <a:r>
              <a:rPr lang="en-US" sz="2400" dirty="0" smtClean="0"/>
              <a:t>framework, for the </a:t>
            </a:r>
            <a:r>
              <a:rPr lang="en-US" sz="2400" dirty="0"/>
              <a:t>hybrid spectrum access systems of the database-driven and sensing-based </a:t>
            </a:r>
            <a:r>
              <a:rPr lang="en-US" sz="2400" dirty="0" smtClean="0"/>
              <a:t>models.</a:t>
            </a:r>
          </a:p>
          <a:p>
            <a:endParaRPr lang="en-US" sz="2400" dirty="0" smtClean="0"/>
          </a:p>
          <a:p>
            <a:r>
              <a:rPr lang="en-US" sz="2400" dirty="0"/>
              <a:t>W</a:t>
            </a:r>
            <a:r>
              <a:rPr lang="en-US" sz="2400" dirty="0" smtClean="0"/>
              <a:t>e make </a:t>
            </a:r>
            <a:r>
              <a:rPr lang="en-US" sz="2400" dirty="0"/>
              <a:t>use of the </a:t>
            </a:r>
            <a:r>
              <a:rPr lang="en-US" sz="2400" dirty="0" err="1"/>
              <a:t>spacial</a:t>
            </a:r>
            <a:r>
              <a:rPr lang="en-US" sz="2400" dirty="0"/>
              <a:t>-based statistical methods to predict the sensing information for locations that have no sensing results </a:t>
            </a:r>
            <a:r>
              <a:rPr lang="en-US" sz="2400" dirty="0" smtClean="0"/>
              <a:t>reported.</a:t>
            </a:r>
          </a:p>
          <a:p>
            <a:endParaRPr lang="en-US" sz="2400" dirty="0" smtClean="0"/>
          </a:p>
          <a:p>
            <a:r>
              <a:rPr lang="en-US" sz="2400" dirty="0" smtClean="0"/>
              <a:t>We propose a scheme </a:t>
            </a:r>
            <a:r>
              <a:rPr lang="en-US" sz="2400" dirty="0"/>
              <a:t>to find a balanced combination of the database information and sensing </a:t>
            </a:r>
            <a:r>
              <a:rPr lang="en-US" sz="2400" dirty="0" smtClean="0"/>
              <a:t>results, which evaluate </a:t>
            </a:r>
            <a:r>
              <a:rPr lang="en-US" sz="2400" dirty="0"/>
              <a:t>the current weight assignments and make iterative adjustments. </a:t>
            </a:r>
            <a:endParaRPr lang="en-US" sz="2400" dirty="0"/>
          </a:p>
          <a:p>
            <a:endParaRPr lang="en-US" sz="2400" dirty="0" smtClean="0"/>
          </a:p>
          <a:p>
            <a:endParaRPr lang="en-US" sz="2400" dirty="0" smtClean="0"/>
          </a:p>
          <a:p>
            <a:endParaRPr lang="en-US" sz="2400" dirty="0"/>
          </a:p>
          <a:p>
            <a:endParaRPr lang="en-US" sz="2400" dirty="0"/>
          </a:p>
        </p:txBody>
      </p:sp>
    </p:spTree>
    <p:extLst>
      <p:ext uri="{BB962C8B-B14F-4D97-AF65-F5344CB8AC3E}">
        <p14:creationId xmlns:p14="http://schemas.microsoft.com/office/powerpoint/2010/main" val="17508846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solidFill>
                  <a:srgbClr val="000000"/>
                </a:solidFill>
              </a:rPr>
              <a:t>Motivation</a:t>
            </a:r>
          </a:p>
          <a:p>
            <a:endParaRPr lang="en-US" dirty="0"/>
          </a:p>
          <a:p>
            <a:r>
              <a:rPr lang="en-US" dirty="0" smtClean="0"/>
              <a:t>Overview</a:t>
            </a:r>
          </a:p>
          <a:p>
            <a:endParaRPr lang="en-US" dirty="0"/>
          </a:p>
          <a:p>
            <a:r>
              <a:rPr lang="en-US" i="1" dirty="0">
                <a:solidFill>
                  <a:schemeClr val="accent2">
                    <a:lumMod val="75000"/>
                  </a:schemeClr>
                </a:solidFill>
              </a:rPr>
              <a:t>Integration framework</a:t>
            </a:r>
          </a:p>
          <a:p>
            <a:pPr lvl="1"/>
            <a:r>
              <a:rPr lang="en-US" dirty="0"/>
              <a:t>Depict spectrum map</a:t>
            </a:r>
          </a:p>
          <a:p>
            <a:pPr lvl="1"/>
            <a:r>
              <a:rPr lang="en-US" dirty="0"/>
              <a:t>Integration process</a:t>
            </a:r>
          </a:p>
          <a:p>
            <a:endParaRPr lang="en-US" dirty="0"/>
          </a:p>
          <a:p>
            <a:r>
              <a:rPr lang="en-US" dirty="0" smtClean="0"/>
              <a:t>Performance evaluation</a:t>
            </a:r>
          </a:p>
          <a:p>
            <a:endParaRPr lang="en-US" dirty="0"/>
          </a:p>
          <a:p>
            <a:r>
              <a:rPr lang="en-US" dirty="0" smtClean="0"/>
              <a:t>Conclusion</a:t>
            </a:r>
          </a:p>
          <a:p>
            <a:endParaRPr lang="en-US" dirty="0"/>
          </a:p>
        </p:txBody>
      </p:sp>
    </p:spTree>
    <p:extLst>
      <p:ext uri="{BB962C8B-B14F-4D97-AF65-F5344CB8AC3E}">
        <p14:creationId xmlns:p14="http://schemas.microsoft.com/office/powerpoint/2010/main" val="40867205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Integration Framework</a:t>
            </a:r>
            <a:endParaRPr lang="en-US" dirty="0"/>
          </a:p>
        </p:txBody>
      </p:sp>
      <p:sp>
        <p:nvSpPr>
          <p:cNvPr id="3" name="Content Placeholder 2"/>
          <p:cNvSpPr>
            <a:spLocks noGrp="1"/>
          </p:cNvSpPr>
          <p:nvPr>
            <p:ph idx="1"/>
          </p:nvPr>
        </p:nvSpPr>
        <p:spPr/>
        <p:txBody>
          <a:bodyPr/>
          <a:lstStyle/>
          <a:p>
            <a:r>
              <a:rPr lang="en-US" dirty="0" smtClean="0"/>
              <a:t>Ensure coverage </a:t>
            </a:r>
          </a:p>
          <a:p>
            <a:pPr lvl="1"/>
            <a:r>
              <a:rPr lang="en-US" dirty="0"/>
              <a:t>D</a:t>
            </a:r>
            <a:r>
              <a:rPr lang="en-US" dirty="0" smtClean="0"/>
              <a:t>epict spectrum map from sensing results</a:t>
            </a:r>
          </a:p>
          <a:p>
            <a:endParaRPr lang="en-US" dirty="0"/>
          </a:p>
          <a:p>
            <a:r>
              <a:rPr lang="en-US" dirty="0" smtClean="0"/>
              <a:t>Combine sensing results with database information</a:t>
            </a:r>
          </a:p>
          <a:p>
            <a:pPr lvl="1"/>
            <a:r>
              <a:rPr lang="en-US" dirty="0" smtClean="0"/>
              <a:t>Formulate as partially </a:t>
            </a:r>
            <a:r>
              <a:rPr lang="en-US" dirty="0"/>
              <a:t>observable Markov decision process </a:t>
            </a:r>
          </a:p>
        </p:txBody>
      </p:sp>
    </p:spTree>
    <p:extLst>
      <p:ext uri="{BB962C8B-B14F-4D97-AF65-F5344CB8AC3E}">
        <p14:creationId xmlns:p14="http://schemas.microsoft.com/office/powerpoint/2010/main" val="14536484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solidFill>
                  <a:srgbClr val="000000"/>
                </a:solidFill>
              </a:rPr>
              <a:t>Motivation</a:t>
            </a:r>
          </a:p>
          <a:p>
            <a:endParaRPr lang="en-US" dirty="0"/>
          </a:p>
          <a:p>
            <a:r>
              <a:rPr lang="en-US" dirty="0" smtClean="0"/>
              <a:t>Overview</a:t>
            </a:r>
          </a:p>
          <a:p>
            <a:endParaRPr lang="en-US" dirty="0"/>
          </a:p>
          <a:p>
            <a:r>
              <a:rPr lang="en-US" dirty="0" smtClean="0"/>
              <a:t>Integration framework</a:t>
            </a:r>
          </a:p>
          <a:p>
            <a:pPr lvl="1"/>
            <a:r>
              <a:rPr lang="en-US" i="1" dirty="0" smtClean="0">
                <a:solidFill>
                  <a:schemeClr val="accent2">
                    <a:lumMod val="75000"/>
                  </a:schemeClr>
                </a:solidFill>
              </a:rPr>
              <a:t>Depict </a:t>
            </a:r>
            <a:r>
              <a:rPr lang="en-US" i="1" dirty="0">
                <a:solidFill>
                  <a:schemeClr val="accent2">
                    <a:lumMod val="75000"/>
                  </a:schemeClr>
                </a:solidFill>
              </a:rPr>
              <a:t>spectrum map</a:t>
            </a:r>
          </a:p>
          <a:p>
            <a:pPr lvl="1"/>
            <a:r>
              <a:rPr lang="en-US" dirty="0"/>
              <a:t>Integration process</a:t>
            </a:r>
          </a:p>
          <a:p>
            <a:endParaRPr lang="en-US" dirty="0"/>
          </a:p>
          <a:p>
            <a:r>
              <a:rPr lang="en-US" dirty="0" smtClean="0"/>
              <a:t>Performance evaluation</a:t>
            </a:r>
          </a:p>
          <a:p>
            <a:endParaRPr lang="en-US" dirty="0"/>
          </a:p>
          <a:p>
            <a:r>
              <a:rPr lang="en-US" dirty="0" smtClean="0"/>
              <a:t>Conclusion</a:t>
            </a:r>
          </a:p>
          <a:p>
            <a:endParaRPr lang="en-US" dirty="0"/>
          </a:p>
        </p:txBody>
      </p:sp>
    </p:spTree>
    <p:extLst>
      <p:ext uri="{BB962C8B-B14F-4D97-AF65-F5344CB8AC3E}">
        <p14:creationId xmlns:p14="http://schemas.microsoft.com/office/powerpoint/2010/main" val="408672053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ＭＳ ゴシック"/>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ＭＳ ゴシック"/>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Solstice.thmx</Template>
  <TotalTime>262</TotalTime>
  <Words>3547</Words>
  <Application>Microsoft Macintosh PowerPoint</Application>
  <PresentationFormat>On-screen Show (4:3)</PresentationFormat>
  <Paragraphs>316</Paragraphs>
  <Slides>26</Slides>
  <Notes>26</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Solstice</vt:lpstr>
      <vt:lpstr>Integration of Spectrum Database and Sensing Results for Hybrid Spectrum Access Systems  </vt:lpstr>
      <vt:lpstr>Outline</vt:lpstr>
      <vt:lpstr>Motivation</vt:lpstr>
      <vt:lpstr>Motivation</vt:lpstr>
      <vt:lpstr>Outline</vt:lpstr>
      <vt:lpstr>Overview</vt:lpstr>
      <vt:lpstr>Outline</vt:lpstr>
      <vt:lpstr>Integration Framework</vt:lpstr>
      <vt:lpstr>Outline</vt:lpstr>
      <vt:lpstr>Depict Spectrum Map</vt:lpstr>
      <vt:lpstr>Depict Spectrum Map</vt:lpstr>
      <vt:lpstr>Outline</vt:lpstr>
      <vt:lpstr>Integration Process</vt:lpstr>
      <vt:lpstr>Integration Process</vt:lpstr>
      <vt:lpstr>Integration Process</vt:lpstr>
      <vt:lpstr>Integration Process</vt:lpstr>
      <vt:lpstr>Integration Process</vt:lpstr>
      <vt:lpstr>Outline</vt:lpstr>
      <vt:lpstr>Performance Evaluation</vt:lpstr>
      <vt:lpstr>Performance Evaluation</vt:lpstr>
      <vt:lpstr>Performance Evaluation</vt:lpstr>
      <vt:lpstr>Performance Evaluation</vt:lpstr>
      <vt:lpstr>Performance Evaluation</vt:lpstr>
      <vt:lpstr>Outline</vt:lpstr>
      <vt:lpstr>Conclusion</vt:lpstr>
      <vt:lpstr>PowerPoint Presentation</vt:lpstr>
    </vt:vector>
  </TitlesOfParts>
  <Company>LinkedIn Corporation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Integration of Spectrum Database and Sensing Results for Hybrid Spectrum Access Systems  </dc:title>
  <dc:creator>Ying Dai</dc:creator>
  <cp:lastModifiedBy>Ying Dai</cp:lastModifiedBy>
  <cp:revision>52</cp:revision>
  <dcterms:created xsi:type="dcterms:W3CDTF">2015-10-14T23:52:16Z</dcterms:created>
  <dcterms:modified xsi:type="dcterms:W3CDTF">2015-10-15T05:14:57Z</dcterms:modified>
</cp:coreProperties>
</file>