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9" r:id="rId5"/>
    <p:sldId id="270" r:id="rId6"/>
    <p:sldId id="259" r:id="rId7"/>
    <p:sldId id="271" r:id="rId8"/>
    <p:sldId id="260" r:id="rId9"/>
    <p:sldId id="272" r:id="rId10"/>
    <p:sldId id="261" r:id="rId11"/>
    <p:sldId id="262" r:id="rId12"/>
    <p:sldId id="263" r:id="rId13"/>
    <p:sldId id="264" r:id="rId14"/>
    <p:sldId id="273" r:id="rId15"/>
    <p:sldId id="274" r:id="rId16"/>
    <p:sldId id="265" r:id="rId17"/>
    <p:sldId id="266" r:id="rId18"/>
    <p:sldId id="275" r:id="rId19"/>
    <p:sldId id="27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19" autoAdjust="0"/>
  </p:normalViewPr>
  <p:slideViewPr>
    <p:cSldViewPr snapToGrid="0" snapToObjects="1">
      <p:cViewPr>
        <p:scale>
          <a:sx n="77" d="100"/>
          <a:sy n="77" d="100"/>
        </p:scale>
        <p:origin x="-182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EC37-4D67-EB47-9CD3-13CD1693C215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B7B0-DB37-334A-B048-0B609C7F5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8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B348-16A2-6C46-BFE3-3D2E31E4C7F8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03EFC-8384-3944-B4D2-FEA76708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94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FB0034D-50B9-DE4A-B005-637287042CC5}" type="datetime1">
              <a:rPr lang="en-US" smtClean="0"/>
              <a:t>10/10/13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019AD18-B837-794C-A18F-5DA920F39EBA}" type="datetime1">
              <a:rPr lang="en-US" smtClean="0"/>
              <a:t>10/10/13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18C3EC-6913-244B-A9EC-28B57B7CE345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50A517A-9FBD-2045-A7D8-C33BCD7C682D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6BEB19C-CC18-284E-91AD-7D1420855413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DC6352C-5491-AE4C-938F-879C1546DE5E}" type="datetime1">
              <a:rPr lang="en-US" smtClean="0"/>
              <a:t>10/10/13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1AC8FEC-72D3-4348-86F8-0616B82AE9CE}" type="datetime1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25DBDAF-977B-5243-B6AC-C6E94E33BF91}" type="datetime1">
              <a:rPr lang="en-US" smtClean="0"/>
              <a:t>10/10/13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BCCB115-0F80-AD42-B991-A0E4B0906985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E2A6E0A-E297-0842-B4D4-E2E8F91E386E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eaLnBrk="1" latinLnBrk="0" hangingPunct="1"/>
            <a:fld id="{50DEC651-77D6-9A43-B29A-1C35ADB55AA6}" type="datetime1">
              <a:rPr lang="en-US" smtClean="0"/>
              <a:t>10/10/13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IEEE MASS 2013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573" y="978913"/>
            <a:ext cx="7700884" cy="259397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</a:rPr>
              <a:t>Adaptive Backbone-based Routing in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Delay </a:t>
            </a:r>
            <a:r>
              <a:rPr lang="en-US" sz="4000" dirty="0">
                <a:effectLst/>
              </a:rPr>
              <a:t>Tolerant Networks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248" y="3810174"/>
            <a:ext cx="9696278" cy="240179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/>
              <a:t>Shuhui Yang                                                                </a:t>
            </a:r>
            <a:r>
              <a:rPr lang="en-US" sz="1600" dirty="0" err="1" smtClean="0"/>
              <a:t>Jie</a:t>
            </a:r>
            <a:r>
              <a:rPr lang="en-US" sz="1600" dirty="0" smtClean="0"/>
              <a:t>  Wu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Math</a:t>
            </a:r>
            <a:r>
              <a:rPr lang="en-US" sz="1600" dirty="0"/>
              <a:t>, Computer Science, and </a:t>
            </a:r>
            <a:r>
              <a:rPr lang="en-US" sz="1600" dirty="0" smtClean="0"/>
              <a:t>Statistics Dept.     Computer and Information Science Dept.  Purdue </a:t>
            </a:r>
            <a:r>
              <a:rPr lang="en-US" sz="1600" dirty="0"/>
              <a:t>University </a:t>
            </a:r>
            <a:r>
              <a:rPr lang="en-US" sz="1600" dirty="0" smtClean="0"/>
              <a:t>Calumet</a:t>
            </a:r>
            <a:r>
              <a:rPr lang="en-US" sz="1600" dirty="0"/>
              <a:t> </a:t>
            </a:r>
            <a:r>
              <a:rPr lang="en-US" sz="1600" dirty="0" smtClean="0"/>
              <a:t>                                         Temple University  </a:t>
            </a:r>
          </a:p>
          <a:p>
            <a:r>
              <a:rPr lang="en-US" sz="1600" dirty="0" smtClean="0"/>
              <a:t>             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IEEE MASS 2013, Hangzhou,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73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4596"/>
            <a:ext cx="8229600" cy="1600200"/>
          </a:xfrm>
        </p:spPr>
        <p:txBody>
          <a:bodyPr/>
          <a:lstStyle/>
          <a:p>
            <a:r>
              <a:rPr lang="en-US" sz="4000" dirty="0" smtClean="0"/>
              <a:t>Delay Tolerant Network Backbone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subset of nodes in the derived weighted graph</a:t>
            </a:r>
          </a:p>
          <a:p>
            <a:pPr lvl="1"/>
            <a:r>
              <a:rPr lang="en-US" sz="2000" dirty="0" smtClean="0"/>
              <a:t>Each node can send a message to any other node </a:t>
            </a:r>
          </a:p>
          <a:p>
            <a:pPr lvl="1"/>
            <a:r>
              <a:rPr lang="en-US" sz="2000" dirty="0" smtClean="0"/>
              <a:t>Only nodes in the backbone will forward messages</a:t>
            </a:r>
          </a:p>
          <a:p>
            <a:pPr lvl="1"/>
            <a:r>
              <a:rPr lang="en-US" sz="2000" dirty="0" smtClean="0"/>
              <a:t>Note: forwarding is not broadcasting</a:t>
            </a:r>
          </a:p>
          <a:p>
            <a:r>
              <a:rPr lang="en-US" dirty="0" smtClean="0"/>
              <a:t>Design goals</a:t>
            </a:r>
          </a:p>
          <a:p>
            <a:pPr lvl="1"/>
            <a:r>
              <a:rPr lang="en-US" sz="2000" dirty="0" smtClean="0"/>
              <a:t>Efficiency</a:t>
            </a:r>
          </a:p>
          <a:p>
            <a:pPr lvl="2"/>
            <a:r>
              <a:rPr lang="en-US" sz="2000" dirty="0" smtClean="0"/>
              <a:t>small backbone to limit message copies</a:t>
            </a:r>
          </a:p>
          <a:p>
            <a:pPr lvl="1"/>
            <a:r>
              <a:rPr lang="en-US" sz="2000" dirty="0" smtClean="0"/>
              <a:t>Effectiveness</a:t>
            </a:r>
          </a:p>
          <a:p>
            <a:pPr lvl="2"/>
            <a:r>
              <a:rPr lang="en-US" sz="2000" dirty="0" smtClean="0"/>
              <a:t>expected end-to-end delay is bounded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76549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137"/>
            <a:ext cx="8229600" cy="1600200"/>
          </a:xfrm>
        </p:spPr>
        <p:txBody>
          <a:bodyPr/>
          <a:lstStyle/>
          <a:p>
            <a:r>
              <a:rPr lang="en-US" sz="4000" dirty="0" smtClean="0"/>
              <a:t>The Delay Tolerant Connected Dominating Set (DTCDS)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subset of the DTN graph, such that</a:t>
            </a:r>
          </a:p>
          <a:p>
            <a:pPr lvl="1"/>
            <a:r>
              <a:rPr lang="en-US" sz="2000" dirty="0" smtClean="0"/>
              <a:t>The subsets are connected among themselves</a:t>
            </a:r>
          </a:p>
          <a:p>
            <a:pPr lvl="1"/>
            <a:r>
              <a:rPr lang="en-US" sz="2000" dirty="0" smtClean="0"/>
              <a:t>Every non-selected node has at least one selected node as a neighbor</a:t>
            </a:r>
          </a:p>
          <a:p>
            <a:r>
              <a:rPr lang="en-US" dirty="0" smtClean="0"/>
              <a:t>DTCDS is the same with CDS</a:t>
            </a:r>
          </a:p>
          <a:p>
            <a:r>
              <a:rPr lang="en-US" dirty="0" smtClean="0"/>
              <a:t>A smaller DTCDS is desired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53371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654"/>
            <a:ext cx="8229600" cy="1600200"/>
          </a:xfrm>
        </p:spPr>
        <p:txBody>
          <a:bodyPr/>
          <a:lstStyle/>
          <a:p>
            <a:r>
              <a:rPr lang="en-US" sz="4000" dirty="0" smtClean="0"/>
              <a:t>The Minimum Equally Effective DTCDS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DTCDS</a:t>
            </a:r>
          </a:p>
          <a:p>
            <a:pPr lvl="1"/>
            <a:r>
              <a:rPr lang="en-US" sz="1800" dirty="0" smtClean="0"/>
              <a:t>With the smallest number of selected nodes</a:t>
            </a:r>
          </a:p>
          <a:p>
            <a:pPr lvl="1"/>
            <a:r>
              <a:rPr lang="en-US" sz="1800" dirty="0" smtClean="0"/>
              <a:t>The expected delivery latency between any two nodes is the same with that when all nodes forward messages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Traditional CDS: 1, 2</a:t>
            </a:r>
          </a:p>
          <a:p>
            <a:pPr marL="457200" lvl="1" indent="0">
              <a:buNone/>
            </a:pPr>
            <a:r>
              <a:rPr lang="en-US" sz="1800" dirty="0" smtClean="0"/>
              <a:t>Minimum Equally Effective</a:t>
            </a:r>
          </a:p>
          <a:p>
            <a:pPr marL="457200" lvl="1" indent="0">
              <a:buNone/>
            </a:pPr>
            <a:r>
              <a:rPr lang="en-US" sz="1800" dirty="0" smtClean="0"/>
              <a:t>DTCDS: 1, 2, 6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96" y="3153330"/>
            <a:ext cx="4374126" cy="31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485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0745"/>
            <a:ext cx="8229600" cy="1600200"/>
          </a:xfrm>
        </p:spPr>
        <p:txBody>
          <a:bodyPr/>
          <a:lstStyle/>
          <a:p>
            <a:r>
              <a:rPr lang="en-US" sz="4000" dirty="0" smtClean="0"/>
              <a:t>Localized Heuristic Solution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Accumulated delivery latency</a:t>
            </a:r>
          </a:p>
          <a:p>
            <a:pPr lvl="1"/>
            <a:r>
              <a:rPr lang="en-US" sz="1800" dirty="0" smtClean="0"/>
              <a:t>Inspired by the flow network concept </a:t>
            </a:r>
          </a:p>
          <a:p>
            <a:pPr lvl="1"/>
            <a:r>
              <a:rPr lang="en-US" sz="1800" dirty="0" smtClean="0"/>
              <a:t>The meeting frequency of two nodes via different paths can be added</a:t>
            </a:r>
          </a:p>
          <a:p>
            <a:pPr lvl="1"/>
            <a:r>
              <a:rPr lang="en-US" sz="1800" dirty="0" smtClean="0"/>
              <a:t>With d node disjoint paths connecting two nodes: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42358"/>
              </p:ext>
            </p:extLst>
          </p:nvPr>
        </p:nvGraphicFramePr>
        <p:xfrm>
          <a:off x="2845686" y="3465449"/>
          <a:ext cx="2586020" cy="130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3" imgW="1257300" imgH="635000" progId="Equation.3">
                  <p:embed/>
                </p:oleObj>
              </mc:Choice>
              <mc:Fallback>
                <p:oleObj name="Equation" r:id="rId3" imgW="12573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5686" y="3465449"/>
                        <a:ext cx="2586020" cy="1307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3956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796"/>
            <a:ext cx="8229600" cy="1600200"/>
          </a:xfrm>
        </p:spPr>
        <p:txBody>
          <a:bodyPr/>
          <a:lstStyle/>
          <a:p>
            <a:r>
              <a:rPr lang="en-US" sz="4000" dirty="0"/>
              <a:t>Localized Heuristic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Accumulated Node Coverage Condition (ANCC)</a:t>
            </a:r>
          </a:p>
          <a:p>
            <a:pPr lvl="1"/>
            <a:r>
              <a:rPr lang="en-US" sz="2000" dirty="0" smtClean="0"/>
              <a:t>A node, v, is withdrawn from the DTCDS if, for any two neighbors of it, u and w, a group of disjoint path exists, such that</a:t>
            </a:r>
          </a:p>
          <a:p>
            <a:pPr lvl="2"/>
            <a:r>
              <a:rPr lang="en-US" sz="1800" dirty="0" smtClean="0"/>
              <a:t>Each intermediate node on any path has a higher priority than node v, and</a:t>
            </a:r>
          </a:p>
          <a:p>
            <a:pPr lvl="2"/>
            <a:r>
              <a:rPr lang="en-US" sz="1800" dirty="0" smtClean="0"/>
              <a:t>The accumulated delivery latency of the group of paths is smaller than or equal to the delivery latency of path u, v, w.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97" y="4581244"/>
            <a:ext cx="5230532" cy="13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801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521"/>
            <a:ext cx="8229600" cy="1600200"/>
          </a:xfrm>
        </p:spPr>
        <p:txBody>
          <a:bodyPr/>
          <a:lstStyle/>
          <a:p>
            <a:r>
              <a:rPr lang="en-US" sz="4400" dirty="0" smtClean="0"/>
              <a:t>Localized ANCC algorithm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36568" b="-36568"/>
          <a:stretch>
            <a:fillRect/>
          </a:stretch>
        </p:blipFill>
        <p:spPr>
          <a:xfrm>
            <a:off x="997856" y="1600200"/>
            <a:ext cx="7105183" cy="39075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42182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285"/>
            <a:ext cx="8229600" cy="16002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20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Routing with only marked nodes by ANCC forwarding has the same performance as routing with all nodes forwarding, in terms of message delay</a:t>
            </a:r>
          </a:p>
          <a:p>
            <a:r>
              <a:rPr lang="en-US" dirty="0" smtClean="0"/>
              <a:t>The ANCC algorithm is adaptive</a:t>
            </a:r>
          </a:p>
          <a:p>
            <a:pPr lvl="1"/>
            <a:r>
              <a:rPr lang="en-US" sz="1800" dirty="0" smtClean="0"/>
              <a:t>Smaller forwarding node set with more accumulated knowledge on nodes’ contacts</a:t>
            </a:r>
          </a:p>
          <a:p>
            <a:pPr lvl="1"/>
            <a:r>
              <a:rPr lang="en-US" sz="1800" dirty="0" smtClean="0"/>
              <a:t>Existing DTN routing can be applied to ANCC to reduce forwarding when there is no optimal latency requirement </a:t>
            </a:r>
            <a:endParaRPr lang="en-US" sz="1800" dirty="0"/>
          </a:p>
          <a:p>
            <a:pPr lvl="1"/>
            <a:r>
              <a:rPr lang="en-US" sz="1800" dirty="0" smtClean="0"/>
              <a:t>ANCC can be relaxed to achieve a smaller forwarding set with an acceptable increased latency</a:t>
            </a:r>
          </a:p>
          <a:p>
            <a:pPr lvl="2"/>
            <a:r>
              <a:rPr lang="en-US" sz="1800" dirty="0"/>
              <a:t>The accumulated delivery latency of the group of paths is smaller than or equal to </a:t>
            </a:r>
            <a:r>
              <a:rPr lang="en-US" sz="1800" dirty="0" smtClean="0"/>
              <a:t>k times the </a:t>
            </a:r>
            <a:r>
              <a:rPr lang="en-US" sz="1800" dirty="0"/>
              <a:t>delivery latency of path u, v, w. </a:t>
            </a:r>
            <a:endParaRPr lang="en-US" sz="1800" dirty="0" smtClean="0"/>
          </a:p>
          <a:p>
            <a:pPr lvl="1"/>
            <a:r>
              <a:rPr lang="en-US" sz="1800" dirty="0" smtClean="0"/>
              <a:t>When deriving the graph with the weight being contact probability, the forwarding set generated by ANCC guarantees an optimal end-to-end delivery ratio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67440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516"/>
            <a:ext cx="8229600" cy="1600200"/>
          </a:xfrm>
        </p:spPr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Adjustable parameters</a:t>
            </a:r>
          </a:p>
          <a:p>
            <a:pPr lvl="1"/>
            <a:r>
              <a:rPr lang="en-US" sz="1800" dirty="0" smtClean="0"/>
              <a:t>Number of nodes n: 20~160</a:t>
            </a:r>
          </a:p>
          <a:p>
            <a:pPr lvl="1"/>
            <a:r>
              <a:rPr lang="en-US" sz="1800" dirty="0" smtClean="0"/>
              <a:t>Average node degree d: 6, 18, 30</a:t>
            </a:r>
          </a:p>
          <a:p>
            <a:pPr lvl="1"/>
            <a:r>
              <a:rPr lang="en-US" sz="1800" dirty="0" smtClean="0"/>
              <a:t>Number of hops of local information h: 2, 3, 4</a:t>
            </a:r>
          </a:p>
          <a:p>
            <a:pPr lvl="1"/>
            <a:r>
              <a:rPr lang="en-US" sz="1800" dirty="0" smtClean="0"/>
              <a:t>Range of meeting frequency for weight assignment r: 10, 50, 100</a:t>
            </a:r>
          </a:p>
          <a:p>
            <a:pPr lvl="1"/>
            <a:r>
              <a:rPr lang="en-US" sz="1800" dirty="0" smtClean="0"/>
              <a:t>Relaxation factor k: 1, 2, 3</a:t>
            </a:r>
          </a:p>
          <a:p>
            <a:r>
              <a:rPr lang="en-US" dirty="0" smtClean="0"/>
              <a:t>Performance metrics</a:t>
            </a:r>
          </a:p>
          <a:p>
            <a:pPr lvl="1"/>
            <a:r>
              <a:rPr lang="en-US" sz="1800" dirty="0" smtClean="0"/>
              <a:t>The size of the forwarding node set</a:t>
            </a:r>
          </a:p>
          <a:p>
            <a:pPr lvl="1"/>
            <a:r>
              <a:rPr lang="en-US" sz="1800" dirty="0" smtClean="0"/>
              <a:t>Expected average message delivery latency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15082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92" y="163473"/>
            <a:ext cx="7253646" cy="63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08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52096"/>
            <a:ext cx="8229600" cy="1600200"/>
          </a:xfrm>
        </p:spPr>
        <p:txBody>
          <a:bodyPr/>
          <a:lstStyle/>
          <a:p>
            <a:r>
              <a:rPr lang="en-US" dirty="0" smtClean="0"/>
              <a:t>Simulation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Forwarding set size</a:t>
            </a:r>
          </a:p>
          <a:p>
            <a:pPr lvl="1"/>
            <a:r>
              <a:rPr lang="en-US" sz="1800" dirty="0" smtClean="0"/>
              <a:t>ANCC reduces the size of forwarding set </a:t>
            </a:r>
            <a:r>
              <a:rPr lang="en-US" sz="1800" dirty="0" smtClean="0"/>
              <a:t>by</a:t>
            </a:r>
            <a:r>
              <a:rPr lang="en-US" sz="1800" dirty="0" smtClean="0"/>
              <a:t> </a:t>
            </a:r>
            <a:r>
              <a:rPr lang="en-US" sz="1800" dirty="0" smtClean="0"/>
              <a:t>50% to 80%, </a:t>
            </a:r>
            <a:r>
              <a:rPr lang="en-US" sz="1800" dirty="0" smtClean="0"/>
              <a:t>with</a:t>
            </a:r>
            <a:r>
              <a:rPr lang="en-US" sz="1800" dirty="0" smtClean="0"/>
              <a:t> </a:t>
            </a:r>
            <a:r>
              <a:rPr lang="en-US" sz="1800" dirty="0" smtClean="0"/>
              <a:t>different graph densities</a:t>
            </a:r>
          </a:p>
          <a:p>
            <a:pPr lvl="1"/>
            <a:r>
              <a:rPr lang="en-US" sz="1800" dirty="0" smtClean="0"/>
              <a:t>More local information helps to reduce the size</a:t>
            </a:r>
          </a:p>
          <a:p>
            <a:pPr lvl="1"/>
            <a:r>
              <a:rPr lang="en-US" sz="1800" dirty="0" smtClean="0"/>
              <a:t>A graph being more dense helps to reduce the size</a:t>
            </a:r>
          </a:p>
          <a:p>
            <a:r>
              <a:rPr lang="en-US" dirty="0" smtClean="0"/>
              <a:t>The expected delivery latency</a:t>
            </a:r>
          </a:p>
          <a:p>
            <a:pPr lvl="1"/>
            <a:r>
              <a:rPr lang="en-US" sz="1800" dirty="0" smtClean="0"/>
              <a:t>when k is 2, it is 1.5 times of that of the optimal solution, and </a:t>
            </a:r>
          </a:p>
          <a:p>
            <a:pPr lvl="1"/>
            <a:r>
              <a:rPr lang="en-US" sz="1800" dirty="0" smtClean="0"/>
              <a:t>2 times that of when k is 3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25DBDAF-977B-5243-B6AC-C6E94E33BF91}" type="datetime1">
              <a:rPr lang="en-US" smtClean="0"/>
              <a:t>10/10/13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IEEE MASS 2013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03580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819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Preliminaries</a:t>
            </a:r>
          </a:p>
          <a:p>
            <a:r>
              <a:rPr lang="en-US" dirty="0" smtClean="0"/>
              <a:t>Problem Formulation </a:t>
            </a:r>
          </a:p>
          <a:p>
            <a:pPr lvl="1"/>
            <a:r>
              <a:rPr lang="en-US" dirty="0" smtClean="0"/>
              <a:t>Network model</a:t>
            </a:r>
          </a:p>
          <a:p>
            <a:pPr lvl="1"/>
            <a:r>
              <a:rPr lang="en-US" dirty="0" smtClean="0"/>
              <a:t>A delay-tolerant network backbone</a:t>
            </a:r>
          </a:p>
          <a:p>
            <a:pPr lvl="1"/>
            <a:r>
              <a:rPr lang="en-US" dirty="0" smtClean="0"/>
              <a:t>The delay-tolerant connected dominating set (DTCDS)</a:t>
            </a:r>
          </a:p>
          <a:p>
            <a:r>
              <a:rPr lang="en-US" dirty="0" smtClean="0"/>
              <a:t>Localized Heuristic Solution for DTCDS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 &amp; Future Work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04772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0745"/>
            <a:ext cx="8229600" cy="1600200"/>
          </a:xfrm>
        </p:spPr>
        <p:txBody>
          <a:bodyPr/>
          <a:lstStyle/>
          <a:p>
            <a:r>
              <a:rPr lang="en-US" sz="4800" dirty="0" smtClean="0"/>
              <a:t>Conclusion &amp; Future 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modeling method for DTNs</a:t>
            </a:r>
          </a:p>
          <a:p>
            <a:r>
              <a:rPr lang="en-US" dirty="0" smtClean="0"/>
              <a:t>A concept of delay-tolerant network backbone</a:t>
            </a:r>
          </a:p>
          <a:p>
            <a:pPr lvl="1"/>
            <a:r>
              <a:rPr lang="en-US" dirty="0" smtClean="0"/>
              <a:t>Reduced number of message copies</a:t>
            </a:r>
          </a:p>
          <a:p>
            <a:pPr lvl="1"/>
            <a:r>
              <a:rPr lang="en-US" dirty="0" smtClean="0"/>
              <a:t>Optimal performance in terms of end-to-end delay</a:t>
            </a:r>
          </a:p>
          <a:p>
            <a:r>
              <a:rPr lang="en-US" dirty="0" smtClean="0"/>
              <a:t>A formalized minimum equally-effective delay-tolerant connected dominating set problem</a:t>
            </a:r>
          </a:p>
          <a:p>
            <a:pPr lvl="1"/>
            <a:r>
              <a:rPr lang="en-US" dirty="0" smtClean="0"/>
              <a:t>Approximate  delay-tolerant network backbone</a:t>
            </a:r>
          </a:p>
          <a:p>
            <a:r>
              <a:rPr lang="en-US" dirty="0" smtClean="0"/>
              <a:t>A heuristic localized algorithm </a:t>
            </a:r>
          </a:p>
          <a:p>
            <a:r>
              <a:rPr lang="en-US" dirty="0" smtClean="0"/>
              <a:t>Future work: consider more realistic system settings, limited buffer size, etc.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56638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98373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5528"/>
            <a:ext cx="8229600" cy="16002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Delay/Disruption tolerant networks (DTNs)</a:t>
            </a:r>
          </a:p>
          <a:p>
            <a:pPr lvl="1"/>
            <a:r>
              <a:rPr lang="en-US" dirty="0" smtClean="0"/>
              <a:t>Support interoperability </a:t>
            </a:r>
          </a:p>
          <a:p>
            <a:pPr lvl="1"/>
            <a:r>
              <a:rPr lang="en-US" dirty="0" smtClean="0"/>
              <a:t>Tolerate delay and disruption </a:t>
            </a:r>
          </a:p>
          <a:p>
            <a:pPr lvl="1"/>
            <a:r>
              <a:rPr lang="en-US" dirty="0" smtClean="0"/>
              <a:t>Intermittent/Scheduled/opportunistic communication links </a:t>
            </a:r>
          </a:p>
          <a:p>
            <a:r>
              <a:rPr lang="en-US" dirty="0" smtClean="0"/>
              <a:t>DTN-oriented routing </a:t>
            </a:r>
            <a:endParaRPr lang="en-US" dirty="0"/>
          </a:p>
          <a:p>
            <a:pPr lvl="1"/>
            <a:r>
              <a:rPr lang="en-US" dirty="0" smtClean="0"/>
              <a:t>New problem</a:t>
            </a:r>
          </a:p>
          <a:p>
            <a:pPr lvl="1"/>
            <a:r>
              <a:rPr lang="en-US" dirty="0" smtClean="0"/>
              <a:t>Challenges: mobile, power-limited, intermittently-available links</a:t>
            </a:r>
          </a:p>
          <a:p>
            <a:pPr lvl="1"/>
            <a:r>
              <a:rPr lang="en-US" dirty="0" smtClean="0"/>
              <a:t>Also help to provide off-loading for centralized wireless communication</a:t>
            </a:r>
          </a:p>
          <a:p>
            <a:r>
              <a:rPr lang="en-US" dirty="0" smtClean="0"/>
              <a:t>Node mobility in DTNs</a:t>
            </a:r>
          </a:p>
          <a:p>
            <a:pPr lvl="1"/>
            <a:r>
              <a:rPr lang="en-US" dirty="0" smtClean="0"/>
              <a:t>Large scale movement causes disconnection</a:t>
            </a:r>
          </a:p>
          <a:p>
            <a:pPr lvl="1"/>
            <a:r>
              <a:rPr lang="en-US" dirty="0" smtClean="0"/>
              <a:t>Realizes message delivery</a:t>
            </a:r>
          </a:p>
          <a:p>
            <a:pPr lvl="2"/>
            <a:r>
              <a:rPr lang="en-US" dirty="0" smtClean="0"/>
              <a:t>“store-carry-forward” mode adopted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IEEE MASS 2013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15827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922"/>
            <a:ext cx="8229600" cy="1600200"/>
          </a:xfrm>
        </p:spPr>
        <p:txBody>
          <a:bodyPr/>
          <a:lstStyle/>
          <a:p>
            <a:r>
              <a:rPr lang="en-US" dirty="0" smtClean="0"/>
              <a:t>DTN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Deterministic routing </a:t>
            </a:r>
          </a:p>
          <a:p>
            <a:pPr lvl="1"/>
            <a:r>
              <a:rPr lang="en-US" dirty="0" smtClean="0"/>
              <a:t>History or predication-based routing</a:t>
            </a:r>
          </a:p>
          <a:p>
            <a:pPr lvl="1"/>
            <a:r>
              <a:rPr lang="en-US" dirty="0" smtClean="0"/>
              <a:t>Epidemic routing </a:t>
            </a:r>
          </a:p>
          <a:p>
            <a:r>
              <a:rPr lang="en-US" dirty="0" smtClean="0"/>
              <a:t>Rational </a:t>
            </a:r>
          </a:p>
          <a:p>
            <a:pPr lvl="1"/>
            <a:r>
              <a:rPr lang="en-US" dirty="0" smtClean="0"/>
              <a:t>For most DTNs, node mobility is not entirely random</a:t>
            </a:r>
          </a:p>
          <a:p>
            <a:pPr lvl="2"/>
            <a:r>
              <a:rPr lang="en-US" dirty="0" smtClean="0"/>
              <a:t>Carried by human beings</a:t>
            </a:r>
          </a:p>
          <a:p>
            <a:r>
              <a:rPr lang="en-US" dirty="0" smtClean="0"/>
              <a:t>Promising solution</a:t>
            </a:r>
          </a:p>
          <a:p>
            <a:pPr lvl="1"/>
            <a:r>
              <a:rPr lang="en-US" dirty="0" smtClean="0"/>
              <a:t>Aggregate contacts in the past</a:t>
            </a:r>
          </a:p>
          <a:p>
            <a:pPr lvl="1"/>
            <a:r>
              <a:rPr lang="en-US" dirty="0" smtClean="0"/>
              <a:t>Use social graph</a:t>
            </a:r>
          </a:p>
          <a:p>
            <a:pPr lvl="1"/>
            <a:r>
              <a:rPr lang="en-US" dirty="0" smtClean="0"/>
              <a:t>Predict future contact likeliness</a:t>
            </a:r>
          </a:p>
          <a:p>
            <a:pPr lvl="1"/>
            <a:r>
              <a:rPr lang="en-US" dirty="0" smtClean="0"/>
              <a:t>Use metrics from complex network analysis</a:t>
            </a:r>
          </a:p>
          <a:p>
            <a:pPr lvl="1"/>
            <a:r>
              <a:rPr lang="en-US" dirty="0" smtClean="0"/>
              <a:t>Make forwarding decisions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5268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6646"/>
            <a:ext cx="8229600" cy="1600200"/>
          </a:xfrm>
        </p:spPr>
        <p:txBody>
          <a:bodyPr/>
          <a:lstStyle/>
          <a:p>
            <a:r>
              <a:rPr lang="en-US" dirty="0" smtClean="0"/>
              <a:t>In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modeling approach for DTNs</a:t>
            </a:r>
          </a:p>
          <a:p>
            <a:pPr lvl="1"/>
            <a:r>
              <a:rPr lang="en-US" dirty="0" smtClean="0"/>
              <a:t>Weighted graph derived </a:t>
            </a:r>
          </a:p>
          <a:p>
            <a:r>
              <a:rPr lang="en-US" dirty="0" smtClean="0"/>
              <a:t>Put forward the concept of a delay-tolerant network backbone</a:t>
            </a:r>
          </a:p>
          <a:p>
            <a:pPr lvl="1"/>
            <a:r>
              <a:rPr lang="en-US" dirty="0" smtClean="0"/>
              <a:t>Used for message forwarding in DTNs</a:t>
            </a:r>
          </a:p>
          <a:p>
            <a:r>
              <a:rPr lang="en-US" dirty="0" smtClean="0"/>
              <a:t>Develop the delay-tolerant connected dominating set (DTCDS) concept and problem</a:t>
            </a:r>
          </a:p>
          <a:p>
            <a:pPr lvl="1"/>
            <a:r>
              <a:rPr lang="en-US" dirty="0" smtClean="0"/>
              <a:t>To approximate the delay-tolerant network backbone</a:t>
            </a:r>
          </a:p>
          <a:p>
            <a:r>
              <a:rPr lang="en-US" dirty="0" smtClean="0"/>
              <a:t>Propose heuristic localized solutions </a:t>
            </a:r>
          </a:p>
          <a:p>
            <a:pPr lvl="1"/>
            <a:r>
              <a:rPr lang="en-US" dirty="0" smtClean="0"/>
              <a:t>to the minimum equally effective DTCDS problem</a:t>
            </a:r>
          </a:p>
          <a:p>
            <a:r>
              <a:rPr lang="en-US" dirty="0" smtClean="0"/>
              <a:t>Study the performance of the proposed methods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81093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217"/>
            <a:ext cx="8229600" cy="1600200"/>
          </a:xfrm>
        </p:spPr>
        <p:txBody>
          <a:bodyPr/>
          <a:lstStyle/>
          <a:p>
            <a:r>
              <a:rPr lang="en-US" dirty="0" smtClean="0"/>
              <a:t>Preliminaries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94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Routing in DTNs</a:t>
            </a:r>
          </a:p>
          <a:p>
            <a:pPr lvl="1"/>
            <a:r>
              <a:rPr lang="en-US" dirty="0" smtClean="0"/>
              <a:t>Epidemic routing (blind flooding)</a:t>
            </a:r>
          </a:p>
          <a:p>
            <a:pPr lvl="2"/>
            <a:r>
              <a:rPr lang="en-US" dirty="0" smtClean="0"/>
              <a:t>No prediction</a:t>
            </a:r>
          </a:p>
          <a:p>
            <a:pPr lvl="2"/>
            <a:r>
              <a:rPr lang="en-US" dirty="0" smtClean="0"/>
              <a:t>Optimal latency</a:t>
            </a:r>
          </a:p>
          <a:p>
            <a:pPr lvl="2"/>
            <a:r>
              <a:rPr lang="en-US" dirty="0" smtClean="0"/>
              <a:t>Large buffer capacity</a:t>
            </a:r>
          </a:p>
          <a:p>
            <a:pPr lvl="1"/>
            <a:r>
              <a:rPr lang="en-US" dirty="0" smtClean="0"/>
              <a:t>Deterministic routing</a:t>
            </a:r>
          </a:p>
          <a:p>
            <a:pPr lvl="2"/>
            <a:r>
              <a:rPr lang="en-US" dirty="0" smtClean="0"/>
              <a:t>Network movement is (partially) scheduled</a:t>
            </a:r>
          </a:p>
          <a:p>
            <a:pPr lvl="2"/>
            <a:r>
              <a:rPr lang="en-US" dirty="0" smtClean="0"/>
              <a:t>The shortest path can be calculated </a:t>
            </a:r>
          </a:p>
          <a:p>
            <a:pPr lvl="2"/>
            <a:r>
              <a:rPr lang="en-US" dirty="0" smtClean="0"/>
              <a:t>Node trajectory is designable to assist routing performance</a:t>
            </a:r>
          </a:p>
          <a:p>
            <a:pPr lvl="1"/>
            <a:r>
              <a:rPr lang="en-US" dirty="0" smtClean="0"/>
              <a:t>In between</a:t>
            </a:r>
          </a:p>
          <a:p>
            <a:pPr lvl="2"/>
            <a:r>
              <a:rPr lang="en-US" dirty="0" smtClean="0"/>
              <a:t>Use past information to predict future movements</a:t>
            </a:r>
          </a:p>
          <a:p>
            <a:pPr lvl="2"/>
            <a:r>
              <a:rPr lang="en-US" dirty="0" smtClean="0"/>
              <a:t>Each node makes a decision upon each received message: cost expensive</a:t>
            </a:r>
          </a:p>
          <a:p>
            <a:pPr lvl="1"/>
            <a:r>
              <a:rPr lang="en-US" dirty="0" smtClean="0"/>
              <a:t>Proposed work</a:t>
            </a:r>
          </a:p>
          <a:p>
            <a:pPr lvl="2"/>
            <a:r>
              <a:rPr lang="en-US" dirty="0" smtClean="0"/>
              <a:t>Use past information to derive a weighted graph, and</a:t>
            </a:r>
          </a:p>
          <a:p>
            <a:pPr lvl="2"/>
            <a:r>
              <a:rPr lang="en-US" dirty="0" smtClean="0"/>
              <a:t>Form a network “backbone” for message forwarding, to</a:t>
            </a:r>
          </a:p>
          <a:p>
            <a:pPr lvl="2"/>
            <a:r>
              <a:rPr lang="en-US" dirty="0" smtClean="0"/>
              <a:t>Limit the copies of messages &amp; provide a latency guarantee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3153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4371"/>
            <a:ext cx="8229600" cy="1600200"/>
          </a:xfrm>
        </p:spPr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Connected dominating </a:t>
            </a:r>
            <a:r>
              <a:rPr lang="en-US" dirty="0" smtClean="0"/>
              <a:t>set (CDS)</a:t>
            </a:r>
            <a:endParaRPr lang="en-US" dirty="0"/>
          </a:p>
          <a:p>
            <a:pPr lvl="1"/>
            <a:r>
              <a:rPr lang="en-US" dirty="0" smtClean="0"/>
              <a:t>In mobile ad hoc networks (MANETs) and wireless sensor networks (WSNs) </a:t>
            </a:r>
          </a:p>
          <a:p>
            <a:pPr lvl="1"/>
            <a:r>
              <a:rPr lang="en-US" dirty="0" smtClean="0"/>
              <a:t>Used to approximate a virtual network backbone</a:t>
            </a:r>
          </a:p>
          <a:p>
            <a:pPr lvl="1"/>
            <a:r>
              <a:rPr lang="en-US" dirty="0" smtClean="0"/>
              <a:t>Each node is either in the CDS or has a one-hop neighbor in the set</a:t>
            </a:r>
          </a:p>
          <a:p>
            <a:pPr lvl="1"/>
            <a:r>
              <a:rPr lang="en-US" dirty="0" smtClean="0"/>
              <a:t>Minimum CDS: NP-complete</a:t>
            </a:r>
          </a:p>
          <a:p>
            <a:r>
              <a:rPr lang="en-US" dirty="0" smtClean="0"/>
              <a:t>CDS construction</a:t>
            </a:r>
          </a:p>
          <a:p>
            <a:pPr lvl="1"/>
            <a:r>
              <a:rPr lang="en-US" dirty="0" smtClean="0"/>
              <a:t>Localized approach</a:t>
            </a:r>
          </a:p>
          <a:p>
            <a:pPr lvl="2"/>
            <a:r>
              <a:rPr lang="en-US" dirty="0" smtClean="0"/>
              <a:t>Local h-hop information</a:t>
            </a:r>
          </a:p>
          <a:p>
            <a:pPr lvl="2"/>
            <a:r>
              <a:rPr lang="en-US" dirty="0" smtClean="0"/>
              <a:t>No propagation </a:t>
            </a:r>
          </a:p>
          <a:p>
            <a:pPr lvl="1"/>
            <a:r>
              <a:rPr lang="en-US" dirty="0" smtClean="0"/>
              <a:t>Existing algorithms</a:t>
            </a:r>
          </a:p>
          <a:p>
            <a:pPr lvl="2"/>
            <a:r>
              <a:rPr lang="en-US" dirty="0" smtClean="0"/>
              <a:t>Marking process</a:t>
            </a:r>
          </a:p>
          <a:p>
            <a:pPr lvl="2"/>
            <a:r>
              <a:rPr lang="en-US" dirty="0" smtClean="0"/>
              <a:t>Rule k</a:t>
            </a:r>
          </a:p>
          <a:p>
            <a:pPr lvl="2"/>
            <a:r>
              <a:rPr lang="en-US" dirty="0" smtClean="0"/>
              <a:t>Coverage condition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70117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136"/>
            <a:ext cx="8229600" cy="16002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DTN with n nodes, </a:t>
            </a:r>
          </a:p>
          <a:p>
            <a:pPr lvl="1"/>
            <a:r>
              <a:rPr lang="en-US" sz="2400" dirty="0" smtClean="0"/>
              <a:t>      : meeting frequency (MF)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   : expected data delivery latency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                     : the expected data delivery latency   </a:t>
            </a:r>
          </a:p>
          <a:p>
            <a:pPr marL="457200" lvl="1" indent="0">
              <a:buNone/>
            </a:pPr>
            <a:r>
              <a:rPr lang="en-US" sz="2400" dirty="0" smtClean="0"/>
              <a:t>                            of path </a:t>
            </a:r>
          </a:p>
          <a:p>
            <a:r>
              <a:rPr lang="en-US" sz="2800" dirty="0" smtClean="0"/>
              <a:t>Derived weighted graph for a DTN</a:t>
            </a:r>
          </a:p>
          <a:p>
            <a:pPr lvl="1"/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A time-space model</a:t>
            </a:r>
          </a:p>
          <a:p>
            <a:pPr lvl="1"/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            </a:t>
            </a:r>
            <a:r>
              <a:rPr lang="en-US" sz="1800" dirty="0" smtClean="0"/>
              <a:t>: no link between nodes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007286"/>
              </p:ext>
            </p:extLst>
          </p:nvPr>
        </p:nvGraphicFramePr>
        <p:xfrm>
          <a:off x="1232483" y="2140555"/>
          <a:ext cx="370356" cy="39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Equation" r:id="rId3" imgW="203200" imgH="215900" progId="Equation.3">
                  <p:embed/>
                </p:oleObj>
              </mc:Choice>
              <mc:Fallback>
                <p:oleObj name="Equation" r:id="rId3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2483" y="2140555"/>
                        <a:ext cx="370356" cy="393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20999"/>
              </p:ext>
            </p:extLst>
          </p:nvPr>
        </p:nvGraphicFramePr>
        <p:xfrm>
          <a:off x="1201318" y="2534058"/>
          <a:ext cx="979897" cy="5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Equation" r:id="rId5" imgW="723900" imgH="431800" progId="Equation.3">
                  <p:embed/>
                </p:oleObj>
              </mc:Choice>
              <mc:Fallback>
                <p:oleObj name="Equation" r:id="rId5" imgW="723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1318" y="2534058"/>
                        <a:ext cx="979897" cy="5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53653"/>
              </p:ext>
            </p:extLst>
          </p:nvPr>
        </p:nvGraphicFramePr>
        <p:xfrm>
          <a:off x="1201317" y="3294774"/>
          <a:ext cx="1778009" cy="691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" name="Equation" r:id="rId7" imgW="1143000" imgH="444500" progId="Equation.3">
                  <p:embed/>
                </p:oleObj>
              </mc:Choice>
              <mc:Fallback>
                <p:oleObj name="Equation" r:id="rId7" imgW="1143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1317" y="3294774"/>
                        <a:ext cx="1778009" cy="691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57570"/>
              </p:ext>
            </p:extLst>
          </p:nvPr>
        </p:nvGraphicFramePr>
        <p:xfrm>
          <a:off x="4545985" y="3923346"/>
          <a:ext cx="1593746" cy="361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Equation" r:id="rId9" imgW="952500" imgH="215900" progId="Equation.3">
                  <p:embed/>
                </p:oleObj>
              </mc:Choice>
              <mc:Fallback>
                <p:oleObj name="Equation" r:id="rId9" imgW="952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45985" y="3923346"/>
                        <a:ext cx="1593746" cy="361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23762"/>
              </p:ext>
            </p:extLst>
          </p:nvPr>
        </p:nvGraphicFramePr>
        <p:xfrm>
          <a:off x="1232483" y="5589926"/>
          <a:ext cx="1259503" cy="362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" name="Equation" r:id="rId11" imgW="749300" imgH="215900" progId="Equation.3">
                  <p:embed/>
                </p:oleObj>
              </mc:Choice>
              <mc:Fallback>
                <p:oleObj name="Equation" r:id="rId11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32483" y="5589926"/>
                        <a:ext cx="1259503" cy="362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343248"/>
              </p:ext>
            </p:extLst>
          </p:nvPr>
        </p:nvGraphicFramePr>
        <p:xfrm>
          <a:off x="1232483" y="4899254"/>
          <a:ext cx="1048885" cy="26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Equation" r:id="rId13" imgW="812800" imgH="203200" progId="Equation.3">
                  <p:embed/>
                </p:oleObj>
              </mc:Choice>
              <mc:Fallback>
                <p:oleObj name="Equation" r:id="rId13" imgW="812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32483" y="4899254"/>
                        <a:ext cx="1048885" cy="26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588571"/>
              </p:ext>
            </p:extLst>
          </p:nvPr>
        </p:nvGraphicFramePr>
        <p:xfrm>
          <a:off x="1232483" y="5962650"/>
          <a:ext cx="788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Equation" r:id="rId15" imgW="431800" imgH="215900" progId="Equation.3">
                  <p:embed/>
                </p:oleObj>
              </mc:Choice>
              <mc:Fallback>
                <p:oleObj name="Equation" r:id="rId15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2483" y="5962650"/>
                        <a:ext cx="78898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8644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D7D6E-CE8A-E94B-9714-DD46C0F8C0C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IEEE MASS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90" y="150898"/>
            <a:ext cx="5481998" cy="64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444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7204</TotalTime>
  <Words>1199</Words>
  <Application>Microsoft Macintosh PowerPoint</Application>
  <PresentationFormat>On-screen Show (4:3)</PresentationFormat>
  <Paragraphs>232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Executive</vt:lpstr>
      <vt:lpstr>Equation</vt:lpstr>
      <vt:lpstr>Adaptive Backbone-based Routing in  Delay Tolerant Networks  </vt:lpstr>
      <vt:lpstr>Outline</vt:lpstr>
      <vt:lpstr>Introduction </vt:lpstr>
      <vt:lpstr>DTN Routing</vt:lpstr>
      <vt:lpstr>In this work</vt:lpstr>
      <vt:lpstr>Preliminaries </vt:lpstr>
      <vt:lpstr>Preliminaries</vt:lpstr>
      <vt:lpstr>Network Model</vt:lpstr>
      <vt:lpstr>PowerPoint Presentation</vt:lpstr>
      <vt:lpstr>Delay Tolerant Network Backbone</vt:lpstr>
      <vt:lpstr>The Delay Tolerant Connected Dominating Set (DTCDS)</vt:lpstr>
      <vt:lpstr>The Minimum Equally Effective DTCDS</vt:lpstr>
      <vt:lpstr>Localized Heuristic Solution</vt:lpstr>
      <vt:lpstr>Localized Heuristic Solution</vt:lpstr>
      <vt:lpstr>Localized ANCC algorithm</vt:lpstr>
      <vt:lpstr>Discussion</vt:lpstr>
      <vt:lpstr>Simulation</vt:lpstr>
      <vt:lpstr>PowerPoint Presentation</vt:lpstr>
      <vt:lpstr>Simulation Summary</vt:lpstr>
      <vt:lpstr>Conclusion &amp; Future Work</vt:lpstr>
      <vt:lpstr>Questions?</vt:lpstr>
    </vt:vector>
  </TitlesOfParts>
  <Company>Myself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Shuhui Yang</dc:creator>
  <cp:lastModifiedBy>Shuhui Yang</cp:lastModifiedBy>
  <cp:revision>108</cp:revision>
  <dcterms:created xsi:type="dcterms:W3CDTF">2013-10-03T20:38:44Z</dcterms:created>
  <dcterms:modified xsi:type="dcterms:W3CDTF">2013-10-10T16:26:29Z</dcterms:modified>
</cp:coreProperties>
</file>