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695" r:id="rId1"/>
  </p:sldMasterIdLst>
  <p:notesMasterIdLst>
    <p:notesMasterId r:id="rId25"/>
  </p:notesMasterIdLst>
  <p:sldIdLst>
    <p:sldId id="349" r:id="rId2"/>
    <p:sldId id="350" r:id="rId3"/>
    <p:sldId id="351" r:id="rId4"/>
    <p:sldId id="352" r:id="rId5"/>
    <p:sldId id="327" r:id="rId6"/>
    <p:sldId id="342" r:id="rId7"/>
    <p:sldId id="353" r:id="rId8"/>
    <p:sldId id="359" r:id="rId9"/>
    <p:sldId id="363" r:id="rId10"/>
    <p:sldId id="364" r:id="rId11"/>
    <p:sldId id="362" r:id="rId12"/>
    <p:sldId id="329" r:id="rId13"/>
    <p:sldId id="365" r:id="rId14"/>
    <p:sldId id="361" r:id="rId15"/>
    <p:sldId id="343" r:id="rId16"/>
    <p:sldId id="357" r:id="rId17"/>
    <p:sldId id="358" r:id="rId18"/>
    <p:sldId id="366" r:id="rId19"/>
    <p:sldId id="344" r:id="rId20"/>
    <p:sldId id="345" r:id="rId21"/>
    <p:sldId id="348" r:id="rId22"/>
    <p:sldId id="360" r:id="rId23"/>
    <p:sldId id="35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97"/>
    <p:restoredTop sz="96170"/>
  </p:normalViewPr>
  <p:slideViewPr>
    <p:cSldViewPr snapToGrid="0" snapToObjects="1">
      <p:cViewPr varScale="1">
        <p:scale>
          <a:sx n="67" d="100"/>
          <a:sy n="67" d="100"/>
        </p:scale>
        <p:origin x="72"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92700D-379B-434A-9C81-7191B7C09927}" type="datetimeFigureOut">
              <a:rPr lang="en-US" smtClean="0"/>
              <a:t>8/8/2025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28359D-9C29-E444-AC88-AC737ECE3BE7}" type="slidenum">
              <a:rPr lang="en-US" smtClean="0"/>
              <a:t>‹#›</a:t>
            </a:fld>
            <a:endParaRPr lang="en-US"/>
          </a:p>
        </p:txBody>
      </p:sp>
    </p:spTree>
    <p:extLst>
      <p:ext uri="{BB962C8B-B14F-4D97-AF65-F5344CB8AC3E}">
        <p14:creationId xmlns:p14="http://schemas.microsoft.com/office/powerpoint/2010/main" val="4087419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Wireless communication transmits information from a transmitter to a receiver without using any physical connections, such as wires or cables. Each wireless device introduces variations in transmitted signals due to hardware imperfections, creating unique characteristics in the physical layer. These can be used as fingerprints or signatures for the device. RF fingerprinting is the identification of individual wireless devices based on these characteristics of the physical layer without relying on standard identifiers such as MAC or IP addresses.</a:t>
            </a:r>
          </a:p>
          <a:p>
            <a:endParaRPr lang="en-US" dirty="0"/>
          </a:p>
          <a:p>
            <a:r>
              <a:rPr lang="en-US" dirty="0"/>
              <a:t>RF fingerprinting improves security, identification, and monitoring in wireless communication systems because hardware-based fingerprints are difficult to disguise and robust against software modifications. RF fingerprinting is actively investigated for its potential in applications such as intrusion detection, device authentication, and user tracking.</a:t>
            </a:r>
          </a:p>
        </p:txBody>
      </p:sp>
      <p:sp>
        <p:nvSpPr>
          <p:cNvPr id="4" name="Slide Number Placeholder 3"/>
          <p:cNvSpPr>
            <a:spLocks noGrp="1"/>
          </p:cNvSpPr>
          <p:nvPr>
            <p:ph type="sldNum" sz="quarter" idx="5"/>
          </p:nvPr>
        </p:nvSpPr>
        <p:spPr/>
        <p:txBody>
          <a:bodyPr/>
          <a:lstStyle/>
          <a:p>
            <a:fld id="{A028359D-9C29-E444-AC88-AC737ECE3BE7}" type="slidenum">
              <a:rPr lang="en-US" smtClean="0"/>
              <a:t>3</a:t>
            </a:fld>
            <a:endParaRPr lang="en-US"/>
          </a:p>
        </p:txBody>
      </p:sp>
    </p:spTree>
    <p:extLst>
      <p:ext uri="{BB962C8B-B14F-4D97-AF65-F5344CB8AC3E}">
        <p14:creationId xmlns:p14="http://schemas.microsoft.com/office/powerpoint/2010/main" val="423042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D2B54-C0A8-9C60-C158-66A9D83A60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0D5561-CA68-C730-4070-E1E78F1C88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F8E7E9-2241-FC62-AAC1-5F6B96685C19}"/>
              </a:ext>
            </a:extLst>
          </p:cNvPr>
          <p:cNvSpPr>
            <a:spLocks noGrp="1"/>
          </p:cNvSpPr>
          <p:nvPr>
            <p:ph type="body" idx="1"/>
          </p:nvPr>
        </p:nvSpPr>
        <p:spPr/>
        <p:txBody>
          <a:bodyPr/>
          <a:lstStyle/>
          <a:p>
            <a:r>
              <a:rPr lang="en-US" sz="1200" dirty="0">
                <a:solidFill>
                  <a:srgbClr val="232629"/>
                </a:solidFill>
                <a:highlight>
                  <a:srgbClr val="FFFFFF"/>
                </a:highlight>
              </a:rPr>
              <a:t>MN uses attention mechanism to compare query examples with support examples</a:t>
            </a:r>
            <a:endParaRPr lang="en-US" dirty="0"/>
          </a:p>
        </p:txBody>
      </p:sp>
      <p:sp>
        <p:nvSpPr>
          <p:cNvPr id="4" name="Slide Number Placeholder 3">
            <a:extLst>
              <a:ext uri="{FF2B5EF4-FFF2-40B4-BE49-F238E27FC236}">
                <a16:creationId xmlns:a16="http://schemas.microsoft.com/office/drawing/2014/main" id="{79F3E7AC-7C94-D995-4F26-D3DA8FD4EA6F}"/>
              </a:ext>
            </a:extLst>
          </p:cNvPr>
          <p:cNvSpPr>
            <a:spLocks noGrp="1"/>
          </p:cNvSpPr>
          <p:nvPr>
            <p:ph type="sldNum" sz="quarter" idx="5"/>
          </p:nvPr>
        </p:nvSpPr>
        <p:spPr/>
        <p:txBody>
          <a:bodyPr/>
          <a:lstStyle/>
          <a:p>
            <a:fld id="{A028359D-9C29-E444-AC88-AC737ECE3BE7}" type="slidenum">
              <a:rPr lang="en-US" smtClean="0"/>
              <a:t>13</a:t>
            </a:fld>
            <a:endParaRPr lang="en-US"/>
          </a:p>
        </p:txBody>
      </p:sp>
    </p:spTree>
    <p:extLst>
      <p:ext uri="{BB962C8B-B14F-4D97-AF65-F5344CB8AC3E}">
        <p14:creationId xmlns:p14="http://schemas.microsoft.com/office/powerpoint/2010/main" val="1688899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An adaptation layer is added between the first and second FC layer, which uses </a:t>
            </a:r>
            <a:r>
              <a:rPr lang="en-US" sz="1200" i="0" kern="1200" dirty="0" err="1">
                <a:solidFill>
                  <a:schemeClr val="tx1"/>
                </a:solidFill>
                <a:effectLst/>
                <a:latin typeface="+mn-lt"/>
                <a:ea typeface="+mn-ea"/>
                <a:cs typeface="+mn-cs"/>
              </a:rPr>
              <a:t>ReLU</a:t>
            </a:r>
            <a:r>
              <a:rPr lang="en-US" sz="1200" i="0" kern="1200" dirty="0">
                <a:solidFill>
                  <a:schemeClr val="tx1"/>
                </a:solidFill>
                <a:effectLst/>
                <a:latin typeface="+mn-lt"/>
                <a:ea typeface="+mn-ea"/>
                <a:cs typeface="+mn-cs"/>
              </a:rPr>
              <a:t> activation function, a batch normalization layer, and a dropout layer with p = 0.5. </a:t>
            </a:r>
          </a:p>
          <a:p>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The MMD loss is computed using the feature representations produced by this adaptation layer.</a:t>
            </a:r>
          </a:p>
          <a:p>
            <a:endParaRPr lang="en-US" dirty="0"/>
          </a:p>
          <a:p>
            <a:endParaRPr lang="en-US" dirty="0"/>
          </a:p>
        </p:txBody>
      </p:sp>
      <p:sp>
        <p:nvSpPr>
          <p:cNvPr id="4" name="Slide Number Placeholder 3"/>
          <p:cNvSpPr>
            <a:spLocks noGrp="1"/>
          </p:cNvSpPr>
          <p:nvPr>
            <p:ph type="sldNum" sz="quarter" idx="5"/>
          </p:nvPr>
        </p:nvSpPr>
        <p:spPr/>
        <p:txBody>
          <a:bodyPr/>
          <a:lstStyle/>
          <a:p>
            <a:fld id="{A028359D-9C29-E444-AC88-AC737ECE3BE7}" type="slidenum">
              <a:rPr lang="en-US" smtClean="0"/>
              <a:t>14</a:t>
            </a:fld>
            <a:endParaRPr lang="en-US"/>
          </a:p>
        </p:txBody>
      </p:sp>
    </p:spTree>
    <p:extLst>
      <p:ext uri="{BB962C8B-B14F-4D97-AF65-F5344CB8AC3E}">
        <p14:creationId xmlns:p14="http://schemas.microsoft.com/office/powerpoint/2010/main" val="2918655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utilized three publicly available datasets for our study, covering multiple scenarios with different device types and testbed. </a:t>
            </a:r>
          </a:p>
          <a:p>
            <a:endParaRPr lang="en-US" dirty="0"/>
          </a:p>
          <a:p>
            <a:r>
              <a:rPr lang="en-US" dirty="0"/>
              <a:t>3 different locations/environments: room, outdoor, and office. </a:t>
            </a:r>
          </a:p>
        </p:txBody>
      </p:sp>
      <p:sp>
        <p:nvSpPr>
          <p:cNvPr id="4" name="Slide Number Placeholder 3"/>
          <p:cNvSpPr>
            <a:spLocks noGrp="1"/>
          </p:cNvSpPr>
          <p:nvPr>
            <p:ph type="sldNum" sz="quarter" idx="5"/>
          </p:nvPr>
        </p:nvSpPr>
        <p:spPr/>
        <p:txBody>
          <a:bodyPr/>
          <a:lstStyle/>
          <a:p>
            <a:fld id="{A028359D-9C29-E444-AC88-AC737ECE3BE7}" type="slidenum">
              <a:rPr lang="en-US" smtClean="0"/>
              <a:t>15</a:t>
            </a:fld>
            <a:endParaRPr lang="en-US"/>
          </a:p>
        </p:txBody>
      </p:sp>
    </p:spTree>
    <p:extLst>
      <p:ext uri="{BB962C8B-B14F-4D97-AF65-F5344CB8AC3E}">
        <p14:creationId xmlns:p14="http://schemas.microsoft.com/office/powerpoint/2010/main" val="473954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design the FSL experiments in a specific way to make sure it is a fair comparison between different methods, and we compare with two baselines: a weak baseline and a strong baseline.</a:t>
            </a:r>
          </a:p>
          <a:p>
            <a:endParaRPr lang="en-US" dirty="0"/>
          </a:p>
        </p:txBody>
      </p:sp>
      <p:sp>
        <p:nvSpPr>
          <p:cNvPr id="4" name="Slide Number Placeholder 3"/>
          <p:cNvSpPr>
            <a:spLocks noGrp="1"/>
          </p:cNvSpPr>
          <p:nvPr>
            <p:ph type="sldNum" sz="quarter" idx="5"/>
          </p:nvPr>
        </p:nvSpPr>
        <p:spPr/>
        <p:txBody>
          <a:bodyPr/>
          <a:lstStyle/>
          <a:p>
            <a:fld id="{A028359D-9C29-E444-AC88-AC737ECE3BE7}" type="slidenum">
              <a:rPr lang="en-US" smtClean="0"/>
              <a:t>16</a:t>
            </a:fld>
            <a:endParaRPr lang="en-US"/>
          </a:p>
        </p:txBody>
      </p:sp>
    </p:spTree>
    <p:extLst>
      <p:ext uri="{BB962C8B-B14F-4D97-AF65-F5344CB8AC3E}">
        <p14:creationId xmlns:p14="http://schemas.microsoft.com/office/powerpoint/2010/main" val="1695198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28359D-9C29-E444-AC88-AC737ECE3BE7}" type="slidenum">
              <a:rPr lang="en-US" smtClean="0"/>
              <a:t>17</a:t>
            </a:fld>
            <a:endParaRPr lang="en-US"/>
          </a:p>
        </p:txBody>
      </p:sp>
    </p:spTree>
    <p:extLst>
      <p:ext uri="{BB962C8B-B14F-4D97-AF65-F5344CB8AC3E}">
        <p14:creationId xmlns:p14="http://schemas.microsoft.com/office/powerpoint/2010/main" val="2591146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9CA0F-96CF-CFF9-5604-80889396A4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476EB6-6C62-E1E9-F81D-1442A9B935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33BFFB-A977-F204-9B64-EEE875E225F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2306BDC-B5AC-7936-3240-46D6C6D3EA8D}"/>
              </a:ext>
            </a:extLst>
          </p:cNvPr>
          <p:cNvSpPr>
            <a:spLocks noGrp="1"/>
          </p:cNvSpPr>
          <p:nvPr>
            <p:ph type="sldNum" sz="quarter" idx="5"/>
          </p:nvPr>
        </p:nvSpPr>
        <p:spPr/>
        <p:txBody>
          <a:bodyPr/>
          <a:lstStyle/>
          <a:p>
            <a:fld id="{A028359D-9C29-E444-AC88-AC737ECE3BE7}" type="slidenum">
              <a:rPr lang="en-US" smtClean="0"/>
              <a:t>18</a:t>
            </a:fld>
            <a:endParaRPr lang="en-US"/>
          </a:p>
        </p:txBody>
      </p:sp>
    </p:spTree>
    <p:extLst>
      <p:ext uri="{BB962C8B-B14F-4D97-AF65-F5344CB8AC3E}">
        <p14:creationId xmlns:p14="http://schemas.microsoft.com/office/powerpoint/2010/main" val="4111263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PTN and MN are the best, the second best is MMD; all three methods significantly improve the accuracy in target domain compared to two baselines. </a:t>
            </a:r>
          </a:p>
          <a:p>
            <a:r>
              <a:rPr lang="en-US" dirty="0"/>
              <a:t>Especially for the most challenging scenario - Lora-Config, where domain shift is very large due to different configurations in the RF system. </a:t>
            </a:r>
          </a:p>
        </p:txBody>
      </p:sp>
      <p:sp>
        <p:nvSpPr>
          <p:cNvPr id="4" name="Slide Number Placeholder 3"/>
          <p:cNvSpPr>
            <a:spLocks noGrp="1"/>
          </p:cNvSpPr>
          <p:nvPr>
            <p:ph type="sldNum" sz="quarter" idx="5"/>
          </p:nvPr>
        </p:nvSpPr>
        <p:spPr/>
        <p:txBody>
          <a:bodyPr/>
          <a:lstStyle/>
          <a:p>
            <a:fld id="{A028359D-9C29-E444-AC88-AC737ECE3BE7}" type="slidenum">
              <a:rPr lang="en-US" smtClean="0"/>
              <a:t>19</a:t>
            </a:fld>
            <a:endParaRPr lang="en-US"/>
          </a:p>
        </p:txBody>
      </p:sp>
    </p:spTree>
    <p:extLst>
      <p:ext uri="{BB962C8B-B14F-4D97-AF65-F5344CB8AC3E}">
        <p14:creationId xmlns:p14="http://schemas.microsoft.com/office/powerpoint/2010/main" val="2201742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Additionally, we visualize the learned embeddings (before the last </a:t>
            </a:r>
            <a:r>
              <a:rPr lang="en-US" dirty="0" err="1"/>
              <a:t>softmax</a:t>
            </a:r>
            <a:r>
              <a:rPr lang="en-US" dirty="0"/>
              <a:t> layer) using t-SNE plots and compare them in different methods. We evaluate the visualizations based on two factors: the </a:t>
            </a:r>
            <a:r>
              <a:rPr lang="en-US" b="1" dirty="0"/>
              <a:t>intra-class compactness</a:t>
            </a:r>
            <a:r>
              <a:rPr lang="en-US" dirty="0"/>
              <a:t>, which represents how tightly samples from the same class cluster together, and </a:t>
            </a:r>
            <a:r>
              <a:rPr lang="en-US" b="1" dirty="0"/>
              <a:t>inter-class separation</a:t>
            </a:r>
            <a:r>
              <a:rPr lang="en-US" dirty="0"/>
              <a:t>, which represents how distinctly clusters of different classes are separated in space. To better interpret the t-SNE visualizations, we quantize the cluster compactness and separation of all methods by computing the </a:t>
            </a:r>
            <a:r>
              <a:rPr lang="en-US" b="1" dirty="0"/>
              <a:t>silhouette score </a:t>
            </a:r>
            <a:r>
              <a:rPr lang="en-US" dirty="0"/>
              <a:t>using feature embeddings before t-SNE dimensionality reduction. </a:t>
            </a:r>
            <a:r>
              <a:rPr lang="en-US" b="1" dirty="0">
                <a:solidFill>
                  <a:schemeClr val="accent1">
                    <a:lumMod val="75000"/>
                  </a:schemeClr>
                </a:solidFill>
              </a:rPr>
              <a:t>Silhouette score is scale-invariant measurement on how similar a data point is to its own cluster compared to other clusters.</a:t>
            </a:r>
            <a:r>
              <a:rPr lang="en-US" b="1" dirty="0"/>
              <a:t> </a:t>
            </a:r>
          </a:p>
          <a:p>
            <a:r>
              <a:rPr lang="en-US" dirty="0"/>
              <a:t>From the two scenarios plots, certain classes (e.g., 0, 3, and 5) exhibit higher intra-class compactness, and others (e.g., 5 vs. 6 vs. 9, and 0 vs. 3) demonstrate better inter-class separation. These improvements suggest that FSL methods enhance the model’s ability to generalize to the target domain. Additionally, from the results of PTN and MN, it can be seen that these two methods yield less compact clusters but slightly better separation between clusters compared to MMD. These plots and metric provides us a deeper representation analysis visually, to reveal how each method mitigates domain discrepancy.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t-distributed Stochastic Neighbor Embedding (t-SNE)</a:t>
            </a:r>
            <a:r>
              <a:rPr lang="en-US" dirty="0"/>
              <a:t> is a machine learning algorithm used for </a:t>
            </a:r>
            <a:r>
              <a:rPr lang="en-US" b="1" dirty="0"/>
              <a:t>visualizing high-dimensional data</a:t>
            </a:r>
            <a:r>
              <a:rPr lang="en-US" dirty="0"/>
              <a:t> in a lower-dimensional space (usually 2D or 3D) while preserving the structure of the data as much as possible.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i="0" kern="1200" dirty="0">
                <a:solidFill>
                  <a:schemeClr val="tx1"/>
                </a:solidFill>
                <a:effectLst/>
                <a:latin typeface="+mn-lt"/>
                <a:ea typeface="+mn-ea"/>
                <a:cs typeface="+mn-cs"/>
              </a:rPr>
              <a:t>a(</a:t>
            </a:r>
            <a:r>
              <a:rPr lang="en-US" sz="1200" i="0" kern="1200" dirty="0" err="1">
                <a:solidFill>
                  <a:schemeClr val="tx1"/>
                </a:solidFill>
                <a:effectLst/>
                <a:latin typeface="+mn-lt"/>
                <a:ea typeface="+mn-ea"/>
                <a:cs typeface="+mn-cs"/>
              </a:rPr>
              <a:t>i</a:t>
            </a:r>
            <a:r>
              <a:rPr lang="en-US" sz="1200" i="0" kern="1200" dirty="0">
                <a:solidFill>
                  <a:schemeClr val="tx1"/>
                </a:solidFill>
                <a:effectLst/>
                <a:latin typeface="+mn-lt"/>
                <a:ea typeface="+mn-ea"/>
                <a:cs typeface="+mn-cs"/>
              </a:rPr>
              <a:t>) represents the mean distance between </a:t>
            </a:r>
            <a:r>
              <a:rPr lang="en-US" sz="1200" i="0" kern="1200" dirty="0" err="1">
                <a:solidFill>
                  <a:schemeClr val="tx1"/>
                </a:solidFill>
                <a:effectLst/>
                <a:latin typeface="+mn-lt"/>
                <a:ea typeface="+mn-ea"/>
                <a:cs typeface="+mn-cs"/>
              </a:rPr>
              <a:t>i</a:t>
            </a:r>
            <a:r>
              <a:rPr lang="en-US" sz="1200" i="0" kern="1200" dirty="0">
                <a:solidFill>
                  <a:schemeClr val="tx1"/>
                </a:solidFill>
                <a:effectLst/>
                <a:latin typeface="+mn-lt"/>
                <a:ea typeface="+mn-ea"/>
                <a:cs typeface="+mn-cs"/>
              </a:rPr>
              <a:t> and all other points in the same cluster; b(</a:t>
            </a:r>
            <a:r>
              <a:rPr lang="en-US" sz="1200" i="0" kern="1200" dirty="0" err="1">
                <a:solidFill>
                  <a:schemeClr val="tx1"/>
                </a:solidFill>
                <a:effectLst/>
                <a:latin typeface="+mn-lt"/>
                <a:ea typeface="+mn-ea"/>
                <a:cs typeface="+mn-cs"/>
              </a:rPr>
              <a:t>i</a:t>
            </a:r>
            <a:r>
              <a:rPr lang="en-US" sz="1200" i="0" kern="1200" dirty="0">
                <a:solidFill>
                  <a:schemeClr val="tx1"/>
                </a:solidFill>
                <a:effectLst/>
                <a:latin typeface="+mn-lt"/>
                <a:ea typeface="+mn-ea"/>
                <a:cs typeface="+mn-cs"/>
              </a:rPr>
              <a:t>) represents the mean distance between </a:t>
            </a:r>
            <a:r>
              <a:rPr lang="en-US" sz="1200" i="0" kern="1200" dirty="0" err="1">
                <a:solidFill>
                  <a:schemeClr val="tx1"/>
                </a:solidFill>
                <a:effectLst/>
                <a:latin typeface="+mn-lt"/>
                <a:ea typeface="+mn-ea"/>
                <a:cs typeface="+mn-cs"/>
              </a:rPr>
              <a:t>i</a:t>
            </a:r>
            <a:r>
              <a:rPr lang="en-US" sz="1200" i="0" kern="1200" dirty="0">
                <a:solidFill>
                  <a:schemeClr val="tx1"/>
                </a:solidFill>
                <a:effectLst/>
                <a:latin typeface="+mn-lt"/>
                <a:ea typeface="+mn-ea"/>
                <a:cs typeface="+mn-cs"/>
              </a:rPr>
              <a:t> and all points in the nearest neighboring cluster. </a:t>
            </a:r>
          </a:p>
          <a:p>
            <a:r>
              <a:rPr lang="en-US" sz="1200" i="0" kern="1200" dirty="0">
                <a:solidFill>
                  <a:schemeClr val="tx1"/>
                </a:solidFill>
                <a:effectLst/>
                <a:latin typeface="+mn-lt"/>
                <a:ea typeface="+mn-ea"/>
                <a:cs typeface="+mn-cs"/>
              </a:rPr>
              <a:t>A higher silhouette score indicates a better group clustering performance.</a:t>
            </a:r>
          </a:p>
          <a:p>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A028359D-9C29-E444-AC88-AC737ECE3BE7}" type="slidenum">
              <a:rPr lang="en-US" smtClean="0"/>
              <a:t>20</a:t>
            </a:fld>
            <a:endParaRPr lang="en-US"/>
          </a:p>
        </p:txBody>
      </p:sp>
    </p:spTree>
    <p:extLst>
      <p:ext uri="{BB962C8B-B14F-4D97-AF65-F5344CB8AC3E}">
        <p14:creationId xmlns:p14="http://schemas.microsoft.com/office/powerpoint/2010/main" val="1137123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Hand-crafted physical layer features are manually selected based on domain expertise: very feature dependent. </a:t>
            </a:r>
          </a:p>
          <a:p>
            <a:endParaRPr lang="en-US" dirty="0"/>
          </a:p>
          <a:p>
            <a:r>
              <a:rPr lang="en-US" dirty="0"/>
              <a:t>Deep learning has achieved success in solving many big-data problems because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environmental conditions are stable, where a pretrained deep learning model can be reused without losing significant performance.</a:t>
            </a:r>
          </a:p>
          <a:p>
            <a:endParaRPr lang="en-US" dirty="0"/>
          </a:p>
        </p:txBody>
      </p:sp>
      <p:sp>
        <p:nvSpPr>
          <p:cNvPr id="4" name="Slide Number Placeholder 3"/>
          <p:cNvSpPr>
            <a:spLocks noGrp="1"/>
          </p:cNvSpPr>
          <p:nvPr>
            <p:ph type="sldNum" sz="quarter" idx="5"/>
          </p:nvPr>
        </p:nvSpPr>
        <p:spPr/>
        <p:txBody>
          <a:bodyPr/>
          <a:lstStyle/>
          <a:p>
            <a:fld id="{A028359D-9C29-E444-AC88-AC737ECE3BE7}" type="slidenum">
              <a:rPr lang="en-US" smtClean="0"/>
              <a:t>4</a:t>
            </a:fld>
            <a:endParaRPr lang="en-US"/>
          </a:p>
        </p:txBody>
      </p:sp>
    </p:spTree>
    <p:extLst>
      <p:ext uri="{BB962C8B-B14F-4D97-AF65-F5344CB8AC3E}">
        <p14:creationId xmlns:p14="http://schemas.microsoft.com/office/powerpoint/2010/main" val="1278799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major challenge of the applicability of deep learning in RF fingerprinting is domain shift.</a:t>
            </a:r>
          </a:p>
          <a:p>
            <a:r>
              <a:rPr lang="en-US" dirty="0"/>
              <a:t>There are different types of domain shift causes, such as ….. In this work, we focus on channel conditions, because the wireless channel conditions are often dynamic, complicated, and not trackable. They often cause severe domain shift. </a:t>
            </a:r>
          </a:p>
        </p:txBody>
      </p:sp>
      <p:sp>
        <p:nvSpPr>
          <p:cNvPr id="4" name="Slide Number Placeholder 3"/>
          <p:cNvSpPr>
            <a:spLocks noGrp="1"/>
          </p:cNvSpPr>
          <p:nvPr>
            <p:ph type="sldNum" sz="quarter" idx="5"/>
          </p:nvPr>
        </p:nvSpPr>
        <p:spPr/>
        <p:txBody>
          <a:bodyPr/>
          <a:lstStyle/>
          <a:p>
            <a:fld id="{A028359D-9C29-E444-AC88-AC737ECE3BE7}" type="slidenum">
              <a:rPr lang="en-US" smtClean="0"/>
              <a:t>5</a:t>
            </a:fld>
            <a:endParaRPr lang="en-US"/>
          </a:p>
        </p:txBody>
      </p:sp>
    </p:spTree>
    <p:extLst>
      <p:ext uri="{BB962C8B-B14F-4D97-AF65-F5344CB8AC3E}">
        <p14:creationId xmlns:p14="http://schemas.microsoft.com/office/powerpoint/2010/main" val="2131132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existing work to mitigate the data scarcity and domain shift problem in deep learning. </a:t>
            </a:r>
          </a:p>
          <a:p>
            <a:r>
              <a:rPr lang="en-US" dirty="0"/>
              <a:t>Few-shot Domain Adaptation is a combination of the two. It is useful in RF fingerprinting because such tasks often face large domain shifts and limited supervision in real-world deployments.</a:t>
            </a:r>
          </a:p>
        </p:txBody>
      </p:sp>
      <p:sp>
        <p:nvSpPr>
          <p:cNvPr id="4" name="Slide Number Placeholder 3"/>
          <p:cNvSpPr>
            <a:spLocks noGrp="1"/>
          </p:cNvSpPr>
          <p:nvPr>
            <p:ph type="sldNum" sz="quarter" idx="5"/>
          </p:nvPr>
        </p:nvSpPr>
        <p:spPr/>
        <p:txBody>
          <a:bodyPr/>
          <a:lstStyle/>
          <a:p>
            <a:fld id="{A028359D-9C29-E444-AC88-AC737ECE3BE7}" type="slidenum">
              <a:rPr lang="en-US" smtClean="0"/>
              <a:t>6</a:t>
            </a:fld>
            <a:endParaRPr lang="en-US"/>
          </a:p>
        </p:txBody>
      </p:sp>
    </p:spTree>
    <p:extLst>
      <p:ext uri="{BB962C8B-B14F-4D97-AF65-F5344CB8AC3E}">
        <p14:creationId xmlns:p14="http://schemas.microsoft.com/office/powerpoint/2010/main" val="234135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typical baseline method is model fine-tuning: utilize a pre-trained model, which works well in the source domain. Then …</a:t>
            </a:r>
          </a:p>
        </p:txBody>
      </p:sp>
      <p:sp>
        <p:nvSpPr>
          <p:cNvPr id="4" name="Slide Number Placeholder 3"/>
          <p:cNvSpPr>
            <a:spLocks noGrp="1"/>
          </p:cNvSpPr>
          <p:nvPr>
            <p:ph type="sldNum" sz="quarter" idx="5"/>
          </p:nvPr>
        </p:nvSpPr>
        <p:spPr/>
        <p:txBody>
          <a:bodyPr/>
          <a:lstStyle/>
          <a:p>
            <a:fld id="{A028359D-9C29-E444-AC88-AC737ECE3BE7}" type="slidenum">
              <a:rPr lang="en-US" smtClean="0"/>
              <a:t>7</a:t>
            </a:fld>
            <a:endParaRPr lang="en-US"/>
          </a:p>
        </p:txBody>
      </p:sp>
    </p:spTree>
    <p:extLst>
      <p:ext uri="{BB962C8B-B14F-4D97-AF65-F5344CB8AC3E}">
        <p14:creationId xmlns:p14="http://schemas.microsoft.com/office/powerpoint/2010/main" val="1804841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prior studies demonstrate the potential of the above methods to mitigate domain shifts in RF fingerprinting, they have several limitations. They tend to evaluate on limited datasets or scenarios and often compare with weak or inconsistent baselines. Some studies focus on specific factors, such as data collection time or receiver impact, without analyzing a broader impact of diverse environmental factors. Others propose methods like data augmentation or domain alignment but lack deeper analysis into how these methods mitigate domain shift. No prior work provides a fair comparison of different baselines and advanced methods within a unified few-shot evaluation framework. </a:t>
            </a:r>
          </a:p>
        </p:txBody>
      </p:sp>
      <p:sp>
        <p:nvSpPr>
          <p:cNvPr id="4" name="Slide Number Placeholder 3"/>
          <p:cNvSpPr>
            <a:spLocks noGrp="1"/>
          </p:cNvSpPr>
          <p:nvPr>
            <p:ph type="sldNum" sz="quarter" idx="5"/>
          </p:nvPr>
        </p:nvSpPr>
        <p:spPr/>
        <p:txBody>
          <a:bodyPr/>
          <a:lstStyle/>
          <a:p>
            <a:fld id="{A028359D-9C29-E444-AC88-AC737ECE3BE7}" type="slidenum">
              <a:rPr lang="en-US" smtClean="0"/>
              <a:t>8</a:t>
            </a:fld>
            <a:endParaRPr lang="en-US"/>
          </a:p>
        </p:txBody>
      </p:sp>
    </p:spTree>
    <p:extLst>
      <p:ext uri="{BB962C8B-B14F-4D97-AF65-F5344CB8AC3E}">
        <p14:creationId xmlns:p14="http://schemas.microsoft.com/office/powerpoint/2010/main" val="3940669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37690-0A6D-E938-CA89-0777AB9DFE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2E69A1-6F22-AE52-8145-61DE4B8BEC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F59C13-5149-EFDB-096A-BD3A8DF531E4}"/>
              </a:ext>
            </a:extLst>
          </p:cNvPr>
          <p:cNvSpPr>
            <a:spLocks noGrp="1"/>
          </p:cNvSpPr>
          <p:nvPr>
            <p:ph type="body" idx="1"/>
          </p:nvPr>
        </p:nvSpPr>
        <p:spPr/>
        <p:txBody>
          <a:bodyPr/>
          <a:lstStyle/>
          <a:p>
            <a:r>
              <a:rPr lang="en-US" dirty="0"/>
              <a:t>We utilized three publicly available datasets for our study, covering multiple scenarios with different device types and testbed.</a:t>
            </a:r>
          </a:p>
        </p:txBody>
      </p:sp>
      <p:sp>
        <p:nvSpPr>
          <p:cNvPr id="4" name="Slide Number Placeholder 3">
            <a:extLst>
              <a:ext uri="{FF2B5EF4-FFF2-40B4-BE49-F238E27FC236}">
                <a16:creationId xmlns:a16="http://schemas.microsoft.com/office/drawing/2014/main" id="{AE4F58A3-3290-5B0E-8F1D-9B63C9DEA820}"/>
              </a:ext>
            </a:extLst>
          </p:cNvPr>
          <p:cNvSpPr>
            <a:spLocks noGrp="1"/>
          </p:cNvSpPr>
          <p:nvPr>
            <p:ph type="sldNum" sz="quarter" idx="5"/>
          </p:nvPr>
        </p:nvSpPr>
        <p:spPr/>
        <p:txBody>
          <a:bodyPr/>
          <a:lstStyle/>
          <a:p>
            <a:fld id="{A028359D-9C29-E444-AC88-AC737ECE3BE7}" type="slidenum">
              <a:rPr lang="en-US" smtClean="0"/>
              <a:t>9</a:t>
            </a:fld>
            <a:endParaRPr lang="en-US"/>
          </a:p>
        </p:txBody>
      </p:sp>
    </p:spTree>
    <p:extLst>
      <p:ext uri="{BB962C8B-B14F-4D97-AF65-F5344CB8AC3E}">
        <p14:creationId xmlns:p14="http://schemas.microsoft.com/office/powerpoint/2010/main" val="1663258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6C561-7621-2A2D-9661-50889B0D61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728D44-39E1-24E6-7ED5-25B345E770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9A09BC-4416-0FA4-F7DA-F62908C9ADE2}"/>
              </a:ext>
            </a:extLst>
          </p:cNvPr>
          <p:cNvSpPr>
            <a:spLocks noGrp="1"/>
          </p:cNvSpPr>
          <p:nvPr>
            <p:ph type="body" idx="1"/>
          </p:nvPr>
        </p:nvSpPr>
        <p:spPr/>
        <p:txBody>
          <a:bodyPr/>
          <a:lstStyle/>
          <a:p>
            <a:r>
              <a:rPr lang="en-US" dirty="0"/>
              <a:t>We utilized three publicly available datasets for our study, covering multiple scenarios with different device types and testbed.</a:t>
            </a:r>
          </a:p>
        </p:txBody>
      </p:sp>
      <p:sp>
        <p:nvSpPr>
          <p:cNvPr id="4" name="Slide Number Placeholder 3">
            <a:extLst>
              <a:ext uri="{FF2B5EF4-FFF2-40B4-BE49-F238E27FC236}">
                <a16:creationId xmlns:a16="http://schemas.microsoft.com/office/drawing/2014/main" id="{7694509C-7E10-8C76-54D8-8A772EA90BBB}"/>
              </a:ext>
            </a:extLst>
          </p:cNvPr>
          <p:cNvSpPr>
            <a:spLocks noGrp="1"/>
          </p:cNvSpPr>
          <p:nvPr>
            <p:ph type="sldNum" sz="quarter" idx="5"/>
          </p:nvPr>
        </p:nvSpPr>
        <p:spPr/>
        <p:txBody>
          <a:bodyPr/>
          <a:lstStyle/>
          <a:p>
            <a:fld id="{A028359D-9C29-E444-AC88-AC737ECE3BE7}" type="slidenum">
              <a:rPr lang="en-US" smtClean="0"/>
              <a:t>10</a:t>
            </a:fld>
            <a:endParaRPr lang="en-US"/>
          </a:p>
        </p:txBody>
      </p:sp>
    </p:spTree>
    <p:extLst>
      <p:ext uri="{BB962C8B-B14F-4D97-AF65-F5344CB8AC3E}">
        <p14:creationId xmlns:p14="http://schemas.microsoft.com/office/powerpoint/2010/main" val="2492104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232629"/>
                </a:solidFill>
                <a:highlight>
                  <a:srgbClr val="FFFFFF"/>
                </a:highlight>
              </a:rPr>
              <a:t>MN uses attention mechanism to compare query examples with support examples</a:t>
            </a:r>
            <a:endParaRPr lang="en-US" dirty="0"/>
          </a:p>
        </p:txBody>
      </p:sp>
      <p:sp>
        <p:nvSpPr>
          <p:cNvPr id="4" name="Slide Number Placeholder 3"/>
          <p:cNvSpPr>
            <a:spLocks noGrp="1"/>
          </p:cNvSpPr>
          <p:nvPr>
            <p:ph type="sldNum" sz="quarter" idx="5"/>
          </p:nvPr>
        </p:nvSpPr>
        <p:spPr/>
        <p:txBody>
          <a:bodyPr/>
          <a:lstStyle/>
          <a:p>
            <a:fld id="{A028359D-9C29-E444-AC88-AC737ECE3BE7}" type="slidenum">
              <a:rPr lang="en-US" smtClean="0"/>
              <a:t>12</a:t>
            </a:fld>
            <a:endParaRPr lang="en-US"/>
          </a:p>
        </p:txBody>
      </p:sp>
    </p:spTree>
    <p:extLst>
      <p:ext uri="{BB962C8B-B14F-4D97-AF65-F5344CB8AC3E}">
        <p14:creationId xmlns:p14="http://schemas.microsoft.com/office/powerpoint/2010/main" val="4218037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23152-4527-214C-A6D7-726E083D2A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FCFB3E-D4FA-0848-961A-F64A202F4E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018FD9-19E8-0244-A7AD-232E54B634F0}"/>
              </a:ext>
            </a:extLst>
          </p:cNvPr>
          <p:cNvSpPr>
            <a:spLocks noGrp="1"/>
          </p:cNvSpPr>
          <p:nvPr>
            <p:ph type="dt" sz="half" idx="10"/>
          </p:nvPr>
        </p:nvSpPr>
        <p:spPr/>
        <p:txBody>
          <a:bodyPr/>
          <a:lstStyle/>
          <a:p>
            <a:fld id="{259752F9-7A46-5045-9F2C-EBF3B58DB505}" type="datetimeFigureOut">
              <a:rPr lang="en-US" smtClean="0"/>
              <a:t>8/8/2025</a:t>
            </a:fld>
            <a:endParaRPr lang="en-US"/>
          </a:p>
        </p:txBody>
      </p:sp>
      <p:sp>
        <p:nvSpPr>
          <p:cNvPr id="5" name="Footer Placeholder 4">
            <a:extLst>
              <a:ext uri="{FF2B5EF4-FFF2-40B4-BE49-F238E27FC236}">
                <a16:creationId xmlns:a16="http://schemas.microsoft.com/office/drawing/2014/main" id="{821D9EA5-A92F-C24A-A6FC-8855BDC513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3E104D-951D-4A4E-A99C-CE4104D82296}"/>
              </a:ext>
            </a:extLst>
          </p:cNvPr>
          <p:cNvSpPr>
            <a:spLocks noGrp="1"/>
          </p:cNvSpPr>
          <p:nvPr>
            <p:ph type="sldNum" sz="quarter" idx="12"/>
          </p:nvPr>
        </p:nvSpPr>
        <p:spPr/>
        <p:txBody>
          <a:bodyPr/>
          <a:lstStyle/>
          <a:p>
            <a:fld id="{3FC31D72-AF17-634B-AB02-CFED10DCA558}" type="slidenum">
              <a:rPr lang="en-US" smtClean="0"/>
              <a:t>‹#›</a:t>
            </a:fld>
            <a:endParaRPr lang="en-US"/>
          </a:p>
        </p:txBody>
      </p:sp>
    </p:spTree>
    <p:extLst>
      <p:ext uri="{BB962C8B-B14F-4D97-AF65-F5344CB8AC3E}">
        <p14:creationId xmlns:p14="http://schemas.microsoft.com/office/powerpoint/2010/main" val="151246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A41B1-5AD1-A941-AA37-C9E8686514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645855-3707-3A43-A0CA-4C3202ED310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82E96B-33F2-1C41-B565-60C5272228B1}"/>
              </a:ext>
            </a:extLst>
          </p:cNvPr>
          <p:cNvSpPr>
            <a:spLocks noGrp="1"/>
          </p:cNvSpPr>
          <p:nvPr>
            <p:ph type="dt" sz="half" idx="10"/>
          </p:nvPr>
        </p:nvSpPr>
        <p:spPr/>
        <p:txBody>
          <a:bodyPr/>
          <a:lstStyle/>
          <a:p>
            <a:fld id="{259752F9-7A46-5045-9F2C-EBF3B58DB505}" type="datetimeFigureOut">
              <a:rPr lang="en-US" smtClean="0"/>
              <a:t>8/8/2025</a:t>
            </a:fld>
            <a:endParaRPr lang="en-US"/>
          </a:p>
        </p:txBody>
      </p:sp>
      <p:sp>
        <p:nvSpPr>
          <p:cNvPr id="5" name="Footer Placeholder 4">
            <a:extLst>
              <a:ext uri="{FF2B5EF4-FFF2-40B4-BE49-F238E27FC236}">
                <a16:creationId xmlns:a16="http://schemas.microsoft.com/office/drawing/2014/main" id="{95E5CF02-2630-114A-BFEC-88250E030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36198C-2DF8-4A4E-8C96-57F89E3EAE9B}"/>
              </a:ext>
            </a:extLst>
          </p:cNvPr>
          <p:cNvSpPr>
            <a:spLocks noGrp="1"/>
          </p:cNvSpPr>
          <p:nvPr>
            <p:ph type="sldNum" sz="quarter" idx="12"/>
          </p:nvPr>
        </p:nvSpPr>
        <p:spPr/>
        <p:txBody>
          <a:bodyPr/>
          <a:lstStyle/>
          <a:p>
            <a:fld id="{3FC31D72-AF17-634B-AB02-CFED10DCA558}" type="slidenum">
              <a:rPr lang="en-US" smtClean="0"/>
              <a:t>‹#›</a:t>
            </a:fld>
            <a:endParaRPr lang="en-US"/>
          </a:p>
        </p:txBody>
      </p:sp>
    </p:spTree>
    <p:extLst>
      <p:ext uri="{BB962C8B-B14F-4D97-AF65-F5344CB8AC3E}">
        <p14:creationId xmlns:p14="http://schemas.microsoft.com/office/powerpoint/2010/main" val="98069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409D20-F3BB-764E-86B9-C18ADE9ACCF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8D26E8-1C35-C346-9B37-F729E25FA89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C0806B-4827-1F48-B4F9-DA2FED4339E5}"/>
              </a:ext>
            </a:extLst>
          </p:cNvPr>
          <p:cNvSpPr>
            <a:spLocks noGrp="1"/>
          </p:cNvSpPr>
          <p:nvPr>
            <p:ph type="dt" sz="half" idx="10"/>
          </p:nvPr>
        </p:nvSpPr>
        <p:spPr/>
        <p:txBody>
          <a:bodyPr/>
          <a:lstStyle/>
          <a:p>
            <a:fld id="{259752F9-7A46-5045-9F2C-EBF3B58DB505}" type="datetimeFigureOut">
              <a:rPr lang="en-US" smtClean="0"/>
              <a:t>8/8/2025</a:t>
            </a:fld>
            <a:endParaRPr lang="en-US"/>
          </a:p>
        </p:txBody>
      </p:sp>
      <p:sp>
        <p:nvSpPr>
          <p:cNvPr id="5" name="Footer Placeholder 4">
            <a:extLst>
              <a:ext uri="{FF2B5EF4-FFF2-40B4-BE49-F238E27FC236}">
                <a16:creationId xmlns:a16="http://schemas.microsoft.com/office/drawing/2014/main" id="{E76F68FA-BACA-8B40-9C37-057793737F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F27CC7-3D02-354C-B3CB-A90AC734CFD3}"/>
              </a:ext>
            </a:extLst>
          </p:cNvPr>
          <p:cNvSpPr>
            <a:spLocks noGrp="1"/>
          </p:cNvSpPr>
          <p:nvPr>
            <p:ph type="sldNum" sz="quarter" idx="12"/>
          </p:nvPr>
        </p:nvSpPr>
        <p:spPr/>
        <p:txBody>
          <a:bodyPr/>
          <a:lstStyle/>
          <a:p>
            <a:fld id="{3FC31D72-AF17-634B-AB02-CFED10DCA558}" type="slidenum">
              <a:rPr lang="en-US" smtClean="0"/>
              <a:t>‹#›</a:t>
            </a:fld>
            <a:endParaRPr lang="en-US"/>
          </a:p>
        </p:txBody>
      </p:sp>
    </p:spTree>
    <p:extLst>
      <p:ext uri="{BB962C8B-B14F-4D97-AF65-F5344CB8AC3E}">
        <p14:creationId xmlns:p14="http://schemas.microsoft.com/office/powerpoint/2010/main" val="2358614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4D4DE-7FF0-8943-BEB3-17157896A8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345A30-1298-FF43-AD6D-B5C599E4977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B62BF1-7FBB-844E-BB53-9F0B1B8521E9}"/>
              </a:ext>
            </a:extLst>
          </p:cNvPr>
          <p:cNvSpPr>
            <a:spLocks noGrp="1"/>
          </p:cNvSpPr>
          <p:nvPr>
            <p:ph type="dt" sz="half" idx="10"/>
          </p:nvPr>
        </p:nvSpPr>
        <p:spPr/>
        <p:txBody>
          <a:bodyPr/>
          <a:lstStyle/>
          <a:p>
            <a:fld id="{259752F9-7A46-5045-9F2C-EBF3B58DB505}" type="datetimeFigureOut">
              <a:rPr lang="en-US" smtClean="0"/>
              <a:t>8/8/2025</a:t>
            </a:fld>
            <a:endParaRPr lang="en-US"/>
          </a:p>
        </p:txBody>
      </p:sp>
      <p:sp>
        <p:nvSpPr>
          <p:cNvPr id="5" name="Footer Placeholder 4">
            <a:extLst>
              <a:ext uri="{FF2B5EF4-FFF2-40B4-BE49-F238E27FC236}">
                <a16:creationId xmlns:a16="http://schemas.microsoft.com/office/drawing/2014/main" id="{17871EC9-8EAB-FE43-9039-69F9BA037E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F8F65F-876F-8B43-A016-E7E788F5451A}"/>
              </a:ext>
            </a:extLst>
          </p:cNvPr>
          <p:cNvSpPr>
            <a:spLocks noGrp="1"/>
          </p:cNvSpPr>
          <p:nvPr>
            <p:ph type="sldNum" sz="quarter" idx="12"/>
          </p:nvPr>
        </p:nvSpPr>
        <p:spPr/>
        <p:txBody>
          <a:bodyPr/>
          <a:lstStyle/>
          <a:p>
            <a:fld id="{3FC31D72-AF17-634B-AB02-CFED10DCA558}" type="slidenum">
              <a:rPr lang="en-US" smtClean="0"/>
              <a:t>‹#›</a:t>
            </a:fld>
            <a:endParaRPr lang="en-US"/>
          </a:p>
        </p:txBody>
      </p:sp>
    </p:spTree>
    <p:extLst>
      <p:ext uri="{BB962C8B-B14F-4D97-AF65-F5344CB8AC3E}">
        <p14:creationId xmlns:p14="http://schemas.microsoft.com/office/powerpoint/2010/main" val="529683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7F5D9-507C-D941-A5EC-7C65FEFEBE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A8BE2E-EDE2-F44A-802B-1B9771F3B2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88265E3-89C5-EB45-A422-4D366BDF19AE}"/>
              </a:ext>
            </a:extLst>
          </p:cNvPr>
          <p:cNvSpPr>
            <a:spLocks noGrp="1"/>
          </p:cNvSpPr>
          <p:nvPr>
            <p:ph type="dt" sz="half" idx="10"/>
          </p:nvPr>
        </p:nvSpPr>
        <p:spPr/>
        <p:txBody>
          <a:bodyPr/>
          <a:lstStyle/>
          <a:p>
            <a:fld id="{259752F9-7A46-5045-9F2C-EBF3B58DB505}" type="datetimeFigureOut">
              <a:rPr lang="en-US" smtClean="0"/>
              <a:t>8/8/2025</a:t>
            </a:fld>
            <a:endParaRPr lang="en-US"/>
          </a:p>
        </p:txBody>
      </p:sp>
      <p:sp>
        <p:nvSpPr>
          <p:cNvPr id="5" name="Footer Placeholder 4">
            <a:extLst>
              <a:ext uri="{FF2B5EF4-FFF2-40B4-BE49-F238E27FC236}">
                <a16:creationId xmlns:a16="http://schemas.microsoft.com/office/drawing/2014/main" id="{713AFF89-CE29-DE47-A321-108194B842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AC73C-B37F-8247-903A-0AF8BC09AEAD}"/>
              </a:ext>
            </a:extLst>
          </p:cNvPr>
          <p:cNvSpPr>
            <a:spLocks noGrp="1"/>
          </p:cNvSpPr>
          <p:nvPr>
            <p:ph type="sldNum" sz="quarter" idx="12"/>
          </p:nvPr>
        </p:nvSpPr>
        <p:spPr/>
        <p:txBody>
          <a:bodyPr/>
          <a:lstStyle/>
          <a:p>
            <a:fld id="{3FC31D72-AF17-634B-AB02-CFED10DCA558}" type="slidenum">
              <a:rPr lang="en-US" smtClean="0"/>
              <a:t>‹#›</a:t>
            </a:fld>
            <a:endParaRPr lang="en-US"/>
          </a:p>
        </p:txBody>
      </p:sp>
    </p:spTree>
    <p:extLst>
      <p:ext uri="{BB962C8B-B14F-4D97-AF65-F5344CB8AC3E}">
        <p14:creationId xmlns:p14="http://schemas.microsoft.com/office/powerpoint/2010/main" val="2415070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10B3F-5C2D-444E-B026-D43351E9C3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A97ED8-CD58-0243-8599-6D2E5FA957B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2E9713-E2D4-9049-BFCC-C7193E886A2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8275AB-6CC2-8D4B-81C7-5A5EACEA4D96}"/>
              </a:ext>
            </a:extLst>
          </p:cNvPr>
          <p:cNvSpPr>
            <a:spLocks noGrp="1"/>
          </p:cNvSpPr>
          <p:nvPr>
            <p:ph type="dt" sz="half" idx="10"/>
          </p:nvPr>
        </p:nvSpPr>
        <p:spPr/>
        <p:txBody>
          <a:bodyPr/>
          <a:lstStyle/>
          <a:p>
            <a:fld id="{259752F9-7A46-5045-9F2C-EBF3B58DB505}" type="datetimeFigureOut">
              <a:rPr lang="en-US" smtClean="0"/>
              <a:t>8/8/2025</a:t>
            </a:fld>
            <a:endParaRPr lang="en-US"/>
          </a:p>
        </p:txBody>
      </p:sp>
      <p:sp>
        <p:nvSpPr>
          <p:cNvPr id="6" name="Footer Placeholder 5">
            <a:extLst>
              <a:ext uri="{FF2B5EF4-FFF2-40B4-BE49-F238E27FC236}">
                <a16:creationId xmlns:a16="http://schemas.microsoft.com/office/drawing/2014/main" id="{B4B21D8E-B0C4-5C41-86FA-50AFAF1DD3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6E4E8F-5057-6042-A497-1BD425D6DE21}"/>
              </a:ext>
            </a:extLst>
          </p:cNvPr>
          <p:cNvSpPr>
            <a:spLocks noGrp="1"/>
          </p:cNvSpPr>
          <p:nvPr>
            <p:ph type="sldNum" sz="quarter" idx="12"/>
          </p:nvPr>
        </p:nvSpPr>
        <p:spPr/>
        <p:txBody>
          <a:bodyPr/>
          <a:lstStyle/>
          <a:p>
            <a:fld id="{3FC31D72-AF17-634B-AB02-CFED10DCA558}" type="slidenum">
              <a:rPr lang="en-US" smtClean="0"/>
              <a:t>‹#›</a:t>
            </a:fld>
            <a:endParaRPr lang="en-US"/>
          </a:p>
        </p:txBody>
      </p:sp>
    </p:spTree>
    <p:extLst>
      <p:ext uri="{BB962C8B-B14F-4D97-AF65-F5344CB8AC3E}">
        <p14:creationId xmlns:p14="http://schemas.microsoft.com/office/powerpoint/2010/main" val="2549822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AA536-0B1C-D642-91CC-7051FAB6F6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A7DBDD-FAE0-1A49-9DCE-8A0CF2A470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D79A627-2FA3-6149-A91C-8F9CFDE67AD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60C952-6F4A-4045-A889-074B5D53F2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B98BAF7-B1FC-FA4B-834E-F93DC62361F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14A1C4-BDA3-6B4A-8433-7605860C8353}"/>
              </a:ext>
            </a:extLst>
          </p:cNvPr>
          <p:cNvSpPr>
            <a:spLocks noGrp="1"/>
          </p:cNvSpPr>
          <p:nvPr>
            <p:ph type="dt" sz="half" idx="10"/>
          </p:nvPr>
        </p:nvSpPr>
        <p:spPr/>
        <p:txBody>
          <a:bodyPr/>
          <a:lstStyle/>
          <a:p>
            <a:fld id="{259752F9-7A46-5045-9F2C-EBF3B58DB505}" type="datetimeFigureOut">
              <a:rPr lang="en-US" smtClean="0"/>
              <a:t>8/8/2025</a:t>
            </a:fld>
            <a:endParaRPr lang="en-US"/>
          </a:p>
        </p:txBody>
      </p:sp>
      <p:sp>
        <p:nvSpPr>
          <p:cNvPr id="8" name="Footer Placeholder 7">
            <a:extLst>
              <a:ext uri="{FF2B5EF4-FFF2-40B4-BE49-F238E27FC236}">
                <a16:creationId xmlns:a16="http://schemas.microsoft.com/office/drawing/2014/main" id="{CD260A27-623D-6444-AE51-069319BD7B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113219-983E-B74B-97E7-3B9DF7BBF124}"/>
              </a:ext>
            </a:extLst>
          </p:cNvPr>
          <p:cNvSpPr>
            <a:spLocks noGrp="1"/>
          </p:cNvSpPr>
          <p:nvPr>
            <p:ph type="sldNum" sz="quarter" idx="12"/>
          </p:nvPr>
        </p:nvSpPr>
        <p:spPr/>
        <p:txBody>
          <a:bodyPr/>
          <a:lstStyle/>
          <a:p>
            <a:fld id="{3FC31D72-AF17-634B-AB02-CFED10DCA558}" type="slidenum">
              <a:rPr lang="en-US" smtClean="0"/>
              <a:t>‹#›</a:t>
            </a:fld>
            <a:endParaRPr lang="en-US"/>
          </a:p>
        </p:txBody>
      </p:sp>
    </p:spTree>
    <p:extLst>
      <p:ext uri="{BB962C8B-B14F-4D97-AF65-F5344CB8AC3E}">
        <p14:creationId xmlns:p14="http://schemas.microsoft.com/office/powerpoint/2010/main" val="517415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4BECB-7648-A945-9480-913CE02807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FF2337-CFC7-C340-94FB-563A49A42AF5}"/>
              </a:ext>
            </a:extLst>
          </p:cNvPr>
          <p:cNvSpPr>
            <a:spLocks noGrp="1"/>
          </p:cNvSpPr>
          <p:nvPr>
            <p:ph type="dt" sz="half" idx="10"/>
          </p:nvPr>
        </p:nvSpPr>
        <p:spPr/>
        <p:txBody>
          <a:bodyPr/>
          <a:lstStyle/>
          <a:p>
            <a:fld id="{259752F9-7A46-5045-9F2C-EBF3B58DB505}" type="datetimeFigureOut">
              <a:rPr lang="en-US" smtClean="0"/>
              <a:t>8/8/2025</a:t>
            </a:fld>
            <a:endParaRPr lang="en-US"/>
          </a:p>
        </p:txBody>
      </p:sp>
      <p:sp>
        <p:nvSpPr>
          <p:cNvPr id="4" name="Footer Placeholder 3">
            <a:extLst>
              <a:ext uri="{FF2B5EF4-FFF2-40B4-BE49-F238E27FC236}">
                <a16:creationId xmlns:a16="http://schemas.microsoft.com/office/drawing/2014/main" id="{B4754D41-A626-0946-A074-B36F6ADEC0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724AD7-0723-7F4A-BC4C-85022A25742F}"/>
              </a:ext>
            </a:extLst>
          </p:cNvPr>
          <p:cNvSpPr>
            <a:spLocks noGrp="1"/>
          </p:cNvSpPr>
          <p:nvPr>
            <p:ph type="sldNum" sz="quarter" idx="12"/>
          </p:nvPr>
        </p:nvSpPr>
        <p:spPr/>
        <p:txBody>
          <a:bodyPr/>
          <a:lstStyle/>
          <a:p>
            <a:fld id="{3FC31D72-AF17-634B-AB02-CFED10DCA558}" type="slidenum">
              <a:rPr lang="en-US" smtClean="0"/>
              <a:t>‹#›</a:t>
            </a:fld>
            <a:endParaRPr lang="en-US"/>
          </a:p>
        </p:txBody>
      </p:sp>
    </p:spTree>
    <p:extLst>
      <p:ext uri="{BB962C8B-B14F-4D97-AF65-F5344CB8AC3E}">
        <p14:creationId xmlns:p14="http://schemas.microsoft.com/office/powerpoint/2010/main" val="1647455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4C6693-CBA7-2648-90D0-A242B47DD2CA}"/>
              </a:ext>
            </a:extLst>
          </p:cNvPr>
          <p:cNvSpPr>
            <a:spLocks noGrp="1"/>
          </p:cNvSpPr>
          <p:nvPr>
            <p:ph type="dt" sz="half" idx="10"/>
          </p:nvPr>
        </p:nvSpPr>
        <p:spPr/>
        <p:txBody>
          <a:bodyPr/>
          <a:lstStyle/>
          <a:p>
            <a:fld id="{259752F9-7A46-5045-9F2C-EBF3B58DB505}" type="datetimeFigureOut">
              <a:rPr lang="en-US" smtClean="0"/>
              <a:t>8/8/2025</a:t>
            </a:fld>
            <a:endParaRPr lang="en-US"/>
          </a:p>
        </p:txBody>
      </p:sp>
      <p:sp>
        <p:nvSpPr>
          <p:cNvPr id="3" name="Footer Placeholder 2">
            <a:extLst>
              <a:ext uri="{FF2B5EF4-FFF2-40B4-BE49-F238E27FC236}">
                <a16:creationId xmlns:a16="http://schemas.microsoft.com/office/drawing/2014/main" id="{ED17D43B-71E8-CA4D-A0FE-AE32C046FC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58C3C0-DA39-EA4C-91B9-A44D9CAA1842}"/>
              </a:ext>
            </a:extLst>
          </p:cNvPr>
          <p:cNvSpPr>
            <a:spLocks noGrp="1"/>
          </p:cNvSpPr>
          <p:nvPr>
            <p:ph type="sldNum" sz="quarter" idx="12"/>
          </p:nvPr>
        </p:nvSpPr>
        <p:spPr/>
        <p:txBody>
          <a:bodyPr/>
          <a:lstStyle/>
          <a:p>
            <a:fld id="{3FC31D72-AF17-634B-AB02-CFED10DCA558}" type="slidenum">
              <a:rPr lang="en-US" smtClean="0"/>
              <a:t>‹#›</a:t>
            </a:fld>
            <a:endParaRPr lang="en-US"/>
          </a:p>
        </p:txBody>
      </p:sp>
    </p:spTree>
    <p:extLst>
      <p:ext uri="{BB962C8B-B14F-4D97-AF65-F5344CB8AC3E}">
        <p14:creationId xmlns:p14="http://schemas.microsoft.com/office/powerpoint/2010/main" val="547270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DECE5-B850-0143-A70D-410B523E2B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88B3F7D-52A8-3749-89A5-4161832722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879B1B-0452-2E46-ADB7-59C2F5ACD9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5092FFF-550B-4846-98DC-F1CC5AFB8BF2}"/>
              </a:ext>
            </a:extLst>
          </p:cNvPr>
          <p:cNvSpPr>
            <a:spLocks noGrp="1"/>
          </p:cNvSpPr>
          <p:nvPr>
            <p:ph type="dt" sz="half" idx="10"/>
          </p:nvPr>
        </p:nvSpPr>
        <p:spPr/>
        <p:txBody>
          <a:bodyPr/>
          <a:lstStyle/>
          <a:p>
            <a:fld id="{259752F9-7A46-5045-9F2C-EBF3B58DB505}" type="datetimeFigureOut">
              <a:rPr lang="en-US" smtClean="0"/>
              <a:t>8/8/2025</a:t>
            </a:fld>
            <a:endParaRPr lang="en-US"/>
          </a:p>
        </p:txBody>
      </p:sp>
      <p:sp>
        <p:nvSpPr>
          <p:cNvPr id="6" name="Footer Placeholder 5">
            <a:extLst>
              <a:ext uri="{FF2B5EF4-FFF2-40B4-BE49-F238E27FC236}">
                <a16:creationId xmlns:a16="http://schemas.microsoft.com/office/drawing/2014/main" id="{4C93754E-15BC-EA40-B23B-7E0E173990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371D17-7DE4-7A47-B04C-069361398E21}"/>
              </a:ext>
            </a:extLst>
          </p:cNvPr>
          <p:cNvSpPr>
            <a:spLocks noGrp="1"/>
          </p:cNvSpPr>
          <p:nvPr>
            <p:ph type="sldNum" sz="quarter" idx="12"/>
          </p:nvPr>
        </p:nvSpPr>
        <p:spPr/>
        <p:txBody>
          <a:bodyPr/>
          <a:lstStyle/>
          <a:p>
            <a:fld id="{3FC31D72-AF17-634B-AB02-CFED10DCA558}" type="slidenum">
              <a:rPr lang="en-US" smtClean="0"/>
              <a:t>‹#›</a:t>
            </a:fld>
            <a:endParaRPr lang="en-US"/>
          </a:p>
        </p:txBody>
      </p:sp>
    </p:spTree>
    <p:extLst>
      <p:ext uri="{BB962C8B-B14F-4D97-AF65-F5344CB8AC3E}">
        <p14:creationId xmlns:p14="http://schemas.microsoft.com/office/powerpoint/2010/main" val="1622155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80400-D917-E149-A089-75632BE2C5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F8461F-E210-7E4C-BA9F-E176722A67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7D6E0A-9B94-6849-8381-12332DDD8C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942FE41-85CF-FD48-8A50-BA74A9C72AB6}"/>
              </a:ext>
            </a:extLst>
          </p:cNvPr>
          <p:cNvSpPr>
            <a:spLocks noGrp="1"/>
          </p:cNvSpPr>
          <p:nvPr>
            <p:ph type="dt" sz="half" idx="10"/>
          </p:nvPr>
        </p:nvSpPr>
        <p:spPr/>
        <p:txBody>
          <a:bodyPr/>
          <a:lstStyle/>
          <a:p>
            <a:fld id="{259752F9-7A46-5045-9F2C-EBF3B58DB505}" type="datetimeFigureOut">
              <a:rPr lang="en-US" smtClean="0"/>
              <a:t>8/8/2025</a:t>
            </a:fld>
            <a:endParaRPr lang="en-US"/>
          </a:p>
        </p:txBody>
      </p:sp>
      <p:sp>
        <p:nvSpPr>
          <p:cNvPr id="6" name="Footer Placeholder 5">
            <a:extLst>
              <a:ext uri="{FF2B5EF4-FFF2-40B4-BE49-F238E27FC236}">
                <a16:creationId xmlns:a16="http://schemas.microsoft.com/office/drawing/2014/main" id="{C07B5E2A-F9BA-4C4B-8D0D-671E3608504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13D067D-AEF2-4844-B471-73F874800E7D}"/>
              </a:ext>
            </a:extLst>
          </p:cNvPr>
          <p:cNvSpPr>
            <a:spLocks noGrp="1"/>
          </p:cNvSpPr>
          <p:nvPr>
            <p:ph type="sldNum" sz="quarter" idx="12"/>
          </p:nvPr>
        </p:nvSpPr>
        <p:spPr/>
        <p:txBody>
          <a:bodyPr/>
          <a:lstStyle/>
          <a:p>
            <a:fld id="{3FC31D72-AF17-634B-AB02-CFED10DCA558}" type="slidenum">
              <a:rPr lang="en-US" smtClean="0"/>
              <a:t>‹#›</a:t>
            </a:fld>
            <a:endParaRPr lang="en-US"/>
          </a:p>
        </p:txBody>
      </p:sp>
    </p:spTree>
    <p:extLst>
      <p:ext uri="{BB962C8B-B14F-4D97-AF65-F5344CB8AC3E}">
        <p14:creationId xmlns:p14="http://schemas.microsoft.com/office/powerpoint/2010/main" val="696036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6EF4D2-C634-0348-B419-19F10C01B4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0B33FB-0414-6741-8B77-2E6BC711D3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6C66CF-207E-0549-824D-D0C45E3D09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9752F9-7A46-5045-9F2C-EBF3B58DB505}" type="datetimeFigureOut">
              <a:rPr lang="en-US" smtClean="0"/>
              <a:t>8/8/2025</a:t>
            </a:fld>
            <a:endParaRPr lang="en-US"/>
          </a:p>
        </p:txBody>
      </p:sp>
      <p:sp>
        <p:nvSpPr>
          <p:cNvPr id="5" name="Footer Placeholder 4">
            <a:extLst>
              <a:ext uri="{FF2B5EF4-FFF2-40B4-BE49-F238E27FC236}">
                <a16:creationId xmlns:a16="http://schemas.microsoft.com/office/drawing/2014/main" id="{284D4DB5-4D56-4249-99F7-BC8531BB2A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0697DED-CB00-4243-BF22-E606D0CA93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C31D72-AF17-634B-AB02-CFED10DCA558}" type="slidenum">
              <a:rPr lang="en-US" smtClean="0"/>
              <a:t>‹#›</a:t>
            </a:fld>
            <a:endParaRPr lang="en-US"/>
          </a:p>
        </p:txBody>
      </p:sp>
    </p:spTree>
    <p:extLst>
      <p:ext uri="{BB962C8B-B14F-4D97-AF65-F5344CB8AC3E}">
        <p14:creationId xmlns:p14="http://schemas.microsoft.com/office/powerpoint/2010/main" val="3255961508"/>
      </p:ext>
    </p:extLst>
  </p:cSld>
  <p:clrMap bg1="lt1" tx1="dk1" bg2="lt2" tx2="dk2" accent1="accent1" accent2="accent2" accent3="accent3" accent4="accent4" accent5="accent5" accent6="accent6" hlink="hlink" folHlink="folHlink"/>
  <p:sldLayoutIdLst>
    <p:sldLayoutId id="2147484696" r:id="rId1"/>
    <p:sldLayoutId id="2147484697" r:id="rId2"/>
    <p:sldLayoutId id="2147484698" r:id="rId3"/>
    <p:sldLayoutId id="2147484699" r:id="rId4"/>
    <p:sldLayoutId id="2147484700" r:id="rId5"/>
    <p:sldLayoutId id="2147484701" r:id="rId6"/>
    <p:sldLayoutId id="2147484702" r:id="rId7"/>
    <p:sldLayoutId id="2147484703" r:id="rId8"/>
    <p:sldLayoutId id="2147484704" r:id="rId9"/>
    <p:sldLayoutId id="2147484705" r:id="rId10"/>
    <p:sldLayoutId id="21474847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eng.auburn.edu/~szm0001/"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647F3-DD05-D042-B7D5-A89C1B3D1892}"/>
              </a:ext>
            </a:extLst>
          </p:cNvPr>
          <p:cNvSpPr>
            <a:spLocks noGrp="1"/>
          </p:cNvSpPr>
          <p:nvPr>
            <p:ph type="title"/>
          </p:nvPr>
        </p:nvSpPr>
        <p:spPr>
          <a:xfrm>
            <a:off x="838200" y="2082165"/>
            <a:ext cx="10515600" cy="1325563"/>
          </a:xfrm>
        </p:spPr>
        <p:txBody>
          <a:bodyPr>
            <a:normAutofit/>
          </a:bodyPr>
          <a:lstStyle/>
          <a:p>
            <a:pPr algn="ctr"/>
            <a:r>
              <a:rPr lang="en-US" sz="4000" dirty="0"/>
              <a:t>Towards a Unified Few-Shot Learning Evaluation Framework for RF Fingerprinting</a:t>
            </a:r>
          </a:p>
        </p:txBody>
      </p:sp>
      <p:sp>
        <p:nvSpPr>
          <p:cNvPr id="4" name="TextBox 3">
            <a:extLst>
              <a:ext uri="{FF2B5EF4-FFF2-40B4-BE49-F238E27FC236}">
                <a16:creationId xmlns:a16="http://schemas.microsoft.com/office/drawing/2014/main" id="{1D2AE0E7-0863-C34D-B817-C39424866916}"/>
              </a:ext>
            </a:extLst>
          </p:cNvPr>
          <p:cNvSpPr txBox="1"/>
          <p:nvPr/>
        </p:nvSpPr>
        <p:spPr>
          <a:xfrm>
            <a:off x="1291747" y="4114300"/>
            <a:ext cx="9608505" cy="400110"/>
          </a:xfrm>
          <a:prstGeom prst="rect">
            <a:avLst/>
          </a:prstGeom>
          <a:noFill/>
        </p:spPr>
        <p:txBody>
          <a:bodyPr wrap="square" rtlCol="0">
            <a:spAutoFit/>
          </a:bodyPr>
          <a:lstStyle/>
          <a:p>
            <a:pPr algn="ctr"/>
            <a:r>
              <a:rPr lang="en-US" sz="2000" baseline="30000" dirty="0"/>
              <a:t>†</a:t>
            </a:r>
            <a:r>
              <a:rPr lang="en-US" sz="2000" dirty="0"/>
              <a:t>Sai Shi, </a:t>
            </a:r>
            <a:r>
              <a:rPr lang="en-US" sz="2000" baseline="30000" dirty="0"/>
              <a:t>†</a:t>
            </a:r>
            <a:r>
              <a:rPr lang="en-US" sz="2000" dirty="0"/>
              <a:t>Vahid </a:t>
            </a:r>
            <a:r>
              <a:rPr lang="en-US" sz="2000" dirty="0" err="1"/>
              <a:t>Mahzoon</a:t>
            </a:r>
            <a:r>
              <a:rPr lang="en-US" sz="2000" dirty="0"/>
              <a:t>, </a:t>
            </a:r>
            <a:r>
              <a:rPr lang="en-US" sz="2000" baseline="30000" dirty="0"/>
              <a:t>‡</a:t>
            </a:r>
            <a:r>
              <a:rPr lang="en-US" sz="2000" dirty="0" err="1"/>
              <a:t>Xuyu</a:t>
            </a:r>
            <a:r>
              <a:rPr lang="en-US" sz="2000" dirty="0"/>
              <a:t> Wang, </a:t>
            </a:r>
            <a:r>
              <a:rPr lang="en-US" sz="2000" baseline="30000" dirty="0"/>
              <a:t>§</a:t>
            </a:r>
            <a:r>
              <a:rPr lang="en-US" sz="2000" u="sng" dirty="0"/>
              <a:t>Shiwen Mao</a:t>
            </a:r>
            <a:r>
              <a:rPr lang="en-US" sz="2000" dirty="0"/>
              <a:t>, </a:t>
            </a:r>
            <a:r>
              <a:rPr lang="en-US" sz="2000" baseline="30000" dirty="0"/>
              <a:t>†</a:t>
            </a:r>
            <a:r>
              <a:rPr lang="en-US" sz="2000" dirty="0"/>
              <a:t>Jie Wu, and </a:t>
            </a:r>
            <a:r>
              <a:rPr lang="en-US" sz="2000" baseline="30000" dirty="0"/>
              <a:t>†</a:t>
            </a:r>
            <a:r>
              <a:rPr lang="en-US" sz="2000" dirty="0"/>
              <a:t>Slobodan Vucetic</a:t>
            </a:r>
          </a:p>
        </p:txBody>
      </p:sp>
      <p:pic>
        <p:nvPicPr>
          <p:cNvPr id="6" name="Picture 5">
            <a:extLst>
              <a:ext uri="{FF2B5EF4-FFF2-40B4-BE49-F238E27FC236}">
                <a16:creationId xmlns:a16="http://schemas.microsoft.com/office/drawing/2014/main" id="{9A4B59BA-AC09-4DCC-5EBA-04F7005CD86F}"/>
              </a:ext>
            </a:extLst>
          </p:cNvPr>
          <p:cNvPicPr>
            <a:picLocks noChangeAspect="1"/>
          </p:cNvPicPr>
          <p:nvPr/>
        </p:nvPicPr>
        <p:blipFill>
          <a:blip r:embed="rId2"/>
          <a:stretch>
            <a:fillRect/>
          </a:stretch>
        </p:blipFill>
        <p:spPr>
          <a:xfrm>
            <a:off x="109731" y="59184"/>
            <a:ext cx="728469" cy="740921"/>
          </a:xfrm>
          <a:prstGeom prst="rect">
            <a:avLst/>
          </a:prstGeom>
        </p:spPr>
      </p:pic>
      <p:pic>
        <p:nvPicPr>
          <p:cNvPr id="7" name="Picture 6">
            <a:extLst>
              <a:ext uri="{FF2B5EF4-FFF2-40B4-BE49-F238E27FC236}">
                <a16:creationId xmlns:a16="http://schemas.microsoft.com/office/drawing/2014/main" id="{6ED6D7A8-E00F-424D-A9D4-3DE9F721ECA0}"/>
              </a:ext>
            </a:extLst>
          </p:cNvPr>
          <p:cNvPicPr>
            <a:picLocks noChangeAspect="1"/>
          </p:cNvPicPr>
          <p:nvPr/>
        </p:nvPicPr>
        <p:blipFill>
          <a:blip r:embed="rId3"/>
          <a:stretch>
            <a:fillRect/>
          </a:stretch>
        </p:blipFill>
        <p:spPr>
          <a:xfrm>
            <a:off x="2465761" y="-390"/>
            <a:ext cx="953046" cy="860065"/>
          </a:xfrm>
          <a:prstGeom prst="rect">
            <a:avLst/>
          </a:prstGeom>
        </p:spPr>
      </p:pic>
      <p:pic>
        <p:nvPicPr>
          <p:cNvPr id="8" name="Picture 7">
            <a:extLst>
              <a:ext uri="{FF2B5EF4-FFF2-40B4-BE49-F238E27FC236}">
                <a16:creationId xmlns:a16="http://schemas.microsoft.com/office/drawing/2014/main" id="{8C8718E0-6082-9F66-BEBF-8B62B614BEFD}"/>
              </a:ext>
            </a:extLst>
          </p:cNvPr>
          <p:cNvPicPr>
            <a:picLocks noChangeAspect="1"/>
          </p:cNvPicPr>
          <p:nvPr/>
        </p:nvPicPr>
        <p:blipFill>
          <a:blip r:embed="rId4"/>
          <a:stretch>
            <a:fillRect/>
          </a:stretch>
        </p:blipFill>
        <p:spPr>
          <a:xfrm>
            <a:off x="961309" y="59183"/>
            <a:ext cx="1456293" cy="740921"/>
          </a:xfrm>
          <a:prstGeom prst="rect">
            <a:avLst/>
          </a:prstGeom>
        </p:spPr>
      </p:pic>
      <p:sp>
        <p:nvSpPr>
          <p:cNvPr id="9" name="TextBox 8">
            <a:extLst>
              <a:ext uri="{FF2B5EF4-FFF2-40B4-BE49-F238E27FC236}">
                <a16:creationId xmlns:a16="http://schemas.microsoft.com/office/drawing/2014/main" id="{A9C347DA-0A34-16F7-FF7C-3A807619DBA9}"/>
              </a:ext>
            </a:extLst>
          </p:cNvPr>
          <p:cNvSpPr txBox="1"/>
          <p:nvPr/>
        </p:nvSpPr>
        <p:spPr>
          <a:xfrm>
            <a:off x="2055591" y="4641452"/>
            <a:ext cx="8152711" cy="1200329"/>
          </a:xfrm>
          <a:prstGeom prst="rect">
            <a:avLst/>
          </a:prstGeom>
          <a:noFill/>
        </p:spPr>
        <p:txBody>
          <a:bodyPr wrap="square" rtlCol="0">
            <a:spAutoFit/>
          </a:bodyPr>
          <a:lstStyle/>
          <a:p>
            <a:pPr algn="ctr"/>
            <a:r>
              <a:rPr lang="en-US" baseline="30000" dirty="0"/>
              <a:t>†</a:t>
            </a:r>
            <a:r>
              <a:rPr lang="en-US" dirty="0"/>
              <a:t>Computer and Information Science Department, Temple University, Philadelphia, PA</a:t>
            </a:r>
          </a:p>
          <a:p>
            <a:pPr algn="ctr"/>
            <a:r>
              <a:rPr lang="en-US" baseline="30000" dirty="0"/>
              <a:t>‡</a:t>
            </a:r>
            <a:r>
              <a:rPr lang="en-US" dirty="0"/>
              <a:t>Knight Foundation School of Computing and Information Sciences, Florida International University, Miami, FL</a:t>
            </a:r>
          </a:p>
          <a:p>
            <a:pPr algn="ctr"/>
            <a:r>
              <a:rPr lang="en-US" baseline="30000" dirty="0"/>
              <a:t>§</a:t>
            </a:r>
            <a:r>
              <a:rPr lang="en-US" dirty="0"/>
              <a:t>Department of Electrical and Computer Engineering, Auburn University, Auburn, AL</a:t>
            </a:r>
          </a:p>
        </p:txBody>
      </p:sp>
    </p:spTree>
    <p:extLst>
      <p:ext uri="{BB962C8B-B14F-4D97-AF65-F5344CB8AC3E}">
        <p14:creationId xmlns:p14="http://schemas.microsoft.com/office/powerpoint/2010/main" val="1731246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4FD5A-9D05-DEF0-6048-745EB8481D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D20D1B-5BF6-2A8A-BEA9-58A9452C7565}"/>
              </a:ext>
            </a:extLst>
          </p:cNvPr>
          <p:cNvSpPr>
            <a:spLocks noGrp="1"/>
          </p:cNvSpPr>
          <p:nvPr>
            <p:ph type="title"/>
          </p:nvPr>
        </p:nvSpPr>
        <p:spPr/>
        <p:txBody>
          <a:bodyPr/>
          <a:lstStyle/>
          <a:p>
            <a:r>
              <a:rPr lang="en" dirty="0"/>
              <a:t>Transfer Learning</a:t>
            </a:r>
            <a:endParaRPr lang="en-US" dirty="0"/>
          </a:p>
        </p:txBody>
      </p:sp>
      <p:sp>
        <p:nvSpPr>
          <p:cNvPr id="7" name="Content Placeholder 6">
            <a:extLst>
              <a:ext uri="{FF2B5EF4-FFF2-40B4-BE49-F238E27FC236}">
                <a16:creationId xmlns:a16="http://schemas.microsoft.com/office/drawing/2014/main" id="{4A219E1D-F5EC-5DA3-4014-DE67864714EE}"/>
              </a:ext>
            </a:extLst>
          </p:cNvPr>
          <p:cNvSpPr>
            <a:spLocks noGrp="1"/>
          </p:cNvSpPr>
          <p:nvPr>
            <p:ph idx="1"/>
          </p:nvPr>
        </p:nvSpPr>
        <p:spPr>
          <a:xfrm>
            <a:off x="838200" y="1465262"/>
            <a:ext cx="10515600" cy="4351338"/>
          </a:xfrm>
        </p:spPr>
        <p:txBody>
          <a:bodyPr>
            <a:normAutofit/>
          </a:bodyPr>
          <a:lstStyle/>
          <a:p>
            <a:pPr>
              <a:lnSpc>
                <a:spcPct val="130000"/>
              </a:lnSpc>
            </a:pPr>
            <a:r>
              <a:rPr lang="en-US" sz="2000" b="1" dirty="0"/>
              <a:t>Source domain:</a:t>
            </a:r>
            <a:r>
              <a:rPr lang="en-US" sz="2000" dirty="0"/>
              <a:t>  Input space and the joint probability distribution over inputs and labels</a:t>
            </a:r>
          </a:p>
          <a:p>
            <a:pPr>
              <a:lnSpc>
                <a:spcPct val="130000"/>
              </a:lnSpc>
            </a:pPr>
            <a:endParaRPr lang="en-US" sz="2000" dirty="0"/>
          </a:p>
          <a:p>
            <a:pPr>
              <a:lnSpc>
                <a:spcPct val="130000"/>
              </a:lnSpc>
            </a:pPr>
            <a:r>
              <a:rPr lang="en-US" sz="2000" b="1" dirty="0"/>
              <a:t>Target domain:</a:t>
            </a:r>
            <a:r>
              <a:rPr lang="en-US" sz="2000" dirty="0"/>
              <a:t> A different environment with a shifted signal distribution which has limited labeled data</a:t>
            </a:r>
          </a:p>
          <a:p>
            <a:pPr>
              <a:lnSpc>
                <a:spcPct val="130000"/>
              </a:lnSpc>
            </a:pPr>
            <a:endParaRPr lang="en-US" sz="1800" dirty="0"/>
          </a:p>
          <a:p>
            <a:pPr>
              <a:lnSpc>
                <a:spcPct val="130000"/>
              </a:lnSpc>
            </a:pPr>
            <a:r>
              <a:rPr lang="en-US" sz="2000" b="1" dirty="0"/>
              <a:t>Goal:</a:t>
            </a:r>
            <a:r>
              <a:rPr lang="en-US" sz="2000" dirty="0"/>
              <a:t> Given a large dataset from the source domain and a small dataset from the target domain,  to learn a predictor that maximizes the accuracy over the target domain, while maintaining high accuracy over the source domain</a:t>
            </a:r>
          </a:p>
        </p:txBody>
      </p:sp>
      <p:pic>
        <p:nvPicPr>
          <p:cNvPr id="10" name="Picture 9">
            <a:extLst>
              <a:ext uri="{FF2B5EF4-FFF2-40B4-BE49-F238E27FC236}">
                <a16:creationId xmlns:a16="http://schemas.microsoft.com/office/drawing/2014/main" id="{09D09361-D353-DDCE-052C-889F98FEF17F}"/>
              </a:ext>
            </a:extLst>
          </p:cNvPr>
          <p:cNvPicPr>
            <a:picLocks noChangeAspect="1"/>
          </p:cNvPicPr>
          <p:nvPr/>
        </p:nvPicPr>
        <p:blipFill>
          <a:blip r:embed="rId3"/>
          <a:stretch>
            <a:fillRect/>
          </a:stretch>
        </p:blipFill>
        <p:spPr>
          <a:xfrm>
            <a:off x="3297836" y="5189150"/>
            <a:ext cx="1744688" cy="395598"/>
          </a:xfrm>
          <a:prstGeom prst="rect">
            <a:avLst/>
          </a:prstGeom>
        </p:spPr>
      </p:pic>
      <p:pic>
        <p:nvPicPr>
          <p:cNvPr id="11" name="Picture 10">
            <a:extLst>
              <a:ext uri="{FF2B5EF4-FFF2-40B4-BE49-F238E27FC236}">
                <a16:creationId xmlns:a16="http://schemas.microsoft.com/office/drawing/2014/main" id="{40966610-757E-8806-F54E-F47AA2B02910}"/>
              </a:ext>
            </a:extLst>
          </p:cNvPr>
          <p:cNvPicPr>
            <a:picLocks noChangeAspect="1"/>
          </p:cNvPicPr>
          <p:nvPr/>
        </p:nvPicPr>
        <p:blipFill>
          <a:blip r:embed="rId4"/>
          <a:stretch>
            <a:fillRect/>
          </a:stretch>
        </p:blipFill>
        <p:spPr>
          <a:xfrm>
            <a:off x="3309559" y="5781965"/>
            <a:ext cx="1795407" cy="395598"/>
          </a:xfrm>
          <a:prstGeom prst="rect">
            <a:avLst/>
          </a:prstGeom>
        </p:spPr>
      </p:pic>
      <p:sp>
        <p:nvSpPr>
          <p:cNvPr id="12" name="Right Arrow 11">
            <a:extLst>
              <a:ext uri="{FF2B5EF4-FFF2-40B4-BE49-F238E27FC236}">
                <a16:creationId xmlns:a16="http://schemas.microsoft.com/office/drawing/2014/main" id="{FCED6B02-F966-8E5D-36F6-1DD9253D3DCD}"/>
              </a:ext>
            </a:extLst>
          </p:cNvPr>
          <p:cNvSpPr/>
          <p:nvPr/>
        </p:nvSpPr>
        <p:spPr>
          <a:xfrm>
            <a:off x="5604603" y="5392738"/>
            <a:ext cx="869430" cy="60418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14D27188-98B9-8CF6-CF63-1CDBFFB590BC}"/>
              </a:ext>
            </a:extLst>
          </p:cNvPr>
          <p:cNvPicPr>
            <a:picLocks noChangeAspect="1"/>
          </p:cNvPicPr>
          <p:nvPr/>
        </p:nvPicPr>
        <p:blipFill>
          <a:blip r:embed="rId5"/>
          <a:stretch>
            <a:fillRect/>
          </a:stretch>
        </p:blipFill>
        <p:spPr>
          <a:xfrm>
            <a:off x="4040578" y="2038927"/>
            <a:ext cx="2593834" cy="312122"/>
          </a:xfrm>
          <a:prstGeom prst="rect">
            <a:avLst/>
          </a:prstGeom>
        </p:spPr>
      </p:pic>
      <p:pic>
        <p:nvPicPr>
          <p:cNvPr id="14" name="Picture 13">
            <a:extLst>
              <a:ext uri="{FF2B5EF4-FFF2-40B4-BE49-F238E27FC236}">
                <a16:creationId xmlns:a16="http://schemas.microsoft.com/office/drawing/2014/main" id="{83037460-A8D7-28B4-8C85-63DCECAFA6EA}"/>
              </a:ext>
            </a:extLst>
          </p:cNvPr>
          <p:cNvPicPr>
            <a:picLocks noChangeAspect="1"/>
          </p:cNvPicPr>
          <p:nvPr/>
        </p:nvPicPr>
        <p:blipFill>
          <a:blip r:embed="rId6"/>
          <a:stretch>
            <a:fillRect/>
          </a:stretch>
        </p:blipFill>
        <p:spPr>
          <a:xfrm>
            <a:off x="4040578" y="3383003"/>
            <a:ext cx="2708565" cy="325927"/>
          </a:xfrm>
          <a:prstGeom prst="rect">
            <a:avLst/>
          </a:prstGeom>
        </p:spPr>
      </p:pic>
      <p:pic>
        <p:nvPicPr>
          <p:cNvPr id="15" name="Picture 14">
            <a:extLst>
              <a:ext uri="{FF2B5EF4-FFF2-40B4-BE49-F238E27FC236}">
                <a16:creationId xmlns:a16="http://schemas.microsoft.com/office/drawing/2014/main" id="{B0674488-E464-16FD-7460-A2243D343F62}"/>
              </a:ext>
            </a:extLst>
          </p:cNvPr>
          <p:cNvPicPr>
            <a:picLocks noChangeAspect="1"/>
          </p:cNvPicPr>
          <p:nvPr/>
        </p:nvPicPr>
        <p:blipFill>
          <a:blip r:embed="rId7"/>
          <a:stretch>
            <a:fillRect/>
          </a:stretch>
        </p:blipFill>
        <p:spPr>
          <a:xfrm>
            <a:off x="6962784" y="5499436"/>
            <a:ext cx="1451685" cy="382480"/>
          </a:xfrm>
          <a:prstGeom prst="rect">
            <a:avLst/>
          </a:prstGeom>
        </p:spPr>
      </p:pic>
    </p:spTree>
    <p:extLst>
      <p:ext uri="{BB962C8B-B14F-4D97-AF65-F5344CB8AC3E}">
        <p14:creationId xmlns:p14="http://schemas.microsoft.com/office/powerpoint/2010/main" val="4288608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2CA79-3A27-1D41-973B-ECE5C1EA9761}"/>
              </a:ext>
            </a:extLst>
          </p:cNvPr>
          <p:cNvSpPr>
            <a:spLocks noGrp="1"/>
          </p:cNvSpPr>
          <p:nvPr>
            <p:ph type="title"/>
          </p:nvPr>
        </p:nvSpPr>
        <p:spPr/>
        <p:txBody>
          <a:bodyPr/>
          <a:lstStyle/>
          <a:p>
            <a:r>
              <a:rPr lang="en-US" dirty="0"/>
              <a:t>Approaches</a:t>
            </a:r>
          </a:p>
        </p:txBody>
      </p:sp>
      <p:pic>
        <p:nvPicPr>
          <p:cNvPr id="6" name="Google Shape;84;p17">
            <a:extLst>
              <a:ext uri="{FF2B5EF4-FFF2-40B4-BE49-F238E27FC236}">
                <a16:creationId xmlns:a16="http://schemas.microsoft.com/office/drawing/2014/main" id="{35919AB0-99B5-3441-8174-6871D8CA9F6E}"/>
              </a:ext>
            </a:extLst>
          </p:cNvPr>
          <p:cNvPicPr preferRelativeResize="0"/>
          <p:nvPr/>
        </p:nvPicPr>
        <p:blipFill>
          <a:blip r:embed="rId2">
            <a:alphaModFix/>
          </a:blip>
          <a:stretch>
            <a:fillRect/>
          </a:stretch>
        </p:blipFill>
        <p:spPr>
          <a:xfrm>
            <a:off x="1457318" y="1954306"/>
            <a:ext cx="8967931" cy="4155828"/>
          </a:xfrm>
          <a:prstGeom prst="rect">
            <a:avLst/>
          </a:prstGeom>
          <a:noFill/>
          <a:ln>
            <a:noFill/>
          </a:ln>
        </p:spPr>
      </p:pic>
      <p:sp>
        <p:nvSpPr>
          <p:cNvPr id="7" name="Google Shape;85;p17">
            <a:extLst>
              <a:ext uri="{FF2B5EF4-FFF2-40B4-BE49-F238E27FC236}">
                <a16:creationId xmlns:a16="http://schemas.microsoft.com/office/drawing/2014/main" id="{68F42305-8213-D343-8EA1-AA2D8F394BF7}"/>
              </a:ext>
            </a:extLst>
          </p:cNvPr>
          <p:cNvSpPr txBox="1"/>
          <p:nvPr/>
        </p:nvSpPr>
        <p:spPr>
          <a:xfrm>
            <a:off x="5505950" y="4303599"/>
            <a:ext cx="5378632" cy="1625030"/>
          </a:xfrm>
          <a:prstGeom prst="rect">
            <a:avLst/>
          </a:prstGeom>
          <a:noFill/>
          <a:ln>
            <a:noFill/>
          </a:ln>
        </p:spPr>
        <p:txBody>
          <a:bodyPr spcFirstLastPara="1" wrap="square" lIns="91425" tIns="91425" rIns="91425" bIns="91425" anchor="t" anchorCtr="0">
            <a:spAutoFit/>
          </a:bodyPr>
          <a:lstStyle/>
          <a:p>
            <a:pPr marL="171450" lvl="0" indent="-171450" algn="l" rtl="0">
              <a:lnSpc>
                <a:spcPct val="130000"/>
              </a:lnSpc>
              <a:spcBef>
                <a:spcPts val="0"/>
              </a:spcBef>
              <a:spcAft>
                <a:spcPts val="0"/>
              </a:spcAft>
              <a:buFont typeface="Arial" panose="020B0604020202020204" pitchFamily="34" charset="0"/>
              <a:buChar char="•"/>
            </a:pPr>
            <a:r>
              <a:rPr lang="en" dirty="0"/>
              <a:t>Total parameters: 76,731</a:t>
            </a:r>
            <a:endParaRPr dirty="0"/>
          </a:p>
          <a:p>
            <a:pPr marL="171450" lvl="0" indent="-171450" algn="l" rtl="0">
              <a:lnSpc>
                <a:spcPct val="130000"/>
              </a:lnSpc>
              <a:spcBef>
                <a:spcPts val="0"/>
              </a:spcBef>
              <a:spcAft>
                <a:spcPts val="0"/>
              </a:spcAft>
              <a:buFont typeface="Arial" panose="020B0604020202020204" pitchFamily="34" charset="0"/>
              <a:buChar char="•"/>
            </a:pPr>
            <a:r>
              <a:rPr lang="en" dirty="0"/>
              <a:t>Batch size: 16</a:t>
            </a:r>
          </a:p>
          <a:p>
            <a:pPr marL="171450" lvl="0" indent="-171450" algn="l" rtl="0">
              <a:lnSpc>
                <a:spcPct val="130000"/>
              </a:lnSpc>
              <a:spcBef>
                <a:spcPts val="0"/>
              </a:spcBef>
              <a:spcAft>
                <a:spcPts val="0"/>
              </a:spcAft>
              <a:buFont typeface="Arial" panose="020B0604020202020204" pitchFamily="34" charset="0"/>
              <a:buChar char="•"/>
            </a:pPr>
            <a:r>
              <a:rPr lang="en" dirty="0" err="1"/>
              <a:t>MaxPooling</a:t>
            </a:r>
            <a:r>
              <a:rPr lang="en" dirty="0"/>
              <a:t> Layers: kernel size (1, 2) with stride (1, 2)</a:t>
            </a:r>
          </a:p>
          <a:p>
            <a:pPr marL="171450" lvl="0" indent="-171450" algn="l" rtl="0">
              <a:lnSpc>
                <a:spcPct val="130000"/>
              </a:lnSpc>
              <a:spcBef>
                <a:spcPts val="0"/>
              </a:spcBef>
              <a:spcAft>
                <a:spcPts val="0"/>
              </a:spcAft>
              <a:buFont typeface="Arial" panose="020B0604020202020204" pitchFamily="34" charset="0"/>
              <a:buChar char="•"/>
            </a:pPr>
            <a:r>
              <a:rPr lang="en" dirty="0" err="1"/>
              <a:t>AveragePooling</a:t>
            </a:r>
            <a:r>
              <a:rPr lang="en" dirty="0"/>
              <a:t> Layer: kernel size (1, 250)</a:t>
            </a:r>
            <a:endParaRPr dirty="0"/>
          </a:p>
        </p:txBody>
      </p:sp>
      <p:sp>
        <p:nvSpPr>
          <p:cNvPr id="8" name="TextBox 7">
            <a:extLst>
              <a:ext uri="{FF2B5EF4-FFF2-40B4-BE49-F238E27FC236}">
                <a16:creationId xmlns:a16="http://schemas.microsoft.com/office/drawing/2014/main" id="{00940B29-AA9F-AB4D-AA4B-A18BB90B487D}"/>
              </a:ext>
            </a:extLst>
          </p:cNvPr>
          <p:cNvSpPr txBox="1"/>
          <p:nvPr/>
        </p:nvSpPr>
        <p:spPr>
          <a:xfrm>
            <a:off x="3135392" y="1584974"/>
            <a:ext cx="5045725" cy="400110"/>
          </a:xfrm>
          <a:prstGeom prst="rect">
            <a:avLst/>
          </a:prstGeom>
          <a:noFill/>
        </p:spPr>
        <p:txBody>
          <a:bodyPr wrap="square" rtlCol="0">
            <a:spAutoFit/>
          </a:bodyPr>
          <a:lstStyle/>
          <a:p>
            <a:pPr algn="ctr"/>
            <a:r>
              <a:rPr lang="en-US" sz="2000" dirty="0"/>
              <a:t>CNN architecture for feature extraction</a:t>
            </a:r>
          </a:p>
        </p:txBody>
      </p:sp>
    </p:spTree>
    <p:extLst>
      <p:ext uri="{BB962C8B-B14F-4D97-AF65-F5344CB8AC3E}">
        <p14:creationId xmlns:p14="http://schemas.microsoft.com/office/powerpoint/2010/main" val="3610555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17E30-2EAA-F94E-8069-0922EA9893C6}"/>
              </a:ext>
            </a:extLst>
          </p:cNvPr>
          <p:cNvSpPr>
            <a:spLocks noGrp="1"/>
          </p:cNvSpPr>
          <p:nvPr>
            <p:ph type="title"/>
          </p:nvPr>
        </p:nvSpPr>
        <p:spPr/>
        <p:txBody>
          <a:bodyPr>
            <a:normAutofit/>
          </a:bodyPr>
          <a:lstStyle/>
          <a:p>
            <a:r>
              <a:rPr lang="en-US" dirty="0"/>
              <a:t>Approaches: Few-shot Learning</a:t>
            </a:r>
          </a:p>
        </p:txBody>
      </p:sp>
      <p:sp>
        <p:nvSpPr>
          <p:cNvPr id="3" name="Content Placeholder 2">
            <a:extLst>
              <a:ext uri="{FF2B5EF4-FFF2-40B4-BE49-F238E27FC236}">
                <a16:creationId xmlns:a16="http://schemas.microsoft.com/office/drawing/2014/main" id="{19E7AD76-E1E4-8C45-80CB-2E8D2FEC12D3}"/>
              </a:ext>
            </a:extLst>
          </p:cNvPr>
          <p:cNvSpPr>
            <a:spLocks noGrp="1"/>
          </p:cNvSpPr>
          <p:nvPr>
            <p:ph idx="1"/>
          </p:nvPr>
        </p:nvSpPr>
        <p:spPr>
          <a:xfrm>
            <a:off x="598715" y="1562367"/>
            <a:ext cx="5012871" cy="4930508"/>
          </a:xfrm>
        </p:spPr>
        <p:txBody>
          <a:bodyPr>
            <a:normAutofit fontScale="92500"/>
          </a:bodyPr>
          <a:lstStyle/>
          <a:p>
            <a:pPr marL="514350" lvl="0" indent="-285750">
              <a:lnSpc>
                <a:spcPct val="150000"/>
              </a:lnSpc>
              <a:spcBef>
                <a:spcPts val="0"/>
              </a:spcBef>
              <a:buClr>
                <a:srgbClr val="232629"/>
              </a:buClr>
              <a:buSzPts val="1800"/>
            </a:pPr>
            <a:r>
              <a:rPr lang="en-US" sz="1900" b="1" dirty="0">
                <a:solidFill>
                  <a:srgbClr val="232629"/>
                </a:solidFill>
                <a:highlight>
                  <a:srgbClr val="FFFFFF"/>
                </a:highlight>
              </a:rPr>
              <a:t>Metric-based FSL:</a:t>
            </a:r>
            <a:r>
              <a:rPr lang="en-US" sz="1900" dirty="0">
                <a:solidFill>
                  <a:srgbClr val="232629"/>
                </a:solidFill>
                <a:highlight>
                  <a:srgbClr val="FFFFFF"/>
                </a:highlight>
              </a:rPr>
              <a:t> Learn an embedding space and classify examples based on distance, two types of such methods are </a:t>
            </a:r>
            <a:r>
              <a:rPr lang="en-US" sz="1900" dirty="0">
                <a:solidFill>
                  <a:schemeClr val="accent1">
                    <a:lumMod val="75000"/>
                  </a:schemeClr>
                </a:solidFill>
                <a:highlight>
                  <a:srgbClr val="FFFFFF"/>
                </a:highlight>
              </a:rPr>
              <a:t>Prototypical Network </a:t>
            </a:r>
            <a:r>
              <a:rPr lang="en-US" sz="1900" dirty="0">
                <a:solidFill>
                  <a:srgbClr val="232629"/>
                </a:solidFill>
                <a:highlight>
                  <a:srgbClr val="FFFFFF"/>
                </a:highlight>
              </a:rPr>
              <a:t>(PTN) and </a:t>
            </a:r>
            <a:r>
              <a:rPr lang="en-US" sz="1900" dirty="0">
                <a:solidFill>
                  <a:schemeClr val="accent1">
                    <a:lumMod val="75000"/>
                  </a:schemeClr>
                </a:solidFill>
                <a:highlight>
                  <a:srgbClr val="FFFFFF"/>
                </a:highlight>
              </a:rPr>
              <a:t>Matching Network </a:t>
            </a:r>
            <a:r>
              <a:rPr lang="en-US" sz="1900" dirty="0">
                <a:solidFill>
                  <a:srgbClr val="232629"/>
                </a:solidFill>
                <a:highlight>
                  <a:srgbClr val="FFFFFF"/>
                </a:highlight>
              </a:rPr>
              <a:t>(MN)</a:t>
            </a:r>
          </a:p>
          <a:p>
            <a:pPr marL="523875" indent="-295275">
              <a:lnSpc>
                <a:spcPct val="150000"/>
              </a:lnSpc>
              <a:spcBef>
                <a:spcPts val="0"/>
              </a:spcBef>
              <a:buClr>
                <a:srgbClr val="232629"/>
              </a:buClr>
              <a:buSzPts val="1800"/>
            </a:pPr>
            <a:r>
              <a:rPr lang="en-US" sz="1900" b="1" dirty="0">
                <a:solidFill>
                  <a:srgbClr val="232629"/>
                </a:solidFill>
                <a:highlight>
                  <a:srgbClr val="FFFFFF"/>
                </a:highlight>
              </a:rPr>
              <a:t>Strength</a:t>
            </a:r>
          </a:p>
          <a:p>
            <a:pPr marL="862013" lvl="1" indent="-350838">
              <a:lnSpc>
                <a:spcPct val="150000"/>
              </a:lnSpc>
              <a:spcBef>
                <a:spcPts val="0"/>
              </a:spcBef>
              <a:buClr>
                <a:srgbClr val="232629"/>
              </a:buClr>
              <a:buSzPts val="1800"/>
              <a:buFont typeface="Courier New" panose="02070309020205020404" pitchFamily="49" charset="0"/>
              <a:buChar char="o"/>
            </a:pPr>
            <a:r>
              <a:rPr lang="en-US" sz="1700" dirty="0">
                <a:highlight>
                  <a:srgbClr val="FFFFFF"/>
                </a:highlight>
              </a:rPr>
              <a:t>Achieve strong performance in FSL without requiring complex training procedures</a:t>
            </a:r>
          </a:p>
          <a:p>
            <a:pPr marL="862013" lvl="1" indent="-350838">
              <a:lnSpc>
                <a:spcPct val="150000"/>
              </a:lnSpc>
              <a:spcBef>
                <a:spcPts val="0"/>
              </a:spcBef>
              <a:buClr>
                <a:srgbClr val="232629"/>
              </a:buClr>
              <a:buSzPts val="1800"/>
              <a:buFont typeface="Courier New" panose="02070309020205020404" pitchFamily="49" charset="0"/>
              <a:buChar char="o"/>
            </a:pPr>
            <a:r>
              <a:rPr lang="en-US" sz="1700" dirty="0">
                <a:highlight>
                  <a:srgbClr val="FFFFFF"/>
                </a:highlight>
              </a:rPr>
              <a:t>Their </a:t>
            </a:r>
            <a:r>
              <a:rPr lang="en-US" sz="1700" dirty="0">
                <a:solidFill>
                  <a:schemeClr val="accent1">
                    <a:lumMod val="75000"/>
                  </a:schemeClr>
                </a:solidFill>
                <a:highlight>
                  <a:srgbClr val="FFFFFF"/>
                </a:highlight>
              </a:rPr>
              <a:t>distance‑based classification </a:t>
            </a:r>
            <a:r>
              <a:rPr lang="en-US" sz="1700" dirty="0">
                <a:highlight>
                  <a:srgbClr val="FFFFFF"/>
                </a:highlight>
              </a:rPr>
              <a:t>mechanism is particularly suitable for RF fingerprinting, where signal similarity in the feature space often correlates with device identity</a:t>
            </a:r>
            <a:endParaRPr lang="en-US" sz="1700" dirty="0">
              <a:solidFill>
                <a:srgbClr val="232629"/>
              </a:solidFill>
              <a:highlight>
                <a:srgbClr val="FFFFFF"/>
              </a:highlight>
            </a:endParaRPr>
          </a:p>
          <a:p>
            <a:pPr marL="1028700" lvl="1" indent="-342900">
              <a:lnSpc>
                <a:spcPct val="150000"/>
              </a:lnSpc>
              <a:spcBef>
                <a:spcPts val="0"/>
              </a:spcBef>
              <a:buClr>
                <a:srgbClr val="232629"/>
              </a:buClr>
              <a:buSzPts val="1800"/>
            </a:pPr>
            <a:endParaRPr lang="en-US" sz="2000" dirty="0">
              <a:solidFill>
                <a:srgbClr val="232629"/>
              </a:solidFill>
              <a:highlight>
                <a:srgbClr val="FFFFFF"/>
              </a:highlight>
            </a:endParaRPr>
          </a:p>
        </p:txBody>
      </p:sp>
      <p:pic>
        <p:nvPicPr>
          <p:cNvPr id="4" name="Picture 3">
            <a:extLst>
              <a:ext uri="{FF2B5EF4-FFF2-40B4-BE49-F238E27FC236}">
                <a16:creationId xmlns:a16="http://schemas.microsoft.com/office/drawing/2014/main" id="{A8225C6A-E059-2286-2BDE-AB3F29068A67}"/>
              </a:ext>
            </a:extLst>
          </p:cNvPr>
          <p:cNvPicPr>
            <a:picLocks noChangeAspect="1"/>
          </p:cNvPicPr>
          <p:nvPr/>
        </p:nvPicPr>
        <p:blipFill>
          <a:blip r:embed="rId3"/>
          <a:stretch>
            <a:fillRect/>
          </a:stretch>
        </p:blipFill>
        <p:spPr>
          <a:xfrm>
            <a:off x="6480462" y="3020815"/>
            <a:ext cx="4183255" cy="2885373"/>
          </a:xfrm>
          <a:prstGeom prst="rect">
            <a:avLst/>
          </a:prstGeom>
        </p:spPr>
      </p:pic>
      <p:sp>
        <p:nvSpPr>
          <p:cNvPr id="9" name="TextBox 8">
            <a:extLst>
              <a:ext uri="{FF2B5EF4-FFF2-40B4-BE49-F238E27FC236}">
                <a16:creationId xmlns:a16="http://schemas.microsoft.com/office/drawing/2014/main" id="{1A78F833-0863-0601-DF10-A3E3393AB667}"/>
              </a:ext>
            </a:extLst>
          </p:cNvPr>
          <p:cNvSpPr txBox="1"/>
          <p:nvPr/>
        </p:nvSpPr>
        <p:spPr>
          <a:xfrm>
            <a:off x="5851071" y="1593950"/>
            <a:ext cx="5742214" cy="1426865"/>
          </a:xfrm>
          <a:prstGeom prst="rect">
            <a:avLst/>
          </a:prstGeom>
          <a:noFill/>
        </p:spPr>
        <p:txBody>
          <a:bodyPr wrap="square">
            <a:spAutoFit/>
          </a:bodyPr>
          <a:lstStyle/>
          <a:p>
            <a:pPr marL="285750" indent="-285750">
              <a:lnSpc>
                <a:spcPct val="130000"/>
              </a:lnSpc>
              <a:buFont typeface="Arial" panose="020B0604020202020204" pitchFamily="34" charset="0"/>
              <a:buChar char="•"/>
            </a:pPr>
            <a:r>
              <a:rPr lang="en-US" dirty="0"/>
              <a:t>Model is trained on a series of small classification tasks, each constructed from a subset of training data </a:t>
            </a:r>
          </a:p>
          <a:p>
            <a:pPr marL="579438" lvl="1" indent="-290513">
              <a:lnSpc>
                <a:spcPct val="130000"/>
              </a:lnSpc>
              <a:buFont typeface="Courier New" panose="02070309020205020404" pitchFamily="49" charset="0"/>
              <a:buChar char="o"/>
            </a:pPr>
            <a:r>
              <a:rPr lang="en-US" sz="1600" dirty="0"/>
              <a:t>Each task consists of a </a:t>
            </a:r>
            <a:r>
              <a:rPr lang="en-US" sz="1600" dirty="0">
                <a:solidFill>
                  <a:schemeClr val="accent1">
                    <a:lumMod val="75000"/>
                  </a:schemeClr>
                </a:solidFill>
              </a:rPr>
              <a:t>support set </a:t>
            </a:r>
            <a:r>
              <a:rPr lang="en-US" sz="1600" dirty="0"/>
              <a:t>and a </a:t>
            </a:r>
            <a:r>
              <a:rPr lang="en-US" sz="1600" dirty="0">
                <a:solidFill>
                  <a:schemeClr val="accent1">
                    <a:lumMod val="75000"/>
                  </a:schemeClr>
                </a:solidFill>
              </a:rPr>
              <a:t>query set</a:t>
            </a:r>
            <a:r>
              <a:rPr lang="en-US" sz="1600" dirty="0"/>
              <a:t>, each containing a few labeled examples for a subset of classes</a:t>
            </a:r>
          </a:p>
        </p:txBody>
      </p:sp>
    </p:spTree>
    <p:extLst>
      <p:ext uri="{BB962C8B-B14F-4D97-AF65-F5344CB8AC3E}">
        <p14:creationId xmlns:p14="http://schemas.microsoft.com/office/powerpoint/2010/main" val="525434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C4530-36C2-944F-88C0-614DA98954A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AD4820BB-460E-BC39-4684-C5E08D15A551}"/>
              </a:ext>
            </a:extLst>
          </p:cNvPr>
          <p:cNvPicPr>
            <a:picLocks noChangeAspect="1"/>
          </p:cNvPicPr>
          <p:nvPr/>
        </p:nvPicPr>
        <p:blipFill>
          <a:blip r:embed="rId3"/>
          <a:stretch>
            <a:fillRect/>
          </a:stretch>
        </p:blipFill>
        <p:spPr>
          <a:xfrm>
            <a:off x="2883865" y="2386534"/>
            <a:ext cx="5611469" cy="1987395"/>
          </a:xfrm>
          <a:prstGeom prst="rect">
            <a:avLst/>
          </a:prstGeom>
        </p:spPr>
      </p:pic>
      <p:sp>
        <p:nvSpPr>
          <p:cNvPr id="2" name="Title 1">
            <a:extLst>
              <a:ext uri="{FF2B5EF4-FFF2-40B4-BE49-F238E27FC236}">
                <a16:creationId xmlns:a16="http://schemas.microsoft.com/office/drawing/2014/main" id="{A6C91AA7-D783-724E-3948-C5961B469FB3}"/>
              </a:ext>
            </a:extLst>
          </p:cNvPr>
          <p:cNvSpPr>
            <a:spLocks noGrp="1"/>
          </p:cNvSpPr>
          <p:nvPr>
            <p:ph type="title"/>
          </p:nvPr>
        </p:nvSpPr>
        <p:spPr/>
        <p:txBody>
          <a:bodyPr>
            <a:normAutofit/>
          </a:bodyPr>
          <a:lstStyle/>
          <a:p>
            <a:r>
              <a:rPr lang="en-US" dirty="0"/>
              <a:t>Approaches: Few-shot Learning</a:t>
            </a:r>
          </a:p>
        </p:txBody>
      </p:sp>
      <p:sp>
        <p:nvSpPr>
          <p:cNvPr id="3" name="Content Placeholder 2">
            <a:extLst>
              <a:ext uri="{FF2B5EF4-FFF2-40B4-BE49-F238E27FC236}">
                <a16:creationId xmlns:a16="http://schemas.microsoft.com/office/drawing/2014/main" id="{E6610C40-3243-875C-ADFC-F6C3BBF91CB2}"/>
              </a:ext>
            </a:extLst>
          </p:cNvPr>
          <p:cNvSpPr>
            <a:spLocks noGrp="1"/>
          </p:cNvSpPr>
          <p:nvPr>
            <p:ph idx="1"/>
          </p:nvPr>
        </p:nvSpPr>
        <p:spPr>
          <a:xfrm>
            <a:off x="838200" y="1437371"/>
            <a:ext cx="10344912" cy="4930508"/>
          </a:xfrm>
        </p:spPr>
        <p:txBody>
          <a:bodyPr>
            <a:normAutofit fontScale="92500" lnSpcReduction="10000"/>
          </a:bodyPr>
          <a:lstStyle/>
          <a:p>
            <a:pPr marL="514350" lvl="0" indent="-285750">
              <a:lnSpc>
                <a:spcPct val="150000"/>
              </a:lnSpc>
              <a:spcBef>
                <a:spcPts val="0"/>
              </a:spcBef>
              <a:buClr>
                <a:srgbClr val="232629"/>
              </a:buClr>
              <a:buSzPts val="1800"/>
            </a:pPr>
            <a:r>
              <a:rPr lang="en-US" sz="2000" b="1" dirty="0">
                <a:solidFill>
                  <a:srgbClr val="232629"/>
                </a:solidFill>
                <a:highlight>
                  <a:srgbClr val="FFFFFF"/>
                </a:highlight>
              </a:rPr>
              <a:t>Prototypical Network (PTN):</a:t>
            </a:r>
            <a:r>
              <a:rPr lang="en-US" sz="2000" dirty="0">
                <a:solidFill>
                  <a:srgbClr val="232629"/>
                </a:solidFill>
                <a:highlight>
                  <a:srgbClr val="FFFFFF"/>
                </a:highlight>
              </a:rPr>
              <a:t> (</a:t>
            </a:r>
            <a:r>
              <a:rPr lang="en-US" sz="2000" dirty="0" err="1">
                <a:solidFill>
                  <a:srgbClr val="232629"/>
                </a:solidFill>
                <a:highlight>
                  <a:srgbClr val="FFFFFF"/>
                </a:highlight>
              </a:rPr>
              <a:t>i</a:t>
            </a:r>
            <a:r>
              <a:rPr lang="en-US" sz="2000" dirty="0">
                <a:solidFill>
                  <a:srgbClr val="232629"/>
                </a:solidFill>
                <a:highlight>
                  <a:srgbClr val="FFFFFF"/>
                </a:highlight>
              </a:rPr>
              <a:t>) </a:t>
            </a:r>
            <a:r>
              <a:rPr lang="en-US" sz="2000" dirty="0">
                <a:solidFill>
                  <a:srgbClr val="232629"/>
                </a:solidFill>
              </a:rPr>
              <a:t>First computing a </a:t>
            </a:r>
            <a:r>
              <a:rPr lang="en-US" sz="2000" dirty="0">
                <a:solidFill>
                  <a:schemeClr val="accent1">
                    <a:lumMod val="75000"/>
                  </a:schemeClr>
                </a:solidFill>
              </a:rPr>
              <a:t>prototype</a:t>
            </a:r>
            <a:r>
              <a:rPr lang="en-US" sz="2000" dirty="0">
                <a:solidFill>
                  <a:srgbClr val="232629"/>
                </a:solidFill>
              </a:rPr>
              <a:t> for each class, by averaging the embeddings of its support examples; (ii) Classification is then based on the closest prototype</a:t>
            </a:r>
            <a:endParaRPr lang="en-US" sz="2000" dirty="0">
              <a:solidFill>
                <a:srgbClr val="232629"/>
              </a:solidFill>
              <a:highlight>
                <a:srgbClr val="FFFFFF"/>
              </a:highlight>
            </a:endParaRPr>
          </a:p>
          <a:p>
            <a:pPr marL="514350" lvl="0" indent="-285750">
              <a:lnSpc>
                <a:spcPct val="150000"/>
              </a:lnSpc>
              <a:spcBef>
                <a:spcPts val="0"/>
              </a:spcBef>
              <a:buClr>
                <a:srgbClr val="232629"/>
              </a:buClr>
              <a:buSzPts val="1800"/>
            </a:pPr>
            <a:endParaRPr lang="en-US" sz="2000" dirty="0">
              <a:solidFill>
                <a:srgbClr val="232629"/>
              </a:solidFill>
              <a:highlight>
                <a:srgbClr val="FFFFFF"/>
              </a:highlight>
            </a:endParaRPr>
          </a:p>
          <a:p>
            <a:pPr marL="514350" lvl="0" indent="-285750">
              <a:lnSpc>
                <a:spcPct val="150000"/>
              </a:lnSpc>
              <a:spcBef>
                <a:spcPts val="0"/>
              </a:spcBef>
              <a:buClr>
                <a:srgbClr val="232629"/>
              </a:buClr>
              <a:buSzPts val="1800"/>
            </a:pPr>
            <a:endParaRPr lang="en-US" sz="2000" dirty="0">
              <a:solidFill>
                <a:srgbClr val="232629"/>
              </a:solidFill>
              <a:highlight>
                <a:srgbClr val="FFFFFF"/>
              </a:highlight>
            </a:endParaRPr>
          </a:p>
          <a:p>
            <a:pPr marL="514350" lvl="0" indent="-285750">
              <a:lnSpc>
                <a:spcPct val="150000"/>
              </a:lnSpc>
              <a:spcBef>
                <a:spcPts val="0"/>
              </a:spcBef>
              <a:buClr>
                <a:srgbClr val="232629"/>
              </a:buClr>
              <a:buSzPts val="1800"/>
            </a:pPr>
            <a:endParaRPr lang="en-US" sz="2000" dirty="0">
              <a:solidFill>
                <a:srgbClr val="232629"/>
              </a:solidFill>
              <a:highlight>
                <a:srgbClr val="FFFFFF"/>
              </a:highlight>
            </a:endParaRPr>
          </a:p>
          <a:p>
            <a:pPr marL="514350" lvl="0" indent="-285750">
              <a:lnSpc>
                <a:spcPct val="150000"/>
              </a:lnSpc>
              <a:spcBef>
                <a:spcPts val="0"/>
              </a:spcBef>
              <a:buClr>
                <a:srgbClr val="232629"/>
              </a:buClr>
              <a:buSzPts val="1800"/>
            </a:pPr>
            <a:endParaRPr lang="en-US" sz="2000" dirty="0">
              <a:solidFill>
                <a:srgbClr val="232629"/>
              </a:solidFill>
              <a:highlight>
                <a:srgbClr val="FFFFFF"/>
              </a:highlight>
            </a:endParaRPr>
          </a:p>
          <a:p>
            <a:pPr marL="514350" lvl="0" indent="-285750">
              <a:lnSpc>
                <a:spcPct val="150000"/>
              </a:lnSpc>
              <a:spcBef>
                <a:spcPts val="0"/>
              </a:spcBef>
              <a:buClr>
                <a:srgbClr val="232629"/>
              </a:buClr>
              <a:buSzPts val="1800"/>
            </a:pPr>
            <a:endParaRPr lang="en-US" sz="2000" dirty="0">
              <a:solidFill>
                <a:srgbClr val="232629"/>
              </a:solidFill>
              <a:highlight>
                <a:srgbClr val="FFFFFF"/>
              </a:highlight>
            </a:endParaRPr>
          </a:p>
          <a:p>
            <a:pPr marL="571500" indent="-342900">
              <a:lnSpc>
                <a:spcPct val="150000"/>
              </a:lnSpc>
              <a:spcBef>
                <a:spcPts val="0"/>
              </a:spcBef>
              <a:buClr>
                <a:srgbClr val="232629"/>
              </a:buClr>
              <a:buSzPts val="1800"/>
            </a:pPr>
            <a:r>
              <a:rPr lang="en-US" sz="2000" b="1" dirty="0">
                <a:solidFill>
                  <a:srgbClr val="232629"/>
                </a:solidFill>
                <a:highlight>
                  <a:srgbClr val="FFFFFF"/>
                </a:highlight>
              </a:rPr>
              <a:t>Matching Network (MN)</a:t>
            </a:r>
          </a:p>
          <a:p>
            <a:pPr marL="914400" lvl="1" indent="-333375">
              <a:lnSpc>
                <a:spcPct val="150000"/>
              </a:lnSpc>
              <a:spcBef>
                <a:spcPts val="0"/>
              </a:spcBef>
              <a:buClr>
                <a:srgbClr val="232629"/>
              </a:buClr>
              <a:buSzPts val="1800"/>
              <a:buFont typeface="Courier New" panose="02070309020205020404" pitchFamily="49" charset="0"/>
              <a:buChar char="o"/>
            </a:pPr>
            <a:r>
              <a:rPr lang="en-US" sz="1800" dirty="0"/>
              <a:t>Compare each query example directly with every support example by computing </a:t>
            </a:r>
            <a:r>
              <a:rPr lang="en-US" sz="1800" dirty="0">
                <a:solidFill>
                  <a:schemeClr val="accent1">
                    <a:lumMod val="75000"/>
                  </a:schemeClr>
                </a:solidFill>
              </a:rPr>
              <a:t>pairwise similarity </a:t>
            </a:r>
            <a:r>
              <a:rPr lang="en-US" sz="1800" dirty="0"/>
              <a:t>scores based on distance between their embeddings</a:t>
            </a:r>
          </a:p>
          <a:p>
            <a:pPr marL="914400" lvl="1" indent="-333375">
              <a:lnSpc>
                <a:spcPct val="150000"/>
              </a:lnSpc>
              <a:spcBef>
                <a:spcPts val="0"/>
              </a:spcBef>
              <a:buClr>
                <a:srgbClr val="232629"/>
              </a:buClr>
              <a:buSzPts val="1800"/>
              <a:buFont typeface="Courier New" panose="02070309020205020404" pitchFamily="49" charset="0"/>
              <a:buChar char="o"/>
            </a:pPr>
            <a:r>
              <a:rPr lang="en-US" sz="1800" dirty="0"/>
              <a:t>Prediction is derived by computing a weighted sum of the support labels, where the weights correspond to the calculated similarity scores</a:t>
            </a:r>
            <a:endParaRPr lang="en-US" sz="1800" dirty="0">
              <a:solidFill>
                <a:srgbClr val="232629"/>
              </a:solidFill>
              <a:highlight>
                <a:srgbClr val="FFFFFF"/>
              </a:highlight>
            </a:endParaRPr>
          </a:p>
          <a:p>
            <a:pPr marL="1028700" lvl="1" indent="-342900">
              <a:lnSpc>
                <a:spcPct val="150000"/>
              </a:lnSpc>
              <a:spcBef>
                <a:spcPts val="0"/>
              </a:spcBef>
              <a:buClr>
                <a:srgbClr val="232629"/>
              </a:buClr>
              <a:buSzPts val="1800"/>
            </a:pPr>
            <a:endParaRPr lang="en-US" sz="2000" dirty="0">
              <a:solidFill>
                <a:srgbClr val="232629"/>
              </a:solidFill>
              <a:highlight>
                <a:srgbClr val="FFFFFF"/>
              </a:highlight>
            </a:endParaRPr>
          </a:p>
        </p:txBody>
      </p:sp>
    </p:spTree>
    <p:extLst>
      <p:ext uri="{BB962C8B-B14F-4D97-AF65-F5344CB8AC3E}">
        <p14:creationId xmlns:p14="http://schemas.microsoft.com/office/powerpoint/2010/main" val="507283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17E30-2EAA-F94E-8069-0922EA9893C6}"/>
              </a:ext>
            </a:extLst>
          </p:cNvPr>
          <p:cNvSpPr>
            <a:spLocks noGrp="1"/>
          </p:cNvSpPr>
          <p:nvPr>
            <p:ph type="title"/>
          </p:nvPr>
        </p:nvSpPr>
        <p:spPr/>
        <p:txBody>
          <a:bodyPr>
            <a:normAutofit/>
          </a:bodyPr>
          <a:lstStyle/>
          <a:p>
            <a:r>
              <a:rPr lang="en-US" dirty="0"/>
              <a:t>Approaches: Domain Adaptation</a:t>
            </a:r>
          </a:p>
        </p:txBody>
      </p:sp>
      <p:sp>
        <p:nvSpPr>
          <p:cNvPr id="3" name="Content Placeholder 2">
            <a:extLst>
              <a:ext uri="{FF2B5EF4-FFF2-40B4-BE49-F238E27FC236}">
                <a16:creationId xmlns:a16="http://schemas.microsoft.com/office/drawing/2014/main" id="{19E7AD76-E1E4-8C45-80CB-2E8D2FEC12D3}"/>
              </a:ext>
            </a:extLst>
          </p:cNvPr>
          <p:cNvSpPr>
            <a:spLocks noGrp="1"/>
          </p:cNvSpPr>
          <p:nvPr>
            <p:ph idx="1"/>
          </p:nvPr>
        </p:nvSpPr>
        <p:spPr>
          <a:xfrm>
            <a:off x="597464" y="1431541"/>
            <a:ext cx="11020105" cy="4930508"/>
          </a:xfrm>
        </p:spPr>
        <p:txBody>
          <a:bodyPr>
            <a:normAutofit/>
          </a:bodyPr>
          <a:lstStyle/>
          <a:p>
            <a:pPr marL="514350" lvl="0" indent="-285750">
              <a:lnSpc>
                <a:spcPct val="150000"/>
              </a:lnSpc>
              <a:spcBef>
                <a:spcPts val="0"/>
              </a:spcBef>
              <a:buClr>
                <a:srgbClr val="232629"/>
              </a:buClr>
              <a:buSzPts val="1800"/>
            </a:pPr>
            <a:r>
              <a:rPr lang="en-US" sz="1800" b="1" dirty="0">
                <a:solidFill>
                  <a:srgbClr val="232629"/>
                </a:solidFill>
                <a:highlight>
                  <a:srgbClr val="FFFFFF"/>
                </a:highlight>
              </a:rPr>
              <a:t>Divergence-based DA: </a:t>
            </a:r>
            <a:r>
              <a:rPr lang="en-US" sz="1800" dirty="0">
                <a:solidFill>
                  <a:srgbClr val="232629"/>
                </a:solidFill>
                <a:highlight>
                  <a:srgbClr val="FFFFFF"/>
                </a:highlight>
              </a:rPr>
              <a:t>Learn domain-invariant feature representations by explicitly </a:t>
            </a:r>
            <a:r>
              <a:rPr lang="en-US" sz="1800" dirty="0">
                <a:solidFill>
                  <a:schemeClr val="accent1">
                    <a:lumMod val="75000"/>
                  </a:schemeClr>
                </a:solidFill>
                <a:highlight>
                  <a:srgbClr val="FFFFFF"/>
                </a:highlight>
              </a:rPr>
              <a:t>minimizing some distance metrics between source and target distributions</a:t>
            </a:r>
            <a:r>
              <a:rPr lang="en-US" sz="1800" dirty="0">
                <a:solidFill>
                  <a:srgbClr val="232629"/>
                </a:solidFill>
                <a:highlight>
                  <a:srgbClr val="FFFFFF"/>
                </a:highlight>
              </a:rPr>
              <a:t> </a:t>
            </a:r>
          </a:p>
          <a:p>
            <a:pPr marL="860425" lvl="1" indent="-344488">
              <a:lnSpc>
                <a:spcPct val="150000"/>
              </a:lnSpc>
              <a:spcBef>
                <a:spcPts val="0"/>
              </a:spcBef>
              <a:buClr>
                <a:srgbClr val="232629"/>
              </a:buClr>
              <a:buSzPts val="1800"/>
              <a:buFont typeface="Courier New" panose="02070309020205020404" pitchFamily="49" charset="0"/>
              <a:buChar char="o"/>
            </a:pPr>
            <a:r>
              <a:rPr lang="en-US" sz="1800" dirty="0">
                <a:solidFill>
                  <a:srgbClr val="232629"/>
                </a:solidFill>
                <a:highlight>
                  <a:srgbClr val="FFFFFF"/>
                </a:highlight>
              </a:rPr>
              <a:t>e.g., Maximum Mean Discrepancy (MMD) focuses on distance between mean embeddings of features</a:t>
            </a:r>
          </a:p>
          <a:p>
            <a:pPr marL="514350" lvl="0" indent="-285750">
              <a:lnSpc>
                <a:spcPct val="150000"/>
              </a:lnSpc>
              <a:spcBef>
                <a:spcPts val="0"/>
              </a:spcBef>
              <a:buClr>
                <a:srgbClr val="232629"/>
              </a:buClr>
              <a:buSzPts val="1800"/>
            </a:pPr>
            <a:endParaRPr lang="en-US" sz="1800" b="1" dirty="0">
              <a:solidFill>
                <a:srgbClr val="232629"/>
              </a:solidFill>
              <a:highlight>
                <a:srgbClr val="FFFFFF"/>
              </a:highlight>
            </a:endParaRPr>
          </a:p>
          <a:p>
            <a:pPr marL="514350" lvl="0" indent="-285750">
              <a:lnSpc>
                <a:spcPct val="150000"/>
              </a:lnSpc>
              <a:spcBef>
                <a:spcPts val="0"/>
              </a:spcBef>
              <a:buClr>
                <a:srgbClr val="232629"/>
              </a:buClr>
              <a:buSzPts val="1800"/>
            </a:pPr>
            <a:endParaRPr lang="en-US" sz="1800" b="1" dirty="0">
              <a:solidFill>
                <a:srgbClr val="232629"/>
              </a:solidFill>
              <a:highlight>
                <a:srgbClr val="FFFFFF"/>
              </a:highlight>
            </a:endParaRPr>
          </a:p>
          <a:p>
            <a:pPr marL="514350" lvl="0" indent="-285750">
              <a:lnSpc>
                <a:spcPct val="150000"/>
              </a:lnSpc>
              <a:spcBef>
                <a:spcPts val="0"/>
              </a:spcBef>
              <a:buClr>
                <a:srgbClr val="232629"/>
              </a:buClr>
              <a:buSzPts val="1800"/>
            </a:pPr>
            <a:endParaRPr lang="en-US" sz="1800" b="1" dirty="0">
              <a:solidFill>
                <a:srgbClr val="232629"/>
              </a:solidFill>
              <a:highlight>
                <a:srgbClr val="FFFFFF"/>
              </a:highlight>
            </a:endParaRPr>
          </a:p>
          <a:p>
            <a:pPr marL="514350" lvl="0" indent="-285750">
              <a:lnSpc>
                <a:spcPct val="150000"/>
              </a:lnSpc>
              <a:spcBef>
                <a:spcPts val="0"/>
              </a:spcBef>
              <a:buClr>
                <a:srgbClr val="232629"/>
              </a:buClr>
              <a:buSzPts val="1800"/>
            </a:pPr>
            <a:endParaRPr lang="en-US" sz="1800" b="1" dirty="0">
              <a:solidFill>
                <a:srgbClr val="232629"/>
              </a:solidFill>
              <a:highlight>
                <a:srgbClr val="FFFFFF"/>
              </a:highlight>
            </a:endParaRPr>
          </a:p>
          <a:p>
            <a:pPr marL="514350" lvl="0" indent="-285750">
              <a:lnSpc>
                <a:spcPct val="150000"/>
              </a:lnSpc>
              <a:spcBef>
                <a:spcPts val="0"/>
              </a:spcBef>
              <a:buClr>
                <a:srgbClr val="232629"/>
              </a:buClr>
              <a:buSzPts val="1800"/>
            </a:pPr>
            <a:endParaRPr lang="en-US" sz="1800" b="1" dirty="0">
              <a:solidFill>
                <a:srgbClr val="232629"/>
              </a:solidFill>
              <a:highlight>
                <a:srgbClr val="FFFFFF"/>
              </a:highlight>
            </a:endParaRPr>
          </a:p>
          <a:p>
            <a:pPr marL="514350" lvl="0" indent="-285750">
              <a:lnSpc>
                <a:spcPct val="150000"/>
              </a:lnSpc>
              <a:spcBef>
                <a:spcPts val="0"/>
              </a:spcBef>
              <a:buClr>
                <a:srgbClr val="232629"/>
              </a:buClr>
              <a:buSzPts val="1800"/>
            </a:pPr>
            <a:r>
              <a:rPr lang="en-US" sz="1800" b="1" dirty="0">
                <a:solidFill>
                  <a:srgbClr val="232629"/>
                </a:solidFill>
                <a:highlight>
                  <a:srgbClr val="FFFFFF"/>
                </a:highlight>
              </a:rPr>
              <a:t>Strength</a:t>
            </a:r>
          </a:p>
          <a:p>
            <a:pPr marL="862013" lvl="1" indent="-350838">
              <a:lnSpc>
                <a:spcPct val="150000"/>
              </a:lnSpc>
              <a:spcBef>
                <a:spcPts val="0"/>
              </a:spcBef>
              <a:buClr>
                <a:srgbClr val="232629"/>
              </a:buClr>
              <a:buSzPts val="1800"/>
              <a:buFont typeface="Courier New" panose="02070309020205020404" pitchFamily="49" charset="0"/>
              <a:buChar char="o"/>
            </a:pPr>
            <a:r>
              <a:rPr lang="en-US" sz="1800" dirty="0">
                <a:solidFill>
                  <a:srgbClr val="232629"/>
                </a:solidFill>
                <a:highlight>
                  <a:srgbClr val="FFFFFF"/>
                </a:highlight>
              </a:rPr>
              <a:t>Strong theoretical foundation on transferability across domains</a:t>
            </a:r>
          </a:p>
          <a:p>
            <a:pPr marL="862013" lvl="1" indent="-350838">
              <a:lnSpc>
                <a:spcPct val="150000"/>
              </a:lnSpc>
              <a:spcBef>
                <a:spcPts val="0"/>
              </a:spcBef>
              <a:buClr>
                <a:srgbClr val="232629"/>
              </a:buClr>
              <a:buSzPts val="1800"/>
              <a:buFont typeface="Courier New" panose="02070309020205020404" pitchFamily="49" charset="0"/>
              <a:buChar char="o"/>
            </a:pPr>
            <a:r>
              <a:rPr lang="en-US" sz="1800" dirty="0">
                <a:solidFill>
                  <a:srgbClr val="232629"/>
                </a:solidFill>
                <a:highlight>
                  <a:srgbClr val="FFFFFF"/>
                </a:highlight>
              </a:rPr>
              <a:t>Achieve competitive performance with lower computations compared to adversarial-based DA</a:t>
            </a:r>
          </a:p>
          <a:p>
            <a:pPr lvl="1" indent="0">
              <a:lnSpc>
                <a:spcPct val="150000"/>
              </a:lnSpc>
              <a:spcBef>
                <a:spcPts val="0"/>
              </a:spcBef>
              <a:buClr>
                <a:srgbClr val="232629"/>
              </a:buClr>
              <a:buSzPts val="1800"/>
              <a:buNone/>
            </a:pPr>
            <a:endParaRPr lang="en-US" sz="2000" dirty="0">
              <a:solidFill>
                <a:srgbClr val="232629"/>
              </a:solidFill>
              <a:highlight>
                <a:srgbClr val="FFFFFF"/>
              </a:highlight>
            </a:endParaRPr>
          </a:p>
        </p:txBody>
      </p:sp>
      <p:pic>
        <p:nvPicPr>
          <p:cNvPr id="8" name="Picture 7">
            <a:extLst>
              <a:ext uri="{FF2B5EF4-FFF2-40B4-BE49-F238E27FC236}">
                <a16:creationId xmlns:a16="http://schemas.microsoft.com/office/drawing/2014/main" id="{2F90787B-1398-8647-8C20-55C557668B38}"/>
              </a:ext>
            </a:extLst>
          </p:cNvPr>
          <p:cNvPicPr>
            <a:picLocks noChangeAspect="1"/>
          </p:cNvPicPr>
          <p:nvPr/>
        </p:nvPicPr>
        <p:blipFill>
          <a:blip r:embed="rId3"/>
          <a:stretch>
            <a:fillRect/>
          </a:stretch>
        </p:blipFill>
        <p:spPr>
          <a:xfrm>
            <a:off x="1141812" y="2758782"/>
            <a:ext cx="5649826" cy="2000982"/>
          </a:xfrm>
          <a:prstGeom prst="rect">
            <a:avLst/>
          </a:prstGeom>
        </p:spPr>
      </p:pic>
      <p:pic>
        <p:nvPicPr>
          <p:cNvPr id="5" name="Picture 4">
            <a:extLst>
              <a:ext uri="{FF2B5EF4-FFF2-40B4-BE49-F238E27FC236}">
                <a16:creationId xmlns:a16="http://schemas.microsoft.com/office/drawing/2014/main" id="{AD27F89C-3E21-A40E-DD1A-33C12A87904C}"/>
              </a:ext>
            </a:extLst>
          </p:cNvPr>
          <p:cNvPicPr>
            <a:picLocks noChangeAspect="1"/>
          </p:cNvPicPr>
          <p:nvPr/>
        </p:nvPicPr>
        <p:blipFill>
          <a:blip r:embed="rId4"/>
          <a:stretch>
            <a:fillRect/>
          </a:stretch>
        </p:blipFill>
        <p:spPr>
          <a:xfrm>
            <a:off x="6567692" y="2860297"/>
            <a:ext cx="3174156" cy="1307807"/>
          </a:xfrm>
          <a:prstGeom prst="rect">
            <a:avLst/>
          </a:prstGeom>
        </p:spPr>
      </p:pic>
      <p:pic>
        <p:nvPicPr>
          <p:cNvPr id="7" name="Picture 6">
            <a:extLst>
              <a:ext uri="{FF2B5EF4-FFF2-40B4-BE49-F238E27FC236}">
                <a16:creationId xmlns:a16="http://schemas.microsoft.com/office/drawing/2014/main" id="{1FC984F4-621A-743F-97CC-80A086D53BC5}"/>
              </a:ext>
            </a:extLst>
          </p:cNvPr>
          <p:cNvPicPr>
            <a:picLocks noChangeAspect="1"/>
          </p:cNvPicPr>
          <p:nvPr/>
        </p:nvPicPr>
        <p:blipFill>
          <a:blip r:embed="rId5"/>
          <a:stretch>
            <a:fillRect/>
          </a:stretch>
        </p:blipFill>
        <p:spPr>
          <a:xfrm>
            <a:off x="6567692" y="4321993"/>
            <a:ext cx="4786108" cy="591660"/>
          </a:xfrm>
          <a:prstGeom prst="rect">
            <a:avLst/>
          </a:prstGeom>
        </p:spPr>
      </p:pic>
      <p:sp>
        <p:nvSpPr>
          <p:cNvPr id="6" name="TextBox 5">
            <a:extLst>
              <a:ext uri="{FF2B5EF4-FFF2-40B4-BE49-F238E27FC236}">
                <a16:creationId xmlns:a16="http://schemas.microsoft.com/office/drawing/2014/main" id="{01FD5257-C7A1-6426-C7BD-17E2888A54C8}"/>
              </a:ext>
            </a:extLst>
          </p:cNvPr>
          <p:cNvSpPr txBox="1"/>
          <p:nvPr/>
        </p:nvSpPr>
        <p:spPr>
          <a:xfrm>
            <a:off x="3453258" y="4759764"/>
            <a:ext cx="1752600" cy="307777"/>
          </a:xfrm>
          <a:prstGeom prst="rect">
            <a:avLst/>
          </a:prstGeom>
          <a:noFill/>
        </p:spPr>
        <p:txBody>
          <a:bodyPr wrap="square">
            <a:spAutoFit/>
          </a:bodyPr>
          <a:lstStyle/>
          <a:p>
            <a:r>
              <a:rPr lang="en-US" sz="1400" dirty="0"/>
              <a:t>A</a:t>
            </a:r>
            <a:r>
              <a:rPr lang="en-US" sz="1400" i="0" kern="1200" dirty="0">
                <a:solidFill>
                  <a:schemeClr val="tx1"/>
                </a:solidFill>
                <a:effectLst/>
                <a:latin typeface="+mn-lt"/>
                <a:ea typeface="+mn-ea"/>
                <a:cs typeface="+mn-cs"/>
              </a:rPr>
              <a:t>daptation layer </a:t>
            </a:r>
            <a:endParaRPr lang="en-US" sz="1400" dirty="0"/>
          </a:p>
        </p:txBody>
      </p:sp>
      <p:cxnSp>
        <p:nvCxnSpPr>
          <p:cNvPr id="10" name="Straight Arrow Connector 9">
            <a:extLst>
              <a:ext uri="{FF2B5EF4-FFF2-40B4-BE49-F238E27FC236}">
                <a16:creationId xmlns:a16="http://schemas.microsoft.com/office/drawing/2014/main" id="{7FA80B7C-4AE6-7149-1F0E-B78CB9C2DE51}"/>
              </a:ext>
            </a:extLst>
          </p:cNvPr>
          <p:cNvCxnSpPr>
            <a:cxnSpLocks/>
          </p:cNvCxnSpPr>
          <p:nvPr/>
        </p:nvCxnSpPr>
        <p:spPr>
          <a:xfrm flipV="1">
            <a:off x="4160520" y="4509224"/>
            <a:ext cx="0" cy="2945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0855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1F68A-0FD5-9B43-AAB9-FBA5ED8DBED7}"/>
              </a:ext>
            </a:extLst>
          </p:cNvPr>
          <p:cNvSpPr>
            <a:spLocks noGrp="1"/>
          </p:cNvSpPr>
          <p:nvPr>
            <p:ph type="title"/>
          </p:nvPr>
        </p:nvSpPr>
        <p:spPr/>
        <p:txBody>
          <a:bodyPr/>
          <a:lstStyle/>
          <a:p>
            <a:r>
              <a:rPr lang="en" dirty="0"/>
              <a:t>Experimental Setup: Datasets</a:t>
            </a:r>
            <a:endParaRPr lang="en-US" dirty="0"/>
          </a:p>
        </p:txBody>
      </p:sp>
      <p:sp>
        <p:nvSpPr>
          <p:cNvPr id="7" name="Content Placeholder 6">
            <a:extLst>
              <a:ext uri="{FF2B5EF4-FFF2-40B4-BE49-F238E27FC236}">
                <a16:creationId xmlns:a16="http://schemas.microsoft.com/office/drawing/2014/main" id="{5FA0BBCB-F898-0040-9674-E8A143E90427}"/>
              </a:ext>
            </a:extLst>
          </p:cNvPr>
          <p:cNvSpPr>
            <a:spLocks noGrp="1"/>
          </p:cNvSpPr>
          <p:nvPr>
            <p:ph idx="1"/>
          </p:nvPr>
        </p:nvSpPr>
        <p:spPr>
          <a:xfrm>
            <a:off x="838200" y="1690688"/>
            <a:ext cx="10515600" cy="4351338"/>
          </a:xfrm>
        </p:spPr>
        <p:txBody>
          <a:bodyPr>
            <a:normAutofit/>
          </a:bodyPr>
          <a:lstStyle/>
          <a:p>
            <a:pPr>
              <a:lnSpc>
                <a:spcPct val="130000"/>
              </a:lnSpc>
            </a:pPr>
            <a:r>
              <a:rPr lang="en-US" sz="2000" b="1" dirty="0" err="1"/>
              <a:t>LoRa</a:t>
            </a:r>
            <a:r>
              <a:rPr lang="en-US" sz="2000" b="1" dirty="0"/>
              <a:t> RF </a:t>
            </a:r>
            <a:r>
              <a:rPr lang="en-US" sz="2000" dirty="0"/>
              <a:t>dataset: time-domain IQ samples from 25 </a:t>
            </a:r>
            <a:r>
              <a:rPr lang="en-US" sz="2000" dirty="0" err="1"/>
              <a:t>PyCom</a:t>
            </a:r>
            <a:r>
              <a:rPr lang="en-US" sz="2000" dirty="0"/>
              <a:t> IoT devices</a:t>
            </a:r>
          </a:p>
          <a:p>
            <a:pPr lvl="1">
              <a:lnSpc>
                <a:spcPct val="130000"/>
              </a:lnSpc>
              <a:buFont typeface="Courier New" panose="02070309020205020404" pitchFamily="49" charset="0"/>
              <a:buChar char="o"/>
            </a:pPr>
            <a:r>
              <a:rPr lang="en-US" sz="1800" dirty="0"/>
              <a:t>Scenario I: Different </a:t>
            </a:r>
            <a:r>
              <a:rPr lang="en-US" sz="1800" dirty="0">
                <a:solidFill>
                  <a:schemeClr val="accent1">
                    <a:lumMod val="75000"/>
                  </a:schemeClr>
                </a:solidFill>
              </a:rPr>
              <a:t>days</a:t>
            </a:r>
          </a:p>
          <a:p>
            <a:pPr lvl="1">
              <a:lnSpc>
                <a:spcPct val="130000"/>
              </a:lnSpc>
              <a:buFont typeface="Courier New" panose="02070309020205020404" pitchFamily="49" charset="0"/>
              <a:buChar char="o"/>
            </a:pPr>
            <a:r>
              <a:rPr lang="en-US" sz="1800" dirty="0"/>
              <a:t>Scenario II: Different </a:t>
            </a:r>
            <a:r>
              <a:rPr lang="en-US" sz="1800" dirty="0">
                <a:solidFill>
                  <a:schemeClr val="accent1">
                    <a:lumMod val="75000"/>
                  </a:schemeClr>
                </a:solidFill>
              </a:rPr>
              <a:t>locations</a:t>
            </a:r>
          </a:p>
          <a:p>
            <a:pPr lvl="1">
              <a:lnSpc>
                <a:spcPct val="130000"/>
              </a:lnSpc>
              <a:buFont typeface="Courier New" panose="02070309020205020404" pitchFamily="49" charset="0"/>
              <a:buChar char="o"/>
            </a:pPr>
            <a:r>
              <a:rPr lang="en-US" sz="1800" dirty="0"/>
              <a:t>Scenario III: Different </a:t>
            </a:r>
            <a:r>
              <a:rPr lang="en-US" sz="1800" dirty="0">
                <a:solidFill>
                  <a:schemeClr val="accent1">
                    <a:lumMod val="75000"/>
                  </a:schemeClr>
                </a:solidFill>
              </a:rPr>
              <a:t>configurations</a:t>
            </a:r>
          </a:p>
          <a:p>
            <a:pPr lvl="1">
              <a:lnSpc>
                <a:spcPct val="130000"/>
              </a:lnSpc>
              <a:buFont typeface="Courier New" panose="02070309020205020404" pitchFamily="49" charset="0"/>
              <a:buChar char="o"/>
            </a:pPr>
            <a:r>
              <a:rPr lang="en-US" sz="1800" dirty="0"/>
              <a:t>Scenario IV: Different </a:t>
            </a:r>
            <a:r>
              <a:rPr lang="en-US" sz="1800" dirty="0">
                <a:solidFill>
                  <a:schemeClr val="accent1">
                    <a:lumMod val="75000"/>
                  </a:schemeClr>
                </a:solidFill>
              </a:rPr>
              <a:t>distances</a:t>
            </a:r>
          </a:p>
          <a:p>
            <a:pPr>
              <a:lnSpc>
                <a:spcPct val="130000"/>
              </a:lnSpc>
            </a:pPr>
            <a:r>
              <a:rPr lang="en-US" sz="2000" b="1" dirty="0" err="1"/>
              <a:t>WiSig</a:t>
            </a:r>
            <a:r>
              <a:rPr lang="en-US" sz="2000" dirty="0"/>
              <a:t> dataset: time-domain IQ samples collected over four days on 130 devices at the Orbit Testbed</a:t>
            </a:r>
          </a:p>
          <a:p>
            <a:pPr>
              <a:lnSpc>
                <a:spcPct val="130000"/>
              </a:lnSpc>
            </a:pPr>
            <a:r>
              <a:rPr lang="en-US" sz="2000" b="1" dirty="0"/>
              <a:t>CORES</a:t>
            </a:r>
            <a:r>
              <a:rPr lang="en-US" sz="2000" dirty="0"/>
              <a:t> dataset: signals collected over four days on 58 devices at the Orbit Testbed</a:t>
            </a:r>
          </a:p>
        </p:txBody>
      </p:sp>
    </p:spTree>
    <p:extLst>
      <p:ext uri="{BB962C8B-B14F-4D97-AF65-F5344CB8AC3E}">
        <p14:creationId xmlns:p14="http://schemas.microsoft.com/office/powerpoint/2010/main" val="3038565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1F68A-0FD5-9B43-AAB9-FBA5ED8DBED7}"/>
              </a:ext>
            </a:extLst>
          </p:cNvPr>
          <p:cNvSpPr>
            <a:spLocks noGrp="1"/>
          </p:cNvSpPr>
          <p:nvPr>
            <p:ph type="title"/>
          </p:nvPr>
        </p:nvSpPr>
        <p:spPr/>
        <p:txBody>
          <a:bodyPr/>
          <a:lstStyle/>
          <a:p>
            <a:r>
              <a:rPr lang="en" dirty="0"/>
              <a:t>Experimental Setup: Scenarios</a:t>
            </a:r>
            <a:endParaRPr lang="en-US" dirty="0"/>
          </a:p>
        </p:txBody>
      </p:sp>
      <p:sp>
        <p:nvSpPr>
          <p:cNvPr id="3" name="Content Placeholder 2">
            <a:extLst>
              <a:ext uri="{FF2B5EF4-FFF2-40B4-BE49-F238E27FC236}">
                <a16:creationId xmlns:a16="http://schemas.microsoft.com/office/drawing/2014/main" id="{6D7BB712-C245-234F-91FE-35F972D6FCBC}"/>
              </a:ext>
            </a:extLst>
          </p:cNvPr>
          <p:cNvSpPr>
            <a:spLocks noGrp="1"/>
          </p:cNvSpPr>
          <p:nvPr>
            <p:ph idx="1"/>
          </p:nvPr>
        </p:nvSpPr>
        <p:spPr>
          <a:xfrm>
            <a:off x="838200" y="4087546"/>
            <a:ext cx="10515600" cy="2129972"/>
          </a:xfrm>
        </p:spPr>
        <p:txBody>
          <a:bodyPr>
            <a:normAutofit/>
          </a:bodyPr>
          <a:lstStyle/>
          <a:p>
            <a:pPr>
              <a:lnSpc>
                <a:spcPct val="130000"/>
              </a:lnSpc>
              <a:spcBef>
                <a:spcPts val="0"/>
              </a:spcBef>
              <a:spcAft>
                <a:spcPts val="600"/>
              </a:spcAft>
            </a:pPr>
            <a:r>
              <a:rPr lang="en-US" sz="1800" dirty="0"/>
              <a:t>Both source and target are split into 80% train set, 10% validation set, and 10% test set </a:t>
            </a:r>
          </a:p>
          <a:p>
            <a:pPr>
              <a:lnSpc>
                <a:spcPct val="130000"/>
              </a:lnSpc>
              <a:spcBef>
                <a:spcPts val="0"/>
              </a:spcBef>
              <a:spcAft>
                <a:spcPts val="600"/>
              </a:spcAft>
            </a:pPr>
            <a:r>
              <a:rPr lang="en-US" sz="1800" dirty="0"/>
              <a:t>Model is trained using training samples from source and target, then evaluate on test samples from source and target</a:t>
            </a:r>
          </a:p>
          <a:p>
            <a:pPr>
              <a:lnSpc>
                <a:spcPct val="130000"/>
              </a:lnSpc>
              <a:spcBef>
                <a:spcPts val="0"/>
              </a:spcBef>
              <a:spcAft>
                <a:spcPts val="600"/>
              </a:spcAft>
            </a:pPr>
            <a:r>
              <a:rPr lang="en-US" sz="1800" dirty="0"/>
              <a:t>Each experiment is repeated 100 times with different random seeds</a:t>
            </a:r>
          </a:p>
          <a:p>
            <a:pPr>
              <a:lnSpc>
                <a:spcPct val="130000"/>
              </a:lnSpc>
              <a:spcBef>
                <a:spcPts val="0"/>
              </a:spcBef>
              <a:spcAft>
                <a:spcPts val="600"/>
              </a:spcAft>
            </a:pPr>
            <a:r>
              <a:rPr lang="en-US" sz="1800" dirty="0"/>
              <a:t>Evaluate on two baselines (weak and strong), two meta-learning and one domain adaptation methods</a:t>
            </a:r>
          </a:p>
        </p:txBody>
      </p:sp>
      <p:pic>
        <p:nvPicPr>
          <p:cNvPr id="5" name="Picture 4">
            <a:extLst>
              <a:ext uri="{FF2B5EF4-FFF2-40B4-BE49-F238E27FC236}">
                <a16:creationId xmlns:a16="http://schemas.microsoft.com/office/drawing/2014/main" id="{F2D9C222-E200-C044-BF51-D33EFA6399C4}"/>
              </a:ext>
            </a:extLst>
          </p:cNvPr>
          <p:cNvPicPr>
            <a:picLocks noChangeAspect="1"/>
          </p:cNvPicPr>
          <p:nvPr/>
        </p:nvPicPr>
        <p:blipFill>
          <a:blip r:embed="rId3"/>
          <a:stretch>
            <a:fillRect/>
          </a:stretch>
        </p:blipFill>
        <p:spPr>
          <a:xfrm>
            <a:off x="2034903" y="1951265"/>
            <a:ext cx="7343775" cy="2129972"/>
          </a:xfrm>
          <a:prstGeom prst="rect">
            <a:avLst/>
          </a:prstGeom>
        </p:spPr>
      </p:pic>
      <p:sp>
        <p:nvSpPr>
          <p:cNvPr id="6" name="TextBox 5">
            <a:extLst>
              <a:ext uri="{FF2B5EF4-FFF2-40B4-BE49-F238E27FC236}">
                <a16:creationId xmlns:a16="http://schemas.microsoft.com/office/drawing/2014/main" id="{04973435-F0EE-CA4A-B32D-3F462F9B906D}"/>
              </a:ext>
            </a:extLst>
          </p:cNvPr>
          <p:cNvSpPr txBox="1"/>
          <p:nvPr/>
        </p:nvSpPr>
        <p:spPr>
          <a:xfrm>
            <a:off x="2294139" y="1636311"/>
            <a:ext cx="6825301" cy="369332"/>
          </a:xfrm>
          <a:prstGeom prst="rect">
            <a:avLst/>
          </a:prstGeom>
          <a:noFill/>
        </p:spPr>
        <p:txBody>
          <a:bodyPr wrap="square" rtlCol="0">
            <a:spAutoFit/>
          </a:bodyPr>
          <a:lstStyle/>
          <a:p>
            <a:pPr algn="ctr"/>
            <a:r>
              <a:rPr lang="en-US" dirty="0"/>
              <a:t>Table - Six domain-shift scenarios with diverse environmental changes</a:t>
            </a:r>
          </a:p>
        </p:txBody>
      </p:sp>
    </p:spTree>
    <p:extLst>
      <p:ext uri="{BB962C8B-B14F-4D97-AF65-F5344CB8AC3E}">
        <p14:creationId xmlns:p14="http://schemas.microsoft.com/office/powerpoint/2010/main" val="3768648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17E30-2EAA-F94E-8069-0922EA9893C6}"/>
              </a:ext>
            </a:extLst>
          </p:cNvPr>
          <p:cNvSpPr>
            <a:spLocks noGrp="1"/>
          </p:cNvSpPr>
          <p:nvPr>
            <p:ph type="title"/>
          </p:nvPr>
        </p:nvSpPr>
        <p:spPr/>
        <p:txBody>
          <a:bodyPr>
            <a:normAutofit/>
          </a:bodyPr>
          <a:lstStyle/>
          <a:p>
            <a:r>
              <a:rPr lang="en-US" dirty="0"/>
              <a:t>Results: Zero-shot Baselines</a:t>
            </a:r>
          </a:p>
        </p:txBody>
      </p:sp>
      <p:graphicFrame>
        <p:nvGraphicFramePr>
          <p:cNvPr id="10" name="Google Shape;111;p21">
            <a:extLst>
              <a:ext uri="{FF2B5EF4-FFF2-40B4-BE49-F238E27FC236}">
                <a16:creationId xmlns:a16="http://schemas.microsoft.com/office/drawing/2014/main" id="{42A855ED-DE70-4147-B1EC-A78492D37C15}"/>
              </a:ext>
            </a:extLst>
          </p:cNvPr>
          <p:cNvGraphicFramePr/>
          <p:nvPr>
            <p:extLst>
              <p:ext uri="{D42A27DB-BD31-4B8C-83A1-F6EECF244321}">
                <p14:modId xmlns:p14="http://schemas.microsoft.com/office/powerpoint/2010/main" val="4117312887"/>
              </p:ext>
            </p:extLst>
          </p:nvPr>
        </p:nvGraphicFramePr>
        <p:xfrm>
          <a:off x="2024738" y="2833392"/>
          <a:ext cx="7739743" cy="3413520"/>
        </p:xfrm>
        <a:graphic>
          <a:graphicData uri="http://schemas.openxmlformats.org/drawingml/2006/table">
            <a:tbl>
              <a:tblPr>
                <a:noFill/>
              </a:tblPr>
              <a:tblGrid>
                <a:gridCol w="1000204">
                  <a:extLst>
                    <a:ext uri="{9D8B030D-6E8A-4147-A177-3AD203B41FA5}">
                      <a16:colId xmlns:a16="http://schemas.microsoft.com/office/drawing/2014/main" val="20000"/>
                    </a:ext>
                  </a:extLst>
                </a:gridCol>
                <a:gridCol w="1059753">
                  <a:extLst>
                    <a:ext uri="{9D8B030D-6E8A-4147-A177-3AD203B41FA5}">
                      <a16:colId xmlns:a16="http://schemas.microsoft.com/office/drawing/2014/main" val="20001"/>
                    </a:ext>
                  </a:extLst>
                </a:gridCol>
                <a:gridCol w="1405060">
                  <a:extLst>
                    <a:ext uri="{9D8B030D-6E8A-4147-A177-3AD203B41FA5}">
                      <a16:colId xmlns:a16="http://schemas.microsoft.com/office/drawing/2014/main" val="20002"/>
                    </a:ext>
                  </a:extLst>
                </a:gridCol>
                <a:gridCol w="1476523">
                  <a:extLst>
                    <a:ext uri="{9D8B030D-6E8A-4147-A177-3AD203B41FA5}">
                      <a16:colId xmlns:a16="http://schemas.microsoft.com/office/drawing/2014/main" val="20003"/>
                    </a:ext>
                  </a:extLst>
                </a:gridCol>
                <a:gridCol w="1393143">
                  <a:extLst>
                    <a:ext uri="{9D8B030D-6E8A-4147-A177-3AD203B41FA5}">
                      <a16:colId xmlns:a16="http://schemas.microsoft.com/office/drawing/2014/main" val="20004"/>
                    </a:ext>
                  </a:extLst>
                </a:gridCol>
                <a:gridCol w="1405060">
                  <a:extLst>
                    <a:ext uri="{9D8B030D-6E8A-4147-A177-3AD203B41FA5}">
                      <a16:colId xmlns:a16="http://schemas.microsoft.com/office/drawing/2014/main" val="20005"/>
                    </a:ext>
                  </a:extLst>
                </a:gridCol>
              </a:tblGrid>
              <a:tr h="410431">
                <a:tc rowSpan="2" gridSpan="2">
                  <a:txBody>
                    <a:bodyPr/>
                    <a:lstStyle/>
                    <a:p>
                      <a:pPr marL="0" lvl="0" indent="0" algn="ctr" rtl="0">
                        <a:lnSpc>
                          <a:spcPct val="100000"/>
                        </a:lnSpc>
                        <a:spcBef>
                          <a:spcPts val="0"/>
                        </a:spcBef>
                        <a:spcAft>
                          <a:spcPts val="0"/>
                        </a:spcAft>
                        <a:buNone/>
                      </a:pPr>
                      <a:r>
                        <a:rPr lang="en" sz="1600" b="1" dirty="0"/>
                        <a:t>Accuracy</a:t>
                      </a:r>
                      <a:endParaRPr sz="1600" b="1"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rowSpan="2" hMerge="1">
                  <a:txBody>
                    <a:bodyPr/>
                    <a:lstStyle/>
                    <a:p>
                      <a:endParaRPr lang="en-US"/>
                    </a:p>
                  </a:txBody>
                  <a:tcPr/>
                </a:tc>
                <a:tc gridSpan="4">
                  <a:txBody>
                    <a:bodyPr/>
                    <a:lstStyle/>
                    <a:p>
                      <a:pPr marL="0" lvl="0" indent="0" algn="ctr" rtl="0">
                        <a:lnSpc>
                          <a:spcPct val="100000"/>
                        </a:lnSpc>
                        <a:spcBef>
                          <a:spcPts val="0"/>
                        </a:spcBef>
                        <a:spcAft>
                          <a:spcPts val="0"/>
                        </a:spcAft>
                        <a:buNone/>
                      </a:pPr>
                      <a:r>
                        <a:rPr lang="en" sz="1600" dirty="0"/>
                        <a:t>Target Domain</a:t>
                      </a:r>
                      <a:endParaRPr sz="1600"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10431">
                <a:tc gridSpan="2" vMerge="1">
                  <a:txBody>
                    <a:bodyPr/>
                    <a:lstStyle/>
                    <a:p>
                      <a:endParaRPr lang="en-US"/>
                    </a:p>
                  </a:txBody>
                  <a:tcPr/>
                </a:tc>
                <a:tc hMerge="1" vMerge="1">
                  <a:txBody>
                    <a:bodyPr/>
                    <a:lstStyle/>
                    <a:p>
                      <a:endParaRPr lang="en-US"/>
                    </a:p>
                  </a:txBody>
                  <a:tcPr/>
                </a:tc>
                <a:tc>
                  <a:txBody>
                    <a:bodyPr/>
                    <a:lstStyle/>
                    <a:p>
                      <a:pPr marL="0" lvl="0" indent="0" algn="ctr" rtl="0">
                        <a:lnSpc>
                          <a:spcPct val="100000"/>
                        </a:lnSpc>
                        <a:spcBef>
                          <a:spcPts val="0"/>
                        </a:spcBef>
                        <a:spcAft>
                          <a:spcPts val="0"/>
                        </a:spcAft>
                        <a:buNone/>
                      </a:pPr>
                      <a:r>
                        <a:rPr lang="en" sz="1600"/>
                        <a:t>Config 1</a:t>
                      </a:r>
                      <a:endParaRPr sz="16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600" dirty="0"/>
                        <a:t>Config 2</a:t>
                      </a:r>
                      <a:endParaRPr sz="1600"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600" dirty="0"/>
                        <a:t>Config 3</a:t>
                      </a:r>
                      <a:endParaRPr sz="1600"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600"/>
                        <a:t>Config 4</a:t>
                      </a:r>
                      <a:endParaRPr sz="16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10431">
                <a:tc rowSpan="4">
                  <a:txBody>
                    <a:bodyPr/>
                    <a:lstStyle/>
                    <a:p>
                      <a:pPr marL="0" lvl="0" indent="0" algn="ctr" rtl="0">
                        <a:lnSpc>
                          <a:spcPct val="100000"/>
                        </a:lnSpc>
                        <a:spcBef>
                          <a:spcPts val="0"/>
                        </a:spcBef>
                        <a:spcAft>
                          <a:spcPts val="0"/>
                        </a:spcAft>
                        <a:buNone/>
                      </a:pPr>
                      <a:r>
                        <a:rPr lang="en" sz="1600" dirty="0"/>
                        <a:t>Source Domain</a:t>
                      </a:r>
                      <a:endParaRPr sz="1600"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600"/>
                        <a:t>Config 1</a:t>
                      </a:r>
                      <a:endParaRPr sz="16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600" dirty="0">
                          <a:solidFill>
                            <a:srgbClr val="FF0000"/>
                          </a:solidFill>
                        </a:rPr>
                        <a:t>65.25%</a:t>
                      </a:r>
                      <a:endParaRPr sz="1600" dirty="0">
                        <a:solidFill>
                          <a:srgbClr val="FF0000"/>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600"/>
                        <a:t>3.93%</a:t>
                      </a:r>
                      <a:endParaRPr sz="16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600" dirty="0"/>
                        <a:t>4.13%</a:t>
                      </a:r>
                      <a:endParaRPr sz="1600"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600" dirty="0"/>
                        <a:t>3.28%</a:t>
                      </a:r>
                      <a:endParaRPr sz="1600"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10431">
                <a:tc vMerge="1">
                  <a:txBody>
                    <a:bodyPr/>
                    <a:lstStyle/>
                    <a:p>
                      <a:endParaRPr lang="en-US"/>
                    </a:p>
                  </a:txBody>
                  <a:tcPr/>
                </a:tc>
                <a:tc>
                  <a:txBody>
                    <a:bodyPr/>
                    <a:lstStyle/>
                    <a:p>
                      <a:pPr marL="0" lvl="0" indent="0" algn="ctr" rtl="0">
                        <a:lnSpc>
                          <a:spcPct val="100000"/>
                        </a:lnSpc>
                        <a:spcBef>
                          <a:spcPts val="0"/>
                        </a:spcBef>
                        <a:spcAft>
                          <a:spcPts val="0"/>
                        </a:spcAft>
                        <a:buNone/>
                      </a:pPr>
                      <a:r>
                        <a:rPr lang="en" sz="1600" dirty="0"/>
                        <a:t>Config 2</a:t>
                      </a:r>
                      <a:endParaRPr sz="1600"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600" dirty="0"/>
                        <a:t>2.52%</a:t>
                      </a:r>
                      <a:endParaRPr sz="1600"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600" dirty="0">
                          <a:solidFill>
                            <a:srgbClr val="FF0000"/>
                          </a:solidFill>
                        </a:rPr>
                        <a:t>69.41%</a:t>
                      </a:r>
                      <a:endParaRPr sz="1600" dirty="0">
                        <a:solidFill>
                          <a:srgbClr val="FF0000"/>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600" dirty="0"/>
                        <a:t>3.97%</a:t>
                      </a:r>
                      <a:endParaRPr sz="1600"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600" dirty="0"/>
                        <a:t>4.26%</a:t>
                      </a:r>
                      <a:endParaRPr sz="1600"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10431">
                <a:tc vMerge="1">
                  <a:txBody>
                    <a:bodyPr/>
                    <a:lstStyle/>
                    <a:p>
                      <a:endParaRPr lang="en-US"/>
                    </a:p>
                  </a:txBody>
                  <a:tcPr/>
                </a:tc>
                <a:tc>
                  <a:txBody>
                    <a:bodyPr/>
                    <a:lstStyle/>
                    <a:p>
                      <a:pPr marL="0" lvl="0" indent="0" algn="ctr" rtl="0">
                        <a:lnSpc>
                          <a:spcPct val="100000"/>
                        </a:lnSpc>
                        <a:spcBef>
                          <a:spcPts val="0"/>
                        </a:spcBef>
                        <a:spcAft>
                          <a:spcPts val="0"/>
                        </a:spcAft>
                        <a:buNone/>
                      </a:pPr>
                      <a:r>
                        <a:rPr lang="en" sz="1600"/>
                        <a:t>Config 3</a:t>
                      </a:r>
                      <a:endParaRPr sz="16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600"/>
                        <a:t>3.25%</a:t>
                      </a:r>
                      <a:endParaRPr sz="16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600" dirty="0"/>
                        <a:t>5.97%</a:t>
                      </a:r>
                      <a:endParaRPr sz="1600"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600" dirty="0">
                          <a:solidFill>
                            <a:srgbClr val="FF0000"/>
                          </a:solidFill>
                        </a:rPr>
                        <a:t>58.69%</a:t>
                      </a:r>
                      <a:endParaRPr sz="1600" dirty="0">
                        <a:solidFill>
                          <a:srgbClr val="FF0000"/>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600" dirty="0"/>
                        <a:t>8.46%</a:t>
                      </a:r>
                      <a:endParaRPr sz="1600"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10431">
                <a:tc vMerge="1">
                  <a:txBody>
                    <a:bodyPr/>
                    <a:lstStyle/>
                    <a:p>
                      <a:endParaRPr lang="en-US"/>
                    </a:p>
                  </a:txBody>
                  <a:tcPr/>
                </a:tc>
                <a:tc>
                  <a:txBody>
                    <a:bodyPr/>
                    <a:lstStyle/>
                    <a:p>
                      <a:pPr marL="0" lvl="0" indent="0" algn="ctr" rtl="0">
                        <a:lnSpc>
                          <a:spcPct val="100000"/>
                        </a:lnSpc>
                        <a:spcBef>
                          <a:spcPts val="0"/>
                        </a:spcBef>
                        <a:spcAft>
                          <a:spcPts val="0"/>
                        </a:spcAft>
                        <a:buNone/>
                      </a:pPr>
                      <a:r>
                        <a:rPr lang="en" sz="1600"/>
                        <a:t>Config 4</a:t>
                      </a:r>
                      <a:endParaRPr sz="16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600"/>
                        <a:t>2.10%</a:t>
                      </a:r>
                      <a:endParaRPr sz="16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600" dirty="0"/>
                        <a:t>0.82%</a:t>
                      </a:r>
                      <a:endParaRPr sz="1600"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600" dirty="0"/>
                        <a:t>4.26%</a:t>
                      </a:r>
                      <a:endParaRPr sz="1600"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600" dirty="0">
                          <a:solidFill>
                            <a:srgbClr val="FF0000"/>
                          </a:solidFill>
                        </a:rPr>
                        <a:t>39.67%</a:t>
                      </a:r>
                      <a:endParaRPr sz="1600" dirty="0">
                        <a:solidFill>
                          <a:srgbClr val="FF0000"/>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10431">
                <a:tc gridSpan="2">
                  <a:txBody>
                    <a:bodyPr/>
                    <a:lstStyle/>
                    <a:p>
                      <a:pPr marL="0" lvl="0" indent="0" algn="ctr" rtl="0">
                        <a:lnSpc>
                          <a:spcPct val="100000"/>
                        </a:lnSpc>
                        <a:spcBef>
                          <a:spcPts val="0"/>
                        </a:spcBef>
                        <a:spcAft>
                          <a:spcPts val="0"/>
                        </a:spcAft>
                        <a:buNone/>
                      </a:pPr>
                      <a:r>
                        <a:rPr lang="en" sz="1600"/>
                        <a:t>Leave-One-Out</a:t>
                      </a:r>
                      <a:endParaRPr sz="16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lvl="0" indent="0" algn="ctr" rtl="0">
                        <a:lnSpc>
                          <a:spcPct val="100000"/>
                        </a:lnSpc>
                        <a:spcBef>
                          <a:spcPts val="0"/>
                        </a:spcBef>
                        <a:spcAft>
                          <a:spcPts val="0"/>
                        </a:spcAft>
                        <a:buNone/>
                      </a:pPr>
                      <a:r>
                        <a:rPr lang="en" sz="1600"/>
                        <a:t> 1.90%</a:t>
                      </a:r>
                      <a:endParaRPr sz="16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600"/>
                        <a:t> 3.44%</a:t>
                      </a:r>
                      <a:endParaRPr sz="16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600" dirty="0"/>
                        <a:t> 3.51%</a:t>
                      </a:r>
                      <a:endParaRPr sz="1600"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600" dirty="0"/>
                        <a:t>7.15% </a:t>
                      </a:r>
                      <a:endParaRPr sz="1600"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410431">
                <a:tc gridSpan="2">
                  <a:txBody>
                    <a:bodyPr/>
                    <a:lstStyle/>
                    <a:p>
                      <a:pPr marL="0" lvl="0" indent="0" algn="ctr" rtl="0">
                        <a:lnSpc>
                          <a:spcPct val="100000"/>
                        </a:lnSpc>
                        <a:spcBef>
                          <a:spcPts val="0"/>
                        </a:spcBef>
                        <a:spcAft>
                          <a:spcPts val="0"/>
                        </a:spcAft>
                        <a:buNone/>
                      </a:pPr>
                      <a:r>
                        <a:rPr lang="en" sz="1600"/>
                        <a:t>All-included</a:t>
                      </a:r>
                      <a:endParaRPr sz="16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lvl="0" indent="0" algn="ctr" rtl="0">
                        <a:lnSpc>
                          <a:spcPct val="100000"/>
                        </a:lnSpc>
                        <a:spcBef>
                          <a:spcPts val="0"/>
                        </a:spcBef>
                        <a:spcAft>
                          <a:spcPts val="0"/>
                        </a:spcAft>
                        <a:buNone/>
                      </a:pPr>
                      <a:r>
                        <a:rPr lang="en" sz="1600"/>
                        <a:t>80.52%</a:t>
                      </a:r>
                      <a:endParaRPr sz="16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600"/>
                        <a:t>73.61%</a:t>
                      </a:r>
                      <a:endParaRPr sz="16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600" dirty="0"/>
                        <a:t>58.36%</a:t>
                      </a:r>
                      <a:endParaRPr sz="1600"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600" dirty="0"/>
                        <a:t>38.56%</a:t>
                      </a:r>
                      <a:endParaRPr sz="1600"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11" name="TextBox 10">
            <a:extLst>
              <a:ext uri="{FF2B5EF4-FFF2-40B4-BE49-F238E27FC236}">
                <a16:creationId xmlns:a16="http://schemas.microsoft.com/office/drawing/2014/main" id="{CFE48252-1EFD-F649-B8EA-820768549BC6}"/>
              </a:ext>
            </a:extLst>
          </p:cNvPr>
          <p:cNvSpPr txBox="1"/>
          <p:nvPr/>
        </p:nvSpPr>
        <p:spPr>
          <a:xfrm>
            <a:off x="1523996" y="2433282"/>
            <a:ext cx="8741229" cy="369332"/>
          </a:xfrm>
          <a:prstGeom prst="rect">
            <a:avLst/>
          </a:prstGeom>
          <a:noFill/>
        </p:spPr>
        <p:txBody>
          <a:bodyPr wrap="square" rtlCol="0">
            <a:spAutoFit/>
          </a:bodyPr>
          <a:lstStyle/>
          <a:p>
            <a:pPr algn="ctr"/>
            <a:r>
              <a:rPr lang="en-US" dirty="0"/>
              <a:t>Accuracy under the scenario of different configurations on LoRa dataset</a:t>
            </a:r>
          </a:p>
        </p:txBody>
      </p:sp>
      <p:sp>
        <p:nvSpPr>
          <p:cNvPr id="5" name="TextBox 4">
            <a:extLst>
              <a:ext uri="{FF2B5EF4-FFF2-40B4-BE49-F238E27FC236}">
                <a16:creationId xmlns:a16="http://schemas.microsoft.com/office/drawing/2014/main" id="{6ABB4900-D56D-1810-DDF5-5BD697D9619B}"/>
              </a:ext>
            </a:extLst>
          </p:cNvPr>
          <p:cNvSpPr txBox="1"/>
          <p:nvPr/>
        </p:nvSpPr>
        <p:spPr>
          <a:xfrm>
            <a:off x="838200" y="1354146"/>
            <a:ext cx="10668000" cy="1143518"/>
          </a:xfrm>
          <a:prstGeom prst="rect">
            <a:avLst/>
          </a:prstGeom>
          <a:noFill/>
        </p:spPr>
        <p:txBody>
          <a:bodyPr wrap="square">
            <a:spAutoFit/>
          </a:bodyPr>
          <a:lstStyle/>
          <a:p>
            <a:pPr marL="285750" indent="-285750">
              <a:lnSpc>
                <a:spcPct val="130000"/>
              </a:lnSpc>
              <a:buFont typeface="Arial" panose="020B0604020202020204" pitchFamily="34" charset="0"/>
              <a:buChar char="•"/>
            </a:pPr>
            <a:r>
              <a:rPr lang="en-US" dirty="0"/>
              <a:t>Four configurations: spreading factor (7, 8, 11, 12) and bit rate (5470, 3125, 537, 293 bps)</a:t>
            </a:r>
          </a:p>
          <a:p>
            <a:pPr marL="285750" indent="-285750">
              <a:lnSpc>
                <a:spcPct val="130000"/>
              </a:lnSpc>
              <a:buFont typeface="Arial" panose="020B0604020202020204" pitchFamily="34" charset="0"/>
              <a:buChar char="•"/>
            </a:pPr>
            <a:r>
              <a:rPr lang="en-US" dirty="0"/>
              <a:t>Leave-one-out uses all source tasks as train set excluding the target task, while all-included uses all source tasks as train set, including the target task</a:t>
            </a:r>
          </a:p>
        </p:txBody>
      </p:sp>
    </p:spTree>
    <p:extLst>
      <p:ext uri="{BB962C8B-B14F-4D97-AF65-F5344CB8AC3E}">
        <p14:creationId xmlns:p14="http://schemas.microsoft.com/office/powerpoint/2010/main" val="807001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33107-6782-EA1B-13AD-4531260B5D67}"/>
            </a:ext>
          </a:extLst>
        </p:cNvPr>
        <p:cNvGrpSpPr/>
        <p:nvPr/>
      </p:nvGrpSpPr>
      <p:grpSpPr>
        <a:xfrm>
          <a:off x="0" y="0"/>
          <a:ext cx="0" cy="0"/>
          <a:chOff x="0" y="0"/>
          <a:chExt cx="0" cy="0"/>
        </a:xfrm>
      </p:grpSpPr>
      <p:grpSp>
        <p:nvGrpSpPr>
          <p:cNvPr id="16" name="Group 15">
            <a:extLst>
              <a:ext uri="{FF2B5EF4-FFF2-40B4-BE49-F238E27FC236}">
                <a16:creationId xmlns:a16="http://schemas.microsoft.com/office/drawing/2014/main" id="{195E7EE6-6DEA-6E8A-9A2D-3D37F8D512D8}"/>
              </a:ext>
            </a:extLst>
          </p:cNvPr>
          <p:cNvGrpSpPr/>
          <p:nvPr/>
        </p:nvGrpSpPr>
        <p:grpSpPr>
          <a:xfrm>
            <a:off x="1915890" y="2019697"/>
            <a:ext cx="7650913" cy="1594360"/>
            <a:chOff x="2051595" y="2106783"/>
            <a:chExt cx="7341032" cy="1421290"/>
          </a:xfrm>
        </p:grpSpPr>
        <p:pic>
          <p:nvPicPr>
            <p:cNvPr id="4" name="Picture 3">
              <a:extLst>
                <a:ext uri="{FF2B5EF4-FFF2-40B4-BE49-F238E27FC236}">
                  <a16:creationId xmlns:a16="http://schemas.microsoft.com/office/drawing/2014/main" id="{B1D00699-A587-C4E3-CB8E-A08641E9FFB2}"/>
                </a:ext>
              </a:extLst>
            </p:cNvPr>
            <p:cNvPicPr>
              <a:picLocks noChangeAspect="1"/>
            </p:cNvPicPr>
            <p:nvPr/>
          </p:nvPicPr>
          <p:blipFill>
            <a:blip r:embed="rId3"/>
            <a:stretch>
              <a:fillRect/>
            </a:stretch>
          </p:blipFill>
          <p:spPr>
            <a:xfrm>
              <a:off x="2051595" y="2106783"/>
              <a:ext cx="7341032" cy="1421290"/>
            </a:xfrm>
            <a:prstGeom prst="rect">
              <a:avLst/>
            </a:prstGeom>
          </p:spPr>
        </p:pic>
        <p:cxnSp>
          <p:nvCxnSpPr>
            <p:cNvPr id="13" name="Straight Connector 12">
              <a:extLst>
                <a:ext uri="{FF2B5EF4-FFF2-40B4-BE49-F238E27FC236}">
                  <a16:creationId xmlns:a16="http://schemas.microsoft.com/office/drawing/2014/main" id="{839D632F-06C9-A832-9EC8-66F63B270394}"/>
                </a:ext>
              </a:extLst>
            </p:cNvPr>
            <p:cNvCxnSpPr/>
            <p:nvPr/>
          </p:nvCxnSpPr>
          <p:spPr>
            <a:xfrm>
              <a:off x="3777342" y="2231571"/>
              <a:ext cx="0" cy="11974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0BCE421-6A8C-2114-B31C-5BDF07CCFE10}"/>
                </a:ext>
              </a:extLst>
            </p:cNvPr>
            <p:cNvCxnSpPr/>
            <p:nvPr/>
          </p:nvCxnSpPr>
          <p:spPr>
            <a:xfrm>
              <a:off x="5551714" y="2231571"/>
              <a:ext cx="0" cy="11974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1D714A3-A0A7-8F19-6821-B766B2117342}"/>
                </a:ext>
              </a:extLst>
            </p:cNvPr>
            <p:cNvCxnSpPr/>
            <p:nvPr/>
          </p:nvCxnSpPr>
          <p:spPr>
            <a:xfrm>
              <a:off x="7434943" y="2231571"/>
              <a:ext cx="0" cy="11974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4B4580AA-4357-3A24-8474-300B681C18B2}"/>
              </a:ext>
            </a:extLst>
          </p:cNvPr>
          <p:cNvSpPr>
            <a:spLocks noGrp="1"/>
          </p:cNvSpPr>
          <p:nvPr>
            <p:ph type="title"/>
          </p:nvPr>
        </p:nvSpPr>
        <p:spPr/>
        <p:txBody>
          <a:bodyPr>
            <a:normAutofit/>
          </a:bodyPr>
          <a:lstStyle/>
          <a:p>
            <a:r>
              <a:rPr lang="en-US" dirty="0"/>
              <a:t>Results: Different PTN’s Hyperparameters</a:t>
            </a:r>
          </a:p>
        </p:txBody>
      </p:sp>
      <p:sp>
        <p:nvSpPr>
          <p:cNvPr id="11" name="TextBox 10">
            <a:extLst>
              <a:ext uri="{FF2B5EF4-FFF2-40B4-BE49-F238E27FC236}">
                <a16:creationId xmlns:a16="http://schemas.microsoft.com/office/drawing/2014/main" id="{C011D50A-DBE2-24D3-4C5A-E9861BFC6770}"/>
              </a:ext>
            </a:extLst>
          </p:cNvPr>
          <p:cNvSpPr txBox="1"/>
          <p:nvPr/>
        </p:nvSpPr>
        <p:spPr>
          <a:xfrm>
            <a:off x="1108528" y="1637934"/>
            <a:ext cx="9931400" cy="369332"/>
          </a:xfrm>
          <a:prstGeom prst="rect">
            <a:avLst/>
          </a:prstGeom>
          <a:noFill/>
        </p:spPr>
        <p:txBody>
          <a:bodyPr wrap="square" rtlCol="0">
            <a:spAutoFit/>
          </a:bodyPr>
          <a:lstStyle/>
          <a:p>
            <a:r>
              <a:rPr lang="en-US" dirty="0"/>
              <a:t>Comparison of PTN performance across different distance functions and </a:t>
            </a:r>
            <a:r>
              <a:rPr lang="en-US" i="1" dirty="0"/>
              <a:t>k</a:t>
            </a:r>
            <a:r>
              <a:rPr lang="en-US" dirty="0"/>
              <a:t>-shot values for three datasets</a:t>
            </a:r>
          </a:p>
        </p:txBody>
      </p:sp>
      <p:sp>
        <p:nvSpPr>
          <p:cNvPr id="6" name="TextBox 5">
            <a:extLst>
              <a:ext uri="{FF2B5EF4-FFF2-40B4-BE49-F238E27FC236}">
                <a16:creationId xmlns:a16="http://schemas.microsoft.com/office/drawing/2014/main" id="{CDA0128E-5003-3DC0-A18E-7540752F72F3}"/>
              </a:ext>
            </a:extLst>
          </p:cNvPr>
          <p:cNvSpPr txBox="1"/>
          <p:nvPr/>
        </p:nvSpPr>
        <p:spPr>
          <a:xfrm>
            <a:off x="931496" y="3882903"/>
            <a:ext cx="10329008" cy="1503617"/>
          </a:xfrm>
          <a:prstGeom prst="rect">
            <a:avLst/>
          </a:prstGeom>
          <a:noFill/>
        </p:spPr>
        <p:txBody>
          <a:bodyPr wrap="square">
            <a:spAutoFit/>
          </a:bodyPr>
          <a:lstStyle/>
          <a:p>
            <a:pPr marL="285750" indent="-285750">
              <a:lnSpc>
                <a:spcPct val="130000"/>
              </a:lnSpc>
              <a:buFont typeface="Arial" panose="020B0604020202020204" pitchFamily="34" charset="0"/>
              <a:buChar char="•"/>
            </a:pPr>
            <a:r>
              <a:rPr lang="en-US" dirty="0"/>
              <a:t>PTN’s performance on target task for three different distance functions (Manhattan, Euclidean, and Cosine) and two different </a:t>
            </a:r>
            <a:r>
              <a:rPr lang="en-US" i="1" dirty="0"/>
              <a:t>K</a:t>
            </a:r>
            <a:r>
              <a:rPr lang="en-US" dirty="0"/>
              <a:t>-shot values in day-based settings across three datasets</a:t>
            </a:r>
          </a:p>
          <a:p>
            <a:pPr marL="285750" indent="-285750">
              <a:lnSpc>
                <a:spcPct val="130000"/>
              </a:lnSpc>
              <a:buFont typeface="Arial" panose="020B0604020202020204" pitchFamily="34" charset="0"/>
              <a:buChar char="•"/>
            </a:pPr>
            <a:r>
              <a:rPr lang="en-US" dirty="0">
                <a:solidFill>
                  <a:schemeClr val="accent1">
                    <a:lumMod val="75000"/>
                  </a:schemeClr>
                </a:solidFill>
              </a:rPr>
              <a:t>Euclidean</a:t>
            </a:r>
            <a:r>
              <a:rPr lang="en-US" dirty="0"/>
              <a:t> distance outperforms both Manhattan and Cosine distances</a:t>
            </a:r>
          </a:p>
          <a:p>
            <a:pPr marL="285750" indent="-285750">
              <a:lnSpc>
                <a:spcPct val="130000"/>
              </a:lnSpc>
              <a:buFont typeface="Arial" panose="020B0604020202020204" pitchFamily="34" charset="0"/>
              <a:buChar char="•"/>
            </a:pPr>
            <a:r>
              <a:rPr lang="en-US" dirty="0"/>
              <a:t>The </a:t>
            </a:r>
            <a:r>
              <a:rPr lang="en-US" dirty="0">
                <a:solidFill>
                  <a:schemeClr val="accent1">
                    <a:lumMod val="75000"/>
                  </a:schemeClr>
                </a:solidFill>
              </a:rPr>
              <a:t>3-shot</a:t>
            </a:r>
            <a:r>
              <a:rPr lang="en-US" dirty="0"/>
              <a:t> setting is superior to the 1-shot setting across all distance metrics and settings</a:t>
            </a:r>
          </a:p>
        </p:txBody>
      </p:sp>
      <p:grpSp>
        <p:nvGrpSpPr>
          <p:cNvPr id="18" name="Group 17">
            <a:extLst>
              <a:ext uri="{FF2B5EF4-FFF2-40B4-BE49-F238E27FC236}">
                <a16:creationId xmlns:a16="http://schemas.microsoft.com/office/drawing/2014/main" id="{A551AE3F-5355-23AB-B9DF-E6C2F018F47B}"/>
              </a:ext>
            </a:extLst>
          </p:cNvPr>
          <p:cNvGrpSpPr/>
          <p:nvPr/>
        </p:nvGrpSpPr>
        <p:grpSpPr>
          <a:xfrm>
            <a:off x="4642338" y="2817428"/>
            <a:ext cx="4550160" cy="207126"/>
            <a:chOff x="4642338" y="2817428"/>
            <a:chExt cx="4550160" cy="207126"/>
          </a:xfrm>
        </p:grpSpPr>
        <p:sp>
          <p:nvSpPr>
            <p:cNvPr id="7" name="Rectangle 6">
              <a:extLst>
                <a:ext uri="{FF2B5EF4-FFF2-40B4-BE49-F238E27FC236}">
                  <a16:creationId xmlns:a16="http://schemas.microsoft.com/office/drawing/2014/main" id="{BE3C2712-6B4A-3A90-F914-7BE3BE88DCD5}"/>
                </a:ext>
              </a:extLst>
            </p:cNvPr>
            <p:cNvSpPr/>
            <p:nvPr/>
          </p:nvSpPr>
          <p:spPr>
            <a:xfrm>
              <a:off x="6596290" y="2817428"/>
              <a:ext cx="562708" cy="207126"/>
            </a:xfrm>
            <a:prstGeom prst="rect">
              <a:avLst/>
            </a:prstGeom>
            <a:no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9D7AF77-64BE-BA8C-67ED-41BDC9D6872E}"/>
                </a:ext>
              </a:extLst>
            </p:cNvPr>
            <p:cNvSpPr/>
            <p:nvPr/>
          </p:nvSpPr>
          <p:spPr>
            <a:xfrm>
              <a:off x="8629790" y="2817428"/>
              <a:ext cx="562708" cy="207126"/>
            </a:xfrm>
            <a:prstGeom prst="rect">
              <a:avLst/>
            </a:prstGeom>
            <a:no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B028C8C-B154-0926-5048-4BA99B88E5C8}"/>
                </a:ext>
              </a:extLst>
            </p:cNvPr>
            <p:cNvSpPr/>
            <p:nvPr/>
          </p:nvSpPr>
          <p:spPr>
            <a:xfrm>
              <a:off x="4642338" y="2817428"/>
              <a:ext cx="562708" cy="207126"/>
            </a:xfrm>
            <a:prstGeom prst="rect">
              <a:avLst/>
            </a:prstGeom>
            <a:no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2955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22ABF-4FE3-444B-8BEF-D21E9A6D6214}"/>
              </a:ext>
            </a:extLst>
          </p:cNvPr>
          <p:cNvSpPr>
            <a:spLocks noGrp="1"/>
          </p:cNvSpPr>
          <p:nvPr>
            <p:ph type="title"/>
          </p:nvPr>
        </p:nvSpPr>
        <p:spPr/>
        <p:txBody>
          <a:bodyPr/>
          <a:lstStyle/>
          <a:p>
            <a:r>
              <a:rPr lang="en-US" dirty="0"/>
              <a:t>Results: FSL and DA Performance</a:t>
            </a:r>
          </a:p>
        </p:txBody>
      </p:sp>
      <p:pic>
        <p:nvPicPr>
          <p:cNvPr id="5" name="Content Placeholder 4">
            <a:extLst>
              <a:ext uri="{FF2B5EF4-FFF2-40B4-BE49-F238E27FC236}">
                <a16:creationId xmlns:a16="http://schemas.microsoft.com/office/drawing/2014/main" id="{3A051526-AE82-E345-8B32-7F977099B0BB}"/>
              </a:ext>
            </a:extLst>
          </p:cNvPr>
          <p:cNvPicPr>
            <a:picLocks noGrp="1" noChangeAspect="1"/>
          </p:cNvPicPr>
          <p:nvPr>
            <p:ph idx="1"/>
          </p:nvPr>
        </p:nvPicPr>
        <p:blipFill>
          <a:blip r:embed="rId3"/>
          <a:stretch>
            <a:fillRect/>
          </a:stretch>
        </p:blipFill>
        <p:spPr>
          <a:xfrm>
            <a:off x="7438092" y="1315392"/>
            <a:ext cx="3263366" cy="2610692"/>
          </a:xfrm>
        </p:spPr>
      </p:pic>
      <p:pic>
        <p:nvPicPr>
          <p:cNvPr id="7" name="Picture 6">
            <a:extLst>
              <a:ext uri="{FF2B5EF4-FFF2-40B4-BE49-F238E27FC236}">
                <a16:creationId xmlns:a16="http://schemas.microsoft.com/office/drawing/2014/main" id="{976ED000-0E1C-9141-B75C-FB8ED2E9251C}"/>
              </a:ext>
            </a:extLst>
          </p:cNvPr>
          <p:cNvPicPr>
            <a:picLocks noChangeAspect="1"/>
          </p:cNvPicPr>
          <p:nvPr/>
        </p:nvPicPr>
        <p:blipFill>
          <a:blip r:embed="rId4"/>
          <a:stretch>
            <a:fillRect/>
          </a:stretch>
        </p:blipFill>
        <p:spPr>
          <a:xfrm>
            <a:off x="4054250" y="1315392"/>
            <a:ext cx="3255722" cy="2604577"/>
          </a:xfrm>
          <a:prstGeom prst="rect">
            <a:avLst/>
          </a:prstGeom>
        </p:spPr>
      </p:pic>
      <p:pic>
        <p:nvPicPr>
          <p:cNvPr id="9" name="Picture 8">
            <a:extLst>
              <a:ext uri="{FF2B5EF4-FFF2-40B4-BE49-F238E27FC236}">
                <a16:creationId xmlns:a16="http://schemas.microsoft.com/office/drawing/2014/main" id="{59FD66E7-353A-D747-8C6F-EC50F0242F5F}"/>
              </a:ext>
            </a:extLst>
          </p:cNvPr>
          <p:cNvPicPr>
            <a:picLocks noChangeAspect="1"/>
          </p:cNvPicPr>
          <p:nvPr/>
        </p:nvPicPr>
        <p:blipFill>
          <a:blip r:embed="rId5"/>
          <a:stretch>
            <a:fillRect/>
          </a:stretch>
        </p:blipFill>
        <p:spPr>
          <a:xfrm>
            <a:off x="763498" y="1315392"/>
            <a:ext cx="3220917" cy="2576734"/>
          </a:xfrm>
          <a:prstGeom prst="rect">
            <a:avLst/>
          </a:prstGeom>
        </p:spPr>
      </p:pic>
      <p:pic>
        <p:nvPicPr>
          <p:cNvPr id="11" name="Picture 10">
            <a:extLst>
              <a:ext uri="{FF2B5EF4-FFF2-40B4-BE49-F238E27FC236}">
                <a16:creationId xmlns:a16="http://schemas.microsoft.com/office/drawing/2014/main" id="{A0A6F377-F8D9-2541-9A32-08CF8B8BB278}"/>
              </a:ext>
            </a:extLst>
          </p:cNvPr>
          <p:cNvPicPr>
            <a:picLocks noChangeAspect="1"/>
          </p:cNvPicPr>
          <p:nvPr/>
        </p:nvPicPr>
        <p:blipFill>
          <a:blip r:embed="rId6"/>
          <a:stretch>
            <a:fillRect/>
          </a:stretch>
        </p:blipFill>
        <p:spPr>
          <a:xfrm>
            <a:off x="701038" y="3870464"/>
            <a:ext cx="3283377" cy="2626702"/>
          </a:xfrm>
          <a:prstGeom prst="rect">
            <a:avLst/>
          </a:prstGeom>
        </p:spPr>
      </p:pic>
      <p:pic>
        <p:nvPicPr>
          <p:cNvPr id="13" name="Picture 12">
            <a:extLst>
              <a:ext uri="{FF2B5EF4-FFF2-40B4-BE49-F238E27FC236}">
                <a16:creationId xmlns:a16="http://schemas.microsoft.com/office/drawing/2014/main" id="{BBCAACA9-C46D-F149-87B9-7B1FA4A7C954}"/>
              </a:ext>
            </a:extLst>
          </p:cNvPr>
          <p:cNvPicPr>
            <a:picLocks noChangeAspect="1"/>
          </p:cNvPicPr>
          <p:nvPr/>
        </p:nvPicPr>
        <p:blipFill>
          <a:blip r:embed="rId7"/>
          <a:stretch>
            <a:fillRect/>
          </a:stretch>
        </p:blipFill>
        <p:spPr>
          <a:xfrm>
            <a:off x="4040713" y="3842185"/>
            <a:ext cx="3228669" cy="2582935"/>
          </a:xfrm>
          <a:prstGeom prst="rect">
            <a:avLst/>
          </a:prstGeom>
        </p:spPr>
      </p:pic>
      <p:pic>
        <p:nvPicPr>
          <p:cNvPr id="15" name="Picture 14">
            <a:extLst>
              <a:ext uri="{FF2B5EF4-FFF2-40B4-BE49-F238E27FC236}">
                <a16:creationId xmlns:a16="http://schemas.microsoft.com/office/drawing/2014/main" id="{C7D59886-5950-304F-9FBF-0597795B5A37}"/>
              </a:ext>
            </a:extLst>
          </p:cNvPr>
          <p:cNvPicPr>
            <a:picLocks noChangeAspect="1"/>
          </p:cNvPicPr>
          <p:nvPr/>
        </p:nvPicPr>
        <p:blipFill>
          <a:blip r:embed="rId8"/>
          <a:stretch>
            <a:fillRect/>
          </a:stretch>
        </p:blipFill>
        <p:spPr>
          <a:xfrm>
            <a:off x="7384926" y="3853319"/>
            <a:ext cx="3316532" cy="2653225"/>
          </a:xfrm>
          <a:prstGeom prst="rect">
            <a:avLst/>
          </a:prstGeom>
        </p:spPr>
      </p:pic>
      <p:sp>
        <p:nvSpPr>
          <p:cNvPr id="3" name="TextBox 2">
            <a:extLst>
              <a:ext uri="{FF2B5EF4-FFF2-40B4-BE49-F238E27FC236}">
                <a16:creationId xmlns:a16="http://schemas.microsoft.com/office/drawing/2014/main" id="{F212B2D0-60C5-6246-BD74-C0CF0E208DD1}"/>
              </a:ext>
            </a:extLst>
          </p:cNvPr>
          <p:cNvSpPr txBox="1"/>
          <p:nvPr/>
        </p:nvSpPr>
        <p:spPr>
          <a:xfrm>
            <a:off x="1791920" y="3577720"/>
            <a:ext cx="1969631" cy="338554"/>
          </a:xfrm>
          <a:prstGeom prst="rect">
            <a:avLst/>
          </a:prstGeom>
          <a:noFill/>
        </p:spPr>
        <p:txBody>
          <a:bodyPr wrap="square" rtlCol="0">
            <a:spAutoFit/>
          </a:bodyPr>
          <a:lstStyle/>
          <a:p>
            <a:r>
              <a:rPr lang="en-US" sz="1600" dirty="0"/>
              <a:t>Scenario: Lora-Day</a:t>
            </a:r>
          </a:p>
        </p:txBody>
      </p:sp>
      <p:sp>
        <p:nvSpPr>
          <p:cNvPr id="10" name="TextBox 9">
            <a:extLst>
              <a:ext uri="{FF2B5EF4-FFF2-40B4-BE49-F238E27FC236}">
                <a16:creationId xmlns:a16="http://schemas.microsoft.com/office/drawing/2014/main" id="{0BC7B665-B0D6-974B-B1FB-E2E5A660143E}"/>
              </a:ext>
            </a:extLst>
          </p:cNvPr>
          <p:cNvSpPr txBox="1"/>
          <p:nvPr/>
        </p:nvSpPr>
        <p:spPr>
          <a:xfrm>
            <a:off x="8561921" y="3607238"/>
            <a:ext cx="2316022" cy="338554"/>
          </a:xfrm>
          <a:prstGeom prst="rect">
            <a:avLst/>
          </a:prstGeom>
          <a:noFill/>
        </p:spPr>
        <p:txBody>
          <a:bodyPr wrap="square" rtlCol="0">
            <a:spAutoFit/>
          </a:bodyPr>
          <a:lstStyle/>
          <a:p>
            <a:r>
              <a:rPr lang="en-US" sz="1600" dirty="0"/>
              <a:t>Scenario: Cores-Day</a:t>
            </a:r>
          </a:p>
        </p:txBody>
      </p:sp>
      <p:sp>
        <p:nvSpPr>
          <p:cNvPr id="12" name="TextBox 11">
            <a:extLst>
              <a:ext uri="{FF2B5EF4-FFF2-40B4-BE49-F238E27FC236}">
                <a16:creationId xmlns:a16="http://schemas.microsoft.com/office/drawing/2014/main" id="{6F481485-86AF-3F47-A989-598C4FE238EE}"/>
              </a:ext>
            </a:extLst>
          </p:cNvPr>
          <p:cNvSpPr txBox="1"/>
          <p:nvPr/>
        </p:nvSpPr>
        <p:spPr>
          <a:xfrm>
            <a:off x="5135528" y="3577720"/>
            <a:ext cx="1935025" cy="338554"/>
          </a:xfrm>
          <a:prstGeom prst="rect">
            <a:avLst/>
          </a:prstGeom>
          <a:noFill/>
        </p:spPr>
        <p:txBody>
          <a:bodyPr wrap="square" rtlCol="0">
            <a:spAutoFit/>
          </a:bodyPr>
          <a:lstStyle/>
          <a:p>
            <a:r>
              <a:rPr lang="en-US" sz="1600" dirty="0"/>
              <a:t>Scenario: </a:t>
            </a:r>
            <a:r>
              <a:rPr lang="en-US" sz="1600" dirty="0" err="1"/>
              <a:t>WiSig</a:t>
            </a:r>
            <a:r>
              <a:rPr lang="en-US" sz="1600" dirty="0"/>
              <a:t>-Day</a:t>
            </a:r>
          </a:p>
        </p:txBody>
      </p:sp>
      <p:sp>
        <p:nvSpPr>
          <p:cNvPr id="14" name="TextBox 13">
            <a:extLst>
              <a:ext uri="{FF2B5EF4-FFF2-40B4-BE49-F238E27FC236}">
                <a16:creationId xmlns:a16="http://schemas.microsoft.com/office/drawing/2014/main" id="{86616FEC-F937-9D46-BA81-810A517F8DF7}"/>
              </a:ext>
            </a:extLst>
          </p:cNvPr>
          <p:cNvSpPr txBox="1"/>
          <p:nvPr/>
        </p:nvSpPr>
        <p:spPr>
          <a:xfrm>
            <a:off x="1679528" y="6158612"/>
            <a:ext cx="2449562" cy="338554"/>
          </a:xfrm>
          <a:prstGeom prst="rect">
            <a:avLst/>
          </a:prstGeom>
          <a:noFill/>
        </p:spPr>
        <p:txBody>
          <a:bodyPr wrap="square" rtlCol="0">
            <a:spAutoFit/>
          </a:bodyPr>
          <a:lstStyle/>
          <a:p>
            <a:r>
              <a:rPr lang="en-US" sz="1600" dirty="0"/>
              <a:t>Scenario: Lora-Location</a:t>
            </a:r>
          </a:p>
        </p:txBody>
      </p:sp>
      <p:sp>
        <p:nvSpPr>
          <p:cNvPr id="16" name="TextBox 15">
            <a:extLst>
              <a:ext uri="{FF2B5EF4-FFF2-40B4-BE49-F238E27FC236}">
                <a16:creationId xmlns:a16="http://schemas.microsoft.com/office/drawing/2014/main" id="{775484B4-B301-DC48-86E2-54C865122044}"/>
              </a:ext>
            </a:extLst>
          </p:cNvPr>
          <p:cNvSpPr txBox="1"/>
          <p:nvPr/>
        </p:nvSpPr>
        <p:spPr>
          <a:xfrm>
            <a:off x="4926070" y="6158612"/>
            <a:ext cx="2181913" cy="338554"/>
          </a:xfrm>
          <a:prstGeom prst="rect">
            <a:avLst/>
          </a:prstGeom>
          <a:noFill/>
        </p:spPr>
        <p:txBody>
          <a:bodyPr wrap="square" rtlCol="0">
            <a:spAutoFit/>
          </a:bodyPr>
          <a:lstStyle/>
          <a:p>
            <a:r>
              <a:rPr lang="en-US" sz="1600" dirty="0"/>
              <a:t>Scenario: Lora-Distance</a:t>
            </a:r>
          </a:p>
        </p:txBody>
      </p:sp>
      <p:sp>
        <p:nvSpPr>
          <p:cNvPr id="17" name="TextBox 16">
            <a:extLst>
              <a:ext uri="{FF2B5EF4-FFF2-40B4-BE49-F238E27FC236}">
                <a16:creationId xmlns:a16="http://schemas.microsoft.com/office/drawing/2014/main" id="{5C6626E1-0185-B24F-985A-D8FE83EE8F1A}"/>
              </a:ext>
            </a:extLst>
          </p:cNvPr>
          <p:cNvSpPr txBox="1"/>
          <p:nvPr/>
        </p:nvSpPr>
        <p:spPr>
          <a:xfrm>
            <a:off x="8411826" y="6158612"/>
            <a:ext cx="1951993" cy="338554"/>
          </a:xfrm>
          <a:prstGeom prst="rect">
            <a:avLst/>
          </a:prstGeom>
          <a:noFill/>
        </p:spPr>
        <p:txBody>
          <a:bodyPr wrap="square" rtlCol="0">
            <a:spAutoFit/>
          </a:bodyPr>
          <a:lstStyle/>
          <a:p>
            <a:r>
              <a:rPr lang="en-US" sz="1600" dirty="0"/>
              <a:t>Scenario: Lora-Config</a:t>
            </a:r>
          </a:p>
        </p:txBody>
      </p:sp>
    </p:spTree>
    <p:extLst>
      <p:ext uri="{BB962C8B-B14F-4D97-AF65-F5344CB8AC3E}">
        <p14:creationId xmlns:p14="http://schemas.microsoft.com/office/powerpoint/2010/main" val="1384376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2913D-5367-8A4B-B702-CAB04AF1D81A}"/>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B2AA547D-B86C-7645-A385-34BC1EA5B143}"/>
              </a:ext>
            </a:extLst>
          </p:cNvPr>
          <p:cNvSpPr>
            <a:spLocks noGrp="1"/>
          </p:cNvSpPr>
          <p:nvPr>
            <p:ph idx="1"/>
          </p:nvPr>
        </p:nvSpPr>
        <p:spPr/>
        <p:txBody>
          <a:bodyPr>
            <a:normAutofit/>
          </a:bodyPr>
          <a:lstStyle/>
          <a:p>
            <a:r>
              <a:rPr lang="en-US" dirty="0"/>
              <a:t>Introduction</a:t>
            </a:r>
          </a:p>
          <a:p>
            <a:r>
              <a:rPr lang="en-US" dirty="0"/>
              <a:t>Related Work</a:t>
            </a:r>
          </a:p>
          <a:p>
            <a:r>
              <a:rPr lang="en-US" dirty="0"/>
              <a:t>Approaches and Experimental Design</a:t>
            </a:r>
          </a:p>
          <a:p>
            <a:r>
              <a:rPr lang="en-US" dirty="0"/>
              <a:t>Results</a:t>
            </a:r>
          </a:p>
          <a:p>
            <a:r>
              <a:rPr lang="en-US" dirty="0"/>
              <a:t>Conclusions</a:t>
            </a:r>
          </a:p>
          <a:p>
            <a:endParaRPr lang="en-US" dirty="0"/>
          </a:p>
        </p:txBody>
      </p:sp>
    </p:spTree>
    <p:extLst>
      <p:ext uri="{BB962C8B-B14F-4D97-AF65-F5344CB8AC3E}">
        <p14:creationId xmlns:p14="http://schemas.microsoft.com/office/powerpoint/2010/main" val="3689868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22ABF-4FE3-444B-8BEF-D21E9A6D6214}"/>
              </a:ext>
            </a:extLst>
          </p:cNvPr>
          <p:cNvSpPr>
            <a:spLocks noGrp="1"/>
          </p:cNvSpPr>
          <p:nvPr>
            <p:ph type="title"/>
          </p:nvPr>
        </p:nvSpPr>
        <p:spPr/>
        <p:txBody>
          <a:bodyPr/>
          <a:lstStyle/>
          <a:p>
            <a:r>
              <a:rPr lang="en-US" dirty="0"/>
              <a:t>Results: t-SNE Plot</a:t>
            </a:r>
          </a:p>
        </p:txBody>
      </p:sp>
      <p:pic>
        <p:nvPicPr>
          <p:cNvPr id="4" name="Picture 3">
            <a:extLst>
              <a:ext uri="{FF2B5EF4-FFF2-40B4-BE49-F238E27FC236}">
                <a16:creationId xmlns:a16="http://schemas.microsoft.com/office/drawing/2014/main" id="{367B0A2D-42DE-3D43-85CF-F28B3AB0789F}"/>
              </a:ext>
            </a:extLst>
          </p:cNvPr>
          <p:cNvPicPr>
            <a:picLocks noChangeAspect="1"/>
          </p:cNvPicPr>
          <p:nvPr/>
        </p:nvPicPr>
        <p:blipFill>
          <a:blip r:embed="rId3"/>
          <a:stretch>
            <a:fillRect/>
          </a:stretch>
        </p:blipFill>
        <p:spPr>
          <a:xfrm>
            <a:off x="980481" y="2043267"/>
            <a:ext cx="10231038" cy="4566728"/>
          </a:xfrm>
          <a:prstGeom prst="rect">
            <a:avLst/>
          </a:prstGeom>
        </p:spPr>
      </p:pic>
      <p:sp>
        <p:nvSpPr>
          <p:cNvPr id="5" name="TextBox 4">
            <a:extLst>
              <a:ext uri="{FF2B5EF4-FFF2-40B4-BE49-F238E27FC236}">
                <a16:creationId xmlns:a16="http://schemas.microsoft.com/office/drawing/2014/main" id="{778DF01A-D8C2-714B-B211-FCCC68182C16}"/>
              </a:ext>
            </a:extLst>
          </p:cNvPr>
          <p:cNvSpPr txBox="1"/>
          <p:nvPr/>
        </p:nvSpPr>
        <p:spPr>
          <a:xfrm>
            <a:off x="980481" y="1435660"/>
            <a:ext cx="10515600" cy="646331"/>
          </a:xfrm>
          <a:prstGeom prst="rect">
            <a:avLst/>
          </a:prstGeom>
          <a:noFill/>
        </p:spPr>
        <p:txBody>
          <a:bodyPr wrap="square" rtlCol="0">
            <a:spAutoFit/>
          </a:bodyPr>
          <a:lstStyle/>
          <a:p>
            <a:r>
              <a:rPr lang="en-US" b="1" dirty="0"/>
              <a:t>t-SNE</a:t>
            </a:r>
            <a:r>
              <a:rPr lang="en-US" dirty="0"/>
              <a:t> (t-distributed stochastic neighbor embedding) plots comparing predictions from different methodologies across 10 classes on two datasets</a:t>
            </a:r>
          </a:p>
        </p:txBody>
      </p:sp>
      <p:sp>
        <p:nvSpPr>
          <p:cNvPr id="7" name="TextBox 6">
            <a:extLst>
              <a:ext uri="{FF2B5EF4-FFF2-40B4-BE49-F238E27FC236}">
                <a16:creationId xmlns:a16="http://schemas.microsoft.com/office/drawing/2014/main" id="{17F2BA77-A85D-0D0B-8DC3-E81749331D31}"/>
              </a:ext>
            </a:extLst>
          </p:cNvPr>
          <p:cNvSpPr txBox="1"/>
          <p:nvPr/>
        </p:nvSpPr>
        <p:spPr>
          <a:xfrm>
            <a:off x="5704840" y="248005"/>
            <a:ext cx="6096000" cy="584775"/>
          </a:xfrm>
          <a:prstGeom prst="rect">
            <a:avLst/>
          </a:prstGeom>
          <a:noFill/>
        </p:spPr>
        <p:txBody>
          <a:bodyPr wrap="square">
            <a:spAutoFit/>
          </a:bodyPr>
          <a:lstStyle/>
          <a:p>
            <a:r>
              <a:rPr lang="en-US" sz="1600" b="1" dirty="0"/>
              <a:t>Silhouette score</a:t>
            </a:r>
            <a:r>
              <a:rPr lang="en-US" sz="1600" dirty="0"/>
              <a:t> is a scale-invariant measurement on how similar a data point is to its own cluster compared to other clusters</a:t>
            </a:r>
          </a:p>
        </p:txBody>
      </p:sp>
      <p:pic>
        <p:nvPicPr>
          <p:cNvPr id="8" name="Picture 7">
            <a:extLst>
              <a:ext uri="{FF2B5EF4-FFF2-40B4-BE49-F238E27FC236}">
                <a16:creationId xmlns:a16="http://schemas.microsoft.com/office/drawing/2014/main" id="{F45E355F-03EA-EE4B-AC07-057F916A57CF}"/>
              </a:ext>
            </a:extLst>
          </p:cNvPr>
          <p:cNvPicPr>
            <a:picLocks noChangeAspect="1"/>
          </p:cNvPicPr>
          <p:nvPr/>
        </p:nvPicPr>
        <p:blipFill>
          <a:blip r:embed="rId4"/>
          <a:stretch>
            <a:fillRect/>
          </a:stretch>
        </p:blipFill>
        <p:spPr>
          <a:xfrm>
            <a:off x="7176226" y="767556"/>
            <a:ext cx="1854200" cy="520700"/>
          </a:xfrm>
          <a:prstGeom prst="rect">
            <a:avLst/>
          </a:prstGeom>
        </p:spPr>
      </p:pic>
    </p:spTree>
    <p:extLst>
      <p:ext uri="{BB962C8B-B14F-4D97-AF65-F5344CB8AC3E}">
        <p14:creationId xmlns:p14="http://schemas.microsoft.com/office/powerpoint/2010/main" val="1478274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16E16-3080-7C47-9AB4-53CE00165494}"/>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C14E4C9A-C934-ED41-BC3E-EFD7FA70176F}"/>
              </a:ext>
            </a:extLst>
          </p:cNvPr>
          <p:cNvSpPr>
            <a:spLocks noGrp="1"/>
          </p:cNvSpPr>
          <p:nvPr>
            <p:ph idx="1"/>
          </p:nvPr>
        </p:nvSpPr>
        <p:spPr>
          <a:xfrm>
            <a:off x="838200" y="1659731"/>
            <a:ext cx="10515600" cy="4351338"/>
          </a:xfrm>
        </p:spPr>
        <p:txBody>
          <a:bodyPr>
            <a:normAutofit/>
          </a:bodyPr>
          <a:lstStyle/>
          <a:p>
            <a:pPr>
              <a:lnSpc>
                <a:spcPct val="130000"/>
              </a:lnSpc>
            </a:pPr>
            <a:r>
              <a:rPr lang="en-US" sz="2000" b="1" dirty="0"/>
              <a:t>Unified evaluation framework: </a:t>
            </a:r>
            <a:r>
              <a:rPr lang="en-US" sz="2000" dirty="0"/>
              <a:t>Fixes datasets, data splits, and baselines (zero‑shot and fine‑tune), enabling apples‑to‑apples comparisons across methods </a:t>
            </a:r>
          </a:p>
          <a:p>
            <a:pPr>
              <a:lnSpc>
                <a:spcPct val="130000"/>
              </a:lnSpc>
            </a:pPr>
            <a:r>
              <a:rPr lang="en-US" sz="2000" b="1" dirty="0"/>
              <a:t>Empirical benchmarking: </a:t>
            </a:r>
            <a:r>
              <a:rPr lang="en-US" sz="2000" dirty="0"/>
              <a:t>implement and compare three advanced methods with fine‑tuning on three public RF datasets under six realistic domain shifts </a:t>
            </a:r>
          </a:p>
          <a:p>
            <a:pPr>
              <a:lnSpc>
                <a:spcPct val="130000"/>
              </a:lnSpc>
            </a:pPr>
            <a:r>
              <a:rPr lang="en-US" sz="2000" b="1" dirty="0"/>
              <a:t>Representation analysis: </a:t>
            </a:r>
            <a:r>
              <a:rPr lang="en-US" sz="2000" dirty="0"/>
              <a:t>visualize learned embeddings and quantify clustering quality using silhouette scores to reveal how each method mitigates domain discrepancy </a:t>
            </a:r>
          </a:p>
          <a:p>
            <a:pPr>
              <a:lnSpc>
                <a:spcPct val="130000"/>
              </a:lnSpc>
            </a:pPr>
            <a:r>
              <a:rPr lang="en-US" sz="2000" b="1" dirty="0"/>
              <a:t>Practical guidelines: </a:t>
            </a:r>
            <a:r>
              <a:rPr lang="en-US" sz="2000" dirty="0"/>
              <a:t>distill recommendations on method choice, shot‑count, and evaluation design to help future RF fingerprinting FSL studies achieve fair and reproducible results </a:t>
            </a:r>
          </a:p>
        </p:txBody>
      </p:sp>
    </p:spTree>
    <p:extLst>
      <p:ext uri="{BB962C8B-B14F-4D97-AF65-F5344CB8AC3E}">
        <p14:creationId xmlns:p14="http://schemas.microsoft.com/office/powerpoint/2010/main" val="749226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3240B-1366-0E41-BBDE-9D39E063E558}"/>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E1F68FDA-44EB-7B4C-9BF7-E1D5780C1B6E}"/>
              </a:ext>
            </a:extLst>
          </p:cNvPr>
          <p:cNvSpPr>
            <a:spLocks noGrp="1"/>
          </p:cNvSpPr>
          <p:nvPr>
            <p:ph idx="1"/>
          </p:nvPr>
        </p:nvSpPr>
        <p:spPr>
          <a:xfrm>
            <a:off x="838200" y="1440317"/>
            <a:ext cx="10515600" cy="4686963"/>
          </a:xfrm>
        </p:spPr>
        <p:txBody>
          <a:bodyPr>
            <a:normAutofit/>
          </a:bodyPr>
          <a:lstStyle/>
          <a:p>
            <a:pPr marL="412750" indent="-412750">
              <a:lnSpc>
                <a:spcPct val="100000"/>
              </a:lnSpc>
              <a:buFont typeface="+mj-lt"/>
              <a:buAutoNum type="arabicParenR"/>
            </a:pPr>
            <a:r>
              <a:rPr lang="en-US" sz="1600" dirty="0"/>
              <a:t>T. Tian </a:t>
            </a:r>
            <a:r>
              <a:rPr lang="en-US" sz="1600" i="1" dirty="0"/>
              <a:t>et al</a:t>
            </a:r>
            <a:r>
              <a:rPr lang="en-US" sz="1600" dirty="0"/>
              <a:t>., "Transfer Learning-Based Radio Frequency Fingerprint Identification Using </a:t>
            </a:r>
            <a:r>
              <a:rPr lang="en-US" sz="1600" dirty="0" err="1"/>
              <a:t>ConvMixer</a:t>
            </a:r>
            <a:r>
              <a:rPr lang="en-US" sz="1600" dirty="0"/>
              <a:t> Network," in </a:t>
            </a:r>
            <a:r>
              <a:rPr lang="en-US" sz="1600" i="1" dirty="0"/>
              <a:t>Proc. IEEE GLOBECOM 2022, </a:t>
            </a:r>
            <a:r>
              <a:rPr lang="en-US" sz="1600" dirty="0"/>
              <a:t>Rio de Janeiro, Brazil, Dec. 2022, pp. 4722-4727.</a:t>
            </a:r>
          </a:p>
          <a:p>
            <a:pPr marL="412750" indent="-412750">
              <a:lnSpc>
                <a:spcPct val="100000"/>
              </a:lnSpc>
              <a:buFont typeface="+mj-lt"/>
              <a:buAutoNum type="arabicParenR"/>
            </a:pPr>
            <a:r>
              <a:rPr lang="en-US" sz="1600" dirty="0"/>
              <a:t>S. </a:t>
            </a:r>
            <a:r>
              <a:rPr lang="en-US" sz="1600" dirty="0" err="1"/>
              <a:t>Kuzdeba</a:t>
            </a:r>
            <a:r>
              <a:rPr lang="en-US" sz="1600" dirty="0"/>
              <a:t>, J. Robinson, and J. Carmack, "Transfer Learning with Radio Frequency Signals," in </a:t>
            </a:r>
            <a:r>
              <a:rPr lang="en-US" sz="1600" i="1" dirty="0"/>
              <a:t>Proc. IEEE CCNC 2021</a:t>
            </a:r>
            <a:r>
              <a:rPr lang="en-US" sz="1600" dirty="0"/>
              <a:t>, Las Vegas, NV, Jan. 2021, pp. 1-9.</a:t>
            </a:r>
          </a:p>
          <a:p>
            <a:pPr marL="412750" indent="-412750">
              <a:lnSpc>
                <a:spcPct val="100000"/>
              </a:lnSpc>
              <a:buFont typeface="+mj-lt"/>
              <a:buAutoNum type="arabicParenR"/>
            </a:pPr>
            <a:r>
              <a:rPr lang="en-US" sz="1600" dirty="0"/>
              <a:t>A. </a:t>
            </a:r>
            <a:r>
              <a:rPr lang="en-US" sz="1600" dirty="0" err="1"/>
              <a:t>Elmaghbub</a:t>
            </a:r>
            <a:r>
              <a:rPr lang="en-US" sz="1600" dirty="0"/>
              <a:t>, B. Hamdaoui, and W. -K. Wong, "ADL-ID: Adversarial Disentanglement Learning for Wireless Device Fingerprinting Temporal Domain Adaptation," in </a:t>
            </a:r>
            <a:r>
              <a:rPr lang="en-US" sz="1600" i="1" dirty="0"/>
              <a:t>Proc. IEEE ICC 2023</a:t>
            </a:r>
            <a:r>
              <a:rPr lang="en-US" sz="1600" dirty="0"/>
              <a:t>, Rome, Italy, June 2023, pp. 6199-6204. </a:t>
            </a:r>
          </a:p>
          <a:p>
            <a:pPr marL="412750" indent="-412750">
              <a:lnSpc>
                <a:spcPct val="100000"/>
              </a:lnSpc>
              <a:buFont typeface="+mj-lt"/>
              <a:buAutoNum type="arabicParenR"/>
            </a:pPr>
            <a:r>
              <a:rPr lang="en-US" sz="1600" dirty="0"/>
              <a:t>L. Yang, Q. Li, X. Ren, Y. Fang, and S. Wang, "Mitigating Receiver Impact on Radio Frequency Fingerprint Identification via Domain Adaptation," </a:t>
            </a:r>
            <a:r>
              <a:rPr lang="en-US" sz="1600" i="1" dirty="0"/>
              <a:t>IEEE Internet of Things Journal</a:t>
            </a:r>
            <a:r>
              <a:rPr lang="en-US" sz="1600" dirty="0"/>
              <a:t>, vol. 11, no. 13, pp. 24024-24034, July 2024.</a:t>
            </a:r>
          </a:p>
          <a:p>
            <a:pPr marL="412750" indent="-412750">
              <a:lnSpc>
                <a:spcPct val="100000"/>
              </a:lnSpc>
              <a:buFont typeface="+mj-lt"/>
              <a:buAutoNum type="arabicParenR"/>
            </a:pPr>
            <a:r>
              <a:rPr lang="en-US" sz="1600" dirty="0"/>
              <a:t>T. Zhao, X. Wang, and S. Mao, "Cross-domain, Scalable, and Interpretable RF Device Fingerprinting,” in </a:t>
            </a:r>
            <a:r>
              <a:rPr lang="en-US" sz="1600" i="1" dirty="0"/>
              <a:t>Proc. IEEE INFOCOM 2024, </a:t>
            </a:r>
            <a:r>
              <a:rPr lang="en-US" sz="1600" dirty="0"/>
              <a:t>Vancouver, BC, Canada, May 2024, pp. 2099-2108. </a:t>
            </a:r>
          </a:p>
          <a:p>
            <a:pPr marL="412750" indent="-412750">
              <a:lnSpc>
                <a:spcPct val="100000"/>
              </a:lnSpc>
              <a:buFont typeface="+mj-lt"/>
              <a:buAutoNum type="arabicParenR"/>
            </a:pPr>
            <a:r>
              <a:rPr lang="en-US" sz="1600" dirty="0"/>
              <a:t>Z. Zhang, G. Li, J. Shi, H. Li, and A. Hu, "Real-World Aircraft Recognition Based on RF Fingerprinting With Few Labeled ADS-B Signals," </a:t>
            </a:r>
            <a:r>
              <a:rPr lang="en-US" sz="1600" i="1" dirty="0"/>
              <a:t>IEEE Transactions on Vehicular Technology</a:t>
            </a:r>
            <a:r>
              <a:rPr lang="en-US" sz="1600" dirty="0"/>
              <a:t>, vol. 73, no. 2, pp. 2866-2871, Feb. 2024. </a:t>
            </a:r>
          </a:p>
        </p:txBody>
      </p:sp>
    </p:spTree>
    <p:extLst>
      <p:ext uri="{BB962C8B-B14F-4D97-AF65-F5344CB8AC3E}">
        <p14:creationId xmlns:p14="http://schemas.microsoft.com/office/powerpoint/2010/main" val="1194422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7">
            <a:extLst>
              <a:ext uri="{FF2B5EF4-FFF2-40B4-BE49-F238E27FC236}">
                <a16:creationId xmlns:a16="http://schemas.microsoft.com/office/drawing/2014/main" id="{1B3E49AD-A815-5418-E3DF-E421B8F051B2}"/>
              </a:ext>
            </a:extLst>
          </p:cNvPr>
          <p:cNvPicPr>
            <a:picLocks noChangeAspect="1"/>
          </p:cNvPicPr>
          <p:nvPr/>
        </p:nvPicPr>
        <p:blipFill>
          <a:blip r:embed="rId2"/>
          <a:stretch>
            <a:fillRect/>
          </a:stretch>
        </p:blipFill>
        <p:spPr>
          <a:xfrm>
            <a:off x="1632857" y="983673"/>
            <a:ext cx="9144000" cy="2880986"/>
          </a:xfrm>
          <a:prstGeom prst="rect">
            <a:avLst/>
          </a:prstGeom>
        </p:spPr>
      </p:pic>
      <p:sp>
        <p:nvSpPr>
          <p:cNvPr id="6" name="Title 1">
            <a:extLst>
              <a:ext uri="{FF2B5EF4-FFF2-40B4-BE49-F238E27FC236}">
                <a16:creationId xmlns:a16="http://schemas.microsoft.com/office/drawing/2014/main" id="{78CEAFD3-F2AD-4137-6D8B-FBF0DDFA3421}"/>
              </a:ext>
            </a:extLst>
          </p:cNvPr>
          <p:cNvSpPr txBox="1">
            <a:spLocks/>
          </p:cNvSpPr>
          <p:nvPr/>
        </p:nvSpPr>
        <p:spPr>
          <a:xfrm>
            <a:off x="1404256" y="3566900"/>
            <a:ext cx="9778467" cy="2057056"/>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2000" dirty="0">
                <a:solidFill>
                  <a:schemeClr val="tx1"/>
                </a:solidFill>
              </a:rPr>
              <a:t>This work was supported in part by the US National Science Foundation under Grants CNS-2317190, CNS-2107190, and CNS-2107164. </a:t>
            </a:r>
            <a:endParaRPr lang="en-US" sz="2700" dirty="0">
              <a:solidFill>
                <a:schemeClr val="tx1"/>
              </a:solidFill>
              <a:latin typeface="Palatino Linotype" charset="0"/>
              <a:ea typeface="Palatino Linotype" charset="0"/>
              <a:cs typeface="Palatino Linotype" charset="0"/>
            </a:endParaRPr>
          </a:p>
        </p:txBody>
      </p:sp>
      <p:sp>
        <p:nvSpPr>
          <p:cNvPr id="7" name="Rectangle 6">
            <a:extLst>
              <a:ext uri="{FF2B5EF4-FFF2-40B4-BE49-F238E27FC236}">
                <a16:creationId xmlns:a16="http://schemas.microsoft.com/office/drawing/2014/main" id="{485B5D1C-EF39-DC65-9E3C-9F76BA55B42A}"/>
              </a:ext>
            </a:extLst>
          </p:cNvPr>
          <p:cNvSpPr/>
          <p:nvPr/>
        </p:nvSpPr>
        <p:spPr>
          <a:xfrm>
            <a:off x="3906792" y="5254624"/>
            <a:ext cx="4596130" cy="369332"/>
          </a:xfrm>
          <a:prstGeom prst="rect">
            <a:avLst/>
          </a:prstGeom>
        </p:spPr>
        <p:txBody>
          <a:bodyPr wrap="none">
            <a:spAutoFit/>
          </a:bodyPr>
          <a:lstStyle/>
          <a:p>
            <a:r>
              <a:rPr lang="en-US" i="1" dirty="0">
                <a:hlinkClick r:id="rId3"/>
              </a:rPr>
              <a:t>http://www.eng.auburn.edu/~szm0001/</a:t>
            </a:r>
            <a:r>
              <a:rPr lang="en-US" i="1" dirty="0"/>
              <a:t>  </a:t>
            </a:r>
            <a:endParaRPr lang="en-US" dirty="0"/>
          </a:p>
        </p:txBody>
      </p:sp>
    </p:spTree>
    <p:extLst>
      <p:ext uri="{BB962C8B-B14F-4D97-AF65-F5344CB8AC3E}">
        <p14:creationId xmlns:p14="http://schemas.microsoft.com/office/powerpoint/2010/main" val="2847011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8FF9E-AD18-7548-A6FE-7DB0A14FAE63}"/>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651B3B2C-4B01-ED4E-AEBA-5BF555A188D9}"/>
              </a:ext>
            </a:extLst>
          </p:cNvPr>
          <p:cNvSpPr>
            <a:spLocks noGrp="1"/>
          </p:cNvSpPr>
          <p:nvPr>
            <p:ph idx="1"/>
          </p:nvPr>
        </p:nvSpPr>
        <p:spPr>
          <a:xfrm>
            <a:off x="838200" y="1659731"/>
            <a:ext cx="10515600" cy="4351338"/>
          </a:xfrm>
        </p:spPr>
        <p:txBody>
          <a:bodyPr>
            <a:normAutofit fontScale="70000" lnSpcReduction="20000"/>
          </a:bodyPr>
          <a:lstStyle/>
          <a:p>
            <a:pPr marL="285750" indent="-285750">
              <a:lnSpc>
                <a:spcPct val="150000"/>
              </a:lnSpc>
            </a:pPr>
            <a:r>
              <a:rPr lang="en-US" b="1" dirty="0"/>
              <a:t>RF device fingerprints</a:t>
            </a:r>
            <a:r>
              <a:rPr lang="en-US" dirty="0"/>
              <a:t>: Variations in transmitted signals due to </a:t>
            </a:r>
            <a:r>
              <a:rPr lang="en-US" dirty="0">
                <a:solidFill>
                  <a:schemeClr val="accent1">
                    <a:lumMod val="75000"/>
                  </a:schemeClr>
                </a:solidFill>
              </a:rPr>
              <a:t>hardware imperfections</a:t>
            </a:r>
            <a:r>
              <a:rPr lang="en-US" dirty="0"/>
              <a:t>, creating unique characteristics in the physical layer, which can be used as device fingerprints</a:t>
            </a:r>
          </a:p>
          <a:p>
            <a:pPr marL="742950" lvl="1" indent="-285750">
              <a:lnSpc>
                <a:spcPct val="150000"/>
              </a:lnSpc>
            </a:pPr>
            <a:r>
              <a:rPr lang="en-US" dirty="0"/>
              <a:t>Hard to disguise</a:t>
            </a:r>
          </a:p>
          <a:p>
            <a:pPr marL="742950" lvl="1" indent="-285750">
              <a:lnSpc>
                <a:spcPct val="150000"/>
              </a:lnSpc>
            </a:pPr>
            <a:r>
              <a:rPr lang="en-US" dirty="0"/>
              <a:t>Robust to software modification</a:t>
            </a:r>
          </a:p>
          <a:p>
            <a:pPr marL="285750" indent="-285750">
              <a:lnSpc>
                <a:spcPct val="150000"/>
              </a:lnSpc>
            </a:pPr>
            <a:r>
              <a:rPr lang="en-US" b="1" dirty="0"/>
              <a:t>RF fingerprinting (RFFI)</a:t>
            </a:r>
            <a:r>
              <a:rPr lang="en-US" dirty="0"/>
              <a:t>: Identify wireless devices based on the emitted signal captured by a receiver</a:t>
            </a:r>
          </a:p>
          <a:p>
            <a:pPr marL="285750" indent="-285750">
              <a:lnSpc>
                <a:spcPct val="150000"/>
              </a:lnSpc>
            </a:pPr>
            <a:r>
              <a:rPr lang="en-US" b="1" dirty="0"/>
              <a:t>Applications of RFFI</a:t>
            </a:r>
            <a:r>
              <a:rPr lang="en-US" dirty="0"/>
              <a:t> </a:t>
            </a:r>
          </a:p>
          <a:p>
            <a:pPr lvl="1">
              <a:lnSpc>
                <a:spcPct val="150000"/>
              </a:lnSpc>
              <a:buFont typeface="Courier New" panose="02070309020205020404" pitchFamily="49" charset="0"/>
              <a:buChar char="o"/>
            </a:pPr>
            <a:r>
              <a:rPr lang="en-US" dirty="0"/>
              <a:t>Intrusion Detection: Detect unauthorized devices by recognizing unfamiliar RF signal patterns</a:t>
            </a:r>
          </a:p>
          <a:p>
            <a:pPr lvl="1">
              <a:lnSpc>
                <a:spcPct val="150000"/>
              </a:lnSpc>
              <a:buFont typeface="Courier New" panose="02070309020205020404" pitchFamily="49" charset="0"/>
              <a:buChar char="o"/>
            </a:pPr>
            <a:r>
              <a:rPr lang="en-US" dirty="0"/>
              <a:t>Device Authentication: Verify device identity using RF fingerprints</a:t>
            </a:r>
          </a:p>
          <a:p>
            <a:pPr lvl="1">
              <a:lnSpc>
                <a:spcPct val="150000"/>
              </a:lnSpc>
              <a:buFont typeface="Courier New" panose="02070309020205020404" pitchFamily="49" charset="0"/>
              <a:buChar char="o"/>
            </a:pPr>
            <a:r>
              <a:rPr lang="en-US" dirty="0"/>
              <a:t>User Tracking: Monitor user movement via consistent RF fingerprints across locations</a:t>
            </a:r>
          </a:p>
        </p:txBody>
      </p:sp>
    </p:spTree>
    <p:extLst>
      <p:ext uri="{BB962C8B-B14F-4D97-AF65-F5344CB8AC3E}">
        <p14:creationId xmlns:p14="http://schemas.microsoft.com/office/powerpoint/2010/main" val="519878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117C8-2937-AE49-B7C9-57A4A0E8A125}"/>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D424D2A7-FA01-EB45-AF96-D0B76D8830F5}"/>
              </a:ext>
            </a:extLst>
          </p:cNvPr>
          <p:cNvSpPr>
            <a:spLocks noGrp="1"/>
          </p:cNvSpPr>
          <p:nvPr>
            <p:ph idx="1"/>
          </p:nvPr>
        </p:nvSpPr>
        <p:spPr>
          <a:xfrm>
            <a:off x="838200" y="1659731"/>
            <a:ext cx="10515600" cy="4351338"/>
          </a:xfrm>
        </p:spPr>
        <p:txBody>
          <a:bodyPr>
            <a:normAutofit/>
          </a:bodyPr>
          <a:lstStyle/>
          <a:p>
            <a:pPr>
              <a:lnSpc>
                <a:spcPct val="130000"/>
              </a:lnSpc>
            </a:pPr>
            <a:r>
              <a:rPr lang="en-US" sz="2000" dirty="0"/>
              <a:t>Traditional RFFI methods rely on </a:t>
            </a:r>
            <a:r>
              <a:rPr lang="en-US" sz="2000" dirty="0">
                <a:solidFill>
                  <a:schemeClr val="accent1">
                    <a:lumMod val="75000"/>
                  </a:schemeClr>
                </a:solidFill>
              </a:rPr>
              <a:t>hand-crafted</a:t>
            </a:r>
            <a:r>
              <a:rPr lang="en-US" sz="2000" dirty="0"/>
              <a:t> physical layer features, such as transient phase, modulation, or spectral analysis</a:t>
            </a:r>
          </a:p>
          <a:p>
            <a:pPr lvl="1">
              <a:lnSpc>
                <a:spcPct val="130000"/>
              </a:lnSpc>
              <a:buFont typeface="Courier New" panose="02070309020205020404" pitchFamily="49" charset="0"/>
              <a:buChar char="o"/>
            </a:pPr>
            <a:r>
              <a:rPr lang="en-US" sz="1800" dirty="0"/>
              <a:t>Only work well with good features</a:t>
            </a:r>
          </a:p>
          <a:p>
            <a:pPr lvl="1">
              <a:lnSpc>
                <a:spcPct val="130000"/>
              </a:lnSpc>
              <a:buFont typeface="Courier New" panose="02070309020205020404" pitchFamily="49" charset="0"/>
              <a:buChar char="o"/>
            </a:pPr>
            <a:r>
              <a:rPr lang="en-US" sz="1800" dirty="0"/>
              <a:t>May not capture all the complexities of real-world RF signals</a:t>
            </a:r>
          </a:p>
          <a:p>
            <a:pPr>
              <a:lnSpc>
                <a:spcPct val="130000"/>
              </a:lnSpc>
            </a:pPr>
            <a:r>
              <a:rPr lang="en-US" sz="2000" dirty="0">
                <a:solidFill>
                  <a:schemeClr val="accent1">
                    <a:lumMod val="75000"/>
                  </a:schemeClr>
                </a:solidFill>
              </a:rPr>
              <a:t>Deep learning </a:t>
            </a:r>
            <a:r>
              <a:rPr lang="en-US" sz="2000" dirty="0"/>
              <a:t>methods can automatically capture complex feature representations from raw signals, and have been used in RF fingerprinting</a:t>
            </a:r>
          </a:p>
          <a:p>
            <a:pPr lvl="1">
              <a:lnSpc>
                <a:spcPct val="130000"/>
              </a:lnSpc>
              <a:buFont typeface="Courier New" panose="02070309020205020404" pitchFamily="49" charset="0"/>
              <a:buChar char="o"/>
            </a:pPr>
            <a:r>
              <a:rPr lang="en-US" sz="1800" dirty="0"/>
              <a:t>Requirements for deep learning models to work well:</a:t>
            </a:r>
          </a:p>
          <a:p>
            <a:pPr lvl="2">
              <a:lnSpc>
                <a:spcPct val="130000"/>
              </a:lnSpc>
            </a:pPr>
            <a:r>
              <a:rPr lang="en-US" sz="1800" dirty="0"/>
              <a:t>Large amounts of labeled data are available for model training</a:t>
            </a:r>
            <a:endParaRPr lang="en-US" sz="1600" dirty="0"/>
          </a:p>
          <a:p>
            <a:pPr lvl="2">
              <a:lnSpc>
                <a:spcPct val="130000"/>
              </a:lnSpc>
            </a:pPr>
            <a:r>
              <a:rPr lang="en-US" sz="1800" dirty="0"/>
              <a:t>The environmental conditions are stable</a:t>
            </a:r>
          </a:p>
        </p:txBody>
      </p:sp>
    </p:spTree>
    <p:extLst>
      <p:ext uri="{BB962C8B-B14F-4D97-AF65-F5344CB8AC3E}">
        <p14:creationId xmlns:p14="http://schemas.microsoft.com/office/powerpoint/2010/main" val="174923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59BEE-77AC-844A-AE27-9F4F76CC3684}"/>
              </a:ext>
            </a:extLst>
          </p:cNvPr>
          <p:cNvSpPr>
            <a:spLocks noGrp="1"/>
          </p:cNvSpPr>
          <p:nvPr>
            <p:ph type="title"/>
          </p:nvPr>
        </p:nvSpPr>
        <p:spPr/>
        <p:txBody>
          <a:bodyPr>
            <a:normAutofit/>
          </a:bodyPr>
          <a:lstStyle/>
          <a:p>
            <a:r>
              <a:rPr lang="en-US" dirty="0"/>
              <a:t>Introduction</a:t>
            </a:r>
          </a:p>
        </p:txBody>
      </p:sp>
      <p:sp>
        <p:nvSpPr>
          <p:cNvPr id="6" name="TextBox 5">
            <a:extLst>
              <a:ext uri="{FF2B5EF4-FFF2-40B4-BE49-F238E27FC236}">
                <a16:creationId xmlns:a16="http://schemas.microsoft.com/office/drawing/2014/main" id="{CAE35FE6-0267-D74E-B1BC-BDB0BB64C5B1}"/>
              </a:ext>
            </a:extLst>
          </p:cNvPr>
          <p:cNvSpPr txBox="1"/>
          <p:nvPr/>
        </p:nvSpPr>
        <p:spPr>
          <a:xfrm>
            <a:off x="669303" y="1326822"/>
            <a:ext cx="10755984" cy="189128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b="1" dirty="0"/>
              <a:t>Challenge: </a:t>
            </a:r>
            <a:r>
              <a:rPr lang="en-US" sz="2000" dirty="0">
                <a:solidFill>
                  <a:schemeClr val="accent1">
                    <a:lumMod val="75000"/>
                  </a:schemeClr>
                </a:solidFill>
              </a:rPr>
              <a:t>Distributional/domain shift</a:t>
            </a:r>
            <a:r>
              <a:rPr lang="en-US" sz="2000" b="1" dirty="0">
                <a:solidFill>
                  <a:schemeClr val="accent1">
                    <a:lumMod val="75000"/>
                  </a:schemeClr>
                </a:solidFill>
              </a:rPr>
              <a:t> </a:t>
            </a:r>
            <a:r>
              <a:rPr lang="en-US" sz="2000" b="1" dirty="0"/>
              <a:t>−  </a:t>
            </a:r>
            <a:r>
              <a:rPr lang="en-US" sz="2000" dirty="0"/>
              <a:t>a  change in the statistical properties of the data distributions between different environments</a:t>
            </a:r>
          </a:p>
          <a:p>
            <a:pPr marL="285750" indent="-285750">
              <a:lnSpc>
                <a:spcPct val="150000"/>
              </a:lnSpc>
              <a:buFont typeface="Arial" panose="020B0604020202020204" pitchFamily="34" charset="0"/>
              <a:buChar char="•"/>
            </a:pPr>
            <a:r>
              <a:rPr lang="en-US" sz="2000" dirty="0"/>
              <a:t>RFFI is very sensitive to environmental conditions</a:t>
            </a:r>
            <a:r>
              <a:rPr lang="en-US" sz="2000" b="1" dirty="0"/>
              <a:t>, </a:t>
            </a:r>
            <a:r>
              <a:rPr lang="en-US" sz="2000" dirty="0"/>
              <a:t>which causes a model trained in one setting to perform poorly in a another </a:t>
            </a:r>
          </a:p>
        </p:txBody>
      </p:sp>
      <p:sp>
        <p:nvSpPr>
          <p:cNvPr id="7" name="TextBox 6">
            <a:extLst>
              <a:ext uri="{FF2B5EF4-FFF2-40B4-BE49-F238E27FC236}">
                <a16:creationId xmlns:a16="http://schemas.microsoft.com/office/drawing/2014/main" id="{CB392A0F-FC18-1144-8E04-318C3485EB46}"/>
              </a:ext>
            </a:extLst>
          </p:cNvPr>
          <p:cNvSpPr txBox="1"/>
          <p:nvPr/>
        </p:nvSpPr>
        <p:spPr>
          <a:xfrm>
            <a:off x="2352427" y="5745222"/>
            <a:ext cx="7552394" cy="584775"/>
          </a:xfrm>
          <a:prstGeom prst="rect">
            <a:avLst/>
          </a:prstGeom>
          <a:noFill/>
        </p:spPr>
        <p:txBody>
          <a:bodyPr wrap="square" rtlCol="0">
            <a:spAutoFit/>
          </a:bodyPr>
          <a:lstStyle/>
          <a:p>
            <a:r>
              <a:rPr lang="en-US" sz="1600" dirty="0"/>
              <a:t>Figure - Potential domain shift in a wireless communication system (Our work focus on </a:t>
            </a:r>
            <a:r>
              <a:rPr lang="en-US" sz="1600" dirty="0">
                <a:solidFill>
                  <a:schemeClr val="accent1">
                    <a:lumMod val="75000"/>
                  </a:schemeClr>
                </a:solidFill>
              </a:rPr>
              <a:t>channel conditions </a:t>
            </a:r>
            <a:r>
              <a:rPr lang="en-US" sz="1600" dirty="0"/>
              <a:t>- changes in the operating environment that affect signal propagation)</a:t>
            </a:r>
          </a:p>
        </p:txBody>
      </p:sp>
      <p:pic>
        <p:nvPicPr>
          <p:cNvPr id="9" name="Content Placeholder 8">
            <a:extLst>
              <a:ext uri="{FF2B5EF4-FFF2-40B4-BE49-F238E27FC236}">
                <a16:creationId xmlns:a16="http://schemas.microsoft.com/office/drawing/2014/main" id="{423B8F4B-643F-874E-9F3F-151A0E4DB667}"/>
              </a:ext>
            </a:extLst>
          </p:cNvPr>
          <p:cNvPicPr>
            <a:picLocks noGrp="1" noChangeAspect="1"/>
          </p:cNvPicPr>
          <p:nvPr>
            <p:ph idx="1"/>
          </p:nvPr>
        </p:nvPicPr>
        <p:blipFill>
          <a:blip r:embed="rId3"/>
          <a:stretch>
            <a:fillRect/>
          </a:stretch>
        </p:blipFill>
        <p:spPr>
          <a:xfrm>
            <a:off x="2287178" y="3354820"/>
            <a:ext cx="7617643" cy="2390402"/>
          </a:xfrm>
        </p:spPr>
      </p:pic>
      <p:sp>
        <p:nvSpPr>
          <p:cNvPr id="4" name="Rounded Rectangle 3">
            <a:extLst>
              <a:ext uri="{FF2B5EF4-FFF2-40B4-BE49-F238E27FC236}">
                <a16:creationId xmlns:a16="http://schemas.microsoft.com/office/drawing/2014/main" id="{04A2E2B4-5C95-FE14-0922-9D086FF57800}"/>
              </a:ext>
            </a:extLst>
          </p:cNvPr>
          <p:cNvSpPr/>
          <p:nvPr/>
        </p:nvSpPr>
        <p:spPr>
          <a:xfrm>
            <a:off x="6879771" y="3218109"/>
            <a:ext cx="1937658" cy="885805"/>
          </a:xfrm>
          <a:prstGeom prst="round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226708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8C529-9B07-2B48-81A0-D86B14264B15}"/>
              </a:ext>
            </a:extLst>
          </p:cNvPr>
          <p:cNvSpPr>
            <a:spLocks noGrp="1"/>
          </p:cNvSpPr>
          <p:nvPr>
            <p:ph type="title"/>
          </p:nvPr>
        </p:nvSpPr>
        <p:spPr/>
        <p:txBody>
          <a:bodyPr/>
          <a:lstStyle/>
          <a:p>
            <a:r>
              <a:rPr lang="en-US" dirty="0"/>
              <a:t>Related Work</a:t>
            </a:r>
          </a:p>
        </p:txBody>
      </p:sp>
      <p:sp>
        <p:nvSpPr>
          <p:cNvPr id="3" name="Content Placeholder 2">
            <a:extLst>
              <a:ext uri="{FF2B5EF4-FFF2-40B4-BE49-F238E27FC236}">
                <a16:creationId xmlns:a16="http://schemas.microsoft.com/office/drawing/2014/main" id="{8980D68B-4444-134E-9DBF-B3EE999B98D8}"/>
              </a:ext>
            </a:extLst>
          </p:cNvPr>
          <p:cNvSpPr>
            <a:spLocks noGrp="1"/>
          </p:cNvSpPr>
          <p:nvPr>
            <p:ph idx="1"/>
          </p:nvPr>
        </p:nvSpPr>
        <p:spPr>
          <a:xfrm>
            <a:off x="838200" y="1467407"/>
            <a:ext cx="10515600" cy="4678870"/>
          </a:xfrm>
        </p:spPr>
        <p:txBody>
          <a:bodyPr>
            <a:normAutofit fontScale="92500" lnSpcReduction="10000"/>
          </a:bodyPr>
          <a:lstStyle/>
          <a:p>
            <a:pPr>
              <a:lnSpc>
                <a:spcPct val="130000"/>
              </a:lnSpc>
            </a:pPr>
            <a:r>
              <a:rPr lang="en-US" sz="2000" dirty="0"/>
              <a:t>Few-shot learning (FSL): Enable models to generalize to </a:t>
            </a:r>
            <a:r>
              <a:rPr lang="en-US" sz="2000" dirty="0">
                <a:solidFill>
                  <a:schemeClr val="accent1">
                    <a:lumMod val="75000"/>
                  </a:schemeClr>
                </a:solidFill>
              </a:rPr>
              <a:t>new tasks or classes </a:t>
            </a:r>
            <a:r>
              <a:rPr lang="en-US" sz="2000" dirty="0"/>
              <a:t>using only a few labeled examples per class</a:t>
            </a:r>
          </a:p>
          <a:p>
            <a:pPr lvl="1">
              <a:lnSpc>
                <a:spcPct val="130000"/>
              </a:lnSpc>
              <a:buFont typeface="Courier New" panose="02070309020205020404" pitchFamily="49" charset="0"/>
              <a:buChar char="o"/>
            </a:pPr>
            <a:r>
              <a:rPr lang="en-US" sz="1800" dirty="0"/>
              <a:t>Metric-based methods: prototypical network, matching network, etc.</a:t>
            </a:r>
          </a:p>
          <a:p>
            <a:pPr lvl="1">
              <a:lnSpc>
                <a:spcPct val="130000"/>
              </a:lnSpc>
              <a:buFont typeface="Courier New" panose="02070309020205020404" pitchFamily="49" charset="0"/>
              <a:buChar char="o"/>
            </a:pPr>
            <a:r>
              <a:rPr lang="en-US" sz="1800" dirty="0"/>
              <a:t>Meta-learning methods: MAML, Reptile, Meta-SGD</a:t>
            </a:r>
          </a:p>
          <a:p>
            <a:pPr lvl="1">
              <a:lnSpc>
                <a:spcPct val="130000"/>
              </a:lnSpc>
              <a:buFont typeface="Courier New" panose="02070309020205020404" pitchFamily="49" charset="0"/>
              <a:buChar char="o"/>
            </a:pPr>
            <a:r>
              <a:rPr lang="en-US" sz="1800" dirty="0"/>
              <a:t>Generation-based methods: data augmentation</a:t>
            </a:r>
          </a:p>
          <a:p>
            <a:pPr>
              <a:lnSpc>
                <a:spcPct val="130000"/>
              </a:lnSpc>
            </a:pPr>
            <a:r>
              <a:rPr lang="en-US" sz="2000" dirty="0"/>
              <a:t>Domain adaptation (DA): adapt a model trained on one data distribution (source domain) to perform well on </a:t>
            </a:r>
            <a:r>
              <a:rPr lang="en-US" sz="2000" dirty="0">
                <a:solidFill>
                  <a:schemeClr val="accent1">
                    <a:lumMod val="75000"/>
                  </a:schemeClr>
                </a:solidFill>
              </a:rPr>
              <a:t>a different but related distribution </a:t>
            </a:r>
            <a:r>
              <a:rPr lang="en-US" sz="2000" dirty="0"/>
              <a:t>(target domain)</a:t>
            </a:r>
          </a:p>
          <a:p>
            <a:pPr lvl="1">
              <a:lnSpc>
                <a:spcPct val="130000"/>
              </a:lnSpc>
              <a:buFont typeface="Courier New" panose="02070309020205020404" pitchFamily="49" charset="0"/>
              <a:buChar char="o"/>
            </a:pPr>
            <a:r>
              <a:rPr lang="en-US" sz="1800" dirty="0"/>
              <a:t>Divergence-based methods: Maximum Mean Discrepancy (MMD), KL-divergence</a:t>
            </a:r>
          </a:p>
          <a:p>
            <a:pPr lvl="1">
              <a:lnSpc>
                <a:spcPct val="130000"/>
              </a:lnSpc>
              <a:buFont typeface="Courier New" panose="02070309020205020404" pitchFamily="49" charset="0"/>
              <a:buChar char="o"/>
            </a:pPr>
            <a:r>
              <a:rPr lang="en-US" sz="1800" dirty="0"/>
              <a:t>Adversarial-based methods: Adversarial Discriminative Domain Adaptation </a:t>
            </a:r>
          </a:p>
          <a:p>
            <a:pPr lvl="1">
              <a:lnSpc>
                <a:spcPct val="130000"/>
              </a:lnSpc>
              <a:buFont typeface="Courier New" panose="02070309020205020404" pitchFamily="49" charset="0"/>
              <a:buChar char="o"/>
            </a:pPr>
            <a:r>
              <a:rPr lang="en-US" sz="1800" dirty="0"/>
              <a:t>Reconstruction-based methods: Deep Reconstruction-Classification Network</a:t>
            </a:r>
          </a:p>
          <a:p>
            <a:pPr>
              <a:lnSpc>
                <a:spcPct val="130000"/>
              </a:lnSpc>
            </a:pPr>
            <a:r>
              <a:rPr lang="en-US" sz="2000" dirty="0"/>
              <a:t>Few-shot Domain Adaptation: generalize a model trained on a source domain to a target domain with limited labeled data (typically a few examples per class) in the presence of domain shift </a:t>
            </a:r>
          </a:p>
          <a:p>
            <a:pPr lvl="1">
              <a:lnSpc>
                <a:spcPct val="130000"/>
              </a:lnSpc>
              <a:buFont typeface="Courier New" panose="02070309020205020404" pitchFamily="49" charset="0"/>
              <a:buChar char="o"/>
            </a:pPr>
            <a:endParaRPr lang="en-US" sz="1800" dirty="0"/>
          </a:p>
          <a:p>
            <a:pPr marL="914400" lvl="2" indent="0">
              <a:lnSpc>
                <a:spcPct val="130000"/>
              </a:lnSpc>
              <a:buNone/>
            </a:pPr>
            <a:endParaRPr lang="en-US" sz="1600" dirty="0"/>
          </a:p>
        </p:txBody>
      </p:sp>
    </p:spTree>
    <p:extLst>
      <p:ext uri="{BB962C8B-B14F-4D97-AF65-F5344CB8AC3E}">
        <p14:creationId xmlns:p14="http://schemas.microsoft.com/office/powerpoint/2010/main" val="2259388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6D87E-A474-9F4B-BCC7-C4526CD6D800}"/>
              </a:ext>
            </a:extLst>
          </p:cNvPr>
          <p:cNvSpPr>
            <a:spLocks noGrp="1"/>
          </p:cNvSpPr>
          <p:nvPr>
            <p:ph type="title"/>
          </p:nvPr>
        </p:nvSpPr>
        <p:spPr/>
        <p:txBody>
          <a:bodyPr/>
          <a:lstStyle/>
          <a:p>
            <a:r>
              <a:rPr lang="en-US" dirty="0"/>
              <a:t>Related Work: RF Fingerprinting</a:t>
            </a:r>
          </a:p>
        </p:txBody>
      </p:sp>
      <p:sp>
        <p:nvSpPr>
          <p:cNvPr id="3" name="Content Placeholder 2">
            <a:extLst>
              <a:ext uri="{FF2B5EF4-FFF2-40B4-BE49-F238E27FC236}">
                <a16:creationId xmlns:a16="http://schemas.microsoft.com/office/drawing/2014/main" id="{41E8ED09-1EBD-4948-923B-04A4F0CE5F9A}"/>
              </a:ext>
            </a:extLst>
          </p:cNvPr>
          <p:cNvSpPr>
            <a:spLocks noGrp="1"/>
          </p:cNvSpPr>
          <p:nvPr>
            <p:ph idx="1"/>
          </p:nvPr>
        </p:nvSpPr>
        <p:spPr>
          <a:xfrm>
            <a:off x="838200" y="1553482"/>
            <a:ext cx="10515600" cy="4351338"/>
          </a:xfrm>
        </p:spPr>
        <p:txBody>
          <a:bodyPr>
            <a:normAutofit fontScale="92500" lnSpcReduction="10000"/>
          </a:bodyPr>
          <a:lstStyle/>
          <a:p>
            <a:pPr>
              <a:lnSpc>
                <a:spcPct val="130000"/>
              </a:lnSpc>
            </a:pPr>
            <a:r>
              <a:rPr lang="en-US" sz="2000" dirty="0"/>
              <a:t>Model fine-tuning [1-2]</a:t>
            </a:r>
          </a:p>
          <a:p>
            <a:pPr lvl="1">
              <a:lnSpc>
                <a:spcPct val="130000"/>
              </a:lnSpc>
              <a:buFont typeface="Courier New" panose="02070309020205020404" pitchFamily="49" charset="0"/>
              <a:buChar char="o"/>
            </a:pPr>
            <a:r>
              <a:rPr lang="en-US" sz="1800" dirty="0">
                <a:solidFill>
                  <a:schemeClr val="accent1">
                    <a:lumMod val="75000"/>
                  </a:schemeClr>
                </a:solidFill>
              </a:rPr>
              <a:t>Freeze</a:t>
            </a:r>
            <a:r>
              <a:rPr lang="en-US" sz="1800" dirty="0"/>
              <a:t> parameters of a pre-trained neural network and </a:t>
            </a:r>
            <a:r>
              <a:rPr lang="en-US" sz="1800" dirty="0">
                <a:solidFill>
                  <a:schemeClr val="accent1">
                    <a:lumMod val="75000"/>
                  </a:schemeClr>
                </a:solidFill>
              </a:rPr>
              <a:t>fine-tune</a:t>
            </a:r>
            <a:r>
              <a:rPr lang="en-US" sz="1800" dirty="0"/>
              <a:t> parameters in the last few layers on target data</a:t>
            </a:r>
          </a:p>
          <a:p>
            <a:pPr lvl="1">
              <a:lnSpc>
                <a:spcPct val="130000"/>
              </a:lnSpc>
              <a:buFont typeface="Courier New" panose="02070309020205020404" pitchFamily="49" charset="0"/>
              <a:buChar char="o"/>
            </a:pPr>
            <a:r>
              <a:rPr lang="en-US" sz="1800" dirty="0"/>
              <a:t>Limited performance and only compare with zero-shot baseline</a:t>
            </a:r>
          </a:p>
          <a:p>
            <a:pPr>
              <a:lnSpc>
                <a:spcPct val="130000"/>
              </a:lnSpc>
            </a:pPr>
            <a:r>
              <a:rPr lang="en-US" sz="2000" dirty="0"/>
              <a:t>Domain adaptation</a:t>
            </a:r>
          </a:p>
          <a:p>
            <a:pPr lvl="1">
              <a:lnSpc>
                <a:spcPct val="130000"/>
              </a:lnSpc>
              <a:buFont typeface="Courier New" panose="02070309020205020404" pitchFamily="49" charset="0"/>
              <a:buChar char="o"/>
            </a:pPr>
            <a:r>
              <a:rPr lang="en-US" sz="1800" dirty="0"/>
              <a:t>Adversarial-based domain adaptation [3]: Focus on a single environmental change</a:t>
            </a:r>
          </a:p>
          <a:p>
            <a:pPr lvl="1">
              <a:lnSpc>
                <a:spcPct val="130000"/>
              </a:lnSpc>
              <a:buFont typeface="Courier New" panose="02070309020205020404" pitchFamily="49" charset="0"/>
              <a:buChar char="o"/>
            </a:pPr>
            <a:r>
              <a:rPr lang="en-US" sz="1800" dirty="0"/>
              <a:t>KL-based alignment [4]: Does not compare with other domain adaptation baselines</a:t>
            </a:r>
          </a:p>
          <a:p>
            <a:pPr>
              <a:lnSpc>
                <a:spcPct val="130000"/>
              </a:lnSpc>
            </a:pPr>
            <a:r>
              <a:rPr lang="en-US" sz="2000" dirty="0"/>
              <a:t>Few-shot learning</a:t>
            </a:r>
          </a:p>
          <a:p>
            <a:pPr lvl="1">
              <a:lnSpc>
                <a:spcPct val="130000"/>
              </a:lnSpc>
              <a:buFont typeface="Courier New" panose="02070309020205020404" pitchFamily="49" charset="0"/>
              <a:buChar char="o"/>
            </a:pPr>
            <a:r>
              <a:rPr lang="en-US" sz="1800" dirty="0"/>
              <a:t>Prototypical network with data augmentation [5]: Only compare with zero-shot baseline </a:t>
            </a:r>
          </a:p>
          <a:p>
            <a:pPr lvl="1">
              <a:lnSpc>
                <a:spcPct val="130000"/>
              </a:lnSpc>
              <a:buFont typeface="Courier New" panose="02070309020205020404" pitchFamily="49" charset="0"/>
              <a:buChar char="o"/>
            </a:pPr>
            <a:r>
              <a:rPr lang="en-US" sz="1800" dirty="0"/>
              <a:t>Siamese network [6]: Focus on a single environmental change, does not compare with other meta-learning baselines</a:t>
            </a:r>
          </a:p>
        </p:txBody>
      </p:sp>
    </p:spTree>
    <p:extLst>
      <p:ext uri="{BB962C8B-B14F-4D97-AF65-F5344CB8AC3E}">
        <p14:creationId xmlns:p14="http://schemas.microsoft.com/office/powerpoint/2010/main" val="3787467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85406-E520-7040-9B14-D7741F2D4B60}"/>
              </a:ext>
            </a:extLst>
          </p:cNvPr>
          <p:cNvSpPr>
            <a:spLocks noGrp="1"/>
          </p:cNvSpPr>
          <p:nvPr>
            <p:ph type="title"/>
          </p:nvPr>
        </p:nvSpPr>
        <p:spPr/>
        <p:txBody>
          <a:bodyPr/>
          <a:lstStyle/>
          <a:p>
            <a:r>
              <a:rPr lang="en-US" dirty="0"/>
              <a:t>Related Work: Research Gaps</a:t>
            </a:r>
          </a:p>
        </p:txBody>
      </p:sp>
      <p:sp>
        <p:nvSpPr>
          <p:cNvPr id="3" name="Content Placeholder 2">
            <a:extLst>
              <a:ext uri="{FF2B5EF4-FFF2-40B4-BE49-F238E27FC236}">
                <a16:creationId xmlns:a16="http://schemas.microsoft.com/office/drawing/2014/main" id="{16E3ACC9-DF18-BF4D-9498-618D07B5D164}"/>
              </a:ext>
            </a:extLst>
          </p:cNvPr>
          <p:cNvSpPr>
            <a:spLocks noGrp="1"/>
          </p:cNvSpPr>
          <p:nvPr>
            <p:ph idx="1"/>
          </p:nvPr>
        </p:nvSpPr>
        <p:spPr>
          <a:xfrm>
            <a:off x="838200" y="1659731"/>
            <a:ext cx="10515600" cy="4351338"/>
          </a:xfrm>
        </p:spPr>
        <p:txBody>
          <a:bodyPr>
            <a:normAutofit fontScale="70000" lnSpcReduction="20000"/>
          </a:bodyPr>
          <a:lstStyle/>
          <a:p>
            <a:pPr>
              <a:lnSpc>
                <a:spcPct val="140000"/>
              </a:lnSpc>
            </a:pPr>
            <a:r>
              <a:rPr lang="en-US" dirty="0"/>
              <a:t>Limitations in literature:</a:t>
            </a:r>
          </a:p>
          <a:p>
            <a:pPr lvl="1">
              <a:lnSpc>
                <a:spcPct val="140000"/>
              </a:lnSpc>
              <a:buFont typeface="Courier New" panose="02070309020205020404" pitchFamily="49" charset="0"/>
              <a:buChar char="o"/>
            </a:pPr>
            <a:r>
              <a:rPr lang="en-US" dirty="0"/>
              <a:t>Evaluate on </a:t>
            </a:r>
            <a:r>
              <a:rPr lang="en-US" dirty="0">
                <a:solidFill>
                  <a:schemeClr val="accent1">
                    <a:lumMod val="75000"/>
                  </a:schemeClr>
                </a:solidFill>
              </a:rPr>
              <a:t>limited</a:t>
            </a:r>
            <a:r>
              <a:rPr lang="en-US" dirty="0"/>
              <a:t> datasets or scenarios and often compare with </a:t>
            </a:r>
            <a:r>
              <a:rPr lang="en-US" dirty="0">
                <a:solidFill>
                  <a:schemeClr val="accent1">
                    <a:lumMod val="75000"/>
                  </a:schemeClr>
                </a:solidFill>
              </a:rPr>
              <a:t>weak</a:t>
            </a:r>
            <a:r>
              <a:rPr lang="en-US" dirty="0"/>
              <a:t> or inconsistent baselines </a:t>
            </a:r>
          </a:p>
          <a:p>
            <a:pPr lvl="1">
              <a:lnSpc>
                <a:spcPct val="140000"/>
              </a:lnSpc>
              <a:buFont typeface="Courier New" panose="02070309020205020404" pitchFamily="49" charset="0"/>
              <a:buChar char="o"/>
            </a:pPr>
            <a:r>
              <a:rPr lang="en-US" dirty="0"/>
              <a:t>Lack of analysis on the broader impacts of diverse environmental factors </a:t>
            </a:r>
          </a:p>
          <a:p>
            <a:pPr lvl="1">
              <a:lnSpc>
                <a:spcPct val="140000"/>
              </a:lnSpc>
              <a:buFont typeface="Courier New" panose="02070309020205020404" pitchFamily="49" charset="0"/>
              <a:buChar char="o"/>
            </a:pPr>
            <a:r>
              <a:rPr lang="en-US" dirty="0"/>
              <a:t>Lack of deeper analysis on how their methods mitigate domain shift</a:t>
            </a:r>
          </a:p>
          <a:p>
            <a:pPr>
              <a:lnSpc>
                <a:spcPct val="140000"/>
              </a:lnSpc>
            </a:pPr>
            <a:r>
              <a:rPr lang="en-US" dirty="0"/>
              <a:t>Motivated by these research gaps, we aim to establish a </a:t>
            </a:r>
            <a:r>
              <a:rPr lang="en-US" dirty="0">
                <a:solidFill>
                  <a:schemeClr val="accent1">
                    <a:lumMod val="75000"/>
                  </a:schemeClr>
                </a:solidFill>
              </a:rPr>
              <a:t>standardized</a:t>
            </a:r>
            <a:r>
              <a:rPr lang="en-US" dirty="0"/>
              <a:t> </a:t>
            </a:r>
            <a:r>
              <a:rPr lang="en-US" dirty="0">
                <a:solidFill>
                  <a:schemeClr val="accent1">
                    <a:lumMod val="75000"/>
                  </a:schemeClr>
                </a:solidFill>
              </a:rPr>
              <a:t>and</a:t>
            </a:r>
            <a:r>
              <a:rPr lang="en-US" dirty="0"/>
              <a:t> </a:t>
            </a:r>
            <a:r>
              <a:rPr lang="en-US" dirty="0">
                <a:solidFill>
                  <a:schemeClr val="accent1">
                    <a:lumMod val="75000"/>
                  </a:schemeClr>
                </a:solidFill>
              </a:rPr>
              <a:t>reproducible</a:t>
            </a:r>
            <a:r>
              <a:rPr lang="en-US" dirty="0"/>
              <a:t> FSL evaluation framework for RF fingerprinting</a:t>
            </a:r>
          </a:p>
          <a:p>
            <a:pPr>
              <a:lnSpc>
                <a:spcPct val="140000"/>
              </a:lnSpc>
            </a:pPr>
            <a:r>
              <a:rPr lang="en-US" dirty="0"/>
              <a:t>Research Questions: </a:t>
            </a:r>
          </a:p>
          <a:p>
            <a:pPr lvl="1">
              <a:lnSpc>
                <a:spcPct val="140000"/>
              </a:lnSpc>
              <a:buFont typeface="Courier New" panose="02070309020205020404" pitchFamily="49" charset="0"/>
              <a:buChar char="o"/>
            </a:pPr>
            <a:r>
              <a:rPr lang="en-US" b="1" dirty="0"/>
              <a:t>RQ1</a:t>
            </a:r>
            <a:r>
              <a:rPr lang="en-US" dirty="0"/>
              <a:t>: How can RF fingerprinting models be adapted to </a:t>
            </a:r>
            <a:r>
              <a:rPr lang="en-US" dirty="0">
                <a:solidFill>
                  <a:schemeClr val="accent1">
                    <a:lumMod val="75000"/>
                  </a:schemeClr>
                </a:solidFill>
              </a:rPr>
              <a:t>new domains </a:t>
            </a:r>
            <a:r>
              <a:rPr lang="en-US" dirty="0"/>
              <a:t>with minimal performance degradation with the help of FSL?</a:t>
            </a:r>
          </a:p>
          <a:p>
            <a:pPr lvl="1">
              <a:lnSpc>
                <a:spcPct val="140000"/>
              </a:lnSpc>
              <a:buFont typeface="Courier New" panose="02070309020205020404" pitchFamily="49" charset="0"/>
              <a:buChar char="o"/>
            </a:pPr>
            <a:r>
              <a:rPr lang="en-US" b="1" dirty="0"/>
              <a:t>RQ2</a:t>
            </a:r>
            <a:r>
              <a:rPr lang="en-US" dirty="0"/>
              <a:t>: How to </a:t>
            </a:r>
            <a:r>
              <a:rPr lang="en-US" dirty="0">
                <a:solidFill>
                  <a:schemeClr val="accent1">
                    <a:lumMod val="75000"/>
                  </a:schemeClr>
                </a:solidFill>
              </a:rPr>
              <a:t>fairly compare </a:t>
            </a:r>
            <a:r>
              <a:rPr lang="en-US" dirty="0"/>
              <a:t>different FSL methods in RF fingerprinting and how exactly each method mitigates the domain shift problem?</a:t>
            </a:r>
          </a:p>
          <a:p>
            <a:pPr>
              <a:lnSpc>
                <a:spcPct val="140000"/>
              </a:lnSpc>
            </a:pPr>
            <a:endParaRPr lang="en-US" dirty="0"/>
          </a:p>
        </p:txBody>
      </p:sp>
    </p:spTree>
    <p:extLst>
      <p:ext uri="{BB962C8B-B14F-4D97-AF65-F5344CB8AC3E}">
        <p14:creationId xmlns:p14="http://schemas.microsoft.com/office/powerpoint/2010/main" val="1508106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B7AE0-A923-898E-EEBE-9D4F3D1105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35F31D-81F6-6BD0-6867-352D294A9993}"/>
              </a:ext>
            </a:extLst>
          </p:cNvPr>
          <p:cNvSpPr>
            <a:spLocks noGrp="1"/>
          </p:cNvSpPr>
          <p:nvPr>
            <p:ph type="title"/>
          </p:nvPr>
        </p:nvSpPr>
        <p:spPr/>
        <p:txBody>
          <a:bodyPr/>
          <a:lstStyle/>
          <a:p>
            <a:r>
              <a:rPr lang="en" dirty="0"/>
              <a:t>Problem Statement</a:t>
            </a:r>
            <a:endParaRPr lang="en-US" dirty="0"/>
          </a:p>
        </p:txBody>
      </p:sp>
      <p:sp>
        <p:nvSpPr>
          <p:cNvPr id="7" name="Content Placeholder 6">
            <a:extLst>
              <a:ext uri="{FF2B5EF4-FFF2-40B4-BE49-F238E27FC236}">
                <a16:creationId xmlns:a16="http://schemas.microsoft.com/office/drawing/2014/main" id="{D3A94C57-F838-99CF-816D-E844DB11A228}"/>
              </a:ext>
            </a:extLst>
          </p:cNvPr>
          <p:cNvSpPr>
            <a:spLocks noGrp="1"/>
          </p:cNvSpPr>
          <p:nvPr>
            <p:ph idx="1"/>
          </p:nvPr>
        </p:nvSpPr>
        <p:spPr/>
        <p:txBody>
          <a:bodyPr>
            <a:normAutofit/>
          </a:bodyPr>
          <a:lstStyle/>
          <a:p>
            <a:pPr>
              <a:lnSpc>
                <a:spcPct val="130000"/>
              </a:lnSpc>
            </a:pPr>
            <a:r>
              <a:rPr lang="en-US" sz="2000" b="1" dirty="0"/>
              <a:t>Goal: </a:t>
            </a:r>
            <a:r>
              <a:rPr lang="en-US" sz="2000" dirty="0"/>
              <a:t>to identify the transmitter of a received signal based on transmitter-specific characteristics </a:t>
            </a:r>
          </a:p>
          <a:p>
            <a:pPr>
              <a:lnSpc>
                <a:spcPct val="130000"/>
              </a:lnSpc>
            </a:pPr>
            <a:r>
              <a:rPr lang="en-US" sz="2000" dirty="0"/>
              <a:t>Received signal: </a:t>
            </a:r>
            <a:r>
              <a:rPr lang="en-US" sz="2000" i="1" dirty="0"/>
              <a:t>X</a:t>
            </a:r>
            <a:r>
              <a:rPr lang="en-US" sz="2000" dirty="0"/>
              <a:t>, transmitter identity: </a:t>
            </a:r>
            <a:r>
              <a:rPr lang="en-US" sz="2000" i="1" dirty="0"/>
              <a:t>Y</a:t>
            </a:r>
            <a:r>
              <a:rPr lang="en-US" sz="2000" dirty="0"/>
              <a:t>, and the environment condition at the transmission time: </a:t>
            </a:r>
            <a:r>
              <a:rPr lang="en-US" sz="2000" i="1" dirty="0"/>
              <a:t>Z</a:t>
            </a:r>
          </a:p>
          <a:p>
            <a:pPr lvl="1">
              <a:lnSpc>
                <a:spcPct val="130000"/>
              </a:lnSpc>
            </a:pPr>
            <a:r>
              <a:rPr lang="en-US" sz="1800" dirty="0"/>
              <a:t>Received signal:</a:t>
            </a:r>
          </a:p>
          <a:p>
            <a:pPr>
              <a:lnSpc>
                <a:spcPct val="130000"/>
              </a:lnSpc>
            </a:pPr>
            <a:r>
              <a:rPr lang="en-US" sz="2000" b="1" dirty="0"/>
              <a:t>Objective</a:t>
            </a:r>
            <a:r>
              <a:rPr lang="en-US" sz="2000" dirty="0"/>
              <a:t>: Find the inverse mapping without explicit access to </a:t>
            </a:r>
            <a:r>
              <a:rPr lang="en-US" sz="2000" i="1" dirty="0"/>
              <a:t>Z</a:t>
            </a:r>
            <a:r>
              <a:rPr lang="en-US" sz="2000" dirty="0"/>
              <a:t>: </a:t>
            </a:r>
          </a:p>
          <a:p>
            <a:pPr>
              <a:lnSpc>
                <a:spcPct val="130000"/>
              </a:lnSpc>
            </a:pPr>
            <a:endParaRPr lang="en-US" sz="2000" i="1" dirty="0"/>
          </a:p>
          <a:p>
            <a:pPr>
              <a:lnSpc>
                <a:spcPct val="130000"/>
              </a:lnSpc>
            </a:pPr>
            <a:r>
              <a:rPr lang="en-US" sz="2000" b="1" dirty="0"/>
              <a:t>Challenge: </a:t>
            </a:r>
            <a:r>
              <a:rPr lang="en-US" sz="2000" i="1" dirty="0"/>
              <a:t>Z</a:t>
            </a:r>
            <a:r>
              <a:rPr lang="en-US" sz="2000" dirty="0"/>
              <a:t> is dynamic </a:t>
            </a:r>
            <a:r>
              <a:rPr lang="en-US" sz="2000" dirty="0">
                <a:sym typeface="Wingdings" pitchFamily="2" charset="2"/>
              </a:rPr>
              <a:t></a:t>
            </a:r>
            <a:r>
              <a:rPr lang="en-US" sz="2000" dirty="0"/>
              <a:t> distribution shift between the training and testing environment </a:t>
            </a:r>
            <a:r>
              <a:rPr lang="en-US" sz="2000" dirty="0">
                <a:sym typeface="Wingdings" pitchFamily="2" charset="2"/>
              </a:rPr>
              <a:t></a:t>
            </a:r>
            <a:r>
              <a:rPr lang="en-US" sz="2000" dirty="0"/>
              <a:t> domain shift</a:t>
            </a:r>
          </a:p>
        </p:txBody>
      </p:sp>
      <p:pic>
        <p:nvPicPr>
          <p:cNvPr id="6" name="Picture 5">
            <a:extLst>
              <a:ext uri="{FF2B5EF4-FFF2-40B4-BE49-F238E27FC236}">
                <a16:creationId xmlns:a16="http://schemas.microsoft.com/office/drawing/2014/main" id="{4153B45B-6DFA-4D09-28AB-A3078A1FBE0B}"/>
              </a:ext>
            </a:extLst>
          </p:cNvPr>
          <p:cNvPicPr>
            <a:picLocks noChangeAspect="1"/>
          </p:cNvPicPr>
          <p:nvPr/>
        </p:nvPicPr>
        <p:blipFill>
          <a:blip r:embed="rId3"/>
          <a:stretch>
            <a:fillRect/>
          </a:stretch>
        </p:blipFill>
        <p:spPr>
          <a:xfrm>
            <a:off x="3244538" y="3308870"/>
            <a:ext cx="1625600" cy="330200"/>
          </a:xfrm>
          <a:prstGeom prst="rect">
            <a:avLst/>
          </a:prstGeom>
        </p:spPr>
      </p:pic>
      <p:pic>
        <p:nvPicPr>
          <p:cNvPr id="8" name="Picture 7">
            <a:extLst>
              <a:ext uri="{FF2B5EF4-FFF2-40B4-BE49-F238E27FC236}">
                <a16:creationId xmlns:a16="http://schemas.microsoft.com/office/drawing/2014/main" id="{A8B537CA-DF55-1402-DAAD-6B0899D6DADB}"/>
              </a:ext>
            </a:extLst>
          </p:cNvPr>
          <p:cNvPicPr>
            <a:picLocks noChangeAspect="1"/>
          </p:cNvPicPr>
          <p:nvPr/>
        </p:nvPicPr>
        <p:blipFill>
          <a:blip r:embed="rId4"/>
          <a:stretch>
            <a:fillRect/>
          </a:stretch>
        </p:blipFill>
        <p:spPr>
          <a:xfrm>
            <a:off x="3266310" y="4296856"/>
            <a:ext cx="1346200" cy="317500"/>
          </a:xfrm>
          <a:prstGeom prst="rect">
            <a:avLst/>
          </a:prstGeom>
        </p:spPr>
      </p:pic>
    </p:spTree>
    <p:extLst>
      <p:ext uri="{BB962C8B-B14F-4D97-AF65-F5344CB8AC3E}">
        <p14:creationId xmlns:p14="http://schemas.microsoft.com/office/powerpoint/2010/main" val="9395220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47032</TotalTime>
  <Words>2958</Words>
  <Application>Microsoft Office PowerPoint</Application>
  <PresentationFormat>Widescreen</PresentationFormat>
  <Paragraphs>245</Paragraphs>
  <Slides>23</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Courier New</vt:lpstr>
      <vt:lpstr>Palatino Linotype</vt:lpstr>
      <vt:lpstr>Wingdings</vt:lpstr>
      <vt:lpstr>Office Theme</vt:lpstr>
      <vt:lpstr>Towards a Unified Few-Shot Learning Evaluation Framework for RF Fingerprinting</vt:lpstr>
      <vt:lpstr>Outline</vt:lpstr>
      <vt:lpstr>Introduction</vt:lpstr>
      <vt:lpstr>Introduction</vt:lpstr>
      <vt:lpstr>Introduction</vt:lpstr>
      <vt:lpstr>Related Work</vt:lpstr>
      <vt:lpstr>Related Work: RF Fingerprinting</vt:lpstr>
      <vt:lpstr>Related Work: Research Gaps</vt:lpstr>
      <vt:lpstr>Problem Statement</vt:lpstr>
      <vt:lpstr>Transfer Learning</vt:lpstr>
      <vt:lpstr>Approaches</vt:lpstr>
      <vt:lpstr>Approaches: Few-shot Learning</vt:lpstr>
      <vt:lpstr>Approaches: Few-shot Learning</vt:lpstr>
      <vt:lpstr>Approaches: Domain Adaptation</vt:lpstr>
      <vt:lpstr>Experimental Setup: Datasets</vt:lpstr>
      <vt:lpstr>Experimental Setup: Scenarios</vt:lpstr>
      <vt:lpstr>Results: Zero-shot Baselines</vt:lpstr>
      <vt:lpstr>Results: Different PTN’s Hyperparameters</vt:lpstr>
      <vt:lpstr>Results: FSL and DA Performance</vt:lpstr>
      <vt:lpstr>Results: t-SNE Plot</vt:lpstr>
      <vt:lpstr>Conclusions</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Applications of transfer learning to multi-task scientific and engineering data</dc:title>
  <dc:creator>Sai Shi</dc:creator>
  <cp:lastModifiedBy>Nasif Fahmid Prangon</cp:lastModifiedBy>
  <cp:revision>1351</cp:revision>
  <dcterms:created xsi:type="dcterms:W3CDTF">2023-11-30T01:13:54Z</dcterms:created>
  <dcterms:modified xsi:type="dcterms:W3CDTF">2025-08-08T19:53:56Z</dcterms:modified>
</cp:coreProperties>
</file>