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8"/>
  </p:notesMasterIdLst>
  <p:sldIdLst>
    <p:sldId id="266" r:id="rId2"/>
    <p:sldId id="270" r:id="rId3"/>
    <p:sldId id="271" r:id="rId4"/>
    <p:sldId id="272" r:id="rId5"/>
    <p:sldId id="273" r:id="rId6"/>
    <p:sldId id="275" r:id="rId7"/>
    <p:sldId id="276" r:id="rId8"/>
    <p:sldId id="277" r:id="rId9"/>
    <p:sldId id="278" r:id="rId10"/>
    <p:sldId id="279" r:id="rId11"/>
    <p:sldId id="280" r:id="rId12"/>
    <p:sldId id="281" r:id="rId13"/>
    <p:sldId id="282" r:id="rId14"/>
    <p:sldId id="283" r:id="rId15"/>
    <p:sldId id="284" r:id="rId16"/>
    <p:sldId id="285"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F5F5F"/>
    <a:srgbClr val="333399"/>
    <a:srgbClr val="336699"/>
    <a:srgbClr val="A8EEFE"/>
    <a:srgbClr val="96EAFE"/>
    <a:srgbClr val="7C5989"/>
    <a:srgbClr val="000066"/>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59555" autoAdjust="0"/>
  </p:normalViewPr>
  <p:slideViewPr>
    <p:cSldViewPr>
      <p:cViewPr>
        <p:scale>
          <a:sx n="50" d="100"/>
          <a:sy n="50" d="100"/>
        </p:scale>
        <p:origin x="-196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1DEA7C-A136-403C-A50A-ABA0D2D43A4A}" type="datetimeFigureOut">
              <a:rPr lang="en-US" smtClean="0"/>
              <a:pPr/>
              <a:t>5/6/2016</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8C9943-461E-4E45-B4F7-9D319B46AD5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Good afternoon,</a:t>
            </a:r>
            <a:r>
              <a:rPr lang="en-US" baseline="0" dirty="0" smtClean="0"/>
              <a:t> ladies and gentlemen. I’m going to present the paper “</a:t>
            </a:r>
            <a:r>
              <a:rPr lang="en-US" sz="1200" dirty="0" smtClean="0">
                <a:latin typeface="Comic Sans MS" pitchFamily="66" charset="0"/>
                <a:cs typeface="Times New Roman" pitchFamily="18" charset="0"/>
              </a:rPr>
              <a:t>Effective Social Network Quarantine with Minimal Isolation Costs</a:t>
            </a:r>
            <a:r>
              <a:rPr lang="en-US" baseline="0" dirty="0" smtClean="0"/>
              <a:t>”. The authors, Huanyang Zheng and </a:t>
            </a:r>
            <a:r>
              <a:rPr lang="en-US" baseline="0" dirty="0" err="1" smtClean="0"/>
              <a:t>Jie</a:t>
            </a:r>
            <a:r>
              <a:rPr lang="en-US" baseline="0" dirty="0" smtClean="0"/>
              <a:t> Wu, are absent due to some private reasons. This is </a:t>
            </a:r>
            <a:r>
              <a:rPr lang="en-US" baseline="0" dirty="0" err="1" smtClean="0"/>
              <a:t>Dongyang</a:t>
            </a:r>
            <a:r>
              <a:rPr lang="en-US" baseline="0" dirty="0" smtClean="0"/>
              <a:t> Zhan, and I will be the presenter. </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(just</a:t>
            </a:r>
            <a:r>
              <a:rPr lang="en-US" baseline="0" dirty="0" smtClean="0"/>
              <a:t> read the slide, NP-hard, and greedy algorithm</a:t>
            </a:r>
            <a:r>
              <a:rPr lang="en-US" dirty="0" smtClean="0"/>
              <a:t>)</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key observation of our approach is that a minimal feasible quarantine strategy would not lead to excessive isolations. Following this intuition, a homogeneous greedy solution is proposed. It is a recursive algorithm that splits the node cost through a homogeneous function. At each recursion level, it isolates the node v that can minimize the “cost-to-benefit” ratio, as implemented in lines 3 to 5. Then, in lines 6 to 9, it splits the node cost through a homogeneous function for a recursive call. Finally, in lines 10 to 12, some nodes in Q are removed to satisfy the </a:t>
            </a:r>
            <a:r>
              <a:rPr lang="en-US" sz="1200" kern="1200" baseline="0" dirty="0" err="1" smtClean="0">
                <a:solidFill>
                  <a:schemeClr val="tx1"/>
                </a:solidFill>
                <a:latin typeface="+mn-lt"/>
                <a:ea typeface="+mn-ea"/>
                <a:cs typeface="+mn-cs"/>
              </a:rPr>
              <a:t>minimality</a:t>
            </a:r>
            <a:r>
              <a:rPr lang="en-US" sz="1200" kern="1200" baseline="0" dirty="0" smtClean="0">
                <a:solidFill>
                  <a:schemeClr val="tx1"/>
                </a:solidFill>
                <a:latin typeface="+mn-lt"/>
                <a:ea typeface="+mn-ea"/>
                <a:cs typeface="+mn-cs"/>
              </a:rPr>
              <a:t> property. </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(Just read the slide)</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(just read the slide on the dataset</a:t>
            </a:r>
            <a:r>
              <a:rPr lang="en-US" baseline="0" dirty="0" smtClean="0"/>
              <a:t> and statistics</a:t>
            </a:r>
            <a:r>
              <a:rPr lang="en-US" dirty="0" smtClean="0"/>
              <a:t>)</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It can be seen that the isolation cost decreases monotonously with respect to the recovery rate. This is because a high recovery</a:t>
            </a:r>
          </a:p>
          <a:p>
            <a:r>
              <a:rPr lang="en-US" sz="1200" kern="1200" baseline="0" dirty="0" smtClean="0">
                <a:solidFill>
                  <a:schemeClr val="tx1"/>
                </a:solidFill>
                <a:latin typeface="+mn-lt"/>
                <a:ea typeface="+mn-ea"/>
                <a:cs typeface="+mn-cs"/>
              </a:rPr>
              <a:t>rate can resist epidemic </a:t>
            </a:r>
            <a:r>
              <a:rPr lang="en-US" sz="1200" kern="1200" baseline="0" dirty="0" err="1" smtClean="0">
                <a:solidFill>
                  <a:schemeClr val="tx1"/>
                </a:solidFill>
                <a:latin typeface="+mn-lt"/>
                <a:ea typeface="+mn-ea"/>
                <a:cs typeface="+mn-cs"/>
              </a:rPr>
              <a:t>spreadings</a:t>
            </a:r>
            <a:r>
              <a:rPr lang="en-US" sz="1200" kern="1200" baseline="0" dirty="0" smtClean="0">
                <a:solidFill>
                  <a:schemeClr val="tx1"/>
                </a:solidFill>
                <a:latin typeface="+mn-lt"/>
                <a:ea typeface="+mn-ea"/>
                <a:cs typeface="+mn-cs"/>
              </a:rPr>
              <a:t>. If the recovery rate is high enough, then epidemic outbreaks can be eliminated without</a:t>
            </a:r>
          </a:p>
          <a:p>
            <a:r>
              <a:rPr lang="en-US" sz="1200" kern="1200" baseline="0" dirty="0" smtClean="0">
                <a:solidFill>
                  <a:schemeClr val="tx1"/>
                </a:solidFill>
                <a:latin typeface="+mn-lt"/>
                <a:ea typeface="+mn-ea"/>
                <a:cs typeface="+mn-cs"/>
              </a:rPr>
              <a:t>isolations. </a:t>
            </a:r>
            <a:r>
              <a:rPr lang="en-US" sz="1200" kern="1200" baseline="0" dirty="0" err="1" smtClean="0">
                <a:solidFill>
                  <a:schemeClr val="tx1"/>
                </a:solidFill>
                <a:latin typeface="+mn-lt"/>
                <a:ea typeface="+mn-ea"/>
                <a:cs typeface="+mn-cs"/>
              </a:rPr>
              <a:t>HomoGreedy</a:t>
            </a:r>
            <a:r>
              <a:rPr lang="en-US" sz="1200" kern="1200" baseline="0" dirty="0" smtClean="0">
                <a:solidFill>
                  <a:schemeClr val="tx1"/>
                </a:solidFill>
                <a:latin typeface="+mn-lt"/>
                <a:ea typeface="+mn-ea"/>
                <a:cs typeface="+mn-cs"/>
              </a:rPr>
              <a:t> always has the lowest isolation costs among the comparison algorithms. Another interesting</a:t>
            </a:r>
          </a:p>
          <a:p>
            <a:r>
              <a:rPr lang="en-US" sz="1200" kern="1200" baseline="0" dirty="0" smtClean="0">
                <a:solidFill>
                  <a:schemeClr val="tx1"/>
                </a:solidFill>
                <a:latin typeface="+mn-lt"/>
                <a:ea typeface="+mn-ea"/>
                <a:cs typeface="+mn-cs"/>
              </a:rPr>
              <a:t>observation is that, when the cost of a node isolation is a constant, the total isolation cost is the smallest. This is because</a:t>
            </a:r>
          </a:p>
          <a:p>
            <a:r>
              <a:rPr lang="en-US" sz="1200" kern="1200" baseline="0" dirty="0" smtClean="0">
                <a:solidFill>
                  <a:schemeClr val="tx1"/>
                </a:solidFill>
                <a:latin typeface="+mn-lt"/>
                <a:ea typeface="+mn-ea"/>
                <a:cs typeface="+mn-cs"/>
              </a:rPr>
              <a:t>the quarantine strategy tends to isolate large degree nodes, while their costs are relatively cheap after normalization. On</a:t>
            </a:r>
          </a:p>
          <a:p>
            <a:r>
              <a:rPr lang="en-US" sz="1200" kern="1200" baseline="0" dirty="0" smtClean="0">
                <a:solidFill>
                  <a:schemeClr val="tx1"/>
                </a:solidFill>
                <a:latin typeface="+mn-lt"/>
                <a:ea typeface="+mn-ea"/>
                <a:cs typeface="+mn-cs"/>
              </a:rPr>
              <a:t>the other hand, when the cost of a node isolation scales with its degree (in a logarithmic manner or a square root manner), the</a:t>
            </a:r>
          </a:p>
          <a:p>
            <a:r>
              <a:rPr lang="en-US" sz="1200" kern="1200" baseline="0" dirty="0" smtClean="0">
                <a:solidFill>
                  <a:schemeClr val="tx1"/>
                </a:solidFill>
                <a:latin typeface="+mn-lt"/>
                <a:ea typeface="+mn-ea"/>
                <a:cs typeface="+mn-cs"/>
              </a:rPr>
              <a:t>overall isolation costs become very large. This is because the isolations of large degree nodes take relatively large costs after</a:t>
            </a:r>
          </a:p>
          <a:p>
            <a:r>
              <a:rPr lang="en-US" sz="1200" kern="1200" baseline="0" dirty="0" smtClean="0">
                <a:solidFill>
                  <a:schemeClr val="tx1"/>
                </a:solidFill>
                <a:latin typeface="+mn-lt"/>
                <a:ea typeface="+mn-ea"/>
                <a:cs typeface="+mn-cs"/>
              </a:rPr>
              <a:t>normalization. </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We also find that, the total isolation costs in </a:t>
            </a:r>
            <a:r>
              <a:rPr lang="en-US" sz="1200" kern="1200" baseline="0" dirty="0" err="1" smtClean="0">
                <a:solidFill>
                  <a:schemeClr val="tx1"/>
                </a:solidFill>
                <a:latin typeface="+mn-lt"/>
                <a:ea typeface="+mn-ea"/>
                <a:cs typeface="+mn-cs"/>
              </a:rPr>
              <a:t>Epinions</a:t>
            </a:r>
            <a:r>
              <a:rPr lang="en-US" sz="1200" kern="1200" baseline="0" dirty="0" smtClean="0">
                <a:solidFill>
                  <a:schemeClr val="tx1"/>
                </a:solidFill>
                <a:latin typeface="+mn-lt"/>
                <a:ea typeface="+mn-ea"/>
                <a:cs typeface="+mn-cs"/>
              </a:rPr>
              <a:t> are smaller than those in Wikipedia. One reason is that </a:t>
            </a:r>
            <a:r>
              <a:rPr lang="en-US" sz="1200" kern="1200" baseline="0" dirty="0" err="1" smtClean="0">
                <a:solidFill>
                  <a:schemeClr val="tx1"/>
                </a:solidFill>
                <a:latin typeface="+mn-lt"/>
                <a:ea typeface="+mn-ea"/>
                <a:cs typeface="+mn-cs"/>
              </a:rPr>
              <a:t>Epinions</a:t>
            </a:r>
            <a:r>
              <a:rPr lang="en-US" sz="1200" kern="1200" baseline="0" dirty="0" smtClean="0">
                <a:solidFill>
                  <a:schemeClr val="tx1"/>
                </a:solidFill>
                <a:latin typeface="+mn-lt"/>
                <a:ea typeface="+mn-ea"/>
                <a:cs typeface="+mn-cs"/>
              </a:rPr>
              <a:t> has a much larger degree variance than Wikipedia, as shown in Table I (355,754 to 103,689). Another reason is that </a:t>
            </a:r>
            <a:r>
              <a:rPr lang="en-US" sz="1200" kern="1200" baseline="0" dirty="0" err="1" smtClean="0">
                <a:solidFill>
                  <a:schemeClr val="tx1"/>
                </a:solidFill>
                <a:latin typeface="+mn-lt"/>
                <a:ea typeface="+mn-ea"/>
                <a:cs typeface="+mn-cs"/>
              </a:rPr>
              <a:t>Epinions</a:t>
            </a:r>
            <a:r>
              <a:rPr lang="en-US" sz="1200" kern="1200" baseline="0" dirty="0" smtClean="0">
                <a:solidFill>
                  <a:schemeClr val="tx1"/>
                </a:solidFill>
                <a:latin typeface="+mn-lt"/>
                <a:ea typeface="+mn-ea"/>
                <a:cs typeface="+mn-cs"/>
              </a:rPr>
              <a:t> has more users than Wikipedia (18,098 to 7,115), bringing larger isolation costs.</a:t>
            </a:r>
            <a:endParaRPr lang="en-US" dirty="0" smtClean="0"/>
          </a:p>
          <a:p>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(read the slide and</a:t>
            </a:r>
            <a:r>
              <a:rPr lang="en-US" baseline="0" dirty="0" smtClean="0"/>
              <a:t> </a:t>
            </a:r>
            <a:r>
              <a:rPr lang="en-US" baseline="0" smtClean="0"/>
              <a:t>then finish</a:t>
            </a:r>
            <a:r>
              <a:rPr lang="en-US" smtClean="0"/>
              <a:t>)</a:t>
            </a:r>
            <a:endParaRPr lang="en-US"/>
          </a:p>
        </p:txBody>
      </p:sp>
      <p:sp>
        <p:nvSpPr>
          <p:cNvPr id="4" name="灯片编号占位符 3"/>
          <p:cNvSpPr>
            <a:spLocks noGrp="1"/>
          </p:cNvSpPr>
          <p:nvPr>
            <p:ph type="sldNum" sz="quarter" idx="10"/>
          </p:nvPr>
        </p:nvSpPr>
        <p:spPr/>
        <p:txBody>
          <a:bodyPr/>
          <a:lstStyle/>
          <a:p>
            <a:fld id="{5A8C9943-461E-4E45-B4F7-9D319B46AD54}"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Nowadays, the notion of diseases has been extended from real human diseases to general epidemic information propagations, such as the rumors in distributed systems. Controlling the spread of a disease in a population is usually done through quarantine where people that have, or are suspected to have, a disease are restricted from having interactions with others. However, the human interactions are inevitably degraded by the quarantine. This motivates us to explore an effective quarantine strategy that can maximally preserve the human interactions.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We use the classic Susceptible-Infected-Susceptible (SIS) model to simulate the epidemic spreading, where each person has a state of being either susceptible or infected. People transfer their states through a cycle in which their susceptibility (S) causes them to become infected (I), and they return to being susceptible (S) by recovery. Clearly, the epidemic breaks out when the average infection rate becomes larger than the average recovery rate.</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Our social network model is based on a directed graph G = (V, E), where V is a set of nodes, and E is a set of directed edges (social relationships)., </a:t>
            </a:r>
            <a:r>
              <a:rPr lang="en-US" sz="1200" kern="1200" baseline="0" dirty="0" err="1" smtClean="0">
                <a:solidFill>
                  <a:schemeClr val="tx1"/>
                </a:solidFill>
                <a:latin typeface="+mn-lt"/>
                <a:ea typeface="+mn-ea"/>
                <a:cs typeface="+mn-cs"/>
              </a:rPr>
              <a:t>respeLet</a:t>
            </a:r>
            <a:r>
              <a:rPr lang="en-US" sz="1200" kern="1200" baseline="0" dirty="0" smtClean="0">
                <a:solidFill>
                  <a:schemeClr val="tx1"/>
                </a:solidFill>
                <a:latin typeface="+mn-lt"/>
                <a:ea typeface="+mn-ea"/>
                <a:cs typeface="+mn-cs"/>
              </a:rPr>
              <a:t> To control epidemic outbreaks, some nodes are isolated by the quarantine strategy. A node v is isolated, if all the incoming and outgoing edges of v are removed. An isolated node can no longer interact with its neighbors, but it remains in the network. The isolation cost of v is </a:t>
            </a:r>
            <a:r>
              <a:rPr lang="en-US" sz="1200" kern="1200" baseline="0" dirty="0" err="1" smtClean="0">
                <a:solidFill>
                  <a:schemeClr val="tx1"/>
                </a:solidFill>
                <a:latin typeface="+mn-lt"/>
                <a:ea typeface="+mn-ea"/>
                <a:cs typeface="+mn-cs"/>
              </a:rPr>
              <a:t>C_v</a:t>
            </a:r>
            <a:r>
              <a:rPr lang="en-US" sz="1200" kern="1200" baseline="0" dirty="0" smtClean="0">
                <a:solidFill>
                  <a:schemeClr val="tx1"/>
                </a:solidFill>
                <a:latin typeface="+mn-lt"/>
                <a:ea typeface="+mn-ea"/>
                <a:cs typeface="+mn-cs"/>
              </a:rPr>
              <a:t>. The set of nodes isolated by the quarantine strategy is denoted by Q. The objective is to explore a quarantine strategy that eliminates epidemic outbreaks with minimal isolation cost.</a:t>
            </a:r>
          </a:p>
        </p:txBody>
      </p:sp>
      <p:sp>
        <p:nvSpPr>
          <p:cNvPr id="4" name="灯片编号占位符 3"/>
          <p:cNvSpPr>
            <a:spLocks noGrp="1"/>
          </p:cNvSpPr>
          <p:nvPr>
            <p:ph type="sldNum" sz="quarter" idx="10"/>
          </p:nvPr>
        </p:nvSpPr>
        <p:spPr/>
        <p:txBody>
          <a:bodyPr/>
          <a:lstStyle/>
          <a:p>
            <a:fld id="{5A8C9943-461E-4E45-B4F7-9D319B46AD5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Our epidemic spreading model is based on the classic SIS model. Nodes have states of either being susceptible or infected. We consider that the infection rate of a given node depends on its infected incoming neighbors. For the node v, each of its infected incoming neighbors independently brings a constant infection rate (the infection probability per time unit) of \lambda to v. Meanwhile, the recovery rate is set to be a constant of r, as used in existing models.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To capture the structural heterogeneity of the social network, let </a:t>
            </a:r>
            <a:r>
              <a:rPr lang="en-US" sz="1200" kern="1200" baseline="0" dirty="0" err="1" smtClean="0">
                <a:solidFill>
                  <a:schemeClr val="tx1"/>
                </a:solidFill>
                <a:latin typeface="+mn-lt"/>
                <a:ea typeface="+mn-ea"/>
                <a:cs typeface="+mn-cs"/>
              </a:rPr>
              <a:t>f_d</a:t>
            </a:r>
            <a:r>
              <a:rPr lang="en-US" sz="1200" kern="1200" baseline="0" dirty="0" smtClean="0">
                <a:solidFill>
                  <a:schemeClr val="tx1"/>
                </a:solidFill>
                <a:latin typeface="+mn-lt"/>
                <a:ea typeface="+mn-ea"/>
                <a:cs typeface="+mn-cs"/>
              </a:rPr>
              <a:t>(t) denote the fraction of infected nodes with in-degree d at time t. Then, \Theta(f(t)) is the probability that a uniform-randomly selected edge comes from an infected node at the time t.</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fraction of susceptible nodes with in-degree d at time t is [1-f_d(t)]. Each of these nodes has an incoming degree of d, meaning that it is expected to have d \times\Theta(f(t)) infected incoming neighbors. Since each infected incoming neighbor brings an infection rate of , the total infection rate is (the first equation in PPT).</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As a result, we have (the second equation in PPT).</a:t>
            </a:r>
          </a:p>
          <a:p>
            <a:endParaRPr lang="en-US" sz="1200" kern="1200" baseline="0" dirty="0" smtClean="0">
              <a:solidFill>
                <a:schemeClr val="tx1"/>
              </a:solidFill>
              <a:latin typeface="+mn-lt"/>
              <a:ea typeface="+mn-ea"/>
              <a:cs typeface="+mn-cs"/>
            </a:endParaRPr>
          </a:p>
          <a:p>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baseline="0" dirty="0" smtClean="0"/>
              <a:t>Since we want to control epidemic outbreaks, the new infection must be 0. Further results are shown in the following.</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Here is </a:t>
            </a:r>
            <a:r>
              <a:rPr lang="en-US" sz="1200" kern="1200" baseline="0" dirty="0" smtClean="0">
                <a:solidFill>
                  <a:schemeClr val="tx1"/>
                </a:solidFill>
                <a:latin typeface="+mn-lt"/>
                <a:ea typeface="+mn-ea"/>
                <a:cs typeface="+mn-cs"/>
              </a:rPr>
              <a:t>the result to control epidemic outbreaks (first equation).</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Let &lt;&gt; denote the mean value of the corresponding variable. Then, the result can be simplified as the second equation. The key insight is that both a larger average degree and a larger degree variance bring a more vulnerable network with respect to epidemic outbreaks.</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(just</a:t>
            </a:r>
            <a:r>
              <a:rPr lang="en-US" baseline="0" dirty="0" smtClean="0"/>
              <a:t> read the slides here: the reformulation of the problem, and the definition of feasible isolations</a:t>
            </a:r>
            <a:r>
              <a:rPr lang="en-US" dirty="0" smtClean="0"/>
              <a:t>)</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dirty="0" smtClean="0"/>
              <a:t>(just read the slides,</a:t>
            </a:r>
            <a:r>
              <a:rPr lang="en-US" baseline="0" dirty="0" smtClean="0"/>
              <a:t> the definition of </a:t>
            </a:r>
            <a:r>
              <a:rPr lang="en-US" baseline="0" dirty="0" err="1" smtClean="0"/>
              <a:t>minimality</a:t>
            </a:r>
            <a:r>
              <a:rPr lang="en-US" baseline="0" dirty="0" smtClean="0"/>
              <a:t>, key observation, and key intuition</a:t>
            </a:r>
            <a:r>
              <a:rPr lang="en-US" dirty="0" smtClean="0"/>
              <a:t>)</a:t>
            </a:r>
            <a:endParaRPr lang="en-US" dirty="0"/>
          </a:p>
        </p:txBody>
      </p:sp>
      <p:sp>
        <p:nvSpPr>
          <p:cNvPr id="4" name="灯片编号占位符 3"/>
          <p:cNvSpPr>
            <a:spLocks noGrp="1"/>
          </p:cNvSpPr>
          <p:nvPr>
            <p:ph type="sldNum" sz="quarter" idx="10"/>
          </p:nvPr>
        </p:nvSpPr>
        <p:spPr/>
        <p:txBody>
          <a:bodyPr/>
          <a:lstStyle/>
          <a:p>
            <a:fld id="{5A8C9943-461E-4E45-B4F7-9D319B46AD5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D942FF91-4A24-48D7-BC24-71C53D74C519}"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29040C9D-9767-43E5-8925-F524F1BDE4B4}" type="slidenum">
              <a:rPr lang="en-US" altLang="zh-CN" smtClean="0"/>
              <a:pPr/>
              <a:t>‹#›</a:t>
            </a:fld>
            <a:endParaRPr lang="en-US" altLang="zh-CN"/>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A2BB2EBD-C528-4DDC-BF41-41571636535E}"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endParaRPr lang="en-US" altLang="zh-CN"/>
          </a:p>
        </p:txBody>
      </p:sp>
      <p:sp>
        <p:nvSpPr>
          <p:cNvPr id="5" name="页脚占位符 4"/>
          <p:cNvSpPr>
            <a:spLocks noGrp="1"/>
          </p:cNvSpPr>
          <p:nvPr>
            <p:ph type="ftr" sz="quarter" idx="11"/>
          </p:nvPr>
        </p:nvSpPr>
        <p:spPr>
          <a:xfrm>
            <a:off x="5330952" y="6400800"/>
            <a:ext cx="3733800" cy="283800"/>
          </a:xfrm>
        </p:spPr>
        <p:txBody>
          <a:bodyPr/>
          <a:lstStyle/>
          <a:p>
            <a:endParaRPr lang="en-US" altLang="zh-CN"/>
          </a:p>
        </p:txBody>
      </p:sp>
      <p:sp>
        <p:nvSpPr>
          <p:cNvPr id="6" name="灯片编号占位符 5"/>
          <p:cNvSpPr>
            <a:spLocks noGrp="1"/>
          </p:cNvSpPr>
          <p:nvPr>
            <p:ph type="sldNum" sz="quarter" idx="12"/>
          </p:nvPr>
        </p:nvSpPr>
        <p:spPr/>
        <p:txBody>
          <a:bodyPr/>
          <a:lstStyle/>
          <a:p>
            <a:fld id="{74F731FE-1592-43B7-8212-2E81501ECAC6}"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34377185-DB59-4152-9CF5-05E4E5969AED}"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endParaRPr lang="en-US" altLang="zh-CN"/>
          </a:p>
        </p:txBody>
      </p:sp>
      <p:sp>
        <p:nvSpPr>
          <p:cNvPr id="6" name="页脚占位符 5"/>
          <p:cNvSpPr>
            <a:spLocks noGrp="1"/>
          </p:cNvSpPr>
          <p:nvPr>
            <p:ph type="ftr" sz="quarter" idx="11"/>
          </p:nvPr>
        </p:nvSpPr>
        <p:spPr/>
        <p:txBody>
          <a:bodyPr/>
          <a:lstStyle/>
          <a:p>
            <a:endParaRPr lang="en-US" altLang="zh-CN"/>
          </a:p>
        </p:txBody>
      </p:sp>
      <p:sp>
        <p:nvSpPr>
          <p:cNvPr id="7" name="灯片编号占位符 6"/>
          <p:cNvSpPr>
            <a:spLocks noGrp="1"/>
          </p:cNvSpPr>
          <p:nvPr>
            <p:ph type="sldNum" sz="quarter" idx="12"/>
          </p:nvPr>
        </p:nvSpPr>
        <p:spPr/>
        <p:txBody>
          <a:bodyPr/>
          <a:lstStyle/>
          <a:p>
            <a:fld id="{E905AED1-6CBB-48BB-8C2A-C066E4F5B8F4}"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endParaRPr lang="en-US" altLang="zh-CN"/>
          </a:p>
        </p:txBody>
      </p:sp>
      <p:sp>
        <p:nvSpPr>
          <p:cNvPr id="8" name="页脚占位符 7"/>
          <p:cNvSpPr>
            <a:spLocks noGrp="1"/>
          </p:cNvSpPr>
          <p:nvPr>
            <p:ph type="ftr" sz="quarter" idx="11"/>
          </p:nvPr>
        </p:nvSpPr>
        <p:spPr/>
        <p:txBody>
          <a:bodyPr/>
          <a:lstStyle/>
          <a:p>
            <a:endParaRPr lang="en-US" altLang="zh-CN"/>
          </a:p>
        </p:txBody>
      </p:sp>
      <p:sp>
        <p:nvSpPr>
          <p:cNvPr id="9" name="灯片编号占位符 8"/>
          <p:cNvSpPr>
            <a:spLocks noGrp="1"/>
          </p:cNvSpPr>
          <p:nvPr>
            <p:ph type="sldNum" sz="quarter" idx="12"/>
          </p:nvPr>
        </p:nvSpPr>
        <p:spPr/>
        <p:txBody>
          <a:bodyPr/>
          <a:lstStyle/>
          <a:p>
            <a:fld id="{34F8348B-00C1-4925-A44D-C68AF67B3B9C}"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endParaRPr lang="en-US" altLang="zh-CN"/>
          </a:p>
        </p:txBody>
      </p:sp>
      <p:sp>
        <p:nvSpPr>
          <p:cNvPr id="4" name="页脚占位符 3"/>
          <p:cNvSpPr>
            <a:spLocks noGrp="1"/>
          </p:cNvSpPr>
          <p:nvPr>
            <p:ph type="ftr" sz="quarter" idx="11"/>
          </p:nvPr>
        </p:nvSpPr>
        <p:spPr/>
        <p:txBody>
          <a:bodyPr/>
          <a:lstStyle/>
          <a:p>
            <a:endParaRPr lang="en-US" altLang="zh-CN"/>
          </a:p>
        </p:txBody>
      </p:sp>
      <p:sp>
        <p:nvSpPr>
          <p:cNvPr id="5" name="灯片编号占位符 4"/>
          <p:cNvSpPr>
            <a:spLocks noGrp="1"/>
          </p:cNvSpPr>
          <p:nvPr>
            <p:ph type="sldNum" sz="quarter" idx="12"/>
          </p:nvPr>
        </p:nvSpPr>
        <p:spPr/>
        <p:txBody>
          <a:bodyPr/>
          <a:lstStyle/>
          <a:p>
            <a:fld id="{8A5E08FB-4F80-4EB2-B661-FF2B86A16FE4}"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en-US" altLang="zh-CN"/>
          </a:p>
        </p:txBody>
      </p:sp>
      <p:sp>
        <p:nvSpPr>
          <p:cNvPr id="3" name="页脚占位符 2"/>
          <p:cNvSpPr>
            <a:spLocks noGrp="1"/>
          </p:cNvSpPr>
          <p:nvPr>
            <p:ph type="ftr" sz="quarter" idx="11"/>
          </p:nvPr>
        </p:nvSpPr>
        <p:spPr/>
        <p:txBody>
          <a:bodyPr/>
          <a:lstStyle/>
          <a:p>
            <a:endParaRPr lang="en-US" altLang="zh-CN"/>
          </a:p>
        </p:txBody>
      </p:sp>
      <p:sp>
        <p:nvSpPr>
          <p:cNvPr id="4" name="灯片编号占位符 3"/>
          <p:cNvSpPr>
            <a:spLocks noGrp="1"/>
          </p:cNvSpPr>
          <p:nvPr>
            <p:ph type="sldNum" sz="quarter" idx="12"/>
          </p:nvPr>
        </p:nvSpPr>
        <p:spPr/>
        <p:txBody>
          <a:bodyPr/>
          <a:lstStyle/>
          <a:p>
            <a:fld id="{F0FCEF86-8F3A-4880-B805-3E60FC610CDE}" type="slidenum">
              <a:rPr lang="en-US" altLang="zh-CN" smtClean="0"/>
              <a:pPr/>
              <a:t>‹#›</a:t>
            </a:fld>
            <a:endParaRPr lang="en-US" altLang="zh-CN"/>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endParaRPr lang="en-US" altLang="zh-CN"/>
          </a:p>
        </p:txBody>
      </p:sp>
      <p:sp>
        <p:nvSpPr>
          <p:cNvPr id="6" name="页脚占位符 5"/>
          <p:cNvSpPr>
            <a:spLocks noGrp="1"/>
          </p:cNvSpPr>
          <p:nvPr>
            <p:ph type="ftr" sz="quarter" idx="11"/>
          </p:nvPr>
        </p:nvSpPr>
        <p:spPr/>
        <p:txBody>
          <a:bodyPr/>
          <a:lstStyle/>
          <a:p>
            <a:endParaRPr lang="en-US" altLang="zh-CN"/>
          </a:p>
        </p:txBody>
      </p:sp>
      <p:sp>
        <p:nvSpPr>
          <p:cNvPr id="7" name="灯片编号占位符 6"/>
          <p:cNvSpPr>
            <a:spLocks noGrp="1"/>
          </p:cNvSpPr>
          <p:nvPr>
            <p:ph type="sldNum" sz="quarter" idx="12"/>
          </p:nvPr>
        </p:nvSpPr>
        <p:spPr/>
        <p:txBody>
          <a:bodyPr/>
          <a:lstStyle/>
          <a:p>
            <a:fld id="{5E5DAF27-B864-4B78-BBA8-60D20CA7924E}" type="slidenum">
              <a:rPr lang="en-US" altLang="zh-CN" smtClean="0"/>
              <a:pPr/>
              <a:t>‹#›</a:t>
            </a:fld>
            <a:endParaRPr lang="en-US" altLang="zh-CN"/>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endParaRPr lang="en-US" altLang="zh-CN"/>
          </a:p>
        </p:txBody>
      </p:sp>
      <p:sp>
        <p:nvSpPr>
          <p:cNvPr id="6" name="页脚占位符 5"/>
          <p:cNvSpPr>
            <a:spLocks noGrp="1"/>
          </p:cNvSpPr>
          <p:nvPr>
            <p:ph type="ftr" sz="quarter" idx="11"/>
          </p:nvPr>
        </p:nvSpPr>
        <p:spPr/>
        <p:txBody>
          <a:bodyPr/>
          <a:lstStyle/>
          <a:p>
            <a:endParaRPr lang="en-US" altLang="zh-CN"/>
          </a:p>
        </p:txBody>
      </p:sp>
      <p:sp>
        <p:nvSpPr>
          <p:cNvPr id="7" name="灯片编号占位符 6"/>
          <p:cNvSpPr>
            <a:spLocks noGrp="1"/>
          </p:cNvSpPr>
          <p:nvPr>
            <p:ph type="sldNum" sz="quarter" idx="12"/>
          </p:nvPr>
        </p:nvSpPr>
        <p:spPr/>
        <p:txBody>
          <a:bodyPr/>
          <a:lstStyle/>
          <a:p>
            <a:fld id="{D93C62F7-688D-46BB-B704-B5DE5DAEB9EC}" type="slidenum">
              <a:rPr lang="en-US" altLang="zh-CN" smtClean="0"/>
              <a:pPr/>
              <a:t>‹#›</a:t>
            </a:fld>
            <a:endParaRPr lang="en-US" altLang="zh-CN"/>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endParaRPr lang="en-US" altLang="zh-CN"/>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en-US" altLang="zh-CN"/>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36BB8983-022E-4F3F-BE61-A746F7CB726C}" type="slidenum">
              <a:rPr lang="en-US" altLang="zh-CN" smtClean="0"/>
              <a:pPr/>
              <a:t>‹#›</a:t>
            </a:fld>
            <a:endParaRPr lang="en-US" altLang="zh-CN"/>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fade thruBlk="1"/>
  </p:transition>
  <p:timing>
    <p:tnLst>
      <p:par>
        <p:cTn id="1" dur="indefinite" restart="never" nodeType="tmRoot"/>
      </p:par>
    </p:tnLst>
  </p:timing>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323528" y="1340768"/>
            <a:ext cx="8496944" cy="1549896"/>
          </a:xfrm>
        </p:spPr>
        <p:txBody>
          <a:bodyPr>
            <a:noAutofit/>
          </a:bodyPr>
          <a:lstStyle/>
          <a:p>
            <a:r>
              <a:rPr lang="en-US" sz="3600" dirty="0" smtClean="0">
                <a:latin typeface="Comic Sans MS" pitchFamily="66" charset="0"/>
                <a:cs typeface="Times New Roman" pitchFamily="18" charset="0"/>
              </a:rPr>
              <a:t>Effective Social Network Quarantine with Minimal Isolation Costs</a:t>
            </a:r>
            <a:endParaRPr lang="en-US" altLang="zh-CN" sz="3600" dirty="0">
              <a:latin typeface="Comic Sans MS" pitchFamily="66" charset="0"/>
              <a:cs typeface="Times New Roman" pitchFamily="18" charset="0"/>
            </a:endParaRPr>
          </a:p>
        </p:txBody>
      </p:sp>
      <p:sp>
        <p:nvSpPr>
          <p:cNvPr id="4" name="副标题 3"/>
          <p:cNvSpPr>
            <a:spLocks noGrp="1"/>
          </p:cNvSpPr>
          <p:nvPr>
            <p:ph type="subTitle" idx="1"/>
          </p:nvPr>
        </p:nvSpPr>
        <p:spPr>
          <a:xfrm>
            <a:off x="251520" y="3429000"/>
            <a:ext cx="8496944" cy="1944216"/>
          </a:xfrm>
        </p:spPr>
        <p:txBody>
          <a:bodyPr>
            <a:noAutofit/>
          </a:bodyPr>
          <a:lstStyle/>
          <a:p>
            <a:r>
              <a:rPr lang="en-US" sz="2400" dirty="0" smtClean="0">
                <a:solidFill>
                  <a:schemeClr val="tx1"/>
                </a:solidFill>
                <a:latin typeface="Comic Sans MS" pitchFamily="66" charset="0"/>
                <a:cs typeface="Times New Roman" pitchFamily="18" charset="0"/>
              </a:rPr>
              <a:t>Huanyang Zheng and </a:t>
            </a:r>
            <a:r>
              <a:rPr lang="en-US" sz="2400" dirty="0" err="1" smtClean="0">
                <a:solidFill>
                  <a:schemeClr val="tx1"/>
                </a:solidFill>
                <a:latin typeface="Comic Sans MS" pitchFamily="66" charset="0"/>
                <a:cs typeface="Times New Roman" pitchFamily="18" charset="0"/>
              </a:rPr>
              <a:t>Jie</a:t>
            </a:r>
            <a:r>
              <a:rPr lang="en-US" sz="2400" dirty="0" smtClean="0">
                <a:solidFill>
                  <a:schemeClr val="tx1"/>
                </a:solidFill>
                <a:latin typeface="Comic Sans MS" pitchFamily="66" charset="0"/>
                <a:cs typeface="Times New Roman" pitchFamily="18" charset="0"/>
              </a:rPr>
              <a:t> Wu</a:t>
            </a:r>
          </a:p>
          <a:p>
            <a:r>
              <a:rPr lang="en-US" sz="2400" dirty="0" smtClean="0">
                <a:solidFill>
                  <a:schemeClr val="tx1"/>
                </a:solidFill>
                <a:latin typeface="Comic Sans MS" pitchFamily="66" charset="0"/>
                <a:cs typeface="Times New Roman" pitchFamily="18" charset="0"/>
              </a:rPr>
              <a:t>Presenter: </a:t>
            </a:r>
            <a:r>
              <a:rPr lang="en-US" sz="2400" dirty="0" err="1" smtClean="0">
                <a:solidFill>
                  <a:srgbClr val="0070C0"/>
                </a:solidFill>
                <a:latin typeface="Comic Sans MS" pitchFamily="66" charset="0"/>
                <a:cs typeface="Times New Roman" pitchFamily="18" charset="0"/>
              </a:rPr>
              <a:t>Dongyang</a:t>
            </a:r>
            <a:r>
              <a:rPr lang="en-US" sz="2400" dirty="0" smtClean="0">
                <a:solidFill>
                  <a:srgbClr val="0070C0"/>
                </a:solidFill>
                <a:latin typeface="Comic Sans MS" pitchFamily="66" charset="0"/>
                <a:cs typeface="Times New Roman" pitchFamily="18" charset="0"/>
              </a:rPr>
              <a:t> Zhan</a:t>
            </a:r>
          </a:p>
          <a:p>
            <a:r>
              <a:rPr lang="en-US" sz="2400" dirty="0" smtClean="0">
                <a:solidFill>
                  <a:schemeClr val="tx1"/>
                </a:solidFill>
                <a:latin typeface="Comic Sans MS" pitchFamily="66" charset="0"/>
                <a:cs typeface="Times New Roman" pitchFamily="18" charset="0"/>
              </a:rPr>
              <a:t>Dept. of Computer and Info. Sciences</a:t>
            </a:r>
          </a:p>
          <a:p>
            <a:r>
              <a:rPr lang="en-US" sz="2400" dirty="0">
                <a:solidFill>
                  <a:schemeClr val="tx1"/>
                </a:solidFill>
                <a:latin typeface="Comic Sans MS" pitchFamily="66" charset="0"/>
                <a:cs typeface="Times New Roman" pitchFamily="18" charset="0"/>
              </a:rPr>
              <a:t>T</a:t>
            </a:r>
            <a:r>
              <a:rPr lang="en-US" sz="2400" dirty="0" smtClean="0">
                <a:solidFill>
                  <a:schemeClr val="tx1"/>
                </a:solidFill>
                <a:latin typeface="Comic Sans MS" pitchFamily="66" charset="0"/>
                <a:cs typeface="Times New Roman" pitchFamily="18" charset="0"/>
              </a:rPr>
              <a:t>emple University, USA</a:t>
            </a: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Algorithmic Design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908762"/>
          </a:xfrm>
          <a:prstGeom prst="rect">
            <a:avLst/>
          </a:prstGeom>
          <a:noFill/>
        </p:spPr>
        <p:txBody>
          <a:bodyPr wrap="square" rtlCol="0">
            <a:spAutoFit/>
          </a:bodyPr>
          <a:lstStyle/>
          <a:p>
            <a:pPr marL="514350" indent="-514350"/>
            <a:r>
              <a:rPr lang="en-US" dirty="0" smtClean="0">
                <a:latin typeface="Comic Sans MS" pitchFamily="66" charset="0"/>
              </a:rPr>
              <a:t>Our problem is NP-hard</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A reduction from partial set cover</a:t>
            </a:r>
          </a:p>
          <a:p>
            <a:pPr marL="514350" indent="-514350"/>
            <a:endParaRPr lang="en-US" dirty="0" smtClean="0">
              <a:latin typeface="Comic Sans MS" pitchFamily="66" charset="0"/>
            </a:endParaRPr>
          </a:p>
          <a:p>
            <a:pPr marL="514350" indent="-514350"/>
            <a:r>
              <a:rPr lang="en-US" dirty="0" smtClean="0">
                <a:latin typeface="Comic Sans MS" pitchFamily="66" charset="0"/>
              </a:rPr>
              <a:t>Unbounded greedy can iteratively choose the lowest marginal cost-to-benefit node</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p:txBody>
      </p:sp>
      <p:pic>
        <p:nvPicPr>
          <p:cNvPr id="8196" name="Picture 4"/>
          <p:cNvPicPr>
            <a:picLocks noChangeAspect="1" noChangeArrowheads="1"/>
          </p:cNvPicPr>
          <p:nvPr/>
        </p:nvPicPr>
        <p:blipFill>
          <a:blip r:embed="rId3" cstate="print"/>
          <a:srcRect/>
          <a:stretch>
            <a:fillRect/>
          </a:stretch>
        </p:blipFill>
        <p:spPr bwMode="auto">
          <a:xfrm>
            <a:off x="1619672" y="3645024"/>
            <a:ext cx="5676614" cy="1913756"/>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Algorithmic Design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461665"/>
          </a:xfrm>
          <a:prstGeom prst="rect">
            <a:avLst/>
          </a:prstGeom>
          <a:noFill/>
        </p:spPr>
        <p:txBody>
          <a:bodyPr wrap="square" rtlCol="0">
            <a:spAutoFit/>
          </a:bodyPr>
          <a:lstStyle/>
          <a:p>
            <a:pPr marL="514350" indent="-514350"/>
            <a:r>
              <a:rPr lang="en-US" dirty="0" smtClean="0">
                <a:latin typeface="Comic Sans MS" pitchFamily="66" charset="0"/>
              </a:rPr>
              <a:t>Bounded greedy through homogeneous scaling</a:t>
            </a:r>
          </a:p>
        </p:txBody>
      </p:sp>
      <p:pic>
        <p:nvPicPr>
          <p:cNvPr id="9219" name="Picture 3"/>
          <p:cNvPicPr>
            <a:picLocks noChangeAspect="1" noChangeArrowheads="1"/>
          </p:cNvPicPr>
          <p:nvPr/>
        </p:nvPicPr>
        <p:blipFill>
          <a:blip r:embed="rId3" cstate="print"/>
          <a:srcRect/>
          <a:stretch>
            <a:fillRect/>
          </a:stretch>
        </p:blipFill>
        <p:spPr bwMode="auto">
          <a:xfrm>
            <a:off x="1331640" y="1988840"/>
            <a:ext cx="6544338" cy="4608512"/>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Algorithmic Design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539430"/>
          </a:xfrm>
          <a:prstGeom prst="rect">
            <a:avLst/>
          </a:prstGeom>
          <a:noFill/>
        </p:spPr>
        <p:txBody>
          <a:bodyPr wrap="square" rtlCol="0">
            <a:spAutoFit/>
          </a:bodyPr>
          <a:lstStyle/>
          <a:p>
            <a:pPr marL="514350" indent="-514350"/>
            <a:r>
              <a:rPr lang="en-US" dirty="0" smtClean="0">
                <a:latin typeface="Comic Sans MS" pitchFamily="66" charset="0"/>
              </a:rPr>
              <a:t>Approximation ratio is 2</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At most double the optimal isolation cost</a:t>
            </a:r>
          </a:p>
          <a:p>
            <a:pPr marL="514350" indent="-514350">
              <a:buFont typeface="Arial" pitchFamily="34" charset="0"/>
              <a:buChar char="•"/>
            </a:pPr>
            <a:r>
              <a:rPr lang="en-US" dirty="0" smtClean="0">
                <a:latin typeface="Comic Sans MS" pitchFamily="66" charset="0"/>
              </a:rPr>
              <a:t>Insight is that a minimal feasible isolation strategy is close to the optimal isolation strategy</a:t>
            </a:r>
          </a:p>
          <a:p>
            <a:pPr marL="514350" indent="-514350">
              <a:buFont typeface="Arial" pitchFamily="34" charset="0"/>
              <a:buChar char="•"/>
            </a:pPr>
            <a:endParaRPr lang="en-US" dirty="0" smtClean="0">
              <a:latin typeface="Comic Sans MS" pitchFamily="66" charset="0"/>
            </a:endParaRPr>
          </a:p>
          <a:p>
            <a:pPr marL="514350" indent="-514350"/>
            <a:r>
              <a:rPr lang="en-US" dirty="0" smtClean="0">
                <a:latin typeface="Comic Sans MS" pitchFamily="66" charset="0"/>
              </a:rPr>
              <a:t>Time complexity is O(V</a:t>
            </a:r>
            <a:r>
              <a:rPr lang="en-US" baseline="30000" dirty="0" smtClean="0">
                <a:latin typeface="Comic Sans MS" pitchFamily="66" charset="0"/>
              </a:rPr>
              <a:t>2</a:t>
            </a:r>
            <a:r>
              <a:rPr lang="en-US" dirty="0" smtClean="0">
                <a:latin typeface="Comic Sans MS" pitchFamily="66" charset="0"/>
              </a:rPr>
              <a:t>)</a:t>
            </a:r>
          </a:p>
          <a:p>
            <a:pPr marL="514350" indent="-514350">
              <a:buFont typeface="Arial" pitchFamily="34" charset="0"/>
              <a:buChar char="•"/>
            </a:pPr>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Experiments</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2062103"/>
          </a:xfrm>
          <a:prstGeom prst="rect">
            <a:avLst/>
          </a:prstGeom>
          <a:noFill/>
        </p:spPr>
        <p:txBody>
          <a:bodyPr wrap="square" rtlCol="0">
            <a:spAutoFit/>
          </a:bodyPr>
          <a:lstStyle/>
          <a:p>
            <a:pPr marL="514350" indent="-514350"/>
            <a:r>
              <a:rPr lang="en-US" dirty="0" smtClean="0">
                <a:latin typeface="Comic Sans MS" pitchFamily="66" charset="0"/>
              </a:rPr>
              <a:t>Epidemics in online social networks</a:t>
            </a:r>
          </a:p>
          <a:p>
            <a:pPr marL="514350" indent="-514350"/>
            <a:endParaRPr lang="en-US" sz="800" dirty="0" smtClean="0">
              <a:latin typeface="Comic Sans MS" pitchFamily="66" charset="0"/>
            </a:endParaRPr>
          </a:p>
          <a:p>
            <a:pPr marL="514350" indent="-514350">
              <a:buFont typeface="Arial" pitchFamily="34" charset="0"/>
              <a:buChar char="•"/>
            </a:pPr>
            <a:r>
              <a:rPr lang="en-US" dirty="0" err="1" smtClean="0">
                <a:latin typeface="Comic Sans MS" pitchFamily="66" charset="0"/>
              </a:rPr>
              <a:t>Epinions</a:t>
            </a:r>
            <a:r>
              <a:rPr lang="en-US" dirty="0" smtClean="0">
                <a:latin typeface="Comic Sans MS" pitchFamily="66" charset="0"/>
              </a:rPr>
              <a:t> is a general consumer review site</a:t>
            </a:r>
          </a:p>
          <a:p>
            <a:pPr marL="514350" indent="-514350">
              <a:buFont typeface="Arial" pitchFamily="34" charset="0"/>
              <a:buChar char="•"/>
            </a:pPr>
            <a:r>
              <a:rPr lang="en-US" dirty="0" smtClean="0">
                <a:latin typeface="Comic Sans MS" pitchFamily="66" charset="0"/>
              </a:rPr>
              <a:t>Wikipedia is a free encyclopedia</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p:txBody>
      </p:sp>
      <p:pic>
        <p:nvPicPr>
          <p:cNvPr id="10242" name="Picture 2"/>
          <p:cNvPicPr>
            <a:picLocks noChangeAspect="1" noChangeArrowheads="1"/>
          </p:cNvPicPr>
          <p:nvPr/>
        </p:nvPicPr>
        <p:blipFill>
          <a:blip r:embed="rId3" cstate="print"/>
          <a:srcRect/>
          <a:stretch>
            <a:fillRect/>
          </a:stretch>
        </p:blipFill>
        <p:spPr bwMode="auto">
          <a:xfrm>
            <a:off x="1259632" y="2924944"/>
            <a:ext cx="6552728" cy="3000307"/>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Experiments</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1200329"/>
          </a:xfrm>
          <a:prstGeom prst="rect">
            <a:avLst/>
          </a:prstGeom>
          <a:noFill/>
        </p:spPr>
        <p:txBody>
          <a:bodyPr wrap="square" rtlCol="0">
            <a:spAutoFit/>
          </a:bodyPr>
          <a:lstStyle/>
          <a:p>
            <a:pPr marL="514350" indent="-514350"/>
            <a:r>
              <a:rPr lang="en-US" dirty="0" smtClean="0">
                <a:latin typeface="Comic Sans MS" pitchFamily="66" charset="0"/>
              </a:rPr>
              <a:t>Results on </a:t>
            </a:r>
            <a:r>
              <a:rPr lang="en-US" dirty="0" err="1" smtClean="0">
                <a:latin typeface="Comic Sans MS" pitchFamily="66" charset="0"/>
              </a:rPr>
              <a:t>Epinions</a:t>
            </a:r>
            <a:endParaRPr lang="en-US" dirty="0" smtClean="0">
              <a:latin typeface="Comic Sans MS" pitchFamily="66" charset="0"/>
            </a:endParaRPr>
          </a:p>
          <a:p>
            <a:pPr marL="514350" indent="-514350"/>
            <a:endParaRPr lang="en-US" dirty="0" smtClean="0">
              <a:latin typeface="Comic Sans MS" pitchFamily="66" charset="0"/>
            </a:endParaRPr>
          </a:p>
          <a:p>
            <a:pPr marL="514350" indent="-514350"/>
            <a:r>
              <a:rPr lang="en-US" dirty="0" smtClean="0">
                <a:latin typeface="Comic Sans MS" pitchFamily="66" charset="0"/>
              </a:rPr>
              <a:t>Isolation cost depends on node degree</a:t>
            </a:r>
          </a:p>
        </p:txBody>
      </p:sp>
      <p:pic>
        <p:nvPicPr>
          <p:cNvPr id="11266" name="Picture 2"/>
          <p:cNvPicPr>
            <a:picLocks noChangeAspect="1" noChangeArrowheads="1"/>
          </p:cNvPicPr>
          <p:nvPr/>
        </p:nvPicPr>
        <p:blipFill>
          <a:blip r:embed="rId3" cstate="print"/>
          <a:srcRect/>
          <a:stretch>
            <a:fillRect/>
          </a:stretch>
        </p:blipFill>
        <p:spPr bwMode="auto">
          <a:xfrm>
            <a:off x="251520" y="2924944"/>
            <a:ext cx="8673540" cy="2875781"/>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Experiments</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1200329"/>
          </a:xfrm>
          <a:prstGeom prst="rect">
            <a:avLst/>
          </a:prstGeom>
          <a:noFill/>
        </p:spPr>
        <p:txBody>
          <a:bodyPr wrap="square" rtlCol="0">
            <a:spAutoFit/>
          </a:bodyPr>
          <a:lstStyle/>
          <a:p>
            <a:pPr marL="514350" indent="-514350"/>
            <a:r>
              <a:rPr lang="en-US" dirty="0" smtClean="0">
                <a:latin typeface="Comic Sans MS" pitchFamily="66" charset="0"/>
              </a:rPr>
              <a:t>Results on Wikipedia</a:t>
            </a:r>
          </a:p>
          <a:p>
            <a:pPr marL="514350" indent="-514350"/>
            <a:endParaRPr lang="en-US" dirty="0" smtClean="0">
              <a:latin typeface="Comic Sans MS" pitchFamily="66" charset="0"/>
            </a:endParaRPr>
          </a:p>
          <a:p>
            <a:pPr marL="514350" indent="-514350"/>
            <a:r>
              <a:rPr lang="en-US" dirty="0" smtClean="0">
                <a:latin typeface="Comic Sans MS" pitchFamily="66" charset="0"/>
              </a:rPr>
              <a:t>Isolation cost depends on node degree</a:t>
            </a:r>
          </a:p>
        </p:txBody>
      </p:sp>
      <p:pic>
        <p:nvPicPr>
          <p:cNvPr id="12290" name="Picture 2"/>
          <p:cNvPicPr>
            <a:picLocks noChangeAspect="1" noChangeArrowheads="1"/>
          </p:cNvPicPr>
          <p:nvPr/>
        </p:nvPicPr>
        <p:blipFill>
          <a:blip r:embed="rId3" cstate="print"/>
          <a:srcRect/>
          <a:stretch>
            <a:fillRect/>
          </a:stretch>
        </p:blipFill>
        <p:spPr bwMode="auto">
          <a:xfrm>
            <a:off x="251519" y="2932976"/>
            <a:ext cx="8712969" cy="285822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Conclusion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600986"/>
          </a:xfrm>
          <a:prstGeom prst="rect">
            <a:avLst/>
          </a:prstGeom>
          <a:noFill/>
        </p:spPr>
        <p:txBody>
          <a:bodyPr wrap="square" rtlCol="0">
            <a:spAutoFit/>
          </a:bodyPr>
          <a:lstStyle/>
          <a:p>
            <a:pPr marL="514350" indent="-514350"/>
            <a:r>
              <a:rPr lang="en-US" dirty="0" smtClean="0">
                <a:latin typeface="Comic Sans MS" pitchFamily="66" charset="0"/>
              </a:rPr>
              <a:t>Epidemic outbreak depends on both the average node degree and the degree variance</a:t>
            </a:r>
          </a:p>
          <a:p>
            <a:pPr marL="514350" indent="-514350"/>
            <a:endParaRPr lang="en-US" dirty="0" smtClean="0">
              <a:latin typeface="Comic Sans MS" pitchFamily="66" charset="0"/>
            </a:endParaRPr>
          </a:p>
          <a:p>
            <a:pPr marL="514350" indent="-514350"/>
            <a:r>
              <a:rPr lang="en-US" dirty="0" smtClean="0">
                <a:latin typeface="Comic Sans MS" pitchFamily="66" charset="0"/>
              </a:rPr>
              <a:t>A minimal feasible quarantine can avoid unnecessary isolations, and lead to a bounded algorithm</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lgn="ctr"/>
            <a:r>
              <a:rPr lang="en-US" sz="6000" dirty="0" smtClean="0">
                <a:latin typeface="Comic Sans MS" pitchFamily="66" charset="0"/>
              </a:rPr>
              <a:t>Thank You</a:t>
            </a: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Introduction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847207"/>
          </a:xfrm>
          <a:prstGeom prst="rect">
            <a:avLst/>
          </a:prstGeom>
          <a:noFill/>
        </p:spPr>
        <p:txBody>
          <a:bodyPr wrap="square" rtlCol="0">
            <a:spAutoFit/>
          </a:bodyPr>
          <a:lstStyle/>
          <a:p>
            <a:pPr marL="514350" indent="-514350"/>
            <a:r>
              <a:rPr lang="en-US" sz="2800" dirty="0" smtClean="0">
                <a:latin typeface="Comic Sans MS" pitchFamily="66" charset="0"/>
              </a:rPr>
              <a:t>Notion of diseases</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Human communities (e.g., Ebola)</a:t>
            </a:r>
          </a:p>
          <a:p>
            <a:pPr marL="514350" indent="-514350">
              <a:buFont typeface="Arial" pitchFamily="34" charset="0"/>
              <a:buChar char="•"/>
            </a:pPr>
            <a:r>
              <a:rPr lang="en-US" dirty="0" smtClean="0">
                <a:latin typeface="Comic Sans MS" pitchFamily="66" charset="0"/>
              </a:rPr>
              <a:t>Online social networks (e.g., </a:t>
            </a:r>
            <a:r>
              <a:rPr lang="en-US" dirty="0" err="1" smtClean="0">
                <a:latin typeface="Comic Sans MS" pitchFamily="66" charset="0"/>
              </a:rPr>
              <a:t>rumours</a:t>
            </a:r>
            <a:r>
              <a:rPr lang="en-US" dirty="0" smtClean="0">
                <a:latin typeface="Comic Sans MS" pitchFamily="66" charset="0"/>
              </a:rPr>
              <a:t>)</a:t>
            </a:r>
          </a:p>
          <a:p>
            <a:pPr marL="514350" indent="-514350">
              <a:buFont typeface="Arial" pitchFamily="34" charset="0"/>
              <a:buChar char="•"/>
            </a:pPr>
            <a:r>
              <a:rPr lang="en-US" dirty="0" smtClean="0">
                <a:latin typeface="Comic Sans MS" pitchFamily="66" charset="0"/>
              </a:rPr>
              <a:t>Distributed systems (e.g., computer virus)</a:t>
            </a:r>
          </a:p>
          <a:p>
            <a:pPr marL="514350" indent="-514350">
              <a:buFont typeface="Arial" pitchFamily="34" charset="0"/>
              <a:buChar char="•"/>
            </a:pPr>
            <a:endParaRPr lang="en-US" sz="2800" dirty="0" smtClean="0">
              <a:latin typeface="Comic Sans MS" pitchFamily="66" charset="0"/>
            </a:endParaRPr>
          </a:p>
          <a:p>
            <a:pPr marL="514350" indent="-514350"/>
            <a:r>
              <a:rPr lang="en-US" sz="2800" dirty="0" smtClean="0">
                <a:latin typeface="Comic Sans MS" pitchFamily="66" charset="0"/>
              </a:rPr>
              <a:t>Susceptible-Infected-Susceptible</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Two states: </a:t>
            </a:r>
            <a:r>
              <a:rPr lang="en-US" dirty="0" smtClean="0">
                <a:solidFill>
                  <a:srgbClr val="0070C0"/>
                </a:solidFill>
                <a:latin typeface="Comic Sans MS" pitchFamily="66" charset="0"/>
              </a:rPr>
              <a:t>susceptible</a:t>
            </a:r>
            <a:r>
              <a:rPr lang="en-US" dirty="0" smtClean="0">
                <a:latin typeface="Comic Sans MS" pitchFamily="66" charset="0"/>
              </a:rPr>
              <a:t> and </a:t>
            </a:r>
            <a:r>
              <a:rPr lang="en-US" dirty="0" smtClean="0">
                <a:solidFill>
                  <a:srgbClr val="0070C0"/>
                </a:solidFill>
                <a:latin typeface="Comic Sans MS" pitchFamily="66" charset="0"/>
              </a:rPr>
              <a:t>infected</a:t>
            </a:r>
          </a:p>
          <a:p>
            <a:pPr marL="514350" indent="-514350">
              <a:buFont typeface="Arial" pitchFamily="34" charset="0"/>
              <a:buChar char="•"/>
            </a:pPr>
            <a:r>
              <a:rPr lang="en-US" dirty="0" smtClean="0">
                <a:latin typeface="Comic Sans MS" pitchFamily="66" charset="0"/>
              </a:rPr>
              <a:t>Susceptible people can be infected</a:t>
            </a:r>
          </a:p>
          <a:p>
            <a:pPr marL="514350" indent="-514350">
              <a:buFont typeface="Arial" pitchFamily="34" charset="0"/>
              <a:buChar char="•"/>
            </a:pPr>
            <a:r>
              <a:rPr lang="en-US" dirty="0" smtClean="0">
                <a:latin typeface="Comic Sans MS" pitchFamily="66" charset="0"/>
              </a:rPr>
              <a:t>Infected people return to susceptible by recovery</a:t>
            </a: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Problem Formulation</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847207"/>
          </a:xfrm>
          <a:prstGeom prst="rect">
            <a:avLst/>
          </a:prstGeom>
          <a:noFill/>
        </p:spPr>
        <p:txBody>
          <a:bodyPr wrap="square" rtlCol="0">
            <a:spAutoFit/>
          </a:bodyPr>
          <a:lstStyle/>
          <a:p>
            <a:pPr marL="514350" indent="-514350"/>
            <a:r>
              <a:rPr lang="en-US" sz="2800" dirty="0" smtClean="0">
                <a:latin typeface="Comic Sans MS" pitchFamily="66" charset="0"/>
              </a:rPr>
              <a:t>Social Network G = (V, E)</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V is a set of nodes (people)</a:t>
            </a:r>
          </a:p>
          <a:p>
            <a:pPr marL="514350" indent="-514350">
              <a:buFont typeface="Arial" pitchFamily="34" charset="0"/>
              <a:buChar char="•"/>
            </a:pPr>
            <a:r>
              <a:rPr lang="en-US" dirty="0" smtClean="0">
                <a:latin typeface="Comic Sans MS" pitchFamily="66" charset="0"/>
              </a:rPr>
              <a:t>E is a set of directed edges</a:t>
            </a:r>
          </a:p>
          <a:p>
            <a:pPr marL="514350" indent="-514350">
              <a:buFont typeface="Arial" pitchFamily="34" charset="0"/>
              <a:buChar char="•"/>
            </a:pPr>
            <a:r>
              <a:rPr lang="en-US" dirty="0" err="1" smtClean="0">
                <a:latin typeface="Comic Sans MS" pitchFamily="66" charset="0"/>
              </a:rPr>
              <a:t>C</a:t>
            </a:r>
            <a:r>
              <a:rPr lang="en-US" baseline="-25000" dirty="0" err="1" smtClean="0">
                <a:latin typeface="Comic Sans MS" pitchFamily="66" charset="0"/>
              </a:rPr>
              <a:t>v</a:t>
            </a:r>
            <a:r>
              <a:rPr lang="en-US" dirty="0" smtClean="0">
                <a:latin typeface="Comic Sans MS" pitchFamily="66" charset="0"/>
              </a:rPr>
              <a:t> is the isolation cost of the node v</a:t>
            </a:r>
            <a:endParaRPr lang="en-US" baseline="-25000" dirty="0" smtClean="0">
              <a:latin typeface="Comic Sans MS" pitchFamily="66" charset="0"/>
            </a:endParaRPr>
          </a:p>
          <a:p>
            <a:pPr marL="514350" indent="-514350">
              <a:buFont typeface="Arial" pitchFamily="34" charset="0"/>
              <a:buChar char="•"/>
            </a:pPr>
            <a:r>
              <a:rPr lang="en-US" dirty="0" smtClean="0">
                <a:latin typeface="Comic Sans MS" pitchFamily="66" charset="0"/>
              </a:rPr>
              <a:t>Q is the set of isolated nodes (people)</a:t>
            </a:r>
          </a:p>
          <a:p>
            <a:pPr marL="514350" indent="-514350">
              <a:buFont typeface="Arial" pitchFamily="34" charset="0"/>
              <a:buChar char="•"/>
            </a:pPr>
            <a:endParaRPr lang="en-US" sz="2800" dirty="0" smtClean="0">
              <a:latin typeface="Comic Sans MS" pitchFamily="66" charset="0"/>
            </a:endParaRPr>
          </a:p>
          <a:p>
            <a:pPr marL="514350" indent="-514350"/>
            <a:r>
              <a:rPr lang="en-US" sz="2800" dirty="0" smtClean="0">
                <a:latin typeface="Comic Sans MS" pitchFamily="66" charset="0"/>
              </a:rPr>
              <a:t>Objective and Constraint</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Minimize the total isolation cost of </a:t>
            </a:r>
            <a:endParaRPr lang="en-US" dirty="0" smtClean="0">
              <a:solidFill>
                <a:srgbClr val="0070C0"/>
              </a:solidFill>
              <a:latin typeface="Comic Sans MS" pitchFamily="66" charset="0"/>
            </a:endParaRPr>
          </a:p>
          <a:p>
            <a:pPr marL="514350" indent="-514350">
              <a:buFont typeface="Arial" pitchFamily="34" charset="0"/>
              <a:buChar char="•"/>
            </a:pPr>
            <a:r>
              <a:rPr lang="en-US" dirty="0" smtClean="0">
                <a:latin typeface="Comic Sans MS" pitchFamily="66" charset="0"/>
              </a:rPr>
              <a:t>Epidemic outbreaks are eliminated</a:t>
            </a:r>
          </a:p>
        </p:txBody>
      </p:sp>
      <p:pic>
        <p:nvPicPr>
          <p:cNvPr id="1026" name="Picture 2"/>
          <p:cNvPicPr>
            <a:picLocks noChangeAspect="1" noChangeArrowheads="1"/>
          </p:cNvPicPr>
          <p:nvPr/>
        </p:nvPicPr>
        <p:blipFill>
          <a:blip r:embed="rId3" cstate="print"/>
          <a:srcRect/>
          <a:stretch>
            <a:fillRect/>
          </a:stretch>
        </p:blipFill>
        <p:spPr bwMode="auto">
          <a:xfrm>
            <a:off x="6300192" y="4509120"/>
            <a:ext cx="1371580" cy="460822"/>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Epidemic Model</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4031873"/>
          </a:xfrm>
          <a:prstGeom prst="rect">
            <a:avLst/>
          </a:prstGeom>
          <a:noFill/>
        </p:spPr>
        <p:txBody>
          <a:bodyPr wrap="square" rtlCol="0">
            <a:spAutoFit/>
          </a:bodyPr>
          <a:lstStyle/>
          <a:p>
            <a:pPr marL="514350" indent="-514350"/>
            <a:r>
              <a:rPr lang="en-US" sz="2800" dirty="0" smtClean="0">
                <a:latin typeface="Comic Sans MS" pitchFamily="66" charset="0"/>
              </a:rPr>
              <a:t>Parameters</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    is a constant infection rate</a:t>
            </a:r>
          </a:p>
          <a:p>
            <a:pPr marL="514350" indent="-514350">
              <a:buFont typeface="Arial" pitchFamily="34" charset="0"/>
              <a:buChar char="•"/>
            </a:pPr>
            <a:r>
              <a:rPr lang="en-US" dirty="0" smtClean="0">
                <a:latin typeface="Comic Sans MS" pitchFamily="66" charset="0"/>
              </a:rPr>
              <a:t>    is a constant recover rate</a:t>
            </a:r>
          </a:p>
          <a:p>
            <a:pPr marL="514350" indent="-514350">
              <a:buFont typeface="Arial" pitchFamily="34" charset="0"/>
              <a:buChar char="•"/>
            </a:pPr>
            <a:r>
              <a:rPr lang="en-US" dirty="0" smtClean="0">
                <a:latin typeface="Comic Sans MS" pitchFamily="66" charset="0"/>
              </a:rPr>
              <a:t>      is the fraction of nodes with in-degree d</a:t>
            </a:r>
            <a:endParaRPr lang="en-US" baseline="-25000" dirty="0" smtClean="0">
              <a:latin typeface="Comic Sans MS" pitchFamily="66" charset="0"/>
            </a:endParaRPr>
          </a:p>
          <a:p>
            <a:pPr marL="514350" indent="-514350">
              <a:buFont typeface="Arial" pitchFamily="34" charset="0"/>
              <a:buChar char="•"/>
            </a:pPr>
            <a:r>
              <a:rPr lang="en-US" dirty="0" smtClean="0">
                <a:latin typeface="Comic Sans MS" pitchFamily="66" charset="0"/>
              </a:rPr>
              <a:t>      is the fraction of infected nodes with in-degree d at time t, and               is the fraction of susceptible nodes with in-degree d at time t</a:t>
            </a:r>
          </a:p>
          <a:p>
            <a:pPr marL="514350" indent="-514350">
              <a:buFont typeface="Arial" pitchFamily="34" charset="0"/>
              <a:buChar char="•"/>
            </a:pPr>
            <a:endParaRPr lang="en-US" sz="2800" dirty="0" smtClean="0">
              <a:latin typeface="Comic Sans MS" pitchFamily="66" charset="0"/>
            </a:endParaRPr>
          </a:p>
          <a:p>
            <a:r>
              <a:rPr lang="en-US" dirty="0" smtClean="0">
                <a:latin typeface="Comic Sans MS" pitchFamily="66" charset="0"/>
              </a:rPr>
              <a:t>The probability that a uniform-randomly selected edge comes from an infected node at the time t is</a:t>
            </a:r>
          </a:p>
        </p:txBody>
      </p:sp>
      <p:pic>
        <p:nvPicPr>
          <p:cNvPr id="2051" name="Picture 3"/>
          <p:cNvPicPr>
            <a:picLocks noChangeAspect="1" noChangeArrowheads="1"/>
          </p:cNvPicPr>
          <p:nvPr/>
        </p:nvPicPr>
        <p:blipFill>
          <a:blip r:embed="rId3" cstate="print"/>
          <a:srcRect/>
          <a:stretch>
            <a:fillRect/>
          </a:stretch>
        </p:blipFill>
        <p:spPr bwMode="auto">
          <a:xfrm>
            <a:off x="1195387" y="2348880"/>
            <a:ext cx="280269" cy="494159"/>
          </a:xfrm>
          <a:prstGeom prst="rect">
            <a:avLst/>
          </a:prstGeom>
          <a:noFill/>
          <a:ln w="9525">
            <a:noFill/>
            <a:miter lim="800000"/>
            <a:headEnd/>
            <a:tailEnd/>
          </a:ln>
        </p:spPr>
      </p:pic>
      <p:pic>
        <p:nvPicPr>
          <p:cNvPr id="2050" name="Picture 2"/>
          <p:cNvPicPr>
            <a:picLocks noChangeAspect="1" noChangeArrowheads="1"/>
          </p:cNvPicPr>
          <p:nvPr/>
        </p:nvPicPr>
        <p:blipFill>
          <a:blip r:embed="rId4" cstate="print"/>
          <a:srcRect/>
          <a:stretch>
            <a:fillRect/>
          </a:stretch>
        </p:blipFill>
        <p:spPr bwMode="auto">
          <a:xfrm>
            <a:off x="1115616" y="2060847"/>
            <a:ext cx="360040" cy="432049"/>
          </a:xfrm>
          <a:prstGeom prst="rect">
            <a:avLst/>
          </a:prstGeom>
          <a:noFill/>
          <a:ln w="9525">
            <a:noFill/>
            <a:miter lim="800000"/>
            <a:headEnd/>
            <a:tailEnd/>
          </a:ln>
        </p:spPr>
      </p:pic>
      <p:pic>
        <p:nvPicPr>
          <p:cNvPr id="2052" name="Picture 4"/>
          <p:cNvPicPr>
            <a:picLocks noChangeAspect="1" noChangeArrowheads="1"/>
          </p:cNvPicPr>
          <p:nvPr/>
        </p:nvPicPr>
        <p:blipFill>
          <a:blip r:embed="rId5" cstate="print"/>
          <a:srcRect/>
          <a:stretch>
            <a:fillRect/>
          </a:stretch>
        </p:blipFill>
        <p:spPr bwMode="auto">
          <a:xfrm>
            <a:off x="1043608" y="2799684"/>
            <a:ext cx="648072" cy="425298"/>
          </a:xfrm>
          <a:prstGeom prst="rect">
            <a:avLst/>
          </a:prstGeom>
          <a:noFill/>
          <a:ln w="9525">
            <a:noFill/>
            <a:miter lim="800000"/>
            <a:headEnd/>
            <a:tailEnd/>
          </a:ln>
        </p:spPr>
      </p:pic>
      <p:pic>
        <p:nvPicPr>
          <p:cNvPr id="2053" name="Picture 5"/>
          <p:cNvPicPr>
            <a:picLocks noChangeAspect="1" noChangeArrowheads="1"/>
          </p:cNvPicPr>
          <p:nvPr/>
        </p:nvPicPr>
        <p:blipFill>
          <a:blip r:embed="rId6" cstate="print"/>
          <a:srcRect/>
          <a:stretch>
            <a:fillRect/>
          </a:stretch>
        </p:blipFill>
        <p:spPr bwMode="auto">
          <a:xfrm>
            <a:off x="1073266" y="3212976"/>
            <a:ext cx="618414" cy="348233"/>
          </a:xfrm>
          <a:prstGeom prst="rect">
            <a:avLst/>
          </a:prstGeom>
          <a:noFill/>
          <a:ln w="9525">
            <a:noFill/>
            <a:miter lim="800000"/>
            <a:headEnd/>
            <a:tailEnd/>
          </a:ln>
        </p:spPr>
      </p:pic>
      <p:pic>
        <p:nvPicPr>
          <p:cNvPr id="2054" name="Picture 6"/>
          <p:cNvPicPr>
            <a:picLocks noChangeAspect="1" noChangeArrowheads="1"/>
          </p:cNvPicPr>
          <p:nvPr/>
        </p:nvPicPr>
        <p:blipFill>
          <a:blip r:embed="rId7" cstate="print"/>
          <a:srcRect/>
          <a:stretch>
            <a:fillRect/>
          </a:stretch>
        </p:blipFill>
        <p:spPr bwMode="auto">
          <a:xfrm>
            <a:off x="3491880" y="3536753"/>
            <a:ext cx="1224136" cy="396303"/>
          </a:xfrm>
          <a:prstGeom prst="rect">
            <a:avLst/>
          </a:prstGeom>
          <a:noFill/>
          <a:ln w="9525">
            <a:noFill/>
            <a:miter lim="800000"/>
            <a:headEnd/>
            <a:tailEnd/>
          </a:ln>
        </p:spPr>
      </p:pic>
      <p:pic>
        <p:nvPicPr>
          <p:cNvPr id="2055" name="Picture 7"/>
          <p:cNvPicPr>
            <a:picLocks noChangeAspect="1" noChangeArrowheads="1"/>
          </p:cNvPicPr>
          <p:nvPr/>
        </p:nvPicPr>
        <p:blipFill>
          <a:blip r:embed="rId8" cstate="print"/>
          <a:srcRect/>
          <a:stretch>
            <a:fillRect/>
          </a:stretch>
        </p:blipFill>
        <p:spPr bwMode="auto">
          <a:xfrm>
            <a:off x="7143529" y="5085184"/>
            <a:ext cx="956863" cy="381571"/>
          </a:xfrm>
          <a:prstGeom prst="rect">
            <a:avLst/>
          </a:prstGeom>
          <a:noFill/>
          <a:ln w="9525">
            <a:noFill/>
            <a:miter lim="800000"/>
            <a:headEnd/>
            <a:tailEnd/>
          </a:ln>
        </p:spPr>
      </p:pic>
      <p:pic>
        <p:nvPicPr>
          <p:cNvPr id="2056" name="Picture 8"/>
          <p:cNvPicPr>
            <a:picLocks noChangeAspect="1" noChangeArrowheads="1"/>
          </p:cNvPicPr>
          <p:nvPr/>
        </p:nvPicPr>
        <p:blipFill>
          <a:blip r:embed="rId9" cstate="print"/>
          <a:srcRect/>
          <a:stretch>
            <a:fillRect/>
          </a:stretch>
        </p:blipFill>
        <p:spPr bwMode="auto">
          <a:xfrm>
            <a:off x="2411760" y="5445224"/>
            <a:ext cx="4034011" cy="1005084"/>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Epidemic Model</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4832092"/>
          </a:xfrm>
          <a:prstGeom prst="rect">
            <a:avLst/>
          </a:prstGeom>
          <a:noFill/>
        </p:spPr>
        <p:txBody>
          <a:bodyPr wrap="square" rtlCol="0">
            <a:spAutoFit/>
          </a:bodyPr>
          <a:lstStyle/>
          <a:p>
            <a:pPr marL="514350" indent="-514350"/>
            <a:r>
              <a:rPr lang="en-US" sz="2800" dirty="0" smtClean="0">
                <a:latin typeface="Comic Sans MS" pitchFamily="66" charset="0"/>
              </a:rPr>
              <a:t>Consider a node with in-degree d</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It has d incoming neighbors</a:t>
            </a:r>
          </a:p>
          <a:p>
            <a:pPr marL="514350" indent="-514350">
              <a:buFont typeface="Arial" pitchFamily="34" charset="0"/>
              <a:buChar char="•"/>
            </a:pPr>
            <a:r>
              <a:rPr lang="en-US" dirty="0" smtClean="0">
                <a:latin typeface="Comic Sans MS" pitchFamily="66" charset="0"/>
              </a:rPr>
              <a:t>                 infected incoming neighbors (expected)</a:t>
            </a:r>
          </a:p>
          <a:p>
            <a:pPr marL="514350" indent="-514350">
              <a:buFont typeface="Arial" pitchFamily="34" charset="0"/>
              <a:buChar char="•"/>
            </a:pPr>
            <a:r>
              <a:rPr lang="en-US" dirty="0" smtClean="0">
                <a:latin typeface="Comic Sans MS" pitchFamily="66" charset="0"/>
              </a:rPr>
              <a:t>Each infected neighbor has a infection rate of</a:t>
            </a:r>
            <a:endParaRPr lang="en-US" baseline="-25000" dirty="0" smtClean="0">
              <a:latin typeface="Comic Sans MS" pitchFamily="66" charset="0"/>
            </a:endParaRPr>
          </a:p>
          <a:p>
            <a:pPr marL="514350" indent="-514350">
              <a:buFont typeface="Arial" pitchFamily="34" charset="0"/>
              <a:buChar char="•"/>
            </a:pPr>
            <a:r>
              <a:rPr lang="en-US" dirty="0" smtClean="0">
                <a:latin typeface="Comic Sans MS" pitchFamily="66" charset="0"/>
              </a:rPr>
              <a:t>The total infection rate is</a:t>
            </a:r>
          </a:p>
          <a:p>
            <a:pPr marL="514350" indent="-514350">
              <a:buFont typeface="Arial" pitchFamily="34" charset="0"/>
              <a:buChar char="•"/>
            </a:pPr>
            <a:endParaRPr lang="en-US" sz="2800" dirty="0" smtClean="0">
              <a:latin typeface="Comic Sans MS" pitchFamily="66" charset="0"/>
            </a:endParaRPr>
          </a:p>
          <a:p>
            <a:pPr marL="514350" indent="-514350"/>
            <a:endParaRPr lang="en-US" sz="2800" dirty="0" smtClean="0">
              <a:latin typeface="Comic Sans MS" pitchFamily="66" charset="0"/>
            </a:endParaRPr>
          </a:p>
          <a:p>
            <a:r>
              <a:rPr lang="en-US" dirty="0" smtClean="0">
                <a:latin typeface="Comic Sans MS" pitchFamily="66" charset="0"/>
              </a:rPr>
              <a:t>The epidemic state transfer equation is</a:t>
            </a:r>
          </a:p>
          <a:p>
            <a:endParaRPr lang="en-US" dirty="0" smtClean="0">
              <a:latin typeface="Comic Sans MS" pitchFamily="66" charset="0"/>
            </a:endParaRPr>
          </a:p>
          <a:p>
            <a:endParaRPr lang="en-US" dirty="0" smtClean="0">
              <a:latin typeface="Comic Sans MS" pitchFamily="66" charset="0"/>
            </a:endParaRPr>
          </a:p>
          <a:p>
            <a:endParaRPr lang="en-US" dirty="0" smtClean="0">
              <a:latin typeface="Comic Sans MS" pitchFamily="66" charset="0"/>
            </a:endParaRPr>
          </a:p>
          <a:p>
            <a:r>
              <a:rPr lang="en-US" dirty="0" smtClean="0">
                <a:latin typeface="Comic Sans MS" pitchFamily="66" charset="0"/>
              </a:rPr>
              <a:t>The 1st part is infection, and the 2nd part is recovery</a:t>
            </a:r>
          </a:p>
        </p:txBody>
      </p:sp>
      <p:pic>
        <p:nvPicPr>
          <p:cNvPr id="3074" name="Picture 2"/>
          <p:cNvPicPr>
            <a:picLocks noChangeAspect="1" noChangeArrowheads="1"/>
          </p:cNvPicPr>
          <p:nvPr/>
        </p:nvPicPr>
        <p:blipFill>
          <a:blip r:embed="rId3" cstate="print"/>
          <a:srcRect/>
          <a:stretch>
            <a:fillRect/>
          </a:stretch>
        </p:blipFill>
        <p:spPr bwMode="auto">
          <a:xfrm>
            <a:off x="1149127" y="2420888"/>
            <a:ext cx="1550665" cy="378362"/>
          </a:xfrm>
          <a:prstGeom prst="rect">
            <a:avLst/>
          </a:prstGeom>
          <a:noFill/>
          <a:ln w="9525">
            <a:noFill/>
            <a:miter lim="800000"/>
            <a:headEnd/>
            <a:tailEnd/>
          </a:ln>
        </p:spPr>
      </p:pic>
      <p:pic>
        <p:nvPicPr>
          <p:cNvPr id="12" name="Picture 2"/>
          <p:cNvPicPr>
            <a:picLocks noChangeAspect="1" noChangeArrowheads="1"/>
          </p:cNvPicPr>
          <p:nvPr/>
        </p:nvPicPr>
        <p:blipFill>
          <a:blip r:embed="rId4" cstate="print"/>
          <a:srcRect/>
          <a:stretch>
            <a:fillRect/>
          </a:stretch>
        </p:blipFill>
        <p:spPr bwMode="auto">
          <a:xfrm>
            <a:off x="7812360" y="2780928"/>
            <a:ext cx="360040" cy="432049"/>
          </a:xfrm>
          <a:prstGeom prst="rect">
            <a:avLst/>
          </a:prstGeom>
          <a:noFill/>
          <a:ln w="9525">
            <a:noFill/>
            <a:miter lim="800000"/>
            <a:headEnd/>
            <a:tailEnd/>
          </a:ln>
        </p:spPr>
      </p:pic>
      <p:pic>
        <p:nvPicPr>
          <p:cNvPr id="3075" name="Picture 3"/>
          <p:cNvPicPr>
            <a:picLocks noChangeAspect="1" noChangeArrowheads="1"/>
          </p:cNvPicPr>
          <p:nvPr/>
        </p:nvPicPr>
        <p:blipFill>
          <a:blip r:embed="rId5" cstate="print"/>
          <a:srcRect/>
          <a:stretch>
            <a:fillRect/>
          </a:stretch>
        </p:blipFill>
        <p:spPr bwMode="auto">
          <a:xfrm>
            <a:off x="2555776" y="3562087"/>
            <a:ext cx="4608512" cy="586993"/>
          </a:xfrm>
          <a:prstGeom prst="rect">
            <a:avLst/>
          </a:prstGeom>
          <a:noFill/>
          <a:ln w="9525">
            <a:noFill/>
            <a:miter lim="800000"/>
            <a:headEnd/>
            <a:tailEnd/>
          </a:ln>
        </p:spPr>
      </p:pic>
      <p:pic>
        <p:nvPicPr>
          <p:cNvPr id="3076" name="Picture 4"/>
          <p:cNvPicPr>
            <a:picLocks noChangeAspect="1" noChangeArrowheads="1"/>
          </p:cNvPicPr>
          <p:nvPr/>
        </p:nvPicPr>
        <p:blipFill>
          <a:blip r:embed="rId6" cstate="print"/>
          <a:srcRect/>
          <a:stretch>
            <a:fillRect/>
          </a:stretch>
        </p:blipFill>
        <p:spPr bwMode="auto">
          <a:xfrm>
            <a:off x="2123728" y="4869160"/>
            <a:ext cx="5124450" cy="89535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Epidemic Model</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2123658"/>
          </a:xfrm>
          <a:prstGeom prst="rect">
            <a:avLst/>
          </a:prstGeom>
          <a:noFill/>
        </p:spPr>
        <p:txBody>
          <a:bodyPr wrap="square" rtlCol="0">
            <a:spAutoFit/>
          </a:bodyPr>
          <a:lstStyle/>
          <a:p>
            <a:pPr marL="514350" indent="-514350"/>
            <a:r>
              <a:rPr lang="en-US" dirty="0" smtClean="0">
                <a:latin typeface="Comic Sans MS" pitchFamily="66" charset="0"/>
              </a:rPr>
              <a:t>To control epidemic outbreaks</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The new infection must be 0: </a:t>
            </a:r>
            <a:endParaRPr lang="en-US" sz="2800" dirty="0" smtClean="0">
              <a:latin typeface="Comic Sans MS" pitchFamily="66" charset="0"/>
            </a:endParaRPr>
          </a:p>
          <a:p>
            <a:pPr marL="514350" indent="-514350"/>
            <a:endParaRPr lang="en-US" sz="2800" dirty="0" smtClean="0">
              <a:latin typeface="Comic Sans MS" pitchFamily="66" charset="0"/>
            </a:endParaRPr>
          </a:p>
          <a:p>
            <a:r>
              <a:rPr lang="en-US" dirty="0" smtClean="0">
                <a:latin typeface="Comic Sans MS" pitchFamily="66" charset="0"/>
              </a:rPr>
              <a:t>Further derivation shows </a:t>
            </a:r>
          </a:p>
          <a:p>
            <a:endParaRPr lang="en-US" dirty="0" smtClean="0">
              <a:latin typeface="Comic Sans MS" pitchFamily="66" charset="0"/>
            </a:endParaRPr>
          </a:p>
        </p:txBody>
      </p:sp>
      <p:pic>
        <p:nvPicPr>
          <p:cNvPr id="4098" name="Picture 2"/>
          <p:cNvPicPr>
            <a:picLocks noChangeAspect="1" noChangeArrowheads="1"/>
          </p:cNvPicPr>
          <p:nvPr/>
        </p:nvPicPr>
        <p:blipFill>
          <a:blip r:embed="rId3" cstate="print"/>
          <a:srcRect/>
          <a:stretch>
            <a:fillRect/>
          </a:stretch>
        </p:blipFill>
        <p:spPr bwMode="auto">
          <a:xfrm>
            <a:off x="5436097" y="1916832"/>
            <a:ext cx="1631942" cy="571396"/>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2915816" y="3356992"/>
            <a:ext cx="2933700" cy="885825"/>
          </a:xfrm>
          <a:prstGeom prst="rect">
            <a:avLst/>
          </a:prstGeom>
          <a:noFill/>
          <a:ln w="9525">
            <a:noFill/>
            <a:miter lim="800000"/>
            <a:headEnd/>
            <a:tailEnd/>
          </a:ln>
        </p:spPr>
      </p:pic>
      <p:pic>
        <p:nvPicPr>
          <p:cNvPr id="4100" name="Picture 4"/>
          <p:cNvPicPr>
            <a:picLocks noChangeAspect="1" noChangeArrowheads="1"/>
          </p:cNvPicPr>
          <p:nvPr/>
        </p:nvPicPr>
        <p:blipFill>
          <a:blip r:embed="rId5" cstate="print"/>
          <a:srcRect/>
          <a:stretch>
            <a:fillRect/>
          </a:stretch>
        </p:blipFill>
        <p:spPr bwMode="auto">
          <a:xfrm>
            <a:off x="1691680" y="4367758"/>
            <a:ext cx="5857875" cy="933450"/>
          </a:xfrm>
          <a:prstGeom prst="rect">
            <a:avLst/>
          </a:prstGeom>
          <a:noFill/>
          <a:ln w="9525">
            <a:noFill/>
            <a:miter lim="800000"/>
            <a:headEnd/>
            <a:tailEnd/>
          </a:ln>
        </p:spPr>
      </p:pic>
      <p:pic>
        <p:nvPicPr>
          <p:cNvPr id="4101" name="Picture 5"/>
          <p:cNvPicPr>
            <a:picLocks noChangeAspect="1" noChangeArrowheads="1"/>
          </p:cNvPicPr>
          <p:nvPr/>
        </p:nvPicPr>
        <p:blipFill>
          <a:blip r:embed="rId6" cstate="print"/>
          <a:srcRect/>
          <a:stretch>
            <a:fillRect/>
          </a:stretch>
        </p:blipFill>
        <p:spPr bwMode="auto">
          <a:xfrm>
            <a:off x="2339752" y="5517232"/>
            <a:ext cx="4791075" cy="8763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Epidemic Model</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4339650"/>
          </a:xfrm>
          <a:prstGeom prst="rect">
            <a:avLst/>
          </a:prstGeom>
          <a:noFill/>
        </p:spPr>
        <p:txBody>
          <a:bodyPr wrap="square" rtlCol="0">
            <a:spAutoFit/>
          </a:bodyPr>
          <a:lstStyle/>
          <a:p>
            <a:pPr marL="514350" indent="-514350"/>
            <a:r>
              <a:rPr lang="en-US" dirty="0" smtClean="0">
                <a:latin typeface="Comic Sans MS" pitchFamily="66" charset="0"/>
              </a:rPr>
              <a:t>The result to control epidemic outbreak: </a:t>
            </a:r>
            <a:endParaRPr lang="en-US" sz="2800" dirty="0" smtClean="0">
              <a:latin typeface="Comic Sans MS" pitchFamily="66" charset="0"/>
            </a:endParaRPr>
          </a:p>
          <a:p>
            <a:pPr marL="514350" indent="-514350"/>
            <a:endParaRPr lang="en-US" sz="2800" dirty="0" smtClean="0">
              <a:latin typeface="Comic Sans MS" pitchFamily="66" charset="0"/>
            </a:endParaRPr>
          </a:p>
          <a:p>
            <a:pPr marL="514350" indent="-514350"/>
            <a:endParaRPr lang="en-US" sz="2800" dirty="0" smtClean="0">
              <a:latin typeface="Comic Sans MS" pitchFamily="66" charset="0"/>
            </a:endParaRPr>
          </a:p>
          <a:p>
            <a:pPr marL="514350" indent="-514350"/>
            <a:endParaRPr lang="en-US" sz="2800" dirty="0" smtClean="0">
              <a:latin typeface="Comic Sans MS" pitchFamily="66" charset="0"/>
            </a:endParaRPr>
          </a:p>
          <a:p>
            <a:pPr marL="514350" indent="-514350"/>
            <a:r>
              <a:rPr lang="en-US" dirty="0" smtClean="0">
                <a:latin typeface="Comic Sans MS" pitchFamily="66" charset="0"/>
              </a:rPr>
              <a:t>      denotes the mean value of variable</a:t>
            </a:r>
          </a:p>
          <a:p>
            <a:endParaRPr lang="en-US" dirty="0" smtClean="0">
              <a:latin typeface="Comic Sans MS" pitchFamily="66" charset="0"/>
            </a:endParaRPr>
          </a:p>
          <a:p>
            <a:endParaRPr lang="en-US" dirty="0" smtClean="0">
              <a:latin typeface="Comic Sans MS" pitchFamily="66" charset="0"/>
            </a:endParaRPr>
          </a:p>
          <a:p>
            <a:endParaRPr lang="en-US" dirty="0" smtClean="0">
              <a:latin typeface="Comic Sans MS" pitchFamily="66" charset="0"/>
            </a:endParaRPr>
          </a:p>
          <a:p>
            <a:r>
              <a:rPr lang="en-US" dirty="0" smtClean="0">
                <a:latin typeface="Comic Sans MS" pitchFamily="66" charset="0"/>
              </a:rPr>
              <a:t>Larger average degree and larger degree variance bring more network vulnerability to epidemics</a:t>
            </a:r>
          </a:p>
          <a:p>
            <a:endParaRPr lang="en-US" dirty="0" smtClean="0">
              <a:latin typeface="Comic Sans MS" pitchFamily="66" charset="0"/>
            </a:endParaRPr>
          </a:p>
        </p:txBody>
      </p:sp>
      <p:pic>
        <p:nvPicPr>
          <p:cNvPr id="5122" name="Picture 2"/>
          <p:cNvPicPr>
            <a:picLocks noChangeAspect="1" noChangeArrowheads="1"/>
          </p:cNvPicPr>
          <p:nvPr/>
        </p:nvPicPr>
        <p:blipFill>
          <a:blip r:embed="rId3" cstate="print"/>
          <a:srcRect/>
          <a:stretch>
            <a:fillRect/>
          </a:stretch>
        </p:blipFill>
        <p:spPr bwMode="auto">
          <a:xfrm>
            <a:off x="2123728" y="2060848"/>
            <a:ext cx="4581525" cy="1066800"/>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683568" y="3140968"/>
            <a:ext cx="457200" cy="457200"/>
          </a:xfrm>
          <a:prstGeom prst="rect">
            <a:avLst/>
          </a:prstGeom>
          <a:noFill/>
          <a:ln w="9525">
            <a:noFill/>
            <a:miter lim="800000"/>
            <a:headEnd/>
            <a:tailEnd/>
          </a:ln>
        </p:spPr>
      </p:pic>
      <p:pic>
        <p:nvPicPr>
          <p:cNvPr id="5124" name="Picture 4"/>
          <p:cNvPicPr>
            <a:picLocks noChangeAspect="1" noChangeArrowheads="1"/>
          </p:cNvPicPr>
          <p:nvPr/>
        </p:nvPicPr>
        <p:blipFill>
          <a:blip r:embed="rId5" cstate="print"/>
          <a:srcRect/>
          <a:stretch>
            <a:fillRect/>
          </a:stretch>
        </p:blipFill>
        <p:spPr bwMode="auto">
          <a:xfrm>
            <a:off x="2915816" y="3573016"/>
            <a:ext cx="3302101" cy="939924"/>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Feasibility and </a:t>
            </a:r>
            <a:r>
              <a:rPr lang="en-US" sz="4000" b="1" dirty="0" err="1" smtClean="0">
                <a:solidFill>
                  <a:schemeClr val="tx1"/>
                </a:solidFill>
                <a:latin typeface="Comic Sans MS" pitchFamily="66" charset="0"/>
                <a:cs typeface="Times New Roman" pitchFamily="18" charset="0"/>
              </a:rPr>
              <a:t>Minimality</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3785652"/>
          </a:xfrm>
          <a:prstGeom prst="rect">
            <a:avLst/>
          </a:prstGeom>
          <a:noFill/>
        </p:spPr>
        <p:txBody>
          <a:bodyPr wrap="square" rtlCol="0">
            <a:spAutoFit/>
          </a:bodyPr>
          <a:lstStyle/>
          <a:p>
            <a:pPr marL="514350" indent="-514350"/>
            <a:r>
              <a:rPr lang="en-US" dirty="0" smtClean="0">
                <a:latin typeface="Comic Sans MS" pitchFamily="66" charset="0"/>
              </a:rPr>
              <a:t>Let           denote the degradation of</a:t>
            </a:r>
          </a:p>
          <a:p>
            <a:pPr marL="514350" indent="-514350"/>
            <a:r>
              <a:rPr lang="en-US" dirty="0" smtClean="0">
                <a:latin typeface="Comic Sans MS" pitchFamily="66" charset="0"/>
              </a:rPr>
              <a:t>(isolation Q can control epidemic outbreaks)</a:t>
            </a:r>
          </a:p>
          <a:p>
            <a:pPr marL="514350" indent="-514350"/>
            <a:endParaRPr lang="en-US" dirty="0" smtClean="0">
              <a:latin typeface="Comic Sans MS" pitchFamily="66" charset="0"/>
            </a:endParaRPr>
          </a:p>
          <a:p>
            <a:pPr marL="514350" indent="-514350"/>
            <a:r>
              <a:rPr lang="en-US" dirty="0" smtClean="0">
                <a:latin typeface="Comic Sans MS" pitchFamily="66" charset="0"/>
              </a:rPr>
              <a:t>Objective is to minimize </a:t>
            </a:r>
          </a:p>
          <a:p>
            <a:pPr marL="514350" indent="-514350"/>
            <a:endParaRPr lang="en-US" dirty="0" smtClean="0">
              <a:latin typeface="Comic Sans MS" pitchFamily="66" charset="0"/>
            </a:endParaRPr>
          </a:p>
          <a:p>
            <a:pPr marL="514350" indent="-514350"/>
            <a:r>
              <a:rPr lang="en-US" dirty="0" smtClean="0">
                <a:latin typeface="Comic Sans MS" pitchFamily="66" charset="0"/>
              </a:rPr>
              <a:t>Constraint is to control epidemic outbreaks:</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r>
              <a:rPr lang="en-US" dirty="0" smtClean="0">
                <a:latin typeface="Comic Sans MS" pitchFamily="66" charset="0"/>
              </a:rPr>
              <a:t>We focus on feasible isolations:</a:t>
            </a:r>
          </a:p>
          <a:p>
            <a:endParaRPr lang="en-US" dirty="0" smtClean="0">
              <a:latin typeface="Comic Sans MS" pitchFamily="66" charset="0"/>
            </a:endParaRPr>
          </a:p>
        </p:txBody>
      </p:sp>
      <p:pic>
        <p:nvPicPr>
          <p:cNvPr id="6146" name="Picture 2"/>
          <p:cNvPicPr>
            <a:picLocks noChangeAspect="1" noChangeArrowheads="1"/>
          </p:cNvPicPr>
          <p:nvPr/>
        </p:nvPicPr>
        <p:blipFill>
          <a:blip r:embed="rId3" cstate="print"/>
          <a:srcRect/>
          <a:stretch>
            <a:fillRect/>
          </a:stretch>
        </p:blipFill>
        <p:spPr bwMode="auto">
          <a:xfrm>
            <a:off x="1259632" y="1484784"/>
            <a:ext cx="777687" cy="432048"/>
          </a:xfrm>
          <a:prstGeom prst="rect">
            <a:avLst/>
          </a:prstGeom>
          <a:noFill/>
          <a:ln w="9525">
            <a:noFill/>
            <a:miter lim="800000"/>
            <a:headEnd/>
            <a:tailEnd/>
          </a:ln>
        </p:spPr>
      </p:pic>
      <p:pic>
        <p:nvPicPr>
          <p:cNvPr id="6147" name="Picture 3"/>
          <p:cNvPicPr>
            <a:picLocks noChangeAspect="1" noChangeArrowheads="1"/>
          </p:cNvPicPr>
          <p:nvPr/>
        </p:nvPicPr>
        <p:blipFill>
          <a:blip r:embed="rId4" cstate="print"/>
          <a:srcRect/>
          <a:stretch>
            <a:fillRect/>
          </a:stretch>
        </p:blipFill>
        <p:spPr bwMode="auto">
          <a:xfrm>
            <a:off x="6012160" y="1412776"/>
            <a:ext cx="504056" cy="582610"/>
          </a:xfrm>
          <a:prstGeom prst="rect">
            <a:avLst/>
          </a:prstGeom>
          <a:noFill/>
          <a:ln w="9525">
            <a:noFill/>
            <a:miter lim="800000"/>
            <a:headEnd/>
            <a:tailEnd/>
          </a:ln>
        </p:spPr>
      </p:pic>
      <p:pic>
        <p:nvPicPr>
          <p:cNvPr id="6148" name="Picture 4"/>
          <p:cNvPicPr>
            <a:picLocks noChangeAspect="1" noChangeArrowheads="1"/>
          </p:cNvPicPr>
          <p:nvPr/>
        </p:nvPicPr>
        <p:blipFill>
          <a:blip r:embed="rId5" cstate="print"/>
          <a:srcRect/>
          <a:stretch>
            <a:fillRect/>
          </a:stretch>
        </p:blipFill>
        <p:spPr bwMode="auto">
          <a:xfrm>
            <a:off x="4283968" y="2564904"/>
            <a:ext cx="1368152" cy="449393"/>
          </a:xfrm>
          <a:prstGeom prst="rect">
            <a:avLst/>
          </a:prstGeom>
          <a:noFill/>
          <a:ln w="9525">
            <a:noFill/>
            <a:miter lim="800000"/>
            <a:headEnd/>
            <a:tailEnd/>
          </a:ln>
        </p:spPr>
      </p:pic>
      <p:pic>
        <p:nvPicPr>
          <p:cNvPr id="6149" name="Picture 5"/>
          <p:cNvPicPr>
            <a:picLocks noChangeAspect="1" noChangeArrowheads="1"/>
          </p:cNvPicPr>
          <p:nvPr/>
        </p:nvPicPr>
        <p:blipFill>
          <a:blip r:embed="rId6" cstate="print"/>
          <a:srcRect/>
          <a:stretch>
            <a:fillRect/>
          </a:stretch>
        </p:blipFill>
        <p:spPr bwMode="auto">
          <a:xfrm>
            <a:off x="1845142" y="3806385"/>
            <a:ext cx="1502722" cy="424433"/>
          </a:xfrm>
          <a:prstGeom prst="rect">
            <a:avLst/>
          </a:prstGeom>
          <a:noFill/>
          <a:ln w="9525">
            <a:noFill/>
            <a:miter lim="800000"/>
            <a:headEnd/>
            <a:tailEnd/>
          </a:ln>
        </p:spPr>
      </p:pic>
      <p:pic>
        <p:nvPicPr>
          <p:cNvPr id="6150" name="Picture 6"/>
          <p:cNvPicPr>
            <a:picLocks noChangeAspect="1" noChangeArrowheads="1"/>
          </p:cNvPicPr>
          <p:nvPr/>
        </p:nvPicPr>
        <p:blipFill>
          <a:blip r:embed="rId7" cstate="print"/>
          <a:srcRect/>
          <a:stretch>
            <a:fillRect/>
          </a:stretch>
        </p:blipFill>
        <p:spPr bwMode="auto">
          <a:xfrm>
            <a:off x="4211960" y="3734377"/>
            <a:ext cx="2160240" cy="660300"/>
          </a:xfrm>
          <a:prstGeom prst="rect">
            <a:avLst/>
          </a:prstGeom>
          <a:noFill/>
          <a:ln w="9525">
            <a:noFill/>
            <a:miter lim="800000"/>
            <a:headEnd/>
            <a:tailEnd/>
          </a:ln>
        </p:spPr>
      </p:pic>
      <p:pic>
        <p:nvPicPr>
          <p:cNvPr id="6151" name="Picture 7"/>
          <p:cNvPicPr>
            <a:picLocks noChangeAspect="1" noChangeArrowheads="1"/>
          </p:cNvPicPr>
          <p:nvPr/>
        </p:nvPicPr>
        <p:blipFill>
          <a:blip r:embed="rId8" cstate="print"/>
          <a:srcRect/>
          <a:stretch>
            <a:fillRect/>
          </a:stretch>
        </p:blipFill>
        <p:spPr bwMode="auto">
          <a:xfrm>
            <a:off x="755576" y="5013176"/>
            <a:ext cx="7992888" cy="73217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9144000" cy="836712"/>
          </a:xfrm>
          <a:prstGeom prst="rect">
            <a:avLst/>
          </a:prstGeom>
          <a:solidFill>
            <a:schemeClr val="accent4">
              <a:lumMod val="50000"/>
              <a:lumOff val="50000"/>
            </a:schemeClr>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tx1"/>
                </a:solidFill>
              </a:rPr>
              <a:t>  </a:t>
            </a:r>
            <a:r>
              <a:rPr lang="en-US" sz="4000" b="1" dirty="0" smtClean="0">
                <a:solidFill>
                  <a:schemeClr val="tx1"/>
                </a:solidFill>
                <a:latin typeface="Comic Sans MS" pitchFamily="66" charset="0"/>
                <a:cs typeface="Times New Roman" pitchFamily="18" charset="0"/>
              </a:rPr>
              <a:t>Feasibility and </a:t>
            </a:r>
            <a:r>
              <a:rPr lang="en-US" sz="4000" b="1" dirty="0" err="1" smtClean="0">
                <a:solidFill>
                  <a:schemeClr val="tx1"/>
                </a:solidFill>
                <a:latin typeface="Comic Sans MS" pitchFamily="66" charset="0"/>
                <a:cs typeface="Times New Roman" pitchFamily="18" charset="0"/>
              </a:rPr>
              <a:t>Minimality</a:t>
            </a:r>
            <a:endParaRPr lang="en-US" sz="4000" dirty="0" smtClean="0">
              <a:solidFill>
                <a:schemeClr val="tx1"/>
              </a:solidFill>
              <a:latin typeface="Comic Sans MS" pitchFamily="66" charset="0"/>
              <a:cs typeface="Times New Roman" pitchFamily="18" charset="0"/>
            </a:endParaRPr>
          </a:p>
        </p:txBody>
      </p:sp>
      <p:sp>
        <p:nvSpPr>
          <p:cNvPr id="7" name="TextBox 6"/>
          <p:cNvSpPr txBox="1"/>
          <p:nvPr/>
        </p:nvSpPr>
        <p:spPr>
          <a:xfrm>
            <a:off x="611560" y="1484784"/>
            <a:ext cx="8136904" cy="5016758"/>
          </a:xfrm>
          <a:prstGeom prst="rect">
            <a:avLst/>
          </a:prstGeom>
          <a:noFill/>
        </p:spPr>
        <p:txBody>
          <a:bodyPr wrap="square" rtlCol="0">
            <a:spAutoFit/>
          </a:bodyPr>
          <a:lstStyle/>
          <a:p>
            <a:pPr marL="514350" indent="-514350"/>
            <a:r>
              <a:rPr lang="en-US" dirty="0" smtClean="0">
                <a:latin typeface="Comic Sans MS" pitchFamily="66" charset="0"/>
              </a:rPr>
              <a:t>Key concept of </a:t>
            </a:r>
            <a:r>
              <a:rPr lang="en-US" dirty="0" err="1" smtClean="0">
                <a:latin typeface="Comic Sans MS" pitchFamily="66" charset="0"/>
              </a:rPr>
              <a:t>minimality</a:t>
            </a:r>
            <a:r>
              <a:rPr lang="en-US" dirty="0" smtClean="0">
                <a:latin typeface="Comic Sans MS" pitchFamily="66" charset="0"/>
              </a:rPr>
              <a:t>:</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r>
              <a:rPr lang="en-US" dirty="0" smtClean="0">
                <a:latin typeface="Comic Sans MS" pitchFamily="66" charset="0"/>
              </a:rPr>
              <a:t>Key observation:</a:t>
            </a: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endParaRPr lang="en-US" dirty="0" smtClean="0">
              <a:latin typeface="Comic Sans MS" pitchFamily="66" charset="0"/>
            </a:endParaRPr>
          </a:p>
          <a:p>
            <a:pPr marL="514350" indent="-514350"/>
            <a:r>
              <a:rPr lang="en-US" dirty="0" smtClean="0">
                <a:latin typeface="Comic Sans MS" pitchFamily="66" charset="0"/>
              </a:rPr>
              <a:t>Key intuition:</a:t>
            </a:r>
          </a:p>
          <a:p>
            <a:pPr marL="514350" indent="-514350"/>
            <a:endParaRPr lang="en-US" sz="800" dirty="0" smtClean="0">
              <a:latin typeface="Comic Sans MS" pitchFamily="66" charset="0"/>
            </a:endParaRPr>
          </a:p>
          <a:p>
            <a:pPr marL="514350" indent="-514350">
              <a:buFont typeface="Arial" pitchFamily="34" charset="0"/>
              <a:buChar char="•"/>
            </a:pPr>
            <a:r>
              <a:rPr lang="en-US" dirty="0" smtClean="0">
                <a:latin typeface="Comic Sans MS" pitchFamily="66" charset="0"/>
              </a:rPr>
              <a:t>A minimal feasible quarantine strategy would not lead to unnecessary isolations.</a:t>
            </a:r>
          </a:p>
          <a:p>
            <a:pPr marL="514350" indent="-514350">
              <a:buFont typeface="Arial" pitchFamily="34" charset="0"/>
              <a:buChar char="•"/>
            </a:pPr>
            <a:r>
              <a:rPr lang="en-US" dirty="0" smtClean="0">
                <a:latin typeface="Comic Sans MS" pitchFamily="66" charset="0"/>
              </a:rPr>
              <a:t>Unnecessary isolations are saved once the epidemic outbreak is controlled.</a:t>
            </a:r>
          </a:p>
        </p:txBody>
      </p:sp>
      <p:pic>
        <p:nvPicPr>
          <p:cNvPr id="7170" name="Picture 2"/>
          <p:cNvPicPr>
            <a:picLocks noChangeAspect="1" noChangeArrowheads="1"/>
          </p:cNvPicPr>
          <p:nvPr/>
        </p:nvPicPr>
        <p:blipFill>
          <a:blip r:embed="rId3" cstate="print"/>
          <a:srcRect/>
          <a:stretch>
            <a:fillRect/>
          </a:stretch>
        </p:blipFill>
        <p:spPr bwMode="auto">
          <a:xfrm>
            <a:off x="683568" y="1988840"/>
            <a:ext cx="7458075" cy="704850"/>
          </a:xfrm>
          <a:prstGeom prst="rect">
            <a:avLst/>
          </a:prstGeom>
          <a:noFill/>
          <a:ln w="9525">
            <a:noFill/>
            <a:miter lim="800000"/>
            <a:headEnd/>
            <a:tailEnd/>
          </a:ln>
        </p:spPr>
      </p:pic>
      <p:pic>
        <p:nvPicPr>
          <p:cNvPr id="7171" name="Picture 3"/>
          <p:cNvPicPr>
            <a:picLocks noChangeAspect="1" noChangeArrowheads="1"/>
          </p:cNvPicPr>
          <p:nvPr/>
        </p:nvPicPr>
        <p:blipFill>
          <a:blip r:embed="rId4" cstate="print"/>
          <a:srcRect/>
          <a:stretch>
            <a:fillRect/>
          </a:stretch>
        </p:blipFill>
        <p:spPr bwMode="auto">
          <a:xfrm>
            <a:off x="801191" y="3429000"/>
            <a:ext cx="7515225" cy="676275"/>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14023</TotalTime>
  <Words>1589</Words>
  <Application>Microsoft Office PowerPoint</Application>
  <PresentationFormat>全屏显示(4:3)</PresentationFormat>
  <Paragraphs>177</Paragraphs>
  <Slides>16</Slides>
  <Notes>16</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暗香扑面</vt:lpstr>
      <vt:lpstr>Effective Social Network Quarantine with Minimal Isolation Costs</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Company>eclipsed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Little Devil Presentation</dc:title>
  <dc:creator>eclipse</dc:creator>
  <cp:lastModifiedBy>Microsoft</cp:lastModifiedBy>
  <cp:revision>493</cp:revision>
  <dcterms:created xsi:type="dcterms:W3CDTF">2002-10-29T16:53:47Z</dcterms:created>
  <dcterms:modified xsi:type="dcterms:W3CDTF">2016-05-06T21:34:56Z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141786</vt:lpwstr>
  </property>
  <property fmtid="{D5CDD505-2E9C-101B-9397-08002B2CF9AE}" pid="3" name="NXPowerLiteVersion">
    <vt:lpwstr>D4.1.4</vt:lpwstr>
  </property>
</Properties>
</file>