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28"/>
  </p:notesMasterIdLst>
  <p:handoutMasterIdLst>
    <p:handoutMasterId r:id="rId29"/>
  </p:handoutMasterIdLst>
  <p:sldIdLst>
    <p:sldId id="1704" r:id="rId2"/>
    <p:sldId id="1402" r:id="rId3"/>
    <p:sldId id="1403" r:id="rId4"/>
    <p:sldId id="1389" r:id="rId5"/>
    <p:sldId id="1247" r:id="rId6"/>
    <p:sldId id="1148" r:id="rId7"/>
    <p:sldId id="1703" r:id="rId8"/>
    <p:sldId id="1171" r:id="rId9"/>
    <p:sldId id="1170" r:id="rId10"/>
    <p:sldId id="1570" r:id="rId11"/>
    <p:sldId id="1573" r:id="rId12"/>
    <p:sldId id="1705" r:id="rId13"/>
    <p:sldId id="1576" r:id="rId14"/>
    <p:sldId id="1690" r:id="rId15"/>
    <p:sldId id="1606" r:id="rId16"/>
    <p:sldId id="1692" r:id="rId17"/>
    <p:sldId id="1693" r:id="rId18"/>
    <p:sldId id="1701" r:id="rId19"/>
    <p:sldId id="1683" r:id="rId20"/>
    <p:sldId id="1697" r:id="rId21"/>
    <p:sldId id="1685" r:id="rId22"/>
    <p:sldId id="1643" r:id="rId23"/>
    <p:sldId id="1706" r:id="rId24"/>
    <p:sldId id="1707" r:id="rId25"/>
    <p:sldId id="1623" r:id="rId26"/>
    <p:sldId id="1629" r:id="rId27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35" autoAdjust="0"/>
    <p:restoredTop sz="94494" autoAdjust="0"/>
  </p:normalViewPr>
  <p:slideViewPr>
    <p:cSldViewPr>
      <p:cViewPr varScale="1">
        <p:scale>
          <a:sx n="66" d="100"/>
          <a:sy n="66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950" y="-102"/>
      </p:cViewPr>
      <p:guideLst>
        <p:guide orient="horz" pos="2943"/>
        <p:guide pos="22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2563" y="0"/>
            <a:ext cx="3052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8888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653" tIns="46827" rIns="93653" bIns="46827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IEEE Globecom 2013</a:t>
            </a: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2563" y="8878888"/>
            <a:ext cx="3052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3653" tIns="46827" rIns="93653" bIns="46827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FCA9851-CCCE-44B8-88FC-6C8A5B26AA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27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63" y="0"/>
            <a:ext cx="3052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2013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38650"/>
            <a:ext cx="5165725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8888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IEEE Globecom 2013</a:t>
            </a: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63" y="8878888"/>
            <a:ext cx="30527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53" tIns="46827" rIns="93653" bIns="46827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F5DDF8B-2777-43C0-9C4B-DA4F9DF514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48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DDF8B-2777-43C0-9C4B-DA4F9DF51422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Globecom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90975" y="8875713"/>
            <a:ext cx="30527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13" tIns="47457" rIns="94913" bIns="47457" anchor="b"/>
          <a:lstStyle>
            <a:lvl1pPr defTabSz="949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9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9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9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9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9264-061B-4EA5-8F76-6D9728DC5FD7}" type="slidenum">
              <a:rPr kumimoji="0" lang="ko-KR" altLang="en-US" sz="1300">
                <a:latin typeface="Arial" charset="0"/>
                <a:ea typeface="굴림" pitchFamily="34" charset="-127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0" lang="en-US" altLang="ko-KR" sz="1300">
              <a:latin typeface="Arial" charset="0"/>
              <a:ea typeface="굴림" pitchFamily="34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73600" cy="35052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4440238"/>
            <a:ext cx="5634037" cy="4205287"/>
          </a:xfrm>
          <a:noFill/>
        </p:spPr>
        <p:txBody>
          <a:bodyPr lIns="94913" tIns="47457" rIns="94913" bIns="47457"/>
          <a:lstStyle/>
          <a:p>
            <a:pPr eaLnBrk="1" hangingPunct="1"/>
            <a:endParaRPr lang="ko-KR" altLang="en-US" smtClean="0">
              <a:ea typeface="굴림" pitchFamily="34" charset="-127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Globecom 2013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DDF8B-2777-43C0-9C4B-DA4F9DF51422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Globecom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5D046-DDAF-4A5C-A31A-D38F1FB289B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42DC44-A5B9-4022-A703-5FF5737BB120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C7D26F-263B-4A3F-8C5C-A589A87AE0A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C427C-8B08-4076-A4D2-CCED21217A9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5400" y="648141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IEEE Globecom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34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95DD04-C697-40C1-AA1A-0BDCA4E468DA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5400" y="648141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IEEE Globecom 2013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D1AECF-2597-41FF-80EC-D7A2B81A7E7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F1080B-1AD9-44D9-8FFF-DF03A3D237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AC79FE-565D-453D-B1B1-254752DEB539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1E900E-8EAA-4B37-869E-1977894AAF7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A55559-80C4-4072-ABE0-4009A78F1AF2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5400" y="648141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IEEE Globecom 2013</a:t>
            </a:r>
            <a:endParaRPr lang="en-US" i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A0028A-FE09-4C8F-AB65-347F7EA6A82E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B70E0E9-F9B3-4D56-A5FB-F9C8893CC58E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altLang="en-US" smtClean="0"/>
              <a:t>IEEE Globecom 2013</a:t>
            </a: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89196D-BEDD-4FB4-B699-D9439741928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google.ae/url?sa=i&amp;source=images&amp;cd=&amp;cad=rja&amp;docid=XPgjOgcM-E-BgM&amp;tbnid=KgPMi-C8O1Y8YM:&amp;ved=0CAgQjRw&amp;url=http://www.redorbit.com/education/reference_library/technology_1/robotics-technology_1/1112965923/vehicular-automation/&amp;ei=SJ-kUpD3McW4kQf0koCYAQ&amp;psig=AFQjCNGJsiS4gBwhWLN4L-oG49kSa4XipQ&amp;ust=138660679287742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ft-alexander.com/Industries_Served_files/Oil_Pipeline.jpg&amp;imgrefurl=http://www.pft-alexander.com/industries_served.htm&amp;h=571&amp;w=900&amp;sz=51&amp;tbnid=TRbQtopujW6ZoM:&amp;tbnh=93&amp;tbnw=146&amp;prev=/images?q=picture+of+oil+pipeline&amp;um=1&amp;start=1&amp;ei=hdJiRruVKoPM-QK2xazxBg&amp;sig2=8bEJX0fCxDDNQOfX-l81hQ&amp;sa=X&amp;oi=images&amp;ct=image&amp;cd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m/imgres?imgurl=http://news.bbc.co.uk/olmedia/1625000/images/_1626889_pipieline_ap300.jpg&amp;imgrefurl=http://news.bbc.co.uk/2/hi/americas/1644813.stm&amp;h=180&amp;w=315&amp;sz=14&amp;tbnid=ycJdoM-JFQhN4M:&amp;tbnh=67&amp;tbnw=117&amp;prev=/images?q=picture+of+oil+pipeline&amp;um=1&amp;start=2&amp;ei=hdJiRruVKoPM-QK2xazxBg&amp;sig2=zIRG0WM6kDRYeOV4MuhO1w&amp;sa=X&amp;oi=images&amp;ct=image&amp;cd=2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geog.ucsb.edu/~ted/Alaska/050828_104-Alaskan-Oil-Pipeline-near-Fairbanks.jpg&amp;imgrefurl=http://www.geog.ucsb.edu/~ted/Alaska/index.html&amp;h=934&amp;w=1325&amp;sz=256&amp;tbnid=f0h_0e9o26o3WM:&amp;tbnh=106&amp;tbnw=150&amp;prev=/images?q=picture+of+oil+pipeline&amp;um=1&amp;start=3&amp;ei=hdJiRruVKoPM-QK2xazxBg&amp;sig2=yQMZMq7k_3tdLPCc1Zbo7Q&amp;sa=X&amp;oi=images&amp;ct=image&amp;cd=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829761"/>
          </a:xfrm>
        </p:spPr>
        <p:txBody>
          <a:bodyPr/>
          <a:lstStyle/>
          <a:p>
            <a:pPr algn="l"/>
            <a:r>
              <a:rPr lang="en-US" altLang="en-US" b="0" dirty="0"/>
              <a:t>Ferry-Based Linear Wireless Sensor Networks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77200" cy="3048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altLang="en-US" dirty="0"/>
              <a:t>December </a:t>
            </a:r>
            <a:r>
              <a:rPr lang="en-US" altLang="en-US" dirty="0" smtClean="0"/>
              <a:t>11, 2013</a:t>
            </a:r>
            <a:endParaRPr lang="en-US" altLang="en-US" dirty="0"/>
          </a:p>
          <a:p>
            <a:pPr algn="l"/>
            <a:r>
              <a:rPr lang="en-US" altLang="en-US" i="1" dirty="0"/>
              <a:t>Imad </a:t>
            </a:r>
            <a:r>
              <a:rPr lang="en-US" altLang="en-US" i="1" dirty="0" smtClean="0"/>
              <a:t>Jawhar</a:t>
            </a:r>
            <a:r>
              <a:rPr lang="en-US" altLang="en-US" i="1" baseline="30000" dirty="0" smtClean="0"/>
              <a:t>1</a:t>
            </a:r>
            <a:r>
              <a:rPr lang="en-US" altLang="en-US" i="1" dirty="0" smtClean="0"/>
              <a:t>, </a:t>
            </a:r>
            <a:r>
              <a:rPr lang="en-US" altLang="en-US" i="1" dirty="0" err="1"/>
              <a:t>Mostafa</a:t>
            </a:r>
            <a:r>
              <a:rPr lang="en-US" altLang="en-US" i="1" dirty="0"/>
              <a:t> </a:t>
            </a:r>
            <a:r>
              <a:rPr lang="en-US" altLang="en-US" i="1" dirty="0" smtClean="0"/>
              <a:t>Ammar</a:t>
            </a:r>
            <a:r>
              <a:rPr lang="en-US" altLang="en-US" i="1" baseline="30000" dirty="0" smtClean="0"/>
              <a:t>2</a:t>
            </a:r>
            <a:r>
              <a:rPr lang="en-US" altLang="en-US" i="1" dirty="0" smtClean="0"/>
              <a:t>, </a:t>
            </a:r>
            <a:r>
              <a:rPr lang="en-US" altLang="en-US" i="1" dirty="0"/>
              <a:t>Sheng </a:t>
            </a:r>
            <a:r>
              <a:rPr lang="en-US" altLang="en-US" i="1" dirty="0" smtClean="0"/>
              <a:t>Zhang</a:t>
            </a:r>
            <a:r>
              <a:rPr lang="en-US" altLang="en-US" i="1" baseline="30000" dirty="0" smtClean="0"/>
              <a:t>3</a:t>
            </a:r>
            <a:r>
              <a:rPr lang="en-US" altLang="en-US" i="1" dirty="0" smtClean="0"/>
              <a:t>, </a:t>
            </a:r>
            <a:r>
              <a:rPr lang="en-US" altLang="en-US" i="1" dirty="0"/>
              <a:t>Jie </a:t>
            </a:r>
            <a:r>
              <a:rPr lang="en-US" altLang="en-US" i="1" dirty="0" smtClean="0"/>
              <a:t>Wu</a:t>
            </a:r>
            <a:r>
              <a:rPr lang="en-US" altLang="en-US" i="1" baseline="30000" dirty="0" smtClean="0"/>
              <a:t>4</a:t>
            </a:r>
            <a:r>
              <a:rPr lang="en-US" altLang="en-US" i="1" dirty="0" smtClean="0"/>
              <a:t>, </a:t>
            </a:r>
            <a:r>
              <a:rPr lang="en-US" altLang="en-US" i="1" dirty="0"/>
              <a:t>and Nader </a:t>
            </a:r>
            <a:r>
              <a:rPr lang="en-US" altLang="en-US" i="1" dirty="0" smtClean="0"/>
              <a:t>Mohamed</a:t>
            </a:r>
            <a:r>
              <a:rPr lang="en-US" altLang="en-US" i="1" baseline="30000" dirty="0" smtClean="0"/>
              <a:t>1</a:t>
            </a:r>
          </a:p>
          <a:p>
            <a:pPr algn="l"/>
            <a:r>
              <a:rPr lang="en-US" altLang="en-US" i="1" dirty="0"/>
              <a:t>1: UAE University, UAE; 	2: Georgia Institute </a:t>
            </a:r>
            <a:r>
              <a:rPr lang="en-US" altLang="en-US" i="1"/>
              <a:t>of </a:t>
            </a:r>
            <a:r>
              <a:rPr lang="en-US" altLang="en-US" i="1" smtClean="0"/>
              <a:t>Technology, USA; </a:t>
            </a:r>
            <a:r>
              <a:rPr lang="en-US" altLang="en-US" i="1" dirty="0"/>
              <a:t>3: </a:t>
            </a:r>
            <a:r>
              <a:rPr lang="en-US" i="1" dirty="0"/>
              <a:t>State Key Laboratory for Novel Software Technology, Nanjing University, P. R. China; 4: Temple University, </a:t>
            </a:r>
            <a:r>
              <a:rPr lang="en-US" i="1" dirty="0" smtClean="0"/>
              <a:t>USA</a:t>
            </a:r>
          </a:p>
          <a:p>
            <a:pPr algn="l"/>
            <a:endParaRPr lang="en-US" altLang="en-US" i="1" dirty="0"/>
          </a:p>
          <a:p>
            <a:pPr algn="l"/>
            <a:r>
              <a:rPr lang="en-US" altLang="en-US" i="1" dirty="0"/>
              <a:t>IEEE Globecom </a:t>
            </a:r>
            <a:r>
              <a:rPr lang="en-US" altLang="en-US" i="1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2657"/>
            <a:ext cx="7543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Why New Architectures and Protocols Are Needed ?</a:t>
            </a:r>
            <a:r>
              <a:rPr lang="en-US" altLang="en-US" sz="3500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/>
              <a:t>Increased routing efficiency: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600" dirty="0" smtClean="0"/>
              <a:t>Take advantage linearity to significantly increase routing efficiency.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600" dirty="0" smtClean="0"/>
              <a:t>Multi-dimensional routing protocols would not very efficient.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600" dirty="0" smtClean="0"/>
              <a:t>Use flooding for route discovery and maintenance, which costs bandwidth, processing resources, delay.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600" dirty="0" smtClean="0"/>
              <a:t>Exploit linearity to eliminate or reduce route discovery.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/>
              <a:t>Increased reliability: 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600" dirty="0" smtClean="0"/>
              <a:t>With multidimensional routing protocols: node failures =&gt; route discovery or costly local repair.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600" dirty="0" smtClean="0"/>
              <a:t>If no other alternative links are available, the connectivity of the network is compromised.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600" dirty="0" smtClean="0"/>
              <a:t>In LSNs specialized solutions to overcome node failure. E.g. extend transmission range.  Easier with LSNs predictable structure.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600" dirty="0" smtClean="0"/>
              <a:t>Can use directional antenna technology in an efficient way to:  increase range, reduce interference, avoid hidden terminal problems, and minimize power consumption.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 smtClean="0"/>
              <a:t>Improved location management: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700" dirty="0" smtClean="0"/>
              <a:t>Topology discovery can provide information about node location.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700" dirty="0" smtClean="0"/>
              <a:t>Network can easily, and precisely locate problems and take corrective measures.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1700" dirty="0" smtClean="0"/>
              <a:t>Necessary for maintenance scheduling, surveillance, and quick emergency response.</a:t>
            </a:r>
          </a:p>
          <a:p>
            <a:pPr marL="486918" indent="-285750">
              <a:lnSpc>
                <a:spcPct val="80000"/>
              </a:lnSpc>
            </a:pPr>
            <a:r>
              <a:rPr lang="en-US" altLang="en-US" sz="1800" b="1" dirty="0"/>
              <a:t>LSN Classification: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1700" dirty="0" smtClean="0"/>
              <a:t>Thin and thick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1700" dirty="0" smtClean="0"/>
              <a:t>Multiple types of nodes/hierarchy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en-US" altLang="en-US" sz="1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514600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Pure </a:t>
            </a:r>
            <a:r>
              <a:rPr lang="en-US" altLang="en-US" sz="2000" dirty="0" err="1" smtClean="0"/>
              <a:t>multihop</a:t>
            </a:r>
            <a:r>
              <a:rPr lang="en-US" altLang="en-US" sz="2000" dirty="0" smtClean="0"/>
              <a:t> approach costly in energy</a:t>
            </a:r>
          </a:p>
          <a:p>
            <a:r>
              <a:rPr lang="en-US" altLang="en-US" sz="2000" dirty="0" smtClean="0"/>
              <a:t>We introduce a framework for monitoring LSNs with data collection using ferries</a:t>
            </a:r>
          </a:p>
          <a:p>
            <a:r>
              <a:rPr lang="en-US" altLang="en-US" sz="2000" dirty="0" smtClean="0"/>
              <a:t>Three types of nodes: SN, ferry, and sink</a:t>
            </a:r>
          </a:p>
          <a:p>
            <a:r>
              <a:rPr lang="en-US" altLang="en-US" sz="2000" dirty="0" smtClean="0"/>
              <a:t>SNs transmit to the ferry which transports data to the sink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FLSN System Architecture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20432" cy="233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3886200"/>
            <a:ext cx="8229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dirty="0" smtClean="0"/>
              <a:t>Distance </a:t>
            </a:r>
            <a:r>
              <a:rPr lang="en-US" altLang="en-US" sz="2000" dirty="0"/>
              <a:t>between consecutive SNs not limited by communication range</a:t>
            </a:r>
          </a:p>
          <a:p>
            <a:r>
              <a:rPr lang="en-US" altLang="en-US" sz="2000" dirty="0" smtClean="0"/>
              <a:t>In </a:t>
            </a:r>
            <a:r>
              <a:rPr lang="en-US" altLang="en-US" sz="2000" dirty="0" err="1" smtClean="0"/>
              <a:t>multihop</a:t>
            </a:r>
            <a:r>
              <a:rPr lang="en-US" altLang="en-US" sz="2000" dirty="0" smtClean="0"/>
              <a:t>: add nodes, or increase range for connectivity</a:t>
            </a:r>
            <a:endParaRPr lang="en-US" altLang="en-US" sz="2000" dirty="0"/>
          </a:p>
          <a:p>
            <a:r>
              <a:rPr lang="en-US" altLang="en-US" sz="2000" dirty="0"/>
              <a:t>Elimination of transmission interference and hidden terminal</a:t>
            </a:r>
          </a:p>
          <a:p>
            <a:r>
              <a:rPr lang="en-US" altLang="en-US" sz="2000" dirty="0"/>
              <a:t>Solves the problem of disproportionate use of nodes near sink</a:t>
            </a:r>
          </a:p>
          <a:p>
            <a:r>
              <a:rPr lang="en-US" altLang="en-US" sz="2000" dirty="0"/>
              <a:t>Ferry can perform functions such as data aggregation, scheduling, sensor operating system and software configuration/programming/updating, localization, and synchronization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FLSN System Architecture – Advantages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20432" cy="233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71488" y="2971800"/>
            <a:ext cx="3490912" cy="35814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 smtClean="0"/>
              <a:t>Sensor Node (SN): </a:t>
            </a:r>
          </a:p>
          <a:p>
            <a:pPr marL="347663" indent="-231775">
              <a:defRPr/>
            </a:pPr>
            <a:r>
              <a:rPr lang="en-US" sz="1800" dirty="0" smtClean="0"/>
              <a:t>Basic sensing, placed </a:t>
            </a:r>
            <a:r>
              <a:rPr lang="en-US" sz="1800" dirty="0"/>
              <a:t>at regular </a:t>
            </a:r>
            <a:r>
              <a:rPr lang="en-US" sz="1800" dirty="0" smtClean="0"/>
              <a:t>intervals</a:t>
            </a:r>
            <a:endParaRPr lang="en-US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b="1" dirty="0" smtClean="0"/>
              <a:t>Ferry: </a:t>
            </a:r>
          </a:p>
          <a:p>
            <a:pPr>
              <a:defRPr/>
            </a:pPr>
            <a:r>
              <a:rPr lang="en-US" sz="1800" dirty="0" smtClean="0"/>
              <a:t>More capable mobile node</a:t>
            </a:r>
          </a:p>
          <a:p>
            <a:pPr>
              <a:defRPr/>
            </a:pPr>
            <a:r>
              <a:rPr lang="en-US" sz="1800" dirty="0" smtClean="0"/>
              <a:t>Can vary speed</a:t>
            </a:r>
          </a:p>
          <a:p>
            <a:pPr>
              <a:defRPr/>
            </a:pPr>
            <a:r>
              <a:rPr lang="en-US" sz="1800" dirty="0" smtClean="0"/>
              <a:t>Type depends on application</a:t>
            </a:r>
            <a:endParaRPr lang="en-US" sz="1800" dirty="0"/>
          </a:p>
          <a:p>
            <a:pPr>
              <a:defRPr/>
            </a:pPr>
            <a:r>
              <a:rPr lang="en-US" sz="1800" dirty="0" smtClean="0"/>
              <a:t>Can be an UAV, AUV, etc.</a:t>
            </a:r>
          </a:p>
          <a:p>
            <a:pPr>
              <a:defRPr/>
            </a:pPr>
            <a:endParaRPr lang="en-US" sz="1800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-15876"/>
            <a:ext cx="7543800" cy="1003007"/>
          </a:xfrm>
        </p:spPr>
        <p:txBody>
          <a:bodyPr/>
          <a:lstStyle/>
          <a:p>
            <a:r>
              <a:rPr lang="en-US" altLang="en-US" dirty="0" smtClean="0"/>
              <a:t>Network Model</a:t>
            </a:r>
          </a:p>
        </p:txBody>
      </p:sp>
      <p:sp>
        <p:nvSpPr>
          <p:cNvPr id="17412" name="AutoShape 7" descr="data:image/jpeg;base64,/9j/4AAQSkZJRgABAQAAAQABAAD/2wCEAAkGBwgHBgkIBwgKCgkLDRYPDQwMDRsUFRAWIB0iIiAdHx8kKDQsJCYxJx8fLT0tMTU3Ojo6Iys/RD84QzQ5OjcBCgoKDQwNGg8PGjclHyU3Nzc3Nzc3Nzc3Nzc3Nzc3Nzc3Nzc3Nzc3Nzc3Nzc3Nzc3Nzc3Nzc3Nzc3Nzc3Nzc3N//AABEIAFkAhQMBIgACEQEDEQH/xAAbAAACAwEBAQAAAAAAAAAAAAAAAQMFBgQCB//EADwQAAEDAwIDBAYHBwUAAAAAAAEAAgMEBRESIQYxQRMiUXEHFDJhgdEjQlJTYpGxFSQzgpOh0haSsvDx/8QAFgEBAQEAAAAAAAAAAAAAAAAAAAEC/8QAFxEBAQEBAAAAAAAAAAAAAAAAABEhAf/aAAwDAQACEQMRAD8A+toOyWUIHumkCmgXVGE8JHZAuSSZSQNeU0jsgEjySkkZGwySPaxjdy5xwB8VBS1lPWtc6lk7VjfrtadJ8nYwfhlBMhIlB5IGvJRlLZAIQhFSdqekUn5D5o1yfcSfm35qUBesIiAPf9y74uHzT1S9Ih8XqbCMIIS6b7tn9Q/JeS6c/Ui/qH/FTFQvllDi2Gne8/acQ1v58/7ID6f7Mf8AuPyVBd5+J6eoMlLJZIqJoBLqoyZOMkgY64C0EDKktPrLog4nZsLTgDwyefngJVULezdpLBPpPZvc3WWHGx3QYS1Xzia7yVLbXpkjbKG9tPC1rYwd8gjGcDG2CVoIY+JTAGz1FEZcbvEeN/LJXLwhaLrZJKqO5XGnq6eY62CKHs+zfy5eGMddsLUKDM/sO7On7d9XTulzqD5GiQtP4dTTp+GF0OoL872r2P5YI/8ABXxBS0kqiiFquzvbvcvwiaP0AQbJXO9q91X8uR+hV9jCMIKamsj4pQ+a53CcNOQw1D2tz78O38lZ4TqZoqaF00ztMbcZPvJwB5kkBcFXK6K+W4GUtimimj0E4Dn9xw28cNf/AHQduCheyEIrpTCZCEQJIymgWEw0nwAHMlBIaCXHAC5Zp3SbMBDfBBLLUNZ3Yuf2lyFxJyTlRSysi3le1g/EQF5inhlY6SOeN7GkhzmvBAxzyVlVa2vqP2pXU1RUQtgjgMjHtp3jsuedTidJwNJxtnPu3ynCfpJqbhIy2x2uatrpaqZ0WmZrMwkueOfItG2OWBzzsqrjf0hGvt1VarRQVbGTZjdVTM0hzPraW89wCN8bZ2UXoibLSVdZV3K2vNKWtayokiDBHs4kh7gBpwAD3urdj0cR9Jfc+JCMs4bpox41F1a3/iwrDXaHi++QMnZeqCgLZHRzM/aToyHtcQQNLBgZ5DvZGDk9d3JPPUjFntkJdj+K9gjaB463N36+y1w96nobCYpJ56upc6ad4kkEGWNyGhuxOXcmjkR5KjK2STii3UUNqjr6KqqIQXSSz01RPJ3iXe0XNzzwDjGwGU6ey8Y1l3julbdDTlgcBDAx3Z7HDSYnShu4yTuenPpvYKaCmj7OniZGzOcMbjJ8V7KowPF9rv8APavpL9M1okbygZEAc4BOjJxz5nCdTQXGymxVN6u77jHT1scZL2jLXyB0esOA1Ed4DBz45WxudMa231NM3SHSRlrS4ZAd0P54VXdbZNfuGoKZzvVqh4p5++CdD2ua/B+IIQXaF6whFdeEYUmEYREWlPSpMIwg+bemjiK4WKz0UVrqTTyVMji97B39LADgHpuRn/1d1R6Oobo2Ke8cQXuoquya2R0c7IoyQOjAzAGc+PmqL04UFTXspOyp55GxYDezYXas5BwB5hXN64klt/BduuNeypm7anhMrIe65znsHPBHUqCjuXo14Yilc992qzFFA8ntp2El31cO04AADsjrkbrCcJ11VHSVlA24eq0WoSTfQmTXq7p7o3dkAZC2vFV4ZFFFSNircuY2eEuqJHta4btGhxPIjfHLyWR9Hr5qHiuhllpQ6CRzg988OrLNJzp25nP6JFXEvB93udXUV8919YgkeSHU8EpBB5BrR7LcHGM7bjfmb7gOjbT3V54ie89m390FRHojDw9zXODTs12NJyAM5ye8CtlHdbHN+8NifSPYSWzPpnRj3HJAB23XPcLtT3O3wytw2WEtnp6jbSHjIIxzwRlpHg73otyNO1rWjujnvnOcplUVmu0U9QxtPoZTTABsRdl0T98tx4bfBX+k+KrKMhLSpCD4pYdnmMeGEEWEYUpalhBHhCkwhB0oQkqGkhCgYJHIrFHhy8x1MFLT3ukEMUIwyShJBaO6M4kBJ65z05Y2WjLLpGAyOop5ABvJNGQ4/Buy53UlwdP20tyDHadGIoANs56koMlX8OXuWaeCputC31mLRHEKIj2nFux7Qnbuk8/a9y6KbhptGTRNuMYlhY0OjjYeZzhoxuTgZPuI8Vd19rp6trW1ss9UGu1NEk5bpI6jTjBRQwQ25hZQUUEDSST2bRuSckk9d1BXf6NqJGl5q44ZXM06tJeR55OD/wB3VjT2ipp3ilF1mD3xlwmZEzLMEDADg4dTzypIrw57Q5unBGcHun8ivDruwVcUkhaMNc3Y554+SDrloI6K2v0vkllEgkM8xBe52RuSAOm2wAwrQ81S1dzbU0skUEMsjnDbSw4XQK2rm/h0gjB+tI8bfAKixSUMRLWBr3l7uriveUHokJZ9ySEBlCElR0oQhAJJlJQIqN8YdzUqRQcrqVh6Lz6o1dfRCo4X2+B5y+Jjj+IZXplHEz2I2N8m4XWhQQiEJ9mpUII9CeleigoPOEYTQgWEJoVH/9k="/>
          <p:cNvSpPr>
            <a:spLocks noChangeAspect="1" noChangeArrowheads="1"/>
          </p:cNvSpPr>
          <p:nvPr/>
        </p:nvSpPr>
        <p:spPr bwMode="auto">
          <a:xfrm>
            <a:off x="63500" y="-439738"/>
            <a:ext cx="1266825" cy="84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3" name="AutoShape 9" descr="data:image/jpeg;base64,/9j/4AAQSkZJRgABAQAAAQABAAD/2wCEAAkGBwgHBgkIBwgKCgkLDRYPDQwMDRsUFRAWIB0iIiAdHx8kKDQsJCYxJx8fLT0tMTU3Ojo6Iys/RD84QzQ5OjcBCgoKDQwNGg8PGjclHyU3Nzc3Nzc3Nzc3Nzc3Nzc3Nzc3Nzc3Nzc3Nzc3Nzc3Nzc3Nzc3Nzc3Nzc3Nzc3Nzc3N//AABEIAFkAhQMBIgACEQEDEQH/xAAbAAACAwEBAQAAAAAAAAAAAAAAAQMFBgQCB//EADwQAAEDAwIDBAYHBwUAAAAAAAEAAgMEBRESIQYxQRMiUXEHFDJhgdEjQlJTYpGxFSQzgpOh0haSsvDx/8QAFgEBAQEAAAAAAAAAAAAAAAAAAAEC/8QAFxEBAQEBAAAAAAAAAAAAAAAAABEhAf/aAAwDAQACEQMRAD8A+toOyWUIHumkCmgXVGE8JHZAuSSZSQNeU0jsgEjySkkZGwySPaxjdy5xwB8VBS1lPWtc6lk7VjfrtadJ8nYwfhlBMhIlB5IGvJRlLZAIQhFSdqekUn5D5o1yfcSfm35qUBesIiAPf9y74uHzT1S9Ih8XqbCMIIS6b7tn9Q/JeS6c/Ui/qH/FTFQvllDi2Gne8/acQ1v58/7ID6f7Mf8AuPyVBd5+J6eoMlLJZIqJoBLqoyZOMkgY64C0EDKktPrLog4nZsLTgDwyefngJVULezdpLBPpPZvc3WWHGx3QYS1Xzia7yVLbXpkjbKG9tPC1rYwd8gjGcDG2CVoIY+JTAGz1FEZcbvEeN/LJXLwhaLrZJKqO5XGnq6eY62CKHs+zfy5eGMddsLUKDM/sO7On7d9XTulzqD5GiQtP4dTTp+GF0OoL872r2P5YI/8ABXxBS0kqiiFquzvbvcvwiaP0AQbJXO9q91X8uR+hV9jCMIKamsj4pQ+a53CcNOQw1D2tz78O38lZ4TqZoqaF00ztMbcZPvJwB5kkBcFXK6K+W4GUtimimj0E4Dn9xw28cNf/AHQduCheyEIrpTCZCEQJIymgWEw0nwAHMlBIaCXHAC5Zp3SbMBDfBBLLUNZ3Yuf2lyFxJyTlRSysi3le1g/EQF5inhlY6SOeN7GkhzmvBAxzyVlVa2vqP2pXU1RUQtgjgMjHtp3jsuedTidJwNJxtnPu3ynCfpJqbhIy2x2uatrpaqZ0WmZrMwkueOfItG2OWBzzsqrjf0hGvt1VarRQVbGTZjdVTM0hzPraW89wCN8bZ2UXoibLSVdZV3K2vNKWtayokiDBHs4kh7gBpwAD3urdj0cR9Jfc+JCMs4bpox41F1a3/iwrDXaHi++QMnZeqCgLZHRzM/aToyHtcQQNLBgZ5DvZGDk9d3JPPUjFntkJdj+K9gjaB463N36+y1w96nobCYpJ56upc6ad4kkEGWNyGhuxOXcmjkR5KjK2STii3UUNqjr6KqqIQXSSz01RPJ3iXe0XNzzwDjGwGU6ey8Y1l3julbdDTlgcBDAx3Z7HDSYnShu4yTuenPpvYKaCmj7OniZGzOcMbjJ8V7KowPF9rv8APavpL9M1okbygZEAc4BOjJxz5nCdTQXGymxVN6u77jHT1scZL2jLXyB0esOA1Ed4DBz45WxudMa231NM3SHSRlrS4ZAd0P54VXdbZNfuGoKZzvVqh4p5++CdD2ua/B+IIQXaF6whFdeEYUmEYREWlPSpMIwg+bemjiK4WKz0UVrqTTyVMji97B39LADgHpuRn/1d1R6Oobo2Ke8cQXuoquya2R0c7IoyQOjAzAGc+PmqL04UFTXspOyp55GxYDezYXas5BwB5hXN64klt/BduuNeypm7anhMrIe65znsHPBHUqCjuXo14Yilc992qzFFA8ntp2El31cO04AADsjrkbrCcJ11VHSVlA24eq0WoSTfQmTXq7p7o3dkAZC2vFV4ZFFFSNircuY2eEuqJHta4btGhxPIjfHLyWR9Hr5qHiuhllpQ6CRzg988OrLNJzp25nP6JFXEvB93udXUV8919YgkeSHU8EpBB5BrR7LcHGM7bjfmb7gOjbT3V54ie89m390FRHojDw9zXODTs12NJyAM5ye8CtlHdbHN+8NifSPYSWzPpnRj3HJAB23XPcLtT3O3wytw2WEtnp6jbSHjIIxzwRlpHg73otyNO1rWjujnvnOcplUVmu0U9QxtPoZTTABsRdl0T98tx4bfBX+k+KrKMhLSpCD4pYdnmMeGEEWEYUpalhBHhCkwhB0oQkqGkhCgYJHIrFHhy8x1MFLT3ukEMUIwyShJBaO6M4kBJ65z05Y2WjLLpGAyOop5ABvJNGQ4/Buy53UlwdP20tyDHadGIoANs56koMlX8OXuWaeCputC31mLRHEKIj2nFux7Qnbuk8/a9y6KbhptGTRNuMYlhY0OjjYeZzhoxuTgZPuI8Vd19rp6trW1ss9UGu1NEk5bpI6jTjBRQwQ25hZQUUEDSST2bRuSckk9d1BXf6NqJGl5q44ZXM06tJeR55OD/wB3VjT2ipp3ilF1mD3xlwmZEzLMEDADg4dTzypIrw57Q5unBGcHun8ivDruwVcUkhaMNc3Y554+SDrloI6K2v0vkllEgkM8xBe52RuSAOm2wAwrQ81S1dzbU0skUEMsjnDbSw4XQK2rm/h0gjB+tI8bfAKixSUMRLWBr3l7uriveUHokJZ9ySEBlCElR0oQhAJJlJQIqN8YdzUqRQcrqVh6Lz6o1dfRCo4X2+B5y+Jjj+IZXplHEz2I2N8m4XWhQQiEJ9mpUII9CeleigoPOEYTQgWEJoVH/9k="/>
          <p:cNvSpPr>
            <a:spLocks noChangeAspect="1" noChangeArrowheads="1"/>
          </p:cNvSpPr>
          <p:nvPr/>
        </p:nvSpPr>
        <p:spPr bwMode="auto">
          <a:xfrm>
            <a:off x="215900" y="-287338"/>
            <a:ext cx="1266825" cy="84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4" name="AutoShape 11" descr="data:image/jpeg;base64,/9j/4AAQSkZJRgABAQAAAQABAAD/2wCEAAkGBwgHBgkIBwgKCgkLDRYPDQwMDRsUFRAWIB0iIiAdHx8kKDQsJCYxJx8fLT0tMTU3Ojo6Iys/RD84QzQ5OjcBCgoKDQwNGg8PGjclHyU3Nzc3Nzc3Nzc3Nzc3Nzc3Nzc3Nzc3Nzc3Nzc3Nzc3Nzc3Nzc3Nzc3Nzc3Nzc3Nzc3N//AABEIAFkAhQMBIgACEQEDEQH/xAAbAAACAwEBAQAAAAAAAAAAAAAAAQMFBgQCB//EADwQAAEDAwIDBAYHBwUAAAAAAAEAAgMEBRESIQYxQRMiUXEHFDJhgdEjQlJTYpGxFSQzgpOh0haSsvDx/8QAFgEBAQEAAAAAAAAAAAAAAAAAAAEC/8QAFxEBAQEBAAAAAAAAAAAAAAAAABEhAf/aAAwDAQACEQMRAD8A+toOyWUIHumkCmgXVGE8JHZAuSSZSQNeU0jsgEjySkkZGwySPaxjdy5xwB8VBS1lPWtc6lk7VjfrtadJ8nYwfhlBMhIlB5IGvJRlLZAIQhFSdqekUn5D5o1yfcSfm35qUBesIiAPf9y74uHzT1S9Ih8XqbCMIIS6b7tn9Q/JeS6c/Ui/qH/FTFQvllDi2Gne8/acQ1v58/7ID6f7Mf8AuPyVBd5+J6eoMlLJZIqJoBLqoyZOMkgY64C0EDKktPrLog4nZsLTgDwyefngJVULezdpLBPpPZvc3WWHGx3QYS1Xzia7yVLbXpkjbKG9tPC1rYwd8gjGcDG2CVoIY+JTAGz1FEZcbvEeN/LJXLwhaLrZJKqO5XGnq6eY62CKHs+zfy5eGMddsLUKDM/sO7On7d9XTulzqD5GiQtP4dTTp+GF0OoL872r2P5YI/8ABXxBS0kqiiFquzvbvcvwiaP0AQbJXO9q91X8uR+hV9jCMIKamsj4pQ+a53CcNOQw1D2tz78O38lZ4TqZoqaF00ztMbcZPvJwB5kkBcFXK6K+W4GUtimimj0E4Dn9xw28cNf/AHQduCheyEIrpTCZCEQJIymgWEw0nwAHMlBIaCXHAC5Zp3SbMBDfBBLLUNZ3Yuf2lyFxJyTlRSysi3le1g/EQF5inhlY6SOeN7GkhzmvBAxzyVlVa2vqP2pXU1RUQtgjgMjHtp3jsuedTidJwNJxtnPu3ynCfpJqbhIy2x2uatrpaqZ0WmZrMwkueOfItG2OWBzzsqrjf0hGvt1VarRQVbGTZjdVTM0hzPraW89wCN8bZ2UXoibLSVdZV3K2vNKWtayokiDBHs4kh7gBpwAD3urdj0cR9Jfc+JCMs4bpox41F1a3/iwrDXaHi++QMnZeqCgLZHRzM/aToyHtcQQNLBgZ5DvZGDk9d3JPPUjFntkJdj+K9gjaB463N36+y1w96nobCYpJ56upc6ad4kkEGWNyGhuxOXcmjkR5KjK2STii3UUNqjr6KqqIQXSSz01RPJ3iXe0XNzzwDjGwGU6ey8Y1l3julbdDTlgcBDAx3Z7HDSYnShu4yTuenPpvYKaCmj7OniZGzOcMbjJ8V7KowPF9rv8APavpL9M1okbygZEAc4BOjJxz5nCdTQXGymxVN6u77jHT1scZL2jLXyB0esOA1Ed4DBz45WxudMa231NM3SHSRlrS4ZAd0P54VXdbZNfuGoKZzvVqh4p5++CdD2ua/B+IIQXaF6whFdeEYUmEYREWlPSpMIwg+bemjiK4WKz0UVrqTTyVMji97B39LADgHpuRn/1d1R6Oobo2Ke8cQXuoquya2R0c7IoyQOjAzAGc+PmqL04UFTXspOyp55GxYDezYXas5BwB5hXN64klt/BduuNeypm7anhMrIe65znsHPBHUqCjuXo14Yilc992qzFFA8ntp2El31cO04AADsjrkbrCcJ11VHSVlA24eq0WoSTfQmTXq7p7o3dkAZC2vFV4ZFFFSNircuY2eEuqJHta4btGhxPIjfHLyWR9Hr5qHiuhllpQ6CRzg988OrLNJzp25nP6JFXEvB93udXUV8919YgkeSHU8EpBB5BrR7LcHGM7bjfmb7gOjbT3V54ie89m390FRHojDw9zXODTs12NJyAM5ye8CtlHdbHN+8NifSPYSWzPpnRj3HJAB23XPcLtT3O3wytw2WEtnp6jbSHjIIxzwRlpHg73otyNO1rWjujnvnOcplUVmu0U9QxtPoZTTABsRdl0T98tx4bfBX+k+KrKMhLSpCD4pYdnmMeGEEWEYUpalhBHhCkwhB0oQkqGkhCgYJHIrFHhy8x1MFLT3ukEMUIwyShJBaO6M4kBJ65z05Y2WjLLpGAyOop5ABvJNGQ4/Buy53UlwdP20tyDHadGIoANs56koMlX8OXuWaeCputC31mLRHEKIj2nFux7Qnbuk8/a9y6KbhptGTRNuMYlhY0OjjYeZzhoxuTgZPuI8Vd19rp6trW1ss9UGu1NEk5bpI6jTjBRQwQ25hZQUUEDSST2bRuSckk9d1BXf6NqJGl5q44ZXM06tJeR55OD/wB3VjT2ipp3ilF1mD3xlwmZEzLMEDADg4dTzypIrw57Q5unBGcHun8ivDruwVcUkhaMNc3Y554+SDrloI6K2v0vkllEgkM8xBe52RuSAOm2wAwrQ81S1dzbU0skUEMsjnDbSw4XQK2rm/h0gjB+tI8bfAKixSUMRLWBr3l7uriveUHokJZ9ySEBlCElR0oQhAJJlJQIqN8YdzUqRQcrqVh6Lz6o1dfRCo4X2+B5y+Jjj+IZXplHEz2I2N8m4XWhQQiEJ9mpUII9CeleigoPOEYTQgWEJoVH/9k="/>
          <p:cNvSpPr>
            <a:spLocks noChangeAspect="1" noChangeArrowheads="1"/>
          </p:cNvSpPr>
          <p:nvPr/>
        </p:nvSpPr>
        <p:spPr bwMode="auto">
          <a:xfrm>
            <a:off x="368300" y="-134938"/>
            <a:ext cx="1266825" cy="84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7415" name="Picture 13" descr="https://encrypted-tbn3.gstatic.com/images?q=tbn:ANd9GcSOtBYJbfoR2HlmCOjgsk5K-F_28GYtPT-1xMg5V_iV2Gn3mMX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84197"/>
            <a:ext cx="2292445" cy="15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99" y="1013506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0.gstatic.com/images?q=tbn:ANd9GcRBaxPsPR25vf1v0RErFnyg9uFV5hrSVR-DET4JAYWKAKDux_DmE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4" y="987131"/>
            <a:ext cx="2753222" cy="18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encrypted-tbn3.gstatic.com/images?q=tbn:ANd9GcQicwwYbgKbaWB5TatgOJKJ3OYzxA0PjvgvzInjhtA1CboIz68FC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12" y="3000829"/>
            <a:ext cx="102342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236243" y="3000829"/>
            <a:ext cx="3490912" cy="3581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100" b="1" dirty="0"/>
              <a:t>Sink:</a:t>
            </a:r>
          </a:p>
          <a:p>
            <a:pPr>
              <a:defRPr/>
            </a:pPr>
            <a:r>
              <a:rPr lang="en-US" sz="2300" dirty="0"/>
              <a:t>Transmit to NCC </a:t>
            </a:r>
          </a:p>
          <a:p>
            <a:pPr>
              <a:defRPr/>
            </a:pPr>
            <a:r>
              <a:rPr lang="en-US" sz="2300" dirty="0"/>
              <a:t>Uses Available technology in region (e.g. </a:t>
            </a:r>
            <a:r>
              <a:rPr lang="en-US" sz="2300" dirty="0" err="1"/>
              <a:t>WiMAX</a:t>
            </a:r>
            <a:r>
              <a:rPr lang="en-US" sz="2300" dirty="0"/>
              <a:t>, GPRS, cellular, etc.) </a:t>
            </a:r>
          </a:p>
          <a:p>
            <a:pPr>
              <a:defRPr/>
            </a:pPr>
            <a:r>
              <a:rPr lang="en-US" sz="2300" dirty="0"/>
              <a:t>Multiple ferries/segments:</a:t>
            </a:r>
          </a:p>
          <a:p>
            <a:pPr lvl="1">
              <a:defRPr/>
            </a:pPr>
            <a:r>
              <a:rPr lang="en-US" kern="0" dirty="0" smtClean="0"/>
              <a:t>reduce </a:t>
            </a:r>
            <a:r>
              <a:rPr lang="en-US" kern="0" dirty="0"/>
              <a:t>e2e data delivery delay</a:t>
            </a:r>
          </a:p>
          <a:p>
            <a:pPr lvl="1">
              <a:defRPr/>
            </a:pPr>
            <a:r>
              <a:rPr lang="en-US" kern="0" dirty="0"/>
              <a:t>Increased </a:t>
            </a:r>
            <a:r>
              <a:rPr lang="en-US" kern="0" dirty="0" smtClean="0"/>
              <a:t>throughput (parallelism).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Increased reliability </a:t>
            </a:r>
            <a:endParaRPr lang="en-US" kern="0" dirty="0" smtClean="0"/>
          </a:p>
          <a:p>
            <a:pPr lvl="1">
              <a:defRPr/>
            </a:pPr>
            <a:r>
              <a:rPr lang="en-US" kern="0" dirty="0" smtClean="0"/>
              <a:t>Reduced ferry requirements</a:t>
            </a:r>
            <a:endParaRPr lang="en-US" sz="4000" dirty="0"/>
          </a:p>
          <a:p>
            <a:pPr fontAlgn="auto">
              <a:defRPr/>
            </a:pPr>
            <a:endParaRPr lang="en-US" sz="1800" dirty="0" smtClean="0"/>
          </a:p>
        </p:txBody>
      </p:sp>
      <p:pic>
        <p:nvPicPr>
          <p:cNvPr id="13" name="Picture 4" descr="https://encrypted-tbn0.gstatic.com/images?q=tbn:ANd9GcQgTle0-fMQnDfP6NfZGcRbJd_M9TX8rmC-e8eFrdvATKj9ZHQ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0" y="4502228"/>
            <a:ext cx="646748" cy="213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4419600" cy="5138737"/>
          </a:xfrm>
        </p:spPr>
        <p:txBody>
          <a:bodyPr>
            <a:normAutofit fontScale="40000" lnSpcReduction="20000"/>
          </a:bodyPr>
          <a:lstStyle/>
          <a:p>
            <a:r>
              <a:rPr lang="en-US" sz="4300" dirty="0"/>
              <a:t>n: This is the number of sensor nodes</a:t>
            </a:r>
          </a:p>
          <a:p>
            <a:r>
              <a:rPr lang="en-US" sz="4300" dirty="0"/>
              <a:t>d: This the physical distance between each of two consecutive sensor nodes.</a:t>
            </a:r>
          </a:p>
          <a:p>
            <a:r>
              <a:rPr lang="en-US" sz="4300" dirty="0"/>
              <a:t>L: The length of data which is  exchanged with the ferry (in bytes).</a:t>
            </a:r>
          </a:p>
          <a:p>
            <a:r>
              <a:rPr lang="en-US" sz="4300" dirty="0"/>
              <a:t>R: The bit rate for the communication between the SN and the ferry.</a:t>
            </a:r>
          </a:p>
          <a:p>
            <a:r>
              <a:rPr lang="en-US" sz="4300" dirty="0" err="1"/>
              <a:t>R</a:t>
            </a:r>
            <a:r>
              <a:rPr lang="en-US" sz="4300" baseline="-25000" dirty="0" err="1"/>
              <a:t>s</a:t>
            </a:r>
            <a:r>
              <a:rPr lang="en-US" sz="4300" dirty="0"/>
              <a:t>: This is the sensing range of a sensor node.</a:t>
            </a:r>
          </a:p>
          <a:p>
            <a:r>
              <a:rPr lang="en-US" sz="4300" dirty="0" err="1"/>
              <a:t>R</a:t>
            </a:r>
            <a:r>
              <a:rPr lang="en-US" sz="4300" baseline="-25000" dirty="0" err="1"/>
              <a:t>c</a:t>
            </a:r>
            <a:r>
              <a:rPr lang="en-US" sz="4300" dirty="0"/>
              <a:t>: The communication range of an SN. </a:t>
            </a:r>
          </a:p>
          <a:p>
            <a:r>
              <a:rPr lang="en-US" sz="4300" dirty="0"/>
              <a:t>Message time-out value T </a:t>
            </a:r>
            <a:endParaRPr lang="en-US" sz="4300" dirty="0" smtClean="0"/>
          </a:p>
          <a:p>
            <a:r>
              <a:rPr lang="en-US" sz="4300" dirty="0" smtClean="0"/>
              <a:t>Message delay:  most </a:t>
            </a:r>
            <a:r>
              <a:rPr lang="en-US" sz="4300" dirty="0"/>
              <a:t>significant </a:t>
            </a:r>
            <a:r>
              <a:rPr lang="en-US" sz="4300" dirty="0" smtClean="0"/>
              <a:t>delay value</a:t>
            </a:r>
            <a:endParaRPr lang="en-US" sz="4300" dirty="0"/>
          </a:p>
          <a:p>
            <a:r>
              <a:rPr lang="en-US" sz="4300" dirty="0"/>
              <a:t>Two types of data traffic are considered:</a:t>
            </a:r>
          </a:p>
          <a:p>
            <a:pPr lvl="1"/>
            <a:r>
              <a:rPr lang="en-US" sz="4300" dirty="0"/>
              <a:t>Best effort (BE) traffic</a:t>
            </a:r>
          </a:p>
          <a:p>
            <a:pPr lvl="1"/>
            <a:r>
              <a:rPr lang="en-US" sz="4300" dirty="0"/>
              <a:t>Priority traffic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 Parameters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352562"/>
            <a:ext cx="4037883" cy="29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2"/>
                <a:ext cx="4191000" cy="5138737"/>
              </a:xfrm>
            </p:spPr>
            <p:txBody>
              <a:bodyPr/>
              <a:lstStyle/>
              <a:p>
                <a:r>
                  <a:rPr lang="en-US" sz="2800" dirty="0" smtClean="0"/>
                  <a:t>Ferry </a:t>
                </a:r>
                <a:r>
                  <a:rPr lang="en-US" sz="2800" dirty="0"/>
                  <a:t>moves between sinks at a constant speed, collecting data from SNs and delivering to the next sink:</a:t>
                </a:r>
              </a:p>
              <a:p>
                <a:pPr lvl="1"/>
                <a:r>
                  <a:rPr lang="en-US" sz="2400" dirty="0"/>
                  <a:t>Parameters:</a:t>
                </a:r>
              </a:p>
              <a:p>
                <a:pPr lvl="2"/>
                <a:r>
                  <a:rPr lang="en-US" sz="1800" dirty="0" smtClean="0"/>
                  <a:t>Ferry </a:t>
                </a:r>
                <a:r>
                  <a:rPr lang="en-US" sz="1800" dirty="0"/>
                  <a:t>speed: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𝑠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800" dirty="0" smtClean="0"/>
                  <a:t>Average Delay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𝑎𝑣𝑔</m:t>
                        </m:r>
                      </m:sub>
                      <m:sup/>
                    </m:sSubSup>
                  </m:oMath>
                </a14:m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2"/>
                <a:r>
                  <a:rPr lang="en-US" sz="1800" i="1" dirty="0" smtClean="0"/>
                  <a:t>Min Speed: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2"/>
                <a:ext cx="4191000" cy="5138737"/>
              </a:xfrm>
              <a:blipFill rotWithShape="1">
                <a:blip r:embed="rId3"/>
                <a:stretch>
                  <a:fillRect t="-1186" r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Ferry Mobility Protocols:  Constant Speed Ferry (CSF) Algorithm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352562"/>
            <a:ext cx="4037883" cy="29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5199"/>
                <a:ext cx="8229600" cy="3200401"/>
              </a:xfrm>
            </p:spPr>
            <p:txBody>
              <a:bodyPr/>
              <a:lstStyle/>
              <a:p>
                <a:r>
                  <a:rPr lang="en-US" sz="2400" dirty="0" smtClean="0"/>
                  <a:t>Ferry moves in same way as CSF but with two speeds: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: Speed while in communication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r>
                  <a:rPr lang="en-US" sz="2000" dirty="0" smtClean="0"/>
                  <a:t>: Speed while in no communication (between SNs).  Usually by ferry speed limitations.</a:t>
                </a:r>
              </a:p>
              <a:p>
                <a:r>
                  <a:rPr lang="en-US" sz="2400" dirty="0" smtClean="0"/>
                  <a:t>Average delay: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𝑎𝑣𝑔</m:t>
                        </m:r>
                      </m:sub>
                      <m:sup/>
                    </m:sSubSup>
                    <m:r>
                      <a:rPr lang="en-US" sz="2400" b="0" i="1" smtClean="0">
                        <a:latin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−1)(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Buffer of ferry: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sub>
                      <m:sup/>
                    </m:sSubSup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5199"/>
                <a:ext cx="8229600" cy="3200401"/>
              </a:xfrm>
              <a:blipFill rotWithShape="1">
                <a:blip r:embed="rId2"/>
                <a:stretch>
                  <a:fillRect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Variable Speed Ferry (VSF) Algorithm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4258"/>
            <a:ext cx="5410200" cy="192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5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5773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For some applications:  message arrival rate at the SNs is variable. </a:t>
            </a:r>
          </a:p>
          <a:p>
            <a:r>
              <a:rPr lang="en-US" sz="2200" dirty="0"/>
              <a:t>Quality and/or quality of data collection can increase with emergency or special situations (special audio/video capabilities, turned ON as needed. Response to certain events, intruder detection, high temperature, pressure, or vibration in a pipeline, etc.) – Can use push or pull.</a:t>
            </a:r>
          </a:p>
          <a:p>
            <a:r>
              <a:rPr lang="en-US" sz="2200" dirty="0"/>
              <a:t>In ASF, Ferry speed while in communication is determined by the amount of data in the SN buffer:</a:t>
            </a:r>
          </a:p>
          <a:p>
            <a:pPr lvl="1"/>
            <a:r>
              <a:rPr lang="en-US" sz="1900" dirty="0" err="1"/>
              <a:t>s</a:t>
            </a:r>
            <a:r>
              <a:rPr lang="en-US" sz="1900" baseline="-25000" dirty="0" err="1"/>
              <a:t>c</a:t>
            </a:r>
            <a:r>
              <a:rPr lang="en-US" sz="1900" dirty="0"/>
              <a:t>: </a:t>
            </a:r>
            <a:r>
              <a:rPr lang="en-US" sz="1900" dirty="0" smtClean="0"/>
              <a:t>variable (depends on SN buffer size)</a:t>
            </a:r>
            <a:endParaRPr lang="en-US" sz="1900" baseline="-25000" dirty="0"/>
          </a:p>
          <a:p>
            <a:pPr lvl="1"/>
            <a:r>
              <a:rPr lang="en-US" sz="1900" dirty="0" err="1"/>
              <a:t>s</a:t>
            </a:r>
            <a:r>
              <a:rPr lang="en-US" sz="1900" baseline="-25000" dirty="0" err="1"/>
              <a:t>nc</a:t>
            </a:r>
            <a:r>
              <a:rPr lang="en-US" sz="1900" dirty="0"/>
              <a:t>: </a:t>
            </a:r>
            <a:r>
              <a:rPr lang="en-US" sz="1900" dirty="0" smtClean="0"/>
              <a:t>constant </a:t>
            </a:r>
            <a:endParaRPr lang="en-US" sz="1900" dirty="0"/>
          </a:p>
          <a:p>
            <a:r>
              <a:rPr lang="en-US" sz="2200" dirty="0"/>
              <a:t>In CSF and VSF algorithms, </a:t>
            </a:r>
            <a:r>
              <a:rPr lang="en-US" sz="2200" dirty="0" smtClean="0"/>
              <a:t>delay </a:t>
            </a:r>
            <a:r>
              <a:rPr lang="en-US" sz="2200" dirty="0"/>
              <a:t>is bounded. </a:t>
            </a:r>
          </a:p>
          <a:p>
            <a:r>
              <a:rPr lang="en-US" sz="2200" dirty="0"/>
              <a:t>In ASF, </a:t>
            </a:r>
            <a:r>
              <a:rPr lang="en-US" sz="2200" dirty="0" smtClean="0"/>
              <a:t>delay </a:t>
            </a:r>
            <a:r>
              <a:rPr lang="en-US" sz="2200" dirty="0"/>
              <a:t>is </a:t>
            </a:r>
            <a:r>
              <a:rPr lang="en-US" sz="2200" dirty="0" smtClean="0"/>
              <a:t>un-bounded – Large data in an SN can slow down ferry in a detrimental fashion.</a:t>
            </a:r>
            <a:endParaRPr lang="en-US" sz="2200" dirty="0"/>
          </a:p>
          <a:p>
            <a:r>
              <a:rPr lang="en-US" sz="2200" dirty="0" smtClean="0"/>
              <a:t>To bound delay:  delay </a:t>
            </a:r>
            <a:r>
              <a:rPr lang="en-US" sz="2200" dirty="0"/>
              <a:t>allocation strategy is used. 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Adaptable Speed Ferry </a:t>
            </a:r>
            <a:r>
              <a:rPr lang="en-US" dirty="0" smtClean="0"/>
              <a:t>(ASF)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371600"/>
            <a:ext cx="6400800" cy="289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Adaptable Speed Ferry Algorithm – Cont’d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4495800"/>
            <a:ext cx="82296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Delay </a:t>
            </a:r>
            <a:r>
              <a:rPr lang="en-US" dirty="0"/>
              <a:t>allocation strategy favor collecting </a:t>
            </a:r>
            <a:r>
              <a:rPr lang="en-US" b="1" dirty="0"/>
              <a:t>less data from far SNs </a:t>
            </a:r>
            <a:r>
              <a:rPr lang="en-US" dirty="0"/>
              <a:t>and </a:t>
            </a:r>
            <a:r>
              <a:rPr lang="en-US" b="1" dirty="0"/>
              <a:t>more data from </a:t>
            </a:r>
            <a:r>
              <a:rPr lang="en-US" b="1" dirty="0" smtClean="0"/>
              <a:t>close SNs</a:t>
            </a:r>
            <a:r>
              <a:rPr lang="en-US" i="1" dirty="0" smtClean="0"/>
              <a:t> </a:t>
            </a:r>
            <a:r>
              <a:rPr lang="en-US" dirty="0" smtClean="0"/>
              <a:t>to the </a:t>
            </a:r>
            <a:r>
              <a:rPr lang="en-US" b="1" dirty="0" smtClean="0"/>
              <a:t>destination </a:t>
            </a:r>
            <a:r>
              <a:rPr lang="en-US" b="1" dirty="0"/>
              <a:t>sink </a:t>
            </a:r>
            <a:r>
              <a:rPr lang="en-US" dirty="0"/>
              <a:t>in order to reduce total end-to-end delay.</a:t>
            </a:r>
          </a:p>
          <a:p>
            <a:pPr fontAlgn="auto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72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29839" cy="1782762"/>
          </a:xfrm>
        </p:spPr>
        <p:txBody>
          <a:bodyPr>
            <a:noAutofit/>
          </a:bodyPr>
          <a:lstStyle/>
          <a:p>
            <a:r>
              <a:rPr lang="en-US" sz="3200" dirty="0"/>
              <a:t>Adaptable Speed Ferry </a:t>
            </a:r>
            <a:r>
              <a:rPr lang="en-US" sz="3200" dirty="0" smtClean="0"/>
              <a:t>Algorithm (ARF)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39" y="35681"/>
            <a:ext cx="4877993" cy="479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3" y="2433268"/>
            <a:ext cx="39473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60" y="4812713"/>
            <a:ext cx="4915546" cy="197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3938192" cy="205739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Node contains two </a:t>
            </a:r>
            <a:r>
              <a:rPr lang="en-US" sz="2800" dirty="0" smtClean="0"/>
              <a:t>buffers: BE </a:t>
            </a:r>
            <a:r>
              <a:rPr lang="en-US" sz="2800" dirty="0"/>
              <a:t>and </a:t>
            </a:r>
            <a:r>
              <a:rPr lang="en-US" sz="2800" dirty="0" smtClean="0"/>
              <a:t>priority. 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use </a:t>
            </a:r>
            <a:r>
              <a:rPr lang="en-US" sz="2800" dirty="0" smtClean="0"/>
              <a:t>variable </a:t>
            </a:r>
            <a:r>
              <a:rPr lang="el-GR" sz="2800" dirty="0" smtClean="0"/>
              <a:t>λ</a:t>
            </a:r>
            <a:r>
              <a:rPr lang="en-US" sz="2800" dirty="0" smtClean="0"/>
              <a:t> to allocate: </a:t>
            </a:r>
            <a:r>
              <a:rPr lang="el-GR" sz="2800" dirty="0"/>
              <a:t>λ</a:t>
            </a:r>
            <a:r>
              <a:rPr lang="en-US" sz="2800" dirty="0" smtClean="0"/>
              <a:t> = </a:t>
            </a:r>
            <a:r>
              <a:rPr lang="en-US" sz="2800" dirty="0"/>
              <a:t>0</a:t>
            </a:r>
            <a:r>
              <a:rPr lang="en-US" sz="2800" i="1" dirty="0"/>
              <a:t>.</a:t>
            </a:r>
            <a:r>
              <a:rPr lang="en-US" sz="2800" dirty="0"/>
              <a:t>8 =&gt; 80% quota for priority traffic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Introduction: LSNs and FLSNs</a:t>
            </a:r>
          </a:p>
          <a:p>
            <a:pPr eaLnBrk="1" hangingPunct="1"/>
            <a:r>
              <a:rPr lang="en-US" altLang="en-US" dirty="0" smtClean="0"/>
              <a:t>Network model</a:t>
            </a:r>
          </a:p>
          <a:p>
            <a:pPr eaLnBrk="1" hangingPunct="1"/>
            <a:r>
              <a:rPr lang="en-US" altLang="en-US" dirty="0" smtClean="0"/>
              <a:t>Networking technology for various links</a:t>
            </a:r>
          </a:p>
          <a:p>
            <a:pPr eaLnBrk="1" hangingPunct="1"/>
            <a:r>
              <a:rPr lang="en-US" altLang="en-US" dirty="0" smtClean="0"/>
              <a:t>Ferry movement algorithms</a:t>
            </a:r>
          </a:p>
          <a:p>
            <a:pPr eaLnBrk="1" hangingPunct="1"/>
            <a:r>
              <a:rPr lang="en-US" altLang="en-US" dirty="0" smtClean="0"/>
              <a:t>Simulation results</a:t>
            </a:r>
          </a:p>
          <a:p>
            <a:pPr eaLnBrk="1" hangingPunct="1"/>
            <a:r>
              <a:rPr lang="en-US" altLang="en-US" dirty="0" smtClean="0"/>
              <a:t>Conclusions and future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65375"/>
            <a:ext cx="8229600" cy="288782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Also for variable message arrival rate</a:t>
            </a:r>
          </a:p>
          <a:p>
            <a:r>
              <a:rPr lang="en-US" sz="2000" dirty="0" smtClean="0"/>
              <a:t>Ferry moves from primary sink to secondary at </a:t>
            </a:r>
            <a:r>
              <a:rPr lang="en-US" sz="2000" i="1" dirty="0" smtClean="0"/>
              <a:t>NORMAL_SPEED</a:t>
            </a:r>
            <a:r>
              <a:rPr lang="en-US" sz="2000" dirty="0" smtClean="0"/>
              <a:t> using </a:t>
            </a:r>
            <a:r>
              <a:rPr lang="en-US" sz="2000" i="1" dirty="0" smtClean="0"/>
              <a:t>NORMAL_MODE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Continues till ferry buffer </a:t>
            </a:r>
            <a:r>
              <a:rPr lang="en-US" sz="2000" dirty="0"/>
              <a:t>reaches a critical threshold . </a:t>
            </a:r>
            <a:endParaRPr lang="en-US" sz="2000" dirty="0" smtClean="0"/>
          </a:p>
          <a:p>
            <a:r>
              <a:rPr lang="en-US" sz="2000" dirty="0" smtClean="0"/>
              <a:t>Then ferry switches to </a:t>
            </a:r>
            <a:r>
              <a:rPr lang="en-US" sz="2000" i="1" dirty="0" smtClean="0"/>
              <a:t>GO_FAST_TO_NEAREST_SINK </a:t>
            </a:r>
            <a:r>
              <a:rPr lang="en-US" sz="2000" dirty="0" smtClean="0"/>
              <a:t>mode at </a:t>
            </a:r>
            <a:r>
              <a:rPr lang="en-US" sz="2000" i="1" dirty="0" smtClean="0"/>
              <a:t>FERRY_MAX_SPEED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At sink download and turn </a:t>
            </a:r>
            <a:r>
              <a:rPr lang="en-US" sz="2000" dirty="0"/>
              <a:t>around </a:t>
            </a:r>
            <a:r>
              <a:rPr lang="en-US" sz="2000" dirty="0" smtClean="0"/>
              <a:t>and go fast past serviced SNs to un-serviced SNs, then resume </a:t>
            </a:r>
            <a:r>
              <a:rPr lang="en-US" sz="2000" i="1" dirty="0" smtClean="0"/>
              <a:t>NORMAL</a:t>
            </a:r>
            <a:r>
              <a:rPr lang="en-US" sz="2000" dirty="0" smtClean="0"/>
              <a:t>_</a:t>
            </a:r>
            <a:r>
              <a:rPr lang="en-US" sz="2000" i="1" dirty="0" smtClean="0"/>
              <a:t>SPEED </a:t>
            </a:r>
            <a:r>
              <a:rPr lang="en-US" sz="2000" i="1" dirty="0"/>
              <a:t> </a:t>
            </a:r>
            <a:r>
              <a:rPr lang="en-US" sz="2000" i="1" dirty="0" smtClean="0"/>
              <a:t>(Flag used: white/black)</a:t>
            </a:r>
          </a:p>
          <a:p>
            <a:r>
              <a:rPr lang="en-US" sz="2000" dirty="0"/>
              <a:t>Objective: minimize delay by making the ferry deliver data fast when a threshold is reached (threshold:  application-dependent).</a:t>
            </a:r>
          </a:p>
          <a:p>
            <a:r>
              <a:rPr lang="en-US" sz="2000" dirty="0" smtClean="0"/>
              <a:t>Provide </a:t>
            </a:r>
            <a:r>
              <a:rPr lang="en-US" sz="2000" dirty="0"/>
              <a:t>fairness in servicing </a:t>
            </a:r>
            <a:r>
              <a:rPr lang="en-US" sz="2000" dirty="0" smtClean="0"/>
              <a:t>SNs</a:t>
            </a:r>
            <a:r>
              <a:rPr lang="en-US" sz="2000" dirty="0"/>
              <a:t>, and prevent SN starvation.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6657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Adaptable Routing Ferry (ARF) Algorithm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43" y="1447800"/>
            <a:ext cx="7010400" cy="22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1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Adaptable Speed Ferry (ARF) </a:t>
            </a:r>
            <a:r>
              <a:rPr lang="en-US" dirty="0" smtClean="0"/>
              <a:t>Algorithm – Cont’d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42" y="1819728"/>
            <a:ext cx="4551383" cy="41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6" y="1819728"/>
            <a:ext cx="40109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3340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Evaluates the performance of the proposed algorithms, providing insights into the impact of various parameters. </a:t>
            </a:r>
          </a:p>
          <a:p>
            <a:r>
              <a:rPr lang="en-US" altLang="en-US" sz="2400" dirty="0" smtClean="0"/>
              <a:t>Parameters are mainly used to verify the operation (proof of concept) and study the performance of the algorithms. </a:t>
            </a:r>
          </a:p>
          <a:p>
            <a:r>
              <a:rPr lang="en-US" altLang="en-US" sz="2400" dirty="0" smtClean="0"/>
              <a:t>Parameters can vary considerably depending on application used. </a:t>
            </a:r>
          </a:p>
          <a:p>
            <a:r>
              <a:rPr lang="en-US" altLang="en-US" sz="2400" dirty="0" smtClean="0"/>
              <a:t>The performance metrics used in our evaluations:</a:t>
            </a:r>
          </a:p>
          <a:p>
            <a:pPr lvl="1"/>
            <a:r>
              <a:rPr lang="en-US" altLang="en-US" sz="2000" dirty="0" smtClean="0"/>
              <a:t>The delivery ratio is the </a:t>
            </a:r>
            <a:r>
              <a:rPr lang="en-US" altLang="en-US" sz="2000" b="1" dirty="0" smtClean="0"/>
              <a:t>ratio of the successful packets </a:t>
            </a:r>
            <a:r>
              <a:rPr lang="en-US" altLang="en-US" sz="2000" dirty="0" smtClean="0"/>
              <a:t>received by two sinks to the overall packets generated by all SNs. </a:t>
            </a:r>
          </a:p>
          <a:p>
            <a:pPr lvl="1"/>
            <a:r>
              <a:rPr lang="en-US" altLang="en-US" sz="2000" dirty="0" smtClean="0"/>
              <a:t>The average delay is the </a:t>
            </a:r>
            <a:r>
              <a:rPr lang="en-US" altLang="en-US" sz="2000" b="1" dirty="0" smtClean="0"/>
              <a:t>average delay </a:t>
            </a:r>
            <a:r>
              <a:rPr lang="en-US" altLang="en-US" sz="2000" dirty="0" smtClean="0"/>
              <a:t>experienced by the successful packets. 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990600"/>
          </a:xfrm>
        </p:spPr>
        <p:txBody>
          <a:bodyPr/>
          <a:lstStyle/>
          <a:p>
            <a:r>
              <a:rPr lang="en-US" altLang="en-US" dirty="0" smtClean="0"/>
              <a:t>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95444"/>
            <a:ext cx="8229600" cy="838200"/>
          </a:xfrm>
        </p:spPr>
        <p:txBody>
          <a:bodyPr/>
          <a:lstStyle/>
          <a:p>
            <a:r>
              <a:rPr lang="en-US" altLang="en-US" dirty="0" smtClean="0"/>
              <a:t>Simulation Results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038603"/>
            <a:ext cx="3276601" cy="28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60" y="998010"/>
            <a:ext cx="3274921" cy="29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913429"/>
            <a:ext cx="3309257" cy="283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61" y="3990204"/>
            <a:ext cx="3274920" cy="276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1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Autofit/>
          </a:bodyPr>
          <a:lstStyle/>
          <a:p>
            <a:r>
              <a:rPr lang="en-US" sz="1800" dirty="0"/>
              <a:t>When </a:t>
            </a:r>
            <a:r>
              <a:rPr lang="en-US" sz="1800" dirty="0" smtClean="0"/>
              <a:t>SN buffer size increases</a:t>
            </a:r>
            <a:r>
              <a:rPr lang="en-US" sz="1800" dirty="0"/>
              <a:t>, </a:t>
            </a:r>
            <a:r>
              <a:rPr lang="en-US" sz="1800" dirty="0" smtClean="0"/>
              <a:t>delivery ratio increases for all algorithms.</a:t>
            </a:r>
          </a:p>
          <a:p>
            <a:r>
              <a:rPr lang="en-US" sz="1800" dirty="0"/>
              <a:t>When SN buffer size increases, </a:t>
            </a:r>
            <a:r>
              <a:rPr lang="en-US" sz="1800" dirty="0" smtClean="0"/>
              <a:t>average </a:t>
            </a:r>
            <a:r>
              <a:rPr lang="en-US" sz="1800" dirty="0"/>
              <a:t>delay increases for all algorithms.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ferry speed, the non-com ferry speed in VSF, the </a:t>
            </a:r>
            <a:r>
              <a:rPr lang="en-US" sz="1800" dirty="0" smtClean="0"/>
              <a:t>delay quota </a:t>
            </a:r>
            <a:r>
              <a:rPr lang="en-US" sz="1800" dirty="0"/>
              <a:t>in ASF, and the buffer threshold in ARF </a:t>
            </a:r>
            <a:r>
              <a:rPr lang="en-US" sz="1800" dirty="0" smtClean="0"/>
              <a:t>should be </a:t>
            </a:r>
            <a:r>
              <a:rPr lang="en-US" sz="1800" dirty="0"/>
              <a:t>chosen carefully, </a:t>
            </a:r>
            <a:r>
              <a:rPr lang="en-US" sz="1800" dirty="0" smtClean="0"/>
              <a:t>and it may take time to find optimal </a:t>
            </a:r>
            <a:r>
              <a:rPr lang="en-US" sz="1800" dirty="0"/>
              <a:t>values for a particular </a:t>
            </a:r>
            <a:r>
              <a:rPr lang="en-US" sz="1800" dirty="0" smtClean="0"/>
              <a:t>environment</a:t>
            </a:r>
            <a:r>
              <a:rPr lang="en-US" sz="1800" dirty="0"/>
              <a:t>.</a:t>
            </a:r>
          </a:p>
          <a:p>
            <a:r>
              <a:rPr lang="en-US" sz="1800" dirty="0" smtClean="0"/>
              <a:t>When </a:t>
            </a:r>
            <a:r>
              <a:rPr lang="en-US" sz="1800" dirty="0"/>
              <a:t>the time-out value increases, all </a:t>
            </a:r>
            <a:r>
              <a:rPr lang="en-US" sz="1800" dirty="0" smtClean="0"/>
              <a:t>algorithms </a:t>
            </a:r>
            <a:r>
              <a:rPr lang="en-US" sz="1800" dirty="0"/>
              <a:t>perform better in terms of delivery ratio, </a:t>
            </a:r>
            <a:r>
              <a:rPr lang="en-US" sz="1800" dirty="0" smtClean="0"/>
              <a:t>and the </a:t>
            </a:r>
            <a:r>
              <a:rPr lang="en-US" sz="1800" dirty="0"/>
              <a:t>average delay increases. </a:t>
            </a:r>
          </a:p>
          <a:p>
            <a:r>
              <a:rPr lang="en-US" sz="1800" dirty="0" smtClean="0"/>
              <a:t>There </a:t>
            </a:r>
            <a:r>
              <a:rPr lang="en-US" sz="1800" dirty="0"/>
              <a:t>may </a:t>
            </a:r>
            <a:r>
              <a:rPr lang="en-US" sz="1800" dirty="0" smtClean="0"/>
              <a:t>exist some </a:t>
            </a:r>
            <a:r>
              <a:rPr lang="en-US" sz="1800" dirty="0"/>
              <a:t>critical time-out values, </a:t>
            </a:r>
            <a:r>
              <a:rPr lang="en-US" sz="1800" dirty="0" smtClean="0"/>
              <a:t>related to the length </a:t>
            </a:r>
            <a:r>
              <a:rPr lang="en-US" sz="1800" dirty="0"/>
              <a:t>of the time required for a ferry to travel from </a:t>
            </a:r>
            <a:r>
              <a:rPr lang="en-US" sz="1800" dirty="0" smtClean="0"/>
              <a:t>one sink </a:t>
            </a:r>
            <a:r>
              <a:rPr lang="en-US" sz="1800" dirty="0"/>
              <a:t>to another.</a:t>
            </a:r>
          </a:p>
          <a:p>
            <a:r>
              <a:rPr lang="en-US" sz="1800" dirty="0" smtClean="0"/>
              <a:t>Some </a:t>
            </a:r>
            <a:r>
              <a:rPr lang="en-US" sz="1800" dirty="0"/>
              <a:t>challenges </a:t>
            </a:r>
            <a:r>
              <a:rPr lang="en-US" sz="1800" dirty="0" smtClean="0"/>
              <a:t>remain. Objective is introduction </a:t>
            </a:r>
            <a:r>
              <a:rPr lang="en-US" sz="1800" dirty="0"/>
              <a:t>of </a:t>
            </a:r>
            <a:r>
              <a:rPr lang="en-US" sz="1800" dirty="0" smtClean="0"/>
              <a:t>FLSN framework with </a:t>
            </a:r>
            <a:r>
              <a:rPr lang="en-US" sz="1800" dirty="0"/>
              <a:t>various strategies for data collection.</a:t>
            </a:r>
          </a:p>
          <a:p>
            <a:r>
              <a:rPr lang="en-US" sz="1800" dirty="0" smtClean="0"/>
              <a:t>Simulation intended to provides some </a:t>
            </a:r>
            <a:r>
              <a:rPr lang="en-US" sz="1800" dirty="0"/>
              <a:t>guidelines for future delay-tolerant data </a:t>
            </a:r>
            <a:r>
              <a:rPr lang="en-US" sz="1800" dirty="0" smtClean="0"/>
              <a:t>collecting systems</a:t>
            </a:r>
            <a:r>
              <a:rPr lang="en-US" sz="1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 smtClean="0"/>
              <a:t>Motivated and presented FLSN framework for data collection in LSNs using mobile ferry.</a:t>
            </a:r>
          </a:p>
          <a:p>
            <a:r>
              <a:rPr lang="en-US" altLang="en-US" sz="2000" dirty="0" smtClean="0"/>
              <a:t>Offered four possible ferry movement strategies.</a:t>
            </a:r>
          </a:p>
          <a:p>
            <a:r>
              <a:rPr lang="en-US" altLang="en-US" sz="2000" dirty="0" smtClean="0"/>
              <a:t>Basic simulation experiments performed to study the effect of different design parameters on network performance</a:t>
            </a:r>
          </a:p>
          <a:p>
            <a:r>
              <a:rPr lang="en-US" altLang="en-US" sz="2000" dirty="0" smtClean="0"/>
              <a:t>Ferry speed in and out of communication and other design parameters should be chosen carefully for a particular environmental setting</a:t>
            </a:r>
          </a:p>
          <a:p>
            <a:r>
              <a:rPr lang="en-US" altLang="en-US" sz="2000" dirty="0" smtClean="0"/>
              <a:t>Provides a foundation for future research to further expand and tailor design depending on the application.</a:t>
            </a:r>
          </a:p>
          <a:p>
            <a:r>
              <a:rPr lang="en-US" altLang="en-US" sz="2000" dirty="0"/>
              <a:t>Future research can focus </a:t>
            </a:r>
            <a:r>
              <a:rPr lang="en-US" altLang="en-US" sz="2000" dirty="0" smtClean="0"/>
              <a:t>on: multiple </a:t>
            </a:r>
            <a:r>
              <a:rPr lang="en-US" altLang="en-US" sz="2000" dirty="0"/>
              <a:t>ferries per segment, and algorithms for optimal ferry routes for certain data traffic </a:t>
            </a:r>
            <a:r>
              <a:rPr lang="en-US" altLang="en-US" sz="2000" dirty="0" smtClean="0"/>
              <a:t>distribution, optimal </a:t>
            </a:r>
            <a:r>
              <a:rPr lang="en-US" altLang="en-US" sz="2000" dirty="0"/>
              <a:t>density and placement of various </a:t>
            </a:r>
            <a:r>
              <a:rPr lang="en-US" altLang="en-US" sz="2000" dirty="0" smtClean="0"/>
              <a:t>nodes/sinks to meet design constraints</a:t>
            </a:r>
            <a:endParaRPr lang="en-US" altLang="en-US" sz="2000" dirty="0"/>
          </a:p>
          <a:p>
            <a:r>
              <a:rPr lang="en-US" altLang="en-US" sz="2000" dirty="0" smtClean="0"/>
              <a:t>Objectives </a:t>
            </a:r>
            <a:r>
              <a:rPr lang="en-US" altLang="en-US" sz="2000" dirty="0"/>
              <a:t>such as increased system reliability, performance, and reduced energy consumption in </a:t>
            </a:r>
            <a:r>
              <a:rPr lang="en-US" altLang="en-US" sz="2000" dirty="0" smtClean="0"/>
              <a:t>different type of </a:t>
            </a:r>
            <a:r>
              <a:rPr lang="en-US" altLang="en-US" sz="2000" dirty="0"/>
              <a:t>nodes. </a:t>
            </a:r>
            <a:endParaRPr lang="en-US" altLang="en-US" sz="2000" dirty="0" smtClean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7100" smtClean="0"/>
              <a:t>Thank</a:t>
            </a:r>
            <a:r>
              <a:rPr lang="en-US" altLang="en-US" sz="6400" smtClean="0"/>
              <a:t> you</a:t>
            </a:r>
            <a:r>
              <a:rPr lang="en-US" altLang="en-US" sz="5800" smtClean="0"/>
              <a:t> </a:t>
            </a:r>
            <a:endParaRPr lang="en-US" altLang="en-US" sz="5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5800" dirty="0" smtClean="0"/>
              <a:t>Questions?</a:t>
            </a:r>
          </a:p>
        </p:txBody>
      </p:sp>
      <p:pic>
        <p:nvPicPr>
          <p:cNvPr id="37892" name="Picture 4" descr="MCj01345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489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152400"/>
            <a:ext cx="6096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Wireless Sensor Networks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5638800" cy="2624137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Wireless sensor networks (WSN) advancements in technology </a:t>
            </a:r>
          </a:p>
          <a:p>
            <a:pPr eaLnBrk="1" hangingPunct="1"/>
            <a:r>
              <a:rPr lang="en-US" altLang="en-US" sz="2600" dirty="0" smtClean="0"/>
              <a:t>Sensor networks application: environmental, military, agriculture, inventory control, healthcare, etc.</a:t>
            </a:r>
          </a:p>
          <a:p>
            <a:pPr eaLnBrk="1" hangingPunct="1"/>
            <a:endParaRPr lang="en-US" altLang="en-US" sz="2600" dirty="0" smtClean="0"/>
          </a:p>
        </p:txBody>
      </p:sp>
      <p:pic>
        <p:nvPicPr>
          <p:cNvPr id="5124" name="Picture 4" descr="d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4493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w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293687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m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6400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re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8272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47800" y="2286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3900" b="1" dirty="0">
                <a:solidFill>
                  <a:schemeClr val="tx2"/>
                </a:solidFill>
                <a:ea typeface="굴림" pitchFamily="34" charset="-127"/>
              </a:rPr>
              <a:t>Applications of WSNs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143000"/>
            <a:ext cx="4953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en-US" sz="2000" dirty="0" smtClean="0">
                <a:ea typeface="굴림" charset="-127"/>
              </a:rPr>
              <a:t>Applications for </a:t>
            </a:r>
            <a:r>
              <a:rPr lang="en-US" sz="2000" dirty="0">
                <a:ea typeface="굴림" charset="-127"/>
              </a:rPr>
              <a:t>WSNs:</a:t>
            </a:r>
          </a:p>
          <a:p>
            <a:pPr marL="800100" lvl="1" indent="-342900">
              <a:lnSpc>
                <a:spcPts val="2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Weather monitoring</a:t>
            </a:r>
          </a:p>
          <a:p>
            <a:pPr marL="800100" lvl="1" indent="-342900">
              <a:lnSpc>
                <a:spcPts val="2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Security and tactical surveillance</a:t>
            </a:r>
          </a:p>
          <a:p>
            <a:pPr marL="800100" lvl="1" indent="-342900">
              <a:lnSpc>
                <a:spcPts val="2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2000" dirty="0" smtClean="0">
                <a:ea typeface="굴림" charset="-127"/>
              </a:rPr>
              <a:t>Fault </a:t>
            </a:r>
            <a:r>
              <a:rPr lang="en-US" sz="2000" dirty="0">
                <a:ea typeface="굴림" charset="-127"/>
              </a:rPr>
              <a:t>detection and diagnosis in: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Machinery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Large bridges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Tall structures</a:t>
            </a:r>
          </a:p>
          <a:p>
            <a:pPr marL="800100" lvl="1" indent="-342900">
              <a:lnSpc>
                <a:spcPts val="2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Detecting ambient conditions </a:t>
            </a:r>
            <a:endParaRPr lang="en-US" sz="2000" dirty="0" smtClean="0">
              <a:ea typeface="굴림" charset="-127"/>
            </a:endParaRPr>
          </a:p>
          <a:p>
            <a:pPr marL="457200" lvl="1" indent="0">
              <a:lnSpc>
                <a:spcPts val="2000"/>
              </a:lnSpc>
              <a:buSzPct val="100000"/>
              <a:defRPr/>
            </a:pPr>
            <a:r>
              <a:rPr lang="en-US" sz="2000" dirty="0">
                <a:ea typeface="굴림" charset="-127"/>
              </a:rPr>
              <a:t> </a:t>
            </a:r>
            <a:r>
              <a:rPr lang="en-US" sz="2000" dirty="0" smtClean="0">
                <a:ea typeface="굴림" charset="-127"/>
              </a:rPr>
              <a:t>    such </a:t>
            </a:r>
            <a:r>
              <a:rPr lang="en-US" sz="2000" dirty="0">
                <a:ea typeface="굴림" charset="-127"/>
              </a:rPr>
              <a:t>as: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Temperature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Movement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Sound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Light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Radiation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 smtClean="0">
                <a:ea typeface="굴림" charset="-127"/>
              </a:rPr>
              <a:t>Stress</a:t>
            </a:r>
            <a:endParaRPr lang="en-US" sz="2000" dirty="0">
              <a:ea typeface="굴림" charset="-127"/>
            </a:endParaRP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Vibration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Smoke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Gases</a:t>
            </a:r>
          </a:p>
          <a:p>
            <a:pPr marL="1257300" lvl="2" indent="-342900">
              <a:lnSpc>
                <a:spcPts val="2000"/>
              </a:lnSpc>
              <a:buClr>
                <a:srgbClr val="C00000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impurities</a:t>
            </a:r>
          </a:p>
          <a:p>
            <a:pPr marL="800100" lvl="1" indent="-342900">
              <a:lnSpc>
                <a:spcPts val="2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ea typeface="굴림" charset="-127"/>
              </a:rPr>
              <a:t>Presence of certain biological and chemical agents</a:t>
            </a:r>
          </a:p>
        </p:txBody>
      </p:sp>
      <p:pic>
        <p:nvPicPr>
          <p:cNvPr id="6148" name="Picture 5" descr="https://encrypted-tbn2.gstatic.com/images?q=tbn:ANd9GcRiPi_z7CqXteG0qutM5hphrtsYK93rhuPM0s9pWWXcojZ-4ZZ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90775"/>
            <a:ext cx="4197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Linear Sensor Networks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6789" y="1643063"/>
            <a:ext cx="8229600" cy="285273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Existing wireless sensor network research</a:t>
            </a:r>
          </a:p>
          <a:p>
            <a:pPr eaLnBrk="1" hangingPunct="1"/>
            <a:r>
              <a:rPr lang="en-US" altLang="en-US" sz="2000" dirty="0" smtClean="0"/>
              <a:t>Assumption that the network used for sensors does not have a predetermined linear structure. </a:t>
            </a:r>
          </a:p>
          <a:p>
            <a:pPr eaLnBrk="1" hangingPunct="1"/>
            <a:r>
              <a:rPr lang="en-US" altLang="en-US" sz="2000" dirty="0" smtClean="0"/>
              <a:t>Linear alignment of sensors can arise in many applications</a:t>
            </a:r>
          </a:p>
          <a:p>
            <a:pPr eaLnBrk="1" hangingPunct="1"/>
            <a:r>
              <a:rPr lang="en-US" altLang="en-US" sz="2000" dirty="0" smtClean="0"/>
              <a:t>Linear characteristic can be utilized for enhancing the communication quality and reliability in the such systems</a:t>
            </a:r>
          </a:p>
          <a:p>
            <a:pPr eaLnBrk="1" hangingPunct="1"/>
            <a:r>
              <a:rPr lang="en-US" altLang="en-US" sz="2000" dirty="0" smtClean="0"/>
              <a:t>We can design adapted protocols for this special kind of sensor networks.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" y="4495800"/>
            <a:ext cx="7762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icture of Oil Pipelin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319806"/>
            <a:ext cx="3214020" cy="2142680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58762"/>
            <a:ext cx="7543800" cy="9604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Applications of LSNs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5105400" cy="2286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Monitoring and protection of oil, gas, and water pipeline infrastructure using wireless sensor networks.</a:t>
            </a:r>
          </a:p>
        </p:txBody>
      </p:sp>
      <p:pic>
        <p:nvPicPr>
          <p:cNvPr id="8196" name="Picture 4" descr="http://www.pft-alexander.com/industries_served.ht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08920"/>
            <a:ext cx="3336925" cy="21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news.bbc.co.uk/2/hi/americas/1644813.st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86544"/>
            <a:ext cx="3595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724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UAE (2006):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2,580 Km of gas pipelines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2,950 Km of oil pipelines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156 Km of refined products pipelines.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Desalinated water.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Saudi Arabia: 3,800 Km.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Oil, Gas, and Water Pipeline Use</a:t>
            </a:r>
          </a:p>
        </p:txBody>
      </p:sp>
      <p:pic>
        <p:nvPicPr>
          <p:cNvPr id="9220" name="Picture 4" descr="http://www.geog.ucsb.edu/~ted/Alaska/index.htm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100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4038600"/>
            <a:ext cx="8458200" cy="2590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sz="2600" dirty="0"/>
              <a:t>Use pipelines for transportation from plants to cities and populated areas. </a:t>
            </a:r>
          </a:p>
          <a:p>
            <a:r>
              <a:rPr lang="en-US" altLang="en-US" sz="2600" dirty="0"/>
              <a:t>Oil and gas industries heavily depend on pipelines for connecting shipping ports, refineries, and wells.</a:t>
            </a:r>
          </a:p>
          <a:p>
            <a:r>
              <a:rPr lang="en-US" altLang="en-US" sz="2600" dirty="0"/>
              <a:t>Types of pipelines: above ground, underground, under-water</a:t>
            </a:r>
            <a:r>
              <a:rPr lang="en-US" altLang="en-US" sz="2600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3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13885" y="1295400"/>
            <a:ext cx="83058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Monitoring international borders for different activities.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Illegal smuggling of goods, or drugs, unauthorized border crossings by civilian or military vehicles or persons, or any other kind of activities.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Different deployment strategies.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Deploy sensors by dropping them in a measured and controlled fashion from a low-flying airplane, installing them on a fence, etc.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 smtClean="0"/>
              <a:t>Resulting topology: linear sensor network with a relatively uniform node density distribution.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543800" cy="639763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Border Monitoring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43" y="4512809"/>
            <a:ext cx="3531042" cy="19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4541838"/>
            <a:ext cx="2819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5257800" cy="3810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b="1" smtClean="0"/>
              <a:t>IVC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Roadside networks used to monitor vehicular activities.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Vehicle-to-Vehicle (V2V) via infrastructure.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Vehicles-to-Infrastructure (V2I) communication.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Internet access of vehicles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smtClean="0"/>
              <a:t>Railroad/subway Monitoring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Sensors to monitor fatigue-critical components in structure of a railroad bridge.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Sensors can monitor dynamic strains caused by the passing of trains.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Other applications: River/sea cost monitoring, etc.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IVC Network and Railroad/subway monitoring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838200"/>
            <a:ext cx="3108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32425"/>
            <a:ext cx="38862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59150"/>
            <a:ext cx="31321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gc13 pres v12</Template>
  <TotalTime>82833</TotalTime>
  <Words>1796</Words>
  <Application>Microsoft Office PowerPoint</Application>
  <PresentationFormat>On-screen Show (4:3)</PresentationFormat>
  <Paragraphs>195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Ferry-Based Linear Wireless Sensor Networks</vt:lpstr>
      <vt:lpstr>Outline</vt:lpstr>
      <vt:lpstr>Wireless Sensor Networks</vt:lpstr>
      <vt:lpstr>PowerPoint Presentation</vt:lpstr>
      <vt:lpstr>Linear Sensor Networks</vt:lpstr>
      <vt:lpstr>Applications of LSNs</vt:lpstr>
      <vt:lpstr>Oil, Gas, and Water Pipeline Use</vt:lpstr>
      <vt:lpstr>Border Monitoring </vt:lpstr>
      <vt:lpstr>IVC Network and Railroad/subway monitoring</vt:lpstr>
      <vt:lpstr>Why New Architectures and Protocols Are Needed ? </vt:lpstr>
      <vt:lpstr>FLSN System Architecture</vt:lpstr>
      <vt:lpstr>FLSN System Architecture – Advantages</vt:lpstr>
      <vt:lpstr>Network Model</vt:lpstr>
      <vt:lpstr>System Parameters</vt:lpstr>
      <vt:lpstr>Ferry Mobility Protocols:  Constant Speed Ferry (CSF) Algorithm</vt:lpstr>
      <vt:lpstr>Variable Speed Ferry (VSF) Algorithm</vt:lpstr>
      <vt:lpstr>Adaptable Speed Ferry (ASF) Algorithm </vt:lpstr>
      <vt:lpstr>Adaptable Speed Ferry Algorithm – Cont’d</vt:lpstr>
      <vt:lpstr>Adaptable Speed Ferry Algorithm (ARF)</vt:lpstr>
      <vt:lpstr>Adaptable Routing Ferry (ARF) Algorithm</vt:lpstr>
      <vt:lpstr>Adaptable Speed Ferry (ARF) Algorithm – Cont’d</vt:lpstr>
      <vt:lpstr>Simulation</vt:lpstr>
      <vt:lpstr>Simulation Results</vt:lpstr>
      <vt:lpstr>Summary of Results</vt:lpstr>
      <vt:lpstr>Conclusions and 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.</dc:creator>
  <cp:lastModifiedBy>ijawhar</cp:lastModifiedBy>
  <cp:revision>1255</cp:revision>
  <cp:lastPrinted>2005-05-16T15:34:53Z</cp:lastPrinted>
  <dcterms:created xsi:type="dcterms:W3CDTF">2000-08-13T04:21:57Z</dcterms:created>
  <dcterms:modified xsi:type="dcterms:W3CDTF">2013-12-11T17:18:18Z</dcterms:modified>
</cp:coreProperties>
</file>