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1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22273-9EF5-426D-B430-7C95B9D791C2}" type="datetimeFigureOut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B6DC0-AD3F-4FB8-91F7-7DFD701195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73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BEF9-5564-45B9-96DC-A6ED99A98B77}" type="datetime1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http://en.uestc.edu.cn/images/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" y="0"/>
            <a:ext cx="43243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mple University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29527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65C2-637A-494C-A69E-DBCB3DF2F389}" type="datetime1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706F-242F-4203-B015-28D104E2F679}" type="datetime1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2B19-F20A-4C6B-85A3-E9787EDAE1F5}" type="datetime1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5E58-622A-4A58-A2BE-D27236CAE87E}" type="datetime1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6D0A-2781-4E82-A914-1DEF80CBDB1B}" type="datetime1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2ECF-3051-4AF4-AD07-9CE2BA5BD52E}" type="datetime1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98F9-620E-4CB5-95C6-EF307C92D97D}" type="datetime1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4AB0-C282-48F1-B7C6-9FDC1ABAF207}" type="datetime1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6146-52EA-4939-9CCE-E39EB68C8D35}" type="datetime1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D995-89F7-4A08-BDC9-B3164D7B5108}" type="datetime1">
              <a:rPr lang="zh-CN" altLang="en-US" smtClean="0"/>
              <a:t>2013/12/8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666" y="77383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7620000" cy="433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0C4C701-F984-4A43-8342-2D569ED61C60}" type="datetime1">
              <a:rPr lang="zh-CN" altLang="en-US" smtClean="0"/>
              <a:t>2013/12/8</a:t>
            </a:fld>
            <a:endParaRPr lang="zh-CN" altLang="en-US"/>
          </a:p>
        </p:txBody>
      </p:sp>
      <p:pic>
        <p:nvPicPr>
          <p:cNvPr id="9" name="Picture 4" descr="http://en.uestc.edu.cn/images/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" y="0"/>
            <a:ext cx="43243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emple University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29527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280920" cy="2547715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On Characterization of the Traffic </a:t>
            </a:r>
            <a:r>
              <a:rPr lang="en-US" altLang="zh-CN" sz="4000" dirty="0" smtClean="0"/>
              <a:t>Hole </a:t>
            </a:r>
            <a:r>
              <a:rPr lang="en-US" altLang="zh-CN" sz="4000" dirty="0"/>
              <a:t>Problem </a:t>
            </a:r>
            <a:r>
              <a:rPr lang="en-US" altLang="zh-CN" sz="4000" dirty="0" smtClean="0"/>
              <a:t>in Vehicular </a:t>
            </a:r>
            <a:r>
              <a:rPr lang="en-US" altLang="zh-CN" sz="4000" dirty="0"/>
              <a:t>Ad-hoc Networks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496944" cy="1752600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Chao Song</a:t>
            </a:r>
            <a:r>
              <a:rPr lang="en-US" altLang="zh-CN" sz="20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+*</a:t>
            </a:r>
            <a:r>
              <a:rPr lang="en-US" altLang="zh-CN" sz="2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Jie Wu</a:t>
            </a:r>
            <a:r>
              <a:rPr lang="en-US" altLang="zh-CN" sz="2000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*</a:t>
            </a:r>
            <a:r>
              <a:rPr lang="en-US" altLang="zh-CN" sz="2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and </a:t>
            </a:r>
            <a:r>
              <a:rPr lang="en-US" altLang="zh-CN" sz="2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Ming Liu</a:t>
            </a:r>
            <a:r>
              <a:rPr lang="en-US" altLang="zh-CN" sz="2000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</a:t>
            </a:r>
            <a:endParaRPr lang="en-US" altLang="zh-CN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altLang="zh-CN" sz="2000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*</a:t>
            </a:r>
            <a:r>
              <a:rPr lang="en-US" altLang="zh-CN" sz="2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School </a:t>
            </a:r>
            <a:r>
              <a:rPr lang="en-US" altLang="zh-CN" sz="2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of Computer Science &amp; Engineering, UESTC</a:t>
            </a:r>
          </a:p>
          <a:p>
            <a:r>
              <a:rPr lang="en-US" altLang="zh-CN" sz="2000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 </a:t>
            </a:r>
            <a:r>
              <a:rPr lang="en-US" altLang="zh-CN" sz="2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Department </a:t>
            </a:r>
            <a:r>
              <a:rPr lang="en-US" altLang="zh-CN" sz="2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of Computer &amp;Information Sciences, Temple </a:t>
            </a:r>
            <a:r>
              <a:rPr lang="en-US" altLang="zh-CN" sz="2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University</a:t>
            </a:r>
          </a:p>
          <a:p>
            <a:endParaRPr lang="en-US" altLang="zh-CN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3593"/>
            <a:ext cx="9144000" cy="964407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1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 of Traffic </a:t>
            </a:r>
            <a:r>
              <a:rPr lang="en-US" altLang="zh-CN" dirty="0" smtClean="0"/>
              <a:t>Hole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6664" y="1844824"/>
            <a:ext cx="8221760" cy="108012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We analyze </a:t>
            </a:r>
            <a:r>
              <a:rPr lang="en-US" altLang="zh-CN" dirty="0"/>
              <a:t>the impact of the </a:t>
            </a:r>
            <a:r>
              <a:rPr lang="en-US" altLang="zh-CN" dirty="0" smtClean="0"/>
              <a:t>traffic problem </a:t>
            </a:r>
            <a:r>
              <a:rPr lang="en-US" altLang="zh-CN" dirty="0"/>
              <a:t>on routing protocols in VANETs, which </a:t>
            </a:r>
            <a:r>
              <a:rPr lang="en-US" altLang="zh-CN" dirty="0" smtClean="0"/>
              <a:t>includes connection-based </a:t>
            </a:r>
            <a:r>
              <a:rPr lang="en-US" altLang="zh-CN" dirty="0"/>
              <a:t>and movement-assisted routing protocols 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600000" cy="322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73016"/>
            <a:ext cx="3967191" cy="247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Distribution of the vehicles on the road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62951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Data delivery delay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78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 of Traffic Hole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2376264"/>
          </a:xfrm>
        </p:spPr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 cluster</a:t>
            </a:r>
            <a:r>
              <a:rPr lang="en-US" altLang="zh-CN" dirty="0"/>
              <a:t>: the connected cluster </a:t>
            </a:r>
            <a:r>
              <a:rPr lang="en-US" altLang="zh-CN" dirty="0" smtClean="0"/>
              <a:t>cannot connect </a:t>
            </a:r>
            <a:r>
              <a:rPr lang="en-US" altLang="zh-CN" dirty="0"/>
              <a:t>to the </a:t>
            </a:r>
            <a:r>
              <a:rPr lang="en-US" altLang="zh-CN" dirty="0" smtClean="0"/>
              <a:t>destination (i.e</a:t>
            </a:r>
            <a:r>
              <a:rPr lang="en-US" altLang="zh-CN" dirty="0"/>
              <a:t>. 0 &lt; </a:t>
            </a:r>
            <a:r>
              <a:rPr lang="en-US" altLang="zh-CN" i="1" dirty="0"/>
              <a:t>l</a:t>
            </a:r>
            <a:r>
              <a:rPr lang="en-US" altLang="zh-CN" i="1" baseline="-25000" dirty="0"/>
              <a:t>c</a:t>
            </a:r>
            <a:r>
              <a:rPr lang="en-US" altLang="zh-CN" dirty="0"/>
              <a:t> ≤ </a:t>
            </a:r>
            <a:r>
              <a:rPr lang="en-US" altLang="zh-CN" i="1" dirty="0"/>
              <a:t>l</a:t>
            </a:r>
            <a:r>
              <a:rPr lang="en-US" altLang="zh-CN" dirty="0"/>
              <a:t> − </a:t>
            </a:r>
            <a:r>
              <a:rPr lang="en-US" altLang="zh-CN" dirty="0" smtClean="0"/>
              <a:t>2</a:t>
            </a:r>
            <a:r>
              <a:rPr lang="en-US" altLang="zh-CN" i="1" dirty="0" smtClean="0"/>
              <a:t>R</a:t>
            </a:r>
            <a:r>
              <a:rPr lang="en-US" altLang="zh-CN" dirty="0" smtClean="0"/>
              <a:t>).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connected cluster</a:t>
            </a:r>
            <a:r>
              <a:rPr lang="en-US" altLang="zh-CN" dirty="0"/>
              <a:t>: the length of the connected cluster is</a:t>
            </a:r>
          </a:p>
          <a:p>
            <a:r>
              <a:rPr lang="en-US" altLang="zh-CN" dirty="0"/>
              <a:t>long enough to simultaneously connect to both the source </a:t>
            </a:r>
            <a:r>
              <a:rPr lang="en-US" altLang="zh-CN" dirty="0" smtClean="0"/>
              <a:t>and destination </a:t>
            </a:r>
            <a:r>
              <a:rPr lang="en-US" altLang="zh-CN" dirty="0"/>
              <a:t>(i.e. </a:t>
            </a:r>
            <a:r>
              <a:rPr lang="en-US" altLang="zh-CN" i="1" dirty="0"/>
              <a:t>l</a:t>
            </a:r>
            <a:r>
              <a:rPr lang="en-US" altLang="zh-CN" i="1" baseline="-25000" dirty="0"/>
              <a:t>c</a:t>
            </a:r>
            <a:r>
              <a:rPr lang="en-US" altLang="zh-CN" dirty="0"/>
              <a:t> </a:t>
            </a:r>
            <a:r>
              <a:rPr lang="en-US" altLang="zh-CN" dirty="0" smtClean="0"/>
              <a:t>&gt; </a:t>
            </a:r>
            <a:r>
              <a:rPr lang="en-US" altLang="zh-CN" dirty="0"/>
              <a:t>l − </a:t>
            </a:r>
            <a:r>
              <a:rPr lang="en-US" altLang="zh-CN" dirty="0" smtClean="0"/>
              <a:t>2</a:t>
            </a:r>
            <a:r>
              <a:rPr lang="en-US" altLang="zh-CN" i="1" dirty="0"/>
              <a:t>R</a:t>
            </a:r>
            <a:r>
              <a:rPr lang="en-US" altLang="zh-CN" dirty="0" smtClean="0"/>
              <a:t>).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minimal data delivery delay is calculated </a:t>
            </a:r>
            <a:r>
              <a:rPr lang="en-US" altLang="zh-CN" dirty="0" smtClean="0"/>
              <a:t>as: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39361"/>
            <a:ext cx="6844407" cy="104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5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 of Traffic Hole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576064"/>
          </a:xfrm>
        </p:spPr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maximal data delivery delay is </a:t>
            </a:r>
            <a:r>
              <a:rPr lang="en-US" altLang="zh-CN" dirty="0" smtClean="0"/>
              <a:t>as: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3310136" cy="92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395536" y="3504129"/>
            <a:ext cx="7620000" cy="93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The </a:t>
            </a:r>
            <a:r>
              <a:rPr lang="en-US" altLang="zh-CN" dirty="0"/>
              <a:t>expected data </a:t>
            </a:r>
            <a:r>
              <a:rPr lang="en-US" altLang="zh-CN" dirty="0" smtClean="0"/>
              <a:t>delivery delay </a:t>
            </a:r>
            <a:r>
              <a:rPr lang="en-US" altLang="zh-CN" dirty="0"/>
              <a:t>along this road by the movement-assisted </a:t>
            </a:r>
            <a:r>
              <a:rPr lang="en-US" altLang="zh-CN" dirty="0" smtClean="0"/>
              <a:t>routing protocols </a:t>
            </a:r>
            <a:r>
              <a:rPr lang="en-US" altLang="zh-CN" dirty="0"/>
              <a:t>can be calculated </a:t>
            </a:r>
            <a:r>
              <a:rPr lang="en-US" altLang="zh-CN" dirty="0" smtClean="0"/>
              <a:t>as: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6769199" cy="10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6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Backward </a:t>
            </a:r>
            <a:r>
              <a:rPr lang="en-US" altLang="zh-CN" dirty="0"/>
              <a:t>Traffic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1944216"/>
          </a:xfrm>
        </p:spPr>
        <p:txBody>
          <a:bodyPr/>
          <a:lstStyle/>
          <a:p>
            <a:r>
              <a:rPr lang="en-US" altLang="zh-CN" dirty="0"/>
              <a:t>In order to mitigate the influence of traffic hole </a:t>
            </a:r>
            <a:r>
              <a:rPr lang="en-US" altLang="zh-CN" dirty="0" smtClean="0"/>
              <a:t>problem on </a:t>
            </a:r>
            <a:r>
              <a:rPr lang="en-US" altLang="zh-CN" dirty="0"/>
              <a:t>data delivery, we propose an approach by utilizing </a:t>
            </a:r>
            <a:r>
              <a:rPr lang="en-US" altLang="zh-CN" dirty="0" smtClean="0"/>
              <a:t>the backward </a:t>
            </a:r>
            <a:r>
              <a:rPr lang="en-US" altLang="zh-CN" dirty="0"/>
              <a:t>traffic flow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The connected cluster and the </a:t>
            </a:r>
            <a:r>
              <a:rPr lang="en-US" altLang="zh-CN" dirty="0" smtClean="0"/>
              <a:t>traffic hole </a:t>
            </a:r>
            <a:r>
              <a:rPr lang="en-US" altLang="zh-CN" dirty="0"/>
              <a:t>along </a:t>
            </a:r>
            <a:r>
              <a:rPr lang="en-US" altLang="zh-CN" dirty="0" smtClean="0"/>
              <a:t>the traffic flow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 and its backward flow </a:t>
            </a:r>
            <a:r>
              <a:rPr lang="en-US" altLang="zh-CN" dirty="0"/>
              <a:t>should be satisfied as follows: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919"/>
            <a:ext cx="5092625" cy="50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27992" y="4369490"/>
            <a:ext cx="7620000" cy="1147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For a cluster in traffic flow f, the duration of the </a:t>
            </a:r>
            <a:r>
              <a:rPr lang="en-US" altLang="zh-CN" dirty="0" smtClean="0"/>
              <a:t>opportunity for </a:t>
            </a:r>
            <a:r>
              <a:rPr lang="en-US" altLang="zh-CN" dirty="0"/>
              <a:t>forwarding the packets from it to the cluster </a:t>
            </a:r>
            <a:r>
              <a:rPr lang="en-US" altLang="zh-CN" dirty="0" smtClean="0"/>
              <a:t>ahead by </a:t>
            </a:r>
            <a:r>
              <a:rPr lang="en-US" altLang="zh-CN" dirty="0"/>
              <a:t>a backward traffic cluster can be calculated </a:t>
            </a:r>
            <a:r>
              <a:rPr lang="en-US" altLang="zh-CN" dirty="0" smtClean="0"/>
              <a:t>as: </a:t>
            </a:r>
            <a:endParaRPr lang="zh-CN" alt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661248"/>
            <a:ext cx="3109376" cy="74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Influence of the Signal Operations on the Traffic 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1512168"/>
          </a:xfrm>
        </p:spPr>
        <p:txBody>
          <a:bodyPr/>
          <a:lstStyle/>
          <a:p>
            <a:r>
              <a:rPr lang="en-US" altLang="zh-CN" dirty="0"/>
              <a:t>We evaluate the influence of the duration of signal </a:t>
            </a:r>
            <a:r>
              <a:rPr lang="en-US" altLang="zh-CN" dirty="0" smtClean="0"/>
              <a:t>operations at </a:t>
            </a:r>
            <a:r>
              <a:rPr lang="en-US" altLang="zh-CN" dirty="0"/>
              <a:t>the two-way intersections, which have two </a:t>
            </a:r>
            <a:r>
              <a:rPr lang="en-US" altLang="zh-CN" dirty="0" smtClean="0"/>
              <a:t>phases for </a:t>
            </a:r>
            <a:r>
              <a:rPr lang="en-US" altLang="zh-CN" dirty="0"/>
              <a:t>the green and red state, on the length of the cluster </a:t>
            </a:r>
            <a:r>
              <a:rPr lang="en-US" altLang="zh-CN" dirty="0" smtClean="0"/>
              <a:t>and the </a:t>
            </a:r>
            <a:r>
              <a:rPr lang="en-US" altLang="zh-CN" dirty="0"/>
              <a:t>traffic hole on the road.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29058"/>
            <a:ext cx="4666221" cy="358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 of the Green Time for the Routing Protocols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936104"/>
          </a:xfrm>
        </p:spPr>
        <p:txBody>
          <a:bodyPr/>
          <a:lstStyle/>
          <a:p>
            <a:r>
              <a:rPr lang="en-US" altLang="zh-CN" dirty="0" smtClean="0"/>
              <a:t>We </a:t>
            </a:r>
            <a:r>
              <a:rPr lang="en-US" altLang="zh-CN" dirty="0"/>
              <a:t>evaluate the influence of the </a:t>
            </a:r>
            <a:r>
              <a:rPr lang="en-US" altLang="zh-CN" dirty="0" smtClean="0"/>
              <a:t>signal operations </a:t>
            </a:r>
            <a:r>
              <a:rPr lang="en-US" altLang="zh-CN" dirty="0"/>
              <a:t>on the performance of routing protocols under </a:t>
            </a:r>
            <a:r>
              <a:rPr lang="en-US" altLang="zh-CN" dirty="0" smtClean="0"/>
              <a:t>the following scenario: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7740352" cy="12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 of the Green Time for the Routing Protocols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57606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8409229" cy="247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Due to the traffic light or pedestrian signal, a traffic </a:t>
            </a:r>
            <a:r>
              <a:rPr lang="en-US" altLang="zh-CN" dirty="0" smtClean="0"/>
              <a:t>hole would </a:t>
            </a:r>
            <a:r>
              <a:rPr lang="en-US" altLang="zh-CN" dirty="0"/>
              <a:t>appear in the road, even under heavy traffic. </a:t>
            </a:r>
            <a:endParaRPr lang="en-US" altLang="zh-CN" dirty="0" smtClean="0"/>
          </a:p>
          <a:p>
            <a:r>
              <a:rPr lang="en-US" altLang="zh-CN" dirty="0" smtClean="0"/>
              <a:t>We </a:t>
            </a:r>
            <a:r>
              <a:rPr lang="en-US" altLang="zh-CN" dirty="0"/>
              <a:t>analyze the traffic hole problem, and discuss </a:t>
            </a:r>
            <a:r>
              <a:rPr lang="en-US" altLang="zh-CN" dirty="0" smtClean="0"/>
              <a:t>its impact </a:t>
            </a:r>
            <a:r>
              <a:rPr lang="en-US" altLang="zh-CN" dirty="0"/>
              <a:t>on the data delivery in VANETs. </a:t>
            </a:r>
            <a:endParaRPr lang="en-US" altLang="zh-CN" dirty="0" smtClean="0"/>
          </a:p>
          <a:p>
            <a:r>
              <a:rPr lang="en-US" altLang="zh-CN" dirty="0" smtClean="0"/>
              <a:t>It </a:t>
            </a:r>
            <a:r>
              <a:rPr lang="en-US" altLang="zh-CN" dirty="0"/>
              <a:t>will not </a:t>
            </a:r>
            <a:r>
              <a:rPr lang="en-US" altLang="zh-CN" dirty="0" smtClean="0"/>
              <a:t>only affect </a:t>
            </a:r>
            <a:r>
              <a:rPr lang="en-US" altLang="zh-CN" dirty="0"/>
              <a:t>the forwarding opportunities in VANETs, but will </a:t>
            </a:r>
            <a:r>
              <a:rPr lang="en-US" altLang="zh-CN" dirty="0" smtClean="0"/>
              <a:t>also affect </a:t>
            </a:r>
            <a:r>
              <a:rPr lang="en-US" altLang="zh-CN" dirty="0"/>
              <a:t>the performance of data delivery on the road. </a:t>
            </a:r>
            <a:endParaRPr lang="en-US" altLang="zh-CN" dirty="0" smtClean="0"/>
          </a:p>
          <a:p>
            <a:r>
              <a:rPr lang="en-US" altLang="zh-CN" dirty="0" smtClean="0"/>
              <a:t>We </a:t>
            </a:r>
            <a:r>
              <a:rPr lang="en-US" altLang="zh-CN" dirty="0"/>
              <a:t>propose to utilize the backward traffic flow to </a:t>
            </a:r>
            <a:r>
              <a:rPr lang="en-US" altLang="zh-CN" dirty="0" smtClean="0"/>
              <a:t>mitigate the </a:t>
            </a:r>
            <a:r>
              <a:rPr lang="en-US" altLang="zh-CN" dirty="0"/>
              <a:t>influence of traffic hole problem on the data delivery.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1520" y="1916832"/>
            <a:ext cx="5256584" cy="1168400"/>
          </a:xfrm>
        </p:spPr>
        <p:txBody>
          <a:bodyPr/>
          <a:lstStyle/>
          <a:p>
            <a:r>
              <a:rPr lang="en-US" altLang="zh-CN" sz="8000" cap="none" dirty="0" smtClean="0"/>
              <a:t>Thank You!</a:t>
            </a:r>
            <a:endParaRPr lang="zh-CN" altLang="en-US" sz="8000" cap="none" dirty="0"/>
          </a:p>
        </p:txBody>
      </p:sp>
      <p:pic>
        <p:nvPicPr>
          <p:cNvPr id="9" name="Picture 2" descr="http://telecomseva.com/images/telecom-question-answ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</a:p>
          <a:p>
            <a:r>
              <a:rPr lang="en-US" altLang="zh-CN" dirty="0" smtClean="0"/>
              <a:t>Taffic Light and Traffic Hole</a:t>
            </a:r>
          </a:p>
          <a:p>
            <a:r>
              <a:rPr lang="en-US" altLang="zh-CN" dirty="0" smtClean="0"/>
              <a:t>Traffic Hole Problem</a:t>
            </a:r>
          </a:p>
          <a:p>
            <a:r>
              <a:rPr lang="en-US" altLang="zh-CN" dirty="0" smtClean="0"/>
              <a:t>Mitigation wigh Backward Traffic</a:t>
            </a:r>
          </a:p>
          <a:p>
            <a:r>
              <a:rPr lang="en-US" altLang="zh-CN" dirty="0" smtClean="0"/>
              <a:t>Similation Reslusts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1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1152128"/>
          </a:xfrm>
        </p:spPr>
        <p:txBody>
          <a:bodyPr/>
          <a:lstStyle/>
          <a:p>
            <a:r>
              <a:rPr lang="en-US" altLang="zh-CN" dirty="0"/>
              <a:t>The data delivery in vehicular ad hoc networks (VANETs) is based on the wireless communication among vehicles (V2V) and infrastructures (V2I</a:t>
            </a:r>
            <a:r>
              <a:rPr lang="en-US" altLang="zh-CN" dirty="0" smtClean="0"/>
              <a:t>).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1788" y="5406507"/>
            <a:ext cx="438028" cy="35066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>
          <a:xfrm>
            <a:off x="7250844" y="5897282"/>
            <a:ext cx="1806094" cy="27578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E4A4DB-036F-4816-A98C-42C4167E83C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BMW_3D_Car2Car_CityScen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68" y="3459599"/>
            <a:ext cx="4266202" cy="26824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http://www.balador.org/images/va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15" y="3429000"/>
            <a:ext cx="3702541" cy="27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Traffic Hole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01208"/>
            <a:ext cx="7620000" cy="144016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The road </a:t>
            </a:r>
            <a:r>
              <a:rPr lang="en-US" altLang="zh-CN" dirty="0" smtClean="0"/>
              <a:t>is Shudu Road </a:t>
            </a:r>
            <a:r>
              <a:rPr lang="en-US" altLang="zh-CN" dirty="0"/>
              <a:t>with the heaviest traffic in Chengdu, which is a city </a:t>
            </a:r>
            <a:r>
              <a:rPr lang="en-US" altLang="zh-CN" dirty="0" smtClean="0"/>
              <a:t>with over </a:t>
            </a:r>
            <a:r>
              <a:rPr lang="en-US" altLang="zh-CN" dirty="0"/>
              <a:t>2 million vehicles in China.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time when the </a:t>
            </a:r>
            <a:r>
              <a:rPr lang="en-US" altLang="zh-CN" dirty="0" smtClean="0"/>
              <a:t>photos was </a:t>
            </a:r>
            <a:r>
              <a:rPr lang="en-US" altLang="zh-CN" dirty="0"/>
              <a:t>taken was during the rush hour in the afternoon.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700808"/>
            <a:ext cx="8316416" cy="350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0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Traffic Hole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1296144"/>
          </a:xfrm>
        </p:spPr>
        <p:txBody>
          <a:bodyPr>
            <a:norm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Hole</a:t>
            </a:r>
            <a:r>
              <a:rPr lang="en-US" altLang="zh-CN" dirty="0" smtClean="0"/>
              <a:t>: the </a:t>
            </a:r>
            <a:r>
              <a:rPr lang="en-US" altLang="zh-CN" dirty="0"/>
              <a:t>gap </a:t>
            </a:r>
            <a:r>
              <a:rPr lang="en-US" altLang="zh-CN" dirty="0" smtClean="0"/>
              <a:t>in a </a:t>
            </a:r>
            <a:r>
              <a:rPr lang="en-US" altLang="zh-CN" dirty="0"/>
              <a:t>traffic flow on the </a:t>
            </a:r>
            <a:r>
              <a:rPr lang="en-US" altLang="zh-CN" dirty="0" smtClean="0"/>
              <a:t>road</a:t>
            </a:r>
            <a:r>
              <a:rPr lang="en-US" altLang="zh-CN" dirty="0"/>
              <a:t>,</a:t>
            </a:r>
            <a:r>
              <a:rPr lang="en-US" altLang="zh-CN" dirty="0" smtClean="0"/>
              <a:t> whose length (</a:t>
            </a:r>
            <a:r>
              <a:rPr lang="en-US" altLang="zh-CN" dirty="0"/>
              <a:t>denoted by </a:t>
            </a:r>
            <a:r>
              <a:rPr lang="en-US" altLang="zh-CN" i="1" dirty="0"/>
              <a:t>l</a:t>
            </a:r>
            <a:r>
              <a:rPr lang="en-US" altLang="zh-CN" i="1" baseline="-25000" dirty="0"/>
              <a:t>h</a:t>
            </a:r>
            <a:r>
              <a:rPr lang="en-US" altLang="zh-CN" dirty="0"/>
              <a:t>) is larger than the communication range </a:t>
            </a:r>
            <a:r>
              <a:rPr lang="en-US" altLang="zh-CN" dirty="0" smtClean="0"/>
              <a:t>of vehicles</a:t>
            </a:r>
            <a:r>
              <a:rPr lang="en-US" altLang="zh-CN" dirty="0"/>
              <a:t>, i.e. </a:t>
            </a:r>
            <a:r>
              <a:rPr lang="en-US" altLang="zh-CN" i="1" dirty="0"/>
              <a:t>l</a:t>
            </a:r>
            <a:r>
              <a:rPr lang="en-US" altLang="zh-CN" i="1" baseline="-25000" dirty="0"/>
              <a:t>h</a:t>
            </a:r>
            <a:r>
              <a:rPr lang="en-US" altLang="zh-CN" dirty="0"/>
              <a:t> &gt; </a:t>
            </a:r>
            <a:r>
              <a:rPr lang="en-US" altLang="zh-CN" i="1" dirty="0"/>
              <a:t>R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7" y="3356992"/>
            <a:ext cx="8208617" cy="337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6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Distribution of Traffic Hole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of traffic light</a:t>
            </a:r>
            <a:r>
              <a:rPr lang="en-US" altLang="zh-CN" dirty="0"/>
              <a:t>: A cycle in the </a:t>
            </a:r>
            <a:r>
              <a:rPr lang="en-US" altLang="zh-CN" dirty="0" smtClean="0"/>
              <a:t>signal operation </a:t>
            </a:r>
            <a:r>
              <a:rPr lang="en-US" altLang="zh-CN" dirty="0"/>
              <a:t>is defined as a complete sequence of intervals </a:t>
            </a:r>
            <a:r>
              <a:rPr lang="en-US" altLang="zh-CN" dirty="0" smtClean="0"/>
              <a:t>or phases</a:t>
            </a:r>
            <a:r>
              <a:rPr lang="en-US" altLang="zh-CN" dirty="0"/>
              <a:t>. The duration of a cycle is denoted by </a:t>
            </a:r>
            <a:r>
              <a:rPr lang="en-US" altLang="zh-CN" i="1" dirty="0"/>
              <a:t>c</a:t>
            </a:r>
            <a:r>
              <a:rPr lang="en-US" altLang="zh-CN" dirty="0"/>
              <a:t>. A </a:t>
            </a:r>
            <a:r>
              <a:rPr lang="en-US" altLang="zh-CN" dirty="0" smtClean="0"/>
              <a:t>simple traffic </a:t>
            </a:r>
            <a:r>
              <a:rPr lang="en-US" altLang="zh-CN" dirty="0"/>
              <a:t>control system has two states in a cycle, which are </a:t>
            </a:r>
            <a:r>
              <a:rPr lang="en-US" altLang="zh-CN" dirty="0" smtClean="0"/>
              <a:t>the green </a:t>
            </a:r>
            <a:r>
              <a:rPr lang="en-US" altLang="zh-CN" dirty="0"/>
              <a:t>for moving, and the red for stopping. The durations </a:t>
            </a:r>
            <a:r>
              <a:rPr lang="en-US" altLang="zh-CN" dirty="0" smtClean="0"/>
              <a:t>of each </a:t>
            </a:r>
            <a:r>
              <a:rPr lang="en-US" altLang="zh-CN" dirty="0"/>
              <a:t>are denoted by </a:t>
            </a:r>
            <a:r>
              <a:rPr lang="en-US" altLang="zh-CN" i="1" dirty="0"/>
              <a:t>g</a:t>
            </a:r>
            <a:r>
              <a:rPr lang="en-US" altLang="zh-CN" dirty="0"/>
              <a:t> and </a:t>
            </a:r>
            <a:r>
              <a:rPr lang="en-US" altLang="zh-CN" i="1" dirty="0"/>
              <a:t>r</a:t>
            </a:r>
            <a:r>
              <a:rPr lang="en-US" altLang="zh-CN" dirty="0"/>
              <a:t>, respectively. Thus, </a:t>
            </a:r>
            <a:r>
              <a:rPr lang="en-US" altLang="zh-CN" i="1" dirty="0"/>
              <a:t>c = g + r</a:t>
            </a:r>
            <a:r>
              <a:rPr lang="en-US" altLang="zh-CN" dirty="0" smtClean="0"/>
              <a:t>.</a:t>
            </a:r>
          </a:p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of traffic flow</a:t>
            </a:r>
            <a:r>
              <a:rPr lang="en-US" altLang="zh-CN" dirty="0"/>
              <a:t>: Due to the </a:t>
            </a:r>
            <a:r>
              <a:rPr lang="en-US" altLang="zh-CN" dirty="0" smtClean="0"/>
              <a:t>periodicity of </a:t>
            </a:r>
            <a:r>
              <a:rPr lang="en-US" altLang="zh-CN" dirty="0"/>
              <a:t>signal operations at the intersection, the appearance of </a:t>
            </a:r>
            <a:r>
              <a:rPr lang="en-US" altLang="zh-CN" dirty="0" smtClean="0"/>
              <a:t>the pair </a:t>
            </a:r>
            <a:r>
              <a:rPr lang="en-US" altLang="zh-CN" dirty="0"/>
              <a:t>of traffic hole and connected cluster is alternative </a:t>
            </a:r>
            <a:r>
              <a:rPr lang="en-US" altLang="zh-CN" dirty="0" smtClean="0"/>
              <a:t>and periodical. </a:t>
            </a:r>
            <a:r>
              <a:rPr lang="en-US" altLang="zh-CN" dirty="0"/>
              <a:t>Let the cycle of traffic </a:t>
            </a:r>
            <a:r>
              <a:rPr lang="en-US" altLang="zh-CN" dirty="0" smtClean="0"/>
              <a:t>flow be </a:t>
            </a:r>
            <a:r>
              <a:rPr lang="en-US" altLang="zh-CN" dirty="0"/>
              <a:t>the duration for each pair of traffic hole and </a:t>
            </a:r>
            <a:r>
              <a:rPr lang="en-US" altLang="zh-CN" dirty="0" smtClean="0"/>
              <a:t>connected cluster </a:t>
            </a:r>
            <a:r>
              <a:rPr lang="en-US" altLang="zh-CN" dirty="0"/>
              <a:t>along the traffic flow past a fixed point, i.e. (</a:t>
            </a:r>
            <a:r>
              <a:rPr lang="en-US" altLang="zh-CN" i="1" dirty="0" smtClean="0"/>
              <a:t>l</a:t>
            </a:r>
            <a:r>
              <a:rPr lang="en-US" altLang="zh-CN" i="1" baseline="-25000" dirty="0" smtClean="0"/>
              <a:t>c</a:t>
            </a:r>
            <a:r>
              <a:rPr lang="en-US" altLang="zh-CN" dirty="0" smtClean="0"/>
              <a:t>+</a:t>
            </a:r>
            <a:r>
              <a:rPr lang="en-US" altLang="zh-CN" i="1" dirty="0" smtClean="0"/>
              <a:t>l</a:t>
            </a:r>
            <a:r>
              <a:rPr lang="en-US" altLang="zh-CN" i="1" baseline="-25000" dirty="0" smtClean="0"/>
              <a:t>h</a:t>
            </a:r>
            <a:r>
              <a:rPr lang="en-US" altLang="zh-CN" dirty="0" smtClean="0"/>
              <a:t>)/v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3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Traffic 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26642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Two </a:t>
            </a:r>
            <a:r>
              <a:rPr lang="en-US" altLang="zh-CN" dirty="0"/>
              <a:t>factors </a:t>
            </a:r>
            <a:r>
              <a:rPr lang="en-US" altLang="zh-CN" dirty="0" smtClean="0"/>
              <a:t>affecting the </a:t>
            </a:r>
            <a:r>
              <a:rPr lang="en-US" altLang="zh-CN" dirty="0"/>
              <a:t>length of the traffic hole and connected cluster are </a:t>
            </a:r>
            <a:r>
              <a:rPr lang="en-US" altLang="zh-CN" dirty="0" smtClean="0"/>
              <a:t>as follows</a:t>
            </a:r>
            <a:r>
              <a:rPr lang="en-US" altLang="zh-CN" dirty="0"/>
              <a:t>: (a) the arrival rate of the input traffic flow at </a:t>
            </a:r>
            <a:r>
              <a:rPr lang="en-US" altLang="zh-CN" dirty="0" smtClean="0"/>
              <a:t>the upstream </a:t>
            </a:r>
            <a:r>
              <a:rPr lang="en-US" altLang="zh-CN" dirty="0"/>
              <a:t>intersection (denoted by </a:t>
            </a:r>
            <a:r>
              <a:rPr lang="el-GR" altLang="zh-CN" i="1" dirty="0" smtClean="0"/>
              <a:t>λ</a:t>
            </a:r>
            <a:r>
              <a:rPr lang="en-US" altLang="zh-CN" dirty="0" smtClean="0"/>
              <a:t>); </a:t>
            </a:r>
            <a:r>
              <a:rPr lang="en-US" altLang="zh-CN" dirty="0"/>
              <a:t>(b) the signal </a:t>
            </a:r>
            <a:r>
              <a:rPr lang="en-US" altLang="zh-CN" dirty="0" smtClean="0"/>
              <a:t>operation at </a:t>
            </a:r>
            <a:r>
              <a:rPr lang="en-US" altLang="zh-CN" dirty="0"/>
              <a:t>the upstream intersection (</a:t>
            </a:r>
            <a:r>
              <a:rPr lang="en-US" altLang="zh-CN" i="1" dirty="0"/>
              <a:t>r</a:t>
            </a:r>
            <a:r>
              <a:rPr lang="en-US" altLang="zh-CN" dirty="0"/>
              <a:t> and </a:t>
            </a:r>
            <a:r>
              <a:rPr lang="en-US" altLang="zh-CN" i="1" dirty="0"/>
              <a:t>g</a:t>
            </a:r>
            <a:r>
              <a:rPr lang="en-US" altLang="zh-CN" dirty="0" smtClean="0"/>
              <a:t>).</a:t>
            </a:r>
          </a:p>
          <a:p>
            <a:r>
              <a:rPr lang="en-US" altLang="zh-CN" dirty="0"/>
              <a:t>For the vehicular </a:t>
            </a:r>
            <a:r>
              <a:rPr lang="en-US" altLang="zh-CN" dirty="0" smtClean="0"/>
              <a:t>queue waiting </a:t>
            </a:r>
            <a:r>
              <a:rPr lang="en-US" altLang="zh-CN" dirty="0"/>
              <a:t>at the signalized </a:t>
            </a:r>
            <a:r>
              <a:rPr lang="en-US" altLang="zh-CN" dirty="0" smtClean="0"/>
              <a:t>intersection, time to </a:t>
            </a:r>
            <a:r>
              <a:rPr lang="en-US" altLang="zh-CN" dirty="0"/>
              <a:t>queue </a:t>
            </a:r>
            <a:r>
              <a:rPr lang="en-US" altLang="zh-CN"/>
              <a:t>clearance </a:t>
            </a:r>
            <a:r>
              <a:rPr lang="en-US" altLang="zh-CN" smtClean="0"/>
              <a:t>after </a:t>
            </a:r>
            <a:r>
              <a:rPr lang="en-US" altLang="zh-CN" dirty="0"/>
              <a:t>the start of </a:t>
            </a:r>
            <a:r>
              <a:rPr lang="en-US" altLang="zh-CN" dirty="0" smtClean="0"/>
              <a:t>effective green </a:t>
            </a:r>
            <a:r>
              <a:rPr lang="en-US" altLang="zh-CN" dirty="0"/>
              <a:t>can be calculated as: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69160"/>
            <a:ext cx="2044180" cy="72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Saturated Traffic 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1152128"/>
          </a:xfrm>
        </p:spPr>
        <p:txBody>
          <a:bodyPr/>
          <a:lstStyle/>
          <a:p>
            <a:r>
              <a:rPr lang="en-US" altLang="zh-CN" dirty="0"/>
              <a:t>During the green time, the number of </a:t>
            </a:r>
            <a:r>
              <a:rPr lang="en-US" altLang="zh-CN" dirty="0" smtClean="0"/>
              <a:t>vehicles leaving </a:t>
            </a:r>
            <a:r>
              <a:rPr lang="en-US" altLang="zh-CN" dirty="0"/>
              <a:t>from the upstream intersection is equal to the </a:t>
            </a:r>
            <a:r>
              <a:rPr lang="en-US" altLang="zh-CN" dirty="0" smtClean="0"/>
              <a:t>number of </a:t>
            </a:r>
            <a:r>
              <a:rPr lang="en-US" altLang="zh-CN" dirty="0"/>
              <a:t>vehicles in a connected cluster </a:t>
            </a:r>
            <a:r>
              <a:rPr lang="en-US" altLang="zh-CN" dirty="0" smtClean="0"/>
              <a:t>can be </a:t>
            </a:r>
            <a:r>
              <a:rPr lang="en-US" altLang="zh-CN" dirty="0"/>
              <a:t>calculated </a:t>
            </a:r>
            <a:r>
              <a:rPr lang="en-US" altLang="zh-CN" dirty="0" smtClean="0"/>
              <a:t>as: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1732632" cy="4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67544" y="3809498"/>
            <a:ext cx="7620000" cy="48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The </a:t>
            </a:r>
            <a:r>
              <a:rPr lang="en-US" altLang="zh-CN" dirty="0"/>
              <a:t>length of a connected cluster </a:t>
            </a:r>
            <a:r>
              <a:rPr lang="en-US" altLang="zh-CN" dirty="0" smtClean="0"/>
              <a:t>is: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69" y="4437112"/>
            <a:ext cx="2442790" cy="7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467544" y="5152259"/>
            <a:ext cx="7620000" cy="797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Due to the alternative and periodical appearance of </a:t>
            </a:r>
            <a:r>
              <a:rPr lang="en-US" altLang="zh-CN" dirty="0" smtClean="0"/>
              <a:t>the traffic </a:t>
            </a:r>
            <a:r>
              <a:rPr lang="en-US" altLang="zh-CN" dirty="0"/>
              <a:t>hole and connected cluster, the length of a traffic </a:t>
            </a:r>
            <a:r>
              <a:rPr lang="en-US" altLang="zh-CN" dirty="0" smtClean="0"/>
              <a:t>hole can be:</a:t>
            </a:r>
            <a:endParaRPr lang="zh-CN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21288"/>
            <a:ext cx="236762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Under-saturated Traffic 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864096"/>
          </a:xfrm>
        </p:spPr>
        <p:txBody>
          <a:bodyPr/>
          <a:lstStyle/>
          <a:p>
            <a:r>
              <a:rPr lang="en-US" altLang="zh-CN" dirty="0" smtClean="0"/>
              <a:t>Under the </a:t>
            </a:r>
            <a:r>
              <a:rPr lang="en-US" altLang="zh-CN" dirty="0"/>
              <a:t>D/D/1 queuing </a:t>
            </a:r>
            <a:r>
              <a:rPr lang="en-US" altLang="zh-CN" dirty="0" smtClean="0"/>
              <a:t>model</a:t>
            </a:r>
            <a:r>
              <a:rPr lang="en-US" altLang="zh-CN" dirty="0"/>
              <a:t>, </a:t>
            </a:r>
            <a:r>
              <a:rPr lang="en-US" altLang="zh-CN" dirty="0" smtClean="0"/>
              <a:t>the </a:t>
            </a:r>
            <a:r>
              <a:rPr lang="en-US" altLang="zh-CN" dirty="0"/>
              <a:t>length of a </a:t>
            </a:r>
            <a:r>
              <a:rPr lang="en-US" altLang="zh-CN" dirty="0" smtClean="0"/>
              <a:t>connected cluster </a:t>
            </a:r>
            <a:r>
              <a:rPr lang="en-US" altLang="zh-CN" dirty="0"/>
              <a:t>can be calculated as: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13" y="2708920"/>
            <a:ext cx="6390758" cy="99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51927" y="3717032"/>
            <a:ext cx="76200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Under M/D/1 queuing mode, </a:t>
            </a:r>
            <a:r>
              <a:rPr lang="en-US" altLang="zh-CN" dirty="0" smtClean="0"/>
              <a:t>the length of a connected cluster can be calculated as: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55" y="4437112"/>
            <a:ext cx="4896544" cy="81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451927" y="5373216"/>
            <a:ext cx="76200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The </a:t>
            </a:r>
            <a:r>
              <a:rPr lang="en-US" altLang="zh-CN" dirty="0"/>
              <a:t>expected length of the traffic hole can be </a:t>
            </a:r>
            <a:r>
              <a:rPr lang="en-US" altLang="zh-CN" dirty="0" smtClean="0"/>
              <a:t>calculated </a:t>
            </a:r>
            <a:r>
              <a:rPr lang="en-US" altLang="zh-CN" dirty="0"/>
              <a:t>as:</a:t>
            </a:r>
            <a:endParaRPr lang="zh-CN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05264"/>
            <a:ext cx="305063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3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邻">
  <a:themeElements>
    <a:clrScheme name="相邻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邻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247</TotalTime>
  <Words>912</Words>
  <Application>Microsoft Office PowerPoint</Application>
  <PresentationFormat>全屏显示(4:3)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相邻</vt:lpstr>
      <vt:lpstr>On Characterization of the Traffic Hole Problem in Vehicular Ad-hoc Networks</vt:lpstr>
      <vt:lpstr>Outline</vt:lpstr>
      <vt:lpstr>Overview</vt:lpstr>
      <vt:lpstr>Traffic Hole</vt:lpstr>
      <vt:lpstr>Traffic Hole</vt:lpstr>
      <vt:lpstr>Distribution of Traffic Hole</vt:lpstr>
      <vt:lpstr>Traffic Flow</vt:lpstr>
      <vt:lpstr>Saturated Traffic Flow</vt:lpstr>
      <vt:lpstr>Under-saturated Traffic Flow</vt:lpstr>
      <vt:lpstr>Impact of Traffic Hole</vt:lpstr>
      <vt:lpstr>Impact of Traffic Hole</vt:lpstr>
      <vt:lpstr>Impact of Traffic Hole</vt:lpstr>
      <vt:lpstr>Backward Traffic</vt:lpstr>
      <vt:lpstr>Influence of the Signal Operations on the Traffic Flow</vt:lpstr>
      <vt:lpstr>Impact of the Green Time for the Routing Protocols</vt:lpstr>
      <vt:lpstr>Impact of the Green Time for the Routing Protocols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Characterization of the Traffic Hole Problem in Vehicular Ad-hoc Networks</dc:title>
  <dc:creator>Dennis</dc:creator>
  <cp:lastModifiedBy>Dennis</cp:lastModifiedBy>
  <cp:revision>90</cp:revision>
  <dcterms:created xsi:type="dcterms:W3CDTF">2013-12-06T19:16:12Z</dcterms:created>
  <dcterms:modified xsi:type="dcterms:W3CDTF">2013-12-08T16:56:09Z</dcterms:modified>
</cp:coreProperties>
</file>