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664" r:id="rId2"/>
    <p:sldId id="676" r:id="rId3"/>
    <p:sldId id="666" r:id="rId4"/>
    <p:sldId id="700" r:id="rId5"/>
    <p:sldId id="703" r:id="rId6"/>
    <p:sldId id="697" r:id="rId7"/>
    <p:sldId id="707" r:id="rId8"/>
    <p:sldId id="705" r:id="rId9"/>
    <p:sldId id="701" r:id="rId10"/>
    <p:sldId id="677" r:id="rId11"/>
    <p:sldId id="678" r:id="rId12"/>
    <p:sldId id="679" r:id="rId13"/>
    <p:sldId id="680" r:id="rId14"/>
    <p:sldId id="685" r:id="rId15"/>
    <p:sldId id="695" r:id="rId16"/>
    <p:sldId id="696" r:id="rId17"/>
    <p:sldId id="681" r:id="rId18"/>
    <p:sldId id="682" r:id="rId19"/>
    <p:sldId id="689" r:id="rId20"/>
    <p:sldId id="674" r:id="rId21"/>
    <p:sldId id="702" r:id="rId22"/>
    <p:sldId id="698" r:id="rId23"/>
    <p:sldId id="675" r:id="rId24"/>
    <p:sldId id="662" r:id="rId25"/>
    <p:sldId id="673" r:id="rId26"/>
    <p:sldId id="672" r:id="rId27"/>
    <p:sldId id="663" r:id="rId28"/>
    <p:sldId id="706" r:id="rId29"/>
    <p:sldId id="693" r:id="rId30"/>
    <p:sldId id="699" r:id="rId31"/>
  </p:sldIdLst>
  <p:sldSz cx="9144000" cy="6858000" type="screen4x3"/>
  <p:notesSz cx="7010400" cy="9296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8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yn N Wertz" initials="KNW" lastIdx="3" clrIdx="0"/>
  <p:cmAuthor id="2" name="Kathryn N Wertz" initials="KNW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6E0B3"/>
    <a:srgbClr val="FF0000"/>
    <a:srgbClr val="FF6753"/>
    <a:srgbClr val="00B8FF"/>
    <a:srgbClr val="FBFACE"/>
    <a:srgbClr val="DDCAE2"/>
    <a:srgbClr val="FCD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6" autoAdjust="0"/>
    <p:restoredTop sz="93515" autoAdjust="0"/>
  </p:normalViewPr>
  <p:slideViewPr>
    <p:cSldViewPr>
      <p:cViewPr varScale="1">
        <p:scale>
          <a:sx n="62" d="100"/>
          <a:sy n="62" d="100"/>
        </p:scale>
        <p:origin x="1472" y="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1644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78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22" cy="465242"/>
          </a:xfrm>
          <a:prstGeom prst="rect">
            <a:avLst/>
          </a:prstGeom>
        </p:spPr>
        <p:txBody>
          <a:bodyPr vert="horz" wrap="square" lIns="90596" tIns="45298" rIns="90596" bIns="45298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2081" y="0"/>
            <a:ext cx="3037122" cy="465242"/>
          </a:xfrm>
          <a:prstGeom prst="rect">
            <a:avLst/>
          </a:prstGeom>
        </p:spPr>
        <p:txBody>
          <a:bodyPr vert="horz" wrap="square" lIns="90596" tIns="45298" rIns="90596" bIns="45298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fld id="{20934B1F-D9F3-4960-A904-283E30F1F341}" type="datetimeFigureOut">
              <a:rPr lang="en-US" altLang="zh-CN"/>
              <a:pPr>
                <a:defRPr/>
              </a:pPr>
              <a:t>7/9/2020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7122" cy="465242"/>
          </a:xfrm>
          <a:prstGeom prst="rect">
            <a:avLst/>
          </a:prstGeom>
        </p:spPr>
        <p:txBody>
          <a:bodyPr vert="horz" wrap="square" lIns="90596" tIns="45298" rIns="90596" bIns="45298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2081" y="8829054"/>
            <a:ext cx="3037122" cy="465242"/>
          </a:xfrm>
          <a:prstGeom prst="rect">
            <a:avLst/>
          </a:prstGeom>
        </p:spPr>
        <p:txBody>
          <a:bodyPr vert="horz" wrap="square" lIns="90596" tIns="45298" rIns="90596" bIns="45298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100"/>
            </a:lvl1pPr>
          </a:lstStyle>
          <a:p>
            <a:pPr>
              <a:defRPr/>
            </a:pPr>
            <a:fld id="{A79C2080-0242-4C2B-8385-7D05F04B86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92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596" tIns="45298" rIns="90596" bIns="45298" anchor="ctr"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altLang="zh-CN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7122" cy="463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970884" y="0"/>
            <a:ext cx="3035925" cy="463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1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6613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1519" y="4416633"/>
            <a:ext cx="5607362" cy="41808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829054"/>
            <a:ext cx="3037122" cy="463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b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70884" y="8829054"/>
            <a:ext cx="3035925" cy="463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b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6CD1E71-5E1F-43A1-846E-9804E68D7EF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423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66634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83033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11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96883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4975" y="925513"/>
            <a:ext cx="6159500" cy="4621212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11" y="5856564"/>
            <a:ext cx="3876311" cy="5544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656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30275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30275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30275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defTabSz="930275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B1F4FD-9734-4605-B163-33B46D0B52E4}" type="slidenum">
              <a:rPr lang="zh-CN" altLang="en-GB" sz="1200" smtClean="0"/>
              <a:pPr/>
              <a:t>13</a:t>
            </a:fld>
            <a:endParaRPr lang="en-GB" altLang="zh-CN" sz="1200"/>
          </a:p>
        </p:txBody>
      </p:sp>
    </p:spTree>
    <p:extLst>
      <p:ext uri="{BB962C8B-B14F-4D97-AF65-F5344CB8AC3E}">
        <p14:creationId xmlns:p14="http://schemas.microsoft.com/office/powerpoint/2010/main" val="1001272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4975" y="925513"/>
            <a:ext cx="6159500" cy="4621212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11" y="5856564"/>
            <a:ext cx="3876311" cy="5544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17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4975" y="925513"/>
            <a:ext cx="6159500" cy="4621212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11" y="5856564"/>
            <a:ext cx="3876311" cy="5544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487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4975" y="925513"/>
            <a:ext cx="6159500" cy="4621212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11" y="5856564"/>
            <a:ext cx="3876311" cy="5544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861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4975" y="925513"/>
            <a:ext cx="6159500" cy="4621212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11" y="5856564"/>
            <a:ext cx="3876311" cy="5544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628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4975" y="925513"/>
            <a:ext cx="6159500" cy="4621212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11" y="5856564"/>
            <a:ext cx="3876311" cy="5544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CIAA: Confidentiality, Integrity, Authentication, and Availability</a:t>
            </a:r>
          </a:p>
        </p:txBody>
      </p:sp>
    </p:spTree>
    <p:extLst>
      <p:ext uri="{BB962C8B-B14F-4D97-AF65-F5344CB8AC3E}">
        <p14:creationId xmlns:p14="http://schemas.microsoft.com/office/powerpoint/2010/main" val="1527042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Guarantees full delivery</a:t>
            </a:r>
          </a:p>
        </p:txBody>
      </p:sp>
    </p:spTree>
    <p:extLst>
      <p:ext uri="{BB962C8B-B14F-4D97-AF65-F5344CB8AC3E}">
        <p14:creationId xmlns:p14="http://schemas.microsoft.com/office/powerpoint/2010/main" val="392716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529132" y="5856564"/>
            <a:ext cx="4228266" cy="554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-438150" y="923925"/>
            <a:ext cx="6161088" cy="4622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2863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4975" y="925513"/>
            <a:ext cx="6159500" cy="4621212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11" y="5856564"/>
            <a:ext cx="3876311" cy="5544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87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4975" y="925513"/>
            <a:ext cx="6159500" cy="4621212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11" y="5856564"/>
            <a:ext cx="3876311" cy="5544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ADS: Agent Directed Simulation</a:t>
            </a:r>
          </a:p>
        </p:txBody>
      </p:sp>
    </p:spTree>
    <p:extLst>
      <p:ext uri="{BB962C8B-B14F-4D97-AF65-F5344CB8AC3E}">
        <p14:creationId xmlns:p14="http://schemas.microsoft.com/office/powerpoint/2010/main" val="3535760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530790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134115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41737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1123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4975" y="925513"/>
            <a:ext cx="6159500" cy="4621212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11" y="5856564"/>
            <a:ext cx="3876311" cy="5544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402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41503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4975" y="925513"/>
            <a:ext cx="6159500" cy="4621212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11" y="5856564"/>
            <a:ext cx="3876311" cy="5544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485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4975" y="925513"/>
            <a:ext cx="6159500" cy="4621212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11" y="5856564"/>
            <a:ext cx="3876311" cy="5544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9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173366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4975" y="925513"/>
            <a:ext cx="6159500" cy="4621212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11" y="5856564"/>
            <a:ext cx="3876311" cy="5544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11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0972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Concealment, camouflage, false and planted information, lies, displays, ruses,</a:t>
            </a:r>
            <a:r>
              <a:rPr lang="en-US" baseline="0" dirty="0"/>
              <a:t> demonstrations, feints and insight</a:t>
            </a:r>
          </a:p>
          <a:p>
            <a:endParaRPr lang="en-US" baseline="0" dirty="0"/>
          </a:p>
          <a:p>
            <a:r>
              <a:rPr lang="en-US" baseline="0" dirty="0"/>
              <a:t>Masking, repacking and dazzling for dissimulation</a:t>
            </a:r>
          </a:p>
          <a:p>
            <a:endParaRPr lang="en-US" baseline="0" dirty="0"/>
          </a:p>
          <a:p>
            <a:r>
              <a:rPr lang="en-US" baseline="0" dirty="0"/>
              <a:t>Mimicking, inventing and decoying for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6281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4975" y="925513"/>
            <a:ext cx="6159500" cy="4621212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11" y="5856564"/>
            <a:ext cx="3876311" cy="5544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Asymmetric advantage</a:t>
            </a:r>
            <a:r>
              <a:rPr lang="en-US" altLang="en-US" baseline="0" dirty="0"/>
              <a:t> over attackers: defenders know more!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260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4975" y="925513"/>
            <a:ext cx="6159500" cy="4621212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11" y="5856564"/>
            <a:ext cx="3876311" cy="5544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Asymmetric advantage</a:t>
            </a:r>
            <a:r>
              <a:rPr lang="en-US" altLang="en-US" baseline="0" dirty="0"/>
              <a:t> over attackers: defenders know more!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7874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4975" y="925513"/>
            <a:ext cx="6159500" cy="4621212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11" y="5856564"/>
            <a:ext cx="3876311" cy="5544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Asymmetric advantage</a:t>
            </a:r>
            <a:r>
              <a:rPr lang="en-US" altLang="en-US" baseline="0" dirty="0"/>
              <a:t> over attackers: defenders know more!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4557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3220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2F23-DEFD-43F0-BF76-B0888509F949}" type="datetime1">
              <a:rPr lang="en-US" altLang="zh-CN" smtClean="0"/>
              <a:pPr>
                <a:defRPr/>
              </a:pPr>
              <a:t>7/9/2020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D3C5-529C-475B-AF41-C5E25A59D11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4202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4C5DA-68B3-4E69-BC0D-74DBB1B03084}" type="datetime1">
              <a:rPr lang="en-US" altLang="zh-CN" smtClean="0"/>
              <a:pPr>
                <a:defRPr/>
              </a:pPr>
              <a:t>7/9/2020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328D-729F-4D11-9FF6-D4353851C86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7608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5813" cy="4910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10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710CF-483B-4E09-A28F-B14315874E3F}" type="datetime1">
              <a:rPr lang="en-US" altLang="zh-CN" smtClean="0"/>
              <a:pPr>
                <a:defRPr/>
              </a:pPr>
              <a:t>7/9/2020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13979-0197-45D6-86A8-CE978D4D5B54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1860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0813" cy="19319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18165-8BDC-4756-9D9D-6F0610906264}" type="datetime1">
              <a:rPr lang="en-US" altLang="zh-CN" smtClean="0"/>
              <a:pPr>
                <a:defRPr/>
              </a:pPr>
              <a:t>7/9/2020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6B302-04C6-47CB-909D-31985DBB5DB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89220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tabLst/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83443D90-6409-43F3-99EA-17BE533B1BD1}" type="datetime1">
              <a:rPr lang="en-US" altLang="zh-CN" smtClean="0"/>
              <a:pPr>
                <a:defRPr/>
              </a:pPr>
              <a:t>7/9/2020</a:t>
            </a:fld>
            <a:endParaRPr lang="en-GB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06E2E-1602-4DA9-A0CC-68C41D5EDFE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8980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26D40-46BD-45FC-863A-7FFA301A1190}" type="datetime1">
              <a:rPr lang="en-US" altLang="zh-CN" smtClean="0"/>
              <a:pPr>
                <a:defRPr/>
              </a:pPr>
              <a:t>7/9/2020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344A-700D-4191-A7BE-A4E77826CF3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2732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67448-2DA7-40E7-9143-769839BAE434}" type="datetime1">
              <a:rPr lang="en-US" altLang="zh-CN" smtClean="0"/>
              <a:pPr>
                <a:defRPr/>
              </a:pPr>
              <a:t>7/9/2020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DAF3-135B-4939-8DC8-4D4163081E1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340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E2E44-3981-4798-AA64-1A76A8EFD0FF}" type="datetime1">
              <a:rPr lang="en-US" altLang="zh-CN" smtClean="0"/>
              <a:pPr>
                <a:defRPr/>
              </a:pPr>
              <a:t>7/9/2020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C6A7-E118-4E66-9B0F-0A50E0CB917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1949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40345-B96B-49C1-87E5-78927EE336C3}" type="datetime1">
              <a:rPr lang="en-US" altLang="zh-CN" smtClean="0"/>
              <a:pPr>
                <a:defRPr/>
              </a:pPr>
              <a:t>7/9/2020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FB7BE-4841-46A5-BEC7-C0255306E37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8640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B12A8-1F07-4DB7-B8D4-D7E0EBCEAA83}" type="datetime1">
              <a:rPr lang="en-US" altLang="zh-CN" smtClean="0"/>
              <a:pPr>
                <a:defRPr/>
              </a:pPr>
              <a:t>7/9/2020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A390-991A-4849-A62A-6886E206201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2958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BA795-0741-4427-8609-770C0C23B222}" type="datetime1">
              <a:rPr lang="en-US" altLang="zh-CN" smtClean="0"/>
              <a:pPr>
                <a:defRPr/>
              </a:pPr>
              <a:t>7/9/2020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12BEC-C9CF-4AAE-A701-458BA3ADF82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4359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0E1F-BCCD-4CDE-BC9C-C69B7085165F}" type="datetime1">
              <a:rPr lang="en-US" altLang="zh-CN" smtClean="0"/>
              <a:pPr>
                <a:defRPr/>
              </a:pPr>
              <a:t>7/9/2020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53703-EC48-4A19-8ED1-014937B8B97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5856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320-A90B-4109-97E9-9CBF17B0BCAB}" type="datetime1">
              <a:rPr lang="en-US" altLang="zh-CN" smtClean="0"/>
              <a:pPr>
                <a:defRPr/>
              </a:pPr>
              <a:t>7/9/2020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E9D62-4096-44B1-9BED-2AEDD6CBEFE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4524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1658938" y="1600200"/>
            <a:ext cx="6835775" cy="3198813"/>
            <a:chOff x="1045" y="1008"/>
            <a:chExt cx="4306" cy="2015"/>
          </a:xfrm>
        </p:grpSpPr>
        <p:sp>
          <p:nvSpPr>
            <p:cNvPr id="2" name="Oval 2"/>
            <p:cNvSpPr>
              <a:spLocks noChangeArrowheads="1"/>
            </p:cNvSpPr>
            <p:nvPr/>
          </p:nvSpPr>
          <p:spPr bwMode="auto">
            <a:xfrm flipH="1">
              <a:off x="4392" y="1008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 flipH="1">
              <a:off x="3264" y="1008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 flipH="1">
              <a:off x="2136" y="1008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59" name="Oval 5"/>
            <p:cNvSpPr>
              <a:spLocks noChangeArrowheads="1"/>
            </p:cNvSpPr>
            <p:nvPr/>
          </p:nvSpPr>
          <p:spPr bwMode="auto">
            <a:xfrm flipH="1">
              <a:off x="2136" y="2064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60" name="Oval 6"/>
            <p:cNvSpPr>
              <a:spLocks noChangeArrowheads="1"/>
            </p:cNvSpPr>
            <p:nvPr/>
          </p:nvSpPr>
          <p:spPr bwMode="auto">
            <a:xfrm flipH="1">
              <a:off x="1045" y="2064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61" name="Oval 7"/>
            <p:cNvSpPr>
              <a:spLocks noChangeArrowheads="1"/>
            </p:cNvSpPr>
            <p:nvPr/>
          </p:nvSpPr>
          <p:spPr bwMode="auto">
            <a:xfrm flipH="1">
              <a:off x="4392" y="2064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36A6F6A-B66C-4ED6-B3C7-BF03D80B4F57}" type="datetime1">
              <a:rPr lang="en-US" altLang="zh-CN" smtClean="0"/>
              <a:pPr>
                <a:defRPr/>
              </a:pPr>
              <a:t>7/9/2020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GB" altLang="zh-CN"/>
              <a:t>ICDCS 2017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5EFBFCF-64E1-4177-85FA-E8561C334E0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081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0" r:id="rId1"/>
    <p:sldLayoutId id="2147485541" r:id="rId2"/>
    <p:sldLayoutId id="2147485542" r:id="rId3"/>
    <p:sldLayoutId id="2147485543" r:id="rId4"/>
    <p:sldLayoutId id="2147485544" r:id="rId5"/>
    <p:sldLayoutId id="2147485545" r:id="rId6"/>
    <p:sldLayoutId id="2147485546" r:id="rId7"/>
    <p:sldLayoutId id="2147485547" r:id="rId8"/>
    <p:sldLayoutId id="2147485548" r:id="rId9"/>
    <p:sldLayoutId id="2147485549" r:id="rId10"/>
    <p:sldLayoutId id="2147485550" r:id="rId11"/>
    <p:sldLayoutId id="2147485551" r:id="rId12"/>
    <p:sldLayoutId id="2147485552" r:id="rId13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CCCCFF"/>
        </a:buClr>
        <a:buSzPct val="80000"/>
        <a:buFont typeface="Wingdings" panose="05000000000000000000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675"/>
        </a:spcBef>
        <a:spcAft>
          <a:spcPct val="0"/>
        </a:spcAft>
        <a:buClr>
          <a:srgbClr val="CCCCFF"/>
        </a:buClr>
        <a:buSzPct val="70000"/>
        <a:buFont typeface="Wingdings" panose="05000000000000000000" pitchFamily="2" charset="2"/>
        <a:buChar char=""/>
        <a:defRPr sz="27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CCCCFF"/>
        </a:buClr>
        <a:buSzPct val="65000"/>
        <a:buFont typeface="Wingdings" panose="05000000000000000000" pitchFamily="2" charset="2"/>
        <a:buChar char=""/>
        <a:defRPr sz="23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anose="05000000000000000000" pitchFamily="2" charset="2"/>
        <a:buChar char="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cis.temple.edu/~jiewu/research/publications/Publication_files/Biswas_IJSN_2018.pdf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javascript:parent.parent.show(1009,1029,0,0)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hmajJTcpNk?start=45&amp;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534400" cy="2381250"/>
          </a:xfrm>
        </p:spPr>
        <p:txBody>
          <a:bodyPr/>
          <a:lstStyle/>
          <a:p>
            <a:pPr algn="ctr">
              <a:spcBef>
                <a:spcPts val="800"/>
              </a:spcBef>
              <a:buClr>
                <a:srgbClr val="CCCCFF"/>
              </a:buClr>
              <a:buSzPct val="80000"/>
            </a:pPr>
            <a:r>
              <a:rPr lang="en-US" sz="3600" dirty="0">
                <a:latin typeface="Comic Sans MS" panose="030F0702030302020204" pitchFamily="66" charset="0"/>
                <a:ea typeface="+mn-ea"/>
                <a:cs typeface="+mn-cs"/>
              </a:rPr>
              <a:t>Cyber Security Defense</a:t>
            </a:r>
            <a:r>
              <a:rPr lang="en-US" sz="3200" dirty="0"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br>
              <a:rPr lang="en-US" sz="3200" dirty="0">
                <a:latin typeface="Comic Sans MS" panose="030F0702030302020204" pitchFamily="66" charset="0"/>
                <a:ea typeface="+mn-ea"/>
                <a:cs typeface="+mn-cs"/>
              </a:rPr>
            </a:br>
            <a:br>
              <a:rPr lang="en-US" sz="3200" dirty="0"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2800" dirty="0">
                <a:latin typeface="Comic Sans MS" panose="030F0702030302020204" pitchFamily="66" charset="0"/>
                <a:ea typeface="+mn-ea"/>
                <a:cs typeface="+mn-cs"/>
              </a:rPr>
              <a:t>From Moving Target Defense to Cyber Deception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806" y="4495800"/>
            <a:ext cx="6400800" cy="1752600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Jie Wu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Temple University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2932906" y="6248400"/>
            <a:ext cx="3276600" cy="455613"/>
          </a:xfrm>
        </p:spPr>
        <p:txBody>
          <a:bodyPr/>
          <a:lstStyle/>
          <a:p>
            <a:pPr>
              <a:defRPr/>
            </a:pPr>
            <a:r>
              <a:rPr lang="en-GB" altLang="zh-CN" sz="1600" dirty="0"/>
              <a:t>Frontiers in Cyber Security, 2019</a:t>
            </a:r>
          </a:p>
        </p:txBody>
      </p:sp>
    </p:spTree>
    <p:extLst>
      <p:ext uri="{BB962C8B-B14F-4D97-AF65-F5344CB8AC3E}">
        <p14:creationId xmlns:p14="http://schemas.microsoft.com/office/powerpoint/2010/main" val="191667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3. Honeypots and Honey-X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609600" y="1499042"/>
            <a:ext cx="4037013" cy="4529138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Honeypots 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Bears: honey eaters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Traps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6613" y="1756762"/>
            <a:ext cx="4038600" cy="452913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omic Sans MS"/>
              </a:rPr>
              <a:t>Honey-X</a:t>
            </a:r>
          </a:p>
          <a:p>
            <a:pPr marL="857250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000" dirty="0" err="1">
                <a:solidFill>
                  <a:schemeClr val="tx1"/>
                </a:solidFill>
                <a:latin typeface="Comic Sans MS"/>
              </a:rPr>
              <a:t>Honeynet</a:t>
            </a:r>
            <a:r>
              <a:rPr lang="en-US" sz="2000" dirty="0">
                <a:solidFill>
                  <a:schemeClr val="tx1"/>
                </a:solidFill>
                <a:latin typeface="Comic Sans MS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mic Sans MS"/>
              </a:rPr>
              <a:t>two ore more honeypots on a network</a:t>
            </a:r>
          </a:p>
          <a:p>
            <a:pPr marL="857250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000" dirty="0" err="1">
                <a:solidFill>
                  <a:schemeClr val="tx1"/>
                </a:solidFill>
                <a:latin typeface="Comic Sans MS"/>
              </a:rPr>
              <a:t>Honeyfile</a:t>
            </a:r>
            <a:r>
              <a:rPr lang="en-US" sz="2000" dirty="0">
                <a:solidFill>
                  <a:schemeClr val="tx1"/>
                </a:solidFill>
                <a:latin typeface="Comic Sans M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omic Sans MS"/>
              </a:rPr>
              <a:t>honeyword</a:t>
            </a:r>
            <a:r>
              <a:rPr lang="en-US" sz="2000" dirty="0">
                <a:solidFill>
                  <a:schemeClr val="tx1"/>
                </a:solidFill>
                <a:latin typeface="Comic Sans MS"/>
              </a:rPr>
              <a:t>,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24" y="3073809"/>
            <a:ext cx="1354964" cy="1972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123" y="3300150"/>
            <a:ext cx="3330017" cy="3250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79" y="5225755"/>
            <a:ext cx="1792647" cy="10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813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4. Moving Target Defense (MTD)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48431" y="1676400"/>
            <a:ext cx="8536782" cy="4429307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MTD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200" dirty="0">
                <a:solidFill>
                  <a:schemeClr val="tx1"/>
                </a:solidFill>
                <a:latin typeface="Comic Sans MS"/>
              </a:rPr>
              <a:t>Controlling change across multiple system dimensions to increase uncertainty and complexity for attackers</a:t>
            </a: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endParaRPr lang="en-US" sz="22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744537" lvl="2" indent="-342900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Network: 	</a:t>
            </a:r>
            <a:r>
              <a:rPr lang="en-US" sz="1800" dirty="0">
                <a:solidFill>
                  <a:schemeClr val="tx1"/>
                </a:solidFill>
                <a:latin typeface="Comic Sans MS"/>
                <a:sym typeface="Comic Sans MS"/>
              </a:rPr>
              <a:t>Route change</a:t>
            </a:r>
          </a:p>
          <a:p>
            <a:pPr marL="744537" lvl="2" indent="-342900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Firewall: 		</a:t>
            </a:r>
            <a:r>
              <a:rPr lang="en-US" sz="1800" dirty="0">
                <a:solidFill>
                  <a:schemeClr val="tx1"/>
                </a:solidFill>
                <a:latin typeface="Comic Sans MS"/>
                <a:sym typeface="Comic Sans MS"/>
              </a:rPr>
              <a:t>Policy change</a:t>
            </a:r>
          </a:p>
          <a:p>
            <a:pPr marL="744537" lvl="2" indent="-342900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Host: 		</a:t>
            </a:r>
            <a:r>
              <a:rPr lang="en-US" sz="1800" dirty="0">
                <a:solidFill>
                  <a:schemeClr val="tx1"/>
                </a:solidFill>
                <a:latin typeface="Comic Sans MS"/>
                <a:sym typeface="Comic Sans MS"/>
              </a:rPr>
              <a:t>Address change</a:t>
            </a:r>
          </a:p>
          <a:p>
            <a:pPr marL="744537" lvl="2" indent="-342900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OS: 			</a:t>
            </a:r>
            <a:r>
              <a:rPr lang="en-US" sz="1800" dirty="0">
                <a:solidFill>
                  <a:schemeClr val="tx1"/>
                </a:solidFill>
                <a:latin typeface="Comic Sans MS"/>
                <a:sym typeface="Comic Sans MS"/>
              </a:rPr>
              <a:t>Version/release change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 altLang="zh-C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429000"/>
            <a:ext cx="2728394" cy="22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2957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65661"/>
            <a:ext cx="8382000" cy="1143000"/>
          </a:xfrm>
        </p:spPr>
        <p:txBody>
          <a:bodyPr/>
          <a:lstStyle/>
          <a:p>
            <a:r>
              <a:rPr lang="en-US" altLang="zh-TW" dirty="0">
                <a:latin typeface="Comic Sans MS" panose="030F0702030302020204" pitchFamily="66" charset="0"/>
                <a:ea typeface="PMingLiU" pitchFamily="18" charset="-120"/>
              </a:rPr>
              <a:t>MTD vs. Deception: Intractability</a:t>
            </a:r>
            <a:endParaRPr lang="en-US" altLang="zh-TW" sz="3800" dirty="0">
              <a:latin typeface="Comic Sans MS" panose="030F0702030302020204" pitchFamily="66" charset="0"/>
              <a:ea typeface="PMingLiU" pitchFamily="18" charset="-12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382000" cy="4191000"/>
          </a:xfrm>
        </p:spPr>
        <p:txBody>
          <a:bodyPr/>
          <a:lstStyle/>
          <a:p>
            <a:pPr>
              <a:defRPr/>
            </a:pPr>
            <a:r>
              <a:rPr lang="en-US" altLang="zh-TW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Source and destination location privacy</a:t>
            </a:r>
          </a:p>
          <a:p>
            <a:pPr marL="0" indent="0">
              <a:buFontTx/>
              <a:buNone/>
              <a:defRPr/>
            </a:pPr>
            <a:r>
              <a:rPr lang="en-US" altLang="zh-TW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    (</a:t>
            </a:r>
            <a:r>
              <a:rPr lang="en-US" altLang="zh-TW" sz="2400" dirty="0">
                <a:solidFill>
                  <a:srgbClr val="0070C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Panda-hunter game</a:t>
            </a:r>
            <a:r>
              <a:rPr lang="en-US" altLang="zh-TW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)</a:t>
            </a:r>
          </a:p>
          <a:p>
            <a:pPr marL="0" indent="0">
              <a:buFontTx/>
              <a:buNone/>
              <a:defRPr/>
            </a:pPr>
            <a:endParaRPr lang="en-US" altLang="zh-TW" sz="25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8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25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defRPr/>
            </a:pPr>
            <a:r>
              <a:rPr lang="en-US" altLang="zh-TW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Phantom/Circular Ring Routing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69078"/>
            <a:ext cx="3050381" cy="17901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48037"/>
            <a:ext cx="33750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44" y="4451350"/>
            <a:ext cx="2998787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8054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-213535"/>
            <a:ext cx="7770813" cy="1931988"/>
          </a:xfrm>
        </p:spPr>
        <p:txBody>
          <a:bodyPr/>
          <a:lstStyle/>
          <a:p>
            <a:r>
              <a:rPr lang="en-US" altLang="zh-TW" dirty="0">
                <a:latin typeface="Comic Sans MS" panose="030F0702030302020204" pitchFamily="66" charset="0"/>
                <a:ea typeface="PMingLiU" pitchFamily="18" charset="-120"/>
              </a:rPr>
              <a:t>Probabilistic/Controlled Random 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4353" y="1981200"/>
            <a:ext cx="8228013" cy="4524375"/>
          </a:xfrm>
        </p:spPr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Performance gain </a:t>
            </a:r>
            <a:r>
              <a:rPr lang="en-US" sz="2400" baseline="30000" dirty="0">
                <a:latin typeface="Comic Sans MS" panose="030F0702030302020204" pitchFamily="66" charset="0"/>
              </a:rPr>
              <a:t>[2]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[2] R. Biswas and J. Wu, "Preserving Source and Destination Location Privacy with Controlled Routing Protocol,”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IJSN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, 2018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hlinkClick r:id="rId3"/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253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62" y="4092715"/>
            <a:ext cx="2540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4078288"/>
            <a:ext cx="273367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0" y="2688431"/>
            <a:ext cx="25400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29" y="2707481"/>
            <a:ext cx="27701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587" y="2432049"/>
            <a:ext cx="2447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05" y="4143359"/>
            <a:ext cx="24479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4191" y="5542999"/>
            <a:ext cx="2676525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Probabilistic Random Routing (PRRP)</a:t>
            </a:r>
          </a:p>
          <a:p>
            <a:pPr marL="171450" indent="-17145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More spread out packets</a:t>
            </a:r>
          </a:p>
          <a:p>
            <a:pPr marL="171450" indent="-17145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Higher hop count and delay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08846" y="5481777"/>
            <a:ext cx="2460625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500" dirty="0">
                <a:solidFill>
                  <a:srgbClr val="0066FF"/>
                </a:solidFill>
                <a:latin typeface="Comic Sans MS" panose="030F0702030302020204" pitchFamily="66" charset="0"/>
              </a:rPr>
              <a:t>Controlled Random Routing (CRP)</a:t>
            </a:r>
          </a:p>
          <a:p>
            <a:pPr marL="171450" indent="-17145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Less spread in the middle</a:t>
            </a:r>
          </a:p>
          <a:p>
            <a:pPr marL="171450" indent="-17145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Lower hop count and delay </a:t>
            </a:r>
          </a:p>
        </p:txBody>
      </p:sp>
      <p:sp>
        <p:nvSpPr>
          <p:cNvPr id="22539" name="TextBox 22"/>
          <p:cNvSpPr txBox="1">
            <a:spLocks noChangeArrowheads="1"/>
          </p:cNvSpPr>
          <p:nvPr/>
        </p:nvSpPr>
        <p:spPr bwMode="auto">
          <a:xfrm>
            <a:off x="6359525" y="5826314"/>
            <a:ext cx="2286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omic Sans MS" panose="030F0702030302020204" pitchFamily="66" charset="0"/>
              </a:rPr>
              <a:t>NS3 Simulation</a:t>
            </a:r>
          </a:p>
        </p:txBody>
      </p:sp>
    </p:spTree>
    <p:extLst>
      <p:ext uri="{BB962C8B-B14F-4D97-AF65-F5344CB8AC3E}">
        <p14:creationId xmlns:p14="http://schemas.microsoft.com/office/powerpoint/2010/main" val="397313529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901700"/>
            <a:ext cx="8305800" cy="446088"/>
          </a:xfrm>
        </p:spPr>
        <p:txBody>
          <a:bodyPr/>
          <a:lstStyle/>
          <a:p>
            <a:br>
              <a:rPr lang="en-US" altLang="zh-TW" dirty="0">
                <a:latin typeface="Comic Sans MS" panose="030F0702030302020204" pitchFamily="66" charset="0"/>
                <a:ea typeface="PMingLiU" pitchFamily="18" charset="-120"/>
              </a:rPr>
            </a:br>
            <a:br>
              <a:rPr lang="en-US" altLang="zh-TW" dirty="0">
                <a:latin typeface="Comic Sans MS" panose="030F0702030302020204" pitchFamily="66" charset="0"/>
                <a:ea typeface="PMingLiU" pitchFamily="18" charset="-120"/>
              </a:rPr>
            </a:br>
            <a:br>
              <a:rPr lang="en-US" altLang="zh-TW" dirty="0">
                <a:latin typeface="Comic Sans MS" panose="030F0702030302020204" pitchFamily="66" charset="0"/>
                <a:ea typeface="PMingLiU" pitchFamily="18" charset="-120"/>
              </a:rPr>
            </a:br>
            <a:br>
              <a:rPr lang="en-US" altLang="zh-TW" dirty="0">
                <a:latin typeface="Comic Sans MS" panose="030F0702030302020204" pitchFamily="66" charset="0"/>
                <a:ea typeface="PMingLiU" pitchFamily="18" charset="-120"/>
              </a:rPr>
            </a:br>
            <a:br>
              <a:rPr lang="en-US" altLang="zh-TW" dirty="0">
                <a:latin typeface="Comic Sans MS" panose="030F0702030302020204" pitchFamily="66" charset="0"/>
                <a:ea typeface="PMingLiU" pitchFamily="18" charset="-120"/>
              </a:rPr>
            </a:br>
            <a:br>
              <a:rPr lang="en-US" altLang="zh-TW" dirty="0">
                <a:latin typeface="Comic Sans MS" panose="030F0702030302020204" pitchFamily="66" charset="0"/>
                <a:ea typeface="PMingLiU" pitchFamily="18" charset="-120"/>
              </a:rPr>
            </a:br>
            <a:br>
              <a:rPr lang="en-US" altLang="zh-TW" dirty="0">
                <a:latin typeface="Comic Sans MS" panose="030F0702030302020204" pitchFamily="66" charset="0"/>
                <a:ea typeface="PMingLiU" pitchFamily="18" charset="-120"/>
              </a:rPr>
            </a:br>
            <a:r>
              <a:rPr lang="en-US" altLang="zh-TW" dirty="0">
                <a:latin typeface="Comic Sans MS" panose="030F0702030302020204" pitchFamily="66" charset="0"/>
                <a:ea typeface="PMingLiU" pitchFamily="18" charset="-120"/>
              </a:rPr>
              <a:t>Adaptive Changes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9899650" cy="47926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z="2000" dirty="0">
              <a:latin typeface="Comic Sans MS" panose="030F0702030302020204" pitchFamily="66" charset="0"/>
              <a:ea typeface="PMingLiU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900" dirty="0">
                <a:latin typeface="Comic Sans MS" panose="030F0702030302020204" pitchFamily="66" charset="0"/>
                <a:ea typeface="PMingLiU" pitchFamily="18" charset="-120"/>
              </a:rPr>
              <a:t>Hierarchical military command chains</a:t>
            </a:r>
          </a:p>
          <a:p>
            <a:pPr>
              <a:lnSpc>
                <a:spcPct val="90000"/>
              </a:lnSpc>
            </a:pPr>
            <a:r>
              <a:rPr lang="en-US" altLang="zh-TW" sz="2900" dirty="0">
                <a:latin typeface="Comic Sans MS" panose="030F0702030302020204" pitchFamily="66" charset="0"/>
                <a:ea typeface="PMingLiU" pitchFamily="18" charset="-120"/>
              </a:rPr>
              <a:t>Network hierarchy</a:t>
            </a:r>
          </a:p>
          <a:p>
            <a:pPr lvl="1">
              <a:lnSpc>
                <a:spcPct val="90000"/>
              </a:lnSpc>
            </a:pPr>
            <a:r>
              <a:rPr lang="en-US" altLang="zh-TW" sz="2500" dirty="0">
                <a:latin typeface="Comic Sans MS" panose="030F0702030302020204" pitchFamily="66" charset="0"/>
                <a:ea typeface="PMingLiU" pitchFamily="18" charset="-120"/>
              </a:rPr>
              <a:t>SDN controllers: </a:t>
            </a:r>
            <a:r>
              <a:rPr lang="en-US" altLang="zh-TW" sz="2400" dirty="0">
                <a:latin typeface="Comic Sans MS" panose="030F0702030302020204" pitchFamily="66" charset="0"/>
                <a:ea typeface="PMingLiU" pitchFamily="18" charset="-120"/>
              </a:rPr>
              <a:t>load balance and fault tolerance</a:t>
            </a:r>
          </a:p>
          <a:p>
            <a:pPr>
              <a:lnSpc>
                <a:spcPct val="90000"/>
              </a:lnSpc>
            </a:pPr>
            <a:endParaRPr lang="en-US" altLang="zh-TW" sz="2900" dirty="0">
              <a:latin typeface="Comic Sans MS" panose="030F0702030302020204" pitchFamily="66" charset="0"/>
              <a:ea typeface="PMingLiU" pitchFamily="18" charset="-12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zh-TW" sz="2500" dirty="0">
              <a:latin typeface="Comic Sans MS" panose="030F0702030302020204" pitchFamily="66" charset="0"/>
              <a:ea typeface="PMingLiU" pitchFamily="18" charset="-120"/>
            </a:endParaRPr>
          </a:p>
          <a:p>
            <a:pPr lvl="1">
              <a:lnSpc>
                <a:spcPct val="90000"/>
              </a:lnSpc>
            </a:pPr>
            <a:endParaRPr lang="en-US" altLang="zh-TW" sz="2500" dirty="0">
              <a:latin typeface="Comic Sans MS" panose="030F0702030302020204" pitchFamily="66" charset="0"/>
              <a:ea typeface="PMingLiU" pitchFamily="18" charset="-12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2900" dirty="0">
              <a:latin typeface="Comic Sans MS" panose="030F0702030302020204" pitchFamily="66" charset="0"/>
              <a:ea typeface="PMingLiU" pitchFamily="18" charset="-12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TW" sz="2600" dirty="0">
                <a:latin typeface="Comic Sans MS" panose="030F0702030302020204" pitchFamily="66" charset="0"/>
                <a:ea typeface="PMingLiU" pitchFamily="18" charset="-120"/>
              </a:rPr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zh-TW" sz="2600" dirty="0">
              <a:latin typeface="Comic Sans MS" panose="030F0702030302020204" pitchFamily="66" charset="0"/>
              <a:ea typeface="PMingLiU" pitchFamily="18" charset="-12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zh-TW" altLang="en-US" sz="2600" dirty="0">
              <a:latin typeface="Comic Sans MS" panose="030F0702030302020204" pitchFamily="66" charset="0"/>
              <a:ea typeface="PMingLiU" pitchFamily="18" charset="-120"/>
            </a:endParaRP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36924"/>
            <a:ext cx="3716337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444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09625"/>
            <a:ext cx="8458200" cy="608013"/>
          </a:xfrm>
        </p:spPr>
        <p:txBody>
          <a:bodyPr/>
          <a:lstStyle/>
          <a:p>
            <a:r>
              <a:rPr lang="en-US" altLang="zh-TW">
                <a:latin typeface="Comic Sans MS" panose="030F0702030302020204" pitchFamily="66" charset="0"/>
                <a:ea typeface="PMingLiU" pitchFamily="18" charset="-120"/>
              </a:rPr>
              <a:t>Self-Organized Systems</a:t>
            </a:r>
            <a:endParaRPr lang="en-US" altLang="zh-TW" sz="3200">
              <a:latin typeface="Comic Sans MS" panose="030F0702030302020204" pitchFamily="66" charset="0"/>
              <a:ea typeface="PMingLiU" pitchFamily="18" charset="-120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752600"/>
            <a:ext cx="8461375" cy="6096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sz="2800" dirty="0">
                <a:latin typeface="Comic Sans MS" panose="030F0702030302020204" pitchFamily="66" charset="0"/>
                <a:ea typeface="PMingLiU" panose="02020500000000000000" pitchFamily="18" charset="-120"/>
              </a:rPr>
              <a:t>Theory community</a:t>
            </a:r>
          </a:p>
          <a:p>
            <a:pPr>
              <a:defRPr/>
            </a:pPr>
            <a:endParaRPr lang="en-US" altLang="zh-TW" sz="8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defRPr/>
            </a:pPr>
            <a:r>
              <a:rPr lang="en-US" altLang="zh-TW" sz="24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Dijkstra’s self-stabilizing system (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Dijkstra, 1974</a:t>
            </a:r>
            <a:r>
              <a:rPr lang="en-US" altLang="zh-TW" sz="24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)</a:t>
            </a:r>
          </a:p>
          <a:p>
            <a:pPr lvl="1">
              <a:defRPr/>
            </a:pP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An illegitimate state (caused by some </a:t>
            </a:r>
            <a:r>
              <a:rPr lang="en-US" altLang="zh-TW" sz="2000" i="1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perturbations</a:t>
            </a: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) can be changed back to a legitimate state in a finite number of steps</a:t>
            </a:r>
          </a:p>
          <a:p>
            <a:pPr lvl="1">
              <a:defRPr/>
            </a:pPr>
            <a:endParaRPr lang="en-US" altLang="zh-TW" sz="800" dirty="0">
              <a:solidFill>
                <a:schemeClr val="tx1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defRPr/>
            </a:pPr>
            <a:r>
              <a:rPr lang="en-US" altLang="zh-TW" sz="2400" i="1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How can we handle the long convergence time that usually occurs in dynamic labeling in a distributed solution?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(ICDCS 2017 </a:t>
            </a:r>
            <a:r>
              <a:rPr lang="en-US" altLang="zh-TW" sz="2400" baseline="300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[2]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)</a:t>
            </a:r>
          </a:p>
          <a:p>
            <a:pPr lvl="1">
              <a:buFontTx/>
              <a:buNone/>
              <a:defRPr/>
            </a:pPr>
            <a:endParaRPr lang="en-US" altLang="zh-TW" sz="800" dirty="0">
              <a:solidFill>
                <a:schemeClr val="tx1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 lvl="1">
              <a:buFontTx/>
              <a:buNone/>
              <a:defRPr/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[2] J. Wu, “Uncovering the Useful Structures of Complex Networks in Socially-Rich and Dynamic Environments” </a:t>
            </a:r>
            <a:r>
              <a:rPr lang="en-US" altLang="zh-CN" sz="1800" i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Proc. of IEEE ICDCS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, 2017.</a:t>
            </a:r>
          </a:p>
          <a:p>
            <a:pPr lvl="1">
              <a:buFontTx/>
              <a:buNone/>
              <a:defRPr/>
            </a:pPr>
            <a:endParaRPr lang="en-US" altLang="zh-TW" sz="2500" dirty="0">
              <a:solidFill>
                <a:schemeClr val="tx1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zh-TW" sz="2900" dirty="0">
              <a:solidFill>
                <a:schemeClr val="tx1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 lvl="1">
              <a:buFontTx/>
              <a:buNone/>
              <a:defRPr/>
            </a:pPr>
            <a:r>
              <a:rPr lang="en-US" altLang="zh-TW" sz="26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44912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52400"/>
            <a:ext cx="8458200" cy="838200"/>
          </a:xfrm>
        </p:spPr>
        <p:txBody>
          <a:bodyPr/>
          <a:lstStyle/>
          <a:p>
            <a:r>
              <a:rPr lang="en-US" altLang="zh-TW">
                <a:latin typeface="Comic Sans MS" panose="030F0702030302020204" pitchFamily="66" charset="0"/>
                <a:ea typeface="PMingLiU" pitchFamily="18" charset="-120"/>
              </a:rPr>
              <a:t>Self-Organizing Solutions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56890" y="1355171"/>
            <a:ext cx="4037013" cy="45243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dirty="0">
                <a:latin typeface="Comic Sans MS" panose="030F0702030302020204" pitchFamily="66" charset="0"/>
                <a:ea typeface="PMingLiU" panose="02020500000000000000" pitchFamily="18" charset="-120"/>
              </a:rPr>
              <a:t>Local decision</a:t>
            </a:r>
          </a:p>
          <a:p>
            <a:pPr marL="0" indent="0">
              <a:buFontTx/>
              <a:buNone/>
              <a:defRPr/>
            </a:pPr>
            <a:endParaRPr lang="en-US" altLang="zh-TW" sz="8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defRPr/>
            </a:pP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P2P and simple interaction (mostly local and without sequential propagation)</a:t>
            </a:r>
          </a:p>
          <a:p>
            <a:pPr>
              <a:defRPr/>
            </a:pPr>
            <a:endParaRPr lang="en-US" altLang="zh-TW" sz="800" dirty="0">
              <a:solidFill>
                <a:schemeClr val="tx1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Global functionality</a:t>
            </a:r>
          </a:p>
          <a:p>
            <a:pPr>
              <a:defRPr/>
            </a:pP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Adaptive, robust, and scalable</a:t>
            </a:r>
          </a:p>
          <a:p>
            <a:pPr>
              <a:defRPr/>
            </a:pPr>
            <a:endParaRPr lang="en-US" altLang="zh-TW" sz="24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buFontTx/>
              <a:buNone/>
              <a:defRPr/>
            </a:pPr>
            <a:endParaRPr lang="en-US" altLang="zh-TW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buFontTx/>
              <a:buNone/>
              <a:defRPr/>
            </a:pPr>
            <a:endParaRPr lang="en-US" altLang="zh-TW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defRPr/>
            </a:pPr>
            <a:endParaRPr lang="zh-TW" altLang="en-US" dirty="0">
              <a:latin typeface="Comic Sans MS" panose="030F0702030302020204" pitchFamily="66" charset="0"/>
              <a:ea typeface="PMingLiU" panose="02020500000000000000" pitchFamily="18" charset="-12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265543" y="1371600"/>
            <a:ext cx="4914900" cy="51816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zh-TW" dirty="0">
                <a:latin typeface="Comic Sans MS" panose="030F0702030302020204" pitchFamily="66" charset="0"/>
                <a:ea typeface="PMingLiU" panose="02020500000000000000" pitchFamily="18" charset="-120"/>
              </a:rPr>
              <a:t>Principles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zh-TW" sz="8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P</a:t>
            </a:r>
            <a:r>
              <a:rPr lang="en-US" altLang="zh-TW" sz="2000" baseline="-25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1</a:t>
            </a: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: Local interactions with global properties  (</a:t>
            </a:r>
            <a:r>
              <a:rPr lang="en-US" altLang="zh-TW" sz="2000" dirty="0">
                <a:solidFill>
                  <a:srgbClr val="0070C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scalability</a:t>
            </a: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)</a:t>
            </a:r>
          </a:p>
          <a:p>
            <a:pPr>
              <a:lnSpc>
                <a:spcPct val="90000"/>
              </a:lnSpc>
              <a:defRPr/>
            </a:pPr>
            <a:endParaRPr lang="en-US" altLang="zh-TW" sz="800" dirty="0">
              <a:solidFill>
                <a:schemeClr val="tx1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P</a:t>
            </a:r>
            <a:r>
              <a:rPr lang="en-US" altLang="zh-TW" sz="2000" baseline="-25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2</a:t>
            </a: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: Minimization of maintained state (</a:t>
            </a:r>
            <a:r>
              <a:rPr lang="en-US" altLang="zh-TW" sz="2000" dirty="0">
                <a:solidFill>
                  <a:srgbClr val="0070C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usability</a:t>
            </a: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)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zh-TW" sz="800" dirty="0">
              <a:solidFill>
                <a:schemeClr val="tx1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P</a:t>
            </a:r>
            <a:r>
              <a:rPr lang="en-US" altLang="zh-TW" sz="2000" baseline="-25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3</a:t>
            </a: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: Adaptive to changes (</a:t>
            </a:r>
            <a:r>
              <a:rPr lang="en-US" altLang="zh-TW" sz="2000" dirty="0">
                <a:solidFill>
                  <a:srgbClr val="0070C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self-healing</a:t>
            </a: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)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zh-TW" sz="800" dirty="0">
              <a:solidFill>
                <a:schemeClr val="tx1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P</a:t>
            </a:r>
            <a:r>
              <a:rPr lang="en-US" altLang="zh-TW" sz="2000" baseline="-25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4</a:t>
            </a: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: Implicit coordination (</a:t>
            </a:r>
            <a:r>
              <a:rPr lang="en-US" altLang="zh-TW" sz="2000" dirty="0">
                <a:solidFill>
                  <a:srgbClr val="0070C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efficiency</a:t>
            </a: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)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773" name="Picture 4" descr="7 Star Bu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317" y="6137621"/>
            <a:ext cx="301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4" name="Group 5"/>
          <p:cNvGrpSpPr>
            <a:grpSpLocks/>
          </p:cNvGrpSpPr>
          <p:nvPr/>
        </p:nvGrpSpPr>
        <p:grpSpPr bwMode="auto">
          <a:xfrm>
            <a:off x="508138" y="4313959"/>
            <a:ext cx="4762500" cy="2028825"/>
            <a:chOff x="1152" y="2208"/>
            <a:chExt cx="3312" cy="1602"/>
          </a:xfrm>
        </p:grpSpPr>
        <p:pic>
          <p:nvPicPr>
            <p:cNvPr id="32776" name="Picture 6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168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7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688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8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208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9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408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0" name="Picture 10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928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1" name="Picture 11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400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2" name="Picture 12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120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13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592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14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120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5" name="Picture 15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640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6" name="Picture 16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408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7" name="Picture 17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928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8" name="Picture 18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400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9" name="Picture 19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880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0" name="Picture 20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928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3313" y="2785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 flipH="1" flipV="1">
              <a:off x="2928" y="2928"/>
              <a:ext cx="336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 flipV="1">
              <a:off x="3407" y="2880"/>
              <a:ext cx="337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3407" y="321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>
              <a:off x="3407" y="3216"/>
              <a:ext cx="33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 flipH="1">
              <a:off x="2928" y="3216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>
              <a:off x="3313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2775" name="TextBox 2"/>
          <p:cNvSpPr txBox="1">
            <a:spLocks noChangeArrowheads="1"/>
          </p:cNvSpPr>
          <p:nvPr/>
        </p:nvSpPr>
        <p:spPr bwMode="auto">
          <a:xfrm>
            <a:off x="4809216" y="5809731"/>
            <a:ext cx="1341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Agility</a:t>
            </a:r>
            <a:r>
              <a:rPr lang="en-US" altLang="en-US" sz="14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9430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446088"/>
            <a:ext cx="8305800" cy="838200"/>
          </a:xfrm>
        </p:spPr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  <a:ea typeface="SimSun" panose="02010600030101010101" pitchFamily="2" charset="-122"/>
              </a:rPr>
              <a:t>MTD Applications</a:t>
            </a:r>
          </a:p>
        </p:txBody>
      </p:sp>
      <p:graphicFrame>
        <p:nvGraphicFramePr>
          <p:cNvPr id="34819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882650" y="1593850"/>
          <a:ext cx="4648200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位图图像" r:id="rId4" imgW="4638095" imgH="4580952" progId="Paint.Picture">
                  <p:embed/>
                </p:oleObj>
              </mc:Choice>
              <mc:Fallback>
                <p:oleObj name="位图图像" r:id="rId4" imgW="4638095" imgH="4580952" progId="Paint.Picture">
                  <p:embed/>
                  <p:pic>
                    <p:nvPicPr>
                      <p:cNvPr id="34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593850"/>
                        <a:ext cx="4648200" cy="459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884863" y="1976438"/>
            <a:ext cx="29718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dirty="0">
                <a:latin typeface="Comic Sans MS" charset="0"/>
              </a:rPr>
              <a:t>Connected Dominating Set (CDS)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8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dirty="0">
                <a:latin typeface="Comic Sans MS" charset="0"/>
              </a:rPr>
              <a:t>Local decision: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hlink"/>
                </a:solidFill>
                <a:latin typeface="Comic Sans MS" charset="0"/>
              </a:rPr>
              <a:t>   </a:t>
            </a:r>
            <a:r>
              <a:rPr lang="en-US" altLang="en-US" sz="2000" dirty="0">
                <a:solidFill>
                  <a:srgbClr val="0070C0"/>
                </a:solidFill>
                <a:latin typeface="Comic Sans MS" charset="0"/>
              </a:rPr>
              <a:t>backbone nodes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dirty="0">
                <a:latin typeface="Comic Sans MS" charset="0"/>
              </a:rPr>
              <a:t>based on node priority (ID, degree, …)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8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dirty="0">
                <a:latin typeface="Comic Sans MS" charset="0"/>
              </a:rPr>
              <a:t>Global properties: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dirty="0">
                <a:latin typeface="Comic Sans MS" charset="0"/>
              </a:rPr>
              <a:t>     Connectivity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dirty="0">
                <a:latin typeface="Comic Sans MS" charset="0"/>
              </a:rPr>
              <a:t>      Coverage</a:t>
            </a:r>
            <a:endParaRPr lang="en-US" altLang="en-US" sz="2000" dirty="0">
              <a:latin typeface="Tahoma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64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2" y="139804"/>
            <a:ext cx="8229600" cy="1143000"/>
          </a:xfrm>
        </p:spPr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  <a:ea typeface="SimSun" panose="02010600030101010101" pitchFamily="2" charset="-122"/>
              </a:rPr>
              <a:t>Application: Resiliency and Rotation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17525" y="1408113"/>
            <a:ext cx="794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7525" y="1546225"/>
            <a:ext cx="8397875" cy="4530725"/>
          </a:xfrm>
        </p:spPr>
        <p:txBody>
          <a:bodyPr/>
          <a:lstStyle/>
          <a:p>
            <a:r>
              <a:rPr lang="en-US" altLang="zh-CN" sz="2800" dirty="0">
                <a:latin typeface="Comic Sans MS" panose="030F0702030302020204" pitchFamily="66" charset="0"/>
                <a:ea typeface="SimSun" panose="02010600030101010101" pitchFamily="2" charset="-122"/>
              </a:rPr>
              <a:t>Redundancy:</a:t>
            </a:r>
            <a:r>
              <a:rPr lang="en-US" altLang="zh-CN" dirty="0">
                <a:latin typeface="Comic Sans MS" panose="030F0702030302020204" pitchFamily="66" charset="0"/>
                <a:ea typeface="SimSun" panose="02010600030101010101" pitchFamily="2" charset="-122"/>
              </a:rPr>
              <a:t> </a:t>
            </a:r>
            <a:r>
              <a:rPr lang="en-US" altLang="zh-CN" sz="2400" i="1" dirty="0">
                <a:solidFill>
                  <a:srgbClr val="0070C0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K</a:t>
            </a:r>
            <a:r>
              <a:rPr lang="en-US" altLang="zh-CN" sz="2400" dirty="0">
                <a:solidFill>
                  <a:srgbClr val="0070C0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-connected &amp; </a:t>
            </a:r>
            <a:r>
              <a:rPr lang="en-US" altLang="zh-CN" sz="2400" i="1" dirty="0">
                <a:solidFill>
                  <a:srgbClr val="0070C0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K</a:t>
            </a:r>
            <a:r>
              <a:rPr lang="en-US" altLang="zh-CN" sz="2400" dirty="0">
                <a:solidFill>
                  <a:srgbClr val="0070C0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-dominated </a:t>
            </a:r>
            <a:r>
              <a:rPr lang="en-US" altLang="zh-CN" sz="2400" baseline="300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[4]</a:t>
            </a:r>
          </a:p>
          <a:p>
            <a:pPr lvl="1"/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Non-backbone node: K node-disjointed paths for any neighbor pairs (for multiple CDS)</a:t>
            </a:r>
          </a:p>
          <a:p>
            <a:pPr lvl="1"/>
            <a:endParaRPr lang="en-US" altLang="zh-CN" sz="20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lvl="1"/>
            <a:endParaRPr lang="en-US" altLang="zh-CN" sz="24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marL="457200" lvl="1" indent="0">
              <a:buNone/>
            </a:pPr>
            <a:endParaRPr lang="en-US" altLang="zh-CN" sz="24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lvl="1"/>
            <a:endParaRPr lang="en-US" altLang="zh-CN" sz="24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lvl="1"/>
            <a:endParaRPr lang="en-US" altLang="zh-CN" sz="24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lvl="1"/>
            <a:r>
              <a:rPr lang="en-US" altLang="zh-CN" sz="2400" dirty="0">
                <a:latin typeface="Comic Sans MS" panose="030F0702030302020204" pitchFamily="66" charset="0"/>
                <a:ea typeface="SimSun" panose="02010600030101010101" pitchFamily="2" charset="-122"/>
              </a:rPr>
              <a:t>Moving target defense (MTD): CDS rotation</a:t>
            </a:r>
          </a:p>
          <a:p>
            <a:pPr marL="457200" lvl="1" indent="0">
              <a:buNone/>
            </a:pPr>
            <a:endParaRPr lang="en-US" altLang="zh-CN" sz="18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marL="457200" lvl="1" indent="0">
              <a:buNone/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[4] F. Dai and J. Wu “On Constructing k-Connected k-Dominating Set in Wireless Networks,” </a:t>
            </a:r>
            <a:r>
              <a:rPr lang="en-US" altLang="zh-CN" sz="1800" i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Proc. Of IEEE IPDPS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, 2005</a:t>
            </a:r>
          </a:p>
          <a:p>
            <a:pPr lvl="1">
              <a:buFontTx/>
              <a:buNone/>
            </a:pPr>
            <a:endParaRPr lang="en-US" altLang="zh-CN" sz="24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lvl="1"/>
            <a:endParaRPr lang="zh-CN" altLang="en-US" sz="2900" dirty="0"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69" y="2819400"/>
            <a:ext cx="280494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18086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730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6999" y="-47625"/>
            <a:ext cx="8382000" cy="1554163"/>
          </a:xfrm>
        </p:spPr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  <a:ea typeface="SimSun" panose="02010600030101010101" pitchFamily="2" charset="-122"/>
              </a:rPr>
              <a:t>Self-Healing</a:t>
            </a:r>
            <a:endParaRPr lang="en-US" altLang="zh-CN" sz="3400" b="0" dirty="0"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434" y="2128838"/>
            <a:ext cx="7352023" cy="4749800"/>
          </a:xfrm>
        </p:spPr>
        <p:txBody>
          <a:bodyPr/>
          <a:lstStyle/>
          <a:p>
            <a:pPr>
              <a:defRPr/>
            </a:pPr>
            <a:r>
              <a:rPr lang="en-US" altLang="zh-CN" sz="2400" i="1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How can we deal with the complexity of building a structure along with a change of topology? </a:t>
            </a:r>
            <a:r>
              <a:rPr lang="en-US" altLang="zh-CN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(ICDCS 2017)</a:t>
            </a:r>
          </a:p>
          <a:p>
            <a:pPr marL="0" indent="0">
              <a:buFontTx/>
              <a:buNone/>
              <a:defRPr/>
            </a:pPr>
            <a:endParaRPr lang="en-US" altLang="zh-CN" sz="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Switched-on/off nodes</a:t>
            </a:r>
          </a:p>
          <a:p>
            <a:pPr lvl="1">
              <a:defRPr/>
            </a:pPr>
            <a:r>
              <a:rPr lang="en-US" altLang="zh-CN" sz="2000" dirty="0">
                <a:latin typeface="Comic Sans MS" panose="030F0702030302020204" pitchFamily="66" charset="0"/>
                <a:ea typeface="宋体" panose="02010600030101010101" pitchFamily="2" charset="-122"/>
              </a:rPr>
              <a:t>Status changes in 1-hop/2-hop neighbors only</a:t>
            </a:r>
          </a:p>
          <a:p>
            <a:pPr marL="457200" lvl="1" indent="0">
              <a:buFontTx/>
              <a:buNone/>
              <a:defRPr/>
            </a:pPr>
            <a:endParaRPr lang="en-US" altLang="zh-CN" sz="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Seamless integration in a dynamic network</a:t>
            </a:r>
          </a:p>
          <a:p>
            <a:pPr lvl="1">
              <a:defRPr/>
            </a:pPr>
            <a:r>
              <a:rPr lang="en-US" altLang="zh-CN" sz="2000" dirty="0">
                <a:latin typeface="Comic Sans MS" panose="030F0702030302020204" pitchFamily="66" charset="0"/>
                <a:ea typeface="宋体" panose="02010600030101010101" pitchFamily="2" charset="-122"/>
              </a:rPr>
              <a:t>Iterative application of a local solution</a:t>
            </a:r>
            <a:endParaRPr lang="en-US" altLang="zh-CN" sz="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lvl="1">
              <a:defRPr/>
            </a:pPr>
            <a:endParaRPr lang="en-US" altLang="zh-CN" sz="24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971800" y="3736975"/>
            <a:ext cx="182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>
              <a:latin typeface="Comic Sans MS" charset="0"/>
            </a:endParaRP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6944829" y="3200400"/>
            <a:ext cx="1828800" cy="2333625"/>
            <a:chOff x="2304" y="2247"/>
            <a:chExt cx="1152" cy="1470"/>
          </a:xfrm>
        </p:grpSpPr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>
              <a:off x="2304" y="2496"/>
              <a:ext cx="1152" cy="11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400">
                <a:latin typeface="Times New Roman" charset="0"/>
              </a:endParaRPr>
            </a:p>
          </p:txBody>
        </p:sp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 flipV="1">
              <a:off x="2903" y="2896"/>
              <a:ext cx="268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6872" name="Line 8"/>
            <p:cNvSpPr>
              <a:spLocks noChangeShapeType="1"/>
            </p:cNvSpPr>
            <p:nvPr/>
          </p:nvSpPr>
          <p:spPr bwMode="auto">
            <a:xfrm flipH="1">
              <a:off x="2814" y="3070"/>
              <a:ext cx="89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2635" y="2896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>
                  <a:latin typeface="Comic Sans MS" charset="0"/>
                </a:rPr>
                <a:t>u</a:t>
              </a:r>
              <a:endParaRPr lang="en-US" altLang="en-US" sz="1800"/>
            </a:p>
          </p:txBody>
        </p:sp>
        <p:sp>
          <p:nvSpPr>
            <p:cNvPr id="36874" name="Oval 10"/>
            <p:cNvSpPr>
              <a:spLocks noChangeArrowheads="1"/>
            </p:cNvSpPr>
            <p:nvPr/>
          </p:nvSpPr>
          <p:spPr bwMode="auto">
            <a:xfrm>
              <a:off x="2858" y="3026"/>
              <a:ext cx="90" cy="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400">
                <a:latin typeface="Times New Roman" charset="0"/>
              </a:endParaRPr>
            </a:p>
          </p:txBody>
        </p:sp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>
              <a:off x="2546" y="3286"/>
              <a:ext cx="1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1800"/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1800"/>
            </a:p>
          </p:txBody>
        </p:sp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>
              <a:off x="2814" y="3330"/>
              <a:ext cx="223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>
              <a:off x="3171" y="2896"/>
              <a:ext cx="44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 flipH="1" flipV="1">
              <a:off x="2948" y="2290"/>
              <a:ext cx="312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 flipH="1">
              <a:off x="2501" y="3330"/>
              <a:ext cx="313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6880" name="Oval 16"/>
            <p:cNvSpPr>
              <a:spLocks noChangeArrowheads="1"/>
            </p:cNvSpPr>
            <p:nvPr/>
          </p:nvSpPr>
          <p:spPr bwMode="auto">
            <a:xfrm>
              <a:off x="2903" y="2247"/>
              <a:ext cx="86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400">
                <a:latin typeface="Times New Roman" charset="0"/>
              </a:endParaRPr>
            </a:p>
          </p:txBody>
        </p:sp>
        <p:sp>
          <p:nvSpPr>
            <p:cNvPr id="36881" name="Oval 17"/>
            <p:cNvSpPr>
              <a:spLocks noChangeArrowheads="1"/>
            </p:cNvSpPr>
            <p:nvPr/>
          </p:nvSpPr>
          <p:spPr bwMode="auto">
            <a:xfrm>
              <a:off x="3171" y="3113"/>
              <a:ext cx="86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400">
                <a:latin typeface="Times New Roman" charset="0"/>
              </a:endParaRPr>
            </a:p>
          </p:txBody>
        </p:sp>
        <p:sp>
          <p:nvSpPr>
            <p:cNvPr id="36882" name="Line 18"/>
            <p:cNvSpPr>
              <a:spLocks noChangeShapeType="1"/>
            </p:cNvSpPr>
            <p:nvPr/>
          </p:nvSpPr>
          <p:spPr bwMode="auto">
            <a:xfrm flipV="1">
              <a:off x="3171" y="2463"/>
              <a:ext cx="89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6883" name="Line 19"/>
            <p:cNvSpPr>
              <a:spLocks noChangeShapeType="1"/>
            </p:cNvSpPr>
            <p:nvPr/>
          </p:nvSpPr>
          <p:spPr bwMode="auto">
            <a:xfrm flipV="1">
              <a:off x="2367" y="2593"/>
              <a:ext cx="89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 flipH="1" flipV="1">
              <a:off x="2367" y="3070"/>
              <a:ext cx="447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6885" name="Oval 21"/>
            <p:cNvSpPr>
              <a:spLocks noChangeArrowheads="1"/>
            </p:cNvSpPr>
            <p:nvPr/>
          </p:nvSpPr>
          <p:spPr bwMode="auto">
            <a:xfrm>
              <a:off x="2992" y="3373"/>
              <a:ext cx="87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400">
                <a:latin typeface="Times New Roman" charset="0"/>
              </a:endParaRPr>
            </a:p>
          </p:txBody>
        </p:sp>
        <p:sp>
          <p:nvSpPr>
            <p:cNvPr id="36886" name="Oval 22"/>
            <p:cNvSpPr>
              <a:spLocks noChangeArrowheads="1"/>
            </p:cNvSpPr>
            <p:nvPr/>
          </p:nvSpPr>
          <p:spPr bwMode="auto">
            <a:xfrm>
              <a:off x="2769" y="3286"/>
              <a:ext cx="86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400">
                <a:latin typeface="Times New Roman" charset="0"/>
              </a:endParaRPr>
            </a:p>
          </p:txBody>
        </p:sp>
        <p:sp>
          <p:nvSpPr>
            <p:cNvPr id="36887" name="Oval 23"/>
            <p:cNvSpPr>
              <a:spLocks noChangeArrowheads="1"/>
            </p:cNvSpPr>
            <p:nvPr/>
          </p:nvSpPr>
          <p:spPr bwMode="auto">
            <a:xfrm>
              <a:off x="2412" y="2550"/>
              <a:ext cx="86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400">
                <a:latin typeface="Times New Roman" charset="0"/>
              </a:endParaRPr>
            </a:p>
          </p:txBody>
        </p:sp>
        <p:sp>
          <p:nvSpPr>
            <p:cNvPr id="36888" name="Oval 24"/>
            <p:cNvSpPr>
              <a:spLocks noChangeArrowheads="1"/>
            </p:cNvSpPr>
            <p:nvPr/>
          </p:nvSpPr>
          <p:spPr bwMode="auto">
            <a:xfrm>
              <a:off x="2322" y="3026"/>
              <a:ext cx="87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400">
                <a:latin typeface="Times New Roman" charset="0"/>
              </a:endParaRPr>
            </a:p>
          </p:txBody>
        </p:sp>
        <p:sp>
          <p:nvSpPr>
            <p:cNvPr id="36889" name="Oval 25"/>
            <p:cNvSpPr>
              <a:spLocks noChangeArrowheads="1"/>
            </p:cNvSpPr>
            <p:nvPr/>
          </p:nvSpPr>
          <p:spPr bwMode="auto">
            <a:xfrm>
              <a:off x="2456" y="3633"/>
              <a:ext cx="87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400">
                <a:latin typeface="Times New Roman" charset="0"/>
              </a:endParaRPr>
            </a:p>
          </p:txBody>
        </p:sp>
        <p:sp>
          <p:nvSpPr>
            <p:cNvPr id="36890" name="Oval 26"/>
            <p:cNvSpPr>
              <a:spLocks noChangeArrowheads="1"/>
            </p:cNvSpPr>
            <p:nvPr/>
          </p:nvSpPr>
          <p:spPr bwMode="auto">
            <a:xfrm>
              <a:off x="3126" y="2853"/>
              <a:ext cx="87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400">
                <a:latin typeface="Times New Roman" charset="0"/>
              </a:endParaRPr>
            </a:p>
          </p:txBody>
        </p:sp>
        <p:sp>
          <p:nvSpPr>
            <p:cNvPr id="36891" name="Oval 27"/>
            <p:cNvSpPr>
              <a:spLocks noChangeArrowheads="1"/>
            </p:cNvSpPr>
            <p:nvPr/>
          </p:nvSpPr>
          <p:spPr bwMode="auto">
            <a:xfrm>
              <a:off x="3215" y="2420"/>
              <a:ext cx="87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400">
                <a:latin typeface="Times New Roman" charset="0"/>
              </a:endParaRPr>
            </a:p>
          </p:txBody>
        </p:sp>
        <p:sp>
          <p:nvSpPr>
            <p:cNvPr id="36892" name="Text Box 28"/>
            <p:cNvSpPr txBox="1">
              <a:spLocks noChangeArrowheads="1"/>
            </p:cNvSpPr>
            <p:nvPr/>
          </p:nvSpPr>
          <p:spPr bwMode="auto">
            <a:xfrm>
              <a:off x="2640" y="2688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/>
                <a:t>on/off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9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>
              <a:buSzPct val="25000"/>
            </a:pPr>
            <a:r>
              <a:rPr lang="en-US" sz="4000" dirty="0">
                <a:latin typeface="Comic Sans MS"/>
              </a:rPr>
              <a:t>Outline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533400" y="1446211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omic Sans MS"/>
              </a:rPr>
              <a:t>Cyber Security Defense</a:t>
            </a:r>
            <a:endParaRPr lang="en-US" sz="24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914400" marR="0" lvl="1" indent="-457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Cyber Deception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Honeypots and Honey-X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Moving Target Defense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Game-Theoretic Approaches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Challenges of Cyber Deception</a:t>
            </a:r>
            <a:endParaRPr lang="en-US" sz="2400" b="0" i="0" u="none" strike="noStrike" cap="none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marR="0" lvl="1" indent="-457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Conclusions</a:t>
            </a: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74141841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3404"/>
            <a:ext cx="9353550" cy="1046162"/>
          </a:xfrm>
        </p:spPr>
        <p:txBody>
          <a:bodyPr/>
          <a:lstStyle/>
          <a:p>
            <a:r>
              <a:rPr lang="en-US" altLang="en-US" sz="4000" dirty="0">
                <a:latin typeface="Comic Sans MS" panose="030F0702030302020204" pitchFamily="66" charset="0"/>
              </a:rPr>
              <a:t>5. Game-Theoretic Approaches</a:t>
            </a:r>
            <a:endParaRPr lang="en-US" altLang="zh-TW" dirty="0">
              <a:latin typeface="Comic Sans MS" panose="030F0702030302020204" pitchFamily="66" charset="0"/>
              <a:ea typeface="PMingLiU" pitchFamily="18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143000"/>
            <a:ext cx="8350250" cy="4953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zh-TW" sz="8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8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defRPr/>
            </a:pPr>
            <a:r>
              <a:rPr lang="en-US" altLang="zh-TW" sz="2400" dirty="0">
                <a:solidFill>
                  <a:srgbClr val="0070C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Nash game</a:t>
            </a:r>
          </a:p>
          <a:p>
            <a:pPr lvl="1">
              <a:defRPr/>
            </a:pPr>
            <a:r>
              <a:rPr lang="en-US" altLang="zh-TW" sz="2000" dirty="0">
                <a:latin typeface="Comic Sans MS" panose="030F0702030302020204" pitchFamily="66" charset="0"/>
                <a:ea typeface="PMingLiU" panose="02020500000000000000" pitchFamily="18" charset="-120"/>
              </a:rPr>
              <a:t>Static games and simultaneous move</a:t>
            </a:r>
          </a:p>
          <a:p>
            <a:pPr lvl="1">
              <a:defRPr/>
            </a:pPr>
            <a:r>
              <a:rPr lang="en-US" altLang="zh-TW" sz="2000" dirty="0">
                <a:latin typeface="Comic Sans MS" panose="030F0702030302020204" pitchFamily="66" charset="0"/>
                <a:ea typeface="PMingLiU" panose="02020500000000000000" pitchFamily="18" charset="-120"/>
              </a:rPr>
              <a:t>Each player chooses a move which is optimal,  given the other player’s move </a:t>
            </a:r>
          </a:p>
          <a:p>
            <a:pPr>
              <a:defRPr/>
            </a:pPr>
            <a:r>
              <a:rPr lang="en-US" altLang="zh-TW" sz="2500" dirty="0" err="1">
                <a:solidFill>
                  <a:srgbClr val="0070C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Stackelberg</a:t>
            </a:r>
            <a:r>
              <a:rPr lang="en-US" altLang="zh-TW" sz="2500" dirty="0">
                <a:solidFill>
                  <a:srgbClr val="0070C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 game</a:t>
            </a:r>
          </a:p>
          <a:p>
            <a:pPr lvl="1">
              <a:defRPr/>
            </a:pPr>
            <a:r>
              <a:rPr lang="en-US" altLang="zh-TW" sz="2000" dirty="0">
                <a:latin typeface="Comic Sans MS" panose="030F0702030302020204" pitchFamily="66" charset="0"/>
                <a:ea typeface="PMingLiU" panose="02020500000000000000" pitchFamily="18" charset="-120"/>
              </a:rPr>
              <a:t>Single-shot dynamic game</a:t>
            </a:r>
          </a:p>
          <a:p>
            <a:pPr lvl="1">
              <a:defRPr/>
            </a:pPr>
            <a:r>
              <a:rPr lang="en-US" altLang="zh-TW" sz="2000" dirty="0">
                <a:latin typeface="Comic Sans MS" panose="030F0702030302020204" pitchFamily="66" charset="0"/>
                <a:ea typeface="PMingLiU" panose="02020500000000000000" pitchFamily="18" charset="-120"/>
              </a:rPr>
              <a:t>The follower (attacker) moves after observing the leader’s (defender) action</a:t>
            </a:r>
          </a:p>
          <a:p>
            <a:pPr>
              <a:defRPr/>
            </a:pPr>
            <a:r>
              <a:rPr lang="en-US" altLang="zh-TW" sz="2500" dirty="0">
                <a:solidFill>
                  <a:srgbClr val="0070C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Messaging game</a:t>
            </a:r>
          </a:p>
          <a:p>
            <a:pPr lvl="1">
              <a:defRPr/>
            </a:pPr>
            <a:r>
              <a:rPr lang="en-US" altLang="zh-TW" sz="2000" dirty="0">
                <a:latin typeface="Comic Sans MS" panose="030F0702030302020204" pitchFamily="66" charset="0"/>
                <a:ea typeface="PMingLiU" panose="02020500000000000000" pitchFamily="18" charset="-120"/>
              </a:rPr>
              <a:t>Single-shot dynamic game</a:t>
            </a:r>
          </a:p>
          <a:p>
            <a:pPr lvl="1">
              <a:defRPr/>
            </a:pPr>
            <a:r>
              <a:rPr lang="en-US" altLang="zh-TW" sz="2000" dirty="0">
                <a:latin typeface="Comic Sans MS" panose="030F0702030302020204" pitchFamily="66" charset="0"/>
                <a:ea typeface="PMingLiU" panose="02020500000000000000" pitchFamily="18" charset="-120"/>
              </a:rPr>
              <a:t>The sender (defender) sends a message (action) to the receiver (attacker). Message may not be the sender’s type.</a:t>
            </a:r>
          </a:p>
          <a:p>
            <a:pPr lvl="1">
              <a:defRPr/>
            </a:pPr>
            <a:endParaRPr lang="en-US" altLang="zh-TW" sz="2000" dirty="0">
              <a:solidFill>
                <a:srgbClr val="FF4B4B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 lvl="1">
              <a:defRPr/>
            </a:pPr>
            <a:endParaRPr lang="en-US" altLang="zh-TW" sz="2000" dirty="0">
              <a:solidFill>
                <a:srgbClr val="FF4B4B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2000" dirty="0">
              <a:solidFill>
                <a:srgbClr val="FF4B4B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1200" dirty="0">
              <a:solidFill>
                <a:srgbClr val="FF4B4B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0586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3404"/>
            <a:ext cx="9353550" cy="1046162"/>
          </a:xfrm>
        </p:spPr>
        <p:txBody>
          <a:bodyPr/>
          <a:lstStyle/>
          <a:p>
            <a:r>
              <a:rPr lang="en-US" altLang="en-US" sz="4000" dirty="0">
                <a:latin typeface="Comic Sans MS" panose="030F0702030302020204" pitchFamily="66" charset="0"/>
              </a:rPr>
              <a:t> Repeated Nash Game</a:t>
            </a:r>
            <a:endParaRPr lang="en-US" altLang="zh-TW" dirty="0">
              <a:latin typeface="Comic Sans MS" panose="030F0702030302020204" pitchFamily="66" charset="0"/>
              <a:ea typeface="PMingLiU" pitchFamily="18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143000"/>
            <a:ext cx="8655050" cy="4953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zh-TW" sz="8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8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defRPr/>
            </a:pPr>
            <a:r>
              <a:rPr lang="en-US" altLang="zh-TW" sz="2400" dirty="0">
                <a:solidFill>
                  <a:srgbClr val="0070C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Repeated prisoner’s dilemma</a:t>
            </a:r>
          </a:p>
          <a:p>
            <a:pPr lvl="1">
              <a:defRPr/>
            </a:pPr>
            <a:r>
              <a:rPr lang="en-US" altLang="zh-TW" sz="2000" dirty="0">
                <a:latin typeface="Comic Sans MS" panose="030F0702030302020204" pitchFamily="66" charset="0"/>
                <a:ea typeface="PMingLiU" panose="02020500000000000000" pitchFamily="18" charset="-120"/>
              </a:rPr>
              <a:t>Cooperate (C) or Defecting (D)</a:t>
            </a:r>
          </a:p>
          <a:p>
            <a:pPr lvl="1">
              <a:defRPr/>
            </a:pPr>
            <a:r>
              <a:rPr lang="en-US" altLang="zh-TW" sz="2000" dirty="0">
                <a:latin typeface="Comic Sans MS" panose="030F0702030302020204" pitchFamily="66" charset="0"/>
                <a:ea typeface="PMingLiU" panose="02020500000000000000" pitchFamily="18" charset="-120"/>
              </a:rPr>
              <a:t>Payoff metrics between 1 and 2</a:t>
            </a:r>
          </a:p>
          <a:p>
            <a:pPr lvl="1">
              <a:defRPr/>
            </a:pPr>
            <a:endParaRPr lang="en-US" altLang="zh-TW" sz="2000" dirty="0">
              <a:solidFill>
                <a:srgbClr val="FF4B4B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 lvl="1">
              <a:defRPr/>
            </a:pPr>
            <a:endParaRPr lang="en-US" altLang="zh-TW" sz="2000" dirty="0">
              <a:solidFill>
                <a:srgbClr val="FF4B4B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1200" dirty="0">
              <a:solidFill>
                <a:srgbClr val="FF4B4B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defRPr/>
            </a:pPr>
            <a:r>
              <a:rPr lang="en-US" altLang="zh-TW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Genetic algorithm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(ADS 14)</a:t>
            </a:r>
          </a:p>
          <a:p>
            <a:pPr lvl="1">
              <a:defRPr/>
            </a:pPr>
            <a:r>
              <a:rPr lang="en-US" altLang="zh-TW" sz="1800" dirty="0">
                <a:latin typeface="Comic Sans MS" panose="030F0702030302020204" pitchFamily="66" charset="0"/>
                <a:ea typeface="PMingLiU" panose="02020500000000000000" pitchFamily="18" charset="-120"/>
              </a:rPr>
              <a:t>148 bits for 16 recent states: 9-bit </a:t>
            </a:r>
            <a:r>
              <a:rPr lang="en-US" altLang="zh-TW" sz="18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chromosomes</a:t>
            </a:r>
          </a:p>
          <a:p>
            <a:pPr lvl="1">
              <a:defRPr/>
            </a:pPr>
            <a:r>
              <a:rPr lang="en-US" altLang="zh-TW" sz="1800" dirty="0">
                <a:latin typeface="Comic Sans MS" panose="030F0702030302020204" pitchFamily="66" charset="0"/>
                <a:ea typeface="PMingLiU" panose="02020500000000000000" pitchFamily="18" charset="-120"/>
              </a:rPr>
              <a:t>Mutation and crossover</a:t>
            </a:r>
            <a:endParaRPr lang="en-US" altLang="zh-TW" sz="1800" dirty="0">
              <a:solidFill>
                <a:schemeClr val="tx1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 lvl="1">
              <a:defRPr/>
            </a:pPr>
            <a:endParaRPr lang="en-US" altLang="zh-TW" sz="8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defRPr/>
            </a:pPr>
            <a:r>
              <a:rPr lang="en-US" altLang="zh-TW" sz="2000" dirty="0">
                <a:latin typeface="Comic Sans MS" panose="030F0702030302020204" pitchFamily="66" charset="0"/>
                <a:ea typeface="PMingLiU" panose="02020500000000000000" pitchFamily="18" charset="-120"/>
              </a:rPr>
              <a:t>From Moore machine to </a:t>
            </a:r>
            <a:r>
              <a:rPr lang="en-US" altLang="zh-TW" sz="2000" dirty="0">
                <a:solidFill>
                  <a:srgbClr val="0070C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timed automata</a:t>
            </a:r>
          </a:p>
          <a:p>
            <a:pPr lvl="1">
              <a:defRPr/>
            </a:pPr>
            <a:r>
              <a:rPr lang="en-US" altLang="zh-TW" sz="1800" dirty="0">
                <a:latin typeface="Comic Sans MS" panose="030F0702030302020204" pitchFamily="66" charset="0"/>
                <a:ea typeface="PMingLiU" panose="02020500000000000000" pitchFamily="18" charset="-120"/>
              </a:rPr>
              <a:t>Adversary's learning through timing analysis</a:t>
            </a:r>
          </a:p>
          <a:p>
            <a:pPr lvl="1">
              <a:defRPr/>
            </a:pPr>
            <a:r>
              <a:rPr lang="en-US" altLang="zh-TW" sz="1800" dirty="0">
                <a:latin typeface="Comic Sans MS" panose="030F0702030302020204" pitchFamily="66" charset="0"/>
                <a:ea typeface="PMingLiU" panose="02020500000000000000" pitchFamily="18" charset="-120"/>
              </a:rPr>
              <a:t>Fitness levels with imperfect information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44" y="1349444"/>
            <a:ext cx="3062288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53" y="2894806"/>
            <a:ext cx="1423988" cy="93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998266" y="4630669"/>
            <a:ext cx="2929766" cy="1724025"/>
            <a:chOff x="5998266" y="4630669"/>
            <a:chExt cx="2929766" cy="1724025"/>
          </a:xfrm>
        </p:grpSpPr>
        <p:pic>
          <p:nvPicPr>
            <p:cNvPr id="2662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519" y="4630669"/>
              <a:ext cx="2830513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998266" y="6019800"/>
              <a:ext cx="101213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attacker move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039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6. </a:t>
            </a:r>
            <a:r>
              <a:rPr lang="en-US" altLang="en-US" sz="4000" dirty="0">
                <a:latin typeface="Comic Sans MS" panose="030F0702030302020204" pitchFamily="66" charset="0"/>
              </a:rPr>
              <a:t>Challenges of Cyber Deception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38200" y="1819093"/>
            <a:ext cx="8845550" cy="4429307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Limited Applications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Projected market to be $1B by 2020 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8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Isolation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Fully integrated or separated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8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Effectiveness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How to measure?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8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Learning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Ability of both attackers &amp; users</a:t>
            </a: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endParaRPr lang="en-US" sz="18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  <a:latin typeface="Comic Sans MS"/>
              <a:sym typeface="Comic Sans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CNS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00400"/>
            <a:ext cx="21240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0881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4000" dirty="0">
                <a:latin typeface="Comic Sans MS" panose="030F0702030302020204" pitchFamily="66" charset="0"/>
              </a:rPr>
              <a:t>Limited Applications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48431" y="1676400"/>
            <a:ext cx="8845550" cy="4429307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Still limited in cyber deception, why?</a:t>
            </a:r>
          </a:p>
          <a:p>
            <a:pPr marL="0" lvl="1" indent="0">
              <a:spcBef>
                <a:spcPts val="800"/>
              </a:spcBef>
              <a:buSzPct val="80000"/>
              <a:buNone/>
            </a:pPr>
            <a:endParaRPr lang="en-US" sz="8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Differences: cyber deception vs. deceptions in warfare</a:t>
            </a:r>
          </a:p>
          <a:p>
            <a:pPr lvl="2"/>
            <a:r>
              <a:rPr lang="en-US" sz="1800" dirty="0">
                <a:solidFill>
                  <a:srgbClr val="0070C0"/>
                </a:solidFill>
                <a:latin typeface="Comic Sans MS"/>
                <a:sym typeface="Comic Sans MS"/>
              </a:rPr>
              <a:t>Domain</a:t>
            </a:r>
            <a:r>
              <a:rPr lang="en-US" sz="1800" dirty="0">
                <a:solidFill>
                  <a:schemeClr val="tx1"/>
                </a:solidFill>
                <a:latin typeface="Comic Sans MS"/>
                <a:sym typeface="Comic Sans MS"/>
              </a:rPr>
              <a:t>: cyber vs. physical, social, …</a:t>
            </a:r>
          </a:p>
          <a:p>
            <a:pPr lvl="2"/>
            <a:r>
              <a:rPr lang="en-US" sz="1800" dirty="0">
                <a:solidFill>
                  <a:srgbClr val="0070C0"/>
                </a:solidFill>
                <a:latin typeface="Comic Sans MS"/>
                <a:sym typeface="Comic Sans MS"/>
              </a:rPr>
              <a:t>Time</a:t>
            </a:r>
            <a:r>
              <a:rPr lang="en-US" sz="1800" dirty="0">
                <a:solidFill>
                  <a:schemeClr val="tx1"/>
                </a:solidFill>
                <a:latin typeface="Comic Sans MS"/>
                <a:sym typeface="Comic Sans MS"/>
              </a:rPr>
              <a:t>: different scales,  logical clock vs. physical clock (i.e., real time)</a:t>
            </a:r>
          </a:p>
          <a:p>
            <a:pPr lvl="2"/>
            <a:r>
              <a:rPr lang="en-US" sz="1800" dirty="0">
                <a:solidFill>
                  <a:srgbClr val="0070C0"/>
                </a:solidFill>
                <a:latin typeface="Comic Sans MS"/>
                <a:sym typeface="Comic Sans MS"/>
              </a:rPr>
              <a:t>Space</a:t>
            </a:r>
            <a:r>
              <a:rPr lang="en-US" sz="1800" dirty="0">
                <a:solidFill>
                  <a:schemeClr val="tx1"/>
                </a:solidFill>
                <a:latin typeface="Comic Sans MS"/>
                <a:sym typeface="Comic Sans MS"/>
              </a:rPr>
              <a:t>: virtual space vs. physical space </a:t>
            </a:r>
          </a:p>
          <a:p>
            <a:pPr lvl="2"/>
            <a:r>
              <a:rPr lang="en-US" sz="1800" dirty="0">
                <a:solidFill>
                  <a:srgbClr val="0070C0"/>
                </a:solidFill>
                <a:latin typeface="Comic Sans MS"/>
                <a:sym typeface="Comic Sans MS"/>
              </a:rPr>
              <a:t>Speed</a:t>
            </a:r>
            <a:r>
              <a:rPr lang="en-US" sz="1800" dirty="0">
                <a:solidFill>
                  <a:schemeClr val="tx1"/>
                </a:solidFill>
                <a:latin typeface="Comic Sans MS"/>
                <a:sym typeface="Comic Sans MS"/>
              </a:rPr>
              <a:t>: speed of light vs. physical space laws (e.g., movement of a tank)</a:t>
            </a:r>
          </a:p>
          <a:p>
            <a:pPr lvl="2"/>
            <a:endParaRPr lang="en-US" sz="8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Do not understand the attackers well: </a:t>
            </a:r>
            <a:r>
              <a:rPr lang="en-US" sz="2000" dirty="0">
                <a:solidFill>
                  <a:srgbClr val="0070C0"/>
                </a:solidFill>
                <a:latin typeface="Comic Sans MS"/>
                <a:sym typeface="Comic Sans MS"/>
              </a:rPr>
              <a:t>known vs. unknown</a:t>
            </a:r>
          </a:p>
          <a:p>
            <a:pPr lvl="2"/>
            <a:r>
              <a:rPr lang="en-US" sz="1800" dirty="0">
                <a:solidFill>
                  <a:srgbClr val="0070C0"/>
                </a:solidFill>
                <a:latin typeface="Comic Sans MS"/>
                <a:sym typeface="Comic Sans MS"/>
              </a:rPr>
              <a:t>Know your enemies and know yourself</a:t>
            </a:r>
          </a:p>
          <a:p>
            <a:pPr lvl="2"/>
            <a:endParaRPr lang="en-US" sz="800" dirty="0">
              <a:solidFill>
                <a:srgbClr val="0070C0"/>
              </a:solidFill>
              <a:latin typeface="Comic Sans MS"/>
              <a:sym typeface="Comic Sans MS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How to attract attackers to interact with them in cyberspace?</a:t>
            </a:r>
          </a:p>
          <a:p>
            <a:pPr lvl="2"/>
            <a:r>
              <a:rPr lang="en-US" sz="1800" dirty="0">
                <a:solidFill>
                  <a:schemeClr val="tx1"/>
                </a:solidFill>
                <a:latin typeface="Comic Sans MS"/>
                <a:sym typeface="Comic Sans MS"/>
              </a:rPr>
              <a:t>It is relatively easy to engage your enemies in a battle field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  <a:latin typeface="Comic Sans MS"/>
              <a:sym typeface="Comic Sans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CNS 2019</a:t>
            </a:r>
          </a:p>
        </p:txBody>
      </p:sp>
    </p:spTree>
    <p:extLst>
      <p:ext uri="{BB962C8B-B14F-4D97-AF65-F5344CB8AC3E}">
        <p14:creationId xmlns:p14="http://schemas.microsoft.com/office/powerpoint/2010/main" val="2271419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8013" cy="1141412"/>
          </a:xfrm>
        </p:spPr>
        <p:txBody>
          <a:bodyPr/>
          <a:lstStyle/>
          <a:p>
            <a:r>
              <a:rPr lang="en-US" altLang="en-US" sz="4000" dirty="0">
                <a:latin typeface="Comic Sans MS" panose="030F0702030302020204" pitchFamily="66" charset="0"/>
              </a:rPr>
              <a:t>Isolation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438093"/>
            <a:ext cx="8386762" cy="3427039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Isolation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Fake information only for attackers (assuming legitimate users won’t visit)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Protection layer: detect </a:t>
            </a:r>
            <a:r>
              <a:rPr lang="en-US" altLang="zh-CN" sz="19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US" sz="19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uspicious users and lead them to fake information</a:t>
            </a:r>
          </a:p>
          <a:p>
            <a:pPr marL="457200" lvl="1" indent="0">
              <a:buNone/>
            </a:pPr>
            <a:endParaRPr lang="en-US" sz="1900" b="1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lvl="2" indent="-341313">
              <a:spcBef>
                <a:spcPts val="800"/>
              </a:spcBef>
              <a:buSzPct val="80000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Feedback to attackers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latin typeface="Comic Sans MS"/>
                <a:sym typeface="Comic Sans MS"/>
              </a:rPr>
              <a:t>Feedback should be carefully designed in order to </a:t>
            </a:r>
            <a:r>
              <a:rPr lang="en-US" sz="1900" dirty="0">
                <a:solidFill>
                  <a:srgbClr val="0070C0"/>
                </a:solidFill>
                <a:latin typeface="Comic Sans MS"/>
                <a:sym typeface="Comic Sans MS"/>
              </a:rPr>
              <a:t>prevent the attacker from detecting the deception</a:t>
            </a:r>
          </a:p>
          <a:p>
            <a:pPr lvl="2"/>
            <a:r>
              <a:rPr lang="en-US" sz="1800" dirty="0">
                <a:solidFill>
                  <a:schemeClr val="tx1"/>
                </a:solidFill>
                <a:latin typeface="Comic Sans MS"/>
                <a:sym typeface="Comic Sans MS"/>
              </a:rPr>
              <a:t>Increase the level of deception using return partial valuable data</a:t>
            </a:r>
          </a:p>
          <a:p>
            <a:pPr lvl="2"/>
            <a:r>
              <a:rPr lang="en-US" sz="1800" dirty="0">
                <a:solidFill>
                  <a:schemeClr val="tx1"/>
                </a:solidFill>
                <a:latin typeface="Comic Sans MS"/>
                <a:sym typeface="Comic Sans MS"/>
              </a:rPr>
              <a:t>Stop deception to avoid exposure of deception schemes</a:t>
            </a:r>
          </a:p>
        </p:txBody>
      </p:sp>
    </p:spTree>
    <p:extLst>
      <p:ext uri="{BB962C8B-B14F-4D97-AF65-F5344CB8AC3E}">
        <p14:creationId xmlns:p14="http://schemas.microsoft.com/office/powerpoint/2010/main" val="409908079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4000" dirty="0">
                <a:latin typeface="Comic Sans MS" panose="030F0702030302020204" pitchFamily="66" charset="0"/>
              </a:rPr>
              <a:t>Effectiveness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458200" cy="4429307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Key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latin typeface="Comic Sans MS"/>
                <a:sym typeface="Comic Sans MS"/>
              </a:rPr>
              <a:t>Learn the behavior of the attacker: </a:t>
            </a:r>
            <a:r>
              <a:rPr lang="en-US" sz="1900" dirty="0">
                <a:solidFill>
                  <a:srgbClr val="0070C0"/>
                </a:solidFill>
                <a:latin typeface="Comic Sans MS"/>
                <a:sym typeface="Comic Sans MS"/>
              </a:rPr>
              <a:t>learning theory</a:t>
            </a:r>
            <a:endParaRPr lang="en-US" sz="1600" dirty="0">
              <a:solidFill>
                <a:srgbClr val="0070C0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Effectiveness measurement for attackers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latin typeface="Comic Sans MS"/>
                <a:sym typeface="Comic Sans MS"/>
              </a:rPr>
              <a:t>Rate </a:t>
            </a:r>
            <a:r>
              <a:rPr lang="en-US" sz="2000" dirty="0">
                <a:solidFill>
                  <a:srgbClr val="0070C0"/>
                </a:solidFill>
                <a:latin typeface="Comic Sans MS"/>
                <a:sym typeface="Comic Sans MS"/>
              </a:rPr>
              <a:t>frustration</a:t>
            </a:r>
            <a:r>
              <a:rPr lang="en-US" sz="1900" dirty="0">
                <a:solidFill>
                  <a:schemeClr val="tx1"/>
                </a:solidFill>
                <a:latin typeface="Comic Sans MS"/>
                <a:sym typeface="Comic Sans MS"/>
              </a:rPr>
              <a:t> in time and cost</a:t>
            </a:r>
          </a:p>
          <a:p>
            <a:pPr>
              <a:defRPr/>
            </a:pP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Effectiveness measurement for systems: </a:t>
            </a:r>
            <a:r>
              <a:rPr lang="en-US" altLang="zh-CN" sz="24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dependability</a:t>
            </a: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Time and place of attacker’s action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How much attacker’s resources are wasted (e.g. num. of packets)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How long before attacker breaks the system/ stop acting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How much valuable data are breached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And more…</a:t>
            </a:r>
          </a:p>
        </p:txBody>
      </p:sp>
    </p:spTree>
    <p:extLst>
      <p:ext uri="{BB962C8B-B14F-4D97-AF65-F5344CB8AC3E}">
        <p14:creationId xmlns:p14="http://schemas.microsoft.com/office/powerpoint/2010/main" val="266658743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2" y="265113"/>
            <a:ext cx="8686800" cy="1143000"/>
          </a:xfrm>
        </p:spPr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  <a:ea typeface="SimSun" panose="02010600030101010101" pitchFamily="2" charset="-122"/>
              </a:rPr>
              <a:t>  Measurement </a:t>
            </a:r>
            <a:endParaRPr lang="en-US" altLang="zh-CN" sz="2800" b="0" dirty="0"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17525" y="1408113"/>
            <a:ext cx="794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7525" y="1423160"/>
            <a:ext cx="8474075" cy="4733925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endParaRPr lang="en-US" altLang="zh-CN" sz="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indent="0">
              <a:buNone/>
              <a:defRPr/>
            </a:pPr>
            <a:r>
              <a:rPr lang="en-US" altLang="zh-CN" sz="2200" dirty="0">
                <a:latin typeface="Comic Sans MS" panose="030F0702030302020204" pitchFamily="66" charset="0"/>
                <a:ea typeface="宋体" panose="02010600030101010101" pitchFamily="2" charset="-122"/>
              </a:rPr>
              <a:t>Lord Kelvin: If you cannot measure it, then we cannot improve it</a:t>
            </a:r>
          </a:p>
          <a:p>
            <a:pPr>
              <a:defRPr/>
            </a:pPr>
            <a:endParaRPr lang="en-US" altLang="zh-CN" sz="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indent="0">
              <a:buFontTx/>
              <a:buNone/>
              <a:defRPr/>
            </a:pP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Extended dependability that includes security</a:t>
            </a:r>
          </a:p>
          <a:p>
            <a:pPr lvl="1">
              <a:defRPr/>
            </a:pPr>
            <a:r>
              <a:rPr lang="en-US" altLang="zh-CN" sz="1800" dirty="0">
                <a:latin typeface="Comic Sans MS" panose="030F0702030302020204" pitchFamily="66" charset="0"/>
                <a:ea typeface="宋体" panose="02010600030101010101" pitchFamily="2" charset="-122"/>
              </a:rPr>
              <a:t>Mean time between security incidents (MTBSI)</a:t>
            </a:r>
          </a:p>
          <a:p>
            <a:pPr lvl="1">
              <a:defRPr/>
            </a:pPr>
            <a:r>
              <a:rPr lang="en-US" altLang="zh-CN" sz="1800" dirty="0">
                <a:latin typeface="Comic Sans MS" panose="030F0702030302020204" pitchFamily="66" charset="0"/>
                <a:ea typeface="宋体" panose="02010600030101010101" pitchFamily="2" charset="-122"/>
              </a:rPr>
              <a:t>Mean time to incident discovery (MTTID)</a:t>
            </a:r>
          </a:p>
          <a:p>
            <a:pPr lvl="1">
              <a:defRPr/>
            </a:pPr>
            <a:r>
              <a:rPr lang="en-US" altLang="zh-CN" sz="1800" dirty="0">
                <a:latin typeface="Comic Sans MS" panose="030F0702030302020204" pitchFamily="66" charset="0"/>
                <a:ea typeface="宋体" panose="02010600030101010101" pitchFamily="2" charset="-122"/>
              </a:rPr>
              <a:t>Mean time to incident recovery (MTTIR)</a:t>
            </a:r>
          </a:p>
          <a:p>
            <a:pPr lvl="1">
              <a:defRPr/>
            </a:pPr>
            <a:endParaRPr lang="en-US" altLang="zh-CN" sz="1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lvl="1">
              <a:defRPr/>
            </a:pPr>
            <a:endParaRPr lang="en-US" altLang="zh-CN" sz="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lvl="1">
              <a:defRPr/>
            </a:pPr>
            <a:endParaRPr lang="en-US" altLang="zh-CN" sz="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lvl="1">
              <a:defRPr/>
            </a:pPr>
            <a:endParaRPr lang="en-US" altLang="zh-CN" sz="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lvl="1">
              <a:defRPr/>
            </a:pPr>
            <a:endParaRPr lang="en-US" altLang="zh-CN" sz="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indent="0">
              <a:buFontTx/>
              <a:buNone/>
              <a:defRPr/>
            </a:pPr>
            <a:r>
              <a:rPr lang="en-US" altLang="zh-CN" sz="2400" dirty="0" err="1">
                <a:latin typeface="Comic Sans MS" panose="030F0702030302020204" pitchFamily="66" charset="0"/>
                <a:ea typeface="宋体" panose="02010600030101010101" pitchFamily="2" charset="-122"/>
              </a:rPr>
              <a:t>Performability</a:t>
            </a: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: </a:t>
            </a:r>
            <a:r>
              <a:rPr lang="en-US" altLang="zh-CN" sz="2000" dirty="0">
                <a:latin typeface="Comic Sans MS" panose="030F0702030302020204" pitchFamily="66" charset="0"/>
                <a:ea typeface="宋体" panose="02010600030101010101" pitchFamily="2" charset="-122"/>
              </a:rPr>
              <a:t>work completed before the next security breach</a:t>
            </a:r>
            <a:endParaRPr lang="en-US" altLang="zh-CN" sz="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indent="0">
              <a:buFontTx/>
              <a:buNone/>
              <a:defRPr/>
            </a:pP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Degradation</a:t>
            </a:r>
          </a:p>
          <a:p>
            <a:pPr lvl="1">
              <a:defRPr/>
            </a:pPr>
            <a:r>
              <a:rPr lang="en-US" altLang="zh-CN" sz="1800" dirty="0">
                <a:latin typeface="Comic Sans MS" panose="030F0702030302020204" pitchFamily="66" charset="0"/>
                <a:ea typeface="宋体" panose="02010600030101010101" pitchFamily="2" charset="-122"/>
              </a:rPr>
              <a:t>B</a:t>
            </a:r>
            <a:r>
              <a:rPr lang="en-US" altLang="zh-CN" sz="1800" baseline="-25000" dirty="0">
                <a:latin typeface="Comic Sans MS" panose="030F0702030302020204" pitchFamily="66" charset="0"/>
                <a:ea typeface="宋体" panose="02010600030101010101" pitchFamily="2" charset="-122"/>
              </a:rPr>
              <a:t>1</a:t>
            </a:r>
            <a:r>
              <a:rPr lang="en-US" altLang="zh-CN" sz="1800" dirty="0">
                <a:latin typeface="Comic Sans MS" panose="030F0702030302020204" pitchFamily="66" charset="0"/>
                <a:ea typeface="宋体" panose="02010600030101010101" pitchFamily="2" charset="-122"/>
              </a:rPr>
              <a:t>: Level 1 breach, 1,000 </a:t>
            </a:r>
            <a:r>
              <a:rPr lang="en-US" altLang="zh-CN" sz="1800" dirty="0" err="1">
                <a:latin typeface="Comic Sans MS" panose="030F0702030302020204" pitchFamily="66" charset="0"/>
                <a:ea typeface="宋体" panose="02010600030101010101" pitchFamily="2" charset="-122"/>
              </a:rPr>
              <a:t>hrs</a:t>
            </a:r>
            <a:r>
              <a:rPr lang="en-US" altLang="zh-CN" sz="1800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</a:p>
          <a:p>
            <a:pPr lvl="1">
              <a:defRPr/>
            </a:pPr>
            <a:r>
              <a:rPr lang="en-US" altLang="zh-CN" sz="1800" dirty="0">
                <a:latin typeface="Comic Sans MS" panose="030F0702030302020204" pitchFamily="66" charset="0"/>
                <a:ea typeface="宋体" panose="02010600030101010101" pitchFamily="2" charset="-122"/>
              </a:rPr>
              <a:t>B</a:t>
            </a:r>
            <a:r>
              <a:rPr lang="en-US" altLang="zh-CN" sz="1800" baseline="-25000" dirty="0">
                <a:latin typeface="Comic Sans MS" panose="030F0702030302020204" pitchFamily="66" charset="0"/>
                <a:ea typeface="宋体" panose="02010600030101010101" pitchFamily="2" charset="-122"/>
              </a:rPr>
              <a:t>2</a:t>
            </a:r>
            <a:r>
              <a:rPr lang="en-US" altLang="zh-CN" sz="1800" dirty="0">
                <a:latin typeface="Comic Sans MS" panose="030F0702030302020204" pitchFamily="66" charset="0"/>
                <a:ea typeface="宋体" panose="02010600030101010101" pitchFamily="2" charset="-122"/>
              </a:rPr>
              <a:t>: Level 4 breach, 5 </a:t>
            </a:r>
            <a:r>
              <a:rPr lang="en-US" altLang="zh-CN" sz="1800" dirty="0" err="1">
                <a:latin typeface="Comic Sans MS" panose="030F0702030302020204" pitchFamily="66" charset="0"/>
                <a:ea typeface="宋体" panose="02010600030101010101" pitchFamily="2" charset="-122"/>
              </a:rPr>
              <a:t>hrs</a:t>
            </a:r>
            <a:r>
              <a:rPr lang="en-US" altLang="zh-CN" sz="1800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</a:p>
          <a:p>
            <a:pPr lvl="1">
              <a:defRPr/>
            </a:pPr>
            <a:endParaRPr lang="en-US" altLang="zh-CN" sz="1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indent="0">
              <a:buFontTx/>
              <a:buNone/>
              <a:defRPr/>
            </a:pPr>
            <a:endParaRPr lang="en-US" altLang="zh-CN" sz="2400" i="1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430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72" y="3955637"/>
            <a:ext cx="447637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77660"/>
            <a:ext cx="29940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93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Learning: Cognitive Biases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4343400" cy="4529138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Deception is strongly relied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on human psychology</a:t>
            </a:r>
          </a:p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/>
            <a:r>
              <a:rPr lang="en-US" sz="2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Cognitive biases</a:t>
            </a:r>
          </a:p>
          <a:p>
            <a:pPr marL="457200" lvl="1" indent="0">
              <a:buNone/>
            </a:pPr>
            <a:endParaRPr lang="en-US" sz="800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25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Cultural biases</a:t>
            </a:r>
          </a:p>
          <a:p>
            <a:endParaRPr lang="en-US" sz="800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/>
            <a:r>
              <a:rPr lang="en-US" sz="2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Power Distance Index (PDI)</a:t>
            </a:r>
          </a:p>
          <a:p>
            <a:pPr lvl="1"/>
            <a:endParaRPr lang="en-US" sz="800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/>
            <a:r>
              <a:rPr lang="en-US" sz="20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Uncertainty Avoidance (UAI)</a:t>
            </a:r>
          </a:p>
          <a:p>
            <a:pPr marL="0" lvl="1" indent="0">
              <a:spcBef>
                <a:spcPts val="800"/>
              </a:spcBef>
              <a:buSzPct val="80000"/>
              <a:buNone/>
            </a:pPr>
            <a:endParaRPr lang="en-US" sz="2000" dirty="0">
              <a:solidFill>
                <a:schemeClr val="tx1"/>
              </a:solidFill>
              <a:latin typeface="Comic Sans MS"/>
              <a:sym typeface="Comic Sans M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3031527" cy="4529138"/>
          </a:xfrm>
        </p:spPr>
      </p:pic>
    </p:spTree>
    <p:extLst>
      <p:ext uri="{BB962C8B-B14F-4D97-AF65-F5344CB8AC3E}">
        <p14:creationId xmlns:p14="http://schemas.microsoft.com/office/powerpoint/2010/main" val="3821340999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304800"/>
            <a:ext cx="8305800" cy="838200"/>
          </a:xfrm>
        </p:spPr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  <a:ea typeface="SimSun" panose="02010600030101010101" pitchFamily="2" charset="-122"/>
              </a:rPr>
              <a:t>Final Thoughts</a:t>
            </a:r>
            <a:endParaRPr lang="en-US" altLang="zh-CN" sz="4000" dirty="0"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94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96900" y="1447800"/>
            <a:ext cx="7940675" cy="4530725"/>
          </a:xfrm>
        </p:spPr>
        <p:txBody>
          <a:bodyPr/>
          <a:lstStyle/>
          <a:p>
            <a:pPr>
              <a:defRPr/>
            </a:pPr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Cyber-deception: friend or foe?</a:t>
            </a:r>
          </a:p>
          <a:p>
            <a:pPr marL="0" indent="0">
              <a:buNone/>
              <a:defRPr/>
            </a:pPr>
            <a:endParaRPr lang="en-US" altLang="zh-CN" sz="800" dirty="0">
              <a:solidFill>
                <a:srgbClr val="0070C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Misinformation vs. disinformation</a:t>
            </a:r>
          </a:p>
          <a:p>
            <a:pPr lvl="1">
              <a:defRPr/>
            </a:pPr>
            <a:r>
              <a:rPr lang="en-US" altLang="zh-CN" sz="20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Disinformation </a:t>
            </a:r>
            <a:r>
              <a:rPr lang="en-US" altLang="zh-CN" sz="2000" dirty="0">
                <a:latin typeface="Comic Sans MS" panose="030F0702030302020204" pitchFamily="66" charset="0"/>
                <a:ea typeface="宋体" panose="02010600030101010101" pitchFamily="2" charset="-122"/>
              </a:rPr>
              <a:t>is information that is deliberately false or misleading</a:t>
            </a:r>
          </a:p>
          <a:p>
            <a:pPr lvl="1">
              <a:defRPr/>
            </a:pPr>
            <a:r>
              <a:rPr lang="en-US" altLang="zh-CN" sz="2000" dirty="0">
                <a:latin typeface="Comic Sans MS" panose="030F0702030302020204" pitchFamily="66" charset="0"/>
                <a:ea typeface="宋体" panose="02010600030101010101" pitchFamily="2" charset="-122"/>
              </a:rPr>
              <a:t>Recent events in HK, Lebanon, Chile, Spain, …</a:t>
            </a:r>
          </a:p>
          <a:p>
            <a:pPr lvl="1">
              <a:defRPr/>
            </a:pPr>
            <a:endParaRPr lang="en-US" altLang="zh-CN" sz="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lvl="1">
              <a:defRPr/>
            </a:pPr>
            <a:endParaRPr lang="en-US" altLang="zh-CN" sz="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500" dirty="0">
                <a:latin typeface="Comic Sans MS" panose="030F0702030302020204" pitchFamily="66" charset="0"/>
                <a:ea typeface="宋体" panose="02010600030101010101" pitchFamily="2" charset="-122"/>
              </a:rPr>
              <a:t>Challenges</a:t>
            </a:r>
          </a:p>
          <a:p>
            <a:pPr lvl="1">
              <a:defRPr/>
            </a:pPr>
            <a:r>
              <a:rPr lang="en-US" altLang="zh-CN" sz="2000" dirty="0">
                <a:latin typeface="Comic Sans MS" panose="030F0702030302020204" pitchFamily="66" charset="0"/>
                <a:ea typeface="宋体" panose="02010600030101010101" pitchFamily="2" charset="-122"/>
              </a:rPr>
              <a:t>Identifying disinformation is not merely about the truth, but about referring the intent (to mislead)</a:t>
            </a:r>
          </a:p>
          <a:p>
            <a:pPr lvl="1">
              <a:defRPr/>
            </a:pPr>
            <a:endParaRPr lang="en-US" altLang="zh-CN" sz="20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3821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304800"/>
            <a:ext cx="8305800" cy="838200"/>
          </a:xfrm>
        </p:spPr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  <a:ea typeface="SimSun" panose="02010600030101010101" pitchFamily="2" charset="-122"/>
              </a:rPr>
              <a:t>7. </a:t>
            </a:r>
            <a:r>
              <a:rPr lang="en-US" altLang="zh-CN" sz="4000" dirty="0">
                <a:latin typeface="Comic Sans MS" panose="030F0702030302020204" pitchFamily="66" charset="0"/>
                <a:ea typeface="SimSun" panose="02010600030101010101" pitchFamily="2" charset="-122"/>
              </a:rPr>
              <a:t>Conclusions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94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96900" y="1447800"/>
            <a:ext cx="8178800" cy="4530725"/>
          </a:xfrm>
        </p:spPr>
        <p:txBody>
          <a:bodyPr/>
          <a:lstStyle/>
          <a:p>
            <a:pPr>
              <a:defRPr/>
            </a:pP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Importance of </a:t>
            </a:r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cyber deception</a:t>
            </a:r>
          </a:p>
          <a:p>
            <a:pPr lvl="1">
              <a:defRPr/>
            </a:pP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Complement to the existing security methods</a:t>
            </a:r>
          </a:p>
          <a:p>
            <a:pPr lvl="1">
              <a:defRPr/>
            </a:pPr>
            <a:endParaRPr lang="en-US" altLang="zh-CN" sz="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Self-organized design for agility</a:t>
            </a:r>
          </a:p>
          <a:p>
            <a:pPr lvl="1">
              <a:defRPr/>
            </a:pP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Basic principles and challenges</a:t>
            </a:r>
          </a:p>
          <a:p>
            <a:pPr lvl="1">
              <a:defRPr/>
            </a:pPr>
            <a:endParaRPr lang="en-US" altLang="zh-CN" sz="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Future</a:t>
            </a:r>
          </a:p>
          <a:p>
            <a:pPr lvl="1">
              <a:defRPr/>
            </a:pPr>
            <a:r>
              <a:rPr lang="en-US" altLang="zh-CN" sz="2500" dirty="0">
                <a:latin typeface="Comic Sans MS" panose="030F0702030302020204" pitchFamily="66" charset="0"/>
                <a:ea typeface="宋体" panose="02010600030101010101" pitchFamily="2" charset="-122"/>
              </a:rPr>
              <a:t>A better </a:t>
            </a:r>
            <a:r>
              <a:rPr lang="en-US" altLang="zh-CN" sz="25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learning model </a:t>
            </a:r>
            <a:r>
              <a:rPr lang="en-US" altLang="zh-CN" sz="2500" dirty="0">
                <a:latin typeface="Comic Sans MS" panose="030F0702030302020204" pitchFamily="66" charset="0"/>
                <a:ea typeface="宋体" panose="02010600030101010101" pitchFamily="2" charset="-122"/>
              </a:rPr>
              <a:t>for attackers/users</a:t>
            </a:r>
          </a:p>
          <a:p>
            <a:pPr lvl="2">
              <a:defRPr/>
            </a:pPr>
            <a:r>
              <a:rPr lang="en-US" altLang="zh-CN" sz="2100" dirty="0">
                <a:latin typeface="Comic Sans MS" panose="030F0702030302020204" pitchFamily="66" charset="0"/>
                <a:ea typeface="宋体" panose="02010600030101010101" pitchFamily="2" charset="-122"/>
              </a:rPr>
              <a:t>Security vs. ML </a:t>
            </a:r>
          </a:p>
          <a:p>
            <a:pPr lvl="1">
              <a:defRPr/>
            </a:pPr>
            <a:r>
              <a:rPr lang="en-US" altLang="zh-CN" sz="25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Science of security 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(S &amp; P 2017)</a:t>
            </a:r>
          </a:p>
          <a:p>
            <a:pPr lvl="2">
              <a:defRPr/>
            </a:pPr>
            <a:r>
              <a:rPr lang="en-US" altLang="zh-CN" sz="2100" dirty="0">
                <a:latin typeface="Comic Sans MS" panose="030F0702030302020204" pitchFamily="66" charset="0"/>
                <a:ea typeface="宋体" panose="02010600030101010101" pitchFamily="2" charset="-122"/>
              </a:rPr>
              <a:t>Induction and deduction</a:t>
            </a:r>
          </a:p>
          <a:p>
            <a:pPr marL="0" indent="0">
              <a:buFontTx/>
              <a:buNone/>
              <a:defRPr/>
            </a:pPr>
            <a:endParaRPr lang="en-US" altLang="zh-CN" sz="800" i="1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indent="0">
              <a:buFontTx/>
              <a:buNone/>
              <a:defRPr/>
            </a:pPr>
            <a:r>
              <a:rPr lang="en-US" altLang="zh-CN" sz="1600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</a:t>
            </a:r>
            <a:endParaRPr lang="en-US" altLang="zh-CN" sz="20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lvl="1">
              <a:defRPr/>
            </a:pPr>
            <a:endParaRPr lang="en-US" altLang="zh-CN" sz="20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870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17463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1. Cyber Security Defense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386762" cy="4429307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Security: a collection of protection mechanisms</a:t>
            </a:r>
            <a:endParaRPr lang="en-US" sz="18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Deny and isolation: deny unauthorized access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Degradation and obfuscation: slow down once penetrated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Negative info and </a:t>
            </a:r>
            <a:r>
              <a:rPr lang="en-US" sz="2000" dirty="0">
                <a:solidFill>
                  <a:srgbClr val="0070C0"/>
                </a:solidFill>
                <a:latin typeface="Comic Sans MS"/>
                <a:sym typeface="Comic Sans MS"/>
              </a:rPr>
              <a:t>deception</a:t>
            </a: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: lead attackers stray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Attributions and counter-operation: hiking back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20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401637" lvl="2" indent="0">
              <a:spcBef>
                <a:spcPts val="800"/>
              </a:spcBef>
              <a:buSzPct val="80000"/>
              <a:buNone/>
            </a:pPr>
            <a:r>
              <a:rPr lang="en-US" sz="2000" dirty="0">
                <a:solidFill>
                  <a:srgbClr val="0070C0"/>
                </a:solidFill>
                <a:latin typeface="Comic Sans MS"/>
                <a:sym typeface="Comic Sans MS"/>
              </a:rPr>
              <a:t>Cyber kill-chain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20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401637" lvl="2" indent="0">
              <a:spcBef>
                <a:spcPts val="800"/>
              </a:spcBef>
              <a:buSzPct val="80000"/>
              <a:buNone/>
            </a:pPr>
            <a:endParaRPr lang="en-US" sz="2000" dirty="0">
              <a:solidFill>
                <a:schemeClr val="tx1"/>
              </a:solidFill>
              <a:latin typeface="Comic Sans MS"/>
              <a:sym typeface="Comic Sans M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1469CE-14C2-407A-8166-741CE4A6394C}"/>
              </a:ext>
            </a:extLst>
          </p:cNvPr>
          <p:cNvSpPr/>
          <p:nvPr/>
        </p:nvSpPr>
        <p:spPr>
          <a:xfrm>
            <a:off x="1675284" y="4966202"/>
            <a:ext cx="969641" cy="95436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E06461-E3AE-4A17-8687-23E2A50E6002}"/>
              </a:ext>
            </a:extLst>
          </p:cNvPr>
          <p:cNvSpPr/>
          <p:nvPr/>
        </p:nvSpPr>
        <p:spPr>
          <a:xfrm>
            <a:off x="3486538" y="4975301"/>
            <a:ext cx="969641" cy="95436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A393D6-0D6F-4878-A7D3-B33B13ED725A}"/>
              </a:ext>
            </a:extLst>
          </p:cNvPr>
          <p:cNvSpPr/>
          <p:nvPr/>
        </p:nvSpPr>
        <p:spPr>
          <a:xfrm>
            <a:off x="5297792" y="4964415"/>
            <a:ext cx="969641" cy="95436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539B643-9F80-4D17-9826-12B7F9050F6A}"/>
              </a:ext>
            </a:extLst>
          </p:cNvPr>
          <p:cNvSpPr/>
          <p:nvPr/>
        </p:nvSpPr>
        <p:spPr>
          <a:xfrm>
            <a:off x="6993363" y="4967989"/>
            <a:ext cx="969641" cy="95436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FD3C33-9148-4FBA-8930-A5C6D488246C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2644925" y="5443386"/>
            <a:ext cx="841613" cy="909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B7126A-0825-49A6-93EC-110621F8B613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4456179" y="5441599"/>
            <a:ext cx="841613" cy="1088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D15FA3-C15E-4C4C-8C64-020B7070F015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>
            <a:off x="6267433" y="5441599"/>
            <a:ext cx="725930" cy="357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BE8A35-246D-488A-9E70-A8A61B554E2B}"/>
              </a:ext>
            </a:extLst>
          </p:cNvPr>
          <p:cNvCxnSpPr>
            <a:cxnSpLocks/>
          </p:cNvCxnSpPr>
          <p:nvPr/>
        </p:nvCxnSpPr>
        <p:spPr>
          <a:xfrm flipV="1">
            <a:off x="7963004" y="5441599"/>
            <a:ext cx="492374" cy="17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36FE6B-A865-477D-A765-36F8440A3785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1180996" y="5441599"/>
            <a:ext cx="494288" cy="17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D3FEEF1-0BB2-4BEB-AB73-996F60F7539A}"/>
              </a:ext>
            </a:extLst>
          </p:cNvPr>
          <p:cNvSpPr txBox="1"/>
          <p:nvPr/>
        </p:nvSpPr>
        <p:spPr>
          <a:xfrm>
            <a:off x="1182908" y="5997241"/>
            <a:ext cx="195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Deny &amp; isolation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50EF12-0B6A-4C8D-B906-C42D2C56416C}"/>
              </a:ext>
            </a:extLst>
          </p:cNvPr>
          <p:cNvSpPr txBox="1"/>
          <p:nvPr/>
        </p:nvSpPr>
        <p:spPr>
          <a:xfrm>
            <a:off x="2994162" y="5997241"/>
            <a:ext cx="195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Degradation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EEE530-A49F-42AB-A17B-D0F0B10FBF6A}"/>
              </a:ext>
            </a:extLst>
          </p:cNvPr>
          <p:cNvSpPr txBox="1"/>
          <p:nvPr/>
        </p:nvSpPr>
        <p:spPr>
          <a:xfrm>
            <a:off x="4805416" y="5991569"/>
            <a:ext cx="195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Deception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6AE9D7-D46F-4C8C-BB06-3D818DC3EE2A}"/>
              </a:ext>
            </a:extLst>
          </p:cNvPr>
          <p:cNvSpPr txBox="1"/>
          <p:nvPr/>
        </p:nvSpPr>
        <p:spPr>
          <a:xfrm>
            <a:off x="6500987" y="5999191"/>
            <a:ext cx="195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22818074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328613"/>
            <a:ext cx="8305800" cy="838200"/>
          </a:xfrm>
        </p:spPr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  <a:ea typeface="SimSun" panose="02010600030101010101" pitchFamily="2" charset="-122"/>
              </a:rPr>
              <a:t>Questions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94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96900" y="1447800"/>
            <a:ext cx="8178800" cy="4530725"/>
          </a:xfrm>
        </p:spPr>
        <p:txBody>
          <a:bodyPr/>
          <a:lstStyle/>
          <a:p>
            <a:pPr marL="457200" lvl="1" indent="0">
              <a:buNone/>
              <a:defRPr/>
            </a:pPr>
            <a:endParaRPr lang="en-US" altLang="zh-CN" sz="20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16" y="2285999"/>
            <a:ext cx="2733883" cy="273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1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20148" y="234316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2. Cyber Deception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2425380"/>
            <a:ext cx="8534400" cy="4429307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The Art of War (</a:t>
            </a:r>
            <a:r>
              <a:rPr lang="zh-CN" altLang="en-US" sz="2800" dirty="0"/>
              <a:t>孙子兵法</a:t>
            </a: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)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All warfare is based on </a:t>
            </a:r>
            <a:r>
              <a:rPr lang="en-US" sz="2000" dirty="0">
                <a:solidFill>
                  <a:srgbClr val="0070C0"/>
                </a:solidFill>
                <a:latin typeface="Comic Sans MS"/>
                <a:sym typeface="Comic Sans MS"/>
              </a:rPr>
              <a:t>deception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2000" dirty="0">
              <a:solidFill>
                <a:srgbClr val="0070C0"/>
              </a:solidFill>
              <a:latin typeface="Comic Sans MS"/>
              <a:sym typeface="Comic Sans MS"/>
            </a:endParaRPr>
          </a:p>
          <a:p>
            <a:pPr marL="401637" lvl="2" indent="0">
              <a:spcBef>
                <a:spcPts val="800"/>
              </a:spcBef>
              <a:buSzPct val="80000"/>
              <a:buNone/>
            </a:pPr>
            <a:endParaRPr lang="en-US" sz="800" dirty="0">
              <a:solidFill>
                <a:srgbClr val="0070C0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Offense vs. Defense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dirty="0">
                <a:solidFill>
                  <a:srgbClr val="0070C0"/>
                </a:solidFill>
                <a:latin typeface="Comic Sans MS"/>
                <a:sym typeface="Comic Sans MS"/>
              </a:rPr>
              <a:t>Attack</a:t>
            </a: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 is the secret of defense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dirty="0">
                <a:solidFill>
                  <a:srgbClr val="0070C0"/>
                </a:solidFill>
                <a:latin typeface="Comic Sans MS"/>
                <a:sym typeface="Comic Sans MS"/>
              </a:rPr>
              <a:t>Defense</a:t>
            </a: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 is the planning of an attack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800" dirty="0">
              <a:solidFill>
                <a:schemeClr val="tx1"/>
              </a:solidFill>
              <a:latin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5000"/>
            <a:ext cx="2286000" cy="3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8465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39417" y="-29817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2. Cyber Deception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0" y="739720"/>
            <a:ext cx="8534400" cy="4429307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lvl="2" indent="-341313">
              <a:spcBef>
                <a:spcPts val="800"/>
              </a:spcBef>
              <a:buSzPct val="80000"/>
            </a:pPr>
            <a:endParaRPr lang="en-US" sz="24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Cyber deception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Planned actions to </a:t>
            </a:r>
            <a:r>
              <a:rPr lang="en-US" sz="2000" dirty="0">
                <a:solidFill>
                  <a:srgbClr val="0070C0"/>
                </a:solidFill>
                <a:latin typeface="Comic Sans MS"/>
                <a:sym typeface="Comic Sans MS"/>
              </a:rPr>
              <a:t>mislead</a:t>
            </a: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/</a:t>
            </a:r>
            <a:r>
              <a:rPr lang="en-US" sz="2000" dirty="0">
                <a:solidFill>
                  <a:srgbClr val="0070C0"/>
                </a:solidFill>
                <a:latin typeface="Comic Sans MS"/>
                <a:sym typeface="Comic Sans MS"/>
              </a:rPr>
              <a:t>confuse</a:t>
            </a: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 (i.e. </a:t>
            </a:r>
            <a:r>
              <a:rPr lang="en-US" sz="2000" dirty="0">
                <a:solidFill>
                  <a:srgbClr val="0070C0"/>
                </a:solidFill>
                <a:latin typeface="Comic Sans MS"/>
                <a:sym typeface="Comic Sans MS"/>
              </a:rPr>
              <a:t>trap</a:t>
            </a: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) attackers</a:t>
            </a:r>
          </a:p>
          <a:p>
            <a:pPr lvl="1"/>
            <a:endParaRPr lang="en-US" sz="8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Goals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Complement detection, enhance prevention, and mitigate successful attacks</a:t>
            </a:r>
          </a:p>
          <a:p>
            <a:pPr lvl="1"/>
            <a:endParaRPr lang="en-US" sz="8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Unit and layer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Parameter, file, account, profile, …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Network, system, application,  data, …</a:t>
            </a:r>
          </a:p>
          <a:p>
            <a:pPr lvl="1"/>
            <a:endParaRPr lang="en-US" sz="8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Life cycle of cyber deception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Collect knowledge of attacker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Implement deception schemes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0EFFEF-558C-4254-92EA-CD304707852C}"/>
              </a:ext>
            </a:extLst>
          </p:cNvPr>
          <p:cNvGrpSpPr/>
          <p:nvPr/>
        </p:nvGrpSpPr>
        <p:grpSpPr>
          <a:xfrm>
            <a:off x="5638800" y="5257800"/>
            <a:ext cx="2819400" cy="1081973"/>
            <a:chOff x="2743201" y="4495800"/>
            <a:chExt cx="3657599" cy="1293953"/>
          </a:xfrm>
        </p:grpSpPr>
        <p:pic>
          <p:nvPicPr>
            <p:cNvPr id="11" name="Graphic 10" descr="Devil face with solid fill">
              <a:extLst>
                <a:ext uri="{FF2B5EF4-FFF2-40B4-BE49-F238E27FC236}">
                  <a16:creationId xmlns:a16="http://schemas.microsoft.com/office/drawing/2014/main" id="{8F37824B-D746-4B70-95E8-C04615C0B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86400" y="4800600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Police">
              <a:extLst>
                <a:ext uri="{FF2B5EF4-FFF2-40B4-BE49-F238E27FC236}">
                  <a16:creationId xmlns:a16="http://schemas.microsoft.com/office/drawing/2014/main" id="{7CBC6BBD-C8FB-43FE-94FD-FCA8E68C6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43201" y="4797706"/>
              <a:ext cx="914400" cy="914400"/>
            </a:xfrm>
            <a:prstGeom prst="rect">
              <a:avLst/>
            </a:prstGeom>
          </p:spPr>
        </p:pic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652087BD-87F0-4582-BBA3-E4EB5D91341C}"/>
                </a:ext>
              </a:extLst>
            </p:cNvPr>
            <p:cNvSpPr/>
            <p:nvPr/>
          </p:nvSpPr>
          <p:spPr bwMode="auto">
            <a:xfrm flipH="1">
              <a:off x="3505200" y="4495800"/>
              <a:ext cx="1981200" cy="457200"/>
            </a:xfrm>
            <a:prstGeom prst="curvedDown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Arrow: Curved Down 24">
              <a:extLst>
                <a:ext uri="{FF2B5EF4-FFF2-40B4-BE49-F238E27FC236}">
                  <a16:creationId xmlns:a16="http://schemas.microsoft.com/office/drawing/2014/main" id="{19621518-D38F-4B3C-8909-4C43DD49B9FE}"/>
                </a:ext>
              </a:extLst>
            </p:cNvPr>
            <p:cNvSpPr/>
            <p:nvPr/>
          </p:nvSpPr>
          <p:spPr bwMode="auto">
            <a:xfrm flipH="1" flipV="1">
              <a:off x="3505200" y="5332553"/>
              <a:ext cx="1981200" cy="457200"/>
            </a:xfrm>
            <a:prstGeom prst="curvedDown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33677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762000" y="1905000"/>
            <a:ext cx="7391400" cy="4572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62000" y="1905000"/>
            <a:ext cx="73914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Kerckhoffs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’ principle: system is public knowledge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2" y="2590800"/>
            <a:ext cx="8655050" cy="49530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altLang="zh-TW" sz="2400" dirty="0">
                <a:latin typeface="Comic Sans MS" panose="030F0702030302020204" pitchFamily="66" charset="0"/>
                <a:ea typeface="PMingLiU" pitchFamily="18" charset="-120"/>
              </a:rPr>
              <a:t>   </a:t>
            </a:r>
            <a:endParaRPr lang="en-US" altLang="zh-TW" sz="800" dirty="0">
              <a:latin typeface="Comic Sans MS" panose="030F0702030302020204" pitchFamily="66" charset="0"/>
              <a:ea typeface="PMingLiU" pitchFamily="18" charset="-120"/>
            </a:endParaRPr>
          </a:p>
          <a:p>
            <a:r>
              <a:rPr lang="en-US" altLang="zh-TW" sz="2400" dirty="0">
                <a:solidFill>
                  <a:srgbClr val="0070C0"/>
                </a:solidFill>
                <a:latin typeface="Comic Sans MS" panose="030F0702030302020204" pitchFamily="66" charset="0"/>
                <a:ea typeface="PMingLiU" pitchFamily="18" charset="-120"/>
              </a:rPr>
              <a:t>It is unclear how smart an adversary can be</a:t>
            </a:r>
          </a:p>
          <a:p>
            <a:endParaRPr lang="en-US" altLang="zh-TW" sz="800" dirty="0">
              <a:solidFill>
                <a:srgbClr val="0070C0"/>
              </a:solidFill>
              <a:latin typeface="Comic Sans MS" panose="030F0702030302020204" pitchFamily="66" charset="0"/>
              <a:ea typeface="PMingLiU" pitchFamily="18" charset="-12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  <a:ea typeface="PMingLiU" pitchFamily="18" charset="-120"/>
              </a:rPr>
              <a:t>Traffic analysis challenge: algorithm + big data</a:t>
            </a:r>
          </a:p>
          <a:p>
            <a:endParaRPr lang="en-US" altLang="zh-TW" sz="800" dirty="0">
              <a:latin typeface="Comic Sans MS" panose="030F0702030302020204" pitchFamily="66" charset="0"/>
              <a:ea typeface="PMingLiU" pitchFamily="18" charset="-120"/>
            </a:endParaRPr>
          </a:p>
          <a:p>
            <a:pPr lvl="1"/>
            <a:r>
              <a:rPr lang="en-US" altLang="zh-TW" sz="2000" dirty="0">
                <a:latin typeface="Comic Sans MS" panose="030F0702030302020204" pitchFamily="66" charset="0"/>
                <a:ea typeface="PMingLiU" pitchFamily="18" charset="-120"/>
              </a:rPr>
              <a:t>An adversary can use a sophisticated ML method</a:t>
            </a:r>
          </a:p>
          <a:p>
            <a:pPr lvl="1"/>
            <a:endParaRPr lang="en-US" altLang="zh-TW" sz="800" dirty="0">
              <a:latin typeface="Comic Sans MS" panose="030F0702030302020204" pitchFamily="66" charset="0"/>
              <a:ea typeface="PMingLiU" pitchFamily="18" charset="-120"/>
            </a:endParaRPr>
          </a:p>
          <a:p>
            <a:pPr lvl="1"/>
            <a:r>
              <a:rPr lang="en-US" altLang="zh-TW" sz="2000" dirty="0">
                <a:latin typeface="Comic Sans MS" panose="030F0702030302020204" pitchFamily="66" charset="0"/>
                <a:ea typeface="PMingLiU" pitchFamily="18" charset="-120"/>
              </a:rPr>
              <a:t>An adversary can use </a:t>
            </a: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itchFamily="18" charset="-120"/>
              </a:rPr>
              <a:t>compressive traffic analysis </a:t>
            </a:r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PMingLiU" pitchFamily="18" charset="-120"/>
              </a:rPr>
              <a:t>(CCS 2017)</a:t>
            </a:r>
          </a:p>
          <a:p>
            <a:pPr marL="457200" lvl="1" indent="0">
              <a:buNone/>
            </a:pPr>
            <a:endParaRPr lang="en-US" altLang="zh-TW" sz="8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  <a:ea typeface="PMingLiU" pitchFamily="18" charset="-120"/>
            </a:endParaRPr>
          </a:p>
          <a:p>
            <a:pPr marL="457200" lvl="1" indent="0">
              <a:buNone/>
            </a:pPr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PMingLiU" pitchFamily="18" charset="-120"/>
              </a:rPr>
              <a:t>    </a:t>
            </a:r>
            <a:r>
              <a:rPr lang="en-US" altLang="zh-TW" sz="1800" dirty="0">
                <a:latin typeface="Comic Sans MS" panose="030F0702030302020204" pitchFamily="66" charset="0"/>
                <a:ea typeface="PMingLiU" pitchFamily="18" charset="-120"/>
              </a:rPr>
              <a:t>Perform traffic analysis on compressed features instead of raw data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918575" cy="1046163"/>
          </a:xfrm>
        </p:spPr>
        <p:txBody>
          <a:bodyPr/>
          <a:lstStyle/>
          <a:p>
            <a:r>
              <a:rPr lang="en-US" altLang="zh-TW" dirty="0">
                <a:latin typeface="Comic Sans MS" panose="030F0702030302020204" pitchFamily="66" charset="0"/>
                <a:ea typeface="PMingLiU" pitchFamily="18" charset="-120"/>
              </a:rPr>
              <a:t> Adversary Model</a:t>
            </a:r>
          </a:p>
        </p:txBody>
      </p:sp>
    </p:spTree>
    <p:extLst>
      <p:ext uri="{BB962C8B-B14F-4D97-AF65-F5344CB8AC3E}">
        <p14:creationId xmlns:p14="http://schemas.microsoft.com/office/powerpoint/2010/main" val="91106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918575" cy="1046163"/>
          </a:xfrm>
        </p:spPr>
        <p:txBody>
          <a:bodyPr/>
          <a:lstStyle/>
          <a:p>
            <a:r>
              <a:rPr lang="en-US" altLang="zh-TW" dirty="0" err="1">
                <a:latin typeface="Comic Sans MS" panose="030F0702030302020204" pitchFamily="66" charset="0"/>
                <a:ea typeface="PMingLiU" pitchFamily="18" charset="-120"/>
              </a:rPr>
              <a:t>Deepfake</a:t>
            </a:r>
            <a:endParaRPr lang="en-US" altLang="zh-TW" dirty="0">
              <a:latin typeface="Comic Sans MS" panose="030F0702030302020204" pitchFamily="66" charset="0"/>
              <a:ea typeface="PMingLiU" pitchFamily="18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6A18A-392B-480F-A825-A5A7996225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6" t="5196" b="11376"/>
          <a:stretch/>
        </p:blipFill>
        <p:spPr>
          <a:xfrm>
            <a:off x="533400" y="2133600"/>
            <a:ext cx="4419600" cy="20390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8929DD-0205-4912-82CF-D5F2BD571E56}"/>
              </a:ext>
            </a:extLst>
          </p:cNvPr>
          <p:cNvSpPr txBox="1"/>
          <p:nvPr/>
        </p:nvSpPr>
        <p:spPr>
          <a:xfrm>
            <a:off x="534365" y="4178476"/>
            <a:ext cx="213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PMingLiU" pitchFamily="18" charset="-120"/>
                <a:cs typeface="+mj-cs"/>
              </a:rPr>
              <a:t>Face reenactment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45F125-2D82-4857-83F0-F1C9A69692D9}"/>
              </a:ext>
            </a:extLst>
          </p:cNvPr>
          <p:cNvSpPr txBox="1"/>
          <p:nvPr/>
        </p:nvSpPr>
        <p:spPr>
          <a:xfrm>
            <a:off x="2820365" y="4178476"/>
            <a:ext cx="213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PMingLiU" pitchFamily="18" charset="-120"/>
                <a:cs typeface="+mj-cs"/>
              </a:rPr>
              <a:t>Face swapping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AA55DA-FA90-4037-A5B9-B68C7BDD17B3}"/>
              </a:ext>
            </a:extLst>
          </p:cNvPr>
          <p:cNvSpPr txBox="1">
            <a:spLocks/>
          </p:cNvSpPr>
          <p:nvPr/>
        </p:nvSpPr>
        <p:spPr bwMode="auto">
          <a:xfrm>
            <a:off x="609600" y="1499042"/>
            <a:ext cx="8077200" cy="6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endParaRPr lang="en-US" sz="8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kern="0" dirty="0">
                <a:solidFill>
                  <a:schemeClr val="tx1"/>
                </a:solidFill>
                <a:latin typeface="Comic Sans MS"/>
                <a:sym typeface="Comic Sans MS"/>
              </a:rPr>
              <a:t>Defend against facial forgery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2C8B4A-7F0B-4EFF-8482-8BF24F383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4731740"/>
            <a:ext cx="5814683" cy="1374925"/>
          </a:xfrm>
          <a:prstGeom prst="rect">
            <a:avLst/>
          </a:prstGeom>
        </p:spPr>
      </p:pic>
      <p:pic>
        <p:nvPicPr>
          <p:cNvPr id="10" name="Online Media 9" title="Face2Face: Real-time Face Capture and Reenactment of RGB Videos (CVPR 2016 Oral)">
            <a:hlinkClick r:id="" action="ppaction://media"/>
            <a:extLst>
              <a:ext uri="{FF2B5EF4-FFF2-40B4-BE49-F238E27FC236}">
                <a16:creationId xmlns:a16="http://schemas.microsoft.com/office/drawing/2014/main" id="{0D988A09-E849-4578-BBD1-B1E79E38CF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432385" y="2002169"/>
            <a:ext cx="3332002" cy="24971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F3ADE0-0A0B-4383-8524-7EF9B85551A8}"/>
              </a:ext>
            </a:extLst>
          </p:cNvPr>
          <p:cNvSpPr txBox="1"/>
          <p:nvPr/>
        </p:nvSpPr>
        <p:spPr>
          <a:xfrm>
            <a:off x="1752644" y="6154383"/>
            <a:ext cx="534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PMingLiU" pitchFamily="18" charset="-120"/>
                <a:cs typeface="+mj-cs"/>
              </a:rPr>
              <a:t>Architecture of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PMingLiU" pitchFamily="18" charset="-120"/>
                <a:cs typeface="+mj-cs"/>
              </a:rPr>
              <a:t>deepfake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PMingLiU" pitchFamily="18" charset="-120"/>
                <a:cs typeface="+mj-cs"/>
              </a:rPr>
              <a:t> defense systems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1E7484-6F26-46A1-A0D2-911C5847F28C}"/>
              </a:ext>
            </a:extLst>
          </p:cNvPr>
          <p:cNvSpPr txBox="1"/>
          <p:nvPr/>
        </p:nvSpPr>
        <p:spPr>
          <a:xfrm>
            <a:off x="6417227" y="4498414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PMingLiU" pitchFamily="18" charset="-120"/>
                <a:cs typeface="+mj-cs"/>
              </a:rPr>
              <a:t>Face2Face, CVPR 2016</a:t>
            </a:r>
          </a:p>
        </p:txBody>
      </p:sp>
    </p:spTree>
    <p:extLst>
      <p:ext uri="{BB962C8B-B14F-4D97-AF65-F5344CB8AC3E}">
        <p14:creationId xmlns:p14="http://schemas.microsoft.com/office/powerpoint/2010/main" val="402929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918575" cy="1046163"/>
          </a:xfrm>
        </p:spPr>
        <p:txBody>
          <a:bodyPr/>
          <a:lstStyle/>
          <a:p>
            <a:r>
              <a:rPr lang="en-US" altLang="zh-TW" dirty="0" err="1">
                <a:latin typeface="Comic Sans MS" panose="030F0702030302020204" pitchFamily="66" charset="0"/>
                <a:ea typeface="PMingLiU" pitchFamily="18" charset="-120"/>
              </a:rPr>
              <a:t>Deepfake</a:t>
            </a:r>
            <a:r>
              <a:rPr lang="en-US" altLang="zh-TW" dirty="0">
                <a:latin typeface="Comic Sans MS" panose="030F0702030302020204" pitchFamily="66" charset="0"/>
                <a:ea typeface="PMingLiU" pitchFamily="18" charset="-120"/>
              </a:rPr>
              <a:t> Detection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AA55DA-FA90-4037-A5B9-B68C7BDD17B3}"/>
              </a:ext>
            </a:extLst>
          </p:cNvPr>
          <p:cNvSpPr txBox="1">
            <a:spLocks/>
          </p:cNvSpPr>
          <p:nvPr/>
        </p:nvSpPr>
        <p:spPr bwMode="auto">
          <a:xfrm>
            <a:off x="609600" y="1499042"/>
            <a:ext cx="8077200" cy="406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endParaRPr lang="en-US" sz="800" kern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kern="0" dirty="0">
                <a:solidFill>
                  <a:schemeClr val="tx1"/>
                </a:solidFill>
                <a:latin typeface="Comic Sans MS"/>
                <a:sym typeface="Comic Sans MS"/>
              </a:rPr>
              <a:t>Limitation of current defense systems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kern="0" dirty="0">
                <a:solidFill>
                  <a:schemeClr val="tx1"/>
                </a:solidFill>
                <a:latin typeface="Comic Sans MS"/>
                <a:sym typeface="Comic Sans MS"/>
              </a:rPr>
              <a:t>Cannot defend against </a:t>
            </a:r>
            <a:r>
              <a:rPr lang="en-US" sz="2000" kern="0" dirty="0">
                <a:solidFill>
                  <a:srgbClr val="0070C0"/>
                </a:solidFill>
                <a:latin typeface="Comic Sans MS"/>
                <a:sym typeface="Comic Sans MS"/>
              </a:rPr>
              <a:t>unseen</a:t>
            </a:r>
            <a:r>
              <a:rPr lang="en-US" sz="2000" kern="0" dirty="0">
                <a:solidFill>
                  <a:schemeClr val="tx1"/>
                </a:solidFill>
                <a:latin typeface="Comic Sans MS"/>
                <a:sym typeface="Comic Sans MS"/>
              </a:rPr>
              <a:t> attack methods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kern="0" dirty="0">
                <a:solidFill>
                  <a:schemeClr val="tx1"/>
                </a:solidFill>
                <a:latin typeface="Comic Sans MS"/>
                <a:sym typeface="Comic Sans MS"/>
              </a:rPr>
              <a:t>Features of different attack methods can be independent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B30850-7BE4-41E3-B0EE-D8A02AEA0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426" y="2971800"/>
            <a:ext cx="5335548" cy="2514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348D6E-7DA2-4C71-9C3F-39C585CD6357}"/>
              </a:ext>
            </a:extLst>
          </p:cNvPr>
          <p:cNvSpPr txBox="1"/>
          <p:nvPr/>
        </p:nvSpPr>
        <p:spPr>
          <a:xfrm>
            <a:off x="1980426" y="5427477"/>
            <a:ext cx="533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PMingLiU" pitchFamily="18" charset="-120"/>
                <a:cs typeface="+mj-cs"/>
              </a:rPr>
              <a:t>Feature overlap among existing facial forgery techniques [1] (tested on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PMingLiU" pitchFamily="18" charset="-120"/>
                <a:cs typeface="+mj-cs"/>
              </a:rPr>
              <a:t>MesoNet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PMingLiU" pitchFamily="18" charset="-120"/>
                <a:cs typeface="+mj-cs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4C539D-6F66-488E-8A56-8DA15BDFDBF3}"/>
              </a:ext>
            </a:extLst>
          </p:cNvPr>
          <p:cNvSpPr txBox="1"/>
          <p:nvPr/>
        </p:nvSpPr>
        <p:spPr>
          <a:xfrm>
            <a:off x="-57654" y="6172200"/>
            <a:ext cx="9411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PMingLiU" pitchFamily="18" charset="-120"/>
                <a:cs typeface="+mj-cs"/>
              </a:rPr>
              <a:t>[1] J.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PMingLiU" pitchFamily="18" charset="-120"/>
                <a:cs typeface="+mj-cs"/>
              </a:rPr>
              <a:t>Brockschmidt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PMingLiU" pitchFamily="18" charset="-120"/>
                <a:cs typeface="+mj-cs"/>
              </a:rPr>
              <a:t> et al., “On the Generality of Facial Forgery Detection”, Proc of REUNS 2019 (Best Paper)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PMingLiU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324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20148" y="234316"/>
            <a:ext cx="8228013" cy="1141412"/>
          </a:xfrm>
        </p:spPr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Different Types of Deception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42545" y="1450440"/>
            <a:ext cx="8534400" cy="4429307"/>
          </a:xfrm>
        </p:spPr>
        <p:txBody>
          <a:bodyPr/>
          <a:lstStyle/>
          <a:p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Perturbation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Perturb sensitive data with noises</a:t>
            </a: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Obfuscation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Decoy targets and/or reveal useless info</a:t>
            </a: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Mixing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Prevent </a:t>
            </a:r>
            <a:r>
              <a:rPr lang="en-US" sz="2000" dirty="0" err="1">
                <a:solidFill>
                  <a:schemeClr val="tx1"/>
                </a:solidFill>
                <a:latin typeface="Comic Sans MS"/>
                <a:sym typeface="Comic Sans MS"/>
              </a:rPr>
              <a:t>linkability</a:t>
            </a: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 (mixing zone)</a:t>
            </a: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Honey-X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Disguise honeypots as real systems</a:t>
            </a: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Moving target defense</a:t>
            </a:r>
          </a:p>
          <a:p>
            <a:pPr marL="742950" lvl="2" indent="-341313">
              <a:spcBef>
                <a:spcPts val="8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omic Sans MS"/>
                <a:sym typeface="Comic Sans MS"/>
              </a:rPr>
              <a:t>Change attack surfaces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505200"/>
            <a:ext cx="3886200" cy="13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9257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88491</TotalTime>
  <Words>1557</Words>
  <Application>Microsoft Office PowerPoint</Application>
  <PresentationFormat>On-screen Show (4:3)</PresentationFormat>
  <Paragraphs>373</Paragraphs>
  <Slides>30</Slides>
  <Notes>30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Noto Sans Symbols</vt:lpstr>
      <vt:lpstr>Arial</vt:lpstr>
      <vt:lpstr>Comic Sans MS</vt:lpstr>
      <vt:lpstr>Tahoma</vt:lpstr>
      <vt:lpstr>Times New Roman</vt:lpstr>
      <vt:lpstr>Wingdings</vt:lpstr>
      <vt:lpstr>1_Default Design</vt:lpstr>
      <vt:lpstr>位图图像</vt:lpstr>
      <vt:lpstr>Cyber Security Defense:   From Moving Target Defense to Cyber Deception</vt:lpstr>
      <vt:lpstr>Outline</vt:lpstr>
      <vt:lpstr>1. Cyber Security Defense</vt:lpstr>
      <vt:lpstr>2. Cyber Deception</vt:lpstr>
      <vt:lpstr>2. Cyber Deception</vt:lpstr>
      <vt:lpstr> Adversary Model</vt:lpstr>
      <vt:lpstr>Deepfake</vt:lpstr>
      <vt:lpstr>Deepfake Detection</vt:lpstr>
      <vt:lpstr>Different Types of Deception</vt:lpstr>
      <vt:lpstr>3. Honeypots and Honey-X</vt:lpstr>
      <vt:lpstr>4. Moving Target Defense (MTD)</vt:lpstr>
      <vt:lpstr>MTD vs. Deception: Intractability</vt:lpstr>
      <vt:lpstr>Probabilistic/Controlled Random </vt:lpstr>
      <vt:lpstr>       Adaptive Changes</vt:lpstr>
      <vt:lpstr>Self-Organized Systems</vt:lpstr>
      <vt:lpstr>Self-Organizing Solutions</vt:lpstr>
      <vt:lpstr>MTD Applications</vt:lpstr>
      <vt:lpstr>Application: Resiliency and Rotation</vt:lpstr>
      <vt:lpstr>Self-Healing</vt:lpstr>
      <vt:lpstr>5. Game-Theoretic Approaches</vt:lpstr>
      <vt:lpstr> Repeated Nash Game</vt:lpstr>
      <vt:lpstr>6. Challenges of Cyber Deception</vt:lpstr>
      <vt:lpstr>Limited Applications</vt:lpstr>
      <vt:lpstr>Isolation</vt:lpstr>
      <vt:lpstr>Effectiveness</vt:lpstr>
      <vt:lpstr>  Measurement </vt:lpstr>
      <vt:lpstr>Learning: Cognitive Biases</vt:lpstr>
      <vt:lpstr>Final Thoughts</vt:lpstr>
      <vt:lpstr>7. Conclusions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Crowdsourcing:  Current State and Future Perspective</dc:title>
  <dc:creator>Jie Wu</dc:creator>
  <cp:lastModifiedBy>Jie Wu</cp:lastModifiedBy>
  <cp:revision>432</cp:revision>
  <cp:lastPrinted>2019-11-08T14:02:01Z</cp:lastPrinted>
  <dcterms:created xsi:type="dcterms:W3CDTF">2016-03-22T15:00:44Z</dcterms:created>
  <dcterms:modified xsi:type="dcterms:W3CDTF">2020-07-09T21:31:58Z</dcterms:modified>
</cp:coreProperties>
</file>