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8" r:id="rId2"/>
    <p:sldId id="276" r:id="rId3"/>
    <p:sldId id="304" r:id="rId4"/>
    <p:sldId id="321" r:id="rId5"/>
    <p:sldId id="332" r:id="rId6"/>
    <p:sldId id="277" r:id="rId7"/>
    <p:sldId id="308" r:id="rId8"/>
    <p:sldId id="322" r:id="rId9"/>
    <p:sldId id="325" r:id="rId10"/>
    <p:sldId id="334" r:id="rId11"/>
    <p:sldId id="333" r:id="rId12"/>
    <p:sldId id="331" r:id="rId13"/>
    <p:sldId id="282" r:id="rId14"/>
    <p:sldId id="273" r:id="rId15"/>
    <p:sldId id="336" r:id="rId16"/>
    <p:sldId id="337" r:id="rId17"/>
    <p:sldId id="272" r:id="rId18"/>
    <p:sldId id="284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E"/>
    <a:srgbClr val="0000FF"/>
    <a:srgbClr val="C00000"/>
    <a:srgbClr val="003399"/>
    <a:srgbClr val="FFFFFF"/>
    <a:srgbClr val="F2F2F2"/>
    <a:srgbClr val="6FCBEC"/>
    <a:srgbClr val="FFA4A4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5" autoAdjust="0"/>
    <p:restoredTop sz="64726" autoAdjust="0"/>
  </p:normalViewPr>
  <p:slideViewPr>
    <p:cSldViewPr snapToGrid="0">
      <p:cViewPr varScale="1">
        <p:scale>
          <a:sx n="69" d="100"/>
          <a:sy n="69" d="100"/>
        </p:scale>
        <p:origin x="561" y="4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4B0DD-6A36-4B52-A308-81F027DB9F04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F0FF8-F9D4-4343-BAB9-806A2564B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22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Thanks for your brief introduction. </a:t>
            </a:r>
          </a:p>
          <a:p>
            <a:r>
              <a:rPr lang="en-US" dirty="0"/>
              <a:t>I'm Hang Li from Tsinghua University. </a:t>
            </a:r>
          </a:p>
          <a:p>
            <a:r>
              <a:rPr lang="en-US" dirty="0"/>
              <a:t>Today I'll present the paper titled Enabling Reliable and Real-Time Packet Reception in User-Defined Overlapping LoRa Channels.</a:t>
            </a:r>
          </a:p>
          <a:p>
            <a:r>
              <a:rPr lang="en-US" dirty="0"/>
              <a:t>This work is mainly from China Telecom, BUPT, and Temple University. </a:t>
            </a:r>
          </a:p>
          <a:p>
            <a:r>
              <a:rPr lang="en-US" dirty="0"/>
              <a:t>Due to visa issues, the authors cannot attend the conference in person, so I am presenting this work on their behalf.</a:t>
            </a:r>
          </a:p>
          <a:p>
            <a:r>
              <a:rPr lang="en-US" dirty="0"/>
              <a:t>I will first introduce the motivation, then explain the key design of Hole, and finally show the evaluation results.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696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27719-98D9-B4AD-EB4F-3DDEE1330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9A2C08B-A8A6-16A1-8C97-416FD643CB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AB55183-36EE-F0EB-F0C6-B4F02A584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 cope with this challenge, we model the relationship between the position of signal elimination and the resulting energy loss of collided chirps.</a:t>
            </a:r>
          </a:p>
          <a:p>
            <a:r>
              <a:rPr lang="en-US"/>
              <a:t>Based on this model, we determine the theoretically optimal position of signal elimination.</a:t>
            </a:r>
          </a:p>
          <a:p>
            <a:r>
              <a:rPr lang="en-US"/>
              <a:t>As shown in the figure on the right, the optimal position means that the eliminated segment completely overlaps with the interfering chirp.</a:t>
            </a:r>
          </a:p>
          <a:p>
            <a:r>
              <a:rPr lang="en-US"/>
              <a:t>Under this condition, the two chirps produce more distinguishable energy-loss patterns, which helps Hole identify the target chirp.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D7D877-9AEC-7156-1B6D-8D5FFB8DE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1546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E854-D7BC-0761-FAE6-3774BFDF7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E01DC8B-5791-E0A8-DE78-D9C6A07E88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555F415-F9E9-7A09-7F3D-B238105E5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the optimal elimination position cannot be directly obtained in practice, because the onset and offset time of the interfering chirp are unknown.</a:t>
            </a:r>
          </a:p>
          <a:p>
            <a:r>
              <a:rPr lang="en-US" dirty="0"/>
              <a:t>To achieve efficient demodulation, we use multiple rounds of elimination to approximate the optimal elimination.</a:t>
            </a:r>
          </a:p>
          <a:p>
            <a:r>
              <a:rPr lang="en-US" dirty="0"/>
              <a:t>First, we estimate noise by using the eight upchirps in the preamble to measure the SNR of the target packet.</a:t>
            </a:r>
          </a:p>
          <a:p>
            <a:r>
              <a:rPr lang="en-US" dirty="0"/>
              <a:t>Second, according to the noise level, we select a suitable step size and search interval.</a:t>
            </a:r>
          </a:p>
          <a:p>
            <a:r>
              <a:rPr lang="en-US" dirty="0"/>
              <a:t>Third, we search candidate positions for multiple rounds of elimination. </a:t>
            </a:r>
          </a:p>
          <a:p>
            <a:r>
              <a:rPr lang="en-US" dirty="0"/>
              <a:t>With this design, Hole balances demodulation reliability and computational overhead.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AFFC45-D3C1-AB3D-DFBA-B47C8815A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886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summarizes the whole workflow of Hole. </a:t>
            </a:r>
          </a:p>
          <a:p>
            <a:r>
              <a:rPr lang="en-US" dirty="0"/>
              <a:t>After obtaining the I/Q samples from the radio, Hole first detects target packets in the corresponding channel using the frequency-shift-based method.</a:t>
            </a:r>
          </a:p>
          <a:p>
            <a:r>
              <a:rPr lang="en-US" dirty="0"/>
              <a:t>Then, for each demodulation window, Hole determines suitable positions for signal elimination.</a:t>
            </a:r>
          </a:p>
          <a:p>
            <a:r>
              <a:rPr lang="en-US" dirty="0"/>
              <a:t>Next, it compares the energy loss after different eliminations to identify the target chirp and recover the data symbol.</a:t>
            </a:r>
          </a:p>
          <a:p>
            <a:r>
              <a:rPr lang="en-US" dirty="0"/>
              <a:t>Finally, Hole outputs the demodulated data to the upper IoT application.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4313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implement the prototype of Hole on an SDR-based LoRa gateway and evaluate it with commercial LoRa nodes.</a:t>
            </a:r>
          </a:p>
          <a:p>
            <a:r>
              <a:rPr lang="en-US" dirty="0"/>
              <a:t>We use a USRP B210 as the radio front end, and the software part is implemented in GNU Radio.</a:t>
            </a:r>
          </a:p>
          <a:p>
            <a:r>
              <a:rPr lang="en-US" dirty="0"/>
              <a:t>The LoRa nodes use STM32L073RZ MCUs and SX1262 transceivers. </a:t>
            </a:r>
          </a:p>
          <a:p>
            <a:r>
              <a:rPr lang="en-US" dirty="0"/>
              <a:t>The whole network contains 20 nodes, and the gateway center frequency is configured to 490 </a:t>
            </a:r>
            <a:r>
              <a:rPr lang="en-US" dirty="0" err="1"/>
              <a:t>MHz.</a:t>
            </a:r>
            <a:endParaRPr lang="en-US" dirty="0"/>
          </a:p>
          <a:p>
            <a:r>
              <a:rPr lang="en-US" dirty="0"/>
              <a:t>For comparison, we implement three representative baselines: </a:t>
            </a:r>
            <a:r>
              <a:rPr lang="en-US" dirty="0" err="1"/>
              <a:t>CoLoRa</a:t>
            </a:r>
            <a:r>
              <a:rPr lang="en-US" dirty="0"/>
              <a:t>, CIC, and </a:t>
            </a:r>
            <a:r>
              <a:rPr lang="en-US" dirty="0" err="1"/>
              <a:t>MLoRa</a:t>
            </a:r>
            <a:r>
              <a:rPr lang="en-US" dirty="0"/>
              <a:t>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4519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 us look at the evaluation results under different duty cycles. We compare Hole with three baselines as the duty cycle increases from 0.10 to 0.40.</a:t>
            </a:r>
          </a:p>
          <a:p>
            <a:r>
              <a:rPr lang="en-US" dirty="0"/>
              <a:t>As expected, the PRR of all four methods decreases when the duty cycle becomes higher, because higher duty cycles lead to more frequent packet collisions.</a:t>
            </a:r>
          </a:p>
          <a:p>
            <a:r>
              <a:rPr lang="en-US" dirty="0"/>
              <a:t>However, the degradation of the baselines is much more severe. </a:t>
            </a:r>
          </a:p>
          <a:p>
            <a:r>
              <a:rPr lang="en-US" dirty="0"/>
              <a:t>When the duty cycle reaches 0.40, the PRR of </a:t>
            </a:r>
            <a:r>
              <a:rPr lang="en-US" dirty="0" err="1"/>
              <a:t>MLoRa</a:t>
            </a:r>
            <a:r>
              <a:rPr lang="en-US" dirty="0"/>
              <a:t>, </a:t>
            </a:r>
            <a:r>
              <a:rPr lang="en-US" dirty="0" err="1"/>
              <a:t>CoLoRa</a:t>
            </a:r>
            <a:r>
              <a:rPr lang="en-US" dirty="0"/>
              <a:t>, and CIC drops to only 0.11, 0.12, and 0.10.</a:t>
            </a:r>
          </a:p>
          <a:p>
            <a:r>
              <a:rPr lang="en-US" dirty="0"/>
              <a:t>The key reason is that these methods rely on accurate timing or complete chirp features, which are difficult to obtain under OCI.</a:t>
            </a:r>
          </a:p>
          <a:p>
            <a:r>
              <a:rPr lang="en-US" dirty="0"/>
              <a:t>In contrast, Hole still achieves a PRR of 0.85, demonstrating much higher reliability under heavy overlapping-channel interference.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3016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5D6D1-FD51-162F-3F64-63873D9D8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CACCF49-15B2-4870-DDB1-1955284504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F25F676-E9D2-E920-C3A3-3988D5DFD6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further evaluate the performance of Hole under different SNR levels. </a:t>
            </a:r>
          </a:p>
          <a:p>
            <a:r>
              <a:rPr lang="en-US" dirty="0"/>
              <a:t>In this experiment, all LoRa nodes transmit packets with a fixed duty cycle of 0.20.</a:t>
            </a:r>
          </a:p>
          <a:p>
            <a:r>
              <a:rPr lang="en-US" dirty="0"/>
              <a:t>We calculate the PRR and PDR of target nodes under different spreading factors and SNR levels.</a:t>
            </a:r>
          </a:p>
          <a:p>
            <a:r>
              <a:rPr lang="en-US" dirty="0"/>
              <a:t>The left figure shows that Hole maintains stable demodulation performance across a wide range of SNR and SF settings.</a:t>
            </a:r>
          </a:p>
          <a:p>
            <a:r>
              <a:rPr lang="en-US" dirty="0"/>
              <a:t>This is important because practical LoRa deployments often experience dynamic channel conditions.</a:t>
            </a:r>
          </a:p>
          <a:p>
            <a:r>
              <a:rPr lang="en-US" dirty="0"/>
              <a:t>The right figure shows that Hole can maintain high packet recognition accuracy, which provides a solid foundation for the subsequent demodulation process.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4C933F-B371-0ACD-138B-1216411FA9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661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D01A-3A75-683F-FB49-DFD2B9C29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6B61970-9AFC-42DC-CF9C-B907F7BE46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C372710-C1F1-C95D-B395-4FAC4D7F4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also conduct ablation experiments to evaluate the effectiveness of the key module in Hole.</a:t>
            </a:r>
          </a:p>
          <a:p>
            <a:r>
              <a:rPr lang="en-US" dirty="0"/>
              <a:t>Here we focus on the noise-aware elimination setting, which adaptively determines signal elimination positions according to dynamic channel noise.</a:t>
            </a:r>
          </a:p>
          <a:p>
            <a:r>
              <a:rPr lang="en-US" dirty="0"/>
              <a:t>The result shows that this module can significantly improve PRR.</a:t>
            </a:r>
          </a:p>
          <a:p>
            <a:r>
              <a:rPr lang="en-US" dirty="0"/>
              <a:t>This confirms that simply applying signal elimination is not enough. </a:t>
            </a:r>
          </a:p>
          <a:p>
            <a:r>
              <a:rPr lang="en-US" dirty="0"/>
              <a:t>The elimination strategy must be aware of the noise level, so that it can choose a proper search interval and avoid invalid positions.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EDC12A0-EBCC-221A-FCBD-A1E6EE045B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35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conclude, the contributions of this paper are summarized as follows.</a:t>
            </a:r>
          </a:p>
          <a:p>
            <a:r>
              <a:rPr lang="en-US" dirty="0"/>
              <a:t>First, we reveal overlapping channel interference in LoRa, an important problem in dense and independently deployed LoRa networks.</a:t>
            </a:r>
          </a:p>
          <a:p>
            <a:r>
              <a:rPr lang="en-US" dirty="0"/>
              <a:t>Second, we propose Hole, which constructs a new decoding feature through signal elimination. </a:t>
            </a:r>
          </a:p>
          <a:p>
            <a:r>
              <a:rPr lang="en-US" dirty="0"/>
              <a:t>Third, compared with state-of-the-art methods, Hole improves PRR by up to 7.5 times under the impact of OCI.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017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That is all for my presentation. </a:t>
            </a:r>
          </a:p>
          <a:p>
            <a:r>
              <a:rPr lang="en-US" dirty="0"/>
              <a:t>Thanks for listening. </a:t>
            </a:r>
          </a:p>
          <a:p>
            <a:r>
              <a:rPr lang="en-US" dirty="0"/>
              <a:t>I would be happy to take questions.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502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start with a short background on LoRa.</a:t>
            </a:r>
          </a:p>
          <a:p>
            <a:r>
              <a:rPr lang="en-US" dirty="0"/>
              <a:t>Nowadays, LoRa has been widely used in factories, cities, and farmland.</a:t>
            </a:r>
          </a:p>
          <a:p>
            <a:r>
              <a:rPr lang="en-US" dirty="0"/>
              <a:t>For example, it can support production-line management, intelligent meter reading, and soil-moisture monitoring.</a:t>
            </a:r>
          </a:p>
          <a:p>
            <a:r>
              <a:rPr lang="en-US" dirty="0"/>
              <a:t>Its long-range transmission and low-power design make it very attractive for wide-area IoT deployments.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885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physical layer, LoRa uses Chirp Spreading Spectrum, or CSS. </a:t>
            </a:r>
          </a:p>
          <a:p>
            <a:r>
              <a:rPr lang="en-US" dirty="0"/>
              <a:t>In the time-frequency domain, the frequency of a chirp changes linearly with time.</a:t>
            </a:r>
          </a:p>
          <a:p>
            <a:r>
              <a:rPr lang="en-US" dirty="0"/>
              <a:t>To modulate a symbol, LoRa shifts the initial frequency of the chirp, </a:t>
            </a:r>
          </a:p>
          <a:p>
            <a:r>
              <a:rPr lang="en-US" dirty="0"/>
              <a:t>so different symbols correspond to different frequency offsets.</a:t>
            </a:r>
          </a:p>
          <a:p>
            <a:r>
              <a:rPr lang="en-US" dirty="0"/>
              <a:t>During demodulation, LoRa multiplies the received chirp with a downchirp and converts it into a single-tone signal.</a:t>
            </a:r>
          </a:p>
          <a:p>
            <a:r>
              <a:rPr lang="en-US" dirty="0"/>
              <a:t>Then, by applying FFT, one significant peak appears in the frequency domain, and the peak position indicates the transmitted symbol.</a:t>
            </a:r>
          </a:p>
          <a:p>
            <a:r>
              <a:rPr lang="en-US" dirty="0"/>
              <a:t>Different spreading factors can provide orthogonal access in one physical channel.</a:t>
            </a:r>
          </a:p>
          <a:p>
            <a:r>
              <a:rPr lang="en-US" dirty="0"/>
              <a:t>(Click) However, even with this design, is LoRa already sufficient to support large-scale connectivity?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037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answer is no. To date, more than 125 million LoRa devices have been deployed, and this large scale has imposed pressure on the limited uplink spectrum.</a:t>
            </a:r>
          </a:p>
          <a:p>
            <a:r>
              <a:rPr lang="en-US" dirty="0"/>
              <a:t>In addition, </a:t>
            </a:r>
            <a:r>
              <a:rPr lang="en-US" dirty="0" err="1"/>
              <a:t>LoRaWAN</a:t>
            </a:r>
            <a:r>
              <a:rPr lang="en-US" dirty="0"/>
              <a:t> allows users or operators to freely configure the center frequency. </a:t>
            </a:r>
          </a:p>
          <a:p>
            <a:r>
              <a:rPr lang="en-US" dirty="0"/>
              <a:t>In real deployments, multiple independent networks may choose partially overlapping logical channels without coordination.</a:t>
            </a:r>
          </a:p>
          <a:p>
            <a:r>
              <a:rPr lang="en-US" dirty="0"/>
              <a:t>As a result, one gateway may receive collided chirps from overlapping channels.</a:t>
            </a:r>
          </a:p>
          <a:p>
            <a:r>
              <a:rPr lang="en-US" dirty="0"/>
              <a:t>(Click) We define this type of interference among multiple overlapping logical channels as overlapping channel interference, or OCI.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442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10336-5AC2-240E-675A-A9869102C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0644729-FD69-5FA4-0312-76F9472FA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1BFF2B6-CA60-0FF2-91A5-C67FAB7FA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 us look at why OCI is harmful. </a:t>
            </a:r>
          </a:p>
          <a:p>
            <a:r>
              <a:rPr lang="en-US" dirty="0"/>
              <a:t>If we still use the normal LoRa demodulation process, the target peak in the frequency domain can be masked by the interfering peak.</a:t>
            </a:r>
          </a:p>
          <a:p>
            <a:r>
              <a:rPr lang="en-US" dirty="0"/>
              <a:t>Once the target peak is hidden or distorted, the gateway may decode the wrong symbol or fail to decode the packet.</a:t>
            </a:r>
          </a:p>
          <a:p>
            <a:r>
              <a:rPr lang="en-US" dirty="0"/>
              <a:t>Therefore, the goal of this paper is to achieve reliable LoRa transmission under OCI, without requiring all networks to coordinate their channel configurations.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5D3513-A12C-FC6D-2265-11E5FB7A5F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536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introducing our design, let us look at why existing methods are insufficient. </a:t>
            </a:r>
          </a:p>
          <a:p>
            <a:r>
              <a:rPr lang="en-US" dirty="0"/>
              <a:t>Many methods focus on resolving packet collisions in LoRa, </a:t>
            </a:r>
          </a:p>
          <a:p>
            <a:r>
              <a:rPr lang="en-US" dirty="0"/>
              <a:t>but most of them address intra-channel interference instead of overlapping-channel interference.</a:t>
            </a:r>
          </a:p>
          <a:p>
            <a:r>
              <a:rPr lang="en-US" dirty="0"/>
              <a:t>Existing methods can be roughly divided into two categories.</a:t>
            </a:r>
          </a:p>
          <a:p>
            <a:r>
              <a:rPr lang="en-US" dirty="0"/>
              <a:t>The first category is concurrency demodulation, which uses the arrival time of chirps to group chirps from the same packet. </a:t>
            </a:r>
          </a:p>
          <a:p>
            <a:r>
              <a:rPr lang="en-US" dirty="0"/>
              <a:t>However, under OCI, interfering chirps may be incomplete, and their onset and offset times are unpredictable.</a:t>
            </a:r>
          </a:p>
          <a:p>
            <a:r>
              <a:rPr lang="en-US" dirty="0"/>
              <a:t>The second category is collision avoidance, which schedules nodes to use a single channel at different time slots. </a:t>
            </a:r>
          </a:p>
          <a:p>
            <a:r>
              <a:rPr lang="en-US" dirty="0"/>
              <a:t>However, when multiple independent networks coexist, it is hard to enforce a shared schedule across them.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2770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key insight of this work comes from the difference between target chirps and interfering chirps.</a:t>
            </a:r>
          </a:p>
          <a:p>
            <a:r>
              <a:rPr lang="en-US" dirty="0"/>
              <a:t>By in-depth analysis, we find that even though the time-domain distribution of all chirps cannot be accurately obtained, </a:t>
            </a:r>
          </a:p>
          <a:p>
            <a:r>
              <a:rPr lang="en-US" dirty="0"/>
              <a:t>it is stable for the target chirp that fully spans the demodulation window.</a:t>
            </a:r>
          </a:p>
          <a:p>
            <a:r>
              <a:rPr lang="en-US" dirty="0"/>
              <a:t>In contrast, the interfering chirps from partially overlapping channels are often incomplete, </a:t>
            </a:r>
          </a:p>
          <a:p>
            <a:r>
              <a:rPr lang="en-US" dirty="0"/>
              <a:t>so their time-domain distributions are unstable.</a:t>
            </a:r>
          </a:p>
          <a:p>
            <a:r>
              <a:rPr lang="en-US" dirty="0"/>
              <a:t>This difference gives us a chance to identify the target chirp from a collision. </a:t>
            </a:r>
          </a:p>
          <a:p>
            <a:r>
              <a:rPr lang="en-US" dirty="0"/>
              <a:t>To capture it, we design an operation called signal elimination.</a:t>
            </a:r>
          </a:p>
          <a:p>
            <a:r>
              <a:rPr lang="en-US" dirty="0"/>
              <a:t>(Click) We eliminate a small part of the signal within the demodulation window, and then observe how the FFT peak changes.</a:t>
            </a:r>
          </a:p>
          <a:p>
            <a:r>
              <a:rPr lang="en-US" dirty="0"/>
              <a:t>For the target chirp, the energy loss is predictable. </a:t>
            </a:r>
          </a:p>
          <a:p>
            <a:r>
              <a:rPr lang="en-US" dirty="0"/>
              <a:t>For interfering chirps, the energy loss is more random.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3181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it is still non-trivial to use signal elimination in practice. </a:t>
            </a:r>
          </a:p>
          <a:p>
            <a:r>
              <a:rPr lang="en-US" dirty="0"/>
              <a:t>The first challenge is how to capture the target packet.</a:t>
            </a:r>
          </a:p>
          <a:p>
            <a:r>
              <a:rPr lang="en-US" dirty="0"/>
              <a:t>Interfering packets in the same bandwidth can cause the gateway to miss the target packet during detection. </a:t>
            </a:r>
          </a:p>
          <a:p>
            <a:r>
              <a:rPr lang="en-US" dirty="0"/>
              <a:t>Existing methods usually use correlation-based detection to identify the preamble and SFD.</a:t>
            </a:r>
          </a:p>
          <a:p>
            <a:r>
              <a:rPr lang="en-US" dirty="0"/>
              <a:t>However, when packets overlap, this method cannot reliably match the upchirp and downchirp that belong to the same packet.</a:t>
            </a:r>
          </a:p>
          <a:p>
            <a:r>
              <a:rPr lang="en-US" dirty="0"/>
              <a:t>To address this issue, we propose a frequency-shift-based method. </a:t>
            </a:r>
          </a:p>
          <a:p>
            <a:r>
              <a:rPr lang="en-US" dirty="0"/>
              <a:t>For each packet candidate, we </a:t>
            </a:r>
            <a:r>
              <a:rPr lang="en-US" dirty="0" err="1"/>
              <a:t>despread</a:t>
            </a:r>
            <a:r>
              <a:rPr lang="en-US" dirty="0"/>
              <a:t> its upchirp and downchirp.</a:t>
            </a:r>
          </a:p>
          <a:p>
            <a:r>
              <a:rPr lang="en-US" dirty="0"/>
              <a:t>Then we use the peak frequency shift to determine the packet's carrier frequency offset. </a:t>
            </a:r>
          </a:p>
          <a:p>
            <a:r>
              <a:rPr lang="en-US" dirty="0"/>
              <a:t>If the CFO falls within the expected range, this packet is recognized as the target packet.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1762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second challenge is which elimination operation is valid. </a:t>
            </a:r>
          </a:p>
          <a:p>
            <a:r>
              <a:rPr lang="en-US" dirty="0"/>
              <a:t>Within each demodulation window, if we blindly select the elimination position, the target chirp and interfering chirp may experience similar energy losses.</a:t>
            </a:r>
          </a:p>
          <a:p>
            <a:r>
              <a:rPr lang="en-US" dirty="0"/>
              <a:t>In that case, their reduction ratios become similar, and channel noise can easily lead to demodulation errors.</a:t>
            </a:r>
          </a:p>
          <a:p>
            <a:r>
              <a:rPr lang="en-US" dirty="0"/>
              <a:t>Therefore, we need to find elimination positions that create a clear and reliable difference between the target chirp and the interfering chirp.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F0FF8-F9D4-4343-BAB9-806A2564BA1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1067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13AA417A-1224-D517-6A95-B71B1395383D}"/>
              </a:ext>
            </a:extLst>
          </p:cNvPr>
          <p:cNvSpPr/>
          <p:nvPr userDrawn="1"/>
        </p:nvSpPr>
        <p:spPr>
          <a:xfrm>
            <a:off x="9929994" y="232166"/>
            <a:ext cx="1892029" cy="1822316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12637D9-1F3B-3252-32D1-3AD30F0A2B95}"/>
              </a:ext>
            </a:extLst>
          </p:cNvPr>
          <p:cNvSpPr/>
          <p:nvPr userDrawn="1"/>
        </p:nvSpPr>
        <p:spPr>
          <a:xfrm>
            <a:off x="9929994" y="4803519"/>
            <a:ext cx="1892030" cy="176394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6598029-D938-BC96-D393-E202223635AD}"/>
              </a:ext>
            </a:extLst>
          </p:cNvPr>
          <p:cNvSpPr/>
          <p:nvPr userDrawn="1"/>
        </p:nvSpPr>
        <p:spPr>
          <a:xfrm>
            <a:off x="377597" y="4794278"/>
            <a:ext cx="1892030" cy="179313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6389502-E06A-F8C9-3887-CC813EDFF3C0}"/>
              </a:ext>
            </a:extLst>
          </p:cNvPr>
          <p:cNvSpPr/>
          <p:nvPr userDrawn="1"/>
        </p:nvSpPr>
        <p:spPr>
          <a:xfrm>
            <a:off x="377597" y="246758"/>
            <a:ext cx="1892030" cy="179313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D62C049E-E2F5-BB54-05C3-5160D605E810}"/>
              </a:ext>
            </a:extLst>
          </p:cNvPr>
          <p:cNvSpPr/>
          <p:nvPr userDrawn="1"/>
        </p:nvSpPr>
        <p:spPr>
          <a:xfrm>
            <a:off x="624840" y="438880"/>
            <a:ext cx="10942320" cy="5974079"/>
          </a:xfrm>
          <a:prstGeom prst="roundRect">
            <a:avLst>
              <a:gd name="adj" fmla="val 2144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7751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8BF560C-A5EE-1F4F-7CF9-0A17443C8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2F44CE-0462-20B1-5953-4E6515B3B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E990BC1-FF20-55A7-813E-581DBCC04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454166-A780-C8DD-CAAE-B81A93553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BE63460-48E7-3DDA-E474-C3591EC388AD}"/>
              </a:ext>
            </a:extLst>
          </p:cNvPr>
          <p:cNvSpPr/>
          <p:nvPr userDrawn="1"/>
        </p:nvSpPr>
        <p:spPr>
          <a:xfrm>
            <a:off x="616226" y="477078"/>
            <a:ext cx="109330" cy="9243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79C58834-7E34-BFCD-F5A9-F07E91704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36" y="553876"/>
            <a:ext cx="10515600" cy="1325563"/>
          </a:xfrm>
        </p:spPr>
        <p:txBody>
          <a:bodyPr anchor="t"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34907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1FACFA1-96FF-35BC-4765-1B9899C4E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99292E8-C83C-DDB3-AFA1-A985C6F65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B86A8C-5096-5EA8-67E0-EBE95D2FB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A320CC-E7A9-CD9F-C95C-BD8B95E97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ECAFAC-4359-5D61-13DF-95E179390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92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4493E5-E29F-3452-371E-88C8264E1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D04DF4-49F0-9A5D-656E-8550E25BC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E12C64-236F-BEDB-1D28-55E463780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BEC4AFB-8FEA-DE3C-B2B3-E7157D4B8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886C73-8287-BCC7-BCF3-F1AA23C1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449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128B0C-157D-A043-DF53-30B90D8B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BF72722-D836-5110-6B14-3E13AB66A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11AB1C-8C3C-831F-C9CC-9425A51FD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21EF63-62EC-7565-368D-0EB84552E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14A4A6-DB72-0127-BFFB-D6D1E6B05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723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42EB30B-DA90-E180-8C00-738BA987B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2473CEC-E2A4-6165-82F2-18A94FBA00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837F4D-EF2F-F31C-2E35-4D773951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F5B936A-F6CD-0773-85B5-2C73FDFF8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23783BB-3E1F-18A2-7958-E0E332221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CB3878F-EE75-936F-1E76-328BCBA164CF}"/>
              </a:ext>
            </a:extLst>
          </p:cNvPr>
          <p:cNvSpPr/>
          <p:nvPr userDrawn="1"/>
        </p:nvSpPr>
        <p:spPr>
          <a:xfrm>
            <a:off x="616226" y="477078"/>
            <a:ext cx="109330" cy="92433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6368AF7B-D4D8-1126-035F-EF26F8CE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36" y="553876"/>
            <a:ext cx="10515600" cy="1325563"/>
          </a:xfrm>
        </p:spPr>
        <p:txBody>
          <a:bodyPr anchor="t"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13" name="图形 12">
            <a:extLst>
              <a:ext uri="{FF2B5EF4-FFF2-40B4-BE49-F238E27FC236}">
                <a16:creationId xmlns:a16="http://schemas.microsoft.com/office/drawing/2014/main" id="{EC30B6E8-3BBB-1650-534E-6D90DA0EA3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63022" y="487238"/>
            <a:ext cx="924339" cy="92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062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446BC6-A403-2FB7-3548-FB431976D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E1AEEE5-C97B-1C5E-E4CF-FCFD636FF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7CE316C-5896-CCFE-B82A-CC47760E51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4653F6D-CAE4-BC68-178A-F4EED93F5C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E0D1CD3-5997-C849-0B77-0EE4F48A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966831B-E98B-9157-8A86-71539E79C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7F1E6EE-FED9-84B3-D958-F1E16731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4487CA5-4D3D-857C-44CE-CCDFCAE9A751}"/>
              </a:ext>
            </a:extLst>
          </p:cNvPr>
          <p:cNvSpPr/>
          <p:nvPr userDrawn="1"/>
        </p:nvSpPr>
        <p:spPr>
          <a:xfrm>
            <a:off x="616226" y="477078"/>
            <a:ext cx="109330" cy="92433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7030A0"/>
              </a:solidFill>
            </a:endParaRP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F8800B86-BDFE-912F-C88F-7B2B1F2F9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36" y="553876"/>
            <a:ext cx="10515600" cy="1325563"/>
          </a:xfrm>
        </p:spPr>
        <p:txBody>
          <a:bodyPr anchor="t"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16" name="图形 15">
            <a:extLst>
              <a:ext uri="{FF2B5EF4-FFF2-40B4-BE49-F238E27FC236}">
                <a16:creationId xmlns:a16="http://schemas.microsoft.com/office/drawing/2014/main" id="{EA46ACB1-0009-8A83-3FA4-23573CCD5E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63022" y="487238"/>
            <a:ext cx="924339" cy="92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8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6E92F84-2976-0D35-6854-CABA6AF55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2326" y="6434170"/>
            <a:ext cx="2743200" cy="365125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41DA6A7-3258-41A1-A4A2-4F99643AA98F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A9C60C53-7E58-ED4E-65EA-F22DC4F2B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76" y="249511"/>
            <a:ext cx="10515600" cy="1325563"/>
          </a:xfrm>
        </p:spPr>
        <p:txBody>
          <a:bodyPr anchor="t"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CEA71570-6D29-6138-61A3-BCE3FE9091D9}"/>
              </a:ext>
            </a:extLst>
          </p:cNvPr>
          <p:cNvSpPr/>
          <p:nvPr userDrawn="1"/>
        </p:nvSpPr>
        <p:spPr>
          <a:xfrm>
            <a:off x="416496" y="230505"/>
            <a:ext cx="85449" cy="546735"/>
          </a:xfrm>
          <a:prstGeom prst="roundRect">
            <a:avLst>
              <a:gd name="adj" fmla="val 24679"/>
            </a:avLst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6325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534C6AA-EB50-6301-EA30-14AEC411F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661D3BB-0B58-E2FC-A18B-25A7D04E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E1552D-CD3A-3269-B55F-572260ECF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602B731-D5BF-03AF-F65F-CB45C8AE1EA4}"/>
              </a:ext>
            </a:extLst>
          </p:cNvPr>
          <p:cNvSpPr/>
          <p:nvPr userDrawn="1"/>
        </p:nvSpPr>
        <p:spPr>
          <a:xfrm>
            <a:off x="301266" y="477078"/>
            <a:ext cx="109330" cy="92433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6D9E2058-402B-10EE-6E78-385F794F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46" y="0"/>
            <a:ext cx="10515600" cy="1325563"/>
          </a:xfrm>
        </p:spPr>
        <p:txBody>
          <a:bodyPr anchor="t"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6AA9A180-CFA0-4531-E16C-9D7066387EC6}"/>
              </a:ext>
            </a:extLst>
          </p:cNvPr>
          <p:cNvSpPr txBox="1">
            <a:spLocks/>
          </p:cNvSpPr>
          <p:nvPr userDrawn="1"/>
        </p:nvSpPr>
        <p:spPr>
          <a:xfrm>
            <a:off x="838200" y="32847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8386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E491A9-A6E3-A9E8-6728-F5492227D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43636F-04B5-8628-4BEE-30232FB8E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69498B-927C-3D20-E435-847910442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9B9E52-FD2D-D9FA-3394-1BCEEA6D3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CD1988-B9A8-A4C5-DFCF-10CDAE17D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17F3594-2F17-61AB-AB05-8818B9AF9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65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B446C4-1807-1BA4-218F-B4674A969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B15C821-6578-C2F1-7059-A37FAE2ED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7043B3-6D08-B7A7-690E-B5B9FA195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C77992A-B9A1-655B-D9E0-C50346C6A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74E139-8892-402B-8053-DD6755534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5B1A44E-F900-AD4B-4819-058549774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493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A6729C5-8C88-0CBD-8AAD-00B88C75E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1EE2AE9-C5D0-0766-D462-5758B9EFB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2D1CCB-E650-A71C-D135-3FFE9C5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6280DB-EA8B-DD53-4019-84CA197778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CA3BFF-7112-FFB8-3BBD-D0E495DCD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DA6A7-3258-41A1-A4A2-4F99643AA9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921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emf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0.png"/><Relationship Id="rId4" Type="http://schemas.openxmlformats.org/officeDocument/2006/relationships/image" Target="../media/image2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11" Type="http://schemas.openxmlformats.org/officeDocument/2006/relationships/image" Target="../media/image14.png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EC85D59-560C-BF35-0C25-8F5821D6A642}"/>
              </a:ext>
            </a:extLst>
          </p:cNvPr>
          <p:cNvSpPr txBox="1"/>
          <p:nvPr/>
        </p:nvSpPr>
        <p:spPr>
          <a:xfrm>
            <a:off x="619923" y="2468628"/>
            <a:ext cx="10952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latin typeface="Arial" panose="020B0604020202020204" pitchFamily="34" charset="0"/>
                <a:cs typeface="Arial" panose="020B0604020202020204" pitchFamily="34" charset="0"/>
              </a:rPr>
              <a:t>Enabling Reliable and Real-Time Packet Reception</a:t>
            </a:r>
          </a:p>
          <a:p>
            <a:pPr algn="ctr"/>
            <a:r>
              <a:rPr lang="en-US" altLang="zh-CN" sz="3200" b="1" dirty="0">
                <a:latin typeface="Arial" panose="020B0604020202020204" pitchFamily="34" charset="0"/>
                <a:cs typeface="Arial" panose="020B0604020202020204" pitchFamily="34" charset="0"/>
              </a:rPr>
              <a:t>in User-Defined Overlapping LoRa Channels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DC78644-7BEF-85AC-6302-E9F9B1814E88}"/>
              </a:ext>
            </a:extLst>
          </p:cNvPr>
          <p:cNvSpPr txBox="1"/>
          <p:nvPr/>
        </p:nvSpPr>
        <p:spPr>
          <a:xfrm>
            <a:off x="1556204" y="3809822"/>
            <a:ext cx="90795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Author: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Fu Yu,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Xudong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Zhu,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Cunchen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Hu,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Yiduo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Wang, Dan Xia, Xiaolong Zheng, Jie Wu</a:t>
            </a:r>
          </a:p>
          <a:p>
            <a:pPr algn="ctr"/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Substitute Presenter: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Hang Li</a:t>
            </a:r>
          </a:p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(Tsinghua University)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9AD8A9F6-B724-6D81-9AF5-CADD1CDCB1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9410" y="795330"/>
            <a:ext cx="1254298" cy="125429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CA78231-E5F8-1E35-3E67-3503FDF2B22D}"/>
              </a:ext>
            </a:extLst>
          </p:cNvPr>
          <p:cNvSpPr txBox="1"/>
          <p:nvPr/>
        </p:nvSpPr>
        <p:spPr>
          <a:xfrm>
            <a:off x="855344" y="5728422"/>
            <a:ext cx="10481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atin typeface="Arial" panose="020B0604020202020204" pitchFamily="34" charset="0"/>
                <a:cs typeface="Arial" panose="020B0604020202020204" pitchFamily="34" charset="0"/>
              </a:rPr>
              <a:t>IEEE SECON 2026</a:t>
            </a:r>
            <a:endParaRPr lang="zh-CN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形 11">
            <a:extLst>
              <a:ext uri="{FF2B5EF4-FFF2-40B4-BE49-F238E27FC236}">
                <a16:creationId xmlns:a16="http://schemas.microsoft.com/office/drawing/2014/main" id="{700C5EF0-A5DA-5055-5C3A-BFB60DC6A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1985" y="972579"/>
            <a:ext cx="3530327" cy="1011877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35D3D200-528B-0006-6036-7175CA141A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50806" y="972579"/>
            <a:ext cx="3531600" cy="96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84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1CCB6-0585-8935-C10C-AA30BE4DD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8A5E2A-3BA4-624B-ADDF-410C3BA1C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/>
              <a:t>Challenge</a:t>
            </a:r>
            <a:r>
              <a:rPr lang="en-US" altLang="zh-CN" dirty="0"/>
              <a:t> 2</a:t>
            </a:r>
            <a:r>
              <a:rPr lang="en-US" altLang="zh-CN" sz="3600" b="1" dirty="0"/>
              <a:t>: </a:t>
            </a:r>
            <a:r>
              <a:rPr lang="en-US" altLang="zh-CN" sz="3600" dirty="0"/>
              <a:t>w</a:t>
            </a:r>
            <a:r>
              <a:rPr lang="en-US" altLang="zh-CN" b="1" dirty="0"/>
              <a:t>hich elimination is valid?</a:t>
            </a:r>
            <a:endParaRPr lang="zh-CN" altLang="en-US" b="1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DA0F780A-615F-750F-DAE2-A91D3F1D52F4}"/>
              </a:ext>
            </a:extLst>
          </p:cNvPr>
          <p:cNvSpPr txBox="1"/>
          <p:nvPr/>
        </p:nvSpPr>
        <p:spPr>
          <a:xfrm>
            <a:off x="505164" y="957647"/>
            <a:ext cx="1142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Solution: signal elimination modeling</a:t>
            </a:r>
          </a:p>
        </p:txBody>
      </p:sp>
      <p:sp>
        <p:nvSpPr>
          <p:cNvPr id="30" name="灯片编号占位符 2">
            <a:extLst>
              <a:ext uri="{FF2B5EF4-FFF2-40B4-BE49-F238E27FC236}">
                <a16:creationId xmlns:a16="http://schemas.microsoft.com/office/drawing/2014/main" id="{CFC7953E-1A34-50B9-9845-AE630643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9332" y="6434170"/>
            <a:ext cx="526193" cy="365125"/>
          </a:xfrm>
        </p:spPr>
        <p:txBody>
          <a:bodyPr/>
          <a:lstStyle/>
          <a:p>
            <a:fld id="{941DA6A7-3258-41A1-A4A2-4F99643AA98F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7070C89-89A3-C6CC-F1C6-0E4B4FA57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56" y="1510146"/>
            <a:ext cx="5821047" cy="4279909"/>
          </a:xfrm>
          <a:prstGeom prst="rect">
            <a:avLst/>
          </a:prstGeom>
        </p:spPr>
      </p:pic>
      <p:sp>
        <p:nvSpPr>
          <p:cNvPr id="5" name="箭头: 右 4">
            <a:extLst>
              <a:ext uri="{FF2B5EF4-FFF2-40B4-BE49-F238E27FC236}">
                <a16:creationId xmlns:a16="http://schemas.microsoft.com/office/drawing/2014/main" id="{5E581640-1C6D-437E-612D-322D0BCDB0AD}"/>
              </a:ext>
            </a:extLst>
          </p:cNvPr>
          <p:cNvSpPr/>
          <p:nvPr/>
        </p:nvSpPr>
        <p:spPr>
          <a:xfrm>
            <a:off x="6966818" y="3801731"/>
            <a:ext cx="496866" cy="331940"/>
          </a:xfrm>
          <a:prstGeom prst="right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4220204-BB02-D936-C8F4-7359079DF386}"/>
              </a:ext>
            </a:extLst>
          </p:cNvPr>
          <p:cNvSpPr txBox="1"/>
          <p:nvPr/>
        </p:nvSpPr>
        <p:spPr>
          <a:xfrm>
            <a:off x="7008787" y="5536631"/>
            <a:ext cx="5368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Optimal: Signal elimination completely </a:t>
            </a:r>
          </a:p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overlaps with the interfering chirp</a:t>
            </a:r>
            <a:endParaRPr lang="zh-CN" altLang="en-US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856DBAC-4F83-CE9D-35C5-BF85EE0D6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714" y="1241051"/>
            <a:ext cx="2500994" cy="31773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2054C40-B4E5-7ABC-64B0-3D862EDDD776}"/>
                  </a:ext>
                </a:extLst>
              </p:cNvPr>
              <p:cNvSpPr txBox="1"/>
              <p:nvPr/>
            </p:nvSpPr>
            <p:spPr>
              <a:xfrm>
                <a:off x="9129670" y="4453753"/>
                <a:ext cx="1039195" cy="3977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e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on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zh-CN" sz="2000" b="1" i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i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2000" b="1" i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on</m:t>
                          </m:r>
                        </m:sup>
                      </m:sSubSup>
                    </m:oMath>
                  </m:oMathPara>
                </a14:m>
                <a:endPara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2054C40-B4E5-7ABC-64B0-3D862EDDD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9670" y="4453753"/>
                <a:ext cx="1039195" cy="397738"/>
              </a:xfrm>
              <a:prstGeom prst="rect">
                <a:avLst/>
              </a:prstGeom>
              <a:blipFill>
                <a:blip r:embed="rId5"/>
                <a:stretch>
                  <a:fillRect l="-5294" t="-1538" r="-2941" b="-23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57FF96D-8DFC-EE79-2E40-B0CFB42109FF}"/>
                  </a:ext>
                </a:extLst>
              </p:cNvPr>
              <p:cNvSpPr txBox="1"/>
              <p:nvPr/>
            </p:nvSpPr>
            <p:spPr>
              <a:xfrm>
                <a:off x="9129670" y="4947159"/>
                <a:ext cx="1064842" cy="4484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e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off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zh-CN" sz="2000" b="1" i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i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2000" b="1" i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</m:t>
                          </m:r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ff</m:t>
                          </m:r>
                        </m:sup>
                      </m:sSubSup>
                    </m:oMath>
                  </m:oMathPara>
                </a14:m>
                <a:endPara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57FF96D-8DFC-EE79-2E40-B0CFB42109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9670" y="4947159"/>
                <a:ext cx="1064842" cy="4484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3BF5271-2E1F-A71B-0C60-10FB6220BFEA}"/>
                  </a:ext>
                </a:extLst>
              </p:cNvPr>
              <p:cNvSpPr txBox="1"/>
              <p:nvPr/>
            </p:nvSpPr>
            <p:spPr>
              <a:xfrm>
                <a:off x="721478" y="5790055"/>
                <a:ext cx="5474704" cy="4038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e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2000" b="1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on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sSubSup>
                        <m:sSubSupPr>
                          <m:ctrlPr>
                            <a:rPr lang="en-US" altLang="zh-CN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zh-CN" sz="2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2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e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2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off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: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onset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and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offset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time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elimination</m:t>
                      </m:r>
                    </m:oMath>
                  </m:oMathPara>
                </a14:m>
                <a:endParaRPr lang="zh-CN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3BF5271-2E1F-A71B-0C60-10FB6220B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478" y="5790055"/>
                <a:ext cx="5474704" cy="4038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A2DC47E-CDCC-0CF4-9F98-325CB3C3A60A}"/>
                  </a:ext>
                </a:extLst>
              </p:cNvPr>
              <p:cNvSpPr txBox="1"/>
              <p:nvPr/>
            </p:nvSpPr>
            <p:spPr>
              <a:xfrm>
                <a:off x="721478" y="6294467"/>
                <a:ext cx="6096669" cy="4484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zh-CN" sz="2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2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i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2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on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sSubSup>
                        <m:sSubSupPr>
                          <m:ctrlPr>
                            <a:rPr lang="en-US" altLang="zh-CN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zh-CN" sz="2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2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i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2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off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: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onset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and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offset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time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interfering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chirp</m:t>
                      </m:r>
                    </m:oMath>
                  </m:oMathPara>
                </a14:m>
                <a:endParaRPr lang="zh-CN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A2DC47E-CDCC-0CF4-9F98-325CB3C3A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478" y="6294467"/>
                <a:ext cx="6096669" cy="44845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2261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FBDBC-72C0-5DF1-E5F4-4AE17F9A2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9D5A00-2352-47C0-9060-E42A51FD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835" y="249511"/>
            <a:ext cx="11737354" cy="1325563"/>
          </a:xfrm>
        </p:spPr>
        <p:txBody>
          <a:bodyPr>
            <a:normAutofit/>
          </a:bodyPr>
          <a:lstStyle/>
          <a:p>
            <a:r>
              <a:rPr lang="en-US" altLang="zh-CN" sz="3300" dirty="0"/>
              <a:t>Challenge 3: how to efficiently achieve valid elimination? </a:t>
            </a:r>
            <a:endParaRPr lang="zh-CN" altLang="en-US" sz="3300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DE981BC-C264-598A-E425-EDAC28C19610}"/>
              </a:ext>
            </a:extLst>
          </p:cNvPr>
          <p:cNvSpPr txBox="1"/>
          <p:nvPr/>
        </p:nvSpPr>
        <p:spPr>
          <a:xfrm>
            <a:off x="505164" y="957647"/>
            <a:ext cx="1142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The optimal elimination position cannot be directly obtained</a:t>
            </a:r>
          </a:p>
        </p:txBody>
      </p:sp>
      <p:sp>
        <p:nvSpPr>
          <p:cNvPr id="30" name="灯片编号占位符 2">
            <a:extLst>
              <a:ext uri="{FF2B5EF4-FFF2-40B4-BE49-F238E27FC236}">
                <a16:creationId xmlns:a16="http://schemas.microsoft.com/office/drawing/2014/main" id="{A37CC055-7A94-1A12-4806-8C64C3A7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9332" y="6434170"/>
            <a:ext cx="526193" cy="365125"/>
          </a:xfrm>
        </p:spPr>
        <p:txBody>
          <a:bodyPr/>
          <a:lstStyle/>
          <a:p>
            <a:fld id="{941DA6A7-3258-41A1-A4A2-4F99643AA98F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68C30E2-55B8-AAA1-F2AE-0F5B4D191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563" y="1908910"/>
            <a:ext cx="2739598" cy="3480496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5099703C-3875-FC41-DE54-EA73D76EB937}"/>
              </a:ext>
            </a:extLst>
          </p:cNvPr>
          <p:cNvSpPr txBox="1"/>
          <p:nvPr/>
        </p:nvSpPr>
        <p:spPr>
          <a:xfrm>
            <a:off x="5215803" y="5570693"/>
            <a:ext cx="63896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solution:</a:t>
            </a:r>
            <a:r>
              <a:rPr lang="zh-CN" alt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multiple rounds of elimination to approximate optimal elimination</a:t>
            </a:r>
            <a:endParaRPr lang="zh-CN" altLang="en-US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A6DCE3F-C4CE-0C2D-A984-D5A9158636E1}"/>
              </a:ext>
            </a:extLst>
          </p:cNvPr>
          <p:cNvSpPr>
            <a:spLocks noGrp="1"/>
          </p:cNvSpPr>
          <p:nvPr/>
        </p:nvSpPr>
        <p:spPr>
          <a:xfrm>
            <a:off x="6042557" y="1789323"/>
            <a:ext cx="4647090" cy="947907"/>
          </a:xfrm>
          <a:prstGeom prst="rect">
            <a:avLst/>
          </a:prstGeom>
          <a:solidFill>
            <a:srgbClr val="FFFFFF"/>
          </a:solidFill>
          <a:ln w="10478">
            <a:solidFill>
              <a:srgbClr val="111111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F900E95-767D-2A9F-FFE8-102BF0C4DE88}"/>
              </a:ext>
            </a:extLst>
          </p:cNvPr>
          <p:cNvSpPr>
            <a:spLocks noGrp="1"/>
          </p:cNvSpPr>
          <p:nvPr/>
        </p:nvSpPr>
        <p:spPr>
          <a:xfrm>
            <a:off x="6496133" y="1798395"/>
            <a:ext cx="3739939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Noise estimation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83CDAA2-1914-3544-0035-9D859B143D6E}"/>
              </a:ext>
            </a:extLst>
          </p:cNvPr>
          <p:cNvSpPr>
            <a:spLocks noGrp="1"/>
          </p:cNvSpPr>
          <p:nvPr/>
        </p:nvSpPr>
        <p:spPr>
          <a:xfrm>
            <a:off x="6373922" y="2175036"/>
            <a:ext cx="3984360" cy="6381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1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sz="1600" dirty="0">
                <a:solidFill>
                  <a:srgbClr val="11111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</a:t>
            </a:r>
            <a:r>
              <a:rPr lang="en-US" sz="1600" b="0" dirty="0">
                <a:solidFill>
                  <a:srgbClr val="11111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easures the SNR of target packet by using 8 upchirps in preamble.</a:t>
            </a:r>
            <a:endParaRPr sz="1600" b="0" dirty="0">
              <a:solidFill>
                <a:srgbClr val="11111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D7F03988-156C-0650-71D0-46A7C9694F06}"/>
              </a:ext>
            </a:extLst>
          </p:cNvPr>
          <p:cNvSpPr>
            <a:spLocks noGrp="1"/>
          </p:cNvSpPr>
          <p:nvPr/>
        </p:nvSpPr>
        <p:spPr>
          <a:xfrm>
            <a:off x="6042557" y="3172864"/>
            <a:ext cx="4647090" cy="947907"/>
          </a:xfrm>
          <a:prstGeom prst="rect">
            <a:avLst/>
          </a:prstGeom>
          <a:solidFill>
            <a:srgbClr val="FFFFFF"/>
          </a:solidFill>
          <a:ln w="10478">
            <a:solidFill>
              <a:srgbClr val="111111"/>
            </a:solidFill>
            <a:prstDash val="solid"/>
          </a:ln>
        </p:spPr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EB172121-FB4A-D5C1-9B5A-43F3750D9A2E}"/>
              </a:ext>
            </a:extLst>
          </p:cNvPr>
          <p:cNvSpPr>
            <a:spLocks noGrp="1"/>
          </p:cNvSpPr>
          <p:nvPr/>
        </p:nvSpPr>
        <p:spPr>
          <a:xfrm>
            <a:off x="5961073" y="3187402"/>
            <a:ext cx="4810059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size setting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8C5D75B-10BB-40C0-0836-9A322BCC7CE3}"/>
              </a:ext>
            </a:extLst>
          </p:cNvPr>
          <p:cNvSpPr>
            <a:spLocks noGrp="1"/>
          </p:cNvSpPr>
          <p:nvPr/>
        </p:nvSpPr>
        <p:spPr>
          <a:xfrm>
            <a:off x="6019268" y="3558577"/>
            <a:ext cx="4693668" cy="6381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1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sz="1600" dirty="0">
                <a:solidFill>
                  <a:srgbClr val="11111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Select suitable step size and interval according to the channel noise</a:t>
            </a:r>
            <a:r>
              <a:rPr lang="en-US" sz="1600" b="0" dirty="0">
                <a:solidFill>
                  <a:srgbClr val="11111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</a:t>
            </a:r>
            <a:endParaRPr sz="1600" b="0" dirty="0">
              <a:solidFill>
                <a:srgbClr val="11111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2B459879-0734-0BFA-6846-4B25D8A88C5F}"/>
              </a:ext>
            </a:extLst>
          </p:cNvPr>
          <p:cNvSpPr>
            <a:spLocks noGrp="1"/>
          </p:cNvSpPr>
          <p:nvPr/>
        </p:nvSpPr>
        <p:spPr>
          <a:xfrm>
            <a:off x="6019269" y="4540297"/>
            <a:ext cx="4693667" cy="947908"/>
          </a:xfrm>
          <a:prstGeom prst="rect">
            <a:avLst/>
          </a:prstGeom>
          <a:solidFill>
            <a:srgbClr val="FFFFFF"/>
          </a:solidFill>
          <a:ln w="10478">
            <a:solidFill>
              <a:srgbClr val="111111"/>
            </a:solidFill>
            <a:prstDash val="solid"/>
          </a:ln>
        </p:spPr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5D413B0-28DC-9A5B-ABA1-6876A98473AE}"/>
              </a:ext>
            </a:extLst>
          </p:cNvPr>
          <p:cNvSpPr>
            <a:spLocks noGrp="1"/>
          </p:cNvSpPr>
          <p:nvPr/>
        </p:nvSpPr>
        <p:spPr>
          <a:xfrm>
            <a:off x="6042128" y="4554834"/>
            <a:ext cx="4647948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 position searching 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E2C48CD4-00C9-28AA-0DFB-A7208F8E1146}"/>
              </a:ext>
            </a:extLst>
          </p:cNvPr>
          <p:cNvSpPr>
            <a:spLocks noGrp="1"/>
          </p:cNvSpPr>
          <p:nvPr/>
        </p:nvSpPr>
        <p:spPr>
          <a:xfrm>
            <a:off x="6148693" y="4926009"/>
            <a:ext cx="4434818" cy="6381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01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sz="1600" b="0" dirty="0">
                <a:solidFill>
                  <a:srgbClr val="11111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Search the positions used in multiple rounds of elimination.</a:t>
            </a:r>
            <a:endParaRPr sz="1600" b="0" dirty="0">
              <a:solidFill>
                <a:srgbClr val="11111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93A50A9A-1099-0576-E4E1-8D15C9C0CEB2}"/>
              </a:ext>
            </a:extLst>
          </p:cNvPr>
          <p:cNvSpPr txBox="1"/>
          <p:nvPr/>
        </p:nvSpPr>
        <p:spPr>
          <a:xfrm>
            <a:off x="0" y="5430013"/>
            <a:ext cx="5368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onset and offset time of </a:t>
            </a:r>
          </a:p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interfering chirp is unknown.</a:t>
            </a:r>
            <a:endParaRPr lang="zh-CN" altLang="en-US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箭头: 右 46">
            <a:extLst>
              <a:ext uri="{FF2B5EF4-FFF2-40B4-BE49-F238E27FC236}">
                <a16:creationId xmlns:a16="http://schemas.microsoft.com/office/drawing/2014/main" id="{A309BD8F-0CB8-FA39-DB76-A1ADF09330D6}"/>
              </a:ext>
            </a:extLst>
          </p:cNvPr>
          <p:cNvSpPr/>
          <p:nvPr/>
        </p:nvSpPr>
        <p:spPr>
          <a:xfrm rot="5400000">
            <a:off x="8190726" y="2796220"/>
            <a:ext cx="421348" cy="331940"/>
          </a:xfrm>
          <a:prstGeom prst="right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箭头: 右 47">
            <a:extLst>
              <a:ext uri="{FF2B5EF4-FFF2-40B4-BE49-F238E27FC236}">
                <a16:creationId xmlns:a16="http://schemas.microsoft.com/office/drawing/2014/main" id="{8CD518BB-20F0-CC76-D81A-999715CCBF85}"/>
              </a:ext>
            </a:extLst>
          </p:cNvPr>
          <p:cNvSpPr/>
          <p:nvPr/>
        </p:nvSpPr>
        <p:spPr>
          <a:xfrm rot="5400000">
            <a:off x="8190726" y="4154307"/>
            <a:ext cx="421348" cy="331940"/>
          </a:xfrm>
          <a:prstGeom prst="right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463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Overview of Hole 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109A2FB-B864-70E1-AA11-C980B6426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30EC53A-E74D-2B01-1E59-09028229C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48" y="1575074"/>
            <a:ext cx="11590503" cy="401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12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Evaluation: experimental setup 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F218593-D1C2-927B-EAB0-7A4AA95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3748009-44EB-9297-D562-0D57F9182E5B}"/>
              </a:ext>
            </a:extLst>
          </p:cNvPr>
          <p:cNvSpPr txBox="1"/>
          <p:nvPr/>
        </p:nvSpPr>
        <p:spPr>
          <a:xfrm>
            <a:off x="7904532" y="1635598"/>
            <a:ext cx="71332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SDR based gateway:</a:t>
            </a:r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Hardware: USRP B210+PC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Software: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GnuRadio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Commercial LoRa node:</a:t>
            </a:r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MCU: STM32L073RZ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Transceiver: SX1262.</a:t>
            </a:r>
          </a:p>
          <a:p>
            <a:endParaRPr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44647D1-1C28-FEFC-5DAD-6B8DFB9C8BB1}"/>
              </a:ext>
            </a:extLst>
          </p:cNvPr>
          <p:cNvSpPr txBox="1"/>
          <p:nvPr/>
        </p:nvSpPr>
        <p:spPr>
          <a:xfrm>
            <a:off x="7904532" y="4050613"/>
            <a:ext cx="44315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Baselines for comparison: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CoLoRa (INFOCOM 2020)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CIC (SIGCOMM 2022)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MLoRa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(ICNP 2019)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9E7E8EB-2662-7140-FFA4-7D6CB80228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98"/>
          <a:stretch>
            <a:fillRect/>
          </a:stretch>
        </p:blipFill>
        <p:spPr>
          <a:xfrm>
            <a:off x="47121" y="1309608"/>
            <a:ext cx="7558153" cy="423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76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7903C858-1940-F257-3385-8A5FD26868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75" b="56865"/>
          <a:stretch>
            <a:fillRect/>
          </a:stretch>
        </p:blipFill>
        <p:spPr>
          <a:xfrm>
            <a:off x="453776" y="1596255"/>
            <a:ext cx="10663200" cy="380337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Evaluation: different duty cycle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5E2C4DC-6CFD-6135-9472-DB5142C6F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EAC45AD0-4773-9FDC-6872-DE7D951D1B3C}"/>
              </a:ext>
            </a:extLst>
          </p:cNvPr>
          <p:cNvSpPr txBox="1"/>
          <p:nvPr/>
        </p:nvSpPr>
        <p:spPr>
          <a:xfrm>
            <a:off x="538812" y="6006300"/>
            <a:ext cx="11114375" cy="523220"/>
          </a:xfrm>
          <a:prstGeom prst="rect">
            <a:avLst/>
          </a:prstGeom>
          <a:solidFill>
            <a:srgbClr val="FFFFFF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Hole can significantly improve the transmission reliability.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4088F9BA-F8FE-E95E-0399-FE918F185E8A}"/>
              </a:ext>
            </a:extLst>
          </p:cNvPr>
          <p:cNvCxnSpPr>
            <a:cxnSpLocks/>
          </p:cNvCxnSpPr>
          <p:nvPr/>
        </p:nvCxnSpPr>
        <p:spPr>
          <a:xfrm>
            <a:off x="10761901" y="2144485"/>
            <a:ext cx="321128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C5775C92-C934-E2A8-C4AA-D347106D8136}"/>
              </a:ext>
            </a:extLst>
          </p:cNvPr>
          <p:cNvSpPr txBox="1"/>
          <p:nvPr/>
        </p:nvSpPr>
        <p:spPr>
          <a:xfrm>
            <a:off x="11079544" y="1944430"/>
            <a:ext cx="806654" cy="40011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0.85</a:t>
            </a:r>
            <a:endParaRPr lang="zh-CN" altLang="en-US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A6CEC752-B3C3-DA2A-A8D3-6ECFE6B827E3}"/>
              </a:ext>
            </a:extLst>
          </p:cNvPr>
          <p:cNvCxnSpPr>
            <a:cxnSpLocks/>
          </p:cNvCxnSpPr>
          <p:nvPr/>
        </p:nvCxnSpPr>
        <p:spPr>
          <a:xfrm>
            <a:off x="10341429" y="4026261"/>
            <a:ext cx="74160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701D1A48-B815-7653-E33C-A9FD73FCC41C}"/>
              </a:ext>
            </a:extLst>
          </p:cNvPr>
          <p:cNvSpPr txBox="1"/>
          <p:nvPr/>
        </p:nvSpPr>
        <p:spPr>
          <a:xfrm>
            <a:off x="11079544" y="3826206"/>
            <a:ext cx="806654" cy="40011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0.12</a:t>
            </a:r>
            <a:endParaRPr lang="zh-CN" altLang="en-US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25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0DDFD-037B-DC08-4AE6-9355A6DF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2F35F17-6A37-8438-04A6-82FACAA95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455" b="7668"/>
          <a:stretch>
            <a:fillRect/>
          </a:stretch>
        </p:blipFill>
        <p:spPr>
          <a:xfrm>
            <a:off x="5927476" y="311855"/>
            <a:ext cx="5866394" cy="494953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B29D17F-4D40-4C50-B969-425A3238B0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0652"/>
          <a:stretch>
            <a:fillRect/>
          </a:stretch>
        </p:blipFill>
        <p:spPr>
          <a:xfrm>
            <a:off x="-79601" y="886176"/>
            <a:ext cx="5866394" cy="4438708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5E8EAF-71E6-BC14-0C11-FB1CE35D6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Evaluation: different SNR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64EB464-B762-4739-9346-557C27293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0ED54876-74B0-D12D-AFAD-0B47FB5E8ACD}"/>
              </a:ext>
            </a:extLst>
          </p:cNvPr>
          <p:cNvSpPr txBox="1"/>
          <p:nvPr/>
        </p:nvSpPr>
        <p:spPr>
          <a:xfrm>
            <a:off x="538812" y="6006300"/>
            <a:ext cx="11114375" cy="523220"/>
          </a:xfrm>
          <a:prstGeom prst="rect">
            <a:avLst/>
          </a:prstGeom>
          <a:solidFill>
            <a:srgbClr val="FFFFFF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Hole can achieve stable performance under different SNR.</a:t>
            </a:r>
          </a:p>
        </p:txBody>
      </p:sp>
    </p:spTree>
    <p:extLst>
      <p:ext uri="{BB962C8B-B14F-4D97-AF65-F5344CB8AC3E}">
        <p14:creationId xmlns:p14="http://schemas.microsoft.com/office/powerpoint/2010/main" val="1714534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410AE-D694-9D9C-DBBD-1F455875F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7060B4-5B7D-D77F-9F24-F6F6BD0AC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Evaluation: ablation study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64D94FD-32E4-7D73-FA2F-3D6DEA7BC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B8A7AA0F-634A-39FC-375E-FEED2DA470ED}"/>
              </a:ext>
            </a:extLst>
          </p:cNvPr>
          <p:cNvSpPr txBox="1"/>
          <p:nvPr/>
        </p:nvSpPr>
        <p:spPr>
          <a:xfrm>
            <a:off x="1237839" y="6006300"/>
            <a:ext cx="9716322" cy="523220"/>
          </a:xfrm>
          <a:prstGeom prst="rect">
            <a:avLst/>
          </a:prstGeom>
          <a:solidFill>
            <a:srgbClr val="FFFFFF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noise-aware elimination searching is efficient.</a:t>
            </a: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DC9F9DB6-6DCF-AC3E-D45C-20EA4407C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44" y="1457050"/>
            <a:ext cx="10945753" cy="394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62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3FD9FAA-2B79-D491-9A35-EC14F83E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6B1BEEC-BF1B-5362-8820-A25F1718AA4A}"/>
              </a:ext>
            </a:extLst>
          </p:cNvPr>
          <p:cNvSpPr txBox="1"/>
          <p:nvPr/>
        </p:nvSpPr>
        <p:spPr>
          <a:xfrm>
            <a:off x="563438" y="1171191"/>
            <a:ext cx="110651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The contribution of this paper is summarized as follow:</a:t>
            </a:r>
          </a:p>
          <a:p>
            <a:pPr algn="just"/>
            <a:endParaRPr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We reveal 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overlapping channel interference (OCI) 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in LoRa.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We propose 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Hole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, which constructs the feature for decoding by 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novel operation named signal elimination 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that can extract the differences in chirps' time-domain distributions.  </a:t>
            </a:r>
          </a:p>
          <a:p>
            <a:pPr algn="just"/>
            <a:endParaRPr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Compared to state-of-the-art methods, Hole improves PRR by up to 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7.5×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 under the impact of OCI.</a:t>
            </a:r>
          </a:p>
        </p:txBody>
      </p:sp>
    </p:spTree>
    <p:extLst>
      <p:ext uri="{BB962C8B-B14F-4D97-AF65-F5344CB8AC3E}">
        <p14:creationId xmlns:p14="http://schemas.microsoft.com/office/powerpoint/2010/main" val="1829674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6718"/>
            <a:ext cx="10515600" cy="1325563"/>
          </a:xfrm>
        </p:spPr>
        <p:txBody>
          <a:bodyPr anchor="ctr">
            <a:noAutofit/>
          </a:bodyPr>
          <a:lstStyle/>
          <a:p>
            <a:pPr algn="ctr"/>
            <a:r>
              <a:rPr lang="en-US" altLang="zh-CN" sz="5400" dirty="0"/>
              <a:t>Thanks for listening!</a:t>
            </a:r>
            <a:br>
              <a:rPr lang="en-US" altLang="zh-CN" sz="5400" dirty="0"/>
            </a:br>
            <a:r>
              <a:rPr lang="en-US" altLang="zh-CN" sz="5400" dirty="0"/>
              <a:t>Q&amp;A</a:t>
            </a:r>
            <a:br>
              <a:rPr lang="en-US" altLang="zh-CN" sz="4000" dirty="0"/>
            </a:br>
            <a:br>
              <a:rPr lang="en-US" altLang="zh-CN" sz="4000" dirty="0"/>
            </a:br>
            <a:r>
              <a:rPr lang="en-US" altLang="zh-CN" sz="4000" dirty="0"/>
              <a:t>Email: yufubupt@163.com</a:t>
            </a:r>
            <a:endParaRPr lang="zh-CN" altLang="en-US" sz="4000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3FD9FAA-2B79-D491-9A35-EC14F83E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719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LoRa today</a:t>
            </a:r>
            <a:endParaRPr lang="zh-CN" altLang="en-US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4EB0FDC-8E04-303C-14C1-5CE13F663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DA6A7-3258-41A1-A4A2-4F99643AA98F}" type="slidenum">
              <a:rPr lang="zh-CN" altLang="en-US" smtClean="0"/>
              <a:t>2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B9DF122-1057-D6E5-5658-D702E7423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638" y="3025353"/>
            <a:ext cx="3251621" cy="27827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4AE05E-EC59-FDF8-29C9-58C0FD3DD0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" r="4159"/>
          <a:stretch/>
        </p:blipFill>
        <p:spPr>
          <a:xfrm>
            <a:off x="7952801" y="3163878"/>
            <a:ext cx="3555658" cy="255765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69463A6-8F16-403A-1136-2D32C50E38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"/>
          <a:stretch/>
        </p:blipFill>
        <p:spPr>
          <a:xfrm>
            <a:off x="579700" y="2888291"/>
            <a:ext cx="2910760" cy="3056899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C7ECA7B1-AA56-5835-C1E8-CB5EA8652ED7}"/>
              </a:ext>
            </a:extLst>
          </p:cNvPr>
          <p:cNvSpPr txBox="1"/>
          <p:nvPr/>
        </p:nvSpPr>
        <p:spPr>
          <a:xfrm>
            <a:off x="5052884" y="5833043"/>
            <a:ext cx="1125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endParaRPr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B5780CB-2BF7-A413-A5F0-6225325CA4BE}"/>
              </a:ext>
            </a:extLst>
          </p:cNvPr>
          <p:cNvSpPr txBox="1"/>
          <p:nvPr/>
        </p:nvSpPr>
        <p:spPr>
          <a:xfrm>
            <a:off x="8266408" y="5795637"/>
            <a:ext cx="30299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FARMLAND</a:t>
            </a:r>
            <a:endParaRPr lang="zh-CN" altLang="en-US" sz="2400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2F16143-215C-7906-50E8-E97D83A574B2}"/>
              </a:ext>
            </a:extLst>
          </p:cNvPr>
          <p:cNvSpPr txBox="1"/>
          <p:nvPr/>
        </p:nvSpPr>
        <p:spPr>
          <a:xfrm>
            <a:off x="-1160361" y="5830985"/>
            <a:ext cx="6390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FACTORY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AE8E4F8-99FA-69A2-75E0-CAA00603C2C6}"/>
              </a:ext>
            </a:extLst>
          </p:cNvPr>
          <p:cNvSpPr txBox="1"/>
          <p:nvPr/>
        </p:nvSpPr>
        <p:spPr>
          <a:xfrm>
            <a:off x="505164" y="962756"/>
            <a:ext cx="74587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Deployed in various scenarios e.g.,</a:t>
            </a:r>
            <a:r>
              <a:rPr lang="zh-CN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Production line management in the 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factory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Intelligent meter reading in the 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Soil moisture monitoring in the 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farmland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AutoShape 2" descr="RFID畜牧业动物管理方解决案-">
            <a:extLst>
              <a:ext uri="{FF2B5EF4-FFF2-40B4-BE49-F238E27FC236}">
                <a16:creationId xmlns:a16="http://schemas.microsoft.com/office/drawing/2014/main" id="{4C19C557-C87D-5BE3-68B1-3B05AC9D6C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3296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>
            <a:extLst>
              <a:ext uri="{FF2B5EF4-FFF2-40B4-BE49-F238E27FC236}">
                <a16:creationId xmlns:a16="http://schemas.microsoft.com/office/drawing/2014/main" id="{5E804E92-7A1A-AB1B-7A9D-731B2F23A606}"/>
              </a:ext>
            </a:extLst>
          </p:cNvPr>
          <p:cNvSpPr/>
          <p:nvPr/>
        </p:nvSpPr>
        <p:spPr>
          <a:xfrm>
            <a:off x="620423" y="4743918"/>
            <a:ext cx="5618596" cy="16378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5" name="图片 134">
            <a:extLst>
              <a:ext uri="{FF2B5EF4-FFF2-40B4-BE49-F238E27FC236}">
                <a16:creationId xmlns:a16="http://schemas.microsoft.com/office/drawing/2014/main" id="{37CD7D82-B9CF-7BD9-D86B-B3EC37A99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146" y="4855954"/>
            <a:ext cx="3563600" cy="126033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LoRa primer</a:t>
            </a:r>
            <a:endParaRPr lang="zh-CN" altLang="en-US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AE8E4F8-99FA-69A2-75E0-CAA00603C2C6}"/>
              </a:ext>
            </a:extLst>
          </p:cNvPr>
          <p:cNvSpPr txBox="1"/>
          <p:nvPr/>
        </p:nvSpPr>
        <p:spPr>
          <a:xfrm>
            <a:off x="505163" y="973907"/>
            <a:ext cx="11504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Physical layer: Chirp Spreading Spectrum (CSS)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Linear chirp in time-frequency domain. </a:t>
            </a:r>
          </a:p>
          <a:p>
            <a:endParaRPr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692FB19C-C566-C2ED-D3A8-5C58F9C365A9}"/>
              </a:ext>
            </a:extLst>
          </p:cNvPr>
          <p:cNvSpPr txBox="1"/>
          <p:nvPr/>
        </p:nvSpPr>
        <p:spPr>
          <a:xfrm>
            <a:off x="-1124371" y="4139500"/>
            <a:ext cx="113391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Orthogonality between different Spreading Factor (SF)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C0D661E9-86FF-643E-B5E8-5931AF527EC7}"/>
              </a:ext>
            </a:extLst>
          </p:cNvPr>
          <p:cNvSpPr txBox="1"/>
          <p:nvPr/>
        </p:nvSpPr>
        <p:spPr>
          <a:xfrm>
            <a:off x="680407" y="4895444"/>
            <a:ext cx="11251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SF6</a:t>
            </a:r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535FC9A6-D7AC-DE30-DAC2-747B96B3CC00}"/>
              </a:ext>
            </a:extLst>
          </p:cNvPr>
          <p:cNvSpPr txBox="1"/>
          <p:nvPr/>
        </p:nvSpPr>
        <p:spPr>
          <a:xfrm>
            <a:off x="677452" y="5216603"/>
            <a:ext cx="11251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SF7</a:t>
            </a:r>
          </a:p>
        </p:txBody>
      </p:sp>
      <p:sp>
        <p:nvSpPr>
          <p:cNvPr id="109" name="文本框 108">
            <a:extLst>
              <a:ext uri="{FF2B5EF4-FFF2-40B4-BE49-F238E27FC236}">
                <a16:creationId xmlns:a16="http://schemas.microsoft.com/office/drawing/2014/main" id="{27DF937E-EA9F-F5F5-B251-F946D745545E}"/>
              </a:ext>
            </a:extLst>
          </p:cNvPr>
          <p:cNvSpPr txBox="1"/>
          <p:nvPr/>
        </p:nvSpPr>
        <p:spPr>
          <a:xfrm>
            <a:off x="669719" y="5525828"/>
            <a:ext cx="11251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SF8</a:t>
            </a:r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74D2A67B-2CBC-D34A-6E02-2528F3025312}"/>
              </a:ext>
            </a:extLst>
          </p:cNvPr>
          <p:cNvSpPr txBox="1"/>
          <p:nvPr/>
        </p:nvSpPr>
        <p:spPr>
          <a:xfrm>
            <a:off x="590203" y="5829385"/>
            <a:ext cx="10353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" name="图片 111">
            <a:extLst>
              <a:ext uri="{FF2B5EF4-FFF2-40B4-BE49-F238E27FC236}">
                <a16:creationId xmlns:a16="http://schemas.microsoft.com/office/drawing/2014/main" id="{ECBFDCB8-05B5-8BF8-D0C6-EDAA6E25B4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717" y="4853197"/>
            <a:ext cx="3563600" cy="1260334"/>
          </a:xfrm>
          <a:prstGeom prst="rect">
            <a:avLst/>
          </a:prstGeom>
        </p:spPr>
      </p:pic>
      <p:sp>
        <p:nvSpPr>
          <p:cNvPr id="113" name="文本框 112">
            <a:extLst>
              <a:ext uri="{FF2B5EF4-FFF2-40B4-BE49-F238E27FC236}">
                <a16:creationId xmlns:a16="http://schemas.microsoft.com/office/drawing/2014/main" id="{57D81E87-A7F2-9CFE-B0B0-679F346D93E8}"/>
              </a:ext>
            </a:extLst>
          </p:cNvPr>
          <p:cNvSpPr txBox="1"/>
          <p:nvPr/>
        </p:nvSpPr>
        <p:spPr>
          <a:xfrm>
            <a:off x="3790041" y="5274147"/>
            <a:ext cx="2353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文本框 115">
            <a:extLst>
              <a:ext uri="{FF2B5EF4-FFF2-40B4-BE49-F238E27FC236}">
                <a16:creationId xmlns:a16="http://schemas.microsoft.com/office/drawing/2014/main" id="{03E76897-41F1-4FFC-AED8-645B3FDAF6A4}"/>
              </a:ext>
            </a:extLst>
          </p:cNvPr>
          <p:cNvSpPr txBox="1"/>
          <p:nvPr/>
        </p:nvSpPr>
        <p:spPr>
          <a:xfrm>
            <a:off x="5259109" y="5661035"/>
            <a:ext cx="1125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t (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2400" dirty="0"/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89019747-D85E-98CD-3BEB-E7BB52219968}"/>
              </a:ext>
            </a:extLst>
          </p:cNvPr>
          <p:cNvSpPr txBox="1"/>
          <p:nvPr/>
        </p:nvSpPr>
        <p:spPr>
          <a:xfrm>
            <a:off x="1361472" y="5986367"/>
            <a:ext cx="1125127" cy="461665"/>
          </a:xfrm>
          <a:prstGeom prst="rect">
            <a:avLst/>
          </a:prstGeom>
          <a:noFill/>
        </p:spPr>
        <p:txBody>
          <a:bodyPr wrap="square" anchor="b" anchorCtr="1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8" name="文本框 117">
            <a:extLst>
              <a:ext uri="{FF2B5EF4-FFF2-40B4-BE49-F238E27FC236}">
                <a16:creationId xmlns:a16="http://schemas.microsoft.com/office/drawing/2014/main" id="{073EA360-84AB-8D7C-78E1-2EFCF14280A0}"/>
              </a:ext>
            </a:extLst>
          </p:cNvPr>
          <p:cNvSpPr txBox="1"/>
          <p:nvPr/>
        </p:nvSpPr>
        <p:spPr>
          <a:xfrm>
            <a:off x="2593532" y="5990107"/>
            <a:ext cx="1125127" cy="461665"/>
          </a:xfrm>
          <a:prstGeom prst="rect">
            <a:avLst/>
          </a:prstGeom>
          <a:noFill/>
        </p:spPr>
        <p:txBody>
          <a:bodyPr wrap="square" anchor="b" anchorCtr="1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6C1C2AD3-CE0B-1E29-431C-739DA1EBC38B}"/>
              </a:ext>
            </a:extLst>
          </p:cNvPr>
          <p:cNvSpPr txBox="1"/>
          <p:nvPr/>
        </p:nvSpPr>
        <p:spPr>
          <a:xfrm>
            <a:off x="3681365" y="5987136"/>
            <a:ext cx="1125127" cy="461665"/>
          </a:xfrm>
          <a:prstGeom prst="rect">
            <a:avLst/>
          </a:prstGeom>
          <a:noFill/>
        </p:spPr>
        <p:txBody>
          <a:bodyPr wrap="square" anchor="b" anchorCtr="1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E531F893-A21C-2C39-1BED-EFD41A82F314}"/>
              </a:ext>
            </a:extLst>
          </p:cNvPr>
          <p:cNvSpPr txBox="1"/>
          <p:nvPr/>
        </p:nvSpPr>
        <p:spPr>
          <a:xfrm>
            <a:off x="2032186" y="5987531"/>
            <a:ext cx="1125127" cy="461665"/>
          </a:xfrm>
          <a:prstGeom prst="rect">
            <a:avLst/>
          </a:prstGeom>
          <a:noFill/>
        </p:spPr>
        <p:txBody>
          <a:bodyPr wrap="square" anchor="b" anchorCtr="1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F51E0F86-8737-98F5-190E-5399D2018A0C}"/>
              </a:ext>
            </a:extLst>
          </p:cNvPr>
          <p:cNvSpPr txBox="1"/>
          <p:nvPr/>
        </p:nvSpPr>
        <p:spPr>
          <a:xfrm>
            <a:off x="1645486" y="4718639"/>
            <a:ext cx="400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2400" dirty="0"/>
          </a:p>
        </p:txBody>
      </p:sp>
      <p:pic>
        <p:nvPicPr>
          <p:cNvPr id="133" name="图片 132">
            <a:extLst>
              <a:ext uri="{FF2B5EF4-FFF2-40B4-BE49-F238E27FC236}">
                <a16:creationId xmlns:a16="http://schemas.microsoft.com/office/drawing/2014/main" id="{B6386032-AD07-50F0-4543-302216E9C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849" y="5082012"/>
            <a:ext cx="267685" cy="675790"/>
          </a:xfrm>
          <a:prstGeom prst="rect">
            <a:avLst/>
          </a:prstGeom>
        </p:spPr>
      </p:pic>
      <p:sp>
        <p:nvSpPr>
          <p:cNvPr id="168" name="灯片编号占位符 2">
            <a:extLst>
              <a:ext uri="{FF2B5EF4-FFF2-40B4-BE49-F238E27FC236}">
                <a16:creationId xmlns:a16="http://schemas.microsoft.com/office/drawing/2014/main" id="{7A3169E7-24A0-B7F5-6AF4-BCB3F8A0C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2326" y="6434170"/>
            <a:ext cx="2743200" cy="365125"/>
          </a:xfrm>
        </p:spPr>
        <p:txBody>
          <a:bodyPr/>
          <a:lstStyle/>
          <a:p>
            <a:fld id="{941DA6A7-3258-41A1-A4A2-4F99643AA98F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866DBE8-A94F-DB0B-DC35-EA9FBE64EF83}"/>
              </a:ext>
            </a:extLst>
          </p:cNvPr>
          <p:cNvSpPr/>
          <p:nvPr/>
        </p:nvSpPr>
        <p:spPr>
          <a:xfrm>
            <a:off x="639436" y="2426839"/>
            <a:ext cx="10889436" cy="1579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99CF9B3-E093-59BA-48E7-609478D4BE7C}"/>
              </a:ext>
            </a:extLst>
          </p:cNvPr>
          <p:cNvSpPr txBox="1"/>
          <p:nvPr/>
        </p:nvSpPr>
        <p:spPr>
          <a:xfrm>
            <a:off x="2537656" y="1977123"/>
            <a:ext cx="70929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Modulation and Demodulation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箭头: 右 12">
            <a:extLst>
              <a:ext uri="{FF2B5EF4-FFF2-40B4-BE49-F238E27FC236}">
                <a16:creationId xmlns:a16="http://schemas.microsoft.com/office/drawing/2014/main" id="{F95DCC22-D16C-C613-C503-D7BB08EF0499}"/>
              </a:ext>
            </a:extLst>
          </p:cNvPr>
          <p:cNvSpPr/>
          <p:nvPr/>
        </p:nvSpPr>
        <p:spPr>
          <a:xfrm>
            <a:off x="8683165" y="3223348"/>
            <a:ext cx="614413" cy="236649"/>
          </a:xfrm>
          <a:prstGeom prst="rightArrow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BDFA86B-1668-240E-0555-CD0BFA88A60E}"/>
              </a:ext>
            </a:extLst>
          </p:cNvPr>
          <p:cNvSpPr txBox="1"/>
          <p:nvPr/>
        </p:nvSpPr>
        <p:spPr>
          <a:xfrm>
            <a:off x="8154810" y="2443005"/>
            <a:ext cx="16711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Fast Fourier Transform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A66532B7-3D8C-E912-BCD2-4A70B7E3DD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0447" y="2488840"/>
            <a:ext cx="1370209" cy="1386367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B71AC9CD-B833-3AF3-DC1A-127383EAB918}"/>
              </a:ext>
            </a:extLst>
          </p:cNvPr>
          <p:cNvSpPr txBox="1"/>
          <p:nvPr/>
        </p:nvSpPr>
        <p:spPr>
          <a:xfrm>
            <a:off x="11197464" y="3633854"/>
            <a:ext cx="400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2400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7DBF286-5AED-20D6-5750-D91EA6E1F376}"/>
              </a:ext>
            </a:extLst>
          </p:cNvPr>
          <p:cNvSpPr txBox="1"/>
          <p:nvPr/>
        </p:nvSpPr>
        <p:spPr>
          <a:xfrm>
            <a:off x="9816037" y="2350003"/>
            <a:ext cx="1014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Amp</a:t>
            </a:r>
            <a:endParaRPr lang="zh-CN" altLang="en-US" sz="2400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37674B0-FF38-B8CC-BA3A-E827F7DEE558}"/>
              </a:ext>
            </a:extLst>
          </p:cNvPr>
          <p:cNvSpPr txBox="1"/>
          <p:nvPr/>
        </p:nvSpPr>
        <p:spPr>
          <a:xfrm>
            <a:off x="10392918" y="3379078"/>
            <a:ext cx="5197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zh-CN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zh-CN" altLang="en-US" sz="2400" baseline="-25000" dirty="0"/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9D27C7F-4327-523E-0458-086F4D80B99F}"/>
              </a:ext>
            </a:extLst>
          </p:cNvPr>
          <p:cNvGrpSpPr/>
          <p:nvPr/>
        </p:nvGrpSpPr>
        <p:grpSpPr>
          <a:xfrm>
            <a:off x="589608" y="2355274"/>
            <a:ext cx="3240224" cy="1683897"/>
            <a:chOff x="601454" y="2525260"/>
            <a:chExt cx="3240224" cy="1683897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FC5EF81D-88C2-D0E2-805F-DDE0FD04E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71640" y="2655816"/>
              <a:ext cx="1370209" cy="1386367"/>
            </a:xfrm>
            <a:prstGeom prst="rect">
              <a:avLst/>
            </a:prstGeom>
          </p:spPr>
        </p:pic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6ED6616F-6A29-5AF1-A67D-F1A13B1D0D06}"/>
                </a:ext>
              </a:extLst>
            </p:cNvPr>
            <p:cNvSpPr txBox="1"/>
            <p:nvPr/>
          </p:nvSpPr>
          <p:spPr>
            <a:xfrm>
              <a:off x="1804659" y="2905093"/>
              <a:ext cx="51975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altLang="zh-CN" sz="24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lang="zh-CN" altLang="en-US" sz="2400" baseline="-25000" dirty="0"/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B5466A62-4E8C-4B85-47D6-3755BA418679}"/>
                </a:ext>
              </a:extLst>
            </p:cNvPr>
            <p:cNvSpPr txBox="1"/>
            <p:nvPr/>
          </p:nvSpPr>
          <p:spPr>
            <a:xfrm>
              <a:off x="1843766" y="2525260"/>
              <a:ext cx="40011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zh-CN" altLang="en-US" sz="2400" dirty="0"/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A21A2683-1509-AF8C-B368-814F5BB6338C}"/>
                </a:ext>
              </a:extLst>
            </p:cNvPr>
            <p:cNvSpPr txBox="1"/>
            <p:nvPr/>
          </p:nvSpPr>
          <p:spPr>
            <a:xfrm>
              <a:off x="3441567" y="3747492"/>
              <a:ext cx="40011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lang="zh-CN" altLang="en-US" sz="2400" dirty="0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E772071B-93BC-B78E-9534-302EE1E4A5C7}"/>
                </a:ext>
              </a:extLst>
            </p:cNvPr>
            <p:cNvSpPr txBox="1"/>
            <p:nvPr/>
          </p:nvSpPr>
          <p:spPr>
            <a:xfrm>
              <a:off x="601454" y="3232845"/>
              <a:ext cx="123834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Data</a:t>
              </a:r>
            </a:p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Symbol</a:t>
              </a:r>
              <a:endParaRPr lang="zh-CN" alt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4111BF1A-8894-EB5D-09C5-54D36B9E941A}"/>
                </a:ext>
              </a:extLst>
            </p:cNvPr>
            <p:cNvCxnSpPr>
              <a:cxnSpLocks/>
            </p:cNvCxnSpPr>
            <p:nvPr/>
          </p:nvCxnSpPr>
          <p:spPr>
            <a:xfrm>
              <a:off x="1208436" y="3113178"/>
              <a:ext cx="0" cy="1920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A7E5905F-ACA5-EA39-6049-EBD96CCF85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4516" y="3114654"/>
              <a:ext cx="72893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C8D13A59-0881-6C37-B892-90266563C577}"/>
              </a:ext>
            </a:extLst>
          </p:cNvPr>
          <p:cNvGrpSpPr/>
          <p:nvPr/>
        </p:nvGrpSpPr>
        <p:grpSpPr>
          <a:xfrm>
            <a:off x="3809914" y="2361188"/>
            <a:ext cx="4624600" cy="1684979"/>
            <a:chOff x="3821760" y="2531174"/>
            <a:chExt cx="4624600" cy="1684979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9B2557A4-5005-3876-1EC8-65DA8D106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75309" y="2655293"/>
              <a:ext cx="1370209" cy="1386367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1CC9D149-1C3E-AF89-2509-AC075CD54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93669" y="2655816"/>
              <a:ext cx="1370209" cy="138636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80A1397B-4CD1-69C7-1907-1B636330B734}"/>
                    </a:ext>
                  </a:extLst>
                </p:cNvPr>
                <p:cNvSpPr txBox="1"/>
                <p:nvPr/>
              </p:nvSpPr>
              <p:spPr>
                <a:xfrm>
                  <a:off x="3821760" y="3032790"/>
                  <a:ext cx="30457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80A1397B-4CD1-69C7-1907-1B636330B7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1760" y="3032790"/>
                  <a:ext cx="304571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16000" r="-14000" b="-1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79F39F47-9256-9CC0-6CAC-539B4306CB09}"/>
                </a:ext>
              </a:extLst>
            </p:cNvPr>
            <p:cNvSpPr txBox="1"/>
            <p:nvPr/>
          </p:nvSpPr>
          <p:spPr>
            <a:xfrm>
              <a:off x="4156961" y="2531174"/>
              <a:ext cx="40011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zh-CN" altLang="en-US" sz="2400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B26C51EF-8A72-6507-1416-C6BC210D187B}"/>
                </a:ext>
              </a:extLst>
            </p:cNvPr>
            <p:cNvSpPr txBox="1"/>
            <p:nvPr/>
          </p:nvSpPr>
          <p:spPr>
            <a:xfrm>
              <a:off x="6444712" y="2531592"/>
              <a:ext cx="40011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zh-CN" altLang="en-US" sz="2400" dirty="0"/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C028A36A-4B21-D618-3600-47053A9E367D}"/>
                </a:ext>
              </a:extLst>
            </p:cNvPr>
            <p:cNvSpPr txBox="1"/>
            <p:nvPr/>
          </p:nvSpPr>
          <p:spPr>
            <a:xfrm>
              <a:off x="5760437" y="3749942"/>
              <a:ext cx="40011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lang="zh-CN" altLang="en-US" sz="2400" dirty="0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ABC1FD25-DE12-C468-EF19-2E559CD8AD25}"/>
                </a:ext>
              </a:extLst>
            </p:cNvPr>
            <p:cNvSpPr txBox="1"/>
            <p:nvPr/>
          </p:nvSpPr>
          <p:spPr>
            <a:xfrm>
              <a:off x="8046249" y="3754488"/>
              <a:ext cx="40011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lang="zh-CN" altLang="en-US" sz="2400" dirty="0"/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A6988C34-2BF6-B905-6A75-7EAF9B147E8A}"/>
                </a:ext>
              </a:extLst>
            </p:cNvPr>
            <p:cNvSpPr txBox="1"/>
            <p:nvPr/>
          </p:nvSpPr>
          <p:spPr>
            <a:xfrm>
              <a:off x="6412753" y="2915411"/>
              <a:ext cx="51975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altLang="zh-CN" sz="24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lang="zh-CN" altLang="en-US" sz="2400" baseline="-25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文本框 52">
                  <a:extLst>
                    <a:ext uri="{FF2B5EF4-FFF2-40B4-BE49-F238E27FC236}">
                      <a16:creationId xmlns:a16="http://schemas.microsoft.com/office/drawing/2014/main" id="{7BB74106-10E6-941A-4636-9FC6FFB19D6D}"/>
                    </a:ext>
                  </a:extLst>
                </p:cNvPr>
                <p:cNvSpPr txBox="1"/>
                <p:nvPr/>
              </p:nvSpPr>
              <p:spPr>
                <a:xfrm>
                  <a:off x="6072484" y="3063277"/>
                  <a:ext cx="31418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53" name="文本框 52">
                  <a:extLst>
                    <a:ext uri="{FF2B5EF4-FFF2-40B4-BE49-F238E27FC236}">
                      <a16:creationId xmlns:a16="http://schemas.microsoft.com/office/drawing/2014/main" id="{7BB74106-10E6-941A-4636-9FC6FFB19D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2484" y="3063277"/>
                  <a:ext cx="314189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7692" r="-576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id="{EAEDE9F0-7832-63AB-746A-DB85C6E95D75}"/>
              </a:ext>
            </a:extLst>
          </p:cNvPr>
          <p:cNvSpPr txBox="1"/>
          <p:nvPr/>
        </p:nvSpPr>
        <p:spPr>
          <a:xfrm>
            <a:off x="6491169" y="5173326"/>
            <a:ext cx="53541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LoRa already sufficient to support large-scale connectivity?</a:t>
            </a:r>
            <a:endParaRPr lang="zh-CN" altLang="en-US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57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Problem</a:t>
            </a:r>
            <a:r>
              <a:rPr lang="en-US" altLang="zh-CN" b="1" dirty="0"/>
              <a:t>: o</a:t>
            </a:r>
            <a:r>
              <a:rPr lang="en-US" altLang="zh-CN" dirty="0"/>
              <a:t>verlapping channel interference</a:t>
            </a:r>
            <a:endParaRPr lang="zh-CN" altLang="en-US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76E347F-AE98-1B17-B79C-BCCBB97A1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1712" y="10404149"/>
            <a:ext cx="2743200" cy="365125"/>
          </a:xfrm>
        </p:spPr>
        <p:txBody>
          <a:bodyPr/>
          <a:lstStyle/>
          <a:p>
            <a:fld id="{941DA6A7-3258-41A1-A4A2-4F99643AA98F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76" name="灯片编号占位符 2">
            <a:extLst>
              <a:ext uri="{FF2B5EF4-FFF2-40B4-BE49-F238E27FC236}">
                <a16:creationId xmlns:a16="http://schemas.microsoft.com/office/drawing/2014/main" id="{13E1EB77-EE92-09F7-1C7F-EA9A2D49084D}"/>
              </a:ext>
            </a:extLst>
          </p:cNvPr>
          <p:cNvSpPr txBox="1">
            <a:spLocks/>
          </p:cNvSpPr>
          <p:nvPr/>
        </p:nvSpPr>
        <p:spPr>
          <a:xfrm>
            <a:off x="9382326" y="64341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1DA6A7-3258-41A1-A4A2-4F99643AA98F}" type="slidenum">
              <a:rPr lang="zh-CN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8E25FEE8-E4D9-F22D-61EF-A9ACCF3D1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40" y="2182741"/>
            <a:ext cx="4351362" cy="3727667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4652B374-B05A-6470-447C-5CA229BA0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0732" y="2119588"/>
            <a:ext cx="4900076" cy="3727667"/>
          </a:xfrm>
          <a:prstGeom prst="rect">
            <a:avLst/>
          </a:prstGeom>
        </p:spPr>
      </p:pic>
      <p:sp>
        <p:nvSpPr>
          <p:cNvPr id="41" name="箭头: 右 40">
            <a:extLst>
              <a:ext uri="{FF2B5EF4-FFF2-40B4-BE49-F238E27FC236}">
                <a16:creationId xmlns:a16="http://schemas.microsoft.com/office/drawing/2014/main" id="{5E38C399-32E3-8F1D-DC7A-7E93E412DE66}"/>
              </a:ext>
            </a:extLst>
          </p:cNvPr>
          <p:cNvSpPr/>
          <p:nvPr/>
        </p:nvSpPr>
        <p:spPr>
          <a:xfrm>
            <a:off x="5599134" y="3745282"/>
            <a:ext cx="496866" cy="331940"/>
          </a:xfrm>
          <a:prstGeom prst="right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30AA600B-A183-AB4B-86AB-7871A10FEEC9}"/>
              </a:ext>
            </a:extLst>
          </p:cNvPr>
          <p:cNvSpPr txBox="1"/>
          <p:nvPr/>
        </p:nvSpPr>
        <p:spPr>
          <a:xfrm>
            <a:off x="294713" y="5933774"/>
            <a:ext cx="11602573" cy="523220"/>
          </a:xfrm>
          <a:prstGeom prst="rect">
            <a:avLst/>
          </a:prstGeom>
          <a:solidFill>
            <a:srgbClr val="FFFFFF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OCI:</a:t>
            </a:r>
            <a:r>
              <a:rPr lang="zh-CN" alt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interference among multiple overlapping logical channels.</a:t>
            </a:r>
            <a:endParaRPr lang="zh-CN" altLang="en-US" sz="2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6C06B213-2C03-68F3-FCE8-DD9B5475127F}"/>
              </a:ext>
            </a:extLst>
          </p:cNvPr>
          <p:cNvSpPr txBox="1"/>
          <p:nvPr/>
        </p:nvSpPr>
        <p:spPr>
          <a:xfrm>
            <a:off x="505162" y="973907"/>
            <a:ext cx="11686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Massive LoRa devices 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uplink spectrum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 inevitably leads to increased packet collisions in overlapping logical channels.</a:t>
            </a:r>
          </a:p>
        </p:txBody>
      </p:sp>
    </p:spTree>
    <p:extLst>
      <p:ext uri="{BB962C8B-B14F-4D97-AF65-F5344CB8AC3E}">
        <p14:creationId xmlns:p14="http://schemas.microsoft.com/office/powerpoint/2010/main" val="146445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CD39E-11C9-4833-B1B5-2E4B2DF33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1A9D75-BC21-D76E-219C-AC691B50C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Problem</a:t>
            </a:r>
            <a:r>
              <a:rPr lang="en-US" altLang="zh-CN" b="1" dirty="0"/>
              <a:t>: o</a:t>
            </a:r>
            <a:r>
              <a:rPr lang="en-US" altLang="zh-CN" dirty="0"/>
              <a:t>verlapping channel interference</a:t>
            </a:r>
            <a:endParaRPr lang="zh-CN" altLang="en-US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645523E-2DD3-09C2-8ABD-97DDC5B24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1712" y="10404149"/>
            <a:ext cx="2743200" cy="365125"/>
          </a:xfrm>
        </p:spPr>
        <p:txBody>
          <a:bodyPr/>
          <a:lstStyle/>
          <a:p>
            <a:fld id="{941DA6A7-3258-41A1-A4A2-4F99643AA98F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76" name="灯片编号占位符 2">
            <a:extLst>
              <a:ext uri="{FF2B5EF4-FFF2-40B4-BE49-F238E27FC236}">
                <a16:creationId xmlns:a16="http://schemas.microsoft.com/office/drawing/2014/main" id="{99299FEB-4FD9-4FD5-6CA4-747A1247D2CC}"/>
              </a:ext>
            </a:extLst>
          </p:cNvPr>
          <p:cNvSpPr txBox="1">
            <a:spLocks/>
          </p:cNvSpPr>
          <p:nvPr/>
        </p:nvSpPr>
        <p:spPr>
          <a:xfrm>
            <a:off x="9382326" y="64341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1DA6A7-3258-41A1-A4A2-4F99643AA98F}" type="slidenum">
              <a:rPr lang="zh-CN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3098478-DC6E-6EC6-F985-44DD539F41C5}"/>
              </a:ext>
            </a:extLst>
          </p:cNvPr>
          <p:cNvSpPr txBox="1"/>
          <p:nvPr/>
        </p:nvSpPr>
        <p:spPr>
          <a:xfrm>
            <a:off x="1167712" y="5664348"/>
            <a:ext cx="9856577" cy="523220"/>
          </a:xfrm>
          <a:prstGeom prst="rect">
            <a:avLst/>
          </a:prstGeom>
          <a:solidFill>
            <a:srgbClr val="FFFFFF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Goal: achieve reliable LoRa transmission under OCI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D75B992-C9B1-8DEC-B131-E21783197EF6}"/>
              </a:ext>
            </a:extLst>
          </p:cNvPr>
          <p:cNvSpPr txBox="1"/>
          <p:nvPr/>
        </p:nvSpPr>
        <p:spPr>
          <a:xfrm>
            <a:off x="505163" y="938597"/>
            <a:ext cx="1224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OCI:</a:t>
            </a:r>
            <a:r>
              <a:rPr lang="zh-CN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the interference among multiple overlapping logical channels.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1632DC5-B3CE-1BDC-8024-E303BD978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042" y="1808911"/>
            <a:ext cx="9726868" cy="344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22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Weakness of existing methods</a:t>
            </a:r>
            <a:r>
              <a:rPr lang="en-US" altLang="zh-CN" b="1" dirty="0"/>
              <a:t> </a:t>
            </a:r>
            <a:endParaRPr lang="zh-CN" altLang="en-US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76E347F-AE98-1B17-B79C-BCCBB97A1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2326" y="6267917"/>
            <a:ext cx="2743200" cy="365125"/>
          </a:xfrm>
        </p:spPr>
        <p:txBody>
          <a:bodyPr/>
          <a:lstStyle/>
          <a:p>
            <a:fld id="{941DA6A7-3258-41A1-A4A2-4F99643AA98F}" type="slidenum">
              <a:rPr lang="zh-CN" altLang="en-US" smtClean="0"/>
              <a:t>6</a:t>
            </a:fld>
            <a:endParaRPr lang="zh-CN" altLang="en-US" dirty="0"/>
          </a:p>
        </p:txBody>
      </p:sp>
      <p:graphicFrame>
        <p:nvGraphicFramePr>
          <p:cNvPr id="4" name="表格 25">
            <a:extLst>
              <a:ext uri="{FF2B5EF4-FFF2-40B4-BE49-F238E27FC236}">
                <a16:creationId xmlns:a16="http://schemas.microsoft.com/office/drawing/2014/main" id="{D890A702-5638-416D-C1BF-14D436B26A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935501"/>
              </p:ext>
            </p:extLst>
          </p:nvPr>
        </p:nvGraphicFramePr>
        <p:xfrm>
          <a:off x="608830" y="975626"/>
          <a:ext cx="10974341" cy="2483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479">
                  <a:extLst>
                    <a:ext uri="{9D8B030D-6E8A-4147-A177-3AD203B41FA5}">
                      <a16:colId xmlns:a16="http://schemas.microsoft.com/office/drawing/2014/main" val="4057922502"/>
                    </a:ext>
                  </a:extLst>
                </a:gridCol>
                <a:gridCol w="3996188">
                  <a:extLst>
                    <a:ext uri="{9D8B030D-6E8A-4147-A177-3AD203B41FA5}">
                      <a16:colId xmlns:a16="http://schemas.microsoft.com/office/drawing/2014/main" val="531791137"/>
                    </a:ext>
                  </a:extLst>
                </a:gridCol>
                <a:gridCol w="4554674">
                  <a:extLst>
                    <a:ext uri="{9D8B030D-6E8A-4147-A177-3AD203B41FA5}">
                      <a16:colId xmlns:a16="http://schemas.microsoft.com/office/drawing/2014/main" val="33541370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Category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</a:t>
                      </a:r>
                    </a:p>
                    <a:p>
                      <a:pPr algn="ctr"/>
                      <a:r>
                        <a:rPr lang="en-US" altLang="zh-CN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Idea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Failure </a:t>
                      </a:r>
                    </a:p>
                    <a:p>
                      <a:pPr algn="ctr"/>
                      <a:r>
                        <a:rPr lang="en-US" altLang="zh-CN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Cause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127161"/>
                  </a:ext>
                </a:extLst>
              </a:tr>
              <a:tr h="92854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Concurrency Demodulation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Leveraging the arrival time of chirps to decouple 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Unpredictable onset and offset times for incomplete chirp 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856024"/>
                  </a:ext>
                </a:extLst>
              </a:tr>
              <a:tr h="85392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Collision</a:t>
                      </a:r>
                    </a:p>
                    <a:p>
                      <a:pPr algn="ctr"/>
                      <a:r>
                        <a:rPr lang="en-US" altLang="zh-CN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Avoidance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Schedule nodes to use</a:t>
                      </a:r>
                    </a:p>
                    <a:p>
                      <a:pPr algn="ctr"/>
                      <a:r>
                        <a:rPr lang="en-US" altLang="zh-CN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 channel in different time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Cannot assign channels</a:t>
                      </a:r>
                    </a:p>
                    <a:p>
                      <a:pPr algn="ctr"/>
                      <a:r>
                        <a:rPr lang="en-US" altLang="zh-CN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different networks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463619"/>
                  </a:ext>
                </a:extLst>
              </a:tr>
            </a:tbl>
          </a:graphicData>
        </a:graphic>
      </p:graphicFrame>
      <p:pic>
        <p:nvPicPr>
          <p:cNvPr id="8" name="图片 7">
            <a:extLst>
              <a:ext uri="{FF2B5EF4-FFF2-40B4-BE49-F238E27FC236}">
                <a16:creationId xmlns:a16="http://schemas.microsoft.com/office/drawing/2014/main" id="{AC95727F-632D-385C-8FEE-38F444C94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231" y="3854623"/>
            <a:ext cx="4239447" cy="291947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A3CC4B7-91C2-32EF-112F-F254DA976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672" y="3808388"/>
            <a:ext cx="4270508" cy="295053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4A007B5-1A17-5856-A9F8-A28F4713B64F}"/>
              </a:ext>
            </a:extLst>
          </p:cNvPr>
          <p:cNvSpPr txBox="1"/>
          <p:nvPr/>
        </p:nvSpPr>
        <p:spPr>
          <a:xfrm>
            <a:off x="404677" y="3480851"/>
            <a:ext cx="60970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Intra-channel interference</a:t>
            </a:r>
            <a:endParaRPr lang="zh-CN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AB40079-B1C9-BA8C-3DDC-F69E8A78BB0B}"/>
              </a:ext>
            </a:extLst>
          </p:cNvPr>
          <p:cNvSpPr txBox="1"/>
          <p:nvPr/>
        </p:nvSpPr>
        <p:spPr>
          <a:xfrm>
            <a:off x="5958650" y="3480851"/>
            <a:ext cx="60970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Overlapping channel interference</a:t>
            </a:r>
            <a:endParaRPr lang="zh-CN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C543739-6EC2-B3BA-A4F7-7619230E8DFE}"/>
              </a:ext>
            </a:extLst>
          </p:cNvPr>
          <p:cNvSpPr txBox="1"/>
          <p:nvPr/>
        </p:nvSpPr>
        <p:spPr>
          <a:xfrm>
            <a:off x="6905609" y="6172917"/>
            <a:ext cx="1149820" cy="5232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9E4C9B8-ED80-9B29-32A0-A8734D36229D}"/>
              </a:ext>
            </a:extLst>
          </p:cNvPr>
          <p:cNvSpPr txBox="1"/>
          <p:nvPr/>
        </p:nvSpPr>
        <p:spPr>
          <a:xfrm>
            <a:off x="2155083" y="6235699"/>
            <a:ext cx="1629838" cy="5232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altLang="zh-C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1987216-6D83-8DAC-390A-AD2D0415D792}"/>
              </a:ext>
            </a:extLst>
          </p:cNvPr>
          <p:cNvSpPr txBox="1"/>
          <p:nvPr/>
        </p:nvSpPr>
        <p:spPr>
          <a:xfrm>
            <a:off x="7947064" y="6283457"/>
            <a:ext cx="20898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Unpredictable</a:t>
            </a:r>
            <a:endParaRPr lang="zh-CN" altLang="en-US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74EC309-8C75-C2F9-4547-15A6FE4121C2}"/>
              </a:ext>
            </a:extLst>
          </p:cNvPr>
          <p:cNvSpPr txBox="1"/>
          <p:nvPr/>
        </p:nvSpPr>
        <p:spPr>
          <a:xfrm>
            <a:off x="3512651" y="6283457"/>
            <a:ext cx="20898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Predictable</a:t>
            </a:r>
            <a:endParaRPr lang="zh-CN" altLang="en-US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95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:a16="http://schemas.microsoft.com/office/drawing/2014/main" id="{AB2AE4F2-096D-0586-18D3-E160B56C7E40}"/>
              </a:ext>
            </a:extLst>
          </p:cNvPr>
          <p:cNvSpPr txBox="1"/>
          <p:nvPr/>
        </p:nvSpPr>
        <p:spPr>
          <a:xfrm>
            <a:off x="570319" y="930742"/>
            <a:ext cx="116981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Target chirp always have 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stable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 time-domain distribution but interfering chirps in partially overlapping channel are 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76" y="249512"/>
            <a:ext cx="10515600" cy="676074"/>
          </a:xfrm>
        </p:spPr>
        <p:txBody>
          <a:bodyPr/>
          <a:lstStyle/>
          <a:p>
            <a:r>
              <a:rPr lang="en-US" altLang="zh-CN" b="1" dirty="0"/>
              <a:t>Insight: d</a:t>
            </a:r>
            <a:r>
              <a:rPr lang="en-US" altLang="zh-CN" dirty="0"/>
              <a:t>ifferent onset and offset times</a:t>
            </a:r>
            <a:endParaRPr lang="zh-CN" altLang="en-US" b="1" dirty="0"/>
          </a:p>
        </p:txBody>
      </p:sp>
      <p:sp>
        <p:nvSpPr>
          <p:cNvPr id="209" name="灯片编号占位符 2">
            <a:extLst>
              <a:ext uri="{FF2B5EF4-FFF2-40B4-BE49-F238E27FC236}">
                <a16:creationId xmlns:a16="http://schemas.microsoft.com/office/drawing/2014/main" id="{D3E3F75D-6713-BD81-95C5-255F301F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2326" y="6434170"/>
            <a:ext cx="2743200" cy="365125"/>
          </a:xfrm>
        </p:spPr>
        <p:txBody>
          <a:bodyPr/>
          <a:lstStyle/>
          <a:p>
            <a:fld id="{941DA6A7-3258-41A1-A4A2-4F99643AA98F}" type="slidenum">
              <a:rPr lang="zh-CN" altLang="en-US" smtClean="0"/>
              <a:t>7</a:t>
            </a:fld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87FC486-C92F-7271-A827-0E158428A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8" y="2485894"/>
            <a:ext cx="2455625" cy="239949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7828DFE-E8A0-3F0E-E8F2-90BA61B51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813" y="2515241"/>
            <a:ext cx="2685785" cy="269984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9AC2AAF-70FA-6514-F9DA-94F5BDAB1A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1169" y="2485894"/>
            <a:ext cx="3117570" cy="271031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EFDD18A-FE1F-3DF4-A673-06A3ECEEC3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515241"/>
            <a:ext cx="2456967" cy="2428887"/>
          </a:xfrm>
          <a:prstGeom prst="rect">
            <a:avLst/>
          </a:prstGeom>
        </p:spPr>
      </p:pic>
      <p:sp>
        <p:nvSpPr>
          <p:cNvPr id="26" name="箭头: 右 25">
            <a:extLst>
              <a:ext uri="{FF2B5EF4-FFF2-40B4-BE49-F238E27FC236}">
                <a16:creationId xmlns:a16="http://schemas.microsoft.com/office/drawing/2014/main" id="{83CE4CE7-C8E1-4884-1B25-CC526001C3F8}"/>
              </a:ext>
            </a:extLst>
          </p:cNvPr>
          <p:cNvSpPr/>
          <p:nvPr/>
        </p:nvSpPr>
        <p:spPr>
          <a:xfrm>
            <a:off x="2830585" y="3587995"/>
            <a:ext cx="496866" cy="331940"/>
          </a:xfrm>
          <a:prstGeom prst="right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CF8A15E-D134-4957-B1D6-24ABE10B99D0}"/>
              </a:ext>
            </a:extLst>
          </p:cNvPr>
          <p:cNvSpPr txBox="1"/>
          <p:nvPr/>
        </p:nvSpPr>
        <p:spPr>
          <a:xfrm>
            <a:off x="2034091" y="3871465"/>
            <a:ext cx="2089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Dechirp</a:t>
            </a:r>
            <a:endParaRPr lang="en-US" altLang="zh-CN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+FFT</a:t>
            </a:r>
          </a:p>
        </p:txBody>
      </p:sp>
      <p:sp>
        <p:nvSpPr>
          <p:cNvPr id="28" name="箭头: 右 27">
            <a:extLst>
              <a:ext uri="{FF2B5EF4-FFF2-40B4-BE49-F238E27FC236}">
                <a16:creationId xmlns:a16="http://schemas.microsoft.com/office/drawing/2014/main" id="{C51297C1-44A7-D673-2D0F-EA15DEBDFC01}"/>
              </a:ext>
            </a:extLst>
          </p:cNvPr>
          <p:cNvSpPr/>
          <p:nvPr/>
        </p:nvSpPr>
        <p:spPr>
          <a:xfrm>
            <a:off x="8578242" y="3587995"/>
            <a:ext cx="496866" cy="331940"/>
          </a:xfrm>
          <a:prstGeom prst="right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F87D289-1CC9-46FC-6895-7401CE05B58C}"/>
              </a:ext>
            </a:extLst>
          </p:cNvPr>
          <p:cNvSpPr txBox="1"/>
          <p:nvPr/>
        </p:nvSpPr>
        <p:spPr>
          <a:xfrm>
            <a:off x="7781748" y="3871465"/>
            <a:ext cx="2089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Dechirp</a:t>
            </a:r>
            <a:endParaRPr lang="en-US" altLang="zh-CN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+FFT</a:t>
            </a:r>
          </a:p>
        </p:txBody>
      </p:sp>
      <p:sp>
        <p:nvSpPr>
          <p:cNvPr id="30" name="箭头: 右 29">
            <a:extLst>
              <a:ext uri="{FF2B5EF4-FFF2-40B4-BE49-F238E27FC236}">
                <a16:creationId xmlns:a16="http://schemas.microsoft.com/office/drawing/2014/main" id="{70427C22-BB0F-23A8-572E-A2796B012F10}"/>
              </a:ext>
            </a:extLst>
          </p:cNvPr>
          <p:cNvSpPr/>
          <p:nvPr/>
        </p:nvSpPr>
        <p:spPr>
          <a:xfrm rot="16200000">
            <a:off x="7486877" y="2541903"/>
            <a:ext cx="589742" cy="331940"/>
          </a:xfrm>
          <a:prstGeom prst="rightArrow">
            <a:avLst>
              <a:gd name="adj1" fmla="val 36882"/>
              <a:gd name="adj2" fmla="val 51093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9C652BFF-1E68-14C4-A525-8E2D66EA25E8}"/>
              </a:ext>
            </a:extLst>
          </p:cNvPr>
          <p:cNvSpPr txBox="1"/>
          <p:nvPr/>
        </p:nvSpPr>
        <p:spPr>
          <a:xfrm>
            <a:off x="6157606" y="1973396"/>
            <a:ext cx="35802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Applying signal elimination </a:t>
            </a:r>
          </a:p>
        </p:txBody>
      </p:sp>
      <p:sp>
        <p:nvSpPr>
          <p:cNvPr id="34" name="弧形 33">
            <a:extLst>
              <a:ext uri="{FF2B5EF4-FFF2-40B4-BE49-F238E27FC236}">
                <a16:creationId xmlns:a16="http://schemas.microsoft.com/office/drawing/2014/main" id="{C455AAFF-E8E1-07FD-ABD4-DE8AB260542C}"/>
              </a:ext>
            </a:extLst>
          </p:cNvPr>
          <p:cNvSpPr/>
          <p:nvPr/>
        </p:nvSpPr>
        <p:spPr>
          <a:xfrm rot="7877822">
            <a:off x="5012049" y="228632"/>
            <a:ext cx="4984586" cy="5548222"/>
          </a:xfrm>
          <a:prstGeom prst="arc">
            <a:avLst/>
          </a:prstGeom>
          <a:ln w="444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7946611C-A720-41BC-8016-977F1EDAEF37}"/>
              </a:ext>
            </a:extLst>
          </p:cNvPr>
          <p:cNvSpPr txBox="1"/>
          <p:nvPr/>
        </p:nvSpPr>
        <p:spPr>
          <a:xfrm>
            <a:off x="4921326" y="5653514"/>
            <a:ext cx="62639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target chirp, the energy loss is predictable.</a:t>
            </a:r>
          </a:p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interfering chirps, the energy loss is random.</a:t>
            </a:r>
          </a:p>
        </p:txBody>
      </p:sp>
    </p:spTree>
    <p:extLst>
      <p:ext uri="{BB962C8B-B14F-4D97-AF65-F5344CB8AC3E}">
        <p14:creationId xmlns:p14="http://schemas.microsoft.com/office/powerpoint/2010/main" val="362718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 animBg="1"/>
      <p:bldP spid="31" grpId="0"/>
      <p:bldP spid="34" grpId="0" animBg="1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1279BA8C-F9B8-8BF4-C7DD-BE053A759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14" y="2276951"/>
            <a:ext cx="3733200" cy="362340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/>
              <a:t>Challenge</a:t>
            </a:r>
            <a:r>
              <a:rPr lang="en-US" altLang="zh-CN" dirty="0"/>
              <a:t> 1</a:t>
            </a:r>
            <a:r>
              <a:rPr lang="en-US" altLang="zh-CN" sz="3600" b="1" dirty="0"/>
              <a:t>: how to capture target packet?</a:t>
            </a:r>
            <a:endParaRPr lang="zh-CN" altLang="en-US" b="1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884D94D8-5C88-7AEB-D005-FE74A3F13A9B}"/>
              </a:ext>
            </a:extLst>
          </p:cNvPr>
          <p:cNvSpPr txBox="1"/>
          <p:nvPr/>
        </p:nvSpPr>
        <p:spPr>
          <a:xfrm>
            <a:off x="505164" y="957647"/>
            <a:ext cx="1142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Packets in same BW confuse the detection of target packet</a:t>
            </a:r>
          </a:p>
        </p:txBody>
      </p:sp>
      <p:sp>
        <p:nvSpPr>
          <p:cNvPr id="30" name="灯片编号占位符 2">
            <a:extLst>
              <a:ext uri="{FF2B5EF4-FFF2-40B4-BE49-F238E27FC236}">
                <a16:creationId xmlns:a16="http://schemas.microsoft.com/office/drawing/2014/main" id="{00A1797E-6397-280B-2ED5-2CFF3002E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9332" y="6434170"/>
            <a:ext cx="526193" cy="365125"/>
          </a:xfrm>
        </p:spPr>
        <p:txBody>
          <a:bodyPr/>
          <a:lstStyle/>
          <a:p>
            <a:fld id="{941DA6A7-3258-41A1-A4A2-4F99643AA98F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16EA366-7D34-6A1C-9B3A-310FC725B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147" y="2264615"/>
            <a:ext cx="3556107" cy="362341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FEBFCF4-370E-7408-E7DA-79ECEB638649}"/>
              </a:ext>
            </a:extLst>
          </p:cNvPr>
          <p:cNvSpPr txBox="1"/>
          <p:nvPr/>
        </p:nvSpPr>
        <p:spPr>
          <a:xfrm>
            <a:off x="4231782" y="1783086"/>
            <a:ext cx="38153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Correlation based method</a:t>
            </a:r>
            <a:endParaRPr lang="zh-CN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23EC7F9-C87E-55AA-97FB-6C18E4121A9A}"/>
              </a:ext>
            </a:extLst>
          </p:cNvPr>
          <p:cNvSpPr txBox="1"/>
          <p:nvPr/>
        </p:nvSpPr>
        <p:spPr>
          <a:xfrm>
            <a:off x="8047105" y="1629198"/>
            <a:ext cx="38153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Frequency shift based </a:t>
            </a:r>
          </a:p>
          <a:p>
            <a:pPr algn="ctr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method (Our solution)</a:t>
            </a:r>
            <a:endParaRPr lang="zh-CN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5FD5C621-A76D-CCA0-E3F5-D95070CCA4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6021" y="2442828"/>
            <a:ext cx="3557422" cy="344520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34A6DF9-8058-49FF-4DAA-48A6A980B61F}"/>
              </a:ext>
            </a:extLst>
          </p:cNvPr>
          <p:cNvSpPr txBox="1"/>
          <p:nvPr/>
        </p:nvSpPr>
        <p:spPr>
          <a:xfrm>
            <a:off x="4183539" y="5888028"/>
            <a:ext cx="38153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match upchirp and downchirp for one packet</a:t>
            </a:r>
            <a:endParaRPr lang="zh-CN" altLang="en-US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329E03B-7D6F-1E49-6988-325B588A540C}"/>
              </a:ext>
            </a:extLst>
          </p:cNvPr>
          <p:cNvSpPr txBox="1"/>
          <p:nvPr/>
        </p:nvSpPr>
        <p:spPr>
          <a:xfrm>
            <a:off x="8198946" y="5888028"/>
            <a:ext cx="38153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 frequency shift to match upchirp and downchirp</a:t>
            </a:r>
            <a:endParaRPr lang="zh-CN" altLang="en-US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60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F303D-0F3D-44B9-D735-B907DE5C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/>
              <a:t>Challenge</a:t>
            </a:r>
            <a:r>
              <a:rPr lang="en-US" altLang="zh-CN" dirty="0"/>
              <a:t> 2</a:t>
            </a:r>
            <a:r>
              <a:rPr lang="en-US" altLang="zh-CN" sz="3600" b="1" dirty="0"/>
              <a:t>: </a:t>
            </a:r>
            <a:r>
              <a:rPr lang="en-US" altLang="zh-CN" sz="3600" dirty="0"/>
              <a:t>w</a:t>
            </a:r>
            <a:r>
              <a:rPr lang="en-US" altLang="zh-CN" b="1" dirty="0"/>
              <a:t>hich elimination is valid?</a:t>
            </a:r>
            <a:endParaRPr lang="zh-CN" altLang="en-US" b="1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884D94D8-5C88-7AEB-D005-FE74A3F13A9B}"/>
              </a:ext>
            </a:extLst>
          </p:cNvPr>
          <p:cNvSpPr txBox="1"/>
          <p:nvPr/>
        </p:nvSpPr>
        <p:spPr>
          <a:xfrm>
            <a:off x="505164" y="957647"/>
            <a:ext cx="1142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Invalid signal elimination cause demodulation failure under noise</a:t>
            </a:r>
          </a:p>
        </p:txBody>
      </p:sp>
      <p:sp>
        <p:nvSpPr>
          <p:cNvPr id="30" name="灯片编号占位符 2">
            <a:extLst>
              <a:ext uri="{FF2B5EF4-FFF2-40B4-BE49-F238E27FC236}">
                <a16:creationId xmlns:a16="http://schemas.microsoft.com/office/drawing/2014/main" id="{00A1797E-6397-280B-2ED5-2CFF3002E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9332" y="6434170"/>
            <a:ext cx="526193" cy="365125"/>
          </a:xfrm>
        </p:spPr>
        <p:txBody>
          <a:bodyPr/>
          <a:lstStyle/>
          <a:p>
            <a:fld id="{941DA6A7-3258-41A1-A4A2-4F99643AA98F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B90FDC4-0590-5600-70FA-34F28782D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72" y="1411576"/>
            <a:ext cx="7297882" cy="52803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2D5DA62-528C-08C7-ABB7-4083122DF4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268"/>
          <a:stretch>
            <a:fillRect/>
          </a:stretch>
        </p:blipFill>
        <p:spPr>
          <a:xfrm>
            <a:off x="7352578" y="1480867"/>
            <a:ext cx="4408186" cy="27009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5887A19-D527-0B7C-0965-977C15A10E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999"/>
          <a:stretch>
            <a:fillRect/>
          </a:stretch>
        </p:blipFill>
        <p:spPr>
          <a:xfrm>
            <a:off x="7376281" y="4100286"/>
            <a:ext cx="4365988" cy="276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75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16266</TotalTime>
  <Words>2434</Words>
  <Application>Microsoft Office PowerPoint</Application>
  <PresentationFormat>宽屏</PresentationFormat>
  <Paragraphs>281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3" baseType="lpstr">
      <vt:lpstr>等线</vt:lpstr>
      <vt:lpstr>等线 Light</vt:lpstr>
      <vt:lpstr>Arial</vt:lpstr>
      <vt:lpstr>Cambria Math</vt:lpstr>
      <vt:lpstr>Office 主题​​</vt:lpstr>
      <vt:lpstr>PowerPoint 演示文稿</vt:lpstr>
      <vt:lpstr>LoRa today</vt:lpstr>
      <vt:lpstr>LoRa primer</vt:lpstr>
      <vt:lpstr>Problem: overlapping channel interference</vt:lpstr>
      <vt:lpstr>Problem: overlapping channel interference</vt:lpstr>
      <vt:lpstr>Weakness of existing methods </vt:lpstr>
      <vt:lpstr>Insight: different onset and offset times</vt:lpstr>
      <vt:lpstr>Challenge 1: how to capture target packet?</vt:lpstr>
      <vt:lpstr>Challenge 2: which elimination is valid?</vt:lpstr>
      <vt:lpstr>Challenge 2: which elimination is valid?</vt:lpstr>
      <vt:lpstr>Challenge 3: how to efficiently achieve valid elimination? </vt:lpstr>
      <vt:lpstr>Overview of Hole </vt:lpstr>
      <vt:lpstr>Evaluation: experimental setup </vt:lpstr>
      <vt:lpstr>Evaluation: different duty cycle</vt:lpstr>
      <vt:lpstr>Evaluation: different SNR</vt:lpstr>
      <vt:lpstr>Evaluation: ablation study</vt:lpstr>
      <vt:lpstr>Conclusion</vt:lpstr>
      <vt:lpstr>Thanks for listening! Q&amp;A  Email: yufubupt@163.com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夫 于</dc:creator>
  <cp:lastModifiedBy>夫 于</cp:lastModifiedBy>
  <cp:revision>1271</cp:revision>
  <dcterms:created xsi:type="dcterms:W3CDTF">2023-07-20T01:40:12Z</dcterms:created>
  <dcterms:modified xsi:type="dcterms:W3CDTF">2026-06-03T01:30:23Z</dcterms:modified>
</cp:coreProperties>
</file>