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50.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6"/>
  </p:notesMasterIdLst>
  <p:sldIdLst>
    <p:sldId id="256" r:id="rId2"/>
    <p:sldId id="257" r:id="rId3"/>
    <p:sldId id="307" r:id="rId4"/>
    <p:sldId id="284" r:id="rId5"/>
    <p:sldId id="325" r:id="rId6"/>
    <p:sldId id="286" r:id="rId7"/>
    <p:sldId id="287" r:id="rId8"/>
    <p:sldId id="329" r:id="rId9"/>
    <p:sldId id="326" r:id="rId10"/>
    <p:sldId id="315" r:id="rId11"/>
    <p:sldId id="316" r:id="rId12"/>
    <p:sldId id="317" r:id="rId13"/>
    <p:sldId id="310" r:id="rId14"/>
    <p:sldId id="319" r:id="rId15"/>
    <p:sldId id="318" r:id="rId16"/>
    <p:sldId id="293" r:id="rId17"/>
    <p:sldId id="327" r:id="rId18"/>
    <p:sldId id="312" r:id="rId19"/>
    <p:sldId id="321" r:id="rId20"/>
    <p:sldId id="322" r:id="rId21"/>
    <p:sldId id="323" r:id="rId22"/>
    <p:sldId id="324" r:id="rId23"/>
    <p:sldId id="328" r:id="rId24"/>
    <p:sldId id="306" r:id="rId25"/>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94E71-B686-4375-854F-761111D5EBB6}" v="185" dt="2025-08-03T15:03:25.4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8" autoAdjust="0"/>
    <p:restoredTop sz="61295" autoAdjust="0"/>
  </p:normalViewPr>
  <p:slideViewPr>
    <p:cSldViewPr>
      <p:cViewPr varScale="1">
        <p:scale>
          <a:sx n="44" d="100"/>
          <a:sy n="44" d="100"/>
        </p:scale>
        <p:origin x="87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1D4F1D9-16AF-4212-A1CE-16482FA2A090}" type="datetimeFigureOut">
              <a:rPr lang="zh-CN" altLang="en-US" smtClean="0"/>
              <a:t>2025/8/8</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7E06E6E-D524-4BD0-83CD-D9E7E45E7EC3}" type="slidenum">
              <a:rPr lang="zh-CN" altLang="en-US" smtClean="0"/>
              <a:t>‹#›</a:t>
            </a:fld>
            <a:endParaRPr lang="zh-CN" altLang="en-US"/>
          </a:p>
        </p:txBody>
      </p:sp>
    </p:spTree>
    <p:extLst>
      <p:ext uri="{BB962C8B-B14F-4D97-AF65-F5344CB8AC3E}">
        <p14:creationId xmlns:p14="http://schemas.microsoft.com/office/powerpoint/2010/main" val="282123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Good afternoon, everyone. My name is Yin Xu, and I’m from the University of Science and Technology of China. It is my pleasure to present our work today, Federated Learning Framework with Personalized Model Compression and Privacy Protection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7E06E6E-D524-4BD0-83CD-D9E7E45E7EC3}" type="slidenum">
              <a:rPr lang="zh-CN" altLang="en-US" smtClean="0"/>
              <a:t>1</a:t>
            </a:fld>
            <a:endParaRPr lang="zh-CN" altLang="en-US"/>
          </a:p>
        </p:txBody>
      </p:sp>
    </p:spTree>
    <p:extLst>
      <p:ext uri="{BB962C8B-B14F-4D97-AF65-F5344CB8AC3E}">
        <p14:creationId xmlns:p14="http://schemas.microsoft.com/office/powerpoint/2010/main" val="134821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85B1-7147-51A9-8C8D-3B8D8321B45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B126EA-316A-44FE-DFF5-20A16C5C003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107729-EED4-7274-84E5-521AE88D4D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To address the joint optimization of communication cost, privacy protection, and model accuracy, we formulate the problem as a two-stage Stackelberg game. On the client side, the goal is to balance communication overhead and reward—that is, each client aims to minimize its own resource consumption while maximizing the reward it receives. On the server side, the objective is to trade off between the payment and the speed of model convergence. To achieve the two goals, </a:t>
            </a:r>
            <a:r>
              <a:rPr lang="en-US" altLang="zh-CN" sz="1200" kern="1200" dirty="0">
                <a:solidFill>
                  <a:schemeClr val="tx1"/>
                </a:solidFill>
                <a:effectLst/>
                <a:latin typeface="+mn-lt"/>
                <a:ea typeface="+mn-ea"/>
                <a:cs typeface="+mn-cs"/>
              </a:rPr>
              <a:t>we propose a two-step design approach: Step 1: We define utility functions for both the server and the clients. These functions describe their respective preferences and trade-offs, and guide their optimal decisions. Step 2: Based on Stackelberg equilibrium theory, we derive the optimal strategy functions for both parties, where the server acts as the leader and the clients act as followers. This game-theoretic formulation ensures that both the server and the clients act rationally under their own interests, while still achieving a globally efficient, privacy-aware, and incentive-compatible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kəmˈpætəb</a:t>
            </a:r>
            <a:r>
              <a:rPr lang="en-US" altLang="zh-CN" sz="1200" b="0" i="0" kern="1200">
                <a:solidFill>
                  <a:schemeClr val="tx1"/>
                </a:solidFill>
                <a:effectLst/>
                <a:latin typeface="+mn-lt"/>
                <a:ea typeface="+mn-ea"/>
                <a:cs typeface="+mn-cs"/>
              </a:rPr>
              <a:t>(ə)l/ </a:t>
            </a:r>
            <a:r>
              <a:rPr lang="en-US" altLang="zh-CN" sz="1200" kern="1200">
                <a:solidFill>
                  <a:schemeClr val="tx1"/>
                </a:solidFill>
                <a:effectLst/>
                <a:latin typeface="+mn-lt"/>
                <a:ea typeface="+mn-ea"/>
                <a:cs typeface="+mn-cs"/>
              </a:rPr>
              <a:t>federated </a:t>
            </a:r>
            <a:r>
              <a:rPr lang="en-US" altLang="zh-CN" sz="1200" kern="1200" dirty="0">
                <a:solidFill>
                  <a:schemeClr val="tx1"/>
                </a:solidFill>
                <a:effectLst/>
                <a:latin typeface="+mn-lt"/>
                <a:ea typeface="+mn-ea"/>
                <a:cs typeface="+mn-cs"/>
              </a:rPr>
              <a:t>learning process.</a:t>
            </a: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federated learning, the server and clients have different objectives: the server wants to achieve high-quality updates with minimal payment, while each client wants to minimize communication and computation costs while maximizing its reward. Modeling this interaction as a Stackelberg game captures the leader–follower dynamic, where the server (leader) first sets the payment and each client (follower) then chooses its compression rate accordingly. This game-theoretic approach forms a unique equilibrium that optimally balances both parties’ utilities.</a:t>
            </a:r>
            <a:endParaRPr lang="zh-CN" altLang="en-US" dirty="0"/>
          </a:p>
        </p:txBody>
      </p:sp>
      <p:sp>
        <p:nvSpPr>
          <p:cNvPr id="4" name="灯片编号占位符 3">
            <a:extLst>
              <a:ext uri="{FF2B5EF4-FFF2-40B4-BE49-F238E27FC236}">
                <a16:creationId xmlns:a16="http://schemas.microsoft.com/office/drawing/2014/main" id="{54753AA8-B312-A368-4830-CA00C101D6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60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CDEE-366B-56CD-1E3C-EB66250574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C38D9A7-D395-FC71-1CCA-57C9FC5DD33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BA3EF23B-ABF4-5C67-4317-2A04CA6E88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mn-ea"/>
                    <a:cs typeface="Times New Roman" panose="02020603050405020304" pitchFamily="18" charset="0"/>
                  </a:rPr>
                  <a:t>Specifically, the server utility is determined by global model accuracy, total payment to clients, and aggregation overhead. According to the experimental results, we model local accuracy as a convex function of the compression rate</a:t>
                </a:r>
                <a:r>
                  <a:rPr lang="en-US" altLang="zh-CN" sz="1200" b="0" i="0" kern="1200" dirty="0">
                    <a:solidFill>
                      <a:schemeClr val="tx1"/>
                    </a:solidFill>
                    <a:effectLst/>
                    <a:latin typeface="+mn-lt"/>
                    <a:ea typeface="+mn-ea"/>
                    <a:cs typeface="+mn-cs"/>
                  </a:rPr>
                  <a:t> </a:t>
                </a:r>
                <a:r>
                  <a:rPr lang="en-US" altLang="zh-CN" sz="1800" kern="100" dirty="0">
                    <a:effectLst/>
                    <a:latin typeface="Times New Roman" panose="02020603050405020304" pitchFamily="18" charset="0"/>
                    <a:ea typeface="+mn-ea"/>
                    <a:cs typeface="Times New Roman" panose="02020603050405020304" pitchFamily="18" charset="0"/>
                  </a:rPr>
                  <a:t>and the privacy budget.</a:t>
                </a:r>
                <a:endParaRPr lang="zh-CN" altLang="en-US" dirty="0"/>
              </a:p>
            </p:txBody>
          </p:sp>
        </mc:Choice>
        <mc:Fallback xmlns="">
          <p:sp>
            <p:nvSpPr>
              <p:cNvPr id="3" name="备注占位符 2">
                <a:extLst>
                  <a:ext uri="{FF2B5EF4-FFF2-40B4-BE49-F238E27FC236}">
                    <a16:creationId xmlns:a16="http://schemas.microsoft.com/office/drawing/2014/main" id="{BA3EF23B-ABF4-5C67-4317-2A04CA6E88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Now let’s move on to the Server Utility Design. The utility of the server is determined by three main factors:(1) the overall accuracy of the global model,(2) the total rewards it pays to participating clients, and (3) the operational costs associated with managing and aggregating model updates. To understand how model accuracy impacts utility, we first examine the local model accuracy of each client. As shown in the figures, we empirically analyze the relationship between model accuracy, compression rate, and privacy budget on both MNIST and CIFAR-10 datasets. From the 3D fitting surfaces, we observe that the local accuracy of client </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𝑖</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denoted as</a:t>
                </a:r>
                <a:r>
                  <a:rPr lang="zh-CN" altLang="zh-CN" sz="1800" b="1" i="0" kern="0">
                    <a:solidFill>
                      <a:srgbClr val="000000"/>
                    </a:solidFill>
                    <a:latin typeface="Cambria Math" panose="02040503050406030204" pitchFamily="18" charset="0"/>
                  </a:rPr>
                  <a:t>〖</a:t>
                </a:r>
                <a:r>
                  <a:rPr lang="en-US" altLang="zh-CN" sz="1800" b="1" i="0" kern="0">
                    <a:solidFill>
                      <a:srgbClr val="000000"/>
                    </a:solidFill>
                    <a:latin typeface="Cambria Math" panose="02040503050406030204" pitchFamily="18" charset="0"/>
                    <a:ea typeface="Cambria Math" panose="02040503050406030204" pitchFamily="18" charset="0"/>
                  </a:rPr>
                  <a:t>  </a:t>
                </a:r>
                <a:r>
                  <a:rPr lang="en-US" altLang="zh-CN" sz="1800" b="1" i="0"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𝛺</a:t>
                </a:r>
                <a:r>
                  <a:rPr lang="zh-CN" altLang="zh-CN" sz="1800" b="1" i="0"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a:t>〗_</a:t>
                </a:r>
                <a:r>
                  <a:rPr lang="en-US" altLang="zh-CN" sz="1800" b="1" i="0"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𝑖^𝑡</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 can be well approximated by a convex function with respect to the compression rate and the privacy budget. This observation allows us to formulate the server’s utility function in a mathematically tractable form, where the objective is to maximize the aggregated accuracy while minimizing incentive payments and operational overhead.</a:t>
                </a:r>
                <a:endParaRPr lang="zh-CN" altLang="en-US" dirty="0"/>
              </a:p>
            </p:txBody>
          </p:sp>
        </mc:Fallback>
      </mc:AlternateContent>
      <p:sp>
        <p:nvSpPr>
          <p:cNvPr id="4" name="灯片编号占位符 3">
            <a:extLst>
              <a:ext uri="{FF2B5EF4-FFF2-40B4-BE49-F238E27FC236}">
                <a16:creationId xmlns:a16="http://schemas.microsoft.com/office/drawing/2014/main" id="{78CA1E39-1492-B3DA-86AB-7A350B07127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816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E25D1-4D2E-A0E1-4246-24C678E746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E06E2F-4ED1-F892-3A3F-040715D586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51DE701-C142-D521-8BEF-51E1978727BE}"/>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Then, client utility considers reward, communication cost, privacy cost, and computation cost, guiding each client to choose a suitable </a:t>
            </a:r>
            <a:r>
              <a:rPr lang="en-US" altLang="zh-CN" sz="1200" b="0" i="0" kern="1200" dirty="0">
                <a:solidFill>
                  <a:schemeClr val="tx1"/>
                </a:solidFill>
                <a:effectLst/>
                <a:latin typeface="+mn-lt"/>
                <a:ea typeface="+mn-ea"/>
                <a:cs typeface="+mn-cs"/>
              </a:rPr>
              <a:t>compression rate</a:t>
            </a:r>
            <a:r>
              <a:rPr lang="en-US" altLang="zh-CN" dirty="0"/>
              <a:t> </a:t>
            </a:r>
            <a:br>
              <a:rPr lang="en-US" altLang="zh-CN" dirty="0"/>
            </a:br>
            <a:r>
              <a:rPr lang="en-US" altLang="zh-CN" sz="1200" kern="1200" dirty="0">
                <a:solidFill>
                  <a:schemeClr val="tx1"/>
                </a:solidFill>
                <a:effectLst/>
                <a:latin typeface="+mn-lt"/>
                <a:ea typeface="+mn-ea"/>
                <a:cs typeface="+mn-cs"/>
              </a:rPr>
              <a:t>that maximizes its own utility under a given payment.</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5EF1990E-72C9-D3E1-AEC9-5571B6D756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061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Next, the key is how to determine the optimal strategy set for both the server and the clients. To begin with, we assume that the server announces a fixed payment amount </a:t>
                </a:r>
                <a14:m>
                  <m:oMath xmlns:m="http://schemas.openxmlformats.org/officeDocument/2006/math">
                    <m:sSup>
                      <m:sSupPr>
                        <m:ctrlPr>
                          <a:rPr lang="zh-CN" altLang="zh-CN" sz="1800" i="1" smtClean="0">
                            <a:latin typeface="Cambria Math" panose="02040503050406030204" pitchFamily="18" charset="0"/>
                          </a:rPr>
                        </m:ctrlPr>
                      </m:sSupPr>
                      <m:e>
                        <m:r>
                          <a:rPr lang="en-US" altLang="zh-CN" sz="1800" i="1">
                            <a:latin typeface="Cambria Math" panose="02040503050406030204" pitchFamily="18" charset="0"/>
                          </a:rPr>
                          <m:t>𝑅</m:t>
                        </m:r>
                      </m:e>
                      <m:sup>
                        <m:r>
                          <a:rPr lang="en-US" altLang="zh-CN" sz="1800" i="1">
                            <a:latin typeface="Cambria Math" panose="02040503050406030204" pitchFamily="18" charset="0"/>
                          </a:rPr>
                          <m:t>𝑡</m:t>
                        </m:r>
                      </m:sup>
                    </m:sSup>
                    <m:r>
                      <a:rPr lang="en-US" altLang="zh-CN" sz="1800" i="1">
                        <a:latin typeface="Cambria Math" panose="02040503050406030204" pitchFamily="18" charset="0"/>
                      </a:rPr>
                      <m:t> </m:t>
                    </m:r>
                  </m:oMath>
                </a14:m>
                <a:r>
                  <a:rPr lang="en-US" altLang="zh-CN" sz="1800" dirty="0">
                    <a:effectLst/>
                    <a:latin typeface="Times New Roman" panose="02020603050405020304" pitchFamily="18" charset="0"/>
                    <a:ea typeface="等线" panose="02010600030101010101" pitchFamily="2" charset="-122"/>
                  </a:rPr>
                  <a:t>. Under this condition, each client solves for its optimal personalized compression rate to maximize its own utility. After</a:t>
                </a:r>
                <a:r>
                  <a:rPr lang="en-US" altLang="zh-CN" sz="1800" baseline="0" dirty="0">
                    <a:effectLst/>
                    <a:latin typeface="Times New Roman" panose="02020603050405020304" pitchFamily="18" charset="0"/>
                    <a:ea typeface="+mn-ea"/>
                  </a:rPr>
                  <a:t> Theoretical Analysis</a:t>
                </a:r>
                <a:r>
                  <a:rPr lang="en-US" altLang="zh-CN" sz="1800" dirty="0">
                    <a:effectLst/>
                    <a:latin typeface="Times New Roman" panose="02020603050405020304" pitchFamily="18" charset="0"/>
                    <a:ea typeface="等线" panose="02010600030101010101" pitchFamily="2" charset="-122"/>
                  </a:rPr>
                  <a:t>, we are able to derive a closed-form expression. This means that</a:t>
                </a:r>
                <a:r>
                  <a:rPr lang="en-US" altLang="zh-CN" sz="1800" baseline="0" dirty="0">
                    <a:effectLst/>
                    <a:latin typeface="Times New Roman" panose="02020603050405020304" pitchFamily="18" charset="0"/>
                    <a:ea typeface="等线" panose="02010600030101010101" pitchFamily="2" charset="-122"/>
                  </a:rPr>
                  <a:t>, </a:t>
                </a:r>
                <a:r>
                  <a:rPr lang="en-US" altLang="zh-CN" sz="1800" dirty="0">
                    <a:effectLst/>
                    <a:latin typeface="Times New Roman" panose="02020603050405020304" pitchFamily="18" charset="0"/>
                    <a:ea typeface="等线" panose="02010600030101010101" pitchFamily="2" charset="-122"/>
                  </a:rPr>
                  <a:t>once the server</a:t>
                </a:r>
                <a:r>
                  <a:rPr lang="en-US" altLang="zh-CN" sz="1800" baseline="0" dirty="0">
                    <a:effectLst/>
                    <a:latin typeface="Times New Roman" panose="02020603050405020304" pitchFamily="18" charset="0"/>
                    <a:ea typeface="等线" panose="02010600030101010101" pitchFamily="2" charset="-122"/>
                  </a:rPr>
                  <a:t> </a:t>
                </a:r>
                <a:r>
                  <a:rPr lang="en-US" altLang="zh-CN" sz="1800" dirty="0">
                    <a:effectLst/>
                    <a:latin typeface="Times New Roman" panose="02020603050405020304" pitchFamily="18" charset="0"/>
                    <a:ea typeface="等线" panose="02010600030101010101" pitchFamily="2" charset="-122"/>
                  </a:rPr>
                  <a:t>has made its payment decision, each client can quickly compute its best response strategy. After obtaining all clients’ optimal compression rates, the server can then update its own strategy. Through this two-step process, we reach an equilibrium where both the server and the clients act optimally under their own objectives.</a:t>
                </a:r>
                <a:endParaRPr lang="zh-CN" altLang="en-US" dirty="0"/>
              </a:p>
            </p:txBody>
          </p:sp>
        </mc:Choice>
        <mc:Fallback xmlns="">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Next, let’s look at how we determine the optimal strategy set for both the server and the clients. To begin with, we assume that the server announces a fixed payment amount </a:t>
                </a:r>
                <a:r>
                  <a:rPr lang="en-US" altLang="zh-CN" sz="1800" i="0">
                    <a:latin typeface="Cambria Math" panose="02040503050406030204" pitchFamily="18" charset="0"/>
                  </a:rPr>
                  <a:t>𝑅</a:t>
                </a:r>
                <a:r>
                  <a:rPr lang="zh-CN" altLang="zh-CN" sz="1800" i="0">
                    <a:latin typeface="Cambria Math" panose="02040503050406030204" pitchFamily="18" charset="0"/>
                  </a:rPr>
                  <a:t>^</a:t>
                </a:r>
                <a:r>
                  <a:rPr lang="en-US" altLang="zh-CN" sz="1800" i="0">
                    <a:latin typeface="Cambria Math" panose="02040503050406030204" pitchFamily="18" charset="0"/>
                  </a:rPr>
                  <a:t>𝑡  </a:t>
                </a:r>
                <a:r>
                  <a:rPr lang="en-US" altLang="zh-CN" sz="1800" dirty="0">
                    <a:effectLst/>
                    <a:latin typeface="Times New Roman" panose="02020603050405020304" pitchFamily="18" charset="0"/>
                    <a:ea typeface="等线" panose="02010600030101010101" pitchFamily="2" charset="-122"/>
                  </a:rPr>
                  <a:t>. Under this condition, each client solves for its optimal personalized compression rate, denoted as </a:t>
                </a:r>
                <a:r>
                  <a:rPr lang="en-US"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𝛾</a:t>
                </a:r>
                <a:r>
                  <a:rPr lang="zh-CN"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_</a:t>
                </a:r>
                <a:r>
                  <a:rPr lang="en-US"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𝑖^</a:t>
                </a:r>
                <a:r>
                  <a:rPr lang="zh-CN"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a:t>
                </a:r>
                <a:r>
                  <a:rPr lang="en-US"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𝑡∗</a:t>
                </a:r>
                <a:r>
                  <a:rPr lang="zh-CN"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a:t>
                </a:r>
                <a:r>
                  <a:rPr lang="en-US" altLang="zh-CN" sz="1800" dirty="0">
                    <a:effectLst/>
                    <a:latin typeface="Times New Roman" panose="02020603050405020304" pitchFamily="18" charset="0"/>
                    <a:ea typeface="等线" panose="02010600030101010101" pitchFamily="2" charset="-122"/>
                  </a:rPr>
                  <a:t>, in order to maximize its own utility. Thanks to the analytical formulation of the client’s utility function, we are able to derive a closed-form expression for this optimal compression rate. This means that, within the Stackelberg game framework, once the leader—the server—has made its payment decision, each follower—the client—can immediately compute and execute its best response strategy </a:t>
                </a:r>
                <a:r>
                  <a:rPr lang="en-US"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𝛾</a:t>
                </a:r>
                <a:r>
                  <a:rPr lang="zh-CN"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_</a:t>
                </a:r>
                <a:r>
                  <a:rPr lang="en-US"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𝑖^</a:t>
                </a:r>
                <a:r>
                  <a:rPr lang="zh-CN"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a:t>
                </a:r>
                <a:r>
                  <a:rPr lang="en-US"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𝑡∗</a:t>
                </a:r>
                <a:r>
                  <a:rPr lang="zh-CN" altLang="zh-CN" sz="1800" i="0">
                    <a:solidFill>
                      <a:prstClr val="black"/>
                    </a:solidFill>
                    <a:latin typeface="Cambria Math" panose="02040503050406030204" pitchFamily="18" charset="0"/>
                    <a:ea typeface="Cambria Math" panose="02040503050406030204" pitchFamily="18" charset="0"/>
                    <a:cs typeface="Cambria Math" panose="02040503050406030204" pitchFamily="18" charset="0"/>
                  </a:rPr>
                  <a:t>)</a:t>
                </a:r>
                <a:r>
                  <a:rPr lang="en-US" altLang="zh-CN" sz="1800" dirty="0">
                    <a:effectLst/>
                    <a:latin typeface="Times New Roman" panose="02020603050405020304" pitchFamily="18" charset="0"/>
                    <a:ea typeface="等线" panose="02010600030101010101" pitchFamily="2" charset="-122"/>
                  </a:rPr>
                  <a:t>. After obtaining all clients’ optimal compression rates, the server can then update its own strategy by computing the optimal payment </a:t>
                </a:r>
                <a:r>
                  <a:rPr lang="zh-CN" altLang="zh-CN" sz="1800" i="0">
                    <a:solidFill>
                      <a:srgbClr val="000000"/>
                    </a:solidFill>
                    <a:latin typeface="Cambria Math" panose="02040503050406030204" pitchFamily="18" charset="0"/>
                  </a:rPr>
                  <a:t>〖</a:t>
                </a:r>
                <a:r>
                  <a:rPr lang="en-US" altLang="zh-CN" sz="1800" b="0" i="0">
                    <a:solidFill>
                      <a:srgbClr val="000000"/>
                    </a:solidFill>
                    <a:latin typeface="Cambria Math" panose="02040503050406030204" pitchFamily="18" charset="0"/>
                    <a:ea typeface="Cambria Math" panose="02040503050406030204" pitchFamily="18" charset="0"/>
                  </a:rPr>
                  <a:t> </a:t>
                </a:r>
                <a:r>
                  <a:rPr lang="en-US" altLang="zh-CN" sz="1800" b="0" i="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𝑅</a:t>
                </a:r>
                <a:r>
                  <a:rPr lang="zh-CN" altLang="zh-CN" sz="1800" b="0" i="0">
                    <a:solidFill>
                      <a:srgbClr val="000000"/>
                    </a:solidFill>
                    <a:latin typeface="Cambria Math" panose="02040503050406030204" pitchFamily="18" charset="0"/>
                    <a:ea typeface="Cambria Math" panose="02040503050406030204" pitchFamily="18" charset="0"/>
                    <a:cs typeface="Cambria Math" panose="02040503050406030204" pitchFamily="18" charset="0"/>
                  </a:rPr>
                  <a:t>〗^(</a:t>
                </a:r>
                <a:r>
                  <a:rPr lang="en-US" altLang="zh-CN" sz="1800" b="0" i="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𝑡∗</a:t>
                </a:r>
                <a:r>
                  <a:rPr lang="zh-CN" altLang="zh-CN" sz="1800" b="0" i="0">
                    <a:solidFill>
                      <a:srgbClr val="000000"/>
                    </a:solidFill>
                    <a:latin typeface="Cambria Math" panose="02040503050406030204" pitchFamily="18" charset="0"/>
                    <a:ea typeface="Cambria Math" panose="02040503050406030204" pitchFamily="18" charset="0"/>
                    <a:cs typeface="Cambria Math" panose="02040503050406030204" pitchFamily="18" charset="0"/>
                  </a:rPr>
                  <a:t>)</a:t>
                </a:r>
                <a:r>
                  <a:rPr lang="en-US" altLang="zh-CN" sz="1800" b="0" i="0">
                    <a:solidFill>
                      <a:srgbClr val="000000"/>
                    </a:solidFill>
                    <a:latin typeface="Cambria Math" panose="02040503050406030204" pitchFamily="18" charset="0"/>
                    <a:ea typeface="Cambria Math" panose="02040503050406030204" pitchFamily="18" charset="0"/>
                    <a:cs typeface="Cambria Math" panose="02040503050406030204" pitchFamily="18" charset="0"/>
                  </a:rPr>
                  <a:t>  </a:t>
                </a:r>
                <a:r>
                  <a:rPr lang="en-US" altLang="zh-CN" sz="1800" dirty="0">
                    <a:effectLst/>
                    <a:latin typeface="Times New Roman" panose="02020603050405020304" pitchFamily="18" charset="0"/>
                    <a:ea typeface="等线" panose="02010600030101010101" pitchFamily="2" charset="-122"/>
                  </a:rPr>
                  <a:t>. This is done by solving a specific equation using the Newton-Raphson method, which ensures efficient convergence. Through this two-step process, we reach an equilibrium where both the server and the clients act optimally under their own objectives.</a:t>
                </a:r>
                <a:endParaRPr lang="zh-CN" altLang="en-US" dirty="0"/>
              </a:p>
            </p:txBody>
          </p:sp>
        </mc:Fallback>
      </mc:AlternateContent>
      <p:sp>
        <p:nvSpPr>
          <p:cNvPr id="4" name="灯片编号占位符 3"/>
          <p:cNvSpPr>
            <a:spLocks noGrp="1"/>
          </p:cNvSpPr>
          <p:nvPr>
            <p:ph type="sldNum" sz="quarter" idx="10"/>
          </p:nvPr>
        </p:nvSpPr>
        <p:spPr/>
        <p:txBody>
          <a:bodyPr/>
          <a:lstStyle/>
          <a:p>
            <a:fld id="{27E06E6E-D524-4BD0-83CD-D9E7E45E7EC3}" type="slidenum">
              <a:rPr lang="zh-CN" altLang="en-US" smtClean="0"/>
              <a:t>13</a:t>
            </a:fld>
            <a:endParaRPr lang="zh-CN" altLang="en-US"/>
          </a:p>
        </p:txBody>
      </p:sp>
    </p:spTree>
    <p:extLst>
      <p:ext uri="{BB962C8B-B14F-4D97-AF65-F5344CB8AC3E}">
        <p14:creationId xmlns:p14="http://schemas.microsoft.com/office/powerpoint/2010/main" val="353736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FE4B-6734-5782-84EA-07EC83F741D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0E012C-2A6A-9CFA-A3E7-7651610EAD7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D197B26A-441B-5BFF-37AB-99AF641ACD00}"/>
                  </a:ext>
                </a:extLst>
              </p:cNvPr>
              <p:cNvSpPr>
                <a:spLocks noGrp="1"/>
              </p:cNvSpPr>
              <p:nvPr>
                <p:ph type="body" idx="1"/>
              </p:nvPr>
            </p:nvSpPr>
            <p:spPr/>
            <p:txBody>
              <a:bodyPr/>
              <a:lstStyle/>
              <a:p>
                <a:r>
                  <a:rPr lang="en-US" altLang="zh-CN" dirty="0"/>
                  <a:t>Next, we further consider a realistic federated learning scenario</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səˈnærioʊ</a:t>
                </a:r>
                <a:r>
                  <a:rPr lang="en-US" altLang="zh-CN" sz="1200" b="0" i="0" kern="1200" dirty="0">
                    <a:solidFill>
                      <a:schemeClr val="tx1"/>
                    </a:solidFill>
                    <a:effectLst/>
                    <a:latin typeface="+mn-lt"/>
                    <a:ea typeface="+mn-ea"/>
                    <a:cs typeface="+mn-cs"/>
                  </a:rPr>
                  <a:t>/</a:t>
                </a:r>
                <a:r>
                  <a:rPr lang="en-US" altLang="zh-CN" dirty="0"/>
                  <a:t>, that is,</a:t>
                </a:r>
                <a:r>
                  <a:rPr lang="zh-CN" altLang="en-US" dirty="0"/>
                  <a:t> </a:t>
                </a:r>
                <a:r>
                  <a:rPr lang="en-US" altLang="zh-CN" dirty="0"/>
                  <a:t>communication resources are often limited. To solve the game under this constraint, we first construct the </a:t>
                </a:r>
                <a:r>
                  <a:rPr lang="en-US" altLang="zh-CN" dirty="0" err="1"/>
                  <a:t>Lagrangian</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lə'grændʒiən</a:t>
                </a:r>
                <a:r>
                  <a:rPr lang="en-US" altLang="zh-CN" sz="1200" b="0" i="0" kern="1200" dirty="0">
                    <a:solidFill>
                      <a:schemeClr val="tx1"/>
                    </a:solidFill>
                    <a:effectLst/>
                    <a:latin typeface="+mn-lt"/>
                    <a:ea typeface="+mn-ea"/>
                    <a:cs typeface="+mn-cs"/>
                  </a:rPr>
                  <a:t>/</a:t>
                </a:r>
                <a:r>
                  <a:rPr lang="en-US" altLang="zh-CN" dirty="0"/>
                  <a:t> function by incorporating the communication constraint. We also introduce a tunable parameter to help balance the trade-off between model performance and communication usage.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Actually, there exists a more challenging problem to be solved. In our problem formulation, our game model assumes full-information play; that is, the parameters of the server and clients are known. However, it may be unrealistic in real-world applications. Moreover, it also may cause privacy leakage risk. Therefore, future work could extend it to the </a:t>
                </a:r>
                <a:r>
                  <a:rPr lang="en-US" altLang="zh-CN" dirty="0"/>
                  <a:t>Incomplete Information Game</a:t>
                </a:r>
                <a:r>
                  <a:rPr lang="en-US" altLang="zh-CN" sz="1200" kern="1200" dirty="0">
                    <a:solidFill>
                      <a:schemeClr val="tx1"/>
                    </a:solidFill>
                    <a:effectLst/>
                    <a:latin typeface="+mn-lt"/>
                    <a:ea typeface="+mn-ea"/>
                    <a:cs typeface="+mn-cs"/>
                  </a:rPr>
                  <a:t>. Moreover, we have evaluated our proposed framework </a:t>
                </a:r>
                <a:r>
                  <a:rPr lang="en-US" altLang="zh-CN" sz="1200" kern="1200" dirty="0" err="1">
                    <a:solidFill>
                      <a:schemeClr val="tx1"/>
                    </a:solidFill>
                    <a:effectLst/>
                    <a:latin typeface="+mn-lt"/>
                    <a:ea typeface="+mn-ea"/>
                    <a:cs typeface="+mn-cs"/>
                  </a:rPr>
                  <a:t>FedCP</a:t>
                </a:r>
                <a:r>
                  <a:rPr lang="en-US" altLang="zh-CN" sz="1200" kern="1200" dirty="0">
                    <a:solidFill>
                      <a:schemeClr val="tx1"/>
                    </a:solidFill>
                    <a:effectLst/>
                    <a:latin typeface="+mn-lt"/>
                    <a:ea typeface="+mn-ea"/>
                    <a:cs typeface="+mn-cs"/>
                  </a:rPr>
                  <a:t> in simulated environments with up to 120 clients. It still needs validation in larger-scale or unreliable network settings. We will continue to study it in the future.</a:t>
                </a:r>
                <a:endParaRPr lang="zh-CN" altLang="zh-CN" sz="1200" kern="1200" dirty="0">
                  <a:solidFill>
                    <a:schemeClr val="tx1"/>
                  </a:solidFill>
                  <a:effectLst/>
                  <a:latin typeface="+mn-lt"/>
                  <a:ea typeface="+mn-ea"/>
                  <a:cs typeface="+mn-cs"/>
                </a:endParaRPr>
              </a:p>
              <a:p>
                <a:endParaRPr lang="zh-CN" altLang="en-US" dirty="0"/>
              </a:p>
            </p:txBody>
          </p:sp>
        </mc:Choice>
        <mc:Fallback xmlns="">
          <p:sp>
            <p:nvSpPr>
              <p:cNvPr id="3" name="备注占位符 2"/>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Then, we need to define the utility of each EDP. Note that, each EDP will confront with three cases when trading. Case 1</a:t>
                </a:r>
                <a:r>
                  <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has already cached enough content k for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requesters. Case 2: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needs to buy content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from some adjacent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əˈdʒeɪs</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nt</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EDPs. Case 3: Both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other EDPs do not cache enough content k. So, the EDP needs to download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uncached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portion from the center. Under three cases, the utility of each EDP is the incomes minus the outcomes. Here, we consider the trading income is : dynamic price multiplied by the number of requesters. Note, the dynamic price is influenced by other EDPs’ strategies. Meanwhile, each EDP can obtain some benefits by sharing contents.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a:extLst>
              <a:ext uri="{FF2B5EF4-FFF2-40B4-BE49-F238E27FC236}">
                <a16:creationId xmlns:a16="http://schemas.microsoft.com/office/drawing/2014/main" id="{B59CC129-BCA8-AD30-F32F-44E96E58D6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0631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7E3C-A79A-A783-50B2-77D336446D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30E0B7-24CD-6148-23DF-A500C1667F8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59A80628-A8BF-482F-DCBA-3ED8BDA5F042}"/>
                  </a:ext>
                </a:extLst>
              </p:cNvPr>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Then, </a:t>
                </a:r>
                <a:r>
                  <a:rPr lang="en-US" altLang="zh-CN" sz="1800" dirty="0"/>
                  <a:t>we apply backward induction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ɪnˈdʌkʃ</a:t>
                </a:r>
                <a:r>
                  <a:rPr lang="en-US" altLang="zh-CN" sz="1200" b="0" i="0" kern="1200" dirty="0">
                    <a:solidFill>
                      <a:schemeClr val="tx1"/>
                    </a:solidFill>
                    <a:effectLst/>
                    <a:latin typeface="+mn-lt"/>
                    <a:ea typeface="+mn-ea"/>
                    <a:cs typeface="+mn-cs"/>
                  </a:rPr>
                  <a:t>(ə)n/ </a:t>
                </a:r>
                <a:r>
                  <a:rPr lang="en-US" altLang="zh-CN" sz="1800" dirty="0"/>
                  <a:t>to re-derive the optimal strategy set for both the server and the clients. Here, </a:t>
                </a:r>
                <a:r>
                  <a:rPr lang="en-US" altLang="zh-CN" sz="1800" kern="100" dirty="0">
                    <a:effectLst/>
                    <a:latin typeface="Times New Roman" panose="02020603050405020304" pitchFamily="18" charset="0"/>
                    <a:ea typeface="+mn-ea"/>
                    <a:cs typeface="Times New Roman" panose="02020603050405020304" pitchFamily="18" charset="0"/>
                  </a:rPr>
                  <a:t>under the KKT conditions, the client’s optimal personalized compression rate can be re-derived in the form of this expression.</a:t>
                </a:r>
                <a:endParaRPr lang="zh-CN" altLang="en-US" dirty="0"/>
              </a:p>
            </p:txBody>
          </p:sp>
        </mc:Choice>
        <mc:Fallback xmlns="">
          <p:sp>
            <p:nvSpPr>
              <p:cNvPr id="3" name="备注占位符 2"/>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Then, we need to define the utility of each EDP. Note that, each EDP will confront with three cases when trading. Case 1</a:t>
                </a:r>
                <a:r>
                  <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has already cached enough content k for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requesters. Case 2: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needs to buy content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from some adjacent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əˈdʒeɪs</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nt</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EDPs. Case 3: Both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other EDPs do not cache enough content k. So, the EDP needs to download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uncached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portion from the center. Under three cases, the utility of each EDP is the incomes minus the outcomes. Here, we consider the trading income is : dynamic price multiplied by the number of requesters. Note, the dynamic price is influenced by other EDPs’ strategies. Meanwhile, each EDP can obtain some benefits by sharing contents.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a:extLst>
              <a:ext uri="{FF2B5EF4-FFF2-40B4-BE49-F238E27FC236}">
                <a16:creationId xmlns:a16="http://schemas.microsoft.com/office/drawing/2014/main" id="{0E051396-39CF-336E-942D-9BD0EF1505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2313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Afterwards, we design an efficient local differential privacy algorithm for clients to protect their privacy. In this process, we not only consider the impact of model compression but also consider how much noise should be added.</a:t>
            </a:r>
            <a:r>
              <a:rPr lang="en-US" altLang="zh-CN" sz="1800" dirty="0"/>
              <a:t>  Specifically, When the privacy budget is large, our method adds noise in smaller parts instead of all at once. We carefully spread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spred</a:t>
            </a:r>
            <a:r>
              <a:rPr lang="en-US" altLang="zh-CN" sz="1200" b="0" i="0" kern="1200" dirty="0">
                <a:solidFill>
                  <a:schemeClr val="tx1"/>
                </a:solidFill>
                <a:effectLst/>
                <a:latin typeface="+mn-lt"/>
                <a:ea typeface="+mn-ea"/>
                <a:cs typeface="+mn-cs"/>
              </a:rPr>
              <a:t>/ </a:t>
            </a:r>
            <a:r>
              <a:rPr lang="en-US" altLang="zh-CN" sz="1800" dirty="0"/>
              <a:t>out the noise to keep it unbiased, but with less overall impact. This way, we get better model performance compared to standard methods.</a:t>
            </a:r>
            <a:endParaRPr lang="zh-CN" altLang="en-US" b="0"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16</a:t>
            </a:fld>
            <a:endParaRPr lang="zh-CN" altLang="en-US"/>
          </a:p>
        </p:txBody>
      </p:sp>
    </p:spTree>
    <p:extLst>
      <p:ext uri="{BB962C8B-B14F-4D97-AF65-F5344CB8AC3E}">
        <p14:creationId xmlns:p14="http://schemas.microsoft.com/office/powerpoint/2010/main" val="155957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2418D-4858-B854-322A-9E0BF57C26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F8958B2-3F8C-BD78-310B-28C05211E1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902A259-2C0B-4BE4-499D-303896428A65}"/>
              </a:ext>
            </a:extLst>
          </p:cNvPr>
          <p:cNvSpPr>
            <a:spLocks noGrp="1"/>
          </p:cNvSpPr>
          <p:nvPr>
            <p:ph type="body" idx="1"/>
          </p:nvPr>
        </p:nvSpPr>
        <p:spPr/>
        <p:txBody>
          <a:bodyPr/>
          <a:lstStyle/>
          <a:p>
            <a:r>
              <a:rPr lang="en-US" altLang="zh-CN" dirty="0"/>
              <a:t>Finally, we present the evaluation results and summarize our work.</a:t>
            </a:r>
            <a:endParaRPr lang="zh-CN" altLang="en-US" dirty="0"/>
          </a:p>
        </p:txBody>
      </p:sp>
      <p:sp>
        <p:nvSpPr>
          <p:cNvPr id="4" name="灯片编号占位符 3">
            <a:extLst>
              <a:ext uri="{FF2B5EF4-FFF2-40B4-BE49-F238E27FC236}">
                <a16:creationId xmlns:a16="http://schemas.microsoft.com/office/drawing/2014/main" id="{2C771FCD-B46B-9D83-CBB3-C5E85116F3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There are some simulation settings. </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18</a:t>
            </a:fld>
            <a:endParaRPr lang="zh-CN" altLang="en-US"/>
          </a:p>
        </p:txBody>
      </p:sp>
    </p:spTree>
    <p:extLst>
      <p:ext uri="{BB962C8B-B14F-4D97-AF65-F5344CB8AC3E}">
        <p14:creationId xmlns:p14="http://schemas.microsoft.com/office/powerpoint/2010/main" val="157790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1666-DF2C-294D-E305-3219018ACA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DF499D-85EF-8F13-9EE7-0421145167A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5CA465-6C2F-654B-35FB-445CB6CDEE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To evaluate the effectiveness of PCM, we conducted experiments against two baselines. PCM clearly outperforms both baselines in terms of model performance and stability. More importantly, it achieves this while significantly reducing communication costs. These results demonstrate that our personalized approach allows each client to make more efficient use of communication resources without compromising </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kɒmprəmaɪzɪŋ</a:t>
            </a:r>
            <a:r>
              <a:rPr lang="en-US" altLang="zh-CN" sz="1200" b="0" i="0" kern="1200" dirty="0">
                <a:solidFill>
                  <a:schemeClr val="tx1"/>
                </a:solidFill>
                <a:effectLst/>
                <a:latin typeface="+mn-lt"/>
                <a:ea typeface="+mn-ea"/>
                <a:cs typeface="+mn-cs"/>
              </a:rPr>
              <a:t>/</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accuracy.</a:t>
            </a:r>
          </a:p>
        </p:txBody>
      </p:sp>
      <p:sp>
        <p:nvSpPr>
          <p:cNvPr id="4" name="灯片编号占位符 3">
            <a:extLst>
              <a:ext uri="{FF2B5EF4-FFF2-40B4-BE49-F238E27FC236}">
                <a16:creationId xmlns:a16="http://schemas.microsoft.com/office/drawing/2014/main" id="{DEF51FEC-8B9C-8D0A-F748-2A90F33AE36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262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here is the outline.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7E06E6E-D524-4BD0-83CD-D9E7E45E7EC3}" type="slidenum">
              <a:rPr lang="zh-CN" altLang="en-US" smtClean="0"/>
              <a:t>2</a:t>
            </a:fld>
            <a:endParaRPr lang="zh-CN" altLang="en-US"/>
          </a:p>
        </p:txBody>
      </p:sp>
    </p:spTree>
    <p:extLst>
      <p:ext uri="{BB962C8B-B14F-4D97-AF65-F5344CB8AC3E}">
        <p14:creationId xmlns:p14="http://schemas.microsoft.com/office/powerpoint/2010/main" val="145244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3E790-67E9-899A-C0F3-09550F5791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3F6B8E-162B-2C21-63A1-1D11D7E5126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8AA932A-45FB-1B87-17BE-87B0E749D1CB}"/>
              </a:ext>
            </a:extLst>
          </p:cNvPr>
          <p:cNvSpPr>
            <a:spLocks noGrp="1"/>
          </p:cNvSpPr>
          <p:nvPr>
            <p:ph type="body" idx="1"/>
          </p:nvPr>
        </p:nvSpPr>
        <p:spPr/>
        <p:txBody>
          <a:bodyPr/>
          <a:lstStyle/>
          <a:p>
            <a:r>
              <a:rPr lang="en-US" altLang="zh-CN" sz="1800" b="0" kern="100" dirty="0">
                <a:effectLst/>
                <a:latin typeface="Times New Roman" panose="02020603050405020304" pitchFamily="18" charset="0"/>
                <a:ea typeface="等线" panose="02010600030101010101" pitchFamily="2" charset="-122"/>
                <a:cs typeface="Times New Roman" panose="02020603050405020304" pitchFamily="18" charset="0"/>
              </a:rPr>
              <a:t>Then, we focus on evaluating the performance of the privacy protection mechanism. We compare OPM against two baseline approaches. </a:t>
            </a:r>
            <a:r>
              <a:rPr lang="en-US" altLang="zh-CN" b="0" dirty="0"/>
              <a:t>Clearly, OPM also outperforms baselines in accuracy and convergence speed due to its lower noise variance. </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veriəns</a:t>
            </a:r>
            <a:r>
              <a:rPr lang="en-US" altLang="zh-CN" sz="1200" b="0" i="0" kern="1200" dirty="0">
                <a:solidFill>
                  <a:schemeClr val="tx1"/>
                </a:solidFill>
                <a:effectLst/>
                <a:latin typeface="+mn-lt"/>
                <a:ea typeface="+mn-ea"/>
                <a:cs typeface="+mn-cs"/>
              </a:rPr>
              <a:t>/</a:t>
            </a:r>
            <a:endParaRPr lang="zh-CN" altLang="en-US" dirty="0"/>
          </a:p>
        </p:txBody>
      </p:sp>
      <p:sp>
        <p:nvSpPr>
          <p:cNvPr id="4" name="灯片编号占位符 3">
            <a:extLst>
              <a:ext uri="{FF2B5EF4-FFF2-40B4-BE49-F238E27FC236}">
                <a16:creationId xmlns:a16="http://schemas.microsoft.com/office/drawing/2014/main" id="{1210A970-B494-559C-E6F0-7775BF687F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18465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E4C3-15CE-862E-601E-88D115972EE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D5C0336-426B-F48A-98D7-A440FFD025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1A90A65-4798-51E4-6203-9CFDF9D20313}"/>
              </a:ext>
            </a:extLst>
          </p:cNvPr>
          <p:cNvSpPr>
            <a:spLocks noGrp="1"/>
          </p:cNvSpPr>
          <p:nvPr>
            <p:ph type="body" idx="1"/>
          </p:nvPr>
        </p:nvSpPr>
        <p:spPr/>
        <p:txBody>
          <a:bodyPr/>
          <a:lstStyle/>
          <a:p>
            <a:r>
              <a:rPr lang="en-US" altLang="zh-CN" sz="1800" dirty="0"/>
              <a:t>Next, we find that </a:t>
            </a:r>
            <a:r>
              <a:rPr lang="en-US" altLang="zh-CN" sz="1800" dirty="0" err="1"/>
              <a:t>FedCP</a:t>
            </a:r>
            <a:r>
              <a:rPr lang="en-US" altLang="zh-CN" sz="1800" dirty="0"/>
              <a:t> makes communication much more efficient, while keeping model accuracy almost the same as the baseline methods. As we add more clients, </a:t>
            </a:r>
            <a:r>
              <a:rPr lang="en-US" altLang="zh-CN" sz="1800" dirty="0" err="1"/>
              <a:t>FedCP</a:t>
            </a:r>
            <a:r>
              <a:rPr lang="en-US" altLang="zh-CN" sz="1800" dirty="0"/>
              <a:t> starts to perform better than the others. And in cases where the data isn’t evenly distributed — the non-IID setting — </a:t>
            </a:r>
            <a:r>
              <a:rPr lang="en-US" altLang="zh-CN" sz="1800" dirty="0" err="1"/>
              <a:t>FedCP’s</a:t>
            </a:r>
            <a:r>
              <a:rPr lang="en-US" altLang="zh-CN" sz="1800" dirty="0"/>
              <a:t> advantage becomes even clearer.</a:t>
            </a:r>
          </a:p>
        </p:txBody>
      </p:sp>
      <p:sp>
        <p:nvSpPr>
          <p:cNvPr id="4" name="灯片编号占位符 3">
            <a:extLst>
              <a:ext uri="{FF2B5EF4-FFF2-40B4-BE49-F238E27FC236}">
                <a16:creationId xmlns:a16="http://schemas.microsoft.com/office/drawing/2014/main" id="{CF15C2BB-8711-006D-7A4C-1DF36085CC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2282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294B-096E-8D4E-81A8-92F50A1F85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27CDAC-DDAD-5BF8-FC91-37979A31D4B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DB44937-B052-9407-9AFA-23166F70A00C}"/>
              </a:ext>
            </a:extLst>
          </p:cNvPr>
          <p:cNvSpPr>
            <a:spLocks noGrp="1"/>
          </p:cNvSpPr>
          <p:nvPr>
            <p:ph type="body" idx="1"/>
          </p:nvPr>
        </p:nvSpPr>
        <p:spPr/>
        <p:txBody>
          <a:bodyPr/>
          <a:lstStyle/>
          <a:p>
            <a:r>
              <a:rPr lang="en-US" altLang="zh-CN" dirty="0"/>
              <a:t>Also, when communication is limited, </a:t>
            </a:r>
            <a:r>
              <a:rPr lang="en-US" altLang="zh-CN" dirty="0" err="1"/>
              <a:t>FedCP</a:t>
            </a:r>
            <a:r>
              <a:rPr lang="en-US" altLang="zh-CN" dirty="0"/>
              <a:t> performs much better than the uniform compression approach. It not only converges faster but also reaches higher final accuracy — and the tougher </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tʌfə</a:t>
            </a:r>
            <a:r>
              <a:rPr lang="en-US" altLang="zh-CN" sz="1200" b="0" i="0" kern="1200" dirty="0">
                <a:solidFill>
                  <a:schemeClr val="tx1"/>
                </a:solidFill>
                <a:effectLst/>
                <a:latin typeface="+mn-lt"/>
                <a:ea typeface="+mn-ea"/>
                <a:cs typeface="+mn-cs"/>
              </a:rPr>
              <a:t>(r)/ </a:t>
            </a:r>
            <a:r>
              <a:rPr lang="en-US" altLang="zh-CN" dirty="0"/>
              <a:t>the communication limits, the bigger the advantage.</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57A69A10-A677-9E63-8826-2054223E10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620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summary, our work solves two challenges in federated learning: protecting user privacy and reducing communication costs. We design a two-stage Stackelberg game model that allows each client to adjust its compression rate based on local accuracy, bandwidth</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bændwɪd</a:t>
            </a:r>
            <a:r>
              <a:rPr lang="el-GR" altLang="zh-CN" sz="1200" b="0" i="0" kern="1200" dirty="0">
                <a:solidFill>
                  <a:schemeClr val="tx1"/>
                </a:solidFill>
                <a:effectLst/>
                <a:latin typeface="+mn-lt"/>
                <a:ea typeface="+mn-ea"/>
                <a:cs typeface="+mn-cs"/>
              </a:rPr>
              <a:t>θ;</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privacy budget for an optimal balance. We also propose an optimized piecewise differential privacy method </a:t>
            </a:r>
            <a:r>
              <a:rPr lang="en-US" altLang="zh-CN" sz="1200" b="0" i="0" kern="1200" dirty="0">
                <a:solidFill>
                  <a:schemeClr val="tx1"/>
                </a:solidFill>
                <a:effectLst/>
                <a:latin typeface="+mn-lt"/>
                <a:ea typeface="+mn-ea"/>
                <a:cs typeface="+mn-cs"/>
              </a:rPr>
              <a:t>/ˈme</a:t>
            </a:r>
            <a:r>
              <a:rPr lang="el-GR" altLang="zh-CN" sz="1200" b="0" i="0" kern="1200" dirty="0">
                <a:solidFill>
                  <a:schemeClr val="tx1"/>
                </a:solidFill>
                <a:effectLst/>
                <a:latin typeface="+mn-lt"/>
                <a:ea typeface="+mn-ea"/>
                <a:cs typeface="+mn-cs"/>
              </a:rPr>
              <a:t>θ</a:t>
            </a:r>
            <a:r>
              <a:rPr lang="en-US" altLang="zh-CN" sz="1200" b="0" i="0" kern="1200" dirty="0" err="1">
                <a:solidFill>
                  <a:schemeClr val="tx1"/>
                </a:solidFill>
                <a:effectLst/>
                <a:latin typeface="+mn-lt"/>
                <a:ea typeface="+mn-ea"/>
                <a:cs typeface="+mn-cs"/>
              </a:rPr>
              <a:t>əd</a:t>
            </a:r>
            <a:r>
              <a:rPr lang="en-US" altLang="zh-CN" sz="1200" b="0" i="0" kern="1200" dirty="0">
                <a:solidFill>
                  <a:schemeClr val="tx1"/>
                </a:solidFill>
                <a:effectLst/>
                <a:latin typeface="+mn-lt"/>
                <a:ea typeface="+mn-ea"/>
                <a:cs typeface="+mn-cs"/>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for larger privacy budgets, which controls the global model error while ensuring high performance. Overall,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FedCP</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enables high-accuracy model training under extremely</a:t>
            </a:r>
            <a:r>
              <a:rPr lang="en-US" altLang="zh-CN" sz="1200" b="0" i="0" kern="1200" dirty="0">
                <a:solidFill>
                  <a:schemeClr val="tx1"/>
                </a:solidFill>
                <a:effectLst/>
                <a:latin typeface="+mn-lt"/>
                <a:ea typeface="+mn-ea"/>
                <a:cs typeface="+mn-cs"/>
              </a:rPr>
              <a:t> /</a:t>
            </a:r>
            <a:r>
              <a:rPr lang="en-US" altLang="zh-CN" sz="1200" b="0" i="0" kern="1200" dirty="0" err="1">
                <a:solidFill>
                  <a:schemeClr val="tx1"/>
                </a:solidFill>
                <a:effectLst/>
                <a:latin typeface="+mn-lt"/>
                <a:ea typeface="+mn-ea"/>
                <a:cs typeface="+mn-cs"/>
              </a:rPr>
              <a:t>ɪkˈstriːmli</a:t>
            </a:r>
            <a:r>
              <a:rPr lang="en-US" altLang="zh-CN" sz="1200" b="0" i="0" kern="1200" dirty="0">
                <a:solidFill>
                  <a:schemeClr val="tx1"/>
                </a:solidFill>
                <a:effectLst/>
                <a:latin typeface="+mn-lt"/>
                <a:ea typeface="+mn-ea"/>
                <a:cs typeface="+mn-cs"/>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low communication overhead, demonstrating the framework's efficiency and robustness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rəʊˈbʌstnəs</a:t>
            </a:r>
            <a:r>
              <a:rPr lang="en-US" altLang="zh-CN" sz="1200" b="0" i="0" kern="1200" dirty="0">
                <a:solidFill>
                  <a:schemeClr val="tx1"/>
                </a:solidFill>
                <a:effectLst/>
                <a:latin typeface="+mn-lt"/>
                <a:ea typeface="+mn-ea"/>
                <a:cs typeface="+mn-cs"/>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across various scenarios.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786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your attention. I look forward to your questions and discussions.</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24</a:t>
            </a:fld>
            <a:endParaRPr lang="zh-CN" altLang="en-US"/>
          </a:p>
        </p:txBody>
      </p:sp>
    </p:spTree>
    <p:extLst>
      <p:ext uri="{BB962C8B-B14F-4D97-AF65-F5344CB8AC3E}">
        <p14:creationId xmlns:p14="http://schemas.microsoft.com/office/powerpoint/2010/main" val="225786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recent years, the proliferation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prəˌlɪfəˈreɪʃn</a:t>
            </a:r>
            <a:r>
              <a:rPr lang="en-US" altLang="zh-CN" sz="1200" b="0" i="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of smart devices and distributed applications has led to explosive data growth, causing severe silos</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saɪləʊz</a:t>
            </a:r>
            <a:r>
              <a:rPr lang="en-US" altLang="zh-CN" sz="1200" b="0" i="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across terminals and institutions. Privacy regulations further restrict data sharing, and centralized training suffers from high bandwidth use, latency issues, and single-point risk. </a:t>
            </a:r>
            <a:r>
              <a:rPr lang="en-US" altLang="zh-CN" sz="1200" kern="100" dirty="0">
                <a:effectLst/>
                <a:latin typeface="Times New Roman" panose="02020603050405020304" pitchFamily="18" charset="0"/>
                <a:ea typeface="+mn-ea"/>
                <a:cs typeface="Times New Roman" panose="02020603050405020304" pitchFamily="18" charset="0"/>
              </a:rPr>
              <a:t>Therefore, </a:t>
            </a:r>
            <a:r>
              <a:rPr lang="en-US" altLang="zh-CN" sz="1200" b="0" i="0" kern="1200" dirty="0">
                <a:solidFill>
                  <a:schemeClr val="tx1"/>
                </a:solidFill>
                <a:effectLst/>
                <a:latin typeface="+mn-lt"/>
                <a:ea typeface="+mn-ea"/>
                <a:cs typeface="+mn-cs"/>
              </a:rPr>
              <a:t>a distributed machine learning paradigm,</a:t>
            </a:r>
            <a:r>
              <a:rPr lang="zh-CN" altLang="en-US" sz="1200" b="0" i="0" kern="1200" dirty="0">
                <a:solidFill>
                  <a:schemeClr val="tx1"/>
                </a:solidFill>
                <a:effectLst/>
                <a:latin typeface="+mn-lt"/>
                <a:ea typeface="+mn-ea"/>
                <a:cs typeface="+mn-cs"/>
              </a:rPr>
              <a:t> </a:t>
            </a:r>
            <a:r>
              <a:rPr lang="en-US" altLang="zh-CN" sz="1200" kern="100" dirty="0">
                <a:effectLst/>
                <a:latin typeface="Times New Roman" panose="02020603050405020304" pitchFamily="18" charset="0"/>
                <a:ea typeface="+mn-ea"/>
                <a:cs typeface="Times New Roman" panose="02020603050405020304" pitchFamily="18" charset="0"/>
              </a:rPr>
              <a:t>federated learning, is proposed. </a:t>
            </a:r>
            <a:r>
              <a:rPr lang="en-US" altLang="zh-CN" sz="1200" b="0" i="0" kern="1200" dirty="0">
                <a:solidFill>
                  <a:schemeClr val="tx1"/>
                </a:solidFill>
                <a:effectLst/>
                <a:latin typeface="+mn-lt"/>
                <a:ea typeface="+mn-ea"/>
                <a:cs typeface="+mn-cs"/>
              </a:rPr>
              <a:t>Its core advantage lies in preserving user privacy through local data processing, and enhancing model generalization by using diverse distributed datasets. </a:t>
            </a:r>
            <a:br>
              <a:rPr lang="en-US" altLang="zh-CN" dirty="0"/>
            </a:b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7E06E6E-D524-4BD0-83CD-D9E7E45E7EC3}" type="slidenum">
              <a:rPr lang="zh-CN" altLang="en-US" smtClean="0"/>
              <a:t>3</a:t>
            </a:fld>
            <a:endParaRPr lang="zh-CN" altLang="en-US"/>
          </a:p>
        </p:txBody>
      </p:sp>
    </p:spTree>
    <p:extLst>
      <p:ext uri="{BB962C8B-B14F-4D97-AF65-F5344CB8AC3E}">
        <p14:creationId xmlns:p14="http://schemas.microsoft.com/office/powerpoint/2010/main" val="130898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However, FL </a:t>
            </a:r>
            <a:r>
              <a:rPr lang="en-US" altLang="zh-CN" sz="1200" b="0" i="0" kern="1200" dirty="0">
                <a:solidFill>
                  <a:schemeClr val="tx1"/>
                </a:solidFill>
                <a:effectLst/>
                <a:latin typeface="+mn-lt"/>
                <a:ea typeface="+mn-ea"/>
                <a:cs typeface="+mn-cs"/>
              </a:rPr>
              <a:t>often requires multiple rounds of communication, resulting in a lot of communication overhead. Meanwhile, Privacy protection is another crucial aspect of FL. Differential Privacy is a mainstream technique for privacy protection. </a:t>
            </a:r>
            <a:r>
              <a:rPr lang="en-US" altLang="zh-CN" dirty="0"/>
              <a:t>By using model compression, we can cut down the amount of data that needs to be shared each round. This helps protect privacy during transmission, since there’s less information that could leak. With better privacy at this stage, we can give clients a higher privacy budget, which means stronger protection without hurting model quality. But the hard part is finding a smart way to compress that still keeps a good balance between privacy, performance, and communication costs.</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4</a:t>
            </a:fld>
            <a:endParaRPr lang="zh-CN" altLang="en-US"/>
          </a:p>
        </p:txBody>
      </p:sp>
    </p:spTree>
    <p:extLst>
      <p:ext uri="{BB962C8B-B14F-4D97-AF65-F5344CB8AC3E}">
        <p14:creationId xmlns:p14="http://schemas.microsoft.com/office/powerpoint/2010/main" val="6238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17F3-4A94-F37A-5005-A80BB1A831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CC8B36-1F73-C873-F5FD-F5CAD45EBD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1CC32CA-BA3B-5B99-1F8E-772E21BFA640}"/>
              </a:ext>
            </a:extLst>
          </p:cNvPr>
          <p:cNvSpPr>
            <a:spLocks noGrp="1"/>
          </p:cNvSpPr>
          <p:nvPr>
            <p:ph type="body" idx="1"/>
          </p:nvPr>
        </p:nvSpPr>
        <p:spPr/>
        <p:txBody>
          <a:bodyPr/>
          <a:lstStyle/>
          <a:p>
            <a:r>
              <a:rPr lang="en-US" altLang="zh-CN" dirty="0"/>
              <a:t>Then, I will introduce related work and our system model.</a:t>
            </a:r>
            <a:endParaRPr lang="zh-CN" altLang="en-US" dirty="0"/>
          </a:p>
        </p:txBody>
      </p:sp>
      <p:sp>
        <p:nvSpPr>
          <p:cNvPr id="4" name="灯片编号占位符 3">
            <a:extLst>
              <a:ext uri="{FF2B5EF4-FFF2-40B4-BE49-F238E27FC236}">
                <a16:creationId xmlns:a16="http://schemas.microsoft.com/office/drawing/2014/main" id="{3B11F67A-31E9-4DA6-72C3-10389A615D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7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Most existing work looks at either compression to save communication or differential privacy for security — but not both together. And very few consider how to balance between communication overhead and model accuracy while protecting user privacy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7E06E6E-D524-4BD0-83CD-D9E7E45E7EC3}" type="slidenum">
              <a:rPr lang="zh-CN" altLang="en-US" smtClean="0"/>
              <a:t>6</a:t>
            </a:fld>
            <a:endParaRPr lang="zh-CN" altLang="en-US"/>
          </a:p>
        </p:txBody>
      </p:sp>
    </p:spTree>
    <p:extLst>
      <p:ext uri="{BB962C8B-B14F-4D97-AF65-F5344CB8AC3E}">
        <p14:creationId xmlns:p14="http://schemas.microsoft.com/office/powerpoint/2010/main" val="104535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Considering the </a:t>
                </a:r>
                <a:r>
                  <a:rPr lang="en-US" altLang="zh-CN" sz="1200" b="0" i="0" kern="1200" dirty="0">
                    <a:solidFill>
                      <a:schemeClr val="tx1"/>
                    </a:solidFill>
                    <a:effectLst/>
                    <a:latin typeface="+mn-lt"/>
                    <a:ea typeface="+mn-ea"/>
                    <a:cs typeface="+mn-cs"/>
                  </a:rPr>
                  <a:t>limitations </a:t>
                </a:r>
                <a:r>
                  <a:rPr lang="en-US" altLang="zh-CN" sz="1200" kern="1200" dirty="0">
                    <a:solidFill>
                      <a:schemeClr val="tx1"/>
                    </a:solidFill>
                    <a:effectLst/>
                    <a:latin typeface="+mn-lt"/>
                    <a:ea typeface="+mn-ea"/>
                    <a:cs typeface="+mn-cs"/>
                  </a:rPr>
                  <a:t>of existing works, we propose a new framework, which </a:t>
                </a:r>
                <a:r>
                  <a:rPr lang="en-US" altLang="zh-CN" sz="1200" b="0" i="0" kern="1200" dirty="0">
                    <a:solidFill>
                      <a:schemeClr val="tx1"/>
                    </a:solidFill>
                    <a:effectLst/>
                    <a:latin typeface="+mn-lt"/>
                    <a:ea typeface="+mn-ea"/>
                    <a:cs typeface="+mn-cs"/>
                  </a:rPr>
                  <a:t>consists of a server, </a:t>
                </a:r>
                <a:r>
                  <a:rPr lang="en-US" altLang="zh-CN" sz="1200" b="0" i="1" kern="1200" dirty="0">
                    <a:solidFill>
                      <a:schemeClr val="tx1"/>
                    </a:solidFill>
                    <a:effectLst/>
                    <a:latin typeface="+mn-lt"/>
                    <a:ea typeface="+mn-ea"/>
                    <a:cs typeface="+mn-cs"/>
                  </a:rPr>
                  <a:t>M </a:t>
                </a:r>
                <a:r>
                  <a:rPr lang="en-US" altLang="zh-CN" sz="1200" b="0" i="0" kern="1200" dirty="0">
                    <a:solidFill>
                      <a:schemeClr val="tx1"/>
                    </a:solidFill>
                    <a:effectLst/>
                    <a:latin typeface="+mn-lt"/>
                    <a:ea typeface="+mn-ea"/>
                    <a:cs typeface="+mn-cs"/>
                  </a:rPr>
                  <a:t>edge nodes, and </a:t>
                </a:r>
                <a:r>
                  <a:rPr lang="en-US" altLang="zh-CN" sz="1200" b="0" i="1" kern="1200" dirty="0">
                    <a:solidFill>
                      <a:schemeClr val="tx1"/>
                    </a:solidFill>
                    <a:effectLst/>
                    <a:latin typeface="+mn-lt"/>
                    <a:ea typeface="+mn-ea"/>
                    <a:cs typeface="+mn-cs"/>
                  </a:rPr>
                  <a:t>N </a:t>
                </a:r>
                <a:r>
                  <a:rPr lang="en-US" altLang="zh-CN" sz="1200" b="0" i="0" kern="1200" dirty="0">
                    <a:solidFill>
                      <a:schemeClr val="tx1"/>
                    </a:solidFill>
                    <a:effectLst/>
                    <a:latin typeface="+mn-lt"/>
                    <a:ea typeface="+mn-ea"/>
                    <a:cs typeface="+mn-cs"/>
                  </a:rPr>
                  <a:t>clients.</a:t>
                </a:r>
                <a:r>
                  <a:rPr lang="en-US" altLang="zh-CN" dirty="0"/>
                  <a:t> </a:t>
                </a:r>
                <a:r>
                  <a:rPr lang="en-US" altLang="zh-CN" sz="1200" b="0" i="0" kern="1200" dirty="0">
                    <a:solidFill>
                      <a:schemeClr val="tx1"/>
                    </a:solidFill>
                    <a:effectLst/>
                    <a:latin typeface="+mn-lt"/>
                    <a:ea typeface="+mn-ea"/>
                    <a:cs typeface="+mn-cs"/>
                  </a:rPr>
                  <a:t>The server collects model parameters from the N clients for model aggregation, which results in the global model.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Note that, each client needs to conduct local training, noise addition and mode compression.</a:t>
                </a:r>
                <a:br>
                  <a:rPr lang="en-US" altLang="zh-CN" dirty="0"/>
                </a:br>
                <a:br>
                  <a:rPr lang="en-US" altLang="zh-CN" dirty="0"/>
                </a:br>
                <a:endParaRPr lang="en-US"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we begin to formulate our problem. As shown in this Figure /ˈ</a:t>
                </a:r>
                <a:r>
                  <a:rPr lang="en-US" altLang="zh-CN" sz="1200" kern="1200" dirty="0" err="1">
                    <a:solidFill>
                      <a:schemeClr val="tx1"/>
                    </a:solidFill>
                    <a:effectLst/>
                    <a:latin typeface="+mn-lt"/>
                    <a:ea typeface="+mn-ea"/>
                    <a:cs typeface="+mn-cs"/>
                  </a:rPr>
                  <a:t>fɪɡjər</a:t>
                </a:r>
                <a:r>
                  <a:rPr lang="en-US" altLang="zh-CN" sz="1200" kern="1200" dirty="0">
                    <a:solidFill>
                      <a:schemeClr val="tx1"/>
                    </a:solidFill>
                    <a:effectLst/>
                    <a:latin typeface="+mn-lt"/>
                    <a:ea typeface="+mn-ea"/>
                    <a:cs typeface="+mn-cs"/>
                  </a:rPr>
                  <a:t>/, EDPs need to cache some contents in advance. Also, EDPs may share their cached contents with each other. After receiving requests, EDPs can sell their cached contents with a suitable trading price. Here, the size of content k is </a:t>
                </a:r>
                <a:r>
                  <a:rPr lang="en-US" altLang="zh-CN" sz="1200" kern="1200" dirty="0" err="1">
                    <a:solidFill>
                      <a:schemeClr val="tx1"/>
                    </a:solidFill>
                    <a:effectLst/>
                    <a:latin typeface="+mn-lt"/>
                    <a:ea typeface="+mn-ea"/>
                    <a:cs typeface="+mn-cs"/>
                  </a:rPr>
                  <a:t>Q_k</a:t>
                </a:r>
                <a:r>
                  <a:rPr lang="en-US" altLang="zh-CN" sz="1200" kern="1200" dirty="0">
                    <a:solidFill>
                      <a:schemeClr val="tx1"/>
                    </a:solidFill>
                    <a:effectLst/>
                    <a:latin typeface="+mn-lt"/>
                    <a:ea typeface="+mn-ea"/>
                    <a:cs typeface="+mn-cs"/>
                  </a:rPr>
                  <a:t>, and the caching strategy vector of each EDP is </a:t>
                </a:r>
                <a:r>
                  <a:rPr lang="en-US" altLang="zh-CN" sz="1200" i="0" kern="1200">
                    <a:solidFill>
                      <a:schemeClr val="tx1"/>
                    </a:solidFill>
                    <a:effectLst/>
                    <a:latin typeface="+mn-lt"/>
                    <a:ea typeface="+mn-ea"/>
                    <a:cs typeface="+mn-cs"/>
                  </a:rPr>
                  <a:t>𝑥</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 (𝑡)</a:t>
                </a:r>
                <a:r>
                  <a:rPr lang="en-US" altLang="zh-CN" sz="1200" kern="1200" dirty="0">
                    <a:solidFill>
                      <a:schemeClr val="tx1"/>
                    </a:solidFill>
                    <a:effectLst/>
                    <a:latin typeface="+mn-lt"/>
                    <a:ea typeface="+mn-ea"/>
                    <a:cs typeface="+mn-cs"/>
                  </a:rPr>
                  <a:t>, which indicates the instantaneous /ˌ</a:t>
                </a:r>
                <a:r>
                  <a:rPr lang="en-US" altLang="zh-CN" sz="1200" kern="1200" dirty="0" err="1">
                    <a:solidFill>
                      <a:schemeClr val="tx1"/>
                    </a:solidFill>
                    <a:effectLst/>
                    <a:latin typeface="+mn-lt"/>
                    <a:ea typeface="+mn-ea"/>
                    <a:cs typeface="+mn-cs"/>
                  </a:rPr>
                  <a:t>ɪnstənˈteɪniəs</a:t>
                </a:r>
                <a:r>
                  <a:rPr lang="en-US" altLang="zh-CN" sz="1200" kern="1200" dirty="0">
                    <a:solidFill>
                      <a:schemeClr val="tx1"/>
                    </a:solidFill>
                    <a:effectLst/>
                    <a:latin typeface="+mn-lt"/>
                    <a:ea typeface="+mn-ea"/>
                    <a:cs typeface="+mn-cs"/>
                  </a:rPr>
                  <a:t>/ caching rate of contents. Based on this, we use </a:t>
                </a:r>
                <a:r>
                  <a:rPr lang="en-US" altLang="zh-CN" sz="1200" i="0" kern="1200">
                    <a:solidFill>
                      <a:schemeClr val="tx1"/>
                    </a:solidFill>
                    <a:effectLst/>
                    <a:latin typeface="+mn-lt"/>
                    <a:ea typeface="+mn-ea"/>
                    <a:cs typeface="+mn-cs"/>
                  </a:rPr>
                  <a:t>𝑞</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𝑡)</a:t>
                </a:r>
                <a:r>
                  <a:rPr lang="en-US" altLang="zh-CN" sz="1200" kern="1200" dirty="0">
                    <a:solidFill>
                      <a:schemeClr val="tx1"/>
                    </a:solidFill>
                    <a:effectLst/>
                    <a:latin typeface="+mn-lt"/>
                    <a:ea typeface="+mn-ea"/>
                    <a:cs typeface="+mn-cs"/>
                  </a:rPr>
                  <a:t> to denote the remaining /</a:t>
                </a:r>
                <a:r>
                  <a:rPr lang="en-US" altLang="zh-CN" sz="1200" kern="1200" dirty="0" err="1">
                    <a:solidFill>
                      <a:schemeClr val="tx1"/>
                    </a:solidFill>
                    <a:effectLst/>
                    <a:latin typeface="+mn-lt"/>
                    <a:ea typeface="+mn-ea"/>
                    <a:cs typeface="+mn-cs"/>
                  </a:rPr>
                  <a:t>rɪˈmeɪnɪŋ</a:t>
                </a:r>
                <a:r>
                  <a:rPr lang="en-US" altLang="zh-CN" sz="1200" kern="1200" dirty="0">
                    <a:solidFill>
                      <a:schemeClr val="tx1"/>
                    </a:solidFill>
                    <a:effectLst/>
                    <a:latin typeface="+mn-lt"/>
                    <a:ea typeface="+mn-ea"/>
                    <a:cs typeface="+mn-cs"/>
                  </a:rPr>
                  <a:t>/space of EDP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27E06E6E-D524-4BD0-83CD-D9E7E45E7EC3}" type="slidenum">
              <a:rPr lang="zh-CN" altLang="en-US" smtClean="0"/>
              <a:t>7</a:t>
            </a:fld>
            <a:endParaRPr lang="zh-CN" altLang="en-US"/>
          </a:p>
        </p:txBody>
      </p:sp>
    </p:spTree>
    <p:extLst>
      <p:ext uri="{BB962C8B-B14F-4D97-AF65-F5344CB8AC3E}">
        <p14:creationId xmlns:p14="http://schemas.microsoft.com/office/powerpoint/2010/main" val="221180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99C9-E38C-7EAE-CE06-41338034E4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E1E342-86E6-072D-6C98-CB0EE6B95E9A}"/>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E1768C4A-3445-DE85-9A03-07B641D079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More specifically, the workflow of </a:t>
                </a:r>
                <a:r>
                  <a:rPr lang="en-US" altLang="zh-CN" sz="1200" kern="1200" dirty="0" err="1">
                    <a:solidFill>
                      <a:schemeClr val="tx1"/>
                    </a:solidFill>
                    <a:effectLst/>
                    <a:latin typeface="+mn-lt"/>
                    <a:ea typeface="+mn-ea"/>
                    <a:cs typeface="+mn-cs"/>
                  </a:rPr>
                  <a:t>FedCP</a:t>
                </a:r>
                <a:r>
                  <a:rPr lang="en-US" altLang="zh-CN" sz="1200" kern="1200" dirty="0">
                    <a:solidFill>
                      <a:schemeClr val="tx1"/>
                    </a:solidFill>
                    <a:effectLst/>
                    <a:latin typeface="+mn-lt"/>
                    <a:ea typeface="+mn-ea"/>
                    <a:cs typeface="+mn-cs"/>
                  </a:rPr>
                  <a:t> framework includes five steps: First,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server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broadcasts</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brɔːdkɑːst</a:t>
                </a:r>
                <a:r>
                  <a:rPr lang="en-US" altLang="zh-CN" sz="1200" b="0" i="0" kern="1200" dirty="0">
                    <a:solidFill>
                      <a:schemeClr val="tx1"/>
                    </a:solidFill>
                    <a:effectLst/>
                    <a:latin typeface="+mn-lt"/>
                    <a:ea typeface="+mn-ea"/>
                    <a:cs typeface="+mn-cs"/>
                  </a:rPr>
                  <a:t>/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current global model to selected clients</a:t>
                </a:r>
                <a:r>
                  <a:rPr lang="en-US" altLang="zh-CN" sz="1200" kern="1200" dirty="0">
                    <a:solidFill>
                      <a:schemeClr val="tx1"/>
                    </a:solidFill>
                    <a:effectLst/>
                    <a:latin typeface="+mn-lt"/>
                    <a:ea typeface="+mn-ea"/>
                    <a:cs typeface="+mn-cs"/>
                  </a:rPr>
                  <a:t>. Then,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Each client trains the model on local data and applies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personalized compression</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to obtain a compressed model. </a:t>
                </a:r>
                <a:r>
                  <a:rPr lang="en-US" altLang="zh-CN" sz="1200" b="0" i="0" kern="1200" dirty="0">
                    <a:solidFill>
                      <a:schemeClr val="tx1"/>
                    </a:solidFill>
                    <a:effectLst/>
                    <a:latin typeface="+mn-lt"/>
                    <a:ea typeface="+mn-ea"/>
                    <a:cs typeface="+mn-cs"/>
                  </a:rPr>
                  <a:t>To protect privacy and prevent sensitive data leakage, the client then applies the designed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mechanism</a:t>
                </a:r>
                <a:r>
                  <a:rPr lang="en-US" altLang="zh-CN" sz="1200" b="0" i="0" kern="1200" dirty="0">
                    <a:solidFill>
                      <a:schemeClr val="tx1"/>
                    </a:solidFill>
                    <a:effectLst/>
                    <a:latin typeface="+mn-lt"/>
                    <a:ea typeface="+mn-ea"/>
                    <a:cs typeface="+mn-cs"/>
                  </a:rPr>
                  <a:t> to introduce noise to the compressed model.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server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aggregates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received updates to form the new global model. Here, we mainly </a:t>
                </a:r>
                <a:r>
                  <a:rPr lang="en-US" altLang="zh-CN" sz="1200" kern="1200" dirty="0">
                    <a:solidFill>
                      <a:schemeClr val="tx1"/>
                    </a:solidFill>
                    <a:effectLst/>
                    <a:latin typeface="+mn-lt"/>
                    <a:ea typeface="+mn-ea"/>
                    <a:cs typeface="+mn-cs"/>
                  </a:rPr>
                  <a:t>focus on Steps 2 and 3, and then I will illustrate the Personalized Compression Mechanism (PCM) and the Optimized Piecewise Noise Mechanism (OPM) in a great detail.</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we begin to formulate our problem. As shown in this Figure /ˈ</a:t>
                </a:r>
                <a:r>
                  <a:rPr lang="en-US" altLang="zh-CN" sz="1200" kern="1200" dirty="0" err="1">
                    <a:solidFill>
                      <a:schemeClr val="tx1"/>
                    </a:solidFill>
                    <a:effectLst/>
                    <a:latin typeface="+mn-lt"/>
                    <a:ea typeface="+mn-ea"/>
                    <a:cs typeface="+mn-cs"/>
                  </a:rPr>
                  <a:t>fɪɡjər</a:t>
                </a:r>
                <a:r>
                  <a:rPr lang="en-US" altLang="zh-CN" sz="1200" kern="1200" dirty="0">
                    <a:solidFill>
                      <a:schemeClr val="tx1"/>
                    </a:solidFill>
                    <a:effectLst/>
                    <a:latin typeface="+mn-lt"/>
                    <a:ea typeface="+mn-ea"/>
                    <a:cs typeface="+mn-cs"/>
                  </a:rPr>
                  <a:t>/, EDPs need to cache some contents in advance. Also, EDPs may share their cached contents with each other. After receiving requests, EDPs can sell their cached contents with a suitable trading price. Here, the size of content k is </a:t>
                </a:r>
                <a:r>
                  <a:rPr lang="en-US" altLang="zh-CN" sz="1200" kern="1200" dirty="0" err="1">
                    <a:solidFill>
                      <a:schemeClr val="tx1"/>
                    </a:solidFill>
                    <a:effectLst/>
                    <a:latin typeface="+mn-lt"/>
                    <a:ea typeface="+mn-ea"/>
                    <a:cs typeface="+mn-cs"/>
                  </a:rPr>
                  <a:t>Q_k</a:t>
                </a:r>
                <a:r>
                  <a:rPr lang="en-US" altLang="zh-CN" sz="1200" kern="1200" dirty="0">
                    <a:solidFill>
                      <a:schemeClr val="tx1"/>
                    </a:solidFill>
                    <a:effectLst/>
                    <a:latin typeface="+mn-lt"/>
                    <a:ea typeface="+mn-ea"/>
                    <a:cs typeface="+mn-cs"/>
                  </a:rPr>
                  <a:t>, and the caching strategy vector of each EDP is </a:t>
                </a:r>
                <a:r>
                  <a:rPr lang="en-US" altLang="zh-CN" sz="1200" i="0" kern="1200">
                    <a:solidFill>
                      <a:schemeClr val="tx1"/>
                    </a:solidFill>
                    <a:effectLst/>
                    <a:latin typeface="+mn-lt"/>
                    <a:ea typeface="+mn-ea"/>
                    <a:cs typeface="+mn-cs"/>
                  </a:rPr>
                  <a:t>𝑥</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 (𝑡)</a:t>
                </a:r>
                <a:r>
                  <a:rPr lang="en-US" altLang="zh-CN" sz="1200" kern="1200" dirty="0">
                    <a:solidFill>
                      <a:schemeClr val="tx1"/>
                    </a:solidFill>
                    <a:effectLst/>
                    <a:latin typeface="+mn-lt"/>
                    <a:ea typeface="+mn-ea"/>
                    <a:cs typeface="+mn-cs"/>
                  </a:rPr>
                  <a:t>, which indicates the instantaneous /ˌ</a:t>
                </a:r>
                <a:r>
                  <a:rPr lang="en-US" altLang="zh-CN" sz="1200" kern="1200" dirty="0" err="1">
                    <a:solidFill>
                      <a:schemeClr val="tx1"/>
                    </a:solidFill>
                    <a:effectLst/>
                    <a:latin typeface="+mn-lt"/>
                    <a:ea typeface="+mn-ea"/>
                    <a:cs typeface="+mn-cs"/>
                  </a:rPr>
                  <a:t>ɪnstənˈteɪniəs</a:t>
                </a:r>
                <a:r>
                  <a:rPr lang="en-US" altLang="zh-CN" sz="1200" kern="1200" dirty="0">
                    <a:solidFill>
                      <a:schemeClr val="tx1"/>
                    </a:solidFill>
                    <a:effectLst/>
                    <a:latin typeface="+mn-lt"/>
                    <a:ea typeface="+mn-ea"/>
                    <a:cs typeface="+mn-cs"/>
                  </a:rPr>
                  <a:t>/ caching rate of contents. Based on this, we use </a:t>
                </a:r>
                <a:r>
                  <a:rPr lang="en-US" altLang="zh-CN" sz="1200" i="0" kern="1200">
                    <a:solidFill>
                      <a:schemeClr val="tx1"/>
                    </a:solidFill>
                    <a:effectLst/>
                    <a:latin typeface="+mn-lt"/>
                    <a:ea typeface="+mn-ea"/>
                    <a:cs typeface="+mn-cs"/>
                  </a:rPr>
                  <a:t>𝑞</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𝑡)</a:t>
                </a:r>
                <a:r>
                  <a:rPr lang="en-US" altLang="zh-CN" sz="1200" kern="1200" dirty="0">
                    <a:solidFill>
                      <a:schemeClr val="tx1"/>
                    </a:solidFill>
                    <a:effectLst/>
                    <a:latin typeface="+mn-lt"/>
                    <a:ea typeface="+mn-ea"/>
                    <a:cs typeface="+mn-cs"/>
                  </a:rPr>
                  <a:t> to denote the remaining /</a:t>
                </a:r>
                <a:r>
                  <a:rPr lang="en-US" altLang="zh-CN" sz="1200" kern="1200" dirty="0" err="1">
                    <a:solidFill>
                      <a:schemeClr val="tx1"/>
                    </a:solidFill>
                    <a:effectLst/>
                    <a:latin typeface="+mn-lt"/>
                    <a:ea typeface="+mn-ea"/>
                    <a:cs typeface="+mn-cs"/>
                  </a:rPr>
                  <a:t>rɪˈmeɪnɪŋ</a:t>
                </a:r>
                <a:r>
                  <a:rPr lang="en-US" altLang="zh-CN" sz="1200" kern="1200" dirty="0">
                    <a:solidFill>
                      <a:schemeClr val="tx1"/>
                    </a:solidFill>
                    <a:effectLst/>
                    <a:latin typeface="+mn-lt"/>
                    <a:ea typeface="+mn-ea"/>
                    <a:cs typeface="+mn-cs"/>
                  </a:rPr>
                  <a:t>/space of EDP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mc:Fallback>
      </mc:AlternateContent>
      <p:sp>
        <p:nvSpPr>
          <p:cNvPr id="4" name="灯片编号占位符 3">
            <a:extLst>
              <a:ext uri="{FF2B5EF4-FFF2-40B4-BE49-F238E27FC236}">
                <a16:creationId xmlns:a16="http://schemas.microsoft.com/office/drawing/2014/main" id="{55D8D9A0-4032-885D-EFCF-C7A70D3D95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965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BCFEE-4901-67AA-9E21-3D8B74FD89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DE64DA-F1C4-5D18-BA38-F150844797C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2EE6F3-A9AA-7B2F-4E4D-3F1510FED666}"/>
              </a:ext>
            </a:extLst>
          </p:cNvPr>
          <p:cNvSpPr>
            <a:spLocks noGrp="1"/>
          </p:cNvSpPr>
          <p:nvPr>
            <p:ph type="body" idx="1"/>
          </p:nvPr>
        </p:nvSpPr>
        <p:spPr/>
        <p:txBody>
          <a:bodyPr/>
          <a:lstStyle/>
          <a:p>
            <a:r>
              <a:rPr lang="en-US" altLang="zh-CN" dirty="0"/>
              <a:t>Next, I will introduce the two mechanisms we proposed.</a:t>
            </a:r>
            <a:endParaRPr lang="zh-CN" altLang="en-US" dirty="0"/>
          </a:p>
        </p:txBody>
      </p:sp>
      <p:sp>
        <p:nvSpPr>
          <p:cNvPr id="4" name="灯片编号占位符 3">
            <a:extLst>
              <a:ext uri="{FF2B5EF4-FFF2-40B4-BE49-F238E27FC236}">
                <a16:creationId xmlns:a16="http://schemas.microsoft.com/office/drawing/2014/main" id="{07DC7B88-4604-398D-9802-07EE084D50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6E6E-D524-4BD0-83CD-D9E7E45E7E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222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B47AF9-26CF-4058-B432-13C935C7C1E9}" type="datetime1">
              <a:rPr lang="en-US" altLang="zh-CN" smtClean="0"/>
              <a:t>8/8/2025</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5DADB3D-A3CB-402E-8AAD-616B88F1EA4E}" type="datetime1">
              <a:rPr lang="en-US" altLang="zh-CN" smtClean="0"/>
              <a:t>8/8/2025</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BB4E948-DC59-4602-AABB-8CBE42BC4E1E}" type="datetime1">
              <a:rPr lang="en-US" altLang="zh-CN" smtClean="0"/>
              <a:t>8/8/2025</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A5467C-9382-4517-8AF4-23C57822E53E}" type="datetime1">
              <a:rPr lang="en-US" altLang="zh-CN" smtClean="0"/>
              <a:t>8/8/2025</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D3F453B-7707-4697-8732-FA21D30C5E8F}" type="datetime1">
              <a:rPr lang="en-US" altLang="zh-CN" smtClean="0"/>
              <a:t>8/8/2025</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1" y="774191"/>
            <a:ext cx="11176000" cy="25908"/>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622056" y="121063"/>
            <a:ext cx="1327681" cy="47289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9777983" y="70103"/>
            <a:ext cx="676381" cy="673608"/>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6032" y="1740789"/>
            <a:ext cx="9739934" cy="1068070"/>
          </a:xfrm>
          <a:prstGeom prst="rect">
            <a:avLst/>
          </a:prstGeom>
        </p:spPr>
        <p:txBody>
          <a:bodyPr wrap="square" lIns="0" tIns="0" rIns="0" bIns="0">
            <a:spAutoFit/>
          </a:bodyPr>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a:xfrm>
            <a:off x="1001572" y="3262620"/>
            <a:ext cx="5133340" cy="226758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F48B42C3-2BC6-438D-93FE-20D554135563}" type="datetime1">
              <a:rPr lang="en-US" altLang="zh-CN" smtClean="0"/>
              <a:t>8/8/2025</a:t>
            </a:fld>
            <a:endParaRPr lang="en-US"/>
          </a:p>
        </p:txBody>
      </p:sp>
      <p:sp>
        <p:nvSpPr>
          <p:cNvPr id="6" name="Holder 6"/>
          <p:cNvSpPr>
            <a:spLocks noGrp="1"/>
          </p:cNvSpPr>
          <p:nvPr>
            <p:ph type="sldNum" sz="quarter" idx="7"/>
          </p:nvPr>
        </p:nvSpPr>
        <p:spPr>
          <a:xfrm>
            <a:off x="11511406" y="6349619"/>
            <a:ext cx="307975" cy="254634"/>
          </a:xfrm>
          <a:prstGeom prst="rect">
            <a:avLst/>
          </a:prstGeom>
        </p:spPr>
        <p:txBody>
          <a:bodyPr wrap="square" lIns="0" tIns="0" rIns="0" bIns="0">
            <a:spAutoFit/>
          </a:bodyPr>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g"/><Relationship Id="rId7" Type="http://schemas.openxmlformats.org/officeDocument/2006/relationships/image" Target="../media/image2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0.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jp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80127" y="5503225"/>
            <a:ext cx="1310233" cy="132105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109288" y="4630745"/>
            <a:ext cx="8101511" cy="1335622"/>
          </a:xfrm>
          <a:prstGeom prst="rect">
            <a:avLst/>
          </a:prstGeom>
        </p:spPr>
        <p:txBody>
          <a:bodyPr vert="horz" wrap="square" lIns="0" tIns="12065" rIns="0" bIns="0" rtlCol="0">
            <a:spAutoFit/>
          </a:bodyPr>
          <a:lstStyle/>
          <a:p>
            <a:pPr marL="12700" marR="5080" algn="ctr">
              <a:lnSpc>
                <a:spcPct val="100000"/>
              </a:lnSpc>
              <a:spcBef>
                <a:spcPts val="95"/>
              </a:spcBef>
            </a:pPr>
            <a:r>
              <a:rPr lang="en-US" altLang="zh-CN" sz="2800" b="1" spc="-25" dirty="0" err="1">
                <a:latin typeface="Times New Roman" panose="02020603050405020304" pitchFamily="18" charset="0"/>
                <a:cs typeface="Times New Roman" panose="02020603050405020304" pitchFamily="18" charset="0"/>
              </a:rPr>
              <a:t>Chenlin</a:t>
            </a:r>
            <a:r>
              <a:rPr lang="en-US" altLang="zh-CN" sz="2800" b="1" spc="-25" dirty="0">
                <a:latin typeface="Times New Roman" panose="02020603050405020304" pitchFamily="18" charset="0"/>
                <a:cs typeface="Times New Roman" panose="02020603050405020304" pitchFamily="18" charset="0"/>
              </a:rPr>
              <a:t> Ding</a:t>
            </a:r>
            <a:r>
              <a:rPr lang="en-US" altLang="zh-CN" sz="2800" b="1" spc="-25" baseline="30000" dirty="0">
                <a:latin typeface="Times New Roman" panose="02020603050405020304" pitchFamily="18" charset="0"/>
                <a:cs typeface="Times New Roman" panose="02020603050405020304" pitchFamily="18" charset="0"/>
              </a:rPr>
              <a:t>1</a:t>
            </a:r>
            <a:r>
              <a:rPr lang="en-US" altLang="zh-CN" sz="2800" b="1" spc="-25" dirty="0">
                <a:latin typeface="Times New Roman" panose="02020603050405020304" pitchFamily="18" charset="0"/>
                <a:cs typeface="Times New Roman" panose="02020603050405020304" pitchFamily="18" charset="0"/>
              </a:rPr>
              <a:t>, </a:t>
            </a:r>
            <a:r>
              <a:rPr lang="en-US" altLang="zh-CN" sz="2800" b="1" spc="-25" dirty="0" err="1">
                <a:latin typeface="Times New Roman" panose="02020603050405020304" pitchFamily="18" charset="0"/>
                <a:cs typeface="Times New Roman" panose="02020603050405020304" pitchFamily="18" charset="0"/>
              </a:rPr>
              <a:t>Mingjun</a:t>
            </a:r>
            <a:r>
              <a:rPr lang="en-US" altLang="zh-CN" sz="2800" b="1" spc="-25" dirty="0">
                <a:latin typeface="Times New Roman" panose="02020603050405020304" pitchFamily="18" charset="0"/>
                <a:cs typeface="Times New Roman" panose="02020603050405020304" pitchFamily="18" charset="0"/>
              </a:rPr>
              <a:t> Xiao</a:t>
            </a:r>
            <a:r>
              <a:rPr lang="en-US" altLang="zh-CN" sz="2800" b="1" spc="-25" baseline="30000" dirty="0">
                <a:latin typeface="Times New Roman" panose="02020603050405020304" pitchFamily="18" charset="0"/>
                <a:cs typeface="Times New Roman" panose="02020603050405020304" pitchFamily="18" charset="0"/>
              </a:rPr>
              <a:t>1 </a:t>
            </a:r>
            <a:r>
              <a:rPr lang="en-US" altLang="zh-CN" sz="2800" b="1" spc="-25" dirty="0">
                <a:latin typeface="Times New Roman" panose="02020603050405020304" pitchFamily="18" charset="0"/>
                <a:cs typeface="Times New Roman" panose="02020603050405020304" pitchFamily="18" charset="0"/>
              </a:rPr>
              <a:t>, Yin Xu</a:t>
            </a:r>
            <a:r>
              <a:rPr lang="en-US" sz="2800" b="1" spc="-25" baseline="30000" dirty="0">
                <a:latin typeface="Times New Roman" panose="02020603050405020304" pitchFamily="18" charset="0"/>
                <a:cs typeface="Times New Roman" panose="02020603050405020304" pitchFamily="18" charset="0"/>
              </a:rPr>
              <a:t>1</a:t>
            </a:r>
            <a:r>
              <a:rPr lang="en-US" sz="2800" b="1" spc="-25" dirty="0">
                <a:latin typeface="Times New Roman" panose="02020603050405020304" pitchFamily="18" charset="0"/>
                <a:cs typeface="Times New Roman" panose="02020603050405020304" pitchFamily="18" charset="0"/>
              </a:rPr>
              <a:t>, </a:t>
            </a:r>
            <a:r>
              <a:rPr lang="en-US" altLang="zh-CN" sz="2800" b="1" spc="-25" dirty="0">
                <a:latin typeface="Times New Roman" panose="02020603050405020304" pitchFamily="18" charset="0"/>
                <a:cs typeface="Times New Roman" panose="02020603050405020304" pitchFamily="18" charset="0"/>
              </a:rPr>
              <a:t>and </a:t>
            </a:r>
            <a:r>
              <a:rPr lang="en-US" sz="2800" b="1" spc="-25" dirty="0">
                <a:latin typeface="Times New Roman" panose="02020603050405020304" pitchFamily="18" charset="0"/>
                <a:cs typeface="Times New Roman" panose="02020603050405020304" pitchFamily="18" charset="0"/>
              </a:rPr>
              <a:t>Jie Wu</a:t>
            </a:r>
            <a:r>
              <a:rPr lang="en-US" altLang="zh-CN" sz="2800" b="1" spc="-25" baseline="30000" dirty="0">
                <a:latin typeface="Times New Roman" panose="02020603050405020304" pitchFamily="18" charset="0"/>
                <a:cs typeface="Times New Roman" panose="02020603050405020304" pitchFamily="18" charset="0"/>
              </a:rPr>
              <a:t>2</a:t>
            </a:r>
            <a:r>
              <a:rPr lang="en-US" sz="2800" b="1" spc="-25" dirty="0">
                <a:latin typeface="Times New Roman" panose="02020603050405020304" pitchFamily="18" charset="0"/>
                <a:cs typeface="Times New Roman" panose="02020603050405020304" pitchFamily="18" charset="0"/>
              </a:rPr>
              <a:t> </a:t>
            </a:r>
          </a:p>
          <a:p>
            <a:pPr marL="635" algn="ctr">
              <a:lnSpc>
                <a:spcPct val="100000"/>
              </a:lnSpc>
              <a:spcBef>
                <a:spcPts val="1200"/>
              </a:spcBef>
            </a:pPr>
            <a:r>
              <a:rPr lang="en-US" altLang="zh-CN" sz="2400" b="1" spc="-25" baseline="30000" dirty="0">
                <a:latin typeface="Times New Roman" panose="02020603050405020304" pitchFamily="18" charset="0"/>
                <a:cs typeface="Times New Roman" panose="02020603050405020304" pitchFamily="18" charset="0"/>
              </a:rPr>
              <a:t>1</a:t>
            </a:r>
            <a:r>
              <a:rPr sz="2400" spc="-10" dirty="0">
                <a:latin typeface="Times New Roman" panose="02020603050405020304" pitchFamily="18" charset="0"/>
                <a:cs typeface="Times New Roman" panose="02020603050405020304" pitchFamily="18" charset="0"/>
              </a:rPr>
              <a:t>University </a:t>
            </a:r>
            <a:r>
              <a:rPr sz="2400" spc="-5" dirty="0">
                <a:latin typeface="Times New Roman" panose="02020603050405020304" pitchFamily="18" charset="0"/>
                <a:cs typeface="Times New Roman" panose="02020603050405020304" pitchFamily="18" charset="0"/>
              </a:rPr>
              <a:t>of Science </a:t>
            </a:r>
            <a:r>
              <a:rPr sz="2400" spc="-10" dirty="0">
                <a:latin typeface="Times New Roman" panose="02020603050405020304" pitchFamily="18" charset="0"/>
                <a:cs typeface="Times New Roman" panose="02020603050405020304" pitchFamily="18" charset="0"/>
              </a:rPr>
              <a:t>and </a:t>
            </a:r>
            <a:r>
              <a:rPr sz="2400" spc="-35" dirty="0">
                <a:latin typeface="Times New Roman" panose="02020603050405020304" pitchFamily="18" charset="0"/>
                <a:cs typeface="Times New Roman" panose="02020603050405020304" pitchFamily="18" charset="0"/>
              </a:rPr>
              <a:t>Technology </a:t>
            </a:r>
            <a:r>
              <a:rPr sz="2400" spc="-5" dirty="0">
                <a:latin typeface="Times New Roman" panose="02020603050405020304" pitchFamily="18" charset="0"/>
                <a:cs typeface="Times New Roman" panose="02020603050405020304" pitchFamily="18" charset="0"/>
              </a:rPr>
              <a:t>of</a:t>
            </a:r>
            <a:r>
              <a:rPr sz="2400" spc="16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China</a:t>
            </a:r>
            <a:endParaRPr lang="en-US" sz="2400" spc="-10" dirty="0">
              <a:latin typeface="Times New Roman" panose="02020603050405020304" pitchFamily="18" charset="0"/>
              <a:cs typeface="Times New Roman" panose="02020603050405020304" pitchFamily="18" charset="0"/>
            </a:endParaRPr>
          </a:p>
          <a:p>
            <a:pPr marL="635" algn="ctr">
              <a:lnSpc>
                <a:spcPct val="100000"/>
              </a:lnSpc>
            </a:pPr>
            <a:r>
              <a:rPr lang="en-US" altLang="zh-CN" sz="2400" b="1" spc="-25"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Temple University</a:t>
            </a:r>
            <a:endParaRPr sz="2400" dirty="0">
              <a:latin typeface="Times New Roman" panose="02020603050405020304" pitchFamily="18" charset="0"/>
              <a:cs typeface="Times New Roman" panose="02020603050405020304" pitchFamily="18" charset="0"/>
            </a:endParaRPr>
          </a:p>
        </p:txBody>
      </p:sp>
      <p:pic>
        <p:nvPicPr>
          <p:cNvPr id="4100" name="Picture 4" descr="天普大学校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4754" y="5503225"/>
            <a:ext cx="1247119" cy="1219199"/>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7"/>
          <p:cNvSpPr txBox="1">
            <a:spLocks noGrp="1"/>
          </p:cNvSpPr>
          <p:nvPr>
            <p:ph type="title"/>
          </p:nvPr>
        </p:nvSpPr>
        <p:spPr>
          <a:xfrm>
            <a:off x="609600" y="3360140"/>
            <a:ext cx="11302273" cy="1075294"/>
          </a:xfrm>
          <a:prstGeom prst="rect">
            <a:avLst/>
          </a:prstGeom>
        </p:spPr>
        <p:txBody>
          <a:bodyPr vert="horz" wrap="square" lIns="0" tIns="74295" rIns="0" bIns="0" rtlCol="0">
            <a:spAutoFit/>
          </a:bodyPr>
          <a:lstStyle/>
          <a:p>
            <a:pPr marL="255270" marR="5080" indent="-220979">
              <a:lnSpc>
                <a:spcPts val="3890"/>
              </a:lnSpc>
              <a:spcBef>
                <a:spcPts val="585"/>
              </a:spcBef>
            </a:pPr>
            <a:r>
              <a:rPr lang="en-US" sz="4000" dirty="0">
                <a:solidFill>
                  <a:schemeClr val="tx1"/>
                </a:solidFill>
                <a:latin typeface="Times New Roman" panose="02020603050405020304" pitchFamily="18" charset="0"/>
                <a:cs typeface="Times New Roman" panose="02020603050405020304" pitchFamily="18" charset="0"/>
              </a:rPr>
              <a:t>Federated Learning Framework with Personalized</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 Model Compression and Privacy Protection</a:t>
            </a:r>
            <a:endParaRPr lang="en-US" sz="4000" spc="-30" dirty="0">
              <a:solidFill>
                <a:schemeClr val="tx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DE0712B4-6333-39BD-4E8B-7B84E1C6822B}"/>
              </a:ext>
            </a:extLst>
          </p:cNvPr>
          <p:cNvPicPr>
            <a:picLocks noChangeAspect="1"/>
          </p:cNvPicPr>
          <p:nvPr/>
        </p:nvPicPr>
        <p:blipFill>
          <a:blip r:embed="rId5">
            <a:extLst>
              <a:ext uri="{28A0092B-C50C-407E-A947-70E740481C1C}">
                <a14:useLocalDpi xmlns:a14="http://schemas.microsoft.com/office/drawing/2010/main" val="0"/>
              </a:ext>
            </a:extLst>
          </a:blip>
          <a:srcRect t="20001" b="36666"/>
          <a:stretch>
            <a:fillRect/>
          </a:stretch>
        </p:blipFill>
        <p:spPr>
          <a:xfrm>
            <a:off x="0" y="0"/>
            <a:ext cx="12192000" cy="2971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39212F-9C1E-0722-60C3-9DD926D2B41A}"/>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BA292DB1-8A92-2A95-4ED3-03D91EBB7846}"/>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10</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C490ED1F-4EB8-4377-BAD6-CA3E86DD66B8}"/>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C68E5747-EBCD-CBE0-CE57-B4391D0652C8}"/>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9A9F82C2-0ABD-B4F6-C0D2-9D999C016BED}"/>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6A00911A-438B-208D-FCC0-11520FC90FB0}"/>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33975DE4-5C61-DBB9-2BC1-E97E069A4AAB}"/>
              </a:ext>
            </a:extLst>
          </p:cNvPr>
          <p:cNvSpPr txBox="1">
            <a:spLocks/>
          </p:cNvSpPr>
          <p:nvPr/>
        </p:nvSpPr>
        <p:spPr>
          <a:xfrm>
            <a:off x="826718" y="180533"/>
            <a:ext cx="709808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sz="3200" b="1" i="0" u="none" strike="noStrike" kern="0" cap="none" spc="-1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Optimized Piecewise Noise mechanism</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7" name="object 2">
            <a:extLst>
              <a:ext uri="{FF2B5EF4-FFF2-40B4-BE49-F238E27FC236}">
                <a16:creationId xmlns:a16="http://schemas.microsoft.com/office/drawing/2014/main" id="{F37E8590-291D-9669-107D-10CFE00B9537}"/>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6" name="图片 25">
            <a:extLst>
              <a:ext uri="{FF2B5EF4-FFF2-40B4-BE49-F238E27FC236}">
                <a16:creationId xmlns:a16="http://schemas.microsoft.com/office/drawing/2014/main" id="{05647CD4-DE23-CC3B-ECE2-D3B29D72D3E6}"/>
              </a:ext>
            </a:extLst>
          </p:cNvPr>
          <p:cNvPicPr>
            <a:picLocks noChangeAspect="1"/>
          </p:cNvPicPr>
          <p:nvPr/>
        </p:nvPicPr>
        <p:blipFill>
          <a:blip r:embed="rId4"/>
          <a:stretch>
            <a:fillRect/>
          </a:stretch>
        </p:blipFill>
        <p:spPr>
          <a:xfrm flipH="1">
            <a:off x="685800" y="1318920"/>
            <a:ext cx="696910" cy="696910"/>
          </a:xfrm>
          <a:prstGeom prst="rect">
            <a:avLst/>
          </a:prstGeom>
        </p:spPr>
      </p:pic>
      <p:pic>
        <p:nvPicPr>
          <p:cNvPr id="40" name="图片 39">
            <a:extLst>
              <a:ext uri="{FF2B5EF4-FFF2-40B4-BE49-F238E27FC236}">
                <a16:creationId xmlns:a16="http://schemas.microsoft.com/office/drawing/2014/main" id="{DAA0E172-5C1A-9E28-38C8-942E94A9F361}"/>
              </a:ext>
            </a:extLst>
          </p:cNvPr>
          <p:cNvPicPr>
            <a:picLocks noChangeAspect="1"/>
          </p:cNvPicPr>
          <p:nvPr/>
        </p:nvPicPr>
        <p:blipFill>
          <a:blip r:embed="rId5"/>
          <a:stretch>
            <a:fillRect/>
          </a:stretch>
        </p:blipFill>
        <p:spPr>
          <a:xfrm>
            <a:off x="483108" y="3352800"/>
            <a:ext cx="972672" cy="972672"/>
          </a:xfrm>
          <a:prstGeom prst="rect">
            <a:avLst/>
          </a:prstGeom>
        </p:spPr>
      </p:pic>
      <p:sp>
        <p:nvSpPr>
          <p:cNvPr id="2" name="内容占位符 2">
            <a:extLst>
              <a:ext uri="{FF2B5EF4-FFF2-40B4-BE49-F238E27FC236}">
                <a16:creationId xmlns:a16="http://schemas.microsoft.com/office/drawing/2014/main" id="{2234C739-8F87-B085-9D4A-196E7A19CC59}"/>
              </a:ext>
            </a:extLst>
          </p:cNvPr>
          <p:cNvSpPr txBox="1">
            <a:spLocks/>
          </p:cNvSpPr>
          <p:nvPr/>
        </p:nvSpPr>
        <p:spPr>
          <a:xfrm>
            <a:off x="1447800" y="1422333"/>
            <a:ext cx="8190301" cy="4528806"/>
          </a:xfrm>
          <a:prstGeom prst="rect">
            <a:avLst/>
          </a:prstGeom>
        </p:spPr>
        <p:txBody>
          <a:bodyPr/>
          <a:lstStyle>
            <a:lvl1pPr marL="292100" indent="-292100" algn="l" rtl="0" eaLnBrk="0" fontAlgn="base" hangingPunct="0">
              <a:lnSpc>
                <a:spcPct val="110000"/>
              </a:lnSpc>
              <a:spcBef>
                <a:spcPct val="10000"/>
              </a:spcBef>
              <a:spcAft>
                <a:spcPct val="10000"/>
              </a:spcAft>
              <a:buClr>
                <a:srgbClr val="FF9900"/>
              </a:buClr>
              <a:buFont typeface="Wingdings" pitchFamily="2" charset="2"/>
              <a:buBlip>
                <a:blip r:embed="rId6"/>
              </a:buBlip>
              <a:defRPr sz="2400" b="1">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110000"/>
              </a:lnSpc>
              <a:spcBef>
                <a:spcPct val="10000"/>
              </a:spcBef>
              <a:spcAft>
                <a:spcPct val="10000"/>
              </a:spcAft>
              <a:buClr>
                <a:srgbClr val="000099"/>
              </a:buClr>
              <a:buFont typeface="Wingdings" pitchFamily="2" charset="2"/>
              <a:buChar char="Ø"/>
              <a:defRPr sz="1800" b="0">
                <a:solidFill>
                  <a:schemeClr val="tx1"/>
                </a:solidFill>
                <a:latin typeface="宋体" panose="02010600030101010101" pitchFamily="2" charset="-122"/>
                <a:ea typeface="宋体" panose="02010600030101010101" pitchFamily="2" charset="-122"/>
              </a:defRPr>
            </a:lvl2pPr>
            <a:lvl3pPr marL="1155700" indent="-228600" algn="l" rtl="0" eaLnBrk="0" fontAlgn="base" hangingPunct="0">
              <a:lnSpc>
                <a:spcPct val="110000"/>
              </a:lnSpc>
              <a:spcBef>
                <a:spcPct val="10000"/>
              </a:spcBef>
              <a:spcAft>
                <a:spcPct val="10000"/>
              </a:spcAft>
              <a:buClr>
                <a:srgbClr val="990099"/>
              </a:buClr>
              <a:buBlip>
                <a:blip r:embed="rId7"/>
              </a:buBlip>
              <a:defRPr sz="1600" b="0">
                <a:solidFill>
                  <a:schemeClr val="tx1"/>
                </a:solidFill>
                <a:latin typeface="宋体" panose="02010600030101010101" pitchFamily="2" charset="-122"/>
                <a:ea typeface="宋体" panose="02010600030101010101" pitchFamily="2" charset="-122"/>
              </a:defRPr>
            </a:lvl3pPr>
            <a:lvl4pPr marL="1435100" indent="-165100" algn="l" rtl="0" eaLnBrk="0" fontAlgn="base" hangingPunct="0">
              <a:lnSpc>
                <a:spcPct val="110000"/>
              </a:lnSpc>
              <a:spcBef>
                <a:spcPct val="10000"/>
              </a:spcBef>
              <a:spcAft>
                <a:spcPct val="10000"/>
              </a:spcAft>
              <a:buChar char="–"/>
              <a:defRPr sz="1400" b="0">
                <a:solidFill>
                  <a:schemeClr val="tx1"/>
                </a:solidFill>
                <a:latin typeface="宋体" panose="02010600030101010101" pitchFamily="2" charset="-122"/>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R="0" lvl="0" algn="l" defTabSz="914400" rtl="0" eaLnBrk="0" fontAlgn="base" latinLnBrk="0" hangingPunct="0">
              <a:lnSpc>
                <a:spcPct val="150000"/>
              </a:lnSpc>
              <a:spcBef>
                <a:spcPct val="10000"/>
              </a:spcBef>
              <a:spcAft>
                <a:spcPct val="10000"/>
              </a:spcAft>
              <a:buClr>
                <a:schemeClr val="tx1"/>
              </a:buClr>
              <a:buSzTx/>
              <a:buFont typeface="Wingdings" panose="05000000000000000000" pitchFamily="2" charset="2"/>
              <a:buChar char="n"/>
              <a:tabLst/>
              <a:defRPr/>
            </a:pPr>
            <a:r>
              <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Optimization Objectives</a:t>
            </a:r>
          </a:p>
          <a:p>
            <a:pPr marL="685800" marR="0" lvl="1" indent="-228600" algn="l" defTabSz="914400" rtl="0" eaLnBrk="0" fontAlgn="base" latinLnBrk="0" hangingPunct="0">
              <a:lnSpc>
                <a:spcPct val="150000"/>
              </a:lnSpc>
              <a:spcBef>
                <a:spcPct val="10000"/>
              </a:spcBef>
              <a:spcAft>
                <a:spcPct val="10000"/>
              </a:spcAft>
              <a:buClr>
                <a:schemeClr val="tx1"/>
              </a:buClr>
              <a:buSzTx/>
              <a:buFont typeface="Wingdings" pitchFamily="2" charset="2"/>
              <a:buChar char="Ø"/>
              <a:tabLst/>
              <a:defRPr/>
            </a:pPr>
            <a:r>
              <a:rPr kumimoji="0" lang="en-US" altLang="zh-CN"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Client-side objective: </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To balance </a:t>
            </a:r>
            <a:r>
              <a:rPr kumimoji="0" lang="en-US" altLang="zh-CN" sz="180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communication cost </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and </a:t>
            </a:r>
            <a:r>
              <a:rPr kumimoji="0" lang="en-US" altLang="zh-CN" sz="180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economic reward</a:t>
            </a:r>
            <a:r>
              <a:rPr lang="en-US" altLang="zh-CN" kern="0" dirty="0">
                <a:solidFill>
                  <a:srgbClr val="000000"/>
                </a:solidFill>
                <a:latin typeface="Times New Roman" panose="02020603050405020304" pitchFamily="18" charset="0"/>
                <a:cs typeface="Times New Roman" panose="02020603050405020304" pitchFamily="18" charset="0"/>
              </a:rPr>
              <a:t>.</a:t>
            </a:r>
            <a:endPar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1">
              <a:lnSpc>
                <a:spcPct val="150000"/>
              </a:lnSpc>
              <a:buClr>
                <a:schemeClr val="tx1"/>
              </a:buClr>
              <a:defRPr/>
            </a:pPr>
            <a:r>
              <a:rPr lang="en-US" altLang="zh-CN" b="1" dirty="0">
                <a:latin typeface="Times New Roman" panose="02020603050405020304" pitchFamily="18" charset="0"/>
                <a:cs typeface="Times New Roman" panose="02020603050405020304" pitchFamily="18" charset="0"/>
              </a:rPr>
              <a:t>Server-side objective</a:t>
            </a:r>
            <a:r>
              <a:rPr lang="en-US" altLang="zh-CN" dirty="0">
                <a:latin typeface="Times New Roman" panose="02020603050405020304" pitchFamily="18" charset="0"/>
                <a:cs typeface="Times New Roman" panose="02020603050405020304" pitchFamily="18" charset="0"/>
              </a:rPr>
              <a:t>: To trade off between </a:t>
            </a:r>
            <a:r>
              <a:rPr lang="en-US" altLang="zh-CN" dirty="0">
                <a:solidFill>
                  <a:srgbClr val="C00000"/>
                </a:solidFill>
                <a:latin typeface="Times New Roman" panose="02020603050405020304" pitchFamily="18" charset="0"/>
                <a:cs typeface="Times New Roman" panose="02020603050405020304" pitchFamily="18" charset="0"/>
              </a:rPr>
              <a:t>incentive cost </a:t>
            </a:r>
            <a:r>
              <a:rPr lang="en-US" altLang="zh-CN" dirty="0">
                <a:latin typeface="Times New Roman" panose="02020603050405020304" pitchFamily="18" charset="0"/>
                <a:cs typeface="Times New Roman" panose="02020603050405020304" pitchFamily="18" charset="0"/>
              </a:rPr>
              <a:t>and model </a:t>
            </a:r>
            <a:r>
              <a:rPr lang="en-US" altLang="zh-CN" dirty="0">
                <a:solidFill>
                  <a:srgbClr val="C00000"/>
                </a:solidFill>
                <a:latin typeface="Times New Roman" panose="02020603050405020304" pitchFamily="18" charset="0"/>
                <a:cs typeface="Times New Roman" panose="02020603050405020304" pitchFamily="18" charset="0"/>
              </a:rPr>
              <a:t>convergence speed</a:t>
            </a:r>
            <a:r>
              <a:rPr lang="en-US" altLang="zh-CN" dirty="0">
                <a:latin typeface="Times New Roman" panose="02020603050405020304" pitchFamily="18" charset="0"/>
                <a:cs typeface="Times New Roman" panose="02020603050405020304" pitchFamily="18" charset="0"/>
              </a:rPr>
              <a:t>.</a:t>
            </a:r>
            <a:endPar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lnSpc>
                <a:spcPct val="150000"/>
              </a:lnSpc>
              <a:buClr>
                <a:schemeClr val="tx1"/>
              </a:buClr>
              <a:buFont typeface="Wingdings" panose="05000000000000000000" pitchFamily="2" charset="2"/>
              <a:buChar char="n"/>
              <a:defRPr/>
            </a:pPr>
            <a:r>
              <a:rPr lang="en-US" altLang="zh-CN" dirty="0">
                <a:latin typeface="Times New Roman" panose="02020603050405020304" pitchFamily="18" charset="0"/>
                <a:cs typeface="Times New Roman" panose="02020603050405020304" pitchFamily="18" charset="0"/>
              </a:rPr>
              <a:t>Implementation Steps</a:t>
            </a:r>
            <a:endPar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685800" marR="0" lvl="1" indent="-228600" algn="l" defTabSz="914400" rtl="0" eaLnBrk="0" fontAlgn="base" latinLnBrk="0" hangingPunct="0">
              <a:lnSpc>
                <a:spcPct val="150000"/>
              </a:lnSpc>
              <a:spcBef>
                <a:spcPct val="10000"/>
              </a:spcBef>
              <a:spcAft>
                <a:spcPct val="10000"/>
              </a:spcAft>
              <a:buClrTx/>
              <a:buSzTx/>
              <a:buFont typeface="Wingdings" pitchFamily="2" charset="2"/>
              <a:buChar char="Ø"/>
              <a:tabLst/>
              <a:defRPr/>
            </a:pPr>
            <a:r>
              <a:rPr kumimoji="0" lang="en-US" altLang="zh-CN"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Step 1: </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Design </a:t>
            </a:r>
            <a:r>
              <a:rPr kumimoji="0" lang="en-US" altLang="zh-CN" sz="180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utility functions </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for both the server and clients to characterize their </a:t>
            </a:r>
            <a:r>
              <a:rPr kumimoji="0" lang="en-US" altLang="zh-CN" sz="180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optimal decision-making</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behavior.</a:t>
            </a:r>
            <a:r>
              <a:rPr kumimoji="0" lang="zh-CN" altLang="en-US"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685800" marR="0" lvl="1" indent="-228600" algn="l" defTabSz="914400" rtl="0" eaLnBrk="0" fontAlgn="base" latinLnBrk="0" hangingPunct="0">
              <a:lnSpc>
                <a:spcPct val="150000"/>
              </a:lnSpc>
              <a:spcBef>
                <a:spcPct val="10000"/>
              </a:spcBef>
              <a:spcAft>
                <a:spcPct val="10000"/>
              </a:spcAft>
              <a:buClrTx/>
              <a:buSzTx/>
              <a:buFont typeface="Wingdings" pitchFamily="2" charset="2"/>
              <a:buChar char="Ø"/>
              <a:tabLst/>
              <a:defRPr/>
            </a:pPr>
            <a:r>
              <a:rPr lang="en-US" altLang="zh-CN" b="1" dirty="0">
                <a:latin typeface="Times New Roman" panose="02020603050405020304" pitchFamily="18" charset="0"/>
                <a:cs typeface="Times New Roman" panose="02020603050405020304" pitchFamily="18" charset="0"/>
              </a:rPr>
              <a:t>Step 2</a:t>
            </a:r>
            <a:r>
              <a:rPr lang="en-US" altLang="zh-CN" dirty="0">
                <a:latin typeface="Times New Roman" panose="02020603050405020304" pitchFamily="18" charset="0"/>
                <a:cs typeface="Times New Roman" panose="02020603050405020304" pitchFamily="18" charset="0"/>
              </a:rPr>
              <a:t>: Derive the </a:t>
            </a:r>
            <a:r>
              <a:rPr lang="en-US" altLang="zh-CN" dirty="0">
                <a:solidFill>
                  <a:srgbClr val="C00000"/>
                </a:solidFill>
                <a:latin typeface="Times New Roman" panose="02020603050405020304" pitchFamily="18" charset="0"/>
                <a:cs typeface="Times New Roman" panose="02020603050405020304" pitchFamily="18" charset="0"/>
              </a:rPr>
              <a:t>optimal strategy functions </a:t>
            </a:r>
            <a:r>
              <a:rPr lang="en-US" altLang="zh-CN" dirty="0">
                <a:latin typeface="Times New Roman" panose="02020603050405020304" pitchFamily="18" charset="0"/>
                <a:cs typeface="Times New Roman" panose="02020603050405020304" pitchFamily="18" charset="0"/>
              </a:rPr>
              <a:t>for the server and clients based on </a:t>
            </a:r>
            <a:r>
              <a:rPr lang="en-US" altLang="zh-CN" dirty="0">
                <a:solidFill>
                  <a:srgbClr val="C00000"/>
                </a:solidFill>
                <a:latin typeface="Times New Roman" panose="02020603050405020304" pitchFamily="18" charset="0"/>
                <a:cs typeface="Times New Roman" panose="02020603050405020304" pitchFamily="18" charset="0"/>
              </a:rPr>
              <a:t>Stackelberg equilibrium</a:t>
            </a:r>
            <a:r>
              <a:rPr lang="en-US" altLang="zh-CN" dirty="0">
                <a:latin typeface="Times New Roman" panose="02020603050405020304" pitchFamily="18" charset="0"/>
                <a:cs typeface="Times New Roman" panose="02020603050405020304" pitchFamily="18" charset="0"/>
              </a:rPr>
              <a:t>.</a:t>
            </a:r>
            <a:endPar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10000"/>
              </a:lnSpc>
              <a:spcBef>
                <a:spcPct val="10000"/>
              </a:spcBef>
              <a:spcAft>
                <a:spcPct val="10000"/>
              </a:spcAft>
              <a:buClr>
                <a:srgbClr val="000099"/>
              </a:buClr>
              <a:buSzTx/>
              <a:buFont typeface="Wingdings" pitchFamily="2" charset="2"/>
              <a:buNone/>
              <a:tabLst/>
              <a:defRPr/>
            </a:pPr>
            <a:br>
              <a:rPr kumimoji="0" lang="zh-CN" altLang="en-US"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rPr>
            </a:br>
            <a:endPar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endParaRPr>
          </a:p>
          <a:p>
            <a:pPr marL="292100" marR="0" lvl="0" indent="-292100" algn="l" defTabSz="914400" rtl="0" eaLnBrk="0" fontAlgn="base" latinLnBrk="0" hangingPunct="0">
              <a:lnSpc>
                <a:spcPct val="110000"/>
              </a:lnSpc>
              <a:spcBef>
                <a:spcPct val="10000"/>
              </a:spcBef>
              <a:spcAft>
                <a:spcPct val="10000"/>
              </a:spcAft>
              <a:buClr>
                <a:srgbClr val="FF9900"/>
              </a:buClr>
              <a:buSzTx/>
              <a:buFont typeface="Wingdings" pitchFamily="2" charset="2"/>
              <a:buBlip>
                <a:blip r:embed="rId6"/>
              </a:buBlip>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457200" marR="0" lvl="1" indent="0" algn="l" defTabSz="914400" rtl="0" eaLnBrk="0" fontAlgn="base" latinLnBrk="0" hangingPunct="0">
              <a:lnSpc>
                <a:spcPct val="110000"/>
              </a:lnSpc>
              <a:spcBef>
                <a:spcPct val="10000"/>
              </a:spcBef>
              <a:spcAft>
                <a:spcPct val="10000"/>
              </a:spcAft>
              <a:buClr>
                <a:srgbClr val="000099"/>
              </a:buClr>
              <a:buSzTx/>
              <a:buFont typeface="Wingdings" pitchFamily="2" charset="2"/>
              <a:buNone/>
              <a:tabLst/>
              <a:defRPr/>
            </a:pPr>
            <a:r>
              <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rPr>
              <a:t> </a:t>
            </a:r>
          </a:p>
          <a:p>
            <a:pPr marL="0" marR="0" lvl="0" indent="0" algn="l" defTabSz="914400" rtl="0" eaLnBrk="0" fontAlgn="base" latinLnBrk="0" hangingPunct="0">
              <a:lnSpc>
                <a:spcPct val="110000"/>
              </a:lnSpc>
              <a:spcBef>
                <a:spcPct val="10000"/>
              </a:spcBef>
              <a:spcAft>
                <a:spcPct val="10000"/>
              </a:spcAft>
              <a:buClr>
                <a:srgbClr val="FF9900"/>
              </a:buClr>
              <a:buSzTx/>
              <a:buFont typeface="Wingdings" pitchFamily="2" charset="2"/>
              <a:buNone/>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pic>
        <p:nvPicPr>
          <p:cNvPr id="11" name="图片 10">
            <a:extLst>
              <a:ext uri="{FF2B5EF4-FFF2-40B4-BE49-F238E27FC236}">
                <a16:creationId xmlns:a16="http://schemas.microsoft.com/office/drawing/2014/main" id="{91E0133D-DABB-1D62-2EDB-82B790047CD4}"/>
              </a:ext>
            </a:extLst>
          </p:cNvPr>
          <p:cNvPicPr>
            <a:picLocks noChangeAspect="1"/>
          </p:cNvPicPr>
          <p:nvPr/>
        </p:nvPicPr>
        <p:blipFill>
          <a:blip r:embed="rId8"/>
          <a:stretch>
            <a:fillRect/>
          </a:stretch>
        </p:blipFill>
        <p:spPr>
          <a:xfrm>
            <a:off x="9525000" y="2015830"/>
            <a:ext cx="2659111" cy="2826340"/>
          </a:xfrm>
          <a:prstGeom prst="rect">
            <a:avLst/>
          </a:prstGeom>
        </p:spPr>
      </p:pic>
      <p:pic>
        <p:nvPicPr>
          <p:cNvPr id="14" name="图片 13">
            <a:extLst>
              <a:ext uri="{FF2B5EF4-FFF2-40B4-BE49-F238E27FC236}">
                <a16:creationId xmlns:a16="http://schemas.microsoft.com/office/drawing/2014/main" id="{1C7268BD-029E-0772-29A6-971E92B67D7E}"/>
              </a:ext>
            </a:extLst>
          </p:cNvPr>
          <p:cNvPicPr>
            <a:picLocks noChangeAspect="1"/>
          </p:cNvPicPr>
          <p:nvPr/>
        </p:nvPicPr>
        <p:blipFill>
          <a:blip r:embed="rId9"/>
          <a:stretch>
            <a:fillRect/>
          </a:stretch>
        </p:blipFill>
        <p:spPr>
          <a:xfrm>
            <a:off x="10928037" y="5688711"/>
            <a:ext cx="648464" cy="648464"/>
          </a:xfrm>
          <a:prstGeom prst="rect">
            <a:avLst/>
          </a:prstGeom>
        </p:spPr>
      </p:pic>
    </p:spTree>
    <p:extLst>
      <p:ext uri="{BB962C8B-B14F-4D97-AF65-F5344CB8AC3E}">
        <p14:creationId xmlns:p14="http://schemas.microsoft.com/office/powerpoint/2010/main" val="22799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A0AB50-0E09-2394-963C-08B6A96EABFB}"/>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8FBCE934-87FB-8550-373A-1C0C8EC8B75F}"/>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11</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CD329013-AC0E-E0BB-408F-36CDF4DEC149}"/>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7D0DFFB7-9BF4-4732-FE41-58E1FD3EE9CC}"/>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7CABEC4A-A467-9F7C-28A9-04A925F72EAD}"/>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461FF00A-ED0C-E63A-74BF-1232D329B3F9}"/>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653CE969-4542-19FD-9714-79C5F3E569F5}"/>
              </a:ext>
            </a:extLst>
          </p:cNvPr>
          <p:cNvSpPr txBox="1">
            <a:spLocks/>
          </p:cNvSpPr>
          <p:nvPr/>
        </p:nvSpPr>
        <p:spPr>
          <a:xfrm>
            <a:off x="826718" y="180533"/>
            <a:ext cx="709808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sz="3200" b="1" i="0" u="none" strike="noStrike" kern="0" cap="none" spc="-1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Optimized Piecewise Noise mechanism</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7" name="object 2">
            <a:extLst>
              <a:ext uri="{FF2B5EF4-FFF2-40B4-BE49-F238E27FC236}">
                <a16:creationId xmlns:a16="http://schemas.microsoft.com/office/drawing/2014/main" id="{FF2A7744-9AA0-28B2-F28B-50EF79CFFD48}"/>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内容占位符 2">
                <a:extLst>
                  <a:ext uri="{FF2B5EF4-FFF2-40B4-BE49-F238E27FC236}">
                    <a16:creationId xmlns:a16="http://schemas.microsoft.com/office/drawing/2014/main" id="{A889D8AD-1C40-BDC9-019C-7205CF8F3165}"/>
                  </a:ext>
                </a:extLst>
              </p:cNvPr>
              <p:cNvSpPr txBox="1">
                <a:spLocks/>
              </p:cNvSpPr>
              <p:nvPr/>
            </p:nvSpPr>
            <p:spPr>
              <a:xfrm>
                <a:off x="677928" y="1371600"/>
                <a:ext cx="7928115" cy="4419600"/>
              </a:xfrm>
              <a:prstGeom prst="rect">
                <a:avLst/>
              </a:prstGeom>
            </p:spPr>
            <p:txBody>
              <a:bodyPr/>
              <a:lstStyle>
                <a:lvl1pPr marL="292100" indent="-292100" algn="l" rtl="0" eaLnBrk="0" fontAlgn="base" hangingPunct="0">
                  <a:lnSpc>
                    <a:spcPct val="110000"/>
                  </a:lnSpc>
                  <a:spcBef>
                    <a:spcPct val="10000"/>
                  </a:spcBef>
                  <a:spcAft>
                    <a:spcPct val="10000"/>
                  </a:spcAft>
                  <a:buClr>
                    <a:srgbClr val="FF9900"/>
                  </a:buClr>
                  <a:buFont typeface="Wingdings" pitchFamily="2" charset="2"/>
                  <a:buBlip>
                    <a:blip r:embed="rId4"/>
                  </a:buBlip>
                  <a:defRPr sz="2400" b="1">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110000"/>
                  </a:lnSpc>
                  <a:spcBef>
                    <a:spcPct val="10000"/>
                  </a:spcBef>
                  <a:spcAft>
                    <a:spcPct val="10000"/>
                  </a:spcAft>
                  <a:buClr>
                    <a:srgbClr val="000099"/>
                  </a:buClr>
                  <a:buFont typeface="Wingdings" pitchFamily="2" charset="2"/>
                  <a:buChar char="Ø"/>
                  <a:defRPr sz="1800" b="0">
                    <a:solidFill>
                      <a:schemeClr val="tx1"/>
                    </a:solidFill>
                    <a:latin typeface="宋体" panose="02010600030101010101" pitchFamily="2" charset="-122"/>
                    <a:ea typeface="宋体" panose="02010600030101010101" pitchFamily="2" charset="-122"/>
                  </a:defRPr>
                </a:lvl2pPr>
                <a:lvl3pPr marL="1155700" indent="-228600" algn="l" rtl="0" eaLnBrk="0" fontAlgn="base" hangingPunct="0">
                  <a:lnSpc>
                    <a:spcPct val="110000"/>
                  </a:lnSpc>
                  <a:spcBef>
                    <a:spcPct val="10000"/>
                  </a:spcBef>
                  <a:spcAft>
                    <a:spcPct val="10000"/>
                  </a:spcAft>
                  <a:buClr>
                    <a:srgbClr val="990099"/>
                  </a:buClr>
                  <a:buBlip>
                    <a:blip r:embed="rId5"/>
                  </a:buBlip>
                  <a:defRPr sz="1600" b="0">
                    <a:solidFill>
                      <a:schemeClr val="tx1"/>
                    </a:solidFill>
                    <a:latin typeface="宋体" panose="02010600030101010101" pitchFamily="2" charset="-122"/>
                    <a:ea typeface="宋体" panose="02010600030101010101" pitchFamily="2" charset="-122"/>
                  </a:defRPr>
                </a:lvl3pPr>
                <a:lvl4pPr marL="1435100" indent="-165100" algn="l" rtl="0" eaLnBrk="0" fontAlgn="base" hangingPunct="0">
                  <a:lnSpc>
                    <a:spcPct val="110000"/>
                  </a:lnSpc>
                  <a:spcBef>
                    <a:spcPct val="10000"/>
                  </a:spcBef>
                  <a:spcAft>
                    <a:spcPct val="10000"/>
                  </a:spcAft>
                  <a:buChar char="–"/>
                  <a:defRPr sz="1400" b="0">
                    <a:solidFill>
                      <a:schemeClr val="tx1"/>
                    </a:solidFill>
                    <a:latin typeface="宋体" panose="02010600030101010101" pitchFamily="2" charset="-122"/>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92100" marR="0" lvl="0" indent="-292100" algn="l" defTabSz="914400" rtl="0" eaLnBrk="0" fontAlgn="base" latinLnBrk="0" hangingPunct="0">
                  <a:lnSpc>
                    <a:spcPct val="150000"/>
                  </a:lnSpc>
                  <a:spcBef>
                    <a:spcPct val="10000"/>
                  </a:spcBef>
                  <a:spcAft>
                    <a:spcPct val="10000"/>
                  </a:spcAft>
                  <a:buClr>
                    <a:prstClr val="black"/>
                  </a:buClr>
                  <a:buSzTx/>
                  <a:buFont typeface="Wingdings" panose="05000000000000000000" pitchFamily="2" charset="2"/>
                  <a:buChar char="n"/>
                  <a:tabLst/>
                  <a:defRPr/>
                </a:pPr>
                <a:r>
                  <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Server Utility Design</a:t>
                </a:r>
              </a:p>
              <a:p>
                <a:pPr marL="685800" marR="0" lvl="1" indent="-228600" algn="l" defTabSz="914400" rtl="0" eaLnBrk="0" fontAlgn="base" latinLnBrk="0" hangingPunct="0">
                  <a:lnSpc>
                    <a:spcPct val="150000"/>
                  </a:lnSpc>
                  <a:spcBef>
                    <a:spcPct val="10000"/>
                  </a:spcBef>
                  <a:spcAft>
                    <a:spcPct val="10000"/>
                  </a:spcAft>
                  <a:buClr>
                    <a:prstClr val="black"/>
                  </a:buClr>
                  <a:buSzTx/>
                  <a:buFont typeface="Wingdings" pitchFamily="2" charset="2"/>
                  <a:buChar char="Ø"/>
                  <a:tabLst/>
                  <a:defRPr/>
                </a:pPr>
                <a:r>
                  <a:rPr kumimoji="0" lang="en-US" altLang="zh-CN"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Utility factors: </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Server utility depends on global </a:t>
                </a:r>
                <a:r>
                  <a:rPr kumimoji="0" lang="en-US" altLang="zh-CN" sz="1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model accuracy</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zh-CN" sz="1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client payments</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and </a:t>
                </a:r>
                <a:r>
                  <a:rPr kumimoji="0" lang="en-US" altLang="zh-CN" sz="1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operational cost</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lvl="1">
                  <a:lnSpc>
                    <a:spcPct val="150000"/>
                  </a:lnSpc>
                  <a:buClr>
                    <a:prstClr val="black"/>
                  </a:buClr>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Server-side objective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T</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local model accuracy of client </a:t>
                </a:r>
                <a14:m>
                  <m:oMath xmlns:m="http://schemas.openxmlformats.org/officeDocument/2006/math">
                    <m:r>
                      <a:rPr kumimoji="0" lang="en-US" altLang="zh-CN" sz="16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oMath>
                </a14:m>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denoted as </a:t>
                </a:r>
                <a14:m>
                  <m:oMath xmlns:m="http://schemas.openxmlformats.org/officeDocument/2006/math">
                    <m:sSubSup>
                      <m:sSubSupPr>
                        <m:ctrlPr>
                          <a:rPr lang="zh-CN" altLang="zh-CN" sz="1600" b="1" i="1" kern="0">
                            <a:solidFill>
                              <a:srgbClr val="000000"/>
                            </a:solidFill>
                            <a:latin typeface="Cambria Math" panose="02040503050406030204" pitchFamily="18" charset="0"/>
                            <a:ea typeface="Cambria Math" panose="02040503050406030204" pitchFamily="18" charset="0"/>
                          </a:rPr>
                        </m:ctrlPr>
                      </m:sSubSupPr>
                      <m:e>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𝛺</m:t>
                        </m:r>
                      </m:e>
                      <m:sub>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sup>
                    </m:sSubSup>
                  </m:oMath>
                </a14:m>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can be approximately represented as a </a:t>
                </a:r>
                <a:r>
                  <a:rPr kumimoji="0" lang="en-US" altLang="zh-CN" sz="1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convex function</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The server’s utility function </a:t>
                </a:r>
                <a14:m>
                  <m:oMath xmlns:m="http://schemas.openxmlformats.org/officeDocument/2006/math">
                    <m:sSup>
                      <m:sSupPr>
                        <m:ctrlPr>
                          <a:rPr lang="zh-CN" altLang="zh-CN" sz="1600" b="1" i="1" kern="0">
                            <a:solidFill>
                              <a:schemeClr val="tx1"/>
                            </a:solidFill>
                            <a:latin typeface="Cambria Math" panose="02040503050406030204" pitchFamily="18" charset="0"/>
                            <a:ea typeface="Cambria Math" panose="02040503050406030204" pitchFamily="18" charset="0"/>
                          </a:rPr>
                        </m:ctrlPr>
                      </m:sSupPr>
                      <m:e>
                        <m:r>
                          <a:rPr lang="en-US" altLang="zh-CN" sz="1600" i="1" kern="0">
                            <a:solidFill>
                              <a:schemeClr val="tx1"/>
                            </a:solidFill>
                            <a:latin typeface="Cambria Math" panose="02040503050406030204" pitchFamily="18" charset="0"/>
                            <a:ea typeface="Cambria Math" panose="02040503050406030204" pitchFamily="18" charset="0"/>
                          </a:rPr>
                          <m:t> </m:t>
                        </m:r>
                        <m:r>
                          <a:rPr lang="en-US" altLang="zh-CN" sz="1600" b="1" i="1" kern="0">
                            <a:solidFill>
                              <a:schemeClr val="tx1"/>
                            </a:solidFill>
                            <a:latin typeface="Cambria Math" panose="02040503050406030204" pitchFamily="18" charset="0"/>
                            <a:ea typeface="Cambria Math" panose="02040503050406030204" pitchFamily="18" charset="0"/>
                            <a:cs typeface="Cambria Math" panose="02040503050406030204" pitchFamily="18" charset="0"/>
                          </a:rPr>
                          <m:t>𝑈</m:t>
                        </m:r>
                      </m:e>
                      <m:sup>
                        <m:r>
                          <a:rPr lang="en-US" altLang="zh-CN" sz="1600" b="1" i="1" kern="0">
                            <a:solidFill>
                              <a:schemeClr val="tx1"/>
                            </a:solidFill>
                            <a:latin typeface="Cambria Math" panose="02040503050406030204" pitchFamily="18" charset="0"/>
                            <a:ea typeface="Cambria Math" panose="02040503050406030204" pitchFamily="18" charset="0"/>
                            <a:cs typeface="Cambria Math" panose="02040503050406030204" pitchFamily="18" charset="0"/>
                          </a:rPr>
                          <m:t>𝑡</m:t>
                        </m:r>
                      </m:sup>
                    </m:sSup>
                  </m:oMath>
                </a14:m>
                <a:r>
                  <a:rPr lang="zh-CN" altLang="en-US" sz="16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can then be formulated as:</a:t>
                </a:r>
                <a:endPar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10000"/>
                  </a:lnSpc>
                  <a:spcBef>
                    <a:spcPct val="10000"/>
                  </a:spcBef>
                  <a:spcAft>
                    <a:spcPct val="10000"/>
                  </a:spcAft>
                  <a:buClr>
                    <a:srgbClr val="000099"/>
                  </a:buClr>
                  <a:buSzTx/>
                  <a:buFont typeface="Wingdings" pitchFamily="2" charset="2"/>
                  <a:buNone/>
                  <a:tabLst/>
                  <a:defRPr/>
                </a:pPr>
                <a:br>
                  <a:rPr kumimoji="0" lang="zh-CN" altLang="en-US"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br>
                <a:endPar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292100" marR="0" lvl="0" indent="-292100" algn="l" defTabSz="914400" rtl="0" eaLnBrk="0" fontAlgn="base" latinLnBrk="0" hangingPunct="0">
                  <a:lnSpc>
                    <a:spcPct val="110000"/>
                  </a:lnSpc>
                  <a:spcBef>
                    <a:spcPct val="10000"/>
                  </a:spcBef>
                  <a:spcAft>
                    <a:spcPct val="10000"/>
                  </a:spcAft>
                  <a:buClr>
                    <a:srgbClr val="FF9900"/>
                  </a:buClr>
                  <a:buSzTx/>
                  <a:buFont typeface="Wingdings" pitchFamily="2" charset="2"/>
                  <a:buBlip>
                    <a:blip r:embed="rId4"/>
                  </a:buBlip>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457200" marR="0" lvl="1" indent="0" algn="l" defTabSz="914400" rtl="0" eaLnBrk="0" fontAlgn="base" latinLnBrk="0" hangingPunct="0">
                  <a:lnSpc>
                    <a:spcPct val="110000"/>
                  </a:lnSpc>
                  <a:spcBef>
                    <a:spcPct val="10000"/>
                  </a:spcBef>
                  <a:spcAft>
                    <a:spcPct val="10000"/>
                  </a:spcAft>
                  <a:buClr>
                    <a:srgbClr val="000099"/>
                  </a:buClr>
                  <a:buSzTx/>
                  <a:buFont typeface="Wingdings" pitchFamily="2" charset="2"/>
                  <a:buNone/>
                  <a:tabLst/>
                  <a:defRPr/>
                </a:pPr>
                <a:r>
                  <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a:t>
                </a:r>
              </a:p>
              <a:p>
                <a:pPr marL="0" marR="0" lvl="0" indent="0" algn="l" defTabSz="914400" rtl="0" eaLnBrk="0" fontAlgn="base" latinLnBrk="0" hangingPunct="0">
                  <a:lnSpc>
                    <a:spcPct val="110000"/>
                  </a:lnSpc>
                  <a:spcBef>
                    <a:spcPct val="10000"/>
                  </a:spcBef>
                  <a:spcAft>
                    <a:spcPct val="10000"/>
                  </a:spcAft>
                  <a:buClr>
                    <a:srgbClr val="FF9900"/>
                  </a:buClr>
                  <a:buSzTx/>
                  <a:buFont typeface="Wingdings" pitchFamily="2" charset="2"/>
                  <a:buNone/>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mc:Choice>
        <mc:Fallback xmlns="">
          <p:sp>
            <p:nvSpPr>
              <p:cNvPr id="2" name="内容占位符 2">
                <a:extLst>
                  <a:ext uri="{FF2B5EF4-FFF2-40B4-BE49-F238E27FC236}">
                    <a16:creationId xmlns:a16="http://schemas.microsoft.com/office/drawing/2014/main" id="{A889D8AD-1C40-BDC9-019C-7205CF8F3165}"/>
                  </a:ext>
                </a:extLst>
              </p:cNvPr>
              <p:cNvSpPr txBox="1">
                <a:spLocks noRot="1" noChangeAspect="1" noMove="1" noResize="1" noEditPoints="1" noAdjustHandles="1" noChangeArrowheads="1" noChangeShapeType="1" noTextEdit="1"/>
              </p:cNvSpPr>
              <p:nvPr/>
            </p:nvSpPr>
            <p:spPr>
              <a:xfrm>
                <a:off x="677928" y="1371600"/>
                <a:ext cx="7928115" cy="4419600"/>
              </a:xfrm>
              <a:prstGeom prst="rect">
                <a:avLst/>
              </a:prstGeom>
              <a:blipFill>
                <a:blip r:embed="rId6"/>
                <a:stretch>
                  <a:fillRect l="-9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8FCAD526-9933-39FB-7ADC-66292B47170A}"/>
                  </a:ext>
                </a:extLst>
              </p:cNvPr>
              <p:cNvSpPr/>
              <p:nvPr/>
            </p:nvSpPr>
            <p:spPr>
              <a:xfrm>
                <a:off x="2106648" y="4724400"/>
                <a:ext cx="5506561" cy="685800"/>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0" lang="zh-CN" altLang="zh-CN" sz="1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𝑈</m:t>
                          </m:r>
                        </m:e>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p>
                        <m:s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𝑅</m:t>
                          </m:r>
                        </m:e>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𝛩</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nary>
                        <m:naryPr>
                          <m:chr m:val="∑"/>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naryPr>
                        <m:sub>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=1</m:t>
                          </m:r>
                        </m:sub>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𝑁</m:t>
                          </m:r>
                        </m:sup>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e>
                      </m:nary>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𝛼</m:t>
                      </m:r>
                      <m:sSup>
                        <m:s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𝑒</m:t>
                          </m:r>
                        </m:e>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𝜆</m:t>
                          </m:r>
                          <m:sSubSup>
                            <m:sSub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sup>
                      </m:s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𝜇</m:t>
                      </m:r>
                      <m:sSup>
                        <m:s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𝑒</m:t>
                          </m:r>
                        </m:e>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𝜂</m:t>
                          </m:r>
                          <m:sSub>
                            <m:sSub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𝜖</m:t>
                              </m:r>
                            </m:e>
                            <m:sub>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Sub>
                        </m:sup>
                      </m:s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𝛽</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p>
                        <m:s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𝑅</m:t>
                          </m:r>
                        </m:e>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𝑅</m:t>
                          </m:r>
                        </m:e>
                        <m:sub>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𝑝</m:t>
                          </m:r>
                        </m:sub>
                        <m:sup>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oMath>
                  </m:oMathPara>
                </a14:m>
                <a:endParaRPr lang="zh-CN" altLang="en-US" sz="1600" dirty="0"/>
              </a:p>
            </p:txBody>
          </p:sp>
        </mc:Choice>
        <mc:Fallback xmlns="">
          <p:sp>
            <p:nvSpPr>
              <p:cNvPr id="3" name="矩形 2">
                <a:extLst>
                  <a:ext uri="{FF2B5EF4-FFF2-40B4-BE49-F238E27FC236}">
                    <a16:creationId xmlns:a16="http://schemas.microsoft.com/office/drawing/2014/main" id="{8FCAD526-9933-39FB-7ADC-66292B47170A}"/>
                  </a:ext>
                </a:extLst>
              </p:cNvPr>
              <p:cNvSpPr>
                <a:spLocks noRot="1" noChangeAspect="1" noMove="1" noResize="1" noEditPoints="1" noAdjustHandles="1" noChangeArrowheads="1" noChangeShapeType="1" noTextEdit="1"/>
              </p:cNvSpPr>
              <p:nvPr/>
            </p:nvSpPr>
            <p:spPr>
              <a:xfrm>
                <a:off x="2106648" y="4724400"/>
                <a:ext cx="5506561" cy="685800"/>
              </a:xfrm>
              <a:prstGeom prst="rect">
                <a:avLst/>
              </a:prstGeom>
              <a:blipFill>
                <a:blip r:embed="rId7"/>
                <a:stretch>
                  <a:fillRect/>
                </a:stretch>
              </a:blipFill>
              <a:ln>
                <a:solidFill>
                  <a:schemeClr val="bg1">
                    <a:lumMod val="85000"/>
                  </a:schemeClr>
                </a:solidFill>
              </a:ln>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085F8A74-CFAA-DEE2-2688-B7C4E09F200D}"/>
              </a:ext>
            </a:extLst>
          </p:cNvPr>
          <p:cNvSpPr/>
          <p:nvPr/>
        </p:nvSpPr>
        <p:spPr bwMode="auto">
          <a:xfrm>
            <a:off x="3737089" y="4762128"/>
            <a:ext cx="2745561" cy="648072"/>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rgbClr val="FF0000"/>
              </a:solidFill>
              <a:effectLst/>
              <a:latin typeface="Arial" charset="0"/>
            </a:endParaRPr>
          </a:p>
        </p:txBody>
      </p:sp>
      <p:sp>
        <p:nvSpPr>
          <p:cNvPr id="5" name="矩形 4">
            <a:extLst>
              <a:ext uri="{FF2B5EF4-FFF2-40B4-BE49-F238E27FC236}">
                <a16:creationId xmlns:a16="http://schemas.microsoft.com/office/drawing/2014/main" id="{1299ABCF-27B3-2374-ECF7-898FE67A36DA}"/>
              </a:ext>
            </a:extLst>
          </p:cNvPr>
          <p:cNvSpPr/>
          <p:nvPr/>
        </p:nvSpPr>
        <p:spPr bwMode="auto">
          <a:xfrm>
            <a:off x="6654208" y="4762128"/>
            <a:ext cx="288032" cy="648072"/>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zh-CN" altLang="en-US">
              <a:solidFill>
                <a:srgbClr val="000000"/>
              </a:solidFill>
              <a:latin typeface="Arial" charset="0"/>
            </a:endParaRPr>
          </a:p>
        </p:txBody>
      </p:sp>
      <p:sp>
        <p:nvSpPr>
          <p:cNvPr id="6" name="矩形 5">
            <a:extLst>
              <a:ext uri="{FF2B5EF4-FFF2-40B4-BE49-F238E27FC236}">
                <a16:creationId xmlns:a16="http://schemas.microsoft.com/office/drawing/2014/main" id="{A18DB673-28F1-0597-5857-04544E35971D}"/>
              </a:ext>
            </a:extLst>
          </p:cNvPr>
          <p:cNvSpPr/>
          <p:nvPr/>
        </p:nvSpPr>
        <p:spPr bwMode="auto">
          <a:xfrm>
            <a:off x="7121903" y="4762128"/>
            <a:ext cx="288032" cy="648072"/>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zh-CN" altLang="en-US">
              <a:solidFill>
                <a:srgbClr val="000000"/>
              </a:solidFill>
              <a:latin typeface="Arial" charset="0"/>
            </a:endParaRPr>
          </a:p>
        </p:txBody>
      </p:sp>
      <p:cxnSp>
        <p:nvCxnSpPr>
          <p:cNvPr id="7" name="直接箭头连接符 6">
            <a:extLst>
              <a:ext uri="{FF2B5EF4-FFF2-40B4-BE49-F238E27FC236}">
                <a16:creationId xmlns:a16="http://schemas.microsoft.com/office/drawing/2014/main" id="{CBF5E88D-6E78-7DDB-BFFF-BE636F165E9A}"/>
              </a:ext>
            </a:extLst>
          </p:cNvPr>
          <p:cNvCxnSpPr>
            <a:cxnSpLocks/>
          </p:cNvCxnSpPr>
          <p:nvPr/>
        </p:nvCxnSpPr>
        <p:spPr bwMode="auto">
          <a:xfrm>
            <a:off x="5077027" y="5410200"/>
            <a:ext cx="0" cy="144016"/>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cxnSp>
        <p:nvCxnSpPr>
          <p:cNvPr id="8" name="直接箭头连接符 7">
            <a:extLst>
              <a:ext uri="{FF2B5EF4-FFF2-40B4-BE49-F238E27FC236}">
                <a16:creationId xmlns:a16="http://schemas.microsoft.com/office/drawing/2014/main" id="{95650488-5B2F-BEAE-A9C9-E68D77D790F5}"/>
              </a:ext>
            </a:extLst>
          </p:cNvPr>
          <p:cNvCxnSpPr>
            <a:cxnSpLocks/>
          </p:cNvCxnSpPr>
          <p:nvPr/>
        </p:nvCxnSpPr>
        <p:spPr bwMode="auto">
          <a:xfrm>
            <a:off x="6798224" y="5410200"/>
            <a:ext cx="0" cy="144016"/>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cxnSp>
        <p:nvCxnSpPr>
          <p:cNvPr id="9" name="直接箭头连接符 8">
            <a:extLst>
              <a:ext uri="{FF2B5EF4-FFF2-40B4-BE49-F238E27FC236}">
                <a16:creationId xmlns:a16="http://schemas.microsoft.com/office/drawing/2014/main" id="{DF0795F7-4766-1F4B-DC98-2AC60348626B}"/>
              </a:ext>
            </a:extLst>
          </p:cNvPr>
          <p:cNvCxnSpPr>
            <a:cxnSpLocks/>
          </p:cNvCxnSpPr>
          <p:nvPr/>
        </p:nvCxnSpPr>
        <p:spPr bwMode="auto">
          <a:xfrm>
            <a:off x="7265919" y="5421379"/>
            <a:ext cx="0" cy="144016"/>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sp>
        <p:nvSpPr>
          <p:cNvPr id="10" name="文本框 9">
            <a:extLst>
              <a:ext uri="{FF2B5EF4-FFF2-40B4-BE49-F238E27FC236}">
                <a16:creationId xmlns:a16="http://schemas.microsoft.com/office/drawing/2014/main" id="{4D69ECD2-0989-59EA-CFD1-D6E8B0082FBD}"/>
              </a:ext>
            </a:extLst>
          </p:cNvPr>
          <p:cNvSpPr txBox="1"/>
          <p:nvPr/>
        </p:nvSpPr>
        <p:spPr>
          <a:xfrm>
            <a:off x="4285785" y="5508210"/>
            <a:ext cx="1582484" cy="338554"/>
          </a:xfrm>
          <a:prstGeom prst="rect">
            <a:avLst/>
          </a:prstGeom>
          <a:noFill/>
        </p:spPr>
        <p:txBody>
          <a:bodyPr wrap="none" rtlCol="0">
            <a:spAutoFit/>
          </a:bodyPr>
          <a:lstStyle/>
          <a:p>
            <a:pPr fontAlgn="base">
              <a:spcBef>
                <a:spcPct val="0"/>
              </a:spcBef>
              <a:spcAft>
                <a:spcPct val="0"/>
              </a:spcAft>
            </a:pPr>
            <a:r>
              <a:rPr lang="en-US" altLang="zh-CN" sz="1600" b="1" dirty="0">
                <a:solidFill>
                  <a:srgbClr val="FF0000"/>
                </a:solidFill>
                <a:latin typeface="Times New Roman" panose="02020603050405020304" pitchFamily="18" charset="0"/>
                <a:cs typeface="Times New Roman" panose="02020603050405020304" pitchFamily="18" charset="0"/>
              </a:rPr>
              <a:t>Model accuracy</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A4E72477-E1FD-FAC9-2389-5074D8E6EFC5}"/>
              </a:ext>
            </a:extLst>
          </p:cNvPr>
          <p:cNvSpPr txBox="1"/>
          <p:nvPr/>
        </p:nvSpPr>
        <p:spPr>
          <a:xfrm>
            <a:off x="6140371" y="5517523"/>
            <a:ext cx="878767" cy="338554"/>
          </a:xfrm>
          <a:prstGeom prst="rect">
            <a:avLst/>
          </a:prstGeom>
          <a:noFill/>
        </p:spPr>
        <p:txBody>
          <a:bodyPr wrap="none" rtlCol="0">
            <a:spAutoFit/>
          </a:bodyPr>
          <a:lstStyle/>
          <a:p>
            <a:pPr fontAlgn="base">
              <a:spcBef>
                <a:spcPct val="0"/>
              </a:spcBef>
              <a:spcAft>
                <a:spcPct val="0"/>
              </a:spcAft>
            </a:pPr>
            <a:r>
              <a:rPr lang="en-US" altLang="zh-CN" sz="1600" b="1" dirty="0">
                <a:solidFill>
                  <a:srgbClr val="FF0000"/>
                </a:solidFill>
                <a:latin typeface="Times New Roman" panose="02020603050405020304" pitchFamily="18" charset="0"/>
                <a:cs typeface="Times New Roman" panose="02020603050405020304" pitchFamily="18" charset="0"/>
              </a:rPr>
              <a:t>Reward</a:t>
            </a:r>
          </a:p>
        </p:txBody>
      </p:sp>
      <p:sp>
        <p:nvSpPr>
          <p:cNvPr id="13" name="文本框 12">
            <a:extLst>
              <a:ext uri="{FF2B5EF4-FFF2-40B4-BE49-F238E27FC236}">
                <a16:creationId xmlns:a16="http://schemas.microsoft.com/office/drawing/2014/main" id="{48333AA1-6BA5-417E-273D-7F1287E5030C}"/>
              </a:ext>
            </a:extLst>
          </p:cNvPr>
          <p:cNvSpPr txBox="1"/>
          <p:nvPr/>
        </p:nvSpPr>
        <p:spPr>
          <a:xfrm>
            <a:off x="6972754" y="5517523"/>
            <a:ext cx="1561646" cy="338554"/>
          </a:xfrm>
          <a:prstGeom prst="rect">
            <a:avLst/>
          </a:prstGeom>
          <a:noFill/>
        </p:spPr>
        <p:txBody>
          <a:bodyPr wrap="none" rtlCol="0">
            <a:spAutoFit/>
          </a:bodyPr>
          <a:lstStyle/>
          <a:p>
            <a:pPr fontAlgn="base">
              <a:spcBef>
                <a:spcPct val="0"/>
              </a:spcBef>
              <a:spcAft>
                <a:spcPct val="0"/>
              </a:spcAft>
            </a:pPr>
            <a:r>
              <a:rPr lang="en-US" altLang="zh-CN" sz="1600" b="1" dirty="0">
                <a:solidFill>
                  <a:srgbClr val="FF0000"/>
                </a:solidFill>
                <a:latin typeface="Times New Roman" panose="02020603050405020304" pitchFamily="18" charset="0"/>
                <a:cs typeface="Times New Roman" panose="02020603050405020304" pitchFamily="18" charset="0"/>
              </a:rPr>
              <a:t>Operating costs</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FEF75FA4-FAC0-C2FD-8A96-7A28C3D4A306}"/>
              </a:ext>
            </a:extLst>
          </p:cNvPr>
          <p:cNvPicPr>
            <a:picLocks noChangeAspect="1"/>
          </p:cNvPicPr>
          <p:nvPr/>
        </p:nvPicPr>
        <p:blipFill>
          <a:blip r:embed="rId8"/>
          <a:stretch>
            <a:fillRect/>
          </a:stretch>
        </p:blipFill>
        <p:spPr>
          <a:xfrm>
            <a:off x="9067800" y="1075255"/>
            <a:ext cx="2446272" cy="2744967"/>
          </a:xfrm>
          <a:prstGeom prst="rect">
            <a:avLst/>
          </a:prstGeom>
        </p:spPr>
      </p:pic>
      <p:pic>
        <p:nvPicPr>
          <p:cNvPr id="15" name="图片 14">
            <a:extLst>
              <a:ext uri="{FF2B5EF4-FFF2-40B4-BE49-F238E27FC236}">
                <a16:creationId xmlns:a16="http://schemas.microsoft.com/office/drawing/2014/main" id="{3872AE81-288C-9E4C-6890-81E01E48D39C}"/>
              </a:ext>
            </a:extLst>
          </p:cNvPr>
          <p:cNvPicPr>
            <a:picLocks noChangeAspect="1"/>
          </p:cNvPicPr>
          <p:nvPr/>
        </p:nvPicPr>
        <p:blipFill>
          <a:blip r:embed="rId9"/>
          <a:stretch>
            <a:fillRect/>
          </a:stretch>
        </p:blipFill>
        <p:spPr>
          <a:xfrm>
            <a:off x="9267479" y="4050420"/>
            <a:ext cx="2308943" cy="2565092"/>
          </a:xfrm>
          <a:prstGeom prst="rect">
            <a:avLst/>
          </a:prstGeom>
        </p:spPr>
      </p:pic>
      <p:pic>
        <p:nvPicPr>
          <p:cNvPr id="20" name="图片 19">
            <a:extLst>
              <a:ext uri="{FF2B5EF4-FFF2-40B4-BE49-F238E27FC236}">
                <a16:creationId xmlns:a16="http://schemas.microsoft.com/office/drawing/2014/main" id="{9ED6F9C9-1BB0-3DE3-143D-D81C6DCBCF2D}"/>
              </a:ext>
            </a:extLst>
          </p:cNvPr>
          <p:cNvPicPr>
            <a:picLocks noChangeAspect="1"/>
          </p:cNvPicPr>
          <p:nvPr/>
        </p:nvPicPr>
        <p:blipFill>
          <a:blip r:embed="rId10"/>
          <a:stretch>
            <a:fillRect/>
          </a:stretch>
        </p:blipFill>
        <p:spPr>
          <a:xfrm>
            <a:off x="1046929" y="4775702"/>
            <a:ext cx="620923" cy="620923"/>
          </a:xfrm>
          <a:prstGeom prst="rect">
            <a:avLst/>
          </a:prstGeom>
        </p:spPr>
      </p:pic>
    </p:spTree>
    <p:extLst>
      <p:ext uri="{BB962C8B-B14F-4D97-AF65-F5344CB8AC3E}">
        <p14:creationId xmlns:p14="http://schemas.microsoft.com/office/powerpoint/2010/main" val="207901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C7157D-3AB3-C96E-9554-D6A6D7D8E8B4}"/>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84DCBE43-1553-A473-DD6C-F48DB597142C}"/>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12</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1397FC68-3569-F659-A005-0A19DFB721F6}"/>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BE43F420-AFF5-74E2-3EA2-D36375F7AA07}"/>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E7D7FB6B-9DBD-2A1D-7222-048DF1406F62}"/>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E821A54C-DE13-A152-B040-195E612DC055}"/>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8622A9AD-849F-A677-D133-9D26CDDBC763}"/>
              </a:ext>
            </a:extLst>
          </p:cNvPr>
          <p:cNvSpPr txBox="1">
            <a:spLocks/>
          </p:cNvSpPr>
          <p:nvPr/>
        </p:nvSpPr>
        <p:spPr>
          <a:xfrm>
            <a:off x="826718" y="180533"/>
            <a:ext cx="709808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sz="3200" b="1" i="0" u="none" strike="noStrike" kern="0" cap="none" spc="-1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Optimized Piecewise Noise mechanism</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7" name="object 2">
            <a:extLst>
              <a:ext uri="{FF2B5EF4-FFF2-40B4-BE49-F238E27FC236}">
                <a16:creationId xmlns:a16="http://schemas.microsoft.com/office/drawing/2014/main" id="{489D906A-4494-4AA8-ED79-B22C605AE5D1}"/>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内容占位符 2">
                <a:extLst>
                  <a:ext uri="{FF2B5EF4-FFF2-40B4-BE49-F238E27FC236}">
                    <a16:creationId xmlns:a16="http://schemas.microsoft.com/office/drawing/2014/main" id="{69B0F7E4-7035-D901-C93C-1D6DE6A4AC99}"/>
                  </a:ext>
                </a:extLst>
              </p:cNvPr>
              <p:cNvSpPr txBox="1">
                <a:spLocks/>
              </p:cNvSpPr>
              <p:nvPr/>
            </p:nvSpPr>
            <p:spPr>
              <a:xfrm>
                <a:off x="450594" y="1371601"/>
                <a:ext cx="10674606" cy="4876799"/>
              </a:xfrm>
              <a:prstGeom prst="rect">
                <a:avLst/>
              </a:prstGeom>
            </p:spPr>
            <p:txBody>
              <a:bodyPr/>
              <a:lstStyle>
                <a:lvl1pPr marL="292100" indent="-292100" algn="l" rtl="0" eaLnBrk="0" fontAlgn="base" hangingPunct="0">
                  <a:lnSpc>
                    <a:spcPct val="110000"/>
                  </a:lnSpc>
                  <a:spcBef>
                    <a:spcPct val="10000"/>
                  </a:spcBef>
                  <a:spcAft>
                    <a:spcPct val="10000"/>
                  </a:spcAft>
                  <a:buClr>
                    <a:srgbClr val="FF9900"/>
                  </a:buClr>
                  <a:buFont typeface="Wingdings" pitchFamily="2" charset="2"/>
                  <a:buBlip>
                    <a:blip r:embed="rId4"/>
                  </a:buBlip>
                  <a:defRPr sz="2400" b="1">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110000"/>
                  </a:lnSpc>
                  <a:spcBef>
                    <a:spcPct val="10000"/>
                  </a:spcBef>
                  <a:spcAft>
                    <a:spcPct val="10000"/>
                  </a:spcAft>
                  <a:buClr>
                    <a:srgbClr val="000099"/>
                  </a:buClr>
                  <a:buFont typeface="Wingdings" pitchFamily="2" charset="2"/>
                  <a:buChar char="Ø"/>
                  <a:defRPr sz="1800" b="0">
                    <a:solidFill>
                      <a:schemeClr val="tx1"/>
                    </a:solidFill>
                    <a:latin typeface="宋体" panose="02010600030101010101" pitchFamily="2" charset="-122"/>
                    <a:ea typeface="宋体" panose="02010600030101010101" pitchFamily="2" charset="-122"/>
                  </a:defRPr>
                </a:lvl2pPr>
                <a:lvl3pPr marL="1155700" indent="-228600" algn="l" rtl="0" eaLnBrk="0" fontAlgn="base" hangingPunct="0">
                  <a:lnSpc>
                    <a:spcPct val="110000"/>
                  </a:lnSpc>
                  <a:spcBef>
                    <a:spcPct val="10000"/>
                  </a:spcBef>
                  <a:spcAft>
                    <a:spcPct val="10000"/>
                  </a:spcAft>
                  <a:buClr>
                    <a:srgbClr val="990099"/>
                  </a:buClr>
                  <a:buBlip>
                    <a:blip r:embed="rId5"/>
                  </a:buBlip>
                  <a:defRPr sz="1600" b="0">
                    <a:solidFill>
                      <a:schemeClr val="tx1"/>
                    </a:solidFill>
                    <a:latin typeface="宋体" panose="02010600030101010101" pitchFamily="2" charset="-122"/>
                    <a:ea typeface="宋体" panose="02010600030101010101" pitchFamily="2" charset="-122"/>
                  </a:defRPr>
                </a:lvl3pPr>
                <a:lvl4pPr marL="1435100" indent="-165100" algn="l" rtl="0" eaLnBrk="0" fontAlgn="base" hangingPunct="0">
                  <a:lnSpc>
                    <a:spcPct val="110000"/>
                  </a:lnSpc>
                  <a:spcBef>
                    <a:spcPct val="10000"/>
                  </a:spcBef>
                  <a:spcAft>
                    <a:spcPct val="10000"/>
                  </a:spcAft>
                  <a:buChar char="–"/>
                  <a:defRPr sz="1400" b="0">
                    <a:solidFill>
                      <a:schemeClr val="tx1"/>
                    </a:solidFill>
                    <a:latin typeface="宋体" panose="02010600030101010101" pitchFamily="2" charset="-122"/>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92100" marR="0" lvl="0" indent="-292100" algn="l" defTabSz="914400" rtl="0" eaLnBrk="0" fontAlgn="base" latinLnBrk="0" hangingPunct="0">
                  <a:lnSpc>
                    <a:spcPct val="150000"/>
                  </a:lnSpc>
                  <a:spcBef>
                    <a:spcPct val="10000"/>
                  </a:spcBef>
                  <a:spcAft>
                    <a:spcPct val="10000"/>
                  </a:spcAft>
                  <a:buClr>
                    <a:prstClr val="black"/>
                  </a:buClr>
                  <a:buSzTx/>
                  <a:buFont typeface="Wingdings" panose="05000000000000000000" pitchFamily="2" charset="2"/>
                  <a:buChar char="n"/>
                  <a:tabLst/>
                  <a:defRPr/>
                </a:pPr>
                <a:r>
                  <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Client Utility Design</a:t>
                </a:r>
              </a:p>
              <a:p>
                <a:pPr lvl="1">
                  <a:lnSpc>
                    <a:spcPct val="150000"/>
                  </a:lnSpc>
                  <a:buClr>
                    <a:prstClr val="black"/>
                  </a:buClr>
                  <a:defRPr/>
                </a:pPr>
                <a:r>
                  <a:rPr lang="en-US" altLang="zh-CN" b="1" dirty="0">
                    <a:latin typeface="Times New Roman" panose="02020603050405020304" pitchFamily="18" charset="0"/>
                    <a:cs typeface="Times New Roman" panose="02020603050405020304" pitchFamily="18" charset="0"/>
                  </a:rPr>
                  <a:t>Utility function </a:t>
                </a:r>
                <a:r>
                  <a:rPr lang="en-US" altLang="zh-CN" dirty="0">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The </a:t>
                </a:r>
                <a:r>
                  <a:rPr lang="en-US" altLang="zh-CN" dirty="0">
                    <a:solidFill>
                      <a:srgbClr val="C00000"/>
                    </a:solidFill>
                    <a:latin typeface="Times New Roman" panose="02020603050405020304" pitchFamily="18" charset="0"/>
                    <a:cs typeface="Times New Roman" panose="02020603050405020304" pitchFamily="18" charset="0"/>
                  </a:rPr>
                  <a:t>utility function </a:t>
                </a:r>
                <a14:m>
                  <m:oMath xmlns:m="http://schemas.openxmlformats.org/officeDocument/2006/math">
                    <m:sSubSup>
                      <m:sSubSupPr>
                        <m:ctrlPr>
                          <a:rPr lang="zh-CN" altLang="zh-CN" b="1" i="1">
                            <a:solidFill>
                              <a:schemeClr val="tx1"/>
                            </a:solidFill>
                            <a:latin typeface="Cambria Math" panose="02040503050406030204" pitchFamily="18" charset="0"/>
                          </a:rPr>
                        </m:ctrlPr>
                      </m:sSubSupPr>
                      <m:e>
                        <m:r>
                          <a:rPr lang="en-US" altLang="zh-CN" b="1" i="1">
                            <a:solidFill>
                              <a:schemeClr val="tx1"/>
                            </a:solidFill>
                            <a:latin typeface="Cambria Math" panose="02040503050406030204" pitchFamily="18" charset="0"/>
                          </a:rPr>
                          <m:t> </m:t>
                        </m:r>
                        <m:r>
                          <a:rPr lang="en-US" altLang="zh-CN" b="1" i="1">
                            <a:solidFill>
                              <a:schemeClr val="tx1"/>
                            </a:solidFill>
                            <a:latin typeface="Cambria Math" panose="02040503050406030204" pitchFamily="18" charset="0"/>
                          </a:rPr>
                          <m:t>𝑈</m:t>
                        </m:r>
                      </m:e>
                      <m:sub>
                        <m:r>
                          <a:rPr lang="en-US" altLang="zh-CN" b="1" i="1">
                            <a:solidFill>
                              <a:schemeClr val="tx1"/>
                            </a:solidFill>
                            <a:latin typeface="Cambria Math" panose="02040503050406030204" pitchFamily="18" charset="0"/>
                          </a:rPr>
                          <m:t>𝑖</m:t>
                        </m:r>
                      </m:sub>
                      <m:sup>
                        <m:r>
                          <a:rPr lang="en-US" altLang="zh-CN" b="1" i="1">
                            <a:solidFill>
                              <a:schemeClr val="tx1"/>
                            </a:solidFill>
                            <a:latin typeface="Cambria Math" panose="02040503050406030204" pitchFamily="18" charset="0"/>
                          </a:rPr>
                          <m:t>𝑡</m:t>
                        </m:r>
                      </m:sup>
                    </m:sSubSup>
                    <m:r>
                      <a:rPr lang="en-US" altLang="zh-CN" b="1" i="1">
                        <a:solidFill>
                          <a:schemeClr val="tx1"/>
                        </a:solidFill>
                        <a:latin typeface="Cambria Math" panose="02040503050406030204" pitchFamily="18" charset="0"/>
                      </a:rPr>
                      <m:t>(</m:t>
                    </m:r>
                    <m:sSup>
                      <m:sSupPr>
                        <m:ctrlPr>
                          <a:rPr lang="zh-CN"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𝑅</m:t>
                        </m:r>
                      </m:e>
                      <m:sup>
                        <m:r>
                          <a:rPr lang="en-US" altLang="zh-CN" b="1" i="1">
                            <a:solidFill>
                              <a:schemeClr val="tx1"/>
                            </a:solidFill>
                            <a:latin typeface="Cambria Math" panose="02040503050406030204" pitchFamily="18" charset="0"/>
                          </a:rPr>
                          <m:t>𝑡</m:t>
                        </m:r>
                      </m:sup>
                    </m:sSup>
                    <m:r>
                      <a:rPr lang="en-US" altLang="zh-CN" b="1" i="1">
                        <a:solidFill>
                          <a:schemeClr val="tx1"/>
                        </a:solidFill>
                        <a:latin typeface="Cambria Math" panose="02040503050406030204" pitchFamily="18" charset="0"/>
                      </a:rPr>
                      <m:t>,</m:t>
                    </m:r>
                    <m:sSubSup>
                      <m:sSubSupPr>
                        <m:ctrlPr>
                          <a:rPr lang="zh-CN" altLang="zh-CN" b="1" i="1">
                            <a:solidFill>
                              <a:schemeClr val="tx1"/>
                            </a:solidFill>
                            <a:latin typeface="Cambria Math" panose="02040503050406030204" pitchFamily="18" charset="0"/>
                          </a:rPr>
                        </m:ctrlPr>
                      </m:sSubSupPr>
                      <m:e>
                        <m:r>
                          <a:rPr lang="en-US" altLang="zh-CN" b="1" i="1">
                            <a:solidFill>
                              <a:schemeClr val="tx1"/>
                            </a:solidFill>
                            <a:latin typeface="Cambria Math" panose="02040503050406030204" pitchFamily="18" charset="0"/>
                          </a:rPr>
                          <m:t>𝛾</m:t>
                        </m:r>
                      </m:e>
                      <m:sub>
                        <m:r>
                          <a:rPr lang="en-US" altLang="zh-CN" b="1" i="1">
                            <a:solidFill>
                              <a:schemeClr val="tx1"/>
                            </a:solidFill>
                            <a:latin typeface="Cambria Math" panose="02040503050406030204" pitchFamily="18" charset="0"/>
                          </a:rPr>
                          <m:t>𝑖</m:t>
                        </m:r>
                      </m:sub>
                      <m:sup>
                        <m:r>
                          <a:rPr lang="en-US" altLang="zh-CN" b="1" i="1">
                            <a:solidFill>
                              <a:schemeClr val="tx1"/>
                            </a:solidFill>
                            <a:latin typeface="Cambria Math" panose="02040503050406030204" pitchFamily="18" charset="0"/>
                          </a:rPr>
                          <m:t>𝑡</m:t>
                        </m:r>
                      </m:sup>
                    </m:sSubSup>
                    <m:r>
                      <a:rPr lang="en-US" altLang="zh-CN" b="1" i="1">
                        <a:solidFill>
                          <a:schemeClr val="tx1"/>
                        </a:solidFill>
                        <a:latin typeface="Cambria Math" panose="02040503050406030204" pitchFamily="18" charset="0"/>
                      </a:rPr>
                      <m:t>,</m:t>
                    </m:r>
                    <m:sSubSup>
                      <m:sSubSupPr>
                        <m:ctrlPr>
                          <a:rPr lang="zh-CN" altLang="zh-CN" b="1" i="1">
                            <a:solidFill>
                              <a:schemeClr val="tx1"/>
                            </a:solidFill>
                            <a:latin typeface="Cambria Math" panose="02040503050406030204" pitchFamily="18" charset="0"/>
                          </a:rPr>
                        </m:ctrlPr>
                      </m:sSubSupPr>
                      <m:e>
                        <m:r>
                          <a:rPr lang="en-US" altLang="zh-CN" b="1" i="1">
                            <a:solidFill>
                              <a:schemeClr val="tx1"/>
                            </a:solidFill>
                            <a:latin typeface="Cambria Math" panose="02040503050406030204" pitchFamily="18" charset="0"/>
                          </a:rPr>
                          <m:t>𝛾</m:t>
                        </m:r>
                      </m:e>
                      <m:sub>
                        <m:r>
                          <a:rPr lang="en-US" altLang="zh-CN" b="1" i="1">
                            <a:solidFill>
                              <a:schemeClr val="tx1"/>
                            </a:solidFill>
                            <a:latin typeface="Cambria Math" panose="02040503050406030204" pitchFamily="18" charset="0"/>
                          </a:rPr>
                          <m:t>(−</m:t>
                        </m:r>
                        <m:r>
                          <a:rPr lang="en-US" altLang="zh-CN" b="1" i="1">
                            <a:solidFill>
                              <a:schemeClr val="tx1"/>
                            </a:solidFill>
                            <a:latin typeface="Cambria Math" panose="02040503050406030204" pitchFamily="18" charset="0"/>
                          </a:rPr>
                          <m:t>𝑖</m:t>
                        </m:r>
                        <m:r>
                          <a:rPr lang="en-US" altLang="zh-CN" b="1" i="1">
                            <a:solidFill>
                              <a:schemeClr val="tx1"/>
                            </a:solidFill>
                            <a:latin typeface="Cambria Math" panose="02040503050406030204" pitchFamily="18" charset="0"/>
                          </a:rPr>
                          <m:t>)</m:t>
                        </m:r>
                      </m:sub>
                      <m:sup>
                        <m:r>
                          <a:rPr lang="en-US" altLang="zh-CN" b="1" i="1">
                            <a:solidFill>
                              <a:schemeClr val="tx1"/>
                            </a:solidFill>
                            <a:latin typeface="Cambria Math" panose="02040503050406030204" pitchFamily="18" charset="0"/>
                          </a:rPr>
                          <m:t>𝑡</m:t>
                        </m:r>
                      </m:sup>
                    </m:sSubSup>
                    <m:r>
                      <a:rPr lang="en-US" altLang="zh-CN" b="1" i="1">
                        <a:solidFill>
                          <a:schemeClr val="tx1"/>
                        </a:solidFill>
                        <a:latin typeface="Cambria Math" panose="02040503050406030204" pitchFamily="18" charset="0"/>
                      </a:rPr>
                      <m:t>)</m:t>
                    </m:r>
                  </m:oMath>
                </a14:m>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of </a:t>
                </a:r>
                <a:r>
                  <a:rPr lang="en-US" altLang="zh-CN" dirty="0">
                    <a:solidFill>
                      <a:srgbClr val="C00000"/>
                    </a:solidFill>
                    <a:latin typeface="Times New Roman" panose="02020603050405020304" pitchFamily="18" charset="0"/>
                    <a:cs typeface="Times New Roman" panose="02020603050405020304" pitchFamily="18" charset="0"/>
                  </a:rPr>
                  <a:t>client </a:t>
                </a:r>
                <a14:m>
                  <m:oMath xmlns:m="http://schemas.openxmlformats.org/officeDocument/2006/math">
                    <m:r>
                      <a:rPr lang="en-US" altLang="zh-CN" i="1">
                        <a:solidFill>
                          <a:srgbClr val="C00000"/>
                        </a:solidFill>
                        <a:latin typeface="Cambria Math" panose="02040503050406030204" pitchFamily="18" charset="0"/>
                        <a:ea typeface="Cambria Math" panose="02040503050406030204" pitchFamily="18" charset="0"/>
                        <a:cs typeface="Cambria Math" panose="02040503050406030204" pitchFamily="18" charset="0"/>
                      </a:rPr>
                      <m:t>𝑖</m:t>
                    </m:r>
                    <m:r>
                      <a:rPr lang="en-US" altLang="zh-CN" i="1">
                        <a:solidFill>
                          <a:srgbClr val="C00000"/>
                        </a:solidFill>
                        <a:latin typeface="Cambria Math" panose="02040503050406030204" pitchFamily="18" charset="0"/>
                        <a:ea typeface="Cambria Math" panose="02040503050406030204" pitchFamily="18" charset="0"/>
                        <a:cs typeface="Cambria Math" panose="02040503050406030204" pitchFamily="18" charset="0"/>
                      </a:rPr>
                      <m:t> </m:t>
                    </m:r>
                  </m:oMath>
                </a14:m>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can be defined as follows:</a:t>
                </a:r>
              </a:p>
              <a:p>
                <a:pPr lvl="1">
                  <a:lnSpc>
                    <a:spcPct val="150000"/>
                  </a:lnSpc>
                  <a:buClr>
                    <a:prstClr val="black"/>
                  </a:buClr>
                  <a:defRPr/>
                </a:pPr>
                <a:endParaRPr kumimoji="0" lang="en-US" altLang="zh-CN" b="0" i="0" u="none" strike="noStrike" kern="0" cap="none" spc="0" normalizeH="0" baseline="0" noProof="0" dirty="0">
                  <a:ln>
                    <a:noFill/>
                  </a:ln>
                  <a:effectLst/>
                  <a:uLnTx/>
                  <a:uFillTx/>
                  <a:latin typeface="quote-cjk-patch"/>
                </a:endParaRPr>
              </a:p>
              <a:p>
                <a:pPr lvl="1">
                  <a:lnSpc>
                    <a:spcPct val="150000"/>
                  </a:lnSpc>
                  <a:buClr>
                    <a:prstClr val="black"/>
                  </a:buClr>
                  <a:defRPr/>
                </a:pPr>
                <a:endParaRPr lang="en-US" altLang="zh-CN" sz="2000" kern="0" dirty="0">
                  <a:solidFill>
                    <a:schemeClr val="tx1"/>
                  </a:solidFill>
                  <a:latin typeface="quote-cjk-patch"/>
                </a:endParaRPr>
              </a:p>
              <a:p>
                <a:pPr lvl="1">
                  <a:lnSpc>
                    <a:spcPct val="150000"/>
                  </a:lnSpc>
                  <a:buClr>
                    <a:prstClr val="black"/>
                  </a:buClr>
                  <a:defRPr/>
                </a:pPr>
                <a:endParaRPr kumimoji="0" lang="en-US" altLang="zh-CN" sz="2000" b="0" i="0" u="none" strike="noStrike" kern="0" cap="none" spc="0" normalizeH="0" baseline="0" noProof="0" dirty="0">
                  <a:ln>
                    <a:noFill/>
                  </a:ln>
                  <a:effectLst/>
                  <a:uLnTx/>
                  <a:uFillTx/>
                  <a:latin typeface="quote-cjk-patch"/>
                </a:endParaRPr>
              </a:p>
              <a:p>
                <a:pPr lvl="1">
                  <a:lnSpc>
                    <a:spcPct val="150000"/>
                  </a:lnSpc>
                  <a:buClr>
                    <a:prstClr val="black"/>
                  </a:buClr>
                  <a:defRPr/>
                </a:pPr>
                <a:endParaRPr lang="en-US" altLang="zh-CN" sz="2000" kern="0" dirty="0">
                  <a:solidFill>
                    <a:schemeClr val="tx1"/>
                  </a:solidFill>
                  <a:latin typeface="quote-cjk-patch"/>
                </a:endParaRPr>
              </a:p>
              <a:p>
                <a:pPr lvl="1">
                  <a:lnSpc>
                    <a:spcPct val="150000"/>
                  </a:lnSpc>
                  <a:buClr>
                    <a:prstClr val="black"/>
                  </a:buClr>
                  <a:defRPr/>
                </a:pPr>
                <a:endParaRPr kumimoji="0" lang="en-US" altLang="zh-CN" sz="2000" b="0" i="0" u="none" strike="noStrike" kern="0" cap="none" spc="0" normalizeH="0" baseline="0" noProof="0" dirty="0">
                  <a:ln>
                    <a:noFill/>
                  </a:ln>
                  <a:effectLst/>
                  <a:uLnTx/>
                  <a:uFillTx/>
                  <a:latin typeface="quote-cjk-patch"/>
                </a:endParaRPr>
              </a:p>
              <a:p>
                <a:pPr lvl="1">
                  <a:lnSpc>
                    <a:spcPct val="150000"/>
                  </a:lnSpc>
                  <a:buClr>
                    <a:prstClr val="black"/>
                  </a:buClr>
                  <a:defRPr/>
                </a:pPr>
                <a:r>
                  <a:rPr kumimoji="0" lang="en-US" altLang="zh-CN"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Definition:</a:t>
                </a:r>
                <a:r>
                  <a:rPr lang="zh-CN" altLang="zh-CN" dirty="0">
                    <a:ea typeface="Cambria Math" panose="02040503050406030204" pitchFamily="18" charset="0"/>
                  </a:rPr>
                  <a:t>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cs typeface="Cambria Math" panose="02040503050406030204" pitchFamily="18" charset="0"/>
                          </a:rPr>
                          <m:t>𝜔</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𝑗</m:t>
                        </m:r>
                      </m:sub>
                    </m:sSub>
                    <m:d>
                      <m:dPr>
                        <m:begChr m:val="（"/>
                        <m:endChr m:val="）"/>
                        <m:ctrlPr>
                          <a:rPr lang="uk-UA" altLang="zh-CN" i="1">
                            <a:latin typeface="Cambria Math" panose="02040503050406030204" pitchFamily="18" charset="0"/>
                            <a:ea typeface="Cambria Math" panose="02040503050406030204" pitchFamily="18" charset="0"/>
                            <a:cs typeface="Cambria Math" panose="02040503050406030204" pitchFamily="18" charset="0"/>
                          </a:rPr>
                        </m:ctrlPr>
                      </m:dPr>
                      <m:e>
                        <m:r>
                          <a:rPr lang="en-US" altLang="zh-CN" i="1">
                            <a:latin typeface="Cambria Math" panose="02040503050406030204" pitchFamily="18" charset="0"/>
                            <a:ea typeface="Cambria Math" panose="02040503050406030204" pitchFamily="18" charset="0"/>
                            <a:cs typeface="Cambria Math" panose="02040503050406030204" pitchFamily="18" charset="0"/>
                          </a:rPr>
                          <m:t>𝑗</m:t>
                        </m:r>
                        <m:r>
                          <a:rPr lang="en-US" altLang="zh-CN" i="1">
                            <a:latin typeface="Cambria Math" panose="02040503050406030204" pitchFamily="18" charset="0"/>
                            <a:ea typeface="Cambria Math" panose="02040503050406030204" pitchFamily="18" charset="0"/>
                            <a:cs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cs typeface="Cambria Math" panose="02040503050406030204" pitchFamily="18" charset="0"/>
                              </a:rPr>
                            </m:ctrlPr>
                          </m:dPr>
                          <m:e>
                            <m:r>
                              <a:rPr lang="en-US" altLang="zh-CN" i="1">
                                <a:latin typeface="Cambria Math" panose="02040503050406030204" pitchFamily="18" charset="0"/>
                                <a:ea typeface="Cambria Math" panose="02040503050406030204" pitchFamily="18" charset="0"/>
                                <a:cs typeface="Cambria Math" panose="02040503050406030204" pitchFamily="18" charset="0"/>
                              </a:rPr>
                              <m:t>1,2,3</m:t>
                            </m:r>
                          </m:e>
                        </m:d>
                      </m:e>
                    </m:d>
                    <m:r>
                      <a:rPr lang="en-US" altLang="zh-CN" i="1">
                        <a:latin typeface="Cambria Math" panose="02040503050406030204" pitchFamily="18" charset="0"/>
                        <a:ea typeface="Cambria Math" panose="02040503050406030204" pitchFamily="18" charset="0"/>
                        <a:cs typeface="Cambria Math" panose="02040503050406030204" pitchFamily="18" charset="0"/>
                      </a:rPr>
                      <m:t> </m:t>
                    </m:r>
                  </m:oMath>
                </a14:m>
                <a:r>
                  <a:rPr kumimoji="0" lang="en-US" altLang="zh-CN"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are positive adjustment coefficients.</a:t>
                </a:r>
                <a:endParaRPr kumimoji="0" lang="en-US" altLang="zh-CN" b="0" i="0" u="none" strike="noStrike" kern="0" cap="none" spc="0" normalizeH="0" baseline="0" noProof="0" dirty="0">
                  <a:ln>
                    <a:noFill/>
                  </a:ln>
                  <a:solidFill>
                    <a:schemeClr val="tx1"/>
                  </a:solidFill>
                  <a:effectLst/>
                  <a:uLnTx/>
                  <a:uFillTx/>
                </a:endParaRPr>
              </a:p>
              <a:p>
                <a:pPr marL="292100" marR="0" lvl="0" indent="-292100" algn="l" defTabSz="914400" rtl="0" eaLnBrk="0" fontAlgn="base" latinLnBrk="0" hangingPunct="0">
                  <a:lnSpc>
                    <a:spcPct val="110000"/>
                  </a:lnSpc>
                  <a:spcBef>
                    <a:spcPct val="10000"/>
                  </a:spcBef>
                  <a:spcAft>
                    <a:spcPct val="10000"/>
                  </a:spcAft>
                  <a:buClr>
                    <a:srgbClr val="FF9900"/>
                  </a:buClr>
                  <a:buSzTx/>
                  <a:buFont typeface="Wingdings" pitchFamily="2" charset="2"/>
                  <a:buBlip>
                    <a:blip r:embed="rId4"/>
                  </a:buBlip>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457200" marR="0" lvl="1" indent="0" algn="l" defTabSz="914400" rtl="0" eaLnBrk="0" fontAlgn="base" latinLnBrk="0" hangingPunct="0">
                  <a:lnSpc>
                    <a:spcPct val="110000"/>
                  </a:lnSpc>
                  <a:spcBef>
                    <a:spcPct val="10000"/>
                  </a:spcBef>
                  <a:spcAft>
                    <a:spcPct val="10000"/>
                  </a:spcAft>
                  <a:buClr>
                    <a:srgbClr val="000099"/>
                  </a:buClr>
                  <a:buSzTx/>
                  <a:buFont typeface="Wingdings" pitchFamily="2" charset="2"/>
                  <a:buNone/>
                  <a:tabLst/>
                  <a:defRPr/>
                </a:pPr>
                <a:r>
                  <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a:t>
                </a:r>
              </a:p>
              <a:p>
                <a:pPr marL="0" marR="0" lvl="0" indent="0" algn="l" defTabSz="914400" rtl="0" eaLnBrk="0" fontAlgn="base" latinLnBrk="0" hangingPunct="0">
                  <a:lnSpc>
                    <a:spcPct val="110000"/>
                  </a:lnSpc>
                  <a:spcBef>
                    <a:spcPct val="10000"/>
                  </a:spcBef>
                  <a:spcAft>
                    <a:spcPct val="10000"/>
                  </a:spcAft>
                  <a:buClr>
                    <a:srgbClr val="FF9900"/>
                  </a:buClr>
                  <a:buSzTx/>
                  <a:buFont typeface="Wingdings" pitchFamily="2" charset="2"/>
                  <a:buNone/>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mc:Choice>
        <mc:Fallback xmlns="">
          <p:sp>
            <p:nvSpPr>
              <p:cNvPr id="2" name="内容占位符 2">
                <a:extLst>
                  <a:ext uri="{FF2B5EF4-FFF2-40B4-BE49-F238E27FC236}">
                    <a16:creationId xmlns:a16="http://schemas.microsoft.com/office/drawing/2014/main" id="{69B0F7E4-7035-D901-C93C-1D6DE6A4AC99}"/>
                  </a:ext>
                </a:extLst>
              </p:cNvPr>
              <p:cNvSpPr txBox="1">
                <a:spLocks noRot="1" noChangeAspect="1" noMove="1" noResize="1" noEditPoints="1" noAdjustHandles="1" noChangeArrowheads="1" noChangeShapeType="1" noTextEdit="1"/>
              </p:cNvSpPr>
              <p:nvPr/>
            </p:nvSpPr>
            <p:spPr>
              <a:xfrm>
                <a:off x="450594" y="1371601"/>
                <a:ext cx="10674606" cy="4876799"/>
              </a:xfrm>
              <a:prstGeom prst="rect">
                <a:avLst/>
              </a:prstGeom>
              <a:blipFill>
                <a:blip r:embed="rId6"/>
                <a:stretch>
                  <a:fillRect l="-8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215E12B-39B9-9F5D-6201-177F103AB8E3}"/>
                  </a:ext>
                </a:extLst>
              </p:cNvPr>
              <p:cNvSpPr/>
              <p:nvPr/>
            </p:nvSpPr>
            <p:spPr>
              <a:xfrm>
                <a:off x="1828800" y="2819400"/>
                <a:ext cx="7239000" cy="1600200"/>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0" fontAlgn="base" latinLnBrk="0" hangingPunct="0">
                  <a:lnSpc>
                    <a:spcPct val="150000"/>
                  </a:lnSpc>
                  <a:spcBef>
                    <a:spcPct val="10000"/>
                  </a:spcBef>
                  <a:spcAft>
                    <a:spcPct val="10000"/>
                  </a:spcAft>
                  <a:buClr>
                    <a:srgbClr val="000099"/>
                  </a:buClr>
                  <a:buSzTx/>
                  <a:buFont typeface="Wingdings" pitchFamily="2" charset="2"/>
                  <a:buNone/>
                  <a:tabLst/>
                  <a:defRPr/>
                </a:pPr>
                <a14:m>
                  <m:oMathPara xmlns:m="http://schemas.openxmlformats.org/officeDocument/2006/math">
                    <m:oMathParaPr>
                      <m:jc m:val="center"/>
                    </m:oMathParaPr>
                    <m:oMath xmlns:m="http://schemas.openxmlformats.org/officeDocument/2006/math">
                      <m:nary>
                        <m:naryPr>
                          <m:chr m:val="U"/>
                          <m:limLoc m:val="subSup"/>
                          <m:ctrlPr>
                            <a:rPr kumimoji="0" lang="zh-CN" altLang="zh-CN"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naryPr>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p>
                            <m:s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𝑅</m:t>
                              </m:r>
                            </m:e>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e>
                      </m:nary>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𝑅</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𝑐𝑚</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𝑝𝑣</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𝑐𝑝</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f>
                        <m:f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nary>
                            <m:naryPr>
                              <m:chr m:val="ϵ"/>
                              <m:limLoc m:val="subSup"/>
                              <m:supHide m:val="on"/>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naryPr>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(1−</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e>
                          </m:nary>
                        </m:num>
                        <m:den>
                          <m:nary>
                            <m:naryPr>
                              <m:chr m:val="∑"/>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naryPr>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=1</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𝑁</m:t>
                              </m:r>
                            </m:sup>
                            <m:e>
                              <m:sSub>
                                <m:sSub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𝜖</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Sub>
                            </m:e>
                          </m:nary>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(1−</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den>
                      </m:f>
                      <m:sSup>
                        <m:s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𝑅</m:t>
                          </m:r>
                        </m:e>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
                        <m:sSub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𝜔</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1</m:t>
                          </m:r>
                        </m:sub>
                      </m:sSub>
                      <m:nary>
                        <m:naryPr>
                          <m:chr m:val="ρ"/>
                          <m:limLoc m:val="subSup"/>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naryPr>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𝑐𝑚</m:t>
                          </m:r>
                        </m:sup>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(1−</m:t>
                          </m:r>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𝛾</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𝑡</m:t>
                              </m:r>
                            </m:sup>
                          </m:sSub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e>
                      </m:nary>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
                        <m:sSub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𝜔</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2</m:t>
                          </m:r>
                        </m:sub>
                      </m:sSub>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𝜌</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𝑝𝑣</m:t>
                          </m:r>
                        </m:sup>
                      </m:sSubSup>
                      <m:sSub>
                        <m:sSub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𝜖</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
                        <m:sSub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𝜔</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3</m:t>
                          </m:r>
                        </m:sub>
                      </m:sSub>
                      <m:nary>
                        <m:naryPr>
                          <m:chr m:val="ρ"/>
                          <m:limLoc m:val="subSup"/>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naryPr>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𝑐𝑝</m:t>
                          </m:r>
                        </m:sup>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sSub>
                            <m:sSub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𝐷</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m:t>
                          </m:r>
                        </m:e>
                      </m:nary>
                      <m:sSubSup>
                        <m:sSubSupPr>
                          <m:ctrlPr>
                            <a:rPr kumimoji="0" lang="zh-CN"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𝑓</m:t>
                          </m:r>
                        </m:e>
                        <m:sub>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𝑖</m:t>
                          </m:r>
                        </m:sub>
                        <m:sup>
                          <m:r>
                            <a:rPr kumimoji="0" lang="en-US" altLang="zh-CN" sz="1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mbria Math" panose="02040503050406030204" pitchFamily="18" charset="0"/>
                            </a:rPr>
                            <m:t>2</m:t>
                          </m:r>
                        </m:sup>
                      </m:sSubSup>
                    </m:oMath>
                  </m:oMathPara>
                </a14:m>
                <a:endPar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endParaRPr>
              </a:p>
            </p:txBody>
          </p:sp>
        </mc:Choice>
        <mc:Fallback xmlns="">
          <p:sp>
            <p:nvSpPr>
              <p:cNvPr id="3" name="矩形 2">
                <a:extLst>
                  <a:ext uri="{FF2B5EF4-FFF2-40B4-BE49-F238E27FC236}">
                    <a16:creationId xmlns:a16="http://schemas.microsoft.com/office/drawing/2014/main" id="{B215E12B-39B9-9F5D-6201-177F103AB8E3}"/>
                  </a:ext>
                </a:extLst>
              </p:cNvPr>
              <p:cNvSpPr>
                <a:spLocks noRot="1" noChangeAspect="1" noMove="1" noResize="1" noEditPoints="1" noAdjustHandles="1" noChangeArrowheads="1" noChangeShapeType="1" noTextEdit="1"/>
              </p:cNvSpPr>
              <p:nvPr/>
            </p:nvSpPr>
            <p:spPr>
              <a:xfrm>
                <a:off x="1828800" y="2819400"/>
                <a:ext cx="7239000" cy="1600200"/>
              </a:xfrm>
              <a:prstGeom prst="rect">
                <a:avLst/>
              </a:prstGeom>
              <a:blipFill>
                <a:blip r:embed="rId7"/>
                <a:stretch>
                  <a:fillRect t="-7519"/>
                </a:stretch>
              </a:blipFill>
              <a:ln>
                <a:solidFill>
                  <a:schemeClr val="bg1">
                    <a:lumMod val="85000"/>
                  </a:schemeClr>
                </a:solidFill>
              </a:ln>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3A200E36-814C-6DE2-9B5F-2631A4267938}"/>
              </a:ext>
            </a:extLst>
          </p:cNvPr>
          <p:cNvSpPr/>
          <p:nvPr/>
        </p:nvSpPr>
        <p:spPr bwMode="auto">
          <a:xfrm>
            <a:off x="2590800" y="3565985"/>
            <a:ext cx="1828800" cy="682269"/>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charset="0"/>
              <a:ea typeface="宋体" panose="02010600030101010101" pitchFamily="2" charset="-122"/>
              <a:cs typeface="+mn-cs"/>
            </a:endParaRPr>
          </a:p>
        </p:txBody>
      </p:sp>
      <p:cxnSp>
        <p:nvCxnSpPr>
          <p:cNvPr id="7" name="直接箭头连接符 6">
            <a:extLst>
              <a:ext uri="{FF2B5EF4-FFF2-40B4-BE49-F238E27FC236}">
                <a16:creationId xmlns:a16="http://schemas.microsoft.com/office/drawing/2014/main" id="{FD72C769-D83B-8394-F839-C38C03296656}"/>
              </a:ext>
            </a:extLst>
          </p:cNvPr>
          <p:cNvCxnSpPr>
            <a:cxnSpLocks/>
          </p:cNvCxnSpPr>
          <p:nvPr/>
        </p:nvCxnSpPr>
        <p:spPr bwMode="auto">
          <a:xfrm>
            <a:off x="3429000" y="4248254"/>
            <a:ext cx="0" cy="357201"/>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sp>
        <p:nvSpPr>
          <p:cNvPr id="10" name="文本框 9">
            <a:extLst>
              <a:ext uri="{FF2B5EF4-FFF2-40B4-BE49-F238E27FC236}">
                <a16:creationId xmlns:a16="http://schemas.microsoft.com/office/drawing/2014/main" id="{ED5ABFC4-D9DE-412C-8A17-267F6F3DF597}"/>
              </a:ext>
            </a:extLst>
          </p:cNvPr>
          <p:cNvSpPr txBox="1"/>
          <p:nvPr/>
        </p:nvSpPr>
        <p:spPr>
          <a:xfrm>
            <a:off x="2415197" y="4605455"/>
            <a:ext cx="202760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obtained reward</a:t>
            </a:r>
            <a:endPar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3AF53790-2B31-441E-69E9-5F6B521EA6A1}"/>
              </a:ext>
            </a:extLst>
          </p:cNvPr>
          <p:cNvSpPr txBox="1"/>
          <p:nvPr/>
        </p:nvSpPr>
        <p:spPr>
          <a:xfrm>
            <a:off x="4372895" y="4609249"/>
            <a:ext cx="207460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Communication costs</a:t>
            </a:r>
          </a:p>
        </p:txBody>
      </p:sp>
      <p:sp>
        <p:nvSpPr>
          <p:cNvPr id="17" name="矩形 16">
            <a:extLst>
              <a:ext uri="{FF2B5EF4-FFF2-40B4-BE49-F238E27FC236}">
                <a16:creationId xmlns:a16="http://schemas.microsoft.com/office/drawing/2014/main" id="{429F4389-350F-A0AE-9219-844657A4C12F}"/>
              </a:ext>
            </a:extLst>
          </p:cNvPr>
          <p:cNvSpPr/>
          <p:nvPr/>
        </p:nvSpPr>
        <p:spPr bwMode="auto">
          <a:xfrm>
            <a:off x="4648200" y="3571351"/>
            <a:ext cx="1523999" cy="682269"/>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charset="0"/>
              <a:ea typeface="宋体" panose="02010600030101010101" pitchFamily="2" charset="-122"/>
              <a:cs typeface="+mn-cs"/>
            </a:endParaRPr>
          </a:p>
        </p:txBody>
      </p:sp>
      <p:sp>
        <p:nvSpPr>
          <p:cNvPr id="18" name="矩形 17">
            <a:extLst>
              <a:ext uri="{FF2B5EF4-FFF2-40B4-BE49-F238E27FC236}">
                <a16:creationId xmlns:a16="http://schemas.microsoft.com/office/drawing/2014/main" id="{5E7B85CC-104A-A24C-304F-A4A3C4130EF9}"/>
              </a:ext>
            </a:extLst>
          </p:cNvPr>
          <p:cNvSpPr/>
          <p:nvPr/>
        </p:nvSpPr>
        <p:spPr bwMode="auto">
          <a:xfrm>
            <a:off x="6400799" y="3572572"/>
            <a:ext cx="891932" cy="682269"/>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charset="0"/>
              <a:ea typeface="宋体" panose="02010600030101010101" pitchFamily="2" charset="-122"/>
              <a:cs typeface="+mn-cs"/>
            </a:endParaRPr>
          </a:p>
        </p:txBody>
      </p:sp>
      <p:cxnSp>
        <p:nvCxnSpPr>
          <p:cNvPr id="19" name="直接箭头连接符 18">
            <a:extLst>
              <a:ext uri="{FF2B5EF4-FFF2-40B4-BE49-F238E27FC236}">
                <a16:creationId xmlns:a16="http://schemas.microsoft.com/office/drawing/2014/main" id="{1BFBBBF3-E90D-37D4-34F9-5A9EF16593BC}"/>
              </a:ext>
            </a:extLst>
          </p:cNvPr>
          <p:cNvCxnSpPr>
            <a:cxnSpLocks/>
          </p:cNvCxnSpPr>
          <p:nvPr/>
        </p:nvCxnSpPr>
        <p:spPr bwMode="auto">
          <a:xfrm>
            <a:off x="5448300" y="4254841"/>
            <a:ext cx="0" cy="357201"/>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cxnSp>
        <p:nvCxnSpPr>
          <p:cNvPr id="20" name="直接箭头连接符 19">
            <a:extLst>
              <a:ext uri="{FF2B5EF4-FFF2-40B4-BE49-F238E27FC236}">
                <a16:creationId xmlns:a16="http://schemas.microsoft.com/office/drawing/2014/main" id="{7788931E-6555-9578-8840-62B06CF15380}"/>
              </a:ext>
            </a:extLst>
          </p:cNvPr>
          <p:cNvCxnSpPr>
            <a:cxnSpLocks/>
          </p:cNvCxnSpPr>
          <p:nvPr/>
        </p:nvCxnSpPr>
        <p:spPr bwMode="auto">
          <a:xfrm>
            <a:off x="6846765" y="4254841"/>
            <a:ext cx="0" cy="357201"/>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sp>
        <p:nvSpPr>
          <p:cNvPr id="21" name="文本框 20">
            <a:extLst>
              <a:ext uri="{FF2B5EF4-FFF2-40B4-BE49-F238E27FC236}">
                <a16:creationId xmlns:a16="http://schemas.microsoft.com/office/drawing/2014/main" id="{94138C9D-F9C2-022C-2D94-E61BAA251CDE}"/>
              </a:ext>
            </a:extLst>
          </p:cNvPr>
          <p:cNvSpPr txBox="1"/>
          <p:nvPr/>
        </p:nvSpPr>
        <p:spPr>
          <a:xfrm>
            <a:off x="6400501" y="4612042"/>
            <a:ext cx="133241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Privacy costs</a:t>
            </a:r>
          </a:p>
        </p:txBody>
      </p:sp>
      <p:sp>
        <p:nvSpPr>
          <p:cNvPr id="22" name="矩形 21">
            <a:extLst>
              <a:ext uri="{FF2B5EF4-FFF2-40B4-BE49-F238E27FC236}">
                <a16:creationId xmlns:a16="http://schemas.microsoft.com/office/drawing/2014/main" id="{FB109F32-CF4A-91A2-9AE8-1C600834794A}"/>
              </a:ext>
            </a:extLst>
          </p:cNvPr>
          <p:cNvSpPr/>
          <p:nvPr/>
        </p:nvSpPr>
        <p:spPr bwMode="auto">
          <a:xfrm>
            <a:off x="7483229" y="3565984"/>
            <a:ext cx="1355971" cy="682269"/>
          </a:xfrm>
          <a:prstGeom prst="rect">
            <a:avLst/>
          </a:prstGeom>
          <a:noFill/>
          <a:ln w="12700" cap="flat" cmpd="sng" algn="ctr">
            <a:solidFill>
              <a:schemeClr val="tx1"/>
            </a:solidFill>
            <a:prstDash val="dash"/>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charset="0"/>
              <a:ea typeface="宋体" panose="02010600030101010101" pitchFamily="2" charset="-122"/>
              <a:cs typeface="+mn-cs"/>
            </a:endParaRPr>
          </a:p>
        </p:txBody>
      </p:sp>
      <p:sp>
        <p:nvSpPr>
          <p:cNvPr id="23" name="文本框 22">
            <a:extLst>
              <a:ext uri="{FF2B5EF4-FFF2-40B4-BE49-F238E27FC236}">
                <a16:creationId xmlns:a16="http://schemas.microsoft.com/office/drawing/2014/main" id="{90E55CF7-2B27-6405-FF36-05DDCD9093B7}"/>
              </a:ext>
            </a:extLst>
          </p:cNvPr>
          <p:cNvSpPr txBox="1"/>
          <p:nvPr/>
        </p:nvSpPr>
        <p:spPr>
          <a:xfrm>
            <a:off x="7650893" y="4605455"/>
            <a:ext cx="167545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Calculation costs</a:t>
            </a:r>
          </a:p>
        </p:txBody>
      </p:sp>
      <p:cxnSp>
        <p:nvCxnSpPr>
          <p:cNvPr id="24" name="直接箭头连接符 23">
            <a:extLst>
              <a:ext uri="{FF2B5EF4-FFF2-40B4-BE49-F238E27FC236}">
                <a16:creationId xmlns:a16="http://schemas.microsoft.com/office/drawing/2014/main" id="{72F85819-2EA4-4E0F-99FC-6C89ABC15EAB}"/>
              </a:ext>
            </a:extLst>
          </p:cNvPr>
          <p:cNvCxnSpPr>
            <a:cxnSpLocks/>
          </p:cNvCxnSpPr>
          <p:nvPr/>
        </p:nvCxnSpPr>
        <p:spPr bwMode="auto">
          <a:xfrm>
            <a:off x="8161214" y="4240999"/>
            <a:ext cx="0" cy="357201"/>
          </a:xfrm>
          <a:prstGeom prst="straightConnector1">
            <a:avLst/>
          </a:prstGeom>
          <a:noFill/>
          <a:ln w="12700" cap="flat" cmpd="sng" algn="ctr">
            <a:solidFill>
              <a:schemeClr val="tx1"/>
            </a:solidFill>
            <a:prstDash val="dash"/>
            <a:round/>
            <a:headEnd type="none" w="med" len="med"/>
            <a:tailEnd type="triangle"/>
          </a:ln>
          <a:effectLst>
            <a:outerShdw blurRad="50800" dist="38100" dir="5400000" algn="t" rotWithShape="0">
              <a:prstClr val="black">
                <a:alpha val="40000"/>
              </a:prstClr>
            </a:outerShdw>
          </a:effectLst>
        </p:spPr>
      </p:cxnSp>
      <p:pic>
        <p:nvPicPr>
          <p:cNvPr id="25" name="图片 24">
            <a:extLst>
              <a:ext uri="{FF2B5EF4-FFF2-40B4-BE49-F238E27FC236}">
                <a16:creationId xmlns:a16="http://schemas.microsoft.com/office/drawing/2014/main" id="{8750FC9A-563A-6BC1-1AB9-C2876F756853}"/>
              </a:ext>
            </a:extLst>
          </p:cNvPr>
          <p:cNvPicPr>
            <a:picLocks noChangeAspect="1"/>
          </p:cNvPicPr>
          <p:nvPr/>
        </p:nvPicPr>
        <p:blipFill>
          <a:blip r:embed="rId8"/>
          <a:stretch>
            <a:fillRect/>
          </a:stretch>
        </p:blipFill>
        <p:spPr>
          <a:xfrm>
            <a:off x="9867900" y="3272560"/>
            <a:ext cx="854702" cy="979476"/>
          </a:xfrm>
          <a:prstGeom prst="rect">
            <a:avLst/>
          </a:prstGeom>
        </p:spPr>
      </p:pic>
    </p:spTree>
    <p:extLst>
      <p:ext uri="{BB962C8B-B14F-4D97-AF65-F5344CB8AC3E}">
        <p14:creationId xmlns:p14="http://schemas.microsoft.com/office/powerpoint/2010/main" val="102834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32">
            <a:extLst>
              <a:ext uri="{FF2B5EF4-FFF2-40B4-BE49-F238E27FC236}">
                <a16:creationId xmlns:a16="http://schemas.microsoft.com/office/drawing/2014/main" id="{ED63BBA2-F633-69A0-0621-41FB54623F2E}"/>
              </a:ext>
            </a:extLst>
          </p:cNvPr>
          <p:cNvSpPr>
            <a:spLocks noChangeArrowheads="1"/>
          </p:cNvSpPr>
          <p:nvPr/>
        </p:nvSpPr>
        <p:spPr bwMode="auto">
          <a:xfrm>
            <a:off x="-3132" y="880492"/>
            <a:ext cx="12187243" cy="723102"/>
          </a:xfrm>
          <a:prstGeom prst="rect">
            <a:avLst/>
          </a:prstGeom>
          <a:solidFill>
            <a:schemeClr val="bg1">
              <a:lumMod val="95000"/>
            </a:schemeClr>
          </a:solidFill>
          <a:ln>
            <a:noFill/>
          </a:ln>
          <a:effectLst>
            <a:innerShdw blurRad="254000" dist="266700">
              <a:prstClr val="black">
                <a:alpha val="30000"/>
              </a:prstClr>
            </a:innerShdw>
          </a:effectLst>
        </p:spPr>
        <p:txBody>
          <a:bodyPr lIns="91385" tIns="45693" rIns="91385" bIns="4569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sym typeface="+mn-lt"/>
              </a:rPr>
              <a:t>Determination of the optimal strategy group</a:t>
            </a:r>
          </a:p>
        </p:txBody>
      </p:sp>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13</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8838728"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Optimized Piecewise Noise mechanism</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39" name="圆角矩形 123">
            <a:extLst>
              <a:ext uri="{FF2B5EF4-FFF2-40B4-BE49-F238E27FC236}">
                <a16:creationId xmlns:a16="http://schemas.microsoft.com/office/drawing/2014/main" id="{E2451FB9-CBA8-95BE-F0E3-F15C6F1204F6}"/>
              </a:ext>
            </a:extLst>
          </p:cNvPr>
          <p:cNvSpPr/>
          <p:nvPr/>
        </p:nvSpPr>
        <p:spPr>
          <a:xfrm>
            <a:off x="533401" y="2276996"/>
            <a:ext cx="5359950" cy="4066743"/>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Freeform 5">
            <a:extLst>
              <a:ext uri="{FF2B5EF4-FFF2-40B4-BE49-F238E27FC236}">
                <a16:creationId xmlns:a16="http://schemas.microsoft.com/office/drawing/2014/main" id="{7B2A25C4-B0F2-FF16-3AEA-F949048792D7}"/>
              </a:ext>
            </a:extLst>
          </p:cNvPr>
          <p:cNvSpPr/>
          <p:nvPr/>
        </p:nvSpPr>
        <p:spPr>
          <a:xfrm>
            <a:off x="1688696" y="1981200"/>
            <a:ext cx="3057679" cy="530586"/>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TW"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Server</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7C9122C9-BD7B-0CB0-6A31-82E4B73D8CAB}"/>
                  </a:ext>
                </a:extLst>
              </p:cNvPr>
              <p:cNvSpPr/>
              <p:nvPr/>
            </p:nvSpPr>
            <p:spPr>
              <a:xfrm>
                <a:off x="579558" y="2750620"/>
                <a:ext cx="5301405" cy="3829831"/>
              </a:xfrm>
              <a:prstGeom prst="rect">
                <a:avLst/>
              </a:prstGeom>
            </p:spPr>
            <p:txBody>
              <a:bodyPr wrap="square">
                <a:spAutoFit/>
              </a:bodyPr>
              <a:lstStyle/>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Given a fixed payment amount </a:t>
                </a:r>
                <a14:m>
                  <m:oMath xmlns:m="http://schemas.openxmlformats.org/officeDocument/2006/math">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𝑅</m:t>
                        </m:r>
                      </m:e>
                      <m:sup>
                        <m:r>
                          <a:rPr lang="en-US" altLang="zh-CN" sz="2000" i="1">
                            <a:latin typeface="Cambria Math" panose="02040503050406030204" pitchFamily="18" charset="0"/>
                          </a:rPr>
                          <m:t>𝑡</m:t>
                        </m:r>
                      </m:sup>
                    </m:sSup>
                    <m:r>
                      <a:rPr lang="en-US" altLang="zh-CN" sz="2000" i="1">
                        <a:latin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from the server, the </a:t>
                </a:r>
                <a:r>
                  <a:rPr lang="en-US" altLang="zh-CN" sz="2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optimal personalized compression rate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for each client is determined:</a:t>
                </a:r>
              </a:p>
              <a:p>
                <a:pPr/>
                <a14:m>
                  <m:oMathPara xmlns:m="http://schemas.openxmlformats.org/officeDocument/2006/math">
                    <m:oMathParaPr>
                      <m:jc m:val="centerGroup"/>
                    </m:oMathParaPr>
                    <m:oMath xmlns:m="http://schemas.openxmlformats.org/officeDocument/2006/math">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𝜌</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𝑐𝑚</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Sub>
                          <m:nary>
                            <m:naryPr>
                              <m:chr m:val="∑"/>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sup>
                            <m:e>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e>
                          </m:nary>
                          <m:f>
                            <m:fPr>
                              <m:ctrlPr>
                                <a:rPr lang="zh-CN" altLang="zh-CN" sz="1600" i="1">
                                  <a:latin typeface="Cambria Math" panose="02040503050406030204" pitchFamily="18" charset="0"/>
                                  <a:ea typeface="Cambria Math" panose="02040503050406030204" pitchFamily="18" charset="0"/>
                                </a:rPr>
                              </m:ctrlPr>
                            </m:fPr>
                            <m:num>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𝜌</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𝑐𝑚</m:t>
                                  </m:r>
                                </m:sup>
                              </m:sSubSup>
                            </m:num>
                            <m:den>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Sub>
                            </m:den>
                          </m:f>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num>
                        <m:den>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𝜔</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Sub>
                          <m:nary>
                            <m:naryPr>
                              <m:chr m:val="ϵ"/>
                              <m:limLoc m:val="subSup"/>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2</m:t>
                              </m:r>
                            </m:sup>
                            <m:e>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nary>
                                <m:naryPr>
                                  <m:chr m:val="∑"/>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sup>
                                <m:e>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e>
                              </m:nary>
                              <m:f>
                                <m:fPr>
                                  <m:ctrlPr>
                                    <a:rPr lang="zh-CN" altLang="zh-CN" sz="1600" i="1">
                                      <a:latin typeface="Cambria Math" panose="02040503050406030204" pitchFamily="18" charset="0"/>
                                      <a:ea typeface="Cambria Math" panose="02040503050406030204" pitchFamily="18" charset="0"/>
                                    </a:rPr>
                                  </m:ctrlPr>
                                </m:fPr>
                                <m:num>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𝜌</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𝑐𝑚</m:t>
                                      </m:r>
                                    </m:sup>
                                  </m:sSubSup>
                                </m:num>
                                <m:den>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Sub>
                                </m:den>
                              </m:f>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e>
                          </m:nary>
                        </m:den>
                      </m:f>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oMath>
                  </m:oMathPara>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Once the leader determines the payment strategy </a:t>
                </a:r>
                <a14:m>
                  <m:oMath xmlns:m="http://schemas.openxmlformats.org/officeDocument/2006/math">
                    <m:sSup>
                      <m:sSupPr>
                        <m:ctrlPr>
                          <a:rPr lang="zh-CN" altLang="zh-CN" i="1">
                            <a:latin typeface="Cambria Math" panose="02040503050406030204" pitchFamily="18" charset="0"/>
                          </a:rPr>
                        </m:ctrlPr>
                      </m:sSupPr>
                      <m:e>
                        <m:r>
                          <a:rPr lang="en-US" altLang="zh-CN" b="0" i="1">
                            <a:latin typeface="Cambria Math" panose="02040503050406030204" pitchFamily="18" charset="0"/>
                          </a:rPr>
                          <m:t>𝑅</m:t>
                        </m:r>
                      </m:e>
                      <m:sup>
                        <m:r>
                          <a:rPr lang="en-US" altLang="zh-CN" b="0" i="1">
                            <a:latin typeface="Cambria Math" panose="02040503050406030204" pitchFamily="18" charset="0"/>
                          </a:rPr>
                          <m:t>𝑡</m:t>
                        </m:r>
                      </m:sup>
                    </m:sSup>
                  </m:oMath>
                </a14:m>
                <a:r>
                  <a:rPr lang="en-US" altLang="zh-CN" sz="2000" dirty="0">
                    <a:latin typeface="Times New Roman" panose="02020603050405020304" pitchFamily="18" charset="0"/>
                    <a:cs typeface="Times New Roman" panose="02020603050405020304" pitchFamily="18" charset="0"/>
                  </a:rPr>
                  <a:t>, the followers can directly compute and apply their optimal compression strategies</a:t>
                </a:r>
                <a:r>
                  <a:rPr lang="en-US" altLang="zh-CN" sz="2000" dirty="0"/>
                  <a:t>.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1" name="矩形 40">
                <a:extLst>
                  <a:ext uri="{FF2B5EF4-FFF2-40B4-BE49-F238E27FC236}">
                    <a16:creationId xmlns:a16="http://schemas.microsoft.com/office/drawing/2014/main" id="{7C9122C9-BD7B-0CB0-6A31-82E4B73D8CAB}"/>
                  </a:ext>
                </a:extLst>
              </p:cNvPr>
              <p:cNvSpPr>
                <a:spLocks noRot="1" noChangeAspect="1" noMove="1" noResize="1" noEditPoints="1" noAdjustHandles="1" noChangeArrowheads="1" noChangeShapeType="1" noTextEdit="1"/>
              </p:cNvSpPr>
              <p:nvPr/>
            </p:nvSpPr>
            <p:spPr>
              <a:xfrm>
                <a:off x="579558" y="2750620"/>
                <a:ext cx="5301405" cy="3829831"/>
              </a:xfrm>
              <a:prstGeom prst="rect">
                <a:avLst/>
              </a:prstGeom>
              <a:blipFill>
                <a:blip r:embed="rId4"/>
                <a:stretch>
                  <a:fillRect l="-1034" t="-796" r="-1379"/>
                </a:stretch>
              </a:blipFill>
            </p:spPr>
            <p:txBody>
              <a:bodyPr/>
              <a:lstStyle/>
              <a:p>
                <a:r>
                  <a:rPr lang="zh-CN" altLang="en-US">
                    <a:noFill/>
                  </a:rPr>
                  <a:t> </a:t>
                </a:r>
              </a:p>
            </p:txBody>
          </p:sp>
        </mc:Fallback>
      </mc:AlternateContent>
      <p:sp>
        <p:nvSpPr>
          <p:cNvPr id="43" name="圆角矩形 123">
            <a:extLst>
              <a:ext uri="{FF2B5EF4-FFF2-40B4-BE49-F238E27FC236}">
                <a16:creationId xmlns:a16="http://schemas.microsoft.com/office/drawing/2014/main" id="{A15C63C6-96A0-8893-3897-7D659F51E882}"/>
              </a:ext>
            </a:extLst>
          </p:cNvPr>
          <p:cNvSpPr/>
          <p:nvPr/>
        </p:nvSpPr>
        <p:spPr>
          <a:xfrm>
            <a:off x="6388565" y="2276996"/>
            <a:ext cx="5180120" cy="4066743"/>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Freeform 5">
            <a:extLst>
              <a:ext uri="{FF2B5EF4-FFF2-40B4-BE49-F238E27FC236}">
                <a16:creationId xmlns:a16="http://schemas.microsoft.com/office/drawing/2014/main" id="{51AE4870-AB80-41BF-394A-54D18C1C05F3}"/>
              </a:ext>
            </a:extLst>
          </p:cNvPr>
          <p:cNvSpPr/>
          <p:nvPr/>
        </p:nvSpPr>
        <p:spPr>
          <a:xfrm>
            <a:off x="7858306" y="1981200"/>
            <a:ext cx="2204623" cy="511815"/>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TW" sz="2200" b="1" kern="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Client</a:t>
            </a:r>
            <a:endParaRPr kumimoji="0" lang="zh-TW" altLang="en-US" sz="22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9C90AF2C-4DC9-FF90-9EC6-9900E5502B3B}"/>
                  </a:ext>
                </a:extLst>
              </p:cNvPr>
              <p:cNvSpPr/>
              <p:nvPr/>
            </p:nvSpPr>
            <p:spPr>
              <a:xfrm>
                <a:off x="6518909" y="2712167"/>
                <a:ext cx="5048114" cy="3631572"/>
              </a:xfrm>
              <a:prstGeom prst="rect">
                <a:avLst/>
              </a:prstGeom>
            </p:spPr>
            <p:txBody>
              <a:bodyPr wrap="square">
                <a:spAutoFit/>
              </a:bodyPr>
              <a:lstStyle/>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Then, based on the determined optimal compression rates </a:t>
                </a:r>
                <a14:m>
                  <m:oMath xmlns:m="http://schemas.openxmlformats.org/officeDocument/2006/math">
                    <m:sSubSup>
                      <m:sSubSupPr>
                        <m:ctrlPr>
                          <a:rPr lang="zh-CN" altLang="zh-CN" sz="16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20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200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2000" i="1">
                            <a:latin typeface="Cambria Math" panose="02040503050406030204" pitchFamily="18" charset="0"/>
                            <a:ea typeface="Cambria Math" panose="02040503050406030204" pitchFamily="18" charset="0"/>
                            <a:cs typeface="Cambria Math" panose="02040503050406030204" pitchFamily="18" charset="0"/>
                          </a:rPr>
                          <m:t>∗</m:t>
                        </m:r>
                      </m:sup>
                    </m:sSubSup>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the </a:t>
                </a:r>
                <a:r>
                  <a:rPr lang="en-US" altLang="zh-CN" sz="2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server’s optimal payment </a:t>
                </a:r>
                <a14:m>
                  <m:oMath xmlns:m="http://schemas.openxmlformats.org/officeDocument/2006/math">
                    <m:sSup>
                      <m:sSupPr>
                        <m:ctrlPr>
                          <a:rPr lang="zh-CN" altLang="zh-CN" sz="2000" i="1">
                            <a:solidFill>
                              <a:srgbClr val="000000"/>
                            </a:solidFill>
                            <a:latin typeface="Cambria Math" panose="02040503050406030204" pitchFamily="18" charset="0"/>
                            <a:ea typeface="Cambria Math" panose="02040503050406030204" pitchFamily="18" charset="0"/>
                          </a:rPr>
                        </m:ctrlPr>
                      </m:sSupPr>
                      <m:e>
                        <m:r>
                          <a:rPr lang="en-US" altLang="zh-CN" sz="2000" i="1" smtClean="0">
                            <a:solidFill>
                              <a:srgbClr val="000000"/>
                            </a:solidFill>
                            <a:latin typeface="Cambria Math" panose="02040503050406030204" pitchFamily="18" charset="0"/>
                            <a:ea typeface="Cambria Math" panose="02040503050406030204" pitchFamily="18" charset="0"/>
                          </a:rPr>
                          <m:t> </m:t>
                        </m:r>
                        <m:r>
                          <a:rPr lang="en-US" altLang="zh-CN" sz="2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2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r>
                          <a:rPr lang="en-US" altLang="zh-CN" sz="2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sup>
                    </m:sSup>
                    <m:r>
                      <a:rPr lang="en-US" altLang="zh-CN" sz="2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satisfies the following equation:</a:t>
                </a:r>
              </a:p>
              <a:p>
                <a:pPr/>
                <a14:m>
                  <m:oMathPara xmlns:m="http://schemas.openxmlformats.org/officeDocument/2006/math">
                    <m:oMathParaPr>
                      <m:jc m:val="centerGroup"/>
                    </m:oMathParaPr>
                    <m:oMath xmlns:m="http://schemas.openxmlformats.org/officeDocument/2006/math">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cs typeface="Cambria Math" panose="02040503050406030204" pitchFamily="18" charset="0"/>
                            </a:rPr>
                            <m:t>𝜕𝛩</m:t>
                          </m:r>
                        </m:num>
                        <m:den>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𝛺</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𝑠𝑢𝑚</m:t>
                              </m:r>
                            </m:sub>
                          </m:sSub>
                        </m:den>
                      </m:f>
                      <m:nary>
                        <m:naryPr>
                          <m:chr m:val="∑"/>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sup>
                        <m:e>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e>
                      </m:nary>
                      <m:r>
                        <a:rPr lang="en-US" altLang="zh-CN" sz="1600" i="1">
                          <a:latin typeface="Cambria Math" panose="02040503050406030204" pitchFamily="18" charset="0"/>
                          <a:ea typeface="Cambria Math" panose="02040503050406030204" pitchFamily="18" charset="0"/>
                          <a:cs typeface="Cambria Math" panose="02040503050406030204" pitchFamily="18" charset="0"/>
                        </a:rPr>
                        <m:t>𝛼𝜆</m:t>
                      </m:r>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𝑒</m:t>
                          </m:r>
                        </m:e>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𝜆</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up>
                          </m:sSubSup>
                        </m:sup>
                      </m:s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up>
                          </m:sSubSup>
                        </m:num>
                        <m:den>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p>
                        </m:den>
                      </m:f>
                      <m:r>
                        <a:rPr lang="en-US" altLang="zh-CN" sz="1600" i="1">
                          <a:latin typeface="Cambria Math" panose="02040503050406030204" pitchFamily="18" charset="0"/>
                          <a:ea typeface="Cambria Math" panose="02040503050406030204" pitchFamily="18" charset="0"/>
                          <a:cs typeface="Cambria Math" panose="02040503050406030204" pitchFamily="18" charset="0"/>
                        </a:rPr>
                        <m:t>)+1=0</m:t>
                      </m:r>
                    </m:oMath>
                  </m:oMathPara>
                </a14:m>
                <a:endParaRPr lang="en-US" altLang="zh-CN" sz="1600" dirty="0">
                  <a:latin typeface="Cambria Math" panose="02040503050406030204" pitchFamily="18" charset="0"/>
                  <a:ea typeface="Times New Roman" panose="02020603050405020304" pitchFamily="18" charset="0"/>
                  <a:cs typeface="Cambria Math" panose="020405030504060302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By applying the </a:t>
                </a:r>
                <a:r>
                  <a:rPr lang="en-US" altLang="zh-CN" sz="2000" dirty="0">
                    <a:solidFill>
                      <a:srgbClr val="C00000"/>
                    </a:solidFill>
                    <a:latin typeface="Times New Roman" panose="02020603050405020304" pitchFamily="18" charset="0"/>
                    <a:cs typeface="Times New Roman" panose="02020603050405020304" pitchFamily="18" charset="0"/>
                  </a:rPr>
                  <a:t>Newton-Raphson method</a:t>
                </a:r>
                <a:r>
                  <a:rPr lang="en-US" altLang="zh-CN" sz="2000" dirty="0">
                    <a:latin typeface="Times New Roman" panose="02020603050405020304" pitchFamily="18" charset="0"/>
                    <a:cs typeface="Times New Roman" panose="02020603050405020304" pitchFamily="18" charset="0"/>
                  </a:rPr>
                  <a:t>, the server can efficiently solve for the optimal payment </a:t>
                </a:r>
                <a14:m>
                  <m:oMath xmlns:m="http://schemas.openxmlformats.org/officeDocument/2006/math">
                    <m:sSup>
                      <m:sSupPr>
                        <m:ctrlPr>
                          <a:rPr lang="zh-CN" altLang="zh-CN" sz="2000" i="1">
                            <a:solidFill>
                              <a:srgbClr val="000000"/>
                            </a:solidFill>
                            <a:latin typeface="Cambria Math" panose="02040503050406030204" pitchFamily="18" charset="0"/>
                            <a:ea typeface="Cambria Math" panose="02040503050406030204" pitchFamily="18" charset="0"/>
                          </a:rPr>
                        </m:ctrlPr>
                      </m:sSupPr>
                      <m:e>
                        <m:r>
                          <a:rPr lang="en-US" altLang="zh-CN" sz="2000" b="0" i="1">
                            <a:solidFill>
                              <a:srgbClr val="000000"/>
                            </a:solidFill>
                            <a:latin typeface="Cambria Math" panose="02040503050406030204" pitchFamily="18" charset="0"/>
                            <a:ea typeface="Cambria Math" panose="02040503050406030204" pitchFamily="18" charset="0"/>
                          </a:rPr>
                          <m:t> </m:t>
                        </m:r>
                        <m:r>
                          <a:rPr lang="en-US" altLang="zh-CN" sz="2000" b="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2000" b="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r>
                          <a:rPr lang="en-US" altLang="zh-CN" sz="2000" b="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sup>
                    </m:sSup>
                    <m:r>
                      <a:rPr lang="en-US" altLang="zh-CN" sz="2000" b="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using the known values of </a:t>
                </a:r>
                <a14:m>
                  <m:oMath xmlns:m="http://schemas.openxmlformats.org/officeDocument/2006/math">
                    <m:sSubSup>
                      <m:sSubSupPr>
                        <m:ctrlPr>
                          <a:rPr lang="zh-CN" altLang="zh-CN" sz="1600" i="1">
                            <a:latin typeface="Cambria Math" panose="02040503050406030204" pitchFamily="18" charset="0"/>
                            <a:ea typeface="Cambria Math" panose="02040503050406030204" pitchFamily="18" charset="0"/>
                          </a:rPr>
                        </m:ctrlPr>
                      </m:sSubSupPr>
                      <m:e>
                        <m:r>
                          <a:rPr lang="en-US" altLang="zh-CN" sz="2000" b="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2000" b="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2000" b="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2000" b="0" i="1">
                            <a:latin typeface="Cambria Math" panose="02040503050406030204" pitchFamily="18" charset="0"/>
                            <a:ea typeface="Cambria Math" panose="02040503050406030204" pitchFamily="18" charset="0"/>
                            <a:cs typeface="Cambria Math" panose="02040503050406030204" pitchFamily="18" charset="0"/>
                          </a:rPr>
                          <m:t>∗</m:t>
                        </m:r>
                      </m:sup>
                    </m:sSubSup>
                    <m:r>
                      <a:rPr lang="en-US" altLang="zh-CN" sz="2000" i="1">
                        <a:latin typeface="Cambria Math" panose="02040503050406030204" pitchFamily="18" charset="0"/>
                        <a:ea typeface="Cambria Math" panose="02040503050406030204" pitchFamily="18" charset="0"/>
                        <a:cs typeface="Cambria Math" panose="02040503050406030204" pitchFamily="18" charset="0"/>
                      </a:rPr>
                      <m:t> </m:t>
                    </m:r>
                  </m:oMath>
                </a14:m>
                <a:r>
                  <a:rPr lang="en-US" altLang="zh-CN" sz="2000" dirty="0"/>
                  <a: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45" name="矩形 44">
                <a:extLst>
                  <a:ext uri="{FF2B5EF4-FFF2-40B4-BE49-F238E27FC236}">
                    <a16:creationId xmlns:a16="http://schemas.microsoft.com/office/drawing/2014/main" id="{9C90AF2C-4DC9-FF90-9EC6-9900E5502B3B}"/>
                  </a:ext>
                </a:extLst>
              </p:cNvPr>
              <p:cNvSpPr>
                <a:spLocks noRot="1" noChangeAspect="1" noMove="1" noResize="1" noEditPoints="1" noAdjustHandles="1" noChangeArrowheads="1" noChangeShapeType="1" noTextEdit="1"/>
              </p:cNvSpPr>
              <p:nvPr/>
            </p:nvSpPr>
            <p:spPr>
              <a:xfrm>
                <a:off x="6518909" y="2712167"/>
                <a:ext cx="5048114" cy="3631572"/>
              </a:xfrm>
              <a:prstGeom prst="rect">
                <a:avLst/>
              </a:prstGeom>
              <a:blipFill>
                <a:blip r:embed="rId5"/>
                <a:stretch>
                  <a:fillRect l="-1087" t="-1007" r="-2657"/>
                </a:stretch>
              </a:blipFill>
            </p:spPr>
            <p:txBody>
              <a:bodyPr/>
              <a:lstStyle/>
              <a:p>
                <a:r>
                  <a:rPr lang="zh-CN" altLang="en-US">
                    <a:noFill/>
                  </a:rPr>
                  <a:t> </a:t>
                </a:r>
              </a:p>
            </p:txBody>
          </p:sp>
        </mc:Fallback>
      </mc:AlternateContent>
      <p:sp>
        <p:nvSpPr>
          <p:cNvPr id="46" name="燕尾形箭头 18">
            <a:extLst>
              <a:ext uri="{FF2B5EF4-FFF2-40B4-BE49-F238E27FC236}">
                <a16:creationId xmlns:a16="http://schemas.microsoft.com/office/drawing/2014/main" id="{4272956C-4E37-1495-A1F8-C2A275B4BB8E}"/>
              </a:ext>
            </a:extLst>
          </p:cNvPr>
          <p:cNvSpPr/>
          <p:nvPr/>
        </p:nvSpPr>
        <p:spPr>
          <a:xfrm>
            <a:off x="5943599" y="3368097"/>
            <a:ext cx="457201" cy="381000"/>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50" name="燕尾形箭头 18">
            <a:extLst>
              <a:ext uri="{FF2B5EF4-FFF2-40B4-BE49-F238E27FC236}">
                <a16:creationId xmlns:a16="http://schemas.microsoft.com/office/drawing/2014/main" id="{1DD0D995-6699-9CC6-F82E-FCE8692DF2D3}"/>
              </a:ext>
            </a:extLst>
          </p:cNvPr>
          <p:cNvSpPr/>
          <p:nvPr/>
        </p:nvSpPr>
        <p:spPr>
          <a:xfrm rot="10800000">
            <a:off x="5942154" y="5416453"/>
            <a:ext cx="457201" cy="381000"/>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37AF414E-1CA6-0B9A-51E6-CF399D247246}"/>
                  </a:ext>
                </a:extLst>
              </p:cNvPr>
              <p:cNvSpPr txBox="1"/>
              <p:nvPr/>
            </p:nvSpPr>
            <p:spPr>
              <a:xfrm>
                <a:off x="5906503" y="3035533"/>
                <a:ext cx="469232" cy="3502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zh-CN" sz="1600" i="1">
                              <a:solidFill>
                                <a:prstClr val="black"/>
                              </a:solidFill>
                              <a:latin typeface="Cambria Math" panose="02040503050406030204" pitchFamily="18" charset="0"/>
                              <a:ea typeface="Cambria Math" panose="02040503050406030204" pitchFamily="18" charset="0"/>
                            </a:rPr>
                          </m:ctrlPr>
                        </m:sSubSupPr>
                        <m:e>
                          <m:r>
                            <a:rPr lang="en-US" altLang="zh-CN" sz="1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sup>
                      </m:sSubSup>
                    </m:oMath>
                  </m:oMathPara>
                </a14:m>
                <a:endParaRPr lang="zh-CN" altLang="en-US" dirty="0"/>
              </a:p>
            </p:txBody>
          </p:sp>
        </mc:Choice>
        <mc:Fallback xmlns="">
          <p:sp>
            <p:nvSpPr>
              <p:cNvPr id="64" name="文本框 63">
                <a:extLst>
                  <a:ext uri="{FF2B5EF4-FFF2-40B4-BE49-F238E27FC236}">
                    <a16:creationId xmlns:a16="http://schemas.microsoft.com/office/drawing/2014/main" id="{37AF414E-1CA6-0B9A-51E6-CF399D247246}"/>
                  </a:ext>
                </a:extLst>
              </p:cNvPr>
              <p:cNvSpPr txBox="1">
                <a:spLocks noRot="1" noChangeAspect="1" noMove="1" noResize="1" noEditPoints="1" noAdjustHandles="1" noChangeArrowheads="1" noChangeShapeType="1" noTextEdit="1"/>
              </p:cNvSpPr>
              <p:nvPr/>
            </p:nvSpPr>
            <p:spPr>
              <a:xfrm>
                <a:off x="5906503" y="3035533"/>
                <a:ext cx="469232" cy="350224"/>
              </a:xfrm>
              <a:prstGeom prst="rect">
                <a:avLst/>
              </a:prstGeom>
              <a:blipFill>
                <a:blip r:embed="rId6"/>
                <a:stretch>
                  <a:fillRect b="-1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2AFAFA01-3D89-0976-C4D0-0F169002D0AA}"/>
                  </a:ext>
                </a:extLst>
              </p:cNvPr>
              <p:cNvSpPr txBox="1"/>
              <p:nvPr/>
            </p:nvSpPr>
            <p:spPr>
              <a:xfrm>
                <a:off x="5893793" y="5810433"/>
                <a:ext cx="46923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zh-CN" sz="1600" i="1">
                              <a:solidFill>
                                <a:srgbClr val="000000"/>
                              </a:solidFill>
                              <a:latin typeface="Cambria Math" panose="02040503050406030204" pitchFamily="18" charset="0"/>
                              <a:ea typeface="Cambria Math" panose="02040503050406030204" pitchFamily="18" charset="0"/>
                            </a:rPr>
                          </m:ctrlPr>
                        </m:sSupPr>
                        <m:e>
                          <m:r>
                            <a:rPr lang="en-US" altLang="zh-CN" sz="1600" i="1">
                              <a:solidFill>
                                <a:srgbClr val="000000"/>
                              </a:solidFill>
                              <a:latin typeface="Cambria Math" panose="02040503050406030204" pitchFamily="18" charset="0"/>
                              <a:ea typeface="Cambria Math" panose="02040503050406030204" pitchFamily="18" charset="0"/>
                            </a:rPr>
                            <m:t> </m:t>
                          </m:r>
                          <m:r>
                            <a:rPr lang="en-US" altLang="zh-CN"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sup>
                      </m:sSup>
                    </m:oMath>
                  </m:oMathPara>
                </a14:m>
                <a:endParaRPr lang="zh-CN" altLang="en-US" sz="1600" dirty="0"/>
              </a:p>
            </p:txBody>
          </p:sp>
        </mc:Choice>
        <mc:Fallback xmlns="">
          <p:sp>
            <p:nvSpPr>
              <p:cNvPr id="65" name="文本框 64">
                <a:extLst>
                  <a:ext uri="{FF2B5EF4-FFF2-40B4-BE49-F238E27FC236}">
                    <a16:creationId xmlns:a16="http://schemas.microsoft.com/office/drawing/2014/main" id="{2AFAFA01-3D89-0976-C4D0-0F169002D0AA}"/>
                  </a:ext>
                </a:extLst>
              </p:cNvPr>
              <p:cNvSpPr txBox="1">
                <a:spLocks noRot="1" noChangeAspect="1" noMove="1" noResize="1" noEditPoints="1" noAdjustHandles="1" noChangeArrowheads="1" noChangeShapeType="1" noTextEdit="1"/>
              </p:cNvSpPr>
              <p:nvPr/>
            </p:nvSpPr>
            <p:spPr>
              <a:xfrm>
                <a:off x="5893793" y="5810433"/>
                <a:ext cx="469232" cy="338554"/>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272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F9F568-BF63-0EA8-1B99-267DF8BB0924}"/>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0AD60181-49B8-DCFB-CB0C-9ECBA9A0D468}"/>
              </a:ext>
            </a:extLst>
          </p:cNvPr>
          <p:cNvSpPr txBox="1"/>
          <p:nvPr/>
        </p:nvSpPr>
        <p:spPr>
          <a:xfrm>
            <a:off x="11627231" y="6349619"/>
            <a:ext cx="412369" cy="234038"/>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14</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BEE1B5AA-D6BB-D27C-4A02-74FBE8555904}"/>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4E4536F9-156D-48EE-BB83-89ADA1C2EC14}"/>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9211B233-E452-2F5C-4826-D01DBCE18A63}"/>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2A3DE97E-6D43-AAC3-D395-5E6D74A52664}"/>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A4CF405D-8EBF-A81F-0718-86C97161D55D}"/>
              </a:ext>
            </a:extLst>
          </p:cNvPr>
          <p:cNvSpPr txBox="1">
            <a:spLocks/>
          </p:cNvSpPr>
          <p:nvPr/>
        </p:nvSpPr>
        <p:spPr>
          <a:xfrm>
            <a:off x="826718" y="180533"/>
            <a:ext cx="816488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sz="3200" b="1" i="0" u="none" strike="noStrike" kern="0" cap="none" spc="-1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Globally communication-constrained scenario</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7" name="object 2">
            <a:extLst>
              <a:ext uri="{FF2B5EF4-FFF2-40B4-BE49-F238E27FC236}">
                <a16:creationId xmlns:a16="http://schemas.microsoft.com/office/drawing/2014/main" id="{A291BDA1-1837-4EB0-59CC-9B512385E935}"/>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522E0006-3DB8-7428-5621-039DADBB2BA5}"/>
                  </a:ext>
                </a:extLst>
              </p:cNvPr>
              <p:cNvSpPr txBox="1">
                <a:spLocks/>
              </p:cNvSpPr>
              <p:nvPr/>
            </p:nvSpPr>
            <p:spPr>
              <a:xfrm>
                <a:off x="748071" y="911813"/>
                <a:ext cx="10171141" cy="6136515"/>
              </a:xfrm>
              <a:prstGeom prst="rect">
                <a:avLst/>
              </a:prstGeom>
            </p:spPr>
            <p:txBody>
              <a:bodyPr/>
              <a:lstStyle>
                <a:lvl1pPr marL="292100" indent="-292100" algn="l" rtl="0" eaLnBrk="0" fontAlgn="base" hangingPunct="0">
                  <a:lnSpc>
                    <a:spcPct val="110000"/>
                  </a:lnSpc>
                  <a:spcBef>
                    <a:spcPct val="10000"/>
                  </a:spcBef>
                  <a:spcAft>
                    <a:spcPct val="10000"/>
                  </a:spcAft>
                  <a:buClr>
                    <a:srgbClr val="FF9900"/>
                  </a:buClr>
                  <a:buFont typeface="Wingdings" pitchFamily="2" charset="2"/>
                  <a:buBlip>
                    <a:blip r:embed="rId4"/>
                  </a:buBlip>
                  <a:defRPr sz="2400" b="1">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110000"/>
                  </a:lnSpc>
                  <a:spcBef>
                    <a:spcPct val="10000"/>
                  </a:spcBef>
                  <a:spcAft>
                    <a:spcPct val="10000"/>
                  </a:spcAft>
                  <a:buClr>
                    <a:srgbClr val="000099"/>
                  </a:buClr>
                  <a:buFont typeface="Wingdings" pitchFamily="2" charset="2"/>
                  <a:buChar char="Ø"/>
                  <a:defRPr sz="1800" b="0">
                    <a:solidFill>
                      <a:schemeClr val="tx1"/>
                    </a:solidFill>
                    <a:latin typeface="宋体" panose="02010600030101010101" pitchFamily="2" charset="-122"/>
                    <a:ea typeface="宋体" panose="02010600030101010101" pitchFamily="2" charset="-122"/>
                  </a:defRPr>
                </a:lvl2pPr>
                <a:lvl3pPr marL="1155700" indent="-228600" algn="l" rtl="0" eaLnBrk="0" fontAlgn="base" hangingPunct="0">
                  <a:lnSpc>
                    <a:spcPct val="110000"/>
                  </a:lnSpc>
                  <a:spcBef>
                    <a:spcPct val="10000"/>
                  </a:spcBef>
                  <a:spcAft>
                    <a:spcPct val="10000"/>
                  </a:spcAft>
                  <a:buClr>
                    <a:srgbClr val="990099"/>
                  </a:buClr>
                  <a:buBlip>
                    <a:blip r:embed="rId5"/>
                  </a:buBlip>
                  <a:defRPr sz="1600" b="0">
                    <a:solidFill>
                      <a:schemeClr val="tx1"/>
                    </a:solidFill>
                    <a:latin typeface="宋体" panose="02010600030101010101" pitchFamily="2" charset="-122"/>
                    <a:ea typeface="宋体" panose="02010600030101010101" pitchFamily="2" charset="-122"/>
                  </a:defRPr>
                </a:lvl3pPr>
                <a:lvl4pPr marL="1435100" indent="-165100" algn="l" rtl="0" eaLnBrk="0" fontAlgn="base" hangingPunct="0">
                  <a:lnSpc>
                    <a:spcPct val="110000"/>
                  </a:lnSpc>
                  <a:spcBef>
                    <a:spcPct val="10000"/>
                  </a:spcBef>
                  <a:spcAft>
                    <a:spcPct val="10000"/>
                  </a:spcAft>
                  <a:buChar char="–"/>
                  <a:defRPr sz="1400" b="0">
                    <a:solidFill>
                      <a:schemeClr val="tx1"/>
                    </a:solidFill>
                    <a:latin typeface="宋体" panose="02010600030101010101" pitchFamily="2" charset="-122"/>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R="0" lvl="0" algn="l" defTabSz="914400" rtl="0" eaLnBrk="0" fontAlgn="base" latinLnBrk="0" hangingPunct="0">
                  <a:lnSpc>
                    <a:spcPct val="150000"/>
                  </a:lnSpc>
                  <a:spcBef>
                    <a:spcPct val="10000"/>
                  </a:spcBef>
                  <a:spcAft>
                    <a:spcPct val="10000"/>
                  </a:spcAft>
                  <a:buClr>
                    <a:schemeClr val="tx1"/>
                  </a:buClr>
                  <a:buSzTx/>
                  <a:buFont typeface="Wingdings" panose="05000000000000000000" pitchFamily="2" charset="2"/>
                  <a:buChar char="n"/>
                  <a:tabLst/>
                  <a:defRPr/>
                </a:pPr>
                <a:r>
                  <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Problem Formulation</a:t>
                </a:r>
              </a:p>
              <a:p>
                <a:pPr marL="685800" marR="0" lvl="1" indent="-228600" algn="l" defTabSz="914400" rtl="0" eaLnBrk="0" fontAlgn="base" latinLnBrk="0" hangingPunct="0">
                  <a:lnSpc>
                    <a:spcPct val="150000"/>
                  </a:lnSpc>
                  <a:spcBef>
                    <a:spcPct val="10000"/>
                  </a:spcBef>
                  <a:spcAft>
                    <a:spcPct val="10000"/>
                  </a:spcAft>
                  <a:buClr>
                    <a:schemeClr val="tx1"/>
                  </a:buClr>
                  <a:buSzTx/>
                  <a:buFont typeface="Wingdings" pitchFamily="2" charset="2"/>
                  <a:buChar char="Ø"/>
                  <a:tabLst/>
                  <a:defRPr/>
                </a:pP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a:t>
                </a:r>
                <a:r>
                  <a:rPr kumimoji="0" lang="en-US" altLang="zh-CN" sz="180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communication resource constraints</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the two-stage Stackelberg game can be reformulated as:</a:t>
                </a:r>
              </a:p>
              <a:p>
                <a:pPr marL="457200" marR="0" lvl="1" indent="0" algn="l" defTabSz="914400" rtl="0" eaLnBrk="0" fontAlgn="base" latinLnBrk="0" hangingPunct="0">
                  <a:lnSpc>
                    <a:spcPct val="150000"/>
                  </a:lnSpc>
                  <a:spcBef>
                    <a:spcPct val="10000"/>
                  </a:spcBef>
                  <a:spcAft>
                    <a:spcPct val="10000"/>
                  </a:spcAft>
                  <a:buClr>
                    <a:schemeClr val="tx1"/>
                  </a:buClr>
                  <a:buSzTx/>
                  <a:buNone/>
                  <a:tabLst/>
                  <a:defRPr/>
                </a:pPr>
                <a:endPar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50000"/>
                  </a:lnSpc>
                  <a:spcBef>
                    <a:spcPct val="10000"/>
                  </a:spcBef>
                  <a:spcAft>
                    <a:spcPct val="10000"/>
                  </a:spcAft>
                  <a:buClr>
                    <a:schemeClr val="tx1"/>
                  </a:buClr>
                  <a:buSzTx/>
                  <a:buNone/>
                  <a:tabLst/>
                  <a:defRPr/>
                </a:pPr>
                <a:endPar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50000"/>
                  </a:lnSpc>
                  <a:spcBef>
                    <a:spcPct val="10000"/>
                  </a:spcBef>
                  <a:spcAft>
                    <a:spcPct val="10000"/>
                  </a:spcAft>
                  <a:buClr>
                    <a:schemeClr val="tx1"/>
                  </a:buClr>
                  <a:buSzTx/>
                  <a:buNone/>
                  <a:tabLst/>
                  <a:defRPr/>
                </a:pPr>
                <a:endPar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lnSpc>
                    <a:spcPct val="150000"/>
                  </a:lnSpc>
                  <a:buClr>
                    <a:schemeClr val="tx1"/>
                  </a:buClr>
                  <a:buFont typeface="Wingdings" panose="05000000000000000000" pitchFamily="2" charset="2"/>
                  <a:buChar char="n"/>
                  <a:defRPr/>
                </a:pPr>
                <a:r>
                  <a:rPr lang="en-US" altLang="zh-CN" dirty="0">
                    <a:latin typeface="Times New Roman" panose="02020603050405020304" pitchFamily="18" charset="0"/>
                    <a:cs typeface="Times New Roman" panose="02020603050405020304" pitchFamily="18" charset="0"/>
                  </a:rPr>
                  <a:t>Solution Approach</a:t>
                </a:r>
              </a:p>
              <a:p>
                <a:pPr marL="685800" marR="0" lvl="1" indent="-228600" algn="l" defTabSz="914400" rtl="0" eaLnBrk="0" fontAlgn="base" latinLnBrk="0" hangingPunct="0">
                  <a:lnSpc>
                    <a:spcPct val="150000"/>
                  </a:lnSpc>
                  <a:spcBef>
                    <a:spcPct val="10000"/>
                  </a:spcBef>
                  <a:spcAft>
                    <a:spcPct val="10000"/>
                  </a:spcAft>
                  <a:buClrTx/>
                  <a:buSzTx/>
                  <a:buFont typeface="Wingdings" pitchFamily="2" charset="2"/>
                  <a:buChar char="Ø"/>
                  <a:tabLst/>
                  <a:defRPr/>
                </a:pP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Construct the </a:t>
                </a:r>
                <a:r>
                  <a:rPr kumimoji="0" lang="en-US" altLang="zh-CN" sz="1800"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Lagrangian</a:t>
                </a:r>
                <a:r>
                  <a:rPr kumimoji="0" lang="en-US" altLang="zh-CN" sz="180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function </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and </a:t>
                </a:r>
                <a:r>
                  <a:rPr kumimoji="0" lang="en-US" altLang="zh-CN" sz="18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use backward induction </a:t>
                </a:r>
                <a:r>
                  <a:rPr kumimoji="0" lang="en-US" altLang="zh-CN" sz="1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to derive the optimal strategies</a:t>
                </a:r>
              </a:p>
              <a:p>
                <a:pPr lvl="1">
                  <a:lnSpc>
                    <a:spcPct val="150000"/>
                  </a:lnSpc>
                  <a:buClrTx/>
                  <a:defRPr/>
                </a:pPr>
                <a:r>
                  <a:rPr lang="en-US" altLang="zh-CN" dirty="0">
                    <a:latin typeface="Times New Roman" panose="02020603050405020304" pitchFamily="18" charset="0"/>
                    <a:cs typeface="Times New Roman" panose="02020603050405020304" pitchFamily="18" charset="0"/>
                  </a:rPr>
                  <a:t>By introducing the parameter </a:t>
                </a:r>
                <a:r>
                  <a:rPr lang="zh-CN" altLang="en-US" dirty="0">
                    <a:latin typeface="Times New Roman" panose="02020603050405020304" pitchFamily="18" charset="0"/>
                    <a:cs typeface="Times New Roman" panose="02020603050405020304" pitchFamily="18" charset="0"/>
                  </a:rPr>
                  <a:t>𝜙</a:t>
                </a:r>
                <a:r>
                  <a:rPr lang="en-US" altLang="zh-CN" dirty="0">
                    <a:latin typeface="Times New Roman" panose="02020603050405020304" pitchFamily="18" charset="0"/>
                    <a:cs typeface="Times New Roman" panose="02020603050405020304" pitchFamily="18" charset="0"/>
                  </a:rPr>
                  <a:t> and a Lagrange multiplier </a:t>
                </a:r>
                <a14:m>
                  <m:oMath xmlns:m="http://schemas.openxmlformats.org/officeDocument/2006/math">
                    <m:r>
                      <a:rPr lang="en-US" altLang="zh-CN" i="1">
                        <a:latin typeface="Cambria Math" panose="02040503050406030204" pitchFamily="18" charset="0"/>
                        <a:ea typeface="Cambria Math" panose="02040503050406030204" pitchFamily="18" charset="0"/>
                        <a:cs typeface="Cambria Math" panose="02040503050406030204" pitchFamily="18" charset="0"/>
                      </a:rPr>
                      <m:t>𝜛</m:t>
                    </m:r>
                  </m:oMath>
                </a14:m>
                <a:r>
                  <a:rPr lang="en-US" altLang="zh-CN" dirty="0">
                    <a:latin typeface="Times New Roman" panose="02020603050405020304" pitchFamily="18" charset="0"/>
                    <a:cs typeface="Times New Roman" panose="02020603050405020304" pitchFamily="18" charset="0"/>
                  </a:rPr>
                  <a:t> under the </a:t>
                </a:r>
                <a:r>
                  <a:rPr lang="en-US" altLang="zh-CN" dirty="0">
                    <a:solidFill>
                      <a:srgbClr val="C00000"/>
                    </a:solidFill>
                    <a:latin typeface="Times New Roman" panose="02020603050405020304" pitchFamily="18" charset="0"/>
                    <a:cs typeface="Times New Roman" panose="02020603050405020304" pitchFamily="18" charset="0"/>
                  </a:rPr>
                  <a:t>global communication constraint </a:t>
                </a:r>
                <a:r>
                  <a:rPr lang="zh-CN" altLang="en-US" dirty="0">
                    <a:latin typeface="Times New Roman" panose="02020603050405020304" pitchFamily="18" charset="0"/>
                    <a:cs typeface="Times New Roman" panose="02020603050405020304" pitchFamily="18" charset="0"/>
                  </a:rPr>
                  <a:t>𝐶</a:t>
                </a:r>
                <a:r>
                  <a:rPr lang="en-US" altLang="zh-CN" dirty="0">
                    <a:latin typeface="Times New Roman" panose="02020603050405020304" pitchFamily="18" charset="0"/>
                    <a:cs typeface="Times New Roman" panose="02020603050405020304" pitchFamily="18" charset="0"/>
                  </a:rPr>
                  <a:t>, the Lagrangian function for round </a:t>
                </a:r>
                <a:r>
                  <a:rPr lang="zh-CN" altLang="en-US" dirty="0">
                    <a:latin typeface="Times New Roman" panose="02020603050405020304" pitchFamily="18" charset="0"/>
                    <a:cs typeface="Times New Roman" panose="02020603050405020304" pitchFamily="18" charset="0"/>
                  </a:rPr>
                  <a:t>𝑡</a:t>
                </a:r>
                <a:r>
                  <a:rPr lang="en-US" altLang="zh-CN" dirty="0">
                    <a:latin typeface="Times New Roman" panose="02020603050405020304" pitchFamily="18" charset="0"/>
                    <a:cs typeface="Times New Roman" panose="02020603050405020304" pitchFamily="18" charset="0"/>
                  </a:rPr>
                  <a:t> is formulated as:</a:t>
                </a:r>
              </a:p>
              <a:p>
                <a:pPr marL="457200" lvl="1" indent="0">
                  <a:lnSpc>
                    <a:spcPct val="150000"/>
                  </a:lnSpc>
                  <a:buClrTx/>
                  <a:buNone/>
                  <a:defRPr/>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ea typeface="Cambria Math" panose="02040503050406030204" pitchFamily="18" charset="0"/>
                          <a:cs typeface="Cambria Math" panose="02040503050406030204" pitchFamily="18" charset="0"/>
                        </a:rPr>
                        <m:t>𝐿</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𝜛</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nary>
                        <m:naryPr>
                          <m:chr m:val="U"/>
                          <m:limLoc m:val="subSup"/>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e>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p>
                            <m:sSupPr>
                              <m:ctrlPr>
                                <a:rPr lang="zh-CN"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e>
                      </m:nary>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𝜛</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𝜙</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𝐶</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nary>
                        <m:naryPr>
                          <m:chr m:val="∑"/>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sup>
                        <m:e>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Sub>
                        </m:e>
                      </m:nary>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altLang="zh-CN" sz="1600" dirty="0">
                  <a:latin typeface="Times New Roman" panose="02020603050405020304" pitchFamily="18" charset="0"/>
                  <a:ea typeface="Times New Roman" panose="02020603050405020304" pitchFamily="18" charset="0"/>
                </a:endParaRPr>
              </a:p>
              <a:p>
                <a:pPr marL="457200" lvl="1" indent="0">
                  <a:lnSpc>
                    <a:spcPct val="150000"/>
                  </a:lnSpc>
                  <a:buClrTx/>
                  <a:buNone/>
                  <a:defRPr/>
                </a:pPr>
                <a:br>
                  <a:rPr kumimoji="0" lang="zh-CN" altLang="en-US"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rPr>
                </a:br>
                <a:endPar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endParaRPr>
              </a:p>
              <a:p>
                <a:pPr marL="292100" marR="0" lvl="0" indent="-292100" algn="l" defTabSz="914400" rtl="0" eaLnBrk="0" fontAlgn="base" latinLnBrk="0" hangingPunct="0">
                  <a:lnSpc>
                    <a:spcPct val="110000"/>
                  </a:lnSpc>
                  <a:spcBef>
                    <a:spcPct val="10000"/>
                  </a:spcBef>
                  <a:spcAft>
                    <a:spcPct val="10000"/>
                  </a:spcAft>
                  <a:buClr>
                    <a:srgbClr val="FF9900"/>
                  </a:buClr>
                  <a:buSzTx/>
                  <a:buFont typeface="Wingdings" pitchFamily="2" charset="2"/>
                  <a:buBlip>
                    <a:blip r:embed="rId4"/>
                  </a:buBlip>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457200" marR="0" lvl="1" indent="0" algn="l" defTabSz="914400" rtl="0" eaLnBrk="0" fontAlgn="base" latinLnBrk="0" hangingPunct="0">
                  <a:lnSpc>
                    <a:spcPct val="110000"/>
                  </a:lnSpc>
                  <a:spcBef>
                    <a:spcPct val="10000"/>
                  </a:spcBef>
                  <a:spcAft>
                    <a:spcPct val="10000"/>
                  </a:spcAft>
                  <a:buClr>
                    <a:srgbClr val="000099"/>
                  </a:buClr>
                  <a:buSzTx/>
                  <a:buFont typeface="Wingdings" pitchFamily="2" charset="2"/>
                  <a:buNone/>
                  <a:tabLst/>
                  <a:defRPr/>
                </a:pPr>
                <a:r>
                  <a:rPr kumimoji="0" lang="en-US" altLang="zh-CN" sz="1800"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rPr>
                  <a:t> </a:t>
                </a:r>
              </a:p>
              <a:p>
                <a:pPr marL="0" marR="0" lvl="0" indent="0" algn="l" defTabSz="914400" rtl="0" eaLnBrk="0" fontAlgn="base" latinLnBrk="0" hangingPunct="0">
                  <a:lnSpc>
                    <a:spcPct val="110000"/>
                  </a:lnSpc>
                  <a:spcBef>
                    <a:spcPct val="10000"/>
                  </a:spcBef>
                  <a:spcAft>
                    <a:spcPct val="10000"/>
                  </a:spcAft>
                  <a:buClr>
                    <a:srgbClr val="FF9900"/>
                  </a:buClr>
                  <a:buSzTx/>
                  <a:buFont typeface="Wingdings" pitchFamily="2" charset="2"/>
                  <a:buNone/>
                  <a:tabLst/>
                  <a:defRPr/>
                </a:pP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mc:Choice>
        <mc:Fallback xmlns="">
          <p:sp>
            <p:nvSpPr>
              <p:cNvPr id="10" name="内容占位符 2">
                <a:extLst>
                  <a:ext uri="{FF2B5EF4-FFF2-40B4-BE49-F238E27FC236}">
                    <a16:creationId xmlns:a16="http://schemas.microsoft.com/office/drawing/2014/main" id="{522E0006-3DB8-7428-5621-039DADBB2BA5}"/>
                  </a:ext>
                </a:extLst>
              </p:cNvPr>
              <p:cNvSpPr txBox="1">
                <a:spLocks noRot="1" noChangeAspect="1" noMove="1" noResize="1" noEditPoints="1" noAdjustHandles="1" noChangeArrowheads="1" noChangeShapeType="1" noTextEdit="1"/>
              </p:cNvSpPr>
              <p:nvPr/>
            </p:nvSpPr>
            <p:spPr>
              <a:xfrm>
                <a:off x="748071" y="911813"/>
                <a:ext cx="10171141" cy="6136515"/>
              </a:xfrm>
              <a:prstGeom prst="rect">
                <a:avLst/>
              </a:prstGeom>
              <a:blipFill>
                <a:blip r:embed="rId6"/>
                <a:stretch>
                  <a:fillRect l="-839"/>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D05C1B2B-C7C8-7525-38CF-C7157BBFFC66}"/>
              </a:ext>
            </a:extLst>
          </p:cNvPr>
          <p:cNvPicPr>
            <a:picLocks noChangeAspect="1"/>
          </p:cNvPicPr>
          <p:nvPr/>
        </p:nvPicPr>
        <p:blipFill>
          <a:blip r:embed="rId7"/>
          <a:stretch>
            <a:fillRect/>
          </a:stretch>
        </p:blipFill>
        <p:spPr>
          <a:xfrm>
            <a:off x="3576202" y="2057400"/>
            <a:ext cx="4514878" cy="1438806"/>
          </a:xfrm>
          <a:prstGeom prst="rect">
            <a:avLst/>
          </a:prstGeom>
        </p:spPr>
      </p:pic>
    </p:spTree>
    <p:extLst>
      <p:ext uri="{BB962C8B-B14F-4D97-AF65-F5344CB8AC3E}">
        <p14:creationId xmlns:p14="http://schemas.microsoft.com/office/powerpoint/2010/main" val="322940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0C0AB0-F1F7-8A3F-6842-4B4893B0397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4">
                <a:extLst>
                  <a:ext uri="{FF2B5EF4-FFF2-40B4-BE49-F238E27FC236}">
                    <a16:creationId xmlns:a16="http://schemas.microsoft.com/office/drawing/2014/main" id="{8C9A19EA-1E47-3025-9D4D-316E2CA16A80}"/>
                  </a:ext>
                </a:extLst>
              </p:cNvPr>
              <p:cNvSpPr>
                <a:spLocks noChangeArrowheads="1"/>
              </p:cNvSpPr>
              <p:nvPr/>
            </p:nvSpPr>
            <p:spPr bwMode="auto">
              <a:xfrm>
                <a:off x="3073172" y="5367807"/>
                <a:ext cx="5031177" cy="601417"/>
              </a:xfrm>
              <a:prstGeom prst="rect">
                <a:avLst/>
              </a:prstGeom>
              <a:solidFill>
                <a:schemeClr val="bg1">
                  <a:lumMod val="85000"/>
                </a:schemeClr>
              </a:solidFill>
              <a:ln w="3175" cap="flat" cmpd="sng" algn="ctr">
                <a:noFill/>
                <a:prstDash val="solid"/>
              </a:ln>
              <a:effectLst/>
            </p:spPr>
            <p:txBody>
              <a:bodyPr anchor="ctr"/>
              <a:lstStyle/>
              <a:p>
                <a:pPr>
                  <a:buClr>
                    <a:srgbClr val="000099"/>
                  </a:buClr>
                </a:pPr>
                <a14:m>
                  <m:oMathPara xmlns:m="http://schemas.openxmlformats.org/officeDocument/2006/math">
                    <m:oMathParaPr>
                      <m:jc m:val="centerGroup"/>
                    </m:oMathParaPr>
                    <m:oMath xmlns:m="http://schemas.openxmlformats.org/officeDocument/2006/math">
                      <m:sSubSup>
                        <m:sSubSupPr>
                          <m:ctrlPr>
                            <a:rPr lang="zh-CN"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cs typeface="Cambria Math" panose="02040503050406030204" pitchFamily="18" charset="0"/>
                            </a:rPr>
                            <m:t>𝑡</m:t>
                          </m:r>
                          <m:r>
                            <a:rPr lang="en-US" altLang="zh-CN" i="1">
                              <a:latin typeface="Cambria Math" panose="02040503050406030204" pitchFamily="18" charset="0"/>
                              <a:ea typeface="Cambria Math" panose="02040503050406030204" pitchFamily="18" charset="0"/>
                              <a:cs typeface="Cambria Math" panose="02040503050406030204" pitchFamily="18" charset="0"/>
                            </a:rPr>
                            <m:t>∗</m:t>
                          </m:r>
                        </m:sup>
                      </m:sSubSup>
                      <m:r>
                        <a:rPr lang="en-US" altLang="zh-CN" i="1">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cs typeface="Cambria Math" panose="02040503050406030204" pitchFamily="18" charset="0"/>
                            </a:rPr>
                            <m:t>𝜙</m:t>
                          </m:r>
                          <m:r>
                            <a:rPr lang="en-US" altLang="zh-CN" i="1">
                              <a:latin typeface="Cambria Math" panose="02040503050406030204" pitchFamily="18" charset="0"/>
                              <a:ea typeface="Cambria Math" panose="02040503050406030204" pitchFamily="18" charset="0"/>
                              <a:cs typeface="Cambria Math" panose="02040503050406030204" pitchFamily="18" charset="0"/>
                            </a:rPr>
                            <m:t>𝐶</m:t>
                          </m:r>
                        </m:num>
                        <m:den>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cs typeface="Cambria Math" panose="02040503050406030204" pitchFamily="18" charset="0"/>
                            </a:rPr>
                            <m:t>𝑁</m:t>
                          </m:r>
                        </m:den>
                      </m:f>
                      <m:r>
                        <a:rPr lang="en-US" altLang="zh-CN" i="1">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i="1">
                              <a:latin typeface="Cambria Math" panose="02040503050406030204" pitchFamily="18" charset="0"/>
                              <a:ea typeface="Cambria Math" panose="02040503050406030204" pitchFamily="18" charset="0"/>
                            </a:rPr>
                          </m:ctrlPr>
                        </m:fPr>
                        <m:num>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cs typeface="Cambria Math" panose="02040503050406030204" pitchFamily="18" charset="0"/>
                                </a:rPr>
                                <m:t>𝜙</m:t>
                              </m:r>
                            </m:e>
                            <m:sup>
                              <m:r>
                                <a:rPr lang="en-US" altLang="zh-CN" i="1">
                                  <a:latin typeface="Cambria Math" panose="02040503050406030204" pitchFamily="18" charset="0"/>
                                  <a:ea typeface="Cambria Math" panose="02040503050406030204" pitchFamily="18" charset="0"/>
                                  <a:cs typeface="Cambria Math" panose="02040503050406030204" pitchFamily="18" charset="0"/>
                                </a:rPr>
                                <m:t>2</m:t>
                              </m:r>
                            </m:sup>
                          </m:sSup>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cs typeface="Cambria Math" panose="02040503050406030204" pitchFamily="18" charset="0"/>
                                </a:rPr>
                                <m:t>𝐶</m:t>
                              </m:r>
                            </m:e>
                            <m:sup>
                              <m:r>
                                <a:rPr lang="en-US" altLang="zh-CN" i="1">
                                  <a:latin typeface="Cambria Math" panose="02040503050406030204" pitchFamily="18" charset="0"/>
                                  <a:ea typeface="Cambria Math" panose="02040503050406030204" pitchFamily="18" charset="0"/>
                                  <a:cs typeface="Cambria Math" panose="02040503050406030204" pitchFamily="18" charset="0"/>
                                </a:rPr>
                                <m:t>2</m:t>
                              </m:r>
                            </m:sup>
                          </m:sSup>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cs typeface="Cambria Math" panose="02040503050406030204" pitchFamily="18" charset="0"/>
                                </a:rPr>
                                <m:t>𝜔</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1</m:t>
                              </m:r>
                            </m:sub>
                          </m:sSub>
                        </m:num>
                        <m:den>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𝑖</m:t>
                              </m:r>
                            </m:sub>
                          </m:sSub>
                          <m:sSup>
                            <m:sSupPr>
                              <m:ctrlPr>
                                <a:rPr lang="zh-CN"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cs typeface="Cambria Math" panose="02040503050406030204" pitchFamily="18" charset="0"/>
                                </a:rPr>
                                <m:t>𝑅</m:t>
                              </m:r>
                            </m:e>
                            <m:sup>
                              <m:r>
                                <a:rPr lang="en-US" altLang="zh-CN" i="1">
                                  <a:latin typeface="Cambria Math" panose="02040503050406030204" pitchFamily="18" charset="0"/>
                                  <a:ea typeface="Cambria Math" panose="02040503050406030204" pitchFamily="18" charset="0"/>
                                  <a:cs typeface="Cambria Math" panose="02040503050406030204" pitchFamily="18" charset="0"/>
                                </a:rPr>
                                <m:t>𝑡</m:t>
                              </m:r>
                            </m:sup>
                          </m:sSup>
                        </m:den>
                      </m:f>
                      <m:r>
                        <a:rPr lang="en-US" altLang="zh-CN" i="1">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i="1">
                              <a:latin typeface="Cambria Math" panose="02040503050406030204" pitchFamily="18" charset="0"/>
                              <a:ea typeface="Cambria Math" panose="02040503050406030204" pitchFamily="18" charset="0"/>
                            </a:rPr>
                          </m:ctrlPr>
                        </m:fPr>
                        <m:num>
                          <m:sSubSup>
                            <m:sSubSupPr>
                              <m:ctrlPr>
                                <a:rPr lang="zh-CN"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cs typeface="Cambria Math" panose="02040503050406030204" pitchFamily="18" charset="0"/>
                                </a:rPr>
                                <m:t>𝜌</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cs typeface="Cambria Math" panose="02040503050406030204" pitchFamily="18" charset="0"/>
                                </a:rPr>
                                <m:t>𝑐𝑚</m:t>
                              </m:r>
                            </m:sup>
                          </m:sSubSup>
                        </m:num>
                        <m:den>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i="1">
                                  <a:latin typeface="Cambria Math" panose="02040503050406030204" pitchFamily="18" charset="0"/>
                                  <a:ea typeface="Cambria Math" panose="02040503050406030204" pitchFamily="18" charset="0"/>
                                  <a:cs typeface="Cambria Math" panose="02040503050406030204" pitchFamily="18" charset="0"/>
                                </a:rPr>
                                <m:t>𝑖</m:t>
                              </m:r>
                            </m:sub>
                          </m:sSub>
                        </m:den>
                      </m:f>
                      <m:r>
                        <a:rPr lang="en-US" altLang="zh-CN" i="1">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cs typeface="Cambria Math" panose="02040503050406030204" pitchFamily="18" charset="0"/>
                            </a:rPr>
                            <m:t>𝐾</m:t>
                          </m:r>
                        </m:num>
                        <m:den>
                          <m:r>
                            <a:rPr lang="en-US" altLang="zh-CN" i="1">
                              <a:latin typeface="Cambria Math" panose="02040503050406030204" pitchFamily="18" charset="0"/>
                              <a:ea typeface="Cambria Math" panose="02040503050406030204" pitchFamily="18" charset="0"/>
                              <a:cs typeface="Cambria Math" panose="02040503050406030204" pitchFamily="18" charset="0"/>
                            </a:rPr>
                            <m:t>𝑁</m:t>
                          </m:r>
                        </m:den>
                      </m:f>
                      <m:r>
                        <a:rPr lang="en-US" altLang="zh-CN" i="1">
                          <a:latin typeface="Cambria Math" panose="02040503050406030204" pitchFamily="18" charset="0"/>
                          <a:ea typeface="Cambria Math" panose="02040503050406030204" pitchFamily="18" charset="0"/>
                          <a:cs typeface="Cambria Math" panose="02040503050406030204" pitchFamily="18" charset="0"/>
                        </a:rPr>
                        <m:t>)+1</m:t>
                      </m:r>
                    </m:oMath>
                  </m:oMathPara>
                </a14:m>
                <a:endParaRPr lang="en-US" altLang="zh-CN" dirty="0">
                  <a:latin typeface="Times New Roman" panose="02020603050405020304" pitchFamily="18" charset="0"/>
                  <a:ea typeface="Times New Roman" panose="02020603050405020304" pitchFamily="18" charset="0"/>
                </a:endParaRPr>
              </a:p>
            </p:txBody>
          </p:sp>
        </mc:Choice>
        <mc:Fallback xmlns="">
          <p:sp>
            <p:nvSpPr>
              <p:cNvPr id="12" name="Rectangle 4">
                <a:extLst>
                  <a:ext uri="{FF2B5EF4-FFF2-40B4-BE49-F238E27FC236}">
                    <a16:creationId xmlns:a16="http://schemas.microsoft.com/office/drawing/2014/main" id="{8C9A19EA-1E47-3025-9D4D-316E2CA16A80}"/>
                  </a:ext>
                </a:extLst>
              </p:cNvPr>
              <p:cNvSpPr>
                <a:spLocks noRot="1" noChangeAspect="1" noMove="1" noResize="1" noEditPoints="1" noAdjustHandles="1" noChangeArrowheads="1" noChangeShapeType="1" noTextEdit="1"/>
              </p:cNvSpPr>
              <p:nvPr/>
            </p:nvSpPr>
            <p:spPr bwMode="auto">
              <a:xfrm>
                <a:off x="3073172" y="5367807"/>
                <a:ext cx="5031177" cy="601417"/>
              </a:xfrm>
              <a:prstGeom prst="rect">
                <a:avLst/>
              </a:prstGeom>
              <a:blipFill>
                <a:blip r:embed="rId3"/>
                <a:stretch>
                  <a:fillRect b="-1020"/>
                </a:stretch>
              </a:blipFill>
              <a:ln w="3175" cap="flat" cmpd="sng" algn="ctr">
                <a:noFill/>
                <a:prstDash val="solid"/>
              </a:ln>
              <a:effectLst/>
            </p:spPr>
            <p:txBody>
              <a:bodyPr/>
              <a:lstStyle/>
              <a:p>
                <a:r>
                  <a:rPr lang="zh-CN" altLang="en-US">
                    <a:noFill/>
                  </a:rPr>
                  <a:t> </a:t>
                </a:r>
              </a:p>
            </p:txBody>
          </p:sp>
        </mc:Fallback>
      </mc:AlternateContent>
      <p:sp>
        <p:nvSpPr>
          <p:cNvPr id="28" name="object 28">
            <a:extLst>
              <a:ext uri="{FF2B5EF4-FFF2-40B4-BE49-F238E27FC236}">
                <a16:creationId xmlns:a16="http://schemas.microsoft.com/office/drawing/2014/main" id="{566FC562-F9E0-6EC8-0DE5-4DD4DAEB98B2}"/>
              </a:ext>
            </a:extLst>
          </p:cNvPr>
          <p:cNvSpPr txBox="1"/>
          <p:nvPr/>
        </p:nvSpPr>
        <p:spPr>
          <a:xfrm>
            <a:off x="11627231" y="6349619"/>
            <a:ext cx="412369" cy="234038"/>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15</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14E5ADDB-4AA7-A309-D107-EB73F1281620}"/>
              </a:ext>
            </a:extLst>
          </p:cNvPr>
          <p:cNvSpPr/>
          <p:nvPr/>
        </p:nvSpPr>
        <p:spPr>
          <a:xfrm>
            <a:off x="11252269" y="0"/>
            <a:ext cx="931842" cy="88049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28831332-551D-199F-BE40-17F2D17D04BD}"/>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F71ED7CF-C1FD-C812-C9F7-4A6D66A35636}"/>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105CF934-5794-08E8-5FFA-7CF9342D9EA1}"/>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CF548820-8B06-3B15-ADEA-C831BE8A2FAA}"/>
              </a:ext>
            </a:extLst>
          </p:cNvPr>
          <p:cNvSpPr txBox="1">
            <a:spLocks/>
          </p:cNvSpPr>
          <p:nvPr/>
        </p:nvSpPr>
        <p:spPr>
          <a:xfrm>
            <a:off x="826718" y="180533"/>
            <a:ext cx="816488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sz="3200" b="1" i="0" u="none" strike="noStrike" kern="0" cap="none" spc="-1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Globally communication-constrained scenario</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7" name="object 2">
            <a:extLst>
              <a:ext uri="{FF2B5EF4-FFF2-40B4-BE49-F238E27FC236}">
                <a16:creationId xmlns:a16="http://schemas.microsoft.com/office/drawing/2014/main" id="{5D919884-814C-079C-EBCC-EA6C80A83232}"/>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2" name="矩形 71">
                <a:extLst>
                  <a:ext uri="{FF2B5EF4-FFF2-40B4-BE49-F238E27FC236}">
                    <a16:creationId xmlns:a16="http://schemas.microsoft.com/office/drawing/2014/main" id="{B69699F8-F0D4-C092-E442-EC2D71025623}"/>
                  </a:ext>
                </a:extLst>
              </p:cNvPr>
              <p:cNvSpPr/>
              <p:nvPr/>
            </p:nvSpPr>
            <p:spPr>
              <a:xfrm>
                <a:off x="615823" y="4217518"/>
                <a:ext cx="9995663" cy="817019"/>
              </a:xfrm>
              <a:prstGeom prst="rect">
                <a:avLst/>
              </a:prstGeom>
            </p:spPr>
            <p:txBody>
              <a:bodyPr wrap="square">
                <a:spAutoFit/>
              </a:bodyPr>
              <a:lstStyle/>
              <a:p>
                <a:pPr marL="285750" lvl="0" indent="-285750">
                  <a:lnSpc>
                    <a:spcPct val="120000"/>
                  </a:lnSpc>
                  <a:buFont typeface="Wingdings" panose="05000000000000000000" pitchFamily="2" charset="2"/>
                  <a:buChar char="Ø"/>
                  <a:defRPr/>
                </a:pPr>
                <a:r>
                  <a:rPr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Theorem: </a:t>
                </a: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Under </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any given payment amount </a:t>
                </a:r>
                <a14:m>
                  <m:oMath xmlns:m="http://schemas.openxmlformats.org/officeDocument/2006/math">
                    <m:sSup>
                      <m:sSupPr>
                        <m:ctrlPr>
                          <a:rPr lang="zh-CN" altLang="zh-CN" sz="2000" i="1">
                            <a:latin typeface="Cambria Math" panose="02040503050406030204" pitchFamily="18" charset="0"/>
                          </a:rPr>
                        </m:ctrlPr>
                      </m:sSupPr>
                      <m:e>
                        <m:r>
                          <a:rPr lang="en-US" altLang="zh-CN" sz="2000" b="0" i="1">
                            <a:latin typeface="Cambria Math" panose="02040503050406030204" pitchFamily="18" charset="0"/>
                          </a:rPr>
                          <m:t>𝑅</m:t>
                        </m:r>
                      </m:e>
                      <m:sup>
                        <m:r>
                          <a:rPr lang="en-US" altLang="zh-CN" sz="2000" b="0" i="1">
                            <a:latin typeface="Cambria Math" panose="02040503050406030204" pitchFamily="18" charset="0"/>
                          </a:rPr>
                          <m:t>𝑡</m:t>
                        </m:r>
                      </m:sup>
                    </m:sSup>
                    <m:r>
                      <a:rPr lang="en-US" altLang="zh-CN" sz="2000" b="0" i="1">
                        <a:latin typeface="Cambria Math" panose="02040503050406030204" pitchFamily="18" charset="0"/>
                      </a:rPr>
                      <m:t> </m:t>
                    </m:r>
                  </m:oMath>
                </a14:m>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and communication resource cap </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𝐶</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the optimal personalized compression ratio </a:t>
                </a:r>
                <a14:m>
                  <m:oMath xmlns:m="http://schemas.openxmlformats.org/officeDocument/2006/math">
                    <m:sSubSup>
                      <m:sSubSupPr>
                        <m:ctrlPr>
                          <a:rPr lang="zh-CN" altLang="zh-CN" sz="2000" i="1">
                            <a:latin typeface="Cambria Math" panose="02040503050406030204" pitchFamily="18" charset="0"/>
                            <a:ea typeface="Cambria Math" panose="02040503050406030204" pitchFamily="18" charset="0"/>
                          </a:rPr>
                        </m:ctrlPr>
                      </m:sSubSupPr>
                      <m:e>
                        <m:r>
                          <a:rPr lang="en-US" altLang="zh-CN" sz="2000" b="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2000" b="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2000" b="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2000" b="0" i="1">
                            <a:latin typeface="Cambria Math" panose="02040503050406030204" pitchFamily="18" charset="0"/>
                            <a:ea typeface="Cambria Math" panose="02040503050406030204" pitchFamily="18" charset="0"/>
                            <a:cs typeface="Cambria Math" panose="02040503050406030204" pitchFamily="18" charset="0"/>
                          </a:rPr>
                          <m:t>∗</m:t>
                        </m:r>
                      </m:sup>
                    </m:sSubSup>
                    <m:r>
                      <a:rPr lang="en-US" altLang="zh-CN" sz="2000" b="0" i="1">
                        <a:latin typeface="Cambria Math" panose="02040503050406030204" pitchFamily="18" charset="0"/>
                        <a:ea typeface="Cambria Math" panose="02040503050406030204" pitchFamily="18" charset="0"/>
                        <a:cs typeface="Cambria Math" panose="02040503050406030204" pitchFamily="18" charset="0"/>
                      </a:rPr>
                      <m:t> </m:t>
                    </m:r>
                  </m:oMath>
                </a14:m>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​for each client </a:t>
                </a:r>
                <a:r>
                  <a:rPr kumimoji="0" lang="zh-CN" altLang="en-US"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𝑖</a:t>
                </a:r>
                <a:r>
                  <a:rPr kumimoji="0" lang="en-US" altLang="zh-CN" sz="20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a:t>
                </a:r>
                <a:r>
                  <a:rPr kumimoji="0" lang="en-US" altLang="zh-CN" sz="20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can be expressed as:</a:t>
                </a:r>
              </a:p>
            </p:txBody>
          </p:sp>
        </mc:Choice>
        <mc:Fallback xmlns="">
          <p:sp>
            <p:nvSpPr>
              <p:cNvPr id="72" name="矩形 71">
                <a:extLst>
                  <a:ext uri="{FF2B5EF4-FFF2-40B4-BE49-F238E27FC236}">
                    <a16:creationId xmlns:a16="http://schemas.microsoft.com/office/drawing/2014/main" id="{B69699F8-F0D4-C092-E442-EC2D71025623}"/>
                  </a:ext>
                </a:extLst>
              </p:cNvPr>
              <p:cNvSpPr>
                <a:spLocks noRot="1" noChangeAspect="1" noMove="1" noResize="1" noEditPoints="1" noAdjustHandles="1" noChangeArrowheads="1" noChangeShapeType="1" noTextEdit="1"/>
              </p:cNvSpPr>
              <p:nvPr/>
            </p:nvSpPr>
            <p:spPr>
              <a:xfrm>
                <a:off x="615823" y="4217518"/>
                <a:ext cx="9995663" cy="817019"/>
              </a:xfrm>
              <a:prstGeom prst="rect">
                <a:avLst/>
              </a:prstGeom>
              <a:blipFill>
                <a:blip r:embed="rId5"/>
                <a:stretch>
                  <a:fillRect l="-549" t="-1493" b="-11940"/>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B9459708-8154-387F-6ADC-4EE5B50F3806}"/>
              </a:ext>
            </a:extLst>
          </p:cNvPr>
          <p:cNvSpPr/>
          <p:nvPr/>
        </p:nvSpPr>
        <p:spPr>
          <a:xfrm>
            <a:off x="615823" y="1111884"/>
            <a:ext cx="4217925" cy="429413"/>
          </a:xfrm>
          <a:prstGeom prst="rect">
            <a:avLst/>
          </a:prstGeom>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KKT optimality conditions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圆角矩形 123">
            <a:extLst>
              <a:ext uri="{FF2B5EF4-FFF2-40B4-BE49-F238E27FC236}">
                <a16:creationId xmlns:a16="http://schemas.microsoft.com/office/drawing/2014/main" id="{ED9AEC0E-09E3-56F0-1F1F-883FCEB0DFA1}"/>
              </a:ext>
            </a:extLst>
          </p:cNvPr>
          <p:cNvSpPr/>
          <p:nvPr/>
        </p:nvSpPr>
        <p:spPr>
          <a:xfrm>
            <a:off x="1181099" y="2226783"/>
            <a:ext cx="2971800" cy="979104"/>
          </a:xfrm>
          <a:prstGeom prst="roundRect">
            <a:avLst>
              <a:gd name="adj" fmla="val 3217"/>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Freeform 5">
            <a:extLst>
              <a:ext uri="{FF2B5EF4-FFF2-40B4-BE49-F238E27FC236}">
                <a16:creationId xmlns:a16="http://schemas.microsoft.com/office/drawing/2014/main" id="{C75EF329-4E30-43AB-052A-84F3C02B82C5}"/>
              </a:ext>
            </a:extLst>
          </p:cNvPr>
          <p:cNvSpPr/>
          <p:nvPr/>
        </p:nvSpPr>
        <p:spPr>
          <a:xfrm>
            <a:off x="1784601" y="2045559"/>
            <a:ext cx="1600199"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Condition 1</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圆角矩形 123">
            <a:extLst>
              <a:ext uri="{FF2B5EF4-FFF2-40B4-BE49-F238E27FC236}">
                <a16:creationId xmlns:a16="http://schemas.microsoft.com/office/drawing/2014/main" id="{E624F190-F36E-349C-8F85-AAB2C0EA2877}"/>
              </a:ext>
            </a:extLst>
          </p:cNvPr>
          <p:cNvSpPr/>
          <p:nvPr/>
        </p:nvSpPr>
        <p:spPr>
          <a:xfrm>
            <a:off x="4403761" y="2080140"/>
            <a:ext cx="2949538" cy="1351735"/>
          </a:xfrm>
          <a:prstGeom prst="roundRect">
            <a:avLst>
              <a:gd name="adj" fmla="val 3217"/>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23">
            <a:extLst>
              <a:ext uri="{FF2B5EF4-FFF2-40B4-BE49-F238E27FC236}">
                <a16:creationId xmlns:a16="http://schemas.microsoft.com/office/drawing/2014/main" id="{BE545EC5-07AC-E24B-CEE7-C1692197CA13}"/>
              </a:ext>
            </a:extLst>
          </p:cNvPr>
          <p:cNvSpPr/>
          <p:nvPr/>
        </p:nvSpPr>
        <p:spPr>
          <a:xfrm>
            <a:off x="7626097" y="2209175"/>
            <a:ext cx="2819401" cy="986561"/>
          </a:xfrm>
          <a:prstGeom prst="roundRect">
            <a:avLst>
              <a:gd name="adj" fmla="val 3217"/>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3622CAF-3F17-39B8-899F-9C45EB2249C8}"/>
                  </a:ext>
                </a:extLst>
              </p:cNvPr>
              <p:cNvSpPr txBox="1"/>
              <p:nvPr/>
            </p:nvSpPr>
            <p:spPr>
              <a:xfrm>
                <a:off x="1181099" y="2455737"/>
                <a:ext cx="2971800" cy="624273"/>
              </a:xfrm>
              <a:prstGeom prst="rect">
                <a:avLst/>
              </a:prstGeom>
              <a:noFill/>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zh-CN" altLang="zh-CN" sz="1600" b="1" i="1" kern="0">
                              <a:solidFill>
                                <a:srgbClr val="000000"/>
                              </a:solidFill>
                              <a:latin typeface="Cambria Math" panose="02040503050406030204" pitchFamily="18" charset="0"/>
                              <a:ea typeface="Cambria Math" panose="02040503050406030204" pitchFamily="18" charset="0"/>
                            </a:rPr>
                          </m:ctrlPr>
                        </m:sSubPr>
                        <m:e>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f>
                            <m:fPr>
                              <m:ctrlPr>
                                <a:rPr lang="zh-CN" altLang="zh-CN" sz="1600" b="1" i="1" kern="0">
                                  <a:solidFill>
                                    <a:srgbClr val="000000"/>
                                  </a:solidFill>
                                  <a:latin typeface="Cambria Math" panose="02040503050406030204" pitchFamily="18" charset="0"/>
                                  <a:ea typeface="Cambria Math" panose="02040503050406030204" pitchFamily="18" charset="0"/>
                                </a:rPr>
                              </m:ctrlPr>
                            </m:fPr>
                            <m:num>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𝐿</m:t>
                              </m:r>
                            </m:num>
                            <m:den>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b="1" i="1" kern="0">
                                      <a:solidFill>
                                        <a:srgbClr val="000000"/>
                                      </a:solidFill>
                                      <a:latin typeface="Cambria Math" panose="02040503050406030204" pitchFamily="18" charset="0"/>
                                      <a:ea typeface="Cambria Math" panose="02040503050406030204" pitchFamily="18" charset="0"/>
                                    </a:rPr>
                                  </m:ctrlPr>
                                </m:sSubSupPr>
                                <m:e>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sup>
                              </m:sSubSup>
                            </m:den>
                          </m:f>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e>
                        <m:sub>
                          <m:sSubSup>
                            <m:sSubSupPr>
                              <m:ctrlPr>
                                <a:rPr lang="zh-CN" altLang="zh-CN" sz="1600" b="1" i="1" kern="0">
                                  <a:solidFill>
                                    <a:srgbClr val="000000"/>
                                  </a:solidFill>
                                  <a:latin typeface="Cambria Math" panose="02040503050406030204" pitchFamily="18" charset="0"/>
                                  <a:ea typeface="Cambria Math" panose="02040503050406030204" pitchFamily="18" charset="0"/>
                                </a:rPr>
                              </m:ctrlPr>
                            </m:sSubSupPr>
                            <m:e>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sup>
                          </m:sSubSup>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sSubSup>
                            <m:sSubSupPr>
                              <m:ctrlPr>
                                <a:rPr lang="zh-CN" altLang="zh-CN" sz="1600" b="1" i="1" kern="0">
                                  <a:solidFill>
                                    <a:srgbClr val="000000"/>
                                  </a:solidFill>
                                  <a:latin typeface="Cambria Math" panose="02040503050406030204" pitchFamily="18" charset="0"/>
                                  <a:ea typeface="Cambria Math" panose="02040503050406030204" pitchFamily="18" charset="0"/>
                                </a:rPr>
                              </m:ctrlPr>
                            </m:sSubSupPr>
                            <m:e>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sup>
                          </m:sSubSup>
                        </m:sub>
                      </m:sSub>
                      <m:r>
                        <a:rPr lang="en-US" altLang="zh-CN" sz="1600"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=0</m:t>
                      </m:r>
                    </m:oMath>
                  </m:oMathPara>
                </a14:m>
                <a:endPar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mc:Choice>
        <mc:Fallback xmlns="">
          <p:sp>
            <p:nvSpPr>
              <p:cNvPr id="13" name="文本框 12">
                <a:extLst>
                  <a:ext uri="{FF2B5EF4-FFF2-40B4-BE49-F238E27FC236}">
                    <a16:creationId xmlns:a16="http://schemas.microsoft.com/office/drawing/2014/main" id="{03622CAF-3F17-39B8-899F-9C45EB2249C8}"/>
                  </a:ext>
                </a:extLst>
              </p:cNvPr>
              <p:cNvSpPr txBox="1">
                <a:spLocks noRot="1" noChangeAspect="1" noMove="1" noResize="1" noEditPoints="1" noAdjustHandles="1" noChangeArrowheads="1" noChangeShapeType="1" noTextEdit="1"/>
              </p:cNvSpPr>
              <p:nvPr/>
            </p:nvSpPr>
            <p:spPr>
              <a:xfrm>
                <a:off x="1181099" y="2455737"/>
                <a:ext cx="2971800" cy="62427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791CDDE-DCE6-715D-C10A-FDAA7CC10C3E}"/>
                  </a:ext>
                </a:extLst>
              </p:cNvPr>
              <p:cNvSpPr txBox="1"/>
              <p:nvPr/>
            </p:nvSpPr>
            <p:spPr>
              <a:xfrm>
                <a:off x="4152899" y="2381690"/>
                <a:ext cx="3545280" cy="1030860"/>
              </a:xfrm>
              <a:prstGeom prst="rect">
                <a:avLst/>
              </a:prstGeom>
              <a:noFill/>
            </p:spPr>
            <p:txBody>
              <a:bodyPr wrap="square">
                <a:spAutoFit/>
              </a:bodyPr>
              <a:lstStyle/>
              <a:p>
                <a:pPr lvl="0"/>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ea typeface="Cambria Math" panose="02040503050406030204" pitchFamily="18" charset="0"/>
                          <a:cs typeface="Cambria Math" panose="02040503050406030204" pitchFamily="18" charset="0"/>
                        </a:rPr>
                        <m:t>𝜛</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≥0 ，</m:t>
                      </m:r>
                    </m:oMath>
                  </m:oMathPara>
                </a14:m>
                <a:endParaRPr lang="en-US" altLang="zh-CN" sz="1600" i="1" dirty="0">
                  <a:latin typeface="Cambria Math" panose="02040503050406030204" pitchFamily="18" charset="0"/>
                  <a:ea typeface="Cambria Math" panose="02040503050406030204" pitchFamily="18" charset="0"/>
                  <a:cs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ea typeface="Cambria Math" panose="02040503050406030204" pitchFamily="18" charset="0"/>
                          <a:cs typeface="Cambria Math" panose="02040503050406030204" pitchFamily="18" charset="0"/>
                        </a:rPr>
                        <m:t>𝜛</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𝜙</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𝐶</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nary>
                        <m:naryPr>
                          <m:chr m:val="∑"/>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sup>
                        <m:e>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Sub>
                        </m:e>
                      </m:nary>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))=0</m:t>
                      </m:r>
                    </m:oMath>
                  </m:oMathPara>
                </a14:m>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endParaRPr>
              </a:p>
            </p:txBody>
          </p:sp>
        </mc:Choice>
        <mc:Fallback xmlns="">
          <p:sp>
            <p:nvSpPr>
              <p:cNvPr id="15" name="文本框 14">
                <a:extLst>
                  <a:ext uri="{FF2B5EF4-FFF2-40B4-BE49-F238E27FC236}">
                    <a16:creationId xmlns:a16="http://schemas.microsoft.com/office/drawing/2014/main" id="{5791CDDE-DCE6-715D-C10A-FDAA7CC10C3E}"/>
                  </a:ext>
                </a:extLst>
              </p:cNvPr>
              <p:cNvSpPr txBox="1">
                <a:spLocks noRot="1" noChangeAspect="1" noMove="1" noResize="1" noEditPoints="1" noAdjustHandles="1" noChangeArrowheads="1" noChangeShapeType="1" noTextEdit="1"/>
              </p:cNvSpPr>
              <p:nvPr/>
            </p:nvSpPr>
            <p:spPr>
              <a:xfrm>
                <a:off x="4152899" y="2381690"/>
                <a:ext cx="3545280" cy="103086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4A1507A-65E8-0C51-36A2-929B50A9D1C7}"/>
                  </a:ext>
                </a:extLst>
              </p:cNvPr>
              <p:cNvSpPr txBox="1"/>
              <p:nvPr/>
            </p:nvSpPr>
            <p:spPr>
              <a:xfrm>
                <a:off x="7658099" y="2420963"/>
                <a:ext cx="2949538" cy="784638"/>
              </a:xfrm>
              <a:prstGeom prst="rect">
                <a:avLst/>
              </a:prstGeom>
              <a:noFill/>
            </p:spPr>
            <p:txBody>
              <a:bodyPr wrap="square">
                <a:spAutoFit/>
              </a:bodyPr>
              <a:lstStyle/>
              <a:p>
                <a:pPr lvl="0"/>
                <a14:m>
                  <m:oMathPara xmlns:m="http://schemas.openxmlformats.org/officeDocument/2006/math">
                    <m:oMathParaPr>
                      <m:jc m:val="centerGroup"/>
                    </m:oMathParaPr>
                    <m:oMath xmlns:m="http://schemas.openxmlformats.org/officeDocument/2006/math">
                      <m:nary>
                        <m:naryPr>
                          <m:chr m:val="∑"/>
                          <m:ctrlPr>
                            <a:rPr lang="zh-CN" altLang="zh-CN" sz="1600" i="1">
                              <a:latin typeface="Cambria Math" panose="02040503050406030204" pitchFamily="18" charset="0"/>
                              <a:ea typeface="Cambria Math" panose="02040503050406030204" pitchFamily="18" charset="0"/>
                            </a:rPr>
                          </m:ctrlPr>
                        </m:naryPr>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𝑁</m:t>
                          </m:r>
                        </m:sup>
                        <m:e>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Sub>
                        </m:e>
                      </m:nary>
                      <m:r>
                        <a:rPr lang="en-US" altLang="zh-CN" sz="1600" i="1">
                          <a:latin typeface="Cambria Math" panose="02040503050406030204" pitchFamily="18" charset="0"/>
                          <a:ea typeface="Cambria Math" panose="02040503050406030204" pitchFamily="18" charset="0"/>
                          <a:cs typeface="Cambria Math" panose="02040503050406030204" pitchFamily="18" charset="0"/>
                        </a:rPr>
                        <m:t>(1−</m:t>
                      </m:r>
                      <m:sSubSup>
                        <m:sSubSupPr>
                          <m:ctrlPr>
                            <a:rPr lang="zh-CN" altLang="zh-CN" sz="1600" i="1">
                              <a:latin typeface="Cambria Math" panose="02040503050406030204" pitchFamily="18" charset="0"/>
                              <a:ea typeface="Cambria Math" panose="02040503050406030204" pitchFamily="18" charset="0"/>
                            </a:rPr>
                          </m:ctrlPr>
                        </m:sSubSupPr>
                        <m:e>
                          <m:r>
                            <a:rPr lang="en-US" altLang="zh-CN" sz="1600" i="1">
                              <a:latin typeface="Cambria Math" panose="02040503050406030204" pitchFamily="18" charset="0"/>
                              <a:ea typeface="Cambria Math" panose="02040503050406030204" pitchFamily="18" charset="0"/>
                              <a:cs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600" i="1">
                              <a:latin typeface="Cambria Math" panose="02040503050406030204" pitchFamily="18" charset="0"/>
                              <a:ea typeface="Cambria Math" panose="02040503050406030204" pitchFamily="18" charset="0"/>
                              <a:cs typeface="Cambria Math" panose="02040503050406030204" pitchFamily="18" charset="0"/>
                            </a:rPr>
                            <m:t>𝑡</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sup>
                      </m:sSubSup>
                      <m:r>
                        <a:rPr lang="en-US" altLang="zh-CN" sz="1600" i="1">
                          <a:latin typeface="Cambria Math" panose="02040503050406030204" pitchFamily="18" charset="0"/>
                          <a:ea typeface="Cambria Math" panose="02040503050406030204" pitchFamily="18" charset="0"/>
                          <a:cs typeface="Cambria Math" panose="02040503050406030204" pitchFamily="18" charset="0"/>
                        </a:rPr>
                        <m:t>)≤</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𝜙</m:t>
                      </m:r>
                      <m:r>
                        <a:rPr lang="en-US" altLang="zh-CN" sz="1600" i="1">
                          <a:latin typeface="Cambria Math" panose="02040503050406030204" pitchFamily="18" charset="0"/>
                          <a:ea typeface="Cambria Math" panose="02040503050406030204" pitchFamily="18" charset="0"/>
                          <a:cs typeface="Cambria Math" panose="02040503050406030204" pitchFamily="18" charset="0"/>
                        </a:rPr>
                        <m:t>𝐶</m:t>
                      </m:r>
                    </m:oMath>
                  </m:oMathPara>
                </a14:m>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endParaRPr>
              </a:p>
            </p:txBody>
          </p:sp>
        </mc:Choice>
        <mc:Fallback xmlns="">
          <p:sp>
            <p:nvSpPr>
              <p:cNvPr id="7" name="文本框 6">
                <a:extLst>
                  <a:ext uri="{FF2B5EF4-FFF2-40B4-BE49-F238E27FC236}">
                    <a16:creationId xmlns:a16="http://schemas.microsoft.com/office/drawing/2014/main" id="{14A1507A-65E8-0C51-36A2-929B50A9D1C7}"/>
                  </a:ext>
                </a:extLst>
              </p:cNvPr>
              <p:cNvSpPr txBox="1">
                <a:spLocks noRot="1" noChangeAspect="1" noMove="1" noResize="1" noEditPoints="1" noAdjustHandles="1" noChangeArrowheads="1" noChangeShapeType="1" noTextEdit="1"/>
              </p:cNvSpPr>
              <p:nvPr/>
            </p:nvSpPr>
            <p:spPr>
              <a:xfrm>
                <a:off x="7658099" y="2420963"/>
                <a:ext cx="2949538" cy="784638"/>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B00B1241-1538-730B-F19B-30A4DB926E07}"/>
                  </a:ext>
                </a:extLst>
              </p:cNvPr>
              <p:cNvSpPr/>
              <p:nvPr/>
            </p:nvSpPr>
            <p:spPr>
              <a:xfrm>
                <a:off x="8610600" y="5807980"/>
                <a:ext cx="1636071" cy="839782"/>
              </a:xfrm>
              <a:prstGeom prst="rect">
                <a:avLst/>
              </a:prstGeom>
              <a:ln w="22225">
                <a:solidFill>
                  <a:schemeClr val="tx1"/>
                </a:solidFill>
                <a:prstDash val="dash"/>
              </a:ln>
            </p:spPr>
            <p:txBody>
              <a:bodyPr wrap="square">
                <a:spAutoFit/>
              </a:bodyPr>
              <a:lstStyle/>
              <a:p>
                <a:pPr lvl="0">
                  <a:lnSpc>
                    <a:spcPts val="2000"/>
                  </a:lnSpc>
                  <a:defRPr/>
                </a:pPr>
                <a:endParaRPr lang="en-US" altLang="zh-CN" sz="1400" i="1" dirty="0">
                  <a:latin typeface="Cambria Math" panose="02040503050406030204" pitchFamily="18" charset="0"/>
                  <a:ea typeface="Cambria Math" panose="02040503050406030204" pitchFamily="18" charset="0"/>
                  <a:cs typeface="Cambria Math" panose="02040503050406030204" pitchFamily="18" charset="0"/>
                </a:endParaRPr>
              </a:p>
              <a:p>
                <a:pPr lvl="0">
                  <a:lnSpc>
                    <a:spcPts val="2000"/>
                  </a:lnSpc>
                  <a:defRPr/>
                </a:pPr>
                <a14:m>
                  <m:oMathPara xmlns:m="http://schemas.openxmlformats.org/officeDocument/2006/math">
                    <m:oMathParaPr>
                      <m:jc m:val="centerGroup"/>
                    </m:oMathParaPr>
                    <m:oMath xmlns:m="http://schemas.openxmlformats.org/officeDocument/2006/math">
                      <m:r>
                        <a:rPr lang="en-US" altLang="zh-CN" sz="1400" i="1">
                          <a:latin typeface="Cambria Math" panose="02040503050406030204" pitchFamily="18" charset="0"/>
                          <a:ea typeface="Cambria Math" panose="02040503050406030204" pitchFamily="18" charset="0"/>
                          <a:cs typeface="Cambria Math" panose="02040503050406030204" pitchFamily="18" charset="0"/>
                        </a:rPr>
                        <m:t>𝐾</m:t>
                      </m:r>
                      <m:r>
                        <a:rPr lang="en-US" altLang="zh-CN" sz="1400" i="1">
                          <a:latin typeface="Cambria Math" panose="02040503050406030204" pitchFamily="18" charset="0"/>
                          <a:ea typeface="Cambria Math" panose="02040503050406030204" pitchFamily="18" charset="0"/>
                          <a:cs typeface="Cambria Math" panose="02040503050406030204" pitchFamily="18" charset="0"/>
                        </a:rPr>
                        <m:t>=</m:t>
                      </m:r>
                      <m:nary>
                        <m:naryPr>
                          <m:chr m:val="∑"/>
                          <m:ctrlPr>
                            <a:rPr lang="zh-CN" altLang="zh-CN" sz="1400" i="1">
                              <a:latin typeface="Cambria Math" panose="02040503050406030204" pitchFamily="18" charset="0"/>
                              <a:ea typeface="Cambria Math" panose="02040503050406030204" pitchFamily="18" charset="0"/>
                            </a:rPr>
                          </m:ctrlPr>
                        </m:naryPr>
                        <m:sub>
                          <m:r>
                            <a:rPr lang="en-US" altLang="zh-CN" sz="1400" i="1">
                              <a:latin typeface="Cambria Math" panose="02040503050406030204" pitchFamily="18" charset="0"/>
                              <a:ea typeface="Cambria Math" panose="02040503050406030204" pitchFamily="18" charset="0"/>
                              <a:cs typeface="Cambria Math" panose="02040503050406030204" pitchFamily="18" charset="0"/>
                            </a:rPr>
                            <m:t>𝑖</m:t>
                          </m:r>
                          <m:r>
                            <a:rPr lang="en-US" altLang="zh-CN" sz="1400" i="1">
                              <a:latin typeface="Cambria Math" panose="02040503050406030204" pitchFamily="18" charset="0"/>
                              <a:ea typeface="Cambria Math" panose="02040503050406030204" pitchFamily="18" charset="0"/>
                              <a:cs typeface="Cambria Math" panose="02040503050406030204" pitchFamily="18" charset="0"/>
                            </a:rPr>
                            <m:t>=1</m:t>
                          </m:r>
                        </m:sub>
                        <m:sup>
                          <m:r>
                            <a:rPr lang="en-US" altLang="zh-CN" sz="1400" i="1">
                              <a:latin typeface="Cambria Math" panose="02040503050406030204" pitchFamily="18" charset="0"/>
                              <a:ea typeface="Cambria Math" panose="02040503050406030204" pitchFamily="18" charset="0"/>
                              <a:cs typeface="Cambria Math" panose="02040503050406030204" pitchFamily="18" charset="0"/>
                            </a:rPr>
                            <m:t>𝑁</m:t>
                          </m:r>
                        </m:sup>
                        <m:e>
                          <m:f>
                            <m:fPr>
                              <m:ctrlPr>
                                <a:rPr lang="zh-CN" altLang="zh-CN" sz="1400" i="1">
                                  <a:latin typeface="Cambria Math" panose="02040503050406030204" pitchFamily="18" charset="0"/>
                                  <a:ea typeface="Cambria Math" panose="02040503050406030204" pitchFamily="18" charset="0"/>
                                </a:rPr>
                              </m:ctrlPr>
                            </m:fPr>
                            <m:num>
                              <m:sSubSup>
                                <m:sSubSupPr>
                                  <m:ctrlPr>
                                    <a:rPr lang="zh-CN" altLang="zh-CN" sz="1400" i="1">
                                      <a:latin typeface="Cambria Math" panose="02040503050406030204" pitchFamily="18" charset="0"/>
                                      <a:ea typeface="Cambria Math" panose="02040503050406030204" pitchFamily="18" charset="0"/>
                                    </a:rPr>
                                  </m:ctrlPr>
                                </m:sSubSupPr>
                                <m:e>
                                  <m:r>
                                    <a:rPr lang="en-US" altLang="zh-CN" sz="1400" i="1">
                                      <a:latin typeface="Cambria Math" panose="02040503050406030204" pitchFamily="18" charset="0"/>
                                      <a:ea typeface="Cambria Math" panose="02040503050406030204" pitchFamily="18" charset="0"/>
                                      <a:cs typeface="Cambria Math" panose="02040503050406030204" pitchFamily="18" charset="0"/>
                                    </a:rPr>
                                    <m:t>𝜌</m:t>
                                  </m:r>
                                </m:e>
                                <m:sub>
                                  <m:r>
                                    <a:rPr lang="en-US" altLang="zh-CN" sz="1400" i="1">
                                      <a:latin typeface="Cambria Math" panose="02040503050406030204" pitchFamily="18" charset="0"/>
                                      <a:ea typeface="Cambria Math" panose="02040503050406030204" pitchFamily="18" charset="0"/>
                                      <a:cs typeface="Cambria Math" panose="02040503050406030204" pitchFamily="18" charset="0"/>
                                    </a:rPr>
                                    <m:t>𝑖</m:t>
                                  </m:r>
                                </m:sub>
                                <m:sup>
                                  <m:r>
                                    <a:rPr lang="en-US" altLang="zh-CN" sz="1400" i="1">
                                      <a:latin typeface="Cambria Math" panose="02040503050406030204" pitchFamily="18" charset="0"/>
                                      <a:ea typeface="Cambria Math" panose="02040503050406030204" pitchFamily="18" charset="0"/>
                                      <a:cs typeface="Cambria Math" panose="02040503050406030204" pitchFamily="18" charset="0"/>
                                    </a:rPr>
                                    <m:t>𝑐𝑚</m:t>
                                  </m:r>
                                </m:sup>
                              </m:sSubSup>
                            </m:num>
                            <m:den>
                              <m:sSub>
                                <m:sSubPr>
                                  <m:ctrlPr>
                                    <a:rPr lang="zh-CN" altLang="zh-CN" sz="1400" i="1">
                                      <a:latin typeface="Cambria Math" panose="02040503050406030204" pitchFamily="18" charset="0"/>
                                      <a:ea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cs typeface="Cambria Math" panose="02040503050406030204" pitchFamily="18" charset="0"/>
                                    </a:rPr>
                                    <m:t>𝜖</m:t>
                                  </m:r>
                                </m:e>
                                <m:sub>
                                  <m:r>
                                    <a:rPr lang="en-US" altLang="zh-CN" sz="1400" i="1">
                                      <a:latin typeface="Cambria Math" panose="02040503050406030204" pitchFamily="18" charset="0"/>
                                      <a:ea typeface="Cambria Math" panose="02040503050406030204" pitchFamily="18" charset="0"/>
                                      <a:cs typeface="Cambria Math" panose="02040503050406030204" pitchFamily="18" charset="0"/>
                                    </a:rPr>
                                    <m:t>𝑖</m:t>
                                  </m:r>
                                </m:sub>
                              </m:sSub>
                            </m:den>
                          </m:f>
                        </m:e>
                      </m:nary>
                    </m:oMath>
                  </m:oMathPara>
                </a14:m>
                <a:endPar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a:lnSpc>
                    <a:spcPts val="2000"/>
                  </a:lnSpc>
                  <a:defRPr/>
                </a:pPr>
                <a:endPar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id="{B00B1241-1538-730B-F19B-30A4DB926E07}"/>
                  </a:ext>
                </a:extLst>
              </p:cNvPr>
              <p:cNvSpPr>
                <a:spLocks noRot="1" noChangeAspect="1" noMove="1" noResize="1" noEditPoints="1" noAdjustHandles="1" noChangeArrowheads="1" noChangeShapeType="1" noTextEdit="1"/>
              </p:cNvSpPr>
              <p:nvPr/>
            </p:nvSpPr>
            <p:spPr>
              <a:xfrm>
                <a:off x="8610600" y="5807980"/>
                <a:ext cx="1636071" cy="839782"/>
              </a:xfrm>
              <a:prstGeom prst="rect">
                <a:avLst/>
              </a:prstGeom>
              <a:blipFill>
                <a:blip r:embed="rId9"/>
                <a:stretch>
                  <a:fillRect t="-72535" r="-37132" b="-99296"/>
                </a:stretch>
              </a:blipFill>
              <a:ln w="22225">
                <a:solidFill>
                  <a:schemeClr val="tx1"/>
                </a:solidFill>
                <a:prstDash val="dash"/>
              </a:ln>
            </p:spPr>
            <p:txBody>
              <a:bodyPr/>
              <a:lstStyle/>
              <a:p>
                <a:r>
                  <a:rPr lang="zh-CN" altLang="en-US">
                    <a:noFill/>
                  </a:rPr>
                  <a:t> </a:t>
                </a:r>
              </a:p>
            </p:txBody>
          </p:sp>
        </mc:Fallback>
      </mc:AlternateContent>
      <p:cxnSp>
        <p:nvCxnSpPr>
          <p:cNvPr id="21" name="直接连接符 20">
            <a:extLst>
              <a:ext uri="{FF2B5EF4-FFF2-40B4-BE49-F238E27FC236}">
                <a16:creationId xmlns:a16="http://schemas.microsoft.com/office/drawing/2014/main" id="{45C9BDA3-82C7-4F6F-FCDB-54B736504350}"/>
              </a:ext>
            </a:extLst>
          </p:cNvPr>
          <p:cNvCxnSpPr>
            <a:cxnSpLocks/>
            <a:stCxn id="19" idx="1"/>
          </p:cNvCxnSpPr>
          <p:nvPr/>
        </p:nvCxnSpPr>
        <p:spPr>
          <a:xfrm flipH="1" flipV="1">
            <a:off x="6858000" y="5584632"/>
            <a:ext cx="1752600" cy="643239"/>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 name="Freeform 5">
            <a:extLst>
              <a:ext uri="{FF2B5EF4-FFF2-40B4-BE49-F238E27FC236}">
                <a16:creationId xmlns:a16="http://schemas.microsoft.com/office/drawing/2014/main" id="{C9594931-95EC-7393-8EF0-A30482165D10}"/>
              </a:ext>
            </a:extLst>
          </p:cNvPr>
          <p:cNvSpPr/>
          <p:nvPr/>
        </p:nvSpPr>
        <p:spPr>
          <a:xfrm>
            <a:off x="5067299" y="1895425"/>
            <a:ext cx="1600199"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Condition </a:t>
            </a:r>
            <a:r>
              <a:rPr lang="en-US" altLang="zh-CN" sz="2400" b="1" kern="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2</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Freeform 5">
            <a:extLst>
              <a:ext uri="{FF2B5EF4-FFF2-40B4-BE49-F238E27FC236}">
                <a16:creationId xmlns:a16="http://schemas.microsoft.com/office/drawing/2014/main" id="{3B7CE0F3-18C6-1247-43A0-6853AA436D7F}"/>
              </a:ext>
            </a:extLst>
          </p:cNvPr>
          <p:cNvSpPr/>
          <p:nvPr/>
        </p:nvSpPr>
        <p:spPr>
          <a:xfrm>
            <a:off x="8267699" y="1946654"/>
            <a:ext cx="1600199"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Condition 3</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0" name="图片 39">
            <a:extLst>
              <a:ext uri="{FF2B5EF4-FFF2-40B4-BE49-F238E27FC236}">
                <a16:creationId xmlns:a16="http://schemas.microsoft.com/office/drawing/2014/main" id="{1283C3A0-ECAF-1163-3D43-8EDB5B405D34}"/>
              </a:ext>
            </a:extLst>
          </p:cNvPr>
          <p:cNvPicPr>
            <a:picLocks noChangeAspect="1"/>
          </p:cNvPicPr>
          <p:nvPr/>
        </p:nvPicPr>
        <p:blipFill>
          <a:blip r:embed="rId10"/>
          <a:stretch>
            <a:fillRect/>
          </a:stretch>
        </p:blipFill>
        <p:spPr>
          <a:xfrm>
            <a:off x="397932" y="6048910"/>
            <a:ext cx="601417" cy="601417"/>
          </a:xfrm>
          <a:prstGeom prst="rect">
            <a:avLst/>
          </a:prstGeom>
        </p:spPr>
      </p:pic>
    </p:spTree>
    <p:extLst>
      <p:ext uri="{BB962C8B-B14F-4D97-AF65-F5344CB8AC3E}">
        <p14:creationId xmlns:p14="http://schemas.microsoft.com/office/powerpoint/2010/main" val="338691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16</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6869482" cy="1010533"/>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Optimized Piecewise noise Mechanism </a:t>
            </a:r>
          </a:p>
          <a:p>
            <a:pPr marL="12700">
              <a:spcBef>
                <a:spcPts val="100"/>
              </a:spcBef>
            </a:pP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pic>
        <p:nvPicPr>
          <p:cNvPr id="4" name="图片 3">
            <a:extLst>
              <a:ext uri="{FF2B5EF4-FFF2-40B4-BE49-F238E27FC236}">
                <a16:creationId xmlns:a16="http://schemas.microsoft.com/office/drawing/2014/main" id="{5F8FAE3D-8369-4272-CD00-DC53C83C5635}"/>
              </a:ext>
            </a:extLst>
          </p:cNvPr>
          <p:cNvPicPr>
            <a:picLocks noChangeAspect="1"/>
          </p:cNvPicPr>
          <p:nvPr/>
        </p:nvPicPr>
        <p:blipFill>
          <a:blip r:embed="rId4"/>
          <a:stretch>
            <a:fillRect/>
          </a:stretch>
        </p:blipFill>
        <p:spPr>
          <a:xfrm>
            <a:off x="2650" y="1664736"/>
            <a:ext cx="6416307" cy="4344804"/>
          </a:xfrm>
          <a:prstGeom prst="rect">
            <a:avLst/>
          </a:prstGeom>
        </p:spPr>
      </p:pic>
      <p:sp>
        <p:nvSpPr>
          <p:cNvPr id="2" name="矩形 1">
            <a:extLst>
              <a:ext uri="{FF2B5EF4-FFF2-40B4-BE49-F238E27FC236}">
                <a16:creationId xmlns:a16="http://schemas.microsoft.com/office/drawing/2014/main" id="{FC043B06-59BA-7F0D-C389-4FF6DEA5F6FB}"/>
              </a:ext>
            </a:extLst>
          </p:cNvPr>
          <p:cNvSpPr/>
          <p:nvPr/>
        </p:nvSpPr>
        <p:spPr>
          <a:xfrm>
            <a:off x="6553200" y="1891364"/>
            <a:ext cx="4972876" cy="88049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These expressions ensure bounded variance and zero-mean noise under privacy guarantee.</a:t>
            </a:r>
          </a:p>
        </p:txBody>
      </p:sp>
      <p:cxnSp>
        <p:nvCxnSpPr>
          <p:cNvPr id="14" name="直接连接符 13">
            <a:extLst>
              <a:ext uri="{FF2B5EF4-FFF2-40B4-BE49-F238E27FC236}">
                <a16:creationId xmlns:a16="http://schemas.microsoft.com/office/drawing/2014/main" id="{2AEA9EA3-DA40-20EF-5C7A-409968DD483A}"/>
              </a:ext>
            </a:extLst>
          </p:cNvPr>
          <p:cNvCxnSpPr>
            <a:cxnSpLocks/>
          </p:cNvCxnSpPr>
          <p:nvPr/>
        </p:nvCxnSpPr>
        <p:spPr>
          <a:xfrm flipH="1">
            <a:off x="2971800" y="2728054"/>
            <a:ext cx="3581400" cy="15146"/>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A344A2C9-8158-4E5A-184E-E780F5F4D9F4}"/>
              </a:ext>
            </a:extLst>
          </p:cNvPr>
          <p:cNvCxnSpPr>
            <a:cxnSpLocks/>
          </p:cNvCxnSpPr>
          <p:nvPr/>
        </p:nvCxnSpPr>
        <p:spPr>
          <a:xfrm flipH="1">
            <a:off x="5181600" y="4267200"/>
            <a:ext cx="1371600" cy="53340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5615059A-64B6-C66F-E4A9-171057956C47}"/>
              </a:ext>
            </a:extLst>
          </p:cNvPr>
          <p:cNvSpPr/>
          <p:nvPr/>
        </p:nvSpPr>
        <p:spPr>
          <a:xfrm>
            <a:off x="6553200" y="3394928"/>
            <a:ext cx="4972876" cy="880492"/>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High-probability region = Small, Centered Low-probability region = Large noise.</a:t>
            </a:r>
          </a:p>
        </p:txBody>
      </p: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26DDFED1-2363-C8DE-8ECD-48E6163C1274}"/>
                  </a:ext>
                </a:extLst>
              </p:cNvPr>
              <p:cNvSpPr/>
              <p:nvPr/>
            </p:nvSpPr>
            <p:spPr>
              <a:xfrm>
                <a:off x="6553200" y="4531280"/>
                <a:ext cx="5074031" cy="2146187"/>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After adding perturbation, parameter becomes </a:t>
                </a:r>
                <a14:m>
                  <m:oMath xmlns:m="http://schemas.openxmlformats.org/officeDocument/2006/math">
                    <m:limUpp>
                      <m:limUppPr>
                        <m:ctrlPr>
                          <a:rPr lang="zh-CN" altLang="zh-CN" i="1" smtClean="0">
                            <a:solidFill>
                              <a:schemeClr val="tx1"/>
                            </a:solidFill>
                            <a:latin typeface="Cambria Math" panose="02040503050406030204" pitchFamily="18" charset="0"/>
                          </a:rPr>
                        </m:ctrlPr>
                      </m:limUppPr>
                      <m:e>
                        <m:r>
                          <a:rPr lang="en-US" altLang="zh-CN" i="1">
                            <a:solidFill>
                              <a:schemeClr val="tx1"/>
                            </a:solidFill>
                            <a:latin typeface="Cambria Math" panose="02040503050406030204" pitchFamily="18" charset="0"/>
                          </a:rPr>
                          <m:t>𝑥</m:t>
                        </m:r>
                      </m:e>
                      <m:lim>
                        <m:r>
                          <a:rPr lang="en-US" altLang="zh-CN" i="1">
                            <a:solidFill>
                              <a:schemeClr val="tx1"/>
                            </a:solidFill>
                            <a:latin typeface="Cambria Math" panose="02040503050406030204" pitchFamily="18" charset="0"/>
                          </a:rPr>
                          <m:t>~</m:t>
                        </m:r>
                      </m:lim>
                    </m:limUpp>
                  </m:oMath>
                </a14:m>
                <a:r>
                  <a:rPr lang="en-US" altLang="zh-CN" sz="2000" dirty="0">
                    <a:solidFill>
                      <a:schemeClr val="tx1"/>
                    </a:solidFill>
                    <a:latin typeface="Times New Roman" panose="02020603050405020304" pitchFamily="18" charset="0"/>
                    <a:cs typeface="Times New Roman" panose="02020603050405020304" pitchFamily="18" charset="0"/>
                  </a:rPr>
                  <a:t>:</a:t>
                </a:r>
              </a:p>
              <a:p>
                <a:pPr algn="ct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endParaRPr lang="en-US" altLang="zh-CN" sz="2000" dirty="0">
                  <a:solidFill>
                    <a:schemeClr val="tx1"/>
                  </a:solidFill>
                  <a:latin typeface="Times New Roman" panose="02020603050405020304" pitchFamily="18" charset="0"/>
                  <a:cs typeface="Times New Roman" panose="02020603050405020304" pitchFamily="18" charset="0"/>
                </a:endParaRPr>
              </a:p>
              <a:p>
                <a:pPr algn="ct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26DDFED1-2363-C8DE-8ECD-48E6163C1274}"/>
                  </a:ext>
                </a:extLst>
              </p:cNvPr>
              <p:cNvSpPr>
                <a:spLocks noRot="1" noChangeAspect="1" noMove="1" noResize="1" noEditPoints="1" noAdjustHandles="1" noChangeArrowheads="1" noChangeShapeType="1" noTextEdit="1"/>
              </p:cNvSpPr>
              <p:nvPr/>
            </p:nvSpPr>
            <p:spPr>
              <a:xfrm>
                <a:off x="6553200" y="4531280"/>
                <a:ext cx="5074031" cy="2146187"/>
              </a:xfrm>
              <a:prstGeom prst="rect">
                <a:avLst/>
              </a:prstGeom>
              <a:blipFill>
                <a:blip r:embed="rId5"/>
                <a:stretch>
                  <a:fillRect l="-1675" t="-2528" r="-1675"/>
                </a:stretch>
              </a:blipFill>
              <a:ln>
                <a:prstDash val="sysDash"/>
              </a:ln>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02B1792-B438-910F-7A68-16D0BF8D7DDC}"/>
              </a:ext>
            </a:extLst>
          </p:cNvPr>
          <p:cNvPicPr>
            <a:picLocks noChangeAspect="1"/>
          </p:cNvPicPr>
          <p:nvPr/>
        </p:nvPicPr>
        <p:blipFill>
          <a:blip r:embed="rId6"/>
          <a:stretch>
            <a:fillRect/>
          </a:stretch>
        </p:blipFill>
        <p:spPr>
          <a:xfrm>
            <a:off x="6615570" y="5148292"/>
            <a:ext cx="4848135" cy="1351686"/>
          </a:xfrm>
          <a:prstGeom prst="rect">
            <a:avLst/>
          </a:prstGeom>
        </p:spPr>
      </p:pic>
      <p:cxnSp>
        <p:nvCxnSpPr>
          <p:cNvPr id="18" name="直接连接符 17">
            <a:extLst>
              <a:ext uri="{FF2B5EF4-FFF2-40B4-BE49-F238E27FC236}">
                <a16:creationId xmlns:a16="http://schemas.microsoft.com/office/drawing/2014/main" id="{D385324E-B9A3-3328-8E32-5DD23918D3FA}"/>
              </a:ext>
            </a:extLst>
          </p:cNvPr>
          <p:cNvCxnSpPr>
            <a:cxnSpLocks/>
          </p:cNvCxnSpPr>
          <p:nvPr/>
        </p:nvCxnSpPr>
        <p:spPr>
          <a:xfrm flipH="1">
            <a:off x="3352800" y="5410200"/>
            <a:ext cx="3200400" cy="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ED189092-3F28-EBD1-E457-DCF70F65E719}"/>
              </a:ext>
            </a:extLst>
          </p:cNvPr>
          <p:cNvSpPr/>
          <p:nvPr/>
        </p:nvSpPr>
        <p:spPr>
          <a:xfrm>
            <a:off x="615823" y="2640054"/>
            <a:ext cx="2355977" cy="14747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42DD0994-C637-AD04-9EC1-6B4FCC209C9C}"/>
              </a:ext>
            </a:extLst>
          </p:cNvPr>
          <p:cNvSpPr/>
          <p:nvPr/>
        </p:nvSpPr>
        <p:spPr>
          <a:xfrm>
            <a:off x="615823" y="4342930"/>
            <a:ext cx="4641977" cy="805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6FB3CE79-33ED-B287-2AEC-54DDA9E0E9B3}"/>
              </a:ext>
            </a:extLst>
          </p:cNvPr>
          <p:cNvSpPr/>
          <p:nvPr/>
        </p:nvSpPr>
        <p:spPr>
          <a:xfrm>
            <a:off x="608075" y="5292178"/>
            <a:ext cx="2744725" cy="270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615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1AD205-141A-13F8-F503-EF4E8A303629}"/>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ED2A6ACB-10A1-F9B9-3713-AFC2E06A8318}"/>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7">
            <a:extLst>
              <a:ext uri="{FF2B5EF4-FFF2-40B4-BE49-F238E27FC236}">
                <a16:creationId xmlns:a16="http://schemas.microsoft.com/office/drawing/2014/main" id="{97048220-039D-5078-3FD9-D79C20249F97}"/>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8">
            <a:extLst>
              <a:ext uri="{FF2B5EF4-FFF2-40B4-BE49-F238E27FC236}">
                <a16:creationId xmlns:a16="http://schemas.microsoft.com/office/drawing/2014/main" id="{08EABCC5-E709-2025-6318-8B77E11CE730}"/>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9">
            <a:extLst>
              <a:ext uri="{FF2B5EF4-FFF2-40B4-BE49-F238E27FC236}">
                <a16:creationId xmlns:a16="http://schemas.microsoft.com/office/drawing/2014/main" id="{D45B92D6-6F56-487F-7FE3-00D4A85DC2F3}"/>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7DAE0425-D238-1EF9-D38C-2E90E130345E}"/>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8DBC4973-0A52-4C3B-55A6-01A610FD69EE}"/>
              </a:ext>
            </a:extLst>
          </p:cNvPr>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0" cap="none" spc="-1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Outline</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object 9">
            <a:extLst>
              <a:ext uri="{FF2B5EF4-FFF2-40B4-BE49-F238E27FC236}">
                <a16:creationId xmlns:a16="http://schemas.microsoft.com/office/drawing/2014/main" id="{F0EE6751-8FE7-C7EB-80E1-78B1CF55A556}"/>
              </a:ext>
            </a:extLst>
          </p:cNvPr>
          <p:cNvSpPr txBox="1"/>
          <p:nvPr/>
        </p:nvSpPr>
        <p:spPr>
          <a:xfrm>
            <a:off x="914400" y="1828800"/>
            <a:ext cx="8991600" cy="3486211"/>
          </a:xfrm>
          <a:prstGeom prst="rect">
            <a:avLst/>
          </a:prstGeom>
        </p:spPr>
        <p:txBody>
          <a:bodyPr vert="horz" wrap="square" lIns="0" tIns="13335" rIns="0" bIns="0" rtlCol="0">
            <a:spAutoFit/>
          </a:bodyPr>
          <a:lstStyle/>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sz="3200" b="1"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Background &amp; Motivation</a:t>
            </a:r>
          </a:p>
          <a:p>
            <a:pPr marL="0" marR="0" lvl="0" indent="0" algn="l" defTabSz="914400" rtl="0" eaLnBrk="1" fontAlgn="auto" latinLnBrk="0" hangingPunct="1">
              <a:lnSpc>
                <a:spcPct val="100000"/>
              </a:lnSpc>
              <a:spcBef>
                <a:spcPts val="55"/>
              </a:spcBef>
              <a:spcAft>
                <a:spcPts val="0"/>
              </a:spcAft>
              <a:buClrTx/>
              <a:buSzTx/>
              <a:buFontTx/>
              <a:buChar char=""/>
              <a:tabLst/>
              <a:defRPr/>
            </a:pPr>
            <a:endParaRPr kumimoji="0"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indent="-324485">
              <a:spcBef>
                <a:spcPts val="105"/>
              </a:spcBef>
              <a:buSzPct val="96875"/>
              <a:buFont typeface="Wingdings"/>
              <a:buChar char=""/>
              <a:tabLst>
                <a:tab pos="337185" algn="l"/>
              </a:tabLst>
              <a:defRPr/>
            </a:pPr>
            <a:r>
              <a:rPr sz="3200" b="1" dirty="0">
                <a:ln w="0"/>
                <a:solidFill>
                  <a:prstClr val="white">
                    <a:lumMod val="50000"/>
                  </a:prst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Related Work &amp; </a:t>
            </a:r>
            <a:r>
              <a:rPr lang="en-US" sz="3200" b="1" dirty="0">
                <a:ln w="0"/>
                <a:solidFill>
                  <a:prstClr val="white">
                    <a:lumMod val="50000"/>
                  </a:prst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 Model</a:t>
            </a:r>
            <a:endParaRPr sz="3200" b="1" dirty="0">
              <a:ln w="0"/>
              <a:solidFill>
                <a:prstClr val="white">
                  <a:lumMod val="50000"/>
                </a:prst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55"/>
              </a:spcBef>
              <a:spcAft>
                <a:spcPts val="0"/>
              </a:spcAft>
              <a:buClrTx/>
              <a:buSzTx/>
              <a:buFontTx/>
              <a:buChar char=""/>
              <a:tabLst/>
              <a:defRPr/>
            </a:pPr>
            <a:endParaRPr kumimoji="0"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lang="en-US" sz="3200" b="1"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PCM </a:t>
            </a:r>
            <a:r>
              <a:rPr kumimoji="0" lang="zh-CN" altLang="zh-CN" sz="3200" b="1" i="0" u="none" strike="noStrike" kern="1200" cap="none" spc="0" normalizeH="0" baseline="0" noProof="0" dirty="0">
                <a:ln>
                  <a:noFill/>
                </a:ln>
                <a:solidFill>
                  <a:srgbClr val="7F7F7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&amp;</a:t>
            </a:r>
            <a:r>
              <a:rPr kumimoji="0" lang="en-US" altLang="zh-CN" sz="3200" b="1" i="0" u="none" strike="noStrike" kern="1200" cap="none" spc="0" normalizeH="0" baseline="0" noProof="0" dirty="0">
                <a:ln>
                  <a:noFill/>
                </a:ln>
                <a:solidFill>
                  <a:srgbClr val="7F7F7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OPM</a:t>
            </a:r>
            <a:endParaRPr kumimoji="0" lang="en-US" sz="3200" b="1"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endParaRPr kumimoji="0" sz="31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0"/>
              </a:spcBef>
              <a:spcAft>
                <a:spcPts val="0"/>
              </a:spcAft>
              <a:buClrTx/>
              <a:buSzPct val="96875"/>
              <a:buFont typeface="Wingdings"/>
              <a:buChar char=""/>
              <a:tabLst>
                <a:tab pos="337185" algn="l"/>
              </a:tabLst>
              <a:defRPr/>
            </a:pPr>
            <a:r>
              <a:rPr sz="3200" b="1" dirty="0">
                <a:solidFill>
                  <a:srgbClr val="2D75B6"/>
                </a:solidFill>
                <a:latin typeface="Times New Roman" panose="02020603050405020304" pitchFamily="18" charset="0"/>
                <a:cs typeface="Times New Roman" panose="02020603050405020304" pitchFamily="18" charset="0"/>
              </a:rPr>
              <a:t>Evaluation &amp; Conclusion</a:t>
            </a:r>
          </a:p>
        </p:txBody>
      </p:sp>
    </p:spTree>
    <p:extLst>
      <p:ext uri="{BB962C8B-B14F-4D97-AF65-F5344CB8AC3E}">
        <p14:creationId xmlns:p14="http://schemas.microsoft.com/office/powerpoint/2010/main" val="74783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18</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Evaluation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86" name="矩形 32">
            <a:extLst>
              <a:ext uri="{FF2B5EF4-FFF2-40B4-BE49-F238E27FC236}">
                <a16:creationId xmlns:a16="http://schemas.microsoft.com/office/drawing/2014/main" id="{1556BED7-741B-C151-CD13-5CE3C114AA74}"/>
              </a:ext>
            </a:extLst>
          </p:cNvPr>
          <p:cNvSpPr>
            <a:spLocks noChangeArrowheads="1"/>
          </p:cNvSpPr>
          <p:nvPr/>
        </p:nvSpPr>
        <p:spPr bwMode="auto">
          <a:xfrm>
            <a:off x="76200" y="1071680"/>
            <a:ext cx="12187243" cy="1386036"/>
          </a:xfrm>
          <a:prstGeom prst="rect">
            <a:avLst/>
          </a:prstGeom>
          <a:solidFill>
            <a:schemeClr val="bg1">
              <a:lumMod val="95000"/>
            </a:schemeClr>
          </a:solidFill>
          <a:ln>
            <a:noFill/>
          </a:ln>
          <a:effectLst>
            <a:innerShdw blurRad="254000" dist="266700">
              <a:prstClr val="black">
                <a:alpha val="30000"/>
              </a:prstClr>
            </a:innerShdw>
          </a:effectLst>
        </p:spPr>
        <p:txBody>
          <a:bodyPr lIns="91385" tIns="45693" rIns="91385" bIns="4569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endParaRPr lang="zh-CN" altLang="en-US" sz="1800">
              <a:solidFill>
                <a:srgbClr val="000000"/>
              </a:solidFill>
              <a:latin typeface="Arial"/>
              <a:ea typeface="微软雅黑"/>
              <a:cs typeface="+mn-ea"/>
              <a:sym typeface="+mn-lt"/>
            </a:endParaRPr>
          </a:p>
        </p:txBody>
      </p:sp>
      <p:sp>
        <p:nvSpPr>
          <p:cNvPr id="89" name="Freeform 42">
            <a:extLst>
              <a:ext uri="{FF2B5EF4-FFF2-40B4-BE49-F238E27FC236}">
                <a16:creationId xmlns:a16="http://schemas.microsoft.com/office/drawing/2014/main" id="{5EF2B1F7-56B8-7688-8E79-76F460147F11}"/>
              </a:ext>
            </a:extLst>
          </p:cNvPr>
          <p:cNvSpPr/>
          <p:nvPr/>
        </p:nvSpPr>
        <p:spPr bwMode="auto">
          <a:xfrm flipV="1">
            <a:off x="2004815" y="2708762"/>
            <a:ext cx="3243903" cy="100350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sp>
        <p:nvSpPr>
          <p:cNvPr id="90" name="Freeform 42">
            <a:extLst>
              <a:ext uri="{FF2B5EF4-FFF2-40B4-BE49-F238E27FC236}">
                <a16:creationId xmlns:a16="http://schemas.microsoft.com/office/drawing/2014/main" id="{0F2BD9B4-403A-7174-54BE-9F643050423C}"/>
              </a:ext>
            </a:extLst>
          </p:cNvPr>
          <p:cNvSpPr/>
          <p:nvPr/>
        </p:nvSpPr>
        <p:spPr bwMode="auto">
          <a:xfrm flipH="1" flipV="1">
            <a:off x="6875713" y="3085424"/>
            <a:ext cx="3243904" cy="2700895"/>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sp>
        <p:nvSpPr>
          <p:cNvPr id="91" name="TextBox 33">
            <a:extLst>
              <a:ext uri="{FF2B5EF4-FFF2-40B4-BE49-F238E27FC236}">
                <a16:creationId xmlns:a16="http://schemas.microsoft.com/office/drawing/2014/main" id="{5D73986C-16C8-EF3B-B625-0F76447A3F44}"/>
              </a:ext>
            </a:extLst>
          </p:cNvPr>
          <p:cNvSpPr txBox="1">
            <a:spLocks noChangeArrowheads="1"/>
          </p:cNvSpPr>
          <p:nvPr/>
        </p:nvSpPr>
        <p:spPr bwMode="auto">
          <a:xfrm>
            <a:off x="3946874" y="1472337"/>
            <a:ext cx="4214504" cy="584721"/>
          </a:xfrm>
          <a:prstGeom prst="rect">
            <a:avLst/>
          </a:prstGeom>
          <a:noFill/>
          <a:ln>
            <a:noFill/>
          </a:ln>
        </p:spPr>
        <p:txBody>
          <a:bodyPr wrap="non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en-US" altLang="zh-CN"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Experimental Settings</a:t>
            </a:r>
            <a:endParaRPr lang="zh-CN" alt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95" name="组合 37">
            <a:extLst>
              <a:ext uri="{FF2B5EF4-FFF2-40B4-BE49-F238E27FC236}">
                <a16:creationId xmlns:a16="http://schemas.microsoft.com/office/drawing/2014/main" id="{9A8618F1-1518-F414-AA66-F412CCB546CD}"/>
              </a:ext>
            </a:extLst>
          </p:cNvPr>
          <p:cNvGrpSpPr/>
          <p:nvPr/>
        </p:nvGrpSpPr>
        <p:grpSpPr bwMode="auto">
          <a:xfrm>
            <a:off x="1474145" y="1800364"/>
            <a:ext cx="1153212" cy="1155432"/>
            <a:chOff x="0" y="0"/>
            <a:chExt cx="1154113" cy="1155698"/>
          </a:xfrm>
          <a:solidFill>
            <a:schemeClr val="bg1">
              <a:lumMod val="65000"/>
            </a:schemeClr>
          </a:solidFill>
        </p:grpSpPr>
        <p:sp>
          <p:nvSpPr>
            <p:cNvPr id="96" name="Oval 31">
              <a:extLst>
                <a:ext uri="{FF2B5EF4-FFF2-40B4-BE49-F238E27FC236}">
                  <a16:creationId xmlns:a16="http://schemas.microsoft.com/office/drawing/2014/main" id="{E56856A2-09ED-CD3A-7B1A-C68F54FA1BDA}"/>
                </a:ext>
              </a:extLst>
            </p:cNvPr>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97" name="Freeform 35">
              <a:extLst>
                <a:ext uri="{FF2B5EF4-FFF2-40B4-BE49-F238E27FC236}">
                  <a16:creationId xmlns:a16="http://schemas.microsoft.com/office/drawing/2014/main" id="{22E1DE31-FBA5-601D-1423-389EBCDFE8D3}"/>
                </a:ext>
              </a:extLst>
            </p:cNvPr>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grpSp>
        <p:nvGrpSpPr>
          <p:cNvPr id="101" name="组合 43">
            <a:extLst>
              <a:ext uri="{FF2B5EF4-FFF2-40B4-BE49-F238E27FC236}">
                <a16:creationId xmlns:a16="http://schemas.microsoft.com/office/drawing/2014/main" id="{05B9ADC8-5BA5-B580-6B82-3368057173E6}"/>
              </a:ext>
            </a:extLst>
          </p:cNvPr>
          <p:cNvGrpSpPr/>
          <p:nvPr/>
        </p:nvGrpSpPr>
        <p:grpSpPr bwMode="auto">
          <a:xfrm>
            <a:off x="9543804" y="2026808"/>
            <a:ext cx="1153212" cy="1155432"/>
            <a:chOff x="0" y="0"/>
            <a:chExt cx="1154113" cy="1155698"/>
          </a:xfrm>
          <a:solidFill>
            <a:schemeClr val="bg1">
              <a:lumMod val="65000"/>
            </a:schemeClr>
          </a:solidFill>
        </p:grpSpPr>
        <p:sp>
          <p:nvSpPr>
            <p:cNvPr id="102" name="Oval 32">
              <a:extLst>
                <a:ext uri="{FF2B5EF4-FFF2-40B4-BE49-F238E27FC236}">
                  <a16:creationId xmlns:a16="http://schemas.microsoft.com/office/drawing/2014/main" id="{CD342633-6A80-9A4D-684A-A3578F812A97}"/>
                </a:ext>
              </a:extLst>
            </p:cNvPr>
            <p:cNvSpPr>
              <a:spLocks noChangeArrowheads="1"/>
            </p:cNvSpPr>
            <p:nvPr/>
          </p:nvSpPr>
          <p:spPr bwMode="auto">
            <a:xfrm>
              <a:off x="0" y="0"/>
              <a:ext cx="1154113"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103" name="Freeform 37">
              <a:extLst>
                <a:ext uri="{FF2B5EF4-FFF2-40B4-BE49-F238E27FC236}">
                  <a16:creationId xmlns:a16="http://schemas.microsoft.com/office/drawing/2014/main" id="{CDC39276-1E2E-AC07-39EB-D131ACDFC9AC}"/>
                </a:ext>
              </a:extLst>
            </p:cNvPr>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sp>
        <p:nvSpPr>
          <p:cNvPr id="113" name="TextBox 46">
            <a:extLst>
              <a:ext uri="{FF2B5EF4-FFF2-40B4-BE49-F238E27FC236}">
                <a16:creationId xmlns:a16="http://schemas.microsoft.com/office/drawing/2014/main" id="{7FC63297-6617-F832-7398-426153861259}"/>
              </a:ext>
            </a:extLst>
          </p:cNvPr>
          <p:cNvSpPr txBox="1">
            <a:spLocks noChangeArrowheads="1"/>
          </p:cNvSpPr>
          <p:nvPr/>
        </p:nvSpPr>
        <p:spPr bwMode="auto">
          <a:xfrm>
            <a:off x="2577019" y="3673395"/>
            <a:ext cx="1957636"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Real Dataset</a:t>
            </a:r>
          </a:p>
        </p:txBody>
      </p:sp>
      <p:sp>
        <p:nvSpPr>
          <p:cNvPr id="114" name="TextBox 46">
            <a:extLst>
              <a:ext uri="{FF2B5EF4-FFF2-40B4-BE49-F238E27FC236}">
                <a16:creationId xmlns:a16="http://schemas.microsoft.com/office/drawing/2014/main" id="{06A2728C-0E0E-DFA9-1B39-3CCC0FBBE8DB}"/>
              </a:ext>
            </a:extLst>
          </p:cNvPr>
          <p:cNvSpPr txBox="1">
            <a:spLocks noChangeArrowheads="1"/>
          </p:cNvSpPr>
          <p:nvPr/>
        </p:nvSpPr>
        <p:spPr bwMode="auto">
          <a:xfrm>
            <a:off x="7265433" y="5786319"/>
            <a:ext cx="2854184"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Parameter settings</a:t>
            </a:r>
          </a:p>
        </p:txBody>
      </p:sp>
      <p:sp>
        <p:nvSpPr>
          <p:cNvPr id="117" name="矩形 116">
            <a:extLst>
              <a:ext uri="{FF2B5EF4-FFF2-40B4-BE49-F238E27FC236}">
                <a16:creationId xmlns:a16="http://schemas.microsoft.com/office/drawing/2014/main" id="{C5DCAE86-78C5-3FB5-47D8-E8DE0F88F797}"/>
              </a:ext>
            </a:extLst>
          </p:cNvPr>
          <p:cNvSpPr/>
          <p:nvPr/>
        </p:nvSpPr>
        <p:spPr>
          <a:xfrm>
            <a:off x="2604067" y="2690441"/>
            <a:ext cx="1903540" cy="1323435"/>
          </a:xfrm>
          <a:prstGeom prst="rect">
            <a:avLst/>
          </a:prstGeom>
        </p:spPr>
        <p:txBody>
          <a:bodyPr wrap="square" lIns="91436" tIns="45718" rIns="91436" bIns="45718">
            <a:spAutoFit/>
          </a:bodyPr>
          <a:lstStyle/>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MNIST</a:t>
            </a:r>
          </a:p>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CIFAR10</a:t>
            </a:r>
          </a:p>
          <a:p>
            <a:endPar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8" name="矩形 117">
                <a:extLst>
                  <a:ext uri="{FF2B5EF4-FFF2-40B4-BE49-F238E27FC236}">
                    <a16:creationId xmlns:a16="http://schemas.microsoft.com/office/drawing/2014/main" id="{B874783C-DBF6-7DA0-2D07-BA9D4439A160}"/>
                  </a:ext>
                </a:extLst>
              </p:cNvPr>
              <p:cNvSpPr/>
              <p:nvPr/>
            </p:nvSpPr>
            <p:spPr>
              <a:xfrm>
                <a:off x="6207821" y="2911334"/>
                <a:ext cx="4232078" cy="3257811"/>
              </a:xfrm>
              <a:prstGeom prst="rect">
                <a:avLst/>
              </a:prstGeom>
            </p:spPr>
            <p:txBody>
              <a:bodyPr wrap="square" lIns="91436" tIns="45718" rIns="91436" bIns="45718">
                <a:spAutoFit/>
              </a:bodyPr>
              <a:lstStyle/>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The total number of clients N is chosen from the range [40,120]</a:t>
                </a:r>
              </a:p>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Privacy budget is chosen from the range [1,10]</a:t>
                </a:r>
              </a:p>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 = N⁄2,  ωⱼ = 1 (j ∈ {1, 2, 3}), </a:t>
                </a:r>
              </a:p>
              <a:p>
                <a:pPr>
                  <a:lnSpc>
                    <a:spcPct val="150000"/>
                  </a:lnSpc>
                </a:pPr>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zh-CN" altLang="zh-CN" b="1" i="1" kern="0">
                            <a:solidFill>
                              <a:srgbClr val="000000"/>
                            </a:solidFill>
                            <a:latin typeface="Cambria Math" panose="02040503050406030204" pitchFamily="18" charset="0"/>
                            <a:ea typeface="Cambria Math" panose="02040503050406030204" pitchFamily="18" charset="0"/>
                          </a:rPr>
                        </m:ctrlPr>
                      </m:sSubSupPr>
                      <m:e>
                        <m:r>
                          <a:rPr lang="en-US" altLang="zh-CN"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𝑅</m:t>
                        </m:r>
                      </m:e>
                      <m:sub>
                        <m:r>
                          <a:rPr lang="en-US" altLang="zh-CN"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𝑝</m:t>
                        </m:r>
                      </m:sub>
                      <m:sup>
                        <m:r>
                          <a:rPr lang="en-US" altLang="zh-CN"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𝑡</m:t>
                        </m:r>
                      </m:sup>
                    </m:sSubSup>
                  </m:oMath>
                </a14:m>
                <a:r>
                  <a:rPr lang="en-US" altLang="zh-CN" dirty="0">
                    <a:latin typeface="Times New Roman" panose="02020603050405020304" pitchFamily="18" charset="0"/>
                    <a:cs typeface="Times New Roman" panose="02020603050405020304" pitchFamily="18" charset="0"/>
                  </a:rPr>
                  <a:t> = 600</a:t>
                </a:r>
                <a:endParaRPr lang="zh-CN"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u"/>
                </a:pPr>
                <a:endPar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18" name="矩形 117">
                <a:extLst>
                  <a:ext uri="{FF2B5EF4-FFF2-40B4-BE49-F238E27FC236}">
                    <a16:creationId xmlns:a16="http://schemas.microsoft.com/office/drawing/2014/main" id="{B874783C-DBF6-7DA0-2D07-BA9D4439A160}"/>
                  </a:ext>
                </a:extLst>
              </p:cNvPr>
              <p:cNvSpPr>
                <a:spLocks noRot="1" noChangeAspect="1" noMove="1" noResize="1" noEditPoints="1" noAdjustHandles="1" noChangeArrowheads="1" noChangeShapeType="1" noTextEdit="1"/>
              </p:cNvSpPr>
              <p:nvPr/>
            </p:nvSpPr>
            <p:spPr>
              <a:xfrm>
                <a:off x="6207821" y="2911334"/>
                <a:ext cx="4232078" cy="3257811"/>
              </a:xfrm>
              <a:prstGeom prst="rect">
                <a:avLst/>
              </a:prstGeom>
              <a:blipFill>
                <a:blip r:embed="rId4"/>
                <a:stretch>
                  <a:fillRect l="-1295"/>
                </a:stretch>
              </a:blipFill>
            </p:spPr>
            <p:txBody>
              <a:bodyPr/>
              <a:lstStyle/>
              <a:p>
                <a:r>
                  <a:rPr lang="zh-CN" altLang="en-US">
                    <a:noFill/>
                  </a:rPr>
                  <a:t> </a:t>
                </a:r>
              </a:p>
            </p:txBody>
          </p:sp>
        </mc:Fallback>
      </mc:AlternateContent>
      <p:sp>
        <p:nvSpPr>
          <p:cNvPr id="8" name="Freeform 42">
            <a:extLst>
              <a:ext uri="{FF2B5EF4-FFF2-40B4-BE49-F238E27FC236}">
                <a16:creationId xmlns:a16="http://schemas.microsoft.com/office/drawing/2014/main" id="{20103F1B-745A-9BC0-03B4-AD0EE5027261}"/>
              </a:ext>
            </a:extLst>
          </p:cNvPr>
          <p:cNvSpPr/>
          <p:nvPr/>
        </p:nvSpPr>
        <p:spPr bwMode="auto">
          <a:xfrm>
            <a:off x="1996910" y="4796274"/>
            <a:ext cx="3243903" cy="94845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grpSp>
        <p:nvGrpSpPr>
          <p:cNvPr id="9" name="组合 34">
            <a:extLst>
              <a:ext uri="{FF2B5EF4-FFF2-40B4-BE49-F238E27FC236}">
                <a16:creationId xmlns:a16="http://schemas.microsoft.com/office/drawing/2014/main" id="{C1EF6959-04CC-5D6C-5880-7E5A9F93811D}"/>
              </a:ext>
            </a:extLst>
          </p:cNvPr>
          <p:cNvGrpSpPr/>
          <p:nvPr/>
        </p:nvGrpSpPr>
        <p:grpSpPr bwMode="auto">
          <a:xfrm>
            <a:off x="1436959" y="5673307"/>
            <a:ext cx="1153212" cy="1155432"/>
            <a:chOff x="0" y="0"/>
            <a:chExt cx="1154113" cy="1155699"/>
          </a:xfrm>
          <a:solidFill>
            <a:schemeClr val="bg1">
              <a:lumMod val="65000"/>
            </a:schemeClr>
          </a:solidFill>
        </p:grpSpPr>
        <p:sp>
          <p:nvSpPr>
            <p:cNvPr id="10" name="Oval 30">
              <a:extLst>
                <a:ext uri="{FF2B5EF4-FFF2-40B4-BE49-F238E27FC236}">
                  <a16:creationId xmlns:a16="http://schemas.microsoft.com/office/drawing/2014/main" id="{F4915695-1E89-F49F-EDFC-D485AACF6CC6}"/>
                </a:ext>
              </a:extLst>
            </p:cNvPr>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11" name="Freeform 34">
              <a:extLst>
                <a:ext uri="{FF2B5EF4-FFF2-40B4-BE49-F238E27FC236}">
                  <a16:creationId xmlns:a16="http://schemas.microsoft.com/office/drawing/2014/main" id="{1785FFA2-F6B4-9FBA-3848-1CB816C18EBB}"/>
                </a:ext>
              </a:extLst>
            </p:cNvPr>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sp>
        <p:nvSpPr>
          <p:cNvPr id="12" name="矩形 11">
            <a:extLst>
              <a:ext uri="{FF2B5EF4-FFF2-40B4-BE49-F238E27FC236}">
                <a16:creationId xmlns:a16="http://schemas.microsoft.com/office/drawing/2014/main" id="{9B65A6F0-CC3A-948A-6120-E295D56A1BFC}"/>
              </a:ext>
            </a:extLst>
          </p:cNvPr>
          <p:cNvSpPr/>
          <p:nvPr/>
        </p:nvSpPr>
        <p:spPr>
          <a:xfrm>
            <a:off x="2590171" y="5054180"/>
            <a:ext cx="3354419" cy="1631212"/>
          </a:xfrm>
          <a:prstGeom prst="rect">
            <a:avLst/>
          </a:prstGeom>
        </p:spPr>
        <p:txBody>
          <a:bodyPr wrap="square" lIns="91436" tIns="45718" rIns="91436" bIns="45718">
            <a:spAutoFit/>
          </a:bodyPr>
          <a:lstStyle/>
          <a:p>
            <a:pPr marL="285750" indent="-285750">
              <a:buFont typeface="Wingdings" panose="05000000000000000000" pitchFamily="2" charset="2"/>
              <a:buChar char="u"/>
            </a:pPr>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No Compression and No Privacy</a:t>
            </a:r>
          </a:p>
          <a:p>
            <a:pPr marL="285750" indent="-285750">
              <a:buFont typeface="Wingdings" panose="05000000000000000000" pitchFamily="2" charset="2"/>
              <a:buChar char="u"/>
            </a:pPr>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PM</a:t>
            </a:r>
          </a:p>
          <a:p>
            <a:pPr marL="285750" indent="-285750">
              <a:buFont typeface="Wingdings" panose="05000000000000000000" pitchFamily="2" charset="2"/>
              <a:buChar char="u"/>
            </a:pPr>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Laplace algorithm</a:t>
            </a:r>
          </a:p>
          <a:p>
            <a:pPr marL="285750" indent="-285750">
              <a:buFont typeface="Wingdings" panose="05000000000000000000" pitchFamily="2" charset="2"/>
              <a:buChar char="u"/>
            </a:pPr>
            <a:endPar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TextBox 46">
            <a:extLst>
              <a:ext uri="{FF2B5EF4-FFF2-40B4-BE49-F238E27FC236}">
                <a16:creationId xmlns:a16="http://schemas.microsoft.com/office/drawing/2014/main" id="{16C25B77-1B53-7AE6-F673-DC86B5202AB9}"/>
              </a:ext>
            </a:extLst>
          </p:cNvPr>
          <p:cNvSpPr txBox="1">
            <a:spLocks noChangeArrowheads="1"/>
          </p:cNvSpPr>
          <p:nvPr/>
        </p:nvSpPr>
        <p:spPr bwMode="auto">
          <a:xfrm>
            <a:off x="2209800" y="4397089"/>
            <a:ext cx="2971800"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Compared Algorithms</a:t>
            </a:r>
          </a:p>
        </p:txBody>
      </p:sp>
    </p:spTree>
    <p:extLst>
      <p:ext uri="{BB962C8B-B14F-4D97-AF65-F5344CB8AC3E}">
        <p14:creationId xmlns:p14="http://schemas.microsoft.com/office/powerpoint/2010/main" val="110266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F320AF-958E-D8E4-3FB1-49D631CE6D63}"/>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05BEA790-B570-8196-5D1E-7C4F37F07264}"/>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19</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9E48A967-1388-84A0-8B69-AF25F75FE0D3}"/>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FDB95857-0ED0-F5EB-9E55-AEAE8016CEAB}"/>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8A298444-801D-44C9-C560-CFCBECB611F3}"/>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2445DE8D-5417-265A-1BA8-B1FCB7D6356F}"/>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D935D688-4B77-F691-160B-04310695D733}"/>
              </a:ext>
            </a:extLst>
          </p:cNvPr>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Evaluation</a:t>
            </a:r>
          </a:p>
        </p:txBody>
      </p:sp>
      <p:sp>
        <p:nvSpPr>
          <p:cNvPr id="37" name="object 2">
            <a:extLst>
              <a:ext uri="{FF2B5EF4-FFF2-40B4-BE49-F238E27FC236}">
                <a16:creationId xmlns:a16="http://schemas.microsoft.com/office/drawing/2014/main" id="{B1F2D1F7-89E5-AF71-D758-133AA85C7A69}"/>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内容占位符 12">
            <a:extLst>
              <a:ext uri="{FF2B5EF4-FFF2-40B4-BE49-F238E27FC236}">
                <a16:creationId xmlns:a16="http://schemas.microsoft.com/office/drawing/2014/main" id="{4F0016E4-B4DA-0490-E690-BB2A147089C9}"/>
              </a:ext>
            </a:extLst>
          </p:cNvPr>
          <p:cNvSpPr txBox="1">
            <a:spLocks/>
          </p:cNvSpPr>
          <p:nvPr/>
        </p:nvSpPr>
        <p:spPr>
          <a:xfrm>
            <a:off x="914400" y="1205025"/>
            <a:ext cx="7965776" cy="1954381"/>
          </a:xfrm>
          <a:prstGeom prst="rect">
            <a:avLst/>
          </a:prstGeom>
        </p:spPr>
        <p:txBody>
          <a:bodyPr wrap="square" lIns="0" tIns="0" rIns="0" bIns="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n"/>
            </a:pPr>
            <a:r>
              <a:rPr lang="en-US" altLang="zh-CN" kern="0" dirty="0">
                <a:latin typeface="Times New Roman" panose="02020603050405020304" pitchFamily="18" charset="0"/>
                <a:cs typeface="Times New Roman" panose="02020603050405020304" pitchFamily="18" charset="0"/>
              </a:rPr>
              <a:t>Simulation experiments of PCM</a:t>
            </a:r>
          </a:p>
          <a:p>
            <a:pPr marL="685800" lvl="1" indent="-228600" algn="l" rtl="0" eaLnBrk="0" fontAlgn="base" hangingPunct="0">
              <a:lnSpc>
                <a:spcPct val="150000"/>
              </a:lnSpc>
              <a:spcBef>
                <a:spcPct val="10000"/>
              </a:spcBef>
              <a:spcAft>
                <a:spcPct val="10000"/>
              </a:spcAft>
              <a:buFont typeface="Wingdings" panose="05000000000000000000" pitchFamily="2" charset="2"/>
              <a:buChar char="Ø"/>
              <a:defRPr/>
            </a:pPr>
            <a:r>
              <a:rPr lang="en-US" altLang="zh-CN" b="1" kern="0" dirty="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Comparative Experiments</a:t>
            </a:r>
          </a:p>
          <a:p>
            <a:pPr marL="1212850" lvl="2" indent="-285750" algn="l" rtl="0" eaLnBrk="0" fontAlgn="base" hangingPunct="0">
              <a:lnSpc>
                <a:spcPct val="150000"/>
              </a:lnSpc>
              <a:spcBef>
                <a:spcPct val="10000"/>
              </a:spcBef>
              <a:spcAft>
                <a:spcPct val="10000"/>
              </a:spcAft>
              <a:buClr>
                <a:schemeClr val="tx1"/>
              </a:buClr>
              <a:buFont typeface="Wingdings" panose="05000000000000000000" pitchFamily="2" charset="2"/>
              <a:buChar char="l"/>
              <a:defRPr/>
            </a:pPr>
            <a:r>
              <a:rPr lang="en-US" altLang="zh-CN" sz="1600" kern="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Baseline_A</a:t>
            </a:r>
            <a:r>
              <a:rPr lang="en-US" altLang="zh-CN" sz="1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Uses average compression rate of all clients in the current round</a:t>
            </a:r>
          </a:p>
          <a:p>
            <a:pPr marL="1212850" lvl="2" indent="-285750" algn="l" rtl="0" eaLnBrk="0" fontAlgn="base" hangingPunct="0">
              <a:lnSpc>
                <a:spcPct val="150000"/>
              </a:lnSpc>
              <a:spcBef>
                <a:spcPct val="10000"/>
              </a:spcBef>
              <a:spcAft>
                <a:spcPct val="10000"/>
              </a:spcAft>
              <a:buClr>
                <a:schemeClr val="tx1"/>
              </a:buClr>
              <a:buFont typeface="Wingdings" panose="05000000000000000000" pitchFamily="2" charset="2"/>
              <a:buChar char="l"/>
              <a:defRPr/>
            </a:pPr>
            <a:r>
              <a:rPr lang="en-US" altLang="zh-CN" sz="1600" kern="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Baseline_B</a:t>
            </a:r>
            <a:r>
              <a:rPr lang="en-US" altLang="zh-CN" sz="1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Uses fixed global average compression rate across all rounds</a:t>
            </a:r>
            <a:endParaRPr lang="en-US" altLang="zh-CN" kern="0" dirty="0">
              <a:solidFill>
                <a:sysClr val="windowText" lastClr="000000"/>
              </a:solidFill>
              <a:latin typeface="Times New Roman" panose="02020603050405020304" pitchFamily="18" charset="0"/>
            </a:endParaRPr>
          </a:p>
          <a:p>
            <a:pPr lvl="1"/>
            <a:endParaRPr lang="en-US" altLang="zh-CN" kern="0" dirty="0">
              <a:solidFill>
                <a:sysClr val="windowText" lastClr="000000"/>
              </a:solidFill>
              <a:latin typeface="Times New Roman" panose="02020603050405020304" pitchFamily="18" charset="0"/>
            </a:endParaRPr>
          </a:p>
        </p:txBody>
      </p:sp>
      <p:pic>
        <p:nvPicPr>
          <p:cNvPr id="4" name="图片 3">
            <a:extLst>
              <a:ext uri="{FF2B5EF4-FFF2-40B4-BE49-F238E27FC236}">
                <a16:creationId xmlns:a16="http://schemas.microsoft.com/office/drawing/2014/main" id="{AD82D326-C390-DB0D-A77E-79C30D53763B}"/>
              </a:ext>
            </a:extLst>
          </p:cNvPr>
          <p:cNvPicPr>
            <a:picLocks noChangeAspect="1"/>
          </p:cNvPicPr>
          <p:nvPr/>
        </p:nvPicPr>
        <p:blipFill>
          <a:blip r:embed="rId4"/>
          <a:stretch>
            <a:fillRect/>
          </a:stretch>
        </p:blipFill>
        <p:spPr>
          <a:xfrm>
            <a:off x="2362200" y="3048000"/>
            <a:ext cx="6829333" cy="2234574"/>
          </a:xfrm>
          <a:prstGeom prst="rect">
            <a:avLst/>
          </a:prstGeom>
        </p:spPr>
      </p:pic>
      <p:sp>
        <p:nvSpPr>
          <p:cNvPr id="5" name="圆角矩形 13">
            <a:extLst>
              <a:ext uri="{FF2B5EF4-FFF2-40B4-BE49-F238E27FC236}">
                <a16:creationId xmlns:a16="http://schemas.microsoft.com/office/drawing/2014/main" id="{93B33D8F-80E7-F5DB-2C96-100CD3917A4D}"/>
              </a:ext>
            </a:extLst>
          </p:cNvPr>
          <p:cNvSpPr/>
          <p:nvPr/>
        </p:nvSpPr>
        <p:spPr>
          <a:xfrm>
            <a:off x="1664461" y="5415024"/>
            <a:ext cx="7848599" cy="1223457"/>
          </a:xfrm>
          <a:prstGeom prst="roundRect">
            <a:avLst/>
          </a:prstGeom>
          <a:noFill/>
          <a:ln w="28575">
            <a:solidFill>
              <a:schemeClr val="tx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B495F7B-DFBD-E4CB-4FF2-D042CA91003F}"/>
              </a:ext>
            </a:extLst>
          </p:cNvPr>
          <p:cNvSpPr txBox="1"/>
          <p:nvPr/>
        </p:nvSpPr>
        <p:spPr>
          <a:xfrm>
            <a:off x="1905000" y="5425738"/>
            <a:ext cx="9418011" cy="1156086"/>
          </a:xfrm>
          <a:prstGeom prst="rect">
            <a:avLst/>
          </a:prstGeom>
          <a:noFill/>
        </p:spPr>
        <p:txBody>
          <a:bodyPr wrap="square" rtlCol="0">
            <a:spAutoFit/>
          </a:bodyPr>
          <a:lstStyle/>
          <a:p>
            <a:pPr marL="285750" indent="-285750">
              <a:lnSpc>
                <a:spcPct val="150000"/>
              </a:lnSpc>
              <a:buFont typeface="Wingdings" panose="05000000000000000000" charset="0"/>
              <a:buChar char="l"/>
            </a:pPr>
            <a:r>
              <a:rPr lang="en-US" altLang="zh-CN" sz="1600" dirty="0">
                <a:latin typeface="Times New Roman" panose="02020603050405020304" pitchFamily="18" charset="0"/>
                <a:cs typeface="Times New Roman" panose="02020603050405020304" pitchFamily="18" charset="0"/>
              </a:rPr>
              <a:t>Significant improvement in </a:t>
            </a:r>
            <a:r>
              <a:rPr lang="en-US" altLang="zh-CN" sz="1600" dirty="0">
                <a:solidFill>
                  <a:srgbClr val="C00000"/>
                </a:solidFill>
                <a:latin typeface="Times New Roman" panose="02020603050405020304" pitchFamily="18" charset="0"/>
                <a:cs typeface="Times New Roman" panose="02020603050405020304" pitchFamily="18" charset="0"/>
              </a:rPr>
              <a:t>model performance</a:t>
            </a:r>
            <a:r>
              <a:rPr lang="en-US" altLang="zh-CN" sz="1600" dirty="0">
                <a:latin typeface="Times New Roman" panose="02020603050405020304" pitchFamily="18" charset="0"/>
                <a:cs typeface="Times New Roman" panose="02020603050405020304" pitchFamily="18" charset="0"/>
              </a:rPr>
              <a:t> and </a:t>
            </a:r>
            <a:r>
              <a:rPr lang="en-US" altLang="zh-CN" sz="1600" dirty="0">
                <a:solidFill>
                  <a:srgbClr val="C00000"/>
                </a:solidFill>
                <a:latin typeface="Times New Roman" panose="02020603050405020304" pitchFamily="18" charset="0"/>
                <a:cs typeface="Times New Roman" panose="02020603050405020304" pitchFamily="18" charset="0"/>
              </a:rPr>
              <a:t>stability</a:t>
            </a:r>
          </a:p>
          <a:p>
            <a:pPr marL="285750" indent="-285750">
              <a:lnSpc>
                <a:spcPct val="150000"/>
              </a:lnSpc>
              <a:buFont typeface="Wingdings" panose="05000000000000000000" charset="0"/>
              <a:buChar char="l"/>
            </a:pPr>
            <a:r>
              <a:rPr lang="en-US" altLang="zh-CN" sz="1600" dirty="0">
                <a:latin typeface="Times New Roman" panose="02020603050405020304" pitchFamily="18" charset="0"/>
                <a:cs typeface="Times New Roman" panose="02020603050405020304" pitchFamily="18" charset="0"/>
              </a:rPr>
              <a:t>Achieves </a:t>
            </a:r>
            <a:r>
              <a:rPr lang="en-US" altLang="zh-CN" sz="1600" dirty="0">
                <a:solidFill>
                  <a:srgbClr val="C00000"/>
                </a:solidFill>
                <a:latin typeface="Times New Roman" panose="02020603050405020304" pitchFamily="18" charset="0"/>
                <a:cs typeface="Times New Roman" panose="02020603050405020304" pitchFamily="18" charset="0"/>
              </a:rPr>
              <a:t>70% </a:t>
            </a:r>
            <a:r>
              <a:rPr lang="en-US" altLang="zh-CN" sz="1600" dirty="0">
                <a:latin typeface="Times New Roman" panose="02020603050405020304" pitchFamily="18" charset="0"/>
                <a:cs typeface="Times New Roman" panose="02020603050405020304" pitchFamily="18" charset="0"/>
              </a:rPr>
              <a:t>avg. compression on MNIST, </a:t>
            </a:r>
            <a:r>
              <a:rPr lang="en-US" altLang="zh-CN" sz="1600" dirty="0">
                <a:solidFill>
                  <a:srgbClr val="C00000"/>
                </a:solidFill>
                <a:latin typeface="Times New Roman" panose="02020603050405020304" pitchFamily="18" charset="0"/>
                <a:cs typeface="Times New Roman" panose="02020603050405020304" pitchFamily="18" charset="0"/>
              </a:rPr>
              <a:t>63%</a:t>
            </a:r>
            <a:r>
              <a:rPr lang="en-US" altLang="zh-CN" sz="1600" dirty="0">
                <a:latin typeface="Times New Roman" panose="02020603050405020304" pitchFamily="18" charset="0"/>
                <a:cs typeface="Times New Roman" panose="02020603050405020304" pitchFamily="18" charset="0"/>
              </a:rPr>
              <a:t> on CIFAR-10</a:t>
            </a:r>
          </a:p>
          <a:p>
            <a:pPr marL="285750" indent="-285750">
              <a:lnSpc>
                <a:spcPct val="150000"/>
              </a:lnSpc>
              <a:buFont typeface="Wingdings" panose="05000000000000000000" charset="0"/>
              <a:buChar char="l"/>
            </a:pPr>
            <a:r>
              <a:rPr lang="en-US" altLang="zh-CN" sz="1600" dirty="0">
                <a:latin typeface="Times New Roman" panose="02020603050405020304" pitchFamily="18" charset="0"/>
                <a:cs typeface="Times New Roman" panose="02020603050405020304" pitchFamily="18" charset="0"/>
              </a:rPr>
              <a:t>Maintains accuracy with minimal loss</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19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5"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16"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17"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1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13" name="object 6"/>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Outline</a:t>
            </a:r>
            <a:endParaRPr lang="en-US" altLang="zh-CN" sz="3200" kern="0" dirty="0">
              <a:latin typeface="Times New Roman" panose="02020603050405020304" pitchFamily="18" charset="0"/>
              <a:cs typeface="Times New Roman" panose="02020603050405020304" pitchFamily="18" charset="0"/>
            </a:endParaRPr>
          </a:p>
        </p:txBody>
      </p:sp>
      <p:sp>
        <p:nvSpPr>
          <p:cNvPr id="2" name="object 9">
            <a:extLst>
              <a:ext uri="{FF2B5EF4-FFF2-40B4-BE49-F238E27FC236}">
                <a16:creationId xmlns:a16="http://schemas.microsoft.com/office/drawing/2014/main" id="{0B9968D0-C079-686F-8E20-EA6B39789552}"/>
              </a:ext>
            </a:extLst>
          </p:cNvPr>
          <p:cNvSpPr txBox="1"/>
          <p:nvPr/>
        </p:nvSpPr>
        <p:spPr>
          <a:xfrm>
            <a:off x="914400" y="1828800"/>
            <a:ext cx="8991600" cy="3486211"/>
          </a:xfrm>
          <a:prstGeom prst="rect">
            <a:avLst/>
          </a:prstGeom>
        </p:spPr>
        <p:txBody>
          <a:bodyPr vert="horz" wrap="square" lIns="0" tIns="13335" rIns="0" bIns="0" rtlCol="0">
            <a:spAutoFit/>
          </a:bodyPr>
          <a:lstStyle/>
          <a:p>
            <a:pPr marL="336550" indent="-324485">
              <a:lnSpc>
                <a:spcPct val="100000"/>
              </a:lnSpc>
              <a:spcBef>
                <a:spcPts val="105"/>
              </a:spcBef>
              <a:buSzPct val="96875"/>
              <a:buFont typeface="Wingdings"/>
              <a:buChar char=""/>
              <a:tabLst>
                <a:tab pos="337185" algn="l"/>
              </a:tabLst>
            </a:pPr>
            <a:r>
              <a:rPr sz="3200" b="1" dirty="0">
                <a:solidFill>
                  <a:srgbClr val="2D75B6"/>
                </a:solidFill>
                <a:latin typeface="Times New Roman" panose="02020603050405020304" pitchFamily="18" charset="0"/>
                <a:cs typeface="Times New Roman" panose="02020603050405020304" pitchFamily="18" charset="0"/>
              </a:rPr>
              <a:t>Background &amp; Motivation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spcBef>
                <a:spcPts val="105"/>
              </a:spcBef>
              <a:buSzPct val="96875"/>
              <a:buFont typeface="Wingdings"/>
              <a:buChar char=""/>
              <a:tabLst>
                <a:tab pos="337185" algn="l"/>
              </a:tabLst>
            </a:pPr>
            <a:r>
              <a:rPr sz="3200" b="1" dirty="0">
                <a:solidFill>
                  <a:schemeClr val="bg1">
                    <a:lumMod val="50000"/>
                  </a:schemeClr>
                </a:solidFill>
                <a:latin typeface="Times New Roman" panose="02020603050405020304" pitchFamily="18" charset="0"/>
                <a:cs typeface="Times New Roman" panose="02020603050405020304" pitchFamily="18" charset="0"/>
              </a:rPr>
              <a:t>Related Work &amp; </a:t>
            </a:r>
            <a:r>
              <a:rPr lang="en-US" sz="3200" b="1" dirty="0">
                <a:solidFill>
                  <a:schemeClr val="bg1">
                    <a:lumMod val="50000"/>
                  </a:schemeClr>
                </a:solidFill>
                <a:latin typeface="Times New Roman" panose="02020603050405020304" pitchFamily="18" charset="0"/>
                <a:cs typeface="Times New Roman" panose="02020603050405020304" pitchFamily="18" charset="0"/>
              </a:rPr>
              <a:t>System Model</a:t>
            </a:r>
            <a:endParaRPr sz="3200" b="1" dirty="0">
              <a:solidFill>
                <a:schemeClr val="bg1">
                  <a:lumMod val="50000"/>
                </a:schemeClr>
              </a:solidFill>
              <a:latin typeface="Times New Roman" panose="02020603050405020304" pitchFamily="18" charset="0"/>
              <a:cs typeface="Times New Roman" panose="02020603050405020304" pitchFamily="18" charset="0"/>
            </a:endParaRP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lnSpc>
                <a:spcPct val="100000"/>
              </a:lnSpc>
              <a:spcBef>
                <a:spcPts val="105"/>
              </a:spcBef>
              <a:buSzPct val="96875"/>
              <a:buFont typeface="Wingdings"/>
              <a:buChar char=""/>
              <a:tabLst>
                <a:tab pos="337185" algn="l"/>
              </a:tabLst>
            </a:pPr>
            <a:r>
              <a:rPr lang="en-US" sz="3200" b="1" dirty="0">
                <a:ln w="0"/>
                <a:solidFill>
                  <a:schemeClr val="bg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PCM </a:t>
            </a:r>
            <a:r>
              <a:rPr lang="zh-CN" altLang="zh-CN" sz="3200" b="1" kern="1200" dirty="0">
                <a:solidFill>
                  <a:srgbClr val="7F7F7F"/>
                </a:solidFill>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altLang="zh-CN" sz="3200" b="1" kern="1200" dirty="0">
                <a:solidFill>
                  <a:srgbClr val="7F7F7F"/>
                </a:solidFill>
                <a:effectLst/>
                <a:latin typeface="Times New Roman" panose="02020603050405020304" pitchFamily="18" charset="0"/>
                <a:ea typeface="Times New Roman" panose="02020603050405020304" pitchFamily="18" charset="0"/>
                <a:cs typeface="Times New Roman" panose="02020603050405020304" pitchFamily="18" charset="0"/>
              </a:rPr>
              <a:t> OPM</a:t>
            </a:r>
            <a:endParaRPr lang="en-US" sz="3200" b="1" dirty="0">
              <a:ln w="0"/>
              <a:solidFill>
                <a:schemeClr val="bg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336550" indent="-324485">
              <a:lnSpc>
                <a:spcPct val="100000"/>
              </a:lnSpc>
              <a:spcBef>
                <a:spcPts val="105"/>
              </a:spcBef>
              <a:buSzPct val="96875"/>
              <a:buFont typeface="Wingdings"/>
              <a:buChar char=""/>
              <a:tabLst>
                <a:tab pos="337185" algn="l"/>
              </a:tabLst>
            </a:pPr>
            <a:endParaRPr sz="315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spc="-15" dirty="0">
                <a:solidFill>
                  <a:srgbClr val="7E7E7E"/>
                </a:solidFill>
                <a:latin typeface="Times New Roman" panose="02020603050405020304" pitchFamily="18" charset="0"/>
                <a:cs typeface="Times New Roman" panose="02020603050405020304" pitchFamily="18" charset="0"/>
              </a:rPr>
              <a:t>Evaluation </a:t>
            </a:r>
            <a:r>
              <a:rPr sz="3200" b="1" dirty="0">
                <a:solidFill>
                  <a:srgbClr val="7E7E7E"/>
                </a:solidFill>
                <a:latin typeface="Times New Roman" panose="02020603050405020304" pitchFamily="18" charset="0"/>
                <a:cs typeface="Times New Roman" panose="02020603050405020304" pitchFamily="18" charset="0"/>
              </a:rPr>
              <a:t>&amp;</a:t>
            </a:r>
            <a:r>
              <a:rPr sz="3200" b="1" spc="-40" dirty="0">
                <a:solidFill>
                  <a:srgbClr val="7E7E7E"/>
                </a:solidFill>
                <a:latin typeface="Times New Roman" panose="02020603050405020304" pitchFamily="18" charset="0"/>
                <a:cs typeface="Times New Roman" panose="02020603050405020304" pitchFamily="18" charset="0"/>
              </a:rPr>
              <a:t> </a:t>
            </a:r>
            <a:r>
              <a:rPr sz="3200" b="1" spc="-5" dirty="0">
                <a:solidFill>
                  <a:srgbClr val="7E7E7E"/>
                </a:solidFill>
                <a:latin typeface="Times New Roman" panose="02020603050405020304" pitchFamily="18" charset="0"/>
                <a:cs typeface="Times New Roman" panose="02020603050405020304" pitchFamily="18" charset="0"/>
              </a:rPr>
              <a:t>Conclusion</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DEA8CE-7ACC-F59C-A006-F5B8A192BC78}"/>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089819AE-2155-8548-F275-A3B686052707}"/>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20</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17C0C6A2-8CA1-DE24-E10E-8F7C765729A5}"/>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FF1F831B-1929-7ACE-8BD4-75E8C7D29EE8}"/>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C379A71C-4743-F737-6A6C-3F9BE28A5AAE}"/>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C8791EEB-578D-140E-4D7E-7B4E83671ACC}"/>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DE418A47-617E-14FB-61CB-E71D27E929BF}"/>
              </a:ext>
            </a:extLst>
          </p:cNvPr>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Evaluation</a:t>
            </a:r>
          </a:p>
        </p:txBody>
      </p:sp>
      <p:sp>
        <p:nvSpPr>
          <p:cNvPr id="37" name="object 2">
            <a:extLst>
              <a:ext uri="{FF2B5EF4-FFF2-40B4-BE49-F238E27FC236}">
                <a16:creationId xmlns:a16="http://schemas.microsoft.com/office/drawing/2014/main" id="{1AE1B0AF-7E86-DA28-3A3D-B4A6CCF25517}"/>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内容占位符 12">
            <a:extLst>
              <a:ext uri="{FF2B5EF4-FFF2-40B4-BE49-F238E27FC236}">
                <a16:creationId xmlns:a16="http://schemas.microsoft.com/office/drawing/2014/main" id="{09312E7D-DC46-6547-6B53-D0BE2CB427A0}"/>
              </a:ext>
            </a:extLst>
          </p:cNvPr>
          <p:cNvSpPr txBox="1">
            <a:spLocks/>
          </p:cNvSpPr>
          <p:nvPr/>
        </p:nvSpPr>
        <p:spPr>
          <a:xfrm>
            <a:off x="416224" y="1196752"/>
            <a:ext cx="11089976" cy="2231380"/>
          </a:xfrm>
          <a:prstGeom prst="rect">
            <a:avLst/>
          </a:prstGeom>
        </p:spPr>
        <p:txBody>
          <a:bodyPr wrap="square" lIns="0" tIns="0" rIns="0" bIns="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Simulation experiments of OPM</a:t>
            </a:r>
          </a:p>
          <a:p>
            <a:pPr marL="685800" marR="0" lvl="1" indent="-228600" algn="l" defTabSz="914400" rtl="0" eaLnBrk="0" fontAlgn="base" latinLnBrk="0" hangingPunct="0">
              <a:lnSpc>
                <a:spcPct val="150000"/>
              </a:lnSpc>
              <a:spcBef>
                <a:spcPct val="10000"/>
              </a:spcBef>
              <a:spcAft>
                <a:spcPct val="10000"/>
              </a:spcAft>
              <a:buClrTx/>
              <a:buSzTx/>
              <a:buFont typeface="Wingdings" panose="05000000000000000000" pitchFamily="2" charset="2"/>
              <a:buChar char="Ø"/>
              <a:tabLst/>
              <a:defRPr/>
            </a:pPr>
            <a:r>
              <a:rPr kumimoji="0" lang="en-US" altLang="zh-CN"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Comparative Experiments (with compression strategy uniformly using PCM)</a:t>
            </a:r>
          </a:p>
          <a:p>
            <a:pPr marL="1212850" marR="0" lvl="2" indent="-285750" algn="l" defTabSz="914400" rtl="0" eaLnBrk="0" fontAlgn="base" latinLnBrk="0" hangingPunct="0">
              <a:lnSpc>
                <a:spcPct val="150000"/>
              </a:lnSpc>
              <a:spcBef>
                <a:spcPct val="10000"/>
              </a:spcBef>
              <a:spcAft>
                <a:spcPct val="10000"/>
              </a:spcAft>
              <a:buClr>
                <a:prstClr val="black"/>
              </a:buClr>
              <a:buSzTx/>
              <a:buFont typeface="Wingdings" panose="05000000000000000000" pitchFamily="2" charset="2"/>
              <a:buChar char="l"/>
              <a:tabLst/>
              <a:defRPr/>
            </a:pPr>
            <a:r>
              <a:rPr kumimoji="0" lang="en-US" altLang="zh-CN" sz="160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PM: A piecewise noise injection method based on standard perturbation techniques for differential privacy.</a:t>
            </a:r>
          </a:p>
          <a:p>
            <a:pPr marL="1212850" lvl="2" indent="-285750" eaLnBrk="0" fontAlgn="base" hangingPunct="0">
              <a:lnSpc>
                <a:spcPct val="150000"/>
              </a:lnSpc>
              <a:spcBef>
                <a:spcPct val="10000"/>
              </a:spcBef>
              <a:spcAft>
                <a:spcPct val="10000"/>
              </a:spcAft>
              <a:buClr>
                <a:prstClr val="black"/>
              </a:buClr>
              <a:buFont typeface="Wingdings" panose="05000000000000000000" pitchFamily="2" charset="2"/>
              <a:buChar char="l"/>
              <a:defRPr/>
            </a:pPr>
            <a:r>
              <a:rPr lang="en-US" altLang="zh-CN" sz="1600" dirty="0">
                <a:latin typeface="Times New Roman" panose="02020603050405020304" pitchFamily="18" charset="0"/>
                <a:cs typeface="Times New Roman" panose="02020603050405020304" pitchFamily="18" charset="0"/>
              </a:rPr>
              <a:t>Laplace Mechanism: A privacy-preserving method based on Laplace noise addition.</a:t>
            </a:r>
            <a:endParaRPr kumimoji="0" lang="en-US" altLang="zh-CN" sz="160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5" name="圆角矩形 13">
            <a:extLst>
              <a:ext uri="{FF2B5EF4-FFF2-40B4-BE49-F238E27FC236}">
                <a16:creationId xmlns:a16="http://schemas.microsoft.com/office/drawing/2014/main" id="{251154E7-0B07-1A42-0832-81F9CC319BFD}"/>
              </a:ext>
            </a:extLst>
          </p:cNvPr>
          <p:cNvSpPr/>
          <p:nvPr/>
        </p:nvSpPr>
        <p:spPr>
          <a:xfrm>
            <a:off x="1523999" y="5330301"/>
            <a:ext cx="8686800" cy="1261370"/>
          </a:xfrm>
          <a:prstGeom prst="roundRect">
            <a:avLst/>
          </a:prstGeom>
          <a:noFill/>
          <a:ln w="28575">
            <a:solidFill>
              <a:schemeClr val="tx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5">
            <a:extLst>
              <a:ext uri="{FF2B5EF4-FFF2-40B4-BE49-F238E27FC236}">
                <a16:creationId xmlns:a16="http://schemas.microsoft.com/office/drawing/2014/main" id="{D4ACC93B-8996-A061-E615-B5B3FB3A0706}"/>
              </a:ext>
            </a:extLst>
          </p:cNvPr>
          <p:cNvSpPr txBox="1"/>
          <p:nvPr/>
        </p:nvSpPr>
        <p:spPr>
          <a:xfrm>
            <a:off x="1828800" y="5356013"/>
            <a:ext cx="8604450" cy="115608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charset="0"/>
              <a:buChar char="l"/>
              <a:tabLst/>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Higher </a:t>
            </a: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accuracy</a:t>
            </a: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&amp; faster </a:t>
            </a: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convergence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charset="0"/>
              <a:buChar char="l"/>
              <a:tabLst/>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Noise has </a:t>
            </a: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lower variance</a:t>
            </a: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stays closer to original data</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charset="0"/>
              <a:buChar char="l"/>
              <a:tabLst/>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Reduces information </a:t>
            </a:r>
            <a:r>
              <a:rPr kumimoji="0" lang="en-US" altLang="zh-CN" sz="16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loss, preserves model quality</a:t>
            </a:r>
            <a:endParaRPr kumimoji="0" lang="zh-CN" altLang="en-US" sz="16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90BD40E3-AC76-4293-024E-83D17AAEC24E}"/>
              </a:ext>
            </a:extLst>
          </p:cNvPr>
          <p:cNvPicPr>
            <a:picLocks noChangeAspect="1"/>
          </p:cNvPicPr>
          <p:nvPr/>
        </p:nvPicPr>
        <p:blipFill>
          <a:blip r:embed="rId4"/>
          <a:stretch>
            <a:fillRect/>
          </a:stretch>
        </p:blipFill>
        <p:spPr>
          <a:xfrm>
            <a:off x="2834364" y="3151668"/>
            <a:ext cx="6370872" cy="1999661"/>
          </a:xfrm>
          <a:prstGeom prst="rect">
            <a:avLst/>
          </a:prstGeom>
        </p:spPr>
      </p:pic>
    </p:spTree>
    <p:extLst>
      <p:ext uri="{BB962C8B-B14F-4D97-AF65-F5344CB8AC3E}">
        <p14:creationId xmlns:p14="http://schemas.microsoft.com/office/powerpoint/2010/main" val="392982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77F3B1-FE9E-149A-F087-B90F2E7DE81E}"/>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27240242-7186-062F-C0CA-05B68FDB48D4}"/>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21</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FB8B7636-85B4-92BC-3E10-81BB8968B3AD}"/>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A1579420-3A4F-88AB-25CF-CE3FC42A67BF}"/>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A0975531-5CBB-D40A-80BD-B198F81F06FB}"/>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933DCBB9-3276-54B4-2BE4-4AFF7DD4513B}"/>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B35E8B55-59E7-4623-50FA-B34171013E0D}"/>
              </a:ext>
            </a:extLst>
          </p:cNvPr>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Evaluation</a:t>
            </a:r>
          </a:p>
        </p:txBody>
      </p:sp>
      <p:sp>
        <p:nvSpPr>
          <p:cNvPr id="37" name="object 2">
            <a:extLst>
              <a:ext uri="{FF2B5EF4-FFF2-40B4-BE49-F238E27FC236}">
                <a16:creationId xmlns:a16="http://schemas.microsoft.com/office/drawing/2014/main" id="{C7B64C06-DA25-08A0-23AE-ED402773A6BA}"/>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内容占位符 12">
            <a:extLst>
              <a:ext uri="{FF2B5EF4-FFF2-40B4-BE49-F238E27FC236}">
                <a16:creationId xmlns:a16="http://schemas.microsoft.com/office/drawing/2014/main" id="{AEEE32EA-06ED-3C15-C7FA-1A9F85F9FD67}"/>
              </a:ext>
            </a:extLst>
          </p:cNvPr>
          <p:cNvSpPr txBox="1">
            <a:spLocks/>
          </p:cNvSpPr>
          <p:nvPr/>
        </p:nvSpPr>
        <p:spPr>
          <a:xfrm>
            <a:off x="416224" y="1196752"/>
            <a:ext cx="11089976" cy="646331"/>
          </a:xfrm>
          <a:prstGeom prst="rect">
            <a:avLst/>
          </a:prstGeom>
        </p:spPr>
        <p:txBody>
          <a:bodyPr wrap="square" lIns="0" tIns="0" rIns="0" bIns="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Simulation experiments of </a:t>
            </a:r>
            <a:r>
              <a:rPr kumimoji="0" lang="en-US" altLang="zh-CN" sz="2400" b="1" i="0" u="none" strike="noStrike" kern="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FedCP</a:t>
            </a:r>
            <a:endPar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4" name="圆角矩形 13">
            <a:extLst>
              <a:ext uri="{FF2B5EF4-FFF2-40B4-BE49-F238E27FC236}">
                <a16:creationId xmlns:a16="http://schemas.microsoft.com/office/drawing/2014/main" id="{EF360FCE-8349-E332-046A-C9D93F7578B2}"/>
              </a:ext>
            </a:extLst>
          </p:cNvPr>
          <p:cNvSpPr/>
          <p:nvPr/>
        </p:nvSpPr>
        <p:spPr>
          <a:xfrm>
            <a:off x="6787952" y="1864854"/>
            <a:ext cx="4388809" cy="3697746"/>
          </a:xfrm>
          <a:prstGeom prst="roundRect">
            <a:avLst/>
          </a:prstGeom>
          <a:noFill/>
          <a:ln w="28575">
            <a:solidFill>
              <a:schemeClr val="tx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ahoma"/>
              <a:ea typeface="+mn-ea"/>
              <a:cs typeface="+mn-cs"/>
            </a:endParaRPr>
          </a:p>
        </p:txBody>
      </p:sp>
      <p:pic>
        <p:nvPicPr>
          <p:cNvPr id="9" name="图片 8">
            <a:extLst>
              <a:ext uri="{FF2B5EF4-FFF2-40B4-BE49-F238E27FC236}">
                <a16:creationId xmlns:a16="http://schemas.microsoft.com/office/drawing/2014/main" id="{5812C133-FFE5-8F8A-B1A9-B3C7B1877ECD}"/>
              </a:ext>
            </a:extLst>
          </p:cNvPr>
          <p:cNvPicPr>
            <a:picLocks noChangeAspect="1"/>
          </p:cNvPicPr>
          <p:nvPr/>
        </p:nvPicPr>
        <p:blipFill>
          <a:blip r:embed="rId4"/>
          <a:stretch>
            <a:fillRect/>
          </a:stretch>
        </p:blipFill>
        <p:spPr>
          <a:xfrm>
            <a:off x="1576883" y="1864854"/>
            <a:ext cx="4211960" cy="1373645"/>
          </a:xfrm>
          <a:prstGeom prst="rect">
            <a:avLst/>
          </a:prstGeom>
        </p:spPr>
      </p:pic>
      <p:pic>
        <p:nvPicPr>
          <p:cNvPr id="10" name="图片 9">
            <a:extLst>
              <a:ext uri="{FF2B5EF4-FFF2-40B4-BE49-F238E27FC236}">
                <a16:creationId xmlns:a16="http://schemas.microsoft.com/office/drawing/2014/main" id="{1AB62803-E5D3-7BDA-CEF0-BFE3561A8577}"/>
              </a:ext>
            </a:extLst>
          </p:cNvPr>
          <p:cNvPicPr>
            <a:picLocks noChangeAspect="1"/>
          </p:cNvPicPr>
          <p:nvPr/>
        </p:nvPicPr>
        <p:blipFill>
          <a:blip r:embed="rId5"/>
          <a:stretch>
            <a:fillRect/>
          </a:stretch>
        </p:blipFill>
        <p:spPr>
          <a:xfrm>
            <a:off x="1495872" y="3436585"/>
            <a:ext cx="4257565" cy="1422916"/>
          </a:xfrm>
          <a:prstGeom prst="rect">
            <a:avLst/>
          </a:prstGeom>
        </p:spPr>
      </p:pic>
      <p:pic>
        <p:nvPicPr>
          <p:cNvPr id="12" name="图片 11">
            <a:extLst>
              <a:ext uri="{FF2B5EF4-FFF2-40B4-BE49-F238E27FC236}">
                <a16:creationId xmlns:a16="http://schemas.microsoft.com/office/drawing/2014/main" id="{72E965E1-A45D-47EA-E06D-72BDBEBDEE1D}"/>
              </a:ext>
            </a:extLst>
          </p:cNvPr>
          <p:cNvPicPr>
            <a:picLocks noChangeAspect="1"/>
          </p:cNvPicPr>
          <p:nvPr/>
        </p:nvPicPr>
        <p:blipFill>
          <a:blip r:embed="rId6"/>
          <a:stretch>
            <a:fillRect/>
          </a:stretch>
        </p:blipFill>
        <p:spPr>
          <a:xfrm>
            <a:off x="1522066" y="5069854"/>
            <a:ext cx="4257565" cy="1416361"/>
          </a:xfrm>
          <a:prstGeom prst="rect">
            <a:avLst/>
          </a:prstGeom>
        </p:spPr>
      </p:pic>
      <p:cxnSp>
        <p:nvCxnSpPr>
          <p:cNvPr id="14" name="直接箭头连接符 13">
            <a:extLst>
              <a:ext uri="{FF2B5EF4-FFF2-40B4-BE49-F238E27FC236}">
                <a16:creationId xmlns:a16="http://schemas.microsoft.com/office/drawing/2014/main" id="{BF376CAD-7428-86B8-2610-2B1BE980D7F2}"/>
              </a:ext>
            </a:extLst>
          </p:cNvPr>
          <p:cNvCxnSpPr>
            <a:cxnSpLocks/>
          </p:cNvCxnSpPr>
          <p:nvPr/>
        </p:nvCxnSpPr>
        <p:spPr bwMode="auto">
          <a:xfrm flipV="1">
            <a:off x="5696123" y="2362200"/>
            <a:ext cx="1314277" cy="48000"/>
          </a:xfrm>
          <a:prstGeom prst="straightConnector1">
            <a:avLst/>
          </a:prstGeom>
          <a:noFill/>
          <a:ln w="127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cxnSp>
        <p:nvCxnSpPr>
          <p:cNvPr id="15" name="直接箭头连接符 14">
            <a:extLst>
              <a:ext uri="{FF2B5EF4-FFF2-40B4-BE49-F238E27FC236}">
                <a16:creationId xmlns:a16="http://schemas.microsoft.com/office/drawing/2014/main" id="{6E9C94CB-78B1-56E6-2B2D-C780DF785502}"/>
              </a:ext>
            </a:extLst>
          </p:cNvPr>
          <p:cNvCxnSpPr>
            <a:cxnSpLocks/>
            <a:stCxn id="10" idx="3"/>
          </p:cNvCxnSpPr>
          <p:nvPr/>
        </p:nvCxnSpPr>
        <p:spPr bwMode="auto">
          <a:xfrm flipV="1">
            <a:off x="5753437" y="3581400"/>
            <a:ext cx="1230769" cy="566643"/>
          </a:xfrm>
          <a:prstGeom prst="straightConnector1">
            <a:avLst/>
          </a:prstGeom>
          <a:noFill/>
          <a:ln w="127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cxnSp>
        <p:nvCxnSpPr>
          <p:cNvPr id="16" name="直接箭头连接符 15">
            <a:extLst>
              <a:ext uri="{FF2B5EF4-FFF2-40B4-BE49-F238E27FC236}">
                <a16:creationId xmlns:a16="http://schemas.microsoft.com/office/drawing/2014/main" id="{A33C59D2-2B22-84E6-C8BC-E0A5C2F3975E}"/>
              </a:ext>
            </a:extLst>
          </p:cNvPr>
          <p:cNvCxnSpPr>
            <a:cxnSpLocks/>
          </p:cNvCxnSpPr>
          <p:nvPr/>
        </p:nvCxnSpPr>
        <p:spPr bwMode="auto">
          <a:xfrm flipV="1">
            <a:off x="5788843" y="3619502"/>
            <a:ext cx="1195363" cy="1527002"/>
          </a:xfrm>
          <a:prstGeom prst="straightConnector1">
            <a:avLst/>
          </a:prstGeom>
          <a:noFill/>
          <a:ln w="127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cxnSp>
        <p:nvCxnSpPr>
          <p:cNvPr id="17" name="直接箭头连接符 16">
            <a:extLst>
              <a:ext uri="{FF2B5EF4-FFF2-40B4-BE49-F238E27FC236}">
                <a16:creationId xmlns:a16="http://schemas.microsoft.com/office/drawing/2014/main" id="{F5B54A54-062B-D70F-9352-8A80F1B8516C}"/>
              </a:ext>
            </a:extLst>
          </p:cNvPr>
          <p:cNvCxnSpPr>
            <a:cxnSpLocks/>
            <a:stCxn id="12" idx="3"/>
          </p:cNvCxnSpPr>
          <p:nvPr/>
        </p:nvCxnSpPr>
        <p:spPr bwMode="auto">
          <a:xfrm flipV="1">
            <a:off x="5779631" y="4800600"/>
            <a:ext cx="1230769" cy="977435"/>
          </a:xfrm>
          <a:prstGeom prst="straightConnector1">
            <a:avLst/>
          </a:prstGeom>
          <a:noFill/>
          <a:ln w="127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p:spPr>
      </p:cxnSp>
      <p:sp>
        <p:nvSpPr>
          <p:cNvPr id="23" name="文本框 22">
            <a:extLst>
              <a:ext uri="{FF2B5EF4-FFF2-40B4-BE49-F238E27FC236}">
                <a16:creationId xmlns:a16="http://schemas.microsoft.com/office/drawing/2014/main" id="{DC8881B2-5853-E887-F0DC-6C2B98201F1F}"/>
              </a:ext>
            </a:extLst>
          </p:cNvPr>
          <p:cNvSpPr txBox="1"/>
          <p:nvPr/>
        </p:nvSpPr>
        <p:spPr>
          <a:xfrm>
            <a:off x="6858001" y="2080922"/>
            <a:ext cx="4394268" cy="3366563"/>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r>
              <a:rPr kumimoji="0" lang="en-US" altLang="zh-CN" b="0" i="0"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FedCP</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improves </a:t>
            </a:r>
            <a:r>
              <a:rPr kumimoji="0" lang="en-US" altLang="zh-CN" b="0"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efficiency</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 with minimal accuracy loss</a:t>
            </a: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endParaRPr lang="en-US" altLang="zh-CN" dirty="0">
              <a:solidFill>
                <a:srgbClr val="000000"/>
              </a:solidFill>
              <a:latin typeface="Times New Roman" panose="02020603050405020304" pitchFamily="18" charset="0"/>
              <a:ea typeface="宋体" pitchFamily="2" charset="-122"/>
              <a:cs typeface="Times New Roman" panose="02020603050405020304"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r>
              <a:rPr kumimoji="0" lang="en-US" altLang="zh-CN" b="0"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Performance gap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with baseline widens as clients increase</a:t>
            </a:r>
          </a:p>
          <a:p>
            <a:pPr marR="0" lvl="0" algn="l" defTabSz="914400" rtl="0" eaLnBrk="1" fontAlgn="base" latinLnBrk="0" hangingPunct="1">
              <a:lnSpc>
                <a:spcPct val="150000"/>
              </a:lnSpc>
              <a:spcBef>
                <a:spcPct val="0"/>
              </a:spcBef>
              <a:spcAft>
                <a:spcPct val="0"/>
              </a:spcAft>
              <a:buClrTx/>
              <a:buSzTx/>
              <a:tabLst/>
              <a:defRPr/>
            </a:pPr>
            <a:endPar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r>
              <a:rPr kumimoji="0" lang="en-US" altLang="zh-CN" b="0"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Larger gap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under non-IID, showing robustness &amp; adaptability</a:t>
            </a:r>
            <a:endPar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30" name="矩形 29">
            <a:extLst>
              <a:ext uri="{FF2B5EF4-FFF2-40B4-BE49-F238E27FC236}">
                <a16:creationId xmlns:a16="http://schemas.microsoft.com/office/drawing/2014/main" id="{0ABACD49-1891-DBAD-FE89-18D5EFC3974C}"/>
              </a:ext>
            </a:extLst>
          </p:cNvPr>
          <p:cNvSpPr/>
          <p:nvPr/>
        </p:nvSpPr>
        <p:spPr>
          <a:xfrm>
            <a:off x="628415" y="3886417"/>
            <a:ext cx="726594" cy="326821"/>
          </a:xfrm>
          <a:prstGeom prst="rect">
            <a:avLst/>
          </a:prstGeom>
          <a:ln w="22225">
            <a:solidFill>
              <a:schemeClr val="tx1"/>
            </a:solidFill>
            <a:prstDash val="dash"/>
          </a:ln>
        </p:spPr>
        <p:txBody>
          <a:bodyPr wrap="square">
            <a:spAutoFit/>
          </a:bodyPr>
          <a:lstStyle/>
          <a:p>
            <a:pPr lvl="0">
              <a:lnSpc>
                <a:spcPts val="2000"/>
              </a:lnSpc>
              <a:defRPr/>
            </a:pPr>
            <a:r>
              <a:rPr kumimoji="0" lang="en-US" altLang="zh-CN" sz="14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Iid</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data</a:t>
            </a:r>
          </a:p>
        </p:txBody>
      </p:sp>
      <p:sp>
        <p:nvSpPr>
          <p:cNvPr id="32" name="矩形 31">
            <a:extLst>
              <a:ext uri="{FF2B5EF4-FFF2-40B4-BE49-F238E27FC236}">
                <a16:creationId xmlns:a16="http://schemas.microsoft.com/office/drawing/2014/main" id="{C66E6186-5A31-FE62-00EC-23E85297A632}"/>
              </a:ext>
            </a:extLst>
          </p:cNvPr>
          <p:cNvSpPr/>
          <p:nvPr/>
        </p:nvSpPr>
        <p:spPr>
          <a:xfrm>
            <a:off x="318515" y="5551714"/>
            <a:ext cx="1094302" cy="326821"/>
          </a:xfrm>
          <a:prstGeom prst="rect">
            <a:avLst/>
          </a:prstGeom>
          <a:ln w="22225">
            <a:solidFill>
              <a:schemeClr val="tx1"/>
            </a:solidFill>
            <a:prstDash val="dash"/>
          </a:ln>
        </p:spPr>
        <p:txBody>
          <a:bodyPr wrap="square">
            <a:spAutoFit/>
          </a:bodyPr>
          <a:lstStyle/>
          <a:p>
            <a:pPr lvl="0">
              <a:lnSpc>
                <a:spcPts val="2000"/>
              </a:lnSpc>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Non-</a:t>
            </a:r>
            <a:r>
              <a:rPr lang="en-US" altLang="zh-CN" sz="14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id data</a:t>
            </a:r>
          </a:p>
        </p:txBody>
      </p:sp>
    </p:spTree>
    <p:extLst>
      <p:ext uri="{BB962C8B-B14F-4D97-AF65-F5344CB8AC3E}">
        <p14:creationId xmlns:p14="http://schemas.microsoft.com/office/powerpoint/2010/main" val="707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613E78-0F70-D1D0-E93B-B1FB58799B5C}"/>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26998348-38E5-E4DC-39A7-A88A124CB89D}"/>
              </a:ext>
            </a:extLst>
          </p:cNvPr>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22</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a:extLst>
              <a:ext uri="{FF2B5EF4-FFF2-40B4-BE49-F238E27FC236}">
                <a16:creationId xmlns:a16="http://schemas.microsoft.com/office/drawing/2014/main" id="{09A93F2B-824D-FB56-2E66-D4F0293C0D52}"/>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a:extLst>
              <a:ext uri="{FF2B5EF4-FFF2-40B4-BE49-F238E27FC236}">
                <a16:creationId xmlns:a16="http://schemas.microsoft.com/office/drawing/2014/main" id="{A52C128F-F98D-CAEC-8579-EC70E35FAF98}"/>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04D91873-206F-A88A-5242-8DF31EBE84C2}"/>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466CDC82-B511-C375-D0CE-1B28255588B0}"/>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25E84BF6-7B40-7758-D828-20CF0F655F78}"/>
              </a:ext>
            </a:extLst>
          </p:cNvPr>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Evaluation</a:t>
            </a:r>
          </a:p>
        </p:txBody>
      </p:sp>
      <p:sp>
        <p:nvSpPr>
          <p:cNvPr id="37" name="object 2">
            <a:extLst>
              <a:ext uri="{FF2B5EF4-FFF2-40B4-BE49-F238E27FC236}">
                <a16:creationId xmlns:a16="http://schemas.microsoft.com/office/drawing/2014/main" id="{0BFAB874-DA58-5032-5DF6-9109B8314C64}"/>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内容占位符 12">
            <a:extLst>
              <a:ext uri="{FF2B5EF4-FFF2-40B4-BE49-F238E27FC236}">
                <a16:creationId xmlns:a16="http://schemas.microsoft.com/office/drawing/2014/main" id="{AEEBCF8E-70F1-2783-55E0-032CA0588A7A}"/>
              </a:ext>
            </a:extLst>
          </p:cNvPr>
          <p:cNvSpPr txBox="1">
            <a:spLocks/>
          </p:cNvSpPr>
          <p:nvPr/>
        </p:nvSpPr>
        <p:spPr>
          <a:xfrm>
            <a:off x="416224" y="1196752"/>
            <a:ext cx="11089976" cy="646331"/>
          </a:xfrm>
          <a:prstGeom prst="rect">
            <a:avLst/>
          </a:prstGeom>
        </p:spPr>
        <p:txBody>
          <a:bodyPr wrap="square" lIns="0" tIns="0" rIns="0" bIns="0">
            <a:spAutoFit/>
          </a:bodyPr>
          <a:lstStyle>
            <a:lvl1pPr marL="0">
              <a:defRPr sz="2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Simulation experiments of </a:t>
            </a:r>
            <a:r>
              <a:rPr kumimoji="0" lang="en-US" altLang="zh-CN" sz="2400" b="1" i="0" u="none" strike="noStrike" kern="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FedCP</a:t>
            </a:r>
            <a:endPar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mn-cs"/>
            </a:endParaRPr>
          </a:p>
        </p:txBody>
      </p:sp>
      <p:sp>
        <p:nvSpPr>
          <p:cNvPr id="23" name="文本框 22">
            <a:extLst>
              <a:ext uri="{FF2B5EF4-FFF2-40B4-BE49-F238E27FC236}">
                <a16:creationId xmlns:a16="http://schemas.microsoft.com/office/drawing/2014/main" id="{2A627012-4B1E-420C-3659-47FB9FF16DDF}"/>
              </a:ext>
            </a:extLst>
          </p:cNvPr>
          <p:cNvSpPr txBox="1"/>
          <p:nvPr/>
        </p:nvSpPr>
        <p:spPr>
          <a:xfrm>
            <a:off x="6422571" y="2823619"/>
            <a:ext cx="4829698" cy="2535566"/>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Baseline: All clients use the same compression rate; PM mechanism is used for privacy.</a:t>
            </a: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r>
              <a:rPr kumimoji="0" lang="en-US" altLang="zh-CN" b="0"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Higher final accuracy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and </a:t>
            </a:r>
            <a:r>
              <a:rPr kumimoji="0" lang="en-US" altLang="zh-CN" b="0"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faster convergence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vs. baseline.</a:t>
            </a: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charset="0"/>
              <a:buChar char="l"/>
              <a:tabLst/>
              <a:defRPr/>
            </a:pPr>
            <a:r>
              <a:rPr kumimoji="0" lang="en-US" altLang="zh-CN" b="0"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Tighter communication constraints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rPr>
              <a:t>widen the performance gap.</a:t>
            </a:r>
            <a:endPar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7FE7FCC0-3B27-99EA-A558-4284F68058D5}"/>
              </a:ext>
            </a:extLst>
          </p:cNvPr>
          <p:cNvPicPr>
            <a:picLocks noChangeAspect="1"/>
          </p:cNvPicPr>
          <p:nvPr/>
        </p:nvPicPr>
        <p:blipFill>
          <a:blip r:embed="rId4"/>
          <a:stretch>
            <a:fillRect/>
          </a:stretch>
        </p:blipFill>
        <p:spPr>
          <a:xfrm>
            <a:off x="651542" y="1764688"/>
            <a:ext cx="5048846" cy="5083787"/>
          </a:xfrm>
          <a:prstGeom prst="rect">
            <a:avLst/>
          </a:prstGeom>
        </p:spPr>
      </p:pic>
      <p:sp>
        <p:nvSpPr>
          <p:cNvPr id="4" name="圆角矩形 13">
            <a:extLst>
              <a:ext uri="{FF2B5EF4-FFF2-40B4-BE49-F238E27FC236}">
                <a16:creationId xmlns:a16="http://schemas.microsoft.com/office/drawing/2014/main" id="{2A0E0502-1AE4-BC55-BEC9-B9A29A56F256}"/>
              </a:ext>
            </a:extLst>
          </p:cNvPr>
          <p:cNvSpPr/>
          <p:nvPr/>
        </p:nvSpPr>
        <p:spPr>
          <a:xfrm>
            <a:off x="6400800" y="2743200"/>
            <a:ext cx="4775961" cy="2819400"/>
          </a:xfrm>
          <a:prstGeom prst="roundRect">
            <a:avLst/>
          </a:prstGeom>
          <a:noFill/>
          <a:ln w="28575">
            <a:solidFill>
              <a:schemeClr val="tx1"/>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37186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23</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Conclusion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0"/>
          <p:cNvSpPr>
            <a:spLocks noEditPoints="1"/>
          </p:cNvSpPr>
          <p:nvPr/>
        </p:nvSpPr>
        <p:spPr bwMode="auto">
          <a:xfrm flipH="1">
            <a:off x="4911128" y="2240704"/>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Freeform 11"/>
          <p:cNvSpPr>
            <a:spLocks noEditPoints="1"/>
          </p:cNvSpPr>
          <p:nvPr/>
        </p:nvSpPr>
        <p:spPr bwMode="auto">
          <a:xfrm flipH="1">
            <a:off x="7037583" y="3132586"/>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Freeform 12"/>
          <p:cNvSpPr>
            <a:spLocks noEditPoints="1"/>
          </p:cNvSpPr>
          <p:nvPr/>
        </p:nvSpPr>
        <p:spPr bwMode="auto">
          <a:xfrm flipH="1">
            <a:off x="4926012" y="4010546"/>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Freeform 13"/>
          <p:cNvSpPr>
            <a:spLocks noEditPoints="1"/>
          </p:cNvSpPr>
          <p:nvPr/>
        </p:nvSpPr>
        <p:spPr bwMode="auto">
          <a:xfrm flipH="1">
            <a:off x="7038661" y="4875685"/>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9" name="组合 18"/>
          <p:cNvGrpSpPr/>
          <p:nvPr/>
        </p:nvGrpSpPr>
        <p:grpSpPr>
          <a:xfrm>
            <a:off x="5301274" y="1825477"/>
            <a:ext cx="1136462" cy="1135465"/>
            <a:chOff x="1314269" y="3137941"/>
            <a:chExt cx="1907896" cy="1906222"/>
          </a:xfrm>
        </p:grpSpPr>
        <p:sp>
          <p:nvSpPr>
            <p:cNvPr id="20"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tabLst/>
                <a:defRPr/>
              </a:pPr>
              <a:endParaRPr kumimoji="0" lang="zh-CN" altLang="en-US" sz="1200" b="0" i="0" u="none" strike="noStrike" kern="1200" cap="none" spc="0" normalizeH="0" baseline="0" noProof="0">
                <a:ln>
                  <a:noFill/>
                </a:ln>
                <a:solidFill>
                  <a:srgbClr val="1F497D"/>
                </a:solidFill>
                <a:effectLst/>
                <a:uLnTx/>
                <a:uFillTx/>
                <a:latin typeface="Lifeline JL" panose="00000400000000000000" pitchFamily="2" charset="0"/>
                <a:ea typeface="微软雅黑" panose="020B0503020204020204" pitchFamily="34" charset="-122"/>
                <a:cs typeface="+mn-cs"/>
              </a:endParaRPr>
            </a:p>
          </p:txBody>
        </p:sp>
        <p:sp>
          <p:nvSpPr>
            <p:cNvPr id="22" name="TextBox 14"/>
            <p:cNvSpPr txBox="1"/>
            <p:nvPr/>
          </p:nvSpPr>
          <p:spPr>
            <a:xfrm flipH="1">
              <a:off x="1730444" y="3626055"/>
              <a:ext cx="1045037" cy="878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EEECE1"/>
                  </a:solidFill>
                  <a:effectLst/>
                  <a:uLnTx/>
                  <a:uFillTx/>
                  <a:latin typeface="微软雅黑" panose="020B0503020204020204" pitchFamily="34" charset="-122"/>
                  <a:ea typeface="微软雅黑" panose="020B0503020204020204" pitchFamily="34" charset="-122"/>
                  <a:cs typeface="+mn-cs"/>
                </a:rPr>
                <a:t>01</a:t>
              </a:r>
            </a:p>
          </p:txBody>
        </p:sp>
      </p:grpSp>
      <p:grpSp>
        <p:nvGrpSpPr>
          <p:cNvPr id="23" name="组合 22"/>
          <p:cNvGrpSpPr/>
          <p:nvPr/>
        </p:nvGrpSpPr>
        <p:grpSpPr>
          <a:xfrm>
            <a:off x="5728831" y="2689854"/>
            <a:ext cx="1136462" cy="1135465"/>
            <a:chOff x="1314269" y="3137941"/>
            <a:chExt cx="1907896" cy="1906222"/>
          </a:xfrm>
        </p:grpSpPr>
        <p:sp>
          <p:nvSpPr>
            <p:cNvPr id="24"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tabLst/>
                <a:defRPr/>
              </a:pPr>
              <a:endParaRPr kumimoji="0" lang="zh-CN" altLang="en-US" sz="1200" b="0" i="0" u="none" strike="noStrike" kern="1200" cap="none" spc="0" normalizeH="0" baseline="0" noProof="0">
                <a:ln>
                  <a:noFill/>
                </a:ln>
                <a:solidFill>
                  <a:srgbClr val="1F497D"/>
                </a:solidFill>
                <a:effectLst/>
                <a:uLnTx/>
                <a:uFillTx/>
                <a:latin typeface="Lifeline JL" panose="00000400000000000000" pitchFamily="2" charset="0"/>
                <a:ea typeface="微软雅黑" panose="020B0503020204020204" pitchFamily="34" charset="-122"/>
                <a:cs typeface="+mn-cs"/>
              </a:endParaRPr>
            </a:p>
          </p:txBody>
        </p:sp>
        <p:sp>
          <p:nvSpPr>
            <p:cNvPr id="26" name="TextBox 14"/>
            <p:cNvSpPr txBox="1"/>
            <p:nvPr/>
          </p:nvSpPr>
          <p:spPr>
            <a:xfrm flipH="1">
              <a:off x="1730444" y="3626055"/>
              <a:ext cx="1045037" cy="878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EEECE1"/>
                  </a:solidFill>
                  <a:effectLst/>
                  <a:uLnTx/>
                  <a:uFillTx/>
                  <a:latin typeface="微软雅黑" panose="020B0503020204020204" pitchFamily="34" charset="-122"/>
                  <a:ea typeface="微软雅黑" panose="020B0503020204020204" pitchFamily="34" charset="-122"/>
                  <a:cs typeface="+mn-cs"/>
                </a:rPr>
                <a:t>02</a:t>
              </a:r>
            </a:p>
          </p:txBody>
        </p:sp>
      </p:grpSp>
      <p:grpSp>
        <p:nvGrpSpPr>
          <p:cNvPr id="27" name="组合 26"/>
          <p:cNvGrpSpPr/>
          <p:nvPr/>
        </p:nvGrpSpPr>
        <p:grpSpPr>
          <a:xfrm>
            <a:off x="5271582" y="3566318"/>
            <a:ext cx="1136462" cy="1135465"/>
            <a:chOff x="1314269" y="3137941"/>
            <a:chExt cx="1907896" cy="1906222"/>
          </a:xfrm>
        </p:grpSpPr>
        <p:sp>
          <p:nvSpPr>
            <p:cNvPr id="29"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tabLst/>
                <a:defRPr/>
              </a:pPr>
              <a:endParaRPr kumimoji="0" lang="zh-CN" altLang="en-US" sz="1200" b="0" i="0" u="none" strike="noStrike" kern="1200" cap="none" spc="0" normalizeH="0" baseline="0" noProof="0">
                <a:ln>
                  <a:noFill/>
                </a:ln>
                <a:solidFill>
                  <a:srgbClr val="1F497D"/>
                </a:solidFill>
                <a:effectLst/>
                <a:uLnTx/>
                <a:uFillTx/>
                <a:latin typeface="Lifeline JL" panose="00000400000000000000" pitchFamily="2" charset="0"/>
                <a:ea typeface="微软雅黑" panose="020B0503020204020204" pitchFamily="34" charset="-122"/>
                <a:cs typeface="+mn-cs"/>
              </a:endParaRPr>
            </a:p>
          </p:txBody>
        </p:sp>
        <p:sp>
          <p:nvSpPr>
            <p:cNvPr id="32" name="TextBox 14"/>
            <p:cNvSpPr txBox="1"/>
            <p:nvPr/>
          </p:nvSpPr>
          <p:spPr>
            <a:xfrm flipH="1">
              <a:off x="1730444" y="3626055"/>
              <a:ext cx="1045037" cy="878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EEECE1"/>
                  </a:solidFill>
                  <a:effectLst/>
                  <a:uLnTx/>
                  <a:uFillTx/>
                  <a:latin typeface="微软雅黑" panose="020B0503020204020204" pitchFamily="34" charset="-122"/>
                  <a:ea typeface="微软雅黑" panose="020B0503020204020204" pitchFamily="34" charset="-122"/>
                  <a:cs typeface="+mn-cs"/>
                </a:rPr>
                <a:t>03</a:t>
              </a:r>
            </a:p>
          </p:txBody>
        </p:sp>
      </p:grpSp>
      <p:grpSp>
        <p:nvGrpSpPr>
          <p:cNvPr id="38" name="组合 37"/>
          <p:cNvGrpSpPr/>
          <p:nvPr/>
        </p:nvGrpSpPr>
        <p:grpSpPr>
          <a:xfrm>
            <a:off x="5728831" y="4446989"/>
            <a:ext cx="1136462" cy="1135465"/>
            <a:chOff x="1314269" y="3137941"/>
            <a:chExt cx="1907896" cy="1906222"/>
          </a:xfrm>
        </p:grpSpPr>
        <p:sp>
          <p:nvSpPr>
            <p:cNvPr id="39"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tabLst/>
                <a:defRPr/>
              </a:pPr>
              <a:endParaRPr kumimoji="0" lang="zh-CN" altLang="en-US" sz="1200" b="0" i="0" u="none" strike="noStrike" kern="1200" cap="none" spc="0" normalizeH="0" baseline="0" noProof="0">
                <a:ln>
                  <a:noFill/>
                </a:ln>
                <a:solidFill>
                  <a:srgbClr val="1F497D"/>
                </a:solidFill>
                <a:effectLst/>
                <a:uLnTx/>
                <a:uFillTx/>
                <a:latin typeface="Lifeline JL" panose="00000400000000000000" pitchFamily="2" charset="0"/>
                <a:ea typeface="微软雅黑" panose="020B0503020204020204" pitchFamily="34" charset="-122"/>
                <a:cs typeface="+mn-cs"/>
              </a:endParaRPr>
            </a:p>
          </p:txBody>
        </p:sp>
        <p:sp>
          <p:nvSpPr>
            <p:cNvPr id="41" name="TextBox 14"/>
            <p:cNvSpPr txBox="1"/>
            <p:nvPr/>
          </p:nvSpPr>
          <p:spPr>
            <a:xfrm flipH="1">
              <a:off x="1730444" y="3626055"/>
              <a:ext cx="1045037" cy="878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EEECE1"/>
                  </a:solidFill>
                  <a:effectLst/>
                  <a:uLnTx/>
                  <a:uFillTx/>
                  <a:latin typeface="微软雅黑" panose="020B0503020204020204" pitchFamily="34" charset="-122"/>
                  <a:ea typeface="微软雅黑" panose="020B0503020204020204" pitchFamily="34" charset="-122"/>
                  <a:cs typeface="+mn-cs"/>
                </a:rPr>
                <a:t>04</a:t>
              </a:r>
            </a:p>
          </p:txBody>
        </p:sp>
      </p:grpSp>
      <p:sp>
        <p:nvSpPr>
          <p:cNvPr id="4" name="文本框 3"/>
          <p:cNvSpPr txBox="1"/>
          <p:nvPr/>
        </p:nvSpPr>
        <p:spPr>
          <a:xfrm>
            <a:off x="518827" y="1175838"/>
            <a:ext cx="3926701" cy="17851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Address the dual challenges in federated learning: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protecting user privacy, maintaining model accuracy, and reducing communication costs.</a:t>
            </a:r>
          </a:p>
        </p:txBody>
      </p:sp>
      <p:sp>
        <p:nvSpPr>
          <p:cNvPr id="61" name="文本框 60"/>
          <p:cNvSpPr txBox="1"/>
          <p:nvPr/>
        </p:nvSpPr>
        <p:spPr>
          <a:xfrm>
            <a:off x="7351149" y="1651204"/>
            <a:ext cx="4499270"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Designed using a two-stage Stackelberg game model, allowing each client to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adjust compression ratio</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based on local accuracy, bandwidth, and privacy needs for optimal balance.</a:t>
            </a:r>
          </a:p>
        </p:txBody>
      </p:sp>
      <p:sp>
        <p:nvSpPr>
          <p:cNvPr id="62" name="文本框 61"/>
          <p:cNvSpPr txBox="1"/>
          <p:nvPr/>
        </p:nvSpPr>
        <p:spPr>
          <a:xfrm>
            <a:off x="514064" y="3942823"/>
            <a:ext cx="4499618" cy="17851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Proposed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an optimized piecewise differential privacy method </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for larger privacy budgets, which controls global model error while </a:t>
            </a:r>
            <a:r>
              <a:rPr kumimoji="0" lang="en-US" altLang="zh-CN"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ensuring performance.</a:t>
            </a:r>
          </a:p>
        </p:txBody>
      </p:sp>
      <p:sp>
        <p:nvSpPr>
          <p:cNvPr id="63" name="文本框 62"/>
          <p:cNvSpPr txBox="1"/>
          <p:nvPr/>
        </p:nvSpPr>
        <p:spPr>
          <a:xfrm>
            <a:off x="7482832" y="4180922"/>
            <a:ext cx="4251968"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2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FedCP</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enables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high-accuracy model training under extremely low communication overhead</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demonstrating th</a:t>
            </a:r>
            <a:r>
              <a:rPr kumimoji="0" lang="en-US" altLang="zh-CN"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e efficiency and robustness </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 the framework across various scenarios.</a:t>
            </a:r>
            <a:endPar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608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形 8">
            <a:extLst>
              <a:ext uri="{FF2B5EF4-FFF2-40B4-BE49-F238E27FC236}">
                <a16:creationId xmlns:a16="http://schemas.microsoft.com/office/drawing/2014/main" id="{B5E67210-C385-9FE7-902F-92A25B88B7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56883"/>
            <a:ext cx="4476750" cy="857250"/>
          </a:xfrm>
          <a:prstGeom prst="rect">
            <a:avLst/>
          </a:prstGeom>
        </p:spPr>
      </p:pic>
      <p:pic>
        <p:nvPicPr>
          <p:cNvPr id="29" name="图片 28">
            <a:extLst>
              <a:ext uri="{FF2B5EF4-FFF2-40B4-BE49-F238E27FC236}">
                <a16:creationId xmlns:a16="http://schemas.microsoft.com/office/drawing/2014/main" id="{FFE674F5-8A8B-74CD-C6E5-3A0E89E76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sp>
        <p:nvSpPr>
          <p:cNvPr id="32" name="文本框 31">
            <a:extLst>
              <a:ext uri="{FF2B5EF4-FFF2-40B4-BE49-F238E27FC236}">
                <a16:creationId xmlns:a16="http://schemas.microsoft.com/office/drawing/2014/main" id="{E1956448-9E15-C7C9-86D5-CC885AC43065}"/>
              </a:ext>
            </a:extLst>
          </p:cNvPr>
          <p:cNvSpPr txBox="1"/>
          <p:nvPr/>
        </p:nvSpPr>
        <p:spPr>
          <a:xfrm>
            <a:off x="457200" y="3948644"/>
            <a:ext cx="7118486" cy="1754326"/>
          </a:xfrm>
          <a:prstGeom prst="rect">
            <a:avLst/>
          </a:prstGeom>
          <a:noFill/>
        </p:spPr>
        <p:txBody>
          <a:bodyPr wrap="square" rtlCol="0">
            <a:spAutoFit/>
          </a:bodyPr>
          <a:lstStyle/>
          <a:p>
            <a:r>
              <a:rPr lang="en-US" altLang="zh-CN" sz="2800" b="1" i="0" dirty="0">
                <a:effectLst/>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a:p>
            <a:pPr algn="ctr"/>
            <a:r>
              <a:rPr lang="en-US" altLang="zh-CN" sz="2800" b="1" i="0" dirty="0">
                <a:effectLst/>
                <a:latin typeface="微软雅黑" panose="020B0503020204020204" pitchFamily="34" charset="-122"/>
                <a:ea typeface="微软雅黑" panose="020B0503020204020204" pitchFamily="34" charset="-122"/>
              </a:rPr>
              <a:t> </a:t>
            </a:r>
            <a:r>
              <a:rPr lang="en-US" altLang="zh-CN" sz="4000" b="1" i="0" dirty="0">
                <a:effectLst/>
                <a:latin typeface="微软雅黑" panose="020B0503020204020204" pitchFamily="34" charset="-122"/>
                <a:ea typeface="微软雅黑" panose="020B0503020204020204" pitchFamily="34" charset="-122"/>
              </a:rPr>
              <a:t>Question?</a:t>
            </a:r>
            <a:r>
              <a:rPr lang="en-US" altLang="zh-CN" sz="4000" b="1" i="0" baseline="30000" dirty="0">
                <a:effectLst/>
                <a:latin typeface="CambriaMath"/>
              </a:rPr>
              <a:t> </a:t>
            </a:r>
            <a:endParaRPr lang="en-US" altLang="zh-CN" sz="4000" b="1" i="1" dirty="0">
              <a:latin typeface="微软雅黑" panose="020B0503020204020204" pitchFamily="34" charset="-122"/>
              <a:ea typeface="微软雅黑" panose="020B0503020204020204" pitchFamily="34" charset="-122"/>
            </a:endParaRPr>
          </a:p>
          <a:p>
            <a:pPr algn="ctr"/>
            <a:endParaRPr lang="en-US" altLang="zh-CN" sz="2400" u="sng" dirty="0">
              <a:solidFill>
                <a:srgbClr val="034EA1"/>
              </a:solidFill>
              <a:latin typeface="微软雅黑" panose="020B0503020204020204" pitchFamily="34" charset="-122"/>
              <a:ea typeface="微软雅黑" panose="020B0503020204020204" pitchFamily="34" charset="-122"/>
            </a:endParaRPr>
          </a:p>
          <a:p>
            <a:pPr algn="ctr"/>
            <a:endParaRPr lang="zh-CN" altLang="en-US" sz="1600" b="1"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FD55818B-8550-E70D-C6D3-8C55E5C936BF}"/>
              </a:ext>
            </a:extLst>
          </p:cNvPr>
          <p:cNvPicPr>
            <a:picLocks noChangeAspect="1"/>
          </p:cNvPicPr>
          <p:nvPr/>
        </p:nvPicPr>
        <p:blipFill>
          <a:blip r:embed="rId6">
            <a:extLst>
              <a:ext uri="{28A0092B-C50C-407E-A947-70E740481C1C}">
                <a14:useLocalDpi xmlns:a14="http://schemas.microsoft.com/office/drawing/2010/main" val="0"/>
              </a:ext>
            </a:extLst>
          </a:blip>
          <a:srcRect t="40000" b="35556"/>
          <a:stretch>
            <a:fillRect/>
          </a:stretch>
        </p:blipFill>
        <p:spPr>
          <a:xfrm>
            <a:off x="0" y="1203020"/>
            <a:ext cx="12192000" cy="1676400"/>
          </a:xfrm>
          <a:prstGeom prst="rect">
            <a:avLst/>
          </a:prstGeom>
        </p:spPr>
      </p:pic>
      <p:sp>
        <p:nvSpPr>
          <p:cNvPr id="27" name="文本框 26">
            <a:extLst>
              <a:ext uri="{FF2B5EF4-FFF2-40B4-BE49-F238E27FC236}">
                <a16:creationId xmlns:a16="http://schemas.microsoft.com/office/drawing/2014/main" id="{86B868F8-BC00-3B8F-486F-C2F6AC31D799}"/>
              </a:ext>
            </a:extLst>
          </p:cNvPr>
          <p:cNvSpPr txBox="1"/>
          <p:nvPr/>
        </p:nvSpPr>
        <p:spPr>
          <a:xfrm>
            <a:off x="2208679" y="1828800"/>
            <a:ext cx="7774641" cy="707886"/>
          </a:xfrm>
          <a:prstGeom prst="rect">
            <a:avLst/>
          </a:prstGeom>
          <a:noFill/>
        </p:spPr>
        <p:txBody>
          <a:bodyPr wrap="square">
            <a:spAutoFit/>
          </a:bodyPr>
          <a:lstStyle/>
          <a:p>
            <a:pPr algn="ctr"/>
            <a:r>
              <a:rPr lang="en-US" altLang="zh-CN" sz="4000" b="1" i="0" dirty="0">
                <a:solidFill>
                  <a:schemeClr val="bg2"/>
                </a:solidFill>
                <a:effectLst/>
                <a:latin typeface="Times New Roman" panose="02020603050405020304" pitchFamily="18" charset="0"/>
                <a:ea typeface="微软雅黑" panose="020B0503020204020204" pitchFamily="34" charset="-122"/>
                <a:cs typeface="Times New Roman" panose="02020603050405020304" pitchFamily="18" charset="0"/>
              </a:rPr>
              <a:t>Thank you for your attention!</a:t>
            </a:r>
            <a:endParaRPr lang="zh-CN" altLang="en-US" sz="4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2438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3</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Background</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2" name="文本框 1">
            <a:extLst>
              <a:ext uri="{FF2B5EF4-FFF2-40B4-BE49-F238E27FC236}">
                <a16:creationId xmlns:a16="http://schemas.microsoft.com/office/drawing/2014/main" id="{AEE16313-C962-D6A8-1486-22EFE5DB43A4}"/>
              </a:ext>
            </a:extLst>
          </p:cNvPr>
          <p:cNvSpPr txBox="1"/>
          <p:nvPr/>
        </p:nvSpPr>
        <p:spPr>
          <a:xfrm>
            <a:off x="450595" y="1081487"/>
            <a:ext cx="6115556" cy="584775"/>
          </a:xfrm>
          <a:prstGeom prst="rect">
            <a:avLst/>
          </a:prstGeom>
          <a:noFill/>
        </p:spPr>
        <p:txBody>
          <a:bodyPr wrap="square" rtlCol="0">
            <a:spAutoFit/>
          </a:bodyPr>
          <a:lstStyle/>
          <a:p>
            <a:pPr marL="285750" indent="-285750">
              <a:buClr>
                <a:schemeClr val="tx1"/>
              </a:buClr>
              <a:buFont typeface="Wingdings" panose="05000000000000000000" pitchFamily="2" charset="2"/>
              <a:buChar char="n"/>
            </a:pPr>
            <a:r>
              <a:rPr lang="en-US" altLang="zh-CN" sz="3200" b="1" dirty="0">
                <a:latin typeface="Times New Roman" panose="02020603050405020304" pitchFamily="18" charset="0"/>
                <a:cs typeface="Times New Roman" panose="02020603050405020304" pitchFamily="18" charset="0"/>
              </a:rPr>
              <a:t>Centralized learning</a:t>
            </a:r>
            <a:endParaRPr lang="zh-CN" altLang="en-US" sz="3200"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50BFA0FB-EE09-D7D0-7A5E-E0C368A6C017}"/>
              </a:ext>
            </a:extLst>
          </p:cNvPr>
          <p:cNvSpPr txBox="1"/>
          <p:nvPr/>
        </p:nvSpPr>
        <p:spPr>
          <a:xfrm>
            <a:off x="433125" y="1715344"/>
            <a:ext cx="5777485" cy="1354217"/>
          </a:xfrm>
          <a:prstGeom prst="rect">
            <a:avLst/>
          </a:prstGeom>
          <a:noFill/>
        </p:spPr>
        <p:txBody>
          <a:bodyPr wrap="square" rtlCol="0">
            <a:spAutoFit/>
          </a:bodyPr>
          <a:lstStyle/>
          <a:p>
            <a:pPr marL="342900" indent="-342900">
              <a:spcBef>
                <a:spcPts val="600"/>
              </a:spcBef>
              <a:buClr>
                <a:schemeClr val="accent6">
                  <a:lumMod val="75000"/>
                </a:schemeClr>
              </a:buClr>
              <a:buSzPct val="90000"/>
              <a:buFont typeface="Wingdings" panose="05000000000000000000" pitchFamily="2" charset="2"/>
              <a:buChar char="u"/>
            </a:pPr>
            <a:r>
              <a:rPr lang="en-US" altLang="zh-CN" sz="2400" dirty="0">
                <a:solidFill>
                  <a:srgbClr val="C00000"/>
                </a:solidFill>
                <a:latin typeface="Times New Roman" panose="02020603050405020304" pitchFamily="18" charset="0"/>
                <a:cs typeface="Times New Roman" panose="02020603050405020304" pitchFamily="18" charset="0"/>
              </a:rPr>
              <a:t>High</a:t>
            </a:r>
            <a:r>
              <a:rPr lang="en-US" altLang="zh-CN" sz="2400" dirty="0">
                <a:latin typeface="Times New Roman" panose="02020603050405020304" pitchFamily="18" charset="0"/>
                <a:cs typeface="Times New Roman" panose="02020603050405020304" pitchFamily="18" charset="0"/>
              </a:rPr>
              <a:t> privacy risks</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400" dirty="0">
                <a:solidFill>
                  <a:srgbClr val="C00000"/>
                </a:solidFill>
                <a:latin typeface="Times New Roman" panose="02020603050405020304" pitchFamily="18" charset="0"/>
                <a:cs typeface="Times New Roman" panose="02020603050405020304" pitchFamily="18" charset="0"/>
              </a:rPr>
              <a:t>High</a:t>
            </a:r>
            <a:r>
              <a:rPr lang="en-US" altLang="zh-CN" sz="2400" dirty="0">
                <a:latin typeface="Times New Roman" panose="02020603050405020304" pitchFamily="18" charset="0"/>
                <a:cs typeface="Times New Roman" panose="02020603050405020304" pitchFamily="18" charset="0"/>
              </a:rPr>
              <a:t> communication costs</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400" dirty="0">
                <a:solidFill>
                  <a:srgbClr val="C00000"/>
                </a:solidFill>
                <a:latin typeface="Times New Roman" panose="02020603050405020304" pitchFamily="18" charset="0"/>
                <a:cs typeface="Times New Roman" panose="02020603050405020304" pitchFamily="18" charset="0"/>
              </a:rPr>
              <a:t>Not suitable </a:t>
            </a:r>
            <a:r>
              <a:rPr lang="en-US" altLang="zh-CN" sz="2400" dirty="0">
                <a:latin typeface="Times New Roman" panose="02020603050405020304" pitchFamily="18" charset="0"/>
                <a:cs typeface="Times New Roman" panose="02020603050405020304" pitchFamily="18" charset="0"/>
              </a:rPr>
              <a:t>for heterogeneous equipment</a:t>
            </a:r>
          </a:p>
        </p:txBody>
      </p:sp>
      <p:sp>
        <p:nvSpPr>
          <p:cNvPr id="12" name="文本框 11">
            <a:extLst>
              <a:ext uri="{FF2B5EF4-FFF2-40B4-BE49-F238E27FC236}">
                <a16:creationId xmlns:a16="http://schemas.microsoft.com/office/drawing/2014/main" id="{502CFFE9-76A5-57A3-7792-9581253226A4}"/>
              </a:ext>
            </a:extLst>
          </p:cNvPr>
          <p:cNvSpPr txBox="1"/>
          <p:nvPr/>
        </p:nvSpPr>
        <p:spPr>
          <a:xfrm>
            <a:off x="6374903" y="1081487"/>
            <a:ext cx="5369815" cy="584775"/>
          </a:xfrm>
          <a:prstGeom prst="rect">
            <a:avLst/>
          </a:prstGeom>
          <a:noFill/>
        </p:spPr>
        <p:txBody>
          <a:bodyPr wrap="square" rtlCol="0">
            <a:spAutoFit/>
          </a:bodyPr>
          <a:lstStyle/>
          <a:p>
            <a:pPr marL="285750" indent="-285750">
              <a:buClr>
                <a:schemeClr val="tx1"/>
              </a:buClr>
              <a:buFont typeface="Wingdings" panose="05000000000000000000" pitchFamily="2" charset="2"/>
              <a:buChar char="n"/>
            </a:pPr>
            <a:r>
              <a:rPr lang="en-US" altLang="zh-CN" sz="3200" b="1" dirty="0">
                <a:latin typeface="Times New Roman" panose="02020603050405020304" pitchFamily="18" charset="0"/>
                <a:cs typeface="Times New Roman" panose="02020603050405020304" pitchFamily="18" charset="0"/>
              </a:rPr>
              <a:t>Federated learning</a:t>
            </a:r>
            <a:endParaRPr lang="zh-CN" altLang="en-US" sz="3200" b="1"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93B0BEC1-D06E-0BAA-56D6-7A2D08302003}"/>
              </a:ext>
            </a:extLst>
          </p:cNvPr>
          <p:cNvSpPr txBox="1"/>
          <p:nvPr/>
        </p:nvSpPr>
        <p:spPr>
          <a:xfrm>
            <a:off x="6418663" y="1666262"/>
            <a:ext cx="5478511" cy="1354217"/>
          </a:xfrm>
          <a:prstGeom prst="rect">
            <a:avLst/>
          </a:prstGeom>
          <a:noFill/>
        </p:spPr>
        <p:txBody>
          <a:bodyPr wrap="square" rtlCol="0">
            <a:spAutoFit/>
          </a:bodyPr>
          <a:lstStyle/>
          <a:p>
            <a:pPr marL="342900" indent="-342900">
              <a:spcBef>
                <a:spcPts val="600"/>
              </a:spcBef>
              <a:buClr>
                <a:schemeClr val="accent6">
                  <a:lumMod val="75000"/>
                </a:schemeClr>
              </a:buClr>
              <a:buSzPct val="90000"/>
              <a:buFont typeface="Wingdings" panose="05000000000000000000" pitchFamily="2" charset="2"/>
              <a:buChar char="u"/>
            </a:pPr>
            <a:r>
              <a:rPr lang="en-US" altLang="zh-CN" sz="2400" dirty="0">
                <a:solidFill>
                  <a:srgbClr val="C00000"/>
                </a:solidFill>
                <a:latin typeface="Times New Roman" panose="02020603050405020304" pitchFamily="18" charset="0"/>
                <a:cs typeface="Times New Roman" panose="02020603050405020304" pitchFamily="18" charset="0"/>
              </a:rPr>
              <a:t>Protect</a:t>
            </a:r>
            <a:r>
              <a:rPr lang="en-US" altLang="zh-CN" sz="2400" dirty="0">
                <a:latin typeface="Times New Roman" panose="02020603050405020304" pitchFamily="18" charset="0"/>
                <a:cs typeface="Times New Roman" panose="02020603050405020304" pitchFamily="18" charset="0"/>
              </a:rPr>
              <a:t> data privacy</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400" dirty="0">
                <a:solidFill>
                  <a:srgbClr val="C00000"/>
                </a:solidFill>
                <a:latin typeface="Times New Roman" panose="02020603050405020304" pitchFamily="18" charset="0"/>
                <a:cs typeface="Times New Roman" panose="02020603050405020304" pitchFamily="18" charset="0"/>
              </a:rPr>
              <a:t>Reduce</a:t>
            </a:r>
            <a:r>
              <a:rPr lang="en-US" altLang="zh-CN" sz="2400" dirty="0">
                <a:latin typeface="Times New Roman" panose="02020603050405020304" pitchFamily="18" charset="0"/>
                <a:cs typeface="Times New Roman" panose="02020603050405020304" pitchFamily="18" charset="0"/>
              </a:rPr>
              <a:t> communication overhead</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400" dirty="0">
                <a:solidFill>
                  <a:srgbClr val="C00000"/>
                </a:solidFill>
                <a:latin typeface="Times New Roman" panose="02020603050405020304" pitchFamily="18" charset="0"/>
                <a:cs typeface="Times New Roman" panose="02020603050405020304" pitchFamily="18" charset="0"/>
              </a:rPr>
              <a:t>Adaptable</a:t>
            </a:r>
            <a:r>
              <a:rPr lang="en-US" altLang="zh-CN" sz="2400" dirty="0">
                <a:latin typeface="Times New Roman" panose="02020603050405020304" pitchFamily="18" charset="0"/>
                <a:cs typeface="Times New Roman" panose="02020603050405020304" pitchFamily="18" charset="0"/>
              </a:rPr>
              <a:t> to heterogeneous equipment</a:t>
            </a:r>
          </a:p>
        </p:txBody>
      </p:sp>
      <p:sp>
        <p:nvSpPr>
          <p:cNvPr id="3" name="箭头: 右 42">
            <a:extLst>
              <a:ext uri="{FF2B5EF4-FFF2-40B4-BE49-F238E27FC236}">
                <a16:creationId xmlns:a16="http://schemas.microsoft.com/office/drawing/2014/main" id="{FA3E9683-01CE-BF10-5C20-3DBABA058C96}"/>
              </a:ext>
            </a:extLst>
          </p:cNvPr>
          <p:cNvSpPr>
            <a:spLocks noChangeAspect="1"/>
          </p:cNvSpPr>
          <p:nvPr/>
        </p:nvSpPr>
        <p:spPr>
          <a:xfrm>
            <a:off x="5588761" y="1899229"/>
            <a:ext cx="601950" cy="513909"/>
          </a:xfrm>
          <a:prstGeom prst="rightArrow">
            <a:avLst>
              <a:gd name="adj1" fmla="val 31105"/>
              <a:gd name="adj2" fmla="val 50000"/>
            </a:avLst>
          </a:prstGeom>
          <a:solidFill>
            <a:schemeClr val="tx1">
              <a:alpha val="30000"/>
            </a:schemeClr>
          </a:solidFill>
          <a:ln w="60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a:extLst>
              <a:ext uri="{FF2B5EF4-FFF2-40B4-BE49-F238E27FC236}">
                <a16:creationId xmlns:a16="http://schemas.microsoft.com/office/drawing/2014/main" id="{3314A3DC-F6CF-8FCD-6D84-45631DE588C4}"/>
              </a:ext>
            </a:extLst>
          </p:cNvPr>
          <p:cNvPicPr>
            <a:picLocks noChangeAspect="1"/>
          </p:cNvPicPr>
          <p:nvPr/>
        </p:nvPicPr>
        <p:blipFill>
          <a:blip r:embed="rId4"/>
          <a:stretch>
            <a:fillRect/>
          </a:stretch>
        </p:blipFill>
        <p:spPr>
          <a:xfrm>
            <a:off x="1076711" y="3413495"/>
            <a:ext cx="4050082" cy="3163957"/>
          </a:xfrm>
          <a:prstGeom prst="rect">
            <a:avLst/>
          </a:prstGeom>
        </p:spPr>
      </p:pic>
      <p:pic>
        <p:nvPicPr>
          <p:cNvPr id="9" name="图片 8">
            <a:extLst>
              <a:ext uri="{FF2B5EF4-FFF2-40B4-BE49-F238E27FC236}">
                <a16:creationId xmlns:a16="http://schemas.microsoft.com/office/drawing/2014/main" id="{C555C901-35AE-217C-CBD4-A7EFC742492B}"/>
              </a:ext>
            </a:extLst>
          </p:cNvPr>
          <p:cNvPicPr>
            <a:picLocks noChangeAspect="1"/>
          </p:cNvPicPr>
          <p:nvPr/>
        </p:nvPicPr>
        <p:blipFill>
          <a:blip r:embed="rId5"/>
          <a:stretch>
            <a:fillRect/>
          </a:stretch>
        </p:blipFill>
        <p:spPr>
          <a:xfrm>
            <a:off x="6477000" y="3087287"/>
            <a:ext cx="4589907" cy="3618313"/>
          </a:xfrm>
          <a:prstGeom prst="rect">
            <a:avLst/>
          </a:prstGeom>
        </p:spPr>
      </p:pic>
    </p:spTree>
    <p:extLst>
      <p:ext uri="{BB962C8B-B14F-4D97-AF65-F5344CB8AC3E}">
        <p14:creationId xmlns:p14="http://schemas.microsoft.com/office/powerpoint/2010/main" val="170757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4</a:t>
            </a:fld>
            <a:endParaRPr sz="180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Motivation</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54" name="圆角矩形 123"/>
          <p:cNvSpPr/>
          <p:nvPr/>
        </p:nvSpPr>
        <p:spPr>
          <a:xfrm>
            <a:off x="735075" y="1835080"/>
            <a:ext cx="4979925" cy="1799543"/>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文本框 54"/>
          <p:cNvSpPr txBox="1"/>
          <p:nvPr/>
        </p:nvSpPr>
        <p:spPr>
          <a:xfrm>
            <a:off x="851909" y="2224383"/>
            <a:ext cx="4735881" cy="132343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High update cost: </a:t>
            </a:r>
            <a:r>
              <a:rPr lang="en-US" altLang="zh-CN" sz="2000" dirty="0">
                <a:latin typeface="Times New Roman" panose="02020603050405020304" pitchFamily="18" charset="0"/>
                <a:cs typeface="Times New Roman" panose="02020603050405020304" pitchFamily="18" charset="0"/>
              </a:rPr>
              <a:t>Uploading gradients consumes significant bandwidth</a:t>
            </a:r>
          </a:p>
          <a:p>
            <a:pPr marL="342900" indent="-34290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Network heterogeneity: </a:t>
            </a:r>
            <a:r>
              <a:rPr lang="en-US" altLang="zh-CN" sz="2000" dirty="0">
                <a:latin typeface="Times New Roman" panose="02020603050405020304" pitchFamily="18" charset="0"/>
                <a:cs typeface="Times New Roman" panose="02020603050405020304" pitchFamily="18" charset="0"/>
              </a:rPr>
              <a:t>Diverse client conditions hinder unified strategies</a:t>
            </a:r>
          </a:p>
        </p:txBody>
      </p:sp>
      <p:sp>
        <p:nvSpPr>
          <p:cNvPr id="56" name="Freeform 5"/>
          <p:cNvSpPr/>
          <p:nvPr/>
        </p:nvSpPr>
        <p:spPr>
          <a:xfrm>
            <a:off x="1264909" y="1502502"/>
            <a:ext cx="3869576" cy="558546"/>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Communication Overhead</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圆角矩形 123"/>
          <p:cNvSpPr/>
          <p:nvPr/>
        </p:nvSpPr>
        <p:spPr>
          <a:xfrm>
            <a:off x="6400800" y="1819583"/>
            <a:ext cx="4979925" cy="1799543"/>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Freeform 5"/>
          <p:cNvSpPr/>
          <p:nvPr/>
        </p:nvSpPr>
        <p:spPr>
          <a:xfrm>
            <a:off x="7578604" y="1502502"/>
            <a:ext cx="2701511" cy="506793"/>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6"/>
          </a:solidFill>
          <a:ln w="9525" cap="flat" cmpd="sng" algn="ctr">
            <a:solidFill>
              <a:schemeClr val="accent6"/>
            </a:solidFill>
            <a:prstDash val="solid"/>
            <a:round/>
            <a:headEnd type="none" w="med" len="med"/>
            <a:tailEnd type="none" w="med" len="med"/>
          </a:ln>
          <a:effectLst/>
        </p:spPr>
        <p:txBody>
          <a:bodyPr wrap="none" anchor="ctr"/>
          <a:lstStyle/>
          <a:p>
            <a:pPr lvl="0" algn="ctr" fontAlgn="base">
              <a:spcBef>
                <a:spcPct val="0"/>
              </a:spcBef>
              <a:spcAft>
                <a:spcPct val="0"/>
              </a:spcAft>
              <a:defRPr/>
            </a:pPr>
            <a:r>
              <a:rPr lang="en-US" altLang="zh-CN" sz="2400" b="1" kern="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Privacy protection</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6" name="文本框 95">
            <a:extLst>
              <a:ext uri="{FF2B5EF4-FFF2-40B4-BE49-F238E27FC236}">
                <a16:creationId xmlns:a16="http://schemas.microsoft.com/office/drawing/2014/main" id="{1C550A3D-6EA9-8857-184B-CFDD22512BED}"/>
              </a:ext>
            </a:extLst>
          </p:cNvPr>
          <p:cNvSpPr txBox="1"/>
          <p:nvPr/>
        </p:nvSpPr>
        <p:spPr>
          <a:xfrm>
            <a:off x="6601627" y="2199007"/>
            <a:ext cx="4450853" cy="132343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Security risks: </a:t>
            </a:r>
            <a:r>
              <a:rPr lang="en-US" altLang="zh-CN" sz="2000" dirty="0">
                <a:latin typeface="Times New Roman" panose="02020603050405020304" pitchFamily="18" charset="0"/>
                <a:cs typeface="Times New Roman" panose="02020603050405020304" pitchFamily="18" charset="0"/>
              </a:rPr>
              <a:t>Updates must stay confidential despite potential attacks</a:t>
            </a:r>
          </a:p>
          <a:p>
            <a:pPr marL="285750" indent="-28575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Noise trade-off: </a:t>
            </a:r>
            <a:r>
              <a:rPr lang="en-US" altLang="zh-CN" sz="2000" dirty="0">
                <a:latin typeface="Times New Roman" panose="02020603050405020304" pitchFamily="18" charset="0"/>
                <a:cs typeface="Times New Roman" panose="02020603050405020304" pitchFamily="18" charset="0"/>
              </a:rPr>
              <a:t>Noise ensures privacy but may reduce accuracy</a:t>
            </a:r>
          </a:p>
        </p:txBody>
      </p:sp>
      <p:pic>
        <p:nvPicPr>
          <p:cNvPr id="2" name="图片 1">
            <a:extLst>
              <a:ext uri="{FF2B5EF4-FFF2-40B4-BE49-F238E27FC236}">
                <a16:creationId xmlns:a16="http://schemas.microsoft.com/office/drawing/2014/main" id="{DE1BC37C-0792-8CD0-CB50-F441DDAA7227}"/>
              </a:ext>
            </a:extLst>
          </p:cNvPr>
          <p:cNvPicPr>
            <a:picLocks noChangeAspect="1"/>
          </p:cNvPicPr>
          <p:nvPr/>
        </p:nvPicPr>
        <p:blipFill>
          <a:blip r:embed="rId4"/>
          <a:stretch>
            <a:fillRect/>
          </a:stretch>
        </p:blipFill>
        <p:spPr>
          <a:xfrm rot="10800000">
            <a:off x="6996776" y="3680943"/>
            <a:ext cx="609601" cy="891381"/>
          </a:xfrm>
          <a:prstGeom prst="rect">
            <a:avLst/>
          </a:prstGeom>
        </p:spPr>
      </p:pic>
      <p:pic>
        <p:nvPicPr>
          <p:cNvPr id="3" name="图片 2">
            <a:extLst>
              <a:ext uri="{FF2B5EF4-FFF2-40B4-BE49-F238E27FC236}">
                <a16:creationId xmlns:a16="http://schemas.microsoft.com/office/drawing/2014/main" id="{77C2253E-B3F4-A7C0-6941-F1544A7011C9}"/>
              </a:ext>
            </a:extLst>
          </p:cNvPr>
          <p:cNvPicPr>
            <a:picLocks noChangeAspect="1"/>
          </p:cNvPicPr>
          <p:nvPr/>
        </p:nvPicPr>
        <p:blipFill>
          <a:blip r:embed="rId4"/>
          <a:stretch>
            <a:fillRect/>
          </a:stretch>
        </p:blipFill>
        <p:spPr>
          <a:xfrm>
            <a:off x="6714018" y="3680943"/>
            <a:ext cx="623223" cy="814857"/>
          </a:xfrm>
          <a:prstGeom prst="rect">
            <a:avLst/>
          </a:prstGeom>
        </p:spPr>
      </p:pic>
      <p:sp>
        <p:nvSpPr>
          <p:cNvPr id="4" name="Freeform 5">
            <a:extLst>
              <a:ext uri="{FF2B5EF4-FFF2-40B4-BE49-F238E27FC236}">
                <a16:creationId xmlns:a16="http://schemas.microsoft.com/office/drawing/2014/main" id="{90FB172D-9643-B336-B983-92951DADDC38}"/>
              </a:ext>
            </a:extLst>
          </p:cNvPr>
          <p:cNvSpPr/>
          <p:nvPr/>
        </p:nvSpPr>
        <p:spPr>
          <a:xfrm>
            <a:off x="5106168" y="4590012"/>
            <a:ext cx="2739640" cy="743988"/>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4">
              <a:lumMod val="75000"/>
            </a:schemeClr>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Model Accuracy</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5C5C1B3C-5B68-5D06-E49E-4F6D146D1956}"/>
              </a:ext>
            </a:extLst>
          </p:cNvPr>
          <p:cNvPicPr>
            <a:picLocks noChangeAspect="1"/>
          </p:cNvPicPr>
          <p:nvPr/>
        </p:nvPicPr>
        <p:blipFill>
          <a:blip r:embed="rId4"/>
          <a:stretch>
            <a:fillRect/>
          </a:stretch>
        </p:blipFill>
        <p:spPr>
          <a:xfrm flipH="1">
            <a:off x="5168297" y="3691785"/>
            <a:ext cx="623223" cy="814857"/>
          </a:xfrm>
          <a:prstGeom prst="rect">
            <a:avLst/>
          </a:prstGeom>
        </p:spPr>
      </p:pic>
      <p:pic>
        <p:nvPicPr>
          <p:cNvPr id="8" name="图片 7">
            <a:extLst>
              <a:ext uri="{FF2B5EF4-FFF2-40B4-BE49-F238E27FC236}">
                <a16:creationId xmlns:a16="http://schemas.microsoft.com/office/drawing/2014/main" id="{D64F6C83-0530-7A19-5B31-5F09EC7AF5E9}"/>
              </a:ext>
            </a:extLst>
          </p:cNvPr>
          <p:cNvPicPr>
            <a:picLocks noChangeAspect="1"/>
          </p:cNvPicPr>
          <p:nvPr/>
        </p:nvPicPr>
        <p:blipFill>
          <a:blip r:embed="rId4"/>
          <a:stretch>
            <a:fillRect/>
          </a:stretch>
        </p:blipFill>
        <p:spPr>
          <a:xfrm rot="10800000" flipH="1">
            <a:off x="4854759" y="3674781"/>
            <a:ext cx="609601" cy="891381"/>
          </a:xfrm>
          <a:prstGeom prst="rect">
            <a:avLst/>
          </a:prstGeom>
        </p:spPr>
      </p:pic>
      <p:sp>
        <p:nvSpPr>
          <p:cNvPr id="5" name="矩形 4">
            <a:extLst>
              <a:ext uri="{FF2B5EF4-FFF2-40B4-BE49-F238E27FC236}">
                <a16:creationId xmlns:a16="http://schemas.microsoft.com/office/drawing/2014/main" id="{3ED26731-1102-00D9-A09C-EBC930CFF81F}"/>
              </a:ext>
            </a:extLst>
          </p:cNvPr>
          <p:cNvSpPr/>
          <p:nvPr/>
        </p:nvSpPr>
        <p:spPr>
          <a:xfrm>
            <a:off x="735076" y="4495800"/>
            <a:ext cx="3224010" cy="1447800"/>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dirty="0">
                <a:solidFill>
                  <a:srgbClr val="C00000"/>
                </a:solidFill>
                <a:latin typeface="Times New Roman" panose="02020603050405020304" pitchFamily="18" charset="0"/>
                <a:cs typeface="Times New Roman" panose="02020603050405020304" pitchFamily="18" charset="0"/>
              </a:rPr>
              <a:t>Fewer model parameters</a:t>
            </a:r>
          </a:p>
          <a:p>
            <a:pPr algn="ctr">
              <a:lnSpc>
                <a:spcPct val="150000"/>
              </a:lnSpc>
            </a:pPr>
            <a:r>
              <a:rPr lang="en-US" altLang="zh-CN" sz="2400" dirty="0">
                <a:solidFill>
                  <a:srgbClr val="C00000"/>
                </a:solidFill>
                <a:latin typeface="Times New Roman" panose="02020603050405020304" pitchFamily="18" charset="0"/>
                <a:cs typeface="Times New Roman" panose="02020603050405020304" pitchFamily="18" charset="0"/>
              </a:rPr>
              <a:t>Noise disturbance</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F8656AA3-146A-78A3-57A8-BBE47526C3D2}"/>
              </a:ext>
            </a:extLst>
          </p:cNvPr>
          <p:cNvCxnSpPr>
            <a:cxnSpLocks/>
          </p:cNvCxnSpPr>
          <p:nvPr/>
        </p:nvCxnSpPr>
        <p:spPr>
          <a:xfrm>
            <a:off x="3959086" y="5100007"/>
            <a:ext cx="1147081"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E7FB97B-45D9-B218-CEB6-95EA8FD2A2CD}"/>
              </a:ext>
            </a:extLst>
          </p:cNvPr>
          <p:cNvSpPr txBox="1"/>
          <p:nvPr/>
        </p:nvSpPr>
        <p:spPr>
          <a:xfrm>
            <a:off x="4072746" y="5112392"/>
            <a:ext cx="954428"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Reduce</a:t>
            </a:r>
            <a:endParaRPr lang="zh-CN" altLang="en-US" sz="2000"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DB9F1D53-DA9B-4F6A-ADB4-BBCC130018F0}"/>
              </a:ext>
            </a:extLst>
          </p:cNvPr>
          <p:cNvPicPr>
            <a:picLocks noChangeAspect="1"/>
          </p:cNvPicPr>
          <p:nvPr/>
        </p:nvPicPr>
        <p:blipFill>
          <a:blip r:embed="rId5"/>
          <a:stretch>
            <a:fillRect/>
          </a:stretch>
        </p:blipFill>
        <p:spPr>
          <a:xfrm>
            <a:off x="5791520" y="5512502"/>
            <a:ext cx="1447480" cy="1218586"/>
          </a:xfrm>
          <a:prstGeom prst="rect">
            <a:avLst/>
          </a:prstGeom>
        </p:spPr>
      </p:pic>
      <p:pic>
        <p:nvPicPr>
          <p:cNvPr id="1026" name="Picture 2" descr="学会精准提问，比解决问题更重要-腾讯云开发者社区-腾讯云">
            <a:extLst>
              <a:ext uri="{FF2B5EF4-FFF2-40B4-BE49-F238E27FC236}">
                <a16:creationId xmlns:a16="http://schemas.microsoft.com/office/drawing/2014/main" id="{FF480DD2-BEDF-439D-B12D-6FDD0299CA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1915" y="4095052"/>
            <a:ext cx="1605720" cy="1892733"/>
          </a:xfrm>
          <a:prstGeom prst="rect">
            <a:avLst/>
          </a:prstGeom>
          <a:noFill/>
          <a:extLst>
            <a:ext uri="{909E8E84-426E-40DD-AFC4-6F175D3DCCD1}">
              <a14:hiddenFill xmlns:a14="http://schemas.microsoft.com/office/drawing/2010/main">
                <a:solidFill>
                  <a:srgbClr val="FFFFFF"/>
                </a:solidFill>
              </a14:hiddenFill>
            </a:ext>
          </a:extLst>
        </p:spPr>
      </p:pic>
      <p:sp>
        <p:nvSpPr>
          <p:cNvPr id="12" name="云形 11">
            <a:extLst>
              <a:ext uri="{FF2B5EF4-FFF2-40B4-BE49-F238E27FC236}">
                <a16:creationId xmlns:a16="http://schemas.microsoft.com/office/drawing/2014/main" id="{D73D7395-0478-D2B5-D63A-B5399F9AD749}"/>
              </a:ext>
            </a:extLst>
          </p:cNvPr>
          <p:cNvSpPr/>
          <p:nvPr/>
        </p:nvSpPr>
        <p:spPr>
          <a:xfrm>
            <a:off x="9138792" y="4469695"/>
            <a:ext cx="2488439" cy="1332286"/>
          </a:xfrm>
          <a:prstGeom prst="cloud">
            <a:avLst/>
          </a:prstGeom>
          <a:solidFill>
            <a:schemeClr val="accent1">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How to balance?</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17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5A7652-36BB-EBC0-168D-3B97546A8591}"/>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3AF54977-032D-C58A-D451-318B6E63518E}"/>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7">
            <a:extLst>
              <a:ext uri="{FF2B5EF4-FFF2-40B4-BE49-F238E27FC236}">
                <a16:creationId xmlns:a16="http://schemas.microsoft.com/office/drawing/2014/main" id="{3EBAE4C5-D51A-A2FE-2C96-7E433A8BABD1}"/>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8">
            <a:extLst>
              <a:ext uri="{FF2B5EF4-FFF2-40B4-BE49-F238E27FC236}">
                <a16:creationId xmlns:a16="http://schemas.microsoft.com/office/drawing/2014/main" id="{BA102309-D3CD-EA97-8DC0-D803C89C2958}"/>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9">
            <a:extLst>
              <a:ext uri="{FF2B5EF4-FFF2-40B4-BE49-F238E27FC236}">
                <a16:creationId xmlns:a16="http://schemas.microsoft.com/office/drawing/2014/main" id="{A1CE1841-E065-9141-81BB-D6F4A669DA32}"/>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B7029C86-124C-FF7C-2D2C-A54AD34490F7}"/>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F2E17C05-0A4F-6A52-42E8-FD260E79BBBB}"/>
              </a:ext>
            </a:extLst>
          </p:cNvPr>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0" cap="none" spc="-1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Outline</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object 9">
            <a:extLst>
              <a:ext uri="{FF2B5EF4-FFF2-40B4-BE49-F238E27FC236}">
                <a16:creationId xmlns:a16="http://schemas.microsoft.com/office/drawing/2014/main" id="{379134EE-1294-7D86-B8C2-A686BDE1BAA4}"/>
              </a:ext>
            </a:extLst>
          </p:cNvPr>
          <p:cNvSpPr txBox="1"/>
          <p:nvPr/>
        </p:nvSpPr>
        <p:spPr>
          <a:xfrm>
            <a:off x="914400" y="1828800"/>
            <a:ext cx="8991600" cy="3486211"/>
          </a:xfrm>
          <a:prstGeom prst="rect">
            <a:avLst/>
          </a:prstGeom>
        </p:spPr>
        <p:txBody>
          <a:bodyPr vert="horz" wrap="square" lIns="0" tIns="13335" rIns="0" bIns="0" rtlCol="0">
            <a:spAutoFit/>
          </a:bodyPr>
          <a:lstStyle/>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sz="3200" b="1" i="0"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Background &amp; Motivation</a:t>
            </a:r>
          </a:p>
          <a:p>
            <a:pPr marL="0" marR="0" lvl="0" indent="0" algn="l" defTabSz="914400" rtl="0" eaLnBrk="1" fontAlgn="auto" latinLnBrk="0" hangingPunct="1">
              <a:lnSpc>
                <a:spcPct val="100000"/>
              </a:lnSpc>
              <a:spcBef>
                <a:spcPts val="55"/>
              </a:spcBef>
              <a:spcAft>
                <a:spcPts val="0"/>
              </a:spcAft>
              <a:buClrTx/>
              <a:buSzTx/>
              <a:buFontTx/>
              <a:buChar char=""/>
              <a:tabLst/>
              <a:defRPr/>
            </a:pPr>
            <a:endParaRPr kumimoji="0"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sz="3200" b="1" i="0" u="none" strike="noStrike" kern="1200" cap="none" spc="0" normalizeH="0" baseline="0" noProof="0" dirty="0">
                <a:ln>
                  <a:noFill/>
                </a:ln>
                <a:solidFill>
                  <a:srgbClr val="2D75B6"/>
                </a:solidFill>
                <a:effectLst/>
                <a:uLnTx/>
                <a:uFillTx/>
                <a:latin typeface="Times New Roman" panose="02020603050405020304" pitchFamily="18" charset="0"/>
                <a:ea typeface="+mn-ea"/>
                <a:cs typeface="Times New Roman" panose="02020603050405020304" pitchFamily="18" charset="0"/>
              </a:rPr>
              <a:t>Related Work &amp; </a:t>
            </a:r>
            <a:r>
              <a:rPr kumimoji="0" lang="en-US" sz="3200" b="1" i="0" u="none" strike="noStrike" kern="1200" cap="none" spc="0" normalizeH="0" baseline="0" noProof="0" dirty="0">
                <a:ln>
                  <a:noFill/>
                </a:ln>
                <a:solidFill>
                  <a:srgbClr val="2D75B6"/>
                </a:solidFill>
                <a:effectLst/>
                <a:uLnTx/>
                <a:uFillTx/>
                <a:latin typeface="Times New Roman" panose="02020603050405020304" pitchFamily="18" charset="0"/>
                <a:ea typeface="+mn-ea"/>
                <a:cs typeface="Times New Roman" panose="02020603050405020304" pitchFamily="18" charset="0"/>
              </a:rPr>
              <a:t>System Model</a:t>
            </a:r>
            <a:endParaRPr kumimoji="0" sz="3200" b="1" i="0" u="none" strike="noStrike" kern="1200" cap="none" spc="0" normalizeH="0" baseline="0" noProof="0" dirty="0">
              <a:ln>
                <a:noFill/>
              </a:ln>
              <a:solidFill>
                <a:srgbClr val="2D75B6"/>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55"/>
              </a:spcBef>
              <a:spcAft>
                <a:spcPts val="0"/>
              </a:spcAft>
              <a:buClrTx/>
              <a:buSzTx/>
              <a:buFontTx/>
              <a:buChar char=""/>
              <a:tabLst/>
              <a:defRPr/>
            </a:pPr>
            <a:endParaRPr kumimoji="0"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lang="en-US" sz="3200" b="1"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PCM </a:t>
            </a:r>
            <a:r>
              <a:rPr kumimoji="0" lang="zh-CN" altLang="zh-CN" sz="3200" b="1" i="0" u="none" strike="noStrike" kern="1200" cap="none" spc="0" normalizeH="0" baseline="0" noProof="0" dirty="0">
                <a:ln>
                  <a:noFill/>
                </a:ln>
                <a:solidFill>
                  <a:srgbClr val="7F7F7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&amp;</a:t>
            </a:r>
            <a:r>
              <a:rPr kumimoji="0" lang="en-US" altLang="zh-CN" sz="3200" b="1" i="0" u="none" strike="noStrike" kern="1200" cap="none" spc="0" normalizeH="0" baseline="0" noProof="0" dirty="0">
                <a:ln>
                  <a:noFill/>
                </a:ln>
                <a:solidFill>
                  <a:srgbClr val="7F7F7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OPM</a:t>
            </a:r>
            <a:endParaRPr kumimoji="0" lang="en-US" sz="3200" b="1"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endParaRPr kumimoji="0" sz="31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0"/>
              </a:spcBef>
              <a:spcAft>
                <a:spcPts val="0"/>
              </a:spcAft>
              <a:buClrTx/>
              <a:buSzPct val="96875"/>
              <a:buFont typeface="Wingdings"/>
              <a:buChar char=""/>
              <a:tabLst>
                <a:tab pos="337185" algn="l"/>
              </a:tabLst>
              <a:defRPr/>
            </a:pPr>
            <a:r>
              <a:rPr kumimoji="0" sz="3200" b="1" i="0" u="none" strike="noStrike" kern="1200" cap="none" spc="-15"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Evaluation </a:t>
            </a:r>
            <a:r>
              <a:rPr kumimoji="0" sz="3200" b="1" i="0" u="none" strike="noStrike" kern="1200" cap="none" spc="0"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&amp;</a:t>
            </a:r>
            <a:r>
              <a:rPr kumimoji="0" sz="3200" b="1" i="0" u="none" strike="noStrike" kern="1200" cap="none" spc="-40"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 </a:t>
            </a:r>
            <a:r>
              <a:rPr kumimoji="0" sz="3200" b="1" i="0" u="none" strike="noStrike" kern="1200" cap="none" spc="-5"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Conclusion</a:t>
            </a:r>
            <a:endParaRPr kumimoji="0"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4543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450965"/>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6</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Related Work</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48" name="Arc 3"/>
          <p:cNvSpPr/>
          <p:nvPr/>
        </p:nvSpPr>
        <p:spPr bwMode="auto">
          <a:xfrm rot="7873550">
            <a:off x="5507038" y="4586251"/>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0" name="Arc 4"/>
          <p:cNvSpPr/>
          <p:nvPr/>
        </p:nvSpPr>
        <p:spPr bwMode="auto">
          <a:xfrm rot="3306815">
            <a:off x="6471431" y="3757536"/>
            <a:ext cx="1276980" cy="1273634"/>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1" name="Arc 5"/>
          <p:cNvSpPr/>
          <p:nvPr/>
        </p:nvSpPr>
        <p:spPr bwMode="auto">
          <a:xfrm rot="11977892">
            <a:off x="4498975" y="3938551"/>
            <a:ext cx="1211262"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nvGrpSpPr>
          <p:cNvPr id="52" name="Group 6"/>
          <p:cNvGrpSpPr/>
          <p:nvPr/>
        </p:nvGrpSpPr>
        <p:grpSpPr bwMode="auto">
          <a:xfrm>
            <a:off x="4572000" y="2354251"/>
            <a:ext cx="3022600" cy="3022600"/>
            <a:chOff x="3923" y="1888"/>
            <a:chExt cx="1406" cy="1406"/>
          </a:xfrm>
        </p:grpSpPr>
        <p:sp>
          <p:nvSpPr>
            <p:cNvPr id="53" name="Line 7"/>
            <p:cNvSpPr>
              <a:spLocks noChangeShapeType="1"/>
            </p:cNvSpPr>
            <p:nvPr/>
          </p:nvSpPr>
          <p:spPr bwMode="auto">
            <a:xfrm flipH="1">
              <a:off x="4150" y="1888"/>
              <a:ext cx="499" cy="1406"/>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9" name="Line 8"/>
            <p:cNvSpPr>
              <a:spLocks noChangeShapeType="1"/>
            </p:cNvSpPr>
            <p:nvPr/>
          </p:nvSpPr>
          <p:spPr bwMode="auto">
            <a:xfrm>
              <a:off x="4649" y="1888"/>
              <a:ext cx="454" cy="1406"/>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60" name="Line 9"/>
            <p:cNvSpPr>
              <a:spLocks noChangeShapeType="1"/>
            </p:cNvSpPr>
            <p:nvPr/>
          </p:nvSpPr>
          <p:spPr bwMode="auto">
            <a:xfrm flipH="1">
              <a:off x="4150" y="2432"/>
              <a:ext cx="1179" cy="862"/>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62" name="Line 10"/>
            <p:cNvSpPr>
              <a:spLocks noChangeShapeType="1"/>
            </p:cNvSpPr>
            <p:nvPr/>
          </p:nvSpPr>
          <p:spPr bwMode="auto">
            <a:xfrm>
              <a:off x="3923" y="2432"/>
              <a:ext cx="1180" cy="862"/>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75" name="Line 11"/>
            <p:cNvSpPr>
              <a:spLocks noChangeShapeType="1"/>
            </p:cNvSpPr>
            <p:nvPr/>
          </p:nvSpPr>
          <p:spPr bwMode="auto">
            <a:xfrm flipV="1">
              <a:off x="3923" y="2432"/>
              <a:ext cx="1391" cy="0"/>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76" name="Arc 12"/>
          <p:cNvSpPr/>
          <p:nvPr/>
        </p:nvSpPr>
        <p:spPr bwMode="auto">
          <a:xfrm rot="16542568">
            <a:off x="4713288" y="2452651"/>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77" name="Oval 68"/>
          <p:cNvSpPr>
            <a:spLocks noChangeArrowheads="1"/>
          </p:cNvSpPr>
          <p:nvPr/>
        </p:nvSpPr>
        <p:spPr bwMode="gray">
          <a:xfrm>
            <a:off x="7091362" y="3160028"/>
            <a:ext cx="1001291" cy="989012"/>
          </a:xfrm>
          <a:prstGeom prst="ellipse">
            <a:avLst/>
          </a:prstGeom>
          <a:solidFill>
            <a:srgbClr val="414455"/>
          </a:solidFill>
          <a:ln w="9525" algn="ctr">
            <a:solidFill>
              <a:srgbClr val="DDDDDD"/>
            </a:solidFill>
            <a:round/>
          </a:ln>
          <a:effectLst/>
        </p:spPr>
        <p:txBody>
          <a:bodyPr wrap="none" anchor="ctr"/>
          <a:lstStyle/>
          <a:p>
            <a:pPr lvl="0" algn="ctr">
              <a:defRPr/>
            </a:pPr>
            <a:r>
              <a:rPr lang="en-US" altLang="zh-CN" sz="3600" kern="0" dirty="0">
                <a:solidFill>
                  <a:schemeClr val="bg1"/>
                </a:solidFill>
                <a:latin typeface="微软雅黑" panose="020B0503020204020204" pitchFamily="34" charset="-122"/>
                <a:ea typeface="微软雅黑" panose="020B0503020204020204" pitchFamily="34" charset="-122"/>
              </a:rPr>
              <a:t>1</a:t>
            </a:r>
            <a:endParaRPr lang="zh-CN" altLang="en-US" sz="3600" kern="0" dirty="0">
              <a:solidFill>
                <a:schemeClr val="bg1"/>
              </a:solidFill>
              <a:latin typeface="微软雅黑" panose="020B0503020204020204" pitchFamily="34" charset="-122"/>
              <a:ea typeface="微软雅黑" panose="020B0503020204020204" pitchFamily="34" charset="-122"/>
            </a:endParaRPr>
          </a:p>
        </p:txBody>
      </p:sp>
      <p:sp>
        <p:nvSpPr>
          <p:cNvPr id="78" name="Arc 98"/>
          <p:cNvSpPr/>
          <p:nvPr/>
        </p:nvSpPr>
        <p:spPr bwMode="auto">
          <a:xfrm rot="21229832">
            <a:off x="6227762" y="2443126"/>
            <a:ext cx="1211263"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79" name="Oval 68"/>
          <p:cNvSpPr>
            <a:spLocks noChangeArrowheads="1"/>
          </p:cNvSpPr>
          <p:nvPr/>
        </p:nvSpPr>
        <p:spPr bwMode="gray">
          <a:xfrm>
            <a:off x="5614531" y="1960028"/>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0" name="Oval 68"/>
          <p:cNvSpPr>
            <a:spLocks noChangeArrowheads="1"/>
          </p:cNvSpPr>
          <p:nvPr/>
        </p:nvSpPr>
        <p:spPr bwMode="gray">
          <a:xfrm>
            <a:off x="6649774" y="491370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1" name="Oval 68"/>
          <p:cNvSpPr>
            <a:spLocks noChangeArrowheads="1"/>
          </p:cNvSpPr>
          <p:nvPr/>
        </p:nvSpPr>
        <p:spPr bwMode="gray">
          <a:xfrm>
            <a:off x="4676109" y="491370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2" name="Oval 68"/>
          <p:cNvSpPr>
            <a:spLocks noChangeArrowheads="1"/>
          </p:cNvSpPr>
          <p:nvPr/>
        </p:nvSpPr>
        <p:spPr bwMode="gray">
          <a:xfrm>
            <a:off x="4058711" y="3160028"/>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600" kern="0" dirty="0">
                <a:solidFill>
                  <a:schemeClr val="bg1"/>
                </a:solidFill>
                <a:latin typeface="微软雅黑" panose="020B0503020204020204" pitchFamily="34" charset="-122"/>
                <a:ea typeface="微软雅黑" panose="020B0503020204020204" pitchFamily="34" charset="-122"/>
              </a:rPr>
              <a:t>2</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3" name="TextBox 176"/>
          <p:cNvSpPr txBox="1"/>
          <p:nvPr/>
        </p:nvSpPr>
        <p:spPr>
          <a:xfrm>
            <a:off x="2520755" y="1038990"/>
            <a:ext cx="7291196" cy="769441"/>
          </a:xfrm>
          <a:prstGeom prst="rect">
            <a:avLst/>
          </a:prstGeom>
          <a:noFill/>
        </p:spPr>
        <p:txBody>
          <a:bodyPr wrap="square" rtlCol="0">
            <a:spAutoFit/>
          </a:bodyPr>
          <a:lstStyle/>
          <a:p>
            <a:pPr algn="ct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Goal: To find the best balance between communication overhead and model accuracy while protecting user privacy</a:t>
            </a:r>
            <a:endPar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4" name="Picture 5" descr="D:\360data\重要数据\桌面\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528" y="2138400"/>
            <a:ext cx="532564" cy="513544"/>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177"/>
          <p:cNvSpPr txBox="1"/>
          <p:nvPr/>
        </p:nvSpPr>
        <p:spPr>
          <a:xfrm>
            <a:off x="8145471" y="2508072"/>
            <a:ext cx="3817929" cy="3693319"/>
          </a:xfrm>
          <a:prstGeom prst="rect">
            <a:avLst/>
          </a:prstGeom>
          <a:noFill/>
        </p:spPr>
        <p:txBody>
          <a:bodyPr wrap="square" rtlCol="0">
            <a:spAutoFit/>
          </a:bodyPr>
          <a:lstStyle/>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[1] ERNSTEIN J, WANG Y X, AZIZZADENESHELI K, et al. </a:t>
            </a:r>
            <a:r>
              <a:rPr lang="en-US" altLang="zh-CN" dirty="0" err="1">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signsgd</a:t>
            </a:r>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 Compressed </a:t>
            </a:r>
            <a:r>
              <a:rPr lang="en-US" altLang="zh-CN" dirty="0" err="1">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optimisation</a:t>
            </a:r>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 for non-convex problems[C]//International Conference on Machine Learning. PMLR,2018: 560-569.</a:t>
            </a:r>
          </a:p>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[2] IANG Z, XU Y, XU H, et al. Heterogeneity-aware federated learning with adaptive client selection and gradient compression[C]//IEEE INFOCOM 2023-IEEE Conference on Computer Communications. IEEE, 2023: 1-10.</a:t>
            </a:r>
          </a:p>
        </p:txBody>
      </p:sp>
      <p:sp>
        <p:nvSpPr>
          <p:cNvPr id="86" name="TextBox 178"/>
          <p:cNvSpPr txBox="1"/>
          <p:nvPr/>
        </p:nvSpPr>
        <p:spPr>
          <a:xfrm>
            <a:off x="8092653" y="2128466"/>
            <a:ext cx="3095720" cy="400110"/>
          </a:xfrm>
          <a:prstGeom prst="rect">
            <a:avLst/>
          </a:prstGeom>
          <a:noFill/>
        </p:spPr>
        <p:txBody>
          <a:bodyPr wrap="none" rtlCol="0">
            <a:spAutoFit/>
          </a:bodyPr>
          <a:lstStyle/>
          <a:p>
            <a:pPr algn="ctr"/>
            <a:r>
              <a:rPr lang="en-US" altLang="zh-CN"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rPr>
              <a:t>Communication Overhead</a:t>
            </a:r>
          </a:p>
        </p:txBody>
      </p:sp>
      <p:sp>
        <p:nvSpPr>
          <p:cNvPr id="90" name="TextBox 178"/>
          <p:cNvSpPr txBox="1"/>
          <p:nvPr/>
        </p:nvSpPr>
        <p:spPr>
          <a:xfrm>
            <a:off x="766748" y="2113638"/>
            <a:ext cx="2254143" cy="400110"/>
          </a:xfrm>
          <a:prstGeom prst="rect">
            <a:avLst/>
          </a:prstGeom>
          <a:noFill/>
        </p:spPr>
        <p:txBody>
          <a:bodyPr wrap="none" rtlCol="0">
            <a:spAutoFit/>
          </a:bodyPr>
          <a:lstStyle/>
          <a:p>
            <a:pPr algn="ctr"/>
            <a:r>
              <a:rPr lang="en-US" altLang="zh-CN"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rPr>
              <a:t>Privacy protection</a:t>
            </a:r>
          </a:p>
        </p:txBody>
      </p:sp>
      <p:sp>
        <p:nvSpPr>
          <p:cNvPr id="92" name="TextBox 177"/>
          <p:cNvSpPr txBox="1"/>
          <p:nvPr/>
        </p:nvSpPr>
        <p:spPr>
          <a:xfrm>
            <a:off x="318515" y="2572398"/>
            <a:ext cx="3756439" cy="3416320"/>
          </a:xfrm>
          <a:prstGeom prst="rect">
            <a:avLst/>
          </a:prstGeom>
          <a:noFill/>
        </p:spPr>
        <p:txBody>
          <a:bodyPr wrap="square" rtlCol="0">
            <a:spAutoFit/>
          </a:bodyPr>
          <a:lstStyle/>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[3] WANG W, LI Y, LIU T, et al. User-level privacy-preserving federated learning: Analysis and performance optimization[C]//Proceedings of the AAAI Conference on Artificial Intelligence: Vol. 34. 2020: 7085-7092.</a:t>
            </a:r>
          </a:p>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[4] HANG L, ZHU T, XIONG P, et al. A robust game-theoretical federated learning framework with joint differential privacy[J]. IEEE Transactions on Knowledge and Data Engineering, 2022, 35(4): 3333-3346.</a:t>
            </a:r>
          </a:p>
        </p:txBody>
      </p:sp>
      <p:pic>
        <p:nvPicPr>
          <p:cNvPr id="2" name="Picture 5" descr="D:\360data\重要数据\桌面\未标题-4.png">
            <a:extLst>
              <a:ext uri="{FF2B5EF4-FFF2-40B4-BE49-F238E27FC236}">
                <a16:creationId xmlns:a16="http://schemas.microsoft.com/office/drawing/2014/main" id="{D544815D-453B-FFEA-9584-88A05C45E0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472" y="5137435"/>
            <a:ext cx="532564" cy="513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D:\360data\重要数据\桌面\未标题-4.png">
            <a:extLst>
              <a:ext uri="{FF2B5EF4-FFF2-40B4-BE49-F238E27FC236}">
                <a16:creationId xmlns:a16="http://schemas.microsoft.com/office/drawing/2014/main" id="{AA7F7BC5-D410-65D6-9F2F-DD0761710A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274" y="5129776"/>
            <a:ext cx="532564" cy="51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5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7</a:t>
            </a:fld>
            <a:endParaRPr sz="180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System Model</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38" name="圆角矩形 123"/>
          <p:cNvSpPr/>
          <p:nvPr/>
        </p:nvSpPr>
        <p:spPr>
          <a:xfrm>
            <a:off x="6781800" y="1269364"/>
            <a:ext cx="4724400" cy="5080255"/>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Freeform 5"/>
          <p:cNvSpPr/>
          <p:nvPr/>
        </p:nvSpPr>
        <p:spPr>
          <a:xfrm>
            <a:off x="7955053" y="1061614"/>
            <a:ext cx="2200853"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System Model</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矩形 39"/>
              <p:cNvSpPr/>
              <p:nvPr/>
            </p:nvSpPr>
            <p:spPr>
              <a:xfrm>
                <a:off x="6959605" y="1477116"/>
                <a:ext cx="4368790" cy="484549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Global Model </a:t>
                </a:r>
                <a14:m>
                  <m:oMath xmlns:m="http://schemas.openxmlformats.org/officeDocument/2006/math">
                    <m:sSub>
                      <m:sSubPr>
                        <m:ctrlPr>
                          <a:rPr lang="zh-CN" altLang="zh-CN" b="1" i="1">
                            <a:latin typeface="Cambria Math" panose="02040503050406030204" pitchFamily="18" charset="0"/>
                          </a:rPr>
                        </m:ctrlPr>
                      </m:sSubPr>
                      <m:e>
                        <m:r>
                          <a:rPr lang="en-US" altLang="zh-CN" b="1" i="1">
                            <a:latin typeface="Cambria Math" panose="02040503050406030204" pitchFamily="18" charset="0"/>
                          </a:rPr>
                          <m:t>𝒘</m:t>
                        </m:r>
                      </m:e>
                      <m:sub>
                        <m:r>
                          <a:rPr lang="en-US" altLang="zh-CN" b="1" i="1">
                            <a:latin typeface="Cambria Math" panose="02040503050406030204" pitchFamily="18" charset="0"/>
                          </a:rPr>
                          <m:t>𝒕</m:t>
                        </m:r>
                      </m:sub>
                    </m:sSub>
                  </m:oMath>
                </a14:m>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Client </a:t>
                </a:r>
                <a:r>
                  <a:rPr lang="zh-CN" altLang="zh-C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𝑖</a:t>
                </a:r>
                <a:r>
                  <a:rPr lang="en-US" altLang="zh-C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local dataset </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local training</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Edge Aggregation ​ </a:t>
                </a:r>
                <a14:m>
                  <m:oMath xmlns:m="http://schemas.openxmlformats.org/officeDocument/2006/math">
                    <m:sSubSup>
                      <m:sSubSupPr>
                        <m:ctrlPr>
                          <a:rPr lang="zh-CN" altLang="zh-CN" b="1" i="1">
                            <a:latin typeface="Cambria Math" panose="02040503050406030204" pitchFamily="18" charset="0"/>
                          </a:rPr>
                        </m:ctrlPr>
                      </m:sSubSupPr>
                      <m:e>
                        <m:limUpp>
                          <m:limUppPr>
                            <m:ctrlPr>
                              <a:rPr lang="zh-CN" altLang="zh-CN" b="1" i="1">
                                <a:latin typeface="Cambria Math" panose="02040503050406030204" pitchFamily="18" charset="0"/>
                              </a:rPr>
                            </m:ctrlPr>
                          </m:limUppPr>
                          <m:e>
                            <m:r>
                              <a:rPr lang="en-US" altLang="zh-CN" b="1" i="1">
                                <a:latin typeface="Cambria Math" panose="02040503050406030204" pitchFamily="18" charset="0"/>
                              </a:rPr>
                              <m:t>𝒘</m:t>
                            </m:r>
                          </m:e>
                          <m:lim>
                            <m:r>
                              <a:rPr lang="en-US" altLang="zh-CN" b="1" i="1">
                                <a:latin typeface="Cambria Math" panose="02040503050406030204" pitchFamily="18" charset="0"/>
                              </a:rPr>
                              <m:t>~</m:t>
                            </m:r>
                          </m:lim>
                        </m:limUpp>
                      </m:e>
                      <m:sub>
                        <m:r>
                          <a:rPr lang="en-US" altLang="zh-CN" b="1" i="1" smtClean="0">
                            <a:latin typeface="Cambria Math" panose="02040503050406030204" pitchFamily="18" charset="0"/>
                          </a:rPr>
                          <m:t>𝒋</m:t>
                        </m:r>
                      </m:sub>
                      <m:sup>
                        <m:r>
                          <a:rPr lang="en-US" altLang="zh-CN" b="1" i="1">
                            <a:latin typeface="Cambria Math" panose="02040503050406030204" pitchFamily="18" charset="0"/>
                          </a:rPr>
                          <m:t>𝒕</m:t>
                        </m:r>
                      </m:sup>
                    </m:sSubSup>
                  </m:oMath>
                </a14:m>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Local Model </a:t>
                </a:r>
                <a14:m>
                  <m:oMath xmlns:m="http://schemas.openxmlformats.org/officeDocument/2006/math">
                    <m:sSubSup>
                      <m:sSubSupPr>
                        <m:ctrlPr>
                          <a:rPr lang="zh-CN" altLang="zh-CN" b="1" i="1" smtClean="0">
                            <a:latin typeface="Cambria Math" panose="02040503050406030204" pitchFamily="18" charset="0"/>
                          </a:rPr>
                        </m:ctrlPr>
                      </m:sSubSupPr>
                      <m:e>
                        <m:r>
                          <a:rPr lang="en-US" altLang="zh-CN" b="1" i="1">
                            <a:latin typeface="Cambria Math" panose="02040503050406030204" pitchFamily="18" charset="0"/>
                          </a:rPr>
                          <m:t>𝒘</m:t>
                        </m:r>
                      </m:e>
                      <m:sub>
                        <m:r>
                          <a:rPr lang="en-US" altLang="zh-CN" b="1" i="1">
                            <a:latin typeface="Cambria Math" panose="02040503050406030204" pitchFamily="18" charset="0"/>
                          </a:rPr>
                          <m:t>𝒊</m:t>
                        </m:r>
                      </m:sub>
                      <m:sup>
                        <m:r>
                          <a:rPr lang="en-US" altLang="zh-CN" b="1" i="1">
                            <a:latin typeface="Cambria Math" panose="02040503050406030204" pitchFamily="18" charset="0"/>
                          </a:rPr>
                          <m:t>𝒕</m:t>
                        </m:r>
                      </m:sup>
                    </m:sSubSup>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Client </a:t>
                </a:r>
                <a:r>
                  <a:rPr lang="zh-CN" alt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𝑖</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locally </a:t>
                </a:r>
                <a:r>
                  <a:rPr lang="en-US" altLang="zh-CN"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trained</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compressed</a:t>
                </a:r>
                <a:r>
                  <a:rPr lang="en-US" altLang="zh-C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model</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Noisy Model </a:t>
                </a:r>
                <a14:m>
                  <m:oMath xmlns:m="http://schemas.openxmlformats.org/officeDocument/2006/math">
                    <m:sSubSup>
                      <m:sSubSupPr>
                        <m:ctrlPr>
                          <a:rPr lang="zh-CN" altLang="zh-CN" b="1" i="1">
                            <a:latin typeface="Cambria Math" panose="02040503050406030204" pitchFamily="18" charset="0"/>
                          </a:rPr>
                        </m:ctrlPr>
                      </m:sSubSupPr>
                      <m:e>
                        <m:limUpp>
                          <m:limUppPr>
                            <m:ctrlPr>
                              <a:rPr lang="zh-CN" altLang="zh-CN" b="1" i="1">
                                <a:latin typeface="Cambria Math" panose="02040503050406030204" pitchFamily="18" charset="0"/>
                              </a:rPr>
                            </m:ctrlPr>
                          </m:limUppPr>
                          <m:e>
                            <m:r>
                              <a:rPr lang="en-US" altLang="zh-CN" b="1" i="1">
                                <a:latin typeface="Cambria Math" panose="02040503050406030204" pitchFamily="18" charset="0"/>
                              </a:rPr>
                              <m:t>𝒘</m:t>
                            </m:r>
                          </m:e>
                          <m:lim>
                            <m:r>
                              <a:rPr lang="en-US" altLang="zh-CN" b="1" i="1">
                                <a:latin typeface="Cambria Math" panose="02040503050406030204" pitchFamily="18" charset="0"/>
                              </a:rPr>
                              <m:t>~</m:t>
                            </m:r>
                          </m:lim>
                        </m:limUpp>
                      </m:e>
                      <m:sub>
                        <m:r>
                          <a:rPr lang="en-US" altLang="zh-CN" b="1" i="1">
                            <a:latin typeface="Cambria Math" panose="02040503050406030204" pitchFamily="18" charset="0"/>
                          </a:rPr>
                          <m:t>𝒊</m:t>
                        </m:r>
                      </m:sub>
                      <m:sup>
                        <m:r>
                          <a:rPr lang="en-US" altLang="zh-CN" b="1" i="1">
                            <a:latin typeface="Cambria Math" panose="02040503050406030204" pitchFamily="18" charset="0"/>
                          </a:rPr>
                          <m:t>𝒕</m:t>
                        </m:r>
                      </m:sup>
                    </m:sSubSup>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Compressed model with added </a:t>
                </a:r>
                <a:r>
                  <a:rPr lang="en-US" altLang="zh-CN" dirty="0">
                    <a:solidFill>
                      <a:srgbClr val="C00000"/>
                    </a:solidFill>
                    <a:latin typeface="Times New Roman" panose="02020603050405020304" pitchFamily="18" charset="0"/>
                    <a:cs typeface="Times New Roman" panose="02020603050405020304" pitchFamily="18" charset="0"/>
                  </a:rPr>
                  <a:t>differential privacy noise</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Compression Rate </a:t>
                </a:r>
                <a14:m>
                  <m:oMath xmlns:m="http://schemas.openxmlformats.org/officeDocument/2006/math">
                    <m:sSubSup>
                      <m:sSubSupPr>
                        <m:ctrlPr>
                          <a:rPr lang="zh-CN" altLang="zh-CN" b="1" i="1" kern="0">
                            <a:solidFill>
                              <a:srgbClr val="000000"/>
                            </a:solidFill>
                            <a:latin typeface="Cambria Math" panose="02040503050406030204" pitchFamily="18" charset="0"/>
                            <a:ea typeface="Cambria Math" panose="02040503050406030204" pitchFamily="18" charset="0"/>
                          </a:rPr>
                        </m:ctrlPr>
                      </m:sSubSupPr>
                      <m:e>
                        <m:r>
                          <a:rPr lang="en-US" altLang="zh-CN"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𝜸</m:t>
                        </m:r>
                      </m:e>
                      <m:sub>
                        <m:r>
                          <a:rPr lang="en-US" altLang="zh-CN"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𝒊</m:t>
                        </m:r>
                      </m:sub>
                      <m:sup>
                        <m:r>
                          <a:rPr lang="en-US" altLang="zh-CN" b="1" i="1" ker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𝒕</m:t>
                        </m:r>
                      </m:sup>
                    </m:sSubSup>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Dynamically adjusted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compression ratio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per client</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Reward </a:t>
                </a:r>
                <a14:m>
                  <m:oMath xmlns:m="http://schemas.openxmlformats.org/officeDocument/2006/math">
                    <m:sSubSup>
                      <m:sSubSupPr>
                        <m:ctrlPr>
                          <a:rPr lang="zh-CN" altLang="zh-CN" b="1" i="1">
                            <a:latin typeface="Cambria Math" panose="02040503050406030204" pitchFamily="18" charset="0"/>
                          </a:rPr>
                        </m:ctrlPr>
                      </m:sSubSupPr>
                      <m:e>
                        <m:r>
                          <a:rPr lang="en-US" altLang="zh-CN" b="1" i="1">
                            <a:latin typeface="Cambria Math" panose="02040503050406030204" pitchFamily="18" charset="0"/>
                          </a:rPr>
                          <m:t>𝑹</m:t>
                        </m:r>
                      </m:e>
                      <m:sub>
                        <m:r>
                          <a:rPr lang="en-US" altLang="zh-CN" b="1" i="1">
                            <a:latin typeface="Cambria Math" panose="02040503050406030204" pitchFamily="18" charset="0"/>
                          </a:rPr>
                          <m:t>𝒊</m:t>
                        </m:r>
                      </m:sub>
                      <m:sup>
                        <m:r>
                          <a:rPr lang="en-US" altLang="zh-CN" b="1" i="1">
                            <a:latin typeface="Cambria Math" panose="02040503050406030204" pitchFamily="18" charset="0"/>
                          </a:rPr>
                          <m:t>𝒕</m:t>
                        </m:r>
                      </m:sup>
                    </m:sSubSup>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zh-CN" altLang="zh-CN" b="1" i="1">
                            <a:latin typeface="Cambria Math" panose="02040503050406030204" pitchFamily="18" charset="0"/>
                          </a:rPr>
                        </m:ctrlPr>
                      </m:sSupPr>
                      <m:e>
                        <m:r>
                          <a:rPr lang="en-US" altLang="zh-CN" b="1" i="1">
                            <a:latin typeface="Cambria Math" panose="02040503050406030204" pitchFamily="18" charset="0"/>
                          </a:rPr>
                          <m:t>𝑹</m:t>
                        </m:r>
                      </m:e>
                      <m:sup>
                        <m:r>
                          <a:rPr lang="en-US" altLang="zh-CN" b="1" i="1">
                            <a:latin typeface="Cambria Math" panose="02040503050406030204" pitchFamily="18" charset="0"/>
                          </a:rPr>
                          <m:t>𝒕</m:t>
                        </m:r>
                      </m:sup>
                    </m:sSup>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solidFill>
                      <a:srgbClr val="C00000"/>
                    </a:solidFill>
                    <a:latin typeface="Times New Roman" panose="02020603050405020304" pitchFamily="18" charset="0"/>
                    <a:cs typeface="Times New Roman" panose="02020603050405020304" pitchFamily="18" charset="0"/>
                  </a:rPr>
                  <a:t>Incentives</a:t>
                </a:r>
                <a:r>
                  <a:rPr lang="en-US" altLang="zh-CN" dirty="0">
                    <a:latin typeface="Times New Roman" panose="02020603050405020304" pitchFamily="18" charset="0"/>
                    <a:cs typeface="Times New Roman" panose="02020603050405020304" pitchFamily="18" charset="0"/>
                  </a:rPr>
                  <a:t> for clients based on </a:t>
                </a:r>
                <a:r>
                  <a:rPr lang="en-US" altLang="zh-CN" dirty="0">
                    <a:solidFill>
                      <a:srgbClr val="C00000"/>
                    </a:solidFill>
                    <a:latin typeface="Times New Roman" panose="02020603050405020304" pitchFamily="18" charset="0"/>
                    <a:cs typeface="Times New Roman" panose="02020603050405020304" pitchFamily="18" charset="0"/>
                  </a:rPr>
                  <a:t>contribution</a:t>
                </a:r>
                <a:r>
                  <a:rPr lang="en-US" altLang="zh-CN" dirty="0">
                    <a:latin typeface="Times New Roman" panose="02020603050405020304" pitchFamily="18" charset="0"/>
                    <a:cs typeface="Times New Roman" panose="02020603050405020304" pitchFamily="18" charset="0"/>
                  </a:rPr>
                  <a:t> and </a:t>
                </a:r>
                <a:r>
                  <a:rPr lang="en-US" altLang="zh-CN" dirty="0">
                    <a:solidFill>
                      <a:srgbClr val="C00000"/>
                    </a:solidFill>
                    <a:latin typeface="Times New Roman" panose="02020603050405020304" pitchFamily="18" charset="0"/>
                    <a:cs typeface="Times New Roman" panose="02020603050405020304" pitchFamily="18" charset="0"/>
                  </a:rPr>
                  <a:t>privacy</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矩形 39"/>
              <p:cNvSpPr>
                <a:spLocks noRot="1" noChangeAspect="1" noMove="1" noResize="1" noEditPoints="1" noAdjustHandles="1" noChangeArrowheads="1" noChangeShapeType="1" noTextEdit="1"/>
              </p:cNvSpPr>
              <p:nvPr/>
            </p:nvSpPr>
            <p:spPr>
              <a:xfrm>
                <a:off x="6959605" y="1477116"/>
                <a:ext cx="4368790" cy="4845494"/>
              </a:xfrm>
              <a:prstGeom prst="rect">
                <a:avLst/>
              </a:prstGeom>
              <a:blipFill>
                <a:blip r:embed="rId4"/>
                <a:stretch>
                  <a:fillRect l="-978" r="-2235" b="-100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CA811DBA-57B8-6647-FE7B-9795D2165C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616029"/>
            <a:ext cx="6380165" cy="4386924"/>
          </a:xfrm>
          <a:prstGeom prst="rect">
            <a:avLst/>
          </a:prstGeom>
        </p:spPr>
      </p:pic>
    </p:spTree>
    <p:extLst>
      <p:ext uri="{BB962C8B-B14F-4D97-AF65-F5344CB8AC3E}">
        <p14:creationId xmlns:p14="http://schemas.microsoft.com/office/powerpoint/2010/main" val="323306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22A439-D982-53B8-FAA6-A9A41F1C39D4}"/>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BBB8363C-9D89-01E6-BCEB-DA5F67D272CA}"/>
              </a:ext>
            </a:extLst>
          </p:cNvPr>
          <p:cNvSpPr txBox="1"/>
          <p:nvPr/>
        </p:nvSpPr>
        <p:spPr>
          <a:xfrm>
            <a:off x="11819636" y="6509176"/>
            <a:ext cx="192405" cy="254635"/>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8</a:t>
            </a:fld>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3" name="object 7">
            <a:extLst>
              <a:ext uri="{FF2B5EF4-FFF2-40B4-BE49-F238E27FC236}">
                <a16:creationId xmlns:a16="http://schemas.microsoft.com/office/drawing/2014/main" id="{9DE9198D-9D12-ED89-CB7F-D5D28BAB2090}"/>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8">
            <a:extLst>
              <a:ext uri="{FF2B5EF4-FFF2-40B4-BE49-F238E27FC236}">
                <a16:creationId xmlns:a16="http://schemas.microsoft.com/office/drawing/2014/main" id="{BB8BC7CB-9F2B-4BBB-13A0-9E2BF10354D3}"/>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9">
            <a:extLst>
              <a:ext uri="{FF2B5EF4-FFF2-40B4-BE49-F238E27FC236}">
                <a16:creationId xmlns:a16="http://schemas.microsoft.com/office/drawing/2014/main" id="{206A31A6-EE5E-E395-AD96-7982279CADD6}"/>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6">
            <a:extLst>
              <a:ext uri="{FF2B5EF4-FFF2-40B4-BE49-F238E27FC236}">
                <a16:creationId xmlns:a16="http://schemas.microsoft.com/office/drawing/2014/main" id="{8EE3A9F8-C49C-EAC9-E3F8-3C11B45CF9F9}"/>
              </a:ext>
            </a:extLst>
          </p:cNvPr>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sz="3200" b="1" i="0" u="none" strike="noStrike" kern="0" cap="none" spc="-1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System Model</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7" name="object 2">
            <a:extLst>
              <a:ext uri="{FF2B5EF4-FFF2-40B4-BE49-F238E27FC236}">
                <a16:creationId xmlns:a16="http://schemas.microsoft.com/office/drawing/2014/main" id="{F43312F8-C5D3-6C39-9732-B0618A573FD2}"/>
              </a:ext>
            </a:extLst>
          </p:cNvPr>
          <p:cNvSpPr/>
          <p:nvPr/>
        </p:nvSpPr>
        <p:spPr>
          <a:xfrm>
            <a:off x="761" y="774190"/>
            <a:ext cx="12183350" cy="106301"/>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矩形 39">
            <a:extLst>
              <a:ext uri="{FF2B5EF4-FFF2-40B4-BE49-F238E27FC236}">
                <a16:creationId xmlns:a16="http://schemas.microsoft.com/office/drawing/2014/main" id="{E6AC6E1D-3A53-CA6A-B0FD-DB937DF9EF9E}"/>
              </a:ext>
            </a:extLst>
          </p:cNvPr>
          <p:cNvSpPr/>
          <p:nvPr/>
        </p:nvSpPr>
        <p:spPr>
          <a:xfrm>
            <a:off x="5943600" y="1912675"/>
            <a:ext cx="5876036" cy="4613058"/>
          </a:xfrm>
          <a:prstGeom prst="rect">
            <a:avLst/>
          </a:prstGeom>
        </p:spPr>
        <p:txBody>
          <a:bodyPr wrap="square">
            <a:spAutoFit/>
          </a:bodyPr>
          <a:lstStyle/>
          <a:p>
            <a:pPr lvl="0">
              <a:lnSpc>
                <a:spcPct val="150000"/>
              </a:lnSpc>
            </a:pPr>
            <a:r>
              <a:rPr lang="en-US"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1) Global Model Broadcast: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server broadcasts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current global model to selected clients.</a:t>
            </a:r>
          </a:p>
          <a:p>
            <a:pPr lvl="0">
              <a:lnSpc>
                <a:spcPct val="150000"/>
              </a:lnSpc>
            </a:pPr>
            <a:r>
              <a:rPr lang="en-US"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2) Local Training &amp; Model Processing: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Each client trains the model on local data and applies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personalized compression</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based on a two-stage Stackelberg game.</a:t>
            </a:r>
          </a:p>
          <a:p>
            <a:pPr lvl="0">
              <a:lnSpc>
                <a:spcPct val="150000"/>
              </a:lnSpc>
            </a:pPr>
            <a:r>
              <a:rPr lang="en-US"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3) Optimized Privacy Noise Addition: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Clients add noise to model updates using an </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optimized privacy mechanism</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p>
          <a:p>
            <a:pPr lvl="0">
              <a:lnSpc>
                <a:spcPct val="150000"/>
              </a:lnSpc>
            </a:pPr>
            <a:r>
              <a:rPr lang="en-US"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4) Model Upload: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Clients send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the compressed and privacy-enhanced updates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back to the server.</a:t>
            </a:r>
          </a:p>
          <a:p>
            <a:pPr lvl="0">
              <a:lnSpc>
                <a:spcPct val="150000"/>
              </a:lnSpc>
            </a:pPr>
            <a:r>
              <a:rPr lang="en-US"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5) Global Aggregation: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server aggregates the </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received updates to form the new global model.</a:t>
            </a:r>
            <a:endParaRPr kumimoji="0" lang="en-US" altLang="zh-CN" sz="180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32">
            <a:extLst>
              <a:ext uri="{FF2B5EF4-FFF2-40B4-BE49-F238E27FC236}">
                <a16:creationId xmlns:a16="http://schemas.microsoft.com/office/drawing/2014/main" id="{792B421E-042D-2EA2-1940-29E3B18897B4}"/>
              </a:ext>
            </a:extLst>
          </p:cNvPr>
          <p:cNvSpPr>
            <a:spLocks noChangeArrowheads="1"/>
          </p:cNvSpPr>
          <p:nvPr/>
        </p:nvSpPr>
        <p:spPr bwMode="auto">
          <a:xfrm>
            <a:off x="7889" y="845057"/>
            <a:ext cx="12187243" cy="678943"/>
          </a:xfrm>
          <a:prstGeom prst="rect">
            <a:avLst/>
          </a:prstGeom>
          <a:solidFill>
            <a:schemeClr val="bg1">
              <a:lumMod val="95000"/>
            </a:schemeClr>
          </a:solidFill>
          <a:ln>
            <a:noFill/>
          </a:ln>
          <a:effectLst>
            <a:innerShdw blurRad="254000" dist="266700">
              <a:prstClr val="black">
                <a:alpha val="30000"/>
              </a:prstClr>
            </a:innerShdw>
          </a:effectLst>
        </p:spPr>
        <p:txBody>
          <a:bodyPr lIns="91385" tIns="45693" rIns="91385" bIns="4569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buNone/>
            </a:pPr>
            <a:r>
              <a:rPr lang="en-US" altLang="zh-CN"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FedCP</a:t>
            </a:r>
            <a:r>
              <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Five Key Steps</a:t>
            </a:r>
            <a:endParaRPr lang="zh-CN" altLang="en-US" sz="3200" b="1" dirty="0">
              <a:effectLst>
                <a:outerShdw blurRad="38100" dist="38100" dir="2700000" algn="tl">
                  <a:srgbClr val="000000">
                    <a:alpha val="43137"/>
                  </a:srgbClr>
                </a:outerShdw>
              </a:effectLst>
              <a:latin typeface="Times New Roman" panose="02020603050405020304" pitchFamily="18" charset="0"/>
              <a:ea typeface="微软雅黑"/>
              <a:cs typeface="Times New Roman" panose="02020603050405020304" pitchFamily="18" charset="0"/>
              <a:sym typeface="+mn-lt"/>
            </a:endParaRPr>
          </a:p>
        </p:txBody>
      </p:sp>
      <p:pic>
        <p:nvPicPr>
          <p:cNvPr id="12" name="图片 11">
            <a:extLst>
              <a:ext uri="{FF2B5EF4-FFF2-40B4-BE49-F238E27FC236}">
                <a16:creationId xmlns:a16="http://schemas.microsoft.com/office/drawing/2014/main" id="{01CC16FB-1821-4A63-ADC9-79901FF32A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824"/>
          <a:stretch/>
        </p:blipFill>
        <p:spPr>
          <a:xfrm>
            <a:off x="185814" y="2000562"/>
            <a:ext cx="5334000" cy="4386924"/>
          </a:xfrm>
          <a:prstGeom prst="rect">
            <a:avLst/>
          </a:prstGeom>
        </p:spPr>
      </p:pic>
      <p:sp>
        <p:nvSpPr>
          <p:cNvPr id="38" name="圆角矩形 123">
            <a:extLst>
              <a:ext uri="{FF2B5EF4-FFF2-40B4-BE49-F238E27FC236}">
                <a16:creationId xmlns:a16="http://schemas.microsoft.com/office/drawing/2014/main" id="{3E6F9A44-29F2-A72D-7F96-E3C71D6E76A7}"/>
              </a:ext>
            </a:extLst>
          </p:cNvPr>
          <p:cNvSpPr/>
          <p:nvPr/>
        </p:nvSpPr>
        <p:spPr>
          <a:xfrm>
            <a:off x="5807907" y="1904999"/>
            <a:ext cx="6011729" cy="4620733"/>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object 4">
            <a:extLst>
              <a:ext uri="{FF2B5EF4-FFF2-40B4-BE49-F238E27FC236}">
                <a16:creationId xmlns:a16="http://schemas.microsoft.com/office/drawing/2014/main" id="{B9438BF0-C954-CE00-702D-8F71B93BE4BC}"/>
              </a:ext>
            </a:extLst>
          </p:cNvPr>
          <p:cNvSpPr/>
          <p:nvPr/>
        </p:nvSpPr>
        <p:spPr>
          <a:xfrm>
            <a:off x="11252269" y="0"/>
            <a:ext cx="863531" cy="76740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图片 3" descr="形状&#10;&#10;AI 生成的内容可能不正确。">
            <a:extLst>
              <a:ext uri="{FF2B5EF4-FFF2-40B4-BE49-F238E27FC236}">
                <a16:creationId xmlns:a16="http://schemas.microsoft.com/office/drawing/2014/main" id="{3B9F8D7B-3D9E-481F-8DA6-4B2EFA56D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5741" y="3774924"/>
            <a:ext cx="1212166" cy="838200"/>
          </a:xfrm>
          <a:prstGeom prst="rect">
            <a:avLst/>
          </a:prstGeom>
        </p:spPr>
      </p:pic>
    </p:spTree>
    <p:extLst>
      <p:ext uri="{BB962C8B-B14F-4D97-AF65-F5344CB8AC3E}">
        <p14:creationId xmlns:p14="http://schemas.microsoft.com/office/powerpoint/2010/main" val="140357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DD2771-AC7C-C65D-FBF9-439C48D49CD9}"/>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8B91C76B-8377-4C19-C205-CC09D4A3F604}"/>
              </a:ext>
            </a:extLst>
          </p:cNvPr>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7">
            <a:extLst>
              <a:ext uri="{FF2B5EF4-FFF2-40B4-BE49-F238E27FC236}">
                <a16:creationId xmlns:a16="http://schemas.microsoft.com/office/drawing/2014/main" id="{B9173F20-8EFD-763F-CED2-830F949D4D54}"/>
              </a:ext>
            </a:extLst>
          </p:cNvPr>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8">
            <a:extLst>
              <a:ext uri="{FF2B5EF4-FFF2-40B4-BE49-F238E27FC236}">
                <a16:creationId xmlns:a16="http://schemas.microsoft.com/office/drawing/2014/main" id="{151A2A57-0A4D-5B71-8236-B5D530AB7771}"/>
              </a:ext>
            </a:extLst>
          </p:cNvPr>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9">
            <a:extLst>
              <a:ext uri="{FF2B5EF4-FFF2-40B4-BE49-F238E27FC236}">
                <a16:creationId xmlns:a16="http://schemas.microsoft.com/office/drawing/2014/main" id="{35080D34-1CBF-AE48-EE9E-DFDEDFA57379}"/>
              </a:ext>
            </a:extLst>
          </p:cNvPr>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7AB83B17-EC09-AE5E-33C6-BC47624A5DB3}"/>
              </a:ext>
            </a:extLst>
          </p:cNvPr>
          <p:cNvSpPr/>
          <p:nvPr/>
        </p:nvSpPr>
        <p:spPr>
          <a:xfrm>
            <a:off x="11252269" y="0"/>
            <a:ext cx="931842" cy="8804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C9A2D7E1-6748-9D61-8EC7-B42BECB00FE5}"/>
              </a:ext>
            </a:extLst>
          </p:cNvPr>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0" cap="none" spc="-10" normalizeH="0" baseline="0" noProof="0" dirty="0">
                <a:ln>
                  <a:noFill/>
                </a:ln>
                <a:solidFill>
                  <a:srgbClr val="000000"/>
                </a:solidFill>
                <a:effectLst/>
                <a:uLnTx/>
                <a:uFillTx/>
                <a:latin typeface="Calibri"/>
                <a:ea typeface="+mj-ea"/>
                <a:cs typeface="Calibri"/>
              </a:rPr>
              <a:t> </a:t>
            </a:r>
            <a:r>
              <a:rPr kumimoji="0" lang="en-US" altLang="zh-CN" sz="3200" b="1" i="0" u="none" strike="noStrike" kern="0" cap="none" spc="-1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Outline</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object 9">
            <a:extLst>
              <a:ext uri="{FF2B5EF4-FFF2-40B4-BE49-F238E27FC236}">
                <a16:creationId xmlns:a16="http://schemas.microsoft.com/office/drawing/2014/main" id="{C3C73752-8002-7842-FE64-D42D08253018}"/>
              </a:ext>
            </a:extLst>
          </p:cNvPr>
          <p:cNvSpPr txBox="1"/>
          <p:nvPr/>
        </p:nvSpPr>
        <p:spPr>
          <a:xfrm>
            <a:off x="914400" y="1828800"/>
            <a:ext cx="8991600" cy="3486211"/>
          </a:xfrm>
          <a:prstGeom prst="rect">
            <a:avLst/>
          </a:prstGeom>
        </p:spPr>
        <p:txBody>
          <a:bodyPr vert="horz" wrap="square" lIns="0" tIns="13335" rIns="0" bIns="0" rtlCol="0">
            <a:spAutoFit/>
          </a:bodyPr>
          <a:lstStyle/>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sz="3200" b="1"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Background &amp; Motivation</a:t>
            </a:r>
          </a:p>
          <a:p>
            <a:pPr marL="0" marR="0" lvl="0" indent="0" algn="l" defTabSz="914400" rtl="0" eaLnBrk="1" fontAlgn="auto" latinLnBrk="0" hangingPunct="1">
              <a:lnSpc>
                <a:spcPct val="100000"/>
              </a:lnSpc>
              <a:spcBef>
                <a:spcPts val="55"/>
              </a:spcBef>
              <a:spcAft>
                <a:spcPts val="0"/>
              </a:spcAft>
              <a:buClrTx/>
              <a:buSzTx/>
              <a:buFontTx/>
              <a:buChar char=""/>
              <a:tabLst/>
              <a:defRPr/>
            </a:pPr>
            <a:endParaRPr kumimoji="0"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sz="3200" b="1" i="0"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Related Work &amp; </a:t>
            </a:r>
            <a:r>
              <a:rPr kumimoji="0" lang="en-US" sz="3200" b="1" i="0"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System Model</a:t>
            </a:r>
            <a:endParaRPr kumimoji="0" sz="3200" b="1" i="0"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55"/>
              </a:spcBef>
              <a:spcAft>
                <a:spcPts val="0"/>
              </a:spcAft>
              <a:buClrTx/>
              <a:buSzTx/>
              <a:buFontTx/>
              <a:buChar char=""/>
              <a:tabLst/>
              <a:defRPr/>
            </a:pPr>
            <a:endParaRPr kumimoji="0"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r>
              <a:rPr kumimoji="0" lang="en-US" sz="3200" b="1" i="0" u="none" strike="noStrike" kern="1200" cap="none" spc="0" normalizeH="0" baseline="0" noProof="0" dirty="0">
                <a:ln w="0"/>
                <a:solidFill>
                  <a:srgbClr val="2D75B6"/>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PCM </a:t>
            </a:r>
            <a:r>
              <a:rPr kumimoji="0" lang="zh-CN" altLang="zh-CN" sz="3200" b="1" i="0" u="none" strike="noStrike" kern="1200" cap="none" spc="0" normalizeH="0" baseline="0" noProof="0" dirty="0">
                <a:ln>
                  <a:noFill/>
                </a:ln>
                <a:solidFill>
                  <a:srgbClr val="2D75B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&amp;</a:t>
            </a:r>
            <a:r>
              <a:rPr kumimoji="0" lang="en-US" altLang="zh-CN" sz="3200" b="1" i="0" u="none" strike="noStrike" kern="1200" cap="none" spc="0" normalizeH="0" baseline="0" noProof="0" dirty="0">
                <a:ln>
                  <a:noFill/>
                </a:ln>
                <a:solidFill>
                  <a:srgbClr val="2D75B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OPM</a:t>
            </a:r>
            <a:endParaRPr kumimoji="0" lang="en-US" sz="3200" b="1" i="0" u="none" strike="noStrike" kern="1200" cap="none" spc="0" normalizeH="0" baseline="0" noProof="0" dirty="0">
              <a:ln w="0"/>
              <a:solidFill>
                <a:srgbClr val="2D75B6"/>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105"/>
              </a:spcBef>
              <a:spcAft>
                <a:spcPts val="0"/>
              </a:spcAft>
              <a:buClrTx/>
              <a:buSzPct val="96875"/>
              <a:buFont typeface="Wingdings"/>
              <a:buChar char=""/>
              <a:tabLst>
                <a:tab pos="337185" algn="l"/>
              </a:tabLst>
              <a:defRPr/>
            </a:pPr>
            <a:endParaRPr kumimoji="0" sz="31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6550" marR="0" lvl="0" indent="-324485" algn="l" defTabSz="914400" rtl="0" eaLnBrk="1" fontAlgn="auto" latinLnBrk="0" hangingPunct="1">
              <a:lnSpc>
                <a:spcPct val="100000"/>
              </a:lnSpc>
              <a:spcBef>
                <a:spcPts val="0"/>
              </a:spcBef>
              <a:spcAft>
                <a:spcPts val="0"/>
              </a:spcAft>
              <a:buClrTx/>
              <a:buSzPct val="96875"/>
              <a:buFont typeface="Wingdings"/>
              <a:buChar char=""/>
              <a:tabLst>
                <a:tab pos="337185" algn="l"/>
              </a:tabLst>
              <a:defRPr/>
            </a:pPr>
            <a:r>
              <a:rPr kumimoji="0" sz="3200" b="1" i="0" u="none" strike="noStrike" kern="1200" cap="none" spc="-15"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Evaluation </a:t>
            </a:r>
            <a:r>
              <a:rPr kumimoji="0" sz="3200" b="1" i="0" u="none" strike="noStrike" kern="1200" cap="none" spc="0"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&amp;</a:t>
            </a:r>
            <a:r>
              <a:rPr kumimoji="0" sz="3200" b="1" i="0" u="none" strike="noStrike" kern="1200" cap="none" spc="-40"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 </a:t>
            </a:r>
            <a:r>
              <a:rPr kumimoji="0" sz="3200" b="1" i="0" u="none" strike="noStrike" kern="1200" cap="none" spc="-5" normalizeH="0" baseline="0" noProof="0" dirty="0">
                <a:ln>
                  <a:noFill/>
                </a:ln>
                <a:solidFill>
                  <a:srgbClr val="7E7E7E"/>
                </a:solidFill>
                <a:effectLst/>
                <a:uLnTx/>
                <a:uFillTx/>
                <a:latin typeface="Times New Roman" panose="02020603050405020304" pitchFamily="18" charset="0"/>
                <a:ea typeface="+mn-ea"/>
                <a:cs typeface="Times New Roman" panose="02020603050405020304" pitchFamily="18" charset="0"/>
              </a:rPr>
              <a:t>Conclusion</a:t>
            </a:r>
            <a:endParaRPr kumimoji="0"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406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11269</TotalTime>
  <Words>3253</Words>
  <Application>Microsoft Office PowerPoint</Application>
  <PresentationFormat>Widescreen</PresentationFormat>
  <Paragraphs>295</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等线</vt:lpstr>
      <vt:lpstr>微软雅黑</vt:lpstr>
      <vt:lpstr>黑体</vt:lpstr>
      <vt:lpstr>宋体</vt:lpstr>
      <vt:lpstr>Arial</vt:lpstr>
      <vt:lpstr>Calibri</vt:lpstr>
      <vt:lpstr>Cambria Math</vt:lpstr>
      <vt:lpstr>CambriaMath</vt:lpstr>
      <vt:lpstr>Lifeline JL</vt:lpstr>
      <vt:lpstr>quote-cjk-patch</vt:lpstr>
      <vt:lpstr>Tahoma</vt:lpstr>
      <vt:lpstr>Times New Roman</vt:lpstr>
      <vt:lpstr>Wingdings</vt:lpstr>
      <vt:lpstr>Office Theme</vt:lpstr>
      <vt:lpstr>Federated Learning Framework with Personalized  Model Compression and Privacy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jiao</dc:creator>
  <cp:lastModifiedBy>Nasif Fahmid Prangon</cp:lastModifiedBy>
  <cp:revision>326</cp:revision>
  <dcterms:created xsi:type="dcterms:W3CDTF">2023-03-09T12:59:51Z</dcterms:created>
  <dcterms:modified xsi:type="dcterms:W3CDTF">2025-08-08T19:52:11Z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2022-03-29T00:00:00Z</vt:filetime>
  </property>
  <property fmtid="{D5CDD505-2E9C-101B-9397-08002B2CF9AE}" pid="3" name="Creator">
    <vt:lpwstr>Microsoft® PowerPoint® 2019</vt:lpwstr>
  </property>
  <property fmtid="{D5CDD505-2E9C-101B-9397-08002B2CF9AE}" pid="4" name="LastSaved">
    <vt:filetime>2023-03-09T00:00:00Z</vt:filetime>
  </property>
</Properties>
</file>