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6"/>
  </p:notesMasterIdLst>
  <p:handoutMasterIdLst>
    <p:handoutMasterId r:id="rId17"/>
  </p:handoutMasterIdLst>
  <p:sldIdLst>
    <p:sldId id="256" r:id="rId3"/>
    <p:sldId id="591" r:id="rId4"/>
    <p:sldId id="592" r:id="rId5"/>
    <p:sldId id="578" r:id="rId6"/>
    <p:sldId id="593" r:id="rId7"/>
    <p:sldId id="595" r:id="rId8"/>
    <p:sldId id="596" r:id="rId9"/>
    <p:sldId id="602" r:id="rId10"/>
    <p:sldId id="594" r:id="rId11"/>
    <p:sldId id="598" r:id="rId12"/>
    <p:sldId id="599" r:id="rId13"/>
    <p:sldId id="600" r:id="rId14"/>
    <p:sldId id="601" r:id="rId15"/>
  </p:sldIdLst>
  <p:sldSz cx="9144000" cy="6858000" type="screen4x3"/>
  <p:notesSz cx="9296400" cy="7010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0">
          <p15:clr>
            <a:srgbClr val="A4A3A4"/>
          </p15:clr>
        </p15:guide>
        <p15:guide id="2" pos="286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ryn N Wertz" initials="KNW" lastIdx="1" clrIdx="0">
    <p:extLst/>
  </p:cmAuthor>
  <p:cmAuthor id="2" name="Kathryn N Wertz" initials="KNW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57" autoAdjust="0"/>
    <p:restoredTop sz="95701" autoAdjust="0"/>
  </p:normalViewPr>
  <p:slideViewPr>
    <p:cSldViewPr>
      <p:cViewPr varScale="1">
        <p:scale>
          <a:sx n="103" d="100"/>
          <a:sy n="103" d="100"/>
        </p:scale>
        <p:origin x="1408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26" y="1644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6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0"/>
        <p:guide pos="286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7488" cy="350838"/>
          </a:xfrm>
          <a:prstGeom prst="rect">
            <a:avLst/>
          </a:prstGeom>
        </p:spPr>
        <p:txBody>
          <a:bodyPr vert="horz" wrap="square" lIns="90596" tIns="45298" rIns="90596" bIns="45298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Arial" charset="0"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7325" y="0"/>
            <a:ext cx="4027488" cy="350838"/>
          </a:xfrm>
          <a:prstGeom prst="rect">
            <a:avLst/>
          </a:prstGeom>
        </p:spPr>
        <p:txBody>
          <a:bodyPr vert="horz" wrap="square" lIns="90596" tIns="45298" rIns="90596" bIns="45298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charset="0"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fld id="{20934B1F-D9F3-4960-A904-283E30F1F341}" type="datetimeFigureOut">
              <a:rPr lang="en-US" altLang="zh-CN"/>
              <a:pPr>
                <a:defRPr/>
              </a:pPr>
              <a:t>2/14/18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7488" cy="350838"/>
          </a:xfrm>
          <a:prstGeom prst="rect">
            <a:avLst/>
          </a:prstGeom>
        </p:spPr>
        <p:txBody>
          <a:bodyPr vert="horz" wrap="square" lIns="90596" tIns="45298" rIns="90596" bIns="45298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Arial" charset="0"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7325" y="6657975"/>
            <a:ext cx="4027488" cy="350838"/>
          </a:xfrm>
          <a:prstGeom prst="rect">
            <a:avLst/>
          </a:prstGeom>
        </p:spPr>
        <p:txBody>
          <a:bodyPr vert="horz" wrap="square" lIns="90596" tIns="45298" rIns="90596" bIns="45298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100"/>
            </a:lvl1pPr>
          </a:lstStyle>
          <a:p>
            <a:pPr>
              <a:defRPr/>
            </a:pPr>
            <a:fld id="{A79C2080-0242-4C2B-8385-7D05F04B86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6924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1"/>
          <p:cNvSpPr>
            <a:spLocks noChangeArrowheads="1"/>
          </p:cNvSpPr>
          <p:nvPr/>
        </p:nvSpPr>
        <p:spPr bwMode="auto">
          <a:xfrm>
            <a:off x="0" y="0"/>
            <a:ext cx="9296400" cy="7010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596" tIns="45298" rIns="90596" bIns="45298" anchor="ctr"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zh-CN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027488" cy="34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3" tIns="46363" rIns="92373" bIns="46363" numCol="1" anchor="t" anchorCtr="0" compatLnSpc="1">
            <a:prstTxWarp prst="textNoShape">
              <a:avLst/>
            </a:prstTxWarp>
          </a:bodyPr>
          <a:lstStyle>
            <a:lvl1pPr eaLnBrk="1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4375" algn="l"/>
                <a:tab pos="1431925" algn="l"/>
                <a:tab pos="2149475" algn="l"/>
                <a:tab pos="2865438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265738" y="0"/>
            <a:ext cx="4025900" cy="34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3" tIns="46363" rIns="92373" bIns="46363" numCol="1" anchor="t" anchorCtr="0" compatLnSpc="1">
            <a:prstTxWarp prst="textNoShape">
              <a:avLst/>
            </a:prstTxWarp>
          </a:bodyPr>
          <a:lstStyle>
            <a:lvl1pPr algn="r" eaLnBrk="1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4375" algn="l"/>
                <a:tab pos="1431925" algn="l"/>
                <a:tab pos="2149475" algn="l"/>
                <a:tab pos="2865438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4013" y="525463"/>
            <a:ext cx="3505200" cy="2628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0275" y="3330575"/>
            <a:ext cx="7435850" cy="315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3" tIns="46363" rIns="92373" bIns="46363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657975"/>
            <a:ext cx="4027488" cy="34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3" tIns="46363" rIns="92373" bIns="46363" numCol="1" anchor="b" anchorCtr="0" compatLnSpc="1">
            <a:prstTxWarp prst="textNoShape">
              <a:avLst/>
            </a:prstTxWarp>
          </a:bodyPr>
          <a:lstStyle>
            <a:lvl1pPr eaLnBrk="1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14375" algn="l"/>
                <a:tab pos="1431925" algn="l"/>
                <a:tab pos="2149475" algn="l"/>
                <a:tab pos="2865438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65738" y="6657975"/>
            <a:ext cx="4025900" cy="34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3" tIns="46363" rIns="92373" bIns="46363" numCol="1" anchor="b" anchorCtr="0" compatLnSpc="1">
            <a:prstTxWarp prst="textNoShape">
              <a:avLst/>
            </a:prstTxWarp>
          </a:bodyPr>
          <a:lstStyle>
            <a:lvl1pPr algn="r" eaLnBrk="1"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14375" algn="l"/>
                <a:tab pos="1431925" algn="l"/>
                <a:tab pos="2149475" algn="l"/>
                <a:tab pos="28654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6CD1E71-5E1F-43A1-846E-9804E68D7EF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642382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14375" algn="l"/>
                <a:tab pos="1431925" algn="l"/>
                <a:tab pos="2149475" algn="l"/>
                <a:tab pos="28654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92E69C2-2F52-412E-B84A-C84E6F9594E5}" type="slidenum">
              <a:rPr lang="zh-CN" altLang="en-GB" sz="11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en-GB" altLang="zh-CN" sz="110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1566863" y="525463"/>
            <a:ext cx="6162675" cy="2628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596" tIns="45298" rIns="90596" bIns="45298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/>
          </p:nvPr>
        </p:nvSpPr>
        <p:spPr>
          <a:xfrm>
            <a:off x="930275" y="3330575"/>
            <a:ext cx="7437438" cy="3154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589" tIns="45294" rIns="90589" bIns="45294" anchor="ctr"/>
          <a:lstStyle/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963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6CD1E71-5E1F-43A1-846E-9804E68D7EFB}" type="slidenum">
              <a:rPr lang="zh-CN" altLang="en-GB" smtClean="0"/>
              <a:pPr>
                <a:defRPr/>
              </a:pPr>
              <a:t>2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623424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501D5-F29B-47ED-9CD5-C257A1B69A5C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BDD95-6715-43E6-92CF-6092EA283C3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75652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BE9F3-372A-4F73-B999-E9879215A48B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8DF-ABE6-4B53-A83B-B3553B3BD80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63236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54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C3490-7D94-4FDA-A49C-D19E63505A05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EB77-E985-41E7-B131-080356A7030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245296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284EA-B4CE-463D-A272-53EFDE21ED0D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48522-B685-4FEA-9ABF-2F4ADA799B2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15955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8013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0175"/>
            <a:ext cx="8228013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3A7C8-164C-436B-9487-822FCB4AE1DA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1714F-90BE-487A-BCC0-CD1B79CFD0E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029248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40175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930D0-3014-4A15-AEDE-0F4819EADFA2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7B11F-BD0A-4A3E-A109-5F27F959848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45068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02F23-DEFD-43F0-BF76-B0888509F949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3D3C5-529C-475B-AF41-C5E25A59D11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242024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26D40-46BD-45FC-863A-7FFA301A1190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5344A-700D-4191-A7BE-A4E77826CF3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227327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67448-2DA7-40E7-9143-769839BAE434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7DAF3-135B-4939-8DC8-4D4163081E1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03407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E2E44-3981-4798-AA64-1A76A8EFD0FF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C6A7-E118-4E66-9B0F-0A50E0CB917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119496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40345-B96B-49C1-87E5-78927EE336C3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FB7BE-4841-46A5-BEC7-C0255306E37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98640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7F6DD-47DC-4B8C-A7BB-40E61C82A06D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7C84F-93C7-4F0C-91CD-6143AB2ED4A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2433641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B12A8-1F07-4DB7-B8D4-D7E0EBCEAA83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7A390-991A-4849-A62A-6886E206201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829581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BA795-0741-4427-8609-770C0C23B222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12BEC-C9CF-4AAE-A701-458BA3ADF82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043591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40E1F-BCCD-4CDE-BC9C-C69B7085165F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53703-EC48-4A19-8ED1-014937B8B97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758569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320-A90B-4109-97E9-9CBF17B0BCAB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E9D62-4096-44B1-9BED-2AEDD6CBEFE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7452489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4C5DA-68B3-4E69-BC0D-74DBB1B03084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8328D-729F-4D11-9FF6-D4353851C86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76084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5813" cy="49101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101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10CF-483B-4E09-A28F-B14315874E3F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13979-0197-45D6-86A8-CE978D4D5B5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0186057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0813" cy="19319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18165-8BDC-4756-9D9D-6F0610906264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6B302-04C6-47CB-909D-31985DBB5DB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8892203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tabLst/>
              <a:defRPr>
                <a:ea typeface="宋体" pitchFamily="2" charset="-122"/>
              </a:defRPr>
            </a:lvl1pPr>
          </a:lstStyle>
          <a:p>
            <a:pPr>
              <a:defRPr/>
            </a:pPr>
            <a:fld id="{83443D90-6409-43F3-99EA-17BE533B1BD1}" type="datetime1">
              <a:rPr lang="en-US" altLang="zh-CN" smtClean="0"/>
              <a:pPr>
                <a:defRPr/>
              </a:pPr>
              <a:t>2/14/18</a:t>
            </a:fld>
            <a:endParaRPr lang="en-GB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06E2E-1602-4DA9-A0CC-68C41D5EDFE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08980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1C657-5485-47C7-A0B5-573C6111CAF8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420E8-AAEF-4CB2-B6E1-670FECC602C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38235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EF3F9-EA3F-4C76-A2BD-35E9DFB0C78D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1C7C8-A3DC-467D-A00C-FF8FF9C880D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01664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32605-F7B9-478C-816A-F6DFFCE34BA0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A21FA-71C2-42E8-97F1-29136F71C63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64798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7500B-36B6-4AA7-9309-A301AC569DE8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3B865-A01F-417A-828D-029FC2E8075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29061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63B60-C538-4866-889B-92E621331DFD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FB258-317E-4763-AA4B-6CDB8EA80F7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76752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15404-A49E-4590-ADE1-9B04D3FB47E3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FE23B-66F2-46F6-96F1-CE96A94CE46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61055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3C612-2B0D-4076-BA13-A8B37D7A4DBE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66D50-43D5-4FF4-8D73-A9E6DFEBDE6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82949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1071563" y="304800"/>
            <a:ext cx="7613650" cy="1104900"/>
            <a:chOff x="675" y="192"/>
            <a:chExt cx="4796" cy="696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3067" y="192"/>
              <a:ext cx="696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4776" y="192"/>
              <a:ext cx="695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675" y="193"/>
              <a:ext cx="695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1035" name="Oval 5"/>
            <p:cNvSpPr>
              <a:spLocks noChangeArrowheads="1"/>
            </p:cNvSpPr>
            <p:nvPr/>
          </p:nvSpPr>
          <p:spPr bwMode="auto">
            <a:xfrm flipH="1">
              <a:off x="3983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1036" name="Oval 6"/>
            <p:cNvSpPr>
              <a:spLocks noChangeArrowheads="1"/>
            </p:cNvSpPr>
            <p:nvPr/>
          </p:nvSpPr>
          <p:spPr bwMode="auto">
            <a:xfrm flipH="1">
              <a:off x="1486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outline text format</a:t>
            </a:r>
          </a:p>
          <a:p>
            <a:pPr lvl="1"/>
            <a:r>
              <a:rPr lang="en-GB" altLang="zh-CN"/>
              <a:t>Second Outline Level</a:t>
            </a:r>
          </a:p>
          <a:p>
            <a:pPr lvl="2"/>
            <a:r>
              <a:rPr lang="en-GB" altLang="zh-CN"/>
              <a:t>Third Outline Level</a:t>
            </a:r>
          </a:p>
          <a:p>
            <a:pPr lvl="3"/>
            <a:r>
              <a:rPr lang="en-GB" altLang="zh-CN"/>
              <a:t>Fourth Outline Level</a:t>
            </a:r>
          </a:p>
          <a:p>
            <a:pPr lvl="4"/>
            <a:r>
              <a:rPr lang="en-GB" altLang="zh-CN"/>
              <a:t>Fifth Outline Level</a:t>
            </a:r>
          </a:p>
          <a:p>
            <a:pPr lvl="4"/>
            <a:r>
              <a:rPr lang="en-GB" altLang="zh-CN"/>
              <a:t>Sixth Outline Level</a:t>
            </a:r>
          </a:p>
          <a:p>
            <a:pPr lvl="4"/>
            <a:r>
              <a:rPr lang="en-GB" altLang="zh-CN"/>
              <a:t>Seventh Outline Level</a:t>
            </a:r>
          </a:p>
          <a:p>
            <a:pPr lvl="4"/>
            <a:r>
              <a:rPr lang="en-GB" altLang="zh-CN"/>
              <a:t>Eighth Outline Level</a:t>
            </a:r>
          </a:p>
          <a:p>
            <a:pPr lvl="4"/>
            <a:r>
              <a:rPr lang="en-GB" altLang="zh-CN"/>
              <a:t>Ninth Outline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A968A8F4-3EC9-43F1-A91D-BC01C2846A26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>
                <a:srgbClr val="000000"/>
              </a:buClr>
              <a:buSzPct val="100000"/>
              <a:buFont typeface="Arial" charset="0"/>
              <a:buNone/>
              <a:defRPr sz="1000">
                <a:solidFill>
                  <a:srgbClr val="000000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0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620403F-1BBD-4FBE-A4BB-64EBA3EB02F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6" r:id="rId1"/>
    <p:sldLayoutId id="2147485527" r:id="rId2"/>
    <p:sldLayoutId id="2147485528" r:id="rId3"/>
    <p:sldLayoutId id="2147485529" r:id="rId4"/>
    <p:sldLayoutId id="2147485530" r:id="rId5"/>
    <p:sldLayoutId id="2147485531" r:id="rId6"/>
    <p:sldLayoutId id="2147485532" r:id="rId7"/>
    <p:sldLayoutId id="2147485533" r:id="rId8"/>
    <p:sldLayoutId id="2147485534" r:id="rId9"/>
    <p:sldLayoutId id="2147485535" r:id="rId10"/>
    <p:sldLayoutId id="2147485536" r:id="rId11"/>
    <p:sldLayoutId id="2147485537" r:id="rId12"/>
    <p:sldLayoutId id="2147485538" r:id="rId13"/>
    <p:sldLayoutId id="2147485539" r:id="rId14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anose="05000000000000000000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anose="05000000000000000000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anose="05000000000000000000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anose="05000000000000000000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1658938" y="1600200"/>
            <a:ext cx="6835775" cy="3198813"/>
            <a:chOff x="1045" y="1008"/>
            <a:chExt cx="4306" cy="2015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4392" y="1008"/>
              <a:ext cx="960" cy="96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3264" y="1008"/>
              <a:ext cx="960" cy="96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2136" y="1008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2059" name="Oval 5"/>
            <p:cNvSpPr>
              <a:spLocks noChangeArrowheads="1"/>
            </p:cNvSpPr>
            <p:nvPr/>
          </p:nvSpPr>
          <p:spPr bwMode="auto">
            <a:xfrm flipH="1">
              <a:off x="2136" y="2064"/>
              <a:ext cx="960" cy="96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2060" name="Oval 6"/>
            <p:cNvSpPr>
              <a:spLocks noChangeArrowheads="1"/>
            </p:cNvSpPr>
            <p:nvPr/>
          </p:nvSpPr>
          <p:spPr bwMode="auto">
            <a:xfrm flipH="1">
              <a:off x="1045" y="2064"/>
              <a:ext cx="960" cy="96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  <p:sp>
          <p:nvSpPr>
            <p:cNvPr id="2061" name="Oval 7"/>
            <p:cNvSpPr>
              <a:spLocks noChangeArrowheads="1"/>
            </p:cNvSpPr>
            <p:nvPr/>
          </p:nvSpPr>
          <p:spPr bwMode="auto">
            <a:xfrm flipH="1">
              <a:off x="4392" y="2064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 altLang="zh-CN">
                <a:ea typeface="宋体" pitchFamily="2" charset="-122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0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36A6F6A-B66C-4ED6-B3C7-BF03D80B4F57}" type="datetime1">
              <a:rPr lang="en-US" altLang="zh-CN" smtClean="0"/>
              <a:pPr>
                <a:defRPr/>
              </a:pPr>
              <a:t>2/14/18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GB" altLang="zh-CN"/>
              <a:t>ICDCS 2017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 sz="10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15EFBFCF-64E1-4177-85FA-E8561C334E0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770813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title text format</a:t>
            </a:r>
          </a:p>
        </p:txBody>
      </p:sp>
      <p:sp>
        <p:nvSpPr>
          <p:cNvPr id="2055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outline text format</a:t>
            </a:r>
          </a:p>
          <a:p>
            <a:pPr lvl="1"/>
            <a:r>
              <a:rPr lang="en-GB" altLang="zh-CN"/>
              <a:t>Second Outline Level</a:t>
            </a:r>
          </a:p>
          <a:p>
            <a:pPr lvl="2"/>
            <a:r>
              <a:rPr lang="en-GB" altLang="zh-CN"/>
              <a:t>Third Outline Level</a:t>
            </a:r>
          </a:p>
          <a:p>
            <a:pPr lvl="3"/>
            <a:r>
              <a:rPr lang="en-GB" altLang="zh-CN"/>
              <a:t>Fourth Outline Level</a:t>
            </a:r>
          </a:p>
          <a:p>
            <a:pPr lvl="4"/>
            <a:r>
              <a:rPr lang="en-GB" altLang="zh-CN"/>
              <a:t>Fifth Outline Level</a:t>
            </a:r>
          </a:p>
          <a:p>
            <a:pPr lvl="4"/>
            <a:r>
              <a:rPr lang="en-GB" altLang="zh-CN"/>
              <a:t>Sixth Outline Level</a:t>
            </a:r>
          </a:p>
          <a:p>
            <a:pPr lvl="4"/>
            <a:r>
              <a:rPr lang="en-GB" altLang="zh-CN"/>
              <a:t>Seventh Outline Level</a:t>
            </a:r>
          </a:p>
          <a:p>
            <a:pPr lvl="4"/>
            <a:r>
              <a:rPr lang="en-GB" altLang="zh-CN"/>
              <a:t>Eighth Outline Level</a:t>
            </a:r>
          </a:p>
          <a:p>
            <a:pPr lvl="4"/>
            <a:r>
              <a:rPr lang="en-GB" altLang="zh-CN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0" r:id="rId1"/>
    <p:sldLayoutId id="2147485541" r:id="rId2"/>
    <p:sldLayoutId id="2147485542" r:id="rId3"/>
    <p:sldLayoutId id="2147485543" r:id="rId4"/>
    <p:sldLayoutId id="2147485544" r:id="rId5"/>
    <p:sldLayoutId id="2147485545" r:id="rId6"/>
    <p:sldLayoutId id="2147485546" r:id="rId7"/>
    <p:sldLayoutId id="2147485547" r:id="rId8"/>
    <p:sldLayoutId id="2147485548" r:id="rId9"/>
    <p:sldLayoutId id="2147485549" r:id="rId10"/>
    <p:sldLayoutId id="2147485550" r:id="rId11"/>
    <p:sldLayoutId id="2147485551" r:id="rId12"/>
    <p:sldLayoutId id="2147485552" r:id="rId13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anose="05000000000000000000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anose="05000000000000000000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anose="05000000000000000000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anose="05000000000000000000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294481" y="1264366"/>
            <a:ext cx="8077200" cy="1933575"/>
          </a:xfrm>
        </p:spPr>
        <p:txBody>
          <a:bodyPr/>
          <a:lstStyle/>
          <a:p>
            <a:pPr algn="r">
              <a:defRPr/>
            </a:pPr>
            <a:r>
              <a:rPr lang="en-US" sz="3200" dirty="0">
                <a:latin typeface="Comic Sans MS"/>
                <a:ea typeface="Comic Sans MS"/>
                <a:cs typeface="Comic Sans MS"/>
                <a:sym typeface="Comic Sans MS"/>
              </a:rPr>
              <a:t>Uncovering the Useful Structures of Complex Networks in a Socially-Rich and Dynamic Environment</a:t>
            </a:r>
            <a:endParaRPr lang="en-GB" altLang="zh-CN" sz="32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99306" y="3827027"/>
            <a:ext cx="7543800" cy="1820862"/>
          </a:xfrm>
        </p:spPr>
        <p:txBody>
          <a:bodyPr lIns="90000" tIns="46800" rIns="90000" bIns="46800"/>
          <a:lstStyle/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 err="1">
                <a:solidFill>
                  <a:srgbClr val="0070C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Jie</a:t>
            </a:r>
            <a:r>
              <a:rPr lang="en-GB" altLang="zh-CN" sz="2800" dirty="0">
                <a:solidFill>
                  <a:srgbClr val="0070C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Wu</a:t>
            </a:r>
          </a:p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000" dirty="0" err="1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Center</a:t>
            </a:r>
            <a:r>
              <a:rPr lang="en-GB" altLang="zh-CN" sz="2000" dirty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for Networked Computing</a:t>
            </a:r>
          </a:p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000" dirty="0">
                <a:latin typeface="Comic Sans MS" panose="030F0702030302020204" pitchFamily="66" charset="0"/>
                <a:ea typeface="宋体" panose="02010600030101010101" pitchFamily="2" charset="-122"/>
              </a:rPr>
              <a:t>Dept. of Computer and Info. Sciences</a:t>
            </a:r>
          </a:p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000" dirty="0">
                <a:latin typeface="Comic Sans MS" panose="030F0702030302020204" pitchFamily="66" charset="0"/>
                <a:ea typeface="宋体" panose="02010600030101010101" pitchFamily="2" charset="-122"/>
              </a:rPr>
              <a:t>Temple University</a:t>
            </a:r>
          </a:p>
          <a:p>
            <a:pPr marL="0" indent="0" algn="r" eaLnBrk="1" hangingPunct="1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zh-CN" altLang="en-GB" sz="2400" dirty="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pic>
        <p:nvPicPr>
          <p:cNvPr id="6148" name="Picture 7" descr="TempleU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43400"/>
            <a:ext cx="103663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zh-CN" sz="1000">
                <a:latin typeface="Times New Roman" panose="02020603050405020304" pitchFamily="18" charset="0"/>
              </a:rPr>
              <a:t>ICDCS 2017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93726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Distributed/Localized Solutions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42900" y="1569243"/>
            <a:ext cx="8534400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Dynamic labels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labeling process where nodes are labeled a large number of times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E.g., Bellmen-Ford algorithm, Page Rank, and HITS</a:t>
            </a:r>
          </a:p>
          <a:p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Link reversal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(LR):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labels associated with nodes as </a:t>
            </a:r>
            <a:r>
              <a:rPr lang="en-US" sz="24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height</a:t>
            </a:r>
          </a:p>
          <a:p>
            <a:pPr lvl="1"/>
            <a:r>
              <a:rPr lang="en-US" sz="19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Maintaining a </a:t>
            </a:r>
            <a:r>
              <a:rPr lang="en-US" sz="19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destination-oriented DAG </a:t>
            </a:r>
            <a:r>
              <a:rPr lang="en-US" sz="19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upon link failures</a:t>
            </a:r>
          </a:p>
          <a:p>
            <a:endParaRPr lang="en-US" sz="24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14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Special LR with labels associated with links, still O(n</a:t>
            </a:r>
            <a:r>
              <a:rPr lang="en-US" sz="2000" baseline="30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" y="3657600"/>
            <a:ext cx="9144000" cy="209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3595983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380206" y="5185136"/>
            <a:ext cx="8382000" cy="914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381000" y="3505200"/>
            <a:ext cx="8382000" cy="914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Distributed/Localized Solutions</a:t>
            </a:r>
            <a:r>
              <a:rPr lang="en-US" altLang="en-US" sz="4000" dirty="0">
                <a:latin typeface="Comic Sans MS" panose="030F0702030302020204" pitchFamily="66" charset="0"/>
              </a:rPr>
              <a:t>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04800" y="1424709"/>
            <a:ext cx="8915400" cy="4525963"/>
          </a:xfrm>
        </p:spPr>
        <p:txBody>
          <a:bodyPr/>
          <a:lstStyle/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Type of solutions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Distributed solution (DS):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node’s interaction with others in a restricted vicinity, say k-hop; maintaining and propagating labels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Localized solution (LS):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DS without information propagation</a:t>
            </a:r>
          </a:p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Challenges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</a:p>
          <a:p>
            <a:pPr marL="0" indent="0">
              <a:buNone/>
            </a:pP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r>
              <a:rPr lang="en-US" sz="25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can we deal with the complexity of building a   structure along with a change of topology?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View consistency: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SDN (central) vs. MANET (distributed)</a:t>
            </a:r>
          </a:p>
          <a:p>
            <a:pPr lvl="1"/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indent="0">
              <a:buNone/>
            </a:pP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r>
              <a:rPr lang="en-US" sz="25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we handle the long convergence time usually occurred in the dynamic label in a distributed solution?</a:t>
            </a:r>
          </a:p>
          <a:p>
            <a:endParaRPr lang="en-US" sz="25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</p:spTree>
    <p:extLst>
      <p:ext uri="{BB962C8B-B14F-4D97-AF65-F5344CB8AC3E}">
        <p14:creationId xmlns:p14="http://schemas.microsoft.com/office/powerpoint/2010/main" val="164415343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Distributed/Localized Solutions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90872" y="1295400"/>
            <a:ext cx="8929328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Hybrid of distributed and localized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E.g., Fault-tolerant routing and broadcasting in </a:t>
            </a:r>
            <a:r>
              <a:rPr lang="en-US" sz="2000" dirty="0" err="1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hypercubes</a:t>
            </a: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Safety levels: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special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coded labels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Unlike LR, safety level is decided, at most, once. Overall, O(log n)	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 dirty="0"/>
              <a:t>ICDCS 2017</a:t>
            </a:r>
          </a:p>
        </p:txBody>
      </p:sp>
      <p:pic>
        <p:nvPicPr>
          <p:cNvPr id="8194" name="Picture 2" descr="F:\Study\Ideas\Network Structure\faulty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339180"/>
            <a:ext cx="5646004" cy="2842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0304368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Conclusions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26292" y="1541534"/>
            <a:ext cx="8883072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</a:t>
            </a:r>
            <a:r>
              <a:rPr lang="en-US" sz="28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Several key issues in </a:t>
            </a:r>
            <a:r>
              <a:rPr lang="en-US" sz="28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complex networks</a:t>
            </a:r>
          </a:p>
          <a:p>
            <a:pPr marL="0" indent="0">
              <a:buNone/>
            </a:pPr>
            <a:endParaRPr lang="en-US" sz="800" dirty="0">
              <a:solidFill>
                <a:srgbClr val="0070C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Graph model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Intersection graphs: unit disk graph and interval graph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Time-evolving graphs</a:t>
            </a:r>
          </a:p>
          <a:p>
            <a:pPr lvl="2"/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Building a useful structure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Trimming, layering, and remapping</a:t>
            </a:r>
          </a:p>
          <a:p>
            <a:pPr lvl="2"/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Challenges in designing distributed/localized solutions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Static labels and dynamic labels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Hybrid of distributed and localized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</p:spTree>
    <p:extLst>
      <p:ext uri="{BB962C8B-B14F-4D97-AF65-F5344CB8AC3E}">
        <p14:creationId xmlns:p14="http://schemas.microsoft.com/office/powerpoint/2010/main" val="201660580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912813" y="3429000"/>
            <a:ext cx="5105400" cy="11430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317463"/>
            <a:ext cx="8228013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Complex Networks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1438093"/>
            <a:ext cx="8386762" cy="4525963"/>
          </a:xfrm>
        </p:spPr>
        <p:txBody>
          <a:bodyPr/>
          <a:lstStyle/>
          <a:p>
            <a:pPr marL="341313" lvl="1" indent="-341313">
              <a:spcBef>
                <a:spcPts val="800"/>
              </a:spcBef>
              <a:buSzPct val="80000"/>
              <a:buFont typeface="Wingdings" panose="05000000000000000000" pitchFamily="2" charset="2"/>
              <a:buChar char=""/>
            </a:pP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</a:t>
            </a:r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complex network </a:t>
            </a:r>
            <a:r>
              <a:rPr lang="en-US" sz="2500" dirty="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(CN) 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is</a:t>
            </a:r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applicable in many fields</a:t>
            </a:r>
          </a:p>
          <a:p>
            <a:pPr marL="742950" lvl="2" indent="-341313">
              <a:spcBef>
                <a:spcPts val="800"/>
              </a:spcBef>
              <a:buSzPct val="80000"/>
            </a:pP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Internet, food web, metabolic networks, and social networks</a:t>
            </a:r>
          </a:p>
          <a:p>
            <a:pPr marL="742950" lvl="2" indent="-341313">
              <a:spcBef>
                <a:spcPts val="800"/>
              </a:spcBef>
              <a:buSzPct val="80000"/>
            </a:pP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CN in socially-rich and dynamic environments</a:t>
            </a:r>
          </a:p>
          <a:p>
            <a:pPr marL="742950" lvl="2" indent="-341313">
              <a:spcBef>
                <a:spcPts val="800"/>
              </a:spcBef>
              <a:buSzPct val="80000"/>
            </a:pPr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Three challenging areas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Graph model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Uncovering a useful structure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Distributed and localized solutions</a:t>
            </a:r>
          </a:p>
          <a:p>
            <a:pPr lvl="1"/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Different communities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Graph theory, distributed systems (e.g., ICDCS), distributed computing (e.g., PODC), and social networks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</p:spTree>
    <p:extLst>
      <p:ext uri="{BB962C8B-B14F-4D97-AF65-F5344CB8AC3E}">
        <p14:creationId xmlns:p14="http://schemas.microsoft.com/office/powerpoint/2010/main" val="141717111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502372" y="1905000"/>
            <a:ext cx="8305800" cy="4572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Graph Model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85054" y="1424709"/>
            <a:ext cx="8430346" cy="4525963"/>
          </a:xfrm>
        </p:spPr>
        <p:txBody>
          <a:bodyPr/>
          <a:lstStyle/>
          <a:p>
            <a:pPr marL="341313" lvl="1" indent="-341313">
              <a:spcBef>
                <a:spcPts val="800"/>
              </a:spcBef>
              <a:buSzPct val="80000"/>
              <a:buFont typeface="Wingdings" panose="05000000000000000000" pitchFamily="2" charset="2"/>
              <a:buChar char=""/>
            </a:pP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Dynamics of CN: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node connections change over time, e.g., DTN</a:t>
            </a:r>
          </a:p>
          <a:p>
            <a:pPr marL="0" indent="0">
              <a:buNone/>
            </a:pPr>
            <a:r>
              <a:rPr lang="en-US" sz="25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Which graph model is suitable for representing a CN?</a:t>
            </a:r>
          </a:p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Intersection graphs: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unit disk graphs and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interval graphs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Challenges</a:t>
            </a:r>
          </a:p>
          <a:p>
            <a:pPr lvl="1"/>
            <a:r>
              <a:rPr lang="en-US" sz="2000" dirty="0" err="1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Hyperedge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(ACD in above): a link connecting &gt; 2 vertices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Interval hypergraphs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multiple interval graphs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Edge density distributions in online social networks?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  <p:pic>
        <p:nvPicPr>
          <p:cNvPr id="1026" name="Picture 2" descr="F:\Study\Ideas\Network Structure\fig1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008292"/>
            <a:ext cx="1863208" cy="1626875"/>
          </a:xfrm>
          <a:prstGeom prst="rect">
            <a:avLst/>
          </a:prstGeom>
          <a:noFill/>
        </p:spPr>
      </p:pic>
      <p:pic>
        <p:nvPicPr>
          <p:cNvPr id="1027" name="Picture 3" descr="F:\Study\Ideas\Network Structure\fig2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008292"/>
            <a:ext cx="2099820" cy="14434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220024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199" y="121445"/>
            <a:ext cx="8228013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Graph Model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13505" y="1066800"/>
            <a:ext cx="8915400" cy="4525963"/>
          </a:xfrm>
        </p:spPr>
        <p:txBody>
          <a:bodyPr/>
          <a:lstStyle/>
          <a:p>
            <a:r>
              <a:rPr lang="en-US" alt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Time-evolving graph </a:t>
            </a:r>
            <a:r>
              <a:rPr lang="en-US" altLang="en-US" sz="2400" dirty="0">
                <a:latin typeface="Comic Sans MS" panose="030F0702030302020204" pitchFamily="66" charset="0"/>
              </a:rPr>
              <a:t>(EG) in (discrete) time and space</a:t>
            </a:r>
          </a:p>
          <a:p>
            <a:endParaRPr lang="en-US" altLang="en-US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altLang="en-US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altLang="en-US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altLang="en-US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alt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EG extends to temporal with new notion of connectivity</a:t>
            </a:r>
          </a:p>
          <a:p>
            <a:pPr lvl="1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Path to </a:t>
            </a:r>
            <a:r>
              <a:rPr lang="en-US" alt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journey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(a path over time)</a:t>
            </a:r>
          </a:p>
          <a:p>
            <a:pPr lvl="1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Diameter to </a:t>
            </a:r>
            <a:r>
              <a:rPr lang="en-US" alt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dynamic diameter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(flooding time)</a:t>
            </a:r>
          </a:p>
          <a:p>
            <a:pPr lvl="1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Earliest completion path, fastest path, minimum hop path</a:t>
            </a:r>
          </a:p>
          <a:p>
            <a:r>
              <a:rPr lang="en-US" altLang="en-US" sz="2500" dirty="0">
                <a:solidFill>
                  <a:schemeClr val="tx1"/>
                </a:solidFill>
                <a:latin typeface="Comic Sans MS" panose="030F0702030302020204" pitchFamily="66" charset="0"/>
              </a:rPr>
              <a:t>Challenges</a:t>
            </a:r>
          </a:p>
          <a:p>
            <a:pPr lvl="1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Macro-level vs. micro-level (probabilistic contact, edge-Markovian)</a:t>
            </a:r>
          </a:p>
          <a:p>
            <a:pPr lvl="1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Granularity control: expressiveness vs. decision power</a:t>
            </a:r>
          </a:p>
          <a:p>
            <a:pPr lvl="1"/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lvl="1"/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lvl="1"/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lvl="1"/>
            <a:endParaRPr lang="en-US" altLang="en-US" dirty="0">
              <a:solidFill>
                <a:schemeClr val="tx1"/>
              </a:solidFill>
            </a:endParaRP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15365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  <p:pic>
        <p:nvPicPr>
          <p:cNvPr id="2050" name="Picture 2" descr="F:\Study\Ideas\Network Structure\m3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8563" y="1502971"/>
            <a:ext cx="2348237" cy="1849829"/>
          </a:xfrm>
          <a:prstGeom prst="rect">
            <a:avLst/>
          </a:prstGeom>
          <a:noFill/>
        </p:spPr>
      </p:pic>
      <p:pic>
        <p:nvPicPr>
          <p:cNvPr id="2051" name="Picture 3" descr="F:\Study\Ideas\Network Structure\m1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24000"/>
            <a:ext cx="2304793" cy="1913853"/>
          </a:xfrm>
          <a:prstGeom prst="rect">
            <a:avLst/>
          </a:prstGeom>
          <a:noFill/>
        </p:spPr>
      </p:pic>
      <p:pic>
        <p:nvPicPr>
          <p:cNvPr id="2052" name="Picture 4" descr="F:\Study\Ideas\Network Structure\m2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03764" y="1566994"/>
            <a:ext cx="2263636" cy="17858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740513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761206" y="4953000"/>
            <a:ext cx="7620000" cy="3810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Uncovering Useful Structure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153400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Structural trimming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trim “useless” nodes and links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Static vs. dynamic, e.g., connected dominating set (CDS)</a:t>
            </a:r>
          </a:p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Challenges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Dynamic trimming in EG with probabilistic contacts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Optimal routing, e.g.,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multi-bus riding </a:t>
            </a:r>
          </a:p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Forwarding set 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(FS)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single-copy message is forwarded to a new contact if it belongs to the FS.</a:t>
            </a:r>
          </a:p>
          <a:p>
            <a:pPr marL="457200" lvl="1" indent="0">
              <a:buNone/>
            </a:pPr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can we design a methodology to derive an FS?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message utility is time-sensitive, FS is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time-varying.</a:t>
            </a:r>
          </a:p>
          <a:p>
            <a:pPr lvl="1"/>
            <a:r>
              <a:rPr lang="en-US" sz="2000" dirty="0">
                <a:solidFill>
                  <a:sysClr val="windowText" lastClr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a multi-message deliver application, FS is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copy-varying.</a:t>
            </a: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</p:spTree>
    <p:extLst>
      <p:ext uri="{BB962C8B-B14F-4D97-AF65-F5344CB8AC3E}">
        <p14:creationId xmlns:p14="http://schemas.microsoft.com/office/powerpoint/2010/main" val="74621733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457200" y="5072182"/>
            <a:ext cx="8305800" cy="792163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Uncovering Useful Structure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Structural layering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Scale-free (SF):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node degree distribution follows power-law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Nested SF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SF hierarchy is done by peeling off lowest degree nodes. All subsequent subgraphs are SF and “similar.”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e.g., small-world behavior of the real world in time-and-space</a:t>
            </a:r>
            <a:endParaRPr lang="en-US" sz="25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 dirty="0"/>
              <a:t>ICDCS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440681"/>
            <a:ext cx="5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518" y="5038785"/>
            <a:ext cx="8715375" cy="825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Can we uncover more inherently layered structures, not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only in the space dimension, but also in time-and-space?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7593" y="2989984"/>
            <a:ext cx="4113213" cy="2033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457365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238125" y="5709047"/>
            <a:ext cx="8677276" cy="539353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Uncovering Useful Structure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04824" y="1599922"/>
            <a:ext cx="8153400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Structural remapping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representation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Geographic routing: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conformal mapping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using Ricci flow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Greedy routing without being stuck at a local minimum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8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Mapping from one representation to another: Euclidean space to non-Euclidean space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5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 dirty="0"/>
              <a:t>ICDCS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619122" y="5306655"/>
            <a:ext cx="96107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800" i="1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Can we remap a problem from one domain to another?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953298"/>
            <a:ext cx="4123625" cy="21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793445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342106" y="4965039"/>
            <a:ext cx="8458200" cy="7620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Uncovering Useful Structure </a:t>
            </a:r>
            <a:r>
              <a:rPr lang="en-US" altLang="en-US" sz="3200" dirty="0">
                <a:latin typeface="Comic Sans MS" panose="030F0702030302020204" pitchFamily="66" charset="0"/>
              </a:rPr>
              <a:t>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9784" y="1533641"/>
            <a:ext cx="8577509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Structural remapping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domain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Converting a routing in a highly mobile and unstructured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contact space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DTN to one in a static and structured </a:t>
            </a:r>
            <a:r>
              <a:rPr lang="en-US" sz="20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feature space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/>
              <a:t>ICDCS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413425" y="4643976"/>
            <a:ext cx="946605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can we uncover the influence that social relationships 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have on the structure of an underlying network?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Multi-scale and multi-layer CNs</a:t>
            </a:r>
          </a:p>
        </p:txBody>
      </p:sp>
      <p:pic>
        <p:nvPicPr>
          <p:cNvPr id="5122" name="Picture 2" descr="F:\Study\Ideas\Network Structure\hypercube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8633" y="2834928"/>
            <a:ext cx="4289363" cy="2029430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062" y="2814146"/>
            <a:ext cx="2862120" cy="196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897974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91613" y="283297"/>
            <a:ext cx="8686800" cy="1141412"/>
          </a:xfrm>
        </p:spPr>
        <p:txBody>
          <a:bodyPr/>
          <a:lstStyle/>
          <a:p>
            <a:r>
              <a:rPr lang="en-US" altLang="en-US" sz="3600" dirty="0">
                <a:latin typeface="Comic Sans MS" panose="030F0702030302020204" pitchFamily="66" charset="0"/>
              </a:rPr>
              <a:t>Distributed/Localized Solutions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57572" y="1573573"/>
            <a:ext cx="8027267" cy="4525963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Static labels</a:t>
            </a:r>
            <a:r>
              <a:rPr lang="en-US" sz="25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each node is labeled a small number of times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E.g., clustering, maximum independent set (MIS), CDS</a:t>
            </a:r>
          </a:p>
          <a:p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Nested SF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(single root)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vs. regular SF </a:t>
            </a:r>
            <a:r>
              <a:rPr lang="en-US" sz="2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(multiple roots)</a:t>
            </a:r>
          </a:p>
          <a:p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Up-and-down routing</a:t>
            </a: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CCCCFF"/>
              </a:buClr>
              <a:buSzPct val="80000"/>
              <a:buFont typeface="Wingdings" panose="05000000000000000000" pitchFamily="2" charset="2"/>
              <a:buChar char=""/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ts val="675"/>
              </a:spcBef>
              <a:buClr>
                <a:srgbClr val="CCCCFF"/>
              </a:buClr>
              <a:buSzPct val="70000"/>
              <a:buFont typeface="Wingdings" panose="05000000000000000000" pitchFamily="2" charset="2"/>
              <a:buChar char=""/>
              <a:defRPr sz="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575"/>
              </a:spcBef>
              <a:buClr>
                <a:srgbClr val="CCCCFF"/>
              </a:buClr>
              <a:buSzPct val="65000"/>
              <a:buFont typeface="Wingdings" panose="05000000000000000000" pitchFamily="2" charset="2"/>
              <a:buChar char=""/>
              <a:defRPr sz="23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CCCCFF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anose="05000000000000000000" pitchFamily="2" charset="2"/>
              <a:buChar char="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zh-CN" sz="1000" dirty="0"/>
              <a:t>ICDCS 2017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505200"/>
            <a:ext cx="6438105" cy="1623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914645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7430</TotalTime>
  <Words>842</Words>
  <Application>Microsoft Macintosh PowerPoint</Application>
  <PresentationFormat>On-screen Show (4:3)</PresentationFormat>
  <Paragraphs>202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宋体</vt:lpstr>
      <vt:lpstr>Arial</vt:lpstr>
      <vt:lpstr>Comic Sans MS</vt:lpstr>
      <vt:lpstr>Times New Roman</vt:lpstr>
      <vt:lpstr>Wingdings</vt:lpstr>
      <vt:lpstr>Default Design</vt:lpstr>
      <vt:lpstr>1_Default Design</vt:lpstr>
      <vt:lpstr>Uncovering the Useful Structures of Complex Networks in a Socially-Rich and Dynamic Environment</vt:lpstr>
      <vt:lpstr>Complex Networks</vt:lpstr>
      <vt:lpstr>Graph Model</vt:lpstr>
      <vt:lpstr>Graph Model (cont’d)</vt:lpstr>
      <vt:lpstr>Uncovering Useful Structure</vt:lpstr>
      <vt:lpstr>Uncovering Useful Structure (cont’d)</vt:lpstr>
      <vt:lpstr>Uncovering Useful Structure (cont’d)</vt:lpstr>
      <vt:lpstr>Uncovering Useful Structure (cont’d)</vt:lpstr>
      <vt:lpstr>Distributed/Localized Solutions</vt:lpstr>
      <vt:lpstr>Distributed/Localized Solutions (cont’d)</vt:lpstr>
      <vt:lpstr>Distributed/Localized Solutions (cont’d)</vt:lpstr>
      <vt:lpstr>Distributed/Localized Solutions (cont’d)</vt:lpstr>
      <vt:lpstr>Conclusions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Algorithmic Crowdsourcing:  Current State and Future Perspective</dc:title>
  <dc:creator>Jie Wu</dc:creator>
  <cp:lastModifiedBy>Yang Chen</cp:lastModifiedBy>
  <cp:revision>107</cp:revision>
  <cp:lastPrinted>2017-05-29T20:57:26Z</cp:lastPrinted>
  <dcterms:created xsi:type="dcterms:W3CDTF">2016-03-22T15:00:44Z</dcterms:created>
  <dcterms:modified xsi:type="dcterms:W3CDTF">2018-02-14T20:33:34Z</dcterms:modified>
</cp:coreProperties>
</file>