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9" r:id="rId3"/>
    <p:sldId id="479" r:id="rId4"/>
    <p:sldId id="491" r:id="rId5"/>
    <p:sldId id="472" r:id="rId6"/>
    <p:sldId id="459" r:id="rId7"/>
    <p:sldId id="492" r:id="rId8"/>
    <p:sldId id="476" r:id="rId9"/>
    <p:sldId id="481" r:id="rId10"/>
    <p:sldId id="482" r:id="rId11"/>
    <p:sldId id="452" r:id="rId12"/>
    <p:sldId id="489" r:id="rId13"/>
    <p:sldId id="493" r:id="rId14"/>
    <p:sldId id="467" r:id="rId15"/>
    <p:sldId id="483" r:id="rId16"/>
    <p:sldId id="484" r:id="rId17"/>
    <p:sldId id="485" r:id="rId18"/>
    <p:sldId id="486" r:id="rId19"/>
    <p:sldId id="487" r:id="rId20"/>
    <p:sldId id="441" r:id="rId21"/>
    <p:sldId id="463" r:id="rId22"/>
    <p:sldId id="464" r:id="rId23"/>
    <p:sldId id="465" r:id="rId24"/>
    <p:sldId id="457" r:id="rId25"/>
    <p:sldId id="43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876B9-E689-4263-9645-B4E08720F236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310B00-CBC8-4245-88F7-CF97A8FD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39D0A9-CA4D-453B-A8EC-8F6CA22FEA94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8D8069-22C7-4545-B15D-8659D29D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6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2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4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I will provide an introduction and motivation for our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I will talk about the benefits on network coding in robustness and throughput enhancement,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 will talk about our partial results and future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end, I will conclude my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0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8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9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5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1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6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recent days, we are witnessing a fast development in the hardware technologies of mobile devices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tablets and smartphones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As a result of these advances, the mobile devices are becoming very popular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Using wireless connections is more convenient than the wired connections.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Moreover, they can solve the last mile problem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recent days, we are witnessing a fast development in the hardware technologies of mobile devices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tablets and smartphones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As a result of these advances, the mobile devices are becoming very popular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Using wireless connections is more convenient than the wired connections.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Moreover, they can solve the last mile problem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coding</a:t>
            </a:r>
            <a:r>
              <a:rPr lang="en-US" baseline="0" dirty="0" smtClean="0"/>
              <a:t> first introduced for wired networks and showed that it can solve the bottleneck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6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Network coding</a:t>
            </a:r>
            <a:r>
              <a:rPr lang="en-US" sz="1200" baseline="0" dirty="0" smtClean="0"/>
              <a:t> is a promising method in providing reliable transmissions without using feedback messages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Specifically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  <a:r>
              <a:rPr lang="en-US" sz="1200" dirty="0" smtClean="0">
                <a:latin typeface="+mn-lt"/>
                <a:cs typeface="+mn-cs"/>
              </a:rPr>
              <a:t>,</a:t>
            </a:r>
            <a:r>
              <a:rPr lang="en-US" sz="1200" baseline="0" dirty="0" smtClean="0">
                <a:latin typeface="+mn-lt"/>
                <a:cs typeface="+mn-cs"/>
              </a:rPr>
              <a:t> instead of transmitting the original packets,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combinations of the packets are transmitted.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example, if we have 3 original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packets, the form of coded packets will be like this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Where, alpha is a random coefficient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is a work that shows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if we select the coefficients randomly, with a very high probability, any coded packet will be linearly independent to the other coded packets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this way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sender keeps transmitting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independent coded packets until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destination nodes receive enough coded packets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advantage of NC motivated me to study it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Network coding</a:t>
            </a:r>
            <a:r>
              <a:rPr lang="en-US" sz="1200" baseline="0" dirty="0" smtClean="0"/>
              <a:t> is a promising method in providing reliable transmissions without using feedback messages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Specifically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  <a:r>
              <a:rPr lang="en-US" sz="1200" dirty="0" smtClean="0">
                <a:latin typeface="+mn-lt"/>
                <a:cs typeface="+mn-cs"/>
              </a:rPr>
              <a:t>,</a:t>
            </a:r>
            <a:r>
              <a:rPr lang="en-US" sz="1200" baseline="0" dirty="0" smtClean="0">
                <a:latin typeface="+mn-lt"/>
                <a:cs typeface="+mn-cs"/>
              </a:rPr>
              <a:t> instead of transmitting the original packets,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combinations of the packets are transmitted.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example, if we have 3 original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packets, the form of coded packets will be like this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Where, alpha is a random coefficient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is a work that shows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if we select the coefficients randomly, with a very high probability, any coded packet will be linearly independent to the other coded packets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this way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sender keeps transmitting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independent coded packets until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destination nodes receive enough coded packets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advantage of NC motivated me to study it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reliability of the link is 2/3. The source wants to transmit 2 packets to the destination node. With coding, the source on average transmits 3 coded packets and the destination receives 2 coded packets, which are sufficient for decoding. However, without coding, feedback mechanism is required to show the lost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3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26269F-217F-46D6-A034-661FD1293753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7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827DC-1BAC-4843-9EBE-57AE6C47B6EF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F5D1E-F11E-4CA4-94DC-8AEF4134BB98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5FC5-D758-45AA-9A34-0C5BD15AE693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46D23-1896-4B8A-98E9-EB673B7CF254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289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BB418-E8F1-4848-9B27-63CDD571FBD2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72E3-B705-4D54-A291-532382B324DE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F10F1-DAF2-4BDE-B24E-8136667E6175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2DE0B-0673-453D-82B9-7850FEF59B05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499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D0DE8-36AA-4B40-A33C-34F4BBDCE1C8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772D46-D267-4B03-BFB2-2BAFB052C810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05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F08C62-6DEC-402E-ABF4-50E4C09A44CA}" type="datetime1">
              <a:rPr lang="en-US" smtClean="0"/>
              <a:pPr/>
              <a:t>5/10/2016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8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70727"/>
            <a:ext cx="7391400" cy="226767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Fault-Tolerant and Secure Distributed Data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Storage Using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Random Linear Network Coding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3124200"/>
            <a:ext cx="7010400" cy="259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Pouya 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Ostovari and </a:t>
            </a:r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Wu</a:t>
            </a:r>
            <a:endParaRPr lang="en-US" sz="32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 &amp; Information Sciences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Temple University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5854701"/>
            <a:ext cx="592137" cy="62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11850"/>
            <a:ext cx="63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59068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Gill Sans" charset="0"/>
                <a:cs typeface="Gill Sans" charset="0"/>
              </a:rPr>
              <a:t>Center for Networked </a:t>
            </a:r>
            <a:r>
              <a:rPr lang="en-US" dirty="0" smtClean="0">
                <a:ea typeface="Gill Sans" charset="0"/>
                <a:cs typeface="Gill Sans" charset="0"/>
              </a:rPr>
              <a:t>Computing</a:t>
            </a:r>
          </a:p>
          <a:p>
            <a:pPr algn="ctr"/>
            <a:r>
              <a:rPr lang="en-US" dirty="0" smtClean="0">
                <a:ea typeface="Gill Sans" charset="0"/>
                <a:cs typeface="Gill Sans" charset="0"/>
              </a:rPr>
              <a:t>http://www.cnc.temple.edu</a:t>
            </a:r>
            <a:endParaRPr lang="en-US" dirty="0"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23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Setting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6923" y="1066800"/>
            <a:ext cx="7672277" cy="5715000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fault-tolerance and security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random linear network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81" y="3917324"/>
            <a:ext cx="3694360" cy="15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Fault-Tolerant Data Storage using NC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21" y="1493081"/>
            <a:ext cx="3943651" cy="399331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77947" y="1447800"/>
            <a:ext cx="3786077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the original file to segments of the same size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NC among the packets of the same segment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Storing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percent of each segment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1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Fault-Tolerant Data Storage using NC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8805" y="1234509"/>
            <a:ext cx="8166053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 vs. security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35130"/>
            <a:ext cx="5867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-1524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 and Security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6923" y="838200"/>
            <a:ext cx="7903925" cy="5715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independent coded packets are sufficient for retrieving the original data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Eyedropper cannot decode the coded packets unless it has access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independent packets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</a:p>
          <a:p>
            <a:pPr marL="402336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More stored coded packets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security and fault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07461" y="4960203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failures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1512" y="4960203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vulnerable against eavesdropping</a:t>
            </a:r>
          </a:p>
        </p:txBody>
      </p:sp>
      <p:sp>
        <p:nvSpPr>
          <p:cNvPr id="12" name="Right Arrow 11"/>
          <p:cNvSpPr/>
          <p:nvPr/>
        </p:nvSpPr>
        <p:spPr>
          <a:xfrm rot="7426404">
            <a:off x="3962790" y="4725274"/>
            <a:ext cx="456421" cy="24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380778">
            <a:off x="5893519" y="4725222"/>
            <a:ext cx="456421" cy="24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-76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066800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Case 1: We define the objective function as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function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fault tolerance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security.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869" y="2215166"/>
            <a:ext cx="4351988" cy="810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869" y="3358165"/>
            <a:ext cx="3791111" cy="457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455" y="4348765"/>
            <a:ext cx="3619732" cy="79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567965"/>
            <a:ext cx="3607869" cy="8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Case 2: we fix the fault tolerance into a specific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threshold,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set it as a constraint of the optimization.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minimize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eavesdropping probability.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05200"/>
            <a:ext cx="444404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08" y="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Case 3: This is the opposite of Case 2.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define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eavesdropping probability threshold and set it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constraint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maximize the fault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tolerance.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37" y="3581400"/>
            <a:ext cx="4453847" cy="25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811" y="1285875"/>
            <a:ext cx="5788742" cy="2451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Relaxation to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Case 1: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83" y="4741994"/>
            <a:ext cx="6245352" cy="13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Relaxation to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Case 2: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36936"/>
            <a:ext cx="6416513" cy="38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Relaxation to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Case 3: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62801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524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33044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Distributed data storages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coding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Setting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Fault-tolerant and secure data storage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620000" cy="5029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Simulator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environment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Linprog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tool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find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 of the optimizations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 simulation runs</a:t>
            </a:r>
          </a:p>
          <a:p>
            <a:pPr>
              <a:spcBef>
                <a:spcPts val="18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96" y="1905000"/>
            <a:ext cx="7598152" cy="37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43" y="2024063"/>
            <a:ext cx="7660305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83" y="1828800"/>
            <a:ext cx="7734517" cy="38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399" y="1371600"/>
            <a:ext cx="7550477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Fault-tolerance using network coding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Storing redundant data on multiple storages</a:t>
            </a:r>
          </a:p>
          <a:p>
            <a:pPr>
              <a:spcBef>
                <a:spcPts val="1200"/>
              </a:spcBef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Security using network coding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Preventing eavesdropper to receive sufficient coded packets</a:t>
            </a:r>
          </a:p>
          <a:p>
            <a:pPr lvl="1">
              <a:spcBef>
                <a:spcPts val="1200"/>
              </a:spcBef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Trade-off between fault-tolerance and security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Bef>
                <a:spcPts val="120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81" y="-83343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81" y="1059658"/>
            <a:ext cx="7702313" cy="5569742"/>
          </a:xfrm>
        </p:spPr>
        <p:txBody>
          <a:bodyPr>
            <a:normAutofit/>
          </a:bodyPr>
          <a:lstStyle/>
          <a:p>
            <a:pPr marL="91440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Popularity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cloud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storages 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convenient that local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copies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12648"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Access from different devices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Fault-tolerant </a:t>
            </a:r>
          </a:p>
          <a:p>
            <a:pPr marL="612648"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Storing data on multiple storages</a:t>
            </a:r>
          </a:p>
          <a:p>
            <a:pPr marL="612648"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geographic location (data centers)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secure</a:t>
            </a:r>
          </a:p>
          <a:p>
            <a:pPr marL="612648"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Encryption </a:t>
            </a:r>
          </a:p>
          <a:p>
            <a:pPr marL="612648"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security mechanisms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versions of files</a:t>
            </a:r>
          </a:p>
          <a:p>
            <a:pPr marL="365760" lvl="1">
              <a:spcBef>
                <a:spcPts val="10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91440"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612648" lvl="2" indent="-283464">
              <a:spcBef>
                <a:spcPts val="1000"/>
              </a:spcBef>
              <a:buSzPct val="80000"/>
              <a:buFont typeface="Wingdings 2"/>
              <a:buChar char="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60782"/>
            <a:ext cx="709714" cy="70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92" y="1244098"/>
            <a:ext cx="1118102" cy="1118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99" y="2331069"/>
            <a:ext cx="969141" cy="9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81" y="-83343"/>
            <a:ext cx="7498080" cy="11429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Fault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tolerance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81" y="1059656"/>
            <a:ext cx="7702313" cy="5722143"/>
          </a:xfrm>
        </p:spPr>
        <p:txBody>
          <a:bodyPr>
            <a:normAutofit/>
          </a:bodyPr>
          <a:lstStyle/>
          <a:p>
            <a:pPr marL="91440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Fault tolerance</a:t>
            </a:r>
          </a:p>
          <a:p>
            <a:pPr marL="365760" lvl="1">
              <a:spcBef>
                <a:spcPts val="1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Storing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redundant data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multiple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storages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redundancy              higher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protection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against storage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failure</a:t>
            </a:r>
          </a:p>
          <a:p>
            <a:pPr marL="365760" lvl="1">
              <a:spcBef>
                <a:spcPts val="1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ore redundancy requires increases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</a:t>
            </a:r>
          </a:p>
          <a:p>
            <a:pPr marL="91440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Previous work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Finding amount of redundancy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achieve a given level of fault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tolerance</a:t>
            </a:r>
          </a:p>
          <a:p>
            <a:pPr marL="365760"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coding methods</a:t>
            </a:r>
          </a:p>
          <a:p>
            <a:pPr marL="91440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Fault tolerance using network coding </a:t>
            </a:r>
          </a:p>
          <a:p>
            <a:pPr marL="91440">
              <a:spcBef>
                <a:spcPts val="10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91440"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612648" lvl="2" indent="-283464">
              <a:spcBef>
                <a:spcPts val="1000"/>
              </a:spcBef>
              <a:buSzPct val="80000"/>
              <a:buFont typeface="Wingdings 2"/>
              <a:buChar char="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43400" y="24384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52" y="129222"/>
            <a:ext cx="7498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 Coding in Wired Networks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86331" y="600369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coding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5931" y="6015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"/>
          </p:nvPr>
        </p:nvSpPr>
        <p:spPr>
          <a:xfrm>
            <a:off x="1208817" y="1272222"/>
            <a:ext cx="8153400" cy="2438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multicast session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Bottleneck problem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Ahlswede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903" y="2766075"/>
            <a:ext cx="2626888" cy="32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8314" y="2743200"/>
            <a:ext cx="26012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7B87BE86-E4A9-4175-8BD1-4F0D9A91C4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25" y="1126836"/>
            <a:ext cx="7696200" cy="565496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Linear combinations of the packets</a:t>
            </a:r>
          </a:p>
          <a:p>
            <a:pPr lvl="1">
              <a:spcBef>
                <a:spcPts val="6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linearly independent coded packets are sufficient for decoding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Gaussian elimination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63" y="228600"/>
            <a:ext cx="7498080" cy="7458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Coding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2299368"/>
                <a:ext cx="4343400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0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99368"/>
                <a:ext cx="4343400" cy="477888"/>
              </a:xfrm>
              <a:prstGeom prst="rect">
                <a:avLst/>
              </a:prstGeom>
              <a:blipFill rotWithShape="0">
                <a:blip r:embed="rId3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8897" y="2795935"/>
                <a:ext cx="4720903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897" y="2795935"/>
                <a:ext cx="4720903" cy="477888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33929" y="3636912"/>
                <a:ext cx="5038271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29" y="3636912"/>
                <a:ext cx="5038271" cy="477888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5400000">
            <a:off x="1631230" y="33903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5" name="Left Brace 14"/>
          <p:cNvSpPr/>
          <p:nvPr/>
        </p:nvSpPr>
        <p:spPr>
          <a:xfrm>
            <a:off x="1321033" y="2451767"/>
            <a:ext cx="224442" cy="1628309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63" y="228600"/>
            <a:ext cx="7498080" cy="7458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Coding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25" y="1219200"/>
            <a:ext cx="7696200" cy="5562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network coding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Reliable transmissions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Wireless/wired networks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Throughput/capacity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enhancement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Distributed storage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Content distribution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Layered multicast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Providing security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04" y="288848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Network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31848"/>
            <a:ext cx="8153400" cy="435935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Transmissions in wireless networks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Intra-flow coding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3" y="4380344"/>
            <a:ext cx="2444809" cy="17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3" y="3484607"/>
            <a:ext cx="1955846" cy="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1162356" cy="10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23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Setting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2945" y="1371600"/>
            <a:ext cx="4479691" cy="16279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storage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30" y="866918"/>
            <a:ext cx="3694360" cy="156907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42945" y="2968638"/>
            <a:ext cx="7666107" cy="391430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data storages might fail with probability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limitation, hardware problems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workload,…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Eavesdropper can access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storage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probability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Storing a file: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358944"/>
            <a:ext cx="439209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479" y="3462911"/>
            <a:ext cx="444321" cy="4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REV 4</Template>
  <TotalTime>12041</TotalTime>
  <Words>1037</Words>
  <Application>Microsoft Office PowerPoint</Application>
  <PresentationFormat>On-screen Show (4:3)</PresentationFormat>
  <Paragraphs>236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Gill Sans</vt:lpstr>
      <vt:lpstr>Gill Sans MT</vt:lpstr>
      <vt:lpstr>Times New Roman</vt:lpstr>
      <vt:lpstr>Verdana</vt:lpstr>
      <vt:lpstr>Wingdings 2</vt:lpstr>
      <vt:lpstr>Solstice</vt:lpstr>
      <vt:lpstr>Fault-Tolerant and Secure Distributed Data Storage Using Random Linear Network Coding</vt:lpstr>
      <vt:lpstr>Agenda</vt:lpstr>
      <vt:lpstr>Introduction</vt:lpstr>
      <vt:lpstr>Fault tolerance </vt:lpstr>
      <vt:lpstr>Network Coding in Wired Networks</vt:lpstr>
      <vt:lpstr>Network Coding</vt:lpstr>
      <vt:lpstr>Network Coding</vt:lpstr>
      <vt:lpstr>Applications of Network Coding</vt:lpstr>
      <vt:lpstr>System Setting</vt:lpstr>
      <vt:lpstr>System Setting</vt:lpstr>
      <vt:lpstr>Fault-Tolerant Data Storage using NC</vt:lpstr>
      <vt:lpstr>Fault-Tolerant Data Storage using NC</vt:lpstr>
      <vt:lpstr>Fault-Tolerance and Security</vt:lpstr>
      <vt:lpstr>Problem Formulation</vt:lpstr>
      <vt:lpstr>Problem Formulation</vt:lpstr>
      <vt:lpstr>Problem Formulation</vt:lpstr>
      <vt:lpstr>Relaxation to Linear Programming</vt:lpstr>
      <vt:lpstr>Relaxation to Linear Programming</vt:lpstr>
      <vt:lpstr>Relaxation to Linear Programming</vt:lpstr>
      <vt:lpstr>Evaluations</vt:lpstr>
      <vt:lpstr>Evaluations</vt:lpstr>
      <vt:lpstr>Evaluations</vt:lpstr>
      <vt:lpstr>Evaluations</vt:lpstr>
      <vt:lpstr>Conclusion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pouya</dc:creator>
  <cp:lastModifiedBy>Pouya</cp:lastModifiedBy>
  <cp:revision>3562</cp:revision>
  <cp:lastPrinted>2014-12-11T22:11:26Z</cp:lastPrinted>
  <dcterms:created xsi:type="dcterms:W3CDTF">2012-01-17T16:23:26Z</dcterms:created>
  <dcterms:modified xsi:type="dcterms:W3CDTF">2016-05-10T17:49:00Z</dcterms:modified>
</cp:coreProperties>
</file>