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9"/>
  </p:notes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600" autoAdjust="0"/>
  </p:normalViewPr>
  <p:slideViewPr>
    <p:cSldViewPr snapToGrid="0" snapToObjects="1">
      <p:cViewPr>
        <p:scale>
          <a:sx n="76" d="100"/>
          <a:sy n="76" d="100"/>
        </p:scale>
        <p:origin x="-120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5A222E-BEAA-1A47-B7B8-60147A85462B}" type="datetimeFigureOut">
              <a:rPr lang="en-US" smtClean="0"/>
              <a:t>3/6/2015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8C09AD-0671-764C-8D80-3A921D9BE1F0}" type="slidenum">
              <a:rPr lang="en-US" smtClean="0"/>
              <a:t>‹#›</a:t>
            </a:fld>
            <a:endParaRPr lang="en-US"/>
          </a:p>
        </p:txBody>
      </p:sp>
    </p:spTree>
    <p:extLst>
      <p:ext uri="{BB962C8B-B14F-4D97-AF65-F5344CB8AC3E}">
        <p14:creationId xmlns:p14="http://schemas.microsoft.com/office/powerpoint/2010/main" val="8568476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Cognitive radio networks (CRNs) improve the efficiency of channel utilization by enabling secondary users (SUs), or nodes, to transmit data packets on channels that are assigned to primary users (PUs). However, the key constraint is that the active PU sessions cannot be interfered with by SUs. Therefore, SUs need to quit from those channels once the corresponding PUs become active.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This poses</a:t>
            </a:r>
            <a:r>
              <a:rPr lang="en-US" baseline="0" dirty="0" smtClean="0"/>
              <a:t> one special challenge to the routing problem in CRNs, which is the route stability. T</a:t>
            </a:r>
            <a:r>
              <a:rPr lang="en-US" sz="1200" kern="1200" dirty="0" smtClean="0">
                <a:solidFill>
                  <a:schemeClr val="tx1"/>
                </a:solidFill>
                <a:effectLst/>
                <a:latin typeface="+mn-lt"/>
                <a:ea typeface="+mn-ea"/>
                <a:cs typeface="+mn-cs"/>
              </a:rPr>
              <a:t>he difficulties lie on the unpredictable primary</a:t>
            </a:r>
            <a:r>
              <a:rPr lang="en-US" sz="1200" kern="1200" baseline="0" dirty="0" smtClean="0">
                <a:solidFill>
                  <a:schemeClr val="tx1"/>
                </a:solidFill>
                <a:effectLst/>
                <a:latin typeface="+mn-lt"/>
                <a:ea typeface="+mn-ea"/>
                <a:cs typeface="+mn-cs"/>
              </a:rPr>
              <a:t> user</a:t>
            </a:r>
            <a:r>
              <a:rPr lang="en-US" sz="1200" kern="1200" dirty="0" smtClean="0">
                <a:solidFill>
                  <a:schemeClr val="tx1"/>
                </a:solidFill>
                <a:effectLst/>
                <a:latin typeface="+mn-lt"/>
                <a:ea typeface="+mn-ea"/>
                <a:cs typeface="+mn-cs"/>
              </a:rPr>
              <a:t> activities and uncontrollable break links. Different from traditional wireless networks, in which the broken links are usually caused by nearby interferences or physical environments, links in CRNs face the suddenly active primary</a:t>
            </a:r>
            <a:r>
              <a:rPr lang="en-US" sz="1200" kern="1200" baseline="0" dirty="0" smtClean="0">
                <a:solidFill>
                  <a:schemeClr val="tx1"/>
                </a:solidFill>
                <a:effectLst/>
                <a:latin typeface="+mn-lt"/>
                <a:ea typeface="+mn-ea"/>
                <a:cs typeface="+mn-cs"/>
              </a:rPr>
              <a:t> user</a:t>
            </a:r>
            <a:r>
              <a:rPr lang="en-US" sz="1200" kern="1200" dirty="0" smtClean="0">
                <a:solidFill>
                  <a:schemeClr val="tx1"/>
                </a:solidFill>
                <a:effectLst/>
                <a:latin typeface="+mn-lt"/>
                <a:ea typeface="+mn-ea"/>
                <a:cs typeface="+mn-cs"/>
              </a:rPr>
              <a:t>s. Even though the sender and receiver are capable of building a link, they cannot transmit data due to PUs. Moreover, there are multiple channels at each node in CRNs. This is different from the traditional multi-channel wireless networks. The available channel sets on each node in CRNs are different from each other, and are also dynamic.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078C09AD-0671-764C-8D80-3A921D9BE1F0}" type="slidenum">
              <a:rPr lang="en-US" smtClean="0"/>
              <a:t>2</a:t>
            </a:fld>
            <a:endParaRPr lang="en-US"/>
          </a:p>
        </p:txBody>
      </p:sp>
    </p:spTree>
    <p:extLst>
      <p:ext uri="{BB962C8B-B14F-4D97-AF65-F5344CB8AC3E}">
        <p14:creationId xmlns:p14="http://schemas.microsoft.com/office/powerpoint/2010/main" val="3954017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Due to the channel dynamics of CRNs, it is possible that all nodes in the</a:t>
            </a:r>
            <a:r>
              <a:rPr lang="en-US" sz="1200" kern="1200" baseline="0" dirty="0" smtClean="0">
                <a:solidFill>
                  <a:schemeClr val="tx1"/>
                </a:solidFill>
                <a:effectLst/>
                <a:latin typeface="+mn-lt"/>
                <a:ea typeface="+mn-ea"/>
                <a:cs typeface="+mn-cs"/>
              </a:rPr>
              <a:t> main relay set </a:t>
            </a:r>
            <a:r>
              <a:rPr lang="en-US" sz="1200" kern="1200" dirty="0" smtClean="0">
                <a:solidFill>
                  <a:schemeClr val="tx1"/>
                </a:solidFill>
                <a:effectLst/>
                <a:latin typeface="+mn-lt"/>
                <a:ea typeface="+mn-ea"/>
                <a:cs typeface="+mn-cs"/>
              </a:rPr>
              <a:t>fail to relay packets upon the suddenly active primary</a:t>
            </a:r>
            <a:r>
              <a:rPr lang="en-US" sz="1200" kern="1200" baseline="0" dirty="0" smtClean="0">
                <a:solidFill>
                  <a:schemeClr val="tx1"/>
                </a:solidFill>
                <a:effectLst/>
                <a:latin typeface="+mn-lt"/>
                <a:ea typeface="+mn-ea"/>
                <a:cs typeface="+mn-cs"/>
              </a:rPr>
              <a:t> user</a:t>
            </a:r>
            <a:r>
              <a:rPr lang="en-US" sz="1200" kern="1200" dirty="0" smtClean="0">
                <a:solidFill>
                  <a:schemeClr val="tx1"/>
                </a:solidFill>
                <a:effectLst/>
                <a:latin typeface="+mn-lt"/>
                <a:ea typeface="+mn-ea"/>
                <a:cs typeface="+mn-cs"/>
              </a:rPr>
              <a:t>s. Under this situation, the sender would use the backup relay set, and make the corresponding adjustments.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 algorithm consider</a:t>
            </a:r>
            <a:r>
              <a:rPr lang="en-US" sz="1200" kern="1200" dirty="0" smtClean="0">
                <a:solidFill>
                  <a:schemeClr val="tx1"/>
                </a:solidFill>
                <a:effectLst/>
                <a:latin typeface="+mn-lt"/>
                <a:ea typeface="+mn-ea"/>
                <a:cs typeface="+mn-cs"/>
              </a:rPr>
              <a:t>s three underlying situations: 1) No extra work needs to be done if the main relay set succeeds; 2) If the main relay set fails, the backup relay set is used. If the backup relay set works, then </a:t>
            </a:r>
            <a:r>
              <a:rPr lang="en-US" sz="1200" kern="1200" dirty="0" err="1" smtClean="0">
                <a:solidFill>
                  <a:schemeClr val="tx1"/>
                </a:solidFill>
                <a:effectLst/>
                <a:latin typeface="+mn-lt"/>
                <a:ea typeface="+mn-ea"/>
                <a:cs typeface="+mn-cs"/>
              </a:rPr>
              <a:t>i</a:t>
            </a:r>
            <a:r>
              <a:rPr lang="en-US" sz="1200" kern="1200" dirty="0" smtClean="0">
                <a:solidFill>
                  <a:schemeClr val="tx1"/>
                </a:solidFill>
                <a:effectLst/>
                <a:latin typeface="+mn-lt"/>
                <a:ea typeface="+mn-ea"/>
                <a:cs typeface="+mn-cs"/>
              </a:rPr>
              <a:t> only needs to reselect both sets with </a:t>
            </a:r>
            <a:r>
              <a:rPr lang="en-US" sz="1200" kern="1200" dirty="0" err="1" smtClean="0">
                <a:solidFill>
                  <a:schemeClr val="tx1"/>
                </a:solidFill>
                <a:effectLst/>
                <a:latin typeface="+mn-lt"/>
                <a:ea typeface="+mn-ea"/>
                <a:cs typeface="+mn-cs"/>
              </a:rPr>
              <a:t>Mi</a:t>
            </a:r>
            <a:r>
              <a:rPr lang="en-US" sz="1200" kern="1200" dirty="0" smtClean="0">
                <a:solidFill>
                  <a:schemeClr val="tx1"/>
                </a:solidFill>
                <a:effectLst/>
                <a:latin typeface="+mn-lt"/>
                <a:ea typeface="+mn-ea"/>
                <a:cs typeface="+mn-cs"/>
              </a:rPr>
              <a:t> = </a:t>
            </a:r>
            <a:r>
              <a:rPr lang="en-US" sz="1200" kern="1200" dirty="0" err="1" smtClean="0">
                <a:solidFill>
                  <a:schemeClr val="tx1"/>
                </a:solidFill>
                <a:effectLst/>
                <a:latin typeface="+mn-lt"/>
                <a:ea typeface="+mn-ea"/>
                <a:cs typeface="+mn-cs"/>
              </a:rPr>
              <a:t>Mi</a:t>
            </a:r>
            <a:r>
              <a:rPr lang="en-US" sz="1200" kern="1200" dirty="0" smtClean="0">
                <a:solidFill>
                  <a:schemeClr val="tx1"/>
                </a:solidFill>
                <a:effectLst/>
                <a:latin typeface="+mn-lt"/>
                <a:ea typeface="+mn-ea"/>
                <a:cs typeface="+mn-cs"/>
              </a:rPr>
              <a:t> − {a}, after the transmission; 3) If the backup relay set also fails, then </a:t>
            </a:r>
            <a:r>
              <a:rPr lang="en-US" sz="1200" kern="1200" dirty="0" err="1" smtClean="0">
                <a:solidFill>
                  <a:schemeClr val="tx1"/>
                </a:solidFill>
                <a:effectLst/>
                <a:latin typeface="+mn-lt"/>
                <a:ea typeface="+mn-ea"/>
                <a:cs typeface="+mn-cs"/>
              </a:rPr>
              <a:t>i</a:t>
            </a:r>
            <a:r>
              <a:rPr lang="en-US" sz="1200" kern="1200" dirty="0" smtClean="0">
                <a:solidFill>
                  <a:schemeClr val="tx1"/>
                </a:solidFill>
                <a:effectLst/>
                <a:latin typeface="+mn-lt"/>
                <a:ea typeface="+mn-ea"/>
                <a:cs typeface="+mn-cs"/>
              </a:rPr>
              <a:t> needs to eliminate channels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 and b from </a:t>
            </a:r>
            <a:r>
              <a:rPr lang="en-US" sz="1200" kern="1200" dirty="0" err="1" smtClean="0">
                <a:solidFill>
                  <a:schemeClr val="tx1"/>
                </a:solidFill>
                <a:effectLst/>
                <a:latin typeface="+mn-lt"/>
                <a:ea typeface="+mn-ea"/>
                <a:cs typeface="+mn-cs"/>
              </a:rPr>
              <a:t>Mi</a:t>
            </a:r>
            <a:r>
              <a:rPr lang="en-US" sz="1200" kern="1200" dirty="0" smtClean="0">
                <a:solidFill>
                  <a:schemeClr val="tx1"/>
                </a:solidFill>
                <a:effectLst/>
                <a:latin typeface="+mn-lt"/>
                <a:ea typeface="+mn-ea"/>
                <a:cs typeface="+mn-cs"/>
              </a:rPr>
              <a:t>, reselect both sets, and repeat the process. The relaying process is repeated until it reaches the destination. </a:t>
            </a:r>
            <a:endParaRPr lang="en-US" dirty="0" smtClean="0"/>
          </a:p>
          <a:p>
            <a:endParaRPr lang="en-US" dirty="0"/>
          </a:p>
        </p:txBody>
      </p:sp>
      <p:sp>
        <p:nvSpPr>
          <p:cNvPr id="4" name="Slide Number Placeholder 3"/>
          <p:cNvSpPr>
            <a:spLocks noGrp="1"/>
          </p:cNvSpPr>
          <p:nvPr>
            <p:ph type="sldNum" sz="quarter" idx="10"/>
          </p:nvPr>
        </p:nvSpPr>
        <p:spPr/>
        <p:txBody>
          <a:bodyPr/>
          <a:lstStyle/>
          <a:p>
            <a:fld id="{078C09AD-0671-764C-8D80-3A921D9BE1F0}" type="slidenum">
              <a:rPr lang="en-US" smtClean="0"/>
              <a:t>11</a:t>
            </a:fld>
            <a:endParaRPr lang="en-US"/>
          </a:p>
        </p:txBody>
      </p:sp>
    </p:spTree>
    <p:extLst>
      <p:ext uri="{BB962C8B-B14F-4D97-AF65-F5344CB8AC3E}">
        <p14:creationId xmlns:p14="http://schemas.microsoft.com/office/powerpoint/2010/main" val="15152559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We randomly distribute nodes in a 200×200 unit square. Each node’s range is randomly assigned from [30,50]. We</a:t>
            </a:r>
            <a:r>
              <a:rPr lang="en-US" sz="1200" kern="1200" baseline="0" dirty="0" smtClean="0">
                <a:solidFill>
                  <a:schemeClr val="tx1"/>
                </a:solidFill>
                <a:effectLst/>
                <a:latin typeface="+mn-lt"/>
                <a:ea typeface="+mn-ea"/>
                <a:cs typeface="+mn-cs"/>
              </a:rPr>
              <a:t> vary the three network parameters to evaluate our algorithm. They are the number of nodes, the number of channels, and the PU OFF duration.</a:t>
            </a:r>
            <a:endParaRPr lang="en-US" dirty="0" smtClean="0"/>
          </a:p>
          <a:p>
            <a:endParaRPr lang="en-US" dirty="0" smtClean="0"/>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There are three performance metrics that are used for our evaluation, end-to-end delay, packet delivery ratio, and relay-to-sensing ratio. We also implemented two other protocols, Search and GOR, for comparison with our protocol (shortened as MOR). </a:t>
            </a:r>
            <a:endParaRPr lang="en-US" dirty="0" smtClean="0"/>
          </a:p>
          <a:p>
            <a:endParaRPr lang="en-US" dirty="0"/>
          </a:p>
        </p:txBody>
      </p:sp>
      <p:sp>
        <p:nvSpPr>
          <p:cNvPr id="4" name="Slide Number Placeholder 3"/>
          <p:cNvSpPr>
            <a:spLocks noGrp="1"/>
          </p:cNvSpPr>
          <p:nvPr>
            <p:ph type="sldNum" sz="quarter" idx="10"/>
          </p:nvPr>
        </p:nvSpPr>
        <p:spPr/>
        <p:txBody>
          <a:bodyPr/>
          <a:lstStyle/>
          <a:p>
            <a:fld id="{078C09AD-0671-764C-8D80-3A921D9BE1F0}" type="slidenum">
              <a:rPr lang="en-US" smtClean="0"/>
              <a:t>12</a:t>
            </a:fld>
            <a:endParaRPr lang="en-US"/>
          </a:p>
        </p:txBody>
      </p:sp>
    </p:spTree>
    <p:extLst>
      <p:ext uri="{BB962C8B-B14F-4D97-AF65-F5344CB8AC3E}">
        <p14:creationId xmlns:p14="http://schemas.microsoft.com/office/powerpoint/2010/main" val="33235489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We first compare the end to end delay. </a:t>
            </a:r>
            <a:r>
              <a:rPr lang="en-US" sz="1200" kern="1200" dirty="0" smtClean="0">
                <a:solidFill>
                  <a:schemeClr val="tx1"/>
                </a:solidFill>
                <a:effectLst/>
                <a:latin typeface="+mn-lt"/>
                <a:ea typeface="+mn-ea"/>
                <a:cs typeface="+mn-cs"/>
              </a:rPr>
              <a:t>The end-to-end delay shows that our protocol takes the lowest delay among the three </a:t>
            </a:r>
            <a:endParaRPr lang="en-US" dirty="0" smtClean="0"/>
          </a:p>
          <a:p>
            <a:endParaRPr lang="en-US" dirty="0"/>
          </a:p>
        </p:txBody>
      </p:sp>
      <p:sp>
        <p:nvSpPr>
          <p:cNvPr id="4" name="Slide Number Placeholder 3"/>
          <p:cNvSpPr>
            <a:spLocks noGrp="1"/>
          </p:cNvSpPr>
          <p:nvPr>
            <p:ph type="sldNum" sz="quarter" idx="10"/>
          </p:nvPr>
        </p:nvSpPr>
        <p:spPr/>
        <p:txBody>
          <a:bodyPr/>
          <a:lstStyle/>
          <a:p>
            <a:fld id="{078C09AD-0671-764C-8D80-3A921D9BE1F0}" type="slidenum">
              <a:rPr lang="en-US" smtClean="0"/>
              <a:t>13</a:t>
            </a:fld>
            <a:endParaRPr lang="en-US"/>
          </a:p>
        </p:txBody>
      </p:sp>
    </p:spTree>
    <p:extLst>
      <p:ext uri="{BB962C8B-B14F-4D97-AF65-F5344CB8AC3E}">
        <p14:creationId xmlns:p14="http://schemas.microsoft.com/office/powerpoint/2010/main" val="12883770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Also, we compare</a:t>
            </a:r>
            <a:r>
              <a:rPr lang="en-US" sz="1200" kern="1200" baseline="0" dirty="0" smtClean="0">
                <a:solidFill>
                  <a:schemeClr val="tx1"/>
                </a:solidFill>
                <a:effectLst/>
                <a:latin typeface="+mn-lt"/>
                <a:ea typeface="+mn-ea"/>
                <a:cs typeface="+mn-cs"/>
              </a:rPr>
              <a:t> the packet delivery ratio. </a:t>
            </a:r>
            <a:r>
              <a:rPr lang="en-US" sz="1200" kern="1200" dirty="0" smtClean="0">
                <a:solidFill>
                  <a:schemeClr val="tx1"/>
                </a:solidFill>
                <a:effectLst/>
                <a:latin typeface="+mn-lt"/>
                <a:ea typeface="+mn-ea"/>
                <a:cs typeface="+mn-cs"/>
              </a:rPr>
              <a:t>Overall, our protocol has the highest packet delivery ratio among the three. </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078C09AD-0671-764C-8D80-3A921D9BE1F0}" type="slidenum">
              <a:rPr lang="en-US" smtClean="0"/>
              <a:t>14</a:t>
            </a:fld>
            <a:endParaRPr lang="en-US"/>
          </a:p>
        </p:txBody>
      </p:sp>
    </p:spTree>
    <p:extLst>
      <p:ext uri="{BB962C8B-B14F-4D97-AF65-F5344CB8AC3E}">
        <p14:creationId xmlns:p14="http://schemas.microsoft.com/office/powerpoint/2010/main" val="5008039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We also compare</a:t>
            </a:r>
            <a:r>
              <a:rPr lang="en-US" baseline="0" dirty="0" smtClean="0"/>
              <a:t> the </a:t>
            </a:r>
            <a:r>
              <a:rPr lang="en-US" sz="1200" kern="1200" baseline="0" dirty="0" smtClean="0">
                <a:solidFill>
                  <a:schemeClr val="tx1"/>
                </a:solidFill>
                <a:effectLst/>
                <a:latin typeface="+mn-lt"/>
                <a:ea typeface="+mn-ea"/>
                <a:cs typeface="+mn-cs"/>
              </a:rPr>
              <a:t>r</a:t>
            </a:r>
            <a:r>
              <a:rPr lang="en-US" sz="1200" kern="1200" dirty="0" smtClean="0">
                <a:solidFill>
                  <a:schemeClr val="tx1"/>
                </a:solidFill>
                <a:effectLst/>
                <a:latin typeface="+mn-lt"/>
                <a:ea typeface="+mn-ea"/>
                <a:cs typeface="+mn-cs"/>
              </a:rPr>
              <a:t>elay-to-sensing ratio, which is the number of successful relay transmissions to the total number of sensing times.</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larger value of the relay-to-sensing ratio means that the relay sets are more reliable and the reselections of relay sets are less reliable. Here, we only show the comparison results of GOR and MOR, since Search takes many more relay reselections. Here,</a:t>
            </a:r>
            <a:r>
              <a:rPr lang="en-US" sz="1200" kern="1200" baseline="0" dirty="0" smtClean="0">
                <a:solidFill>
                  <a:schemeClr val="tx1"/>
                </a:solidFill>
                <a:effectLst/>
                <a:latin typeface="+mn-lt"/>
                <a:ea typeface="+mn-ea"/>
                <a:cs typeface="+mn-cs"/>
              </a:rPr>
              <a:t> the results show that our algorithm MOR has a better performance.</a:t>
            </a:r>
            <a:endParaRPr lang="en-US" dirty="0" smtClean="0"/>
          </a:p>
        </p:txBody>
      </p:sp>
      <p:sp>
        <p:nvSpPr>
          <p:cNvPr id="4" name="Slide Number Placeholder 3"/>
          <p:cNvSpPr>
            <a:spLocks noGrp="1"/>
          </p:cNvSpPr>
          <p:nvPr>
            <p:ph type="sldNum" sz="quarter" idx="10"/>
          </p:nvPr>
        </p:nvSpPr>
        <p:spPr/>
        <p:txBody>
          <a:bodyPr/>
          <a:lstStyle/>
          <a:p>
            <a:fld id="{078C09AD-0671-764C-8D80-3A921D9BE1F0}" type="slidenum">
              <a:rPr lang="en-US" smtClean="0"/>
              <a:t>15</a:t>
            </a:fld>
            <a:endParaRPr lang="en-US"/>
          </a:p>
        </p:txBody>
      </p:sp>
    </p:spTree>
    <p:extLst>
      <p:ext uri="{BB962C8B-B14F-4D97-AF65-F5344CB8AC3E}">
        <p14:creationId xmlns:p14="http://schemas.microsoft.com/office/powerpoint/2010/main" val="26230645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We propose our opportunistic routing based scheme with multi-layer relay sets of the channel scale in CRNs. We present our algorithms for the relay set selections, which take the PU activities into consideration. Each sender retains two relay sets, which are the main relay set and the backup relay set. We also give the adaptation scheme when PUs become active on the data transmission channel. Moreover, we conduct extensive simulations for performance evaluation. The simulation results show that our protocol is very efficient and outperforms others.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078C09AD-0671-764C-8D80-3A921D9BE1F0}" type="slidenum">
              <a:rPr lang="en-US" smtClean="0"/>
              <a:t>16</a:t>
            </a:fld>
            <a:endParaRPr lang="en-US"/>
          </a:p>
        </p:txBody>
      </p:sp>
    </p:spTree>
    <p:extLst>
      <p:ext uri="{BB962C8B-B14F-4D97-AF65-F5344CB8AC3E}">
        <p14:creationId xmlns:p14="http://schemas.microsoft.com/office/powerpoint/2010/main" val="31062525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 you. If you have any</a:t>
            </a:r>
            <a:r>
              <a:rPr lang="en-US" baseline="0" dirty="0" smtClean="0"/>
              <a:t> question, please contact </a:t>
            </a:r>
            <a:r>
              <a:rPr lang="en-US" baseline="0" smtClean="0"/>
              <a:t>the authors.</a:t>
            </a:r>
            <a:endParaRPr lang="en-US"/>
          </a:p>
        </p:txBody>
      </p:sp>
      <p:sp>
        <p:nvSpPr>
          <p:cNvPr id="4" name="Slide Number Placeholder 3"/>
          <p:cNvSpPr>
            <a:spLocks noGrp="1"/>
          </p:cNvSpPr>
          <p:nvPr>
            <p:ph type="sldNum" sz="quarter" idx="10"/>
          </p:nvPr>
        </p:nvSpPr>
        <p:spPr/>
        <p:txBody>
          <a:bodyPr/>
          <a:lstStyle/>
          <a:p>
            <a:fld id="{078C09AD-0671-764C-8D80-3A921D9BE1F0}" type="slidenum">
              <a:rPr lang="en-US" smtClean="0"/>
              <a:t>17</a:t>
            </a:fld>
            <a:endParaRPr lang="en-US"/>
          </a:p>
        </p:txBody>
      </p:sp>
    </p:spTree>
    <p:extLst>
      <p:ext uri="{BB962C8B-B14F-4D97-AF65-F5344CB8AC3E}">
        <p14:creationId xmlns:p14="http://schemas.microsoft.com/office/powerpoint/2010/main" val="4205999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main motivation of opportunistic routing protocols involves the improvement of data transmission reliability in wireless networks. When the data transmission between the sender and the receiver fails, other nodes that have overheard the data can help to forward the packet. With the help of relay nodes, the overall reliability is improved. Therefore, this facilitates</a:t>
            </a:r>
            <a:r>
              <a:rPr lang="en-US" sz="1200" kern="1200" baseline="0" dirty="0" smtClean="0">
                <a:solidFill>
                  <a:schemeClr val="tx1"/>
                </a:solidFill>
                <a:effectLst/>
                <a:latin typeface="+mn-lt"/>
                <a:ea typeface="+mn-ea"/>
                <a:cs typeface="+mn-cs"/>
              </a:rPr>
              <a:t> the routing reliability in CRNs.</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However, there are also challenges when applying opportunistic routing in CRNs. </a:t>
            </a:r>
            <a:r>
              <a:rPr lang="en-US" sz="1200" kern="1200" dirty="0" smtClean="0">
                <a:solidFill>
                  <a:schemeClr val="tx1"/>
                </a:solidFill>
                <a:effectLst/>
                <a:latin typeface="+mn-lt"/>
                <a:ea typeface="+mn-ea"/>
                <a:cs typeface="+mn-cs"/>
              </a:rPr>
              <a:t>Firstly, the relay nodes need to listen to the same channel that the sender is using. Otherwise, it cannot overhear the packets, or help to relay the failed packets.</a:t>
            </a:r>
            <a:r>
              <a:rPr lang="en-US" sz="1200" kern="1200" baseline="0" dirty="0" smtClean="0">
                <a:solidFill>
                  <a:schemeClr val="tx1"/>
                </a:solidFill>
                <a:effectLst/>
                <a:latin typeface="+mn-lt"/>
                <a:ea typeface="+mn-ea"/>
                <a:cs typeface="+mn-cs"/>
              </a:rPr>
              <a:t> I</a:t>
            </a:r>
            <a:r>
              <a:rPr lang="en-US" sz="1200" kern="1200" dirty="0" smtClean="0">
                <a:solidFill>
                  <a:schemeClr val="tx1"/>
                </a:solidFill>
                <a:effectLst/>
                <a:latin typeface="+mn-lt"/>
                <a:ea typeface="+mn-ea"/>
                <a:cs typeface="+mn-cs"/>
              </a:rPr>
              <a:t>n CRNs, the available channel set on every node varies. Therefore, the relay node selection has to be channel aware. Secondly, if primary</a:t>
            </a:r>
            <a:r>
              <a:rPr lang="en-US" sz="1200" kern="1200" baseline="0" dirty="0" smtClean="0">
                <a:solidFill>
                  <a:schemeClr val="tx1"/>
                </a:solidFill>
                <a:effectLst/>
                <a:latin typeface="+mn-lt"/>
                <a:ea typeface="+mn-ea"/>
                <a:cs typeface="+mn-cs"/>
              </a:rPr>
              <a:t> user</a:t>
            </a:r>
            <a:r>
              <a:rPr lang="en-US" sz="1200" kern="1200" dirty="0" smtClean="0">
                <a:solidFill>
                  <a:schemeClr val="tx1"/>
                </a:solidFill>
                <a:effectLst/>
                <a:latin typeface="+mn-lt"/>
                <a:ea typeface="+mn-ea"/>
                <a:cs typeface="+mn-cs"/>
              </a:rPr>
              <a:t>s become active, nodes in a relay set that are using the same channels, are likely to be useless, since primary</a:t>
            </a:r>
            <a:r>
              <a:rPr lang="en-US" sz="1200" kern="1200" baseline="0" dirty="0" smtClean="0">
                <a:solidFill>
                  <a:schemeClr val="tx1"/>
                </a:solidFill>
                <a:effectLst/>
                <a:latin typeface="+mn-lt"/>
                <a:ea typeface="+mn-ea"/>
                <a:cs typeface="+mn-cs"/>
              </a:rPr>
              <a:t> user</a:t>
            </a:r>
            <a:r>
              <a:rPr lang="en-US" sz="1200" kern="1200" dirty="0" smtClean="0">
                <a:solidFill>
                  <a:schemeClr val="tx1"/>
                </a:solidFill>
                <a:effectLst/>
                <a:latin typeface="+mn-lt"/>
                <a:ea typeface="+mn-ea"/>
                <a:cs typeface="+mn-cs"/>
              </a:rPr>
              <a:t>s have higher privileges to use the channels. This impairs the reliability of the relay set.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a:t>
            </a:r>
            <a:r>
              <a:rPr lang="en-US" baseline="0" dirty="0" smtClean="0"/>
              <a:t> figure here gives an example. </a:t>
            </a:r>
            <a:r>
              <a:rPr lang="en-US" sz="1200" kern="1200" baseline="0" dirty="0" smtClean="0">
                <a:solidFill>
                  <a:schemeClr val="tx1"/>
                </a:solidFill>
                <a:effectLst/>
                <a:latin typeface="+mn-lt"/>
                <a:ea typeface="+mn-ea"/>
                <a:cs typeface="+mn-cs"/>
              </a:rPr>
              <a:t>T</a:t>
            </a:r>
            <a:r>
              <a:rPr lang="en-US" sz="1200" kern="1200" dirty="0" smtClean="0">
                <a:solidFill>
                  <a:schemeClr val="tx1"/>
                </a:solidFill>
                <a:effectLst/>
                <a:latin typeface="+mn-lt"/>
                <a:ea typeface="+mn-ea"/>
                <a:cs typeface="+mn-cs"/>
              </a:rPr>
              <a:t>here are three nodes. Thee total channel set is {1, 2, 3}. The available channels of each node are marked in white squares, and the unavailable channels are in black squares. Assume the link reliability from </a:t>
            </a:r>
            <a:r>
              <a:rPr lang="en-US" sz="1200" kern="1200" dirty="0" err="1" smtClean="0">
                <a:solidFill>
                  <a:schemeClr val="tx1"/>
                </a:solidFill>
                <a:effectLst/>
                <a:latin typeface="+mn-lt"/>
                <a:ea typeface="+mn-ea"/>
                <a:cs typeface="+mn-cs"/>
              </a:rPr>
              <a:t>i</a:t>
            </a:r>
            <a:r>
              <a:rPr lang="en-US" sz="1200" kern="1200" dirty="0" smtClean="0">
                <a:solidFill>
                  <a:schemeClr val="tx1"/>
                </a:solidFill>
                <a:effectLst/>
                <a:latin typeface="+mn-lt"/>
                <a:ea typeface="+mn-ea"/>
                <a:cs typeface="+mn-cs"/>
              </a:rPr>
              <a:t> to k is only 0.1, for all three channels. The reliability from </a:t>
            </a:r>
            <a:r>
              <a:rPr lang="en-US" sz="1200" kern="1200" dirty="0" err="1" smtClean="0">
                <a:solidFill>
                  <a:schemeClr val="tx1"/>
                </a:solidFill>
                <a:effectLst/>
                <a:latin typeface="+mn-lt"/>
                <a:ea typeface="+mn-ea"/>
                <a:cs typeface="+mn-cs"/>
              </a:rPr>
              <a:t>i</a:t>
            </a:r>
            <a:r>
              <a:rPr lang="en-US" sz="1200" kern="1200" dirty="0" smtClean="0">
                <a:solidFill>
                  <a:schemeClr val="tx1"/>
                </a:solidFill>
                <a:effectLst/>
                <a:latin typeface="+mn-lt"/>
                <a:ea typeface="+mn-ea"/>
                <a:cs typeface="+mn-cs"/>
              </a:rPr>
              <a:t> to j and from j to k are both 0.9, for all channels. Based on the opportunistic routing, if the transmission from </a:t>
            </a:r>
            <a:r>
              <a:rPr lang="en-US" sz="1200" kern="1200" dirty="0" err="1" smtClean="0">
                <a:solidFill>
                  <a:schemeClr val="tx1"/>
                </a:solidFill>
                <a:effectLst/>
                <a:latin typeface="+mn-lt"/>
                <a:ea typeface="+mn-ea"/>
                <a:cs typeface="+mn-cs"/>
              </a:rPr>
              <a:t>i</a:t>
            </a:r>
            <a:r>
              <a:rPr lang="en-US" sz="1200" kern="1200" dirty="0" smtClean="0">
                <a:solidFill>
                  <a:schemeClr val="tx1"/>
                </a:solidFill>
                <a:effectLst/>
                <a:latin typeface="+mn-lt"/>
                <a:ea typeface="+mn-ea"/>
                <a:cs typeface="+mn-cs"/>
              </a:rPr>
              <a:t> to k fails, and j overhears the packet, j can help to forward the packet. The first challenge is that if </a:t>
            </a:r>
            <a:r>
              <a:rPr lang="en-US" sz="1200" kern="1200" dirty="0" err="1" smtClean="0">
                <a:solidFill>
                  <a:schemeClr val="tx1"/>
                </a:solidFill>
                <a:effectLst/>
                <a:latin typeface="+mn-lt"/>
                <a:ea typeface="+mn-ea"/>
                <a:cs typeface="+mn-cs"/>
              </a:rPr>
              <a:t>i</a:t>
            </a:r>
            <a:r>
              <a:rPr lang="en-US" sz="1200" kern="1200" dirty="0" smtClean="0">
                <a:solidFill>
                  <a:schemeClr val="tx1"/>
                </a:solidFill>
                <a:effectLst/>
                <a:latin typeface="+mn-lt"/>
                <a:ea typeface="+mn-ea"/>
                <a:cs typeface="+mn-cs"/>
              </a:rPr>
              <a:t> and k are communicating on channel 1, while j listens on channel 2, j cannot help to forward the data because it cannot overhear the data on channel 1. The second challenge is that even if all three nodes work on channel 2, it is possible that some PUs become active on 2, and force all of the three nodes to quit from 2. Then, j still cannot help to forward the data.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078C09AD-0671-764C-8D80-3A921D9BE1F0}" type="slidenum">
              <a:rPr lang="en-US" smtClean="0"/>
              <a:t>3</a:t>
            </a:fld>
            <a:endParaRPr lang="en-US"/>
          </a:p>
        </p:txBody>
      </p:sp>
    </p:spTree>
    <p:extLst>
      <p:ext uri="{BB962C8B-B14F-4D97-AF65-F5344CB8AC3E}">
        <p14:creationId xmlns:p14="http://schemas.microsoft.com/office/powerpoint/2010/main" val="2450151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 overview of our work</a:t>
            </a:r>
            <a:r>
              <a:rPr lang="en-US" baseline="0" dirty="0" smtClean="0"/>
              <a:t> can be summarized as three aspects.</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We propose an efficient routing framework based on multi-layer relay sets, with the channel dynamics taken into account, and make the application of opportunistic routing on CRNs implementable.</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Instead of selecting the transmission channel and relay sets separately, we give the algorithm for the selection of relay sets and transmission channels together, which considers both the channel quality and the potential reliability of relay sets. </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In order to better suit the dynamic environment of CRNs, we present an adaptation approach with fewer </a:t>
            </a:r>
            <a:r>
              <a:rPr lang="en-US" dirty="0" err="1" smtClean="0"/>
              <a:t>interrup</a:t>
            </a:r>
            <a:r>
              <a:rPr lang="en-US" dirty="0" smtClean="0"/>
              <a:t>- </a:t>
            </a:r>
            <a:r>
              <a:rPr lang="en-US" dirty="0" err="1" smtClean="0"/>
              <a:t>tions</a:t>
            </a:r>
            <a:r>
              <a:rPr lang="en-US" dirty="0" smtClean="0"/>
              <a:t> to the data transmission when facing the suddenly active PUs. </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078C09AD-0671-764C-8D80-3A921D9BE1F0}" type="slidenum">
              <a:rPr lang="en-US" smtClean="0"/>
              <a:t>4</a:t>
            </a:fld>
            <a:endParaRPr lang="en-US"/>
          </a:p>
        </p:txBody>
      </p:sp>
    </p:spTree>
    <p:extLst>
      <p:ext uri="{BB962C8B-B14F-4D97-AF65-F5344CB8AC3E}">
        <p14:creationId xmlns:p14="http://schemas.microsoft.com/office/powerpoint/2010/main" val="19171235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We propose</a:t>
            </a:r>
            <a:r>
              <a:rPr lang="en-US" sz="1200" kern="1200" baseline="0" dirty="0" smtClean="0">
                <a:solidFill>
                  <a:schemeClr val="tx1"/>
                </a:solidFill>
                <a:effectLst/>
                <a:latin typeface="+mn-lt"/>
                <a:ea typeface="+mn-ea"/>
                <a:cs typeface="+mn-cs"/>
              </a:rPr>
              <a:t> the multi-layer opportunistic routing framework. The overview of our framework contains the following three components.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Information exchange: The sender of each link first performs spectrum sensing and sends a request to its neighbors through CCC. The neighbors of the sender reply with their location and channel information;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Multi-layer relay set selection: The sender selects two relay sets on two channels for data transmission: one is the main relay set; the other is the backup relay set.</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The sender notifies the nodes in the selected main relay set, assigns them priorities, and applies the opportunistic based routing protocol; </a:t>
            </a:r>
          </a:p>
          <a:p>
            <a:endParaRPr lang="en-US" sz="1200" kern="1200" dirty="0" smtClean="0">
              <a:solidFill>
                <a:schemeClr val="tx1"/>
              </a:solidFill>
              <a:effectLst/>
              <a:latin typeface="+mn-lt"/>
              <a:ea typeface="+mn-ea"/>
              <a:cs typeface="+mn-cs"/>
            </a:endParaRPr>
          </a:p>
          <a:p>
            <a:pPr marL="0" marR="0" lvl="1" indent="0" algn="l" defTabSz="457200" rtl="0" eaLnBrk="1" fontAlgn="auto" latinLnBrk="0" hangingPunct="1">
              <a:lnSpc>
                <a:spcPct val="100000"/>
              </a:lnSpc>
              <a:spcBef>
                <a:spcPts val="0"/>
              </a:spcBef>
              <a:spcAft>
                <a:spcPts val="0"/>
              </a:spcAft>
              <a:buClrTx/>
              <a:buSzTx/>
              <a:buFontTx/>
              <a:buNone/>
              <a:tabLst/>
              <a:defRPr/>
            </a:pPr>
            <a:r>
              <a:rPr lang="en-US" dirty="0" smtClean="0"/>
              <a:t>Routing scheme and relay set adaptation:</a:t>
            </a:r>
            <a:r>
              <a:rPr lang="en-US" baseline="0" dirty="0" smtClean="0"/>
              <a:t> </a:t>
            </a:r>
            <a:r>
              <a:rPr lang="en-US" sz="1200" kern="1200" dirty="0" smtClean="0">
                <a:solidFill>
                  <a:schemeClr val="tx1"/>
                </a:solidFill>
                <a:effectLst/>
                <a:latin typeface="+mn-lt"/>
                <a:ea typeface="+mn-ea"/>
                <a:cs typeface="+mn-cs"/>
              </a:rPr>
              <a:t>Routing When the transmission fails due to the suddenly active PUs, the sender adjusts the affected main and backup relay sets, and reselects them if necessary. </a:t>
            </a:r>
          </a:p>
          <a:p>
            <a:endParaRPr lang="en-US" dirty="0"/>
          </a:p>
        </p:txBody>
      </p:sp>
      <p:sp>
        <p:nvSpPr>
          <p:cNvPr id="4" name="Slide Number Placeholder 3"/>
          <p:cNvSpPr>
            <a:spLocks noGrp="1"/>
          </p:cNvSpPr>
          <p:nvPr>
            <p:ph type="sldNum" sz="quarter" idx="10"/>
          </p:nvPr>
        </p:nvSpPr>
        <p:spPr/>
        <p:txBody>
          <a:bodyPr/>
          <a:lstStyle/>
          <a:p>
            <a:fld id="{078C09AD-0671-764C-8D80-3A921D9BE1F0}" type="slidenum">
              <a:rPr lang="en-US" smtClean="0"/>
              <a:t>5</a:t>
            </a:fld>
            <a:endParaRPr lang="en-US"/>
          </a:p>
        </p:txBody>
      </p:sp>
    </p:spTree>
    <p:extLst>
      <p:ext uri="{BB962C8B-B14F-4D97-AF65-F5344CB8AC3E}">
        <p14:creationId xmlns:p14="http://schemas.microsoft.com/office/powerpoint/2010/main" val="22420433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 first component is the information exchange.</a:t>
            </a:r>
            <a:r>
              <a:rPr lang="en-US" baseline="0" dirty="0" smtClean="0"/>
              <a:t> </a:t>
            </a:r>
            <a:r>
              <a:rPr lang="en-US" sz="1200" kern="1200" dirty="0" smtClean="0">
                <a:solidFill>
                  <a:schemeClr val="tx1"/>
                </a:solidFill>
                <a:effectLst/>
                <a:latin typeface="+mn-lt"/>
                <a:ea typeface="+mn-ea"/>
                <a:cs typeface="+mn-cs"/>
              </a:rPr>
              <a:t>The primary goal of information exchange is for the sender receiving the channel availabilities and the location information of the its neighbors. </a:t>
            </a:r>
            <a:endParaRPr lang="en-US" dirty="0" smtClean="0">
              <a:effectLst/>
            </a:endParaRPr>
          </a:p>
          <a:p>
            <a:r>
              <a:rPr lang="en-US" dirty="0" smtClean="0"/>
              <a:t>The process can be described</a:t>
            </a:r>
            <a:r>
              <a:rPr lang="en-US" baseline="0" dirty="0" smtClean="0"/>
              <a:t> using the example in this figure.</a:t>
            </a:r>
          </a:p>
          <a:p>
            <a:r>
              <a:rPr lang="en-US" sz="1200" kern="1200" dirty="0" smtClean="0">
                <a:solidFill>
                  <a:schemeClr val="tx1"/>
                </a:solidFill>
                <a:effectLst/>
                <a:latin typeface="+mn-lt"/>
                <a:ea typeface="+mn-ea"/>
                <a:cs typeface="+mn-cs"/>
              </a:rPr>
              <a:t>1)  Node </a:t>
            </a:r>
            <a:r>
              <a:rPr lang="en-US" sz="1200" kern="1200" dirty="0" err="1" smtClean="0">
                <a:solidFill>
                  <a:schemeClr val="tx1"/>
                </a:solidFill>
                <a:effectLst/>
                <a:latin typeface="+mn-lt"/>
                <a:ea typeface="+mn-ea"/>
                <a:cs typeface="+mn-cs"/>
              </a:rPr>
              <a:t>i</a:t>
            </a:r>
            <a:r>
              <a:rPr lang="en-US" sz="1200" kern="1200" dirty="0" smtClean="0">
                <a:solidFill>
                  <a:schemeClr val="tx1"/>
                </a:solidFill>
                <a:effectLst/>
                <a:latin typeface="+mn-lt"/>
                <a:ea typeface="+mn-ea"/>
                <a:cs typeface="+mn-cs"/>
              </a:rPr>
              <a:t> sends a request to nodes in its neighbor</a:t>
            </a:r>
            <a:r>
              <a:rPr lang="en-US" sz="1200" kern="1200" baseline="0" dirty="0" smtClean="0">
                <a:solidFill>
                  <a:schemeClr val="tx1"/>
                </a:solidFill>
                <a:effectLst/>
                <a:latin typeface="+mn-lt"/>
                <a:ea typeface="+mn-ea"/>
                <a:cs typeface="+mn-cs"/>
              </a:rPr>
              <a:t> set</a:t>
            </a:r>
            <a:r>
              <a:rPr lang="en-US" sz="1200" kern="1200" dirty="0" smtClean="0">
                <a:solidFill>
                  <a:schemeClr val="tx1"/>
                </a:solidFill>
                <a:effectLst/>
                <a:latin typeface="+mn-lt"/>
                <a:ea typeface="+mn-ea"/>
                <a:cs typeface="+mn-cs"/>
              </a:rPr>
              <a:t> Ni. The request message contains its distance to the</a:t>
            </a:r>
            <a:r>
              <a:rPr lang="en-US" sz="1200" kern="1200" baseline="0" dirty="0" smtClean="0">
                <a:solidFill>
                  <a:schemeClr val="tx1"/>
                </a:solidFill>
                <a:effectLst/>
                <a:latin typeface="+mn-lt"/>
                <a:ea typeface="+mn-ea"/>
                <a:cs typeface="+mn-cs"/>
              </a:rPr>
              <a:t> destination node, di, </a:t>
            </a:r>
            <a:r>
              <a:rPr lang="en-US" sz="1200" kern="1200" dirty="0" smtClean="0">
                <a:solidFill>
                  <a:schemeClr val="tx1"/>
                </a:solidFill>
                <a:effectLst/>
                <a:latin typeface="+mn-lt"/>
                <a:ea typeface="+mn-ea"/>
                <a:cs typeface="+mn-cs"/>
              </a:rPr>
              <a:t> and  the</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location of destination; </a:t>
            </a:r>
            <a:endParaRPr lang="en-US" dirty="0" smtClean="0">
              <a:effectLst/>
            </a:endParaRPr>
          </a:p>
          <a:p>
            <a:r>
              <a:rPr lang="en-US" sz="1200" kern="1200" dirty="0" smtClean="0">
                <a:solidFill>
                  <a:schemeClr val="tx1"/>
                </a:solidFill>
                <a:effectLst/>
                <a:latin typeface="+mn-lt"/>
                <a:ea typeface="+mn-ea"/>
                <a:cs typeface="+mn-cs"/>
              </a:rPr>
              <a:t>2)  Nodes in i’s neighbor</a:t>
            </a:r>
            <a:r>
              <a:rPr lang="en-US" sz="1200" kern="1200" baseline="0" dirty="0" smtClean="0">
                <a:solidFill>
                  <a:schemeClr val="tx1"/>
                </a:solidFill>
                <a:effectLst/>
                <a:latin typeface="+mn-lt"/>
                <a:ea typeface="+mn-ea"/>
                <a:cs typeface="+mn-cs"/>
              </a:rPr>
              <a:t> set</a:t>
            </a:r>
            <a:r>
              <a:rPr lang="en-US" sz="1200" kern="1200" dirty="0" smtClean="0">
                <a:solidFill>
                  <a:schemeClr val="tx1"/>
                </a:solidFill>
                <a:effectLst/>
                <a:latin typeface="+mn-lt"/>
                <a:ea typeface="+mn-ea"/>
                <a:cs typeface="+mn-cs"/>
              </a:rPr>
              <a:t> receive the request, and calculate their distances to the destination node; </a:t>
            </a:r>
            <a:endParaRPr lang="en-US" dirty="0" smtClean="0">
              <a:effectLst/>
            </a:endParaRPr>
          </a:p>
          <a:p>
            <a:r>
              <a:rPr lang="en-US" sz="1200" kern="1200" dirty="0" smtClean="0">
                <a:solidFill>
                  <a:schemeClr val="tx1"/>
                </a:solidFill>
                <a:effectLst/>
                <a:latin typeface="+mn-lt"/>
                <a:ea typeface="+mn-ea"/>
                <a:cs typeface="+mn-cs"/>
              </a:rPr>
              <a:t>3)  If j ∈ Ni, and </a:t>
            </a:r>
            <a:r>
              <a:rPr lang="en-US" sz="1200" kern="1200" dirty="0" err="1" smtClean="0">
                <a:solidFill>
                  <a:schemeClr val="tx1"/>
                </a:solidFill>
                <a:effectLst/>
                <a:latin typeface="+mn-lt"/>
                <a:ea typeface="+mn-ea"/>
                <a:cs typeface="+mn-cs"/>
              </a:rPr>
              <a:t>dj</a:t>
            </a:r>
            <a:r>
              <a:rPr lang="en-US" sz="1200" kern="1200" dirty="0" smtClean="0">
                <a:solidFill>
                  <a:schemeClr val="tx1"/>
                </a:solidFill>
                <a:effectLst/>
                <a:latin typeface="+mn-lt"/>
                <a:ea typeface="+mn-ea"/>
                <a:cs typeface="+mn-cs"/>
              </a:rPr>
              <a:t> &lt; di, which means j is closer to the destination than node </a:t>
            </a:r>
            <a:r>
              <a:rPr lang="en-US" sz="1200" kern="1200" dirty="0" err="1" smtClean="0">
                <a:solidFill>
                  <a:schemeClr val="tx1"/>
                </a:solidFill>
                <a:effectLst/>
                <a:latin typeface="+mn-lt"/>
                <a:ea typeface="+mn-ea"/>
                <a:cs typeface="+mn-cs"/>
              </a:rPr>
              <a:t>i</a:t>
            </a:r>
            <a:r>
              <a:rPr lang="en-US" sz="1200" kern="1200" dirty="0" smtClean="0">
                <a:solidFill>
                  <a:schemeClr val="tx1"/>
                </a:solidFill>
                <a:effectLst/>
                <a:latin typeface="+mn-lt"/>
                <a:ea typeface="+mn-ea"/>
                <a:cs typeface="+mn-cs"/>
              </a:rPr>
              <a:t>, j replies its location </a:t>
            </a:r>
            <a:r>
              <a:rPr lang="en-US" sz="1200" kern="1200" dirty="0" err="1" smtClean="0">
                <a:solidFill>
                  <a:schemeClr val="tx1"/>
                </a:solidFill>
                <a:effectLst/>
                <a:latin typeface="+mn-lt"/>
                <a:ea typeface="+mn-ea"/>
                <a:cs typeface="+mn-cs"/>
              </a:rPr>
              <a:t>lj</a:t>
            </a:r>
            <a:r>
              <a:rPr lang="en-US" sz="1200" kern="1200" dirty="0" smtClean="0">
                <a:solidFill>
                  <a:schemeClr val="tx1"/>
                </a:solidFill>
                <a:effectLst/>
                <a:latin typeface="+mn-lt"/>
                <a:ea typeface="+mn-ea"/>
                <a:cs typeface="+mn-cs"/>
              </a:rPr>
              <a:t>, and its sensing results, which is the available channel set </a:t>
            </a:r>
            <a:r>
              <a:rPr lang="en-US" sz="1200" kern="1200" dirty="0" err="1" smtClean="0">
                <a:solidFill>
                  <a:schemeClr val="tx1"/>
                </a:solidFill>
                <a:effectLst/>
                <a:latin typeface="+mn-lt"/>
                <a:ea typeface="+mn-ea"/>
                <a:cs typeface="+mn-cs"/>
              </a:rPr>
              <a:t>Mj</a:t>
            </a:r>
            <a:r>
              <a:rPr lang="en-US" sz="1200" kern="1200" dirty="0" smtClean="0">
                <a:solidFill>
                  <a:schemeClr val="tx1"/>
                </a:solidFill>
                <a:effectLst/>
                <a:latin typeface="+mn-lt"/>
                <a:ea typeface="+mn-ea"/>
                <a:cs typeface="+mn-cs"/>
              </a:rPr>
              <a:t>, to </a:t>
            </a:r>
            <a:r>
              <a:rPr lang="en-US" sz="1200" kern="1200" dirty="0" err="1" smtClean="0">
                <a:solidFill>
                  <a:schemeClr val="tx1"/>
                </a:solidFill>
                <a:effectLst/>
                <a:latin typeface="+mn-lt"/>
                <a:ea typeface="+mn-ea"/>
                <a:cs typeface="+mn-cs"/>
              </a:rPr>
              <a:t>i</a:t>
            </a:r>
            <a:r>
              <a:rPr lang="en-US" sz="1200" kern="1200" dirty="0" smtClean="0">
                <a:solidFill>
                  <a:schemeClr val="tx1"/>
                </a:solidFill>
                <a:effectLst/>
                <a:latin typeface="+mn-lt"/>
                <a:ea typeface="+mn-ea"/>
                <a:cs typeface="+mn-cs"/>
              </a:rPr>
              <a:t>. </a:t>
            </a:r>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078C09AD-0671-764C-8D80-3A921D9BE1F0}" type="slidenum">
              <a:rPr lang="en-US" smtClean="0"/>
              <a:t>6</a:t>
            </a:fld>
            <a:endParaRPr lang="en-US"/>
          </a:p>
        </p:txBody>
      </p:sp>
    </p:spTree>
    <p:extLst>
      <p:ext uri="{BB962C8B-B14F-4D97-AF65-F5344CB8AC3E}">
        <p14:creationId xmlns:p14="http://schemas.microsoft.com/office/powerpoint/2010/main" val="4781400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To increase the routing reliability when facing the suddenly active PUs, multi-layer relay sets are selected according to different channels.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First</a:t>
            </a:r>
            <a:r>
              <a:rPr lang="en-US" baseline="0" dirty="0" smtClean="0"/>
              <a:t> of all, we need to define the relay set on one layer. </a:t>
            </a:r>
            <a:r>
              <a:rPr lang="en-US" dirty="0" smtClean="0"/>
              <a:t>For a node</a:t>
            </a:r>
            <a:r>
              <a:rPr lang="en-US" i="1" dirty="0" smtClean="0"/>
              <a:t> j </a:t>
            </a:r>
            <a:r>
              <a:rPr lang="en-US" dirty="0" smtClean="0"/>
              <a:t>in a relay set on one layer of node</a:t>
            </a:r>
            <a:r>
              <a:rPr lang="en-US" i="1" dirty="0" smtClean="0"/>
              <a:t> </a:t>
            </a:r>
            <a:r>
              <a:rPr lang="en-US" i="1" dirty="0" err="1" smtClean="0"/>
              <a:t>i</a:t>
            </a:r>
            <a:r>
              <a:rPr lang="en-US" dirty="0" smtClean="0"/>
              <a:t>, with channel </a:t>
            </a:r>
            <a:r>
              <a:rPr lang="en-US" i="1" dirty="0" smtClean="0"/>
              <a:t>m</a:t>
            </a:r>
            <a:r>
              <a:rPr lang="en-US" dirty="0" smtClean="0"/>
              <a:t>, it must satisfy two conditions: 1) Chanel </a:t>
            </a:r>
            <a:r>
              <a:rPr lang="en-US" i="1" dirty="0" smtClean="0"/>
              <a:t>m</a:t>
            </a:r>
            <a:r>
              <a:rPr lang="en-US" dirty="0" smtClean="0"/>
              <a:t> must belong to both available channel sets of nodes </a:t>
            </a:r>
            <a:r>
              <a:rPr lang="en-US" i="1" dirty="0" err="1" smtClean="0"/>
              <a:t>i</a:t>
            </a:r>
            <a:r>
              <a:rPr lang="en-US" dirty="0" smtClean="0"/>
              <a:t> and</a:t>
            </a:r>
            <a:r>
              <a:rPr lang="en-US" i="1" dirty="0" smtClean="0"/>
              <a:t> j</a:t>
            </a:r>
            <a:r>
              <a:rPr lang="en-US" dirty="0" smtClean="0"/>
              <a:t>; 2) Node</a:t>
            </a:r>
            <a:r>
              <a:rPr lang="en-US" i="1" dirty="0" smtClean="0"/>
              <a:t> j </a:t>
            </a:r>
            <a:r>
              <a:rPr lang="en-US" dirty="0" smtClean="0"/>
              <a:t>is closer to the destination than node </a:t>
            </a:r>
            <a:r>
              <a:rPr lang="en-US" i="1" dirty="0" err="1" smtClean="0"/>
              <a:t>i</a:t>
            </a:r>
            <a:r>
              <a:rPr lang="en-US" i="1" dirty="0" smtClean="0"/>
              <a:t>.</a:t>
            </a:r>
          </a:p>
          <a:p>
            <a:pPr lvl="1"/>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078C09AD-0671-764C-8D80-3A921D9BE1F0}" type="slidenum">
              <a:rPr lang="en-US" smtClean="0"/>
              <a:t>7</a:t>
            </a:fld>
            <a:endParaRPr lang="en-US"/>
          </a:p>
        </p:txBody>
      </p:sp>
    </p:spTree>
    <p:extLst>
      <p:ext uri="{BB962C8B-B14F-4D97-AF65-F5344CB8AC3E}">
        <p14:creationId xmlns:p14="http://schemas.microsoft.com/office/powerpoint/2010/main" val="30606253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457200" rtl="0" eaLnBrk="1" fontAlgn="auto" latinLnBrk="0" hangingPunct="1">
              <a:lnSpc>
                <a:spcPct val="100000"/>
              </a:lnSpc>
              <a:spcBef>
                <a:spcPts val="0"/>
              </a:spcBef>
              <a:spcAft>
                <a:spcPts val="0"/>
              </a:spcAft>
              <a:buClrTx/>
              <a:buSzTx/>
              <a:buFontTx/>
              <a:buNone/>
              <a:tabLst/>
              <a:defRPr/>
            </a:pPr>
            <a:r>
              <a:rPr lang="en-US" dirty="0" smtClean="0"/>
              <a:t>To select the multi-layer relay</a:t>
            </a:r>
            <a:r>
              <a:rPr lang="en-US" baseline="0" dirty="0" smtClean="0"/>
              <a:t> set, we need to define two weight. One is the definition of the relay node weight. </a:t>
            </a:r>
            <a:r>
              <a:rPr lang="en-US" dirty="0" smtClean="0"/>
              <a:t>The weight of a relay node is defined by the distance advance to the destination node times the transmission rate, with a weight factor.</a:t>
            </a:r>
          </a:p>
          <a:p>
            <a:pPr marL="0" marR="0" lvl="2" indent="0" algn="l" defTabSz="457200" rtl="0" eaLnBrk="1" fontAlgn="auto" latinLnBrk="0" hangingPunct="1">
              <a:lnSpc>
                <a:spcPct val="100000"/>
              </a:lnSpc>
              <a:spcBef>
                <a:spcPts val="0"/>
              </a:spcBef>
              <a:spcAft>
                <a:spcPts val="0"/>
              </a:spcAft>
              <a:buClrTx/>
              <a:buSzTx/>
              <a:buFontTx/>
              <a:buNone/>
              <a:tabLst/>
              <a:defRPr/>
            </a:pPr>
            <a:r>
              <a:rPr lang="en-US" dirty="0" smtClean="0"/>
              <a:t>The second one is the definition</a:t>
            </a:r>
            <a:r>
              <a:rPr lang="en-US" baseline="0" dirty="0" smtClean="0"/>
              <a:t> of the relay set. </a:t>
            </a:r>
            <a:r>
              <a:rPr lang="en-US" dirty="0" smtClean="0"/>
              <a:t>The weight of a relay set is defined as the expected relay node weight, based on the successful transmission probability. </a:t>
            </a:r>
          </a:p>
          <a:p>
            <a:endParaRPr lang="en-US" dirty="0"/>
          </a:p>
        </p:txBody>
      </p:sp>
      <p:sp>
        <p:nvSpPr>
          <p:cNvPr id="4" name="Slide Number Placeholder 3"/>
          <p:cNvSpPr>
            <a:spLocks noGrp="1"/>
          </p:cNvSpPr>
          <p:nvPr>
            <p:ph type="sldNum" sz="quarter" idx="10"/>
          </p:nvPr>
        </p:nvSpPr>
        <p:spPr/>
        <p:txBody>
          <a:bodyPr/>
          <a:lstStyle/>
          <a:p>
            <a:fld id="{078C09AD-0671-764C-8D80-3A921D9BE1F0}" type="slidenum">
              <a:rPr lang="en-US" smtClean="0"/>
              <a:t>8</a:t>
            </a:fld>
            <a:endParaRPr lang="en-US"/>
          </a:p>
        </p:txBody>
      </p:sp>
    </p:spTree>
    <p:extLst>
      <p:ext uri="{BB962C8B-B14F-4D97-AF65-F5344CB8AC3E}">
        <p14:creationId xmlns:p14="http://schemas.microsoft.com/office/powerpoint/2010/main" val="23944937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multi-layer relay set selection is based on the weight of each relay set. The main relay set is one with the</a:t>
            </a:r>
            <a:r>
              <a:rPr lang="en-US" baseline="0" dirty="0" smtClean="0"/>
              <a:t> max weight and the backup relay set is the one with the second max weight.</a:t>
            </a:r>
            <a:endParaRPr lang="en-US" dirty="0"/>
          </a:p>
        </p:txBody>
      </p:sp>
      <p:sp>
        <p:nvSpPr>
          <p:cNvPr id="4" name="Slide Number Placeholder 3"/>
          <p:cNvSpPr>
            <a:spLocks noGrp="1"/>
          </p:cNvSpPr>
          <p:nvPr>
            <p:ph type="sldNum" sz="quarter" idx="10"/>
          </p:nvPr>
        </p:nvSpPr>
        <p:spPr/>
        <p:txBody>
          <a:bodyPr/>
          <a:lstStyle/>
          <a:p>
            <a:fld id="{078C09AD-0671-764C-8D80-3A921D9BE1F0}" type="slidenum">
              <a:rPr lang="en-US" smtClean="0"/>
              <a:t>9</a:t>
            </a:fld>
            <a:endParaRPr lang="en-US"/>
          </a:p>
        </p:txBody>
      </p:sp>
    </p:spTree>
    <p:extLst>
      <p:ext uri="{BB962C8B-B14F-4D97-AF65-F5344CB8AC3E}">
        <p14:creationId xmlns:p14="http://schemas.microsoft.com/office/powerpoint/2010/main" val="19572416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is an example of the multi-layer</a:t>
            </a:r>
            <a:r>
              <a:rPr lang="en-US" baseline="0" dirty="0" smtClean="0"/>
              <a:t> relay set selection. In the left figure, the channels in black square are unavailable. With the values in the table, the selected results of the relay sets for node </a:t>
            </a:r>
            <a:r>
              <a:rPr lang="en-US" baseline="0" dirty="0" err="1" smtClean="0"/>
              <a:t>i</a:t>
            </a:r>
            <a:r>
              <a:rPr lang="en-US" baseline="0" dirty="0" smtClean="0"/>
              <a:t> are shown in the right figure. The main relay set contains nodes j and k. The backup relay set contains nodes x and k. The main relay set and the backup relay set can have overlap.</a:t>
            </a:r>
            <a:endParaRPr lang="en-US" dirty="0"/>
          </a:p>
        </p:txBody>
      </p:sp>
      <p:sp>
        <p:nvSpPr>
          <p:cNvPr id="4" name="Slide Number Placeholder 3"/>
          <p:cNvSpPr>
            <a:spLocks noGrp="1"/>
          </p:cNvSpPr>
          <p:nvPr>
            <p:ph type="sldNum" sz="quarter" idx="10"/>
          </p:nvPr>
        </p:nvSpPr>
        <p:spPr/>
        <p:txBody>
          <a:bodyPr/>
          <a:lstStyle/>
          <a:p>
            <a:fld id="{078C09AD-0671-764C-8D80-3A921D9BE1F0}" type="slidenum">
              <a:rPr lang="en-US" smtClean="0"/>
              <a:t>10</a:t>
            </a:fld>
            <a:endParaRPr lang="en-US"/>
          </a:p>
        </p:txBody>
      </p:sp>
    </p:spTree>
    <p:extLst>
      <p:ext uri="{BB962C8B-B14F-4D97-AF65-F5344CB8AC3E}">
        <p14:creationId xmlns:p14="http://schemas.microsoft.com/office/powerpoint/2010/main" val="42862188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778F24D-EB19-4AE0-B015-2BEA6D5224F2}" type="datetimeFigureOut">
              <a:rPr lang="en-US" smtClean="0"/>
              <a:t>3/6/2015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7D4D76-26D8-6242-A120-59532B76905B}" type="slidenum">
              <a:rPr lang="en-US" smtClean="0"/>
              <a:t>‹#›</a:t>
            </a:fld>
            <a:endParaRPr lang="en-US"/>
          </a:p>
        </p:txBody>
      </p:sp>
    </p:spTree>
    <p:extLst>
      <p:ext uri="{BB962C8B-B14F-4D97-AF65-F5344CB8AC3E}">
        <p14:creationId xmlns:p14="http://schemas.microsoft.com/office/powerpoint/2010/main" val="1997604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78F24D-EB19-4AE0-B015-2BEA6D5224F2}" type="datetimeFigureOut">
              <a:rPr lang="en-US" smtClean="0"/>
              <a:t>3/6/2015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0D9BD3-E57B-4194-A545-2804EB95D970}" type="slidenum">
              <a:rPr lang="en-US" smtClean="0"/>
              <a:t>‹#›</a:t>
            </a:fld>
            <a:endParaRPr lang="en-US"/>
          </a:p>
        </p:txBody>
      </p:sp>
    </p:spTree>
    <p:extLst>
      <p:ext uri="{BB962C8B-B14F-4D97-AF65-F5344CB8AC3E}">
        <p14:creationId xmlns:p14="http://schemas.microsoft.com/office/powerpoint/2010/main" val="1320704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78F24D-EB19-4AE0-B015-2BEA6D5224F2}" type="datetimeFigureOut">
              <a:rPr lang="en-US" smtClean="0"/>
              <a:t>3/6/2015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0D9BD3-E57B-4194-A545-2804EB95D970}" type="slidenum">
              <a:rPr lang="en-US" smtClean="0"/>
              <a:t>‹#›</a:t>
            </a:fld>
            <a:endParaRPr lang="en-US"/>
          </a:p>
        </p:txBody>
      </p:sp>
    </p:spTree>
    <p:extLst>
      <p:ext uri="{BB962C8B-B14F-4D97-AF65-F5344CB8AC3E}">
        <p14:creationId xmlns:p14="http://schemas.microsoft.com/office/powerpoint/2010/main" val="1619528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78F24D-EB19-4AE0-B015-2BEA6D5224F2}" type="datetimeFigureOut">
              <a:rPr lang="en-US" smtClean="0"/>
              <a:t>3/6/2015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0D9BD3-E57B-4194-A545-2804EB95D970}" type="slidenum">
              <a:rPr lang="en-US" smtClean="0"/>
              <a:t>‹#›</a:t>
            </a:fld>
            <a:endParaRPr lang="en-US"/>
          </a:p>
        </p:txBody>
      </p:sp>
    </p:spTree>
    <p:extLst>
      <p:ext uri="{BB962C8B-B14F-4D97-AF65-F5344CB8AC3E}">
        <p14:creationId xmlns:p14="http://schemas.microsoft.com/office/powerpoint/2010/main" val="2997713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78F24D-EB19-4AE0-B015-2BEA6D5224F2}" type="datetimeFigureOut">
              <a:rPr lang="en-US" smtClean="0"/>
              <a:t>3/6/2015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0D9BD3-E57B-4194-A545-2804EB95D970}" type="slidenum">
              <a:rPr lang="en-US" smtClean="0"/>
              <a:t>‹#›</a:t>
            </a:fld>
            <a:endParaRPr lang="en-US"/>
          </a:p>
        </p:txBody>
      </p:sp>
    </p:spTree>
    <p:extLst>
      <p:ext uri="{BB962C8B-B14F-4D97-AF65-F5344CB8AC3E}">
        <p14:creationId xmlns:p14="http://schemas.microsoft.com/office/powerpoint/2010/main" val="4100585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778F24D-EB19-4AE0-B015-2BEA6D5224F2}" type="datetimeFigureOut">
              <a:rPr lang="en-US" smtClean="0"/>
              <a:t>3/6/2015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0D9BD3-E57B-4194-A545-2804EB95D970}" type="slidenum">
              <a:rPr lang="en-US" smtClean="0"/>
              <a:t>‹#›</a:t>
            </a:fld>
            <a:endParaRPr lang="en-US"/>
          </a:p>
        </p:txBody>
      </p:sp>
    </p:spTree>
    <p:extLst>
      <p:ext uri="{BB962C8B-B14F-4D97-AF65-F5344CB8AC3E}">
        <p14:creationId xmlns:p14="http://schemas.microsoft.com/office/powerpoint/2010/main" val="2637529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778F24D-EB19-4AE0-B015-2BEA6D5224F2}" type="datetimeFigureOut">
              <a:rPr lang="en-US" smtClean="0"/>
              <a:t>3/6/2015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0D9BD3-E57B-4194-A545-2804EB95D970}" type="slidenum">
              <a:rPr lang="en-US" smtClean="0"/>
              <a:t>‹#›</a:t>
            </a:fld>
            <a:endParaRPr lang="en-US"/>
          </a:p>
        </p:txBody>
      </p:sp>
    </p:spTree>
    <p:extLst>
      <p:ext uri="{BB962C8B-B14F-4D97-AF65-F5344CB8AC3E}">
        <p14:creationId xmlns:p14="http://schemas.microsoft.com/office/powerpoint/2010/main" val="3720646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778F24D-EB19-4AE0-B015-2BEA6D5224F2}" type="datetimeFigureOut">
              <a:rPr lang="en-US" smtClean="0"/>
              <a:t>3/6/2015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0D9BD3-E57B-4194-A545-2804EB95D970}" type="slidenum">
              <a:rPr lang="en-US" smtClean="0"/>
              <a:t>‹#›</a:t>
            </a:fld>
            <a:endParaRPr lang="en-US"/>
          </a:p>
        </p:txBody>
      </p:sp>
    </p:spTree>
    <p:extLst>
      <p:ext uri="{BB962C8B-B14F-4D97-AF65-F5344CB8AC3E}">
        <p14:creationId xmlns:p14="http://schemas.microsoft.com/office/powerpoint/2010/main" val="715497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78F24D-EB19-4AE0-B015-2BEA6D5224F2}" type="datetimeFigureOut">
              <a:rPr lang="en-US" smtClean="0"/>
              <a:t>3/6/2015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0D9BD3-E57B-4194-A545-2804EB95D970}" type="slidenum">
              <a:rPr lang="en-US" smtClean="0"/>
              <a:t>‹#›</a:t>
            </a:fld>
            <a:endParaRPr lang="en-US"/>
          </a:p>
        </p:txBody>
      </p:sp>
    </p:spTree>
    <p:extLst>
      <p:ext uri="{BB962C8B-B14F-4D97-AF65-F5344CB8AC3E}">
        <p14:creationId xmlns:p14="http://schemas.microsoft.com/office/powerpoint/2010/main" val="2653203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78F24D-EB19-4AE0-B015-2BEA6D5224F2}" type="datetimeFigureOut">
              <a:rPr lang="en-US" smtClean="0"/>
              <a:t>3/6/2015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0D9BD3-E57B-4194-A545-2804EB95D970}" type="slidenum">
              <a:rPr lang="en-US" smtClean="0"/>
              <a:t>‹#›</a:t>
            </a:fld>
            <a:endParaRPr lang="en-US"/>
          </a:p>
        </p:txBody>
      </p:sp>
    </p:spTree>
    <p:extLst>
      <p:ext uri="{BB962C8B-B14F-4D97-AF65-F5344CB8AC3E}">
        <p14:creationId xmlns:p14="http://schemas.microsoft.com/office/powerpoint/2010/main" val="3230015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78F24D-EB19-4AE0-B015-2BEA6D5224F2}" type="datetimeFigureOut">
              <a:rPr lang="en-US" smtClean="0"/>
              <a:t>3/6/2015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0D9BD3-E57B-4194-A545-2804EB95D970}" type="slidenum">
              <a:rPr lang="en-US" smtClean="0"/>
              <a:t>‹#›</a:t>
            </a:fld>
            <a:endParaRPr lang="en-US"/>
          </a:p>
        </p:txBody>
      </p:sp>
    </p:spTree>
    <p:extLst>
      <p:ext uri="{BB962C8B-B14F-4D97-AF65-F5344CB8AC3E}">
        <p14:creationId xmlns:p14="http://schemas.microsoft.com/office/powerpoint/2010/main" val="3145275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78F24D-EB19-4AE0-B015-2BEA6D5224F2}" type="datetimeFigureOut">
              <a:rPr lang="en-US" smtClean="0"/>
              <a:t>3/6/2015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0D9BD3-E57B-4194-A545-2804EB95D970}" type="slidenum">
              <a:rPr lang="en-US" smtClean="0"/>
              <a:t>‹#›</a:t>
            </a:fld>
            <a:endParaRPr lang="en-US"/>
          </a:p>
        </p:txBody>
      </p:sp>
    </p:spTree>
    <p:extLst>
      <p:ext uri="{BB962C8B-B14F-4D97-AF65-F5344CB8AC3E}">
        <p14:creationId xmlns:p14="http://schemas.microsoft.com/office/powerpoint/2010/main" val="405699778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3600" dirty="0">
                <a:effectLst/>
              </a:rPr>
              <a:t>Opportunistic Routing Based </a:t>
            </a:r>
            <a:r>
              <a:rPr lang="en-US" sz="3600" dirty="0" smtClean="0">
                <a:effectLst/>
              </a:rPr>
              <a:t>Scheme with Multi</a:t>
            </a:r>
            <a:r>
              <a:rPr lang="en-US" sz="3600" dirty="0">
                <a:effectLst/>
              </a:rPr>
              <a:t>-layer Relay Sets </a:t>
            </a:r>
            <a:r>
              <a:rPr lang="en-US" sz="3600" dirty="0" smtClean="0">
                <a:effectLst/>
              </a:rPr>
              <a:t>in Cognitive </a:t>
            </a:r>
            <a:r>
              <a:rPr lang="en-US" sz="3600" dirty="0">
                <a:effectLst/>
              </a:rPr>
              <a:t>Radio Networks </a:t>
            </a:r>
            <a:endParaRPr lang="en-US" sz="3600" dirty="0"/>
          </a:p>
        </p:txBody>
      </p:sp>
      <p:sp>
        <p:nvSpPr>
          <p:cNvPr id="3" name="Subtitle 2"/>
          <p:cNvSpPr>
            <a:spLocks noGrp="1"/>
          </p:cNvSpPr>
          <p:nvPr>
            <p:ph type="subTitle" idx="1"/>
          </p:nvPr>
        </p:nvSpPr>
        <p:spPr>
          <a:xfrm>
            <a:off x="1045924" y="3886200"/>
            <a:ext cx="7086600" cy="1752600"/>
          </a:xfrm>
        </p:spPr>
        <p:txBody>
          <a:bodyPr>
            <a:normAutofit/>
          </a:bodyPr>
          <a:lstStyle/>
          <a:p>
            <a:r>
              <a:rPr lang="en-US" sz="2400" i="1" dirty="0">
                <a:effectLst/>
              </a:rPr>
              <a:t>Ying Dai </a:t>
            </a:r>
            <a:r>
              <a:rPr lang="en-US" sz="2400" dirty="0">
                <a:effectLst/>
              </a:rPr>
              <a:t>and</a:t>
            </a:r>
            <a:r>
              <a:rPr lang="en-US" sz="2400" i="1" dirty="0">
                <a:effectLst/>
              </a:rPr>
              <a:t> </a:t>
            </a:r>
            <a:r>
              <a:rPr lang="en-US" sz="2400" i="1" dirty="0" err="1">
                <a:effectLst/>
              </a:rPr>
              <a:t>Jie</a:t>
            </a:r>
            <a:r>
              <a:rPr lang="en-US" sz="2400" i="1" dirty="0">
                <a:effectLst/>
              </a:rPr>
              <a:t> </a:t>
            </a:r>
            <a:r>
              <a:rPr lang="en-US" sz="2400" i="1" dirty="0" smtClean="0">
                <a:effectLst/>
              </a:rPr>
              <a:t>Wu</a:t>
            </a:r>
            <a:endParaRPr lang="en-US" sz="2400" i="1" dirty="0">
              <a:effectLst/>
            </a:endParaRPr>
          </a:p>
          <a:p>
            <a:r>
              <a:rPr lang="en-US" sz="2400" dirty="0">
                <a:effectLst/>
              </a:rPr>
              <a:t>Department of Computer and Information Sciences </a:t>
            </a:r>
            <a:endParaRPr lang="en-US" sz="2400" dirty="0" smtClean="0">
              <a:effectLst/>
            </a:endParaRPr>
          </a:p>
          <a:p>
            <a:r>
              <a:rPr lang="en-US" sz="2400" dirty="0" smtClean="0">
                <a:effectLst/>
              </a:rPr>
              <a:t>Temple University</a:t>
            </a:r>
            <a:endParaRPr lang="en-US" sz="2400" dirty="0"/>
          </a:p>
          <a:p>
            <a:endParaRPr lang="en-US" sz="2400" dirty="0"/>
          </a:p>
        </p:txBody>
      </p:sp>
    </p:spTree>
    <p:extLst>
      <p:ext uri="{BB962C8B-B14F-4D97-AF65-F5344CB8AC3E}">
        <p14:creationId xmlns:p14="http://schemas.microsoft.com/office/powerpoint/2010/main" val="24332428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solidFill>
                  <a:prstClr val="black"/>
                </a:solidFill>
              </a:rPr>
              <a:t>Multi-layer Opportunistic Routing Framework</a:t>
            </a:r>
            <a:endParaRPr lang="en-US" dirty="0"/>
          </a:p>
        </p:txBody>
      </p:sp>
      <p:sp>
        <p:nvSpPr>
          <p:cNvPr id="3" name="Content Placeholder 2"/>
          <p:cNvSpPr>
            <a:spLocks noGrp="1"/>
          </p:cNvSpPr>
          <p:nvPr>
            <p:ph idx="1"/>
          </p:nvPr>
        </p:nvSpPr>
        <p:spPr>
          <a:xfrm>
            <a:off x="457200" y="1459108"/>
            <a:ext cx="8229600" cy="4525963"/>
          </a:xfrm>
        </p:spPr>
        <p:txBody>
          <a:bodyPr/>
          <a:lstStyle/>
          <a:p>
            <a:r>
              <a:rPr lang="en-US" dirty="0" smtClean="0"/>
              <a:t>Multi-layer Relay Set Selection</a:t>
            </a:r>
          </a:p>
          <a:p>
            <a:pPr lvl="1"/>
            <a:endParaRPr lang="en-US" dirty="0"/>
          </a:p>
        </p:txBody>
      </p:sp>
      <p:pic>
        <p:nvPicPr>
          <p:cNvPr id="4" name="Picture 3" descr="Untitled.pn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590897" y="2144910"/>
            <a:ext cx="6532622" cy="2122213"/>
          </a:xfrm>
          <a:prstGeom prst="rect">
            <a:avLst/>
          </a:prstGeom>
        </p:spPr>
      </p:pic>
      <p:pic>
        <p:nvPicPr>
          <p:cNvPr id="5" name="Picture 4" descr="Untitled.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09600" y="4676971"/>
            <a:ext cx="7924800" cy="1308100"/>
          </a:xfrm>
          <a:prstGeom prst="rect">
            <a:avLst/>
          </a:prstGeom>
        </p:spPr>
      </p:pic>
    </p:spTree>
    <p:extLst>
      <p:ext uri="{BB962C8B-B14F-4D97-AF65-F5344CB8AC3E}">
        <p14:creationId xmlns:p14="http://schemas.microsoft.com/office/powerpoint/2010/main" val="28545580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prstClr val="black"/>
                </a:solidFill>
              </a:rPr>
              <a:t>Routing Scheme and Relay Set Adaptation </a:t>
            </a:r>
          </a:p>
        </p:txBody>
      </p:sp>
      <p:sp>
        <p:nvSpPr>
          <p:cNvPr id="3" name="Content Placeholder 2"/>
          <p:cNvSpPr>
            <a:spLocks noGrp="1"/>
          </p:cNvSpPr>
          <p:nvPr>
            <p:ph idx="1"/>
          </p:nvPr>
        </p:nvSpPr>
        <p:spPr>
          <a:xfrm>
            <a:off x="457200" y="1559888"/>
            <a:ext cx="8229600" cy="4525963"/>
          </a:xfrm>
        </p:spPr>
        <p:txBody>
          <a:bodyPr/>
          <a:lstStyle/>
          <a:p>
            <a:pPr lvl="1">
              <a:buFont typeface="Arial"/>
              <a:buChar char="•"/>
            </a:pPr>
            <a:r>
              <a:rPr lang="en-US" dirty="0" smtClean="0"/>
              <a:t>Channel dynamics make the main relay set fail.</a:t>
            </a:r>
          </a:p>
          <a:p>
            <a:pPr lvl="1"/>
            <a:endParaRPr lang="en-US" dirty="0"/>
          </a:p>
        </p:txBody>
      </p:sp>
      <p:pic>
        <p:nvPicPr>
          <p:cNvPr id="4" name="Picture 3" descr="Untitled.pn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310245" y="2420940"/>
            <a:ext cx="5973813" cy="3302108"/>
          </a:xfrm>
          <a:prstGeom prst="rect">
            <a:avLst/>
          </a:prstGeom>
        </p:spPr>
      </p:pic>
    </p:spTree>
    <p:extLst>
      <p:ext uri="{BB962C8B-B14F-4D97-AF65-F5344CB8AC3E}">
        <p14:creationId xmlns:p14="http://schemas.microsoft.com/office/powerpoint/2010/main" val="7648431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Evaluation</a:t>
            </a:r>
            <a:endParaRPr lang="en-US" dirty="0"/>
          </a:p>
        </p:txBody>
      </p:sp>
      <p:sp>
        <p:nvSpPr>
          <p:cNvPr id="3" name="Content Placeholder 2"/>
          <p:cNvSpPr>
            <a:spLocks noGrp="1"/>
          </p:cNvSpPr>
          <p:nvPr>
            <p:ph idx="1"/>
          </p:nvPr>
        </p:nvSpPr>
        <p:spPr/>
        <p:txBody>
          <a:bodyPr/>
          <a:lstStyle/>
          <a:p>
            <a:r>
              <a:rPr lang="en-US" dirty="0" smtClean="0"/>
              <a:t>Simulation settings</a:t>
            </a:r>
          </a:p>
          <a:p>
            <a:pPr lvl="1"/>
            <a:r>
              <a:rPr lang="en-US" dirty="0" smtClean="0"/>
              <a:t>Network parameters: </a:t>
            </a:r>
          </a:p>
          <a:p>
            <a:pPr lvl="2"/>
            <a:r>
              <a:rPr lang="en-US" sz="2800" dirty="0" smtClean="0"/>
              <a:t>number of nodes, number of channels, PU off duration.</a:t>
            </a:r>
          </a:p>
          <a:p>
            <a:pPr lvl="2"/>
            <a:endParaRPr lang="en-US" sz="2800" dirty="0" smtClean="0"/>
          </a:p>
          <a:p>
            <a:pPr lvl="1"/>
            <a:r>
              <a:rPr lang="en-US" dirty="0" smtClean="0"/>
              <a:t>Evaluation metrics: </a:t>
            </a:r>
          </a:p>
          <a:p>
            <a:pPr lvl="2"/>
            <a:r>
              <a:rPr lang="en-US" sz="2800" dirty="0" smtClean="0"/>
              <a:t>end-to-end delay, packet delivery ratio, and relay-to-sensing ratio </a:t>
            </a:r>
          </a:p>
        </p:txBody>
      </p:sp>
    </p:spTree>
    <p:extLst>
      <p:ext uri="{BB962C8B-B14F-4D97-AF65-F5344CB8AC3E}">
        <p14:creationId xmlns:p14="http://schemas.microsoft.com/office/powerpoint/2010/main" val="34485848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Evaluation</a:t>
            </a:r>
            <a:endParaRPr lang="en-US" dirty="0"/>
          </a:p>
        </p:txBody>
      </p:sp>
      <p:pic>
        <p:nvPicPr>
          <p:cNvPr id="5" name="Content Placeholder 4" descr="Untitled.png"/>
          <p:cNvPicPr>
            <a:picLocks noGrp="1" noChangeAspect="1"/>
          </p:cNvPicPr>
          <p:nvPr>
            <p:ph idx="1"/>
          </p:nvPr>
        </p:nvPicPr>
        <p:blipFill rotWithShape="1">
          <a:blip r:embed="rId3" cstate="email">
            <a:extLst>
              <a:ext uri="{28A0092B-C50C-407E-A947-70E740481C1C}">
                <a14:useLocalDpi xmlns:a14="http://schemas.microsoft.com/office/drawing/2010/main" val="0"/>
              </a:ext>
            </a:extLst>
          </a:blip>
          <a:srcRect t="1689" b="3552"/>
          <a:stretch/>
        </p:blipFill>
        <p:spPr>
          <a:xfrm>
            <a:off x="457200" y="2153419"/>
            <a:ext cx="8229600" cy="2180166"/>
          </a:xfrm>
        </p:spPr>
      </p:pic>
      <p:sp>
        <p:nvSpPr>
          <p:cNvPr id="6" name="TextBox 5"/>
          <p:cNvSpPr txBox="1"/>
          <p:nvPr/>
        </p:nvSpPr>
        <p:spPr>
          <a:xfrm>
            <a:off x="2489641" y="4712663"/>
            <a:ext cx="4528139" cy="461665"/>
          </a:xfrm>
          <a:prstGeom prst="rect">
            <a:avLst/>
          </a:prstGeom>
          <a:noFill/>
        </p:spPr>
        <p:txBody>
          <a:bodyPr wrap="square" rtlCol="0">
            <a:spAutoFit/>
          </a:bodyPr>
          <a:lstStyle/>
          <a:p>
            <a:pPr algn="ctr"/>
            <a:r>
              <a:rPr lang="en-US" sz="2400" dirty="0" smtClean="0"/>
              <a:t>End-to-end delay</a:t>
            </a:r>
            <a:endParaRPr lang="en-US" sz="2400" dirty="0"/>
          </a:p>
        </p:txBody>
      </p:sp>
    </p:spTree>
    <p:extLst>
      <p:ext uri="{BB962C8B-B14F-4D97-AF65-F5344CB8AC3E}">
        <p14:creationId xmlns:p14="http://schemas.microsoft.com/office/powerpoint/2010/main" val="24751363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Evaluation</a:t>
            </a:r>
            <a:endParaRPr lang="en-US" dirty="0"/>
          </a:p>
        </p:txBody>
      </p:sp>
      <p:pic>
        <p:nvPicPr>
          <p:cNvPr id="4" name="Content Placeholder 3" descr="Untitled.png"/>
          <p:cNvPicPr>
            <a:picLocks noGrp="1" noChangeAspect="1"/>
          </p:cNvPicPr>
          <p:nvPr>
            <p:ph idx="1"/>
          </p:nvPr>
        </p:nvPicPr>
        <p:blipFill rotWithShape="1">
          <a:blip r:embed="rId3" cstate="email">
            <a:extLst>
              <a:ext uri="{28A0092B-C50C-407E-A947-70E740481C1C}">
                <a14:useLocalDpi xmlns:a14="http://schemas.microsoft.com/office/drawing/2010/main" val="0"/>
              </a:ext>
            </a:extLst>
          </a:blip>
          <a:srcRect t="-1440" b="-5653"/>
          <a:stretch/>
        </p:blipFill>
        <p:spPr>
          <a:xfrm>
            <a:off x="457200" y="2289483"/>
            <a:ext cx="8229600" cy="2406462"/>
          </a:xfrm>
        </p:spPr>
      </p:pic>
      <p:sp>
        <p:nvSpPr>
          <p:cNvPr id="5" name="TextBox 4"/>
          <p:cNvSpPr txBox="1"/>
          <p:nvPr/>
        </p:nvSpPr>
        <p:spPr>
          <a:xfrm>
            <a:off x="2489641" y="4863071"/>
            <a:ext cx="4528139" cy="461665"/>
          </a:xfrm>
          <a:prstGeom prst="rect">
            <a:avLst/>
          </a:prstGeom>
          <a:noFill/>
        </p:spPr>
        <p:txBody>
          <a:bodyPr wrap="square" rtlCol="0">
            <a:spAutoFit/>
          </a:bodyPr>
          <a:lstStyle/>
          <a:p>
            <a:pPr algn="ctr"/>
            <a:r>
              <a:rPr lang="en-US" sz="2400" dirty="0" smtClean="0"/>
              <a:t>Packet delivery ratio</a:t>
            </a:r>
            <a:endParaRPr lang="en-US" sz="2400" dirty="0"/>
          </a:p>
        </p:txBody>
      </p:sp>
    </p:spTree>
    <p:extLst>
      <p:ext uri="{BB962C8B-B14F-4D97-AF65-F5344CB8AC3E}">
        <p14:creationId xmlns:p14="http://schemas.microsoft.com/office/powerpoint/2010/main" val="25259018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Evaluation</a:t>
            </a:r>
            <a:endParaRPr lang="en-US" dirty="0"/>
          </a:p>
        </p:txBody>
      </p:sp>
      <p:pic>
        <p:nvPicPr>
          <p:cNvPr id="4" name="Content Placeholder 3" descr="Untitled.png"/>
          <p:cNvPicPr>
            <a:picLocks noGrp="1" noChangeAspect="1"/>
          </p:cNvPicPr>
          <p:nvPr>
            <p:ph idx="1"/>
          </p:nvPr>
        </p:nvPicPr>
        <p:blipFill rotWithShape="1">
          <a:blip r:embed="rId3" cstate="email">
            <a:extLst>
              <a:ext uri="{28A0092B-C50C-407E-A947-70E740481C1C}">
                <a14:useLocalDpi xmlns:a14="http://schemas.microsoft.com/office/drawing/2010/main" val="0"/>
              </a:ext>
            </a:extLst>
          </a:blip>
          <a:srcRect t="263" b="933"/>
          <a:stretch/>
        </p:blipFill>
        <p:spPr>
          <a:xfrm>
            <a:off x="457200" y="1788123"/>
            <a:ext cx="8229600" cy="3292175"/>
          </a:xfrm>
        </p:spPr>
      </p:pic>
      <p:sp>
        <p:nvSpPr>
          <p:cNvPr id="5" name="TextBox 4"/>
          <p:cNvSpPr txBox="1"/>
          <p:nvPr/>
        </p:nvSpPr>
        <p:spPr>
          <a:xfrm>
            <a:off x="2489641" y="5324736"/>
            <a:ext cx="4528139" cy="461665"/>
          </a:xfrm>
          <a:prstGeom prst="rect">
            <a:avLst/>
          </a:prstGeom>
          <a:noFill/>
        </p:spPr>
        <p:txBody>
          <a:bodyPr wrap="square" rtlCol="0">
            <a:spAutoFit/>
          </a:bodyPr>
          <a:lstStyle/>
          <a:p>
            <a:pPr algn="ctr"/>
            <a:r>
              <a:rPr lang="en-US" sz="2400" dirty="0" smtClean="0"/>
              <a:t>Relay-to-sensing ratio</a:t>
            </a:r>
            <a:endParaRPr lang="en-US" sz="2400" dirty="0"/>
          </a:p>
        </p:txBody>
      </p:sp>
    </p:spTree>
    <p:extLst>
      <p:ext uri="{BB962C8B-B14F-4D97-AF65-F5344CB8AC3E}">
        <p14:creationId xmlns:p14="http://schemas.microsoft.com/office/powerpoint/2010/main" val="416558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smtClean="0"/>
              <a:t>Multi-layer relay set selection</a:t>
            </a:r>
          </a:p>
          <a:p>
            <a:endParaRPr lang="en-US" dirty="0"/>
          </a:p>
          <a:p>
            <a:r>
              <a:rPr lang="en-US" dirty="0" smtClean="0"/>
              <a:t>Main and backup relay set</a:t>
            </a:r>
          </a:p>
          <a:p>
            <a:endParaRPr lang="en-US" dirty="0"/>
          </a:p>
          <a:p>
            <a:r>
              <a:rPr lang="en-US" dirty="0" smtClean="0"/>
              <a:t>Adaptation scheme</a:t>
            </a:r>
          </a:p>
          <a:p>
            <a:endParaRPr lang="en-US" dirty="0"/>
          </a:p>
          <a:p>
            <a:r>
              <a:rPr lang="en-US" dirty="0" smtClean="0"/>
              <a:t>Performance evaluation</a:t>
            </a:r>
            <a:endParaRPr lang="en-US" dirty="0"/>
          </a:p>
        </p:txBody>
      </p:sp>
    </p:spTree>
    <p:extLst>
      <p:ext uri="{BB962C8B-B14F-4D97-AF65-F5344CB8AC3E}">
        <p14:creationId xmlns:p14="http://schemas.microsoft.com/office/powerpoint/2010/main" val="1864572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2440" y="2685608"/>
            <a:ext cx="7772400" cy="1362075"/>
          </a:xfrm>
        </p:spPr>
        <p:txBody>
          <a:bodyPr/>
          <a:lstStyle/>
          <a:p>
            <a:pPr algn="ctr"/>
            <a:r>
              <a:rPr lang="en-US" dirty="0" smtClean="0"/>
              <a:t>Thank you!</a:t>
            </a:r>
            <a:endParaRPr lang="en-US" dirty="0"/>
          </a:p>
        </p:txBody>
      </p:sp>
    </p:spTree>
    <p:extLst>
      <p:ext uri="{BB962C8B-B14F-4D97-AF65-F5344CB8AC3E}">
        <p14:creationId xmlns:p14="http://schemas.microsoft.com/office/powerpoint/2010/main" val="5573501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a:t>
            </a:r>
            <a:endParaRPr lang="en-US" dirty="0"/>
          </a:p>
        </p:txBody>
      </p:sp>
      <p:sp>
        <p:nvSpPr>
          <p:cNvPr id="3" name="Content Placeholder 2"/>
          <p:cNvSpPr>
            <a:spLocks noGrp="1"/>
          </p:cNvSpPr>
          <p:nvPr>
            <p:ph idx="1"/>
          </p:nvPr>
        </p:nvSpPr>
        <p:spPr/>
        <p:txBody>
          <a:bodyPr>
            <a:normAutofit/>
          </a:bodyPr>
          <a:lstStyle/>
          <a:p>
            <a:r>
              <a:rPr lang="en-US" dirty="0" smtClean="0"/>
              <a:t>Cognitive radio networks (CRNs)</a:t>
            </a:r>
          </a:p>
          <a:p>
            <a:pPr lvl="1"/>
            <a:r>
              <a:rPr lang="en-US" i="1" dirty="0" smtClean="0"/>
              <a:t>Primary </a:t>
            </a:r>
            <a:r>
              <a:rPr lang="en-US" i="1" dirty="0"/>
              <a:t>u</a:t>
            </a:r>
            <a:r>
              <a:rPr lang="en-US" i="1" dirty="0" smtClean="0"/>
              <a:t>sers </a:t>
            </a:r>
            <a:r>
              <a:rPr lang="en-US" dirty="0" smtClean="0"/>
              <a:t>VS </a:t>
            </a:r>
            <a:r>
              <a:rPr lang="en-US" i="1" dirty="0" smtClean="0"/>
              <a:t>secondary users.</a:t>
            </a:r>
          </a:p>
          <a:p>
            <a:endParaRPr lang="en-US" dirty="0"/>
          </a:p>
          <a:p>
            <a:r>
              <a:rPr lang="en-US" dirty="0" smtClean="0"/>
              <a:t>Routing challenges: stability</a:t>
            </a:r>
          </a:p>
          <a:p>
            <a:pPr lvl="1"/>
            <a:r>
              <a:rPr lang="en-US" dirty="0" smtClean="0"/>
              <a:t>Unpredictable </a:t>
            </a:r>
            <a:r>
              <a:rPr lang="en-US" dirty="0"/>
              <a:t>PU activities and uncontrollable break links. </a:t>
            </a:r>
            <a:endParaRPr lang="en-US" dirty="0" smtClean="0"/>
          </a:p>
          <a:p>
            <a:pPr lvl="1"/>
            <a:r>
              <a:rPr lang="en-US" dirty="0" smtClean="0"/>
              <a:t>Dynamic channel availability. </a:t>
            </a:r>
            <a:endParaRPr lang="en-US" dirty="0"/>
          </a:p>
        </p:txBody>
      </p:sp>
    </p:spTree>
    <p:extLst>
      <p:ext uri="{BB962C8B-B14F-4D97-AF65-F5344CB8AC3E}">
        <p14:creationId xmlns:p14="http://schemas.microsoft.com/office/powerpoint/2010/main" val="2275576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a:t>
            </a:r>
            <a:endParaRPr lang="en-US" dirty="0"/>
          </a:p>
        </p:txBody>
      </p:sp>
      <p:sp>
        <p:nvSpPr>
          <p:cNvPr id="8" name="Content Placeholder 7"/>
          <p:cNvSpPr>
            <a:spLocks noGrp="1"/>
          </p:cNvSpPr>
          <p:nvPr>
            <p:ph idx="1"/>
          </p:nvPr>
        </p:nvSpPr>
        <p:spPr/>
        <p:txBody>
          <a:bodyPr/>
          <a:lstStyle/>
          <a:p>
            <a:r>
              <a:rPr lang="en-US" dirty="0" smtClean="0"/>
              <a:t>Advantages of opportunistic routing</a:t>
            </a:r>
          </a:p>
          <a:p>
            <a:pPr lvl="1"/>
            <a:r>
              <a:rPr lang="en-US" dirty="0" smtClean="0"/>
              <a:t>Improvement of stability</a:t>
            </a:r>
            <a:endParaRPr lang="en-US" dirty="0"/>
          </a:p>
          <a:p>
            <a:r>
              <a:rPr lang="en-US" dirty="0" smtClean="0"/>
              <a:t>Challenges of applying opportunistic routing</a:t>
            </a:r>
          </a:p>
          <a:p>
            <a:pPr lvl="1"/>
            <a:r>
              <a:rPr lang="en-US" dirty="0" smtClean="0"/>
              <a:t>Relay node set selection</a:t>
            </a:r>
            <a:endParaRPr lang="en-US" dirty="0"/>
          </a:p>
          <a:p>
            <a:endParaRPr lang="en-US" dirty="0"/>
          </a:p>
        </p:txBody>
      </p:sp>
      <p:pic>
        <p:nvPicPr>
          <p:cNvPr id="9" name="Content Placeholder 6" descr="1.png"/>
          <p:cNvPicPr>
            <a:picLocks noChangeAspect="1"/>
          </p:cNvPicPr>
          <p:nvPr/>
        </p:nvPicPr>
        <p:blipFill rotWithShape="1">
          <a:blip r:embed="rId3" cstate="email">
            <a:extLst>
              <a:ext uri="{28A0092B-C50C-407E-A947-70E740481C1C}">
                <a14:useLocalDpi xmlns:a14="http://schemas.microsoft.com/office/drawing/2010/main" val="0"/>
              </a:ext>
            </a:extLst>
          </a:blip>
          <a:srcRect l="4705" t="4863" r="-547"/>
          <a:stretch/>
        </p:blipFill>
        <p:spPr>
          <a:xfrm>
            <a:off x="2622586" y="4106935"/>
            <a:ext cx="3841579" cy="2167687"/>
          </a:xfrm>
          <a:prstGeom prst="rect">
            <a:avLst/>
          </a:prstGeom>
        </p:spPr>
      </p:pic>
    </p:spTree>
    <p:extLst>
      <p:ext uri="{BB962C8B-B14F-4D97-AF65-F5344CB8AC3E}">
        <p14:creationId xmlns:p14="http://schemas.microsoft.com/office/powerpoint/2010/main" val="11272892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normAutofit fontScale="92500" lnSpcReduction="10000"/>
          </a:bodyPr>
          <a:lstStyle/>
          <a:p>
            <a:r>
              <a:rPr lang="en-US" dirty="0"/>
              <a:t>We propose an efficient routing framework based on multi-layer relay </a:t>
            </a:r>
            <a:r>
              <a:rPr lang="en-US" dirty="0" smtClean="0"/>
              <a:t>sets. </a:t>
            </a:r>
          </a:p>
          <a:p>
            <a:endParaRPr lang="en-US" dirty="0"/>
          </a:p>
          <a:p>
            <a:r>
              <a:rPr lang="en-US" dirty="0" smtClean="0"/>
              <a:t>We give </a:t>
            </a:r>
            <a:r>
              <a:rPr lang="en-US" dirty="0"/>
              <a:t>the algorithm for the selection of relay sets and transmission channels </a:t>
            </a:r>
            <a:r>
              <a:rPr lang="en-US" dirty="0" smtClean="0"/>
              <a:t>together.</a:t>
            </a:r>
          </a:p>
          <a:p>
            <a:endParaRPr lang="en-US" dirty="0"/>
          </a:p>
          <a:p>
            <a:r>
              <a:rPr lang="en-US" dirty="0" smtClean="0"/>
              <a:t>We design </a:t>
            </a:r>
            <a:r>
              <a:rPr lang="en-US" dirty="0"/>
              <a:t>an adaptation approach with fewer </a:t>
            </a:r>
            <a:r>
              <a:rPr lang="en-US" dirty="0" smtClean="0"/>
              <a:t>interruptions </a:t>
            </a:r>
            <a:r>
              <a:rPr lang="en-US" dirty="0"/>
              <a:t>to the data transmission when facing the </a:t>
            </a:r>
            <a:r>
              <a:rPr lang="en-US" dirty="0" smtClean="0"/>
              <a:t>suddenly-active </a:t>
            </a:r>
            <a:r>
              <a:rPr lang="en-US" dirty="0"/>
              <a:t>PUs. </a:t>
            </a:r>
          </a:p>
          <a:p>
            <a:pPr marL="0" indent="0">
              <a:buNone/>
            </a:pPr>
            <a:endParaRPr lang="en-US" dirty="0"/>
          </a:p>
        </p:txBody>
      </p:sp>
    </p:spTree>
    <p:extLst>
      <p:ext uri="{BB962C8B-B14F-4D97-AF65-F5344CB8AC3E}">
        <p14:creationId xmlns:p14="http://schemas.microsoft.com/office/powerpoint/2010/main" val="27148322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1423" y="274638"/>
            <a:ext cx="8849194" cy="1143000"/>
          </a:xfrm>
        </p:spPr>
        <p:txBody>
          <a:bodyPr>
            <a:noAutofit/>
          </a:bodyPr>
          <a:lstStyle/>
          <a:p>
            <a:r>
              <a:rPr lang="en-US" sz="3600" dirty="0" smtClean="0"/>
              <a:t>Multi-layer Opportunistic Routing Framework </a:t>
            </a:r>
            <a:endParaRPr lang="en-US" sz="3600" dirty="0"/>
          </a:p>
        </p:txBody>
      </p:sp>
      <p:sp>
        <p:nvSpPr>
          <p:cNvPr id="3" name="Content Placeholder 2"/>
          <p:cNvSpPr>
            <a:spLocks noGrp="1"/>
          </p:cNvSpPr>
          <p:nvPr>
            <p:ph idx="1"/>
          </p:nvPr>
        </p:nvSpPr>
        <p:spPr/>
        <p:txBody>
          <a:bodyPr>
            <a:normAutofit/>
          </a:bodyPr>
          <a:lstStyle/>
          <a:p>
            <a:r>
              <a:rPr lang="en-US" dirty="0" smtClean="0"/>
              <a:t>Framework overview:</a:t>
            </a:r>
          </a:p>
          <a:p>
            <a:endParaRPr lang="en-US" dirty="0" smtClean="0"/>
          </a:p>
          <a:p>
            <a:pPr lvl="1"/>
            <a:r>
              <a:rPr lang="en-US" dirty="0" smtClean="0"/>
              <a:t>Information exchange</a:t>
            </a:r>
            <a:endParaRPr lang="en-US" sz="400" dirty="0"/>
          </a:p>
          <a:p>
            <a:pPr lvl="1"/>
            <a:endParaRPr lang="en-US" dirty="0" smtClean="0"/>
          </a:p>
          <a:p>
            <a:pPr lvl="1"/>
            <a:r>
              <a:rPr lang="en-US" dirty="0" smtClean="0"/>
              <a:t>Multi-layer relay </a:t>
            </a:r>
            <a:r>
              <a:rPr lang="en-US" dirty="0"/>
              <a:t>s</a:t>
            </a:r>
            <a:r>
              <a:rPr lang="en-US" dirty="0" smtClean="0"/>
              <a:t>et </a:t>
            </a:r>
            <a:r>
              <a:rPr lang="en-US" dirty="0"/>
              <a:t>s</a:t>
            </a:r>
            <a:r>
              <a:rPr lang="en-US" dirty="0" smtClean="0"/>
              <a:t>election </a:t>
            </a:r>
          </a:p>
          <a:p>
            <a:pPr lvl="1"/>
            <a:endParaRPr lang="en-US" dirty="0" smtClean="0"/>
          </a:p>
          <a:p>
            <a:pPr lvl="1"/>
            <a:r>
              <a:rPr lang="en-US" dirty="0" smtClean="0"/>
              <a:t>Routing scheme and relay </a:t>
            </a:r>
            <a:r>
              <a:rPr lang="en-US" dirty="0"/>
              <a:t>s</a:t>
            </a:r>
            <a:r>
              <a:rPr lang="en-US" dirty="0" smtClean="0"/>
              <a:t>et </a:t>
            </a:r>
            <a:r>
              <a:rPr lang="en-US" dirty="0"/>
              <a:t>a</a:t>
            </a:r>
            <a:r>
              <a:rPr lang="en-US" dirty="0" smtClean="0"/>
              <a:t>daptation </a:t>
            </a:r>
          </a:p>
        </p:txBody>
      </p:sp>
    </p:spTree>
    <p:extLst>
      <p:ext uri="{BB962C8B-B14F-4D97-AF65-F5344CB8AC3E}">
        <p14:creationId xmlns:p14="http://schemas.microsoft.com/office/powerpoint/2010/main" val="27144149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738" y="274638"/>
            <a:ext cx="8686800" cy="1143000"/>
          </a:xfrm>
        </p:spPr>
        <p:txBody>
          <a:bodyPr>
            <a:noAutofit/>
          </a:bodyPr>
          <a:lstStyle/>
          <a:p>
            <a:r>
              <a:rPr lang="en-US" sz="3600" dirty="0" smtClean="0"/>
              <a:t>Multi-layer Opportunistic Routing Framework </a:t>
            </a:r>
            <a:endParaRPr lang="en-US" sz="3600" dirty="0"/>
          </a:p>
        </p:txBody>
      </p:sp>
      <p:sp>
        <p:nvSpPr>
          <p:cNvPr id="3" name="Content Placeholder 2"/>
          <p:cNvSpPr>
            <a:spLocks noGrp="1"/>
          </p:cNvSpPr>
          <p:nvPr>
            <p:ph idx="1"/>
          </p:nvPr>
        </p:nvSpPr>
        <p:spPr/>
        <p:txBody>
          <a:bodyPr/>
          <a:lstStyle/>
          <a:p>
            <a:r>
              <a:rPr lang="en-US" dirty="0" smtClean="0"/>
              <a:t>Information exchange</a:t>
            </a:r>
          </a:p>
          <a:p>
            <a:pPr lvl="1"/>
            <a:r>
              <a:rPr lang="en-US" dirty="0" smtClean="0"/>
              <a:t>Goal: The sender gains </a:t>
            </a:r>
            <a:r>
              <a:rPr lang="en-US" dirty="0"/>
              <a:t>the channel availabilities and the location </a:t>
            </a:r>
            <a:r>
              <a:rPr lang="en-US" dirty="0" smtClean="0"/>
              <a:t>information </a:t>
            </a:r>
            <a:r>
              <a:rPr lang="en-US" dirty="0" smtClean="0"/>
              <a:t>of </a:t>
            </a:r>
            <a:r>
              <a:rPr lang="en-US" dirty="0"/>
              <a:t>its neighbors. </a:t>
            </a:r>
            <a:endParaRPr lang="en-US" dirty="0" smtClean="0">
              <a:effectLst/>
            </a:endParaRPr>
          </a:p>
          <a:p>
            <a:pPr lvl="1"/>
            <a:endParaRPr lang="en-US" dirty="0"/>
          </a:p>
        </p:txBody>
      </p:sp>
      <p:pic>
        <p:nvPicPr>
          <p:cNvPr id="4" name="Picture 3" descr="Untitled.pn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2326536" y="3687488"/>
            <a:ext cx="4468792" cy="1714258"/>
          </a:xfrm>
          <a:prstGeom prst="rect">
            <a:avLst/>
          </a:prstGeom>
        </p:spPr>
      </p:pic>
    </p:spTree>
    <p:extLst>
      <p:ext uri="{BB962C8B-B14F-4D97-AF65-F5344CB8AC3E}">
        <p14:creationId xmlns:p14="http://schemas.microsoft.com/office/powerpoint/2010/main" val="42230944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solidFill>
                  <a:prstClr val="black"/>
                </a:solidFill>
              </a:rPr>
              <a:t>Multi-layer Opportunistic Routing </a:t>
            </a:r>
            <a:r>
              <a:rPr lang="en-US" sz="3600" dirty="0" smtClean="0">
                <a:solidFill>
                  <a:prstClr val="black"/>
                </a:solidFill>
              </a:rPr>
              <a:t>Framework</a:t>
            </a:r>
            <a:endParaRPr lang="en-US" dirty="0"/>
          </a:p>
        </p:txBody>
      </p:sp>
      <p:sp>
        <p:nvSpPr>
          <p:cNvPr id="3" name="Content Placeholder 2"/>
          <p:cNvSpPr>
            <a:spLocks noGrp="1"/>
          </p:cNvSpPr>
          <p:nvPr>
            <p:ph idx="1"/>
          </p:nvPr>
        </p:nvSpPr>
        <p:spPr/>
        <p:txBody>
          <a:bodyPr>
            <a:normAutofit/>
          </a:bodyPr>
          <a:lstStyle/>
          <a:p>
            <a:r>
              <a:rPr lang="en-US" dirty="0" smtClean="0"/>
              <a:t>Multi-layer Relay Set Selection</a:t>
            </a:r>
          </a:p>
          <a:p>
            <a:pPr lvl="1"/>
            <a:r>
              <a:rPr lang="en-US" dirty="0" smtClean="0"/>
              <a:t>Multi-layer =&gt; Multi-channel</a:t>
            </a:r>
          </a:p>
          <a:p>
            <a:pPr lvl="1"/>
            <a:endParaRPr lang="en-US" dirty="0" smtClean="0"/>
          </a:p>
          <a:p>
            <a:pPr lvl="1"/>
            <a:r>
              <a:rPr lang="en-US" dirty="0" smtClean="0"/>
              <a:t>Definition: Relay set on one layer</a:t>
            </a:r>
          </a:p>
          <a:p>
            <a:pPr lvl="2"/>
            <a:r>
              <a:rPr lang="en-US" dirty="0" smtClean="0"/>
              <a:t>For a node</a:t>
            </a:r>
            <a:r>
              <a:rPr lang="en-US" i="1" dirty="0" smtClean="0"/>
              <a:t> j </a:t>
            </a:r>
            <a:r>
              <a:rPr lang="en-US" dirty="0" smtClean="0"/>
              <a:t>in a relay set on one layer of node</a:t>
            </a:r>
            <a:r>
              <a:rPr lang="en-US" i="1" dirty="0" smtClean="0"/>
              <a:t> </a:t>
            </a:r>
            <a:r>
              <a:rPr lang="en-US" i="1" dirty="0" err="1" smtClean="0"/>
              <a:t>i</a:t>
            </a:r>
            <a:r>
              <a:rPr lang="en-US" dirty="0" smtClean="0"/>
              <a:t>, with channel </a:t>
            </a:r>
            <a:r>
              <a:rPr lang="en-US" i="1" dirty="0" smtClean="0"/>
              <a:t>m</a:t>
            </a:r>
            <a:r>
              <a:rPr lang="en-US" dirty="0" smtClean="0"/>
              <a:t>, it must satisfy two conditions: 1) </a:t>
            </a:r>
            <a:r>
              <a:rPr lang="en-US" dirty="0" smtClean="0"/>
              <a:t>Channel </a:t>
            </a:r>
            <a:r>
              <a:rPr lang="en-US" i="1" dirty="0" smtClean="0"/>
              <a:t>m</a:t>
            </a:r>
            <a:r>
              <a:rPr lang="en-US" dirty="0" smtClean="0"/>
              <a:t> must belong to both available channel sets of nodes </a:t>
            </a:r>
            <a:r>
              <a:rPr lang="en-US" i="1" dirty="0" err="1" smtClean="0"/>
              <a:t>i</a:t>
            </a:r>
            <a:r>
              <a:rPr lang="en-US" dirty="0" smtClean="0"/>
              <a:t> and</a:t>
            </a:r>
            <a:r>
              <a:rPr lang="en-US" i="1" dirty="0" smtClean="0"/>
              <a:t> j</a:t>
            </a:r>
            <a:r>
              <a:rPr lang="en-US" dirty="0" smtClean="0"/>
              <a:t>; 2) Node</a:t>
            </a:r>
            <a:r>
              <a:rPr lang="en-US" i="1" dirty="0" smtClean="0"/>
              <a:t> j </a:t>
            </a:r>
            <a:r>
              <a:rPr lang="en-US" dirty="0" smtClean="0"/>
              <a:t>is closer to the destination than node </a:t>
            </a:r>
            <a:r>
              <a:rPr lang="en-US" i="1" dirty="0" err="1" smtClean="0"/>
              <a:t>i</a:t>
            </a:r>
            <a:r>
              <a:rPr lang="en-US" i="1" dirty="0" smtClean="0"/>
              <a:t>.</a:t>
            </a:r>
          </a:p>
        </p:txBody>
      </p:sp>
    </p:spTree>
    <p:extLst>
      <p:ext uri="{BB962C8B-B14F-4D97-AF65-F5344CB8AC3E}">
        <p14:creationId xmlns:p14="http://schemas.microsoft.com/office/powerpoint/2010/main" val="13280508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solidFill>
                  <a:prstClr val="black"/>
                </a:solidFill>
              </a:rPr>
              <a:t>Multi-layer Opportunistic Routing Framework</a:t>
            </a:r>
            <a:endParaRPr lang="en-US" dirty="0"/>
          </a:p>
        </p:txBody>
      </p:sp>
      <p:sp>
        <p:nvSpPr>
          <p:cNvPr id="3" name="Content Placeholder 2"/>
          <p:cNvSpPr>
            <a:spLocks noGrp="1"/>
          </p:cNvSpPr>
          <p:nvPr>
            <p:ph idx="1"/>
          </p:nvPr>
        </p:nvSpPr>
        <p:spPr>
          <a:xfrm>
            <a:off x="457200" y="1600200"/>
            <a:ext cx="8686800" cy="4525963"/>
          </a:xfrm>
        </p:spPr>
        <p:txBody>
          <a:bodyPr/>
          <a:lstStyle/>
          <a:p>
            <a:r>
              <a:rPr lang="en-US" dirty="0" smtClean="0"/>
              <a:t>Multi-layer Relay Set Selection</a:t>
            </a:r>
          </a:p>
          <a:p>
            <a:pPr lvl="1"/>
            <a:r>
              <a:rPr lang="en-US" dirty="0" smtClean="0"/>
              <a:t>Definition: Relay node weight</a:t>
            </a:r>
          </a:p>
          <a:p>
            <a:pPr lvl="2"/>
            <a:r>
              <a:rPr lang="en-US" dirty="0" smtClean="0"/>
              <a:t>The weight of a relay node is defined by the distance </a:t>
            </a:r>
            <a:r>
              <a:rPr lang="en-US" dirty="0" smtClean="0"/>
              <a:t>advance </a:t>
            </a:r>
            <a:r>
              <a:rPr lang="en-US" dirty="0" smtClean="0"/>
              <a:t>to the destination node times the transmission rate, with a weight factor.</a:t>
            </a:r>
            <a:endParaRPr lang="en-US" dirty="0"/>
          </a:p>
          <a:p>
            <a:pPr lvl="1"/>
            <a:endParaRPr lang="en-US" dirty="0" smtClean="0"/>
          </a:p>
          <a:p>
            <a:pPr lvl="1"/>
            <a:r>
              <a:rPr lang="en-US" dirty="0" smtClean="0"/>
              <a:t>Definition: Relay set weight</a:t>
            </a:r>
          </a:p>
          <a:p>
            <a:pPr lvl="2"/>
            <a:r>
              <a:rPr lang="en-US" dirty="0" smtClean="0"/>
              <a:t>The weight of a relay set is defined as the expected relay node weight, based on the successful transmission probability. </a:t>
            </a:r>
            <a:endParaRPr lang="en-US" dirty="0"/>
          </a:p>
        </p:txBody>
      </p:sp>
    </p:spTree>
    <p:extLst>
      <p:ext uri="{BB962C8B-B14F-4D97-AF65-F5344CB8AC3E}">
        <p14:creationId xmlns:p14="http://schemas.microsoft.com/office/powerpoint/2010/main" val="9361134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solidFill>
                  <a:prstClr val="black"/>
                </a:solidFill>
              </a:rPr>
              <a:t>Multi-layer Opportunistic Routing Framework</a:t>
            </a:r>
            <a:endParaRPr lang="en-US" dirty="0"/>
          </a:p>
        </p:txBody>
      </p:sp>
      <p:sp>
        <p:nvSpPr>
          <p:cNvPr id="3" name="Content Placeholder 2"/>
          <p:cNvSpPr>
            <a:spLocks noGrp="1"/>
          </p:cNvSpPr>
          <p:nvPr>
            <p:ph idx="1"/>
          </p:nvPr>
        </p:nvSpPr>
        <p:spPr/>
        <p:txBody>
          <a:bodyPr/>
          <a:lstStyle/>
          <a:p>
            <a:r>
              <a:rPr lang="en-US" dirty="0" smtClean="0"/>
              <a:t>Multi-layer Relay Set Selection</a:t>
            </a:r>
          </a:p>
          <a:p>
            <a:endParaRPr lang="en-US" dirty="0" smtClean="0"/>
          </a:p>
          <a:p>
            <a:pPr lvl="1"/>
            <a:r>
              <a:rPr lang="en-US" dirty="0" smtClean="0"/>
              <a:t>Multi-layer relay set selection is based on the relay set weight.</a:t>
            </a:r>
          </a:p>
          <a:p>
            <a:pPr lvl="1"/>
            <a:endParaRPr lang="en-US" dirty="0" smtClean="0"/>
          </a:p>
          <a:p>
            <a:pPr lvl="2"/>
            <a:r>
              <a:rPr lang="en-US" dirty="0" smtClean="0"/>
              <a:t>Main relay set: the one with the max weight</a:t>
            </a:r>
          </a:p>
          <a:p>
            <a:pPr lvl="2"/>
            <a:r>
              <a:rPr lang="en-US" dirty="0" smtClean="0"/>
              <a:t>Backup relay set: the one with the second max weight</a:t>
            </a:r>
          </a:p>
        </p:txBody>
      </p:sp>
    </p:spTree>
    <p:extLst>
      <p:ext uri="{BB962C8B-B14F-4D97-AF65-F5344CB8AC3E}">
        <p14:creationId xmlns:p14="http://schemas.microsoft.com/office/powerpoint/2010/main" val="11223079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312</TotalTime>
  <Words>2107</Words>
  <Application>Microsoft Office PowerPoint</Application>
  <PresentationFormat>On-screen Show (4:3)</PresentationFormat>
  <Paragraphs>142</Paragraphs>
  <Slides>17</Slides>
  <Notes>16</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Opportunistic Routing Based Scheme with Multi-layer Relay Sets in Cognitive Radio Networks </vt:lpstr>
      <vt:lpstr>Motivation</vt:lpstr>
      <vt:lpstr>Motivation</vt:lpstr>
      <vt:lpstr>Overview</vt:lpstr>
      <vt:lpstr>Multi-layer Opportunistic Routing Framework </vt:lpstr>
      <vt:lpstr>Multi-layer Opportunistic Routing Framework </vt:lpstr>
      <vt:lpstr>Multi-layer Opportunistic Routing Framework</vt:lpstr>
      <vt:lpstr>Multi-layer Opportunistic Routing Framework</vt:lpstr>
      <vt:lpstr>Multi-layer Opportunistic Routing Framework</vt:lpstr>
      <vt:lpstr>Multi-layer Opportunistic Routing Framework</vt:lpstr>
      <vt:lpstr>Routing Scheme and Relay Set Adaptation </vt:lpstr>
      <vt:lpstr>Performance Evaluation</vt:lpstr>
      <vt:lpstr>Performance Evaluation</vt:lpstr>
      <vt:lpstr>Performance Evaluation</vt:lpstr>
      <vt:lpstr>Performance Evaluation</vt:lpstr>
      <vt:lpstr>Conclusion</vt:lpstr>
      <vt:lpstr>Thank you!</vt:lpstr>
    </vt:vector>
  </TitlesOfParts>
  <Company>LinkedIn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Opportunistic Routing Based Scheme with Multi-layer Relay Sets in Cognitive Radio Networks</dc:title>
  <dc:creator>Ying Dai</dc:creator>
  <cp:lastModifiedBy>Mary Kate</cp:lastModifiedBy>
  <cp:revision>28</cp:revision>
  <dcterms:created xsi:type="dcterms:W3CDTF">2015-02-22T21:48:17Z</dcterms:created>
  <dcterms:modified xsi:type="dcterms:W3CDTF">2015-03-06T20:10:20Z</dcterms:modified>
</cp:coreProperties>
</file>