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56" r:id="rId2"/>
    <p:sldId id="349" r:id="rId3"/>
    <p:sldId id="426" r:id="rId4"/>
    <p:sldId id="437" r:id="rId5"/>
    <p:sldId id="434" r:id="rId6"/>
    <p:sldId id="376" r:id="rId7"/>
    <p:sldId id="377" r:id="rId8"/>
    <p:sldId id="374" r:id="rId9"/>
    <p:sldId id="435" r:id="rId10"/>
    <p:sldId id="444" r:id="rId11"/>
    <p:sldId id="439" r:id="rId12"/>
    <p:sldId id="440" r:id="rId13"/>
    <p:sldId id="441" r:id="rId14"/>
    <p:sldId id="442" r:id="rId15"/>
    <p:sldId id="443" r:id="rId16"/>
    <p:sldId id="342" r:id="rId17"/>
    <p:sldId id="436" r:id="rId1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73" autoAdjust="0"/>
    <p:restoredTop sz="88330" autoAdjust="0"/>
  </p:normalViewPr>
  <p:slideViewPr>
    <p:cSldViewPr>
      <p:cViewPr>
        <p:scale>
          <a:sx n="71" d="100"/>
          <a:sy n="71" d="100"/>
        </p:scale>
        <p:origin x="-1566" y="-18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BF876B9-E689-4263-9645-B4E08720F236}" type="datetimeFigureOut">
              <a:rPr lang="en-US" smtClean="0"/>
              <a:pPr/>
              <a:t>3/6/2015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0310B00-CBC8-4245-88F7-CF97A8FD2E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1855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739D0A9-CA4D-453B-A8EC-8F6CA22FEA94}" type="datetimeFigureOut">
              <a:rPr lang="en-US" smtClean="0"/>
              <a:pPr/>
              <a:t>3/6/2015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D8D8069-22C7-4545-B15D-8659D29D72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637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D8069-22C7-4545-B15D-8659D29D72D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1379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D8069-22C7-4545-B15D-8659D29D72D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9913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D8069-22C7-4545-B15D-8659D29D72D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244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D8069-22C7-4545-B15D-8659D29D72D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0928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D8069-22C7-4545-B15D-8659D29D72D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9881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D8069-22C7-4545-B15D-8659D29D72D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1316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D8069-22C7-4545-B15D-8659D29D72D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4590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D8069-22C7-4545-B15D-8659D29D72D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6598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D8069-22C7-4545-B15D-8659D29D72D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659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First</a:t>
            </a:r>
            <a:r>
              <a:rPr lang="en-US" baseline="0" dirty="0" smtClean="0"/>
              <a:t> I will provide an introduction and motivation for our work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Then, I will talk about the benefits on network coding in robustness and throughput enhancement, </a:t>
            </a:r>
          </a:p>
          <a:p>
            <a:endParaRPr lang="en-US" baseline="0" dirty="0" smtClean="0"/>
          </a:p>
          <a:p>
            <a:r>
              <a:rPr lang="en-US" baseline="0" dirty="0" smtClean="0"/>
              <a:t>and I will talk about our partial results and future work.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At the end, I will conclude my talk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D8069-22C7-4545-B15D-8659D29D72D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4803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recent days, we are witnessing a fast development in the hardware technologies of mobile devices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such as tablets and smartphones</a:t>
            </a:r>
          </a:p>
          <a:p>
            <a:pPr marL="228600" lvl="0" indent="-228600"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en-US" sz="1200" dirty="0" smtClean="0"/>
              <a:t>As a result of these advances, the mobile devices are becoming very popular</a:t>
            </a:r>
          </a:p>
          <a:p>
            <a:pPr marL="228600" lvl="0" indent="-228600"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en-US" sz="1200" dirty="0" smtClean="0"/>
              <a:t>Using wireless connections is more convenient than the wired connections. </a:t>
            </a:r>
          </a:p>
          <a:p>
            <a:pPr marL="228600" lvl="0" indent="-228600"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en-US" sz="1200" dirty="0" smtClean="0"/>
              <a:t>Moreover, they can solve the last mile problem</a:t>
            </a:r>
          </a:p>
          <a:p>
            <a:pPr marL="228600" lvl="0" indent="-228600"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D8069-22C7-4545-B15D-8659D29D72D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4542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Scalable videos are useful in delivering video stream with different resolutions to users with different needs</a:t>
            </a:r>
          </a:p>
          <a:p>
            <a:endParaRPr lang="en-US" dirty="0" smtClean="0"/>
          </a:p>
          <a:p>
            <a:r>
              <a:rPr lang="en-US" dirty="0" smtClean="0"/>
              <a:t>There</a:t>
            </a:r>
            <a:r>
              <a:rPr lang="en-US" baseline="0" dirty="0" smtClean="0"/>
              <a:t> are two forms of scalable videos</a:t>
            </a:r>
          </a:p>
          <a:p>
            <a:endParaRPr lang="en-US" baseline="0" dirty="0" smtClean="0"/>
          </a:p>
          <a:p>
            <a:r>
              <a:rPr lang="en-US" baseline="0" dirty="0" smtClean="0"/>
              <a:t>Multi-layer and multi-description coding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D8069-22C7-4545-B15D-8659D29D72D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0801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H.264/MPEG-4 or advanced video coding (AVC) is a video compression format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It is one of the most commonly used formats for compression and distribution of video content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H.264/SVC, which is an extension of the H.264/AVC, supports spatial, temporal, and quality scalabilities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GOP is a group of successive pictures within a coded video stream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D8069-22C7-4545-B15D-8659D29D72D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6575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a user</a:t>
            </a:r>
            <a:r>
              <a:rPr lang="en-US" baseline="0" dirty="0" smtClean="0"/>
              <a:t> receives enough coded packets, it can decode and </a:t>
            </a:r>
            <a:r>
              <a:rPr lang="en-US" baseline="0" dirty="0" err="1" smtClean="0"/>
              <a:t>retrive</a:t>
            </a:r>
            <a:r>
              <a:rPr lang="en-US" baseline="0" dirty="0" smtClean="0"/>
              <a:t> all of the layers</a:t>
            </a:r>
          </a:p>
          <a:p>
            <a:endParaRPr lang="en-US" baseline="0" dirty="0" smtClean="0"/>
          </a:p>
          <a:p>
            <a:r>
              <a:rPr lang="en-US" baseline="0" dirty="0" smtClean="0"/>
              <a:t>Otherwise, it will not be able to decode any layer.</a:t>
            </a:r>
          </a:p>
          <a:p>
            <a:endParaRPr lang="en-US" baseline="0" dirty="0" smtClean="0"/>
          </a:p>
          <a:p>
            <a:r>
              <a:rPr lang="en-US" baseline="0" dirty="0" smtClean="0"/>
              <a:t>Because of this problem, a modification on RLNC is prosed, called triangular network coding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D8069-22C7-4545-B15D-8659D29D72D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7617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D8069-22C7-4545-B15D-8659D29D72D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4994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D8069-22C7-4545-B15D-8659D29D72D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2966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D8069-22C7-4545-B15D-8659D29D72D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107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EF26269F-217F-46D6-A034-661FD1293753}" type="datetime1">
              <a:rPr lang="en-US" smtClean="0"/>
              <a:pPr/>
              <a:t>3/6/2015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B87BE86-E4A9-4175-8BD1-4F0D9A91C4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827DC-1BAC-4843-9EBE-57AE6C47B6EF}" type="datetime1">
              <a:rPr lang="en-US" smtClean="0"/>
              <a:pPr/>
              <a:t>3/6/2015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7BE86-E4A9-4175-8BD1-4F0D9A91C4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35DF5D1E-F11E-4CA4-94DC-8AEF4134BB98}" type="datetime1">
              <a:rPr lang="en-US" smtClean="0"/>
              <a:pPr/>
              <a:t>3/6/2015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B87BE86-E4A9-4175-8BD1-4F0D9A91C4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55FC5-D758-45AA-9A34-0C5BD15AE693}" type="datetime1">
              <a:rPr lang="en-US" smtClean="0"/>
              <a:pPr/>
              <a:t>3/6/2015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B87BE86-E4A9-4175-8BD1-4F0D9A91C4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46D23-1896-4B8A-98E9-EB673B7CF254}" type="datetime1">
              <a:rPr lang="en-US" smtClean="0"/>
              <a:pPr/>
              <a:t>3/6/2015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B87BE86-E4A9-4175-8BD1-4F0D9A91C4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91BB418-E8F1-4848-9B27-63CDD571FBD2}" type="datetime1">
              <a:rPr lang="en-US" smtClean="0"/>
              <a:pPr/>
              <a:t>3/6/2015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B87BE86-E4A9-4175-8BD1-4F0D9A91C4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7D972E3-B705-4D54-A291-532382B324DE}" type="datetime1">
              <a:rPr lang="en-US" smtClean="0"/>
              <a:pPr/>
              <a:t>3/6/2015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B87BE86-E4A9-4175-8BD1-4F0D9A91C4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F10F1-DAF2-4BDE-B24E-8136667E6175}" type="datetime1">
              <a:rPr lang="en-US" smtClean="0"/>
              <a:pPr/>
              <a:t>3/6/2015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B87BE86-E4A9-4175-8BD1-4F0D9A91C4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2DE0B-0673-453D-82B9-7850FEF59B05}" type="datetime1">
              <a:rPr lang="en-US" smtClean="0"/>
              <a:pPr/>
              <a:t>3/6/2015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B87BE86-E4A9-4175-8BD1-4F0D9A91C4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D0DE8-36AA-4B40-A33C-34F4BBDCE1C8}" type="datetime1">
              <a:rPr lang="en-US" smtClean="0"/>
              <a:pPr/>
              <a:t>3/6/2015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B87BE86-E4A9-4175-8BD1-4F0D9A91C4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D7772D46-D267-4B03-BFB2-2BAFB052C810}" type="datetime1">
              <a:rPr lang="en-US" smtClean="0"/>
              <a:pPr/>
              <a:t>3/6/2015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B87BE86-E4A9-4175-8BD1-4F0D9A91C4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CF08C62-6DEC-402E-ABF4-50E4C09A44CA}" type="datetime1">
              <a:rPr lang="en-US" smtClean="0"/>
              <a:pPr/>
              <a:t>3/6/2015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B87BE86-E4A9-4175-8BD1-4F0D9A91C45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8.wmf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5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7.wmf"/><Relationship Id="rId5" Type="http://schemas.openxmlformats.org/officeDocument/2006/relationships/image" Target="../media/image14.wmf"/><Relationship Id="rId15" Type="http://schemas.openxmlformats.org/officeDocument/2006/relationships/image" Target="../media/image19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6.wmf"/><Relationship Id="rId14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4000" y="170727"/>
            <a:ext cx="8331200" cy="2267674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Robust Wireless Delivery of Scalable Videos using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Inter-layer Network Coding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124200"/>
            <a:ext cx="7010400" cy="25908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Pouya </a:t>
            </a:r>
            <a:r>
              <a:rPr lang="en-US" sz="3200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Ostovari and </a:t>
            </a:r>
            <a:r>
              <a:rPr lang="en-US" sz="3200" dirty="0" err="1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Jie</a:t>
            </a:r>
            <a:r>
              <a:rPr lang="en-US" sz="3200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Wu</a:t>
            </a:r>
            <a:endParaRPr lang="en-US" sz="3200" dirty="0" smtClean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Computer and Information Sciences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Temple University</a:t>
            </a: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088" y="6096000"/>
            <a:ext cx="592137" cy="6222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5" name="Picture 10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0" y="6096000"/>
            <a:ext cx="635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514600" y="6077675"/>
            <a:ext cx="3657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ea typeface="Gill Sans" charset="0"/>
                <a:cs typeface="Gill Sans" charset="0"/>
              </a:rPr>
              <a:t>Center for Networked </a:t>
            </a:r>
            <a:r>
              <a:rPr lang="en-US" dirty="0" smtClean="0">
                <a:solidFill>
                  <a:schemeClr val="bg1"/>
                </a:solidFill>
                <a:ea typeface="Gill Sans" charset="0"/>
                <a:cs typeface="Gill Sans" charset="0"/>
              </a:rPr>
              <a:t>Computing</a:t>
            </a:r>
          </a:p>
          <a:p>
            <a:r>
              <a:rPr lang="en-US" dirty="0" smtClean="0">
                <a:solidFill>
                  <a:schemeClr val="bg1"/>
                </a:solidFill>
                <a:ea typeface="Gill Sans" charset="0"/>
                <a:cs typeface="Gill Sans" charset="0"/>
              </a:rPr>
              <a:t>http://www.cnc.temple.edu</a:t>
            </a:r>
            <a:endParaRPr lang="en-US" dirty="0">
              <a:solidFill>
                <a:schemeClr val="bg1"/>
              </a:solidFill>
              <a:ea typeface="Gill Sans" charset="0"/>
              <a:cs typeface="Gill San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Transmissions Distribution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752600"/>
            <a:ext cx="8229600" cy="480060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Fixed number of transmissions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Reference table creation</a:t>
            </a:r>
          </a:p>
          <a:p>
            <a:pPr lvl="1">
              <a:spcBef>
                <a:spcPts val="1200"/>
              </a:spcBef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Considering all the possible distributions</a:t>
            </a:r>
          </a:p>
          <a:p>
            <a:pPr lvl="1">
              <a:spcBef>
                <a:spcPts val="1200"/>
              </a:spcBef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Checking the possible outcomes</a:t>
            </a:r>
          </a:p>
          <a:p>
            <a:pPr lvl="1">
              <a:spcBef>
                <a:spcPts val="1200"/>
              </a:spcBef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Calculating the layers that can be decoded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Searching in the reference table to find the best transmission distribution</a:t>
            </a:r>
          </a:p>
          <a:p>
            <a:pPr>
              <a:spcBef>
                <a:spcPts val="1200"/>
              </a:spcBef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1200"/>
              </a:spcBef>
            </a:pP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B87BE86-E4A9-4175-8BD1-4F0D9A91C45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64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Evaluations- Setting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229600" cy="495300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Comparison with Percy method</a:t>
            </a:r>
          </a:p>
          <a:p>
            <a:pPr lvl="1">
              <a:spcBef>
                <a:spcPts val="60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Is performed among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spatio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layers </a:t>
            </a:r>
          </a:p>
          <a:p>
            <a:pPr>
              <a:spcBef>
                <a:spcPts val="600"/>
              </a:spcBef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Bus video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trace</a:t>
            </a:r>
          </a:p>
          <a:p>
            <a:pPr lvl="1">
              <a:spcBef>
                <a:spcPts val="600"/>
              </a:spcBef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352×288 pixels, 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30 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frames</a:t>
            </a:r>
          </a:p>
          <a:p>
            <a:pPr lvl="1">
              <a:spcBef>
                <a:spcPts val="600"/>
              </a:spcBef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4 temporal layer</a:t>
            </a:r>
          </a:p>
          <a:p>
            <a:pPr lvl="1">
              <a:spcBef>
                <a:spcPts val="600"/>
              </a:spcBef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spatio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layers</a:t>
            </a:r>
          </a:p>
          <a:p>
            <a:pPr lvl="2">
              <a:spcBef>
                <a:spcPts val="60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Layer 1: 176×144</a:t>
            </a:r>
          </a:p>
          <a:p>
            <a:pPr lvl="2">
              <a:spcBef>
                <a:spcPts val="60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Layer 2: 320×240</a:t>
            </a:r>
          </a:p>
          <a:p>
            <a:pPr lvl="2">
              <a:spcBef>
                <a:spcPts val="60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Layer 3: 352×288</a:t>
            </a:r>
          </a:p>
          <a:p>
            <a:pPr>
              <a:spcBef>
                <a:spcPts val="600"/>
              </a:spcBef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B87BE86-E4A9-4175-8BD1-4F0D9A91C457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4470369"/>
            <a:ext cx="6019800" cy="2159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967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Evaluations- Setting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66800" y="1828800"/>
            <a:ext cx="2892552" cy="914400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Original video</a:t>
            </a:r>
          </a:p>
          <a:p>
            <a:pPr>
              <a:spcBef>
                <a:spcPts val="600"/>
              </a:spcBef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B87BE86-E4A9-4175-8BD1-4F0D9A91C457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537561"/>
            <a:ext cx="3967544" cy="32536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2514600"/>
            <a:ext cx="3992814" cy="3266274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5257800" y="1828800"/>
            <a:ext cx="2892552" cy="9144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Base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spatio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layer</a:t>
            </a:r>
          </a:p>
          <a:p>
            <a:pPr>
              <a:spcBef>
                <a:spcPts val="600"/>
              </a:spcBef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11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1480458"/>
            <a:ext cx="6248399" cy="27007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800" y="4146745"/>
            <a:ext cx="6376705" cy="26815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Evaluations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B87BE86-E4A9-4175-8BD1-4F0D9A91C45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0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Evaluations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B87BE86-E4A9-4175-8BD1-4F0D9A91C457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2438400"/>
            <a:ext cx="8850539" cy="3140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03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Evaluations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B87BE86-E4A9-4175-8BD1-4F0D9A91C457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43" y="2514600"/>
            <a:ext cx="8924925" cy="3193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12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Conclusions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8229600" cy="441960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Challenges in multicasting</a:t>
            </a:r>
          </a:p>
          <a:p>
            <a:pPr>
              <a:spcBef>
                <a:spcPts val="1200"/>
              </a:spcBef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Dependency in multi-layer videos</a:t>
            </a:r>
          </a:p>
          <a:p>
            <a:pPr>
              <a:spcBef>
                <a:spcPts val="1200"/>
              </a:spcBef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Unequal error protection</a:t>
            </a:r>
          </a:p>
          <a:p>
            <a:pPr>
              <a:spcBef>
                <a:spcPts val="1200"/>
              </a:spcBef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Two-dimensional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triangular network coding</a:t>
            </a:r>
          </a:p>
          <a:p>
            <a:pPr>
              <a:spcBef>
                <a:spcPts val="1200"/>
              </a:spcBef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Trace-driven evaluation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B87BE86-E4A9-4175-8BD1-4F0D9A91C457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828800"/>
            <a:ext cx="8229600" cy="449580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1200"/>
              </a:spcBef>
              <a:buNone/>
            </a:pP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1200"/>
              </a:spcBef>
              <a:buNone/>
            </a:pP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1200"/>
              </a:spcBef>
              <a:buNone/>
            </a:pP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Thank you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ctr">
              <a:spcBef>
                <a:spcPts val="1200"/>
              </a:spcBef>
              <a:buNone/>
            </a:pP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ctr">
              <a:spcBef>
                <a:spcPts val="1200"/>
              </a:spcBef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B87BE86-E4A9-4175-8BD1-4F0D9A91C457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84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Agenda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752600"/>
            <a:ext cx="8153400" cy="47244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Introduction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Multi-layer video coding</a:t>
            </a:r>
          </a:p>
          <a:p>
            <a:pPr marL="320040" lvl="1" indent="-320040">
              <a:spcBef>
                <a:spcPts val="12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Robustness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multi-layer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video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streaming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120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Evaluations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120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Conclusions</a:t>
            </a:r>
          </a:p>
          <a:p>
            <a:pPr>
              <a:spcBef>
                <a:spcPts val="1200"/>
              </a:spcBef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B87BE86-E4A9-4175-8BD1-4F0D9A91C45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51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1620550"/>
            <a:ext cx="2004866" cy="15036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Introduction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66700" y="1644548"/>
            <a:ext cx="8153400" cy="4984851"/>
          </a:xfrm>
        </p:spPr>
        <p:txBody>
          <a:bodyPr>
            <a:normAutofit/>
          </a:bodyPr>
          <a:lstStyle/>
          <a:p>
            <a:pPr>
              <a:spcBef>
                <a:spcPts val="100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Advances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technology</a:t>
            </a:r>
          </a:p>
          <a:p>
            <a:pPr lvl="1">
              <a:spcBef>
                <a:spcPts val="1000"/>
              </a:spcBef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Smartphones and tablets</a:t>
            </a:r>
          </a:p>
          <a:p>
            <a:pPr lvl="1">
              <a:spcBef>
                <a:spcPts val="1000"/>
              </a:spcBef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Internet is accessible everywhere</a:t>
            </a:r>
            <a:endParaRPr lang="en-US" sz="25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ts val="1000"/>
              </a:spcBef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Video 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streaming 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is used widely 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frequently</a:t>
            </a:r>
            <a:endParaRPr lang="en-US" sz="25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1000"/>
              </a:spcBef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100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Video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streaming is a dominant form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of traffic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on the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Internet</a:t>
            </a:r>
          </a:p>
          <a:p>
            <a:pPr lvl="1">
              <a:spcBef>
                <a:spcPts val="1000"/>
              </a:spcBef>
            </a:pP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YouTube and 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Netflix: </a:t>
            </a:r>
          </a:p>
          <a:p>
            <a:pPr lvl="2">
              <a:spcBef>
                <a:spcPts val="1000"/>
              </a:spcBef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Produce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20-30% of the web traffic on the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Internet</a:t>
            </a:r>
          </a:p>
          <a:p>
            <a:pPr lvl="2">
              <a:spcBef>
                <a:spcPts val="1000"/>
              </a:spcBef>
            </a:pP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B87BE86-E4A9-4175-8BD1-4F0D9A91C457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1" y="1644549"/>
            <a:ext cx="591720" cy="11602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315" y="4555840"/>
            <a:ext cx="1868167" cy="11624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757" y="4837174"/>
            <a:ext cx="1292952" cy="59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16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Introduction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"/>
          </p:nvPr>
        </p:nvSpPr>
        <p:spPr>
          <a:xfrm>
            <a:off x="234044" y="3352800"/>
            <a:ext cx="6700156" cy="1426236"/>
          </a:xfrm>
        </p:spPr>
        <p:txBody>
          <a:bodyPr>
            <a:noAutofit/>
          </a:bodyPr>
          <a:lstStyle/>
          <a:p>
            <a:pPr lvl="0">
              <a:spcBef>
                <a:spcPts val="60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Scalable video coding</a:t>
            </a:r>
          </a:p>
          <a:p>
            <a:pPr lvl="1">
              <a:spcBef>
                <a:spcPts val="60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Delivering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video stream using different resolutions to satisfy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different client needs/constraints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</p:spPr>
        <p:txBody>
          <a:bodyPr>
            <a:normAutofit fontScale="85000" lnSpcReduction="20000"/>
          </a:bodyPr>
          <a:lstStyle/>
          <a:p>
            <a:fld id="{7B87BE86-E4A9-4175-8BD1-4F0D9A91C457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234042" y="5105400"/>
            <a:ext cx="4642757" cy="1752600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Multi-Layer Coding </a:t>
            </a:r>
          </a:p>
          <a:p>
            <a:pPr lvl="1">
              <a:spcBef>
                <a:spcPts val="60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Base layer</a:t>
            </a:r>
          </a:p>
          <a:p>
            <a:pPr lvl="1">
              <a:spcBef>
                <a:spcPts val="60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Enhancement layers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292100" y="1600200"/>
            <a:ext cx="7327900" cy="1752600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 challenge in multicasting</a:t>
            </a:r>
          </a:p>
          <a:p>
            <a:pPr lvl="1">
              <a:spcBef>
                <a:spcPts val="60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Different link conditions</a:t>
            </a:r>
          </a:p>
          <a:p>
            <a:pPr lvl="1">
              <a:spcBef>
                <a:spcPts val="60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Loss rate, bandwidth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9961" y="1611086"/>
            <a:ext cx="2953514" cy="18459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2600" y="4251178"/>
            <a:ext cx="3440029" cy="2534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907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153400" cy="990600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Multi-Layer Video Streaming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B87BE86-E4A9-4175-8BD1-4F0D9A91C457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06390" y="1583256"/>
            <a:ext cx="5029200" cy="1675094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H.264/SVC coded</a:t>
            </a:r>
          </a:p>
          <a:p>
            <a:pPr lvl="1">
              <a:spcBef>
                <a:spcPts val="600"/>
              </a:spcBef>
            </a:pP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Temporal 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layers</a:t>
            </a:r>
            <a:endParaRPr lang="en-US" sz="21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ts val="600"/>
              </a:spcBef>
            </a:pP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Quality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layers</a:t>
            </a:r>
            <a:endParaRPr lang="en-US" sz="21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ts val="600"/>
              </a:spcBef>
            </a:pP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Spatio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layers</a:t>
            </a:r>
          </a:p>
          <a:p>
            <a:pPr lvl="1">
              <a:spcBef>
                <a:spcPts val="600"/>
              </a:spcBef>
            </a:pPr>
            <a:endParaRPr lang="en-US" sz="21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ts val="600"/>
              </a:spcBef>
            </a:pPr>
            <a:endParaRPr lang="en-US" sz="21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ts val="600"/>
              </a:spcBef>
            </a:pPr>
            <a:endParaRPr lang="en-US" sz="21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ts val="600"/>
              </a:spcBef>
            </a:pPr>
            <a:endParaRPr lang="en-US" sz="21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ts val="600"/>
              </a:spcBef>
            </a:pPr>
            <a:endParaRPr lang="en-US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29400" y="3776246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Temporal</a:t>
            </a:r>
            <a:endParaRPr lang="en-US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62400" y="3209177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Quality layer 1</a:t>
            </a:r>
            <a:endParaRPr lang="en-US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700" y="5869295"/>
            <a:ext cx="6681514" cy="608714"/>
          </a:xfrm>
          <a:prstGeom prst="rect">
            <a:avLst/>
          </a:prstGeom>
        </p:spPr>
      </p:pic>
      <p:sp>
        <p:nvSpPr>
          <p:cNvPr id="15" name="Content Placeholder 3"/>
          <p:cNvSpPr txBox="1">
            <a:spLocks/>
          </p:cNvSpPr>
          <p:nvPr/>
        </p:nvSpPr>
        <p:spPr>
          <a:xfrm>
            <a:off x="106390" y="3399655"/>
            <a:ext cx="8275610" cy="338214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Unequal error protection</a:t>
            </a:r>
          </a:p>
          <a:p>
            <a:pPr lvl="1">
              <a:spcBef>
                <a:spcPts val="600"/>
              </a:spcBef>
            </a:pP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Grouping the packets of multiple GOP together</a:t>
            </a:r>
          </a:p>
          <a:p>
            <a:pPr lvl="1">
              <a:spcBef>
                <a:spcPts val="600"/>
              </a:spcBef>
            </a:pP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Providing different levels of protection for different groups </a:t>
            </a:r>
          </a:p>
          <a:p>
            <a:pPr lvl="2">
              <a:spcBef>
                <a:spcPts val="600"/>
              </a:spcBef>
            </a:pPr>
            <a:r>
              <a:rPr lang="en-US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Intra-layer network coding</a:t>
            </a:r>
          </a:p>
          <a:p>
            <a:pPr lvl="1">
              <a:spcBef>
                <a:spcPts val="600"/>
              </a:spcBef>
            </a:pP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Different heuristics are proposed</a:t>
            </a:r>
          </a:p>
          <a:p>
            <a:pPr lvl="2">
              <a:spcBef>
                <a:spcPts val="600"/>
              </a:spcBef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They focus on measuring the effect of each layer on the video quality</a:t>
            </a:r>
          </a:p>
          <a:p>
            <a:pPr lvl="1">
              <a:spcBef>
                <a:spcPts val="600"/>
              </a:spcBef>
            </a:pPr>
            <a:endParaRPr lang="en-US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874" y="1877997"/>
            <a:ext cx="3619492" cy="1898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962400" y="2328446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Quality layer 2</a:t>
            </a:r>
            <a:endParaRPr lang="en-US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874" y="1519498"/>
            <a:ext cx="1334386" cy="376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0019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Inter-Layer Coding Strategies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828800"/>
            <a:ext cx="3810000" cy="419100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Random linear network coding (RLNC)</a:t>
            </a:r>
            <a:endParaRPr lang="en-US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1200"/>
              </a:spcBef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ts val="1200"/>
              </a:spcBef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1200"/>
              </a:spcBef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990600" y="2971800"/>
          <a:ext cx="20701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33" name="Equation" r:id="rId4" imgW="1091726" imgH="241195" progId="Equation.3">
                  <p:embed/>
                </p:oleObj>
              </mc:Choice>
              <mc:Fallback>
                <p:oleObj name="Equation" r:id="rId4" imgW="1091726" imgH="241195" progId="Equation.3">
                  <p:embed/>
                  <p:pic>
                    <p:nvPicPr>
                      <p:cNvPr id="0" name="Picture 22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971800"/>
                        <a:ext cx="20701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990600" y="3429000"/>
          <a:ext cx="2057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34" name="Equation" r:id="rId6" imgW="1143000" imgH="241300" progId="Equation.3">
                  <p:embed/>
                </p:oleObj>
              </mc:Choice>
              <mc:Fallback>
                <p:oleObj name="Equation" r:id="rId6" imgW="1143000" imgH="241300" progId="Equation.3">
                  <p:embed/>
                  <p:pic>
                    <p:nvPicPr>
                      <p:cNvPr id="0" name="Picture 22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429000"/>
                        <a:ext cx="20574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1001713" y="3886200"/>
          <a:ext cx="20351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35" name="Equation" r:id="rId8" imgW="1129810" imgH="241195" progId="Equation.3">
                  <p:embed/>
                </p:oleObj>
              </mc:Choice>
              <mc:Fallback>
                <p:oleObj name="Equation" r:id="rId8" imgW="1129810" imgH="241195" progId="Equation.3">
                  <p:embed/>
                  <p:pic>
                    <p:nvPicPr>
                      <p:cNvPr id="0" name="Picture 22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1713" y="3886200"/>
                        <a:ext cx="2035175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6" name="Object 8"/>
          <p:cNvGraphicFramePr>
            <a:graphicFrameLocks noChangeAspect="1"/>
          </p:cNvGraphicFramePr>
          <p:nvPr/>
        </p:nvGraphicFramePr>
        <p:xfrm>
          <a:off x="5181600" y="2971800"/>
          <a:ext cx="67468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36" name="Equation" r:id="rId10" imgW="355446" imgH="241195" progId="Equation.3">
                  <p:embed/>
                </p:oleObj>
              </mc:Choice>
              <mc:Fallback>
                <p:oleObj name="Equation" r:id="rId10" imgW="355446" imgH="241195" progId="Equation.3">
                  <p:embed/>
                  <p:pic>
                    <p:nvPicPr>
                      <p:cNvPr id="0" name="Picture 22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2971800"/>
                        <a:ext cx="674688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7" name="Object 9"/>
          <p:cNvGraphicFramePr>
            <a:graphicFrameLocks noChangeAspect="1"/>
          </p:cNvGraphicFramePr>
          <p:nvPr/>
        </p:nvGraphicFramePr>
        <p:xfrm>
          <a:off x="5181600" y="3429000"/>
          <a:ext cx="141763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37" name="Equation" r:id="rId12" imgW="787400" imgH="241300" progId="Equation.3">
                  <p:embed/>
                </p:oleObj>
              </mc:Choice>
              <mc:Fallback>
                <p:oleObj name="Equation" r:id="rId12" imgW="787400" imgH="241300" progId="Equation.3">
                  <p:embed/>
                  <p:pic>
                    <p:nvPicPr>
                      <p:cNvPr id="0" name="Picture 22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3429000"/>
                        <a:ext cx="1417638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8" name="Object 10"/>
          <p:cNvGraphicFramePr>
            <a:graphicFrameLocks noChangeAspect="1"/>
          </p:cNvGraphicFramePr>
          <p:nvPr/>
        </p:nvGraphicFramePr>
        <p:xfrm>
          <a:off x="5180013" y="3886200"/>
          <a:ext cx="20351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38" name="Equation" r:id="rId14" imgW="1129810" imgH="241195" progId="Equation.3">
                  <p:embed/>
                </p:oleObj>
              </mc:Choice>
              <mc:Fallback>
                <p:oleObj name="Equation" r:id="rId14" imgW="1129810" imgH="241195" progId="Equation.3">
                  <p:embed/>
                  <p:pic>
                    <p:nvPicPr>
                      <p:cNvPr id="0" name="Picture 22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0013" y="3886200"/>
                        <a:ext cx="2035175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</p:spPr>
        <p:txBody>
          <a:bodyPr>
            <a:normAutofit fontScale="85000" lnSpcReduction="20000"/>
          </a:bodyPr>
          <a:lstStyle/>
          <a:p>
            <a:fld id="{7B87BE86-E4A9-4175-8BD1-4F0D9A91C457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609600" y="4724400"/>
            <a:ext cx="7093284" cy="2133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600"/>
              </a:spcBef>
            </a:pP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Packets in 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lower 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layers 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are more important</a:t>
            </a:r>
          </a:p>
          <a:p>
            <a:pPr lvl="1">
              <a:spcBef>
                <a:spcPts val="600"/>
              </a:spcBef>
            </a:pP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Included in more coded layers</a:t>
            </a:r>
          </a:p>
          <a:p>
            <a:pPr lvl="1">
              <a:spcBef>
                <a:spcPts val="600"/>
              </a:spcBef>
            </a:pP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More chance to be decoded</a:t>
            </a:r>
            <a:endParaRPr lang="en-US" sz="2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648200" y="1803400"/>
            <a:ext cx="3810000" cy="1447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Triangular coding </a:t>
            </a:r>
            <a:endParaRPr lang="en-US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ts val="600"/>
              </a:spcBef>
            </a:pP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Prefix coding</a:t>
            </a:r>
            <a:endParaRPr lang="en-US" sz="21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Advantage of Triangular Coding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76400"/>
            <a:ext cx="7848600" cy="434340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Coefficients are not shown for simplicity</a:t>
            </a:r>
          </a:p>
          <a:p>
            <a:pPr>
              <a:spcBef>
                <a:spcPts val="120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6 transmissions in round-robin pattern</a:t>
            </a:r>
          </a:p>
          <a:p>
            <a:pPr lvl="1">
              <a:spcBef>
                <a:spcPts val="1200"/>
              </a:spcBef>
            </a:pP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Blue cells are received</a:t>
            </a:r>
          </a:p>
          <a:p>
            <a:pPr lvl="1">
              <a:spcBef>
                <a:spcPts val="1200"/>
              </a:spcBef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1200"/>
              </a:spcBef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ts val="1200"/>
              </a:spcBef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1200"/>
              </a:spcBef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752600" y="4459069"/>
            <a:ext cx="914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L1 + L2+ L3</a:t>
            </a:r>
            <a:endParaRPr lang="en-US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667000" y="4459069"/>
            <a:ext cx="914400" cy="533400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L1 + L2+ L3</a:t>
            </a:r>
            <a:endParaRPr lang="en-US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581400" y="4459069"/>
            <a:ext cx="914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L1 + L2+ L3</a:t>
            </a:r>
            <a:endParaRPr lang="en-US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495800" y="4459069"/>
            <a:ext cx="914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L1 + L2+ L3</a:t>
            </a:r>
            <a:endParaRPr lang="en-US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410200" y="4459069"/>
            <a:ext cx="914400" cy="533400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L1 + L2+ L3</a:t>
            </a:r>
            <a:endParaRPr lang="en-US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324600" y="4459069"/>
            <a:ext cx="914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L1 + L2+ L3</a:t>
            </a:r>
            <a:endParaRPr lang="en-US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752600" y="3429000"/>
            <a:ext cx="914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L1</a:t>
            </a:r>
            <a:endParaRPr lang="en-US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2667000" y="3429000"/>
            <a:ext cx="914400" cy="533400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L2</a:t>
            </a:r>
            <a:endParaRPr lang="en-US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3581400" y="3429000"/>
            <a:ext cx="914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L3</a:t>
            </a:r>
            <a:endParaRPr lang="en-US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4495800" y="3428405"/>
            <a:ext cx="914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L1</a:t>
            </a:r>
            <a:endParaRPr lang="en-US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5410200" y="3429000"/>
            <a:ext cx="914400" cy="533400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L2</a:t>
            </a:r>
            <a:endParaRPr lang="en-US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6324600" y="3429000"/>
            <a:ext cx="914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L3</a:t>
            </a:r>
            <a:endParaRPr lang="en-US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52400" y="342007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No coding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28600" y="4371693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Random linear coding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467600" y="3352800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Unable to decode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543800" y="4382869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Unable to decode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</p:spPr>
        <p:txBody>
          <a:bodyPr>
            <a:normAutofit fontScale="85000" lnSpcReduction="20000"/>
          </a:bodyPr>
          <a:lstStyle/>
          <a:p>
            <a:fld id="{7B87BE86-E4A9-4175-8BD1-4F0D9A91C457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1752600" y="5602069"/>
            <a:ext cx="914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L1</a:t>
            </a:r>
            <a:endParaRPr lang="en-US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667000" y="5602069"/>
            <a:ext cx="914400" cy="533400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L1 + L2</a:t>
            </a:r>
            <a:endParaRPr lang="en-US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581400" y="5602069"/>
            <a:ext cx="914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L1 + L2+ L3</a:t>
            </a:r>
            <a:endParaRPr lang="en-US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495800" y="5602069"/>
            <a:ext cx="914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L1</a:t>
            </a:r>
            <a:endParaRPr lang="en-US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410200" y="5602069"/>
            <a:ext cx="914400" cy="533400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L1 + L2</a:t>
            </a:r>
            <a:endParaRPr lang="en-US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6324600" y="5602069"/>
            <a:ext cx="914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L1 + L2+ L3</a:t>
            </a:r>
            <a:endParaRPr lang="en-US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28600" y="5516939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Triangular  coding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543800" y="5525869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Decodes 2 layers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3" grpId="0" animBg="1"/>
      <p:bldP spid="34" grpId="0" animBg="1"/>
      <p:bldP spid="36" grpId="0" animBg="1"/>
      <p:bldP spid="37" grpId="0" animBg="1"/>
      <p:bldP spid="38" grpId="0" animBg="1"/>
      <p:bldP spid="59" grpId="0"/>
      <p:bldP spid="61" grpId="0"/>
      <p:bldP spid="30" grpId="0" animBg="1"/>
      <p:bldP spid="31" grpId="0" animBg="1"/>
      <p:bldP spid="32" grpId="0" animBg="1"/>
      <p:bldP spid="35" grpId="0" animBg="1"/>
      <p:bldP spid="45" grpId="0" animBg="1"/>
      <p:bldP spid="46" grpId="0" animBg="1"/>
      <p:bldP spid="47" grpId="0"/>
      <p:bldP spid="4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Two-Dimensional Inter-Layer NC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"/>
          </p:nvPr>
        </p:nvSpPr>
        <p:spPr>
          <a:xfrm>
            <a:off x="338972" y="1676400"/>
            <a:ext cx="8458200" cy="4748934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Performing inter-layer triangular NC on 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quality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temporal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layers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ts val="1200"/>
              </a:spcBef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ts val="1200"/>
              </a:spcBef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1200"/>
              </a:spcBef>
            </a:pPr>
            <a:endParaRPr lang="en-US" sz="3600" dirty="0" smtClean="0"/>
          </a:p>
          <a:p>
            <a:pPr lvl="1">
              <a:spcBef>
                <a:spcPts val="1200"/>
              </a:spcBef>
            </a:pP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1200"/>
              </a:spcBef>
            </a:pPr>
            <a:endParaRPr lang="en-US" sz="3600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</p:spPr>
        <p:txBody>
          <a:bodyPr>
            <a:normAutofit fontScale="85000" lnSpcReduction="20000"/>
          </a:bodyPr>
          <a:lstStyle/>
          <a:p>
            <a:fld id="{7B87BE86-E4A9-4175-8BD1-4F0D9A91C457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743199"/>
            <a:ext cx="5562600" cy="401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Two-Dimensional Inter-Layer NC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"/>
          </p:nvPr>
        </p:nvSpPr>
        <p:spPr>
          <a:xfrm>
            <a:off x="338972" y="1676400"/>
            <a:ext cx="8458200" cy="5181600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Vertical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triangular NC</a:t>
            </a:r>
          </a:p>
          <a:p>
            <a:pPr>
              <a:spcBef>
                <a:spcPts val="1800"/>
              </a:spcBef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1800"/>
              </a:spcBef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180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Horizontal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triangular NC</a:t>
            </a:r>
          </a:p>
          <a:p>
            <a:pPr>
              <a:spcBef>
                <a:spcPts val="180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Diagonal triangular NC</a:t>
            </a:r>
            <a:endParaRPr lang="en-US" sz="3600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</p:spPr>
        <p:txBody>
          <a:bodyPr>
            <a:normAutofit fontScale="85000" lnSpcReduction="20000"/>
          </a:bodyPr>
          <a:lstStyle/>
          <a:p>
            <a:fld id="{7B87BE86-E4A9-4175-8BD1-4F0D9A91C457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302335"/>
            <a:ext cx="4227939" cy="12332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3904" y="2286000"/>
            <a:ext cx="4289196" cy="12659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4874187"/>
            <a:ext cx="4229706" cy="129801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0600" y="4829120"/>
            <a:ext cx="4343400" cy="1275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02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8444</TotalTime>
  <Words>684</Words>
  <Application>Microsoft Office PowerPoint</Application>
  <PresentationFormat>On-screen Show (4:3)</PresentationFormat>
  <Paragraphs>197</Paragraphs>
  <Slides>17</Slides>
  <Notes>17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Median</vt:lpstr>
      <vt:lpstr>Equation</vt:lpstr>
      <vt:lpstr>Robust Wireless Delivery of Scalable Videos using Inter-layer Network Coding</vt:lpstr>
      <vt:lpstr>Agenda</vt:lpstr>
      <vt:lpstr>Introduction</vt:lpstr>
      <vt:lpstr>Introduction</vt:lpstr>
      <vt:lpstr>Multi-Layer Video Streaming</vt:lpstr>
      <vt:lpstr>Inter-Layer Coding Strategies</vt:lpstr>
      <vt:lpstr>Advantage of Triangular Coding</vt:lpstr>
      <vt:lpstr>Two-Dimensional Inter-Layer NC</vt:lpstr>
      <vt:lpstr>Two-Dimensional Inter-Layer NC</vt:lpstr>
      <vt:lpstr>Transmissions Distribution</vt:lpstr>
      <vt:lpstr>Evaluations- Setting</vt:lpstr>
      <vt:lpstr>Evaluations- Setting</vt:lpstr>
      <vt:lpstr>Evaluations</vt:lpstr>
      <vt:lpstr>Evaluations</vt:lpstr>
      <vt:lpstr>Evaluations</vt:lpstr>
      <vt:lpstr>Conclusions </vt:lpstr>
      <vt:lpstr>PowerPoint Presentation</vt:lpstr>
    </vt:vector>
  </TitlesOfParts>
  <Company>Temple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pouya</dc:creator>
  <cp:lastModifiedBy>Mary Kate</cp:lastModifiedBy>
  <cp:revision>3094</cp:revision>
  <cp:lastPrinted>2014-12-11T22:11:26Z</cp:lastPrinted>
  <dcterms:created xsi:type="dcterms:W3CDTF">2012-01-17T16:23:26Z</dcterms:created>
  <dcterms:modified xsi:type="dcterms:W3CDTF">2015-03-06T20:17:09Z</dcterms:modified>
</cp:coreProperties>
</file>