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28" r:id="rId2"/>
    <p:sldMasterId id="2147483730" r:id="rId3"/>
  </p:sldMasterIdLst>
  <p:notesMasterIdLst>
    <p:notesMasterId r:id="rId29"/>
  </p:notesMasterIdLst>
  <p:sldIdLst>
    <p:sldId id="256" r:id="rId4"/>
    <p:sldId id="272" r:id="rId5"/>
    <p:sldId id="257" r:id="rId6"/>
    <p:sldId id="258" r:id="rId7"/>
    <p:sldId id="259" r:id="rId8"/>
    <p:sldId id="261" r:id="rId9"/>
    <p:sldId id="262" r:id="rId10"/>
    <p:sldId id="286" r:id="rId11"/>
    <p:sldId id="263" r:id="rId12"/>
    <p:sldId id="276" r:id="rId13"/>
    <p:sldId id="283" r:id="rId14"/>
    <p:sldId id="287" r:id="rId15"/>
    <p:sldId id="288" r:id="rId16"/>
    <p:sldId id="285" r:id="rId17"/>
    <p:sldId id="266" r:id="rId18"/>
    <p:sldId id="274" r:id="rId19"/>
    <p:sldId id="279" r:id="rId20"/>
    <p:sldId id="267" r:id="rId21"/>
    <p:sldId id="277" r:id="rId22"/>
    <p:sldId id="289" r:id="rId23"/>
    <p:sldId id="280" r:id="rId24"/>
    <p:sldId id="281" r:id="rId25"/>
    <p:sldId id="278" r:id="rId26"/>
    <p:sldId id="284" r:id="rId27"/>
    <p:sldId id="275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3A3A"/>
    <a:srgbClr val="000000"/>
    <a:srgbClr val="4F81BD"/>
    <a:srgbClr val="667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41"/>
    <p:restoredTop sz="94239"/>
  </p:normalViewPr>
  <p:slideViewPr>
    <p:cSldViewPr snapToGrid="0" snapToObjects="1">
      <p:cViewPr varScale="1">
        <p:scale>
          <a:sx n="72" d="100"/>
          <a:sy n="72" d="100"/>
        </p:scale>
        <p:origin x="240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6T18:13:22.5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98 1339 24575,'0'-30'0,"0"3"0,0 16 0,5 0 0,-4-1 0,4 1 0,0 5 0,-4-4 0,4 3 0,-5-4 0,0 0 0,6-1 0,-5 1 0,4-1 0,0 1 0,-4 0 0,9-6 0,-8 5 0,3-5 0,-5 6 0,5 0 0,1-1 0,0 1 0,-1-1 0,0 1 0,-3 0 0,8 4 0,-4-3 0,0 4 0,4 0 0,-3-4 0,-1 3 0,4 1 0,-4-4 0,6 9 0,-6-9 0,4 3 0,-3-4 0,4 0 0,0-1 0,1 1 0,-1-1 0,0 1 0,-4 0 0,3-1 0,-4 6 0,0-4 0,4 9 0,-8-9 0,8 3 0,-4 1 0,5-4 0,1 9 0,-6-9 0,4 3 0,-3 1 0,-1-4 0,4 4 0,-4-6 0,6 1 0,-1 4 0,-5-3 0,4 4 0,-8-5 0,8-1 0,-4 1 0,5 5 0,1-4 0,-6 3 0,4-4 0,-4 0 0,1-1 0,3 6 0,-9-4 0,9 3 0,-8-4 0,8 0 0,-9-1 0,4 1 0,0 5 0,-4-4 0,4 3 0,0-4 0,-3 0 0,3-1 0,-5 1 0,0 0 0,0-1 0,0 1 0,0-1 0,0 1 0,0 0 0,0-1 0,-5 6 0,3-4 0,-3 4 0,5-6 0,-10 6 0,3 6 0,-10 6 0,11 6 0,1-1 0,5 0 0,-5 6 0,-2-5 0,-4 0 0,0 3 0,-1-8 0,1 10 0,5-6 0,-4 1 0,3-1 0,1 0 0,1 1 0,0-1 0,-1-5 0,-6-1 0,6 6 0,1-4 0,5 9 0,0-4 0,-5-1 0,-1 1 0,-6-1 0,1 0 0,-6 1 0,5-1 0,-5-5 0,11 4 0,6-39 0,6 22 0,6-35 0,-6 30 0,4-10 0,-9 9 0,10-8 0,-10 8 0,9-3 0,-4 5 0,0-1 0,0 1 0,-1 0 0,-4-1 0,4 1 0,-5-1 0,5 6 0,-4-4 0,4 4 0,0-6 0,2 1 0,4 0 0,-5-6 0,4 5 0,-3-5 0,-1 6 0,4 0 0,-9-1 0,4 1 0,-15 4 0,-7 18 0,-2-8 0,2 18 0,7-15 0,4 0 0,-5-1 0,-1-5 0,1 5 0,-1 2 0,1-1 0,5 4 0,-4-9 0,3 4 0,-4-5 0,0 5 0,-1-3 0,1 3 0,0-5 0,-1 0 0,1 0 0,0 0 0,-1 0 0,1 0 0,-1 0 0,6-5 0,-4 3 0,4-8 0,-6 4 0,6-5 0,1-1 0,5 1 0,0 0 0,0-1 0,0 1 0,0-1 0,-15 16 0,6-6 0,-12 17 0,9-14 0,6 9 0,1-3 0,0-1 0,-7-1 0,0-5 0,-5 0 0,6 0 0,0 0 0,4-5 0,-3 4 0,4-10 0,-5 10 0,-1-4 0,1 5 0,5-5 0,31 9 0,-13-8 0,25 4 0,-26-1 0,1-4 0,-1 5 0,0 0 0,1 0 0,-1 0 0,1 0 0,-1 0 0,0 0 0,-4-5 0,3 3 0,1-13 0,-3 8 0,12-15 0,-18 10 0,19-10 0,-19 10 0,13 0 0,-14 2 0,10 9 0,0-4 0,7 5 0,16-8 0,-8 7 0,9-17 0,0 1 0,3-5 0,0-4 0,-3 6 0,-18 2 0,0 2 0,-6 9 0,1 2 0,4 5 0,-3 0 0,3 5 0,-5-3 0,1 8 0,-1-4 0,-5 10 0,-1 2 0,-5 0 0,0 3 0,0-3 0,0-1 0,0 5 0,0-4 0,0 4 0,0 1 0,0-5 0,0-2 0,0 1 0,0-5 0,0 5 0,0-6 0,-5-5 0,4 4 0,-14-8 0,7 3 0,-13-5 0,13-5 0,-7 3 0,9-3 0,-6 5 0,1 0 0,-5 5 0,3-3 0,-3 3 0,4-5 0,1 0 0,0 0 0,-1 0 0,1 0 0,0 0 0,-1 0 0,1 0 0,-1 0 0,1 0 0,0 0 0,-1 0 0,1 0 0,0 5 0,-1-4 0,1-1 0,0-1 0,-1-4 0,1 5 0,0 0 0,-1 0 0,1 0 0,-1 0 0,1 0 0,0 0 0,-1 0 0,1 0 0,0 0 0,-1 0 0,1 0 0,0 0 0,-1 0 0,1 0 0,5-5 0,-5 3 0,5-8 0,0 4 0,-4 0 0,3 1 0,1-1 0,11-5 0,3 4 0,3-9 0,-1 15 0,-3-9 0,9-1 0,-3 3 0,3-12 0,0 17 0,-3-17 0,3 13 0,-4-10 0,-1 6 0,-5 5 0,-1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6T18:13:24.4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6T18:13:29.1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57 80 24575,'24'6'0,"-2"-1"0,-11-5 0,1 0 0,-6-5 0,9-1 0,-7-6 0,8 1 0,-5 5 0,1-4 0,4 3 0,-3-4 0,3 0 0,-4 4 0,-1 2 0,0 5 0,-35 10 0,17-7 0,-30 12 0,26-14 0,4 9 0,-3-8 0,9 8 0,-14-9 0,12 9 0,-12-9 0,9 9 0,-5-8 0,-1 3 0,1 0 0,0-4 0,4 9 0,-3-9 0,4 4 0,-6-5 0,1 6 0,5 0 0,6 5 0,1 1 0,-1-1 0,-1 0 0,-4 1 0,5-1 0,0 0 0,0 1 0,0-1 0,0 0 0,5-4 0,-4 3 0,-11-34 0,6 18 0,-11-26 0,15 21 0,0-1 0,0 1 0,0 0 0,0-1 0,0 1 0,0-1 0,-5 6 0,4-4 0,-4 4 0,5-6 0,5 1 0,-4 0 0,4-1 0,0 6 0,6-4 0,2 9 0,3-4 0,-4 5 0,-1 0 0,-4 5 0,3 1 0,-4 0 0,5-1 0,1-5 0,-6 5 0,4-3 0,-4 8 0,6-9 0,-6 9 0,4-9 0,-9 9 0,15-8 0,-9 3 0,9-5 0,-4 0 0,-1 5 0,-4 1 0,3 5 0,-4 1 0,10-1 0,2 1 0,0-1 0,-2 0 0,-5-4 0,1 3 0,-1-4 0,1 5 0,-1-4 0,-5 3 0,4-9 0,-3 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6T18:13:33.2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182 1 24575,'9'57'0,"-1"5"0,-8-37 0,0 23 0,0-11 0,-8 14 0,6-14 0,-5-2 0,7-17 0,-5 3 0,9-8 0,-8 3 0,9-4 0,-5-1 0,0 6 0,0-5 0,0 5 0,0-1 0,5 2 0,-4 4 0,4 1 0,-5-5 0,0 3 0,5-8 0,-3 3 0,3-4 0,-5-1 0,0 0 0,5-4 0,6-2 0,2-5 0,-2 5 0,-1-4 0,-4 4 0,6-5 0,-1 0 0,0 0 0,1 0 0,-1 5 0,-5-31 0,0 14 0,-12-28 0,5 5 0,-4-2 0,0-1 0,4 3 0,-9 12 0,8 0 0,-3 1 0,5-1 0,0 5 0,0 2 0,0 4 0,0 1 0,0 0 0,-5 4 0,4-3 0,1-1 0,1-7 0,4 1 0,-5-5 0,0-8 0,0 10 0,0-14 0,0 21 0,0-3 0,0 5 0,-5 4 0,-6 7 0,-7 2 0,1 8 0,0-9 0,-11 11 0,12-10 0,-13 6 0,18-3 0,0-4 0,-1 4 0,1-5 0,0 5 0,4 1 0,-3 1 0,9 3 0,-9-4 0,4 5 0,-1 6 0,-3-10 0,9 9 0,-9-10 0,9 5 0,-4 1 0,5-1 0,-6 0 0,5 1 0,-4 4 0,5 2 0,0 4 0,0-4 0,0 4 0,0-10 0,0 5 0,0-1 0,0 2 0,0-1 0,0 0 0,5-6 0,2 0 0,-1 1 0,-1-1 0,0-5 0,-4 5 0,9-5 0,-3 0 0,4 4 0,-5-3 0,4 4 0,-3 5 0,-1-3 0,4-2 0,-9-1 0,4-3 0,6 4 0,-4-5 0,9 5 0,-4-5 0,-6 5 0,4 1 0,-8-1 0,8 0 0,-9 1 0,9-1 0,-4 0 0,1 1 0,-2-1 0,-5 0 0,0 1 0,0-1 0,0 1 0,0-1 0,0 0 0,-5-4 0,3 3 0,-13-9 0,8 4 0,-10-5 0,6 0 0,-1 0 0,1 0 0,5-5 0,-4 4 0,3-9 0,1 3 0,-4-4 0,4 5 0,-1-10 0,-3 9 0,4-10 0,0 6 0,1 0 0,0 4 0,-2-3 0,-4 4 0,0-5 0,-1-1 0,6 1 0,1 0 0,5-1 0,-5 6 0,4-4 0,1-2 0,1 0 0,4-5 0,-5 6 0,0 0 0,0-1 0,0 1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C2CD9-21EF-C945-9F0B-8E9D41CD53D4}" type="datetimeFigureOut">
              <a:rPr lang="en-US" smtClean="0"/>
              <a:t>7/29/21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F18A6-4F89-7540-AD32-990DFA4B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5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F18A6-4F89-7540-AD32-990DFA4B81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8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F18A6-4F89-7540-AD32-990DFA4B81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0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too big and right too small. Possible three in one 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F18A6-4F89-7540-AD32-990DFA4B81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5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too large and right too small.  Highlight 1 to 5 of right figure using box.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F18A6-4F89-7540-AD32-990DFA4B81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01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questions to top. Add jiewu@temple.edu,  why not your </a:t>
            </a:r>
            <a:r>
              <a:rPr lang="en-US" dirty="0" err="1"/>
              <a:t>Gatech</a:t>
            </a:r>
            <a:r>
              <a:rPr lang="en-US" dirty="0"/>
              <a:t> email?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F18A6-4F89-7540-AD32-990DFA4B81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5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7671767" y="3668267"/>
            <a:ext cx="3569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38000" y="1633000"/>
            <a:ext cx="8902800" cy="22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970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1422000" y="2115567"/>
            <a:ext cx="9348000" cy="1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3021963" y="3803251"/>
            <a:ext cx="6148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62" name="Google Shape;62;p11"/>
          <p:cNvGrpSpPr/>
          <p:nvPr/>
        </p:nvGrpSpPr>
        <p:grpSpPr>
          <a:xfrm flipH="1">
            <a:off x="-1117274" y="5287400"/>
            <a:ext cx="9007875" cy="2366800"/>
            <a:chOff x="2567420" y="-145000"/>
            <a:chExt cx="6755906" cy="1775100"/>
          </a:xfrm>
        </p:grpSpPr>
        <p:sp>
          <p:nvSpPr>
            <p:cNvPr id="63" name="Google Shape;63;p11"/>
            <p:cNvSpPr/>
            <p:nvPr/>
          </p:nvSpPr>
          <p:spPr>
            <a:xfrm flipH="1">
              <a:off x="2567420" y="-144025"/>
              <a:ext cx="1775100" cy="1773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11"/>
            <p:cNvSpPr/>
            <p:nvPr/>
          </p:nvSpPr>
          <p:spPr>
            <a:xfrm flipH="1">
              <a:off x="7548225" y="-145000"/>
              <a:ext cx="1775100" cy="17751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11"/>
            <p:cNvSpPr/>
            <p:nvPr/>
          </p:nvSpPr>
          <p:spPr>
            <a:xfrm flipH="1">
              <a:off x="6660626" y="-144025"/>
              <a:ext cx="1775100" cy="1773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1"/>
            <p:cNvSpPr/>
            <p:nvPr/>
          </p:nvSpPr>
          <p:spPr>
            <a:xfrm flipH="1">
              <a:off x="5339402" y="-144025"/>
              <a:ext cx="1775100" cy="177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11"/>
            <p:cNvSpPr/>
            <p:nvPr/>
          </p:nvSpPr>
          <p:spPr>
            <a:xfrm flipH="1">
              <a:off x="3719945" y="-144025"/>
              <a:ext cx="1775100" cy="17733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11"/>
          <p:cNvSpPr/>
          <p:nvPr/>
        </p:nvSpPr>
        <p:spPr>
          <a:xfrm>
            <a:off x="10283967" y="5288700"/>
            <a:ext cx="2366800" cy="2364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" name="Google Shape;69;p11"/>
          <p:cNvGrpSpPr/>
          <p:nvPr/>
        </p:nvGrpSpPr>
        <p:grpSpPr>
          <a:xfrm>
            <a:off x="4301393" y="-725800"/>
            <a:ext cx="9007875" cy="2366800"/>
            <a:chOff x="2567420" y="-145000"/>
            <a:chExt cx="6755906" cy="1775100"/>
          </a:xfrm>
        </p:grpSpPr>
        <p:sp>
          <p:nvSpPr>
            <p:cNvPr id="70" name="Google Shape;70;p11"/>
            <p:cNvSpPr/>
            <p:nvPr/>
          </p:nvSpPr>
          <p:spPr>
            <a:xfrm flipH="1">
              <a:off x="2567420" y="-144025"/>
              <a:ext cx="1775100" cy="1773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11"/>
            <p:cNvSpPr/>
            <p:nvPr/>
          </p:nvSpPr>
          <p:spPr>
            <a:xfrm flipH="1">
              <a:off x="7548225" y="-145000"/>
              <a:ext cx="1775100" cy="17751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6660626" y="-144025"/>
              <a:ext cx="1775100" cy="177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11"/>
            <p:cNvSpPr/>
            <p:nvPr/>
          </p:nvSpPr>
          <p:spPr>
            <a:xfrm flipH="1">
              <a:off x="5339402" y="-144025"/>
              <a:ext cx="1775100" cy="177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11"/>
            <p:cNvSpPr/>
            <p:nvPr/>
          </p:nvSpPr>
          <p:spPr>
            <a:xfrm flipH="1">
              <a:off x="3719945" y="-144025"/>
              <a:ext cx="1775100" cy="17733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11"/>
          <p:cNvSpPr/>
          <p:nvPr/>
        </p:nvSpPr>
        <p:spPr>
          <a:xfrm flipH="1">
            <a:off x="-402307" y="-724500"/>
            <a:ext cx="2366800" cy="2364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57153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656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subTitle" idx="1"/>
          </p:nvPr>
        </p:nvSpPr>
        <p:spPr>
          <a:xfrm>
            <a:off x="960400" y="2168035"/>
            <a:ext cx="3182400" cy="9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hasCustomPrompt="1"/>
          </p:nvPr>
        </p:nvSpPr>
        <p:spPr>
          <a:xfrm>
            <a:off x="950992" y="1695639"/>
            <a:ext cx="694800" cy="6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2"/>
          </p:nvPr>
        </p:nvSpPr>
        <p:spPr>
          <a:xfrm>
            <a:off x="960400" y="2923317"/>
            <a:ext cx="3180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3" hasCustomPrompt="1"/>
          </p:nvPr>
        </p:nvSpPr>
        <p:spPr>
          <a:xfrm>
            <a:off x="4331087" y="1695639"/>
            <a:ext cx="694800" cy="6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4" hasCustomPrompt="1"/>
          </p:nvPr>
        </p:nvSpPr>
        <p:spPr>
          <a:xfrm>
            <a:off x="7711180" y="1695639"/>
            <a:ext cx="694800" cy="6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5" hasCustomPrompt="1"/>
          </p:nvPr>
        </p:nvSpPr>
        <p:spPr>
          <a:xfrm>
            <a:off x="949691" y="4081705"/>
            <a:ext cx="694800" cy="6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6"/>
          </p:nvPr>
        </p:nvSpPr>
        <p:spPr>
          <a:xfrm>
            <a:off x="4340497" y="2168088"/>
            <a:ext cx="3182400" cy="9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7"/>
          </p:nvPr>
        </p:nvSpPr>
        <p:spPr>
          <a:xfrm>
            <a:off x="4343400" y="2923317"/>
            <a:ext cx="31796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8"/>
          </p:nvPr>
        </p:nvSpPr>
        <p:spPr>
          <a:xfrm>
            <a:off x="7720596" y="2147811"/>
            <a:ext cx="3182400" cy="9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9"/>
          </p:nvPr>
        </p:nvSpPr>
        <p:spPr>
          <a:xfrm>
            <a:off x="7723401" y="2931951"/>
            <a:ext cx="31796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3"/>
          </p:nvPr>
        </p:nvSpPr>
        <p:spPr>
          <a:xfrm>
            <a:off x="961900" y="4554235"/>
            <a:ext cx="3182400" cy="8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4"/>
          </p:nvPr>
        </p:nvSpPr>
        <p:spPr>
          <a:xfrm>
            <a:off x="961896" y="5318004"/>
            <a:ext cx="3180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5"/>
          </p:nvPr>
        </p:nvSpPr>
        <p:spPr>
          <a:xfrm>
            <a:off x="960400" y="603100"/>
            <a:ext cx="956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16" hasCustomPrompt="1"/>
          </p:nvPr>
        </p:nvSpPr>
        <p:spPr>
          <a:xfrm>
            <a:off x="4331087" y="4081688"/>
            <a:ext cx="694800" cy="6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7" hasCustomPrompt="1"/>
          </p:nvPr>
        </p:nvSpPr>
        <p:spPr>
          <a:xfrm>
            <a:off x="7711193" y="4081700"/>
            <a:ext cx="699200" cy="6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8"/>
          </p:nvPr>
        </p:nvSpPr>
        <p:spPr>
          <a:xfrm>
            <a:off x="4340501" y="4574064"/>
            <a:ext cx="3183600" cy="8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9"/>
          </p:nvPr>
        </p:nvSpPr>
        <p:spPr>
          <a:xfrm>
            <a:off x="4342100" y="5309365"/>
            <a:ext cx="3180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20"/>
          </p:nvPr>
        </p:nvSpPr>
        <p:spPr>
          <a:xfrm>
            <a:off x="7720597" y="4554233"/>
            <a:ext cx="3182400" cy="8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21"/>
          </p:nvPr>
        </p:nvSpPr>
        <p:spPr>
          <a:xfrm>
            <a:off x="7723401" y="5318000"/>
            <a:ext cx="31796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7" name="Google Shape;97;p13"/>
          <p:cNvSpPr/>
          <p:nvPr/>
        </p:nvSpPr>
        <p:spPr>
          <a:xfrm flipH="1">
            <a:off x="-201759" y="6385365"/>
            <a:ext cx="925200" cy="9252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/>
          <p:nvPr/>
        </p:nvSpPr>
        <p:spPr>
          <a:xfrm flipH="1">
            <a:off x="253769" y="6385365"/>
            <a:ext cx="925200" cy="9252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3"/>
          <p:cNvSpPr/>
          <p:nvPr/>
        </p:nvSpPr>
        <p:spPr>
          <a:xfrm flipH="1">
            <a:off x="723447" y="6385365"/>
            <a:ext cx="925200" cy="9252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13"/>
          <p:cNvSpPr/>
          <p:nvPr/>
        </p:nvSpPr>
        <p:spPr>
          <a:xfrm flipH="1">
            <a:off x="1178965" y="6385365"/>
            <a:ext cx="925200" cy="9252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13"/>
          <p:cNvSpPr/>
          <p:nvPr/>
        </p:nvSpPr>
        <p:spPr>
          <a:xfrm flipH="1">
            <a:off x="11137413" y="522299"/>
            <a:ext cx="925200" cy="9252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 flipH="1">
            <a:off x="11592932" y="522299"/>
            <a:ext cx="925200" cy="9252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flipH="1">
            <a:off x="10667747" y="522299"/>
            <a:ext cx="925200" cy="9252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 flipH="1">
            <a:off x="10111213" y="522299"/>
            <a:ext cx="925200" cy="9252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478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>
            <a:spLocks noGrp="1"/>
          </p:cNvSpPr>
          <p:nvPr>
            <p:ph type="title"/>
          </p:nvPr>
        </p:nvSpPr>
        <p:spPr>
          <a:xfrm>
            <a:off x="5277367" y="5578000"/>
            <a:ext cx="59636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subTitle" idx="1"/>
          </p:nvPr>
        </p:nvSpPr>
        <p:spPr>
          <a:xfrm>
            <a:off x="5277367" y="3194367"/>
            <a:ext cx="5963600" cy="2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8" name="Google Shape;108;p14"/>
          <p:cNvSpPr/>
          <p:nvPr/>
        </p:nvSpPr>
        <p:spPr>
          <a:xfrm>
            <a:off x="11133568" y="5876245"/>
            <a:ext cx="1274400" cy="127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4"/>
          <p:cNvSpPr/>
          <p:nvPr/>
        </p:nvSpPr>
        <p:spPr>
          <a:xfrm>
            <a:off x="-801173" y="720467"/>
            <a:ext cx="2366800" cy="23644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0490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>
            <a:spLocks noGrp="1"/>
          </p:cNvSpPr>
          <p:nvPr>
            <p:ph type="title" hasCustomPrompt="1"/>
          </p:nvPr>
        </p:nvSpPr>
        <p:spPr>
          <a:xfrm>
            <a:off x="960400" y="3717533"/>
            <a:ext cx="950800" cy="8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1430300" y="5248800"/>
            <a:ext cx="33704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2"/>
          </p:nvPr>
        </p:nvSpPr>
        <p:spPr>
          <a:xfrm>
            <a:off x="1430300" y="4463000"/>
            <a:ext cx="4411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4" name="Google Shape;114;p15"/>
          <p:cNvSpPr/>
          <p:nvPr/>
        </p:nvSpPr>
        <p:spPr>
          <a:xfrm flipH="1">
            <a:off x="2350933" y="602592"/>
            <a:ext cx="2778400" cy="2775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15"/>
          <p:cNvSpPr/>
          <p:nvPr/>
        </p:nvSpPr>
        <p:spPr>
          <a:xfrm flipH="1">
            <a:off x="10198833" y="601067"/>
            <a:ext cx="2778400" cy="277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15"/>
          <p:cNvSpPr/>
          <p:nvPr/>
        </p:nvSpPr>
        <p:spPr>
          <a:xfrm flipH="1">
            <a:off x="8302965" y="602592"/>
            <a:ext cx="2778400" cy="2775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15"/>
          <p:cNvSpPr/>
          <p:nvPr/>
        </p:nvSpPr>
        <p:spPr>
          <a:xfrm flipH="1">
            <a:off x="6226367" y="602592"/>
            <a:ext cx="2778400" cy="2775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5"/>
          <p:cNvSpPr/>
          <p:nvPr/>
        </p:nvSpPr>
        <p:spPr>
          <a:xfrm flipH="1">
            <a:off x="4154765" y="602592"/>
            <a:ext cx="2778400" cy="2775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54095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1"/>
          </p:nvPr>
        </p:nvSpPr>
        <p:spPr>
          <a:xfrm>
            <a:off x="1332967" y="3997384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2"/>
          </p:nvPr>
        </p:nvSpPr>
        <p:spPr>
          <a:xfrm>
            <a:off x="1333067" y="4402217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3"/>
          </p:nvPr>
        </p:nvSpPr>
        <p:spPr>
          <a:xfrm>
            <a:off x="4601467" y="3997384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ubTitle" idx="4"/>
          </p:nvPr>
        </p:nvSpPr>
        <p:spPr>
          <a:xfrm>
            <a:off x="4601479" y="4402217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5"/>
          </p:nvPr>
        </p:nvSpPr>
        <p:spPr>
          <a:xfrm>
            <a:off x="7869883" y="3997384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6"/>
          </p:nvPr>
        </p:nvSpPr>
        <p:spPr>
          <a:xfrm>
            <a:off x="7869896" y="4402217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title" idx="7" hasCustomPrompt="1"/>
          </p:nvPr>
        </p:nvSpPr>
        <p:spPr>
          <a:xfrm>
            <a:off x="2094800" y="2231051"/>
            <a:ext cx="1307600" cy="8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28" name="Google Shape;128;p16"/>
          <p:cNvSpPr txBox="1">
            <a:spLocks noGrp="1"/>
          </p:cNvSpPr>
          <p:nvPr>
            <p:ph type="title" idx="8" hasCustomPrompt="1"/>
          </p:nvPr>
        </p:nvSpPr>
        <p:spPr>
          <a:xfrm>
            <a:off x="5363300" y="2231051"/>
            <a:ext cx="1307600" cy="8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29" name="Google Shape;129;p16"/>
          <p:cNvSpPr txBox="1">
            <a:spLocks noGrp="1"/>
          </p:cNvSpPr>
          <p:nvPr>
            <p:ph type="title" idx="9" hasCustomPrompt="1"/>
          </p:nvPr>
        </p:nvSpPr>
        <p:spPr>
          <a:xfrm>
            <a:off x="8631700" y="2231051"/>
            <a:ext cx="1307600" cy="8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grpSp>
        <p:nvGrpSpPr>
          <p:cNvPr id="130" name="Google Shape;130;p16"/>
          <p:cNvGrpSpPr/>
          <p:nvPr/>
        </p:nvGrpSpPr>
        <p:grpSpPr>
          <a:xfrm flipH="1">
            <a:off x="9999364" y="-399449"/>
            <a:ext cx="1955131" cy="871200"/>
            <a:chOff x="7553664" y="-334862"/>
            <a:chExt cx="1466348" cy="653400"/>
          </a:xfrm>
        </p:grpSpPr>
        <p:sp>
          <p:nvSpPr>
            <p:cNvPr id="131" name="Google Shape;131;p16"/>
            <p:cNvSpPr/>
            <p:nvPr/>
          </p:nvSpPr>
          <p:spPr>
            <a:xfrm flipH="1">
              <a:off x="8366612" y="-334862"/>
              <a:ext cx="653400" cy="6534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16"/>
            <p:cNvSpPr/>
            <p:nvPr/>
          </p:nvSpPr>
          <p:spPr>
            <a:xfrm flipH="1">
              <a:off x="8039935" y="-334504"/>
              <a:ext cx="653400" cy="6528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16"/>
            <p:cNvSpPr/>
            <p:nvPr/>
          </p:nvSpPr>
          <p:spPr>
            <a:xfrm flipH="1">
              <a:off x="7553664" y="-334504"/>
              <a:ext cx="653400" cy="652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" name="Google Shape;134;p16"/>
          <p:cNvGrpSpPr/>
          <p:nvPr/>
        </p:nvGrpSpPr>
        <p:grpSpPr>
          <a:xfrm flipH="1">
            <a:off x="554031" y="6392684"/>
            <a:ext cx="5282552" cy="871200"/>
            <a:chOff x="5058098" y="-334862"/>
            <a:chExt cx="3961914" cy="653400"/>
          </a:xfrm>
        </p:grpSpPr>
        <p:sp>
          <p:nvSpPr>
            <p:cNvPr id="135" name="Google Shape;135;p16"/>
            <p:cNvSpPr/>
            <p:nvPr/>
          </p:nvSpPr>
          <p:spPr>
            <a:xfrm flipH="1">
              <a:off x="6533448" y="-334504"/>
              <a:ext cx="653400" cy="65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6"/>
            <p:cNvSpPr/>
            <p:nvPr/>
          </p:nvSpPr>
          <p:spPr>
            <a:xfrm flipH="1">
              <a:off x="8366612" y="-334862"/>
              <a:ext cx="653400" cy="6534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16"/>
            <p:cNvSpPr/>
            <p:nvPr/>
          </p:nvSpPr>
          <p:spPr>
            <a:xfrm flipH="1">
              <a:off x="8039935" y="-334504"/>
              <a:ext cx="653400" cy="6528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6"/>
            <p:cNvSpPr/>
            <p:nvPr/>
          </p:nvSpPr>
          <p:spPr>
            <a:xfrm flipH="1">
              <a:off x="7553664" y="-334504"/>
              <a:ext cx="653400" cy="6528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16"/>
            <p:cNvSpPr/>
            <p:nvPr/>
          </p:nvSpPr>
          <p:spPr>
            <a:xfrm flipH="1">
              <a:off x="6957630" y="-334504"/>
              <a:ext cx="653400" cy="6528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16"/>
            <p:cNvSpPr/>
            <p:nvPr/>
          </p:nvSpPr>
          <p:spPr>
            <a:xfrm flipH="1">
              <a:off x="5058098" y="-334554"/>
              <a:ext cx="653400" cy="652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5406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 txBox="1">
            <a:spLocks noGrp="1"/>
          </p:cNvSpPr>
          <p:nvPr>
            <p:ph type="subTitle" idx="1"/>
          </p:nvPr>
        </p:nvSpPr>
        <p:spPr>
          <a:xfrm>
            <a:off x="7879984" y="1157932"/>
            <a:ext cx="33516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/>
          </p:nvPr>
        </p:nvSpPr>
        <p:spPr>
          <a:xfrm>
            <a:off x="7879984" y="1570420"/>
            <a:ext cx="33516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/>
          </p:nvPr>
        </p:nvSpPr>
        <p:spPr>
          <a:xfrm>
            <a:off x="7879984" y="2999455"/>
            <a:ext cx="33516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7879984" y="3414393"/>
            <a:ext cx="33516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7879984" y="4843409"/>
            <a:ext cx="33516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7879984" y="5260800"/>
            <a:ext cx="33516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8" name="Google Shape;148;p17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5467600" cy="19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49" name="Google Shape;149;p17"/>
          <p:cNvGrpSpPr/>
          <p:nvPr/>
        </p:nvGrpSpPr>
        <p:grpSpPr>
          <a:xfrm>
            <a:off x="-1778019" y="3823009"/>
            <a:ext cx="7670888" cy="2430156"/>
            <a:chOff x="-1333500" y="2779126"/>
            <a:chExt cx="6031204" cy="1910700"/>
          </a:xfrm>
        </p:grpSpPr>
        <p:sp>
          <p:nvSpPr>
            <p:cNvPr id="150" name="Google Shape;150;p17"/>
            <p:cNvSpPr/>
            <p:nvPr/>
          </p:nvSpPr>
          <p:spPr>
            <a:xfrm flipH="1">
              <a:off x="2787004" y="2779126"/>
              <a:ext cx="1910700" cy="19107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7"/>
            <p:cNvSpPr/>
            <p:nvPr/>
          </p:nvSpPr>
          <p:spPr>
            <a:xfrm flipH="1">
              <a:off x="1831652" y="2780175"/>
              <a:ext cx="1910700" cy="19086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7"/>
            <p:cNvSpPr/>
            <p:nvPr/>
          </p:nvSpPr>
          <p:spPr>
            <a:xfrm flipH="1">
              <a:off x="409575" y="2780175"/>
              <a:ext cx="1910700" cy="19086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7"/>
            <p:cNvSpPr/>
            <p:nvPr/>
          </p:nvSpPr>
          <p:spPr>
            <a:xfrm flipH="1">
              <a:off x="-1333500" y="2780175"/>
              <a:ext cx="1910700" cy="19086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19897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8"/>
          <p:cNvSpPr txBox="1">
            <a:spLocks noGrp="1"/>
          </p:cNvSpPr>
          <p:nvPr>
            <p:ph type="title"/>
          </p:nvPr>
        </p:nvSpPr>
        <p:spPr>
          <a:xfrm>
            <a:off x="6451367" y="603100"/>
            <a:ext cx="47896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subTitle" idx="1"/>
          </p:nvPr>
        </p:nvSpPr>
        <p:spPr>
          <a:xfrm>
            <a:off x="950700" y="2838984"/>
            <a:ext cx="3043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subTitle" idx="2"/>
          </p:nvPr>
        </p:nvSpPr>
        <p:spPr>
          <a:xfrm>
            <a:off x="950700" y="3223953"/>
            <a:ext cx="3043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subTitle" idx="3"/>
          </p:nvPr>
        </p:nvSpPr>
        <p:spPr>
          <a:xfrm>
            <a:off x="4574433" y="2838984"/>
            <a:ext cx="3043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subTitle" idx="4"/>
          </p:nvPr>
        </p:nvSpPr>
        <p:spPr>
          <a:xfrm>
            <a:off x="4574433" y="3223955"/>
            <a:ext cx="3043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subTitle" idx="5"/>
          </p:nvPr>
        </p:nvSpPr>
        <p:spPr>
          <a:xfrm>
            <a:off x="8198167" y="2838984"/>
            <a:ext cx="3043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subTitle" idx="6"/>
          </p:nvPr>
        </p:nvSpPr>
        <p:spPr>
          <a:xfrm>
            <a:off x="8198167" y="3223955"/>
            <a:ext cx="3043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subTitle" idx="7"/>
          </p:nvPr>
        </p:nvSpPr>
        <p:spPr>
          <a:xfrm>
            <a:off x="950700" y="4905500"/>
            <a:ext cx="3043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subTitle" idx="8"/>
          </p:nvPr>
        </p:nvSpPr>
        <p:spPr>
          <a:xfrm>
            <a:off x="950700" y="5297584"/>
            <a:ext cx="3043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4" name="Google Shape;164;p18"/>
          <p:cNvSpPr txBox="1">
            <a:spLocks noGrp="1"/>
          </p:cNvSpPr>
          <p:nvPr>
            <p:ph type="subTitle" idx="9"/>
          </p:nvPr>
        </p:nvSpPr>
        <p:spPr>
          <a:xfrm>
            <a:off x="4574433" y="4905477"/>
            <a:ext cx="3043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5" name="Google Shape;165;p18"/>
          <p:cNvSpPr txBox="1">
            <a:spLocks noGrp="1"/>
          </p:cNvSpPr>
          <p:nvPr>
            <p:ph type="subTitle" idx="13"/>
          </p:nvPr>
        </p:nvSpPr>
        <p:spPr>
          <a:xfrm>
            <a:off x="4574433" y="5297569"/>
            <a:ext cx="3043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6" name="Google Shape;166;p18"/>
          <p:cNvSpPr txBox="1">
            <a:spLocks noGrp="1"/>
          </p:cNvSpPr>
          <p:nvPr>
            <p:ph type="subTitle" idx="14"/>
          </p:nvPr>
        </p:nvSpPr>
        <p:spPr>
          <a:xfrm>
            <a:off x="8198167" y="4905477"/>
            <a:ext cx="3043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7" name="Google Shape;167;p18"/>
          <p:cNvSpPr txBox="1">
            <a:spLocks noGrp="1"/>
          </p:cNvSpPr>
          <p:nvPr>
            <p:ph type="subTitle" idx="15"/>
          </p:nvPr>
        </p:nvSpPr>
        <p:spPr>
          <a:xfrm>
            <a:off x="8198167" y="5297569"/>
            <a:ext cx="3043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8" name="Google Shape;168;p18"/>
          <p:cNvSpPr/>
          <p:nvPr/>
        </p:nvSpPr>
        <p:spPr>
          <a:xfrm>
            <a:off x="11641027" y="451597"/>
            <a:ext cx="1452000" cy="1450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4415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0" name="Google Shape;170;p19"/>
          <p:cNvCxnSpPr/>
          <p:nvPr/>
        </p:nvCxnSpPr>
        <p:spPr>
          <a:xfrm>
            <a:off x="-12700" y="6858000"/>
            <a:ext cx="1217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19"/>
          <p:cNvSpPr txBox="1">
            <a:spLocks noGrp="1"/>
          </p:cNvSpPr>
          <p:nvPr>
            <p:ph type="subTitle" idx="1"/>
          </p:nvPr>
        </p:nvSpPr>
        <p:spPr>
          <a:xfrm>
            <a:off x="3832167" y="2116733"/>
            <a:ext cx="3408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ubTitle" idx="2"/>
          </p:nvPr>
        </p:nvSpPr>
        <p:spPr>
          <a:xfrm>
            <a:off x="3832171" y="2521545"/>
            <a:ext cx="34084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ubTitle" idx="3"/>
          </p:nvPr>
        </p:nvSpPr>
        <p:spPr>
          <a:xfrm>
            <a:off x="7832533" y="2116733"/>
            <a:ext cx="3408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subTitle" idx="4"/>
          </p:nvPr>
        </p:nvSpPr>
        <p:spPr>
          <a:xfrm>
            <a:off x="7832552" y="2521545"/>
            <a:ext cx="34084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5" name="Google Shape;175;p19"/>
          <p:cNvSpPr txBox="1">
            <a:spLocks noGrp="1"/>
          </p:cNvSpPr>
          <p:nvPr>
            <p:ph type="subTitle" idx="5"/>
          </p:nvPr>
        </p:nvSpPr>
        <p:spPr>
          <a:xfrm>
            <a:off x="3832167" y="4502789"/>
            <a:ext cx="3408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6" name="Google Shape;176;p19"/>
          <p:cNvSpPr txBox="1">
            <a:spLocks noGrp="1"/>
          </p:cNvSpPr>
          <p:nvPr>
            <p:ph type="subTitle" idx="6"/>
          </p:nvPr>
        </p:nvSpPr>
        <p:spPr>
          <a:xfrm>
            <a:off x="3832171" y="4907601"/>
            <a:ext cx="34084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7" name="Google Shape;177;p19"/>
          <p:cNvSpPr txBox="1">
            <a:spLocks noGrp="1"/>
          </p:cNvSpPr>
          <p:nvPr>
            <p:ph type="subTitle" idx="7"/>
          </p:nvPr>
        </p:nvSpPr>
        <p:spPr>
          <a:xfrm>
            <a:off x="7832533" y="4502792"/>
            <a:ext cx="3408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subTitle" idx="8"/>
          </p:nvPr>
        </p:nvSpPr>
        <p:spPr>
          <a:xfrm>
            <a:off x="7832552" y="4907603"/>
            <a:ext cx="34084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title"/>
          </p:nvPr>
        </p:nvSpPr>
        <p:spPr>
          <a:xfrm>
            <a:off x="3832167" y="603100"/>
            <a:ext cx="740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80" name="Google Shape;180;p19"/>
          <p:cNvGrpSpPr/>
          <p:nvPr/>
        </p:nvGrpSpPr>
        <p:grpSpPr>
          <a:xfrm>
            <a:off x="247985" y="-179306"/>
            <a:ext cx="1406400" cy="6841364"/>
            <a:chOff x="185989" y="-134480"/>
            <a:chExt cx="1054800" cy="5131023"/>
          </a:xfrm>
        </p:grpSpPr>
        <p:sp>
          <p:nvSpPr>
            <p:cNvPr id="181" name="Google Shape;181;p19"/>
            <p:cNvSpPr/>
            <p:nvPr/>
          </p:nvSpPr>
          <p:spPr>
            <a:xfrm flipH="1">
              <a:off x="185989" y="-134480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9"/>
            <p:cNvSpPr/>
            <p:nvPr/>
          </p:nvSpPr>
          <p:spPr>
            <a:xfrm flipH="1">
              <a:off x="185989" y="129497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9"/>
            <p:cNvSpPr/>
            <p:nvPr/>
          </p:nvSpPr>
          <p:spPr>
            <a:xfrm flipH="1">
              <a:off x="185989" y="393475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9"/>
            <p:cNvSpPr/>
            <p:nvPr/>
          </p:nvSpPr>
          <p:spPr>
            <a:xfrm flipH="1">
              <a:off x="185989" y="657453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9"/>
            <p:cNvSpPr/>
            <p:nvPr/>
          </p:nvSpPr>
          <p:spPr>
            <a:xfrm flipH="1">
              <a:off x="185989" y="1182812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9"/>
            <p:cNvSpPr/>
            <p:nvPr/>
          </p:nvSpPr>
          <p:spPr>
            <a:xfrm flipH="1">
              <a:off x="185989" y="1710904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9"/>
            <p:cNvSpPr/>
            <p:nvPr/>
          </p:nvSpPr>
          <p:spPr>
            <a:xfrm flipH="1">
              <a:off x="185989" y="2015901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9"/>
            <p:cNvSpPr/>
            <p:nvPr/>
          </p:nvSpPr>
          <p:spPr>
            <a:xfrm flipH="1">
              <a:off x="185989" y="2764355"/>
              <a:ext cx="1054800" cy="10533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9"/>
            <p:cNvSpPr/>
            <p:nvPr/>
          </p:nvSpPr>
          <p:spPr>
            <a:xfrm flipH="1">
              <a:off x="185989" y="3943243"/>
              <a:ext cx="1054800" cy="1053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10445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>
            <a:spLocks noGrp="1"/>
          </p:cNvSpPr>
          <p:nvPr>
            <p:ph type="body" idx="1"/>
          </p:nvPr>
        </p:nvSpPr>
        <p:spPr>
          <a:xfrm>
            <a:off x="960400" y="2348301"/>
            <a:ext cx="7693200" cy="3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2133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2" name="Google Shape;192;p20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53088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3" name="Google Shape;193;p20"/>
          <p:cNvSpPr/>
          <p:nvPr/>
        </p:nvSpPr>
        <p:spPr>
          <a:xfrm flipH="1">
            <a:off x="1022001" y="6502424"/>
            <a:ext cx="698400" cy="6984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20"/>
          <p:cNvSpPr/>
          <p:nvPr/>
        </p:nvSpPr>
        <p:spPr>
          <a:xfrm flipH="1">
            <a:off x="587331" y="6502424"/>
            <a:ext cx="698400" cy="6984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20"/>
          <p:cNvSpPr/>
          <p:nvPr/>
        </p:nvSpPr>
        <p:spPr>
          <a:xfrm flipH="1">
            <a:off x="152659" y="6502424"/>
            <a:ext cx="698400" cy="6984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20"/>
          <p:cNvSpPr/>
          <p:nvPr/>
        </p:nvSpPr>
        <p:spPr>
          <a:xfrm flipH="1">
            <a:off x="-685033" y="811853"/>
            <a:ext cx="1209600" cy="121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20"/>
          <p:cNvSpPr/>
          <p:nvPr/>
        </p:nvSpPr>
        <p:spPr>
          <a:xfrm>
            <a:off x="10813968" y="812187"/>
            <a:ext cx="1209600" cy="1209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20"/>
          <p:cNvSpPr/>
          <p:nvPr/>
        </p:nvSpPr>
        <p:spPr>
          <a:xfrm flipH="1">
            <a:off x="1456672" y="6502424"/>
            <a:ext cx="698400" cy="6984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20"/>
          <p:cNvSpPr/>
          <p:nvPr/>
        </p:nvSpPr>
        <p:spPr>
          <a:xfrm flipH="1">
            <a:off x="2857205" y="6502424"/>
            <a:ext cx="698400" cy="6984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20"/>
          <p:cNvSpPr/>
          <p:nvPr/>
        </p:nvSpPr>
        <p:spPr>
          <a:xfrm flipH="1">
            <a:off x="11820472" y="6502424"/>
            <a:ext cx="698400" cy="6984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784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5488567" y="3163500"/>
            <a:ext cx="951200" cy="8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6072167" y="5248803"/>
            <a:ext cx="38608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6072167" y="3771200"/>
            <a:ext cx="5168800" cy="1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00237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"/>
          <p:cNvSpPr txBox="1">
            <a:spLocks noGrp="1"/>
          </p:cNvSpPr>
          <p:nvPr>
            <p:ph type="subTitle" idx="1"/>
          </p:nvPr>
        </p:nvSpPr>
        <p:spPr>
          <a:xfrm>
            <a:off x="6952067" y="2919200"/>
            <a:ext cx="3938400" cy="18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3" name="Google Shape;203;p21"/>
          <p:cNvSpPr txBox="1">
            <a:spLocks noGrp="1"/>
          </p:cNvSpPr>
          <p:nvPr>
            <p:ph type="title"/>
          </p:nvPr>
        </p:nvSpPr>
        <p:spPr>
          <a:xfrm>
            <a:off x="6957417" y="1639200"/>
            <a:ext cx="3938400" cy="12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4" name="Google Shape;204;p21"/>
          <p:cNvSpPr/>
          <p:nvPr/>
        </p:nvSpPr>
        <p:spPr>
          <a:xfrm flipH="1">
            <a:off x="-620927" y="5188336"/>
            <a:ext cx="2250800" cy="224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21"/>
          <p:cNvGrpSpPr/>
          <p:nvPr/>
        </p:nvGrpSpPr>
        <p:grpSpPr>
          <a:xfrm>
            <a:off x="5367405" y="5187092"/>
            <a:ext cx="7105087" cy="2250827"/>
            <a:chOff x="3719945" y="-145000"/>
            <a:chExt cx="5603381" cy="1775100"/>
          </a:xfrm>
        </p:grpSpPr>
        <p:sp>
          <p:nvSpPr>
            <p:cNvPr id="206" name="Google Shape;206;p21"/>
            <p:cNvSpPr/>
            <p:nvPr/>
          </p:nvSpPr>
          <p:spPr>
            <a:xfrm flipH="1">
              <a:off x="7548225" y="-145000"/>
              <a:ext cx="1775100" cy="17751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1"/>
            <p:cNvSpPr/>
            <p:nvPr/>
          </p:nvSpPr>
          <p:spPr>
            <a:xfrm flipH="1">
              <a:off x="6660626" y="-144025"/>
              <a:ext cx="1775100" cy="1773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1"/>
            <p:cNvSpPr/>
            <p:nvPr/>
          </p:nvSpPr>
          <p:spPr>
            <a:xfrm flipH="1">
              <a:off x="5339402" y="-144025"/>
              <a:ext cx="1775100" cy="177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1"/>
            <p:cNvSpPr/>
            <p:nvPr/>
          </p:nvSpPr>
          <p:spPr>
            <a:xfrm flipH="1">
              <a:off x="3719945" y="-144025"/>
              <a:ext cx="1775100" cy="17733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33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2"/>
          <p:cNvSpPr txBox="1">
            <a:spLocks noGrp="1"/>
          </p:cNvSpPr>
          <p:nvPr>
            <p:ph type="subTitle" idx="1"/>
          </p:nvPr>
        </p:nvSpPr>
        <p:spPr>
          <a:xfrm>
            <a:off x="1217500" y="2913405"/>
            <a:ext cx="4097600" cy="1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2" name="Google Shape;212;p22"/>
          <p:cNvSpPr txBox="1">
            <a:spLocks noGrp="1"/>
          </p:cNvSpPr>
          <p:nvPr>
            <p:ph type="title"/>
          </p:nvPr>
        </p:nvSpPr>
        <p:spPr>
          <a:xfrm>
            <a:off x="1217500" y="2055000"/>
            <a:ext cx="40976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13" name="Google Shape;213;p22"/>
          <p:cNvGrpSpPr/>
          <p:nvPr/>
        </p:nvGrpSpPr>
        <p:grpSpPr>
          <a:xfrm>
            <a:off x="1706662" y="-169459"/>
            <a:ext cx="5403225" cy="1539579"/>
            <a:chOff x="5833814" y="609140"/>
            <a:chExt cx="3183861" cy="907200"/>
          </a:xfrm>
        </p:grpSpPr>
        <p:sp>
          <p:nvSpPr>
            <p:cNvPr id="214" name="Google Shape;214;p22"/>
            <p:cNvSpPr/>
            <p:nvPr/>
          </p:nvSpPr>
          <p:spPr>
            <a:xfrm>
              <a:off x="5833814" y="609140"/>
              <a:ext cx="907200" cy="9072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2"/>
            <p:cNvSpPr/>
            <p:nvPr/>
          </p:nvSpPr>
          <p:spPr>
            <a:xfrm>
              <a:off x="6363976" y="609140"/>
              <a:ext cx="907200" cy="9072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2"/>
            <p:cNvSpPr/>
            <p:nvPr/>
          </p:nvSpPr>
          <p:spPr>
            <a:xfrm>
              <a:off x="7056801" y="609140"/>
              <a:ext cx="907200" cy="9072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2"/>
            <p:cNvSpPr/>
            <p:nvPr/>
          </p:nvSpPr>
          <p:spPr>
            <a:xfrm>
              <a:off x="8110476" y="609140"/>
              <a:ext cx="907200" cy="9072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" name="Google Shape;218;p22"/>
          <p:cNvSpPr/>
          <p:nvPr/>
        </p:nvSpPr>
        <p:spPr>
          <a:xfrm>
            <a:off x="381241" y="-169475"/>
            <a:ext cx="1539600" cy="1539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" name="Google Shape;219;p22"/>
          <p:cNvGrpSpPr/>
          <p:nvPr/>
        </p:nvGrpSpPr>
        <p:grpSpPr>
          <a:xfrm flipH="1">
            <a:off x="671844" y="5548277"/>
            <a:ext cx="4793625" cy="1539579"/>
            <a:chOff x="5833814" y="609140"/>
            <a:chExt cx="2824653" cy="907200"/>
          </a:xfrm>
        </p:grpSpPr>
        <p:sp>
          <p:nvSpPr>
            <p:cNvPr id="220" name="Google Shape;220;p22"/>
            <p:cNvSpPr/>
            <p:nvPr/>
          </p:nvSpPr>
          <p:spPr>
            <a:xfrm>
              <a:off x="5833814" y="609140"/>
              <a:ext cx="907200" cy="9072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2"/>
            <p:cNvSpPr/>
            <p:nvPr/>
          </p:nvSpPr>
          <p:spPr>
            <a:xfrm>
              <a:off x="6363976" y="609140"/>
              <a:ext cx="907200" cy="9072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2"/>
            <p:cNvSpPr/>
            <p:nvPr/>
          </p:nvSpPr>
          <p:spPr>
            <a:xfrm>
              <a:off x="7056801" y="609140"/>
              <a:ext cx="907200" cy="9072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2"/>
            <p:cNvSpPr/>
            <p:nvPr/>
          </p:nvSpPr>
          <p:spPr>
            <a:xfrm>
              <a:off x="7751268" y="609140"/>
              <a:ext cx="907200" cy="9072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4" name="Google Shape;224;p22"/>
          <p:cNvSpPr/>
          <p:nvPr/>
        </p:nvSpPr>
        <p:spPr>
          <a:xfrm>
            <a:off x="10956975" y="5503159"/>
            <a:ext cx="1539600" cy="153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653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3"/>
          <p:cNvSpPr txBox="1">
            <a:spLocks noGrp="1"/>
          </p:cNvSpPr>
          <p:nvPr>
            <p:ph type="subTitle" idx="1"/>
          </p:nvPr>
        </p:nvSpPr>
        <p:spPr>
          <a:xfrm>
            <a:off x="3805023" y="2913400"/>
            <a:ext cx="3874800" cy="2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7" name="Google Shape;227;p23"/>
          <p:cNvSpPr txBox="1">
            <a:spLocks noGrp="1"/>
          </p:cNvSpPr>
          <p:nvPr>
            <p:ph type="title"/>
          </p:nvPr>
        </p:nvSpPr>
        <p:spPr>
          <a:xfrm>
            <a:off x="3805017" y="2055000"/>
            <a:ext cx="38748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28" name="Google Shape;228;p23"/>
          <p:cNvGrpSpPr/>
          <p:nvPr/>
        </p:nvGrpSpPr>
        <p:grpSpPr>
          <a:xfrm>
            <a:off x="-269414" y="-328231"/>
            <a:ext cx="3066713" cy="7757801"/>
            <a:chOff x="185989" y="-246174"/>
            <a:chExt cx="2300035" cy="5818351"/>
          </a:xfrm>
        </p:grpSpPr>
        <p:sp>
          <p:nvSpPr>
            <p:cNvPr id="229" name="Google Shape;229;p23"/>
            <p:cNvSpPr/>
            <p:nvPr/>
          </p:nvSpPr>
          <p:spPr>
            <a:xfrm flipH="1">
              <a:off x="185989" y="-134480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3"/>
            <p:cNvSpPr/>
            <p:nvPr/>
          </p:nvSpPr>
          <p:spPr>
            <a:xfrm flipH="1">
              <a:off x="185989" y="129497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3"/>
            <p:cNvSpPr/>
            <p:nvPr/>
          </p:nvSpPr>
          <p:spPr>
            <a:xfrm flipH="1">
              <a:off x="185989" y="393475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3"/>
            <p:cNvSpPr/>
            <p:nvPr/>
          </p:nvSpPr>
          <p:spPr>
            <a:xfrm flipH="1">
              <a:off x="185989" y="657453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3"/>
            <p:cNvSpPr/>
            <p:nvPr/>
          </p:nvSpPr>
          <p:spPr>
            <a:xfrm flipH="1">
              <a:off x="185989" y="1182812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3"/>
            <p:cNvSpPr/>
            <p:nvPr/>
          </p:nvSpPr>
          <p:spPr>
            <a:xfrm flipH="1">
              <a:off x="185989" y="1710904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3"/>
            <p:cNvSpPr/>
            <p:nvPr/>
          </p:nvSpPr>
          <p:spPr>
            <a:xfrm flipH="1">
              <a:off x="185989" y="2015901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3"/>
            <p:cNvSpPr/>
            <p:nvPr/>
          </p:nvSpPr>
          <p:spPr>
            <a:xfrm flipH="1">
              <a:off x="185989" y="2764355"/>
              <a:ext cx="1054800" cy="10533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3"/>
            <p:cNvSpPr/>
            <p:nvPr/>
          </p:nvSpPr>
          <p:spPr>
            <a:xfrm flipH="1">
              <a:off x="1431224" y="2255031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3"/>
            <p:cNvSpPr/>
            <p:nvPr/>
          </p:nvSpPr>
          <p:spPr>
            <a:xfrm flipH="1">
              <a:off x="1431224" y="2603346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3"/>
            <p:cNvSpPr/>
            <p:nvPr/>
          </p:nvSpPr>
          <p:spPr>
            <a:xfrm flipH="1">
              <a:off x="1431224" y="3178067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3"/>
            <p:cNvSpPr/>
            <p:nvPr/>
          </p:nvSpPr>
          <p:spPr>
            <a:xfrm flipH="1">
              <a:off x="1431224" y="4518877"/>
              <a:ext cx="1054800" cy="105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3"/>
            <p:cNvSpPr/>
            <p:nvPr/>
          </p:nvSpPr>
          <p:spPr>
            <a:xfrm flipH="1">
              <a:off x="1431224" y="-246174"/>
              <a:ext cx="1054800" cy="1053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3"/>
            <p:cNvSpPr/>
            <p:nvPr/>
          </p:nvSpPr>
          <p:spPr>
            <a:xfrm flipH="1">
              <a:off x="1431224" y="1537831"/>
              <a:ext cx="1054800" cy="10533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3"/>
            <p:cNvSpPr/>
            <p:nvPr/>
          </p:nvSpPr>
          <p:spPr>
            <a:xfrm flipH="1">
              <a:off x="185989" y="3943243"/>
              <a:ext cx="1054800" cy="1053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07305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4"/>
          <p:cNvSpPr txBox="1">
            <a:spLocks noGrp="1"/>
          </p:cNvSpPr>
          <p:nvPr>
            <p:ph type="title"/>
          </p:nvPr>
        </p:nvSpPr>
        <p:spPr>
          <a:xfrm>
            <a:off x="4241929" y="2037900"/>
            <a:ext cx="3708400" cy="12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6" name="Google Shape;246;p24"/>
          <p:cNvSpPr txBox="1">
            <a:spLocks noGrp="1"/>
          </p:cNvSpPr>
          <p:nvPr>
            <p:ph type="subTitle" idx="1"/>
          </p:nvPr>
        </p:nvSpPr>
        <p:spPr>
          <a:xfrm>
            <a:off x="4241900" y="3260700"/>
            <a:ext cx="37084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47" name="Google Shape;247;p24"/>
          <p:cNvGrpSpPr/>
          <p:nvPr/>
        </p:nvGrpSpPr>
        <p:grpSpPr>
          <a:xfrm>
            <a:off x="-295602" y="2966399"/>
            <a:ext cx="2914919" cy="925200"/>
            <a:chOff x="7202410" y="391724"/>
            <a:chExt cx="2186189" cy="693900"/>
          </a:xfrm>
        </p:grpSpPr>
        <p:sp>
          <p:nvSpPr>
            <p:cNvPr id="248" name="Google Shape;248;p24"/>
            <p:cNvSpPr/>
            <p:nvPr/>
          </p:nvSpPr>
          <p:spPr>
            <a:xfrm flipH="1">
              <a:off x="8353060" y="391724"/>
              <a:ext cx="693900" cy="6939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4"/>
            <p:cNvSpPr/>
            <p:nvPr/>
          </p:nvSpPr>
          <p:spPr>
            <a:xfrm flipH="1">
              <a:off x="8694699" y="391724"/>
              <a:ext cx="693900" cy="6939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4"/>
            <p:cNvSpPr/>
            <p:nvPr/>
          </p:nvSpPr>
          <p:spPr>
            <a:xfrm flipH="1">
              <a:off x="8000810" y="391724"/>
              <a:ext cx="693900" cy="6939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4"/>
            <p:cNvSpPr/>
            <p:nvPr/>
          </p:nvSpPr>
          <p:spPr>
            <a:xfrm flipH="1">
              <a:off x="7202410" y="391724"/>
              <a:ext cx="693900" cy="6939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4"/>
          <p:cNvGrpSpPr/>
          <p:nvPr/>
        </p:nvGrpSpPr>
        <p:grpSpPr>
          <a:xfrm flipH="1">
            <a:off x="9572498" y="2966399"/>
            <a:ext cx="2914919" cy="925200"/>
            <a:chOff x="7202410" y="391724"/>
            <a:chExt cx="2186189" cy="693900"/>
          </a:xfrm>
        </p:grpSpPr>
        <p:sp>
          <p:nvSpPr>
            <p:cNvPr id="253" name="Google Shape;253;p24"/>
            <p:cNvSpPr/>
            <p:nvPr/>
          </p:nvSpPr>
          <p:spPr>
            <a:xfrm flipH="1">
              <a:off x="8353060" y="391724"/>
              <a:ext cx="693900" cy="6939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4"/>
            <p:cNvSpPr/>
            <p:nvPr/>
          </p:nvSpPr>
          <p:spPr>
            <a:xfrm flipH="1">
              <a:off x="8694699" y="391724"/>
              <a:ext cx="693900" cy="6939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4"/>
            <p:cNvSpPr/>
            <p:nvPr/>
          </p:nvSpPr>
          <p:spPr>
            <a:xfrm flipH="1">
              <a:off x="8000810" y="391724"/>
              <a:ext cx="693900" cy="6939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4"/>
            <p:cNvSpPr/>
            <p:nvPr/>
          </p:nvSpPr>
          <p:spPr>
            <a:xfrm flipH="1">
              <a:off x="7202410" y="391724"/>
              <a:ext cx="693900" cy="6939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716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5"/>
          <p:cNvSpPr txBox="1">
            <a:spLocks noGrp="1"/>
          </p:cNvSpPr>
          <p:nvPr>
            <p:ph type="subTitle" idx="1"/>
          </p:nvPr>
        </p:nvSpPr>
        <p:spPr>
          <a:xfrm>
            <a:off x="2107400" y="4741951"/>
            <a:ext cx="3389200" cy="6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9" name="Google Shape;259;p25"/>
          <p:cNvSpPr txBox="1">
            <a:spLocks noGrp="1"/>
          </p:cNvSpPr>
          <p:nvPr>
            <p:ph type="subTitle" idx="2"/>
          </p:nvPr>
        </p:nvSpPr>
        <p:spPr>
          <a:xfrm>
            <a:off x="2107400" y="5265847"/>
            <a:ext cx="3389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0" name="Google Shape;260;p25"/>
          <p:cNvSpPr txBox="1">
            <a:spLocks noGrp="1"/>
          </p:cNvSpPr>
          <p:nvPr>
            <p:ph type="subTitle" idx="3"/>
          </p:nvPr>
        </p:nvSpPr>
        <p:spPr>
          <a:xfrm>
            <a:off x="6695384" y="4741951"/>
            <a:ext cx="3389200" cy="6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1" name="Google Shape;261;p25"/>
          <p:cNvSpPr txBox="1">
            <a:spLocks noGrp="1"/>
          </p:cNvSpPr>
          <p:nvPr>
            <p:ph type="subTitle" idx="4"/>
          </p:nvPr>
        </p:nvSpPr>
        <p:spPr>
          <a:xfrm>
            <a:off x="6695384" y="5265847"/>
            <a:ext cx="3389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2" name="Google Shape;262;p25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3" name="Google Shape;263;p25"/>
          <p:cNvSpPr/>
          <p:nvPr/>
        </p:nvSpPr>
        <p:spPr>
          <a:xfrm>
            <a:off x="-328427" y="-415433"/>
            <a:ext cx="861600" cy="86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5"/>
          <p:cNvSpPr/>
          <p:nvPr/>
        </p:nvSpPr>
        <p:spPr>
          <a:xfrm>
            <a:off x="-26393" y="-415433"/>
            <a:ext cx="861600" cy="8616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5"/>
          <p:cNvSpPr/>
          <p:nvPr/>
        </p:nvSpPr>
        <p:spPr>
          <a:xfrm>
            <a:off x="630707" y="-415433"/>
            <a:ext cx="861600" cy="861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5"/>
          <p:cNvSpPr/>
          <p:nvPr/>
        </p:nvSpPr>
        <p:spPr>
          <a:xfrm>
            <a:off x="912940" y="-415433"/>
            <a:ext cx="861600" cy="861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5"/>
          <p:cNvSpPr/>
          <p:nvPr/>
        </p:nvSpPr>
        <p:spPr>
          <a:xfrm>
            <a:off x="1138740" y="-415433"/>
            <a:ext cx="861600" cy="861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5"/>
          <p:cNvSpPr/>
          <p:nvPr/>
        </p:nvSpPr>
        <p:spPr>
          <a:xfrm>
            <a:off x="1369207" y="-415433"/>
            <a:ext cx="861600" cy="861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25"/>
          <p:cNvSpPr/>
          <p:nvPr/>
        </p:nvSpPr>
        <p:spPr>
          <a:xfrm>
            <a:off x="1822640" y="-415433"/>
            <a:ext cx="861600" cy="861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5"/>
          <p:cNvSpPr/>
          <p:nvPr/>
        </p:nvSpPr>
        <p:spPr>
          <a:xfrm>
            <a:off x="2191673" y="-415433"/>
            <a:ext cx="861600" cy="861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5"/>
          <p:cNvSpPr/>
          <p:nvPr/>
        </p:nvSpPr>
        <p:spPr>
          <a:xfrm>
            <a:off x="10984056" y="6433133"/>
            <a:ext cx="861600" cy="861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5"/>
          <p:cNvSpPr/>
          <p:nvPr/>
        </p:nvSpPr>
        <p:spPr>
          <a:xfrm>
            <a:off x="10626556" y="6433133"/>
            <a:ext cx="861600" cy="8616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5"/>
          <p:cNvSpPr/>
          <p:nvPr/>
        </p:nvSpPr>
        <p:spPr>
          <a:xfrm>
            <a:off x="10372556" y="6433133"/>
            <a:ext cx="861600" cy="861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5"/>
          <p:cNvSpPr/>
          <p:nvPr/>
        </p:nvSpPr>
        <p:spPr>
          <a:xfrm>
            <a:off x="9651956" y="6433133"/>
            <a:ext cx="861600" cy="861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948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 txBox="1">
            <a:spLocks noGrp="1"/>
          </p:cNvSpPr>
          <p:nvPr>
            <p:ph type="title" hasCustomPrompt="1"/>
          </p:nvPr>
        </p:nvSpPr>
        <p:spPr>
          <a:xfrm>
            <a:off x="6878951" y="3918933"/>
            <a:ext cx="36364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277" name="Google Shape;277;p26"/>
          <p:cNvSpPr txBox="1">
            <a:spLocks noGrp="1"/>
          </p:cNvSpPr>
          <p:nvPr>
            <p:ph type="subTitle" idx="1"/>
          </p:nvPr>
        </p:nvSpPr>
        <p:spPr>
          <a:xfrm>
            <a:off x="6878951" y="4414933"/>
            <a:ext cx="3636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8" name="Google Shape;278;p26"/>
          <p:cNvSpPr txBox="1">
            <a:spLocks noGrp="1"/>
          </p:cNvSpPr>
          <p:nvPr>
            <p:ph type="title" idx="2" hasCustomPrompt="1"/>
          </p:nvPr>
        </p:nvSpPr>
        <p:spPr>
          <a:xfrm>
            <a:off x="4277800" y="1556667"/>
            <a:ext cx="36364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279" name="Google Shape;279;p26"/>
          <p:cNvSpPr txBox="1">
            <a:spLocks noGrp="1"/>
          </p:cNvSpPr>
          <p:nvPr>
            <p:ph type="subTitle" idx="3"/>
          </p:nvPr>
        </p:nvSpPr>
        <p:spPr>
          <a:xfrm>
            <a:off x="4275000" y="2052667"/>
            <a:ext cx="3636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0" name="Google Shape;280;p26"/>
          <p:cNvSpPr txBox="1">
            <a:spLocks noGrp="1"/>
          </p:cNvSpPr>
          <p:nvPr>
            <p:ph type="title" idx="4" hasCustomPrompt="1"/>
          </p:nvPr>
        </p:nvSpPr>
        <p:spPr>
          <a:xfrm>
            <a:off x="1676651" y="4021900"/>
            <a:ext cx="36364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281" name="Google Shape;281;p26"/>
          <p:cNvSpPr txBox="1">
            <a:spLocks noGrp="1"/>
          </p:cNvSpPr>
          <p:nvPr>
            <p:ph type="subTitle" idx="5"/>
          </p:nvPr>
        </p:nvSpPr>
        <p:spPr>
          <a:xfrm>
            <a:off x="1676651" y="4517900"/>
            <a:ext cx="3636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2" name="Google Shape;282;p26"/>
          <p:cNvSpPr/>
          <p:nvPr/>
        </p:nvSpPr>
        <p:spPr>
          <a:xfrm flipH="1">
            <a:off x="10934865" y="2663967"/>
            <a:ext cx="1905600" cy="1903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26"/>
          <p:cNvSpPr/>
          <p:nvPr/>
        </p:nvSpPr>
        <p:spPr>
          <a:xfrm flipH="1">
            <a:off x="-880901" y="2154267"/>
            <a:ext cx="1905600" cy="1903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6"/>
          <p:cNvSpPr/>
          <p:nvPr/>
        </p:nvSpPr>
        <p:spPr>
          <a:xfrm flipH="1">
            <a:off x="-880901" y="3668933"/>
            <a:ext cx="1905600" cy="1903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6"/>
          <p:cNvSpPr/>
          <p:nvPr/>
        </p:nvSpPr>
        <p:spPr>
          <a:xfrm flipH="1">
            <a:off x="10934865" y="1251167"/>
            <a:ext cx="1905600" cy="1903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72992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7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8" name="Google Shape;288;p27"/>
          <p:cNvSpPr/>
          <p:nvPr/>
        </p:nvSpPr>
        <p:spPr>
          <a:xfrm flipH="1">
            <a:off x="9935583" y="796400"/>
            <a:ext cx="517200" cy="51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7"/>
          <p:cNvSpPr/>
          <p:nvPr/>
        </p:nvSpPr>
        <p:spPr>
          <a:xfrm flipH="1">
            <a:off x="11532065" y="796400"/>
            <a:ext cx="517200" cy="5168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7"/>
          <p:cNvSpPr/>
          <p:nvPr/>
        </p:nvSpPr>
        <p:spPr>
          <a:xfrm flipH="1">
            <a:off x="11396717" y="796400"/>
            <a:ext cx="517200" cy="516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27"/>
          <p:cNvSpPr/>
          <p:nvPr/>
        </p:nvSpPr>
        <p:spPr>
          <a:xfrm flipH="1">
            <a:off x="11014855" y="796400"/>
            <a:ext cx="517200" cy="516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27"/>
          <p:cNvSpPr/>
          <p:nvPr/>
        </p:nvSpPr>
        <p:spPr>
          <a:xfrm flipH="1">
            <a:off x="10718836" y="796400"/>
            <a:ext cx="517200" cy="516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27"/>
          <p:cNvSpPr/>
          <p:nvPr/>
        </p:nvSpPr>
        <p:spPr>
          <a:xfrm flipH="1">
            <a:off x="10305319" y="796400"/>
            <a:ext cx="517200" cy="516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27"/>
          <p:cNvSpPr/>
          <p:nvPr/>
        </p:nvSpPr>
        <p:spPr>
          <a:xfrm flipH="1">
            <a:off x="94836" y="796400"/>
            <a:ext cx="517200" cy="516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7"/>
          <p:cNvSpPr/>
          <p:nvPr/>
        </p:nvSpPr>
        <p:spPr>
          <a:xfrm flipH="1">
            <a:off x="-254631" y="796400"/>
            <a:ext cx="517200" cy="516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978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8"/>
          <p:cNvSpPr txBox="1">
            <a:spLocks noGrp="1"/>
          </p:cNvSpPr>
          <p:nvPr>
            <p:ph type="title"/>
          </p:nvPr>
        </p:nvSpPr>
        <p:spPr>
          <a:xfrm>
            <a:off x="951200" y="719433"/>
            <a:ext cx="57132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8" name="Google Shape;298;p28"/>
          <p:cNvSpPr txBox="1">
            <a:spLocks noGrp="1"/>
          </p:cNvSpPr>
          <p:nvPr>
            <p:ph type="subTitle" idx="1"/>
          </p:nvPr>
        </p:nvSpPr>
        <p:spPr>
          <a:xfrm>
            <a:off x="951200" y="1777167"/>
            <a:ext cx="4436800" cy="9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9" name="Google Shape;299;p28"/>
          <p:cNvSpPr txBox="1">
            <a:spLocks noGrp="1"/>
          </p:cNvSpPr>
          <p:nvPr>
            <p:ph type="subTitle" idx="2"/>
          </p:nvPr>
        </p:nvSpPr>
        <p:spPr>
          <a:xfrm>
            <a:off x="951200" y="2558200"/>
            <a:ext cx="44368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0" name="Google Shape;300;p28"/>
          <p:cNvSpPr txBox="1"/>
          <p:nvPr/>
        </p:nvSpPr>
        <p:spPr>
          <a:xfrm>
            <a:off x="951200" y="4534567"/>
            <a:ext cx="4919200" cy="103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CREDITS: 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IBM Plex Sans"/>
                <a:ea typeface="IBM Plex Sans"/>
                <a:cs typeface="IBM Plex Sans"/>
                <a:sym typeface="IBM Plex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IBM Plex Sans"/>
                <a:ea typeface="IBM Plex Sans"/>
                <a:cs typeface="IBM Plex Sans"/>
                <a:sym typeface="IBM Plex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, and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IBM Plex Sans"/>
                <a:ea typeface="IBM Plex Sans"/>
                <a:cs typeface="IBM Plex Sans"/>
                <a:sym typeface="IBM Plex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endParaRPr sz="1600" b="1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grpSp>
        <p:nvGrpSpPr>
          <p:cNvPr id="301" name="Google Shape;301;p28"/>
          <p:cNvGrpSpPr/>
          <p:nvPr/>
        </p:nvGrpSpPr>
        <p:grpSpPr>
          <a:xfrm rot="5400000">
            <a:off x="4525006" y="2456017"/>
            <a:ext cx="8026471" cy="1945508"/>
            <a:chOff x="1629217" y="1856225"/>
            <a:chExt cx="4877929" cy="1182344"/>
          </a:xfrm>
        </p:grpSpPr>
        <p:sp>
          <p:nvSpPr>
            <p:cNvPr id="302" name="Google Shape;302;p28"/>
            <p:cNvSpPr/>
            <p:nvPr/>
          </p:nvSpPr>
          <p:spPr>
            <a:xfrm flipH="1">
              <a:off x="5324846" y="1856225"/>
              <a:ext cx="1182300" cy="11823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3" name="Google Shape;303;p28"/>
            <p:cNvGrpSpPr/>
            <p:nvPr/>
          </p:nvGrpSpPr>
          <p:grpSpPr>
            <a:xfrm>
              <a:off x="1629217" y="1856228"/>
              <a:ext cx="2644071" cy="1182341"/>
              <a:chOff x="-842021" y="244576"/>
              <a:chExt cx="4272900" cy="1910700"/>
            </a:xfrm>
          </p:grpSpPr>
          <p:sp>
            <p:nvSpPr>
              <p:cNvPr id="304" name="Google Shape;304;p28"/>
              <p:cNvSpPr/>
              <p:nvPr/>
            </p:nvSpPr>
            <p:spPr>
              <a:xfrm flipH="1">
                <a:off x="-251471" y="244576"/>
                <a:ext cx="1910700" cy="19107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8"/>
              <p:cNvSpPr/>
              <p:nvPr/>
            </p:nvSpPr>
            <p:spPr>
              <a:xfrm flipH="1">
                <a:off x="339079" y="244576"/>
                <a:ext cx="1910700" cy="19107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8"/>
              <p:cNvSpPr/>
              <p:nvPr/>
            </p:nvSpPr>
            <p:spPr>
              <a:xfrm flipH="1">
                <a:off x="929629" y="244576"/>
                <a:ext cx="1910700" cy="19107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8"/>
              <p:cNvSpPr/>
              <p:nvPr/>
            </p:nvSpPr>
            <p:spPr>
              <a:xfrm flipH="1">
                <a:off x="1520179" y="244576"/>
                <a:ext cx="1910700" cy="19107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8"/>
              <p:cNvSpPr/>
              <p:nvPr/>
            </p:nvSpPr>
            <p:spPr>
              <a:xfrm flipH="1">
                <a:off x="-842021" y="244576"/>
                <a:ext cx="1910700" cy="19107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9" name="Google Shape;309;p28"/>
            <p:cNvSpPr/>
            <p:nvPr/>
          </p:nvSpPr>
          <p:spPr>
            <a:xfrm flipH="1">
              <a:off x="4548764" y="1856225"/>
              <a:ext cx="1182300" cy="1182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0" name="Google Shape;310;p28"/>
          <p:cNvSpPr/>
          <p:nvPr/>
        </p:nvSpPr>
        <p:spPr>
          <a:xfrm rot="-5400000" flipH="1">
            <a:off x="9719753" y="-330465"/>
            <a:ext cx="1945600" cy="1945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1" name="Google Shape;311;p28"/>
          <p:cNvGrpSpPr/>
          <p:nvPr/>
        </p:nvGrpSpPr>
        <p:grpSpPr>
          <a:xfrm rot="-5400000">
            <a:off x="8418313" y="3752856"/>
            <a:ext cx="4548519" cy="1945603"/>
            <a:chOff x="-1036043" y="244576"/>
            <a:chExt cx="4466923" cy="1910700"/>
          </a:xfrm>
        </p:grpSpPr>
        <p:sp>
          <p:nvSpPr>
            <p:cNvPr id="312" name="Google Shape;312;p28"/>
            <p:cNvSpPr/>
            <p:nvPr/>
          </p:nvSpPr>
          <p:spPr>
            <a:xfrm flipH="1">
              <a:off x="-251471" y="244576"/>
              <a:ext cx="1910700" cy="19107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8"/>
            <p:cNvSpPr/>
            <p:nvPr/>
          </p:nvSpPr>
          <p:spPr>
            <a:xfrm flipH="1">
              <a:off x="339079" y="244576"/>
              <a:ext cx="1910700" cy="19107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8"/>
            <p:cNvSpPr/>
            <p:nvPr/>
          </p:nvSpPr>
          <p:spPr>
            <a:xfrm flipH="1">
              <a:off x="929629" y="244576"/>
              <a:ext cx="1910700" cy="19107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8"/>
            <p:cNvSpPr/>
            <p:nvPr/>
          </p:nvSpPr>
          <p:spPr>
            <a:xfrm flipH="1">
              <a:off x="1520179" y="244576"/>
              <a:ext cx="1910700" cy="1910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8"/>
            <p:cNvSpPr/>
            <p:nvPr/>
          </p:nvSpPr>
          <p:spPr>
            <a:xfrm flipH="1">
              <a:off x="-1036043" y="244576"/>
              <a:ext cx="1910700" cy="1910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" name="Google Shape;317;p28"/>
          <p:cNvSpPr/>
          <p:nvPr/>
        </p:nvSpPr>
        <p:spPr>
          <a:xfrm rot="-5400000" flipH="1">
            <a:off x="9719753" y="946552"/>
            <a:ext cx="1945600" cy="1945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17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9"/>
          <p:cNvSpPr/>
          <p:nvPr/>
        </p:nvSpPr>
        <p:spPr>
          <a:xfrm flipH="1">
            <a:off x="-620927" y="5188336"/>
            <a:ext cx="2250800" cy="224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0" name="Google Shape;320;p29"/>
          <p:cNvGrpSpPr/>
          <p:nvPr/>
        </p:nvGrpSpPr>
        <p:grpSpPr>
          <a:xfrm>
            <a:off x="5367405" y="5187092"/>
            <a:ext cx="7105087" cy="2250827"/>
            <a:chOff x="3719945" y="-145000"/>
            <a:chExt cx="5603381" cy="1775100"/>
          </a:xfrm>
        </p:grpSpPr>
        <p:sp>
          <p:nvSpPr>
            <p:cNvPr id="321" name="Google Shape;321;p29"/>
            <p:cNvSpPr/>
            <p:nvPr/>
          </p:nvSpPr>
          <p:spPr>
            <a:xfrm flipH="1">
              <a:off x="7548225" y="-145000"/>
              <a:ext cx="1775100" cy="17751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9"/>
            <p:cNvSpPr/>
            <p:nvPr/>
          </p:nvSpPr>
          <p:spPr>
            <a:xfrm flipH="1">
              <a:off x="6660626" y="-144025"/>
              <a:ext cx="1775100" cy="1773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9"/>
            <p:cNvSpPr/>
            <p:nvPr/>
          </p:nvSpPr>
          <p:spPr>
            <a:xfrm flipH="1">
              <a:off x="5339402" y="-144025"/>
              <a:ext cx="1775100" cy="17733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9"/>
            <p:cNvSpPr/>
            <p:nvPr/>
          </p:nvSpPr>
          <p:spPr>
            <a:xfrm flipH="1">
              <a:off x="3719945" y="-144025"/>
              <a:ext cx="1775100" cy="17733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32314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30"/>
          <p:cNvGrpSpPr/>
          <p:nvPr/>
        </p:nvGrpSpPr>
        <p:grpSpPr>
          <a:xfrm>
            <a:off x="-356405" y="6299128"/>
            <a:ext cx="3002888" cy="870400"/>
            <a:chOff x="-267304" y="4724346"/>
            <a:chExt cx="2252166" cy="652800"/>
          </a:xfrm>
        </p:grpSpPr>
        <p:sp>
          <p:nvSpPr>
            <p:cNvPr id="327" name="Google Shape;327;p30"/>
            <p:cNvSpPr/>
            <p:nvPr/>
          </p:nvSpPr>
          <p:spPr>
            <a:xfrm>
              <a:off x="1331462" y="4724346"/>
              <a:ext cx="653400" cy="652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-267304" y="4724346"/>
              <a:ext cx="653400" cy="6528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194680" y="4724346"/>
              <a:ext cx="653400" cy="6528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30"/>
          <p:cNvGrpSpPr/>
          <p:nvPr/>
        </p:nvGrpSpPr>
        <p:grpSpPr>
          <a:xfrm>
            <a:off x="6744131" y="-446483"/>
            <a:ext cx="5282552" cy="871200"/>
            <a:chOff x="5058098" y="-334862"/>
            <a:chExt cx="3961914" cy="653400"/>
          </a:xfrm>
        </p:grpSpPr>
        <p:sp>
          <p:nvSpPr>
            <p:cNvPr id="331" name="Google Shape;331;p30"/>
            <p:cNvSpPr/>
            <p:nvPr/>
          </p:nvSpPr>
          <p:spPr>
            <a:xfrm flipH="1">
              <a:off x="6533448" y="-334504"/>
              <a:ext cx="653400" cy="65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30"/>
            <p:cNvSpPr/>
            <p:nvPr/>
          </p:nvSpPr>
          <p:spPr>
            <a:xfrm flipH="1">
              <a:off x="8366612" y="-334862"/>
              <a:ext cx="653400" cy="6534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30"/>
            <p:cNvSpPr/>
            <p:nvPr/>
          </p:nvSpPr>
          <p:spPr>
            <a:xfrm flipH="1">
              <a:off x="8039935" y="-334504"/>
              <a:ext cx="653400" cy="6528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30"/>
            <p:cNvSpPr/>
            <p:nvPr/>
          </p:nvSpPr>
          <p:spPr>
            <a:xfrm flipH="1">
              <a:off x="7553664" y="-334504"/>
              <a:ext cx="653400" cy="6528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30"/>
            <p:cNvSpPr/>
            <p:nvPr/>
          </p:nvSpPr>
          <p:spPr>
            <a:xfrm flipH="1">
              <a:off x="6957630" y="-334504"/>
              <a:ext cx="653400" cy="6528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30"/>
            <p:cNvSpPr/>
            <p:nvPr/>
          </p:nvSpPr>
          <p:spPr>
            <a:xfrm flipH="1">
              <a:off x="5058098" y="-334554"/>
              <a:ext cx="653400" cy="652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6058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 flipH="1">
            <a:off x="189332" y="411364"/>
            <a:ext cx="615600" cy="61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50800" y="1530600"/>
            <a:ext cx="102904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4"/>
          <p:cNvSpPr/>
          <p:nvPr/>
        </p:nvSpPr>
        <p:spPr>
          <a:xfrm flipH="1">
            <a:off x="10386228" y="253760"/>
            <a:ext cx="930800" cy="930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/>
          <p:nvPr/>
        </p:nvSpPr>
        <p:spPr>
          <a:xfrm flipH="1">
            <a:off x="-417239" y="253760"/>
            <a:ext cx="930800" cy="930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/>
          <p:nvPr/>
        </p:nvSpPr>
        <p:spPr>
          <a:xfrm flipH="1">
            <a:off x="11059795" y="253760"/>
            <a:ext cx="930800" cy="9308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4"/>
          <p:cNvSpPr/>
          <p:nvPr/>
        </p:nvSpPr>
        <p:spPr>
          <a:xfrm flipH="1">
            <a:off x="10815195" y="253760"/>
            <a:ext cx="930800" cy="930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/>
          <p:nvPr/>
        </p:nvSpPr>
        <p:spPr>
          <a:xfrm flipH="1">
            <a:off x="11313100" y="6340600"/>
            <a:ext cx="722400" cy="72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11835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6AF4-021F-214E-94BF-9358970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416C4-8320-E64A-84BF-80E1703C8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4D2F4-43D7-9D4D-A005-9A01F95C2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4BF5-2679-484F-8D77-3B850782D48F}" type="datetimeFigureOut">
              <a:rPr lang="en-US" smtClean="0"/>
              <a:t>7/29/21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8B934-378E-E445-ADCC-023EAB240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27055-947D-DB4B-88A5-41A7C2F3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3FA7E-65D1-EE45-BB11-4B995EC17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34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F8758-3232-CE42-80FE-1084B62F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2CA8D-C1D4-6B47-8E25-EEE939ADA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D0F7A-79C5-D34B-8EAF-72B7D2C59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4BF5-2679-484F-8D77-3B850782D48F}" type="datetimeFigureOut">
              <a:rPr lang="en-US" smtClean="0"/>
              <a:t>7/29/21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03985-6CCB-794E-9433-6053F7F1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5313-1A28-FB45-A689-F85413EA3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3FA7E-65D1-EE45-BB11-4B995EC17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39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38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E6E93-16D6-8E46-A580-647691425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8560F-561C-464E-882C-4667EC031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1B9B8-5A60-EE4F-B47F-BA7E8595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9299-F714-AD4A-9D76-F6BC4ED07678}" type="datetimeFigureOut">
              <a:rPr lang="en-US" smtClean="0"/>
              <a:t>7/29/21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3C195-CD20-3A41-96B7-0408041CA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2324D-7BC1-0D44-BE00-72ABE3924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A9CC-CC92-6C47-BB7A-460F2867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116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6AF4-021F-214E-94BF-9358970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416C4-8320-E64A-84BF-80E1703C8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4D2F4-43D7-9D4D-A005-9A01F95C2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4BF5-2679-484F-8D77-3B850782D48F}" type="datetimeFigureOut">
              <a:rPr lang="en-US" smtClean="0"/>
              <a:t>7/29/21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8B934-378E-E445-ADCC-023EAB240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27055-947D-DB4B-88A5-41A7C2F3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3FA7E-65D1-EE45-BB11-4B995EC17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F8758-3232-CE42-80FE-1084B62F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2CA8D-C1D4-6B47-8E25-EEE939ADA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D0F7A-79C5-D34B-8EAF-72B7D2C59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9299-F714-AD4A-9D76-F6BC4ED07678}" type="datetimeFigureOut">
              <a:rPr lang="en-US" smtClean="0"/>
              <a:t>7/29/21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03985-6CCB-794E-9433-6053F7F1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5313-1A28-FB45-A689-F85413EA3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A9CC-CC92-6C47-BB7A-460F2867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01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168F3-52AF-3143-9A62-ED32A6CCA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7E660-010F-2544-998A-4A6F9FA0F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575FC8-06A7-ED4D-B817-08F679269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E82E1-3E05-6647-9F12-44A64F416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9299-F714-AD4A-9D76-F6BC4ED07678}" type="datetimeFigureOut">
              <a:rPr lang="en-US" smtClean="0"/>
              <a:t>7/29/21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89F630-678F-E24B-B0D6-2E2696CD5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EEC28-3D42-DC4C-923E-19934E90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A9CC-CC92-6C47-BB7A-460F2867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621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C1BF-4677-C649-9C0A-8252598D8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9E8C6-DA27-AA43-AD8B-05BEA15D5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87AB3-B741-404C-B6C8-293C6E659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C089D6-3FD2-3447-B283-1235B3DF3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1F4FE6-8BE9-3340-B8ED-39EC95F576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6014A4-88E2-054B-9A46-10AD128D9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9299-F714-AD4A-9D76-F6BC4ED07678}" type="datetimeFigureOut">
              <a:rPr lang="en-US" smtClean="0"/>
              <a:t>7/29/21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1FC67C-36FF-414D-BA0A-11EFBB0A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6AFF5D-ABF9-2447-9458-D6AA3B38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A9CC-CC92-6C47-BB7A-460F2867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859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41695-7DAE-9B45-9C3D-DEAC80B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3568A-5170-7C4B-9E8C-23350CD96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9299-F714-AD4A-9D76-F6BC4ED07678}" type="datetimeFigureOut">
              <a:rPr lang="en-US" smtClean="0"/>
              <a:t>7/29/21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725704-08FF-5C45-94C3-3900BD890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0B316-AE87-A648-9108-1BBAA8D0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A9CC-CC92-6C47-BB7A-460F2867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79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7A61E5-870C-854C-97FB-D41ED471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9299-F714-AD4A-9D76-F6BC4ED07678}" type="datetimeFigureOut">
              <a:rPr lang="en-US" smtClean="0"/>
              <a:t>7/29/21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2AB138-5199-1F42-9B65-057B5B29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B3F06-EBEF-A149-9FEF-6BF8DEA8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A9CC-CC92-6C47-BB7A-460F2867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5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2422035" y="1944433"/>
            <a:ext cx="39412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2425367" y="2379567"/>
            <a:ext cx="39380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7539183" y="4377167"/>
            <a:ext cx="39412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7543300" y="4812300"/>
            <a:ext cx="39328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Google Shape;30;p5"/>
          <p:cNvSpPr/>
          <p:nvPr/>
        </p:nvSpPr>
        <p:spPr>
          <a:xfrm flipH="1">
            <a:off x="-888959" y="4319081"/>
            <a:ext cx="1819600" cy="1819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5"/>
          <p:cNvSpPr/>
          <p:nvPr/>
        </p:nvSpPr>
        <p:spPr>
          <a:xfrm>
            <a:off x="11261365" y="1886365"/>
            <a:ext cx="1819600" cy="1819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90671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8AA0-F5A9-8F45-B8B6-86317A0DC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26493-7DF4-B145-8EA9-6E6CAAB5E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DC2297-6B72-4B4C-88BB-787E7A1B5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3FA0D-C45A-1B4E-9B7F-236073C2D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9299-F714-AD4A-9D76-F6BC4ED07678}" type="datetimeFigureOut">
              <a:rPr lang="en-US" smtClean="0"/>
              <a:t>7/29/21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B7BBD4-0FA8-ED4A-A4CB-E30C156A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3B37CE-9287-964C-9278-821EEE349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A9CC-CC92-6C47-BB7A-460F2867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728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1DE0-0FD0-1447-8181-8D5EFB54E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42CD83-F792-6F4F-93FD-F9E1918CE3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5D8DF9-5059-B445-BD6A-2A95ABB9C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02298-3554-EC4A-B09A-FD685511E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9299-F714-AD4A-9D76-F6BC4ED07678}" type="datetimeFigureOut">
              <a:rPr lang="en-US" smtClean="0"/>
              <a:t>7/29/21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1EF51-57FC-6548-8E83-E758EF04F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D73CA-5E96-DF4F-8B4A-A2F84BC57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A9CC-CC92-6C47-BB7A-460F2867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683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B13C1-4987-5446-9C02-D6A1589C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E36761-05C1-4D43-9B88-63C53D333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6B5B3-D856-4A4F-BB81-593325F3D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9299-F714-AD4A-9D76-F6BC4ED07678}" type="datetimeFigureOut">
              <a:rPr lang="en-US" smtClean="0"/>
              <a:t>7/29/21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713AA-BB1B-7644-9218-3B08AF925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B244C-79B6-8E4C-8489-71F019022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A9CC-CC92-6C47-BB7A-460F2867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545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16D058-5ABC-6749-B9A3-5D293FBA1B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903317-8557-ED42-A23F-8AF580840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DB0B7-B96A-6C44-B09B-95D1627B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9299-F714-AD4A-9D76-F6BC4ED07678}" type="datetimeFigureOut">
              <a:rPr lang="en-US" smtClean="0"/>
              <a:t>7/29/21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45235-1B38-E445-AA0D-599CA1E52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E32F9-B6E8-7C43-B833-81D9916C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A9CC-CC92-6C47-BB7A-460F2867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6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4" name="Google Shape;34;p6"/>
          <p:cNvGrpSpPr/>
          <p:nvPr/>
        </p:nvGrpSpPr>
        <p:grpSpPr>
          <a:xfrm>
            <a:off x="-356405" y="6299128"/>
            <a:ext cx="3002888" cy="870400"/>
            <a:chOff x="-267304" y="4724346"/>
            <a:chExt cx="2252166" cy="652800"/>
          </a:xfrm>
        </p:grpSpPr>
        <p:sp>
          <p:nvSpPr>
            <p:cNvPr id="35" name="Google Shape;35;p6"/>
            <p:cNvSpPr/>
            <p:nvPr/>
          </p:nvSpPr>
          <p:spPr>
            <a:xfrm>
              <a:off x="1331462" y="4724346"/>
              <a:ext cx="653400" cy="652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6"/>
            <p:cNvSpPr/>
            <p:nvPr/>
          </p:nvSpPr>
          <p:spPr>
            <a:xfrm>
              <a:off x="-267304" y="4724346"/>
              <a:ext cx="653400" cy="6528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6"/>
            <p:cNvSpPr/>
            <p:nvPr/>
          </p:nvSpPr>
          <p:spPr>
            <a:xfrm>
              <a:off x="194680" y="4724346"/>
              <a:ext cx="653400" cy="6528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" name="Google Shape;38;p6"/>
          <p:cNvGrpSpPr/>
          <p:nvPr/>
        </p:nvGrpSpPr>
        <p:grpSpPr>
          <a:xfrm>
            <a:off x="6744131" y="-446483"/>
            <a:ext cx="5282552" cy="871200"/>
            <a:chOff x="5058098" y="-334862"/>
            <a:chExt cx="3961914" cy="653400"/>
          </a:xfrm>
        </p:grpSpPr>
        <p:sp>
          <p:nvSpPr>
            <p:cNvPr id="39" name="Google Shape;39;p6"/>
            <p:cNvSpPr/>
            <p:nvPr/>
          </p:nvSpPr>
          <p:spPr>
            <a:xfrm flipH="1">
              <a:off x="6533448" y="-334504"/>
              <a:ext cx="653400" cy="65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6"/>
            <p:cNvSpPr/>
            <p:nvPr/>
          </p:nvSpPr>
          <p:spPr>
            <a:xfrm flipH="1">
              <a:off x="8366612" y="-334862"/>
              <a:ext cx="653400" cy="6534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6"/>
            <p:cNvSpPr/>
            <p:nvPr/>
          </p:nvSpPr>
          <p:spPr>
            <a:xfrm flipH="1">
              <a:off x="8039935" y="-334504"/>
              <a:ext cx="653400" cy="6528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6"/>
            <p:cNvSpPr/>
            <p:nvPr/>
          </p:nvSpPr>
          <p:spPr>
            <a:xfrm flipH="1">
              <a:off x="7553664" y="-334504"/>
              <a:ext cx="653400" cy="6528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6"/>
            <p:cNvSpPr/>
            <p:nvPr/>
          </p:nvSpPr>
          <p:spPr>
            <a:xfrm flipH="1">
              <a:off x="6957630" y="-334504"/>
              <a:ext cx="653400" cy="6528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6"/>
            <p:cNvSpPr/>
            <p:nvPr/>
          </p:nvSpPr>
          <p:spPr>
            <a:xfrm flipH="1">
              <a:off x="5058098" y="-334554"/>
              <a:ext cx="653400" cy="652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4250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664300" y="1450451"/>
            <a:ext cx="4235600" cy="2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6664300" y="4206751"/>
            <a:ext cx="4235600" cy="12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" name="Google Shape;48;p7"/>
          <p:cNvSpPr/>
          <p:nvPr/>
        </p:nvSpPr>
        <p:spPr>
          <a:xfrm>
            <a:off x="1117200" y="-836384"/>
            <a:ext cx="4523200" cy="45232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7"/>
          <p:cNvSpPr/>
          <p:nvPr/>
        </p:nvSpPr>
        <p:spPr>
          <a:xfrm>
            <a:off x="1117200" y="1167416"/>
            <a:ext cx="4523200" cy="45232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7"/>
          <p:cNvSpPr/>
          <p:nvPr/>
        </p:nvSpPr>
        <p:spPr>
          <a:xfrm>
            <a:off x="1117200" y="3171183"/>
            <a:ext cx="4523200" cy="452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0351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2439200" y="1968500"/>
            <a:ext cx="7314400" cy="29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26756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4272067" y="653805"/>
            <a:ext cx="6227200" cy="2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4272067" y="4826567"/>
            <a:ext cx="6227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" name="Google Shape;56;p9"/>
          <p:cNvSpPr/>
          <p:nvPr/>
        </p:nvSpPr>
        <p:spPr>
          <a:xfrm rot="10800000">
            <a:off x="-2963367" y="470400"/>
            <a:ext cx="5917200" cy="5917200"/>
          </a:xfrm>
          <a:prstGeom prst="chord">
            <a:avLst>
              <a:gd name="adj1" fmla="val 5374634"/>
              <a:gd name="adj2" fmla="val 1622755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77382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1473200" y="4692200"/>
            <a:ext cx="4673600" cy="12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4304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M Sans"/>
              <a:buNone/>
              <a:defRPr sz="28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M Sans"/>
              <a:buNone/>
              <a:defRPr sz="28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M Sans"/>
              <a:buNone/>
              <a:defRPr sz="28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M Sans"/>
              <a:buNone/>
              <a:defRPr sz="28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M Sans"/>
              <a:buNone/>
              <a:defRPr sz="28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M Sans"/>
              <a:buNone/>
              <a:defRPr sz="28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M Sans"/>
              <a:buNone/>
              <a:defRPr sz="28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M Sans"/>
              <a:buNone/>
              <a:defRPr sz="28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M Sans"/>
              <a:buNone/>
              <a:defRPr sz="28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400" y="1536633"/>
            <a:ext cx="10271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Sans"/>
              <a:buChar char="●"/>
              <a:defRPr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Sans"/>
              <a:buChar char="○"/>
              <a:defRPr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Sans"/>
              <a:buChar char="■"/>
              <a:defRPr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Sans"/>
              <a:buChar char="●"/>
              <a:defRPr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Sans"/>
              <a:buChar char="○"/>
              <a:defRPr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Sans"/>
              <a:buChar char="■"/>
              <a:defRPr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Sans"/>
              <a:buChar char="●"/>
              <a:defRPr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Sans"/>
              <a:buChar char="○"/>
              <a:defRPr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Sans"/>
              <a:buChar char="■"/>
              <a:defRPr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33636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39" name="Google Shape;339;p3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482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F31AAC-B2E7-B347-A92F-F4DC9D07B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ECDEB-CC98-8B48-9BDB-A0EB3F190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33732-0796-B245-B17B-01C6B21881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49299-F714-AD4A-9D76-F6BC4ED07678}" type="datetimeFigureOut">
              <a:rPr lang="en-US" smtClean="0"/>
              <a:t>7/29/21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BD9E7-F0EA-454F-94C9-7F460DB42F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4FABE-473A-F14E-862E-A70EC8804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6A9CC-CC92-6C47-BB7A-460F2867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3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customXml" Target="../ink/ink4.xml"/><Relationship Id="rId3" Type="http://schemas.openxmlformats.org/officeDocument/2006/relationships/customXml" Target="../ink/ink1.xml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image" Target="../media/image13.jpeg"/><Relationship Id="rId16" Type="http://schemas.openxmlformats.org/officeDocument/2006/relationships/customXml" Target="../ink/ink3.xml"/><Relationship Id="rId1" Type="http://schemas.openxmlformats.org/officeDocument/2006/relationships/slideLayout" Target="../slideLayouts/slideLayout34.xml"/><Relationship Id="rId15" Type="http://schemas.openxmlformats.org/officeDocument/2006/relationships/customXml" Target="../ink/ink2.xml"/><Relationship Id="rId19" Type="http://schemas.openxmlformats.org/officeDocument/2006/relationships/image" Target="../media/image110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14C10-D115-864F-BD9A-275C89221A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2739" y="1356448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000" dirty="0"/>
              <a:t>Improvements To Worker Assignment Problem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0A142-C41F-5343-A996-689ED7928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2737" y="4323382"/>
            <a:ext cx="4087305" cy="1995239"/>
          </a:xfrm>
        </p:spPr>
        <p:txBody>
          <a:bodyPr anchor="t">
            <a:normAutofit fontScale="62500" lnSpcReduction="20000"/>
          </a:bodyPr>
          <a:lstStyle/>
          <a:p>
            <a:pPr algn="l"/>
            <a:r>
              <a:rPr lang="en-US" sz="3400" dirty="0"/>
              <a:t>Trent Johnson</a:t>
            </a:r>
          </a:p>
          <a:p>
            <a:pPr algn="l"/>
            <a:r>
              <a:rPr lang="en-US" sz="2000" dirty="0"/>
              <a:t>Department of Mathematics</a:t>
            </a:r>
          </a:p>
          <a:p>
            <a:pPr algn="l"/>
            <a:r>
              <a:rPr lang="en-US" sz="2000" dirty="0"/>
              <a:t>Georgia Institute of Technology</a:t>
            </a:r>
          </a:p>
          <a:p>
            <a:pPr algn="l"/>
            <a:endParaRPr lang="en-US" sz="2000" dirty="0"/>
          </a:p>
          <a:p>
            <a:pPr algn="l"/>
            <a:r>
              <a:rPr lang="en-US" sz="3100" dirty="0" err="1"/>
              <a:t>Jie</a:t>
            </a:r>
            <a:r>
              <a:rPr lang="en-US" sz="3100" dirty="0"/>
              <a:t> Wu </a:t>
            </a:r>
          </a:p>
          <a:p>
            <a:pPr algn="l"/>
            <a:r>
              <a:rPr lang="en-US" sz="2000" dirty="0"/>
              <a:t>Department of Information and Computer Sciences</a:t>
            </a:r>
          </a:p>
          <a:p>
            <a:pPr algn="l"/>
            <a:r>
              <a:rPr lang="en-US" sz="2000" dirty="0"/>
              <a:t>Temple University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7E5D93-F4FF-A14F-8793-A82B70D4F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5" r="11945" b="-1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9C6A1B5-4994-3649-87CD-212FBB6389C1}"/>
              </a:ext>
            </a:extLst>
          </p:cNvPr>
          <p:cNvSpPr txBox="1">
            <a:spLocks/>
          </p:cNvSpPr>
          <p:nvPr/>
        </p:nvSpPr>
        <p:spPr>
          <a:xfrm>
            <a:off x="7452737" y="5170758"/>
            <a:ext cx="4087305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63C6E5F-FB87-C346-8F0D-EE8FEBDF7A38}"/>
              </a:ext>
            </a:extLst>
          </p:cNvPr>
          <p:cNvSpPr txBox="1">
            <a:spLocks/>
          </p:cNvSpPr>
          <p:nvPr/>
        </p:nvSpPr>
        <p:spPr>
          <a:xfrm>
            <a:off x="7452737" y="5170758"/>
            <a:ext cx="4087305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6236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E68D0-A472-5D4B-8A94-4625ABFF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60B46-9FA6-4643-96D5-CEB5B649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2400" cy="4351338"/>
          </a:xfrm>
        </p:spPr>
        <p:txBody>
          <a:bodyPr>
            <a:normAutofit/>
          </a:bodyPr>
          <a:lstStyle/>
          <a:p>
            <a:r>
              <a:rPr lang="en-US" dirty="0"/>
              <a:t>Matching problem</a:t>
            </a:r>
          </a:p>
          <a:p>
            <a:pPr lvl="1"/>
            <a:r>
              <a:rPr lang="en-US" dirty="0"/>
              <a:t>Pair every vertex with a neighbor</a:t>
            </a:r>
          </a:p>
          <a:p>
            <a:pPr lvl="1"/>
            <a:r>
              <a:rPr lang="en-US" dirty="0"/>
              <a:t>Set of disjoint edges with all vertices</a:t>
            </a:r>
          </a:p>
          <a:p>
            <a:pPr lvl="1"/>
            <a:endParaRPr lang="en-US" sz="800" dirty="0"/>
          </a:p>
          <a:p>
            <a:r>
              <a:rPr lang="en-US" dirty="0"/>
              <a:t>Maximal matching </a:t>
            </a:r>
          </a:p>
          <a:p>
            <a:pPr lvl="1"/>
            <a:r>
              <a:rPr lang="en-US" dirty="0"/>
              <a:t>Set of disjoint edges with maximal weight</a:t>
            </a:r>
          </a:p>
          <a:p>
            <a:pPr lvl="1"/>
            <a:endParaRPr lang="en-US" sz="800" dirty="0"/>
          </a:p>
          <a:p>
            <a:r>
              <a:rPr lang="en-US" dirty="0"/>
              <a:t>Many real-world applications</a:t>
            </a:r>
          </a:p>
          <a:p>
            <a:endParaRPr lang="en-US" sz="800" dirty="0"/>
          </a:p>
          <a:p>
            <a:r>
              <a:rPr lang="en-US" dirty="0"/>
              <a:t>Hungarian algorithm</a:t>
            </a:r>
          </a:p>
          <a:p>
            <a:pPr lvl="1"/>
            <a:r>
              <a:rPr lang="en-US" dirty="0"/>
              <a:t>O(V log(V))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F2D8D98-CF9F-744E-BCD4-12B8588CA44E}"/>
              </a:ext>
            </a:extLst>
          </p:cNvPr>
          <p:cNvGrpSpPr/>
          <p:nvPr/>
        </p:nvGrpSpPr>
        <p:grpSpPr>
          <a:xfrm>
            <a:off x="7708788" y="2203706"/>
            <a:ext cx="3192827" cy="3595176"/>
            <a:chOff x="7099300" y="1574800"/>
            <a:chExt cx="3835400" cy="38735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DB333D0-8020-9248-98C2-F37165CEA7EF}"/>
                </a:ext>
              </a:extLst>
            </p:cNvPr>
            <p:cNvSpPr/>
            <p:nvPr/>
          </p:nvSpPr>
          <p:spPr>
            <a:xfrm>
              <a:off x="7099300" y="1574800"/>
              <a:ext cx="711200" cy="711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ADBB42-BD1A-DF4C-8B5A-F0C798E39744}"/>
                </a:ext>
              </a:extLst>
            </p:cNvPr>
            <p:cNvSpPr/>
            <p:nvPr/>
          </p:nvSpPr>
          <p:spPr>
            <a:xfrm>
              <a:off x="10223500" y="2628900"/>
              <a:ext cx="711200" cy="711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3684A9B-4742-9B4E-8A9D-4B829963131D}"/>
                </a:ext>
              </a:extLst>
            </p:cNvPr>
            <p:cNvSpPr/>
            <p:nvPr/>
          </p:nvSpPr>
          <p:spPr>
            <a:xfrm>
              <a:off x="7099300" y="2628900"/>
              <a:ext cx="711200" cy="711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7E197A6-5852-D249-86FE-83A6EEF183A8}"/>
                </a:ext>
              </a:extLst>
            </p:cNvPr>
            <p:cNvSpPr/>
            <p:nvPr/>
          </p:nvSpPr>
          <p:spPr>
            <a:xfrm>
              <a:off x="10223500" y="1574800"/>
              <a:ext cx="711200" cy="711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79C8BF8-B17F-934E-B613-8BB6F867239E}"/>
                </a:ext>
              </a:extLst>
            </p:cNvPr>
            <p:cNvSpPr/>
            <p:nvPr/>
          </p:nvSpPr>
          <p:spPr>
            <a:xfrm>
              <a:off x="10223500" y="3683000"/>
              <a:ext cx="711200" cy="711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D7902DD-4C1B-F24C-A50E-C637CFCA8373}"/>
                </a:ext>
              </a:extLst>
            </p:cNvPr>
            <p:cNvSpPr/>
            <p:nvPr/>
          </p:nvSpPr>
          <p:spPr>
            <a:xfrm>
              <a:off x="7099300" y="3683000"/>
              <a:ext cx="711200" cy="711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CC5B3CB-EF54-954C-B616-DD6DB30EA8F3}"/>
                </a:ext>
              </a:extLst>
            </p:cNvPr>
            <p:cNvSpPr/>
            <p:nvPr/>
          </p:nvSpPr>
          <p:spPr>
            <a:xfrm>
              <a:off x="10223500" y="4737100"/>
              <a:ext cx="711200" cy="711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010938F-69BD-0C40-8566-CCA2B8C0470F}"/>
                </a:ext>
              </a:extLst>
            </p:cNvPr>
            <p:cNvSpPr/>
            <p:nvPr/>
          </p:nvSpPr>
          <p:spPr>
            <a:xfrm>
              <a:off x="7099300" y="4737100"/>
              <a:ext cx="711200" cy="711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B8E711C-BB32-864D-A7C2-BA5D559F5F8C}"/>
                </a:ext>
              </a:extLst>
            </p:cNvPr>
            <p:cNvCxnSpPr>
              <a:cxnSpLocks/>
              <a:stCxn id="4" idx="6"/>
              <a:endCxn id="6" idx="2"/>
            </p:cNvCxnSpPr>
            <p:nvPr/>
          </p:nvCxnSpPr>
          <p:spPr>
            <a:xfrm>
              <a:off x="7810500" y="1930400"/>
              <a:ext cx="2413000" cy="1054100"/>
            </a:xfrm>
            <a:prstGeom prst="straightConnector1">
              <a:avLst/>
            </a:prstGeom>
            <a:ln w="53975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E01465F-D4BE-FA42-BF1A-A54BC69DCB17}"/>
                </a:ext>
              </a:extLst>
            </p:cNvPr>
            <p:cNvCxnSpPr>
              <a:cxnSpLocks/>
              <a:stCxn id="12" idx="6"/>
              <a:endCxn id="8" idx="2"/>
            </p:cNvCxnSpPr>
            <p:nvPr/>
          </p:nvCxnSpPr>
          <p:spPr>
            <a:xfrm flipV="1">
              <a:off x="7810500" y="1930400"/>
              <a:ext cx="2413000" cy="3162300"/>
            </a:xfrm>
            <a:prstGeom prst="straightConnector1">
              <a:avLst/>
            </a:prstGeom>
            <a:ln w="53975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595CB96-F837-A94A-A054-89314114B3A9}"/>
                </a:ext>
              </a:extLst>
            </p:cNvPr>
            <p:cNvCxnSpPr>
              <a:cxnSpLocks/>
              <a:stCxn id="10" idx="6"/>
              <a:endCxn id="9" idx="2"/>
            </p:cNvCxnSpPr>
            <p:nvPr/>
          </p:nvCxnSpPr>
          <p:spPr>
            <a:xfrm>
              <a:off x="7810500" y="4038600"/>
              <a:ext cx="2413000" cy="0"/>
            </a:xfrm>
            <a:prstGeom prst="straightConnector1">
              <a:avLst/>
            </a:prstGeom>
            <a:ln w="53975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35BD933-7421-7240-B45F-4506FBA9830C}"/>
                </a:ext>
              </a:extLst>
            </p:cNvPr>
            <p:cNvCxnSpPr>
              <a:cxnSpLocks/>
              <a:stCxn id="7" idx="6"/>
              <a:endCxn id="11" idx="2"/>
            </p:cNvCxnSpPr>
            <p:nvPr/>
          </p:nvCxnSpPr>
          <p:spPr>
            <a:xfrm>
              <a:off x="7810500" y="2984500"/>
              <a:ext cx="2413000" cy="2108200"/>
            </a:xfrm>
            <a:prstGeom prst="straightConnector1">
              <a:avLst/>
            </a:prstGeom>
            <a:ln w="53975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76DD831-54AF-E547-94F6-345BCEBDE00A}"/>
                </a:ext>
              </a:extLst>
            </p:cNvPr>
            <p:cNvCxnSpPr>
              <a:cxnSpLocks/>
              <a:stCxn id="7" idx="6"/>
              <a:endCxn id="9" idx="2"/>
            </p:cNvCxnSpPr>
            <p:nvPr/>
          </p:nvCxnSpPr>
          <p:spPr>
            <a:xfrm>
              <a:off x="7810500" y="2984500"/>
              <a:ext cx="2413000" cy="1054100"/>
            </a:xfrm>
            <a:prstGeom prst="straightConnector1">
              <a:avLst/>
            </a:prstGeom>
            <a:ln w="53975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1B9597D-48A4-F949-91F7-85113CD7F191}"/>
                </a:ext>
              </a:extLst>
            </p:cNvPr>
            <p:cNvCxnSpPr>
              <a:cxnSpLocks/>
              <a:stCxn id="12" idx="6"/>
              <a:endCxn id="9" idx="2"/>
            </p:cNvCxnSpPr>
            <p:nvPr/>
          </p:nvCxnSpPr>
          <p:spPr>
            <a:xfrm flipV="1">
              <a:off x="7810500" y="4038600"/>
              <a:ext cx="2413000" cy="1054100"/>
            </a:xfrm>
            <a:prstGeom prst="straightConnector1">
              <a:avLst/>
            </a:prstGeom>
            <a:ln w="53975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77042A7-4B06-6A45-AC7F-9ED8743BE2D8}"/>
                </a:ext>
              </a:extLst>
            </p:cNvPr>
            <p:cNvCxnSpPr>
              <a:cxnSpLocks/>
              <a:stCxn id="10" idx="6"/>
              <a:endCxn id="8" idx="2"/>
            </p:cNvCxnSpPr>
            <p:nvPr/>
          </p:nvCxnSpPr>
          <p:spPr>
            <a:xfrm flipV="1">
              <a:off x="7810500" y="1930400"/>
              <a:ext cx="2413000" cy="2108200"/>
            </a:xfrm>
            <a:prstGeom prst="straightConnector1">
              <a:avLst/>
            </a:prstGeom>
            <a:ln w="53975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ABB49F4-8348-D24A-945A-8FBEE54DBB5C}"/>
                </a:ext>
              </a:extLst>
            </p:cNvPr>
            <p:cNvCxnSpPr>
              <a:cxnSpLocks/>
              <a:stCxn id="12" idx="6"/>
              <a:endCxn id="11" idx="2"/>
            </p:cNvCxnSpPr>
            <p:nvPr/>
          </p:nvCxnSpPr>
          <p:spPr>
            <a:xfrm>
              <a:off x="7810500" y="5092700"/>
              <a:ext cx="2413000" cy="0"/>
            </a:xfrm>
            <a:prstGeom prst="straightConnector1">
              <a:avLst/>
            </a:prstGeom>
            <a:ln w="53975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613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CBBF3-6E00-1F47-90C5-1C7D93DD7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WAP and 3D 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01475-F56F-7349-9C22-6E0F85137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Give each station a rebalancing target </a:t>
            </a:r>
          </a:p>
          <a:p>
            <a:r>
              <a:rPr lang="en-US" dirty="0">
                <a:latin typeface="Avenir Next LT Pro" panose="020B0504020202020204" pitchFamily="34" charset="77"/>
              </a:rPr>
              <a:t>Clone stations by target</a:t>
            </a:r>
          </a:p>
          <a:p>
            <a:r>
              <a:rPr lang="en-US" dirty="0">
                <a:latin typeface="Avenir Next LT Pro" panose="020B0504020202020204" pitchFamily="34" charset="77"/>
              </a:rPr>
              <a:t>Edges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(Worker, Overflow Target, Underflow Target)</a:t>
            </a:r>
          </a:p>
          <a:p>
            <a:r>
              <a:rPr lang="en-US" dirty="0">
                <a:latin typeface="Avenir Next LT Pro" panose="020B0504020202020204" pitchFamily="34" charset="77"/>
              </a:rPr>
              <a:t>Matching to find the best edges/assignments</a:t>
            </a:r>
          </a:p>
          <a:p>
            <a:endParaRPr lang="en-US" dirty="0">
              <a:latin typeface="Avenir Next LT Pro" panose="020B0504020202020204" pitchFamily="34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801639-E3B5-3447-9E40-80564C2CC111}"/>
              </a:ext>
            </a:extLst>
          </p:cNvPr>
          <p:cNvGrpSpPr/>
          <p:nvPr/>
        </p:nvGrpSpPr>
        <p:grpSpPr>
          <a:xfrm>
            <a:off x="2249412" y="4324686"/>
            <a:ext cx="7693176" cy="2168189"/>
            <a:chOff x="2447249" y="4509836"/>
            <a:chExt cx="7693176" cy="216818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32D5B47-7092-034F-A86C-BCA4364A2A7F}"/>
                </a:ext>
              </a:extLst>
            </p:cNvPr>
            <p:cNvSpPr/>
            <p:nvPr/>
          </p:nvSpPr>
          <p:spPr>
            <a:xfrm>
              <a:off x="2447249" y="4509836"/>
              <a:ext cx="2152185" cy="21521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36FCA8-59D8-904E-8E4E-6EEB3EB985EA}"/>
                </a:ext>
              </a:extLst>
            </p:cNvPr>
            <p:cNvSpPr txBox="1"/>
            <p:nvPr/>
          </p:nvSpPr>
          <p:spPr>
            <a:xfrm>
              <a:off x="2472717" y="5047321"/>
              <a:ext cx="2174488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latin typeface="Avenir Next LT Pro" panose="020B0504020202020204" pitchFamily="34" charset="77"/>
                </a:rPr>
                <a:t>Station A</a:t>
              </a:r>
            </a:p>
            <a:p>
              <a:pPr algn="ctr"/>
              <a:r>
                <a:rPr lang="en-US" sz="3200" dirty="0">
                  <a:latin typeface="Avenir Next LT Pro" panose="020B0504020202020204" pitchFamily="34" charset="77"/>
                </a:rPr>
                <a:t>+5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D661D9B-A45E-2541-B106-67CBF925379C}"/>
                </a:ext>
              </a:extLst>
            </p:cNvPr>
            <p:cNvSpPr/>
            <p:nvPr/>
          </p:nvSpPr>
          <p:spPr>
            <a:xfrm>
              <a:off x="6327874" y="4511061"/>
              <a:ext cx="1109888" cy="108938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7AE3E8-15A6-F242-A1F6-EB5484F58998}"/>
                </a:ext>
              </a:extLst>
            </p:cNvPr>
            <p:cNvSpPr txBox="1"/>
            <p:nvPr/>
          </p:nvSpPr>
          <p:spPr>
            <a:xfrm>
              <a:off x="6370266" y="4761442"/>
              <a:ext cx="112139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dirty="0">
                  <a:latin typeface="Avenir Next LT Pro" panose="020B0504020202020204" pitchFamily="34" charset="77"/>
                </a:rPr>
                <a:t>Station A1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99F3274-7DBD-D545-A027-8F837681CE35}"/>
                </a:ext>
              </a:extLst>
            </p:cNvPr>
            <p:cNvSpPr/>
            <p:nvPr/>
          </p:nvSpPr>
          <p:spPr>
            <a:xfrm>
              <a:off x="7656138" y="4511061"/>
              <a:ext cx="1109888" cy="108938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952C0C-3619-7F45-A4C0-8420E489611B}"/>
                </a:ext>
              </a:extLst>
            </p:cNvPr>
            <p:cNvSpPr txBox="1"/>
            <p:nvPr/>
          </p:nvSpPr>
          <p:spPr>
            <a:xfrm>
              <a:off x="7698530" y="4761442"/>
              <a:ext cx="112139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dirty="0">
                  <a:latin typeface="Avenir Next LT Pro" panose="020B0504020202020204" pitchFamily="34" charset="77"/>
                </a:rPr>
                <a:t>Station A2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9DAD94-D3C9-E941-9B11-0B1DE195335F}"/>
                </a:ext>
              </a:extLst>
            </p:cNvPr>
            <p:cNvSpPr/>
            <p:nvPr/>
          </p:nvSpPr>
          <p:spPr>
            <a:xfrm>
              <a:off x="7054873" y="5572639"/>
              <a:ext cx="1109888" cy="108938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C5CE28-DAC7-3E4D-B391-131D5B8DFD67}"/>
                </a:ext>
              </a:extLst>
            </p:cNvPr>
            <p:cNvSpPr txBox="1"/>
            <p:nvPr/>
          </p:nvSpPr>
          <p:spPr>
            <a:xfrm>
              <a:off x="7071797" y="5823020"/>
              <a:ext cx="112139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dirty="0">
                  <a:latin typeface="Avenir Next LT Pro" panose="020B0504020202020204" pitchFamily="34" charset="77"/>
                </a:rPr>
                <a:t>Station A4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BDDE26D-9A81-F142-942D-FD643C005371}"/>
                </a:ext>
              </a:extLst>
            </p:cNvPr>
            <p:cNvSpPr/>
            <p:nvPr/>
          </p:nvSpPr>
          <p:spPr>
            <a:xfrm>
              <a:off x="8378357" y="5588643"/>
              <a:ext cx="1109888" cy="108938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7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1031F1-E2AD-2E4A-9351-FA8B3B0B50A7}"/>
                </a:ext>
              </a:extLst>
            </p:cNvPr>
            <p:cNvSpPr txBox="1"/>
            <p:nvPr/>
          </p:nvSpPr>
          <p:spPr>
            <a:xfrm>
              <a:off x="8395281" y="5839024"/>
              <a:ext cx="112139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dirty="0">
                  <a:latin typeface="Avenir Next LT Pro" panose="020B0504020202020204" pitchFamily="34" charset="77"/>
                </a:rPr>
                <a:t>Station A5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ADE42-6D63-A444-858F-46075A7B36E0}"/>
                </a:ext>
              </a:extLst>
            </p:cNvPr>
            <p:cNvSpPr/>
            <p:nvPr/>
          </p:nvSpPr>
          <p:spPr>
            <a:xfrm>
              <a:off x="8976643" y="4511061"/>
              <a:ext cx="1109888" cy="108938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" panose="020B0504020202020204" pitchFamily="34" charset="7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07BF4B-C191-5F41-9EF8-F30182F37766}"/>
                </a:ext>
              </a:extLst>
            </p:cNvPr>
            <p:cNvSpPr txBox="1"/>
            <p:nvPr/>
          </p:nvSpPr>
          <p:spPr>
            <a:xfrm>
              <a:off x="9019035" y="4761442"/>
              <a:ext cx="112139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dirty="0">
                  <a:latin typeface="Avenir Next LT Pro" panose="020B0504020202020204" pitchFamily="34" charset="77"/>
                </a:rPr>
                <a:t>Station A3</a:t>
              </a: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962058A0-976E-A94F-98DF-A979B13FA7FA}"/>
                </a:ext>
              </a:extLst>
            </p:cNvPr>
            <p:cNvSpPr/>
            <p:nvPr/>
          </p:nvSpPr>
          <p:spPr>
            <a:xfrm>
              <a:off x="4876930" y="5335315"/>
              <a:ext cx="1070517" cy="530256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8927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1A15E-739F-C043-A0D1-D250E5B18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Two Round Matching (TRM)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01888-59D3-E843-B7AE-BBF699B67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19304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 LT Pro" panose="020B0504020202020204" pitchFamily="34" charset="77"/>
              </a:rPr>
              <a:t>Round 1: Create overflow underflow matching</a:t>
            </a: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Round 2: Create worker station pair matching</a:t>
            </a: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solidFill>
                  <a:schemeClr val="accent1"/>
                </a:solidFill>
                <a:latin typeface="Avenir Next LT Pro" panose="020B0504020202020204" pitchFamily="34" charset="77"/>
              </a:rPr>
              <a:t>3-approximate</a:t>
            </a:r>
          </a:p>
          <a:p>
            <a:endParaRPr lang="en-US" dirty="0">
              <a:latin typeface="Avenir Next LT Pro" panose="020B0504020202020204" pitchFamily="34" charset="77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3ECB7A0-E54D-1A4B-B2DF-4A85696B10FB}"/>
              </a:ext>
            </a:extLst>
          </p:cNvPr>
          <p:cNvSpPr/>
          <p:nvPr/>
        </p:nvSpPr>
        <p:spPr>
          <a:xfrm>
            <a:off x="9871703" y="2809633"/>
            <a:ext cx="986606" cy="9866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" panose="020B0504020202020204" pitchFamily="34" charset="77"/>
            </a:endParaRPr>
          </a:p>
        </p:txBody>
      </p:sp>
      <p:pic>
        <p:nvPicPr>
          <p:cNvPr id="27" name="Picture 26" descr="Shape&#10;&#10;Description automatically generated with low confidence">
            <a:extLst>
              <a:ext uri="{FF2B5EF4-FFF2-40B4-BE49-F238E27FC236}">
                <a16:creationId xmlns:a16="http://schemas.microsoft.com/office/drawing/2014/main" id="{BF4C4920-ABEB-894F-A9DA-EDAC43C65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335" y="1846125"/>
            <a:ext cx="517876" cy="517876"/>
          </a:xfrm>
          <a:prstGeom prst="rect">
            <a:avLst/>
          </a:prstGeom>
        </p:spPr>
      </p:pic>
      <p:pic>
        <p:nvPicPr>
          <p:cNvPr id="28" name="Picture 27" descr="Shape&#10;&#10;Description automatically generated with low confidence">
            <a:extLst>
              <a:ext uri="{FF2B5EF4-FFF2-40B4-BE49-F238E27FC236}">
                <a16:creationId xmlns:a16="http://schemas.microsoft.com/office/drawing/2014/main" id="{672392AB-4362-7640-9C44-C09637887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565" y="4269550"/>
            <a:ext cx="517876" cy="517876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1146EE5-57EE-044F-B75A-08A429F9FD19}"/>
              </a:ext>
            </a:extLst>
          </p:cNvPr>
          <p:cNvCxnSpPr>
            <a:cxnSpLocks/>
            <a:stCxn id="23" idx="6"/>
            <a:endCxn id="28" idx="0"/>
          </p:cNvCxnSpPr>
          <p:nvPr/>
        </p:nvCxnSpPr>
        <p:spPr>
          <a:xfrm flipH="1">
            <a:off x="10785503" y="3302937"/>
            <a:ext cx="72807" cy="966613"/>
          </a:xfrm>
          <a:prstGeom prst="straightConnector1">
            <a:avLst/>
          </a:prstGeom>
          <a:ln w="38100">
            <a:solidFill>
              <a:srgbClr val="667F56"/>
            </a:solidFill>
            <a:headEnd type="oval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CCB4837-E187-5840-971C-531A43E8E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073" y="1851152"/>
            <a:ext cx="438938" cy="43893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86F7EAC-DFB2-2640-84AC-867F1FFD086B}"/>
              </a:ext>
            </a:extLst>
          </p:cNvPr>
          <p:cNvSpPr/>
          <p:nvPr/>
        </p:nvSpPr>
        <p:spPr>
          <a:xfrm>
            <a:off x="8154965" y="1882739"/>
            <a:ext cx="986606" cy="986606"/>
          </a:xfrm>
          <a:prstGeom prst="ellipse">
            <a:avLst/>
          </a:prstGeom>
          <a:solidFill>
            <a:srgbClr val="F8ADA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" panose="020B0504020202020204" pitchFamily="34" charset="77"/>
            </a:endParaRPr>
          </a:p>
        </p:txBody>
      </p:sp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C33C9EB4-3BC1-A040-9E8C-79ED92CF2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669" y="2115203"/>
            <a:ext cx="438938" cy="438938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E64EB631-C677-EF4E-92AE-CBF3C830E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799" y="2410840"/>
            <a:ext cx="438938" cy="43893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ED526DF-D52F-BE48-8F84-C629823E7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901" y="4241872"/>
            <a:ext cx="438938" cy="43893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A7AF7EB-16D7-3C49-946C-C42481945326}"/>
              </a:ext>
            </a:extLst>
          </p:cNvPr>
          <p:cNvSpPr/>
          <p:nvPr/>
        </p:nvSpPr>
        <p:spPr>
          <a:xfrm>
            <a:off x="8902793" y="4273459"/>
            <a:ext cx="986606" cy="986606"/>
          </a:xfrm>
          <a:prstGeom prst="ellipse">
            <a:avLst/>
          </a:prstGeom>
          <a:solidFill>
            <a:srgbClr val="F8ADA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" panose="020B0504020202020204" pitchFamily="34" charset="77"/>
            </a:endParaRPr>
          </a:p>
        </p:txBody>
      </p:sp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5FED97AB-2BD3-E84E-A165-A2BA5911C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496" y="4505923"/>
            <a:ext cx="438938" cy="438938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4CDAE324-54E6-D040-9471-46137DDA9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516" y="4520504"/>
            <a:ext cx="438938" cy="438938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FF846D53-805C-3A47-8F19-165378D55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578" y="3100978"/>
            <a:ext cx="438938" cy="43893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5A6FE27-36B6-E244-99B0-586AF890E668}"/>
              </a:ext>
            </a:extLst>
          </p:cNvPr>
          <p:cNvSpPr/>
          <p:nvPr/>
        </p:nvSpPr>
        <p:spPr>
          <a:xfrm>
            <a:off x="6141470" y="3132565"/>
            <a:ext cx="986606" cy="986605"/>
          </a:xfrm>
          <a:prstGeom prst="ellipse">
            <a:avLst/>
          </a:prstGeom>
          <a:solidFill>
            <a:srgbClr val="F8ADA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" panose="020B0504020202020204" pitchFamily="34" charset="77"/>
            </a:endParaRPr>
          </a:p>
        </p:txBody>
      </p:sp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16149EE9-429F-164C-846F-F14147006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174" y="3365028"/>
            <a:ext cx="438938" cy="438937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E8684195-3037-3344-8115-A21ECE8E5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304" y="3660666"/>
            <a:ext cx="438938" cy="438937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88D340E1-22A0-F64E-ADCB-A925E7627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193" y="3379609"/>
            <a:ext cx="438938" cy="438937"/>
          </a:xfrm>
          <a:prstGeom prst="rect">
            <a:avLst/>
          </a:prstGeom>
        </p:spPr>
      </p:pic>
      <p:pic>
        <p:nvPicPr>
          <p:cNvPr id="22" name="Picture 2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65CD18B9-E41A-204F-8F22-FAC906588D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47" r="26600"/>
          <a:stretch/>
        </p:blipFill>
        <p:spPr>
          <a:xfrm>
            <a:off x="10490130" y="4904933"/>
            <a:ext cx="250287" cy="499037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D81563B8-A50F-A04D-B695-B6007F5F343A}"/>
              </a:ext>
            </a:extLst>
          </p:cNvPr>
          <p:cNvSpPr/>
          <p:nvPr/>
        </p:nvSpPr>
        <p:spPr>
          <a:xfrm>
            <a:off x="7118758" y="4321290"/>
            <a:ext cx="986606" cy="9866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" panose="020B0504020202020204" pitchFamily="34" charset="77"/>
            </a:endParaRPr>
          </a:p>
        </p:txBody>
      </p:sp>
      <p:pic>
        <p:nvPicPr>
          <p:cNvPr id="26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C09193DE-572A-D94F-86F9-B85274C6E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592" y="4849391"/>
            <a:ext cx="438938" cy="438938"/>
          </a:xfrm>
          <a:prstGeom prst="rect">
            <a:avLst/>
          </a:prstGeom>
        </p:spPr>
      </p:pic>
      <p:pic>
        <p:nvPicPr>
          <p:cNvPr id="29" name="Picture 28" descr="Shape&#10;&#10;Description automatically generated with low confidence">
            <a:extLst>
              <a:ext uri="{FF2B5EF4-FFF2-40B4-BE49-F238E27FC236}">
                <a16:creationId xmlns:a16="http://schemas.microsoft.com/office/drawing/2014/main" id="{2D383B02-0F97-F543-ACEB-BFA0AF3F9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493" y="3144037"/>
            <a:ext cx="517876" cy="517876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low confidence">
            <a:extLst>
              <a:ext uri="{FF2B5EF4-FFF2-40B4-BE49-F238E27FC236}">
                <a16:creationId xmlns:a16="http://schemas.microsoft.com/office/drawing/2014/main" id="{7C9198FC-A4AE-6B41-8817-2B9204D1D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092" y="5048958"/>
            <a:ext cx="517876" cy="517876"/>
          </a:xfrm>
          <a:prstGeom prst="rect">
            <a:avLst/>
          </a:prstGeom>
        </p:spPr>
      </p:pic>
      <p:pic>
        <p:nvPicPr>
          <p:cNvPr id="31" name="Picture 30" descr="Shape&#10;&#10;Description automatically generated with low confidence">
            <a:extLst>
              <a:ext uri="{FF2B5EF4-FFF2-40B4-BE49-F238E27FC236}">
                <a16:creationId xmlns:a16="http://schemas.microsoft.com/office/drawing/2014/main" id="{BCE23851-E2B7-AC49-9263-670E2338F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459" y="1851152"/>
            <a:ext cx="517876" cy="517876"/>
          </a:xfrm>
          <a:prstGeom prst="rect">
            <a:avLst/>
          </a:prstGeom>
        </p:spPr>
      </p:pic>
      <p:pic>
        <p:nvPicPr>
          <p:cNvPr id="33" name="Picture 32" descr="Shape&#10;&#10;Description automatically generated with low confidence">
            <a:extLst>
              <a:ext uri="{FF2B5EF4-FFF2-40B4-BE49-F238E27FC236}">
                <a16:creationId xmlns:a16="http://schemas.microsoft.com/office/drawing/2014/main" id="{1CC0F192-8908-4346-B195-DC5EC1B80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434" y="3245116"/>
            <a:ext cx="438938" cy="438937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C80F0439-4AFB-FA44-9F62-28B281A76E45}"/>
              </a:ext>
            </a:extLst>
          </p:cNvPr>
          <p:cNvSpPr/>
          <p:nvPr/>
        </p:nvSpPr>
        <p:spPr>
          <a:xfrm>
            <a:off x="7550326" y="3276703"/>
            <a:ext cx="986606" cy="98660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77"/>
            </a:endParaRPr>
          </a:p>
        </p:txBody>
      </p:sp>
      <p:pic>
        <p:nvPicPr>
          <p:cNvPr id="35" name="Picture 3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D6B06EE-10C7-5C48-ADC7-4677A3B5C1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47" r="26600"/>
          <a:stretch/>
        </p:blipFill>
        <p:spPr>
          <a:xfrm>
            <a:off x="6096000" y="4542747"/>
            <a:ext cx="250287" cy="499037"/>
          </a:xfrm>
          <a:prstGeom prst="rect">
            <a:avLst/>
          </a:prstGeom>
        </p:spPr>
      </p:pic>
      <p:pic>
        <p:nvPicPr>
          <p:cNvPr id="36" name="Picture 3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8AF79F5-5775-A846-8126-6AB320B78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47" r="26600"/>
          <a:stretch/>
        </p:blipFill>
        <p:spPr>
          <a:xfrm>
            <a:off x="7280728" y="1825625"/>
            <a:ext cx="250287" cy="499037"/>
          </a:xfrm>
          <a:prstGeom prst="rect">
            <a:avLst/>
          </a:prstGeom>
        </p:spPr>
      </p:pic>
      <p:pic>
        <p:nvPicPr>
          <p:cNvPr id="37" name="Picture 3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F73439E8-75BD-524E-9266-C57EFB1D87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47" r="26600"/>
          <a:stretch/>
        </p:blipFill>
        <p:spPr>
          <a:xfrm>
            <a:off x="8110267" y="5227252"/>
            <a:ext cx="250287" cy="499037"/>
          </a:xfrm>
          <a:prstGeom prst="rect">
            <a:avLst/>
          </a:prstGeom>
        </p:spPr>
      </p:pic>
      <p:pic>
        <p:nvPicPr>
          <p:cNvPr id="38" name="Picture 37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847C53B7-3AE7-4A40-A8CD-C76B44592E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47" r="26600"/>
          <a:stretch/>
        </p:blipFill>
        <p:spPr>
          <a:xfrm>
            <a:off x="9755344" y="2126523"/>
            <a:ext cx="250287" cy="499037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66A88FC-C8C6-5C4F-ADC0-6651CA6CE7FE}"/>
              </a:ext>
            </a:extLst>
          </p:cNvPr>
          <p:cNvCxnSpPr>
            <a:stCxn id="35" idx="3"/>
            <a:endCxn id="18" idx="4"/>
          </p:cNvCxnSpPr>
          <p:nvPr/>
        </p:nvCxnSpPr>
        <p:spPr>
          <a:xfrm flipV="1">
            <a:off x="6346287" y="4119170"/>
            <a:ext cx="288487" cy="673096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EC63B67-0202-254C-89A5-ECBB18620076}"/>
              </a:ext>
            </a:extLst>
          </p:cNvPr>
          <p:cNvCxnSpPr>
            <a:stCxn id="18" idx="6"/>
            <a:endCxn id="34" idx="2"/>
          </p:cNvCxnSpPr>
          <p:nvPr/>
        </p:nvCxnSpPr>
        <p:spPr>
          <a:xfrm>
            <a:off x="7128076" y="3625867"/>
            <a:ext cx="422250" cy="144139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619993E-DEBF-0345-A68F-D048D2363C0D}"/>
              </a:ext>
            </a:extLst>
          </p:cNvPr>
          <p:cNvCxnSpPr>
            <a:stCxn id="34" idx="5"/>
            <a:endCxn id="29" idx="1"/>
          </p:cNvCxnSpPr>
          <p:nvPr/>
        </p:nvCxnSpPr>
        <p:spPr>
          <a:xfrm flipV="1">
            <a:off x="8392448" y="3402975"/>
            <a:ext cx="452046" cy="715849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3F84594-C9DF-734B-BA36-E37EB43244C4}"/>
              </a:ext>
            </a:extLst>
          </p:cNvPr>
          <p:cNvCxnSpPr>
            <a:stCxn id="37" idx="3"/>
            <a:endCxn id="13" idx="2"/>
          </p:cNvCxnSpPr>
          <p:nvPr/>
        </p:nvCxnSpPr>
        <p:spPr>
          <a:xfrm flipV="1">
            <a:off x="8360554" y="4766762"/>
            <a:ext cx="542239" cy="710009"/>
          </a:xfrm>
          <a:prstGeom prst="straightConnector1">
            <a:avLst/>
          </a:prstGeom>
          <a:ln w="38100">
            <a:solidFill>
              <a:srgbClr val="00B0F0"/>
            </a:solidFill>
            <a:headEnd type="oval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DD7D1EC-B38F-9643-B208-7F9FD666C121}"/>
              </a:ext>
            </a:extLst>
          </p:cNvPr>
          <p:cNvCxnSpPr>
            <a:stCxn id="13" idx="7"/>
            <a:endCxn id="23" idx="3"/>
          </p:cNvCxnSpPr>
          <p:nvPr/>
        </p:nvCxnSpPr>
        <p:spPr>
          <a:xfrm flipV="1">
            <a:off x="9744914" y="3651755"/>
            <a:ext cx="271274" cy="766190"/>
          </a:xfrm>
          <a:prstGeom prst="straightConnector1">
            <a:avLst/>
          </a:prstGeom>
          <a:ln w="38100">
            <a:solidFill>
              <a:srgbClr val="00B0F0"/>
            </a:solidFill>
            <a:headEnd type="oval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526CC5A-014D-6B4B-BD7F-AECD00402ABD}"/>
              </a:ext>
            </a:extLst>
          </p:cNvPr>
          <p:cNvCxnSpPr>
            <a:cxnSpLocks/>
            <a:stCxn id="23" idx="7"/>
            <a:endCxn id="27" idx="2"/>
          </p:cNvCxnSpPr>
          <p:nvPr/>
        </p:nvCxnSpPr>
        <p:spPr>
          <a:xfrm flipH="1" flipV="1">
            <a:off x="10615273" y="2364001"/>
            <a:ext cx="98552" cy="590117"/>
          </a:xfrm>
          <a:prstGeom prst="straightConnector1">
            <a:avLst/>
          </a:prstGeom>
          <a:ln w="38100">
            <a:solidFill>
              <a:srgbClr val="00B0F0"/>
            </a:solidFill>
            <a:headEnd type="oval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808D7B5-1A39-FA4F-A41A-ADBC194A876F}"/>
              </a:ext>
            </a:extLst>
          </p:cNvPr>
          <p:cNvCxnSpPr>
            <a:stCxn id="22" idx="1"/>
            <a:endCxn id="13" idx="6"/>
          </p:cNvCxnSpPr>
          <p:nvPr/>
        </p:nvCxnSpPr>
        <p:spPr>
          <a:xfrm flipH="1" flipV="1">
            <a:off x="9889399" y="4766762"/>
            <a:ext cx="600731" cy="387690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878406F-6412-6845-8CF1-CBFC8FE1F665}"/>
              </a:ext>
            </a:extLst>
          </p:cNvPr>
          <p:cNvCxnSpPr>
            <a:stCxn id="13" idx="2"/>
            <a:endCxn id="25" idx="6"/>
          </p:cNvCxnSpPr>
          <p:nvPr/>
        </p:nvCxnSpPr>
        <p:spPr>
          <a:xfrm flipH="1">
            <a:off x="8105365" y="4766762"/>
            <a:ext cx="797428" cy="47831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462D41A-1373-2B44-8B9A-AFD3BA70DAE8}"/>
              </a:ext>
            </a:extLst>
          </p:cNvPr>
          <p:cNvCxnSpPr>
            <a:cxnSpLocks/>
            <a:stCxn id="25" idx="1"/>
            <a:endCxn id="30" idx="3"/>
          </p:cNvCxnSpPr>
          <p:nvPr/>
        </p:nvCxnSpPr>
        <p:spPr>
          <a:xfrm flipH="1">
            <a:off x="6714968" y="4465775"/>
            <a:ext cx="548275" cy="842121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745508F-BEE6-1E47-85FD-58E624915DE6}"/>
              </a:ext>
            </a:extLst>
          </p:cNvPr>
          <p:cNvCxnSpPr>
            <a:stCxn id="36" idx="3"/>
            <a:endCxn id="8" idx="2"/>
          </p:cNvCxnSpPr>
          <p:nvPr/>
        </p:nvCxnSpPr>
        <p:spPr>
          <a:xfrm>
            <a:off x="7531015" y="2075144"/>
            <a:ext cx="623950" cy="300898"/>
          </a:xfrm>
          <a:prstGeom prst="straightConnector1">
            <a:avLst/>
          </a:prstGeom>
          <a:ln w="38100">
            <a:solidFill>
              <a:srgbClr val="667F56"/>
            </a:solidFill>
            <a:headEnd type="oval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7687E2E-CACE-964F-ABB1-ECEBA17C91A1}"/>
              </a:ext>
            </a:extLst>
          </p:cNvPr>
          <p:cNvCxnSpPr>
            <a:stCxn id="8" idx="6"/>
            <a:endCxn id="23" idx="2"/>
          </p:cNvCxnSpPr>
          <p:nvPr/>
        </p:nvCxnSpPr>
        <p:spPr>
          <a:xfrm>
            <a:off x="9141572" y="2376042"/>
            <a:ext cx="730132" cy="926895"/>
          </a:xfrm>
          <a:prstGeom prst="straightConnector1">
            <a:avLst/>
          </a:prstGeom>
          <a:ln w="38100">
            <a:solidFill>
              <a:srgbClr val="667F56"/>
            </a:solidFill>
            <a:headEnd type="oval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B1C3931-E909-F24D-9CB0-9AE74ACE51E2}"/>
              </a:ext>
            </a:extLst>
          </p:cNvPr>
          <p:cNvCxnSpPr>
            <a:stCxn id="38" idx="1"/>
            <a:endCxn id="8" idx="6"/>
          </p:cNvCxnSpPr>
          <p:nvPr/>
        </p:nvCxnSpPr>
        <p:spPr>
          <a:xfrm flipH="1">
            <a:off x="9141572" y="2376042"/>
            <a:ext cx="613772" cy="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03D89E9-8F21-C042-BACF-3DC632A4882B}"/>
              </a:ext>
            </a:extLst>
          </p:cNvPr>
          <p:cNvCxnSpPr>
            <a:cxnSpLocks/>
            <a:stCxn id="8" idx="3"/>
            <a:endCxn id="34" idx="0"/>
          </p:cNvCxnSpPr>
          <p:nvPr/>
        </p:nvCxnSpPr>
        <p:spPr>
          <a:xfrm flipH="1">
            <a:off x="8043630" y="2724860"/>
            <a:ext cx="255820" cy="551843"/>
          </a:xfrm>
          <a:prstGeom prst="straightConnector1">
            <a:avLst/>
          </a:prstGeom>
          <a:ln w="38100">
            <a:solidFill>
              <a:schemeClr val="accent1"/>
            </a:solidFill>
            <a:headEnd type="oval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30118B9-F744-8640-B1CE-132C46235729}"/>
              </a:ext>
            </a:extLst>
          </p:cNvPr>
          <p:cNvCxnSpPr>
            <a:stCxn id="34" idx="1"/>
            <a:endCxn id="31" idx="2"/>
          </p:cNvCxnSpPr>
          <p:nvPr/>
        </p:nvCxnSpPr>
        <p:spPr>
          <a:xfrm flipH="1" flipV="1">
            <a:off x="6730397" y="2369028"/>
            <a:ext cx="964414" cy="1052160"/>
          </a:xfrm>
          <a:prstGeom prst="straightConnector1">
            <a:avLst/>
          </a:prstGeom>
          <a:ln w="38100">
            <a:solidFill>
              <a:schemeClr val="accent1"/>
            </a:solidFill>
            <a:headEnd type="oval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0C0A1B2D-6155-E343-BB0D-D295644E68D6}"/>
              </a:ext>
            </a:extLst>
          </p:cNvPr>
          <p:cNvSpPr/>
          <p:nvPr/>
        </p:nvSpPr>
        <p:spPr>
          <a:xfrm>
            <a:off x="2535452" y="6275447"/>
            <a:ext cx="7121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Next LT Pro" panose="020B0504020202020204" pitchFamily="34" charset="77"/>
              </a:rPr>
              <a:t>Y. Duan and J. Wu, “Spatial-temporal inventory rebalancing for bike sharing systems with worker recruitment, ”IEEE Transactions on Mobile Computing, 2020.</a:t>
            </a:r>
          </a:p>
        </p:txBody>
      </p:sp>
    </p:spTree>
    <p:extLst>
      <p:ext uri="{BB962C8B-B14F-4D97-AF65-F5344CB8AC3E}">
        <p14:creationId xmlns:p14="http://schemas.microsoft.com/office/powerpoint/2010/main" val="50466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0F153-3B7D-AD4F-8B64-03F562589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Hungarian Search (HS)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56B6EE-4CD5-9B40-8511-2433F4914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13" y="7133796"/>
            <a:ext cx="10515600" cy="4351338"/>
          </a:xfrm>
        </p:spPr>
        <p:txBody>
          <a:bodyPr/>
          <a:lstStyle/>
          <a:p>
            <a:endParaRPr lang="en-US">
              <a:latin typeface="Avenir Next LT Pro" panose="020B0504020202020204" pitchFamily="34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AE2D93-6B6E-6041-BF44-03EF04D8252F}"/>
              </a:ext>
            </a:extLst>
          </p:cNvPr>
          <p:cNvSpPr txBox="1">
            <a:spLocks/>
          </p:cNvSpPr>
          <p:nvPr/>
        </p:nvSpPr>
        <p:spPr>
          <a:xfrm>
            <a:off x="412130" y="2060637"/>
            <a:ext cx="5841888" cy="399108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>
                <a:latin typeface="Avenir Next LT Pro" panose="020B0504020202020204" pitchFamily="34" charset="77"/>
              </a:rPr>
              <a:t>Hungarian Search</a:t>
            </a:r>
          </a:p>
          <a:p>
            <a:pPr lvl="1"/>
            <a:r>
              <a:rPr lang="en-US" sz="3300" dirty="0">
                <a:latin typeface="Avenir Next LT Pro" panose="020B0504020202020204" pitchFamily="34" charset="77"/>
              </a:rPr>
              <a:t>Improves a weighted matching</a:t>
            </a:r>
          </a:p>
          <a:p>
            <a:pPr lvl="1"/>
            <a:r>
              <a:rPr lang="en-US" sz="3300" dirty="0">
                <a:latin typeface="Avenir Next LT Pro" panose="020B0504020202020204" pitchFamily="34" charset="77"/>
              </a:rPr>
              <a:t>Iteratively optimizes</a:t>
            </a:r>
          </a:p>
          <a:p>
            <a:pPr marL="457200" lvl="1" indent="0">
              <a:buNone/>
            </a:pPr>
            <a:endParaRPr lang="en-US" sz="1000" dirty="0">
              <a:latin typeface="Avenir Next LT Pro" panose="020B0504020202020204" pitchFamily="34" charset="77"/>
            </a:endParaRPr>
          </a:p>
          <a:p>
            <a:r>
              <a:rPr lang="en-US" sz="3800" dirty="0">
                <a:latin typeface="Avenir Next LT Pro" panose="020B0504020202020204" pitchFamily="34" charset="77"/>
              </a:rPr>
              <a:t>Iteration of HS</a:t>
            </a:r>
          </a:p>
          <a:p>
            <a:pPr lvl="1"/>
            <a:r>
              <a:rPr lang="en-US" sz="3400" dirty="0">
                <a:latin typeface="Avenir Next LT Pro" panose="020B0504020202020204" pitchFamily="34" charset="77"/>
              </a:rPr>
              <a:t>Fix parts of the graph</a:t>
            </a:r>
          </a:p>
          <a:p>
            <a:pPr lvl="1"/>
            <a:r>
              <a:rPr lang="en-US" sz="3400" dirty="0">
                <a:latin typeface="Avenir Next LT Pro" panose="020B0504020202020204" pitchFamily="34" charset="77"/>
              </a:rPr>
              <a:t>Perform a weighted matching</a:t>
            </a:r>
          </a:p>
          <a:p>
            <a:pPr marL="457200" lvl="1" indent="0">
              <a:buNone/>
            </a:pPr>
            <a:r>
              <a:rPr lang="en-US" sz="3400" dirty="0">
                <a:latin typeface="Avenir Next LT Pro" panose="020B0504020202020204" pitchFamily="34" charset="77"/>
              </a:rPr>
              <a:t> </a:t>
            </a:r>
            <a:endParaRPr lang="en-US" sz="1000" dirty="0">
              <a:latin typeface="Avenir Next LT Pro" panose="020B0504020202020204" pitchFamily="34" charset="77"/>
            </a:endParaRPr>
          </a:p>
          <a:p>
            <a:r>
              <a:rPr lang="en-US" sz="3800" dirty="0">
                <a:latin typeface="Avenir Next LT Pro" panose="020B0504020202020204" pitchFamily="34" charset="77"/>
              </a:rPr>
              <a:t>Random Hungarian Search</a:t>
            </a:r>
          </a:p>
          <a:p>
            <a:pPr lvl="1"/>
            <a:r>
              <a:rPr lang="en-US" sz="3400" dirty="0">
                <a:latin typeface="Avenir Next LT Pro" panose="020B0504020202020204" pitchFamily="34" charset="77"/>
              </a:rPr>
              <a:t>Random graph optimized by HS</a:t>
            </a:r>
          </a:p>
          <a:p>
            <a:pPr lvl="1"/>
            <a:endParaRPr lang="en-US" dirty="0">
              <a:latin typeface="Avenir Next LT Pro" panose="020B0504020202020204" pitchFamily="34" charset="77"/>
            </a:endParaRPr>
          </a:p>
        </p:txBody>
      </p: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90577CBF-0433-1F4D-A300-C96C95B24F78}"/>
              </a:ext>
            </a:extLst>
          </p:cNvPr>
          <p:cNvCxnSpPr>
            <a:cxnSpLocks/>
            <a:stCxn id="219" idx="3"/>
            <a:endCxn id="218" idx="1"/>
          </p:cNvCxnSpPr>
          <p:nvPr/>
        </p:nvCxnSpPr>
        <p:spPr>
          <a:xfrm flipV="1">
            <a:off x="7285452" y="2652226"/>
            <a:ext cx="1223442" cy="368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8" name="Picture 217" descr="Shape&#10;&#10;Description automatically generated with low confidence">
            <a:extLst>
              <a:ext uri="{FF2B5EF4-FFF2-40B4-BE49-F238E27FC236}">
                <a16:creationId xmlns:a16="http://schemas.microsoft.com/office/drawing/2014/main" id="{6DBD526A-521B-5B45-9CAE-8565E3678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894" y="2229603"/>
            <a:ext cx="885316" cy="84524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219" name="Picture 218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FEE9A3CD-19C2-7D4E-8FD7-149A6D82B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220" y="2240962"/>
            <a:ext cx="869232" cy="82989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220" name="Picture 219" descr="Shape&#10;&#10;Description automatically generated with low confidence">
            <a:extLst>
              <a:ext uri="{FF2B5EF4-FFF2-40B4-BE49-F238E27FC236}">
                <a16:creationId xmlns:a16="http://schemas.microsoft.com/office/drawing/2014/main" id="{E7473CD8-F0A6-2641-B2E3-F6E10263F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240" y="5084664"/>
            <a:ext cx="885316" cy="845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221" name="Picture 22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79057B25-4840-DE49-AEE2-4C9244BDB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220" y="4127236"/>
            <a:ext cx="869232" cy="8298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222" name="Picture 221" descr="Shape&#10;&#10;Description automatically generated with low confidence">
            <a:extLst>
              <a:ext uri="{FF2B5EF4-FFF2-40B4-BE49-F238E27FC236}">
                <a16:creationId xmlns:a16="http://schemas.microsoft.com/office/drawing/2014/main" id="{66ECB8EF-E055-DE4C-B98B-CEC9AF86D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895" y="4133199"/>
            <a:ext cx="885316" cy="8452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223" name="Picture 22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41E4C2B9-BCF6-204A-97CE-80BCA8FAF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691" y="3179005"/>
            <a:ext cx="869232" cy="829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224" name="Picture 223" descr="Shape&#10;&#10;Description automatically generated with low confidence">
            <a:extLst>
              <a:ext uri="{FF2B5EF4-FFF2-40B4-BE49-F238E27FC236}">
                <a16:creationId xmlns:a16="http://schemas.microsoft.com/office/drawing/2014/main" id="{53D4B336-2284-894A-BC92-11F859D2F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610" y="3180585"/>
            <a:ext cx="885316" cy="862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225" name="Picture 22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270335AE-D6BC-6946-8EB3-6DE31F612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801" y="5083418"/>
            <a:ext cx="869232" cy="8298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1D251-25DA-CA48-BCA7-0FE0BCCAE549}"/>
              </a:ext>
            </a:extLst>
          </p:cNvPr>
          <p:cNvGrpSpPr/>
          <p:nvPr/>
        </p:nvGrpSpPr>
        <p:grpSpPr>
          <a:xfrm>
            <a:off x="10609122" y="2226104"/>
            <a:ext cx="809841" cy="845245"/>
            <a:chOff x="7938372" y="3769201"/>
            <a:chExt cx="621427" cy="64857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624B02-EFA5-D04B-B7E3-89548199BF60}"/>
                </a:ext>
              </a:extLst>
            </p:cNvPr>
            <p:cNvSpPr/>
            <p:nvPr/>
          </p:nvSpPr>
          <p:spPr>
            <a:xfrm>
              <a:off x="7938372" y="3769201"/>
              <a:ext cx="621427" cy="648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45AE833-C23D-9643-A87C-542B31EB77EA}"/>
                </a:ext>
              </a:extLst>
            </p:cNvPr>
            <p:cNvSpPr/>
            <p:nvPr/>
          </p:nvSpPr>
          <p:spPr>
            <a:xfrm>
              <a:off x="7957443" y="3794864"/>
              <a:ext cx="583286" cy="596461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77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DBC4592-F90F-BF44-8D98-EB5E6947A582}"/>
              </a:ext>
            </a:extLst>
          </p:cNvPr>
          <p:cNvGrpSpPr/>
          <p:nvPr/>
        </p:nvGrpSpPr>
        <p:grpSpPr>
          <a:xfrm>
            <a:off x="10613593" y="3193141"/>
            <a:ext cx="809841" cy="845245"/>
            <a:chOff x="7938372" y="3769201"/>
            <a:chExt cx="621427" cy="648570"/>
          </a:xfrm>
          <a:solidFill>
            <a:schemeClr val="bg2">
              <a:lumMod val="75000"/>
            </a:schemeClr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4F8BCE8-728E-1644-9A86-3ABC3CF61A3C}"/>
                </a:ext>
              </a:extLst>
            </p:cNvPr>
            <p:cNvSpPr/>
            <p:nvPr/>
          </p:nvSpPr>
          <p:spPr>
            <a:xfrm>
              <a:off x="7938372" y="3769201"/>
              <a:ext cx="621427" cy="648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D221298-C246-4F41-B00B-46DAF36C6C49}"/>
                </a:ext>
              </a:extLst>
            </p:cNvPr>
            <p:cNvSpPr/>
            <p:nvPr/>
          </p:nvSpPr>
          <p:spPr>
            <a:xfrm>
              <a:off x="7957443" y="3794864"/>
              <a:ext cx="583286" cy="596461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77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DFA638-6C8D-0847-BD15-CCE7CF683B87}"/>
              </a:ext>
            </a:extLst>
          </p:cNvPr>
          <p:cNvGrpSpPr/>
          <p:nvPr/>
        </p:nvGrpSpPr>
        <p:grpSpPr>
          <a:xfrm>
            <a:off x="10607887" y="4134538"/>
            <a:ext cx="809841" cy="845245"/>
            <a:chOff x="7938372" y="3769201"/>
            <a:chExt cx="621427" cy="64857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8A2CCBC-F5DF-F34F-AABB-52C38606DBDC}"/>
                </a:ext>
              </a:extLst>
            </p:cNvPr>
            <p:cNvSpPr/>
            <p:nvPr/>
          </p:nvSpPr>
          <p:spPr>
            <a:xfrm>
              <a:off x="7938372" y="3769201"/>
              <a:ext cx="621427" cy="648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995C1A2-2EE4-FB48-AF7E-8B05CE60D55A}"/>
                </a:ext>
              </a:extLst>
            </p:cNvPr>
            <p:cNvSpPr/>
            <p:nvPr/>
          </p:nvSpPr>
          <p:spPr>
            <a:xfrm>
              <a:off x="7957443" y="3794864"/>
              <a:ext cx="583286" cy="596461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77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163B3C9-D4D0-F24F-AE68-7F3E209D1161}"/>
              </a:ext>
            </a:extLst>
          </p:cNvPr>
          <p:cNvGrpSpPr/>
          <p:nvPr/>
        </p:nvGrpSpPr>
        <p:grpSpPr>
          <a:xfrm>
            <a:off x="10597468" y="5084664"/>
            <a:ext cx="809841" cy="845245"/>
            <a:chOff x="7938372" y="3769201"/>
            <a:chExt cx="621427" cy="64857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417BE67-3B64-C843-904E-98093CC2DFE4}"/>
                </a:ext>
              </a:extLst>
            </p:cNvPr>
            <p:cNvSpPr/>
            <p:nvPr/>
          </p:nvSpPr>
          <p:spPr>
            <a:xfrm>
              <a:off x="7938372" y="3769201"/>
              <a:ext cx="621427" cy="648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8848A20-DADF-E042-9A5D-63507FC24927}"/>
                </a:ext>
              </a:extLst>
            </p:cNvPr>
            <p:cNvSpPr/>
            <p:nvPr/>
          </p:nvSpPr>
          <p:spPr>
            <a:xfrm>
              <a:off x="7957443" y="3794864"/>
              <a:ext cx="583286" cy="596461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77"/>
              </a:endParaRPr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0663CB2-23C1-EE4C-86DC-D7F0D1AFE43E}"/>
              </a:ext>
            </a:extLst>
          </p:cNvPr>
          <p:cNvCxnSpPr>
            <a:cxnSpLocks/>
            <a:stCxn id="221" idx="3"/>
            <a:endCxn id="222" idx="1"/>
          </p:cNvCxnSpPr>
          <p:nvPr/>
        </p:nvCxnSpPr>
        <p:spPr>
          <a:xfrm>
            <a:off x="7285452" y="4542181"/>
            <a:ext cx="1223443" cy="1364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90B000F-5775-4F4A-AA03-42485B5B12DB}"/>
              </a:ext>
            </a:extLst>
          </p:cNvPr>
          <p:cNvCxnSpPr>
            <a:cxnSpLocks/>
            <a:stCxn id="225" idx="3"/>
            <a:endCxn id="220" idx="1"/>
          </p:cNvCxnSpPr>
          <p:nvPr/>
        </p:nvCxnSpPr>
        <p:spPr>
          <a:xfrm>
            <a:off x="7275033" y="5498363"/>
            <a:ext cx="1222207" cy="8924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A395DAB-3A7D-2841-9300-33AA7347B6B5}"/>
              </a:ext>
            </a:extLst>
          </p:cNvPr>
          <p:cNvCxnSpPr>
            <a:cxnSpLocks/>
            <a:stCxn id="218" idx="3"/>
            <a:endCxn id="236" idx="2"/>
          </p:cNvCxnSpPr>
          <p:nvPr/>
        </p:nvCxnSpPr>
        <p:spPr>
          <a:xfrm flipV="1">
            <a:off x="9394210" y="2648216"/>
            <a:ext cx="1239765" cy="401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F761946-272F-2C48-BD1B-E4F8909FB93E}"/>
              </a:ext>
            </a:extLst>
          </p:cNvPr>
          <p:cNvCxnSpPr>
            <a:cxnSpLocks/>
          </p:cNvCxnSpPr>
          <p:nvPr/>
        </p:nvCxnSpPr>
        <p:spPr>
          <a:xfrm flipH="1" flipV="1">
            <a:off x="9389787" y="3621828"/>
            <a:ext cx="1246520" cy="3558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CD8BB1E-F984-7848-A936-C7C4E063067B}"/>
              </a:ext>
            </a:extLst>
          </p:cNvPr>
          <p:cNvCxnSpPr>
            <a:cxnSpLocks/>
          </p:cNvCxnSpPr>
          <p:nvPr/>
        </p:nvCxnSpPr>
        <p:spPr>
          <a:xfrm flipV="1">
            <a:off x="7285452" y="3577966"/>
            <a:ext cx="1227913" cy="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59EF50F-44E2-2246-9364-EDD50F0E4BAA}"/>
              </a:ext>
            </a:extLst>
          </p:cNvPr>
          <p:cNvCxnSpPr>
            <a:cxnSpLocks/>
            <a:stCxn id="222" idx="3"/>
            <a:endCxn id="33" idx="2"/>
          </p:cNvCxnSpPr>
          <p:nvPr/>
        </p:nvCxnSpPr>
        <p:spPr>
          <a:xfrm>
            <a:off x="9394211" y="4555822"/>
            <a:ext cx="1238529" cy="828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7827690-F1DB-1344-A67C-50C6B0995DCC}"/>
              </a:ext>
            </a:extLst>
          </p:cNvPr>
          <p:cNvCxnSpPr>
            <a:cxnSpLocks/>
            <a:stCxn id="220" idx="3"/>
            <a:endCxn id="36" idx="2"/>
          </p:cNvCxnSpPr>
          <p:nvPr/>
        </p:nvCxnSpPr>
        <p:spPr>
          <a:xfrm flipV="1">
            <a:off x="9382556" y="5506776"/>
            <a:ext cx="1239765" cy="51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2E9A2D4-0BA2-A54F-817C-BCB3215C6FF7}"/>
              </a:ext>
            </a:extLst>
          </p:cNvPr>
          <p:cNvSpPr/>
          <p:nvPr/>
        </p:nvSpPr>
        <p:spPr>
          <a:xfrm>
            <a:off x="8508895" y="2226103"/>
            <a:ext cx="2908833" cy="85094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E231AEC-5636-E94F-A650-8FCE8235C959}"/>
              </a:ext>
            </a:extLst>
          </p:cNvPr>
          <p:cNvSpPr/>
          <p:nvPr/>
        </p:nvSpPr>
        <p:spPr>
          <a:xfrm>
            <a:off x="8513367" y="3186245"/>
            <a:ext cx="2904362" cy="85094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A90CE00-8527-1742-B905-F1169CC7E73C}"/>
              </a:ext>
            </a:extLst>
          </p:cNvPr>
          <p:cNvSpPr/>
          <p:nvPr/>
        </p:nvSpPr>
        <p:spPr>
          <a:xfrm>
            <a:off x="8507659" y="4131570"/>
            <a:ext cx="2910069" cy="85094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A691D88-463E-CB4C-A709-689389735B93}"/>
              </a:ext>
            </a:extLst>
          </p:cNvPr>
          <p:cNvSpPr/>
          <p:nvPr/>
        </p:nvSpPr>
        <p:spPr>
          <a:xfrm>
            <a:off x="8491721" y="5083417"/>
            <a:ext cx="2926008" cy="85094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10DD511-B033-6144-8676-5DEF710D1A16}"/>
              </a:ext>
            </a:extLst>
          </p:cNvPr>
          <p:cNvSpPr/>
          <p:nvPr/>
        </p:nvSpPr>
        <p:spPr>
          <a:xfrm>
            <a:off x="6429635" y="2228912"/>
            <a:ext cx="2962291" cy="85094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C646766-9598-254F-9E3A-B996973452DF}"/>
              </a:ext>
            </a:extLst>
          </p:cNvPr>
          <p:cNvSpPr/>
          <p:nvPr/>
        </p:nvSpPr>
        <p:spPr>
          <a:xfrm>
            <a:off x="6420690" y="3177319"/>
            <a:ext cx="2971236" cy="85094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7402141-5B1D-DA4A-AAF8-2CF6991F956E}"/>
              </a:ext>
            </a:extLst>
          </p:cNvPr>
          <p:cNvSpPr/>
          <p:nvPr/>
        </p:nvSpPr>
        <p:spPr>
          <a:xfrm>
            <a:off x="6414983" y="4122644"/>
            <a:ext cx="2976943" cy="85094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F731F79-040B-6E42-8B6B-ED5D2A18821F}"/>
              </a:ext>
            </a:extLst>
          </p:cNvPr>
          <p:cNvSpPr/>
          <p:nvPr/>
        </p:nvSpPr>
        <p:spPr>
          <a:xfrm>
            <a:off x="6399044" y="5074491"/>
            <a:ext cx="2976943" cy="85094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8D2F2DA-DE05-DA41-82F4-7C92A7A432A0}"/>
              </a:ext>
            </a:extLst>
          </p:cNvPr>
          <p:cNvSpPr/>
          <p:nvPr/>
        </p:nvSpPr>
        <p:spPr>
          <a:xfrm>
            <a:off x="10429963" y="5074491"/>
            <a:ext cx="1234862" cy="85094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F0796C4-3E4F-B446-B438-E687732DE24E}"/>
              </a:ext>
            </a:extLst>
          </p:cNvPr>
          <p:cNvSpPr/>
          <p:nvPr/>
        </p:nvSpPr>
        <p:spPr>
          <a:xfrm>
            <a:off x="6270574" y="2230334"/>
            <a:ext cx="1234862" cy="85094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83F882F-FBF3-8542-8485-E839242F5A05}"/>
              </a:ext>
            </a:extLst>
          </p:cNvPr>
          <p:cNvSpPr/>
          <p:nvPr/>
        </p:nvSpPr>
        <p:spPr>
          <a:xfrm>
            <a:off x="6275045" y="3175224"/>
            <a:ext cx="1234862" cy="85094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122E3F2-F783-0141-9966-FCE0EA51A756}"/>
              </a:ext>
            </a:extLst>
          </p:cNvPr>
          <p:cNvSpPr/>
          <p:nvPr/>
        </p:nvSpPr>
        <p:spPr>
          <a:xfrm>
            <a:off x="6275045" y="4118715"/>
            <a:ext cx="1234862" cy="85094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7C695B1-BE00-D649-819B-15C2D8421E53}"/>
              </a:ext>
            </a:extLst>
          </p:cNvPr>
          <p:cNvSpPr/>
          <p:nvPr/>
        </p:nvSpPr>
        <p:spPr>
          <a:xfrm>
            <a:off x="6270574" y="5074490"/>
            <a:ext cx="1234862" cy="85094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FD9C728-36E9-D048-BB58-4E6B15D102E6}"/>
              </a:ext>
            </a:extLst>
          </p:cNvPr>
          <p:cNvSpPr/>
          <p:nvPr/>
        </p:nvSpPr>
        <p:spPr>
          <a:xfrm>
            <a:off x="10440382" y="2224857"/>
            <a:ext cx="1234862" cy="85094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3EA0C99-FC1F-2343-9F83-D5E310099BF1}"/>
              </a:ext>
            </a:extLst>
          </p:cNvPr>
          <p:cNvSpPr/>
          <p:nvPr/>
        </p:nvSpPr>
        <p:spPr>
          <a:xfrm>
            <a:off x="10444853" y="3185997"/>
            <a:ext cx="1234862" cy="85094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1E14289-7DDE-F840-A35E-53AC96203B78}"/>
              </a:ext>
            </a:extLst>
          </p:cNvPr>
          <p:cNvSpPr/>
          <p:nvPr/>
        </p:nvSpPr>
        <p:spPr>
          <a:xfrm>
            <a:off x="10440382" y="4129170"/>
            <a:ext cx="1234862" cy="850941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B23711D-83C6-BC4A-932B-56FB788E647E}"/>
              </a:ext>
            </a:extLst>
          </p:cNvPr>
          <p:cNvSpPr txBox="1"/>
          <p:nvPr/>
        </p:nvSpPr>
        <p:spPr>
          <a:xfrm>
            <a:off x="6429635" y="1796917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Workers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D615440-B127-854E-936C-C0C9855363D3}"/>
              </a:ext>
            </a:extLst>
          </p:cNvPr>
          <p:cNvSpPr txBox="1"/>
          <p:nvPr/>
        </p:nvSpPr>
        <p:spPr>
          <a:xfrm>
            <a:off x="8474746" y="1690688"/>
            <a:ext cx="930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Overflow Stations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9624110-ABA0-5E4D-806D-AB4B93A402CB}"/>
              </a:ext>
            </a:extLst>
          </p:cNvPr>
          <p:cNvSpPr txBox="1"/>
          <p:nvPr/>
        </p:nvSpPr>
        <p:spPr>
          <a:xfrm>
            <a:off x="10496204" y="1702260"/>
            <a:ext cx="10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Underflow Stations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68C09-3830-9248-9158-25D8FEDD05C4}"/>
              </a:ext>
            </a:extLst>
          </p:cNvPr>
          <p:cNvSpPr/>
          <p:nvPr/>
        </p:nvSpPr>
        <p:spPr>
          <a:xfrm>
            <a:off x="2200508" y="631353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venir Next LT Pro" panose="020B0504020202020204" pitchFamily="34" charset="77"/>
              </a:rPr>
              <a:t>G. Huang and A. Lim, “A hybrid genetic algorithm for three-index assignment problem,” in IEEE CEC, vol. 4, 2003, pp.2762–2768.</a:t>
            </a:r>
          </a:p>
        </p:txBody>
      </p:sp>
    </p:spTree>
    <p:extLst>
      <p:ext uri="{BB962C8B-B14F-4D97-AF65-F5344CB8AC3E}">
        <p14:creationId xmlns:p14="http://schemas.microsoft.com/office/powerpoint/2010/main" val="91697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91 1.48148E-6 L -0.00078 0.4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2078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16667E-7 -4.07407E-6 L 0.00052 -0.136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8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29167E-6 -3.7037E-7 L 0.00117 -0.277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40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4.79167E-6 -4.07407E-6 L -0.00104 0.4164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2078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3.125E-6 7.40741E-7 L 0.00079 -0.2763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8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4.375E-6 -3.7037E-7 L 0.00026 0.1377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687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4.79167E-6 -1.85185E-6 L 5E-6 -0.2777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9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3.95833E-6 -3.33333E-6 L -0.00118 0.2733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3727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0.00013 -0.00255 L 0.00131 -0.2759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0FE0A-DE0A-8648-A079-5B509DAA5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Genetic Hungarian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F7791-6C1B-A84C-9DA8-457089104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Genetic Algorithm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Iteratively search for better graphs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Avenir Next LT Pro" panose="020B0504020202020204" pitchFamily="34" charset="77"/>
              </a:rPr>
              <a:t>Optimize with HS</a:t>
            </a:r>
          </a:p>
          <a:p>
            <a:r>
              <a:rPr lang="en-US" dirty="0">
                <a:latin typeface="Avenir Next LT Pro" panose="020B0504020202020204" pitchFamily="34" charset="77"/>
              </a:rPr>
              <a:t>Partially Mapped Crossover</a:t>
            </a:r>
          </a:p>
          <a:p>
            <a:pPr marL="0" indent="0">
              <a:buNone/>
            </a:pPr>
            <a:endParaRPr lang="en-US" dirty="0">
              <a:latin typeface="Avenir Next LT Pro" panose="020B0504020202020204" pitchFamily="34" charset="77"/>
            </a:endParaRPr>
          </a:p>
          <a:p>
            <a:pPr marL="0" indent="0">
              <a:buNone/>
            </a:pPr>
            <a:endParaRPr lang="en-US" dirty="0">
              <a:latin typeface="Avenir Next LT Pro" panose="020B0504020202020204" pitchFamily="34" charset="77"/>
            </a:endParaRPr>
          </a:p>
          <a:p>
            <a:endParaRPr lang="en-US" dirty="0">
              <a:latin typeface="Avenir Next LT Pro" panose="020B0504020202020204" pitchFamily="34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A409D2-7D56-EF4D-857D-B42F38A04142}"/>
              </a:ext>
            </a:extLst>
          </p:cNvPr>
          <p:cNvGrpSpPr/>
          <p:nvPr/>
        </p:nvGrpSpPr>
        <p:grpSpPr>
          <a:xfrm>
            <a:off x="7005675" y="1825624"/>
            <a:ext cx="4572971" cy="3714563"/>
            <a:chOff x="6445770" y="1690688"/>
            <a:chExt cx="4616969" cy="3750302"/>
          </a:xfrm>
        </p:grpSpPr>
        <p:pic>
          <p:nvPicPr>
            <p:cNvPr id="1026" name="Picture 2" descr="Was Darwin a Great Computer Scientist? - Sicara's blog">
              <a:extLst>
                <a:ext uri="{FF2B5EF4-FFF2-40B4-BE49-F238E27FC236}">
                  <a16:creationId xmlns:a16="http://schemas.microsoft.com/office/drawing/2014/main" id="{B94AFA2C-3E56-6748-9569-A62089DD50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7" t="4159" r="8412" b="5860"/>
            <a:stretch/>
          </p:blipFill>
          <p:spPr bwMode="auto">
            <a:xfrm>
              <a:off x="6445770" y="1690688"/>
              <a:ext cx="4616969" cy="3750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447F37-D2E7-2745-8746-F8BA7604CE99}"/>
                </a:ext>
              </a:extLst>
            </p:cNvPr>
            <p:cNvSpPr txBox="1"/>
            <p:nvPr/>
          </p:nvSpPr>
          <p:spPr>
            <a:xfrm>
              <a:off x="6445770" y="3016251"/>
              <a:ext cx="1616765" cy="369332"/>
            </a:xfrm>
            <a:prstGeom prst="rect">
              <a:avLst/>
            </a:prstGeom>
            <a:solidFill>
              <a:srgbClr val="4F81BD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Avenir Next LT Pro" panose="020B0504020202020204" pitchFamily="34" charset="77"/>
                </a:rPr>
                <a:t>HS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D90A559-3940-0E44-B989-C93855C10BDA}"/>
                </a:ext>
              </a:extLst>
            </p:cNvPr>
            <p:cNvSpPr txBox="1"/>
            <p:nvPr/>
          </p:nvSpPr>
          <p:spPr>
            <a:xfrm>
              <a:off x="8789723" y="4676568"/>
              <a:ext cx="1641845" cy="369332"/>
            </a:xfrm>
            <a:prstGeom prst="rect">
              <a:avLst/>
            </a:prstGeom>
            <a:solidFill>
              <a:srgbClr val="4F81BD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Avenir Next LT Pro" panose="020B0504020202020204" pitchFamily="34" charset="77"/>
                </a:rPr>
                <a:t>Selection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EE28AA-AADD-8A41-871F-E48BDF23DB5E}"/>
                </a:ext>
              </a:extLst>
            </p:cNvPr>
            <p:cNvSpPr txBox="1"/>
            <p:nvPr/>
          </p:nvSpPr>
          <p:spPr>
            <a:xfrm>
              <a:off x="9342784" y="2846975"/>
              <a:ext cx="1641846" cy="646331"/>
            </a:xfrm>
            <a:prstGeom prst="rect">
              <a:avLst/>
            </a:prstGeom>
            <a:solidFill>
              <a:srgbClr val="4F81BD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Avenir Next LT Pro" panose="020B0504020202020204" pitchFamily="34" charset="77"/>
                </a:rPr>
                <a:t>Evaluate Individuals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90A00E-18D3-4046-B51E-4D33580F1BE5}"/>
                </a:ext>
              </a:extLst>
            </p:cNvPr>
            <p:cNvSpPr txBox="1"/>
            <p:nvPr/>
          </p:nvSpPr>
          <p:spPr>
            <a:xfrm>
              <a:off x="7911548" y="1823569"/>
              <a:ext cx="1616765" cy="646331"/>
            </a:xfrm>
            <a:prstGeom prst="rect">
              <a:avLst/>
            </a:prstGeom>
            <a:solidFill>
              <a:srgbClr val="4F81BD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Avenir Next LT Pro" panose="020B0504020202020204" pitchFamily="34" charset="77"/>
                </a:rPr>
                <a:t>New Generation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50923F-33CB-7E48-9DF9-F40B3F9B2847}"/>
                </a:ext>
              </a:extLst>
            </p:cNvPr>
            <p:cNvSpPr txBox="1"/>
            <p:nvPr/>
          </p:nvSpPr>
          <p:spPr>
            <a:xfrm>
              <a:off x="7010399" y="4676568"/>
              <a:ext cx="1641845" cy="369332"/>
            </a:xfrm>
            <a:prstGeom prst="rect">
              <a:avLst/>
            </a:prstGeom>
            <a:solidFill>
              <a:srgbClr val="4F81BD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Avenir Next LT Pro" panose="020B0504020202020204" pitchFamily="34" charset="77"/>
                </a:rPr>
                <a:t>Reproduction</a:t>
              </a:r>
            </a:p>
          </p:txBody>
        </p:sp>
      </p:grpSp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12B233D-F571-EF45-8E05-DE8621834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92" y="3781418"/>
            <a:ext cx="4887202" cy="13994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BC3F0EB-33E0-D444-805A-3E7A3B268008}"/>
              </a:ext>
            </a:extLst>
          </p:cNvPr>
          <p:cNvSpPr/>
          <p:nvPr/>
        </p:nvSpPr>
        <p:spPr>
          <a:xfrm>
            <a:off x="5340626" y="4108174"/>
            <a:ext cx="636104" cy="21998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>
            <a:extLst>
              <a:ext uri="{FF2B5EF4-FFF2-40B4-BE49-F238E27FC236}">
                <a16:creationId xmlns:a16="http://schemas.microsoft.com/office/drawing/2014/main" id="{67B4BFB8-0C26-9A40-AE0E-B794C5BD4774}"/>
              </a:ext>
            </a:extLst>
          </p:cNvPr>
          <p:cNvSpPr/>
          <p:nvPr/>
        </p:nvSpPr>
        <p:spPr>
          <a:xfrm>
            <a:off x="3301818" y="4267886"/>
            <a:ext cx="275201" cy="369332"/>
          </a:xfrm>
          <a:prstGeom prst="upDownArrow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-Down Arrow 17">
            <a:extLst>
              <a:ext uri="{FF2B5EF4-FFF2-40B4-BE49-F238E27FC236}">
                <a16:creationId xmlns:a16="http://schemas.microsoft.com/office/drawing/2014/main" id="{D857BAB7-FDA2-B94A-93C9-A839F6F020AA}"/>
              </a:ext>
            </a:extLst>
          </p:cNvPr>
          <p:cNvSpPr/>
          <p:nvPr/>
        </p:nvSpPr>
        <p:spPr>
          <a:xfrm>
            <a:off x="3664265" y="4268957"/>
            <a:ext cx="275201" cy="369332"/>
          </a:xfrm>
          <a:prstGeom prst="upDownArrow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-Down Arrow 18">
            <a:extLst>
              <a:ext uri="{FF2B5EF4-FFF2-40B4-BE49-F238E27FC236}">
                <a16:creationId xmlns:a16="http://schemas.microsoft.com/office/drawing/2014/main" id="{AE03BCEF-8BEF-0846-9E6B-A6B0A38C26D9}"/>
              </a:ext>
            </a:extLst>
          </p:cNvPr>
          <p:cNvSpPr/>
          <p:nvPr/>
        </p:nvSpPr>
        <p:spPr>
          <a:xfrm>
            <a:off x="4026712" y="4267886"/>
            <a:ext cx="275201" cy="369332"/>
          </a:xfrm>
          <a:prstGeom prst="upDownArrow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7026FC-0FBA-304B-9C24-D8FC1BE7471B}"/>
              </a:ext>
            </a:extLst>
          </p:cNvPr>
          <p:cNvSpPr/>
          <p:nvPr/>
        </p:nvSpPr>
        <p:spPr>
          <a:xfrm>
            <a:off x="3048000" y="633478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venir Next LT Pro" panose="020B0504020202020204" pitchFamily="34" charset="77"/>
              </a:rPr>
              <a:t>G. Huang and A. Lim, “A hybrid genetic algorithm for three-index assignment problem,” </a:t>
            </a:r>
            <a:r>
              <a:rPr lang="en-US" dirty="0" err="1">
                <a:latin typeface="Avenir Next LT Pro" panose="020B0504020202020204" pitchFamily="34" charset="77"/>
              </a:rPr>
              <a:t>inIEEE</a:t>
            </a:r>
            <a:r>
              <a:rPr lang="en-US" dirty="0">
                <a:latin typeface="Avenir Next LT Pro" panose="020B0504020202020204" pitchFamily="34" charset="77"/>
              </a:rPr>
              <a:t> CEC, vol. 4, 2003, pp.2762–2768.</a:t>
            </a:r>
          </a:p>
        </p:txBody>
      </p:sp>
    </p:spTree>
    <p:extLst>
      <p:ext uri="{BB962C8B-B14F-4D97-AF65-F5344CB8AC3E}">
        <p14:creationId xmlns:p14="http://schemas.microsoft.com/office/powerpoint/2010/main" val="3977075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4F215-636A-2441-8714-0FFBF513A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Initialized Round Search (IRS) [Proposed]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F171B-C215-CD4E-86C2-AF22A48BA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6209371" cy="3602038"/>
          </a:xfrm>
        </p:spPr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Algorithm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Run TRM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Run HS on the results</a:t>
            </a:r>
          </a:p>
          <a:p>
            <a:pPr marL="457200" lvl="1" indent="0">
              <a:buNone/>
            </a:pPr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Speed of TRM</a:t>
            </a: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Performance of HS</a:t>
            </a: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Still 3-approximate</a:t>
            </a:r>
          </a:p>
          <a:p>
            <a:pPr marL="0" indent="0">
              <a:buNone/>
            </a:pPr>
            <a:endParaRPr lang="en-US" dirty="0">
              <a:latin typeface="Avenir Next LT Pro" panose="020B0504020202020204" pitchFamily="34" charset="77"/>
            </a:endParaRPr>
          </a:p>
          <a:p>
            <a:endParaRPr lang="en-US" dirty="0">
              <a:latin typeface="Avenir Next LT Pro" panose="020B0504020202020204" pitchFamily="34" charset="77"/>
            </a:endParaRPr>
          </a:p>
          <a:p>
            <a:endParaRPr lang="en-US" dirty="0">
              <a:latin typeface="Avenir Next LT Pro" panose="020B0504020202020204" pitchFamily="34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167D9E-C16B-DE4B-8254-A3F9916AEB52}"/>
              </a:ext>
            </a:extLst>
          </p:cNvPr>
          <p:cNvGrpSpPr/>
          <p:nvPr/>
        </p:nvGrpSpPr>
        <p:grpSpPr>
          <a:xfrm>
            <a:off x="7047571" y="2430088"/>
            <a:ext cx="3215251" cy="3024936"/>
            <a:chOff x="7416677" y="2798762"/>
            <a:chExt cx="2485124" cy="2338026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3D8D235-187D-1B43-A6A7-E868D627CBF1}"/>
                </a:ext>
              </a:extLst>
            </p:cNvPr>
            <p:cNvSpPr/>
            <p:nvPr/>
          </p:nvSpPr>
          <p:spPr>
            <a:xfrm>
              <a:off x="7416677" y="2798762"/>
              <a:ext cx="2485124" cy="93949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venir Next LT Pro" panose="020B0504020202020204" pitchFamily="34" charset="77"/>
                </a:rPr>
                <a:t>Good Initialization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8449632-C3CF-F442-A94D-65A4DA6EA23D}"/>
                </a:ext>
              </a:extLst>
            </p:cNvPr>
            <p:cNvSpPr/>
            <p:nvPr/>
          </p:nvSpPr>
          <p:spPr>
            <a:xfrm>
              <a:off x="7416677" y="4197297"/>
              <a:ext cx="2485124" cy="93949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venir Next LT Pro" panose="020B0504020202020204" pitchFamily="34" charset="77"/>
                </a:rPr>
                <a:t>Hungarian Search</a:t>
              </a:r>
            </a:p>
          </p:txBody>
        </p:sp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7329550E-9613-764A-8604-15AFADDB6D1C}"/>
                </a:ext>
              </a:extLst>
            </p:cNvPr>
            <p:cNvSpPr/>
            <p:nvPr/>
          </p:nvSpPr>
          <p:spPr>
            <a:xfrm>
              <a:off x="8479808" y="3794980"/>
              <a:ext cx="349891" cy="362725"/>
            </a:xfrm>
            <a:prstGeom prst="downArrow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686663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5952C-999E-6E47-B84E-D863C5D41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Local Ratio (LR)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2671F-843D-3F49-AD41-D565AF3DC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4882" cy="4351338"/>
          </a:xfrm>
        </p:spPr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Creates an order of edges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Avenir Next LT Pro" panose="020B0504020202020204" pitchFamily="34" charset="77"/>
              </a:rPr>
              <a:t>Linear programming</a:t>
            </a: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Local Ratio Subroutine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Recursive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Prunes bad edges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Adds first edge in ordering to matching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611240-892F-CA41-9A45-A85CAA17AD19}"/>
              </a:ext>
            </a:extLst>
          </p:cNvPr>
          <p:cNvGrpSpPr/>
          <p:nvPr/>
        </p:nvGrpSpPr>
        <p:grpSpPr>
          <a:xfrm>
            <a:off x="6096000" y="2109142"/>
            <a:ext cx="5171790" cy="3054661"/>
            <a:chOff x="6182010" y="1690688"/>
            <a:chExt cx="5171790" cy="3054661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699C982D-22AC-4747-B2A9-FFF50AF6B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03" t="38248" r="6012" b="3935"/>
            <a:stretch/>
          </p:blipFill>
          <p:spPr>
            <a:xfrm>
              <a:off x="6357633" y="2906899"/>
              <a:ext cx="4996167" cy="1838450"/>
            </a:xfrm>
            <a:prstGeom prst="rect">
              <a:avLst/>
            </a:prstGeom>
          </p:spPr>
        </p:pic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9B200FE4-F6E3-CB4E-BB11-708E3D17A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114" t="1" r="54796" b="66994"/>
            <a:stretch/>
          </p:blipFill>
          <p:spPr>
            <a:xfrm>
              <a:off x="6182010" y="1690688"/>
              <a:ext cx="978208" cy="1049485"/>
            </a:xfrm>
            <a:prstGeom prst="rect">
              <a:avLst/>
            </a:prstGeom>
          </p:spPr>
        </p:pic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884FEEA5-4B52-5143-BB9A-760460C09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919" t="1" r="-11683" b="61006"/>
            <a:stretch/>
          </p:blipFill>
          <p:spPr>
            <a:xfrm>
              <a:off x="7532250" y="1690688"/>
              <a:ext cx="3821550" cy="1239904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390D5CD-FA17-7C4F-9375-12FE1159A13D}"/>
              </a:ext>
            </a:extLst>
          </p:cNvPr>
          <p:cNvSpPr/>
          <p:nvPr/>
        </p:nvSpPr>
        <p:spPr>
          <a:xfrm>
            <a:off x="2895372" y="6275248"/>
            <a:ext cx="67525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Next LT Pro" panose="020B0504020202020204" pitchFamily="34" charset="77"/>
              </a:rPr>
              <a:t>Y. H. Chan and L. C. Lau, “On linear and semidefinite programming relaxations for hypergraph matching,” Math. Program, vol. 135, no. 1, pp. 123–148, 2012.</a:t>
            </a:r>
          </a:p>
        </p:txBody>
      </p:sp>
    </p:spTree>
    <p:extLst>
      <p:ext uri="{BB962C8B-B14F-4D97-AF65-F5344CB8AC3E}">
        <p14:creationId xmlns:p14="http://schemas.microsoft.com/office/powerpoint/2010/main" val="1236207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8DC0E-B039-B549-B8BF-B4F479101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Set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1583B-7F94-F849-8E7A-71C681187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611097"/>
            <a:ext cx="8669482" cy="4706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NYC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Boston</a:t>
            </a:r>
            <a:r>
              <a:rPr lang="en-US" dirty="0"/>
              <a:t>, and </a:t>
            </a:r>
            <a:r>
              <a:rPr lang="en-US" dirty="0">
                <a:solidFill>
                  <a:schemeClr val="accent1"/>
                </a:solidFill>
              </a:rPr>
              <a:t>Washington DC </a:t>
            </a:r>
            <a:r>
              <a:rPr lang="en-US" dirty="0"/>
              <a:t>data sets </a:t>
            </a:r>
          </a:p>
          <a:p>
            <a:pPr lvl="1"/>
            <a:r>
              <a:rPr lang="en-US" dirty="0"/>
              <a:t>May 2021</a:t>
            </a:r>
          </a:p>
          <a:p>
            <a:r>
              <a:rPr lang="en-US" dirty="0"/>
              <a:t>Random workers</a:t>
            </a:r>
          </a:p>
          <a:p>
            <a:pPr lvl="1"/>
            <a:r>
              <a:rPr lang="en-US" dirty="0"/>
              <a:t> Within 500m of stations</a:t>
            </a:r>
          </a:p>
          <a:p>
            <a:r>
              <a:rPr lang="en-US" dirty="0"/>
              <a:t>Time slices </a:t>
            </a:r>
          </a:p>
          <a:p>
            <a:pPr lvl="1"/>
            <a:r>
              <a:rPr lang="en-US" dirty="0"/>
              <a:t>100-400 nodes</a:t>
            </a:r>
          </a:p>
          <a:p>
            <a:r>
              <a:rPr lang="en-US" dirty="0"/>
              <a:t>Workers per overflow/underflow target</a:t>
            </a:r>
          </a:p>
          <a:p>
            <a:pPr lvl="1"/>
            <a:r>
              <a:rPr lang="en-US" dirty="0"/>
              <a:t>1/5-5x</a:t>
            </a:r>
          </a:p>
          <a:p>
            <a:r>
              <a:rPr lang="en-US" dirty="0"/>
              <a:t>Trials per data set</a:t>
            </a:r>
          </a:p>
          <a:p>
            <a:pPr lvl="1"/>
            <a:r>
              <a:rPr lang="en-US" dirty="0"/>
              <a:t>62</a:t>
            </a:r>
          </a:p>
          <a:p>
            <a:endParaRPr lang="en-US" dirty="0"/>
          </a:p>
        </p:txBody>
      </p:sp>
      <p:pic>
        <p:nvPicPr>
          <p:cNvPr id="6146" name="Picture 2" descr="Royalty Free Tower Clip Art, Vector Images &amp; Illustrations ...">
            <a:extLst>
              <a:ext uri="{FF2B5EF4-FFF2-40B4-BE49-F238E27FC236}">
                <a16:creationId xmlns:a16="http://schemas.microsoft.com/office/drawing/2014/main" id="{2B4C546B-D66F-F040-B698-1949E9DE3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2" r="22053"/>
          <a:stretch/>
        </p:blipFill>
        <p:spPr bwMode="auto">
          <a:xfrm>
            <a:off x="8530131" y="1788716"/>
            <a:ext cx="2262041" cy="420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443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45DC1-B540-A54B-9937-BD48E3206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Detour Distance</a:t>
            </a:r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A87FA826-2DDC-C345-B6ED-CEFB629A4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058" y="2204765"/>
            <a:ext cx="3624901" cy="3624901"/>
          </a:xfr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CC89466-1591-2F4B-A631-5CACF39C1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549" y="2204764"/>
            <a:ext cx="3624902" cy="3624902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743A7C41-175C-2C4B-97E1-798D3CD92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7040" y="2204764"/>
            <a:ext cx="3624902" cy="362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85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BA0B0-810C-8444-9CB3-6599D1379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Run-Times</a:t>
            </a:r>
          </a:p>
        </p:txBody>
      </p:sp>
      <p:pic>
        <p:nvPicPr>
          <p:cNvPr id="5" name="Content Placeholder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DCC4FBA3-D170-1F45-9B18-515430C8B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803" y="1690688"/>
            <a:ext cx="3668712" cy="3668712"/>
          </a:xfrm>
        </p:spPr>
      </p:pic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37B53D2D-FF17-0D47-A8C1-82729DE94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515" y="1690688"/>
            <a:ext cx="3668712" cy="3668712"/>
          </a:xfrm>
          <a:prstGeom prst="rect">
            <a:avLst/>
          </a:prstGeom>
        </p:spPr>
      </p:pic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517D7AEC-F7BE-5549-ABC7-FFCDB66EE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670" y="1690688"/>
            <a:ext cx="3668712" cy="366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18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4D2AD-E466-8247-9C5A-222DCC212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Overview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9FE1A-90AE-154A-8AD6-14EC72D69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What is Bike Sharing System?</a:t>
            </a:r>
          </a:p>
          <a:p>
            <a:r>
              <a:rPr lang="en-US" dirty="0">
                <a:latin typeface="Avenir Next LT Pro" panose="020B0504020202020204" pitchFamily="34" charset="77"/>
                <a:cs typeface="Al Bayan Plain" pitchFamily="2" charset="-78"/>
              </a:rPr>
              <a:t>Rebalancing</a:t>
            </a:r>
          </a:p>
          <a:p>
            <a:r>
              <a:rPr lang="en-US" dirty="0">
                <a:latin typeface="Avenir Next LT Pro" panose="020B0504020202020204" pitchFamily="34" charset="77"/>
                <a:cs typeface="Al Bayan Plain" pitchFamily="2" charset="-78"/>
              </a:rPr>
              <a:t>Worker Assignment Problem</a:t>
            </a:r>
          </a:p>
          <a:p>
            <a:r>
              <a:rPr lang="en-US" dirty="0">
                <a:latin typeface="Avenir Next LT Pro" panose="020B0504020202020204" pitchFamily="34" charset="77"/>
                <a:cs typeface="Al Bayan Plain" pitchFamily="2" charset="-78"/>
              </a:rPr>
              <a:t>Graph Matching</a:t>
            </a:r>
          </a:p>
          <a:p>
            <a:r>
              <a:rPr lang="en-US" dirty="0">
                <a:latin typeface="Avenir Next LT Pro" panose="020B0504020202020204" pitchFamily="34" charset="77"/>
                <a:cs typeface="Al Bayan Plain" pitchFamily="2" charset="-78"/>
              </a:rPr>
              <a:t>Algorithms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  <a:cs typeface="Al Bayan Plain" pitchFamily="2" charset="-78"/>
              </a:rPr>
              <a:t>TRM, LR, HS, GHS, IRS</a:t>
            </a:r>
          </a:p>
          <a:p>
            <a:r>
              <a:rPr lang="en-US" dirty="0">
                <a:latin typeface="Avenir Next LT Pro" panose="020B0504020202020204" pitchFamily="34" charset="77"/>
                <a:cs typeface="Al Bayan Plain" pitchFamily="2" charset="-78"/>
              </a:rPr>
              <a:t>Conclusions</a:t>
            </a:r>
          </a:p>
        </p:txBody>
      </p:sp>
      <p:pic>
        <p:nvPicPr>
          <p:cNvPr id="5124" name="Picture 4" descr="Folded Map | Free SVG">
            <a:extLst>
              <a:ext uri="{FF2B5EF4-FFF2-40B4-BE49-F238E27FC236}">
                <a16:creationId xmlns:a16="http://schemas.microsoft.com/office/drawing/2014/main" id="{C2B25269-FD04-6A4F-B170-CABA0E7FC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4" t="33584" r="32723" b="32584"/>
          <a:stretch/>
        </p:blipFill>
        <p:spPr bwMode="auto">
          <a:xfrm>
            <a:off x="6899564" y="1582806"/>
            <a:ext cx="3798316" cy="36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156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ADA32-CF99-FF44-9A95-1833B599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11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Algorithm Performance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12C81D-C47D-C743-A75F-9AAB884DC970}"/>
              </a:ext>
            </a:extLst>
          </p:cNvPr>
          <p:cNvGrpSpPr/>
          <p:nvPr/>
        </p:nvGrpSpPr>
        <p:grpSpPr>
          <a:xfrm>
            <a:off x="331535" y="2229210"/>
            <a:ext cx="3962944" cy="3390390"/>
            <a:chOff x="994508" y="1922690"/>
            <a:chExt cx="5205570" cy="445348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233B0A5-3AEF-E84C-9544-19C4C4518292}"/>
                </a:ext>
              </a:extLst>
            </p:cNvPr>
            <p:cNvCxnSpPr/>
            <p:nvPr/>
          </p:nvCxnSpPr>
          <p:spPr>
            <a:xfrm>
              <a:off x="1225341" y="5740391"/>
              <a:ext cx="49747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AFD5424-3CF3-6849-AE58-EE5FB168AFBC}"/>
                </a:ext>
              </a:extLst>
            </p:cNvPr>
            <p:cNvCxnSpPr/>
            <p:nvPr/>
          </p:nvCxnSpPr>
          <p:spPr>
            <a:xfrm flipV="1">
              <a:off x="1454529" y="2248638"/>
              <a:ext cx="0" cy="37883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3234829-189C-C048-905B-8C1E23D58362}"/>
                </a:ext>
              </a:extLst>
            </p:cNvPr>
            <p:cNvSpPr/>
            <p:nvPr/>
          </p:nvSpPr>
          <p:spPr>
            <a:xfrm>
              <a:off x="2609654" y="4614351"/>
              <a:ext cx="1072589" cy="107258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venir Next LT Pro" panose="020B0504020202020204" pitchFamily="34" charset="77"/>
                </a:rPr>
                <a:t>GHS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E161EAC-A7BF-1B43-A3AB-0C428A8FE3FB}"/>
                </a:ext>
              </a:extLst>
            </p:cNvPr>
            <p:cNvSpPr/>
            <p:nvPr/>
          </p:nvSpPr>
          <p:spPr>
            <a:xfrm>
              <a:off x="3877256" y="2655161"/>
              <a:ext cx="1072589" cy="10725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venir Next LT Pro" panose="020B0504020202020204" pitchFamily="34" charset="77"/>
                </a:rPr>
                <a:t>IRS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B343D2C-E919-6F48-B1C1-CE6C8E762B27}"/>
                </a:ext>
              </a:extLst>
            </p:cNvPr>
            <p:cNvSpPr/>
            <p:nvPr/>
          </p:nvSpPr>
          <p:spPr>
            <a:xfrm>
              <a:off x="1683719" y="1922690"/>
              <a:ext cx="1072589" cy="107258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venir Next LT Pro" panose="020B0504020202020204" pitchFamily="34" charset="77"/>
                </a:rPr>
                <a:t>TRM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D5C19FE-F898-CE4D-8491-34E491B82C64}"/>
                </a:ext>
              </a:extLst>
            </p:cNvPr>
            <p:cNvSpPr/>
            <p:nvPr/>
          </p:nvSpPr>
          <p:spPr>
            <a:xfrm>
              <a:off x="4727681" y="4377949"/>
              <a:ext cx="1072589" cy="107258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venir Next LT Pro" panose="020B0504020202020204" pitchFamily="34" charset="77"/>
                </a:rPr>
                <a:t>LR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342C38A-6EAF-9C45-A453-419D6538D97D}"/>
                </a:ext>
              </a:extLst>
            </p:cNvPr>
            <p:cNvSpPr/>
            <p:nvPr/>
          </p:nvSpPr>
          <p:spPr>
            <a:xfrm>
              <a:off x="3080068" y="3453159"/>
              <a:ext cx="1072589" cy="107258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venir Next LT Pro" panose="020B0504020202020204" pitchFamily="34" charset="77"/>
                </a:rPr>
                <a:t>HS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7B347A-28A2-C64A-AF54-015EF87C63C4}"/>
                </a:ext>
              </a:extLst>
            </p:cNvPr>
            <p:cNvSpPr txBox="1"/>
            <p:nvPr/>
          </p:nvSpPr>
          <p:spPr>
            <a:xfrm>
              <a:off x="2878700" y="5769751"/>
              <a:ext cx="1748106" cy="606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venir Next LT Pro" panose="020B0504020202020204" pitchFamily="34" charset="77"/>
                </a:rPr>
                <a:t>Optimal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E1E0E2-A2A5-7B44-B198-494EC3F9E84C}"/>
                </a:ext>
              </a:extLst>
            </p:cNvPr>
            <p:cNvSpPr txBox="1"/>
            <p:nvPr/>
          </p:nvSpPr>
          <p:spPr>
            <a:xfrm rot="16200000">
              <a:off x="674549" y="3712810"/>
              <a:ext cx="1101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venir Next LT Pro" panose="020B0504020202020204" pitchFamily="34" charset="77"/>
                </a:rPr>
                <a:t>Speed</a:t>
              </a:r>
            </a:p>
          </p:txBody>
        </p:sp>
      </p:grp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E36533C-6C34-364A-8F67-BF68FC477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869" y="2603300"/>
            <a:ext cx="3588188" cy="2311621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2E9BB723-68E6-7348-8296-E116CBCEE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490" y="2603300"/>
            <a:ext cx="3876710" cy="2234809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B5462CCB-EF2A-6E4A-A573-851286A25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595" y="2268494"/>
            <a:ext cx="2222500" cy="431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CB8AED-B6A2-CC48-8DEA-5C50CC40E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5490" y="2364713"/>
            <a:ext cx="3556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02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C715B-B925-EB46-803F-76CDFD2EB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Worker Feedback Loop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476E34D-0A22-794A-96BC-1A2AF6637F99}"/>
              </a:ext>
            </a:extLst>
          </p:cNvPr>
          <p:cNvGrpSpPr/>
          <p:nvPr/>
        </p:nvGrpSpPr>
        <p:grpSpPr>
          <a:xfrm>
            <a:off x="1196120" y="1931894"/>
            <a:ext cx="4416111" cy="3870513"/>
            <a:chOff x="998784" y="1690688"/>
            <a:chExt cx="5350699" cy="46896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0A77582-D54F-724B-969C-83C985629903}"/>
                </a:ext>
              </a:extLst>
            </p:cNvPr>
            <p:cNvSpPr/>
            <p:nvPr/>
          </p:nvSpPr>
          <p:spPr>
            <a:xfrm>
              <a:off x="2581988" y="1690688"/>
              <a:ext cx="1956722" cy="195672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dirty="0">
                  <a:solidFill>
                    <a:schemeClr val="tx1"/>
                  </a:solidFill>
                  <a:latin typeface="Avenir Next LT Pro" panose="020B0504020202020204" pitchFamily="34" charset="77"/>
                </a:rPr>
                <a:t>More Workers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A639BE0-13AE-184F-93A4-2FFE9D20B6B1}"/>
                </a:ext>
              </a:extLst>
            </p:cNvPr>
            <p:cNvSpPr/>
            <p:nvPr/>
          </p:nvSpPr>
          <p:spPr>
            <a:xfrm>
              <a:off x="4259987" y="4423601"/>
              <a:ext cx="1956722" cy="195672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latin typeface="Avenir Next LT Pro" panose="020B0504020202020204" pitchFamily="34" charset="77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457F88A-21F7-5142-A6F1-9C467A7D8678}"/>
                </a:ext>
              </a:extLst>
            </p:cNvPr>
            <p:cNvSpPr/>
            <p:nvPr/>
          </p:nvSpPr>
          <p:spPr>
            <a:xfrm>
              <a:off x="998784" y="4423601"/>
              <a:ext cx="1956722" cy="195672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dirty="0">
                  <a:solidFill>
                    <a:schemeClr val="tx1"/>
                  </a:solidFill>
                  <a:latin typeface="Avenir Next LT Pro" panose="020B0504020202020204" pitchFamily="34" charset="77"/>
                </a:rPr>
                <a:t>Happier Workers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C1AAD80-2460-F045-9856-A82A73A6C18D}"/>
                </a:ext>
              </a:extLst>
            </p:cNvPr>
            <p:cNvCxnSpPr>
              <a:cxnSpLocks/>
            </p:cNvCxnSpPr>
            <p:nvPr/>
          </p:nvCxnSpPr>
          <p:spPr>
            <a:xfrm>
              <a:off x="4153364" y="3565830"/>
              <a:ext cx="592690" cy="867234"/>
            </a:xfrm>
            <a:prstGeom prst="straightConnector1">
              <a:avLst/>
            </a:prstGeom>
            <a:ln w="193675">
              <a:headEnd w="lg" len="lg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19FC81-EE7E-BD49-9EB6-D96D8CF8F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8817" y="5440972"/>
              <a:ext cx="1144547" cy="0"/>
            </a:xfrm>
            <a:prstGeom prst="straightConnector1">
              <a:avLst/>
            </a:prstGeom>
            <a:ln w="193675">
              <a:headEnd w="lg" len="lg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39BCFCB-A4DD-854D-A959-7D114D0868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2128" y="3565830"/>
              <a:ext cx="566689" cy="867234"/>
            </a:xfrm>
            <a:prstGeom prst="straightConnector1">
              <a:avLst/>
            </a:prstGeom>
            <a:ln w="193675">
              <a:headEnd w="lg" len="lg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DC13363-BF3B-E14D-B4C7-C93926989C42}"/>
                </a:ext>
              </a:extLst>
            </p:cNvPr>
            <p:cNvSpPr/>
            <p:nvPr/>
          </p:nvSpPr>
          <p:spPr>
            <a:xfrm>
              <a:off x="4153365" y="4991760"/>
              <a:ext cx="2196118" cy="820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>
                  <a:solidFill>
                    <a:schemeClr val="tx1"/>
                  </a:solidFill>
                  <a:latin typeface="Avenir Next LT Pro" panose="020B0504020202020204" pitchFamily="34" charset="77"/>
                </a:rPr>
                <a:t>Better Assignments</a:t>
              </a:r>
            </a:p>
          </p:txBody>
        </p:sp>
      </p:grpSp>
      <p:pic>
        <p:nvPicPr>
          <p:cNvPr id="31" name="Picture 30" descr="Chart&#10;&#10;Description automatically generated">
            <a:extLst>
              <a:ext uri="{FF2B5EF4-FFF2-40B4-BE49-F238E27FC236}">
                <a16:creationId xmlns:a16="http://schemas.microsoft.com/office/drawing/2014/main" id="{D9AE4BDA-0B61-024F-BC92-ACE81D3AD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196" y="1716298"/>
            <a:ext cx="4405319" cy="440531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BEBD0C7-C360-8F4A-8C0A-BFFEFF796F7C}"/>
              </a:ext>
            </a:extLst>
          </p:cNvPr>
          <p:cNvSpPr/>
          <p:nvPr/>
        </p:nvSpPr>
        <p:spPr>
          <a:xfrm>
            <a:off x="8159668" y="5802407"/>
            <a:ext cx="3037668" cy="6664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0E1C6F-3622-404B-9ED7-C42CCE1E523C}"/>
              </a:ext>
            </a:extLst>
          </p:cNvPr>
          <p:cNvSpPr/>
          <p:nvPr/>
        </p:nvSpPr>
        <p:spPr>
          <a:xfrm>
            <a:off x="9248324" y="2060881"/>
            <a:ext cx="2182515" cy="35766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05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0A04C-A567-6045-A9A0-134EB010D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How Many Targets?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35EEE-4F42-144F-A722-B24E017B2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44268" cy="4351338"/>
          </a:xfrm>
        </p:spPr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Too Few Workers = Poor Rebalancing</a:t>
            </a: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Less Detour = More Satisfaction</a:t>
            </a: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More workers = Better Assignments </a:t>
            </a: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Balance worker/target ratio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3EAE090-836D-6F46-944E-7E52DB99A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637" y="970748"/>
            <a:ext cx="4727526" cy="472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99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C028-DB14-7A45-80D4-676DBC25B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Simulation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F3A4F-AEBF-A645-937F-B77640262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TRM provides speed</a:t>
            </a: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Local Ratio provides accuracy</a:t>
            </a: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IRS provides a good balance</a:t>
            </a: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Worker Feedback Loop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Manage station targets</a:t>
            </a:r>
          </a:p>
        </p:txBody>
      </p:sp>
      <p:pic>
        <p:nvPicPr>
          <p:cNvPr id="3074" name="Picture 2" descr="Speedometer Tachometer Speed · Free vector graphic on Pixabay">
            <a:extLst>
              <a:ext uri="{FF2B5EF4-FFF2-40B4-BE49-F238E27FC236}">
                <a16:creationId xmlns:a16="http://schemas.microsoft.com/office/drawing/2014/main" id="{9DAB974D-554E-9A4F-B618-3394276C6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85" y="1999280"/>
            <a:ext cx="2570724" cy="257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265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B9BD-03A9-6641-84A4-C262A4B68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3012F-3A1D-DD4D-B2DE-DF18DE759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47481" cy="4351338"/>
          </a:xfrm>
        </p:spPr>
        <p:txBody>
          <a:bodyPr/>
          <a:lstStyle/>
          <a:p>
            <a:r>
              <a:rPr lang="en-US" dirty="0"/>
              <a:t>Bike sharing systems </a:t>
            </a:r>
          </a:p>
          <a:p>
            <a:pPr lvl="1"/>
            <a:r>
              <a:rPr lang="en-US" dirty="0"/>
              <a:t>Rebalancing is a major issue</a:t>
            </a:r>
          </a:p>
          <a:p>
            <a:pPr lvl="1"/>
            <a:endParaRPr lang="en-US" sz="800" dirty="0"/>
          </a:p>
          <a:p>
            <a:r>
              <a:rPr lang="en-US" dirty="0"/>
              <a:t>Graph theory solutions</a:t>
            </a:r>
          </a:p>
          <a:p>
            <a:endParaRPr lang="en-US" sz="800" dirty="0"/>
          </a:p>
          <a:p>
            <a:r>
              <a:rPr lang="en-US" dirty="0"/>
              <a:t>Introduced algorithms to BSS</a:t>
            </a:r>
          </a:p>
          <a:p>
            <a:endParaRPr lang="en-US" sz="800" dirty="0"/>
          </a:p>
          <a:p>
            <a:r>
              <a:rPr lang="en-US" dirty="0"/>
              <a:t>IRS: a good speed-performance trade-off</a:t>
            </a:r>
          </a:p>
        </p:txBody>
      </p:sp>
      <p:pic>
        <p:nvPicPr>
          <p:cNvPr id="4098" name="Picture 2" descr="램프 빛 조명 랜 - Pixabay의 무료 이미지">
            <a:extLst>
              <a:ext uri="{FF2B5EF4-FFF2-40B4-BE49-F238E27FC236}">
                <a16:creationId xmlns:a16="http://schemas.microsoft.com/office/drawing/2014/main" id="{32C8DC98-4140-9143-AC0A-834C41AB6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421" y="1575450"/>
            <a:ext cx="2851078" cy="285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501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27253-D171-2747-9CC5-CECFA30C1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245" y="408890"/>
            <a:ext cx="4202761" cy="1140151"/>
          </a:xfrm>
        </p:spPr>
        <p:txBody>
          <a:bodyPr/>
          <a:lstStyle/>
          <a:p>
            <a:pPr algn="ctr"/>
            <a:r>
              <a:rPr lang="en-US" dirty="0">
                <a:latin typeface="Avenir Next LT Pro" panose="020B0504020202020204" pitchFamily="34" charset="77"/>
              </a:rPr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7847A-8DF0-E041-8E94-3F4812C2E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6449109"/>
            <a:ext cx="10515600" cy="150018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77"/>
              </a:rPr>
              <a:t>This research was supported in part by NSF REU site grant CNS 1757533.</a:t>
            </a:r>
          </a:p>
        </p:txBody>
      </p:sp>
      <p:pic>
        <p:nvPicPr>
          <p:cNvPr id="1026" name="Picture 2" descr="Question Mark Frequently · Free vector graphic on Pixabay">
            <a:extLst>
              <a:ext uri="{FF2B5EF4-FFF2-40B4-BE49-F238E27FC236}">
                <a16:creationId xmlns:a16="http://schemas.microsoft.com/office/drawing/2014/main" id="{C782CAE2-685A-B040-ADC1-FAC36EDE6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1956161"/>
            <a:ext cx="3425825" cy="342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FF3E687-32D9-464C-B3E1-3BB7BA15C49B}"/>
              </a:ext>
            </a:extLst>
          </p:cNvPr>
          <p:cNvSpPr txBox="1">
            <a:spLocks/>
          </p:cNvSpPr>
          <p:nvPr/>
        </p:nvSpPr>
        <p:spPr>
          <a:xfrm>
            <a:off x="561505" y="5942517"/>
            <a:ext cx="10515600" cy="81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77"/>
              </a:rPr>
              <a:t>Emails: tjohnson360@gatech.edu;     </a:t>
            </a:r>
            <a:r>
              <a:rPr lang="en-US" dirty="0" err="1">
                <a:solidFill>
                  <a:schemeClr val="tx1"/>
                </a:solidFill>
                <a:latin typeface="Avenir Next LT Pro" panose="020B0504020202020204" pitchFamily="34" charset="77"/>
              </a:rPr>
              <a:t>jiewu@temple.edu</a:t>
            </a: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479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B8748-D10D-FE4D-B3EE-37C329D37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6669484" cy="81042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Bike Sharing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BE49D-C2A1-ED42-A7B4-2BBC20570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17664" cy="4351338"/>
          </a:xfrm>
        </p:spPr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Bike Sharing Systems (BSS)</a:t>
            </a: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solidFill>
                  <a:schemeClr val="accent1"/>
                </a:solidFill>
                <a:latin typeface="Avenir Next LT Pro" panose="020B0504020202020204" pitchFamily="34" charset="77"/>
              </a:rPr>
              <a:t>Docked</a:t>
            </a:r>
            <a:r>
              <a:rPr lang="en-US" dirty="0">
                <a:latin typeface="Avenir Next LT Pro" panose="020B0504020202020204" pitchFamily="34" charset="77"/>
              </a:rPr>
              <a:t> vs </a:t>
            </a:r>
            <a:r>
              <a:rPr lang="en-US" dirty="0">
                <a:solidFill>
                  <a:schemeClr val="accent1"/>
                </a:solidFill>
                <a:latin typeface="Avenir Next LT Pro" panose="020B0504020202020204" pitchFamily="34" charset="77"/>
              </a:rPr>
              <a:t>Dock-less</a:t>
            </a:r>
          </a:p>
          <a:p>
            <a:endParaRPr lang="en-US" sz="800" dirty="0">
              <a:solidFill>
                <a:schemeClr val="accent1"/>
              </a:solidFill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Benefits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Exercise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Eco-Friendly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Reduce Traffic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Cheap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Low Infrastructure</a:t>
            </a:r>
          </a:p>
        </p:txBody>
      </p:sp>
      <p:pic>
        <p:nvPicPr>
          <p:cNvPr id="1026" name="Picture 2" descr="Bicycle-sharing system - Wikipedia">
            <a:extLst>
              <a:ext uri="{FF2B5EF4-FFF2-40B4-BE49-F238E27FC236}">
                <a16:creationId xmlns:a16="http://schemas.microsoft.com/office/drawing/2014/main" id="{C88A8A72-C9C0-0340-9B4F-68B462162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15" y="3429000"/>
            <a:ext cx="3893627" cy="283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Plan for Dockless Bike Share — Alta Planning + Design">
            <a:extLst>
              <a:ext uri="{FF2B5EF4-FFF2-40B4-BE49-F238E27FC236}">
                <a16:creationId xmlns:a16="http://schemas.microsoft.com/office/drawing/2014/main" id="{65C05104-A859-C94B-BF7D-53D5105A6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15" y="681037"/>
            <a:ext cx="3942834" cy="264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E8EE4B-7798-BE4A-B77F-5179CA992C5D}"/>
              </a:ext>
            </a:extLst>
          </p:cNvPr>
          <p:cNvSpPr/>
          <p:nvPr/>
        </p:nvSpPr>
        <p:spPr>
          <a:xfrm>
            <a:off x="7959712" y="6372095"/>
            <a:ext cx="35285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K, P. (n.d.). </a:t>
            </a:r>
            <a:r>
              <a:rPr lang="en-US" sz="1000" i="1" dirty="0">
                <a:solidFill>
                  <a:srgbClr val="000000"/>
                </a:solidFill>
              </a:rPr>
              <a:t>Melbourne City Bikes</a:t>
            </a:r>
            <a:r>
              <a:rPr lang="en-US" sz="1000" dirty="0">
                <a:solidFill>
                  <a:srgbClr val="000000"/>
                </a:solidFill>
              </a:rPr>
              <a:t>. photograph, Melbourne. </a:t>
            </a:r>
            <a:endParaRPr lang="en-US" sz="10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01BFCD-4249-8145-8964-94E2CF8B7D97}"/>
              </a:ext>
            </a:extLst>
          </p:cNvPr>
          <p:cNvSpPr/>
          <p:nvPr/>
        </p:nvSpPr>
        <p:spPr>
          <a:xfrm>
            <a:off x="7673939" y="370643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Alta Planning + Design. </a:t>
            </a:r>
            <a:r>
              <a:rPr lang="en-US" sz="1000" i="1" dirty="0" err="1"/>
              <a:t>LimeBike</a:t>
            </a:r>
            <a:r>
              <a:rPr lang="en-US" sz="1000" i="1" dirty="0"/>
              <a:t> in Seattle, Washington</a:t>
            </a:r>
            <a:r>
              <a:rPr lang="en-US" sz="1000" dirty="0"/>
              <a:t>. Seattle</a:t>
            </a:r>
          </a:p>
        </p:txBody>
      </p:sp>
    </p:spTree>
    <p:extLst>
      <p:ext uri="{BB962C8B-B14F-4D97-AF65-F5344CB8AC3E}">
        <p14:creationId xmlns:p14="http://schemas.microsoft.com/office/powerpoint/2010/main" val="2522288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7BFE0-FFCC-8F41-BF89-0E98EFD8D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What is Rebalancing?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FFC2E2C-BC1A-5148-A6C4-9805588D6F2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7241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Next LT Pro" panose="020B0504020202020204" pitchFamily="34" charset="77"/>
              </a:rPr>
              <a:t>Variable demand at stations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Time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Location</a:t>
            </a:r>
          </a:p>
          <a:p>
            <a:pPr lvl="1"/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solidFill>
                  <a:schemeClr val="accent1"/>
                </a:solidFill>
                <a:latin typeface="Avenir Next LT Pro" panose="020B0504020202020204" pitchFamily="34" charset="77"/>
              </a:rPr>
              <a:t>Overflow</a:t>
            </a:r>
            <a:r>
              <a:rPr lang="en-US" dirty="0">
                <a:latin typeface="Avenir Next LT Pro" panose="020B0504020202020204" pitchFamily="34" charset="77"/>
              </a:rPr>
              <a:t>/</a:t>
            </a:r>
            <a:r>
              <a:rPr lang="en-US" dirty="0">
                <a:solidFill>
                  <a:schemeClr val="accent1"/>
                </a:solidFill>
                <a:latin typeface="Avenir Next LT Pro" panose="020B0504020202020204" pitchFamily="34" charset="77"/>
              </a:rPr>
              <a:t>Underflow</a:t>
            </a:r>
            <a:r>
              <a:rPr lang="en-US" dirty="0">
                <a:latin typeface="Avenir Next LT Pro" panose="020B0504020202020204" pitchFamily="34" charset="77"/>
              </a:rPr>
              <a:t> stations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Stations with too many bikes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Stations with not enough bikes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B5953386-AB4F-384C-9B1B-DB3468104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r="15962"/>
          <a:stretch/>
        </p:blipFill>
        <p:spPr bwMode="auto">
          <a:xfrm>
            <a:off x="7074236" y="1139825"/>
            <a:ext cx="4279564" cy="441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6A8625F-DB3B-6945-97DC-30EEBD346ADC}"/>
              </a:ext>
            </a:extLst>
          </p:cNvPr>
          <p:cNvSpPr/>
          <p:nvPr/>
        </p:nvSpPr>
        <p:spPr>
          <a:xfrm>
            <a:off x="6794450" y="572293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err="1"/>
              <a:t>Gwenneth</a:t>
            </a:r>
            <a:r>
              <a:rPr lang="en-US" sz="1000" dirty="0"/>
              <a:t> Leech</a:t>
            </a:r>
            <a:r>
              <a:rPr lang="en-US" sz="1000" i="1" dirty="0"/>
              <a:t>.</a:t>
            </a:r>
            <a:r>
              <a:rPr lang="en-US" sz="1000" b="1" dirty="0"/>
              <a:t>  </a:t>
            </a:r>
            <a:r>
              <a:rPr lang="en-US" sz="1000" i="1" dirty="0"/>
              <a:t>Empty bike docking station at Spring and Lafayette</a:t>
            </a:r>
            <a:r>
              <a:rPr lang="en-US" sz="1000" dirty="0"/>
              <a:t>. New York City</a:t>
            </a:r>
          </a:p>
        </p:txBody>
      </p:sp>
    </p:spTree>
    <p:extLst>
      <p:ext uri="{BB962C8B-B14F-4D97-AF65-F5344CB8AC3E}">
        <p14:creationId xmlns:p14="http://schemas.microsoft.com/office/powerpoint/2010/main" val="213350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9039-C28C-6E4A-8DD2-AECE4687D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Avenir Next LT Pro" panose="020B0504020202020204" pitchFamily="34" charset="77"/>
              </a:rPr>
              <a:t>Trucks</a:t>
            </a:r>
            <a:r>
              <a:rPr lang="en-US" dirty="0">
                <a:latin typeface="Avenir Next LT Pro" panose="020B0504020202020204" pitchFamily="34" charset="77"/>
              </a:rPr>
              <a:t> for Rebalancing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08472-84F6-1449-9C4C-D5D278FE0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1049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 LT Pro" panose="020B0504020202020204" pitchFamily="34" charset="77"/>
              </a:rPr>
              <a:t>Optimal Hamiltonian Path</a:t>
            </a: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Traveling Salesman</a:t>
            </a: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Advantages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Centralized</a:t>
            </a:r>
          </a:p>
          <a:p>
            <a:pPr lvl="1"/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Disadvantages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Expensive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Cause Traffic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Pollution</a:t>
            </a:r>
          </a:p>
        </p:txBody>
      </p:sp>
      <p:pic>
        <p:nvPicPr>
          <p:cNvPr id="4100" name="Picture 4" descr="Postcards from Quito: Exploring Ecuador&amp;#39;s capital by bike">
            <a:extLst>
              <a:ext uri="{FF2B5EF4-FFF2-40B4-BE49-F238E27FC236}">
                <a16:creationId xmlns:a16="http://schemas.microsoft.com/office/drawing/2014/main" id="{8EBF3ECD-5530-E447-9C0A-E03967BEE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r="11369"/>
          <a:stretch/>
        </p:blipFill>
        <p:spPr bwMode="auto">
          <a:xfrm>
            <a:off x="6289249" y="1690688"/>
            <a:ext cx="5181810" cy="39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C2DA1A-40CD-FF42-9CA9-0DC42BF0C906}"/>
              </a:ext>
            </a:extLst>
          </p:cNvPr>
          <p:cNvSpPr/>
          <p:nvPr/>
        </p:nvSpPr>
        <p:spPr>
          <a:xfrm>
            <a:off x="7074558" y="5845713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Ted Timmons</a:t>
            </a:r>
            <a:r>
              <a:rPr lang="en-US" sz="1000" i="1" dirty="0"/>
              <a:t>.</a:t>
            </a:r>
            <a:r>
              <a:rPr lang="en-US" sz="1000" b="1" dirty="0"/>
              <a:t>  </a:t>
            </a:r>
            <a:r>
              <a:rPr lang="en-US" sz="1000" i="1" dirty="0" err="1"/>
              <a:t>BiciQuito</a:t>
            </a:r>
            <a:r>
              <a:rPr lang="en-US" sz="1000" i="1" dirty="0"/>
              <a:t> bikeshare rebalancing truck</a:t>
            </a:r>
            <a:r>
              <a:rPr lang="en-US" sz="1000" dirty="0"/>
              <a:t>. Quito</a:t>
            </a:r>
          </a:p>
        </p:txBody>
      </p:sp>
    </p:spTree>
    <p:extLst>
      <p:ext uri="{BB962C8B-B14F-4D97-AF65-F5344CB8AC3E}">
        <p14:creationId xmlns:p14="http://schemas.microsoft.com/office/powerpoint/2010/main" val="2399804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4423B-B95F-D349-AC09-764584119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Crowdsourcing with </a:t>
            </a:r>
            <a:r>
              <a:rPr lang="en-US" dirty="0">
                <a:solidFill>
                  <a:schemeClr val="accent1"/>
                </a:solidFill>
                <a:latin typeface="Avenir Next LT Pro" panose="020B0504020202020204" pitchFamily="34" charset="77"/>
              </a:rPr>
              <a:t>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0A03-A2AD-F347-B62F-CEB031BBF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266" y="1825625"/>
            <a:ext cx="7625443" cy="4351338"/>
          </a:xfrm>
        </p:spPr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Use existing users for rebalancing</a:t>
            </a: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Incentive model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Rewards for stations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Free rides, prizes, etc.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Any user can rebalance </a:t>
            </a:r>
          </a:p>
          <a:p>
            <a:pPr lvl="1"/>
            <a:endParaRPr lang="en-US" sz="9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Assignment model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Hire workers 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Assign stations</a:t>
            </a:r>
          </a:p>
          <a:p>
            <a:pPr lvl="1"/>
            <a:endParaRPr lang="en-US" dirty="0">
              <a:latin typeface="Avenir Next LT Pro" panose="020B0504020202020204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F62CC-CD46-564D-AF52-58B760479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18" y="874714"/>
            <a:ext cx="3314124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36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d Alarm Clock Design - Free Clip Art">
            <a:extLst>
              <a:ext uri="{FF2B5EF4-FFF2-40B4-BE49-F238E27FC236}">
                <a16:creationId xmlns:a16="http://schemas.microsoft.com/office/drawing/2014/main" id="{0338EEAC-96C0-7343-909F-44612526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875" y="2502448"/>
            <a:ext cx="3799176" cy="332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73D192-D9AD-2242-92A6-07D369E53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Temporal vs Spatial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AE25E-649D-8A4F-AD15-FA648CB0D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93385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 LT Pro" panose="020B0504020202020204" pitchFamily="34" charset="77"/>
              </a:rPr>
              <a:t>Rebalancing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Divide into spatial and temporal domains</a:t>
            </a:r>
          </a:p>
          <a:p>
            <a:pPr lvl="1"/>
            <a:endParaRPr lang="en-US" sz="9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Temporal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Predict station usage and workers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Divide into time slices</a:t>
            </a:r>
          </a:p>
          <a:p>
            <a:pPr lvl="1"/>
            <a:endParaRPr lang="en-US" sz="9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Spatial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Create incentives/assignments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Use temporal predictions 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Static problem in each time slice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606CB5-BD62-5847-9957-100882DF467C}"/>
              </a:ext>
            </a:extLst>
          </p:cNvPr>
          <p:cNvSpPr/>
          <p:nvPr/>
        </p:nvSpPr>
        <p:spPr>
          <a:xfrm rot="5196417">
            <a:off x="8313820" y="2750049"/>
            <a:ext cx="5057678" cy="18122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Best Best Earth Clipart #4321 - Clipartion.com">
            <a:extLst>
              <a:ext uri="{FF2B5EF4-FFF2-40B4-BE49-F238E27FC236}">
                <a16:creationId xmlns:a16="http://schemas.microsoft.com/office/drawing/2014/main" id="{303BA980-7EA0-4640-A8C6-545695AF1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3"/>
          <a:stretch/>
        </p:blipFill>
        <p:spPr bwMode="auto">
          <a:xfrm>
            <a:off x="9788463" y="2672273"/>
            <a:ext cx="1791972" cy="306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605584-90FD-524C-BBA7-E4E3CA2017B9}"/>
              </a:ext>
            </a:extLst>
          </p:cNvPr>
          <p:cNvSpPr txBox="1"/>
          <p:nvPr/>
        </p:nvSpPr>
        <p:spPr>
          <a:xfrm>
            <a:off x="14301216" y="283464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0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EC959-CE3B-2641-8E2D-B061DD93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Worker Assignment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BF5E8-3D93-E043-AF83-018471505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67572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 LT Pro" panose="020B0504020202020204" pitchFamily="34" charset="77"/>
              </a:rPr>
              <a:t>Optimal assignment of worker and stations</a:t>
            </a:r>
          </a:p>
          <a:p>
            <a:endParaRPr lang="en-US" sz="9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Partial Assignments</a:t>
            </a: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solidFill>
                  <a:schemeClr val="accent1"/>
                </a:solidFill>
                <a:latin typeface="Avenir Next LT Pro" panose="020B0504020202020204" pitchFamily="34" charset="77"/>
              </a:rPr>
              <a:t>NP-Hard</a:t>
            </a:r>
            <a:endParaRPr lang="en-US" dirty="0">
              <a:latin typeface="Avenir Next LT Pro" panose="020B0504020202020204" pitchFamily="34" charset="77"/>
            </a:endParaRP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Same number overflow and underflow targets</a:t>
            </a:r>
          </a:p>
          <a:p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Any number of workers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20D0032-E957-EF48-9216-9AF8572AD4B0}"/>
              </a:ext>
            </a:extLst>
          </p:cNvPr>
          <p:cNvGrpSpPr/>
          <p:nvPr/>
        </p:nvGrpSpPr>
        <p:grpSpPr>
          <a:xfrm>
            <a:off x="6450802" y="2042601"/>
            <a:ext cx="4643034" cy="3642102"/>
            <a:chOff x="5312076" y="1348221"/>
            <a:chExt cx="6791784" cy="53537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C8E5E59-5429-4B4B-8284-34C8D6BE9FFD}"/>
                </a:ext>
              </a:extLst>
            </p:cNvPr>
            <p:cNvGrpSpPr/>
            <p:nvPr/>
          </p:nvGrpSpPr>
          <p:grpSpPr>
            <a:xfrm>
              <a:off x="8138026" y="1383257"/>
              <a:ext cx="1354127" cy="1397480"/>
              <a:chOff x="2391597" y="4817296"/>
              <a:chExt cx="1906701" cy="1967746"/>
            </a:xfrm>
          </p:grpSpPr>
          <p:pic>
            <p:nvPicPr>
              <p:cNvPr id="5" name="Picture 4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C1AC61A5-BCB4-B949-9897-CC538F658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55627" y="4817296"/>
                <a:ext cx="848285" cy="848285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EF8EEA6-C11F-0741-A66D-AE9898659380}"/>
                  </a:ext>
                </a:extLst>
              </p:cNvPr>
              <p:cNvSpPr/>
              <p:nvPr/>
            </p:nvSpPr>
            <p:spPr>
              <a:xfrm>
                <a:off x="2391597" y="4878341"/>
                <a:ext cx="1906701" cy="190670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enir Next LT Pro" panose="020B0504020202020204" pitchFamily="34" charset="77"/>
                </a:endParaRPr>
              </a:p>
            </p:txBody>
          </p:sp>
          <p:pic>
            <p:nvPicPr>
              <p:cNvPr id="7" name="Picture 6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D8A52896-DB25-074C-92B6-BF97DFF1F3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03700" y="5327597"/>
                <a:ext cx="848285" cy="848285"/>
              </a:xfrm>
              <a:prstGeom prst="rect">
                <a:avLst/>
              </a:prstGeom>
            </p:spPr>
          </p:pic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6734D99E-048D-5C46-9921-F9AC2BA2A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20805" y="5898942"/>
                <a:ext cx="848285" cy="848285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A8C89E2-AC1E-514A-B518-2D11D1034273}"/>
                </a:ext>
              </a:extLst>
            </p:cNvPr>
            <p:cNvGrpSpPr/>
            <p:nvPr/>
          </p:nvGrpSpPr>
          <p:grpSpPr>
            <a:xfrm>
              <a:off x="9164427" y="4664544"/>
              <a:ext cx="1354127" cy="1397480"/>
              <a:chOff x="2383175" y="646869"/>
              <a:chExt cx="1906701" cy="1967746"/>
            </a:xfrm>
          </p:grpSpPr>
          <p:pic>
            <p:nvPicPr>
              <p:cNvPr id="10" name="Picture 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14DFD-B910-394A-A572-2718B2A4D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47204" y="646869"/>
                <a:ext cx="848285" cy="848285"/>
              </a:xfrm>
              <a:prstGeom prst="rect">
                <a:avLst/>
              </a:prstGeom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0F59277-5C06-BC47-9C7B-B838015E43BC}"/>
                  </a:ext>
                </a:extLst>
              </p:cNvPr>
              <p:cNvSpPr/>
              <p:nvPr/>
            </p:nvSpPr>
            <p:spPr>
              <a:xfrm>
                <a:off x="2383175" y="707914"/>
                <a:ext cx="1906701" cy="190670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enir Next LT Pro" panose="020B0504020202020204" pitchFamily="34" charset="77"/>
                </a:endParaRPr>
              </a:p>
            </p:txBody>
          </p:sp>
          <p:pic>
            <p:nvPicPr>
              <p:cNvPr id="12" name="Picture 11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2589ACDB-0882-3B46-8EC7-018569819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95277" y="1157170"/>
                <a:ext cx="848285" cy="848285"/>
              </a:xfrm>
              <a:prstGeom prst="rect">
                <a:avLst/>
              </a:prstGeom>
            </p:spPr>
          </p:pic>
          <p:pic>
            <p:nvPicPr>
              <p:cNvPr id="13" name="Picture 12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1A5F90C7-7193-464A-82DC-2F2ED6CF8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96663" y="1185349"/>
                <a:ext cx="848285" cy="848285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76EEC4E-3612-FA48-8DCA-704E3994D3BB}"/>
                </a:ext>
              </a:extLst>
            </p:cNvPr>
            <p:cNvGrpSpPr/>
            <p:nvPr/>
          </p:nvGrpSpPr>
          <p:grpSpPr>
            <a:xfrm>
              <a:off x="5374484" y="3098655"/>
              <a:ext cx="1354127" cy="1397479"/>
              <a:chOff x="2391597" y="2723103"/>
              <a:chExt cx="1906701" cy="1967745"/>
            </a:xfrm>
          </p:grpSpPr>
          <p:pic>
            <p:nvPicPr>
              <p:cNvPr id="15" name="Picture 14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A0A3B99D-5D1C-424E-8573-A1E769046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55627" y="2723103"/>
                <a:ext cx="848285" cy="848285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F6269BA-99A5-6D4D-A1D5-0B65FABF4446}"/>
                  </a:ext>
                </a:extLst>
              </p:cNvPr>
              <p:cNvSpPr/>
              <p:nvPr/>
            </p:nvSpPr>
            <p:spPr>
              <a:xfrm>
                <a:off x="2391597" y="2784147"/>
                <a:ext cx="1906701" cy="190670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enir Next LT Pro" panose="020B0504020202020204" pitchFamily="34" charset="77"/>
                </a:endParaRPr>
              </a:p>
            </p:txBody>
          </p:sp>
          <p:pic>
            <p:nvPicPr>
              <p:cNvPr id="17" name="Picture 16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A1367ECC-DF04-3440-B420-0AB93A0EA6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03700" y="3233403"/>
                <a:ext cx="848285" cy="848285"/>
              </a:xfrm>
              <a:prstGeom prst="rect">
                <a:avLst/>
              </a:prstGeom>
            </p:spPr>
          </p:pic>
          <p:pic>
            <p:nvPicPr>
              <p:cNvPr id="18" name="Picture 1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E84D64B-6EA6-EA43-B9BA-224ECA295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20805" y="3804748"/>
                <a:ext cx="848285" cy="848285"/>
              </a:xfrm>
              <a:prstGeom prst="rect">
                <a:avLst/>
              </a:prstGeom>
            </p:spPr>
          </p:pic>
          <p:pic>
            <p:nvPicPr>
              <p:cNvPr id="19" name="Picture 18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5E23E683-F111-734B-B2C0-FAACA45DB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05085" y="3261582"/>
                <a:ext cx="848285" cy="848285"/>
              </a:xfrm>
              <a:prstGeom prst="rect">
                <a:avLst/>
              </a:prstGeom>
            </p:spPr>
          </p:pic>
        </p:grpSp>
        <p:pic>
          <p:nvPicPr>
            <p:cNvPr id="20" name="Picture 19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C556332C-CFF9-2840-8F45-EE9566A43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247" r="26600"/>
            <a:stretch/>
          </p:blipFill>
          <p:spPr>
            <a:xfrm>
              <a:off x="11343063" y="5574602"/>
              <a:ext cx="343521" cy="684933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403EF0B-5766-CF4F-9400-AB651AFD0088}"/>
                </a:ext>
              </a:extLst>
            </p:cNvPr>
            <p:cNvSpPr/>
            <p:nvPr/>
          </p:nvSpPr>
          <p:spPr>
            <a:xfrm>
              <a:off x="10494266" y="2698782"/>
              <a:ext cx="1354127" cy="135412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77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9ACD594-C604-4C4C-A6B5-D18220B0E73A}"/>
                </a:ext>
              </a:extLst>
            </p:cNvPr>
            <p:cNvGrpSpPr/>
            <p:nvPr/>
          </p:nvGrpSpPr>
          <p:grpSpPr>
            <a:xfrm>
              <a:off x="6715822" y="4773546"/>
              <a:ext cx="1354127" cy="1354127"/>
              <a:chOff x="6746035" y="4878341"/>
              <a:chExt cx="1906701" cy="1906701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1D1EE13-559E-274D-9CF1-1C5840248EA0}"/>
                  </a:ext>
                </a:extLst>
              </p:cNvPr>
              <p:cNvSpPr/>
              <p:nvPr/>
            </p:nvSpPr>
            <p:spPr>
              <a:xfrm>
                <a:off x="6746035" y="4878341"/>
                <a:ext cx="1906701" cy="190670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enir Next LT Pro" panose="020B0504020202020204" pitchFamily="34" charset="77"/>
                </a:endParaRPr>
              </a:p>
            </p:txBody>
          </p:sp>
          <p:pic>
            <p:nvPicPr>
              <p:cNvPr id="24" name="Picture 23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0E1CE5F3-F217-B042-A3FC-16192902AC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75243" y="5898942"/>
                <a:ext cx="848285" cy="848285"/>
              </a:xfrm>
              <a:prstGeom prst="rect">
                <a:avLst/>
              </a:prstGeom>
            </p:spPr>
          </p:pic>
        </p:grpSp>
        <p:pic>
          <p:nvPicPr>
            <p:cNvPr id="25" name="Picture 2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311908B-27EB-C244-A182-5CED1D448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9428" y="1376357"/>
              <a:ext cx="710790" cy="710790"/>
            </a:xfrm>
            <a:prstGeom prst="rect">
              <a:avLst/>
            </a:prstGeom>
          </p:spPr>
        </p:pic>
        <p:pic>
          <p:nvPicPr>
            <p:cNvPr id="26" name="Picture 2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305A26B1-DCC7-8041-A950-95A6472DA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93070" y="4702532"/>
              <a:ext cx="710790" cy="710790"/>
            </a:xfrm>
            <a:prstGeom prst="rect">
              <a:avLst/>
            </a:prstGeom>
          </p:spPr>
        </p:pic>
        <p:pic>
          <p:nvPicPr>
            <p:cNvPr id="27" name="Picture 2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5A825CD2-099E-CE46-837E-B8FB2678C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4410" y="3157754"/>
              <a:ext cx="710790" cy="71079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872E140-C34A-6647-B01C-8EE0071B7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0826" y="5772278"/>
              <a:ext cx="710790" cy="710790"/>
            </a:xfrm>
            <a:prstGeom prst="rect">
              <a:avLst/>
            </a:prstGeom>
          </p:spPr>
        </p:pic>
        <p:pic>
          <p:nvPicPr>
            <p:cNvPr id="29" name="Picture 2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B8D0190-D0D6-4340-8ACD-248DF1619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7397" y="1383257"/>
              <a:ext cx="710790" cy="71079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4D0D044-8A49-CA41-8B7D-3CAA2FC06EAB}"/>
                </a:ext>
              </a:extLst>
            </p:cNvPr>
            <p:cNvGrpSpPr/>
            <p:nvPr/>
          </p:nvGrpSpPr>
          <p:grpSpPr>
            <a:xfrm>
              <a:off x="7308153" y="3296487"/>
              <a:ext cx="1354127" cy="1397479"/>
              <a:chOff x="6746035" y="2723103"/>
              <a:chExt cx="1906701" cy="1967745"/>
            </a:xfrm>
          </p:grpSpPr>
          <p:pic>
            <p:nvPicPr>
              <p:cNvPr id="31" name="Picture 30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13464608-5D03-ED43-A44D-5539E2E4A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10065" y="2723103"/>
                <a:ext cx="848285" cy="848285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A314D29-D612-4141-8163-867A303D662C}"/>
                  </a:ext>
                </a:extLst>
              </p:cNvPr>
              <p:cNvSpPr/>
              <p:nvPr/>
            </p:nvSpPr>
            <p:spPr>
              <a:xfrm>
                <a:off x="6746035" y="2784147"/>
                <a:ext cx="1906701" cy="190670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venir Next LT Pro" panose="020B0504020202020204" pitchFamily="34" charset="77"/>
                </a:endParaRPr>
              </a:p>
            </p:txBody>
          </p:sp>
        </p:grpSp>
        <p:pic>
          <p:nvPicPr>
            <p:cNvPr id="33" name="Picture 32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3C105800-FE13-8442-AA9E-4355B1C77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247" r="26600"/>
            <a:stretch/>
          </p:blipFill>
          <p:spPr>
            <a:xfrm>
              <a:off x="5312076" y="5077498"/>
              <a:ext cx="343521" cy="684933"/>
            </a:xfrm>
            <a:prstGeom prst="rect">
              <a:avLst/>
            </a:prstGeom>
          </p:spPr>
        </p:pic>
        <p:pic>
          <p:nvPicPr>
            <p:cNvPr id="34" name="Picture 33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1C5D5136-22B2-0240-BB9A-2A0EE673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247" r="26600"/>
            <a:stretch/>
          </p:blipFill>
          <p:spPr>
            <a:xfrm>
              <a:off x="6938127" y="1348221"/>
              <a:ext cx="343521" cy="684933"/>
            </a:xfrm>
            <a:prstGeom prst="rect">
              <a:avLst/>
            </a:prstGeom>
          </p:spPr>
        </p:pic>
        <p:pic>
          <p:nvPicPr>
            <p:cNvPr id="35" name="Picture 34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4A26FD8C-8E37-D84A-B8C1-FDB4AD1DA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247" r="26600"/>
            <a:stretch/>
          </p:blipFill>
          <p:spPr>
            <a:xfrm>
              <a:off x="8076677" y="6016988"/>
              <a:ext cx="343521" cy="684933"/>
            </a:xfrm>
            <a:prstGeom prst="rect">
              <a:avLst/>
            </a:prstGeom>
          </p:spPr>
        </p:pic>
        <p:pic>
          <p:nvPicPr>
            <p:cNvPr id="36" name="Picture 35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D081D15C-3481-D246-8844-61651D8AC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247" r="26600"/>
            <a:stretch/>
          </p:blipFill>
          <p:spPr>
            <a:xfrm>
              <a:off x="10334561" y="1761207"/>
              <a:ext cx="343521" cy="684933"/>
            </a:xfrm>
            <a:prstGeom prst="rect">
              <a:avLst/>
            </a:prstGeom>
          </p:spPr>
        </p:pic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AFBB08E-0D13-644F-8195-66472E9187E4}"/>
                </a:ext>
              </a:extLst>
            </p:cNvPr>
            <p:cNvCxnSpPr>
              <a:stCxn id="33" idx="3"/>
              <a:endCxn id="16" idx="4"/>
            </p:cNvCxnSpPr>
            <p:nvPr/>
          </p:nvCxnSpPr>
          <p:spPr>
            <a:xfrm flipV="1">
              <a:off x="5655597" y="4496134"/>
              <a:ext cx="395951" cy="923831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oval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368BA65-AED7-044C-8245-0CBC15126937}"/>
                </a:ext>
              </a:extLst>
            </p:cNvPr>
            <p:cNvCxnSpPr>
              <a:stCxn id="16" idx="6"/>
              <a:endCxn id="32" idx="2"/>
            </p:cNvCxnSpPr>
            <p:nvPr/>
          </p:nvCxnSpPr>
          <p:spPr>
            <a:xfrm>
              <a:off x="6728611" y="3819071"/>
              <a:ext cx="579542" cy="197832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oval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1F9A7F3-1793-2A43-95A9-E6207CB5897E}"/>
                </a:ext>
              </a:extLst>
            </p:cNvPr>
            <p:cNvCxnSpPr>
              <a:stCxn id="32" idx="5"/>
              <a:endCxn id="27" idx="1"/>
            </p:cNvCxnSpPr>
            <p:nvPr/>
          </p:nvCxnSpPr>
          <p:spPr>
            <a:xfrm flipV="1">
              <a:off x="8463973" y="3513149"/>
              <a:ext cx="620437" cy="982510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oval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DC40822-4F41-0241-A749-E3AB8448FF35}"/>
                </a:ext>
              </a:extLst>
            </p:cNvPr>
            <p:cNvCxnSpPr>
              <a:stCxn id="35" idx="3"/>
              <a:endCxn id="11" idx="2"/>
            </p:cNvCxnSpPr>
            <p:nvPr/>
          </p:nvCxnSpPr>
          <p:spPr>
            <a:xfrm flipV="1">
              <a:off x="8420198" y="5384961"/>
              <a:ext cx="744229" cy="974494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oval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A406AA2-0611-7943-B94B-CF67AE2E96A3}"/>
                </a:ext>
              </a:extLst>
            </p:cNvPr>
            <p:cNvCxnSpPr>
              <a:stCxn id="11" idx="7"/>
              <a:endCxn id="21" idx="3"/>
            </p:cNvCxnSpPr>
            <p:nvPr/>
          </p:nvCxnSpPr>
          <p:spPr>
            <a:xfrm flipV="1">
              <a:off x="10320247" y="3854602"/>
              <a:ext cx="372326" cy="1051603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oval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DC25C2B-26D2-3743-929E-6FFD805E1D3C}"/>
                </a:ext>
              </a:extLst>
            </p:cNvPr>
            <p:cNvCxnSpPr>
              <a:cxnSpLocks/>
              <a:stCxn id="21" idx="7"/>
              <a:endCxn id="25" idx="2"/>
            </p:cNvCxnSpPr>
            <p:nvPr/>
          </p:nvCxnSpPr>
          <p:spPr>
            <a:xfrm flipH="1" flipV="1">
              <a:off x="11514823" y="2087147"/>
              <a:ext cx="135263" cy="809942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oval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6F32CBC-16F4-6E44-B186-48641F1E8520}"/>
                </a:ext>
              </a:extLst>
            </p:cNvPr>
            <p:cNvCxnSpPr>
              <a:stCxn id="20" idx="1"/>
              <a:endCxn id="11" idx="6"/>
            </p:cNvCxnSpPr>
            <p:nvPr/>
          </p:nvCxnSpPr>
          <p:spPr>
            <a:xfrm flipH="1" flipV="1">
              <a:off x="10518554" y="5384961"/>
              <a:ext cx="824509" cy="53210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oval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34EA26F-BD6C-C04C-B052-B9A0981A6E12}"/>
                </a:ext>
              </a:extLst>
            </p:cNvPr>
            <p:cNvCxnSpPr>
              <a:stCxn id="11" idx="2"/>
              <a:endCxn id="23" idx="6"/>
            </p:cNvCxnSpPr>
            <p:nvPr/>
          </p:nvCxnSpPr>
          <p:spPr>
            <a:xfrm flipH="1">
              <a:off x="8069949" y="5384961"/>
              <a:ext cx="1094478" cy="6564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oval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816E205-A88A-2C4B-8FF6-0FB319F0E78E}"/>
                </a:ext>
              </a:extLst>
            </p:cNvPr>
            <p:cNvCxnSpPr>
              <a:cxnSpLocks/>
              <a:stCxn id="23" idx="1"/>
              <a:endCxn id="28" idx="3"/>
            </p:cNvCxnSpPr>
            <p:nvPr/>
          </p:nvCxnSpPr>
          <p:spPr>
            <a:xfrm flipH="1">
              <a:off x="6161616" y="4971853"/>
              <a:ext cx="752513" cy="115582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oval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CD5C831-7D7A-604E-90D1-1C7C6E86A893}"/>
                </a:ext>
              </a:extLst>
            </p:cNvPr>
            <p:cNvCxnSpPr>
              <a:stCxn id="34" idx="3"/>
              <a:endCxn id="6" idx="2"/>
            </p:cNvCxnSpPr>
            <p:nvPr/>
          </p:nvCxnSpPr>
          <p:spPr>
            <a:xfrm>
              <a:off x="7281648" y="1690688"/>
              <a:ext cx="856378" cy="412986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oval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F069A33-CEA7-E04C-AC6B-B7C40D3ADAFA}"/>
                </a:ext>
              </a:extLst>
            </p:cNvPr>
            <p:cNvCxnSpPr>
              <a:stCxn id="6" idx="6"/>
              <a:endCxn id="21" idx="2"/>
            </p:cNvCxnSpPr>
            <p:nvPr/>
          </p:nvCxnSpPr>
          <p:spPr>
            <a:xfrm>
              <a:off x="9492153" y="2103674"/>
              <a:ext cx="1002113" cy="1272172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oval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04C4E11-3105-6340-852B-A374121B8EDF}"/>
                </a:ext>
              </a:extLst>
            </p:cNvPr>
            <p:cNvCxnSpPr>
              <a:cxnSpLocks/>
              <a:stCxn id="21" idx="6"/>
              <a:endCxn id="26" idx="0"/>
            </p:cNvCxnSpPr>
            <p:nvPr/>
          </p:nvCxnSpPr>
          <p:spPr>
            <a:xfrm flipH="1">
              <a:off x="11748465" y="3375846"/>
              <a:ext cx="99928" cy="1326686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oval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4B8BA8C-7728-904C-9267-A935387F027C}"/>
                </a:ext>
              </a:extLst>
            </p:cNvPr>
            <p:cNvCxnSpPr>
              <a:stCxn id="36" idx="1"/>
              <a:endCxn id="6" idx="6"/>
            </p:cNvCxnSpPr>
            <p:nvPr/>
          </p:nvCxnSpPr>
          <p:spPr>
            <a:xfrm flipH="1">
              <a:off x="9492153" y="2103674"/>
              <a:ext cx="842408" cy="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48B3D8-4260-3F42-BE26-DB1060E60C7E}"/>
                </a:ext>
              </a:extLst>
            </p:cNvPr>
            <p:cNvCxnSpPr>
              <a:cxnSpLocks/>
              <a:stCxn id="6" idx="3"/>
              <a:endCxn id="32" idx="0"/>
            </p:cNvCxnSpPr>
            <p:nvPr/>
          </p:nvCxnSpPr>
          <p:spPr>
            <a:xfrm flipH="1">
              <a:off x="7985217" y="2582430"/>
              <a:ext cx="351116" cy="757410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oval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6856CE4-11FB-6141-9D9B-791BD2CC47D6}"/>
                </a:ext>
              </a:extLst>
            </p:cNvPr>
            <p:cNvCxnSpPr>
              <a:stCxn id="32" idx="1"/>
              <a:endCxn id="29" idx="2"/>
            </p:cNvCxnSpPr>
            <p:nvPr/>
          </p:nvCxnSpPr>
          <p:spPr>
            <a:xfrm flipH="1" flipV="1">
              <a:off x="6182792" y="2094047"/>
              <a:ext cx="1323668" cy="1444100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oval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1445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CFCA9-84B1-D844-B076-628417986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3-Dimensional 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0F600-2D08-D044-939F-D08455BE1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825154" cy="4351338"/>
          </a:xfrm>
        </p:spPr>
        <p:txBody>
          <a:bodyPr/>
          <a:lstStyle/>
          <a:p>
            <a:r>
              <a:rPr lang="en-US" dirty="0">
                <a:latin typeface="Avenir Next LT Pro" panose="020B0504020202020204" pitchFamily="34" charset="77"/>
              </a:rPr>
              <a:t>3D hypergraph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3 vertices per edge</a:t>
            </a:r>
          </a:p>
          <a:p>
            <a:pPr lvl="1"/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latin typeface="Avenir Next LT Pro" panose="020B0504020202020204" pitchFamily="34" charset="77"/>
              </a:rPr>
              <a:t>Weighted 3-dimensional matching 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Find set of disjoint edges 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Maximal sum of weights</a:t>
            </a:r>
          </a:p>
          <a:p>
            <a:pPr lvl="1"/>
            <a:endParaRPr lang="en-US" sz="800" dirty="0">
              <a:latin typeface="Avenir Next LT Pro" panose="020B0504020202020204" pitchFamily="34" charset="77"/>
            </a:endParaRPr>
          </a:p>
          <a:p>
            <a:r>
              <a:rPr lang="en-US" dirty="0">
                <a:solidFill>
                  <a:schemeClr val="accent1"/>
                </a:solidFill>
                <a:latin typeface="Avenir Next LT Pro" panose="020B0504020202020204" pitchFamily="34" charset="77"/>
              </a:rPr>
              <a:t>NP-complete</a:t>
            </a:r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66228803-2C8D-C84D-BA1B-7C1A0AFD0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88"/>
          <a:stretch/>
        </p:blipFill>
        <p:spPr>
          <a:xfrm>
            <a:off x="7574777" y="1492480"/>
            <a:ext cx="4352479" cy="45144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C2361C6-5628-EF4D-BF1C-A72AD417CC41}"/>
              </a:ext>
            </a:extLst>
          </p:cNvPr>
          <p:cNvGrpSpPr/>
          <p:nvPr/>
        </p:nvGrpSpPr>
        <p:grpSpPr>
          <a:xfrm>
            <a:off x="11532015" y="4831137"/>
            <a:ext cx="276120" cy="482400"/>
            <a:chOff x="11532015" y="4831137"/>
            <a:chExt cx="276120" cy="48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8922ED4-421F-C74B-97FA-DFF4EC72560D}"/>
                    </a:ext>
                  </a:extLst>
                </p14:cNvPr>
                <p14:cNvContentPartPr/>
                <p14:nvPr/>
              </p14:nvContentPartPr>
              <p14:xfrm>
                <a:off x="11555055" y="4831137"/>
                <a:ext cx="253080" cy="482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8922ED4-421F-C74B-97FA-DFF4EC72560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492415" y="4768137"/>
                  <a:ext cx="378720" cy="60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05D80F9-B0C7-EF44-BE87-19D5EC034F12}"/>
                    </a:ext>
                  </a:extLst>
                </p14:cNvPr>
                <p14:cNvContentPartPr/>
                <p14:nvPr/>
              </p14:nvContentPartPr>
              <p14:xfrm>
                <a:off x="11564775" y="4918977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05D80F9-B0C7-EF44-BE87-19D5EC034F1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502135" y="485633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8972253-5688-1947-8864-DFF606F9A748}"/>
                    </a:ext>
                  </a:extLst>
                </p14:cNvPr>
                <p14:cNvContentPartPr/>
                <p14:nvPr/>
              </p14:nvContentPartPr>
              <p14:xfrm>
                <a:off x="11532015" y="4890537"/>
                <a:ext cx="147600" cy="88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8972253-5688-1947-8864-DFF606F9A74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469375" y="4827537"/>
                  <a:ext cx="273240" cy="21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5659924-4B85-0540-9D44-4EAF90F259BB}"/>
                  </a:ext>
                </a:extLst>
              </p14:cNvPr>
              <p14:cNvContentPartPr/>
              <p14:nvPr/>
            </p14:nvContentPartPr>
            <p14:xfrm>
              <a:off x="10034775" y="1727577"/>
              <a:ext cx="118800" cy="314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5659924-4B85-0540-9D44-4EAF90F259B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971775" y="1664577"/>
                <a:ext cx="244440" cy="44028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E22AD2C-A416-D549-8ACB-D78F52395CA1}"/>
              </a:ext>
            </a:extLst>
          </p:cNvPr>
          <p:cNvSpPr txBox="1"/>
          <p:nvPr/>
        </p:nvSpPr>
        <p:spPr>
          <a:xfrm>
            <a:off x="9736853" y="1492480"/>
            <a:ext cx="416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Next LT Pro" panose="020B0504020202020204" pitchFamily="34" charset="77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8F28A9-0306-A84A-B738-1A5074D1C07E}"/>
              </a:ext>
            </a:extLst>
          </p:cNvPr>
          <p:cNvSpPr txBox="1"/>
          <p:nvPr/>
        </p:nvSpPr>
        <p:spPr>
          <a:xfrm>
            <a:off x="11114295" y="5198312"/>
            <a:ext cx="416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Next LT Pro" panose="020B0504020202020204" pitchFamily="34" charset="77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788128-1AC0-E241-BA27-DF406E2FF9BA}"/>
              </a:ext>
            </a:extLst>
          </p:cNvPr>
          <p:cNvSpPr txBox="1"/>
          <p:nvPr/>
        </p:nvSpPr>
        <p:spPr>
          <a:xfrm>
            <a:off x="7928333" y="5418557"/>
            <a:ext cx="416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Next LT Pro" panose="020B0504020202020204" pitchFamily="34" charset="77"/>
              </a:rPr>
              <a:t>5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26346C5-C07E-E449-9CF1-58D898AF34F2}"/>
              </a:ext>
            </a:extLst>
          </p:cNvPr>
          <p:cNvSpPr/>
          <p:nvPr/>
        </p:nvSpPr>
        <p:spPr>
          <a:xfrm>
            <a:off x="7762534" y="5198313"/>
            <a:ext cx="331599" cy="440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92416"/>
      </p:ext>
    </p:extLst>
  </p:cSld>
  <p:clrMapOvr>
    <a:masterClrMapping/>
  </p:clrMapOvr>
</p:sld>
</file>

<file path=ppt/theme/theme1.xml><?xml version="1.0" encoding="utf-8"?>
<a:theme xmlns:a="http://schemas.openxmlformats.org/drawingml/2006/main" name="Maths Subject for Highschool - 9th Grade: Linear Functions by Slidesgo">
  <a:themeElements>
    <a:clrScheme name="Simple Light">
      <a:dk1>
        <a:srgbClr val="161616"/>
      </a:dk1>
      <a:lt1>
        <a:srgbClr val="FFFFFF"/>
      </a:lt1>
      <a:dk2>
        <a:srgbClr val="004632"/>
      </a:dk2>
      <a:lt2>
        <a:srgbClr val="FFFFFF"/>
      </a:lt2>
      <a:accent1>
        <a:srgbClr val="FFF7EC"/>
      </a:accent1>
      <a:accent2>
        <a:srgbClr val="FFDDDB"/>
      </a:accent2>
      <a:accent3>
        <a:srgbClr val="FFC1BD"/>
      </a:accent3>
      <a:accent4>
        <a:srgbClr val="FD7A37"/>
      </a:accent4>
      <a:accent5>
        <a:srgbClr val="FFF7EC"/>
      </a:accent5>
      <a:accent6>
        <a:srgbClr val="FFDDDB"/>
      </a:accent6>
      <a:hlink>
        <a:srgbClr val="0046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Maths Subject for Highschool - 9th Grade_ Linear Functions by Slidesgo</Template>
  <TotalTime>5544</TotalTime>
  <Words>838</Words>
  <Application>Microsoft Macintosh PowerPoint</Application>
  <PresentationFormat>Widescreen</PresentationFormat>
  <Paragraphs>239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Avenir Book</vt:lpstr>
      <vt:lpstr>Avenir Next LT Pro</vt:lpstr>
      <vt:lpstr>Calibri</vt:lpstr>
      <vt:lpstr>Calibri Light</vt:lpstr>
      <vt:lpstr>DM Sans</vt:lpstr>
      <vt:lpstr>IBM Plex Sans</vt:lpstr>
      <vt:lpstr>Karla</vt:lpstr>
      <vt:lpstr>Muli</vt:lpstr>
      <vt:lpstr>Proxima Nova</vt:lpstr>
      <vt:lpstr>Roboto Condensed</vt:lpstr>
      <vt:lpstr>Maths Subject for Highschool - 9th Grade: Linear Functions by Slidesgo</vt:lpstr>
      <vt:lpstr>Slidesgo Final Pages</vt:lpstr>
      <vt:lpstr>Office Theme</vt:lpstr>
      <vt:lpstr>Improvements To Worker Assignment Problem</vt:lpstr>
      <vt:lpstr>Overview</vt:lpstr>
      <vt:lpstr>What is Bike Sharing System?</vt:lpstr>
      <vt:lpstr>What is Rebalancing?</vt:lpstr>
      <vt:lpstr>Trucks for Rebalancing</vt:lpstr>
      <vt:lpstr>Crowdsourcing with Users</vt:lpstr>
      <vt:lpstr>Temporal vs Spatial</vt:lpstr>
      <vt:lpstr>Worker Assignment Problem</vt:lpstr>
      <vt:lpstr>3-Dimensional Matching</vt:lpstr>
      <vt:lpstr>Graph Matching</vt:lpstr>
      <vt:lpstr>WAP and 3D Matching</vt:lpstr>
      <vt:lpstr>Two Round Matching (TRM)</vt:lpstr>
      <vt:lpstr>Hungarian Search (HS)</vt:lpstr>
      <vt:lpstr>Genetic Hungarian Search</vt:lpstr>
      <vt:lpstr>Initialized Round Search (IRS) [Proposed]</vt:lpstr>
      <vt:lpstr>Local Ratio (LR)</vt:lpstr>
      <vt:lpstr>Simulation Set Up</vt:lpstr>
      <vt:lpstr>Detour Distance</vt:lpstr>
      <vt:lpstr>Run-Times</vt:lpstr>
      <vt:lpstr>Algorithm Performance</vt:lpstr>
      <vt:lpstr>Worker Feedback Loop</vt:lpstr>
      <vt:lpstr>How Many Targets?</vt:lpstr>
      <vt:lpstr>Simulation Conclusion</vt:lpstr>
      <vt:lpstr>Conclusions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Improvements To Worker Ass</dc:title>
  <dc:creator>Johnson, Trent S</dc:creator>
  <cp:lastModifiedBy>Johnson, Trent S</cp:lastModifiedBy>
  <cp:revision>223</cp:revision>
  <dcterms:created xsi:type="dcterms:W3CDTF">2021-07-15T14:50:39Z</dcterms:created>
  <dcterms:modified xsi:type="dcterms:W3CDTF">2021-07-29T21:42:14Z</dcterms:modified>
</cp:coreProperties>
</file>