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Limiting data on the network in this case is helpful to keep network bandwidth free, but the optimal solution is to limit the data at the source.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Software Defined Radio (SDR) would get us closer to the source, and thus free up more of the network, but the best solution is a program on the cars themselves that limits the streaming data before it is sent over the network.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walking uses two variables, time and position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stationary tests were done for two reasons: to show there are places on campus where wifi throughput is greater than lte, and to show the variability of signals given just time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lte = good coverage, good throughput, expensive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wifi = spotty coverage, good throughput, cheap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wimax = good coverage, poor throughput, cheap (we already had an AP)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Instead of n-casting, or broadcasting across all three networks at once, we use only one wireless technology at a time.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 simple python script was written on the client side to buffer data while the operating system is switching networks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5200"/>
            </a:lvl1pPr>
            <a:lvl2pPr rtl="0" algn="ctr">
              <a:spcBef>
                <a:spcPts val="0"/>
              </a:spcBef>
              <a:buSzPct val="100000"/>
              <a:defRPr sz="5200"/>
            </a:lvl2pPr>
            <a:lvl3pPr rtl="0" algn="ctr">
              <a:spcBef>
                <a:spcPts val="0"/>
              </a:spcBef>
              <a:buSzPct val="100000"/>
              <a:defRPr sz="5200"/>
            </a:lvl3pPr>
            <a:lvl4pPr rtl="0" algn="ctr">
              <a:spcBef>
                <a:spcPts val="0"/>
              </a:spcBef>
              <a:buSzPct val="100000"/>
              <a:defRPr sz="5200"/>
            </a:lvl4pPr>
            <a:lvl5pPr rtl="0" algn="ctr">
              <a:spcBef>
                <a:spcPts val="0"/>
              </a:spcBef>
              <a:buSzPct val="100000"/>
              <a:defRPr sz="5200"/>
            </a:lvl5pPr>
            <a:lvl6pPr rtl="0" algn="ctr">
              <a:spcBef>
                <a:spcPts val="0"/>
              </a:spcBef>
              <a:buSzPct val="100000"/>
              <a:defRPr sz="5200"/>
            </a:lvl6pPr>
            <a:lvl7pPr rtl="0" algn="ctr">
              <a:spcBef>
                <a:spcPts val="0"/>
              </a:spcBef>
              <a:buSzPct val="100000"/>
              <a:defRPr sz="5200"/>
            </a:lvl7pPr>
            <a:lvl8pPr rtl="0" algn="ctr">
              <a:spcBef>
                <a:spcPts val="0"/>
              </a:spcBef>
              <a:buSzPct val="100000"/>
              <a:defRPr sz="5200"/>
            </a:lvl8pPr>
            <a:lvl9pPr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2000"/>
            </a:lvl1pPr>
            <a:lvl2pPr rtl="0" algn="ctr">
              <a:spcBef>
                <a:spcPts val="0"/>
              </a:spcBef>
              <a:buSzPct val="100000"/>
              <a:defRPr sz="12000"/>
            </a:lvl2pPr>
            <a:lvl3pPr rtl="0" algn="ctr">
              <a:spcBef>
                <a:spcPts val="0"/>
              </a:spcBef>
              <a:buSzPct val="100000"/>
              <a:defRPr sz="12000"/>
            </a:lvl3pPr>
            <a:lvl4pPr rtl="0" algn="ctr">
              <a:spcBef>
                <a:spcPts val="0"/>
              </a:spcBef>
              <a:buSzPct val="100000"/>
              <a:defRPr sz="12000"/>
            </a:lvl4pPr>
            <a:lvl5pPr rtl="0" algn="ctr">
              <a:spcBef>
                <a:spcPts val="0"/>
              </a:spcBef>
              <a:buSzPct val="100000"/>
              <a:defRPr sz="12000"/>
            </a:lvl5pPr>
            <a:lvl6pPr rtl="0" algn="ctr">
              <a:spcBef>
                <a:spcPts val="0"/>
              </a:spcBef>
              <a:buSzPct val="100000"/>
              <a:defRPr sz="12000"/>
            </a:lvl6pPr>
            <a:lvl7pPr rtl="0" algn="ctr">
              <a:spcBef>
                <a:spcPts val="0"/>
              </a:spcBef>
              <a:buSzPct val="100000"/>
              <a:defRPr sz="12000"/>
            </a:lvl7pPr>
            <a:lvl8pPr rtl="0" algn="ctr">
              <a:spcBef>
                <a:spcPts val="0"/>
              </a:spcBef>
              <a:buSzPct val="100000"/>
              <a:defRPr sz="12000"/>
            </a:lvl8pPr>
            <a:lvl9pPr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Relationship Id="rId5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Relationship Id="rId5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A32638"/>
                </a:solidFill>
              </a:rPr>
              <a:t>The WiMAX/LTE Project: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A32638"/>
                </a:solidFill>
              </a:rPr>
              <a:t>We See You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99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Joshua Lloret, Robyn McCue, Jie Wu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Temple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234675" y="128100"/>
            <a:ext cx="8674499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lang="en" sz="5400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Continuing This Research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34675" y="958500"/>
            <a:ext cx="8674499" cy="206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POX controller application using new OpenFlow-enabled switches and server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POX controller application to manage bandwidth, not just drop packets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437" y="3491425"/>
            <a:ext cx="25050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3075" y="3021900"/>
            <a:ext cx="41148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4675" y="128100"/>
            <a:ext cx="8674499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lang="en" sz="5400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Further Research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34675" y="958500"/>
            <a:ext cx="4635900" cy="3727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3000"/>
              <a:t>Use OpenFlow SDR like OpenRadio to implement our program closer to the source of data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3000"/>
              <a:t>Combine our solution with data limiting on source itself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8124" y="1208955"/>
            <a:ext cx="723600" cy="8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5898" y="1054963"/>
            <a:ext cx="1090200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899" y="1972646"/>
            <a:ext cx="1090499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2389" y="1048225"/>
            <a:ext cx="724200" cy="155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Shape 143"/>
          <p:cNvCxnSpPr>
            <a:stCxn id="140" idx="3"/>
          </p:cNvCxnSpPr>
          <p:nvPr/>
        </p:nvCxnSpPr>
        <p:spPr>
          <a:xfrm>
            <a:off x="5646098" y="1372513"/>
            <a:ext cx="973800" cy="167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44" name="Shape 144"/>
          <p:cNvCxnSpPr>
            <a:stCxn id="141" idx="3"/>
          </p:cNvCxnSpPr>
          <p:nvPr/>
        </p:nvCxnSpPr>
        <p:spPr>
          <a:xfrm flipH="1" rot="10800000">
            <a:off x="5925399" y="1686296"/>
            <a:ext cx="704100" cy="6039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45" name="Shape 145"/>
          <p:cNvCxnSpPr/>
          <p:nvPr/>
        </p:nvCxnSpPr>
        <p:spPr>
          <a:xfrm>
            <a:off x="7612520" y="1613046"/>
            <a:ext cx="569100" cy="579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46" name="Shape 146"/>
          <p:cNvSpPr txBox="1"/>
          <p:nvPr/>
        </p:nvSpPr>
        <p:spPr>
          <a:xfrm>
            <a:off x="7441600" y="1708075"/>
            <a:ext cx="820800" cy="2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latin typeface="Arial"/>
                <a:ea typeface="Arial"/>
                <a:cs typeface="Arial"/>
                <a:sym typeface="Arial"/>
              </a:rPr>
              <a:t>OpenFlow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832075" y="2182850"/>
            <a:ext cx="724200" cy="422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latin typeface="Arial"/>
                <a:ea typeface="Arial"/>
                <a:cs typeface="Arial"/>
                <a:sym typeface="Arial"/>
              </a:rPr>
              <a:t>Wi-Fi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latin typeface="Arial"/>
                <a:ea typeface="Arial"/>
                <a:cs typeface="Arial"/>
                <a:sym typeface="Arial"/>
              </a:rPr>
              <a:t>LTE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latin typeface="Arial"/>
                <a:ea typeface="Arial"/>
                <a:cs typeface="Arial"/>
                <a:sym typeface="Arial"/>
              </a:rPr>
              <a:t>WiMAX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759017" y="1539625"/>
            <a:ext cx="1147200" cy="2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solidFill>
                  <a:srgbClr val="A32638"/>
                </a:solidFill>
                <a:latin typeface="Arial"/>
                <a:ea typeface="Arial"/>
                <a:cs typeface="Arial"/>
                <a:sym typeface="Arial"/>
              </a:rPr>
              <a:t>OpenFlow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solidFill>
                  <a:srgbClr val="A32638"/>
                </a:solidFill>
                <a:latin typeface="Arial"/>
                <a:ea typeface="Arial"/>
                <a:cs typeface="Arial"/>
                <a:sym typeface="Arial"/>
              </a:rPr>
              <a:t>SDR</a:t>
            </a:r>
          </a:p>
        </p:txBody>
      </p:sp>
      <p:sp>
        <p:nvSpPr>
          <p:cNvPr id="149" name="Shape 149"/>
          <p:cNvSpPr/>
          <p:nvPr/>
        </p:nvSpPr>
        <p:spPr>
          <a:xfrm>
            <a:off x="5324425" y="3530675"/>
            <a:ext cx="1344000" cy="1065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3924" y="3839521"/>
            <a:ext cx="1090499" cy="6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7062100" y="3530725"/>
            <a:ext cx="1344000" cy="1065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600" y="3839521"/>
            <a:ext cx="1090499" cy="635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Shape 153"/>
          <p:cNvCxnSpPr>
            <a:stCxn id="150" idx="0"/>
            <a:endCxn id="149" idx="0"/>
          </p:cNvCxnSpPr>
          <p:nvPr/>
        </p:nvCxnSpPr>
        <p:spPr>
          <a:xfrm flipH="1" rot="10800000">
            <a:off x="5989174" y="3530821"/>
            <a:ext cx="7200" cy="30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4" name="Shape 154"/>
          <p:cNvCxnSpPr/>
          <p:nvPr/>
        </p:nvCxnSpPr>
        <p:spPr>
          <a:xfrm rot="10800000">
            <a:off x="7393075" y="2779321"/>
            <a:ext cx="299699" cy="10601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5" name="Shape 155"/>
          <p:cNvSpPr txBox="1"/>
          <p:nvPr/>
        </p:nvSpPr>
        <p:spPr>
          <a:xfrm>
            <a:off x="5348225" y="4596575"/>
            <a:ext cx="14598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not important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062100" y="4596575"/>
            <a:ext cx="14598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important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234675" y="122075"/>
            <a:ext cx="8674499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234675" y="1177725"/>
            <a:ext cx="8674499" cy="28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●"/>
            </a:pPr>
            <a:r>
              <a:rPr b="0" baseline="0" i="0" lang="en" u="none" cap="none" strike="noStrike"/>
              <a:t>Bansal, Manu, et al. "OpenRadio: A Programmable Wireless Dataplane," in </a:t>
            </a:r>
            <a:r>
              <a:rPr b="0" baseline="0" i="1" lang="en" u="none" cap="none" strike="noStrike"/>
              <a:t>ACM First Workshop on Hot Topics in Software-Defined Networks</a:t>
            </a:r>
            <a:r>
              <a:rPr b="0" baseline="0" i="0" lang="en" u="none" cap="none" strike="noStrike"/>
              <a:t>, 2012.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●"/>
            </a:pPr>
            <a:r>
              <a:rPr b="0" baseline="0" i="0" lang="en" u="none" cap="none" strike="noStrike"/>
              <a:t>Jarschel, Michael, et al. "SDN-based Application-Aware Networking on the Example of YouTube Video Streaming." in </a:t>
            </a:r>
            <a:r>
              <a:rPr b="0" baseline="0" i="1" lang="en" u="none" cap="none" strike="noStrike"/>
              <a:t>IEEE Second European Workshop on Software-Defined Networks</a:t>
            </a:r>
            <a:r>
              <a:rPr b="0" baseline="0" i="0" lang="en" u="none" cap="none" strike="noStrike"/>
              <a:t>, 2013.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●"/>
            </a:pPr>
            <a:r>
              <a:rPr b="0" baseline="0" i="0" lang="en" u="none" cap="none" strike="noStrike"/>
              <a:t>OpenFlow Switch Consortium. "OpenFlow Switch Specification Version 1.0.0." 2009.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●"/>
            </a:pPr>
            <a:r>
              <a:rPr b="0" baseline="0" i="0" lang="en" u="none" cap="none" strike="noStrike"/>
              <a:t>Zinner, Thomas, et al. "Dynamic Application-Aware Resource Management Using Software-Defined Networking: Implementation Prospects and Challenges," in </a:t>
            </a:r>
            <a:r>
              <a:rPr b="0" baseline="0" i="1" lang="en" u="none" cap="none" strike="noStrike"/>
              <a:t>IEEE</a:t>
            </a:r>
            <a:r>
              <a:rPr b="0" baseline="0" i="0" lang="en" u="none" cap="none" strike="noStrike"/>
              <a:t> </a:t>
            </a:r>
            <a:r>
              <a:rPr b="0" baseline="0" i="1" lang="en" u="none" cap="none" strike="noStrike"/>
              <a:t>Network Operations and Management Symposium</a:t>
            </a:r>
            <a:r>
              <a:rPr b="0" baseline="0" i="0" lang="en" u="none" cap="none" strike="noStrike"/>
              <a:t>, 2014.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03075" y="4148500"/>
            <a:ext cx="85377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800"/>
              <a:t>Special thanks to Dr. Chiu C Tan and his research group for helping us 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/>
              <a:t>with tests and the GENI platform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180900" y="121025"/>
            <a:ext cx="8782200" cy="85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Overview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80900" y="1036650"/>
            <a:ext cx="8782200" cy="3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Cameras will be mounted on police cars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streams from cameras will be broadcast using wireless networks, including Wi-Fi, LTE, and/or WiMAX, to a central location for </a:t>
            </a:r>
            <a:r>
              <a:rPr lang="en" sz="3000"/>
              <a:t>instant analysis</a:t>
            </a: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storage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Switches between WAN and host server will be managed using OpenFlow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254100" y="153650"/>
            <a:ext cx="8635799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4724" y="3463730"/>
            <a:ext cx="723600" cy="8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498" y="3309738"/>
            <a:ext cx="1090200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1499" y="4227421"/>
            <a:ext cx="1090499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8989" y="3303000"/>
            <a:ext cx="724200" cy="155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hape 67"/>
          <p:cNvCxnSpPr>
            <a:stCxn id="64" idx="3"/>
          </p:cNvCxnSpPr>
          <p:nvPr/>
        </p:nvCxnSpPr>
        <p:spPr>
          <a:xfrm>
            <a:off x="3182698" y="3627288"/>
            <a:ext cx="973800" cy="1671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68" name="Shape 68"/>
          <p:cNvCxnSpPr>
            <a:stCxn id="65" idx="3"/>
          </p:cNvCxnSpPr>
          <p:nvPr/>
        </p:nvCxnSpPr>
        <p:spPr>
          <a:xfrm flipH="1" rot="10800000">
            <a:off x="3461999" y="3941071"/>
            <a:ext cx="704100" cy="6039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69" name="Shape 69"/>
          <p:cNvCxnSpPr/>
          <p:nvPr/>
        </p:nvCxnSpPr>
        <p:spPr>
          <a:xfrm>
            <a:off x="5149120" y="3867821"/>
            <a:ext cx="569100" cy="579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70" name="Shape 70"/>
          <p:cNvSpPr txBox="1"/>
          <p:nvPr/>
        </p:nvSpPr>
        <p:spPr>
          <a:xfrm>
            <a:off x="4978200" y="3962850"/>
            <a:ext cx="820800" cy="2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OpenFlow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368674" y="4437625"/>
            <a:ext cx="724200" cy="422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LTE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WiMAX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254100" y="1032950"/>
            <a:ext cx="8635799" cy="190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multiple video streams to server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able to prioritize one video stream over others and allocate more network resources to it in real time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230850" y="111250"/>
            <a:ext cx="8682299" cy="1037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Wireless Network Tests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557" y="1148950"/>
            <a:ext cx="6838885" cy="189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562" y="3152350"/>
            <a:ext cx="6838899" cy="18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39550" y="1266825"/>
            <a:ext cx="5325900" cy="370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Assisted with conducting stationary and walking tests of Wi-Fi</a:t>
            </a:r>
            <a:r>
              <a:rPr lang="en" sz="3000"/>
              <a:t>,</a:t>
            </a: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LTE, a</a:t>
            </a:r>
            <a:r>
              <a:rPr lang="en" sz="3000"/>
              <a:t>nd WiMAX</a:t>
            </a: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around campus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3000"/>
              <a:t>Each had its own drawback at any given time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3000"/>
              <a:t>Use all three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38375" y="35050"/>
            <a:ext cx="8667300" cy="115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Wireless Network Tests</a:t>
            </a:r>
          </a:p>
        </p:txBody>
      </p:sp>
      <p:sp>
        <p:nvSpPr>
          <p:cNvPr id="86" name="Shape 86"/>
          <p:cNvSpPr/>
          <p:nvPr/>
        </p:nvSpPr>
        <p:spPr>
          <a:xfrm>
            <a:off x="6177541" y="1889450"/>
            <a:ext cx="1955699" cy="1955699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5674075" y="2780140"/>
            <a:ext cx="1955699" cy="1955699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6665268" y="2780140"/>
            <a:ext cx="1955699" cy="1955699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6534850" y="1570875"/>
            <a:ext cx="1202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Cheap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915275" y="4735850"/>
            <a:ext cx="1202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Signal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7369300" y="4735850"/>
            <a:ext cx="1202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Throughput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121925" y="2863475"/>
            <a:ext cx="879599" cy="493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WiMAX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554050" y="3887262"/>
            <a:ext cx="1202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LTE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180375" y="2863475"/>
            <a:ext cx="12027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WiFi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919649" y="146525"/>
            <a:ext cx="73047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SDN and OpenFlow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848" y="1026850"/>
            <a:ext cx="5648099" cy="38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5486" y="2006274"/>
            <a:ext cx="805200" cy="64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462475" y="2797347"/>
            <a:ext cx="913500" cy="59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Mininet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8300" y="2520200"/>
            <a:ext cx="846000" cy="6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1105499" y="146475"/>
            <a:ext cx="69330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SDN and OpenFlow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03175" y="1202875"/>
            <a:ext cx="85377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Software-</a:t>
            </a:r>
            <a:r>
              <a:rPr lang="en" sz="3000"/>
              <a:t>D</a:t>
            </a: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efined </a:t>
            </a:r>
            <a:r>
              <a:rPr lang="en" sz="3000"/>
              <a:t>N</a:t>
            </a: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etworking (SDN) separates the control plane from the forwarding data plane, allowing the network to be directly programmed and centrally managed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OpenFlow is a protocol to enable SDN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simulated using GENI and Mininet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49800" y="1011825"/>
            <a:ext cx="8444400" cy="386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POX is a Python-based OpenFlow controller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Wrote a custom POX application that learns port numbers from incoming packets and drops packets from specified IP addresses</a:t>
            </a:r>
          </a:p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Mininet supports OpenFlow 1.0.0, which allows for packet dropping but not direct bandwidth management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15100" y="101500"/>
            <a:ext cx="8713799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POX OpenFlow Controller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7825" y="3887875"/>
            <a:ext cx="1432499" cy="115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88100" y="93075"/>
            <a:ext cx="8767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2638"/>
              </a:buClr>
              <a:buSzPct val="25000"/>
              <a:buFont typeface="Helvetica Neue"/>
              <a:buNone/>
            </a:pPr>
            <a:r>
              <a:rPr b="1" baseline="0" i="0" lang="en" sz="5400" u="none" cap="none" strike="noStrike">
                <a:solidFill>
                  <a:srgbClr val="A326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Mininet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362" y="923475"/>
            <a:ext cx="3719399" cy="237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0845" y="938034"/>
            <a:ext cx="2617800" cy="23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358950" y="3298775"/>
            <a:ext cx="8426100" cy="15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826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Tested controller using Mininet with custom topologies to mimic possible physical equipment configurations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