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27"/>
  </p:notesMasterIdLst>
  <p:handoutMasterIdLst>
    <p:handoutMasterId r:id="rId28"/>
  </p:handoutMasterIdLst>
  <p:sldIdLst>
    <p:sldId id="256" r:id="rId3"/>
    <p:sldId id="313" r:id="rId4"/>
    <p:sldId id="306" r:id="rId5"/>
    <p:sldId id="284" r:id="rId6"/>
    <p:sldId id="285" r:id="rId7"/>
    <p:sldId id="260" r:id="rId8"/>
    <p:sldId id="289" r:id="rId9"/>
    <p:sldId id="286" r:id="rId10"/>
    <p:sldId id="287" r:id="rId11"/>
    <p:sldId id="288" r:id="rId12"/>
    <p:sldId id="290" r:id="rId13"/>
    <p:sldId id="291" r:id="rId14"/>
    <p:sldId id="308" r:id="rId15"/>
    <p:sldId id="293" r:id="rId16"/>
    <p:sldId id="294" r:id="rId17"/>
    <p:sldId id="295" r:id="rId18"/>
    <p:sldId id="296" r:id="rId19"/>
    <p:sldId id="297" r:id="rId20"/>
    <p:sldId id="298" r:id="rId21"/>
    <p:sldId id="299" r:id="rId22"/>
    <p:sldId id="300" r:id="rId23"/>
    <p:sldId id="301" r:id="rId24"/>
    <p:sldId id="302" r:id="rId25"/>
    <p:sldId id="303" r:id="rId26"/>
  </p:sldIdLst>
  <p:sldSz cx="12192000" cy="6858000"/>
  <p:notesSz cx="12192000" cy="6858000"/>
  <p:embeddedFontLst>
    <p:embeddedFont>
      <p:font typeface="Arial Bold" panose="020B0704020202020204" pitchFamily="34" charset="0"/>
      <p:bold r:id="rId29"/>
    </p:embeddedFont>
    <p:embeddedFont>
      <p:font typeface="Cambria Math" panose="02040503050406030204" pitchFamily="18" charset="0"/>
      <p:regular r:id="rId30"/>
    </p:embeddedFont>
    <p:embeddedFont>
      <p:font typeface="DejaVu Math TeX Gyre" panose="02000503000000000000" charset="0"/>
      <p:regular r:id="rId31"/>
    </p:embeddedFont>
  </p:embeddedFontLst>
  <p:defaultTextStyle>
    <a:defPPr>
      <a:defRPr kern="0"/>
    </a:defPPr>
  </p:defaultTextStyle>
  <p:extLst>
    <p:ext uri="{EFAFB233-063F-42B5-8137-9DF3F51BA10A}">
      <p15:sldGuideLst xmlns:p15="http://schemas.microsoft.com/office/powerpoint/2012/main">
        <p15:guide id="1" orient="horz" pos="2928" userDrawn="1">
          <p15:clr>
            <a:srgbClr val="A4A3A4"/>
          </p15:clr>
        </p15:guide>
        <p15:guide id="2" pos="2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123" initials="1"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46" autoAdjust="0"/>
  </p:normalViewPr>
  <p:slideViewPr>
    <p:cSldViewPr showGuides="1">
      <p:cViewPr varScale="1">
        <p:scale>
          <a:sx n="81" d="100"/>
          <a:sy n="81" d="100"/>
        </p:scale>
        <p:origin x="976" y="60"/>
      </p:cViewPr>
      <p:guideLst>
        <p:guide orient="horz" pos="2928"/>
        <p:guide pos="2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达 霍" userId="d3ce8d13d6da90ea" providerId="LiveId" clId="{E233D4C5-DAF8-40B9-B885-16433FDD9FBF}"/>
    <pc:docChg chg="undo custSel modSld">
      <pc:chgData name="达 霍" userId="d3ce8d13d6da90ea" providerId="LiveId" clId="{E233D4C5-DAF8-40B9-B885-16433FDD9FBF}" dt="2025-09-10T22:17:27.709" v="911" actId="20577"/>
      <pc:docMkLst>
        <pc:docMk/>
      </pc:docMkLst>
      <pc:sldChg chg="modNotesTx">
        <pc:chgData name="达 霍" userId="d3ce8d13d6da90ea" providerId="LiveId" clId="{E233D4C5-DAF8-40B9-B885-16433FDD9FBF}" dt="2025-09-10T21:20:24.255" v="151" actId="20577"/>
        <pc:sldMkLst>
          <pc:docMk/>
          <pc:sldMk cId="0" sldId="256"/>
        </pc:sldMkLst>
      </pc:sldChg>
      <pc:sldChg chg="modNotesTx">
        <pc:chgData name="达 霍" userId="d3ce8d13d6da90ea" providerId="LiveId" clId="{E233D4C5-DAF8-40B9-B885-16433FDD9FBF}" dt="2025-09-10T21:41:21.969" v="502" actId="20577"/>
        <pc:sldMkLst>
          <pc:docMk/>
          <pc:sldMk cId="0" sldId="260"/>
        </pc:sldMkLst>
      </pc:sldChg>
      <pc:sldChg chg="modNotesTx">
        <pc:chgData name="达 霍" userId="d3ce8d13d6da90ea" providerId="LiveId" clId="{E233D4C5-DAF8-40B9-B885-16433FDD9FBF}" dt="2025-09-10T21:35:51.606" v="375" actId="20577"/>
        <pc:sldMkLst>
          <pc:docMk/>
          <pc:sldMk cId="0" sldId="284"/>
        </pc:sldMkLst>
      </pc:sldChg>
      <pc:sldChg chg="modNotesTx">
        <pc:chgData name="达 霍" userId="d3ce8d13d6da90ea" providerId="LiveId" clId="{E233D4C5-DAF8-40B9-B885-16433FDD9FBF}" dt="2025-09-10T21:37:41.922" v="488" actId="20577"/>
        <pc:sldMkLst>
          <pc:docMk/>
          <pc:sldMk cId="0" sldId="285"/>
        </pc:sldMkLst>
      </pc:sldChg>
      <pc:sldChg chg="modSp mod modAnim modNotesTx">
        <pc:chgData name="达 霍" userId="d3ce8d13d6da90ea" providerId="LiveId" clId="{E233D4C5-DAF8-40B9-B885-16433FDD9FBF}" dt="2025-09-10T21:52:30.494" v="600" actId="20577"/>
        <pc:sldMkLst>
          <pc:docMk/>
          <pc:sldMk cId="0" sldId="286"/>
        </pc:sldMkLst>
        <pc:spChg chg="mod">
          <ac:chgData name="达 霍" userId="d3ce8d13d6da90ea" providerId="LiveId" clId="{E233D4C5-DAF8-40B9-B885-16433FDD9FBF}" dt="2025-09-10T21:44:23.503" v="508" actId="1076"/>
          <ac:spMkLst>
            <pc:docMk/>
            <pc:sldMk cId="0" sldId="286"/>
            <ac:spMk id="261" creationId="{00000000-0000-0000-0000-000000000000}"/>
          </ac:spMkLst>
        </pc:spChg>
      </pc:sldChg>
      <pc:sldChg chg="modNotesTx">
        <pc:chgData name="达 霍" userId="d3ce8d13d6da90ea" providerId="LiveId" clId="{E233D4C5-DAF8-40B9-B885-16433FDD9FBF}" dt="2025-09-10T22:02:29.071" v="607" actId="20577"/>
        <pc:sldMkLst>
          <pc:docMk/>
          <pc:sldMk cId="0" sldId="288"/>
        </pc:sldMkLst>
      </pc:sldChg>
      <pc:sldChg chg="modNotesTx">
        <pc:chgData name="达 霍" userId="d3ce8d13d6da90ea" providerId="LiveId" clId="{E233D4C5-DAF8-40B9-B885-16433FDD9FBF}" dt="2025-09-10T19:20:18.007" v="21" actId="20577"/>
        <pc:sldMkLst>
          <pc:docMk/>
          <pc:sldMk cId="0" sldId="289"/>
        </pc:sldMkLst>
      </pc:sldChg>
      <pc:sldChg chg="modNotesTx">
        <pc:chgData name="达 霍" userId="d3ce8d13d6da90ea" providerId="LiveId" clId="{E233D4C5-DAF8-40B9-B885-16433FDD9FBF}" dt="2025-09-10T22:04:43.993" v="640" actId="313"/>
        <pc:sldMkLst>
          <pc:docMk/>
          <pc:sldMk cId="0" sldId="290"/>
        </pc:sldMkLst>
      </pc:sldChg>
      <pc:sldChg chg="addSp modSp mod modAnim modNotesTx">
        <pc:chgData name="达 霍" userId="d3ce8d13d6da90ea" providerId="LiveId" clId="{E233D4C5-DAF8-40B9-B885-16433FDD9FBF}" dt="2025-09-10T22:11:08.130" v="848" actId="20577"/>
        <pc:sldMkLst>
          <pc:docMk/>
          <pc:sldMk cId="0" sldId="291"/>
        </pc:sldMkLst>
        <pc:spChg chg="mod">
          <ac:chgData name="达 霍" userId="d3ce8d13d6da90ea" providerId="LiveId" clId="{E233D4C5-DAF8-40B9-B885-16433FDD9FBF}" dt="2025-09-10T22:08:37.942" v="702" actId="20577"/>
          <ac:spMkLst>
            <pc:docMk/>
            <pc:sldMk cId="0" sldId="291"/>
            <ac:spMk id="2" creationId="{00000000-0000-0000-0000-000000000000}"/>
          </ac:spMkLst>
        </pc:spChg>
        <pc:picChg chg="add mod modCrop">
          <ac:chgData name="达 霍" userId="d3ce8d13d6da90ea" providerId="LiveId" clId="{E233D4C5-DAF8-40B9-B885-16433FDD9FBF}" dt="2025-09-10T22:08:35.387" v="701" actId="1076"/>
          <ac:picMkLst>
            <pc:docMk/>
            <pc:sldMk cId="0" sldId="291"/>
            <ac:picMk id="5" creationId="{DCC57B38-2064-ABD6-6C89-A449FD93236A}"/>
          </ac:picMkLst>
        </pc:picChg>
      </pc:sldChg>
      <pc:sldChg chg="modSp modAnim modNotes modNotesTx">
        <pc:chgData name="达 霍" userId="d3ce8d13d6da90ea" providerId="LiveId" clId="{E233D4C5-DAF8-40B9-B885-16433FDD9FBF}" dt="2025-09-10T19:30:52.478" v="82" actId="20577"/>
        <pc:sldMkLst>
          <pc:docMk/>
          <pc:sldMk cId="0" sldId="295"/>
        </pc:sldMkLst>
        <pc:spChg chg="mod">
          <ac:chgData name="达 霍" userId="d3ce8d13d6da90ea" providerId="LiveId" clId="{E233D4C5-DAF8-40B9-B885-16433FDD9FBF}" dt="2025-09-10T19:30:41.174" v="75"/>
          <ac:spMkLst>
            <pc:docMk/>
            <pc:sldMk cId="0" sldId="295"/>
            <ac:spMk id="2" creationId="{00000000-0000-0000-0000-000000000000}"/>
          </ac:spMkLst>
        </pc:spChg>
      </pc:sldChg>
      <pc:sldChg chg="modNotesTx">
        <pc:chgData name="达 霍" userId="d3ce8d13d6da90ea" providerId="LiveId" clId="{E233D4C5-DAF8-40B9-B885-16433FDD9FBF}" dt="2025-09-10T22:17:27.709" v="911" actId="20577"/>
        <pc:sldMkLst>
          <pc:docMk/>
          <pc:sldMk cId="0" sldId="297"/>
        </pc:sldMkLst>
      </pc:sldChg>
      <pc:sldChg chg="modNotesTx">
        <pc:chgData name="达 霍" userId="d3ce8d13d6da90ea" providerId="LiveId" clId="{E233D4C5-DAF8-40B9-B885-16433FDD9FBF}" dt="2025-09-10T21:25:17.449" v="342" actId="20577"/>
        <pc:sldMkLst>
          <pc:docMk/>
          <pc:sldMk cId="0" sldId="306"/>
        </pc:sldMkLst>
      </pc:sldChg>
      <pc:sldChg chg="modNotesTx">
        <pc:chgData name="达 霍" userId="d3ce8d13d6da90ea" providerId="LiveId" clId="{E233D4C5-DAF8-40B9-B885-16433FDD9FBF}" dt="2025-09-10T22:13:30.809" v="886" actId="20577"/>
        <pc:sldMkLst>
          <pc:docMk/>
          <pc:sldMk cId="0" sldId="308"/>
        </pc:sldMkLst>
      </pc:sldChg>
      <pc:sldChg chg="modNotesTx">
        <pc:chgData name="达 霍" userId="d3ce8d13d6da90ea" providerId="LiveId" clId="{E233D4C5-DAF8-40B9-B885-16433FDD9FBF}" dt="2025-09-10T21:23:02.993" v="212" actId="20577"/>
        <pc:sldMkLst>
          <pc:docMk/>
          <pc:sldMk cId="0" sldId="31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10738863544901E-2"/>
          <c:y val="1.1194097989445E-2"/>
          <c:w val="0.97450250469260902"/>
          <c:h val="0.66490980063642802"/>
        </c:manualLayout>
      </c:layout>
      <c:barChart>
        <c:barDir val="col"/>
        <c:grouping val="clustered"/>
        <c:varyColors val="0"/>
        <c:ser>
          <c:idx val="0"/>
          <c:order val="0"/>
          <c:tx>
            <c:strRef>
              <c:f>Sheet1!$B$1</c:f>
              <c:strCache>
                <c:ptCount val="1"/>
                <c:pt idx="0">
                  <c:v>列1</c:v>
                </c:pt>
              </c:strCache>
            </c:strRef>
          </c:tx>
          <c:spPr>
            <a:pattFill prst="wdUpDiag">
              <a:fgClr>
                <a:schemeClr val="tx1"/>
              </a:fgClr>
              <a:bgClr>
                <a:schemeClr val="bg1"/>
              </a:bgClr>
            </a:pattFill>
            <a:ln>
              <a:solidFill>
                <a:schemeClr val="tx1"/>
              </a:solidFill>
            </a:ln>
            <a:effectLst/>
          </c:spPr>
          <c:invertIfNegative val="0"/>
          <c:trendline>
            <c:spPr>
              <a:ln w="19050" cap="sq" cmpd="sng">
                <a:solidFill>
                  <a:schemeClr val="tx1"/>
                </a:solidFill>
                <a:prstDash val="sysDash"/>
              </a:ln>
              <a:effectLst/>
            </c:spPr>
            <c:trendlineType val="linear"/>
            <c:dispRSqr val="0"/>
            <c:dispEq val="1"/>
            <c:trendlineLbl>
              <c:layout>
                <c:manualLayout>
                  <c:x val="-0.38980819169335801"/>
                  <c:y val="9.5022018999749904E-3"/>
                </c:manualLayout>
              </c:layout>
              <c:numFmt formatCode="General" sourceLinked="0"/>
              <c:spPr>
                <a:noFill/>
                <a:ln>
                  <a:noFill/>
                </a:ln>
                <a:effectLst/>
              </c:spPr>
              <c:txPr>
                <a:bodyPr rot="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endParaRPr lang="zh-CN"/>
                </a:p>
              </c:txPr>
            </c:trendlineLbl>
          </c:trendline>
          <c:cat>
            <c:strRef>
              <c:f>Sheet1!$A$2:$A$4</c:f>
              <c:strCache>
                <c:ptCount val="3"/>
                <c:pt idx="0">
                  <c:v>Task 1</c:v>
                </c:pt>
                <c:pt idx="1">
                  <c:v>Task 2</c:v>
                </c:pt>
                <c:pt idx="2">
                  <c:v>Task 3</c:v>
                </c:pt>
              </c:strCache>
            </c:strRef>
          </c:cat>
          <c:val>
            <c:numRef>
              <c:f>Sheet1!$B$2:$B$4</c:f>
              <c:numCache>
                <c:formatCode>General</c:formatCode>
                <c:ptCount val="3"/>
                <c:pt idx="0">
                  <c:v>2</c:v>
                </c:pt>
                <c:pt idx="1">
                  <c:v>4</c:v>
                </c:pt>
                <c:pt idx="2">
                  <c:v>6</c:v>
                </c:pt>
              </c:numCache>
            </c:numRef>
          </c:val>
          <c:extLst>
            <c:ext xmlns:c16="http://schemas.microsoft.com/office/drawing/2014/chart" uri="{C3380CC4-5D6E-409C-BE32-E72D297353CC}">
              <c16:uniqueId val="{00000001-AAEA-4260-A849-1F4EF01F5E4B}"/>
            </c:ext>
          </c:extLst>
        </c:ser>
        <c:dLbls>
          <c:showLegendKey val="0"/>
          <c:showVal val="0"/>
          <c:showCatName val="0"/>
          <c:showSerName val="0"/>
          <c:showPercent val="0"/>
          <c:showBubbleSize val="0"/>
        </c:dLbls>
        <c:gapWidth val="50"/>
        <c:overlap val="-27"/>
        <c:axId val="745689071"/>
        <c:axId val="745670351"/>
      </c:barChart>
      <c:catAx>
        <c:axId val="7456890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endParaRPr lang="zh-CN"/>
          </a:p>
        </c:txPr>
        <c:crossAx val="745670351"/>
        <c:crosses val="autoZero"/>
        <c:auto val="1"/>
        <c:lblAlgn val="ctr"/>
        <c:lblOffset val="100"/>
        <c:noMultiLvlLbl val="0"/>
      </c:catAx>
      <c:valAx>
        <c:axId val="745670351"/>
        <c:scaling>
          <c:orientation val="minMax"/>
        </c:scaling>
        <c:delete val="1"/>
        <c:axPos val="l"/>
        <c:numFmt formatCode="General" sourceLinked="1"/>
        <c:majorTickMark val="out"/>
        <c:minorTickMark val="none"/>
        <c:tickLblPos val="nextTo"/>
        <c:crossAx val="745689071"/>
        <c:crosses val="autoZero"/>
        <c:crossBetween val="between"/>
      </c:valAx>
      <c:spPr>
        <a:noFill/>
        <a:ln>
          <a:noFill/>
        </a:ln>
        <a:effectLst/>
      </c:spPr>
    </c:plotArea>
    <c:plotVisOnly val="1"/>
    <c:dispBlanksAs val="gap"/>
    <c:showDLblsOverMax val="0"/>
    <c:extLst>
      <c:ext uri="{0b15fc19-7d7d-44ad-8c2d-2c3a37ce22c3}">
        <chartProps xmlns="https://web.wps.cn/et/2018/main" chartId="{2113ca00-9dbd-4d16-af67-bc5ead73a65a}"/>
      </c:ext>
    </c:extLst>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10738863544901E-2"/>
          <c:y val="1.1194097989445E-2"/>
          <c:w val="0.97450250469260902"/>
          <c:h val="0.73005957589756498"/>
        </c:manualLayout>
      </c:layout>
      <c:barChart>
        <c:barDir val="col"/>
        <c:grouping val="clustered"/>
        <c:varyColors val="0"/>
        <c:ser>
          <c:idx val="0"/>
          <c:order val="0"/>
          <c:tx>
            <c:strRef>
              <c:f>Sheet1!$B$1</c:f>
              <c:strCache>
                <c:ptCount val="1"/>
                <c:pt idx="0">
                  <c:v>列1</c:v>
                </c:pt>
              </c:strCache>
            </c:strRef>
          </c:tx>
          <c:spPr>
            <a:pattFill prst="pct5">
              <a:fgClr>
                <a:schemeClr val="accent1"/>
              </a:fgClr>
              <a:bgClr>
                <a:schemeClr val="bg1"/>
              </a:bgClr>
            </a:pattFill>
            <a:ln>
              <a:solidFill>
                <a:schemeClr val="tx1"/>
              </a:solidFill>
            </a:ln>
            <a:effectLst/>
          </c:spPr>
          <c:invertIfNegative val="0"/>
          <c:trendline>
            <c:spPr>
              <a:ln w="19050" cap="sq" cmpd="sng">
                <a:solidFill>
                  <a:schemeClr val="tx1"/>
                </a:solidFill>
                <a:prstDash val="lgDash"/>
              </a:ln>
              <a:effectLst/>
            </c:spPr>
            <c:trendlineType val="linear"/>
            <c:dispRSqr val="0"/>
            <c:dispEq val="1"/>
            <c:trendlineLbl>
              <c:layout>
                <c:manualLayout>
                  <c:x val="-0.162461444144299"/>
                  <c:y val="3.5823778192755002E-3"/>
                </c:manualLayout>
              </c:layout>
              <c:tx>
                <c:rich>
                  <a:bodyPr rot="0" spcFirstLastPara="1" vertOverflow="ellipsis" vert="horz" wrap="square" anchor="ctr" anchorCtr="1"/>
                  <a:lstStyle/>
                  <a:p>
                    <a:pPr>
                      <a:defRPr lang="zh-CN" sz="1195"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r>
                      <a:rPr lang="en-US" altLang="zh-CN" baseline="0" dirty="0"/>
                      <a:t>y = 4x - 3.667</a:t>
                    </a:r>
                    <a:endParaRPr lang="en-US" altLang="zh-CN" dirty="0"/>
                  </a:p>
                </c:rich>
              </c:tx>
              <c:numFmt formatCode="General" sourceLinked="0"/>
              <c:spPr>
                <a:noFill/>
                <a:ln>
                  <a:noFill/>
                </a:ln>
                <a:effectLst/>
              </c:spPr>
              <c:txPr>
                <a:bodyPr rot="0" spcFirstLastPara="1" vertOverflow="ellipsis" vert="horz" wrap="square" anchor="ctr" anchorCtr="1"/>
                <a:lstStyle/>
                <a:p>
                  <a:pPr>
                    <a:defRPr lang="zh-CN" sz="1195"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endParaRPr lang="en-US" altLang="zh-CN"/>
                </a:p>
              </c:txPr>
            </c:trendlineLbl>
          </c:trendline>
          <c:cat>
            <c:strRef>
              <c:f>Sheet1!$A$2:$A$4</c:f>
              <c:strCache>
                <c:ptCount val="3"/>
                <c:pt idx="0">
                  <c:v>Task 1</c:v>
                </c:pt>
                <c:pt idx="1">
                  <c:v>Task 2</c:v>
                </c:pt>
                <c:pt idx="2">
                  <c:v>Task 3</c:v>
                </c:pt>
              </c:strCache>
            </c:strRef>
          </c:cat>
          <c:val>
            <c:numRef>
              <c:f>Sheet1!$B$2:$B$4</c:f>
              <c:numCache>
                <c:formatCode>General</c:formatCode>
                <c:ptCount val="3"/>
                <c:pt idx="0">
                  <c:v>1</c:v>
                </c:pt>
                <c:pt idx="1">
                  <c:v>3</c:v>
                </c:pt>
                <c:pt idx="2">
                  <c:v>9</c:v>
                </c:pt>
              </c:numCache>
            </c:numRef>
          </c:val>
          <c:extLst>
            <c:ext xmlns:c16="http://schemas.microsoft.com/office/drawing/2014/chart" uri="{C3380CC4-5D6E-409C-BE32-E72D297353CC}">
              <c16:uniqueId val="{00000001-C194-47AC-81AD-D3F0156C0800}"/>
            </c:ext>
          </c:extLst>
        </c:ser>
        <c:dLbls>
          <c:showLegendKey val="0"/>
          <c:showVal val="0"/>
          <c:showCatName val="0"/>
          <c:showSerName val="0"/>
          <c:showPercent val="0"/>
          <c:showBubbleSize val="0"/>
        </c:dLbls>
        <c:gapWidth val="50"/>
        <c:overlap val="-27"/>
        <c:axId val="745689071"/>
        <c:axId val="745670351"/>
      </c:barChart>
      <c:catAx>
        <c:axId val="7456890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zh-CN" sz="1200"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endParaRPr lang="zh-CN"/>
          </a:p>
        </c:txPr>
        <c:crossAx val="745670351"/>
        <c:crosses val="autoZero"/>
        <c:auto val="1"/>
        <c:lblAlgn val="ctr"/>
        <c:lblOffset val="100"/>
        <c:noMultiLvlLbl val="0"/>
      </c:catAx>
      <c:valAx>
        <c:axId val="745670351"/>
        <c:scaling>
          <c:orientation val="minMax"/>
        </c:scaling>
        <c:delete val="1"/>
        <c:axPos val="l"/>
        <c:numFmt formatCode="General" sourceLinked="1"/>
        <c:majorTickMark val="out"/>
        <c:minorTickMark val="none"/>
        <c:tickLblPos val="nextTo"/>
        <c:crossAx val="745689071"/>
        <c:crosses val="autoZero"/>
        <c:crossBetween val="between"/>
      </c:valAx>
      <c:spPr>
        <a:noFill/>
        <a:ln>
          <a:noFill/>
        </a:ln>
        <a:effectLst/>
      </c:spPr>
    </c:plotArea>
    <c:plotVisOnly val="1"/>
    <c:dispBlanksAs val="gap"/>
    <c:showDLblsOverMax val="0"/>
    <c:extLst>
      <c:ext uri="{0b15fc19-7d7d-44ad-8c2d-2c3a37ce22c3}">
        <chartProps xmlns="https://web.wps.cn/et/2018/main" chartId="{12d426fb-51a0-4cd9-b69f-9ccfbb4d037f}"/>
      </c:ext>
    </c:extLst>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10738863544901E-2"/>
          <c:y val="1.1194097989445E-2"/>
          <c:w val="0.96354332027422795"/>
          <c:h val="0.74532673809088201"/>
        </c:manualLayout>
      </c:layout>
      <c:barChart>
        <c:barDir val="col"/>
        <c:grouping val="clustered"/>
        <c:varyColors val="0"/>
        <c:ser>
          <c:idx val="0"/>
          <c:order val="0"/>
          <c:tx>
            <c:strRef>
              <c:f>Sheet1!$B$1</c:f>
              <c:strCache>
                <c:ptCount val="1"/>
                <c:pt idx="0">
                  <c:v>Cluster A</c:v>
                </c:pt>
              </c:strCache>
            </c:strRef>
          </c:tx>
          <c:spPr>
            <a:pattFill prst="wdUpDiag">
              <a:fgClr>
                <a:schemeClr val="tx1"/>
              </a:fgClr>
              <a:bgClr>
                <a:schemeClr val="bg1"/>
              </a:bgClr>
            </a:pattFill>
            <a:ln>
              <a:solidFill>
                <a:schemeClr val="tx1"/>
              </a:solidFill>
            </a:ln>
            <a:effectLst/>
          </c:spPr>
          <c:invertIfNegative val="0"/>
          <c:trendline>
            <c:spPr>
              <a:ln w="19050" cap="sq" cmpd="sng">
                <a:solidFill>
                  <a:schemeClr val="tx1"/>
                </a:solidFill>
                <a:prstDash val="sysDash"/>
              </a:ln>
              <a:effectLst/>
            </c:spPr>
            <c:trendlineType val="linear"/>
            <c:dispRSqr val="0"/>
            <c:dispEq val="1"/>
            <c:trendlineLbl>
              <c:layout>
                <c:manualLayout>
                  <c:x val="-0.387353267179539"/>
                  <c:y val="5.9969407185369097E-2"/>
                </c:manualLayout>
              </c:layout>
              <c:numFmt formatCode="General" sourceLinked="0"/>
              <c:spPr>
                <a:noFill/>
                <a:ln>
                  <a:noFill/>
                </a:ln>
                <a:effectLst/>
              </c:spPr>
              <c:txPr>
                <a:bodyPr rot="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endParaRPr lang="zh-CN"/>
                </a:p>
              </c:txPr>
            </c:trendlineLbl>
          </c:trendline>
          <c:cat>
            <c:strRef>
              <c:f>Sheet1!$A$2:$A$4</c:f>
              <c:strCache>
                <c:ptCount val="3"/>
                <c:pt idx="0">
                  <c:v>Task 1</c:v>
                </c:pt>
                <c:pt idx="1">
                  <c:v>Task 2</c:v>
                </c:pt>
                <c:pt idx="2">
                  <c:v>Task 3</c:v>
                </c:pt>
              </c:strCache>
            </c:strRef>
          </c:cat>
          <c:val>
            <c:numRef>
              <c:f>Sheet1!$B$2:$B$4</c:f>
              <c:numCache>
                <c:formatCode>General</c:formatCode>
                <c:ptCount val="3"/>
                <c:pt idx="0">
                  <c:v>2</c:v>
                </c:pt>
                <c:pt idx="1">
                  <c:v>4</c:v>
                </c:pt>
                <c:pt idx="2">
                  <c:v>6</c:v>
                </c:pt>
              </c:numCache>
            </c:numRef>
          </c:val>
          <c:extLst>
            <c:ext xmlns:c16="http://schemas.microsoft.com/office/drawing/2014/chart" uri="{C3380CC4-5D6E-409C-BE32-E72D297353CC}">
              <c16:uniqueId val="{00000001-1F0E-40B8-A913-D437456BAC64}"/>
            </c:ext>
          </c:extLst>
        </c:ser>
        <c:ser>
          <c:idx val="1"/>
          <c:order val="1"/>
          <c:tx>
            <c:strRef>
              <c:f>Sheet1!$C$1</c:f>
              <c:strCache>
                <c:ptCount val="1"/>
                <c:pt idx="0">
                  <c:v>Cluster B</c:v>
                </c:pt>
              </c:strCache>
            </c:strRef>
          </c:tx>
          <c:spPr>
            <a:pattFill prst="pct5">
              <a:fgClr>
                <a:schemeClr val="tx1"/>
              </a:fgClr>
              <a:bgClr>
                <a:schemeClr val="bg1"/>
              </a:bgClr>
            </a:pattFill>
            <a:ln>
              <a:solidFill>
                <a:schemeClr val="tx1"/>
              </a:solidFill>
            </a:ln>
            <a:effectLst/>
          </c:spPr>
          <c:invertIfNegative val="0"/>
          <c:trendline>
            <c:spPr>
              <a:ln w="19050" cap="rnd">
                <a:solidFill>
                  <a:schemeClr val="tx1"/>
                </a:solidFill>
                <a:prstDash val="lgDash"/>
              </a:ln>
              <a:effectLst/>
            </c:spPr>
            <c:trendlineType val="linear"/>
            <c:dispRSqr val="0"/>
            <c:dispEq val="1"/>
            <c:trendlineLbl>
              <c:layout>
                <c:manualLayout>
                  <c:x val="-0.13040505395591201"/>
                  <c:y val="-1.3160453304502701E-3"/>
                </c:manualLayout>
              </c:layout>
              <c:tx>
                <c:rich>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r>
                      <a:rPr lang="zh-CN" altLang="en-US" b="1" baseline="0" dirty="0">
                        <a:latin typeface="Times New Roman" panose="02020503050405090304" charset="0"/>
                        <a:cs typeface="Times New Roman" panose="02020503050405090304" charset="0"/>
                      </a:rPr>
                      <a:t>y = 4x - 3.6</a:t>
                    </a:r>
                    <a:r>
                      <a:rPr lang="en-US" altLang="zh-CN" b="1" baseline="0" dirty="0">
                        <a:latin typeface="Times New Roman" panose="02020503050405090304" charset="0"/>
                        <a:cs typeface="Times New Roman" panose="02020503050405090304" charset="0"/>
                      </a:rPr>
                      <a:t>6</a:t>
                    </a:r>
                    <a:r>
                      <a:rPr lang="zh-CN" altLang="en-US" b="1" baseline="0" dirty="0">
                        <a:latin typeface="Times New Roman" panose="02020503050405090304" charset="0"/>
                        <a:cs typeface="Times New Roman" panose="02020503050405090304" charset="0"/>
                      </a:rPr>
                      <a:t>7</a:t>
                    </a:r>
                    <a:endParaRPr lang="zh-CN" altLang="en-US" b="1" dirty="0">
                      <a:latin typeface="Times New Roman" panose="02020503050405090304" charset="0"/>
                      <a:cs typeface="Times New Roman" panose="02020503050405090304" charset="0"/>
                    </a:endParaRPr>
                  </a:p>
                </c:rich>
              </c:tx>
              <c:numFmt formatCode="General" sourceLinked="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ltLang="en-US"/>
                </a:p>
              </c:txPr>
            </c:trendlineLbl>
          </c:trendline>
          <c:cat>
            <c:strRef>
              <c:f>Sheet1!$A$2:$A$4</c:f>
              <c:strCache>
                <c:ptCount val="3"/>
                <c:pt idx="0">
                  <c:v>Task 1</c:v>
                </c:pt>
                <c:pt idx="1">
                  <c:v>Task 2</c:v>
                </c:pt>
                <c:pt idx="2">
                  <c:v>Task 3</c:v>
                </c:pt>
              </c:strCache>
            </c:strRef>
          </c:cat>
          <c:val>
            <c:numRef>
              <c:f>Sheet1!$C$2:$C$4</c:f>
              <c:numCache>
                <c:formatCode>General</c:formatCode>
                <c:ptCount val="3"/>
                <c:pt idx="0">
                  <c:v>1</c:v>
                </c:pt>
                <c:pt idx="1">
                  <c:v>3</c:v>
                </c:pt>
                <c:pt idx="2">
                  <c:v>9</c:v>
                </c:pt>
              </c:numCache>
            </c:numRef>
          </c:val>
          <c:extLst>
            <c:ext xmlns:c16="http://schemas.microsoft.com/office/drawing/2014/chart" uri="{C3380CC4-5D6E-409C-BE32-E72D297353CC}">
              <c16:uniqueId val="{00000003-1F0E-40B8-A913-D437456BAC64}"/>
            </c:ext>
          </c:extLst>
        </c:ser>
        <c:dLbls>
          <c:showLegendKey val="0"/>
          <c:showVal val="0"/>
          <c:showCatName val="0"/>
          <c:showSerName val="0"/>
          <c:showPercent val="0"/>
          <c:showBubbleSize val="0"/>
        </c:dLbls>
        <c:gapWidth val="50"/>
        <c:overlap val="-20"/>
        <c:axId val="745689071"/>
        <c:axId val="745670351"/>
      </c:barChart>
      <c:catAx>
        <c:axId val="7456890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endParaRPr lang="zh-CN"/>
          </a:p>
        </c:txPr>
        <c:crossAx val="745670351"/>
        <c:crosses val="autoZero"/>
        <c:auto val="1"/>
        <c:lblAlgn val="ctr"/>
        <c:lblOffset val="100"/>
        <c:noMultiLvlLbl val="0"/>
      </c:catAx>
      <c:valAx>
        <c:axId val="745670351"/>
        <c:scaling>
          <c:orientation val="minMax"/>
        </c:scaling>
        <c:delete val="1"/>
        <c:axPos val="l"/>
        <c:numFmt formatCode="General" sourceLinked="1"/>
        <c:majorTickMark val="out"/>
        <c:minorTickMark val="none"/>
        <c:tickLblPos val="nextTo"/>
        <c:crossAx val="745689071"/>
        <c:crosses val="autoZero"/>
        <c:crossBetween val="between"/>
      </c:valAx>
      <c:spPr>
        <a:noFill/>
        <a:ln>
          <a:noFill/>
        </a:ln>
        <a:effectLst/>
      </c:spPr>
    </c:plotArea>
    <c:plotVisOnly val="1"/>
    <c:dispBlanksAs val="gap"/>
    <c:showDLblsOverMax val="0"/>
    <c:extLst>
      <c:ext uri="{0b15fc19-7d7d-44ad-8c2d-2c3a37ce22c3}">
        <chartProps xmlns="https://web.wps.cn/et/2018/main" chartId="{7c990f99-3776-413b-b565-1abc09c70f7a}"/>
      </c:ext>
    </c:extLst>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10738863544901E-2"/>
          <c:y val="1.1194097989445E-2"/>
          <c:w val="0.96354332027422795"/>
          <c:h val="0.74532673809088201"/>
        </c:manualLayout>
      </c:layout>
      <c:barChart>
        <c:barDir val="col"/>
        <c:grouping val="clustered"/>
        <c:varyColors val="0"/>
        <c:ser>
          <c:idx val="0"/>
          <c:order val="0"/>
          <c:tx>
            <c:strRef>
              <c:f>Sheet1!$B$1</c:f>
              <c:strCache>
                <c:ptCount val="1"/>
                <c:pt idx="0">
                  <c:v>Cluster A</c:v>
                </c:pt>
              </c:strCache>
            </c:strRef>
          </c:tx>
          <c:spPr>
            <a:pattFill prst="wdUpDiag">
              <a:fgClr>
                <a:schemeClr val="tx1"/>
              </a:fgClr>
              <a:bgClr>
                <a:schemeClr val="bg1"/>
              </a:bgClr>
            </a:pattFill>
            <a:ln>
              <a:solidFill>
                <a:schemeClr val="tx1"/>
              </a:solidFill>
            </a:ln>
            <a:effectLst/>
          </c:spPr>
          <c:invertIfNegative val="0"/>
          <c:trendline>
            <c:spPr>
              <a:ln w="19050" cap="sq" cmpd="sng">
                <a:solidFill>
                  <a:schemeClr val="tx1"/>
                </a:solidFill>
                <a:prstDash val="sysDash"/>
              </a:ln>
              <a:effectLst/>
            </c:spPr>
            <c:trendlineType val="linear"/>
            <c:dispRSqr val="0"/>
            <c:dispEq val="1"/>
            <c:trendlineLbl>
              <c:layout>
                <c:manualLayout>
                  <c:x val="-0.387353267179539"/>
                  <c:y val="5.9969407185369097E-2"/>
                </c:manualLayout>
              </c:layout>
              <c:numFmt formatCode="General" sourceLinked="0"/>
              <c:spPr>
                <a:noFill/>
                <a:ln>
                  <a:noFill/>
                </a:ln>
                <a:effectLst/>
              </c:spPr>
              <c:txPr>
                <a:bodyPr rot="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endParaRPr lang="zh-CN"/>
                </a:p>
              </c:txPr>
            </c:trendlineLbl>
          </c:trendline>
          <c:cat>
            <c:strRef>
              <c:f>Sheet1!$A$2:$A$4</c:f>
              <c:strCache>
                <c:ptCount val="3"/>
                <c:pt idx="0">
                  <c:v>Task 1</c:v>
                </c:pt>
                <c:pt idx="1">
                  <c:v>Task 2</c:v>
                </c:pt>
                <c:pt idx="2">
                  <c:v>Task 3</c:v>
                </c:pt>
              </c:strCache>
            </c:strRef>
          </c:cat>
          <c:val>
            <c:numRef>
              <c:f>Sheet1!$B$2:$B$4</c:f>
              <c:numCache>
                <c:formatCode>General</c:formatCode>
                <c:ptCount val="3"/>
                <c:pt idx="0">
                  <c:v>2</c:v>
                </c:pt>
                <c:pt idx="1">
                  <c:v>4</c:v>
                </c:pt>
                <c:pt idx="2">
                  <c:v>6</c:v>
                </c:pt>
              </c:numCache>
            </c:numRef>
          </c:val>
          <c:extLst>
            <c:ext xmlns:c16="http://schemas.microsoft.com/office/drawing/2014/chart" uri="{C3380CC4-5D6E-409C-BE32-E72D297353CC}">
              <c16:uniqueId val="{00000001-4D7D-49D3-ADC9-CBEEE193D655}"/>
            </c:ext>
          </c:extLst>
        </c:ser>
        <c:ser>
          <c:idx val="1"/>
          <c:order val="1"/>
          <c:tx>
            <c:strRef>
              <c:f>Sheet1!$C$1</c:f>
              <c:strCache>
                <c:ptCount val="1"/>
                <c:pt idx="0">
                  <c:v>Cluster B</c:v>
                </c:pt>
              </c:strCache>
            </c:strRef>
          </c:tx>
          <c:spPr>
            <a:pattFill prst="pct5">
              <a:fgClr>
                <a:schemeClr val="tx1"/>
              </a:fgClr>
              <a:bgClr>
                <a:schemeClr val="bg1"/>
              </a:bgClr>
            </a:pattFill>
            <a:ln>
              <a:solidFill>
                <a:schemeClr val="tx1"/>
              </a:solidFill>
            </a:ln>
            <a:effectLst/>
          </c:spPr>
          <c:invertIfNegative val="0"/>
          <c:trendline>
            <c:spPr>
              <a:ln w="19050" cap="rnd">
                <a:solidFill>
                  <a:schemeClr val="tx1"/>
                </a:solidFill>
                <a:prstDash val="lgDash"/>
              </a:ln>
              <a:effectLst/>
            </c:spPr>
            <c:trendlineType val="linear"/>
            <c:dispRSqr val="0"/>
            <c:dispEq val="1"/>
            <c:trendlineLbl>
              <c:layout>
                <c:manualLayout>
                  <c:x val="-0.13040505395591201"/>
                  <c:y val="-1.3160453304502701E-3"/>
                </c:manualLayout>
              </c:layout>
              <c:tx>
                <c:rich>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r>
                      <a:rPr lang="en-US" altLang="zh-CN" b="1" baseline="0" dirty="0">
                        <a:latin typeface="Times New Roman" panose="02020503050405090304" charset="0"/>
                        <a:cs typeface="Times New Roman" panose="02020503050405090304" charset="0"/>
                      </a:rPr>
                      <a:t>y = 3x - 2.3333</a:t>
                    </a:r>
                    <a:endParaRPr lang="en-US" altLang="zh-CN" b="1" dirty="0">
                      <a:latin typeface="Times New Roman" panose="02020503050405090304" charset="0"/>
                      <a:cs typeface="Times New Roman" panose="02020503050405090304" charset="0"/>
                    </a:endParaRPr>
                  </a:p>
                </c:rich>
              </c:tx>
              <c:numFmt formatCode="General" sourceLinked="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en-US" altLang="zh-CN"/>
                </a:p>
              </c:txPr>
            </c:trendlineLbl>
          </c:trendline>
          <c:cat>
            <c:strRef>
              <c:f>Sheet1!$A$2:$A$4</c:f>
              <c:strCache>
                <c:ptCount val="3"/>
                <c:pt idx="0">
                  <c:v>Task 1</c:v>
                </c:pt>
                <c:pt idx="1">
                  <c:v>Task 2</c:v>
                </c:pt>
                <c:pt idx="2">
                  <c:v>Task 3</c:v>
                </c:pt>
              </c:strCache>
            </c:strRef>
          </c:cat>
          <c:val>
            <c:numRef>
              <c:f>Sheet1!$C$2:$C$4</c:f>
              <c:numCache>
                <c:formatCode>General</c:formatCode>
                <c:ptCount val="3"/>
                <c:pt idx="0">
                  <c:v>1</c:v>
                </c:pt>
                <c:pt idx="1">
                  <c:v>3</c:v>
                </c:pt>
                <c:pt idx="2">
                  <c:v>7</c:v>
                </c:pt>
              </c:numCache>
            </c:numRef>
          </c:val>
          <c:extLst>
            <c:ext xmlns:c16="http://schemas.microsoft.com/office/drawing/2014/chart" uri="{C3380CC4-5D6E-409C-BE32-E72D297353CC}">
              <c16:uniqueId val="{00000003-4D7D-49D3-ADC9-CBEEE193D655}"/>
            </c:ext>
          </c:extLst>
        </c:ser>
        <c:dLbls>
          <c:showLegendKey val="0"/>
          <c:showVal val="0"/>
          <c:showCatName val="0"/>
          <c:showSerName val="0"/>
          <c:showPercent val="0"/>
          <c:showBubbleSize val="0"/>
        </c:dLbls>
        <c:gapWidth val="50"/>
        <c:overlap val="-20"/>
        <c:axId val="745689071"/>
        <c:axId val="745670351"/>
      </c:barChart>
      <c:catAx>
        <c:axId val="7456890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endParaRPr lang="zh-CN"/>
          </a:p>
        </c:txPr>
        <c:crossAx val="745670351"/>
        <c:crosses val="autoZero"/>
        <c:auto val="1"/>
        <c:lblAlgn val="ctr"/>
        <c:lblOffset val="100"/>
        <c:noMultiLvlLbl val="0"/>
      </c:catAx>
      <c:valAx>
        <c:axId val="745670351"/>
        <c:scaling>
          <c:orientation val="minMax"/>
        </c:scaling>
        <c:delete val="1"/>
        <c:axPos val="l"/>
        <c:numFmt formatCode="General" sourceLinked="1"/>
        <c:majorTickMark val="out"/>
        <c:minorTickMark val="none"/>
        <c:tickLblPos val="nextTo"/>
        <c:crossAx val="745689071"/>
        <c:crosses val="autoZero"/>
        <c:crossBetween val="between"/>
      </c:valAx>
      <c:spPr>
        <a:noFill/>
        <a:ln>
          <a:noFill/>
        </a:ln>
        <a:effectLst/>
      </c:spPr>
    </c:plotArea>
    <c:plotVisOnly val="1"/>
    <c:dispBlanksAs val="gap"/>
    <c:showDLblsOverMax val="0"/>
    <c:extLst>
      <c:ext uri="{0b15fc19-7d7d-44ad-8c2d-2c3a37ce22c3}">
        <chartProps xmlns="https://web.wps.cn/et/2018/main" chartId="{0655c040-0754-4233-9121-8d5212c9fb5d}"/>
      </c:ext>
    </c:extLst>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10738863544901E-2"/>
          <c:y val="1.1194097989445E-2"/>
          <c:w val="0.97450250469260902"/>
          <c:h val="0.73005957589756498"/>
        </c:manualLayout>
      </c:layout>
      <c:barChart>
        <c:barDir val="col"/>
        <c:grouping val="clustered"/>
        <c:varyColors val="0"/>
        <c:ser>
          <c:idx val="0"/>
          <c:order val="0"/>
          <c:tx>
            <c:strRef>
              <c:f>Sheet1!$B$1</c:f>
              <c:strCache>
                <c:ptCount val="1"/>
                <c:pt idx="0">
                  <c:v>列1</c:v>
                </c:pt>
              </c:strCache>
            </c:strRef>
          </c:tx>
          <c:spPr>
            <a:pattFill prst="wdUpDiag">
              <a:fgClr>
                <a:schemeClr val="tx1"/>
              </a:fgClr>
              <a:bgClr>
                <a:schemeClr val="bg1"/>
              </a:bgClr>
            </a:pattFill>
            <a:ln>
              <a:solidFill>
                <a:schemeClr val="tx1"/>
              </a:solidFill>
            </a:ln>
            <a:effectLst/>
          </c:spPr>
          <c:invertIfNegative val="0"/>
          <c:cat>
            <c:strRef>
              <c:f>Sheet1!$A$2:$A$4</c:f>
              <c:strCache>
                <c:ptCount val="3"/>
                <c:pt idx="0">
                  <c:v>Task 1</c:v>
                </c:pt>
                <c:pt idx="1">
                  <c:v>Task 2</c:v>
                </c:pt>
                <c:pt idx="2">
                  <c:v>Task 3</c:v>
                </c:pt>
              </c:strCache>
            </c:strRef>
          </c:cat>
          <c:val>
            <c:numRef>
              <c:f>Sheet1!$B$2:$B$4</c:f>
              <c:numCache>
                <c:formatCode>General</c:formatCode>
                <c:ptCount val="3"/>
                <c:pt idx="0">
                  <c:v>2</c:v>
                </c:pt>
                <c:pt idx="1">
                  <c:v>4</c:v>
                </c:pt>
                <c:pt idx="2">
                  <c:v>6</c:v>
                </c:pt>
              </c:numCache>
            </c:numRef>
          </c:val>
          <c:extLst>
            <c:ext xmlns:c16="http://schemas.microsoft.com/office/drawing/2014/chart" uri="{C3380CC4-5D6E-409C-BE32-E72D297353CC}">
              <c16:uniqueId val="{00000000-54D4-43DE-82CF-CEE7B4E282B6}"/>
            </c:ext>
          </c:extLst>
        </c:ser>
        <c:dLbls>
          <c:showLegendKey val="0"/>
          <c:showVal val="0"/>
          <c:showCatName val="0"/>
          <c:showSerName val="0"/>
          <c:showPercent val="0"/>
          <c:showBubbleSize val="0"/>
        </c:dLbls>
        <c:gapWidth val="50"/>
        <c:overlap val="-27"/>
        <c:axId val="745689071"/>
        <c:axId val="745670351"/>
      </c:barChart>
      <c:catAx>
        <c:axId val="7456890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endParaRPr lang="zh-CN"/>
          </a:p>
        </c:txPr>
        <c:crossAx val="745670351"/>
        <c:crosses val="autoZero"/>
        <c:auto val="1"/>
        <c:lblAlgn val="ctr"/>
        <c:lblOffset val="100"/>
        <c:noMultiLvlLbl val="0"/>
      </c:catAx>
      <c:valAx>
        <c:axId val="745670351"/>
        <c:scaling>
          <c:orientation val="minMax"/>
        </c:scaling>
        <c:delete val="1"/>
        <c:axPos val="l"/>
        <c:numFmt formatCode="General" sourceLinked="1"/>
        <c:majorTickMark val="out"/>
        <c:minorTickMark val="none"/>
        <c:tickLblPos val="nextTo"/>
        <c:crossAx val="745689071"/>
        <c:crosses val="autoZero"/>
        <c:crossBetween val="between"/>
      </c:valAx>
      <c:spPr>
        <a:noFill/>
        <a:ln>
          <a:noFill/>
        </a:ln>
        <a:effectLst/>
      </c:spPr>
    </c:plotArea>
    <c:plotVisOnly val="1"/>
    <c:dispBlanksAs val="gap"/>
    <c:showDLblsOverMax val="0"/>
    <c:extLst>
      <c:ext uri="{0b15fc19-7d7d-44ad-8c2d-2c3a37ce22c3}">
        <chartProps xmlns="https://web.wps.cn/et/2018/main" chartId="{a24c8dc9-24a5-4b22-9f64-a24ef5baafec}"/>
      </c:ext>
    </c:extLst>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10738863544901E-2"/>
          <c:y val="1.1194097989445E-2"/>
          <c:w val="0.97450250469260902"/>
          <c:h val="0.73005957589756498"/>
        </c:manualLayout>
      </c:layout>
      <c:barChart>
        <c:barDir val="col"/>
        <c:grouping val="clustered"/>
        <c:varyColors val="0"/>
        <c:ser>
          <c:idx val="0"/>
          <c:order val="0"/>
          <c:tx>
            <c:strRef>
              <c:f>Sheet1!$B$1</c:f>
              <c:strCache>
                <c:ptCount val="1"/>
                <c:pt idx="0">
                  <c:v>列1</c:v>
                </c:pt>
              </c:strCache>
            </c:strRef>
          </c:tx>
          <c:spPr>
            <a:pattFill prst="pct5">
              <a:fgClr>
                <a:schemeClr val="tx1"/>
              </a:fgClr>
              <a:bgClr>
                <a:schemeClr val="bg1"/>
              </a:bgClr>
            </a:pattFill>
            <a:ln>
              <a:solidFill>
                <a:schemeClr val="tx1"/>
              </a:solidFill>
            </a:ln>
            <a:effectLst/>
          </c:spPr>
          <c:invertIfNegative val="0"/>
          <c:cat>
            <c:strRef>
              <c:f>Sheet1!$A$2:$A$4</c:f>
              <c:strCache>
                <c:ptCount val="3"/>
                <c:pt idx="0">
                  <c:v>Task 1</c:v>
                </c:pt>
                <c:pt idx="1">
                  <c:v>Task 2</c:v>
                </c:pt>
                <c:pt idx="2">
                  <c:v>Task 3</c:v>
                </c:pt>
              </c:strCache>
            </c:strRef>
          </c:cat>
          <c:val>
            <c:numRef>
              <c:f>Sheet1!$B$2:$B$4</c:f>
              <c:numCache>
                <c:formatCode>General</c:formatCode>
                <c:ptCount val="3"/>
                <c:pt idx="0">
                  <c:v>1</c:v>
                </c:pt>
                <c:pt idx="1">
                  <c:v>3</c:v>
                </c:pt>
                <c:pt idx="2">
                  <c:v>9</c:v>
                </c:pt>
              </c:numCache>
            </c:numRef>
          </c:val>
          <c:extLst>
            <c:ext xmlns:c16="http://schemas.microsoft.com/office/drawing/2014/chart" uri="{C3380CC4-5D6E-409C-BE32-E72D297353CC}">
              <c16:uniqueId val="{00000000-EF2B-461E-8C72-28A574C7F9C7}"/>
            </c:ext>
          </c:extLst>
        </c:ser>
        <c:dLbls>
          <c:showLegendKey val="0"/>
          <c:showVal val="0"/>
          <c:showCatName val="0"/>
          <c:showSerName val="0"/>
          <c:showPercent val="0"/>
          <c:showBubbleSize val="0"/>
        </c:dLbls>
        <c:gapWidth val="50"/>
        <c:overlap val="-27"/>
        <c:axId val="745689071"/>
        <c:axId val="745670351"/>
      </c:barChart>
      <c:catAx>
        <c:axId val="7456890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Times New Roman" panose="02020503050405090304" charset="0"/>
                <a:ea typeface="+mn-ea"/>
                <a:cs typeface="Times New Roman" panose="02020503050405090304" charset="0"/>
              </a:defRPr>
            </a:pPr>
            <a:endParaRPr lang="zh-CN"/>
          </a:p>
        </c:txPr>
        <c:crossAx val="745670351"/>
        <c:crosses val="autoZero"/>
        <c:auto val="1"/>
        <c:lblAlgn val="ctr"/>
        <c:lblOffset val="100"/>
        <c:noMultiLvlLbl val="0"/>
      </c:catAx>
      <c:valAx>
        <c:axId val="745670351"/>
        <c:scaling>
          <c:orientation val="minMax"/>
        </c:scaling>
        <c:delete val="1"/>
        <c:axPos val="l"/>
        <c:numFmt formatCode="General" sourceLinked="1"/>
        <c:majorTickMark val="out"/>
        <c:minorTickMark val="none"/>
        <c:tickLblPos val="nextTo"/>
        <c:crossAx val="745689071"/>
        <c:crosses val="autoZero"/>
        <c:crossBetween val="between"/>
      </c:valAx>
      <c:spPr>
        <a:noFill/>
        <a:ln>
          <a:noFill/>
        </a:ln>
        <a:effectLst/>
      </c:spPr>
    </c:plotArea>
    <c:plotVisOnly val="1"/>
    <c:dispBlanksAs val="gap"/>
    <c:showDLblsOverMax val="0"/>
    <c:extLst>
      <c:ext uri="{0b15fc19-7d7d-44ad-8c2d-2c3a37ce22c3}">
        <chartProps xmlns="https://web.wps.cn/et/2018/main" chartId="{bd5db5ac-ea5d-4897-9487-9d5c8502abe2}"/>
      </c:ext>
    </c:extLst>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675"/>
            </a:lvl1pPr>
          </a:lstStyle>
          <a:p>
            <a:endParaRPr lang="zh-CN" altLang="en-US"/>
          </a:p>
        </p:txBody>
      </p:sp>
      <p:sp>
        <p:nvSpPr>
          <p:cNvPr id="3" name="日期占位符 2"/>
          <p:cNvSpPr>
            <a:spLocks noGrp="1"/>
          </p:cNvSpPr>
          <p:nvPr>
            <p:ph type="dt" sz="quarter" idx="1"/>
          </p:nvPr>
        </p:nvSpPr>
        <p:spPr>
          <a:xfrm>
            <a:off x="12277295" y="0"/>
            <a:ext cx="9392356" cy="258068"/>
          </a:xfrm>
          <a:prstGeom prst="rect">
            <a:avLst/>
          </a:prstGeom>
        </p:spPr>
        <p:txBody>
          <a:bodyPr vert="horz" lIns="91440" tIns="45720" rIns="91440" bIns="45720" rtlCol="0"/>
          <a:lstStyle>
            <a:lvl1pPr algn="r">
              <a:defRPr sz="675"/>
            </a:lvl1pPr>
          </a:lstStyle>
          <a:p>
            <a:fld id="{0F9B84EA-7D68-4D60-9CB1-D50884785D1C}" type="datetimeFigureOut">
              <a:rPr lang="zh-CN" altLang="en-US" smtClean="0"/>
              <a:t>2025/9/11</a:t>
            </a:fld>
            <a:endParaRPr lang="zh-CN" altLang="en-US"/>
          </a:p>
        </p:txBody>
      </p:sp>
      <p:sp>
        <p:nvSpPr>
          <p:cNvPr id="4" name="页脚占位符 3"/>
          <p:cNvSpPr>
            <a:spLocks noGrp="1"/>
          </p:cNvSpPr>
          <p:nvPr>
            <p:ph type="ftr" sz="quarter" idx="2"/>
          </p:nvPr>
        </p:nvSpPr>
        <p:spPr>
          <a:xfrm>
            <a:off x="0" y="4885432"/>
            <a:ext cx="9392356" cy="258068"/>
          </a:xfrm>
          <a:prstGeom prst="rect">
            <a:avLst/>
          </a:prstGeom>
        </p:spPr>
        <p:txBody>
          <a:bodyPr vert="horz" lIns="91440" tIns="45720" rIns="91440" bIns="45720" rtlCol="0" anchor="b"/>
          <a:lstStyle>
            <a:lvl1pPr algn="l">
              <a:defRPr sz="675"/>
            </a:lvl1pPr>
          </a:lstStyle>
          <a:p>
            <a:endParaRPr lang="zh-CN" altLang="en-US"/>
          </a:p>
        </p:txBody>
      </p:sp>
      <p:sp>
        <p:nvSpPr>
          <p:cNvPr id="5" name="灯片编号占位符 4"/>
          <p:cNvSpPr>
            <a:spLocks noGrp="1"/>
          </p:cNvSpPr>
          <p:nvPr>
            <p:ph type="sldNum" sz="quarter" idx="3"/>
          </p:nvPr>
        </p:nvSpPr>
        <p:spPr>
          <a:xfrm>
            <a:off x="12277295" y="4885432"/>
            <a:ext cx="9392356" cy="258068"/>
          </a:xfrm>
          <a:prstGeom prst="rect">
            <a:avLst/>
          </a:prstGeom>
        </p:spPr>
        <p:txBody>
          <a:bodyPr vert="horz" lIns="91440" tIns="45720" rIns="91440" bIns="45720" rtlCol="0" anchor="b"/>
          <a:lstStyle>
            <a:lvl1pPr algn="r">
              <a:defRPr sz="67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2277295" y="0"/>
            <a:ext cx="9392356"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2025/9/11</a:t>
            </a:fld>
            <a:endParaRPr lang="zh-CN" altLang="en-US"/>
          </a:p>
        </p:txBody>
      </p:sp>
      <p:sp>
        <p:nvSpPr>
          <p:cNvPr id="4" name="幻灯片图像占位符 3"/>
          <p:cNvSpPr>
            <a:spLocks noGrp="1" noRot="1" noChangeAspect="1"/>
          </p:cNvSpPr>
          <p:nvPr>
            <p:ph type="sldImg" idx="2"/>
          </p:nvPr>
        </p:nvSpPr>
        <p:spPr>
          <a:xfrm>
            <a:off x="9294283"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167467" y="2475309"/>
            <a:ext cx="17339733" cy="2025253"/>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4885432"/>
            <a:ext cx="9392356"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2277295" y="4885432"/>
            <a:ext cx="9392356"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Good afternoon, everyone. Today, I will present our work titled </a:t>
            </a:r>
            <a:r>
              <a:rPr lang="en-US" altLang="zh-CN" i="1" dirty="0"/>
              <a:t>Joint Prediction and Matching for Computing Resource Exchange Platforms</a:t>
            </a:r>
            <a:r>
              <a:rPr lang="en-US" altLang="zh-CN" dirty="0"/>
              <a:t>.</a:t>
            </a:r>
            <a:br>
              <a:rPr lang="en-US" altLang="zh-CN" dirty="0"/>
            </a:br>
            <a:r>
              <a:rPr lang="en-US" altLang="zh-CN" dirty="0"/>
              <a:t>This work is a collaboration between Shanghai Jiao Tong University and China Telecom.</a:t>
            </a:r>
            <a:br>
              <a:rPr lang="en-US" altLang="zh-CN" dirty="0"/>
            </a:br>
            <a:r>
              <a:rPr lang="en-US" altLang="zh-CN" dirty="0"/>
              <a:t>And this work is to address the growing mismatch between the massive computational demands of deep learning and the underutilization of existing enterprise clusters.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36562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Our proposed system is called MFCP: Matching-Focused Cluster Performance Predictor.</a:t>
            </a:r>
            <a:br>
              <a:rPr lang="en-US" altLang="zh-CN" dirty="0"/>
            </a:br>
            <a:r>
              <a:rPr lang="en-US" altLang="zh-CN" dirty="0"/>
              <a:t>It has three components: the predictor, the matching algorithm, and gradient computation.</a:t>
            </a:r>
            <a:br>
              <a:rPr lang="en-US" altLang="zh-CN" dirty="0"/>
            </a:br>
            <a:r>
              <a:rPr lang="en-US" altLang="zh-CN" dirty="0"/>
              <a:t>In the forward pass, we first predict the performance of each cluster. Then we run the matching algorithm using these predictions. Finally, we measure the regret by comparing the predicted-based matching with the ground-truth-based matching.</a:t>
            </a:r>
            <a:br>
              <a:rPr lang="en-US" altLang="zh-CN" dirty="0"/>
            </a:br>
            <a:r>
              <a:rPr lang="en-US" altLang="zh-CN" dirty="0"/>
              <a:t>In the backward pass, we propagate gradients backward through this pipeline.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end-to-end design aligns training with the final goal: good matching.</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390103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In the framework of the entire predictor training, we mainly focus on the backpropagation process. Most parts of this gradient flow follow naturally from the standard chain rule.</a:t>
            </a:r>
          </a:p>
          <a:p>
            <a:r>
              <a:rPr lang="en-US" altLang="zh-CN" dirty="0"/>
              <a:t>However, there is one key exception: the second term of the chain rule, which represents the gradient of the matching decision with respect to the predicted performance. This term cannot be directly obtained, because the matching algorithm itself involves an optimization problem.</a:t>
            </a:r>
          </a:p>
          <a:p>
            <a:r>
              <a:rPr lang="en-US" altLang="zh-CN" dirty="0"/>
              <a:t>Therefore, the central challenge of MFCP is how to compute or approximate this gradient in a meaningful and effective way, so that the entire framework remains trainable in an end-to-end manner.</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80614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To compute the gradient, there are two main challenges. </a:t>
            </a:r>
          </a:p>
          <a:p>
            <a:r>
              <a:rPr lang="en-US" altLang="zh-CN" dirty="0"/>
              <a:t>The first challenge is the </a:t>
            </a:r>
            <a:r>
              <a:rPr lang="en-US" altLang="zh-CN" sz="1200" dirty="0">
                <a:latin typeface="Arial" panose="020B0604020202090204"/>
                <a:cs typeface="Arial" panose="020B0604020202090204"/>
              </a:rPr>
              <a:t>inherent non-differentiability of the optimization problem. It comes from three points.</a:t>
            </a:r>
            <a:br>
              <a:rPr lang="en-US" altLang="zh-CN" dirty="0"/>
            </a:br>
            <a:r>
              <a:rPr lang="en-US" altLang="zh-CN" dirty="0"/>
              <a:t>First, the matching problem is </a:t>
            </a:r>
            <a:r>
              <a:rPr lang="en-US" altLang="zh-CN" sz="1200" b="0" dirty="0"/>
              <a:t>discrete</a:t>
            </a:r>
            <a:r>
              <a:rPr lang="en-US" altLang="zh-CN" dirty="0"/>
              <a:t>. The optimization problem is an integer optimization problem. This directly results in the optimal matching decision X∗ being a step function with respect to the predicted values ˆ T and ˆ A, leading to either non-differentiability or vanishing gradients. </a:t>
            </a:r>
          </a:p>
          <a:p>
            <a:endParaRPr lang="en-US" altLang="zh-CN" dirty="0"/>
          </a:p>
          <a:p>
            <a:r>
              <a:rPr lang="en-US" altLang="zh-CN" dirty="0"/>
              <a:t>Second, the execution time function uses a max function which is non-smooth. As a piecewise linear function, </a:t>
            </a:r>
            <a:r>
              <a:rPr lang="zh-CN" altLang="en-US" dirty="0"/>
              <a:t>𝑓 </a:t>
            </a:r>
            <a:r>
              <a:rPr lang="en-US" altLang="zh-CN" dirty="0"/>
              <a:t>(X,T) exhibits unequal left and right derivatives at certain points due to the max operation.</a:t>
            </a:r>
          </a:p>
          <a:p>
            <a:endParaRPr lang="en-US" altLang="zh-CN" dirty="0"/>
          </a:p>
          <a:p>
            <a:r>
              <a:rPr lang="en-US" altLang="zh-CN" dirty="0"/>
              <a:t>Third, reliability constraints lead to zero or infinite gradients. We the constraint is satisfied, it yields zero gradient, and while reliability lies on the boundary of the feasible set, it results in an infinite gradient.</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20156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To handle the problem of non-differentiability, we applied three key techniques.</a:t>
            </a:r>
          </a:p>
          <a:p>
            <a:r>
              <a:rPr lang="en-US" altLang="zh-CN" sz="1200" b="0" i="0" kern="1200" dirty="0">
                <a:solidFill>
                  <a:schemeClr val="tx1"/>
                </a:solidFill>
                <a:effectLst/>
                <a:latin typeface="+mn-lt"/>
                <a:ea typeface="+mn-ea"/>
                <a:cs typeface="+mn-cs"/>
              </a:rPr>
              <a:t>For the first point, we used continuous relaxation. This means we softened the strict binary matching decisions into continuous values between zero and one.</a:t>
            </a:r>
          </a:p>
          <a:p>
            <a:r>
              <a:rPr lang="en-US" altLang="zh-CN" sz="1200" b="0" i="0" kern="1200" dirty="0">
                <a:solidFill>
                  <a:schemeClr val="tx1"/>
                </a:solidFill>
                <a:effectLst/>
                <a:latin typeface="+mn-lt"/>
                <a:ea typeface="+mn-ea"/>
                <a:cs typeface="+mn-cs"/>
              </a:rPr>
              <a:t>For the second point, we introduced smooth approximation. Specifically, we replaced the non-differentiable max function with a differentiable log-sum-exp function.</a:t>
            </a:r>
          </a:p>
          <a:p>
            <a:r>
              <a:rPr lang="en-US" altLang="zh-CN" sz="1200" b="0" i="0" kern="1200" dirty="0">
                <a:solidFill>
                  <a:schemeClr val="tx1"/>
                </a:solidFill>
                <a:effectLst/>
                <a:latin typeface="+mn-lt"/>
                <a:ea typeface="+mn-ea"/>
                <a:cs typeface="+mn-cs"/>
              </a:rPr>
              <a:t>And third, we incorporated interior-point methods. This approach converts hard constraints into soft barrier terms, which ensures that we still get meaningful gradients even when reliability constraints are active.</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52843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addition to non-differentiability, the second major challenge is gradient computation.</a:t>
            </a:r>
            <a:br>
              <a:rPr lang="en-US" altLang="zh-CN" dirty="0"/>
            </a:br>
            <a:r>
              <a:rPr lang="en-US" altLang="zh-CN" dirty="0"/>
              <a:t>When the matching optimization is convex, we can leverage the structure of convex optimization. Specifically, we construct the Lagrangian of the problem. The optimal matching must satisfy the Karush–Kuhn–Tucker conditions, which provide a set of equations linking the decision variables and constraints.</a:t>
            </a:r>
          </a:p>
          <a:p>
            <a:r>
              <a:rPr lang="en-US" altLang="zh-CN" dirty="0"/>
              <a:t>By analyzing these KKT conditions, we can formally describe how small changes in the predicted execution time and reliability affect the optimal matching decision. This gives us a principled way to propagate gradients through the matching module. The key point is that, unlike a black-box solver, we can differentiate through the optimization process itself using these conditions.</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808624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Building on the KKT formulation, we can go one step further.</a:t>
            </a:r>
            <a:br>
              <a:rPr lang="en-US" altLang="zh-CN" dirty="0"/>
            </a:br>
            <a:r>
              <a:rPr lang="en-US" altLang="zh-CN" dirty="0"/>
              <a:t>By taking the total derivative of the KKT conditions, we obtain analytical gradients of the optimal matching with respect to predicted cluster performance metrics. This means the gradient of the loss with respect to the predictor parameters can be computed exactly, not approximated, in convex settings.</a:t>
            </a:r>
          </a:p>
          <a:p>
            <a:r>
              <a:rPr lang="en-US" altLang="zh-CN" dirty="0"/>
              <a:t>This analytical approach provides stable and accurate gradients, making end-to-end training feasible. In other words, when the matching problem is convex, MFCP does not need to approximate the gradient—it can compute it directly, ensuring precise backpropagation.</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2030739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However, in realistic scenarios the matching problem often becomes non-convex.</a:t>
            </a:r>
            <a:br>
              <a:rPr lang="en-US" altLang="zh-CN" dirty="0"/>
            </a:br>
            <a:r>
              <a:rPr lang="en-US" altLang="zh-CN" dirty="0"/>
              <a:t>For example, when multiple tasks are assigned to the same cluster, scheduling algorithms may execute them in parallel. This introduces nonlinear speedups that depend on the workload. We model this with a speedup ratio function, where the effective time is not simply additive but scaled down by a factor ζ (zeta) that decreases as more tasks are scheduled.</a:t>
            </a:r>
          </a:p>
          <a:p>
            <a:r>
              <a:rPr lang="en-US" altLang="zh-CN" dirty="0"/>
              <a:t>This captures real-world effects but destroys convexity. In these cases, the analytical gradient approach no longer applies. We need a more general method to estimate gradients without relying on convexity assumptions.</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09385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handle non-convex cases, we estimate gradients using zeroth-order methods.</a:t>
            </a:r>
            <a:br>
              <a:rPr lang="en-US" altLang="zh-CN" dirty="0"/>
            </a:br>
            <a:r>
              <a:rPr lang="en-US" altLang="zh-CN" dirty="0"/>
              <a:t>The idea is simple: we perturb the predicted values slightly, re-run the matching optimization, and measure how the solution changes. By aggregating these changes across random perturbations, we obtain a forward gradient estimate.</a:t>
            </a:r>
          </a:p>
          <a:p>
            <a:r>
              <a:rPr lang="en-US" altLang="zh-CN" dirty="0"/>
              <a:t>This approach treats the matching algorithm as a black box, yet still provides informative gradients for training. While approximate, zeroth-order estimation makes MFCP robust in practical non-convex scenarios, such as parallel execution. This ensures the framework can be trained end-to-end under both convex and non-convex conditions.</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745318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To evaluate our proposed MFCP method, we conducted extensive experiments using real-world data from the China Telecom </a:t>
            </a:r>
            <a:r>
              <a:rPr lang="en-US" altLang="zh-CN" dirty="0" err="1"/>
              <a:t>Xirang</a:t>
            </a:r>
            <a:r>
              <a:rPr lang="en-US" altLang="zh-CN" dirty="0"/>
              <a:t> computing platform.</a:t>
            </a:r>
          </a:p>
          <a:p>
            <a:endParaRPr lang="en-US" altLang="zh-CN" dirty="0"/>
          </a:p>
          <a:p>
            <a:r>
              <a:rPr lang="en-US" altLang="zh-CN" dirty="0"/>
              <a:t>Our testing covered a diverse set of benchmarks, including computer vision tasks like CIFAR-10 and ImageNet, as well as natural language processing models using the </a:t>
            </a:r>
            <a:r>
              <a:rPr lang="en-US" altLang="zh-CN" dirty="0" err="1"/>
              <a:t>Europarl</a:t>
            </a:r>
            <a:r>
              <a:rPr lang="en-US" altLang="zh-CN" dirty="0"/>
              <a:t> dataset.</a:t>
            </a:r>
          </a:p>
          <a:p>
            <a:endParaRPr lang="en-US" altLang="zh-CN" dirty="0"/>
          </a:p>
          <a:p>
            <a:r>
              <a:rPr lang="en-US" altLang="zh-CN" dirty="0"/>
              <a:t>In terms of methodology, we represented tasks as feature vectors using graph neural networks, and then fed these into fully connected layers for performance prediction.</a:t>
            </a:r>
          </a:p>
          <a:p>
            <a:endParaRPr lang="en-US" altLang="zh-CN" dirty="0"/>
          </a:p>
          <a:p>
            <a:r>
              <a:rPr lang="en-US" altLang="zh-CN" dirty="0"/>
              <a:t>We focused on three key evaluation metrics: regret, which measures decision quality; reliability, which counts successful completions; and overall cluster utilization.</a:t>
            </a:r>
          </a:p>
          <a:p>
            <a:endParaRPr lang="en-US" altLang="zh-CN" dirty="0"/>
          </a:p>
          <a:p>
            <a:r>
              <a:rPr lang="en-US" altLang="zh-CN" dirty="0"/>
              <a:t>Now, to put MFCP to the test, we compared it against several strong baselines.</a:t>
            </a:r>
          </a:p>
          <a:p>
            <a:endParaRPr lang="en-US" altLang="zh-CN" dirty="0"/>
          </a:p>
          <a:p>
            <a:r>
              <a:rPr lang="en-US" altLang="zh-CN" dirty="0"/>
              <a:t>First, TAM: a naive method that ignores task differences and just uses average cluster performance.</a:t>
            </a:r>
          </a:p>
          <a:p>
            <a:endParaRPr lang="en-US" altLang="zh-CN" dirty="0"/>
          </a:p>
          <a:p>
            <a:r>
              <a:rPr lang="en-US" altLang="zh-CN" dirty="0"/>
              <a:t>Second, TSM: a two-stage method that first predicts performance and then solves the matching problem.</a:t>
            </a:r>
          </a:p>
          <a:p>
            <a:endParaRPr lang="en-US" altLang="zh-CN" dirty="0"/>
          </a:p>
          <a:p>
            <a:r>
              <a:rPr lang="en-US" altLang="zh-CN" dirty="0"/>
              <a:t>And third, UCB: a robust method that selects matches based on upper confidence bounds to handle uncertainty.</a:t>
            </a:r>
          </a:p>
          <a:p>
            <a:endParaRPr lang="en-US" altLang="zh-CN" dirty="0"/>
          </a:p>
          <a:p>
            <a:r>
              <a:rPr lang="en-US" altLang="zh-CN" dirty="0"/>
              <a:t>We also included two of our own variants for ablation study:</a:t>
            </a:r>
          </a:p>
          <a:p>
            <a:endParaRPr lang="en-US" altLang="zh-CN" dirty="0"/>
          </a:p>
          <a:p>
            <a:r>
              <a:rPr lang="en-US" altLang="zh-CN" dirty="0"/>
              <a:t>MFCP-AD, which uses analytical differentiation for convex problems.</a:t>
            </a:r>
          </a:p>
          <a:p>
            <a:endParaRPr lang="en-US" altLang="zh-CN" dirty="0"/>
          </a:p>
          <a:p>
            <a:r>
              <a:rPr lang="en-US" altLang="zh-CN" dirty="0"/>
              <a:t>And MFCP-FG, which uses forward gradient propagation for non-convex scenarios.</a:t>
            </a:r>
          </a:p>
          <a:p>
            <a:endParaRPr lang="en-US" altLang="zh-CN" dirty="0"/>
          </a:p>
          <a:p>
            <a:r>
              <a:rPr lang="en-US" altLang="zh-CN" dirty="0"/>
              <a:t>This comprehensive comparison allows us to rigorously validate the effectiveness and versatility of our main approach, MFCP.</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619899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our ablation study, we tested three aspects.</a:t>
            </a:r>
            <a:br>
              <a:rPr lang="en-US" altLang="zh-CN" dirty="0"/>
            </a:br>
            <a:r>
              <a:rPr lang="en-US" altLang="zh-CN" dirty="0"/>
              <a:t>First, replacing the max loss with a linear function significantly worsened results, showing the importance of proper loss design.</a:t>
            </a:r>
            <a:br>
              <a:rPr lang="en-US" altLang="zh-CN" dirty="0"/>
            </a:br>
            <a:r>
              <a:rPr lang="en-US" altLang="zh-CN" dirty="0"/>
              <a:t>Second, replacing soft penalties with hard penalties reduced reliability satisfaction.</a:t>
            </a:r>
            <a:br>
              <a:rPr lang="en-US" altLang="zh-CN" dirty="0"/>
            </a:br>
            <a:r>
              <a:rPr lang="en-US" altLang="zh-CN" dirty="0"/>
              <a:t>Third, zeroth-order gradient estimation, while approximate, performed competitively with exact gradients, validating its use in non-convex scenarios.</a:t>
            </a:r>
            <a:br>
              <a:rPr lang="en-US" altLang="zh-CN" dirty="0"/>
            </a:br>
            <a:r>
              <a:rPr lang="en-US" altLang="zh-CN" dirty="0"/>
              <a:t>Overall, these results confirm that each design choice in MFCP is necessary.</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250311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9294813" y="642938"/>
            <a:ext cx="3086100" cy="1736725"/>
          </a:xfrm>
        </p:spPr>
      </p:sp>
      <p:sp>
        <p:nvSpPr>
          <p:cNvPr id="3" name="文本占位符 2"/>
          <p:cNvSpPr>
            <a:spLocks noGrp="1"/>
          </p:cNvSpPr>
          <p:nvPr>
            <p:ph type="body" idx="3"/>
          </p:nvPr>
        </p:nvSpPr>
        <p:spPr/>
        <p:txBody>
          <a:bodyPr/>
          <a:lstStyle/>
          <a:p>
            <a:r>
              <a:rPr lang="en-US" altLang="zh-CN" dirty="0"/>
              <a:t>Here is the outline of today’s presentation.</a:t>
            </a:r>
            <a:br>
              <a:rPr lang="en-US" altLang="zh-CN" dirty="0"/>
            </a:br>
            <a:r>
              <a:rPr lang="en-US" altLang="zh-CN" dirty="0"/>
              <a:t>First, I’ll introduce the background and motivation. Then, I’ll define the problem formally. After that, I will introduce the design of our system, called MFCP — Matching-Focused Cluster Performance Predictor.</a:t>
            </a:r>
            <a:br>
              <a:rPr lang="en-US" altLang="zh-CN" dirty="0"/>
            </a:br>
            <a:r>
              <a:rPr lang="en-US" altLang="zh-CN" dirty="0"/>
              <a:t>Next, I’ll walk you through our experiments and evaluation results. Finally, I’ll summarize our work, including contributions and implications.</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compare five methods across different cluster settings.</a:t>
            </a:r>
            <a:br>
              <a:rPr lang="en-US" altLang="zh-CN" dirty="0"/>
            </a:br>
            <a:r>
              <a:rPr lang="en-US" altLang="zh-CN" dirty="0"/>
              <a:t>MFCP consistently achieves the lowest regret, meaning more accurate matching.</a:t>
            </a:r>
            <a:br>
              <a:rPr lang="en-US" altLang="zh-CN" dirty="0"/>
            </a:br>
            <a:r>
              <a:rPr lang="en-US" altLang="zh-CN" dirty="0"/>
              <a:t>It also achieves higher reliability than baselines, thanks to the interior-point method.</a:t>
            </a:r>
            <a:br>
              <a:rPr lang="en-US" altLang="zh-CN" dirty="0"/>
            </a:br>
            <a:r>
              <a:rPr lang="en-US" altLang="zh-CN" dirty="0"/>
              <a:t>Finally, MFCP leads to higher cluster utilization, distributing tasks more evenly and reducing total execution time.</a:t>
            </a:r>
            <a:br>
              <a:rPr lang="en-US" altLang="zh-CN" dirty="0"/>
            </a:br>
            <a:r>
              <a:rPr lang="en-US" altLang="zh-CN" dirty="0"/>
              <a:t>These results demonstrate the effectiveness of our approach.</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211446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tested scalability by increasing the number of tasks.</a:t>
            </a:r>
            <a:br>
              <a:rPr lang="en-US" altLang="zh-CN" dirty="0"/>
            </a:br>
            <a:r>
              <a:rPr lang="en-US" altLang="zh-CN" dirty="0"/>
              <a:t>All methods show increasing regret as tasks grow, but MFCP remains consistently better than baselines.</a:t>
            </a:r>
            <a:br>
              <a:rPr lang="en-US" altLang="zh-CN" dirty="0"/>
            </a:br>
            <a:r>
              <a:rPr lang="en-US" altLang="zh-CN" dirty="0"/>
              <a:t>In terms of cluster utilization, MFCP again achieves the highest values, showing that it scales well to larger workloads.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4234011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evaluated a more realistic setting: parallel task execution.</a:t>
            </a:r>
            <a:br>
              <a:rPr lang="en-US" altLang="zh-CN" dirty="0"/>
            </a:br>
            <a:r>
              <a:rPr lang="en-US" altLang="zh-CN" dirty="0"/>
              <a:t>Here, clusters can run multiple tasks simultaneously, with diminishing speedup. This creates a non-convex optimization problem.</a:t>
            </a:r>
            <a:br>
              <a:rPr lang="en-US" altLang="zh-CN" dirty="0"/>
            </a:br>
            <a:r>
              <a:rPr lang="en-US" altLang="zh-CN" dirty="0"/>
              <a:t>Even under these conditions, MFCP with forward gradient estimation outperformed all baselines, achieving lower regret and higher utilization.</a:t>
            </a:r>
            <a:br>
              <a:rPr lang="en-US" altLang="zh-CN" dirty="0"/>
            </a:br>
            <a:r>
              <a:rPr lang="en-US" altLang="zh-CN" dirty="0"/>
              <a:t>This shows MFCP’s robustness to complex, real-world conditions.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85253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conclude:</a:t>
            </a:r>
            <a:br>
              <a:rPr lang="en-US" altLang="zh-CN" dirty="0"/>
            </a:br>
            <a:r>
              <a:rPr lang="en-US" altLang="zh-CN" dirty="0"/>
              <a:t>We proposed MFCP, a framework that integrates cluster performance prediction with task matching into a bi-level optimization problem.</a:t>
            </a:r>
            <a:br>
              <a:rPr lang="en-US" altLang="zh-CN" dirty="0"/>
            </a:br>
            <a:r>
              <a:rPr lang="en-US" altLang="zh-CN" dirty="0"/>
              <a:t>We solved key challenges of non-differentiability and gradient computation using relaxation, smoothing, interior-point methods, and zeroth-order estimation.</a:t>
            </a:r>
            <a:br>
              <a:rPr lang="en-US" altLang="zh-CN" dirty="0"/>
            </a:br>
            <a:r>
              <a:rPr lang="en-US" altLang="zh-CN" dirty="0"/>
              <a:t>Experiments on real data show that MFCP achieves lower regret, higher reliability, and better utilization compared to baselines.</a:t>
            </a:r>
            <a:br>
              <a:rPr lang="en-US" altLang="zh-CN" dirty="0"/>
            </a:br>
            <a:r>
              <a:rPr lang="en-US" altLang="zh-CN" dirty="0"/>
              <a:t>This work provides a promising solution for improving the efficiency of computing resource exchange platforms in the AI era.</a:t>
            </a:r>
            <a:br>
              <a:rPr lang="en-US" altLang="zh-CN" dirty="0"/>
            </a:br>
            <a:r>
              <a:rPr lang="en-US" altLang="zh-CN" dirty="0"/>
              <a:t>Thank you for your attention, and I’d be happy to take any questions.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3829004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you for your attention, and I’d be happy to take any questions.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214780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Let’s start from the background. </a:t>
            </a:r>
            <a:r>
              <a:rPr lang="en-US" altLang="zh-CN" sz="1200" b="0" i="0" kern="1200" dirty="0">
                <a:solidFill>
                  <a:schemeClr val="tx1"/>
                </a:solidFill>
                <a:effectLst/>
                <a:latin typeface="+mn-lt"/>
                <a:ea typeface="+mn-ea"/>
                <a:cs typeface="+mn-cs"/>
              </a:rPr>
              <a:t>As we all know, the demand for AI computing has been growing exponentially in recent years, especially with the emergence and development of large language models. </a:t>
            </a:r>
            <a:r>
              <a:rPr lang="en-US" altLang="zh-CN" dirty="0"/>
              <a:t>Deep learning models are becoming larger and more complex, driven by scaling laws. This creates an unprecedented demand for computing power.</a:t>
            </a:r>
            <a:br>
              <a:rPr lang="en-US" altLang="zh-CN" dirty="0"/>
            </a:b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79241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9294813" y="642938"/>
            <a:ext cx="3086100" cy="1736725"/>
          </a:xfrm>
        </p:spPr>
      </p:sp>
      <p:sp>
        <p:nvSpPr>
          <p:cNvPr id="3" name="文本占位符 2"/>
          <p:cNvSpPr>
            <a:spLocks noGrp="1"/>
          </p:cNvSpPr>
          <p:nvPr>
            <p:ph type="body" idx="3"/>
          </p:nvPr>
        </p:nvSpPr>
        <p:spPr/>
        <p:txBody>
          <a:bodyPr/>
          <a:lstStyle/>
          <a:p>
            <a:r>
              <a:rPr lang="en-US" altLang="zh-CN" dirty="0"/>
              <a:t>However, centralized cloud services such as AWS or Azure cannot always keep up with this growth. </a:t>
            </a:r>
            <a:r>
              <a:rPr lang="en-US" altLang="zh-CN" sz="1200" b="0" i="0" kern="1200" dirty="0">
                <a:solidFill>
                  <a:schemeClr val="tx1"/>
                </a:solidFill>
                <a:effectLst/>
                <a:latin typeface="+mn-lt"/>
                <a:ea typeface="+mn-ea"/>
                <a:cs typeface="+mn-cs"/>
              </a:rPr>
              <a:t>The shortage of computing power has made cloud computing and services prohibitively expensive, even leading to service congestion and outages.</a:t>
            </a:r>
          </a:p>
          <a:p>
            <a:r>
              <a:rPr lang="en-US" altLang="zh-CN" dirty="0"/>
              <a:t>At the same time, many enterprise-level or institutional clusters remain underutilized. </a:t>
            </a:r>
            <a:r>
              <a:rPr lang="en-US" altLang="zh-CN" sz="1200" b="0" i="0" kern="1200" dirty="0">
                <a:solidFill>
                  <a:schemeClr val="tx1"/>
                </a:solidFill>
                <a:effectLst/>
                <a:latin typeface="+mn-lt"/>
                <a:ea typeface="+mn-ea"/>
                <a:cs typeface="+mn-cs"/>
              </a:rPr>
              <a:t>This is primarily because computational demand is highly volatile, and small to medium-sized enterprises lack a sufficient pipeline of tasks to create a stable and balanced workload. </a:t>
            </a:r>
            <a:r>
              <a:rPr lang="en-US" altLang="zh-CN" dirty="0"/>
              <a:t>So, we wat to make better use of these idle resources.</a:t>
            </a:r>
          </a:p>
          <a:p>
            <a:r>
              <a:rPr lang="en-US" altLang="zh-CN" dirty="0"/>
              <a:t>However, resource sharing is not straightforward. Without a common platform, organizations cannot easily offer their unused clusters to external users.</a:t>
            </a:r>
            <a:br>
              <a:rPr lang="en-US" altLang="zh-CN" dirty="0"/>
            </a:br>
            <a:r>
              <a:rPr lang="en-US" altLang="zh-CN" dirty="0"/>
              <a:t>This results in wasted computational power while researchers and companies still face shortages.</a:t>
            </a:r>
            <a:br>
              <a:rPr lang="en-US" altLang="zh-CN" dirty="0"/>
            </a:b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Thus, computing resource exchange platforms have emerged. These platforms connect idle clusters with tasks that need resources, much like a marketplace.</a:t>
            </a:r>
            <a:br>
              <a:rPr lang="en-US" altLang="zh-CN" dirty="0"/>
            </a:br>
            <a:r>
              <a:rPr lang="en-US" altLang="zh-CN" dirty="0"/>
              <a:t>But to work well, these platforms must solve two core problems: predicting cluster performance, and matching tasks to the right clusters.</a:t>
            </a:r>
          </a:p>
          <a:p>
            <a:r>
              <a:rPr lang="en-US" altLang="zh-CN" dirty="0"/>
              <a:t>Let me illustrate how such a platform works.</a:t>
            </a:r>
            <a:br>
              <a:rPr lang="en-US" altLang="zh-CN" dirty="0"/>
            </a:br>
            <a:r>
              <a:rPr lang="en-US" altLang="zh-CN" dirty="0"/>
              <a:t>On the one hand, different from centralized cloud services, clusters here are highly heterogeneous. They differ in execution time for tasks and in reliability — meaning the probability that a task finishes without failure, which is highly dependent on the physical connection state.</a:t>
            </a:r>
            <a:br>
              <a:rPr lang="en-US" altLang="zh-CN" dirty="0"/>
            </a:br>
            <a:r>
              <a:rPr lang="en-US" altLang="zh-CN" dirty="0"/>
              <a:t>On the other hand, tasks have different requirements. </a:t>
            </a:r>
            <a:r>
              <a:rPr lang="en-US" altLang="zh-CN" sz="1200" b="0" i="0" kern="1200" dirty="0">
                <a:solidFill>
                  <a:schemeClr val="tx1"/>
                </a:solidFill>
                <a:effectLst/>
                <a:latin typeface="+mn-lt"/>
                <a:ea typeface="+mn-ea"/>
                <a:cs typeface="+mn-cs"/>
              </a:rPr>
              <a:t>Some may run faster on GPU-rich clusters, while others require more serial computation and high-frequency CPUs.</a:t>
            </a:r>
            <a:br>
              <a:rPr lang="en-US" altLang="zh-CN" dirty="0"/>
            </a:br>
            <a:r>
              <a:rPr lang="en-US" altLang="zh-CN" dirty="0"/>
              <a:t>So, the platform must predict the performance metrics of each cluster, and then match tasks to the most suitable clusters.</a:t>
            </a:r>
            <a:br>
              <a:rPr lang="en-US" altLang="zh-CN" dirty="0"/>
            </a:br>
            <a:r>
              <a:rPr lang="en-US" altLang="zh-CN" dirty="0"/>
              <a:t>This is essentially a two-step pipeline: prediction, then matching.</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50848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Formally, we have the following two optimization problems.</a:t>
            </a:r>
            <a:br>
              <a:rPr lang="en-US" altLang="zh-CN" dirty="0"/>
            </a:br>
            <a:r>
              <a:rPr lang="en-US" altLang="zh-CN" dirty="0"/>
              <a:t>First, cluster performance prediction: we aim to minimize the error between predicted execution time and reliability and their true values. Typically, mean squared error is used.</a:t>
            </a:r>
            <a:br>
              <a:rPr lang="en-US" altLang="zh-CN" dirty="0"/>
            </a:br>
            <a:r>
              <a:rPr lang="en-US" altLang="zh-CN" dirty="0"/>
              <a:t>Second, cluster-task matching: we solve an optimization problem that assigns tasks to clusters so as to minimize overall execution time, while ensuring reliability constraints.</a:t>
            </a:r>
            <a:br>
              <a:rPr lang="en-US" altLang="zh-CN" dirty="0"/>
            </a:br>
            <a:r>
              <a:rPr lang="en-US" altLang="zh-CN" dirty="0"/>
              <a:t>This framework is known as </a:t>
            </a:r>
            <a:r>
              <a:rPr lang="en-US" altLang="zh-CN" i="1" dirty="0"/>
              <a:t>predict-then-matching</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47265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However, this two-stage framework has limitations.</a:t>
            </a:r>
            <a:br>
              <a:rPr lang="en-US" altLang="zh-CN" dirty="0"/>
            </a:br>
            <a:r>
              <a:rPr lang="en-US" altLang="zh-CN" dirty="0"/>
              <a:t>The predictors are trained to minimize mean squared error, but this objective is misaligned with the downstream matching goal.</a:t>
            </a:r>
            <a:br>
              <a:rPr lang="en-US" altLang="zh-CN" dirty="0"/>
            </a:br>
            <a:r>
              <a:rPr lang="en-US" altLang="zh-CN" dirty="0"/>
              <a:t>Even small prediction errors can lead to incorrect task assignments, because matching is no linear and highly sensitive.</a:t>
            </a:r>
            <a:br>
              <a:rPr lang="en-US" altLang="zh-CN" dirty="0"/>
            </a:br>
            <a:r>
              <a:rPr lang="en-US" altLang="zh-CN" dirty="0"/>
              <a:t>So, optimizing for accuracy alone does not guarantee good decisions.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8610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Here is a simple example.</a:t>
            </a:r>
            <a:br>
              <a:rPr lang="en-US" altLang="zh-CN" dirty="0"/>
            </a:br>
            <a:r>
              <a:rPr lang="en-US" altLang="zh-CN" dirty="0"/>
              <a:t>Suppose we have two clusters and one task. The predictor, trained independently, </a:t>
            </a:r>
          </a:p>
          <a:p>
            <a:endParaRPr lang="en-US" altLang="zh-CN" dirty="0"/>
          </a:p>
          <a:p>
            <a:r>
              <a:rPr lang="en-US" altLang="zh-CN" dirty="0"/>
              <a:t>estimates that Cluster A is better. But in reality, Cluster B would have been the better choice.</a:t>
            </a:r>
            <a:br>
              <a:rPr lang="en-US" altLang="zh-CN" dirty="0"/>
            </a:br>
            <a:r>
              <a:rPr lang="en-US" altLang="zh-CN" dirty="0"/>
              <a:t>This misalignment comes from focusing only on prediction error, not on the final decision quality.</a:t>
            </a:r>
            <a:br>
              <a:rPr lang="en-US" altLang="zh-CN" dirty="0"/>
            </a:br>
            <a:r>
              <a:rPr lang="en-US" altLang="zh-CN" dirty="0"/>
              <a:t>Therefore, we need a new approach that integrates prediction and matching.</a:t>
            </a:r>
          </a:p>
          <a:p>
            <a:endParaRPr lang="en-US" altLang="zh-CN" dirty="0"/>
          </a:p>
          <a:p>
            <a:r>
              <a:rPr lang="en-US" altLang="zh-CN" dirty="0"/>
              <a:t>Our idea is to train predictors not only to minimize prediction error, but to directly improve matching accuracy.</a:t>
            </a:r>
            <a:br>
              <a:rPr lang="en-US" altLang="zh-CN" dirty="0"/>
            </a:br>
            <a:r>
              <a:rPr lang="en-US" altLang="zh-CN" dirty="0"/>
              <a:t>We assign higher learning weights to tasks that matter more for cluster-task matching. </a:t>
            </a:r>
            <a:r>
              <a:rPr lang="en-US" altLang="zh-CN" sz="1200" b="0" i="0" kern="1200" dirty="0">
                <a:solidFill>
                  <a:schemeClr val="tx1"/>
                </a:solidFill>
                <a:effectLst/>
                <a:latin typeface="+mn-lt"/>
                <a:ea typeface="+mn-ea"/>
                <a:cs typeface="+mn-cs"/>
              </a:rPr>
              <a:t>As a result, the matching results generated by the trained model will align with the ground truth.</a:t>
            </a:r>
            <a:br>
              <a:rPr lang="en-US" altLang="zh-CN" sz="1200" b="0" i="0" kern="1200" dirty="0">
                <a:solidFill>
                  <a:schemeClr val="tx1"/>
                </a:solidFill>
                <a:effectLst/>
                <a:latin typeface="+mn-lt"/>
                <a:ea typeface="+mn-ea"/>
                <a:cs typeface="+mn-cs"/>
              </a:rPr>
            </a:br>
            <a:r>
              <a:rPr lang="en-US" altLang="zh-CN" sz="1200" b="0" i="0" kern="1200" dirty="0">
                <a:solidFill>
                  <a:schemeClr val="tx1"/>
                </a:solidFill>
                <a:effectLst/>
                <a:latin typeface="+mn-lt"/>
                <a:ea typeface="+mn-ea"/>
                <a:cs typeface="+mn-cs"/>
              </a:rPr>
              <a:t>Here in the example, we say different loss weights are assigned to different tasks. To be more accurate and formal, we aim to align the loss function of the predictor with the matching error.</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805988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94813" y="642938"/>
            <a:ext cx="3086100" cy="1736725"/>
          </a:xfrm>
        </p:spPr>
      </p:sp>
      <p:sp>
        <p:nvSpPr>
          <p:cNvPr id="3" name="备注占位符 2"/>
          <p:cNvSpPr>
            <a:spLocks noGrp="1"/>
          </p:cNvSpPr>
          <p:nvPr>
            <p:ph type="body" idx="1"/>
          </p:nvPr>
        </p:nvSpPr>
        <p:spPr/>
        <p:txBody>
          <a:bodyPr/>
          <a:lstStyle/>
          <a:p>
            <a:r>
              <a:rPr lang="en-US" altLang="zh-CN" dirty="0"/>
              <a:t>By integrating prediction and matching into a unified optimization framework, we ensure that the predictor is aligned with the downstream objective.</a:t>
            </a:r>
            <a:br>
              <a:rPr lang="en-US" altLang="zh-CN" dirty="0"/>
            </a:br>
            <a:r>
              <a:rPr lang="en-US" altLang="zh-CN" dirty="0"/>
              <a:t>This leads to better decisions, even if predictions are not perfectly accurate.</a:t>
            </a:r>
            <a:br>
              <a:rPr lang="en-US" altLang="zh-CN" dirty="0"/>
            </a:br>
            <a:r>
              <a:rPr lang="en-US" altLang="zh-CN" dirty="0"/>
              <a:t>To formalize this, we design a bi-level optimization problem.</a:t>
            </a:r>
            <a:br>
              <a:rPr lang="en-US" altLang="zh-CN" dirty="0"/>
            </a:br>
            <a:r>
              <a:rPr lang="en-US" altLang="zh-CN" dirty="0"/>
              <a:t>The upper level chooses predictor parameters to minimize the </a:t>
            </a:r>
            <a:r>
              <a:rPr lang="en-US" altLang="zh-CN" i="1" dirty="0"/>
              <a:t>regret</a:t>
            </a:r>
            <a:r>
              <a:rPr lang="en-US" altLang="zh-CN" dirty="0"/>
              <a:t>, which is the difference between the matching based on predictions and the matching based on ground truth.</a:t>
            </a:r>
            <a:br>
              <a:rPr lang="en-US" altLang="zh-CN" dirty="0"/>
            </a:br>
            <a:r>
              <a:rPr lang="en-US" altLang="zh-CN" dirty="0"/>
              <a:t>The lower level selects the optimal matching decision given the predictions, subject to the reliability constraint.</a:t>
            </a:r>
            <a:br>
              <a:rPr lang="en-US" altLang="zh-CN" dirty="0"/>
            </a:br>
            <a:r>
              <a:rPr lang="en-US" altLang="zh-CN" dirty="0"/>
              <a:t>This joint framework ensures that prediction is directly optimized for decision-making.</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69341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03590" y="395732"/>
            <a:ext cx="9703435" cy="574040"/>
          </a:xfrm>
          <a:prstGeom prst="rect">
            <a:avLst/>
          </a:prstGeom>
        </p:spPr>
        <p:txBody>
          <a:bodyPr wrap="square" lIns="0" tIns="0" rIns="0" bIns="0">
            <a:spAutoFit/>
          </a:bodyPr>
          <a:lstStyle>
            <a:lvl1pPr>
              <a:defRPr sz="3600" b="0" i="0">
                <a:solidFill>
                  <a:schemeClr val="tx1"/>
                </a:solidFill>
                <a:latin typeface="Arial" panose="020B0604020202090204"/>
                <a:cs typeface="Arial" panose="020B060402020209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1" i="0">
                <a:solidFill>
                  <a:schemeClr val="tx1"/>
                </a:solidFill>
                <a:latin typeface="Arial" panose="020B0604020202090204"/>
                <a:cs typeface="Arial" panose="020B06040202020902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panose="020B0604020202090204"/>
                <a:cs typeface="Arial" panose="020B0604020202090204"/>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Arial" panose="020B0604020202090204"/>
                <a:cs typeface="Arial" panose="020B06040202020902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panose="020B0604020202090204"/>
                <a:cs typeface="Arial" panose="020B060402020209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panose="020B0604020202090204"/>
                <a:cs typeface="Arial" panose="020B060402020209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t>9/11/2025</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79208" y="1157046"/>
            <a:ext cx="10650855" cy="0"/>
          </a:xfrm>
          <a:custGeom>
            <a:avLst/>
            <a:gdLst/>
            <a:ahLst/>
            <a:cxnLst/>
            <a:rect l="l" t="t" r="r" b="b"/>
            <a:pathLst>
              <a:path w="10650855">
                <a:moveTo>
                  <a:pt x="0" y="0"/>
                </a:moveTo>
                <a:lnTo>
                  <a:pt x="10650794" y="1"/>
                </a:lnTo>
              </a:path>
            </a:pathLst>
          </a:custGeom>
          <a:ln w="25400">
            <a:solidFill>
              <a:srgbClr val="000000"/>
            </a:solidFill>
          </a:ln>
        </p:spPr>
        <p:txBody>
          <a:bodyPr wrap="square" lIns="0" tIns="0" rIns="0" bIns="0" rtlCol="0"/>
          <a:lstStyle/>
          <a:p>
            <a:endParaRPr/>
          </a:p>
        </p:txBody>
      </p:sp>
      <p:sp>
        <p:nvSpPr>
          <p:cNvPr id="2" name="Holder 2"/>
          <p:cNvSpPr>
            <a:spLocks noGrp="1"/>
          </p:cNvSpPr>
          <p:nvPr>
            <p:ph type="title"/>
          </p:nvPr>
        </p:nvSpPr>
        <p:spPr>
          <a:xfrm>
            <a:off x="903590" y="395732"/>
            <a:ext cx="9754235" cy="574040"/>
          </a:xfrm>
          <a:prstGeom prst="rect">
            <a:avLst/>
          </a:prstGeom>
        </p:spPr>
        <p:txBody>
          <a:bodyPr wrap="square" lIns="0" tIns="0" rIns="0" bIns="0">
            <a:spAutoFit/>
          </a:bodyPr>
          <a:lstStyle>
            <a:lvl1pPr>
              <a:defRPr sz="3600" b="0" i="0">
                <a:solidFill>
                  <a:schemeClr val="tx1"/>
                </a:solidFill>
                <a:latin typeface="Arial" panose="020B0604020202090204"/>
                <a:cs typeface="Arial" panose="020B0604020202090204"/>
              </a:defRPr>
            </a:lvl1pPr>
          </a:lstStyle>
          <a:p>
            <a:endParaRPr/>
          </a:p>
        </p:txBody>
      </p:sp>
      <p:sp>
        <p:nvSpPr>
          <p:cNvPr id="3" name="Holder 3"/>
          <p:cNvSpPr>
            <a:spLocks noGrp="1"/>
          </p:cNvSpPr>
          <p:nvPr>
            <p:ph type="body" idx="1"/>
          </p:nvPr>
        </p:nvSpPr>
        <p:spPr>
          <a:xfrm>
            <a:off x="903590" y="1538732"/>
            <a:ext cx="5748655" cy="3855085"/>
          </a:xfrm>
          <a:prstGeom prst="rect">
            <a:avLst/>
          </a:prstGeom>
        </p:spPr>
        <p:txBody>
          <a:bodyPr wrap="square" lIns="0" tIns="0" rIns="0" bIns="0">
            <a:spAutoFit/>
          </a:bodyPr>
          <a:lstStyle>
            <a:lvl1pPr>
              <a:defRPr sz="2400" b="1" i="0">
                <a:solidFill>
                  <a:schemeClr val="tx1"/>
                </a:solidFill>
                <a:latin typeface="Arial" panose="020B0604020202090204"/>
                <a:cs typeface="Arial" panose="020B0604020202090204"/>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19.png"/><Relationship Id="rId2" Type="http://schemas.openxmlformats.org/officeDocument/2006/relationships/slideLayout" Target="../slideLayouts/slideLayout1.xml"/><Relationship Id="rId16" Type="http://schemas.openxmlformats.org/officeDocument/2006/relationships/image" Target="../media/image29.png"/><Relationship Id="rId20" Type="http://schemas.openxmlformats.org/officeDocument/2006/relationships/image" Target="../media/image32.png"/><Relationship Id="rId1" Type="http://schemas.openxmlformats.org/officeDocument/2006/relationships/tags" Target="../tags/tag18.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3.png"/><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3.xml"/><Relationship Id="rId11" Type="http://schemas.openxmlformats.org/officeDocument/2006/relationships/image" Target="../media/image15.png"/><Relationship Id="rId5" Type="http://schemas.openxmlformats.org/officeDocument/2006/relationships/chart" Target="../charts/chart2.xml"/><Relationship Id="rId10" Type="http://schemas.openxmlformats.org/officeDocument/2006/relationships/image" Target="../media/image14.png"/><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688" y="1356867"/>
            <a:ext cx="10561320" cy="1243330"/>
          </a:xfrm>
          <a:prstGeom prst="rect">
            <a:avLst/>
          </a:prstGeom>
        </p:spPr>
        <p:txBody>
          <a:bodyPr vert="horz" wrap="square" lIns="0" tIns="12700" rIns="0" bIns="0" rtlCol="0">
            <a:spAutoFit/>
          </a:bodyPr>
          <a:lstStyle/>
          <a:p>
            <a:pPr marL="295275" marR="5080" indent="-283210" algn="ctr">
              <a:lnSpc>
                <a:spcPct val="100000"/>
              </a:lnSpc>
              <a:spcBef>
                <a:spcPts val="100"/>
              </a:spcBef>
            </a:pPr>
            <a:r>
              <a:rPr lang="en-US" altLang="zh-CN" sz="4000"/>
              <a:t>Joint Prediction and Matching for Computing Resource Exchange Platforms</a:t>
            </a:r>
          </a:p>
        </p:txBody>
      </p:sp>
      <p:sp>
        <p:nvSpPr>
          <p:cNvPr id="3" name="object 3"/>
          <p:cNvSpPr txBox="1"/>
          <p:nvPr/>
        </p:nvSpPr>
        <p:spPr>
          <a:xfrm>
            <a:off x="1849691" y="2977388"/>
            <a:ext cx="8493760" cy="2985770"/>
          </a:xfrm>
          <a:prstGeom prst="rect">
            <a:avLst/>
          </a:prstGeom>
        </p:spPr>
        <p:txBody>
          <a:bodyPr vert="horz" wrap="square" lIns="0" tIns="9525" rIns="0" bIns="0" rtlCol="0">
            <a:spAutoFit/>
          </a:bodyPr>
          <a:lstStyle/>
          <a:p>
            <a:pPr marL="50165" marR="43180" algn="ctr">
              <a:lnSpc>
                <a:spcPct val="101000"/>
              </a:lnSpc>
              <a:spcBef>
                <a:spcPts val="75"/>
              </a:spcBef>
            </a:pPr>
            <a:r>
              <a:rPr lang="en-US" altLang="en-US" sz="2400" spc="-90" dirty="0">
                <a:latin typeface="Arial" panose="020B0604020202090204"/>
                <a:cs typeface="Arial" panose="020B0604020202090204"/>
              </a:rPr>
              <a:t>Da</a:t>
            </a:r>
            <a:r>
              <a:rPr sz="2400" spc="-90" dirty="0">
                <a:latin typeface="Arial" panose="020B0604020202090204"/>
                <a:cs typeface="Arial" panose="020B0604020202090204"/>
              </a:rPr>
              <a:t> </a:t>
            </a:r>
            <a:r>
              <a:rPr lang="en-US" altLang="en-US" sz="2400" spc="-90" dirty="0">
                <a:latin typeface="Arial" panose="020B0604020202090204"/>
                <a:cs typeface="Arial" panose="020B0604020202090204"/>
              </a:rPr>
              <a:t>Huo</a:t>
            </a:r>
            <a:r>
              <a:rPr sz="2400" baseline="24000" dirty="0">
                <a:latin typeface="Arial" panose="020B0604020202090204"/>
                <a:cs typeface="Arial" panose="020B0604020202090204"/>
              </a:rPr>
              <a:t>1</a:t>
            </a:r>
            <a:r>
              <a:rPr sz="2400" dirty="0">
                <a:latin typeface="Arial" panose="020B0604020202090204"/>
                <a:cs typeface="Arial" panose="020B0604020202090204"/>
              </a:rPr>
              <a:t>,</a:t>
            </a:r>
            <a:r>
              <a:rPr sz="2400" spc="-85" dirty="0">
                <a:latin typeface="Arial" panose="020B0604020202090204"/>
                <a:cs typeface="Arial" panose="020B0604020202090204"/>
              </a:rPr>
              <a:t> </a:t>
            </a:r>
            <a:r>
              <a:rPr sz="2400" dirty="0">
                <a:latin typeface="Arial" panose="020B0604020202090204"/>
                <a:cs typeface="Arial" panose="020B0604020202090204"/>
              </a:rPr>
              <a:t>Zhenzhe</a:t>
            </a:r>
            <a:r>
              <a:rPr sz="2400" spc="-85" dirty="0">
                <a:latin typeface="Arial" panose="020B0604020202090204"/>
                <a:cs typeface="Arial" panose="020B0604020202090204"/>
              </a:rPr>
              <a:t> </a:t>
            </a:r>
            <a:r>
              <a:rPr sz="2400" dirty="0">
                <a:latin typeface="Arial" panose="020B0604020202090204"/>
                <a:cs typeface="Arial" panose="020B0604020202090204"/>
              </a:rPr>
              <a:t>Zheng</a:t>
            </a:r>
            <a:r>
              <a:rPr sz="2400" baseline="24000" dirty="0">
                <a:latin typeface="Arial" panose="020B0604020202090204"/>
                <a:cs typeface="Arial" panose="020B0604020202090204"/>
              </a:rPr>
              <a:t>1</a:t>
            </a:r>
            <a:r>
              <a:rPr sz="2400" dirty="0">
                <a:latin typeface="Arial" panose="020B0604020202090204"/>
                <a:cs typeface="Arial" panose="020B0604020202090204"/>
              </a:rPr>
              <a:t>,</a:t>
            </a:r>
            <a:r>
              <a:rPr sz="2400" spc="-130" dirty="0">
                <a:latin typeface="Arial" panose="020B0604020202090204"/>
                <a:cs typeface="Arial" panose="020B0604020202090204"/>
              </a:rPr>
              <a:t> </a:t>
            </a:r>
            <a:r>
              <a:rPr lang="en-US" altLang="en-US" sz="2400" spc="-130" dirty="0">
                <a:latin typeface="Arial" panose="020B0604020202090204"/>
                <a:cs typeface="Arial" panose="020B0604020202090204"/>
              </a:rPr>
              <a:t>Xiaoyao</a:t>
            </a:r>
            <a:r>
              <a:rPr sz="2400" spc="-85" dirty="0">
                <a:latin typeface="Arial" panose="020B0604020202090204"/>
                <a:cs typeface="Arial" panose="020B0604020202090204"/>
              </a:rPr>
              <a:t> </a:t>
            </a:r>
            <a:r>
              <a:rPr lang="en-US" altLang="en-US" sz="2400" spc="-85" dirty="0">
                <a:latin typeface="Arial" panose="020B0604020202090204"/>
                <a:cs typeface="Arial" panose="020B0604020202090204"/>
              </a:rPr>
              <a:t>Huang</a:t>
            </a:r>
            <a:r>
              <a:rPr sz="2400" baseline="24000" dirty="0">
                <a:latin typeface="Arial" panose="020B0604020202090204"/>
                <a:cs typeface="Arial" panose="020B0604020202090204"/>
              </a:rPr>
              <a:t>2</a:t>
            </a:r>
            <a:r>
              <a:rPr sz="2400" dirty="0">
                <a:latin typeface="Arial" panose="020B0604020202090204"/>
                <a:cs typeface="Arial" panose="020B0604020202090204"/>
              </a:rPr>
              <a:t>,</a:t>
            </a:r>
            <a:r>
              <a:rPr sz="2400" spc="-90" dirty="0">
                <a:latin typeface="Arial" panose="020B0604020202090204"/>
                <a:cs typeface="Arial" panose="020B0604020202090204"/>
              </a:rPr>
              <a:t> </a:t>
            </a:r>
            <a:r>
              <a:rPr lang="en-US" altLang="en-US" sz="2400" spc="-90" dirty="0">
                <a:latin typeface="Arial" panose="020B0604020202090204"/>
                <a:cs typeface="Arial" panose="020B0604020202090204"/>
              </a:rPr>
              <a:t>Hao Chen</a:t>
            </a:r>
            <a:r>
              <a:rPr lang="en-US" altLang="en-US" sz="2400" spc="-30" baseline="24000" dirty="0">
                <a:latin typeface="Arial" panose="020B0604020202090204"/>
                <a:cs typeface="Arial" panose="020B0604020202090204"/>
              </a:rPr>
              <a:t>3</a:t>
            </a:r>
            <a:r>
              <a:rPr sz="2400" spc="-20" dirty="0">
                <a:latin typeface="Arial" panose="020B0604020202090204"/>
                <a:cs typeface="Arial" panose="020B0604020202090204"/>
              </a:rPr>
              <a:t>,</a:t>
            </a:r>
            <a:r>
              <a:rPr lang="en-US" altLang="en-US" sz="2400" spc="-20" dirty="0">
                <a:latin typeface="Arial" panose="020B0604020202090204"/>
                <a:cs typeface="Arial" panose="020B0604020202090204"/>
              </a:rPr>
              <a:t> </a:t>
            </a:r>
            <a:r>
              <a:rPr lang="en-US" altLang="en-US" sz="2400" spc="-90" dirty="0">
                <a:latin typeface="Arial" panose="020B0604020202090204"/>
                <a:cs typeface="Arial" panose="020B0604020202090204"/>
                <a:sym typeface="+mn-ea"/>
              </a:rPr>
              <a:t>Jianfeng Hu</a:t>
            </a:r>
            <a:r>
              <a:rPr lang="en-US" altLang="en-US" sz="2400" spc="-30" baseline="24000" dirty="0">
                <a:latin typeface="Arial" panose="020B0604020202090204"/>
                <a:cs typeface="Arial" panose="020B0604020202090204"/>
                <a:sym typeface="+mn-ea"/>
              </a:rPr>
              <a:t>3</a:t>
            </a:r>
            <a:r>
              <a:rPr sz="2400" spc="-20" dirty="0">
                <a:latin typeface="Arial" panose="020B0604020202090204"/>
                <a:cs typeface="Arial" panose="020B0604020202090204"/>
                <a:sym typeface="+mn-ea"/>
              </a:rPr>
              <a:t>,</a:t>
            </a:r>
            <a:r>
              <a:rPr sz="2400" spc="-20" dirty="0">
                <a:latin typeface="Arial" panose="020B0604020202090204"/>
                <a:cs typeface="Arial" panose="020B0604020202090204"/>
              </a:rPr>
              <a:t> </a:t>
            </a:r>
            <a:r>
              <a:rPr lang="en-US" altLang="en-US" sz="2400" spc="-20" dirty="0">
                <a:latin typeface="Arial" panose="020B0604020202090204"/>
                <a:cs typeface="Arial" panose="020B0604020202090204"/>
              </a:rPr>
              <a:t>Zhiyong Yan</a:t>
            </a:r>
            <a:r>
              <a:rPr lang="en-US" altLang="en-US" sz="2400" spc="-30" baseline="24000" dirty="0">
                <a:latin typeface="Arial" panose="020B0604020202090204"/>
                <a:cs typeface="Arial" panose="020B0604020202090204"/>
                <a:sym typeface="+mn-ea"/>
              </a:rPr>
              <a:t>3</a:t>
            </a:r>
            <a:r>
              <a:rPr sz="2400" spc="-20" dirty="0">
                <a:latin typeface="Arial" panose="020B0604020202090204"/>
                <a:cs typeface="Arial" panose="020B0604020202090204"/>
                <a:sym typeface="+mn-ea"/>
              </a:rPr>
              <a:t>,</a:t>
            </a:r>
            <a:r>
              <a:rPr lang="en-US" altLang="en-US" sz="2400" spc="-20" dirty="0">
                <a:latin typeface="Arial" panose="020B0604020202090204"/>
                <a:cs typeface="Arial" panose="020B0604020202090204"/>
                <a:sym typeface="+mn-ea"/>
              </a:rPr>
              <a:t> </a:t>
            </a:r>
            <a:r>
              <a:rPr sz="2400" dirty="0">
                <a:latin typeface="Arial" panose="020B0604020202090204"/>
                <a:cs typeface="Arial" panose="020B0604020202090204"/>
              </a:rPr>
              <a:t>Fan</a:t>
            </a:r>
            <a:r>
              <a:rPr sz="2400" spc="-50" dirty="0">
                <a:latin typeface="Arial" panose="020B0604020202090204"/>
                <a:cs typeface="Arial" panose="020B0604020202090204"/>
              </a:rPr>
              <a:t> </a:t>
            </a:r>
            <a:r>
              <a:rPr sz="2400" dirty="0">
                <a:latin typeface="Arial" panose="020B0604020202090204"/>
                <a:cs typeface="Arial" panose="020B0604020202090204"/>
              </a:rPr>
              <a:t>Wu</a:t>
            </a:r>
            <a:r>
              <a:rPr sz="2400" baseline="24000" dirty="0">
                <a:latin typeface="Arial" panose="020B0604020202090204"/>
                <a:cs typeface="Arial" panose="020B0604020202090204"/>
              </a:rPr>
              <a:t>1</a:t>
            </a:r>
            <a:r>
              <a:rPr sz="2400" dirty="0">
                <a:latin typeface="Arial" panose="020B0604020202090204"/>
                <a:cs typeface="Arial" panose="020B0604020202090204"/>
              </a:rPr>
              <a:t>,</a:t>
            </a:r>
            <a:r>
              <a:rPr sz="2400" spc="-50" dirty="0">
                <a:latin typeface="Arial" panose="020B0604020202090204"/>
                <a:cs typeface="Arial" panose="020B0604020202090204"/>
              </a:rPr>
              <a:t> </a:t>
            </a:r>
            <a:r>
              <a:rPr lang="en-US" altLang="en-US" sz="2400" spc="-50" dirty="0">
                <a:latin typeface="Arial" panose="020B0604020202090204"/>
                <a:cs typeface="Arial" panose="020B0604020202090204"/>
              </a:rPr>
              <a:t>Jie Wu</a:t>
            </a:r>
            <a:r>
              <a:rPr lang="en-US" altLang="en-US" sz="2400" spc="-30" baseline="24000" dirty="0">
                <a:latin typeface="Arial" panose="020B0604020202090204"/>
                <a:cs typeface="Arial" panose="020B0604020202090204"/>
              </a:rPr>
              <a:t>2</a:t>
            </a:r>
            <a:endParaRPr sz="2400" baseline="24000" dirty="0">
              <a:latin typeface="Arial" panose="020B0604020202090204"/>
              <a:cs typeface="Arial" panose="020B0604020202090204"/>
            </a:endParaRPr>
          </a:p>
          <a:p>
            <a:pPr algn="ctr">
              <a:lnSpc>
                <a:spcPct val="100000"/>
              </a:lnSpc>
              <a:spcBef>
                <a:spcPts val="2185"/>
              </a:spcBef>
            </a:pPr>
            <a:r>
              <a:rPr sz="2400" baseline="24000" dirty="0">
                <a:latin typeface="Arial" panose="020B0604020202090204"/>
                <a:cs typeface="Arial" panose="020B0604020202090204"/>
              </a:rPr>
              <a:t>1</a:t>
            </a:r>
            <a:r>
              <a:rPr sz="2400" dirty="0">
                <a:latin typeface="Arial" panose="020B0604020202090204"/>
                <a:cs typeface="Arial" panose="020B0604020202090204"/>
              </a:rPr>
              <a:t>Shanghai</a:t>
            </a:r>
            <a:r>
              <a:rPr sz="2400" spc="-120" dirty="0">
                <a:latin typeface="Arial" panose="020B0604020202090204"/>
                <a:cs typeface="Arial" panose="020B0604020202090204"/>
              </a:rPr>
              <a:t> </a:t>
            </a:r>
            <a:r>
              <a:rPr sz="2400" dirty="0">
                <a:latin typeface="Arial" panose="020B0604020202090204"/>
                <a:cs typeface="Arial" panose="020B0604020202090204"/>
              </a:rPr>
              <a:t>Jiao</a:t>
            </a:r>
            <a:r>
              <a:rPr sz="2400" spc="-100" dirty="0">
                <a:latin typeface="Arial" panose="020B0604020202090204"/>
                <a:cs typeface="Arial" panose="020B0604020202090204"/>
              </a:rPr>
              <a:t> </a:t>
            </a:r>
            <a:r>
              <a:rPr sz="2400" spc="-55" dirty="0">
                <a:latin typeface="Arial" panose="020B0604020202090204"/>
                <a:cs typeface="Arial" panose="020B0604020202090204"/>
              </a:rPr>
              <a:t>Tong</a:t>
            </a:r>
            <a:r>
              <a:rPr sz="2400" spc="-70" dirty="0">
                <a:latin typeface="Arial" panose="020B0604020202090204"/>
                <a:cs typeface="Arial" panose="020B0604020202090204"/>
              </a:rPr>
              <a:t> </a:t>
            </a:r>
            <a:r>
              <a:rPr sz="2400" dirty="0">
                <a:latin typeface="Arial" panose="020B0604020202090204"/>
                <a:cs typeface="Arial" panose="020B0604020202090204"/>
              </a:rPr>
              <a:t>University</a:t>
            </a:r>
            <a:r>
              <a:rPr sz="2400" spc="-65" dirty="0">
                <a:latin typeface="Arial" panose="020B0604020202090204"/>
                <a:cs typeface="Arial" panose="020B0604020202090204"/>
              </a:rPr>
              <a:t> </a:t>
            </a:r>
            <a:r>
              <a:rPr lang="en-US" altLang="en-US" sz="2400" spc="-65" dirty="0">
                <a:latin typeface="Arial" panose="020B0604020202090204"/>
                <a:cs typeface="Arial" panose="020B0604020202090204"/>
              </a:rPr>
              <a:t>                                                 </a:t>
            </a:r>
            <a:r>
              <a:rPr sz="2400" baseline="24000" dirty="0">
                <a:latin typeface="Arial" panose="020B0604020202090204"/>
                <a:cs typeface="Arial" panose="020B0604020202090204"/>
              </a:rPr>
              <a:t>2</a:t>
            </a:r>
            <a:r>
              <a:rPr lang="en-US" altLang="zh-CN" sz="2400" dirty="0">
                <a:latin typeface="Arial" panose="020B0604020202090204"/>
                <a:cs typeface="Arial" panose="020B0604020202090204"/>
              </a:rPr>
              <a:t>Cloud Computing Research Institute, China Telecom          </a:t>
            </a:r>
            <a:r>
              <a:rPr lang="en-US" altLang="en-US" sz="2400" baseline="24000" dirty="0">
                <a:latin typeface="Arial" panose="020B0604020202090204"/>
                <a:cs typeface="Arial" panose="020B0604020202090204"/>
                <a:sym typeface="+mn-ea"/>
              </a:rPr>
              <a:t>3</a:t>
            </a:r>
            <a:r>
              <a:rPr lang="en-US" altLang="zh-CN" sz="2400" dirty="0">
                <a:latin typeface="Arial" panose="020B0604020202090204"/>
                <a:cs typeface="Arial" panose="020B0604020202090204"/>
              </a:rPr>
              <a:t>China Telecom Cloud Technology </a:t>
            </a:r>
            <a:r>
              <a:rPr lang="en-US" altLang="zh-CN" sz="2400" dirty="0" err="1">
                <a:latin typeface="Arial" panose="020B0604020202090204"/>
                <a:cs typeface="Arial" panose="020B0604020202090204"/>
              </a:rPr>
              <a:t>Co.Ltd</a:t>
            </a:r>
            <a:r>
              <a:rPr lang="en-US" altLang="zh-CN" sz="2400" dirty="0">
                <a:latin typeface="Arial" panose="020B0604020202090204"/>
                <a:cs typeface="Arial" panose="020B0604020202090204"/>
              </a:rPr>
              <a:t>., Beijing 100033</a:t>
            </a:r>
          </a:p>
          <a:p>
            <a:pPr>
              <a:lnSpc>
                <a:spcPct val="100000"/>
              </a:lnSpc>
              <a:spcBef>
                <a:spcPts val="815"/>
              </a:spcBef>
            </a:pPr>
            <a:endParaRPr sz="2400" dirty="0">
              <a:latin typeface="Arial" panose="020B0604020202090204"/>
              <a:cs typeface="Arial" panose="020B0604020202090204"/>
            </a:endParaRPr>
          </a:p>
          <a:p>
            <a:pPr algn="ctr">
              <a:lnSpc>
                <a:spcPct val="100000"/>
              </a:lnSpc>
            </a:pPr>
            <a:r>
              <a:rPr sz="2400" spc="-20" dirty="0">
                <a:latin typeface="Arial" panose="020B0604020202090204"/>
                <a:cs typeface="Arial" panose="020B0604020202090204"/>
              </a:rPr>
              <a:t>202</a:t>
            </a:r>
            <a:r>
              <a:rPr lang="en-US" altLang="en-US" sz="2400" spc="-20" dirty="0">
                <a:latin typeface="Arial" panose="020B0604020202090204"/>
                <a:cs typeface="Arial" panose="020B0604020202090204"/>
              </a:rPr>
              <a:t>5</a:t>
            </a:r>
            <a:r>
              <a:rPr sz="2400" spc="-20" dirty="0">
                <a:latin typeface="Arial" panose="020B0604020202090204"/>
                <a:cs typeface="Arial" panose="020B0604020202090204"/>
              </a:rPr>
              <a:t>-</a:t>
            </a:r>
            <a:r>
              <a:rPr lang="en-US" altLang="en-US" sz="2400" spc="-20" dirty="0">
                <a:latin typeface="Arial" panose="020B0604020202090204"/>
                <a:cs typeface="Arial" panose="020B0604020202090204"/>
              </a:rPr>
              <a:t>9</a:t>
            </a:r>
            <a:r>
              <a:rPr sz="2400" spc="-20" dirty="0">
                <a:latin typeface="Arial" panose="020B0604020202090204"/>
                <a:cs typeface="Arial" panose="020B0604020202090204"/>
              </a:rPr>
              <a:t>-</a:t>
            </a:r>
            <a:r>
              <a:rPr sz="2400" spc="-25" dirty="0">
                <a:latin typeface="Arial" panose="020B0604020202090204"/>
                <a:cs typeface="Arial" panose="020B0604020202090204"/>
              </a:rPr>
              <a:t>1</a:t>
            </a:r>
            <a:r>
              <a:rPr lang="en-US" altLang="en-US" sz="2400" spc="-25" dirty="0">
                <a:latin typeface="Arial" panose="020B0604020202090204"/>
                <a:cs typeface="Arial" panose="020B0604020202090204"/>
              </a:rPr>
              <a:t>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dirty="0"/>
              <a:t>MFCP</a:t>
            </a:r>
            <a:r>
              <a:rPr dirty="0"/>
              <a:t>:</a:t>
            </a:r>
            <a:r>
              <a:rPr spc="-45" dirty="0"/>
              <a:t> </a:t>
            </a:r>
            <a:r>
              <a:rPr dirty="0"/>
              <a:t>System</a:t>
            </a:r>
            <a:r>
              <a:rPr spc="-35" dirty="0"/>
              <a:t> </a:t>
            </a:r>
            <a:r>
              <a:rPr spc="-10" dirty="0"/>
              <a:t>Overview</a:t>
            </a:r>
          </a:p>
        </p:txBody>
      </p:sp>
      <p:sp>
        <p:nvSpPr>
          <p:cNvPr id="4" name="object 4"/>
          <p:cNvSpPr txBox="1"/>
          <p:nvPr/>
        </p:nvSpPr>
        <p:spPr>
          <a:xfrm>
            <a:off x="903590" y="1392428"/>
            <a:ext cx="9913620" cy="381635"/>
          </a:xfrm>
          <a:prstGeom prst="rect">
            <a:avLst/>
          </a:prstGeom>
        </p:spPr>
        <p:txBody>
          <a:bodyPr vert="horz" wrap="square" lIns="0" tIns="12700" rIns="0" bIns="0" rtlCol="0">
            <a:spAutoFit/>
          </a:bodyPr>
          <a:lstStyle/>
          <a:p>
            <a:pPr marL="12700">
              <a:lnSpc>
                <a:spcPct val="100000"/>
              </a:lnSpc>
              <a:spcBef>
                <a:spcPts val="100"/>
              </a:spcBef>
            </a:pPr>
            <a:r>
              <a:rPr lang="en-US" altLang="zh-CN" sz="2400">
                <a:latin typeface="Arial" panose="020B0604020202090204"/>
                <a:cs typeface="Arial" panose="020B0604020202090204"/>
              </a:rPr>
              <a:t>Matching-Focused Cluster Performance Predictor.</a:t>
            </a:r>
          </a:p>
        </p:txBody>
      </p:sp>
      <mc:AlternateContent xmlns:mc="http://schemas.openxmlformats.org/markup-compatibility/2006" xmlns:a14="http://schemas.microsoft.com/office/drawing/2010/main">
        <mc:Choice Requires="a14">
          <p:sp>
            <p:nvSpPr>
              <p:cNvPr id="5" name="文本框 4"/>
              <p:cNvSpPr txBox="1"/>
              <p:nvPr/>
            </p:nvSpPr>
            <p:spPr>
              <a:xfrm>
                <a:off x="864235" y="5316220"/>
                <a:ext cx="1854835" cy="460375"/>
              </a:xfrm>
              <a:prstGeom prst="rect">
                <a:avLst/>
              </a:prstGeom>
              <a:noFill/>
            </p:spPr>
            <p:txBody>
              <a:bodyPr wrap="square" rtlCol="0">
                <a:spAutoFit/>
              </a:bodyPr>
              <a:lstStyle/>
              <a:p>
                <a:r>
                  <a:rPr lang="en-US" altLang="zh-CN" sz="2400" dirty="0">
                    <a:latin typeface="Times New Roman" panose="02020503050405090304" charset="0"/>
                    <a:cs typeface="Times New Roman" panose="02020503050405090304" charset="0"/>
                  </a:rPr>
                  <a:t>Tasks </a:t>
                </a:r>
                <a14:m>
                  <m:oMath xmlns:m="http://schemas.openxmlformats.org/officeDocument/2006/math">
                    <m:r>
                      <a:rPr lang="en-US" altLang="zh-CN" sz="2400" i="1">
                        <a:latin typeface="DejaVu Math TeX Gyre" panose="02000503000000000000" charset="0"/>
                        <a:cs typeface="DejaVu Math TeX Gyre" panose="02000503000000000000" charset="0"/>
                      </a:rPr>
                      <m:t>𝑧</m:t>
                    </m:r>
                  </m:oMath>
                </a14:m>
                <a:endParaRPr lang="en-US" altLang="zh-CN" sz="2400" i="1" dirty="0">
                  <a:latin typeface="DejaVu Math TeX Gyre" panose="02000503000000000000" charset="0"/>
                  <a:cs typeface="DejaVu Math TeX Gyre" panose="02000503000000000000"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864235" y="5316220"/>
                <a:ext cx="1854835" cy="460375"/>
              </a:xfrm>
              <a:prstGeom prst="rect">
                <a:avLst/>
              </a:prstGeom>
              <a:blipFill rotWithShape="1">
                <a:blip r:embed="rId4"/>
                <a:stretch>
                  <a:fillRect/>
                </a:stretch>
              </a:blipFill>
            </p:spPr>
            <p:txBody>
              <a:bodyPr/>
              <a:lstStyle/>
              <a:p>
                <a:r>
                  <a:rPr lang="zh-CN" altLang="en-US">
                    <a:noFill/>
                  </a:rPr>
                  <a:t> </a:t>
                </a:r>
              </a:p>
            </p:txBody>
          </p:sp>
        </mc:Fallback>
      </mc:AlternateContent>
      <p:pic>
        <p:nvPicPr>
          <p:cNvPr id="44" name="图片 43" descr="图标&#10;&#10;中度可信度描述已自动生成"/>
          <p:cNvPicPr>
            <a:picLocks noChangeAspect="1"/>
          </p:cNvPicPr>
          <p:nvPr/>
        </p:nvPicPr>
        <p:blipFill>
          <a:blip r:embed="rId5" cstate="print">
            <a:biLevel thresh="7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40000" y="4255135"/>
            <a:ext cx="848995" cy="845185"/>
          </a:xfrm>
          <a:prstGeom prst="rect">
            <a:avLst/>
          </a:prstGeom>
        </p:spPr>
      </p:pic>
      <mc:AlternateContent xmlns:mc="http://schemas.openxmlformats.org/markup-compatibility/2006" xmlns:a14="http://schemas.microsoft.com/office/drawing/2010/main">
        <mc:Choice Requires="a14">
          <p:sp>
            <p:nvSpPr>
              <p:cNvPr id="46" name="文本框 45"/>
              <p:cNvSpPr txBox="1"/>
              <p:nvPr/>
            </p:nvSpPr>
            <p:spPr>
              <a:xfrm>
                <a:off x="1998980" y="5016500"/>
                <a:ext cx="1515110" cy="5003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2400" dirty="0">
                          <a:latin typeface="Times New Roman" panose="02020503050405090304" charset="0"/>
                          <a:cs typeface="Times New Roman" panose="02020503050405090304" charset="0"/>
                        </a:rPr>
                        <m:t>Predictor</m:t>
                      </m:r>
                    </m:oMath>
                  </m:oMathPara>
                </a14:m>
                <a:endParaRPr lang="en-US" altLang="zh-CN" sz="2400" dirty="0">
                  <a:latin typeface="Times New Roman" panose="02020503050405090304" charset="0"/>
                  <a:cs typeface="Times New Roman" panose="02020503050405090304" charset="0"/>
                </a:endParaRPr>
              </a:p>
            </p:txBody>
          </p:sp>
        </mc:Choice>
        <mc:Fallback xmlns="">
          <p:sp>
            <p:nvSpPr>
              <p:cNvPr id="46" name="文本框 45"/>
              <p:cNvSpPr txBox="1">
                <a:spLocks noRot="1" noChangeAspect="1" noMove="1" noResize="1" noEditPoints="1" noAdjustHandles="1" noChangeArrowheads="1" noChangeShapeType="1" noTextEdit="1"/>
              </p:cNvSpPr>
              <p:nvPr/>
            </p:nvSpPr>
            <p:spPr>
              <a:xfrm>
                <a:off x="1998980" y="5016500"/>
                <a:ext cx="1515110" cy="500380"/>
              </a:xfrm>
              <a:prstGeom prst="rect">
                <a:avLst/>
              </a:prstGeom>
              <a:blipFill rotWithShape="1">
                <a:blip r:embed="rId7"/>
                <a:stretch>
                  <a:fillRect/>
                </a:stretch>
              </a:blipFill>
            </p:spPr>
            <p:txBody>
              <a:bodyPr/>
              <a:lstStyle/>
              <a:p>
                <a:r>
                  <a:rPr lang="zh-CN" altLang="en-US">
                    <a:noFill/>
                  </a:rPr>
                  <a:t> </a:t>
                </a:r>
              </a:p>
            </p:txBody>
          </p:sp>
        </mc:Fallback>
      </mc:AlternateContent>
      <p:sp>
        <p:nvSpPr>
          <p:cNvPr id="50" name="文本框 49"/>
          <p:cNvSpPr txBox="1"/>
          <p:nvPr/>
        </p:nvSpPr>
        <p:spPr>
          <a:xfrm>
            <a:off x="1634490" y="3320415"/>
            <a:ext cx="2358390" cy="460375"/>
          </a:xfrm>
          <a:prstGeom prst="rect">
            <a:avLst/>
          </a:prstGeom>
          <a:noFill/>
        </p:spPr>
        <p:txBody>
          <a:bodyPr wrap="square" rtlCol="0">
            <a:spAutoFit/>
          </a:bodyPr>
          <a:lstStyle/>
          <a:p>
            <a:pPr algn="ctr"/>
            <a:r>
              <a:rPr lang="en-US" altLang="zh-CN" sz="2400" dirty="0">
                <a:latin typeface="Times New Roman" panose="02020503050405090304" charset="0"/>
                <a:cs typeface="Times New Roman" panose="02020503050405090304" charset="0"/>
              </a:rPr>
              <a:t>Cluster</a:t>
            </a:r>
          </a:p>
        </p:txBody>
      </p:sp>
      <p:cxnSp>
        <p:nvCxnSpPr>
          <p:cNvPr id="163" name="直接箭头连接符 162"/>
          <p:cNvCxnSpPr/>
          <p:nvPr/>
        </p:nvCxnSpPr>
        <p:spPr>
          <a:xfrm>
            <a:off x="3519170" y="3161030"/>
            <a:ext cx="677545"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1" name="文本框 170"/>
              <p:cNvSpPr txBox="1"/>
              <p:nvPr/>
            </p:nvSpPr>
            <p:spPr>
              <a:xfrm>
                <a:off x="8252460" y="3400425"/>
                <a:ext cx="1503045" cy="5238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zh-CN" altLang="en-US" sz="2400" i="1">
                              <a:latin typeface="Cambria Math" panose="02040503050406030204" pitchFamily="18" charset="0"/>
                            </a:rPr>
                          </m:ctrlPr>
                        </m:sSupPr>
                        <m:e>
                          <m:r>
                            <a:rPr lang="zh-CN" altLang="en-US" sz="2400" i="1">
                              <a:latin typeface="Cambria Math" charset="0"/>
                            </a:rPr>
                            <m:t>𝑥</m:t>
                          </m:r>
                        </m:e>
                        <m:sup>
                          <m:r>
                            <a:rPr lang="zh-CN" altLang="en-US" sz="2400" i="1">
                              <a:latin typeface="Cambria Math" charset="0"/>
                            </a:rPr>
                            <m:t>∗</m:t>
                          </m:r>
                        </m:sup>
                      </m:sSup>
                      <m:d>
                        <m:dPr>
                          <m:ctrlPr>
                            <a:rPr lang="zh-CN" altLang="en-US" sz="2400" i="1">
                              <a:latin typeface="Cambria Math" panose="02040503050406030204" pitchFamily="18" charset="0"/>
                            </a:rPr>
                          </m:ctrlPr>
                        </m:dPr>
                        <m:e>
                          <m:r>
                            <a:rPr lang="en-US" altLang="zh-CN" sz="2400" i="1">
                              <a:latin typeface="Cambria Math" charset="0"/>
                            </a:rPr>
                            <m:t>𝑇</m:t>
                          </m:r>
                          <m:r>
                            <a:rPr lang="zh-CN" altLang="en-US" sz="2400" i="1">
                              <a:latin typeface="Cambria Math" charset="0"/>
                            </a:rPr>
                            <m:t>,</m:t>
                          </m:r>
                          <m:r>
                            <a:rPr lang="en-US" altLang="zh-CN" sz="2400" i="1">
                              <a:latin typeface="Cambria Math" charset="0"/>
                            </a:rPr>
                            <m:t>𝐴</m:t>
                          </m:r>
                          <m:r>
                            <a:rPr lang="zh-CN" altLang="en-US" sz="2400" i="1">
                              <a:latin typeface="Cambria Math" charset="0"/>
                            </a:rPr>
                            <m:t> </m:t>
                          </m:r>
                        </m:e>
                      </m:d>
                    </m:oMath>
                  </m:oMathPara>
                </a14:m>
                <a:endParaRPr lang="zh-CN" altLang="en-US" sz="2400" i="1" dirty="0">
                  <a:latin typeface="DejaVu Math TeX Gyre" panose="02000503000000000000" charset="0"/>
                  <a:cs typeface="DejaVu Math TeX Gyre" panose="02000503000000000000" charset="0"/>
                </a:endParaRPr>
              </a:p>
            </p:txBody>
          </p:sp>
        </mc:Choice>
        <mc:Fallback xmlns="">
          <p:sp>
            <p:nvSpPr>
              <p:cNvPr id="171" name="文本框 170"/>
              <p:cNvSpPr txBox="1">
                <a:spLocks noRot="1" noChangeAspect="1" noMove="1" noResize="1" noEditPoints="1" noAdjustHandles="1" noChangeArrowheads="1" noChangeShapeType="1" noTextEdit="1"/>
              </p:cNvSpPr>
              <p:nvPr/>
            </p:nvSpPr>
            <p:spPr>
              <a:xfrm>
                <a:off x="8252460" y="3400425"/>
                <a:ext cx="1503045" cy="523875"/>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4" name="文本框 173"/>
              <p:cNvSpPr txBox="1"/>
              <p:nvPr/>
            </p:nvSpPr>
            <p:spPr>
              <a:xfrm>
                <a:off x="8360410" y="5115560"/>
                <a:ext cx="1454785" cy="5340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zh-CN" altLang="en-US" sz="2400" i="1">
                              <a:latin typeface="Cambria Math" panose="02040503050406030204" pitchFamily="18" charset="0"/>
                            </a:rPr>
                          </m:ctrlPr>
                        </m:sSupPr>
                        <m:e>
                          <m:acc>
                            <m:accPr>
                              <m:chr m:val="̂"/>
                              <m:ctrlPr>
                                <a:rPr lang="zh-CN" altLang="en-US" sz="2400" i="1">
                                  <a:latin typeface="Cambria Math" panose="02040503050406030204" pitchFamily="18" charset="0"/>
                                </a:rPr>
                              </m:ctrlPr>
                            </m:accPr>
                            <m:e>
                              <m:r>
                                <a:rPr lang="zh-CN" altLang="en-US" sz="2400" i="1">
                                  <a:latin typeface="Cambria Math" charset="0"/>
                                </a:rPr>
                                <m:t>𝑥</m:t>
                              </m:r>
                            </m:e>
                          </m:acc>
                        </m:e>
                        <m:sup>
                          <m:r>
                            <a:rPr lang="zh-CN" altLang="en-US" sz="2400" i="1">
                              <a:latin typeface="Cambria Math" charset="0"/>
                            </a:rPr>
                            <m:t>∗</m:t>
                          </m:r>
                        </m:sup>
                      </m:sSup>
                      <m:d>
                        <m:dPr>
                          <m:ctrlPr>
                            <a:rPr lang="zh-CN" altLang="en-US" sz="2400" i="1">
                              <a:latin typeface="Cambria Math" panose="02040503050406030204" pitchFamily="18" charset="0"/>
                            </a:rPr>
                          </m:ctrlPr>
                        </m:dPr>
                        <m:e>
                          <m:acc>
                            <m:accPr>
                              <m:chr m:val="̂"/>
                              <m:ctrlPr>
                                <a:rPr lang="en-US" altLang="zh-CN" sz="2400" i="1" dirty="0">
                                  <a:latin typeface="Cambria Math" panose="02040503050406030204" pitchFamily="18" charset="0"/>
                                </a:rPr>
                              </m:ctrlPr>
                            </m:accPr>
                            <m:e>
                              <m:r>
                                <a:rPr lang="en-US" altLang="zh-CN" sz="2400" i="1" dirty="0">
                                  <a:latin typeface="Cambria Math" charset="0"/>
                                </a:rPr>
                                <m:t>𝑇</m:t>
                              </m:r>
                            </m:e>
                          </m:acc>
                          <m:r>
                            <a:rPr lang="en-US" altLang="zh-CN" sz="2400" i="1" dirty="0">
                              <a:latin typeface="Cambria Math" charset="0"/>
                            </a:rPr>
                            <m:t>,</m:t>
                          </m:r>
                          <m:acc>
                            <m:accPr>
                              <m:chr m:val="̂"/>
                              <m:ctrlPr>
                                <a:rPr lang="en-US" altLang="zh-CN" sz="2400" i="1" dirty="0">
                                  <a:latin typeface="Cambria Math" panose="02040503050406030204" pitchFamily="18" charset="0"/>
                                </a:rPr>
                              </m:ctrlPr>
                            </m:accPr>
                            <m:e>
                              <m:r>
                                <a:rPr lang="en-US" altLang="zh-CN" sz="2400" i="1" dirty="0">
                                  <a:latin typeface="Cambria Math" charset="0"/>
                                </a:rPr>
                                <m:t>𝐴</m:t>
                              </m:r>
                            </m:e>
                          </m:acc>
                        </m:e>
                      </m:d>
                    </m:oMath>
                  </m:oMathPara>
                </a14:m>
                <a:endParaRPr lang="en-US" altLang="zh-CN" sz="2400" i="1" dirty="0">
                  <a:latin typeface="DejaVu Math TeX Gyre" panose="02000503000000000000" charset="0"/>
                  <a:cs typeface="DejaVu Math TeX Gyre" panose="02000503000000000000" charset="0"/>
                </a:endParaRPr>
              </a:p>
            </p:txBody>
          </p:sp>
        </mc:Choice>
        <mc:Fallback xmlns="">
          <p:sp>
            <p:nvSpPr>
              <p:cNvPr id="174" name="文本框 173"/>
              <p:cNvSpPr txBox="1">
                <a:spLocks noRot="1" noChangeAspect="1" noMove="1" noResize="1" noEditPoints="1" noAdjustHandles="1" noChangeArrowheads="1" noChangeShapeType="1" noTextEdit="1"/>
              </p:cNvSpPr>
              <p:nvPr/>
            </p:nvSpPr>
            <p:spPr>
              <a:xfrm>
                <a:off x="8360410" y="5115560"/>
                <a:ext cx="1454785" cy="534035"/>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5" name="文本框 204"/>
              <p:cNvSpPr txBox="1"/>
              <p:nvPr/>
            </p:nvSpPr>
            <p:spPr>
              <a:xfrm>
                <a:off x="9594850" y="5055235"/>
                <a:ext cx="761365" cy="670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zh-CN" altLang="en-US" sz="2000" i="1">
                              <a:latin typeface="Cambria Math" panose="02040503050406030204" pitchFamily="18" charset="0"/>
                            </a:rPr>
                          </m:ctrlPr>
                        </m:fPr>
                        <m:num>
                          <m:r>
                            <a:rPr lang="zh-CN" altLang="en-US" sz="2000" i="1">
                              <a:latin typeface="Cambria Math" charset="0"/>
                            </a:rPr>
                            <m:t>𝜕</m:t>
                          </m:r>
                          <m:r>
                            <a:rPr lang="zh-CN" altLang="en-US" sz="2000" i="1">
                              <a:latin typeface="Cambria Math" charset="0"/>
                            </a:rPr>
                            <m:t>ℒ</m:t>
                          </m:r>
                        </m:num>
                        <m:den>
                          <m:r>
                            <a:rPr lang="zh-CN" altLang="en-US" sz="2000" i="1">
                              <a:latin typeface="Cambria Math" charset="0"/>
                            </a:rPr>
                            <m:t>𝜕</m:t>
                          </m:r>
                          <m:sSup>
                            <m:sSupPr>
                              <m:ctrlPr>
                                <a:rPr lang="zh-CN" altLang="en-US" sz="2000" i="1">
                                  <a:latin typeface="Cambria Math" panose="02040503050406030204" pitchFamily="18" charset="0"/>
                                </a:rPr>
                              </m:ctrlPr>
                            </m:sSupPr>
                            <m:e>
                              <m:r>
                                <a:rPr lang="zh-CN" altLang="en-US" sz="2000" i="1">
                                  <a:latin typeface="Cambria Math" charset="0"/>
                                </a:rPr>
                                <m:t>𝑥</m:t>
                              </m:r>
                            </m:e>
                            <m:sup>
                              <m:r>
                                <a:rPr lang="zh-CN" altLang="en-US" sz="2000" i="1">
                                  <a:latin typeface="Cambria Math" charset="0"/>
                                </a:rPr>
                                <m:t>∗</m:t>
                              </m:r>
                            </m:sup>
                          </m:sSup>
                        </m:den>
                      </m:f>
                    </m:oMath>
                  </m:oMathPara>
                </a14:m>
                <a:endParaRPr lang="zh-CN" altLang="en-US" sz="2000" i="1" dirty="0">
                  <a:latin typeface="DejaVu Math TeX Gyre" panose="02000503000000000000" charset="0"/>
                  <a:cs typeface="DejaVu Math TeX Gyre" panose="02000503000000000000" charset="0"/>
                </a:endParaRPr>
              </a:p>
            </p:txBody>
          </p:sp>
        </mc:Choice>
        <mc:Fallback xmlns="">
          <p:sp>
            <p:nvSpPr>
              <p:cNvPr id="205" name="文本框 204"/>
              <p:cNvSpPr txBox="1">
                <a:spLocks noRot="1" noChangeAspect="1" noMove="1" noResize="1" noEditPoints="1" noAdjustHandles="1" noChangeArrowheads="1" noChangeShapeType="1" noTextEdit="1"/>
              </p:cNvSpPr>
              <p:nvPr/>
            </p:nvSpPr>
            <p:spPr>
              <a:xfrm>
                <a:off x="9594850" y="5055235"/>
                <a:ext cx="761365" cy="670560"/>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6" name="文本框 205"/>
              <p:cNvSpPr txBox="1"/>
              <p:nvPr/>
            </p:nvSpPr>
            <p:spPr>
              <a:xfrm>
                <a:off x="7323455" y="5019675"/>
                <a:ext cx="761365" cy="7289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zh-CN" altLang="en-US" sz="2000" i="1" dirty="0">
                              <a:latin typeface="Cambria Math" panose="02040503050406030204" pitchFamily="18" charset="0"/>
                            </a:rPr>
                          </m:ctrlPr>
                        </m:fPr>
                        <m:num>
                          <m:r>
                            <a:rPr lang="zh-CN" altLang="en-US" sz="2000" i="1" dirty="0">
                              <a:latin typeface="Cambria Math" charset="0"/>
                            </a:rPr>
                            <m:t>𝜕</m:t>
                          </m:r>
                          <m:sSup>
                            <m:sSupPr>
                              <m:ctrlPr>
                                <a:rPr lang="zh-CN" altLang="en-US" sz="2000" i="1" dirty="0">
                                  <a:latin typeface="Cambria Math" panose="02040503050406030204" pitchFamily="18" charset="0"/>
                                </a:rPr>
                              </m:ctrlPr>
                            </m:sSupPr>
                            <m:e>
                              <m:r>
                                <a:rPr lang="zh-CN" altLang="en-US" sz="2000" i="1" dirty="0">
                                  <a:latin typeface="Cambria Math" charset="0"/>
                                </a:rPr>
                                <m:t>𝑥</m:t>
                              </m:r>
                            </m:e>
                            <m:sup>
                              <m:r>
                                <a:rPr lang="zh-CN" altLang="en-US" sz="2000" i="1" dirty="0">
                                  <a:latin typeface="Cambria Math" charset="0"/>
                                </a:rPr>
                                <m:t>∗</m:t>
                              </m:r>
                            </m:sup>
                          </m:sSup>
                        </m:num>
                        <m:den>
                          <m:r>
                            <a:rPr lang="zh-CN" altLang="en-US" sz="2000" i="1" dirty="0">
                              <a:latin typeface="Cambria Math" charset="0"/>
                            </a:rPr>
                            <m:t>𝜕</m:t>
                          </m:r>
                          <m:sSub>
                            <m:sSubPr>
                              <m:ctrlPr>
                                <a:rPr lang="en-US" altLang="zh-CN" sz="2000" i="1" dirty="0">
                                  <a:latin typeface="Cambria Math" panose="02040503050406030204" pitchFamily="18" charset="0"/>
                                </a:rPr>
                              </m:ctrlPr>
                            </m:sSubPr>
                            <m:e>
                              <m:acc>
                                <m:accPr>
                                  <m:chr m:val="̂"/>
                                  <m:ctrlPr>
                                    <a:rPr lang="en-US" altLang="zh-CN" sz="2000" i="1" dirty="0">
                                      <a:latin typeface="Cambria Math" panose="02040503050406030204" pitchFamily="18" charset="0"/>
                                    </a:rPr>
                                  </m:ctrlPr>
                                </m:accPr>
                                <m:e>
                                  <m:r>
                                    <a:rPr lang="en-US" altLang="zh-CN" sz="2000" i="1" dirty="0">
                                      <a:latin typeface="Cambria Math" charset="0"/>
                                    </a:rPr>
                                    <m:t>𝑡</m:t>
                                  </m:r>
                                </m:e>
                              </m:acc>
                            </m:e>
                            <m:sub>
                              <m:r>
                                <a:rPr lang="en-US" altLang="zh-CN" sz="2000" i="1" dirty="0">
                                  <a:latin typeface="Cambria Math" charset="0"/>
                                </a:rPr>
                                <m:t>𝑖</m:t>
                              </m:r>
                            </m:sub>
                          </m:sSub>
                        </m:den>
                      </m:f>
                    </m:oMath>
                  </m:oMathPara>
                </a14:m>
                <a:endParaRPr lang="en-US" altLang="zh-CN" sz="2000" i="1" dirty="0">
                  <a:latin typeface="DejaVu Math TeX Gyre" panose="02000503000000000000" charset="0"/>
                  <a:cs typeface="DejaVu Math TeX Gyre" panose="02000503000000000000" charset="0"/>
                </a:endParaRPr>
              </a:p>
            </p:txBody>
          </p:sp>
        </mc:Choice>
        <mc:Fallback xmlns="">
          <p:sp>
            <p:nvSpPr>
              <p:cNvPr id="206" name="文本框 205"/>
              <p:cNvSpPr txBox="1">
                <a:spLocks noRot="1" noChangeAspect="1" noMove="1" noResize="1" noEditPoints="1" noAdjustHandles="1" noChangeArrowheads="1" noChangeShapeType="1" noTextEdit="1"/>
              </p:cNvSpPr>
              <p:nvPr/>
            </p:nvSpPr>
            <p:spPr>
              <a:xfrm>
                <a:off x="7323455" y="5019675"/>
                <a:ext cx="761365" cy="728980"/>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7" name="文本框 206"/>
              <p:cNvSpPr txBox="1"/>
              <p:nvPr/>
            </p:nvSpPr>
            <p:spPr>
              <a:xfrm>
                <a:off x="3763645" y="4982210"/>
                <a:ext cx="781050" cy="752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zh-CN" altLang="en-US" sz="2000" i="1" dirty="0">
                              <a:latin typeface="Cambria Math" panose="02040503050406030204" pitchFamily="18" charset="0"/>
                            </a:rPr>
                          </m:ctrlPr>
                        </m:fPr>
                        <m:num>
                          <m:r>
                            <a:rPr lang="zh-CN" altLang="en-US" sz="2000" i="1" dirty="0">
                              <a:latin typeface="Cambria Math" charset="0"/>
                            </a:rPr>
                            <m:t>𝜕</m:t>
                          </m:r>
                          <m:sSub>
                            <m:sSubPr>
                              <m:ctrlPr>
                                <a:rPr lang="en-US" altLang="zh-CN" sz="2000" i="1" dirty="0">
                                  <a:latin typeface="Cambria Math" panose="02040503050406030204" pitchFamily="18" charset="0"/>
                                </a:rPr>
                              </m:ctrlPr>
                            </m:sSubPr>
                            <m:e>
                              <m:acc>
                                <m:accPr>
                                  <m:chr m:val="̂"/>
                                  <m:ctrlPr>
                                    <a:rPr lang="en-US" altLang="zh-CN" sz="2000" i="1" dirty="0">
                                      <a:latin typeface="Cambria Math" panose="02040503050406030204" pitchFamily="18" charset="0"/>
                                    </a:rPr>
                                  </m:ctrlPr>
                                </m:accPr>
                                <m:e>
                                  <m:r>
                                    <a:rPr lang="en-US" altLang="zh-CN" sz="2000" i="1" dirty="0">
                                      <a:latin typeface="Cambria Math" charset="0"/>
                                    </a:rPr>
                                    <m:t>𝑡</m:t>
                                  </m:r>
                                </m:e>
                              </m:acc>
                            </m:e>
                            <m:sub>
                              <m:r>
                                <a:rPr lang="en-US" altLang="zh-CN" sz="2000" i="1" dirty="0">
                                  <a:latin typeface="Cambria Math" charset="0"/>
                                </a:rPr>
                                <m:t>𝑖</m:t>
                              </m:r>
                            </m:sub>
                          </m:sSub>
                        </m:num>
                        <m:den>
                          <m:r>
                            <a:rPr lang="zh-CN" altLang="en-US" sz="2000" i="1" dirty="0">
                              <a:latin typeface="Cambria Math" charset="0"/>
                            </a:rPr>
                            <m:t>𝜕</m:t>
                          </m:r>
                          <m:sSub>
                            <m:sSubPr>
                              <m:ctrlPr>
                                <a:rPr lang="zh-CN" altLang="en-US" sz="2000" i="1">
                                  <a:latin typeface="Cambria Math" panose="02040503050406030204" pitchFamily="18" charset="0"/>
                                </a:rPr>
                              </m:ctrlPr>
                            </m:sSubPr>
                            <m:e>
                              <m:r>
                                <a:rPr lang="zh-CN" altLang="en-US" sz="2000" i="1">
                                  <a:latin typeface="Cambria Math" charset="0"/>
                                </a:rPr>
                                <m:t>𝜔</m:t>
                              </m:r>
                            </m:e>
                            <m:sub>
                              <m:r>
                                <a:rPr lang="en-US" altLang="zh-CN" sz="2000" i="1">
                                  <a:latin typeface="Cambria Math" charset="0"/>
                                </a:rPr>
                                <m:t>𝑖</m:t>
                              </m:r>
                            </m:sub>
                          </m:sSub>
                        </m:den>
                      </m:f>
                    </m:oMath>
                  </m:oMathPara>
                </a14:m>
                <a:endParaRPr lang="en-US" altLang="zh-CN" sz="2000" i="1" dirty="0">
                  <a:latin typeface="DejaVu Math TeX Gyre" panose="02000503000000000000" charset="0"/>
                  <a:cs typeface="DejaVu Math TeX Gyre" panose="02000503000000000000" charset="0"/>
                </a:endParaRPr>
              </a:p>
            </p:txBody>
          </p:sp>
        </mc:Choice>
        <mc:Fallback xmlns="">
          <p:sp>
            <p:nvSpPr>
              <p:cNvPr id="207" name="文本框 206"/>
              <p:cNvSpPr txBox="1">
                <a:spLocks noRot="1" noChangeAspect="1" noMove="1" noResize="1" noEditPoints="1" noAdjustHandles="1" noChangeArrowheads="1" noChangeShapeType="1" noTextEdit="1"/>
              </p:cNvSpPr>
              <p:nvPr/>
            </p:nvSpPr>
            <p:spPr>
              <a:xfrm>
                <a:off x="3763645" y="4982210"/>
                <a:ext cx="781050" cy="752475"/>
              </a:xfrm>
              <a:prstGeom prst="rect">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8" name="文本框 207"/>
              <p:cNvSpPr txBox="1"/>
              <p:nvPr/>
            </p:nvSpPr>
            <p:spPr>
              <a:xfrm>
                <a:off x="7792085" y="5021580"/>
                <a:ext cx="761365" cy="7239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zh-CN" altLang="en-US" sz="2000" i="1" dirty="0">
                              <a:latin typeface="Cambria Math" panose="02040503050406030204" pitchFamily="18" charset="0"/>
                            </a:rPr>
                          </m:ctrlPr>
                        </m:fPr>
                        <m:num>
                          <m:r>
                            <a:rPr lang="zh-CN" altLang="en-US" sz="2000" i="1" dirty="0">
                              <a:latin typeface="Cambria Math" charset="0"/>
                            </a:rPr>
                            <m:t>𝜕</m:t>
                          </m:r>
                          <m:sSup>
                            <m:sSupPr>
                              <m:ctrlPr>
                                <a:rPr lang="zh-CN" altLang="en-US" sz="2000" i="1" dirty="0">
                                  <a:latin typeface="Cambria Math" panose="02040503050406030204" pitchFamily="18" charset="0"/>
                                </a:rPr>
                              </m:ctrlPr>
                            </m:sSupPr>
                            <m:e>
                              <m:r>
                                <a:rPr lang="zh-CN" altLang="en-US" sz="2000" i="1" dirty="0">
                                  <a:latin typeface="Cambria Math" charset="0"/>
                                </a:rPr>
                                <m:t>𝑥</m:t>
                              </m:r>
                            </m:e>
                            <m:sup>
                              <m:r>
                                <a:rPr lang="zh-CN" altLang="en-US" sz="2000" i="1" dirty="0">
                                  <a:latin typeface="Cambria Math" charset="0"/>
                                </a:rPr>
                                <m:t>∗</m:t>
                              </m:r>
                            </m:sup>
                          </m:sSup>
                        </m:num>
                        <m:den>
                          <m:r>
                            <a:rPr lang="zh-CN" altLang="en-US" sz="2000" i="1" dirty="0">
                              <a:latin typeface="Cambria Math" charset="0"/>
                            </a:rPr>
                            <m:t>𝜕</m:t>
                          </m:r>
                          <m:sSub>
                            <m:sSubPr>
                              <m:ctrlPr>
                                <a:rPr lang="en-US" altLang="zh-CN" sz="2000" i="1" dirty="0">
                                  <a:latin typeface="Cambria Math" panose="02040503050406030204" pitchFamily="18" charset="0"/>
                                </a:rPr>
                              </m:ctrlPr>
                            </m:sSubPr>
                            <m:e>
                              <m:acc>
                                <m:accPr>
                                  <m:chr m:val="̂"/>
                                  <m:ctrlPr>
                                    <a:rPr lang="en-US" altLang="zh-CN" sz="2000" i="1" dirty="0">
                                      <a:latin typeface="Cambria Math" panose="02040503050406030204" pitchFamily="18" charset="0"/>
                                    </a:rPr>
                                  </m:ctrlPr>
                                </m:accPr>
                                <m:e>
                                  <m:r>
                                    <a:rPr lang="en-US" altLang="zh-CN" sz="2000" i="1" dirty="0">
                                      <a:latin typeface="Cambria Math" charset="0"/>
                                    </a:rPr>
                                    <m:t>𝑎</m:t>
                                  </m:r>
                                </m:e>
                              </m:acc>
                            </m:e>
                            <m:sub>
                              <m:r>
                                <a:rPr lang="en-US" altLang="zh-CN" sz="2000" i="1" dirty="0">
                                  <a:latin typeface="Cambria Math" charset="0"/>
                                </a:rPr>
                                <m:t>𝑖</m:t>
                              </m:r>
                            </m:sub>
                          </m:sSub>
                        </m:den>
                      </m:f>
                    </m:oMath>
                  </m:oMathPara>
                </a14:m>
                <a:endParaRPr lang="en-US" altLang="zh-CN" sz="2000" i="1" dirty="0">
                  <a:latin typeface="DejaVu Math TeX Gyre" panose="02000503000000000000" charset="0"/>
                  <a:cs typeface="DejaVu Math TeX Gyre" panose="02000503000000000000" charset="0"/>
                </a:endParaRPr>
              </a:p>
            </p:txBody>
          </p:sp>
        </mc:Choice>
        <mc:Fallback xmlns="">
          <p:sp>
            <p:nvSpPr>
              <p:cNvPr id="208" name="文本框 207"/>
              <p:cNvSpPr txBox="1">
                <a:spLocks noRot="1" noChangeAspect="1" noMove="1" noResize="1" noEditPoints="1" noAdjustHandles="1" noChangeArrowheads="1" noChangeShapeType="1" noTextEdit="1"/>
              </p:cNvSpPr>
              <p:nvPr/>
            </p:nvSpPr>
            <p:spPr>
              <a:xfrm>
                <a:off x="7792085" y="5021580"/>
                <a:ext cx="761365" cy="723900"/>
              </a:xfrm>
              <a:prstGeom prst="rect">
                <a:avLst/>
              </a:prstGeom>
              <a:blipFill rotWithShape="1">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9" name="文本框 208"/>
              <p:cNvSpPr txBox="1"/>
              <p:nvPr/>
            </p:nvSpPr>
            <p:spPr>
              <a:xfrm>
                <a:off x="3263900" y="5016500"/>
                <a:ext cx="766445" cy="7239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zh-CN" altLang="en-US" sz="2000" i="1" dirty="0">
                              <a:latin typeface="Cambria Math" panose="02040503050406030204" pitchFamily="18" charset="0"/>
                            </a:rPr>
                          </m:ctrlPr>
                        </m:fPr>
                        <m:num>
                          <m:r>
                            <a:rPr lang="zh-CN" altLang="en-US" sz="2000" i="1" dirty="0">
                              <a:latin typeface="Cambria Math" charset="0"/>
                            </a:rPr>
                            <m:t>𝜕</m:t>
                          </m:r>
                          <m:sSub>
                            <m:sSubPr>
                              <m:ctrlPr>
                                <a:rPr lang="en-US" altLang="zh-CN" sz="2000" i="1" dirty="0">
                                  <a:latin typeface="Cambria Math" panose="02040503050406030204" pitchFamily="18" charset="0"/>
                                </a:rPr>
                              </m:ctrlPr>
                            </m:sSubPr>
                            <m:e>
                              <m:acc>
                                <m:accPr>
                                  <m:chr m:val="̂"/>
                                  <m:ctrlPr>
                                    <a:rPr lang="en-US" altLang="zh-CN" sz="2000" i="1" dirty="0">
                                      <a:latin typeface="Cambria Math" panose="02040503050406030204" pitchFamily="18" charset="0"/>
                                    </a:rPr>
                                  </m:ctrlPr>
                                </m:accPr>
                                <m:e>
                                  <m:r>
                                    <a:rPr lang="en-US" altLang="zh-CN" sz="2000" i="1" dirty="0">
                                      <a:latin typeface="Cambria Math" charset="0"/>
                                    </a:rPr>
                                    <m:t>𝑎</m:t>
                                  </m:r>
                                </m:e>
                              </m:acc>
                            </m:e>
                            <m:sub>
                              <m:r>
                                <a:rPr lang="en-US" altLang="zh-CN" sz="2000" i="1" dirty="0">
                                  <a:latin typeface="Cambria Math" charset="0"/>
                                </a:rPr>
                                <m:t>𝑖</m:t>
                              </m:r>
                            </m:sub>
                          </m:sSub>
                        </m:num>
                        <m:den>
                          <m:r>
                            <a:rPr lang="zh-CN" altLang="en-US" sz="2000" i="1" dirty="0">
                              <a:latin typeface="Cambria Math" charset="0"/>
                            </a:rPr>
                            <m:t>𝜕</m:t>
                          </m:r>
                          <m:sSub>
                            <m:sSubPr>
                              <m:ctrlPr>
                                <a:rPr lang="zh-CN" altLang="en-US" sz="2000" i="1" dirty="0">
                                  <a:latin typeface="Cambria Math" panose="02040503050406030204" pitchFamily="18" charset="0"/>
                                </a:rPr>
                              </m:ctrlPr>
                            </m:sSubPr>
                            <m:e>
                              <m:r>
                                <a:rPr lang="zh-CN" altLang="en-US" sz="2000" i="1" dirty="0">
                                  <a:latin typeface="Cambria Math" charset="0"/>
                                </a:rPr>
                                <m:t>𝜑</m:t>
                              </m:r>
                            </m:e>
                            <m:sub>
                              <m:r>
                                <a:rPr lang="en-US" altLang="zh-CN" sz="2000" i="1" dirty="0">
                                  <a:latin typeface="Cambria Math" charset="0"/>
                                </a:rPr>
                                <m:t>𝑖</m:t>
                              </m:r>
                            </m:sub>
                          </m:sSub>
                        </m:den>
                      </m:f>
                    </m:oMath>
                  </m:oMathPara>
                </a14:m>
                <a:endParaRPr lang="en-US" altLang="zh-CN" sz="2000" i="1" dirty="0">
                  <a:latin typeface="DejaVu Math TeX Gyre" panose="02000503000000000000" charset="0"/>
                  <a:cs typeface="DejaVu Math TeX Gyre" panose="02000503000000000000" charset="0"/>
                </a:endParaRPr>
              </a:p>
            </p:txBody>
          </p:sp>
        </mc:Choice>
        <mc:Fallback xmlns="">
          <p:sp>
            <p:nvSpPr>
              <p:cNvPr id="209" name="文本框 208"/>
              <p:cNvSpPr txBox="1">
                <a:spLocks noRot="1" noChangeAspect="1" noMove="1" noResize="1" noEditPoints="1" noAdjustHandles="1" noChangeArrowheads="1" noChangeShapeType="1" noTextEdit="1"/>
              </p:cNvSpPr>
              <p:nvPr/>
            </p:nvSpPr>
            <p:spPr>
              <a:xfrm>
                <a:off x="3263900" y="5016500"/>
                <a:ext cx="766445" cy="723900"/>
              </a:xfrm>
              <a:prstGeom prst="rect">
                <a:avLst/>
              </a:prstGeom>
              <a:blipFill rotWithShape="1">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圆角 98"/>
              <p:cNvSpPr/>
              <p:nvPr/>
            </p:nvSpPr>
            <p:spPr>
              <a:xfrm>
                <a:off x="3163570" y="3776345"/>
                <a:ext cx="1697355" cy="683895"/>
              </a:xfrm>
              <a:prstGeom prst="roundRect">
                <a:avLst>
                  <a:gd name="adj" fmla="val 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dirty="0">
                              <a:solidFill>
                                <a:schemeClr val="tx1"/>
                              </a:solidFill>
                              <a:latin typeface="Cambria Math" panose="02040503050406030204" pitchFamily="18" charset="0"/>
                            </a:rPr>
                          </m:ctrlPr>
                        </m:sSubPr>
                        <m:e>
                          <m:acc>
                            <m:accPr>
                              <m:chr m:val="̂"/>
                              <m:ctrlPr>
                                <a:rPr lang="en-US" altLang="zh-CN" sz="2400" i="1" dirty="0">
                                  <a:solidFill>
                                    <a:schemeClr val="tx1"/>
                                  </a:solidFill>
                                  <a:latin typeface="Cambria Math" panose="02040503050406030204" pitchFamily="18" charset="0"/>
                                </a:rPr>
                              </m:ctrlPr>
                            </m:accPr>
                            <m:e>
                              <m:r>
                                <a:rPr lang="en-US" altLang="zh-CN" sz="2400" i="1" dirty="0">
                                  <a:solidFill>
                                    <a:schemeClr val="tx1"/>
                                  </a:solidFill>
                                  <a:latin typeface="Cambria Math" charset="0"/>
                                </a:rPr>
                                <m:t>𝑡</m:t>
                              </m:r>
                            </m:e>
                          </m:acc>
                        </m:e>
                        <m:sub>
                          <m:r>
                            <a:rPr lang="en-US" altLang="zh-CN" sz="2400" i="1" dirty="0">
                              <a:solidFill>
                                <a:schemeClr val="tx1"/>
                              </a:solidFill>
                              <a:latin typeface="Cambria Math" charset="0"/>
                            </a:rPr>
                            <m:t>𝑖</m:t>
                          </m:r>
                        </m:sub>
                      </m:sSub>
                      <m:r>
                        <a:rPr lang="en-US" altLang="zh-CN" sz="2400" i="1" dirty="0">
                          <a:solidFill>
                            <a:schemeClr val="tx1"/>
                          </a:solidFill>
                          <a:latin typeface="Cambria Math" charset="0"/>
                        </a:rPr>
                        <m:t>,</m:t>
                      </m:r>
                      <m:sSub>
                        <m:sSubPr>
                          <m:ctrlPr>
                            <a:rPr lang="en-US" altLang="zh-CN" sz="2400" i="1" dirty="0">
                              <a:solidFill>
                                <a:schemeClr val="tx1"/>
                              </a:solidFill>
                              <a:latin typeface="Cambria Math" panose="02040503050406030204" pitchFamily="18" charset="0"/>
                            </a:rPr>
                          </m:ctrlPr>
                        </m:sSubPr>
                        <m:e>
                          <m:acc>
                            <m:accPr>
                              <m:chr m:val="̂"/>
                              <m:ctrlPr>
                                <a:rPr lang="en-US" altLang="zh-CN" sz="2400" i="1" dirty="0">
                                  <a:solidFill>
                                    <a:schemeClr val="tx1"/>
                                  </a:solidFill>
                                  <a:latin typeface="Cambria Math" panose="02040503050406030204" pitchFamily="18" charset="0"/>
                                </a:rPr>
                              </m:ctrlPr>
                            </m:accPr>
                            <m:e>
                              <m:r>
                                <a:rPr lang="en-US" altLang="zh-CN" sz="2400" i="1" dirty="0">
                                  <a:solidFill>
                                    <a:schemeClr val="tx1"/>
                                  </a:solidFill>
                                  <a:latin typeface="Cambria Math" charset="0"/>
                                </a:rPr>
                                <m:t>𝑎</m:t>
                              </m:r>
                            </m:e>
                          </m:acc>
                        </m:e>
                        <m:sub>
                          <m:r>
                            <a:rPr lang="en-US" altLang="zh-CN" sz="2400" i="1" dirty="0">
                              <a:solidFill>
                                <a:schemeClr val="tx1"/>
                              </a:solidFill>
                              <a:latin typeface="Cambria Math" charset="0"/>
                            </a:rPr>
                            <m:t>𝑖</m:t>
                          </m:r>
                        </m:sub>
                      </m:sSub>
                    </m:oMath>
                  </m:oMathPara>
                </a14:m>
                <a:endParaRPr lang="en-US" altLang="zh-CN" sz="2400" i="1" dirty="0">
                  <a:solidFill>
                    <a:schemeClr val="tx1"/>
                  </a:solidFill>
                  <a:latin typeface="DejaVu Math TeX Gyre" panose="02000503000000000000" charset="0"/>
                  <a:cs typeface="DejaVu Math TeX Gyre" panose="02000503000000000000" charset="0"/>
                </a:endParaRPr>
              </a:p>
            </p:txBody>
          </p:sp>
        </mc:Choice>
        <mc:Fallback xmlns="">
          <p:sp>
            <p:nvSpPr>
              <p:cNvPr id="9" name="矩形: 圆角 98"/>
              <p:cNvSpPr>
                <a:spLocks noRot="1" noChangeAspect="1" noMove="1" noResize="1" noEditPoints="1" noAdjustHandles="1" noChangeArrowheads="1" noChangeShapeType="1" noTextEdit="1"/>
              </p:cNvSpPr>
              <p:nvPr/>
            </p:nvSpPr>
            <p:spPr>
              <a:xfrm>
                <a:off x="3163570" y="3776345"/>
                <a:ext cx="1697355" cy="683895"/>
              </a:xfrm>
              <a:prstGeom prst="roundRect">
                <a:avLst>
                  <a:gd name="adj" fmla="val 0"/>
                </a:avLst>
              </a:prstGeom>
              <a:blipFill rotWithShape="1">
                <a:blip r:embed="rId15"/>
                <a:stretch>
                  <a:fillRect l="-2020" t="-2043" r="-1983" b="-7799"/>
                </a:stretch>
              </a:blipFill>
              <a:ln>
                <a:noFill/>
              </a:ln>
            </p:spPr>
            <p:style>
              <a:lnRef idx="1">
                <a:schemeClr val="accent1"/>
              </a:lnRef>
              <a:fillRef idx="2">
                <a:schemeClr val="accent1"/>
              </a:fillRef>
              <a:effectRef idx="1">
                <a:schemeClr val="accent1"/>
              </a:effectRef>
              <a:fontRef idx="minor">
                <a:schemeClr val="dk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圆角 98"/>
              <p:cNvSpPr/>
              <p:nvPr/>
            </p:nvSpPr>
            <p:spPr>
              <a:xfrm>
                <a:off x="3090545" y="2388235"/>
                <a:ext cx="1697355" cy="683895"/>
              </a:xfrm>
              <a:prstGeom prst="roundRect">
                <a:avLst>
                  <a:gd name="adj" fmla="val 22766"/>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charset="0"/>
                            </a:rPr>
                            <m:t>𝑡</m:t>
                          </m:r>
                        </m:e>
                        <m:sub>
                          <m:r>
                            <a:rPr lang="en-US" altLang="zh-CN" sz="2400" i="1">
                              <a:solidFill>
                                <a:schemeClr val="tx1"/>
                              </a:solidFill>
                              <a:latin typeface="Cambria Math" charset="0"/>
                            </a:rPr>
                            <m:t>𝑖</m:t>
                          </m:r>
                        </m:sub>
                      </m:sSub>
                      <m:r>
                        <a:rPr lang="en-US" altLang="zh-CN" sz="2400" i="1">
                          <a:solidFill>
                            <a:schemeClr val="tx1"/>
                          </a:solidFill>
                          <a:latin typeface="Cambria Math" charset="0"/>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charset="0"/>
                            </a:rPr>
                            <m:t>𝑎</m:t>
                          </m:r>
                        </m:e>
                        <m:sub>
                          <m:r>
                            <a:rPr lang="en-US" altLang="zh-CN" sz="2400" i="1">
                              <a:solidFill>
                                <a:schemeClr val="tx1"/>
                              </a:solidFill>
                              <a:latin typeface="Cambria Math" charset="0"/>
                            </a:rPr>
                            <m:t>𝑖</m:t>
                          </m:r>
                        </m:sub>
                      </m:sSub>
                    </m:oMath>
                  </m:oMathPara>
                </a14:m>
                <a:endParaRPr lang="en-US" altLang="zh-CN" sz="2400" i="1" dirty="0">
                  <a:solidFill>
                    <a:schemeClr val="tx1"/>
                  </a:solidFill>
                  <a:latin typeface="DejaVu Math TeX Gyre" panose="02000503000000000000" charset="0"/>
                  <a:cs typeface="DejaVu Math TeX Gyre" panose="02000503000000000000" charset="0"/>
                </a:endParaRPr>
              </a:p>
            </p:txBody>
          </p:sp>
        </mc:Choice>
        <mc:Fallback xmlns="">
          <p:sp>
            <p:nvSpPr>
              <p:cNvPr id="19" name="矩形: 圆角 98"/>
              <p:cNvSpPr>
                <a:spLocks noRot="1" noChangeAspect="1" noMove="1" noResize="1" noEditPoints="1" noAdjustHandles="1" noChangeArrowheads="1" noChangeShapeType="1" noTextEdit="1"/>
              </p:cNvSpPr>
              <p:nvPr/>
            </p:nvSpPr>
            <p:spPr>
              <a:xfrm>
                <a:off x="3090545" y="2388235"/>
                <a:ext cx="1697355" cy="683895"/>
              </a:xfrm>
              <a:prstGeom prst="roundRect">
                <a:avLst>
                  <a:gd name="adj" fmla="val 22766"/>
                </a:avLst>
              </a:prstGeom>
              <a:blipFill rotWithShape="1">
                <a:blip r:embed="rId16"/>
                <a:stretch>
                  <a:fillRect l="-2020" t="-2043" r="-1983" b="-7799"/>
                </a:stretch>
              </a:blipFill>
              <a:ln>
                <a:noFill/>
              </a:ln>
            </p:spPr>
            <p:style>
              <a:lnRef idx="1">
                <a:schemeClr val="accent1"/>
              </a:lnRef>
              <a:fillRef idx="2">
                <a:schemeClr val="accent1"/>
              </a:fillRef>
              <a:effectRef idx="1">
                <a:schemeClr val="accent1"/>
              </a:effectRef>
              <a:fontRef idx="minor">
                <a:schemeClr val="dk1"/>
              </a:fontRef>
            </p:style>
            <p:txBody>
              <a:bodyPr/>
              <a:lstStyle/>
              <a:p>
                <a:r>
                  <a:rPr lang="zh-CN" altLang="en-US">
                    <a:noFill/>
                  </a:rPr>
                  <a:t> </a:t>
                </a:r>
              </a:p>
            </p:txBody>
          </p:sp>
        </mc:Fallback>
      </mc:AlternateContent>
      <p:cxnSp>
        <p:nvCxnSpPr>
          <p:cNvPr id="142" name="直接箭头连接符 141"/>
          <p:cNvCxnSpPr/>
          <p:nvPr/>
        </p:nvCxnSpPr>
        <p:spPr>
          <a:xfrm>
            <a:off x="2077085" y="4724400"/>
            <a:ext cx="386080"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7568565" y="3122295"/>
            <a:ext cx="909320"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9480550" y="3123565"/>
            <a:ext cx="455930"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9" name="椭圆 178"/>
          <p:cNvSpPr/>
          <p:nvPr/>
        </p:nvSpPr>
        <p:spPr>
          <a:xfrm>
            <a:off x="9096375" y="2564765"/>
            <a:ext cx="325755" cy="913130"/>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82" name="椭圆 181"/>
          <p:cNvSpPr/>
          <p:nvPr/>
        </p:nvSpPr>
        <p:spPr>
          <a:xfrm>
            <a:off x="8620760" y="2698750"/>
            <a:ext cx="241300" cy="700405"/>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83" name="椭圆 182"/>
          <p:cNvSpPr/>
          <p:nvPr/>
        </p:nvSpPr>
        <p:spPr>
          <a:xfrm>
            <a:off x="9185275" y="2686685"/>
            <a:ext cx="133985" cy="1123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84" name="椭圆 183"/>
          <p:cNvSpPr/>
          <p:nvPr/>
        </p:nvSpPr>
        <p:spPr>
          <a:xfrm>
            <a:off x="9185275" y="2962910"/>
            <a:ext cx="133985" cy="1123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85" name="椭圆 184"/>
          <p:cNvSpPr/>
          <p:nvPr/>
        </p:nvSpPr>
        <p:spPr>
          <a:xfrm>
            <a:off x="9187180" y="3266440"/>
            <a:ext cx="133985" cy="1123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86" name="椭圆 185"/>
          <p:cNvSpPr/>
          <p:nvPr/>
        </p:nvSpPr>
        <p:spPr>
          <a:xfrm>
            <a:off x="8678545" y="2840355"/>
            <a:ext cx="133985" cy="1123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87" name="椭圆 186"/>
          <p:cNvSpPr/>
          <p:nvPr/>
        </p:nvSpPr>
        <p:spPr>
          <a:xfrm>
            <a:off x="8676640" y="3189605"/>
            <a:ext cx="133985" cy="1123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cxnSp>
        <p:nvCxnSpPr>
          <p:cNvPr id="189" name="直接连接符 188"/>
          <p:cNvCxnSpPr>
            <a:stCxn id="183" idx="2"/>
            <a:endCxn id="187" idx="6"/>
          </p:cNvCxnSpPr>
          <p:nvPr/>
        </p:nvCxnSpPr>
        <p:spPr>
          <a:xfrm flipH="1">
            <a:off x="8810625" y="2743200"/>
            <a:ext cx="374015" cy="5035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stCxn id="184" idx="2"/>
            <a:endCxn id="186" idx="6"/>
          </p:cNvCxnSpPr>
          <p:nvPr/>
        </p:nvCxnSpPr>
        <p:spPr>
          <a:xfrm flipH="1" flipV="1">
            <a:off x="8812530" y="2896870"/>
            <a:ext cx="373380" cy="12192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10027285" y="2743200"/>
            <a:ext cx="1447165" cy="1958340"/>
          </a:xfrm>
          <a:prstGeom prst="roundRect">
            <a:avLst>
              <a:gd name="adj" fmla="val 0"/>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Times New Roman" panose="02020503050405090304" charset="0"/>
              <a:cs typeface="Times New Roman" panose="02020503050405090304" charset="0"/>
            </a:endParaRPr>
          </a:p>
        </p:txBody>
      </p:sp>
      <p:pic>
        <p:nvPicPr>
          <p:cNvPr id="14" name="图片 13"/>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rcRect l="64973" t="21663" r="3810" b="29159"/>
          <a:stretch>
            <a:fillRect/>
          </a:stretch>
        </p:blipFill>
        <p:spPr>
          <a:xfrm>
            <a:off x="1051560" y="3950970"/>
            <a:ext cx="951865" cy="1499235"/>
          </a:xfrm>
          <a:prstGeom prst="rect">
            <a:avLst/>
          </a:prstGeom>
        </p:spPr>
      </p:pic>
      <p:pic>
        <p:nvPicPr>
          <p:cNvPr id="16" name="图片 15"/>
          <p:cNvPicPr>
            <a:picLocks noChangeAspect="1"/>
          </p:cNvPicPr>
          <p:nvPr/>
        </p:nvPicPr>
        <p:blipFill>
          <a:blip r:embed="rId17" cstate="print">
            <a:extLst>
              <a:ext uri="{28A0092B-C50C-407E-A947-70E740481C1C}">
                <a14:useLocalDpi xmlns:a14="http://schemas.microsoft.com/office/drawing/2010/main" val="0"/>
              </a:ext>
            </a:extLst>
          </a:blip>
          <a:srcRect l="65198" t="37470" r="12327" b="29465"/>
          <a:stretch>
            <a:fillRect/>
          </a:stretch>
        </p:blipFill>
        <p:spPr>
          <a:xfrm>
            <a:off x="4593590" y="3191510"/>
            <a:ext cx="685800" cy="1007745"/>
          </a:xfrm>
          <a:prstGeom prst="rect">
            <a:avLst/>
          </a:prstGeom>
        </p:spPr>
      </p:pic>
      <p:pic>
        <p:nvPicPr>
          <p:cNvPr id="17" name="图片 16"/>
          <p:cNvPicPr>
            <a:picLocks noChangeAspect="1"/>
          </p:cNvPicPr>
          <p:nvPr/>
        </p:nvPicPr>
        <p:blipFill>
          <a:blip r:embed="rId18"/>
          <a:stretch>
            <a:fillRect/>
          </a:stretch>
        </p:blipFill>
        <p:spPr>
          <a:xfrm>
            <a:off x="6406515" y="3806190"/>
            <a:ext cx="871855" cy="871855"/>
          </a:xfrm>
          <a:prstGeom prst="rect">
            <a:avLst/>
          </a:prstGeom>
        </p:spPr>
      </p:pic>
      <p:pic>
        <p:nvPicPr>
          <p:cNvPr id="20" name="图片 19"/>
          <p:cNvPicPr>
            <a:picLocks noChangeAspect="1"/>
          </p:cNvPicPr>
          <p:nvPr/>
        </p:nvPicPr>
        <p:blipFill>
          <a:blip r:embed="rId18"/>
          <a:stretch>
            <a:fillRect/>
          </a:stretch>
        </p:blipFill>
        <p:spPr>
          <a:xfrm>
            <a:off x="6396355" y="2799080"/>
            <a:ext cx="871855" cy="871855"/>
          </a:xfrm>
          <a:prstGeom prst="rect">
            <a:avLst/>
          </a:prstGeom>
        </p:spPr>
      </p:pic>
      <p:pic>
        <p:nvPicPr>
          <p:cNvPr id="21" name="图片 20"/>
          <p:cNvPicPr>
            <a:picLocks noChangeAspect="1"/>
          </p:cNvPicPr>
          <p:nvPr/>
        </p:nvPicPr>
        <p:blipFill>
          <a:blip r:embed="rId18"/>
          <a:stretch>
            <a:fillRect/>
          </a:stretch>
        </p:blipFill>
        <p:spPr>
          <a:xfrm>
            <a:off x="6410325" y="4794250"/>
            <a:ext cx="871855" cy="871855"/>
          </a:xfrm>
          <a:prstGeom prst="rect">
            <a:avLst/>
          </a:prstGeom>
        </p:spPr>
      </p:pic>
      <p:pic>
        <p:nvPicPr>
          <p:cNvPr id="26" name="图片 25"/>
          <p:cNvPicPr>
            <a:picLocks noChangeAspect="1"/>
          </p:cNvPicPr>
          <p:nvPr/>
        </p:nvPicPr>
        <p:blipFill>
          <a:blip r:embed="rId17" cstate="print">
            <a:extLst>
              <a:ext uri="{28A0092B-C50C-407E-A947-70E740481C1C}">
                <a14:useLocalDpi xmlns:a14="http://schemas.microsoft.com/office/drawing/2010/main" val="0"/>
              </a:ext>
            </a:extLst>
          </a:blip>
          <a:srcRect l="65198" t="37470" r="12327" b="29465"/>
          <a:stretch>
            <a:fillRect/>
          </a:stretch>
        </p:blipFill>
        <p:spPr>
          <a:xfrm>
            <a:off x="4593590" y="4349750"/>
            <a:ext cx="685800" cy="1007745"/>
          </a:xfrm>
          <a:prstGeom prst="rect">
            <a:avLst/>
          </a:prstGeom>
        </p:spPr>
      </p:pic>
      <p:cxnSp>
        <p:nvCxnSpPr>
          <p:cNvPr id="27" name="直接箭头连接符 26"/>
          <p:cNvCxnSpPr>
            <a:stCxn id="20" idx="1"/>
            <a:endCxn id="16" idx="3"/>
          </p:cNvCxnSpPr>
          <p:nvPr/>
        </p:nvCxnSpPr>
        <p:spPr>
          <a:xfrm flipH="1">
            <a:off x="5278120" y="3234690"/>
            <a:ext cx="1118235" cy="460375"/>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直接箭头连接符 29"/>
          <p:cNvCxnSpPr>
            <a:stCxn id="17" idx="1"/>
            <a:endCxn id="16" idx="3"/>
          </p:cNvCxnSpPr>
          <p:nvPr/>
        </p:nvCxnSpPr>
        <p:spPr>
          <a:xfrm flipH="1" flipV="1">
            <a:off x="5278120" y="3694430"/>
            <a:ext cx="1127760" cy="546735"/>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直接箭头连接符 32"/>
          <p:cNvCxnSpPr>
            <a:stCxn id="21" idx="1"/>
            <a:endCxn id="16" idx="3"/>
          </p:cNvCxnSpPr>
          <p:nvPr/>
        </p:nvCxnSpPr>
        <p:spPr>
          <a:xfrm flipH="1" flipV="1">
            <a:off x="5278120" y="3694430"/>
            <a:ext cx="1131570" cy="1534795"/>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直接箭头连接符 35"/>
          <p:cNvCxnSpPr>
            <a:stCxn id="20" idx="1"/>
            <a:endCxn id="26" idx="3"/>
          </p:cNvCxnSpPr>
          <p:nvPr/>
        </p:nvCxnSpPr>
        <p:spPr>
          <a:xfrm flipH="1">
            <a:off x="5278120" y="3234690"/>
            <a:ext cx="1118235" cy="1619250"/>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直接箭头连接符 39"/>
          <p:cNvCxnSpPr>
            <a:stCxn id="17" idx="1"/>
            <a:endCxn id="26" idx="3"/>
          </p:cNvCxnSpPr>
          <p:nvPr/>
        </p:nvCxnSpPr>
        <p:spPr>
          <a:xfrm flipH="1">
            <a:off x="5278120" y="4241800"/>
            <a:ext cx="1127760" cy="611505"/>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直接箭头连接符 42"/>
          <p:cNvCxnSpPr>
            <a:stCxn id="21" idx="1"/>
            <a:endCxn id="26" idx="3"/>
          </p:cNvCxnSpPr>
          <p:nvPr/>
        </p:nvCxnSpPr>
        <p:spPr>
          <a:xfrm flipH="1" flipV="1">
            <a:off x="5278120" y="4853940"/>
            <a:ext cx="1131570" cy="376555"/>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5" name="矩形: 圆角 98"/>
              <p:cNvSpPr/>
              <p:nvPr/>
            </p:nvSpPr>
            <p:spPr>
              <a:xfrm>
                <a:off x="5029835" y="5359400"/>
                <a:ext cx="1697355" cy="683895"/>
              </a:xfrm>
              <a:prstGeom prst="roundRect">
                <a:avLst>
                  <a:gd name="adj" fmla="val 22766"/>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charset="0"/>
                            </a:rPr>
                            <m:t>𝑡</m:t>
                          </m:r>
                        </m:e>
                        <m:sub>
                          <m:r>
                            <a:rPr lang="en-US" altLang="zh-CN" sz="2400" i="1">
                              <a:solidFill>
                                <a:schemeClr val="tx1"/>
                              </a:solidFill>
                              <a:latin typeface="Cambria Math" charset="0"/>
                            </a:rPr>
                            <m:t>𝑖</m:t>
                          </m:r>
                        </m:sub>
                      </m:sSub>
                      <m:r>
                        <a:rPr lang="en-US" altLang="zh-CN" sz="2400" i="1">
                          <a:solidFill>
                            <a:schemeClr val="tx1"/>
                          </a:solidFill>
                          <a:latin typeface="Cambria Math" charset="0"/>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charset="0"/>
                            </a:rPr>
                            <m:t>𝑎</m:t>
                          </m:r>
                        </m:e>
                        <m:sub>
                          <m:r>
                            <a:rPr lang="en-US" altLang="zh-CN" sz="2400" i="1">
                              <a:solidFill>
                                <a:schemeClr val="tx1"/>
                              </a:solidFill>
                              <a:latin typeface="Cambria Math" charset="0"/>
                            </a:rPr>
                            <m:t>𝑖</m:t>
                          </m:r>
                        </m:sub>
                      </m:sSub>
                    </m:oMath>
                  </m:oMathPara>
                </a14:m>
                <a:endParaRPr lang="en-US" altLang="zh-CN" sz="2400" i="1" dirty="0">
                  <a:solidFill>
                    <a:schemeClr val="tx1"/>
                  </a:solidFill>
                  <a:latin typeface="DejaVu Math TeX Gyre" panose="02000503000000000000" charset="0"/>
                  <a:cs typeface="DejaVu Math TeX Gyre" panose="02000503000000000000" charset="0"/>
                </a:endParaRPr>
              </a:p>
            </p:txBody>
          </p:sp>
        </mc:Choice>
        <mc:Fallback xmlns="">
          <p:sp>
            <p:nvSpPr>
              <p:cNvPr id="65" name="矩形: 圆角 98"/>
              <p:cNvSpPr>
                <a:spLocks noRot="1" noChangeAspect="1" noMove="1" noResize="1" noEditPoints="1" noAdjustHandles="1" noChangeArrowheads="1" noChangeShapeType="1" noTextEdit="1"/>
              </p:cNvSpPr>
              <p:nvPr/>
            </p:nvSpPr>
            <p:spPr>
              <a:xfrm>
                <a:off x="5029835" y="5359400"/>
                <a:ext cx="1697355" cy="683895"/>
              </a:xfrm>
              <a:prstGeom prst="roundRect">
                <a:avLst>
                  <a:gd name="adj" fmla="val 22766"/>
                </a:avLst>
              </a:prstGeom>
              <a:blipFill rotWithShape="1">
                <a:blip r:embed="rId16"/>
                <a:stretch>
                  <a:fillRect l="-2020" t="-2043" r="-1983" b="-7799"/>
                </a:stretch>
              </a:blipFill>
              <a:ln>
                <a:noFill/>
              </a:ln>
            </p:spPr>
            <p:style>
              <a:lnRef idx="1">
                <a:schemeClr val="accent1"/>
              </a:lnRef>
              <a:fillRef idx="2">
                <a:schemeClr val="accent1"/>
              </a:fillRef>
              <a:effectRef idx="1">
                <a:schemeClr val="accent1"/>
              </a:effectRef>
              <a:fontRef idx="minor">
                <a:schemeClr val="dk1"/>
              </a:fontRef>
            </p:style>
            <p:txBody>
              <a:bodyPr/>
              <a:lstStyle/>
              <a:p>
                <a:r>
                  <a:rPr lang="zh-CN" altLang="en-US">
                    <a:noFill/>
                  </a:rPr>
                  <a:t> </a:t>
                </a:r>
              </a:p>
            </p:txBody>
          </p:sp>
        </mc:Fallback>
      </mc:AlternateContent>
      <p:sp>
        <p:nvSpPr>
          <p:cNvPr id="66" name="矩形 65"/>
          <p:cNvSpPr/>
          <p:nvPr/>
        </p:nvSpPr>
        <p:spPr>
          <a:xfrm>
            <a:off x="4498975" y="2203450"/>
            <a:ext cx="2907030" cy="3784600"/>
          </a:xfrm>
          <a:prstGeom prst="rect">
            <a:avLst/>
          </a:prstGeom>
          <a:no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67" name="文本框 66"/>
          <p:cNvSpPr txBox="1"/>
          <p:nvPr/>
        </p:nvSpPr>
        <p:spPr>
          <a:xfrm>
            <a:off x="4877435" y="2152015"/>
            <a:ext cx="2235200" cy="830580"/>
          </a:xfrm>
          <a:prstGeom prst="rect">
            <a:avLst/>
          </a:prstGeom>
          <a:noFill/>
        </p:spPr>
        <p:txBody>
          <a:bodyPr wrap="square" rtlCol="0">
            <a:spAutoFit/>
          </a:bodyPr>
          <a:lstStyle/>
          <a:p>
            <a:r>
              <a:rPr lang="en-US" altLang="zh-CN" sz="2400" b="1" dirty="0">
                <a:latin typeface="Times New Roman" panose="02020503050405090304" charset="0"/>
                <a:cs typeface="Times New Roman" panose="02020503050405090304" charset="0"/>
              </a:rPr>
              <a:t>Cluster-Task </a:t>
            </a:r>
          </a:p>
          <a:p>
            <a:r>
              <a:rPr lang="en-US" altLang="zh-CN" sz="2400" b="1" dirty="0">
                <a:latin typeface="Times New Roman" panose="02020503050405090304" charset="0"/>
                <a:cs typeface="Times New Roman" panose="02020503050405090304" charset="0"/>
              </a:rPr>
              <a:t>Matching</a:t>
            </a:r>
          </a:p>
        </p:txBody>
      </p:sp>
      <p:cxnSp>
        <p:nvCxnSpPr>
          <p:cNvPr id="68" name="直接箭头连接符 67"/>
          <p:cNvCxnSpPr/>
          <p:nvPr/>
        </p:nvCxnSpPr>
        <p:spPr>
          <a:xfrm flipH="1">
            <a:off x="4707890" y="5769610"/>
            <a:ext cx="560705" cy="0"/>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08" name="组合 107"/>
          <p:cNvGrpSpPr/>
          <p:nvPr/>
        </p:nvGrpSpPr>
        <p:grpSpPr>
          <a:xfrm>
            <a:off x="2287905" y="2454275"/>
            <a:ext cx="1098550" cy="916305"/>
            <a:chOff x="2652452" y="361469"/>
            <a:chExt cx="627144" cy="522884"/>
          </a:xfrm>
        </p:grpSpPr>
        <p:pic>
          <p:nvPicPr>
            <p:cNvPr id="107" name="图片 106"/>
            <p:cNvPicPr>
              <a:picLocks noChangeAspect="1"/>
            </p:cNvPicPr>
            <p:nvPr/>
          </p:nvPicPr>
          <p:blipFill>
            <a:blip r:embed="rId19"/>
            <a:srcRect l="1" t="1305" r="1830"/>
            <a:stretch>
              <a:fillRect/>
            </a:stretch>
          </p:blipFill>
          <p:spPr>
            <a:xfrm>
              <a:off x="2777370" y="361469"/>
              <a:ext cx="502226" cy="474029"/>
            </a:xfrm>
            <a:prstGeom prst="rect">
              <a:avLst/>
            </a:prstGeom>
          </p:spPr>
        </p:pic>
        <p:pic>
          <p:nvPicPr>
            <p:cNvPr id="106" name="图片 105"/>
            <p:cNvPicPr>
              <a:picLocks noChangeAspect="1"/>
            </p:cNvPicPr>
            <p:nvPr/>
          </p:nvPicPr>
          <p:blipFill>
            <a:blip r:embed="rId19"/>
            <a:srcRect l="1" t="1305" r="1830"/>
            <a:stretch>
              <a:fillRect/>
            </a:stretch>
          </p:blipFill>
          <p:spPr>
            <a:xfrm>
              <a:off x="2652452" y="410324"/>
              <a:ext cx="502226" cy="474029"/>
            </a:xfrm>
            <a:prstGeom prst="rect">
              <a:avLst/>
            </a:prstGeom>
          </p:spPr>
        </p:pic>
      </p:grpSp>
      <p:cxnSp>
        <p:nvCxnSpPr>
          <p:cNvPr id="122" name="直接箭头连接符 121"/>
          <p:cNvCxnSpPr/>
          <p:nvPr/>
        </p:nvCxnSpPr>
        <p:spPr>
          <a:xfrm>
            <a:off x="3583940" y="4476750"/>
            <a:ext cx="754380"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flipH="1">
            <a:off x="3583940" y="4883785"/>
            <a:ext cx="676910" cy="0"/>
          </a:xfrm>
          <a:prstGeom prst="straightConnector1">
            <a:avLst/>
          </a:prstGeom>
          <a:ln w="19050">
            <a:solidFill>
              <a:srgbClr val="00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9" name="直接箭头连接符 168"/>
          <p:cNvCxnSpPr/>
          <p:nvPr/>
        </p:nvCxnSpPr>
        <p:spPr>
          <a:xfrm>
            <a:off x="7592060" y="4458335"/>
            <a:ext cx="861695"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p:nvPr/>
        </p:nvCxnSpPr>
        <p:spPr>
          <a:xfrm flipH="1">
            <a:off x="7498715" y="4897755"/>
            <a:ext cx="861695" cy="0"/>
          </a:xfrm>
          <a:prstGeom prst="straightConnector1">
            <a:avLst/>
          </a:prstGeom>
          <a:ln w="19050">
            <a:solidFill>
              <a:srgbClr val="00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25" name="文本框 224"/>
          <p:cNvSpPr txBox="1"/>
          <p:nvPr/>
        </p:nvSpPr>
        <p:spPr>
          <a:xfrm>
            <a:off x="9859010" y="2891790"/>
            <a:ext cx="1783715" cy="830580"/>
          </a:xfrm>
          <a:prstGeom prst="rect">
            <a:avLst/>
          </a:prstGeom>
          <a:noFill/>
        </p:spPr>
        <p:txBody>
          <a:bodyPr wrap="square" rtlCol="0">
            <a:spAutoFit/>
          </a:bodyPr>
          <a:lstStyle/>
          <a:p>
            <a:pPr algn="ctr"/>
            <a:r>
              <a:rPr lang="en-US" altLang="zh-CN" sz="2400" dirty="0">
                <a:latin typeface="Times New Roman" panose="02020503050405090304" charset="0"/>
                <a:cs typeface="Times New Roman" panose="02020503050405090304" charset="0"/>
              </a:rPr>
              <a:t>Matching </a:t>
            </a:r>
          </a:p>
          <a:p>
            <a:pPr algn="ctr"/>
            <a:r>
              <a:rPr lang="en-US" altLang="zh-CN" sz="2400" dirty="0">
                <a:latin typeface="Times New Roman" panose="02020503050405090304" charset="0"/>
                <a:cs typeface="Times New Roman" panose="02020503050405090304" charset="0"/>
              </a:rPr>
              <a:t>Regret</a:t>
            </a:r>
          </a:p>
        </p:txBody>
      </p:sp>
      <mc:AlternateContent xmlns:mc="http://schemas.openxmlformats.org/markup-compatibility/2006" xmlns:a14="http://schemas.microsoft.com/office/drawing/2010/main">
        <mc:Choice Requires="a14">
          <p:sp>
            <p:nvSpPr>
              <p:cNvPr id="232" name="文本框 231"/>
              <p:cNvSpPr txBox="1"/>
              <p:nvPr/>
            </p:nvSpPr>
            <p:spPr>
              <a:xfrm>
                <a:off x="9864725" y="4049395"/>
                <a:ext cx="1901190" cy="4324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i="1">
                          <a:latin typeface="Cambria Math" charset="0"/>
                        </a:rPr>
                        <m:t>ℒ</m:t>
                      </m:r>
                      <m:d>
                        <m:dPr>
                          <m:ctrlPr>
                            <a:rPr lang="zh-CN" altLang="en-US" sz="2400" i="1">
                              <a:latin typeface="Cambria Math" panose="02040503050406030204" pitchFamily="18" charset="0"/>
                            </a:rPr>
                          </m:ctrlPr>
                        </m:dPr>
                        <m:e>
                          <m:sSup>
                            <m:sSupPr>
                              <m:ctrlPr>
                                <a:rPr lang="zh-CN" altLang="en-US" sz="2400" i="1">
                                  <a:latin typeface="Cambria Math" panose="02040503050406030204" pitchFamily="18" charset="0"/>
                                </a:rPr>
                              </m:ctrlPr>
                            </m:sSupPr>
                            <m:e>
                              <m:acc>
                                <m:accPr>
                                  <m:chr m:val="̂"/>
                                  <m:ctrlPr>
                                    <a:rPr lang="zh-CN" altLang="en-US" sz="2400" i="1">
                                      <a:latin typeface="Cambria Math" panose="02040503050406030204" pitchFamily="18" charset="0"/>
                                    </a:rPr>
                                  </m:ctrlPr>
                                </m:accPr>
                                <m:e>
                                  <m:r>
                                    <a:rPr lang="zh-CN" altLang="en-US" sz="2400" i="1">
                                      <a:latin typeface="Cambria Math" charset="0"/>
                                    </a:rPr>
                                    <m:t>𝑥</m:t>
                                  </m:r>
                                </m:e>
                              </m:acc>
                            </m:e>
                            <m:sup>
                              <m:r>
                                <a:rPr lang="zh-CN" altLang="en-US" sz="2400" i="1">
                                  <a:latin typeface="Cambria Math" charset="0"/>
                                </a:rPr>
                                <m:t>∗</m:t>
                              </m:r>
                            </m:sup>
                          </m:sSup>
                          <m:r>
                            <a:rPr lang="en-US" altLang="zh-CN" sz="2400">
                              <a:latin typeface="Cambria Math" charset="0"/>
                            </a:rPr>
                            <m:t>,</m:t>
                          </m:r>
                          <m:sSup>
                            <m:sSupPr>
                              <m:ctrlPr>
                                <a:rPr lang="zh-CN" altLang="en-US" sz="2400" i="1">
                                  <a:latin typeface="Cambria Math" panose="02040503050406030204" pitchFamily="18" charset="0"/>
                                </a:rPr>
                              </m:ctrlPr>
                            </m:sSupPr>
                            <m:e>
                              <m:r>
                                <a:rPr lang="zh-CN" altLang="en-US" sz="2400" i="1">
                                  <a:latin typeface="Cambria Math" charset="0"/>
                                </a:rPr>
                                <m:t>𝑥</m:t>
                              </m:r>
                            </m:e>
                            <m:sup>
                              <m:r>
                                <a:rPr lang="zh-CN" altLang="en-US" sz="2400" i="1">
                                  <a:latin typeface="Cambria Math" charset="0"/>
                                </a:rPr>
                                <m:t>∗</m:t>
                              </m:r>
                            </m:sup>
                          </m:sSup>
                          <m:r>
                            <m:rPr>
                              <m:nor/>
                            </m:rPr>
                            <a:rPr lang="zh-CN" altLang="en-US" sz="2400" dirty="0">
                              <a:latin typeface="DejaVu Math TeX Gyre" panose="02000503000000000000" charset="0"/>
                            </a:rPr>
                            <m:t> </m:t>
                          </m:r>
                        </m:e>
                      </m:d>
                    </m:oMath>
                  </m:oMathPara>
                </a14:m>
                <a:endParaRPr lang="zh-CN" altLang="en-US" sz="2400" dirty="0">
                  <a:latin typeface="DejaVu Math TeX Gyre" panose="02000503000000000000" charset="0"/>
                  <a:cs typeface="DejaVu Math TeX Gyre" panose="02000503000000000000" charset="0"/>
                </a:endParaRPr>
              </a:p>
            </p:txBody>
          </p:sp>
        </mc:Choice>
        <mc:Fallback xmlns="">
          <p:sp>
            <p:nvSpPr>
              <p:cNvPr id="232" name="文本框 231"/>
              <p:cNvSpPr txBox="1">
                <a:spLocks noRot="1" noChangeAspect="1" noMove="1" noResize="1" noEditPoints="1" noAdjustHandles="1" noChangeArrowheads="1" noChangeShapeType="1" noTextEdit="1"/>
              </p:cNvSpPr>
              <p:nvPr/>
            </p:nvSpPr>
            <p:spPr>
              <a:xfrm>
                <a:off x="9864725" y="4049395"/>
                <a:ext cx="1901190" cy="432435"/>
              </a:xfrm>
              <a:prstGeom prst="rect">
                <a:avLst/>
              </a:prstGeom>
              <a:blipFill rotWithShape="1">
                <a:blip r:embed="rId20"/>
                <a:stretch>
                  <a:fillRect/>
                </a:stretch>
              </a:blipFill>
            </p:spPr>
            <p:txBody>
              <a:bodyPr/>
              <a:lstStyle/>
              <a:p>
                <a:r>
                  <a:rPr lang="zh-CN" altLang="en-US">
                    <a:noFill/>
                  </a:rPr>
                  <a:t> </a:t>
                </a:r>
              </a:p>
            </p:txBody>
          </p:sp>
        </mc:Fallback>
      </mc:AlternateContent>
      <p:sp>
        <p:nvSpPr>
          <p:cNvPr id="235" name="文本框 234"/>
          <p:cNvSpPr txBox="1"/>
          <p:nvPr/>
        </p:nvSpPr>
        <p:spPr>
          <a:xfrm>
            <a:off x="977900" y="2533015"/>
            <a:ext cx="2262505" cy="830580"/>
          </a:xfrm>
          <a:prstGeom prst="rect">
            <a:avLst/>
          </a:prstGeom>
          <a:noFill/>
        </p:spPr>
        <p:txBody>
          <a:bodyPr wrap="square" rtlCol="0">
            <a:spAutoFit/>
          </a:bodyPr>
          <a:lstStyle/>
          <a:p>
            <a:r>
              <a:rPr lang="en-US" altLang="zh-CN" sz="2400" b="1" dirty="0">
                <a:latin typeface="Times New Roman" panose="02020503050405090304" charset="0"/>
                <a:cs typeface="Times New Roman" panose="02020503050405090304" charset="0"/>
              </a:rPr>
              <a:t>Ground</a:t>
            </a:r>
          </a:p>
          <a:p>
            <a:r>
              <a:rPr lang="en-US" altLang="zh-CN" sz="2400" b="1" dirty="0">
                <a:latin typeface="Times New Roman" panose="02020503050405090304" charset="0"/>
                <a:cs typeface="Times New Roman" panose="02020503050405090304" charset="0"/>
              </a:rPr>
              <a:t>Truth</a:t>
            </a:r>
          </a:p>
        </p:txBody>
      </p:sp>
      <p:cxnSp>
        <p:nvCxnSpPr>
          <p:cNvPr id="243" name="连接符: 肘形 242"/>
          <p:cNvCxnSpPr>
            <a:stCxn id="11" idx="2"/>
          </p:cNvCxnSpPr>
          <p:nvPr/>
        </p:nvCxnSpPr>
        <p:spPr>
          <a:xfrm rot="5400000">
            <a:off x="10066020" y="4191000"/>
            <a:ext cx="175260" cy="1195070"/>
          </a:xfrm>
          <a:prstGeom prst="bentConnector2">
            <a:avLst/>
          </a:prstGeom>
          <a:ln w="19050">
            <a:solidFill>
              <a:srgbClr val="00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54" name="矩形 253"/>
          <p:cNvSpPr/>
          <p:nvPr/>
        </p:nvSpPr>
        <p:spPr>
          <a:xfrm>
            <a:off x="948055" y="3825875"/>
            <a:ext cx="3509645" cy="2162175"/>
          </a:xfrm>
          <a:prstGeom prst="rect">
            <a:avLst/>
          </a:prstGeom>
          <a:no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256" name="文本框 255"/>
          <p:cNvSpPr txBox="1"/>
          <p:nvPr/>
        </p:nvSpPr>
        <p:spPr>
          <a:xfrm>
            <a:off x="533400" y="3772535"/>
            <a:ext cx="3509645" cy="460375"/>
          </a:xfrm>
          <a:prstGeom prst="rect">
            <a:avLst/>
          </a:prstGeom>
          <a:noFill/>
        </p:spPr>
        <p:txBody>
          <a:bodyPr wrap="square" rtlCol="0">
            <a:spAutoFit/>
          </a:bodyPr>
          <a:lstStyle/>
          <a:p>
            <a:pPr algn="ctr"/>
            <a:r>
              <a:rPr lang="en-US" altLang="zh-CN" sz="2400" b="1" dirty="0">
                <a:latin typeface="Times New Roman" panose="02020503050405090304" charset="0"/>
                <a:cs typeface="Times New Roman" panose="02020503050405090304" charset="0"/>
              </a:rPr>
              <a:t>Prediction</a:t>
            </a:r>
          </a:p>
        </p:txBody>
      </p:sp>
      <p:cxnSp>
        <p:nvCxnSpPr>
          <p:cNvPr id="281" name="直接箭头连接符 280"/>
          <p:cNvCxnSpPr/>
          <p:nvPr/>
        </p:nvCxnSpPr>
        <p:spPr>
          <a:xfrm>
            <a:off x="9480550" y="4458335"/>
            <a:ext cx="455930"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83" name="椭圆 282"/>
          <p:cNvSpPr/>
          <p:nvPr/>
        </p:nvSpPr>
        <p:spPr>
          <a:xfrm>
            <a:off x="1187450" y="3870325"/>
            <a:ext cx="351790" cy="34353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p>
        </p:txBody>
      </p:sp>
      <p:sp>
        <p:nvSpPr>
          <p:cNvPr id="284" name="椭圆 283"/>
          <p:cNvSpPr/>
          <p:nvPr/>
        </p:nvSpPr>
        <p:spPr>
          <a:xfrm>
            <a:off x="4611370" y="2248535"/>
            <a:ext cx="351790" cy="34353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122</a:t>
            </a:r>
          </a:p>
        </p:txBody>
      </p:sp>
      <p:sp>
        <p:nvSpPr>
          <p:cNvPr id="285" name="椭圆 284"/>
          <p:cNvSpPr/>
          <p:nvPr/>
        </p:nvSpPr>
        <p:spPr>
          <a:xfrm>
            <a:off x="10836275" y="4810760"/>
            <a:ext cx="351790" cy="34353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t>332</a:t>
            </a:r>
          </a:p>
        </p:txBody>
      </p:sp>
      <p:sp>
        <p:nvSpPr>
          <p:cNvPr id="286" name="文本框 285"/>
          <p:cNvSpPr txBox="1"/>
          <p:nvPr/>
        </p:nvSpPr>
        <p:spPr>
          <a:xfrm>
            <a:off x="10150475" y="5022850"/>
            <a:ext cx="1612265" cy="830580"/>
          </a:xfrm>
          <a:prstGeom prst="rect">
            <a:avLst/>
          </a:prstGeom>
          <a:noFill/>
        </p:spPr>
        <p:txBody>
          <a:bodyPr wrap="square" rtlCol="0">
            <a:spAutoFit/>
          </a:bodyPr>
          <a:lstStyle/>
          <a:p>
            <a:r>
              <a:rPr lang="en-US" altLang="zh-CN" sz="2400" b="1" dirty="0">
                <a:latin typeface="Times New Roman" panose="02020503050405090304" charset="0"/>
                <a:cs typeface="Times New Roman" panose="02020503050405090304" charset="0"/>
              </a:rPr>
              <a:t>Gradient</a:t>
            </a:r>
          </a:p>
          <a:p>
            <a:r>
              <a:rPr lang="en-US" altLang="zh-CN" sz="2400" b="1" dirty="0">
                <a:latin typeface="Times New Roman" panose="02020503050405090304" charset="0"/>
                <a:cs typeface="Times New Roman" panose="02020503050405090304" charset="0"/>
              </a:rPr>
              <a:t>Descent</a:t>
            </a:r>
          </a:p>
        </p:txBody>
      </p:sp>
      <p:sp>
        <p:nvSpPr>
          <p:cNvPr id="6" name="椭圆 5"/>
          <p:cNvSpPr/>
          <p:nvPr/>
        </p:nvSpPr>
        <p:spPr>
          <a:xfrm>
            <a:off x="9114155" y="4258945"/>
            <a:ext cx="325755" cy="913130"/>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7" name="椭圆 6"/>
          <p:cNvSpPr/>
          <p:nvPr/>
        </p:nvSpPr>
        <p:spPr>
          <a:xfrm>
            <a:off x="8638540" y="4392930"/>
            <a:ext cx="241300" cy="700405"/>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8" name="椭圆 7"/>
          <p:cNvSpPr/>
          <p:nvPr/>
        </p:nvSpPr>
        <p:spPr>
          <a:xfrm>
            <a:off x="9203055" y="4381500"/>
            <a:ext cx="133985" cy="1123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0" name="椭圆 9"/>
          <p:cNvSpPr/>
          <p:nvPr/>
        </p:nvSpPr>
        <p:spPr>
          <a:xfrm>
            <a:off x="9203055" y="4657090"/>
            <a:ext cx="133985" cy="1123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2" name="椭圆 11"/>
          <p:cNvSpPr/>
          <p:nvPr/>
        </p:nvSpPr>
        <p:spPr>
          <a:xfrm>
            <a:off x="9204960" y="4960620"/>
            <a:ext cx="133985" cy="1123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3" name="椭圆 12"/>
          <p:cNvSpPr/>
          <p:nvPr/>
        </p:nvSpPr>
        <p:spPr>
          <a:xfrm>
            <a:off x="8696325" y="4535170"/>
            <a:ext cx="133985" cy="1123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5" name="椭圆 14"/>
          <p:cNvSpPr/>
          <p:nvPr/>
        </p:nvSpPr>
        <p:spPr>
          <a:xfrm>
            <a:off x="8694420" y="4883785"/>
            <a:ext cx="133985" cy="1123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cxnSp>
        <p:nvCxnSpPr>
          <p:cNvPr id="18" name="直接连接符 17"/>
          <p:cNvCxnSpPr>
            <a:stCxn id="8" idx="2"/>
            <a:endCxn id="15" idx="6"/>
          </p:cNvCxnSpPr>
          <p:nvPr/>
        </p:nvCxnSpPr>
        <p:spPr>
          <a:xfrm flipH="1">
            <a:off x="8829675" y="4437380"/>
            <a:ext cx="374015" cy="5035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2" idx="2"/>
            <a:endCxn id="13" idx="6"/>
          </p:cNvCxnSpPr>
          <p:nvPr/>
        </p:nvCxnSpPr>
        <p:spPr>
          <a:xfrm flipH="1" flipV="1">
            <a:off x="8830310" y="4591050"/>
            <a:ext cx="374015" cy="42545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8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0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8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4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8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0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0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0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0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1" grpId="1"/>
      <p:bldP spid="174" grpId="0"/>
      <p:bldP spid="174" grpId="1"/>
      <p:bldP spid="205" grpId="0"/>
      <p:bldP spid="205" grpId="1"/>
      <p:bldP spid="206" grpId="0"/>
      <p:bldP spid="206" grpId="1"/>
      <p:bldP spid="207" grpId="0"/>
      <p:bldP spid="207" grpId="1"/>
      <p:bldP spid="208" grpId="0"/>
      <p:bldP spid="208" grpId="1"/>
      <p:bldP spid="209" grpId="0"/>
      <p:bldP spid="209" grpId="1"/>
      <p:bldP spid="179" grpId="0" animBg="1"/>
      <p:bldP spid="179"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1" grpId="0" animBg="1"/>
      <p:bldP spid="11" grpId="1" animBg="1"/>
      <p:bldP spid="65" grpId="0" animBg="1"/>
      <p:bldP spid="65" grpId="1" animBg="1"/>
      <p:bldP spid="66" grpId="0" animBg="1"/>
      <p:bldP spid="66" grpId="1" animBg="1"/>
      <p:bldP spid="67" grpId="0"/>
      <p:bldP spid="67" grpId="1"/>
      <p:bldP spid="225" grpId="0"/>
      <p:bldP spid="225" grpId="1"/>
      <p:bldP spid="232" grpId="0"/>
      <p:bldP spid="232" grpId="1"/>
      <p:bldP spid="284" grpId="0" animBg="1"/>
      <p:bldP spid="284" grpId="1" animBg="1"/>
      <p:bldP spid="285" grpId="0" animBg="1"/>
      <p:bldP spid="285" grpId="1" animBg="1"/>
      <p:bldP spid="286" grpId="0"/>
      <p:bldP spid="286" grpId="1"/>
      <p:bldP spid="6" grpId="0" animBg="1"/>
      <p:bldP spid="6" grpId="1" animBg="1"/>
      <p:bldP spid="7" grpId="0" animBg="1"/>
      <p:bldP spid="7" grpId="1" animBg="1"/>
      <p:bldP spid="8" grpId="0" animBg="1"/>
      <p:bldP spid="8" grpId="1" animBg="1"/>
      <p:bldP spid="10" grpId="0" animBg="1"/>
      <p:bldP spid="10" grpId="1" animBg="1"/>
      <p:bldP spid="12" grpId="0" animBg="1"/>
      <p:bldP spid="12" grpId="1" animBg="1"/>
      <p:bldP spid="13" grpId="0" animBg="1"/>
      <p:bldP spid="13" grpId="1"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dirty="0"/>
              <a:t>MFCP</a:t>
            </a:r>
            <a:r>
              <a:rPr dirty="0"/>
              <a:t>:</a:t>
            </a:r>
            <a:r>
              <a:rPr spc="-45" dirty="0"/>
              <a:t> </a:t>
            </a:r>
            <a:r>
              <a:rPr dirty="0"/>
              <a:t>System</a:t>
            </a:r>
            <a:r>
              <a:rPr spc="-35" dirty="0"/>
              <a:t> </a:t>
            </a:r>
            <a:r>
              <a:rPr spc="-10" dirty="0"/>
              <a:t>Overview</a:t>
            </a:r>
          </a:p>
        </p:txBody>
      </p:sp>
      <p:sp>
        <p:nvSpPr>
          <p:cNvPr id="4" name="object 4"/>
          <p:cNvSpPr txBox="1"/>
          <p:nvPr/>
        </p:nvSpPr>
        <p:spPr>
          <a:xfrm>
            <a:off x="903590" y="1392428"/>
            <a:ext cx="9913620" cy="381635"/>
          </a:xfrm>
          <a:prstGeom prst="rect">
            <a:avLst/>
          </a:prstGeom>
        </p:spPr>
        <p:txBody>
          <a:bodyPr vert="horz" wrap="square" lIns="0" tIns="12700" rIns="0" bIns="0" rtlCol="0">
            <a:spAutoFit/>
          </a:bodyPr>
          <a:lstStyle/>
          <a:p>
            <a:pPr marL="12700">
              <a:lnSpc>
                <a:spcPct val="100000"/>
              </a:lnSpc>
              <a:spcBef>
                <a:spcPts val="100"/>
              </a:spcBef>
            </a:pPr>
            <a:r>
              <a:rPr lang="en-US" altLang="zh-CN" sz="2400">
                <a:latin typeface="Arial" panose="020B0604020202090204"/>
                <a:cs typeface="Arial" panose="020B0604020202090204"/>
              </a:rPr>
              <a:t>Matching-Focused Cluster Performance Predictor.</a:t>
            </a:r>
          </a:p>
        </p:txBody>
      </p:sp>
      <p:sp>
        <p:nvSpPr>
          <p:cNvPr id="2" name="object 3"/>
          <p:cNvSpPr txBox="1">
            <a:spLocks noGrp="1"/>
          </p:cNvSpPr>
          <p:nvPr>
            <p:ph type="body" idx="1"/>
          </p:nvPr>
        </p:nvSpPr>
        <p:spPr>
          <a:xfrm>
            <a:off x="914400" y="1825625"/>
            <a:ext cx="10181590" cy="2792095"/>
          </a:xfrm>
          <a:prstGeom prst="rect">
            <a:avLst/>
          </a:prstGeom>
        </p:spPr>
        <p:txBody>
          <a:bodyPr vert="horz" wrap="square" lIns="0" tIns="12700" rIns="0" bIns="0" rtlCol="0">
            <a:spAutoFit/>
          </a:bodyPr>
          <a:lstStyle/>
          <a:p>
            <a:pPr marL="12700">
              <a:lnSpc>
                <a:spcPct val="100000"/>
              </a:lnSpc>
              <a:spcBef>
                <a:spcPts val="100"/>
              </a:spcBef>
            </a:pPr>
            <a:endParaRPr/>
          </a:p>
          <a:p>
            <a:pPr marL="355600" marR="5080" indent="-342900">
              <a:lnSpc>
                <a:spcPct val="100000"/>
              </a:lnSpc>
              <a:buChar char="•"/>
              <a:tabLst>
                <a:tab pos="355600" algn="l"/>
              </a:tabLst>
            </a:pPr>
            <a:r>
              <a:rPr lang="en-US" altLang="zh-CN" sz="2200"/>
              <a:t>Forward:</a:t>
            </a:r>
            <a:r>
              <a:rPr lang="en-US" sz="2200" b="0" dirty="0">
                <a:latin typeface="Arial" panose="020B0604020202090204"/>
                <a:cs typeface="Arial" panose="020B0604020202090204"/>
              </a:rPr>
              <a:t> Prediction -&gt; Matching -&gt; Computing regret</a:t>
            </a:r>
            <a:r>
              <a:rPr lang="en-US" altLang="zh-CN" sz="2200" b="0">
                <a:latin typeface="Arial" panose="020B0604020202090204"/>
                <a:cs typeface="Arial" panose="020B0604020202090204"/>
              </a:rPr>
              <a:t>.</a:t>
            </a:r>
          </a:p>
          <a:p>
            <a:pPr marL="355600" marR="5080" indent="-342900">
              <a:lnSpc>
                <a:spcPct val="100000"/>
              </a:lnSpc>
              <a:buChar char="•"/>
              <a:tabLst>
                <a:tab pos="355600" algn="l"/>
              </a:tabLst>
            </a:pPr>
            <a:endParaRPr lang="en-US" altLang="zh-CN" sz="2200">
              <a:latin typeface="Arial" panose="020B0604020202090204"/>
              <a:cs typeface="Arial" panose="020B0604020202090204"/>
            </a:endParaRPr>
          </a:p>
          <a:p>
            <a:pPr marL="355600" marR="5080" indent="-342900">
              <a:lnSpc>
                <a:spcPct val="100000"/>
              </a:lnSpc>
              <a:buChar char="•"/>
              <a:tabLst>
                <a:tab pos="355600" algn="l"/>
              </a:tabLst>
            </a:pPr>
            <a:r>
              <a:rPr lang="en-US" altLang="zh-CN" sz="2200">
                <a:latin typeface="Arial" panose="020B0604020202090204"/>
                <a:cs typeface="Arial" panose="020B0604020202090204"/>
              </a:rPr>
              <a:t>Backward:</a:t>
            </a:r>
            <a:r>
              <a:rPr lang="en-US" altLang="zh-CN" sz="2200" b="0">
                <a:latin typeface="Arial" panose="020B0604020202090204"/>
                <a:cs typeface="Arial" panose="020B0604020202090204"/>
              </a:rPr>
              <a:t> Propagate gradients through relaxed optimization.</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r>
              <a:rPr lang="en-US" altLang="zh-CN" sz="2200"/>
              <a:t>Key challenge:</a:t>
            </a:r>
            <a:r>
              <a:rPr lang="en-US" altLang="zh-CN" sz="2200">
                <a:latin typeface="Arial Bold" panose="020B0604020202090204" charset="0"/>
                <a:cs typeface="Arial Bold" panose="020B0604020202090204" charset="0"/>
              </a:rPr>
              <a:t> </a:t>
            </a:r>
            <a:r>
              <a:rPr lang="en-US" altLang="zh-CN" sz="2200" b="0">
                <a:sym typeface="+mn-ea"/>
              </a:rPr>
              <a:t>Backpropagate the gradient of the second term.</a:t>
            </a:r>
            <a:endParaRPr lang="en-US" altLang="zh-CN" sz="2200" b="0">
              <a:latin typeface="Arial" panose="020B0604020202090204"/>
              <a:cs typeface="Arial" panose="020B0604020202090204"/>
            </a:endParaRPr>
          </a:p>
          <a:p>
            <a:pPr>
              <a:lnSpc>
                <a:spcPct val="100000"/>
              </a:lnSpc>
              <a:spcBef>
                <a:spcPts val="260"/>
              </a:spcBef>
              <a:buFont typeface="Arial" panose="020B0604020202090204"/>
              <a:buChar char="•"/>
            </a:pPr>
            <a:endParaRPr sz="2200">
              <a:latin typeface="Arial" panose="020B0604020202090204"/>
              <a:cs typeface="Arial" panose="020B0604020202090204"/>
            </a:endParaRPr>
          </a:p>
          <a:p>
            <a:pPr marL="355600" marR="810895" indent="-342900">
              <a:lnSpc>
                <a:spcPct val="102000"/>
              </a:lnSpc>
              <a:spcBef>
                <a:spcPts val="5"/>
              </a:spcBef>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24" name="图片 23" descr="截屏2025-09-03 15.49.59"/>
          <p:cNvPicPr>
            <a:picLocks noChangeAspect="1"/>
          </p:cNvPicPr>
          <p:nvPr/>
        </p:nvPicPr>
        <p:blipFill>
          <a:blip r:embed="rId3"/>
          <a:stretch>
            <a:fillRect/>
          </a:stretch>
        </p:blipFill>
        <p:spPr>
          <a:xfrm>
            <a:off x="3276600" y="4419600"/>
            <a:ext cx="4533900" cy="971550"/>
          </a:xfrm>
          <a:prstGeom prst="rect">
            <a:avLst/>
          </a:prstGeom>
        </p:spPr>
      </p:pic>
      <p:sp>
        <p:nvSpPr>
          <p:cNvPr id="29" name="object 4"/>
          <p:cNvSpPr txBox="1"/>
          <p:nvPr/>
        </p:nvSpPr>
        <p:spPr>
          <a:xfrm>
            <a:off x="3079115" y="5958840"/>
            <a:ext cx="4929505" cy="320040"/>
          </a:xfrm>
          <a:prstGeom prst="rect">
            <a:avLst/>
          </a:prstGeom>
        </p:spPr>
        <p:txBody>
          <a:bodyPr vert="horz" wrap="square" lIns="0" tIns="12700" rIns="0" bIns="0" rtlCol="0">
            <a:spAutoFit/>
          </a:bodyPr>
          <a:lstStyle/>
          <a:p>
            <a:pPr marL="12700" algn="ctr">
              <a:lnSpc>
                <a:spcPct val="100000"/>
              </a:lnSpc>
              <a:spcBef>
                <a:spcPts val="100"/>
              </a:spcBef>
            </a:pPr>
            <a:r>
              <a:rPr lang="en-US" altLang="zh-CN" sz="2000">
                <a:latin typeface="Arial" panose="020B0604020202090204"/>
                <a:cs typeface="Arial" panose="020B0604020202090204"/>
              </a:rPr>
              <a:t>Chain rule decomposition of the gradient.</a:t>
            </a:r>
          </a:p>
        </p:txBody>
      </p:sp>
      <p:sp>
        <p:nvSpPr>
          <p:cNvPr id="31" name="矩形 30"/>
          <p:cNvSpPr/>
          <p:nvPr/>
        </p:nvSpPr>
        <p:spPr>
          <a:xfrm>
            <a:off x="5669915" y="4267200"/>
            <a:ext cx="1283335" cy="1295400"/>
          </a:xfrm>
          <a:prstGeom prst="rect">
            <a:avLst/>
          </a:prstGeom>
          <a:noFill/>
          <a:ln w="38100">
            <a:solidFill>
              <a:schemeClr val="accent2"/>
            </a:solidFill>
            <a:prstDash val="dash"/>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29" grpId="0"/>
      <p:bldP spid="29" grpId="1"/>
      <p:bldP spid="31" grpId="0" animBg="1"/>
      <p:bldP spid="3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dirty="0"/>
              <a:t>Challenge 1</a:t>
            </a:r>
            <a:r>
              <a:rPr dirty="0"/>
              <a:t>:</a:t>
            </a:r>
            <a:r>
              <a:rPr spc="-45" dirty="0"/>
              <a:t> </a:t>
            </a:r>
            <a:r>
              <a:rPr lang="en-US" spc="-45" dirty="0"/>
              <a:t>Non-differentiability</a:t>
            </a:r>
          </a:p>
        </p:txBody>
      </p:sp>
      <p:sp>
        <p:nvSpPr>
          <p:cNvPr id="4" name="object 4"/>
          <p:cNvSpPr txBox="1"/>
          <p:nvPr/>
        </p:nvSpPr>
        <p:spPr>
          <a:xfrm>
            <a:off x="903590" y="1392428"/>
            <a:ext cx="9913620" cy="381635"/>
          </a:xfrm>
          <a:prstGeom prst="rect">
            <a:avLst/>
          </a:prstGeom>
        </p:spPr>
        <p:txBody>
          <a:bodyPr vert="horz" wrap="square" lIns="0" tIns="12700" rIns="0" bIns="0" rtlCol="0">
            <a:spAutoFit/>
          </a:bodyPr>
          <a:lstStyle/>
          <a:p>
            <a:pPr marL="12700">
              <a:lnSpc>
                <a:spcPct val="100000"/>
              </a:lnSpc>
              <a:spcBef>
                <a:spcPts val="100"/>
              </a:spcBef>
            </a:pPr>
            <a:r>
              <a:rPr lang="en-US" altLang="zh-CN" sz="2400" dirty="0">
                <a:latin typeface="Arial" panose="020B0604020202090204"/>
                <a:cs typeface="Arial" panose="020B0604020202090204"/>
              </a:rPr>
              <a:t>The inherent non-differentiability of the optimization problem.</a:t>
            </a:r>
          </a:p>
        </p:txBody>
      </p:sp>
      <p:sp>
        <p:nvSpPr>
          <p:cNvPr id="2" name="object 3"/>
          <p:cNvSpPr txBox="1">
            <a:spLocks noGrp="1"/>
          </p:cNvSpPr>
          <p:nvPr>
            <p:ph type="body" idx="1"/>
          </p:nvPr>
        </p:nvSpPr>
        <p:spPr>
          <a:xfrm>
            <a:off x="914400" y="1825625"/>
            <a:ext cx="10181590" cy="3763645"/>
          </a:xfrm>
          <a:prstGeom prst="rect">
            <a:avLst/>
          </a:prstGeom>
        </p:spPr>
        <p:txBody>
          <a:bodyPr vert="horz" wrap="square" lIns="0" tIns="12700" rIns="0" bIns="0" rtlCol="0">
            <a:spAutoFit/>
          </a:bodyPr>
          <a:lstStyle/>
          <a:p>
            <a:pPr marL="12700">
              <a:lnSpc>
                <a:spcPct val="100000"/>
              </a:lnSpc>
              <a:spcBef>
                <a:spcPts val="100"/>
              </a:spcBef>
            </a:pPr>
            <a:endParaRPr lang="en-US" altLang="zh-CN" sz="2200" b="0" dirty="0"/>
          </a:p>
          <a:p>
            <a:pPr marL="12700">
              <a:lnSpc>
                <a:spcPct val="100000"/>
              </a:lnSpc>
              <a:spcBef>
                <a:spcPts val="100"/>
              </a:spcBef>
            </a:pPr>
            <a:endParaRPr lang="en-US" altLang="zh-CN" sz="2200" b="0" dirty="0"/>
          </a:p>
          <a:p>
            <a:pPr marL="355600" marR="5080" indent="-342900">
              <a:lnSpc>
                <a:spcPct val="100000"/>
              </a:lnSpc>
              <a:buChar char="•"/>
              <a:tabLst>
                <a:tab pos="355600" algn="l"/>
              </a:tabLst>
            </a:pPr>
            <a:r>
              <a:rPr lang="en-US" altLang="zh-CN" sz="2200" b="0" dirty="0"/>
              <a:t>Matching is discrete.</a:t>
            </a:r>
          </a:p>
          <a:p>
            <a:pPr marL="355600" marR="5080" indent="-342900">
              <a:lnSpc>
                <a:spcPct val="100000"/>
              </a:lnSpc>
              <a:buChar char="•"/>
              <a:tabLst>
                <a:tab pos="355600" algn="l"/>
              </a:tabLst>
            </a:pPr>
            <a:endParaRPr lang="en-US" altLang="zh-CN" sz="2200" b="0" dirty="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dirty="0">
              <a:latin typeface="Arial" panose="020B0604020202090204"/>
              <a:cs typeface="Arial" panose="020B0604020202090204"/>
            </a:endParaRPr>
          </a:p>
          <a:p>
            <a:pPr marL="355600" marR="5080" indent="-342900">
              <a:lnSpc>
                <a:spcPct val="100000"/>
              </a:lnSpc>
              <a:buChar char="•"/>
              <a:tabLst>
                <a:tab pos="355600" algn="l"/>
              </a:tabLst>
            </a:pPr>
            <a:r>
              <a:rPr lang="en-US" altLang="zh-CN" sz="2200" b="0" dirty="0">
                <a:latin typeface="Arial" panose="020B0604020202090204"/>
                <a:cs typeface="Arial" panose="020B0604020202090204"/>
              </a:rPr>
              <a:t>Execution time              uses </a:t>
            </a:r>
            <a:r>
              <a:rPr lang="en-US" altLang="zh-CN" sz="2200" dirty="0">
                <a:latin typeface="Arial Bold" panose="020B0604020202090204" charset="0"/>
                <a:cs typeface="Arial Bold" panose="020B0604020202090204" charset="0"/>
              </a:rPr>
              <a:t>max</a:t>
            </a:r>
            <a:r>
              <a:rPr lang="en-US" altLang="zh-CN" sz="2200" b="0" dirty="0">
                <a:latin typeface="Arial" panose="020B0604020202090204"/>
                <a:cs typeface="Arial" panose="020B0604020202090204"/>
              </a:rPr>
              <a:t>, which is non-smooth.</a:t>
            </a:r>
          </a:p>
          <a:p>
            <a:pPr marL="355600" marR="5080" indent="-342900">
              <a:lnSpc>
                <a:spcPct val="100000"/>
              </a:lnSpc>
              <a:buChar char="•"/>
              <a:tabLst>
                <a:tab pos="355600" algn="l"/>
              </a:tabLst>
            </a:pPr>
            <a:endParaRPr lang="en-US" altLang="zh-CN" sz="2200" b="0" dirty="0"/>
          </a:p>
          <a:p>
            <a:pPr marL="355600" marR="5080" indent="-342900">
              <a:lnSpc>
                <a:spcPct val="100000"/>
              </a:lnSpc>
              <a:buChar char="•"/>
              <a:tabLst>
                <a:tab pos="355600" algn="l"/>
              </a:tabLst>
            </a:pPr>
            <a:endParaRPr lang="en-US" altLang="zh-CN" sz="2200" b="0" dirty="0"/>
          </a:p>
          <a:p>
            <a:pPr marL="355600" marR="5080" indent="-342900">
              <a:lnSpc>
                <a:spcPct val="100000"/>
              </a:lnSpc>
              <a:buChar char="•"/>
              <a:tabLst>
                <a:tab pos="355600" algn="l"/>
              </a:tabLst>
            </a:pPr>
            <a:r>
              <a:rPr lang="en-US" altLang="zh-CN" sz="2200" b="0" dirty="0"/>
              <a:t>Reliability constraints yields zero or infinite gradient.</a:t>
            </a:r>
            <a:endParaRPr lang="en-US" altLang="zh-CN" sz="2200" b="0" dirty="0">
              <a:latin typeface="Arial" panose="020B0604020202090204"/>
              <a:cs typeface="Arial" panose="020B0604020202090204"/>
            </a:endParaRPr>
          </a:p>
          <a:p>
            <a:pPr marL="355600" marR="810895" indent="-342900">
              <a:lnSpc>
                <a:spcPct val="102000"/>
              </a:lnSpc>
              <a:spcBef>
                <a:spcPts val="5"/>
              </a:spcBef>
              <a:buChar char="•"/>
              <a:tabLst>
                <a:tab pos="355600" algn="l"/>
              </a:tabLst>
            </a:pPr>
            <a:endParaRPr lang="en-US" altLang="zh-CN" sz="2200" b="0" dirty="0">
              <a:latin typeface="Arial" panose="020B0604020202090204" pitchFamily="34" charset="0"/>
              <a:cs typeface="Arial" panose="020B0604020202090204" pitchFamily="34" charset="0"/>
            </a:endParaRPr>
          </a:p>
          <a:p>
            <a:pPr marL="355600" marR="810895" indent="-342900">
              <a:lnSpc>
                <a:spcPct val="102000"/>
              </a:lnSpc>
              <a:spcBef>
                <a:spcPts val="5"/>
              </a:spcBef>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5" name="图片 4" descr="截屏2025-09-02 16.52.26">
            <a:extLst>
              <a:ext uri="{FF2B5EF4-FFF2-40B4-BE49-F238E27FC236}">
                <a16:creationId xmlns:a16="http://schemas.microsoft.com/office/drawing/2014/main" id="{DCC57B38-2064-ABD6-6C89-A449FD93236A}"/>
              </a:ext>
            </a:extLst>
          </p:cNvPr>
          <p:cNvPicPr>
            <a:picLocks noChangeAspect="1"/>
          </p:cNvPicPr>
          <p:nvPr/>
        </p:nvPicPr>
        <p:blipFill>
          <a:blip r:embed="rId3"/>
          <a:srcRect l="4938" t="-5847" r="70370" b="27586"/>
          <a:stretch>
            <a:fillRect/>
          </a:stretch>
        </p:blipFill>
        <p:spPr>
          <a:xfrm>
            <a:off x="3200400" y="3422431"/>
            <a:ext cx="8890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dirty="0"/>
              <a:t>Solution to Challenge 1</a:t>
            </a:r>
          </a:p>
        </p:txBody>
      </p:sp>
      <p:sp>
        <p:nvSpPr>
          <p:cNvPr id="2" name="object 3"/>
          <p:cNvSpPr txBox="1">
            <a:spLocks noGrp="1"/>
          </p:cNvSpPr>
          <p:nvPr>
            <p:ph type="body" idx="1"/>
          </p:nvPr>
        </p:nvSpPr>
        <p:spPr>
          <a:xfrm>
            <a:off x="914400" y="1215390"/>
            <a:ext cx="10181590" cy="3261995"/>
          </a:xfrm>
          <a:prstGeom prst="rect">
            <a:avLst/>
          </a:prstGeom>
        </p:spPr>
        <p:txBody>
          <a:bodyPr vert="horz" wrap="square" lIns="0" tIns="12700" rIns="0" bIns="0" rtlCol="0">
            <a:noAutofit/>
          </a:bodyPr>
          <a:lstStyle/>
          <a:p>
            <a:pPr marL="12700">
              <a:lnSpc>
                <a:spcPct val="100000"/>
              </a:lnSpc>
              <a:spcBef>
                <a:spcPts val="100"/>
              </a:spcBef>
            </a:pPr>
            <a:endParaRPr lang="en-US" altLang="zh-CN" sz="2200" b="0">
              <a:latin typeface="Arial" panose="020B0604020202090204" pitchFamily="34" charset="0"/>
              <a:cs typeface="Arial" panose="020B0604020202090204" pitchFamily="34" charset="0"/>
            </a:endParaRPr>
          </a:p>
          <a:p>
            <a:pPr marL="355600" marR="5080" indent="-342900">
              <a:lnSpc>
                <a:spcPct val="100000"/>
              </a:lnSpc>
              <a:buChar char="•"/>
              <a:tabLst>
                <a:tab pos="355600" algn="l"/>
              </a:tabLst>
            </a:pPr>
            <a:r>
              <a:rPr lang="en-US" altLang="zh-CN" sz="2200" b="0">
                <a:latin typeface="Arial" panose="020B0604020202090204" pitchFamily="34" charset="0"/>
                <a:cs typeface="Arial" panose="020B0604020202090204" pitchFamily="34" charset="0"/>
                <a:sym typeface="+mn-ea"/>
              </a:rPr>
              <a:t>Continuous relaxation (binary -&gt; [0,1]).</a:t>
            </a:r>
            <a:endParaRPr lang="en-US" altLang="zh-CN" sz="2200" b="0">
              <a:latin typeface="Arial" panose="020B0604020202090204" pitchFamily="34" charset="0"/>
              <a:cs typeface="Arial" panose="020B0604020202090204" pitchFamily="34" charset="0"/>
            </a:endParaRPr>
          </a:p>
          <a:p>
            <a:pPr marL="355600" marR="5080" indent="-342900">
              <a:lnSpc>
                <a:spcPct val="100000"/>
              </a:lnSpc>
              <a:buChar char="•"/>
              <a:tabLst>
                <a:tab pos="355600" algn="l"/>
              </a:tabLst>
            </a:pPr>
            <a:endParaRPr lang="en-US" altLang="zh-CN" sz="2200" b="0">
              <a:latin typeface="Arial" panose="020B0604020202090204" pitchFamily="34" charset="0"/>
              <a:cs typeface="Arial" panose="020B0604020202090204" pitchFamily="34" charset="0"/>
            </a:endParaRPr>
          </a:p>
          <a:p>
            <a:pPr marL="355600" marR="5080" indent="-342900">
              <a:lnSpc>
                <a:spcPct val="100000"/>
              </a:lnSpc>
              <a:buChar char="•"/>
              <a:tabLst>
                <a:tab pos="355600" algn="l"/>
              </a:tabLst>
            </a:pPr>
            <a:r>
              <a:rPr lang="en-US" altLang="zh-CN" sz="2200" b="0">
                <a:latin typeface="Arial" panose="020B0604020202090204" pitchFamily="34" charset="0"/>
                <a:cs typeface="Arial" panose="020B0604020202090204" pitchFamily="34" charset="0"/>
              </a:rPr>
              <a:t>Smooth approximation of max (log-sum-exp).</a:t>
            </a:r>
          </a:p>
          <a:p>
            <a:pPr marL="355600" marR="5080" indent="-342900">
              <a:lnSpc>
                <a:spcPct val="100000"/>
              </a:lnSpc>
              <a:buChar char="•"/>
              <a:tabLst>
                <a:tab pos="355600" algn="l"/>
              </a:tabLst>
            </a:pPr>
            <a:endParaRPr lang="en-US" altLang="zh-CN" sz="2200" b="0">
              <a:latin typeface="Arial" panose="020B0604020202090204" pitchFamily="34" charset="0"/>
              <a:cs typeface="Arial" panose="020B0604020202090204" pitchFamily="34" charset="0"/>
            </a:endParaRPr>
          </a:p>
          <a:p>
            <a:pPr marL="355600" marR="5080" indent="-342900">
              <a:lnSpc>
                <a:spcPct val="100000"/>
              </a:lnSpc>
              <a:buChar char="•"/>
              <a:tabLst>
                <a:tab pos="355600" algn="l"/>
              </a:tabLst>
            </a:pPr>
            <a:endParaRPr lang="en-US" altLang="zh-CN" sz="2200" b="0">
              <a:latin typeface="Arial" panose="020B0604020202090204" pitchFamily="34" charset="0"/>
              <a:cs typeface="Arial" panose="020B0604020202090204" pitchFamily="34" charset="0"/>
            </a:endParaRPr>
          </a:p>
          <a:p>
            <a:pPr marL="355600" marR="5080" indent="-342900">
              <a:lnSpc>
                <a:spcPct val="100000"/>
              </a:lnSpc>
              <a:buChar char="•"/>
              <a:tabLst>
                <a:tab pos="355600" algn="l"/>
              </a:tabLst>
            </a:pPr>
            <a:endParaRPr lang="en-US" altLang="zh-CN" sz="2200" b="0">
              <a:latin typeface="Arial" panose="020B0604020202090204" pitchFamily="34" charset="0"/>
              <a:cs typeface="Arial" panose="020B0604020202090204" pitchFamily="34" charset="0"/>
            </a:endParaRPr>
          </a:p>
          <a:p>
            <a:pPr marL="355600" marR="5080" indent="-342900">
              <a:lnSpc>
                <a:spcPct val="100000"/>
              </a:lnSpc>
              <a:buChar char="•"/>
              <a:tabLst>
                <a:tab pos="355600" algn="l"/>
              </a:tabLst>
            </a:pPr>
            <a:endParaRPr lang="en-US" altLang="zh-CN" sz="2200" b="0">
              <a:latin typeface="Arial" panose="020B0604020202090204" pitchFamily="34" charset="0"/>
              <a:cs typeface="Arial" panose="020B0604020202090204" pitchFamily="34" charset="0"/>
            </a:endParaRPr>
          </a:p>
          <a:p>
            <a:pPr marL="355600" marR="5080" indent="-342900">
              <a:lnSpc>
                <a:spcPct val="100000"/>
              </a:lnSpc>
              <a:buChar char="•"/>
              <a:tabLst>
                <a:tab pos="355600" algn="l"/>
              </a:tabLst>
            </a:pPr>
            <a:r>
              <a:rPr lang="en-US" altLang="zh-CN" sz="2200" b="0">
                <a:latin typeface="Arial" panose="020B0604020202090204" pitchFamily="34" charset="0"/>
                <a:cs typeface="Arial" panose="020B0604020202090204" pitchFamily="34" charset="0"/>
              </a:rPr>
              <a:t>Interior-point method for reliability constraints.</a:t>
            </a:r>
          </a:p>
          <a:p>
            <a:pPr marL="355600" marR="810895" indent="-342900">
              <a:lnSpc>
                <a:spcPct val="102000"/>
              </a:lnSpc>
              <a:spcBef>
                <a:spcPts val="5"/>
              </a:spcBef>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5" name="图片 4" descr="截屏2025-09-04 15.24.44"/>
          <p:cNvPicPr>
            <a:picLocks noChangeAspect="1"/>
          </p:cNvPicPr>
          <p:nvPr/>
        </p:nvPicPr>
        <p:blipFill>
          <a:blip r:embed="rId3"/>
          <a:stretch>
            <a:fillRect/>
          </a:stretch>
        </p:blipFill>
        <p:spPr>
          <a:xfrm>
            <a:off x="3200400" y="2895600"/>
            <a:ext cx="5227955" cy="842645"/>
          </a:xfrm>
          <a:prstGeom prst="rect">
            <a:avLst/>
          </a:prstGeom>
        </p:spPr>
      </p:pic>
      <p:pic>
        <p:nvPicPr>
          <p:cNvPr id="7" name="图片 6" descr="截屏2025-09-04 15.25.28"/>
          <p:cNvPicPr>
            <a:picLocks noChangeAspect="1"/>
          </p:cNvPicPr>
          <p:nvPr/>
        </p:nvPicPr>
        <p:blipFill>
          <a:blip r:embed="rId4"/>
          <a:stretch>
            <a:fillRect/>
          </a:stretch>
        </p:blipFill>
        <p:spPr>
          <a:xfrm>
            <a:off x="3265170" y="4343400"/>
            <a:ext cx="5452745" cy="879475"/>
          </a:xfrm>
          <a:prstGeom prst="rect">
            <a:avLst/>
          </a:prstGeom>
        </p:spPr>
      </p:pic>
      <p:pic>
        <p:nvPicPr>
          <p:cNvPr id="9" name="图片 8" descr="截屏2025-09-04 15.26.38"/>
          <p:cNvPicPr>
            <a:picLocks noChangeAspect="1"/>
          </p:cNvPicPr>
          <p:nvPr/>
        </p:nvPicPr>
        <p:blipFill>
          <a:blip r:embed="rId5"/>
          <a:stretch>
            <a:fillRect/>
          </a:stretch>
        </p:blipFill>
        <p:spPr>
          <a:xfrm>
            <a:off x="3048000" y="5181600"/>
            <a:ext cx="5653405" cy="1404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dirty="0"/>
              <a:t>Challenge 2</a:t>
            </a:r>
            <a:r>
              <a:rPr dirty="0"/>
              <a:t>:</a:t>
            </a:r>
            <a:r>
              <a:rPr spc="-45" dirty="0"/>
              <a:t> </a:t>
            </a:r>
            <a:r>
              <a:rPr lang="en-US" spc="-45" dirty="0"/>
              <a:t>G</a:t>
            </a:r>
            <a:r>
              <a:rPr lang="en-US" altLang="zh-CN" spc="-45" dirty="0"/>
              <a:t>radient Computation</a:t>
            </a:r>
          </a:p>
        </p:txBody>
      </p:sp>
      <p:sp>
        <p:nvSpPr>
          <p:cNvPr id="4" name="object 4"/>
          <p:cNvSpPr txBox="1"/>
          <p:nvPr/>
        </p:nvSpPr>
        <p:spPr>
          <a:xfrm>
            <a:off x="903590" y="1392428"/>
            <a:ext cx="9913620" cy="381635"/>
          </a:xfrm>
          <a:prstGeom prst="rect">
            <a:avLst/>
          </a:prstGeom>
        </p:spPr>
        <p:txBody>
          <a:bodyPr vert="horz" wrap="square" lIns="0" tIns="12700" rIns="0" bIns="0" rtlCol="0">
            <a:spAutoFit/>
          </a:bodyPr>
          <a:lstStyle/>
          <a:p>
            <a:pPr marL="12700">
              <a:lnSpc>
                <a:spcPct val="100000"/>
              </a:lnSpc>
              <a:spcBef>
                <a:spcPts val="100"/>
              </a:spcBef>
            </a:pPr>
            <a:r>
              <a:rPr lang="en-US" altLang="zh-CN" sz="2400">
                <a:latin typeface="Arial" panose="020B0604020202090204"/>
                <a:cs typeface="Arial" panose="020B0604020202090204"/>
              </a:rPr>
              <a:t>As the matching optimization is convex.</a:t>
            </a:r>
          </a:p>
        </p:txBody>
      </p:sp>
      <p:sp>
        <p:nvSpPr>
          <p:cNvPr id="2" name="object 3"/>
          <p:cNvSpPr txBox="1">
            <a:spLocks noGrp="1"/>
          </p:cNvSpPr>
          <p:nvPr>
            <p:ph type="body" idx="1"/>
          </p:nvPr>
        </p:nvSpPr>
        <p:spPr>
          <a:xfrm>
            <a:off x="914400" y="1825625"/>
            <a:ext cx="10181590" cy="3397885"/>
          </a:xfrm>
          <a:prstGeom prst="rect">
            <a:avLst/>
          </a:prstGeom>
        </p:spPr>
        <p:txBody>
          <a:bodyPr vert="horz" wrap="square" lIns="0" tIns="12700" rIns="0" bIns="0" rtlCol="0">
            <a:spAutoFit/>
          </a:bodyPr>
          <a:lstStyle/>
          <a:p>
            <a:pPr marL="12700">
              <a:lnSpc>
                <a:spcPct val="100000"/>
              </a:lnSpc>
              <a:spcBef>
                <a:spcPts val="100"/>
              </a:spcBef>
            </a:pPr>
            <a:endParaRPr lang="en-US" altLang="zh-CN" sz="2200" b="0"/>
          </a:p>
          <a:p>
            <a:pPr marL="355600" marR="5080" indent="-342900">
              <a:lnSpc>
                <a:spcPct val="100000"/>
              </a:lnSpc>
              <a:buChar char="•"/>
              <a:tabLst>
                <a:tab pos="355600" algn="l"/>
              </a:tabLst>
            </a:pPr>
            <a:r>
              <a:rPr lang="en-US" altLang="zh-CN" sz="2200" b="0"/>
              <a:t>The Lagrangian of the optimization is:</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r>
              <a:rPr lang="en-US" altLang="zh-CN" sz="2200" b="0">
                <a:latin typeface="Arial" panose="020B0604020202090204"/>
                <a:cs typeface="Arial" panose="020B0604020202090204"/>
              </a:rPr>
              <a:t>The optimal matching must satisfies the following KKT conditions.</a:t>
            </a:r>
          </a:p>
          <a:p>
            <a:pPr marL="355600" marR="5080" indent="-342900">
              <a:lnSpc>
                <a:spcPct val="100000"/>
              </a:lnSpc>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5" name="图片 4" descr="截屏2025-09-03 19.42.20"/>
          <p:cNvPicPr>
            <a:picLocks noChangeAspect="1"/>
          </p:cNvPicPr>
          <p:nvPr/>
        </p:nvPicPr>
        <p:blipFill>
          <a:blip r:embed="rId3"/>
          <a:stretch>
            <a:fillRect/>
          </a:stretch>
        </p:blipFill>
        <p:spPr>
          <a:xfrm>
            <a:off x="2948305" y="2667000"/>
            <a:ext cx="6295390" cy="1364615"/>
          </a:xfrm>
          <a:prstGeom prst="rect">
            <a:avLst/>
          </a:prstGeom>
        </p:spPr>
      </p:pic>
      <p:pic>
        <p:nvPicPr>
          <p:cNvPr id="7" name="图片 6" descr="截屏2025-09-03 19.44.10"/>
          <p:cNvPicPr>
            <a:picLocks noChangeAspect="1"/>
          </p:cNvPicPr>
          <p:nvPr/>
        </p:nvPicPr>
        <p:blipFill>
          <a:blip r:embed="rId4"/>
          <a:stretch>
            <a:fillRect/>
          </a:stretch>
        </p:blipFill>
        <p:spPr>
          <a:xfrm>
            <a:off x="3239135" y="4953000"/>
            <a:ext cx="5713730" cy="168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dirty="0"/>
              <a:t>Challenge 2</a:t>
            </a:r>
            <a:r>
              <a:rPr dirty="0"/>
              <a:t>:</a:t>
            </a:r>
            <a:r>
              <a:rPr spc="-45" dirty="0"/>
              <a:t> </a:t>
            </a:r>
            <a:r>
              <a:rPr lang="en-US" spc="-45" dirty="0"/>
              <a:t>G</a:t>
            </a:r>
            <a:r>
              <a:rPr lang="en-US" altLang="zh-CN" spc="-45" dirty="0"/>
              <a:t>radient Computation</a:t>
            </a:r>
          </a:p>
        </p:txBody>
      </p:sp>
      <p:sp>
        <p:nvSpPr>
          <p:cNvPr id="4" name="object 4"/>
          <p:cNvSpPr txBox="1"/>
          <p:nvPr/>
        </p:nvSpPr>
        <p:spPr>
          <a:xfrm>
            <a:off x="903590" y="1392428"/>
            <a:ext cx="9913620" cy="381635"/>
          </a:xfrm>
          <a:prstGeom prst="rect">
            <a:avLst/>
          </a:prstGeom>
        </p:spPr>
        <p:txBody>
          <a:bodyPr vert="horz" wrap="square" lIns="0" tIns="12700" rIns="0" bIns="0" rtlCol="0">
            <a:spAutoFit/>
          </a:bodyPr>
          <a:lstStyle/>
          <a:p>
            <a:pPr marL="12700">
              <a:lnSpc>
                <a:spcPct val="100000"/>
              </a:lnSpc>
              <a:spcBef>
                <a:spcPts val="100"/>
              </a:spcBef>
            </a:pPr>
            <a:r>
              <a:rPr lang="en-US" altLang="zh-CN" sz="2400">
                <a:latin typeface="Arial" panose="020B0604020202090204"/>
                <a:cs typeface="Arial" panose="020B0604020202090204"/>
              </a:rPr>
              <a:t>As the matching optimization is convex.</a:t>
            </a:r>
          </a:p>
        </p:txBody>
      </p:sp>
      <p:sp>
        <p:nvSpPr>
          <p:cNvPr id="2" name="object 3"/>
          <p:cNvSpPr txBox="1">
            <a:spLocks noGrp="1"/>
          </p:cNvSpPr>
          <p:nvPr>
            <p:ph type="body" idx="1"/>
          </p:nvPr>
        </p:nvSpPr>
        <p:spPr>
          <a:xfrm>
            <a:off x="914400" y="2359025"/>
            <a:ext cx="10181590" cy="2720975"/>
          </a:xfrm>
          <a:prstGeom prst="rect">
            <a:avLst/>
          </a:prstGeom>
        </p:spPr>
        <p:txBody>
          <a:bodyPr vert="horz" wrap="square" lIns="0" tIns="12700" rIns="0" bIns="0" rtlCol="0">
            <a:spAutoFit/>
          </a:bodyPr>
          <a:lstStyle/>
          <a:p>
            <a:pPr marL="12700">
              <a:lnSpc>
                <a:spcPct val="100000"/>
              </a:lnSpc>
              <a:spcBef>
                <a:spcPts val="100"/>
              </a:spcBef>
            </a:pPr>
            <a:endParaRPr lang="en-US" altLang="zh-CN" sz="2200" b="0"/>
          </a:p>
          <a:p>
            <a:pPr marL="355600" marR="5080" indent="-342900">
              <a:lnSpc>
                <a:spcPct val="100000"/>
              </a:lnSpc>
              <a:buChar char="•"/>
              <a:tabLst>
                <a:tab pos="355600" algn="l"/>
              </a:tabLst>
            </a:pPr>
            <a:r>
              <a:rPr lang="en-US" altLang="zh-CN" sz="2200" b="0"/>
              <a:t>Then we can obtain the analytical gradients by taking the total derivative. </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6" name="图片 5" descr="截屏2025-09-03 19.47.39"/>
          <p:cNvPicPr>
            <a:picLocks noChangeAspect="1"/>
          </p:cNvPicPr>
          <p:nvPr/>
        </p:nvPicPr>
        <p:blipFill>
          <a:blip r:embed="rId3"/>
          <a:stretch>
            <a:fillRect/>
          </a:stretch>
        </p:blipFill>
        <p:spPr>
          <a:xfrm>
            <a:off x="2703195" y="3147060"/>
            <a:ext cx="6604000" cy="1631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altLang="zh-CN" dirty="0"/>
              <a:t>Extension</a:t>
            </a:r>
            <a:r>
              <a:rPr dirty="0"/>
              <a:t>:</a:t>
            </a:r>
            <a:r>
              <a:rPr spc="-45" dirty="0"/>
              <a:t> </a:t>
            </a:r>
            <a:r>
              <a:rPr lang="en-US" spc="-45" dirty="0"/>
              <a:t>Non-Convex Matching</a:t>
            </a:r>
            <a:endParaRPr lang="en-US" altLang="zh-CN" spc="-45" dirty="0"/>
          </a:p>
        </p:txBody>
      </p:sp>
      <p:sp>
        <p:nvSpPr>
          <p:cNvPr id="4" name="object 4"/>
          <p:cNvSpPr txBox="1"/>
          <p:nvPr/>
        </p:nvSpPr>
        <p:spPr>
          <a:xfrm>
            <a:off x="903590" y="1392428"/>
            <a:ext cx="9913620" cy="751205"/>
          </a:xfrm>
          <a:prstGeom prst="rect">
            <a:avLst/>
          </a:prstGeom>
        </p:spPr>
        <p:txBody>
          <a:bodyPr vert="horz" wrap="square" lIns="0" tIns="12700" rIns="0" bIns="0" rtlCol="0">
            <a:spAutoFit/>
          </a:bodyPr>
          <a:lstStyle/>
          <a:p>
            <a:pPr marL="12700">
              <a:lnSpc>
                <a:spcPct val="100000"/>
              </a:lnSpc>
              <a:spcBef>
                <a:spcPts val="100"/>
              </a:spcBef>
            </a:pPr>
            <a:r>
              <a:rPr lang="en-US" altLang="zh-CN" sz="2400">
                <a:latin typeface="Arial" panose="020B0604020202090204"/>
                <a:cs typeface="Arial" panose="020B0604020202090204"/>
              </a:rPr>
              <a:t>Considering scheduling algorithms, the execution time often does not scale linearly with the computational workload.</a:t>
            </a:r>
          </a:p>
        </p:txBody>
      </p:sp>
      <mc:AlternateContent xmlns:mc="http://schemas.openxmlformats.org/markup-compatibility/2006">
        <mc:Choice xmlns:a14="http://schemas.microsoft.com/office/drawing/2010/main" Requires="a14">
          <p:sp>
            <p:nvSpPr>
              <p:cNvPr id="2" name="object 3"/>
              <p:cNvSpPr txBox="1">
                <a:spLocks noGrp="1"/>
              </p:cNvSpPr>
              <p:nvPr>
                <p:ph type="body" idx="1"/>
              </p:nvPr>
            </p:nvSpPr>
            <p:spPr>
              <a:xfrm>
                <a:off x="914400" y="2282825"/>
                <a:ext cx="10181590" cy="3736340"/>
              </a:xfrm>
              <a:prstGeom prst="rect">
                <a:avLst/>
              </a:prstGeom>
            </p:spPr>
            <p:txBody>
              <a:bodyPr vert="horz" wrap="square" lIns="0" tIns="12700" rIns="0" bIns="0" rtlCol="0">
                <a:spAutoFit/>
              </a:bodyPr>
              <a:lstStyle/>
              <a:p>
                <a:pPr marL="12700">
                  <a:lnSpc>
                    <a:spcPct val="100000"/>
                  </a:lnSpc>
                  <a:spcBef>
                    <a:spcPts val="100"/>
                  </a:spcBef>
                </a:pPr>
                <a:endParaRPr lang="en-US" altLang="zh-CN" sz="2200" b="0" dirty="0"/>
              </a:p>
              <a:p>
                <a:pPr marL="355600" marR="5080" indent="-342900">
                  <a:lnSpc>
                    <a:spcPct val="100000"/>
                  </a:lnSpc>
                  <a:buChar char="•"/>
                  <a:tabLst>
                    <a:tab pos="355600" algn="l"/>
                  </a:tabLst>
                </a:pPr>
                <a:r>
                  <a:rPr lang="en-US" altLang="zh-CN" sz="2200" b="0" dirty="0">
                    <a:latin typeface="Arial" panose="020B0604020202090204"/>
                    <a:cs typeface="Arial" panose="020B0604020202090204"/>
                  </a:rPr>
                  <a:t>Considering that tasks assigned to the same cluster share resources, faster execution can be achieved through internal cluster scheduling. </a:t>
                </a:r>
              </a:p>
              <a:p>
                <a:pPr marL="355600" marR="5080" indent="-342900">
                  <a:lnSpc>
                    <a:spcPct val="100000"/>
                  </a:lnSpc>
                  <a:buChar char="•"/>
                  <a:tabLst>
                    <a:tab pos="355600" algn="l"/>
                  </a:tabLst>
                </a:pPr>
                <a:endParaRPr lang="en-US" altLang="zh-CN" sz="2200" b="0" dirty="0">
                  <a:latin typeface="Arial" panose="020B0604020202090204"/>
                  <a:cs typeface="Arial" panose="020B0604020202090204"/>
                </a:endParaRPr>
              </a:p>
              <a:p>
                <a:pPr marL="355600" marR="5080" indent="-342900">
                  <a:lnSpc>
                    <a:spcPct val="100000"/>
                  </a:lnSpc>
                  <a:buChar char="•"/>
                  <a:tabLst>
                    <a:tab pos="355600" algn="l"/>
                  </a:tabLst>
                </a:pPr>
                <a:r>
                  <a:rPr lang="en-US" altLang="zh-CN" sz="2200" b="0" dirty="0">
                    <a:latin typeface="Arial" panose="020B0604020202090204"/>
                    <a:cs typeface="Arial" panose="020B0604020202090204"/>
                  </a:rPr>
                  <a:t>For example, after parallel execution of two tasks with costs </a:t>
                </a:r>
                <a14:m>
                  <m:oMath xmlns:m="http://schemas.openxmlformats.org/officeDocument/2006/math">
                    <m:sSub>
                      <m:sSubPr>
                        <m:ctrlPr>
                          <a:rPr lang="en-US" altLang="zh-CN" sz="2200" b="0" i="1">
                            <a:latin typeface="Cambria Math" panose="02040503050406030204" pitchFamily="18" charset="0"/>
                            <a:cs typeface="DejaVu Math TeX Gyre" panose="02000503000000000000" charset="0"/>
                          </a:rPr>
                        </m:ctrlPr>
                      </m:sSubPr>
                      <m:e>
                        <m:r>
                          <a:rPr lang="en-US" altLang="zh-CN" sz="2200" b="0" i="1">
                            <a:latin typeface="DejaVu Math TeX Gyre" panose="02000503000000000000" charset="0"/>
                            <a:cs typeface="DejaVu Math TeX Gyre" panose="02000503000000000000" charset="0"/>
                          </a:rPr>
                          <m:t>𝑡</m:t>
                        </m:r>
                      </m:e>
                      <m:sub>
                        <m:r>
                          <a:rPr lang="en-US" altLang="zh-CN" sz="2200" b="0" i="1">
                            <a:latin typeface="DejaVu Math TeX Gyre" panose="02000503000000000000" charset="0"/>
                            <a:cs typeface="DejaVu Math TeX Gyre" panose="02000503000000000000" charset="0"/>
                          </a:rPr>
                          <m:t>1</m:t>
                        </m:r>
                      </m:sub>
                    </m:sSub>
                  </m:oMath>
                </a14:m>
                <a:r>
                  <a:rPr lang="en-US" altLang="zh-CN" sz="2200" b="0" dirty="0">
                    <a:latin typeface="Arial" panose="020B0604020202090204"/>
                    <a:cs typeface="Arial" panose="020B0604020202090204"/>
                  </a:rPr>
                  <a:t> and </a:t>
                </a:r>
                <a14:m>
                  <m:oMath xmlns:m="http://schemas.openxmlformats.org/officeDocument/2006/math">
                    <m:sSub>
                      <m:sSubPr>
                        <m:ctrlPr>
                          <a:rPr lang="en-US" altLang="zh-CN" sz="2200" b="0" i="1">
                            <a:latin typeface="Cambria Math" panose="02040503050406030204" pitchFamily="18" charset="0"/>
                            <a:cs typeface="DejaVu Math TeX Gyre" panose="02000503000000000000" charset="0"/>
                          </a:rPr>
                        </m:ctrlPr>
                      </m:sSubPr>
                      <m:e>
                        <m:r>
                          <a:rPr lang="en-US" altLang="zh-CN" sz="2200" b="0" i="1">
                            <a:latin typeface="DejaVu Math TeX Gyre" panose="02000503000000000000" charset="0"/>
                            <a:cs typeface="DejaVu Math TeX Gyre" panose="02000503000000000000" charset="0"/>
                          </a:rPr>
                          <m:t>𝑡</m:t>
                        </m:r>
                      </m:e>
                      <m:sub>
                        <m:r>
                          <a:rPr lang="en-US" altLang="zh-CN" sz="2200" b="0" i="1">
                            <a:latin typeface="DejaVu Math TeX Gyre" panose="02000503000000000000" charset="0"/>
                            <a:cs typeface="DejaVu Math TeX Gyre" panose="02000503000000000000" charset="0"/>
                          </a:rPr>
                          <m:t>2</m:t>
                        </m:r>
                      </m:sub>
                    </m:sSub>
                  </m:oMath>
                </a14:m>
                <a:r>
                  <a:rPr lang="en-US" altLang="zh-CN" sz="2200" b="0" dirty="0">
                    <a:latin typeface="Arial" panose="020B0604020202090204"/>
                    <a:cs typeface="Arial" panose="020B0604020202090204"/>
                  </a:rPr>
                  <a:t>, the total cost becomes </a:t>
                </a:r>
                <a14:m>
                  <m:oMath xmlns:m="http://schemas.openxmlformats.org/officeDocument/2006/math">
                    <m:r>
                      <a:rPr lang="en-US" altLang="zh-CN" sz="2200" i="1">
                        <a:latin typeface="DejaVu Math TeX Gyre" panose="02000503000000000000" charset="0"/>
                        <a:cs typeface="DejaVu Math TeX Gyre" panose="02000503000000000000" charset="0"/>
                      </a:rPr>
                      <m:t>𝜁</m:t>
                    </m:r>
                    <m:r>
                      <a:rPr lang="en-US" altLang="zh-CN" sz="2200" i="1">
                        <a:latin typeface="DejaVu Math TeX Gyre" panose="02000503000000000000" charset="0"/>
                        <a:cs typeface="DejaVu Math TeX Gyre" panose="02000503000000000000" charset="0"/>
                      </a:rPr>
                      <m:t>(</m:t>
                    </m:r>
                    <m:sSub>
                      <m:sSubPr>
                        <m:ctrlPr>
                          <a:rPr lang="en-US" altLang="zh-CN" sz="2200" i="1">
                            <a:latin typeface="Cambria Math" panose="02040503050406030204" pitchFamily="18" charset="0"/>
                            <a:cs typeface="DejaVu Math TeX Gyre" panose="02000503000000000000" charset="0"/>
                          </a:rPr>
                        </m:ctrlPr>
                      </m:sSubPr>
                      <m:e>
                        <m:r>
                          <a:rPr lang="en-US" altLang="zh-CN" sz="2200" i="1">
                            <a:latin typeface="DejaVu Math TeX Gyre" panose="02000503000000000000" charset="0"/>
                            <a:cs typeface="DejaVu Math TeX Gyre" panose="02000503000000000000" charset="0"/>
                          </a:rPr>
                          <m:t>𝑡</m:t>
                        </m:r>
                      </m:e>
                      <m:sub>
                        <m:r>
                          <a:rPr lang="en-US" altLang="zh-CN" sz="2200" i="1">
                            <a:latin typeface="DejaVu Math TeX Gyre" panose="02000503000000000000" charset="0"/>
                            <a:cs typeface="DejaVu Math TeX Gyre" panose="02000503000000000000" charset="0"/>
                          </a:rPr>
                          <m:t>1</m:t>
                        </m:r>
                      </m:sub>
                    </m:sSub>
                    <m:r>
                      <a:rPr lang="en-US" altLang="zh-CN" sz="2200" i="1">
                        <a:latin typeface="DejaVu Math TeX Gyre" panose="02000503000000000000" charset="0"/>
                        <a:cs typeface="DejaVu Math TeX Gyre" panose="02000503000000000000" charset="0"/>
                      </a:rPr>
                      <m:t>+</m:t>
                    </m:r>
                    <m:sSub>
                      <m:sSubPr>
                        <m:ctrlPr>
                          <a:rPr lang="en-US" altLang="zh-CN" sz="2200" i="1">
                            <a:latin typeface="Cambria Math" panose="02040503050406030204" pitchFamily="18" charset="0"/>
                            <a:cs typeface="DejaVu Math TeX Gyre" panose="02000503000000000000" charset="0"/>
                          </a:rPr>
                        </m:ctrlPr>
                      </m:sSubPr>
                      <m:e>
                        <m:r>
                          <a:rPr lang="en-US" altLang="zh-CN" sz="2200" i="1">
                            <a:latin typeface="DejaVu Math TeX Gyre" panose="02000503000000000000" charset="0"/>
                            <a:cs typeface="DejaVu Math TeX Gyre" panose="02000503000000000000" charset="0"/>
                          </a:rPr>
                          <m:t>𝑡</m:t>
                        </m:r>
                      </m:e>
                      <m:sub>
                        <m:r>
                          <a:rPr lang="en-US" altLang="zh-CN" sz="2200" i="1">
                            <a:latin typeface="DejaVu Math TeX Gyre" panose="02000503000000000000" charset="0"/>
                            <a:cs typeface="DejaVu Math TeX Gyre" panose="02000503000000000000" charset="0"/>
                          </a:rPr>
                          <m:t>2</m:t>
                        </m:r>
                      </m:sub>
                    </m:sSub>
                    <m:r>
                      <a:rPr lang="en-US" altLang="zh-CN" sz="2200" i="1">
                        <a:latin typeface="DejaVu Math TeX Gyre" panose="02000503000000000000" charset="0"/>
                        <a:cs typeface="DejaVu Math TeX Gyre" panose="02000503000000000000" charset="0"/>
                      </a:rPr>
                      <m:t>)</m:t>
                    </m:r>
                  </m:oMath>
                </a14:m>
                <a:r>
                  <a:rPr lang="en-US" altLang="zh-CN" sz="2200" b="0" dirty="0">
                    <a:latin typeface="Arial" panose="020B0604020202090204"/>
                    <a:cs typeface="Arial" panose="020B0604020202090204"/>
                  </a:rPr>
                  <a:t>, where the speedup ratio </a:t>
                </a:r>
                <a14:m>
                  <m:oMath xmlns:m="http://schemas.openxmlformats.org/officeDocument/2006/math">
                    <m:r>
                      <a:rPr lang="en-US" altLang="zh-CN" sz="2200" b="0" i="1">
                        <a:latin typeface="DejaVu Math TeX Gyre" panose="02000503000000000000" charset="0"/>
                        <a:cs typeface="DejaVu Math TeX Gyre" panose="02000503000000000000" charset="0"/>
                      </a:rPr>
                      <m:t>0&lt;</m:t>
                    </m:r>
                    <m:r>
                      <a:rPr lang="en-US" altLang="zh-CN" sz="2200" b="0" i="1" smtClean="0">
                        <a:latin typeface="DejaVu Math TeX Gyre" panose="02000503000000000000" charset="0"/>
                        <a:cs typeface="DejaVu Math TeX Gyre" panose="02000503000000000000" charset="0"/>
                      </a:rPr>
                      <m:t>𝜁</m:t>
                    </m:r>
                    <m:r>
                      <a:rPr lang="en-US" altLang="zh-CN" sz="2200" b="0" i="1">
                        <a:latin typeface="DejaVu Math TeX Gyre" panose="02000503000000000000" charset="0"/>
                        <a:cs typeface="DejaVu Math TeX Gyre" panose="02000503000000000000" charset="0"/>
                      </a:rPr>
                      <m:t>&lt;1</m:t>
                    </m:r>
                  </m:oMath>
                </a14:m>
                <a:r>
                  <a:rPr lang="en-US" altLang="zh-CN" sz="2200" b="0" dirty="0">
                    <a:latin typeface="Arial" panose="020B0604020202090204"/>
                    <a:cs typeface="Arial" panose="020B0604020202090204"/>
                  </a:rPr>
                  <a:t>.</a:t>
                </a:r>
              </a:p>
              <a:p>
                <a:pPr marL="355600" marR="5080" indent="-342900">
                  <a:lnSpc>
                    <a:spcPct val="100000"/>
                  </a:lnSpc>
                  <a:buChar char="•"/>
                  <a:tabLst>
                    <a:tab pos="355600" algn="l"/>
                  </a:tabLst>
                </a:pPr>
                <a:endParaRPr lang="en-US" altLang="zh-CN" sz="2200" b="0" dirty="0">
                  <a:latin typeface="Arial" panose="020B0604020202090204"/>
                  <a:cs typeface="Arial" panose="020B0604020202090204"/>
                </a:endParaRPr>
              </a:p>
              <a:p>
                <a:pPr marL="355600" marR="5080" indent="-342900">
                  <a:lnSpc>
                    <a:spcPct val="100000"/>
                  </a:lnSpc>
                  <a:buChar char="•"/>
                  <a:tabLst>
                    <a:tab pos="355600" algn="l"/>
                  </a:tabLst>
                </a:pPr>
                <a:r>
                  <a:rPr lang="en-US" altLang="zh-CN" sz="2200" b="0" dirty="0">
                    <a:latin typeface="Arial" panose="020B0604020202090204"/>
                    <a:cs typeface="Arial" panose="020B0604020202090204"/>
                  </a:rPr>
                  <a:t>Without loss of generality, we use the function </a:t>
                </a:r>
                <a14:m>
                  <m:oMath xmlns:m="http://schemas.openxmlformats.org/officeDocument/2006/math">
                    <m:r>
                      <a:rPr lang="en-US" altLang="zh-CN" sz="2200" i="1">
                        <a:latin typeface="DejaVu Math TeX Gyre" panose="02000503000000000000" charset="0"/>
                        <a:cs typeface="DejaVu Math TeX Gyre" panose="02000503000000000000" charset="0"/>
                      </a:rPr>
                      <m:t>𝜁</m:t>
                    </m:r>
                    <m:r>
                      <a:rPr lang="en-US" altLang="zh-CN" sz="2200" i="1">
                        <a:latin typeface="DejaVu Math TeX Gyre" panose="02000503000000000000" charset="0"/>
                        <a:cs typeface="DejaVu Math TeX Gyre" panose="02000503000000000000" charset="0"/>
                      </a:rPr>
                      <m:t>(</m:t>
                    </m:r>
                    <m:r>
                      <a:rPr lang="en-US" altLang="zh-CN" sz="2200" i="1">
                        <a:latin typeface="DejaVu Math TeX Gyre" panose="02000503000000000000" charset="0"/>
                        <a:cs typeface="DejaVu Math TeX Gyre" panose="02000503000000000000" charset="0"/>
                      </a:rPr>
                      <m:t>𝒙</m:t>
                    </m:r>
                    <m:r>
                      <a:rPr lang="en-US" altLang="zh-CN" sz="2200" b="1" i="1">
                        <a:latin typeface="DejaVu Math TeX Gyre" panose="02000503000000000000" charset="0"/>
                        <a:cs typeface="DejaVu Math TeX Gyre" panose="02000503000000000000" charset="0"/>
                      </a:rPr>
                      <m:t>⋅</m:t>
                    </m:r>
                    <m:sSub>
                      <m:sSubPr>
                        <m:ctrlPr>
                          <a:rPr lang="en-US" altLang="zh-CN" sz="2200" i="1">
                            <a:latin typeface="Cambria Math" panose="02040503050406030204" pitchFamily="18" charset="0"/>
                            <a:cs typeface="DejaVu Math TeX Gyre" panose="02000503000000000000" charset="0"/>
                          </a:rPr>
                        </m:ctrlPr>
                      </m:sSubPr>
                      <m:e>
                        <m:r>
                          <a:rPr lang="en-US" altLang="zh-CN" sz="2200" i="1">
                            <a:latin typeface="DejaVu Math TeX Gyre" panose="02000503000000000000" charset="0"/>
                            <a:cs typeface="DejaVu Math TeX Gyre" panose="02000503000000000000" charset="0"/>
                          </a:rPr>
                          <m:t>𝟏</m:t>
                        </m:r>
                      </m:e>
                      <m:sub>
                        <m:r>
                          <a:rPr lang="en-US" altLang="zh-CN" sz="2200" i="1">
                            <a:latin typeface="DejaVu Math TeX Gyre" panose="02000503000000000000" charset="0"/>
                            <a:cs typeface="DejaVu Math TeX Gyre" panose="02000503000000000000" charset="0"/>
                          </a:rPr>
                          <m:t>𝑵</m:t>
                        </m:r>
                      </m:sub>
                    </m:sSub>
                    <m:r>
                      <a:rPr lang="en-US" altLang="zh-CN" sz="2200" i="1">
                        <a:latin typeface="DejaVu Math TeX Gyre" panose="02000503000000000000" charset="0"/>
                        <a:cs typeface="DejaVu Math TeX Gyre" panose="02000503000000000000" charset="0"/>
                      </a:rPr>
                      <m:t>)</m:t>
                    </m:r>
                  </m:oMath>
                </a14:m>
                <a:r>
                  <a:rPr lang="en-US" altLang="zh-CN" sz="2200" b="0" dirty="0">
                    <a:latin typeface="Arial" panose="020B0604020202090204"/>
                    <a:cs typeface="Arial" panose="020B0604020202090204"/>
                  </a:rPr>
                  <a:t> to represent this speedup ratio, focusing primarily on the impact of the workload on this ratio.</a:t>
                </a:r>
              </a:p>
              <a:p>
                <a:pPr marL="355600" marR="5080" indent="-342900">
                  <a:lnSpc>
                    <a:spcPct val="100000"/>
                  </a:lnSpc>
                  <a:buChar char="•"/>
                  <a:tabLst>
                    <a:tab pos="355600" algn="l"/>
                  </a:tabLst>
                </a:pPr>
                <a:endParaRPr lang="en-US" altLang="zh-CN" sz="2200" b="0" dirty="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dirty="0">
                  <a:latin typeface="Arial" panose="020B0604020202090204" pitchFamily="34" charset="0"/>
                  <a:cs typeface="Arial" panose="020B0604020202090204" pitchFamily="34" charset="0"/>
                </a:endParaRPr>
              </a:p>
            </p:txBody>
          </p:sp>
        </mc:Choice>
        <mc:Fallback>
          <p:sp>
            <p:nvSpPr>
              <p:cNvPr id="2" name="object 3"/>
              <p:cNvSpPr txBox="1">
                <a:spLocks noGrp="1" noRot="1" noChangeAspect="1" noMove="1" noResize="1" noEditPoints="1" noAdjustHandles="1" noChangeArrowheads="1" noChangeShapeType="1" noTextEdit="1"/>
              </p:cNvSpPr>
              <p:nvPr>
                <p:ph type="body" idx="1"/>
              </p:nvPr>
            </p:nvSpPr>
            <p:spPr>
              <a:xfrm>
                <a:off x="914400" y="2282825"/>
                <a:ext cx="10181590" cy="3736340"/>
              </a:xfrm>
              <a:prstGeom prst="rect">
                <a:avLst/>
              </a:prstGeom>
              <a:blipFill>
                <a:blip r:embed="rId3"/>
                <a:stretch>
                  <a:fillRect l="-1437" r="-2036"/>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altLang="zh-CN" dirty="0"/>
              <a:t>Extension</a:t>
            </a:r>
            <a:r>
              <a:rPr dirty="0"/>
              <a:t>:</a:t>
            </a:r>
            <a:r>
              <a:rPr spc="-45" dirty="0"/>
              <a:t> </a:t>
            </a:r>
            <a:r>
              <a:rPr lang="en-US" spc="-45" dirty="0"/>
              <a:t>Gradient </a:t>
            </a:r>
            <a:r>
              <a:rPr lang="en-US" altLang="zh-CN" spc="-45" dirty="0">
                <a:sym typeface="+mn-ea"/>
              </a:rPr>
              <a:t>Computation</a:t>
            </a:r>
            <a:endParaRPr lang="en-US" spc="-45" dirty="0"/>
          </a:p>
        </p:txBody>
      </p:sp>
      <p:sp>
        <p:nvSpPr>
          <p:cNvPr id="4" name="object 4"/>
          <p:cNvSpPr txBox="1"/>
          <p:nvPr/>
        </p:nvSpPr>
        <p:spPr>
          <a:xfrm>
            <a:off x="903590" y="1392428"/>
            <a:ext cx="9913620" cy="381635"/>
          </a:xfrm>
          <a:prstGeom prst="rect">
            <a:avLst/>
          </a:prstGeom>
        </p:spPr>
        <p:txBody>
          <a:bodyPr vert="horz" wrap="square" lIns="0" tIns="12700" rIns="0" bIns="0" rtlCol="0">
            <a:spAutoFit/>
          </a:bodyPr>
          <a:lstStyle/>
          <a:p>
            <a:pPr marL="12700">
              <a:lnSpc>
                <a:spcPct val="100000"/>
              </a:lnSpc>
              <a:spcBef>
                <a:spcPts val="100"/>
              </a:spcBef>
            </a:pPr>
            <a:r>
              <a:rPr lang="en-US" altLang="zh-CN" sz="2400">
                <a:latin typeface="Arial" panose="020B0604020202090204"/>
                <a:cs typeface="Arial" panose="020B0604020202090204"/>
              </a:rPr>
              <a:t>Estimate the gradient of the matching algorithm via zero-order methods.</a:t>
            </a:r>
          </a:p>
        </p:txBody>
      </p:sp>
      <p:pic>
        <p:nvPicPr>
          <p:cNvPr id="6" name="图片 5" descr="截屏2025-09-03 20.59.59"/>
          <p:cNvPicPr>
            <a:picLocks noChangeAspect="1"/>
          </p:cNvPicPr>
          <p:nvPr/>
        </p:nvPicPr>
        <p:blipFill>
          <a:blip r:embed="rId3"/>
          <a:stretch>
            <a:fillRect/>
          </a:stretch>
        </p:blipFill>
        <p:spPr>
          <a:xfrm>
            <a:off x="2825115" y="2204720"/>
            <a:ext cx="6542405" cy="3346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altLang="zh-CN" dirty="0"/>
              <a:t>Experimental Setup</a:t>
            </a:r>
          </a:p>
        </p:txBody>
      </p:sp>
      <p:sp>
        <p:nvSpPr>
          <p:cNvPr id="5" name="object 3"/>
          <p:cNvSpPr txBox="1">
            <a:spLocks noGrp="1"/>
          </p:cNvSpPr>
          <p:nvPr>
            <p:ph type="body" idx="1"/>
          </p:nvPr>
        </p:nvSpPr>
        <p:spPr>
          <a:xfrm>
            <a:off x="914400" y="1295400"/>
            <a:ext cx="10181590" cy="4413885"/>
          </a:xfrm>
          <a:prstGeom prst="rect">
            <a:avLst/>
          </a:prstGeom>
        </p:spPr>
        <p:txBody>
          <a:bodyPr vert="horz" wrap="square" lIns="0" tIns="12700" rIns="0" bIns="0" rtlCol="0">
            <a:spAutoFit/>
          </a:bodyPr>
          <a:lstStyle/>
          <a:p>
            <a:pPr marL="12700">
              <a:lnSpc>
                <a:spcPct val="100000"/>
              </a:lnSpc>
              <a:spcBef>
                <a:spcPts val="100"/>
              </a:spcBef>
            </a:pPr>
            <a:endParaRPr lang="en-US" altLang="zh-CN" sz="2200" b="0"/>
          </a:p>
          <a:p>
            <a:pPr marL="355600" marR="5080" indent="-342900">
              <a:lnSpc>
                <a:spcPct val="100000"/>
              </a:lnSpc>
              <a:buChar char="•"/>
              <a:tabLst>
                <a:tab pos="355600" algn="l"/>
              </a:tabLst>
            </a:pPr>
            <a:r>
              <a:rPr lang="en-US" altLang="zh-CN" sz="2200" b="0"/>
              <a:t>Dataset: Xirang platform logs.</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r>
              <a:rPr lang="en-US" altLang="zh-CN" sz="2200" b="0"/>
              <a:t>Models: GNN for task features, predictors with FC layers.</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r>
              <a:rPr lang="en-US" altLang="zh-CN" sz="2200" b="0"/>
              <a:t>Metrics: Regret, Reliability, Utilization.</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r>
              <a:rPr lang="en-US" altLang="zh-CN" sz="2200" b="0"/>
              <a:t>Baselines: TAM, TSM, UCB, MFCP-AD, MFCP-FG.</a:t>
            </a: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dirty="0">
              <a:latin typeface="Arial" panose="020B0604020202090204" pitchFamily="34" charset="0"/>
              <a:cs typeface="Arial" panose="020B060402020209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altLang="zh-CN" dirty="0"/>
              <a:t>Ablation Study</a:t>
            </a:r>
          </a:p>
        </p:txBody>
      </p:sp>
      <p:sp>
        <p:nvSpPr>
          <p:cNvPr id="5" name="object 3"/>
          <p:cNvSpPr txBox="1">
            <a:spLocks noGrp="1"/>
          </p:cNvSpPr>
          <p:nvPr>
            <p:ph type="body" idx="1"/>
          </p:nvPr>
        </p:nvSpPr>
        <p:spPr>
          <a:xfrm>
            <a:off x="914400" y="1295400"/>
            <a:ext cx="10181590" cy="4075430"/>
          </a:xfrm>
          <a:prstGeom prst="rect">
            <a:avLst/>
          </a:prstGeom>
        </p:spPr>
        <p:txBody>
          <a:bodyPr vert="horz" wrap="square" lIns="0" tIns="12700" rIns="0" bIns="0" rtlCol="0">
            <a:spAutoFit/>
          </a:bodyPr>
          <a:lstStyle/>
          <a:p>
            <a:pPr marL="12700">
              <a:lnSpc>
                <a:spcPct val="100000"/>
              </a:lnSpc>
              <a:spcBef>
                <a:spcPts val="100"/>
              </a:spcBef>
            </a:pPr>
            <a:endParaRPr lang="en-US" altLang="zh-CN" sz="2200" b="0"/>
          </a:p>
          <a:p>
            <a:pPr marL="355600" marR="5080" indent="-342900">
              <a:lnSpc>
                <a:spcPct val="100000"/>
              </a:lnSpc>
              <a:buChar char="•"/>
              <a:tabLst>
                <a:tab pos="355600" algn="l"/>
              </a:tabLst>
            </a:pPr>
            <a:r>
              <a:rPr lang="en-US" altLang="zh-CN" sz="2200" b="0"/>
              <a:t>Linear vs. max loss.</a:t>
            </a:r>
          </a:p>
          <a:p>
            <a:pPr marL="355600" marR="5080" indent="-342900">
              <a:lnSpc>
                <a:spcPct val="100000"/>
              </a:lnSpc>
              <a:buChar char="•"/>
              <a:tabLst>
                <a:tab pos="355600" algn="l"/>
              </a:tabLst>
            </a:pPr>
            <a:endParaRPr lang="en-US" altLang="zh-CN" sz="2200" b="0"/>
          </a:p>
          <a:p>
            <a:pPr marL="355600" marR="5080" indent="-342900">
              <a:lnSpc>
                <a:spcPct val="100000"/>
              </a:lnSpc>
              <a:buChar char="•"/>
              <a:tabLst>
                <a:tab pos="355600" algn="l"/>
              </a:tabLst>
            </a:pPr>
            <a:r>
              <a:rPr lang="en-US" altLang="zh-CN" sz="2200" b="0"/>
              <a:t>Hard vs. soft penalty.</a:t>
            </a:r>
          </a:p>
          <a:p>
            <a:pPr marL="355600" marR="5080" indent="-342900">
              <a:lnSpc>
                <a:spcPct val="100000"/>
              </a:lnSpc>
              <a:buChar char="•"/>
              <a:tabLst>
                <a:tab pos="355600" algn="l"/>
              </a:tabLst>
            </a:pPr>
            <a:endParaRPr lang="en-US" altLang="zh-CN" sz="2200" b="0"/>
          </a:p>
          <a:p>
            <a:pPr marL="355600" marR="5080" indent="-342900">
              <a:lnSpc>
                <a:spcPct val="100000"/>
              </a:lnSpc>
              <a:buChar char="•"/>
              <a:tabLst>
                <a:tab pos="355600" algn="l"/>
              </a:tabLst>
            </a:pPr>
            <a:r>
              <a:rPr lang="en-US" altLang="zh-CN" sz="2200" b="0"/>
              <a:t>Gradient computation vs. zeroth-order estimation.</a:t>
            </a:r>
            <a:endParaRPr lang="en-US" altLang="zh-CN" sz="1650" b="0"/>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2" name="图片 1" descr="截屏2025-09-03 22.47.55"/>
          <p:cNvPicPr>
            <a:picLocks noChangeAspect="1"/>
          </p:cNvPicPr>
          <p:nvPr/>
        </p:nvPicPr>
        <p:blipFill>
          <a:blip r:embed="rId3"/>
          <a:stretch>
            <a:fillRect/>
          </a:stretch>
        </p:blipFill>
        <p:spPr>
          <a:xfrm>
            <a:off x="2895600" y="3657600"/>
            <a:ext cx="6130290" cy="2647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p:nvPr>
        </p:nvSpPr>
        <p:spPr>
          <a:xfrm>
            <a:off x="903590" y="395732"/>
            <a:ext cx="9754235" cy="566420"/>
          </a:xfrm>
          <a:prstGeom prst="rect">
            <a:avLst/>
          </a:prstGeom>
        </p:spPr>
        <p:txBody>
          <a:bodyPr vert="horz" wrap="square" lIns="0" tIns="12700" rIns="0" bIns="0" rtlCol="0">
            <a:spAutoFit/>
          </a:bodyPr>
          <a:lstStyle/>
          <a:p>
            <a:pPr marL="12700">
              <a:lnSpc>
                <a:spcPct val="100000"/>
              </a:lnSpc>
              <a:spcBef>
                <a:spcPts val="100"/>
              </a:spcBef>
            </a:pPr>
            <a:r>
              <a:rPr lang="en-US" dirty="0">
                <a:latin typeface="+mj-lt"/>
                <a:cs typeface="+mj-lt"/>
                <a:sym typeface="+mn-ea"/>
              </a:rPr>
              <a:t>Contents</a:t>
            </a:r>
            <a:endParaRPr lang="en-US" altLang="zh-CN">
              <a:sym typeface="+mn-ea"/>
            </a:endParaRPr>
          </a:p>
        </p:txBody>
      </p:sp>
      <p:sp>
        <p:nvSpPr>
          <p:cNvPr id="9" name="序号"/>
          <p:cNvSpPr txBox="1"/>
          <p:nvPr>
            <p:custDataLst>
              <p:tags r:id="rId1"/>
            </p:custDataLst>
          </p:nvPr>
        </p:nvSpPr>
        <p:spPr>
          <a:xfrm>
            <a:off x="1276985" y="2271374"/>
            <a:ext cx="758169" cy="915777"/>
          </a:xfrm>
          <a:prstGeom prst="rect">
            <a:avLst/>
          </a:prstGeom>
          <a:noFill/>
        </p:spPr>
        <p:txBody>
          <a:bodyPr wrap="none" lIns="0" tIns="0" rIns="0" bIns="0" rtlCol="0" anchor="t" anchorCtr="0">
            <a:noAutofit/>
          </a:bodyPr>
          <a:lstStyle/>
          <a:p>
            <a:pPr algn="r">
              <a:lnSpc>
                <a:spcPct val="100000"/>
              </a:lnSpc>
            </a:pPr>
            <a:r>
              <a:rPr lang="en-US" sz="3600" b="1" dirty="0">
                <a:solidFill>
                  <a:schemeClr val="accent1"/>
                </a:solidFill>
                <a:latin typeface="+mj-lt"/>
                <a:cs typeface="+mj-lt"/>
                <a:sym typeface="+mn-ea"/>
              </a:rPr>
              <a:t>01</a:t>
            </a:r>
          </a:p>
        </p:txBody>
      </p:sp>
      <p:sp>
        <p:nvSpPr>
          <p:cNvPr id="5" name="项标题"/>
          <p:cNvSpPr txBox="1"/>
          <p:nvPr>
            <p:custDataLst>
              <p:tags r:id="rId2"/>
            </p:custDataLst>
          </p:nvPr>
        </p:nvSpPr>
        <p:spPr>
          <a:xfrm>
            <a:off x="2234705" y="2311411"/>
            <a:ext cx="3907779" cy="887178"/>
          </a:xfrm>
          <a:prstGeom prst="rect">
            <a:avLst/>
          </a:prstGeom>
          <a:noFill/>
        </p:spPr>
        <p:txBody>
          <a:bodyPr wrap="square" lIns="0" tIns="0" rIns="0" bIns="0" rtlCol="0" anchor="t" anchorCtr="0">
            <a:noAutofit/>
          </a:bodyPr>
          <a:lstStyle/>
          <a:p>
            <a:pPr>
              <a:lnSpc>
                <a:spcPct val="100000"/>
              </a:lnSpc>
            </a:pPr>
            <a:r>
              <a:rPr lang="en-US" altLang="en-US" sz="2800" spc="300" dirty="0">
                <a:solidFill>
                  <a:schemeClr val="tx1">
                    <a:lumMod val="85000"/>
                    <a:lumOff val="15000"/>
                  </a:schemeClr>
                </a:solidFill>
                <a:latin typeface="+mj-lt"/>
                <a:cs typeface="+mj-lt"/>
                <a:sym typeface="+mn-ea"/>
              </a:rPr>
              <a:t>Background.</a:t>
            </a:r>
          </a:p>
        </p:txBody>
      </p:sp>
      <p:sp>
        <p:nvSpPr>
          <p:cNvPr id="6" name="序号"/>
          <p:cNvSpPr txBox="1"/>
          <p:nvPr>
            <p:custDataLst>
              <p:tags r:id="rId3"/>
            </p:custDataLst>
          </p:nvPr>
        </p:nvSpPr>
        <p:spPr>
          <a:xfrm>
            <a:off x="6607046" y="2259934"/>
            <a:ext cx="758169" cy="915777"/>
          </a:xfrm>
          <a:prstGeom prst="rect">
            <a:avLst/>
          </a:prstGeom>
          <a:noFill/>
        </p:spPr>
        <p:txBody>
          <a:bodyPr wrap="none" lIns="0" tIns="0" rIns="0" bIns="0" rtlCol="0" anchor="t" anchorCtr="0">
            <a:noAutofit/>
          </a:bodyPr>
          <a:lstStyle/>
          <a:p>
            <a:pPr algn="r">
              <a:lnSpc>
                <a:spcPct val="100000"/>
              </a:lnSpc>
            </a:pPr>
            <a:r>
              <a:rPr lang="en-US" sz="3600" b="1" dirty="0">
                <a:solidFill>
                  <a:schemeClr val="accent1"/>
                </a:solidFill>
                <a:latin typeface="+mj-lt"/>
                <a:cs typeface="+mj-lt"/>
                <a:sym typeface="+mn-ea"/>
              </a:rPr>
              <a:t>02</a:t>
            </a:r>
          </a:p>
        </p:txBody>
      </p:sp>
      <p:sp>
        <p:nvSpPr>
          <p:cNvPr id="7" name="项标题"/>
          <p:cNvSpPr txBox="1"/>
          <p:nvPr>
            <p:custDataLst>
              <p:tags r:id="rId4"/>
            </p:custDataLst>
          </p:nvPr>
        </p:nvSpPr>
        <p:spPr>
          <a:xfrm>
            <a:off x="7564766" y="2299972"/>
            <a:ext cx="3907779" cy="887178"/>
          </a:xfrm>
          <a:prstGeom prst="rect">
            <a:avLst/>
          </a:prstGeom>
          <a:noFill/>
        </p:spPr>
        <p:txBody>
          <a:bodyPr wrap="square" lIns="0" tIns="0" rIns="0" bIns="0" rtlCol="0" anchor="t" anchorCtr="0">
            <a:noAutofit/>
          </a:bodyPr>
          <a:lstStyle/>
          <a:p>
            <a:pPr>
              <a:lnSpc>
                <a:spcPct val="100000"/>
              </a:lnSpc>
            </a:pPr>
            <a:r>
              <a:rPr lang="en-US" altLang="en-US" sz="2800" spc="300" dirty="0">
                <a:solidFill>
                  <a:schemeClr val="tx1">
                    <a:lumMod val="85000"/>
                    <a:lumOff val="15000"/>
                  </a:schemeClr>
                </a:solidFill>
                <a:latin typeface="+mj-lt"/>
                <a:cs typeface="+mj-lt"/>
                <a:sym typeface="+mn-ea"/>
              </a:rPr>
              <a:t>Problem Definition.</a:t>
            </a:r>
          </a:p>
        </p:txBody>
      </p:sp>
      <p:sp>
        <p:nvSpPr>
          <p:cNvPr id="15" name="序号"/>
          <p:cNvSpPr txBox="1"/>
          <p:nvPr>
            <p:custDataLst>
              <p:tags r:id="rId5"/>
            </p:custDataLst>
          </p:nvPr>
        </p:nvSpPr>
        <p:spPr>
          <a:xfrm>
            <a:off x="1276985" y="3408309"/>
            <a:ext cx="758169" cy="915777"/>
          </a:xfrm>
          <a:prstGeom prst="rect">
            <a:avLst/>
          </a:prstGeom>
          <a:noFill/>
        </p:spPr>
        <p:txBody>
          <a:bodyPr wrap="none" lIns="0" tIns="0" rIns="0" bIns="0" rtlCol="0" anchor="t" anchorCtr="0">
            <a:noAutofit/>
          </a:bodyPr>
          <a:lstStyle/>
          <a:p>
            <a:pPr algn="r">
              <a:lnSpc>
                <a:spcPct val="100000"/>
              </a:lnSpc>
            </a:pPr>
            <a:r>
              <a:rPr lang="en-US" sz="3600" b="1" dirty="0">
                <a:solidFill>
                  <a:schemeClr val="accent1"/>
                </a:solidFill>
                <a:latin typeface="+mj-lt"/>
                <a:cs typeface="+mj-lt"/>
                <a:sym typeface="+mn-ea"/>
              </a:rPr>
              <a:t>03</a:t>
            </a:r>
          </a:p>
        </p:txBody>
      </p:sp>
      <p:sp>
        <p:nvSpPr>
          <p:cNvPr id="16" name="项标题"/>
          <p:cNvSpPr txBox="1"/>
          <p:nvPr>
            <p:custDataLst>
              <p:tags r:id="rId6"/>
            </p:custDataLst>
          </p:nvPr>
        </p:nvSpPr>
        <p:spPr>
          <a:xfrm>
            <a:off x="2234705" y="3448347"/>
            <a:ext cx="3907779" cy="887178"/>
          </a:xfrm>
          <a:prstGeom prst="rect">
            <a:avLst/>
          </a:prstGeom>
          <a:noFill/>
        </p:spPr>
        <p:txBody>
          <a:bodyPr wrap="square" lIns="0" tIns="0" rIns="0" bIns="0" rtlCol="0" anchor="t" anchorCtr="0">
            <a:noAutofit/>
          </a:bodyPr>
          <a:lstStyle/>
          <a:p>
            <a:pPr>
              <a:lnSpc>
                <a:spcPct val="100000"/>
              </a:lnSpc>
            </a:pPr>
            <a:r>
              <a:rPr lang="en-US" altLang="en-US" sz="2800" spc="300" dirty="0">
                <a:solidFill>
                  <a:schemeClr val="tx1">
                    <a:lumMod val="85000"/>
                    <a:lumOff val="15000"/>
                  </a:schemeClr>
                </a:solidFill>
                <a:latin typeface="+mj-lt"/>
                <a:cs typeface="+mj-lt"/>
                <a:sym typeface="+mn-ea"/>
              </a:rPr>
              <a:t>System Design.</a:t>
            </a:r>
          </a:p>
        </p:txBody>
      </p:sp>
      <p:sp>
        <p:nvSpPr>
          <p:cNvPr id="17" name="序号"/>
          <p:cNvSpPr txBox="1"/>
          <p:nvPr>
            <p:custDataLst>
              <p:tags r:id="rId7"/>
            </p:custDataLst>
          </p:nvPr>
        </p:nvSpPr>
        <p:spPr>
          <a:xfrm>
            <a:off x="6607046" y="3396870"/>
            <a:ext cx="758169" cy="915777"/>
          </a:xfrm>
          <a:prstGeom prst="rect">
            <a:avLst/>
          </a:prstGeom>
          <a:noFill/>
        </p:spPr>
        <p:txBody>
          <a:bodyPr wrap="none" lIns="0" tIns="0" rIns="0" bIns="0" rtlCol="0" anchor="t" anchorCtr="0">
            <a:noAutofit/>
          </a:bodyPr>
          <a:lstStyle/>
          <a:p>
            <a:pPr algn="r">
              <a:lnSpc>
                <a:spcPct val="100000"/>
              </a:lnSpc>
            </a:pPr>
            <a:r>
              <a:rPr lang="en-US" sz="3600" b="1" dirty="0">
                <a:solidFill>
                  <a:schemeClr val="accent1"/>
                </a:solidFill>
                <a:latin typeface="+mj-lt"/>
                <a:cs typeface="+mj-lt"/>
                <a:sym typeface="+mn-ea"/>
              </a:rPr>
              <a:t>04</a:t>
            </a:r>
          </a:p>
        </p:txBody>
      </p:sp>
      <p:sp>
        <p:nvSpPr>
          <p:cNvPr id="18" name="项标题"/>
          <p:cNvSpPr txBox="1"/>
          <p:nvPr>
            <p:custDataLst>
              <p:tags r:id="rId8"/>
            </p:custDataLst>
          </p:nvPr>
        </p:nvSpPr>
        <p:spPr>
          <a:xfrm>
            <a:off x="7564766" y="3436907"/>
            <a:ext cx="3907779" cy="887178"/>
          </a:xfrm>
          <a:prstGeom prst="rect">
            <a:avLst/>
          </a:prstGeom>
          <a:noFill/>
        </p:spPr>
        <p:txBody>
          <a:bodyPr wrap="square" lIns="0" tIns="0" rIns="0" bIns="0" rtlCol="0" anchor="t" anchorCtr="0">
            <a:noAutofit/>
          </a:bodyPr>
          <a:lstStyle/>
          <a:p>
            <a:pPr>
              <a:lnSpc>
                <a:spcPct val="100000"/>
              </a:lnSpc>
            </a:pPr>
            <a:r>
              <a:rPr lang="en-US" altLang="en-US" sz="2800" spc="300" dirty="0">
                <a:solidFill>
                  <a:schemeClr val="tx1">
                    <a:lumMod val="85000"/>
                    <a:lumOff val="15000"/>
                  </a:schemeClr>
                </a:solidFill>
                <a:latin typeface="+mj-lt"/>
                <a:cs typeface="+mj-lt"/>
                <a:sym typeface="+mn-ea"/>
              </a:rPr>
              <a:t>Experiment.</a:t>
            </a:r>
          </a:p>
        </p:txBody>
      </p:sp>
      <p:sp>
        <p:nvSpPr>
          <p:cNvPr id="8" name="序号"/>
          <p:cNvSpPr txBox="1"/>
          <p:nvPr>
            <p:custDataLst>
              <p:tags r:id="rId9"/>
            </p:custDataLst>
          </p:nvPr>
        </p:nvSpPr>
        <p:spPr>
          <a:xfrm>
            <a:off x="1276985" y="4545245"/>
            <a:ext cx="758169" cy="915777"/>
          </a:xfrm>
          <a:prstGeom prst="rect">
            <a:avLst/>
          </a:prstGeom>
          <a:noFill/>
        </p:spPr>
        <p:txBody>
          <a:bodyPr wrap="none" lIns="0" tIns="0" rIns="0" bIns="0" rtlCol="0" anchor="t" anchorCtr="0">
            <a:noAutofit/>
          </a:bodyPr>
          <a:lstStyle/>
          <a:p>
            <a:pPr algn="r">
              <a:lnSpc>
                <a:spcPct val="100000"/>
              </a:lnSpc>
            </a:pPr>
            <a:r>
              <a:rPr lang="en-US" sz="3600" b="1" dirty="0">
                <a:solidFill>
                  <a:schemeClr val="accent1"/>
                </a:solidFill>
                <a:latin typeface="+mj-lt"/>
                <a:cs typeface="+mj-lt"/>
                <a:sym typeface="+mn-ea"/>
              </a:rPr>
              <a:t>05</a:t>
            </a:r>
          </a:p>
        </p:txBody>
      </p:sp>
      <p:sp>
        <p:nvSpPr>
          <p:cNvPr id="10" name="项标题"/>
          <p:cNvSpPr txBox="1"/>
          <p:nvPr>
            <p:custDataLst>
              <p:tags r:id="rId10"/>
            </p:custDataLst>
          </p:nvPr>
        </p:nvSpPr>
        <p:spPr>
          <a:xfrm>
            <a:off x="2234705" y="4585282"/>
            <a:ext cx="3907779" cy="887178"/>
          </a:xfrm>
          <a:prstGeom prst="rect">
            <a:avLst/>
          </a:prstGeom>
          <a:noFill/>
        </p:spPr>
        <p:txBody>
          <a:bodyPr wrap="square" lIns="0" tIns="0" rIns="0" bIns="0" rtlCol="0" anchor="t" anchorCtr="0">
            <a:noAutofit/>
          </a:bodyPr>
          <a:lstStyle/>
          <a:p>
            <a:pPr>
              <a:lnSpc>
                <a:spcPct val="100000"/>
              </a:lnSpc>
            </a:pPr>
            <a:r>
              <a:rPr lang="en-US" altLang="en-US" sz="2800" spc="300" dirty="0">
                <a:solidFill>
                  <a:schemeClr val="tx1">
                    <a:lumMod val="85000"/>
                    <a:lumOff val="15000"/>
                  </a:schemeClr>
                </a:solidFill>
                <a:latin typeface="+mj-lt"/>
                <a:cs typeface="+mj-lt"/>
                <a:sym typeface="+mn-ea"/>
              </a:rPr>
              <a:t>Conclusion.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altLang="zh-CN" dirty="0"/>
              <a:t>Overall Performance</a:t>
            </a:r>
          </a:p>
        </p:txBody>
      </p:sp>
      <p:sp>
        <p:nvSpPr>
          <p:cNvPr id="5" name="object 3"/>
          <p:cNvSpPr txBox="1">
            <a:spLocks noGrp="1"/>
          </p:cNvSpPr>
          <p:nvPr>
            <p:ph type="body" idx="1"/>
          </p:nvPr>
        </p:nvSpPr>
        <p:spPr>
          <a:xfrm>
            <a:off x="914400" y="1295400"/>
            <a:ext cx="10181590" cy="3397885"/>
          </a:xfrm>
          <a:prstGeom prst="rect">
            <a:avLst/>
          </a:prstGeom>
        </p:spPr>
        <p:txBody>
          <a:bodyPr vert="horz" wrap="square" lIns="0" tIns="12700" rIns="0" bIns="0" rtlCol="0">
            <a:spAutoFit/>
          </a:bodyPr>
          <a:lstStyle/>
          <a:p>
            <a:pPr marL="12700">
              <a:lnSpc>
                <a:spcPct val="100000"/>
              </a:lnSpc>
              <a:spcBef>
                <a:spcPts val="100"/>
              </a:spcBef>
            </a:pPr>
            <a:endParaRPr lang="en-US" altLang="zh-CN" sz="2200" b="0"/>
          </a:p>
          <a:p>
            <a:pPr marL="355600" marR="5080" indent="-342900">
              <a:lnSpc>
                <a:spcPct val="100000"/>
              </a:lnSpc>
              <a:buChar char="•"/>
              <a:tabLst>
                <a:tab pos="355600" algn="l"/>
              </a:tabLst>
            </a:pPr>
            <a:r>
              <a:rPr lang="en-US" altLang="zh-CN" sz="2200" b="0"/>
              <a:t>Results across different cluster combination settings.</a:t>
            </a:r>
          </a:p>
          <a:p>
            <a:pPr marL="355600" marR="5080" indent="-342900">
              <a:lnSpc>
                <a:spcPct val="100000"/>
              </a:lnSpc>
              <a:buChar char="•"/>
              <a:tabLst>
                <a:tab pos="355600" algn="l"/>
              </a:tabLst>
            </a:pPr>
            <a:endParaRPr lang="en-US" altLang="zh-CN" sz="2200" b="0"/>
          </a:p>
          <a:p>
            <a:pPr marL="355600" marR="5080" indent="-342900">
              <a:lnSpc>
                <a:spcPct val="100000"/>
              </a:lnSpc>
              <a:buChar char="•"/>
              <a:tabLst>
                <a:tab pos="355600" algn="l"/>
              </a:tabLst>
            </a:pPr>
            <a:r>
              <a:rPr lang="en-US" altLang="zh-CN" sz="2200" b="0"/>
              <a:t>MFCP achieves lowest regret, higher utilization.</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4" name="图片 3" descr="截屏2025-09-03 23.04.01"/>
          <p:cNvPicPr>
            <a:picLocks noChangeAspect="1"/>
          </p:cNvPicPr>
          <p:nvPr/>
        </p:nvPicPr>
        <p:blipFill>
          <a:blip r:embed="rId3"/>
          <a:stretch>
            <a:fillRect/>
          </a:stretch>
        </p:blipFill>
        <p:spPr>
          <a:xfrm>
            <a:off x="205105" y="3124200"/>
            <a:ext cx="11782425" cy="335407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altLang="zh-CN" dirty="0"/>
              <a:t>Scalability</a:t>
            </a:r>
          </a:p>
        </p:txBody>
      </p:sp>
      <p:sp>
        <p:nvSpPr>
          <p:cNvPr id="5" name="object 3"/>
          <p:cNvSpPr txBox="1">
            <a:spLocks noGrp="1"/>
          </p:cNvSpPr>
          <p:nvPr>
            <p:ph type="body" idx="1"/>
          </p:nvPr>
        </p:nvSpPr>
        <p:spPr>
          <a:xfrm>
            <a:off x="914400" y="1295400"/>
            <a:ext cx="10181590" cy="3397885"/>
          </a:xfrm>
          <a:prstGeom prst="rect">
            <a:avLst/>
          </a:prstGeom>
        </p:spPr>
        <p:txBody>
          <a:bodyPr vert="horz" wrap="square" lIns="0" tIns="12700" rIns="0" bIns="0" rtlCol="0">
            <a:spAutoFit/>
          </a:bodyPr>
          <a:lstStyle/>
          <a:p>
            <a:pPr marL="12700">
              <a:lnSpc>
                <a:spcPct val="100000"/>
              </a:lnSpc>
              <a:spcBef>
                <a:spcPts val="100"/>
              </a:spcBef>
            </a:pPr>
            <a:endParaRPr lang="en-US" altLang="zh-CN" sz="2200" b="0"/>
          </a:p>
          <a:p>
            <a:pPr marL="355600" marR="5080" indent="-342900">
              <a:lnSpc>
                <a:spcPct val="100000"/>
              </a:lnSpc>
              <a:buChar char="•"/>
              <a:tabLst>
                <a:tab pos="355600" algn="l"/>
              </a:tabLst>
            </a:pPr>
            <a:r>
              <a:rPr lang="en-US" altLang="zh-CN" sz="2200" b="0"/>
              <a:t>Performance with more tasks.</a:t>
            </a:r>
          </a:p>
          <a:p>
            <a:pPr marL="355600" marR="5080" indent="-342900">
              <a:lnSpc>
                <a:spcPct val="100000"/>
              </a:lnSpc>
              <a:buChar char="•"/>
              <a:tabLst>
                <a:tab pos="355600" algn="l"/>
              </a:tabLst>
            </a:pPr>
            <a:endParaRPr lang="en-US" altLang="zh-CN" sz="2200" b="0"/>
          </a:p>
          <a:p>
            <a:pPr marL="355600" marR="5080" indent="-342900">
              <a:lnSpc>
                <a:spcPct val="100000"/>
              </a:lnSpc>
              <a:buChar char="•"/>
              <a:tabLst>
                <a:tab pos="355600" algn="l"/>
              </a:tabLst>
            </a:pPr>
            <a:r>
              <a:rPr lang="en-US" altLang="zh-CN" sz="2200" b="0"/>
              <a:t>MFCP remains lowest regret with higher utilization.</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2" name="图片 1" descr="截屏2025-09-03 23.08.35"/>
          <p:cNvPicPr>
            <a:picLocks noChangeAspect="1"/>
          </p:cNvPicPr>
          <p:nvPr/>
        </p:nvPicPr>
        <p:blipFill>
          <a:blip r:embed="rId3"/>
          <a:stretch>
            <a:fillRect/>
          </a:stretch>
        </p:blipFill>
        <p:spPr>
          <a:xfrm>
            <a:off x="2501265" y="2971800"/>
            <a:ext cx="6508750" cy="36449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altLang="zh-CN" dirty="0"/>
              <a:t>Parallel Execution Scenario</a:t>
            </a:r>
          </a:p>
        </p:txBody>
      </p:sp>
      <p:sp>
        <p:nvSpPr>
          <p:cNvPr id="5" name="object 3"/>
          <p:cNvSpPr txBox="1">
            <a:spLocks noGrp="1"/>
          </p:cNvSpPr>
          <p:nvPr>
            <p:ph type="body" idx="1"/>
          </p:nvPr>
        </p:nvSpPr>
        <p:spPr>
          <a:xfrm>
            <a:off x="914400" y="1295400"/>
            <a:ext cx="10181590" cy="3736340"/>
          </a:xfrm>
          <a:prstGeom prst="rect">
            <a:avLst/>
          </a:prstGeom>
        </p:spPr>
        <p:txBody>
          <a:bodyPr vert="horz" wrap="square" lIns="0" tIns="12700" rIns="0" bIns="0" rtlCol="0">
            <a:spAutoFit/>
          </a:bodyPr>
          <a:lstStyle/>
          <a:p>
            <a:pPr marL="12700">
              <a:lnSpc>
                <a:spcPct val="100000"/>
              </a:lnSpc>
              <a:spcBef>
                <a:spcPts val="100"/>
              </a:spcBef>
            </a:pPr>
            <a:endParaRPr lang="en-US" altLang="zh-CN" sz="2200" b="0"/>
          </a:p>
          <a:p>
            <a:pPr marL="355600" marR="5080" indent="-342900">
              <a:lnSpc>
                <a:spcPct val="100000"/>
              </a:lnSpc>
              <a:buChar char="•"/>
              <a:tabLst>
                <a:tab pos="355600" algn="l"/>
              </a:tabLst>
            </a:pPr>
            <a:r>
              <a:rPr lang="en-US" altLang="zh-CN" sz="2200" b="0"/>
              <a:t>We modeled the speedup ratio in the form of an exponential decay curve to evaluate the method's performance under parallel task scenarios.</a:t>
            </a:r>
          </a:p>
          <a:p>
            <a:pPr marL="355600" marR="5080" indent="-342900">
              <a:lnSpc>
                <a:spcPct val="100000"/>
              </a:lnSpc>
              <a:buChar char="•"/>
              <a:tabLst>
                <a:tab pos="355600" algn="l"/>
              </a:tabLst>
            </a:pPr>
            <a:endParaRPr lang="en-US" altLang="zh-CN" sz="2200" b="0"/>
          </a:p>
          <a:p>
            <a:pPr marL="355600" marR="5080" indent="-342900">
              <a:lnSpc>
                <a:spcPct val="100000"/>
              </a:lnSpc>
              <a:buChar char="•"/>
              <a:tabLst>
                <a:tab pos="355600" algn="l"/>
              </a:tabLst>
            </a:pPr>
            <a:r>
              <a:rPr lang="en-US" altLang="zh-CN" sz="2200" b="0"/>
              <a:t>MFCP-FG outperforms baselines under non-convex conditions.</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4" name="图片 3" descr="截屏2025-09-03 23.10.06"/>
          <p:cNvPicPr>
            <a:picLocks noChangeAspect="1"/>
          </p:cNvPicPr>
          <p:nvPr/>
        </p:nvPicPr>
        <p:blipFill>
          <a:blip r:embed="rId3"/>
          <a:stretch>
            <a:fillRect/>
          </a:stretch>
        </p:blipFill>
        <p:spPr>
          <a:xfrm>
            <a:off x="2753995" y="3657600"/>
            <a:ext cx="6684645" cy="26606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903590" y="395732"/>
            <a:ext cx="9703435" cy="566420"/>
          </a:xfrm>
          <a:prstGeom prst="rect">
            <a:avLst/>
          </a:prstGeom>
        </p:spPr>
        <p:txBody>
          <a:bodyPr vert="horz" wrap="square" lIns="0" tIns="12700" rIns="0" bIns="0" rtlCol="0">
            <a:spAutoFit/>
          </a:bodyPr>
          <a:lstStyle/>
          <a:p>
            <a:pPr marL="12700">
              <a:lnSpc>
                <a:spcPct val="100000"/>
              </a:lnSpc>
              <a:spcBef>
                <a:spcPts val="100"/>
              </a:spcBef>
            </a:pPr>
            <a:r>
              <a:rPr lang="en-US" altLang="zh-CN" dirty="0"/>
              <a:t>Conclusion</a:t>
            </a:r>
          </a:p>
        </p:txBody>
      </p:sp>
      <p:sp>
        <p:nvSpPr>
          <p:cNvPr id="5" name="object 3"/>
          <p:cNvSpPr txBox="1">
            <a:spLocks noGrp="1"/>
          </p:cNvSpPr>
          <p:nvPr>
            <p:ph type="body" idx="1"/>
          </p:nvPr>
        </p:nvSpPr>
        <p:spPr>
          <a:xfrm>
            <a:off x="914400" y="1295400"/>
            <a:ext cx="10181590" cy="5429250"/>
          </a:xfrm>
          <a:prstGeom prst="rect">
            <a:avLst/>
          </a:prstGeom>
        </p:spPr>
        <p:txBody>
          <a:bodyPr vert="horz" wrap="square" lIns="0" tIns="12700" rIns="0" bIns="0" rtlCol="0">
            <a:spAutoFit/>
          </a:bodyPr>
          <a:lstStyle/>
          <a:p>
            <a:pPr marL="12700">
              <a:lnSpc>
                <a:spcPct val="100000"/>
              </a:lnSpc>
              <a:spcBef>
                <a:spcPts val="100"/>
              </a:spcBef>
            </a:pPr>
            <a:endParaRPr lang="en-US" altLang="zh-CN" sz="2200" b="0"/>
          </a:p>
          <a:p>
            <a:pPr marL="355600" marR="5080" indent="-342900">
              <a:lnSpc>
                <a:spcPct val="100000"/>
              </a:lnSpc>
              <a:buChar char="•"/>
              <a:tabLst>
                <a:tab pos="355600" algn="l"/>
              </a:tabLst>
            </a:pPr>
            <a:r>
              <a:rPr lang="en-US" altLang="zh-CN" sz="2200" b="0"/>
              <a:t>MFCP integrates prediction with matching, and forms it as </a:t>
            </a:r>
            <a:r>
              <a:rPr lang="en-US" altLang="zh-CN" sz="2200">
                <a:sym typeface="+mn-ea"/>
              </a:rPr>
              <a:t>a bi-level optimization problem.</a:t>
            </a:r>
            <a:endParaRPr lang="en-US" altLang="zh-CN" sz="2200" b="0"/>
          </a:p>
          <a:p>
            <a:pPr marL="355600" marR="5080" indent="-342900">
              <a:lnSpc>
                <a:spcPct val="100000"/>
              </a:lnSpc>
              <a:buChar char="•"/>
              <a:tabLst>
                <a:tab pos="355600" algn="l"/>
              </a:tabLst>
            </a:pPr>
            <a:endParaRPr lang="en-US" altLang="zh-CN" sz="2200" b="0"/>
          </a:p>
          <a:p>
            <a:pPr marL="355600" marR="5080" indent="-342900">
              <a:lnSpc>
                <a:spcPct val="100000"/>
              </a:lnSpc>
              <a:buChar char="•"/>
              <a:tabLst>
                <a:tab pos="355600" algn="l"/>
              </a:tabLst>
            </a:pPr>
            <a:r>
              <a:rPr lang="en-US" altLang="zh-CN" sz="2200" b="0">
                <a:latin typeface="Arial" panose="020B0604020202090204"/>
                <a:cs typeface="Arial" panose="020B0604020202090204"/>
              </a:rPr>
              <a:t>By computing </a:t>
            </a:r>
            <a:r>
              <a:rPr lang="en-US" altLang="zh-CN" sz="2200">
                <a:latin typeface="Arial Bold" panose="020B0604020202090204" charset="0"/>
                <a:cs typeface="Arial Bold" panose="020B0604020202090204" charset="0"/>
              </a:rPr>
              <a:t>the gradient of the optimal solution of the matching optimization problem with respect to its parameters</a:t>
            </a:r>
            <a:r>
              <a:rPr lang="en-US" altLang="zh-CN" sz="2200" b="0">
                <a:latin typeface="Arial" panose="020B0604020202090204"/>
                <a:cs typeface="Arial" panose="020B0604020202090204"/>
              </a:rPr>
              <a:t>, this lower-level optimization problem can be incorporated into the end-to-end training of the predictor.</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r>
              <a:rPr lang="en-US" altLang="zh-CN" sz="2200" b="0">
                <a:latin typeface="Arial" panose="020B0604020202090204"/>
                <a:cs typeface="Arial" panose="020B0604020202090204"/>
              </a:rPr>
              <a:t>For convex matching optimization problems, we can use the </a:t>
            </a:r>
            <a:r>
              <a:rPr lang="en-US" altLang="zh-CN" sz="2200">
                <a:latin typeface="Arial Bold" panose="020B0604020202090204" charset="0"/>
                <a:cs typeface="Arial Bold" panose="020B0604020202090204" charset="0"/>
              </a:rPr>
              <a:t>KKT conditions to compute the gradients</a:t>
            </a:r>
            <a:r>
              <a:rPr lang="en-US" altLang="zh-CN" sz="2200" b="0">
                <a:latin typeface="Arial" panose="020B0604020202090204"/>
                <a:cs typeface="Arial" panose="020B0604020202090204"/>
              </a:rPr>
              <a:t>, whereas for more complex non-convex optimization problems, we can employ</a:t>
            </a:r>
            <a:r>
              <a:rPr lang="en-US" altLang="zh-CN" sz="2200">
                <a:latin typeface="Arial Bold" panose="020B0604020202090204" charset="0"/>
                <a:cs typeface="Arial Bold" panose="020B0604020202090204" charset="0"/>
              </a:rPr>
              <a:t> zero-order gradient methods for estimation</a:t>
            </a:r>
            <a:r>
              <a:rPr lang="en-US" altLang="zh-CN" sz="2200" b="0">
                <a:latin typeface="Arial" panose="020B0604020202090204"/>
                <a:cs typeface="Arial" panose="020B0604020202090204"/>
              </a:rPr>
              <a:t>.</a:t>
            </a: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a:latin typeface="Arial" panose="020B0604020202090204"/>
              <a:cs typeface="Arial" panose="020B0604020202090204"/>
            </a:endParaRPr>
          </a:p>
          <a:p>
            <a:pPr marL="355600" marR="5080" indent="-342900">
              <a:lnSpc>
                <a:spcPct val="100000"/>
              </a:lnSpc>
              <a:buChar char="•"/>
              <a:tabLst>
                <a:tab pos="355600" algn="l"/>
              </a:tabLst>
            </a:pPr>
            <a:endParaRPr lang="en-US" altLang="zh-CN" sz="2200" b="0" dirty="0">
              <a:latin typeface="Arial" panose="020B0604020202090204" pitchFamily="34" charset="0"/>
              <a:cs typeface="Arial" panose="020B060402020209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7725" y="2742691"/>
            <a:ext cx="2875915" cy="756920"/>
          </a:xfrm>
          <a:prstGeom prst="rect">
            <a:avLst/>
          </a:prstGeom>
        </p:spPr>
        <p:txBody>
          <a:bodyPr vert="horz" wrap="square" lIns="0" tIns="12700" rIns="0" bIns="0" rtlCol="0">
            <a:spAutoFit/>
          </a:bodyPr>
          <a:lstStyle/>
          <a:p>
            <a:pPr marL="12700">
              <a:lnSpc>
                <a:spcPct val="100000"/>
              </a:lnSpc>
              <a:spcBef>
                <a:spcPts val="100"/>
              </a:spcBef>
            </a:pPr>
            <a:r>
              <a:rPr sz="4800" dirty="0"/>
              <a:t>Thank</a:t>
            </a:r>
            <a:r>
              <a:rPr sz="4800" spc="-130" dirty="0"/>
              <a:t> </a:t>
            </a:r>
            <a:r>
              <a:rPr sz="4800" spc="-25" dirty="0"/>
              <a:t>you</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文"/>
          <p:cNvSpPr txBox="1"/>
          <p:nvPr>
            <p:custDataLst>
              <p:tags r:id="rId2"/>
            </p:custDataLst>
          </p:nvPr>
        </p:nvSpPr>
        <p:spPr>
          <a:xfrm>
            <a:off x="838200" y="6248400"/>
            <a:ext cx="10462260" cy="399415"/>
          </a:xfrm>
          <a:prstGeom prst="rect">
            <a:avLst/>
          </a:prstGeom>
          <a:noFill/>
        </p:spPr>
        <p:txBody>
          <a:bodyPr wrap="square" lIns="90170" tIns="0" rIns="0" bIns="0" rtlCol="0" anchor="t" anchorCtr="0"/>
          <a:lstStyle/>
          <a:p>
            <a:pPr marL="0" lvl="0" algn="l">
              <a:lnSpc>
                <a:spcPct val="130000"/>
              </a:lnSpc>
              <a:buClrTx/>
              <a:buSzTx/>
              <a:buFontTx/>
            </a:pPr>
            <a:r>
              <a:rPr lang="zh-CN" altLang="en-US" sz="1000" spc="130" dirty="0">
                <a:solidFill>
                  <a:schemeClr val="tx1">
                    <a:lumMod val="85000"/>
                    <a:lumOff val="15000"/>
                  </a:schemeClr>
                </a:solidFill>
                <a:latin typeface="+mn-ea"/>
                <a:cs typeface="+mn-ea"/>
                <a:sym typeface="+mn-ea"/>
              </a:rPr>
              <a:t>[1 ]J. Sevilla, L. Heim, A. Ho, T. Besiroglu, M. Hobbhahn and P. Villalobos, “Compute Trends Across Three Eras of Machine Learning,” 2022 International Joint Conference on Neural Networks (IJCNN), Padua, Italy, 2022, pp. 1-8, doi: 10.1109/IJCNN55064.2022.9891914.</a:t>
            </a:r>
          </a:p>
        </p:txBody>
      </p:sp>
      <p:sp>
        <p:nvSpPr>
          <p:cNvPr id="3" name="圆角矩形 2"/>
          <p:cNvSpPr/>
          <p:nvPr>
            <p:custDataLst>
              <p:tags r:id="rId3"/>
            </p:custDataLst>
          </p:nvPr>
        </p:nvSpPr>
        <p:spPr>
          <a:xfrm>
            <a:off x="740410" y="2337435"/>
            <a:ext cx="7154545" cy="3514090"/>
          </a:xfrm>
          <a:prstGeom prst="roundRect">
            <a:avLst>
              <a:gd name="adj" fmla="val 4550"/>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2" name="图片 11" descr="E:/设计图片素材3/nikolett-emmert-qu6MLBnXcIA-unsplash.jpgnikolett-emmert-qu6MLBnXcIA-unsplash"/>
          <p:cNvPicPr>
            <a:picLocks noChangeAspect="1"/>
          </p:cNvPicPr>
          <p:nvPr>
            <p:custDataLst>
              <p:tags r:id="rId4"/>
            </p:custDataLst>
          </p:nvPr>
        </p:nvPicPr>
        <p:blipFill>
          <a:blip r:embed="rId7">
            <a:lum contrast="6000"/>
          </a:blip>
          <a:srcRect l="97" r="311"/>
          <a:stretch>
            <a:fillRect/>
          </a:stretch>
        </p:blipFill>
        <p:spPr>
          <a:xfrm>
            <a:off x="990600" y="1447800"/>
            <a:ext cx="7400290" cy="4177665"/>
          </a:xfrm>
          <a:custGeom>
            <a:avLst/>
            <a:gdLst/>
            <a:ahLst/>
            <a:cxnLst>
              <a:cxn ang="3">
                <a:pos x="hc" y="t"/>
              </a:cxn>
              <a:cxn ang="cd2">
                <a:pos x="l" y="vc"/>
              </a:cxn>
              <a:cxn ang="cd4">
                <a:pos x="hc" y="b"/>
              </a:cxn>
              <a:cxn ang="0">
                <a:pos x="r" y="vc"/>
              </a:cxn>
            </a:cxnLst>
            <a:rect l="l" t="t" r="r" b="b"/>
            <a:pathLst>
              <a:path w="9102" h="6008">
                <a:moveTo>
                  <a:pt x="245" y="0"/>
                </a:moveTo>
                <a:lnTo>
                  <a:pt x="8857" y="0"/>
                </a:lnTo>
                <a:cubicBezTo>
                  <a:pt x="8992" y="0"/>
                  <a:pt x="9102" y="110"/>
                  <a:pt x="9102" y="245"/>
                </a:cubicBezTo>
                <a:lnTo>
                  <a:pt x="9102" y="5763"/>
                </a:lnTo>
                <a:cubicBezTo>
                  <a:pt x="9102" y="5898"/>
                  <a:pt x="8992" y="6008"/>
                  <a:pt x="8857" y="6008"/>
                </a:cubicBezTo>
                <a:lnTo>
                  <a:pt x="245" y="6008"/>
                </a:lnTo>
                <a:cubicBezTo>
                  <a:pt x="110" y="6008"/>
                  <a:pt x="0" y="5898"/>
                  <a:pt x="0" y="5763"/>
                </a:cubicBezTo>
                <a:lnTo>
                  <a:pt x="0" y="245"/>
                </a:lnTo>
                <a:cubicBezTo>
                  <a:pt x="0" y="110"/>
                  <a:pt x="110" y="0"/>
                  <a:pt x="245" y="0"/>
                </a:cubicBezTo>
                <a:close/>
              </a:path>
            </a:pathLst>
          </a:custGeom>
          <a:solidFill>
            <a:schemeClr val="accent1">
              <a:alpha val="15000"/>
            </a:schemeClr>
          </a:solidFill>
          <a:ln w="34925" cmpd="sng">
            <a:solidFill>
              <a:srgbClr val="FFFFFF"/>
            </a:solidFill>
            <a:prstDash val="solid"/>
          </a:ln>
        </p:spPr>
      </p:pic>
      <p:sp>
        <p:nvSpPr>
          <p:cNvPr id="19" name="object 19"/>
          <p:cNvSpPr txBox="1">
            <a:spLocks noGrp="1"/>
          </p:cNvSpPr>
          <p:nvPr/>
        </p:nvSpPr>
        <p:spPr>
          <a:xfrm>
            <a:off x="903590" y="395732"/>
            <a:ext cx="9754235" cy="566420"/>
          </a:xfrm>
          <a:prstGeom prst="rect">
            <a:avLst/>
          </a:prstGeom>
        </p:spPr>
        <p:txBody>
          <a:bodyPr vert="horz" wrap="square" lIns="0" tIns="12700" rIns="0" bIns="0" rtlCol="0">
            <a:spAutoFit/>
          </a:bodyPr>
          <a:lstStyle>
            <a:lvl1pPr>
              <a:defRPr sz="3600" b="0" i="0">
                <a:solidFill>
                  <a:schemeClr val="tx1"/>
                </a:solidFill>
                <a:latin typeface="Arial" panose="020B0604020202090204"/>
                <a:ea typeface="+mj-ea"/>
                <a:cs typeface="Arial" panose="020B0604020202090204"/>
              </a:defRPr>
            </a:lvl1pPr>
          </a:lstStyle>
          <a:p>
            <a:pPr marL="12700">
              <a:lnSpc>
                <a:spcPct val="100000"/>
              </a:lnSpc>
              <a:spcBef>
                <a:spcPts val="100"/>
              </a:spcBef>
            </a:pPr>
            <a:r>
              <a:rPr lang="en-US" dirty="0"/>
              <a:t>Background</a:t>
            </a:r>
            <a:r>
              <a:rPr lang="en-US" altLang="en-US">
                <a:sym typeface="+mn-ea"/>
              </a:rPr>
              <a:t>: AI Computing Demand</a:t>
            </a:r>
            <a:endParaRPr lang="en-US" dirty="0"/>
          </a:p>
        </p:txBody>
      </p:sp>
      <p:sp>
        <p:nvSpPr>
          <p:cNvPr id="4" name="object 2"/>
          <p:cNvSpPr txBox="1"/>
          <p:nvPr/>
        </p:nvSpPr>
        <p:spPr>
          <a:xfrm>
            <a:off x="8534400" y="3048000"/>
            <a:ext cx="3153410" cy="1122680"/>
          </a:xfrm>
          <a:prstGeom prst="rect">
            <a:avLst/>
          </a:prstGeom>
        </p:spPr>
        <p:txBody>
          <a:bodyPr vert="horz" wrap="square" lIns="0" tIns="12700" rIns="0" bIns="0" rtlCol="0">
            <a:noAutofit/>
          </a:bodyPr>
          <a:lstStyle/>
          <a:p>
            <a:pPr marL="291465" marR="5080" indent="0" algn="l" eaLnBrk="1" fontAlgn="auto" latinLnBrk="0" hangingPunct="1">
              <a:lnSpc>
                <a:spcPct val="100000"/>
              </a:lnSpc>
              <a:spcBef>
                <a:spcPts val="100"/>
              </a:spcBef>
            </a:pPr>
            <a:r>
              <a:rPr lang="en-US" altLang="en-US" sz="2400" b="1" kern="0" dirty="0">
                <a:solidFill>
                  <a:schemeClr val="tx1"/>
                </a:solidFill>
                <a:latin typeface="Arial" panose="020B0604020202090204" pitchFamily="34" charset="0"/>
                <a:sym typeface="+mn-ea"/>
              </a:rPr>
              <a:t>Exponential Growth in AI Compute Needs.</a:t>
            </a:r>
            <a:endParaRPr sz="2400">
              <a:latin typeface="Arial" panose="020B0604020202090204"/>
              <a:cs typeface="Arial" panose="020B0604020202090204"/>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6"/>
          <a:stretch>
            <a:fillRect/>
          </a:stretch>
        </p:blipFill>
        <p:spPr>
          <a:xfrm>
            <a:off x="2217420" y="4343400"/>
            <a:ext cx="1546860" cy="1546860"/>
          </a:xfrm>
          <a:prstGeom prst="rect">
            <a:avLst/>
          </a:prstGeom>
        </p:spPr>
      </p:pic>
      <p:sp>
        <p:nvSpPr>
          <p:cNvPr id="2" name="object 2"/>
          <p:cNvSpPr txBox="1"/>
          <p:nvPr>
            <p:custDataLst>
              <p:tags r:id="rId1"/>
            </p:custDataLst>
          </p:nvPr>
        </p:nvSpPr>
        <p:spPr>
          <a:xfrm>
            <a:off x="914400" y="1676400"/>
            <a:ext cx="2705100" cy="1341755"/>
          </a:xfrm>
          <a:prstGeom prst="rect">
            <a:avLst/>
          </a:prstGeom>
        </p:spPr>
        <p:txBody>
          <a:bodyPr vert="horz" wrap="square" lIns="0" tIns="12700" rIns="0" bIns="0" rtlCol="0">
            <a:spAutoFit/>
          </a:bodyPr>
          <a:lstStyle/>
          <a:p>
            <a:pPr>
              <a:lnSpc>
                <a:spcPct val="120000"/>
              </a:lnSpc>
            </a:pPr>
            <a:r>
              <a:rPr lang="en-US" altLang="en-US" sz="2400" b="1" kern="0" dirty="0">
                <a:solidFill>
                  <a:schemeClr val="tx1"/>
                </a:solidFill>
                <a:latin typeface="Arial" panose="020B0604020202090204" pitchFamily="34" charset="0"/>
                <a:sym typeface="+mn-ea"/>
              </a:rPr>
              <a:t>Limitations of Centralized Cloud Services</a:t>
            </a:r>
            <a:endParaRPr sz="2400">
              <a:latin typeface="Arial" panose="020B0604020202090204"/>
              <a:cs typeface="Arial" panose="020B0604020202090204"/>
            </a:endParaRPr>
          </a:p>
        </p:txBody>
      </p:sp>
      <p:sp>
        <p:nvSpPr>
          <p:cNvPr id="3" name="object 3"/>
          <p:cNvSpPr txBox="1"/>
          <p:nvPr>
            <p:custDataLst>
              <p:tags r:id="rId2"/>
            </p:custDataLst>
          </p:nvPr>
        </p:nvSpPr>
        <p:spPr>
          <a:xfrm>
            <a:off x="4419600" y="1683385"/>
            <a:ext cx="3215005" cy="1338580"/>
          </a:xfrm>
          <a:prstGeom prst="rect">
            <a:avLst/>
          </a:prstGeom>
        </p:spPr>
        <p:txBody>
          <a:bodyPr vert="horz" wrap="square" lIns="0" tIns="9525" rIns="0" bIns="0" rtlCol="0">
            <a:spAutoFit/>
          </a:bodyPr>
          <a:lstStyle/>
          <a:p>
            <a:pPr marL="0" marR="0" algn="l" rtl="0" eaLnBrk="1" fontAlgn="auto" latinLnBrk="0" hangingPunct="1">
              <a:lnSpc>
                <a:spcPct val="120000"/>
              </a:lnSpc>
              <a:buClrTx/>
              <a:buSzTx/>
              <a:buFontTx/>
              <a:buNone/>
            </a:pPr>
            <a:r>
              <a:rPr kumimoji="0" lang="en-US" altLang="en-US" sz="2400" b="1" i="0" u="none" strike="noStrike" kern="0" cap="none" spc="0" normalizeH="0" baseline="0" noProof="1">
                <a:solidFill>
                  <a:schemeClr val="tx1"/>
                </a:solidFill>
                <a:latin typeface="Arial" panose="020B0604020202090204" pitchFamily="34" charset="0"/>
                <a:ea typeface="Arial" panose="020B0604020202090204" pitchFamily="34" charset="0"/>
                <a:cs typeface="+mn-ea"/>
                <a:sym typeface="+mn-ea"/>
              </a:rPr>
              <a:t>Underutilization of Enterprise Computing Resources</a:t>
            </a:r>
          </a:p>
        </p:txBody>
      </p:sp>
      <p:sp>
        <p:nvSpPr>
          <p:cNvPr id="19" name="object 19"/>
          <p:cNvSpPr txBox="1">
            <a:spLocks noGrp="1"/>
          </p:cNvSpPr>
          <p:nvPr>
            <p:ph type="title"/>
          </p:nvPr>
        </p:nvSpPr>
        <p:spPr>
          <a:xfrm>
            <a:off x="903590" y="395732"/>
            <a:ext cx="9754235" cy="566420"/>
          </a:xfrm>
          <a:prstGeom prst="rect">
            <a:avLst/>
          </a:prstGeom>
        </p:spPr>
        <p:txBody>
          <a:bodyPr vert="horz" wrap="square" lIns="0" tIns="12700" rIns="0" bIns="0" rtlCol="0">
            <a:spAutoFit/>
          </a:bodyPr>
          <a:lstStyle/>
          <a:p>
            <a:pPr marL="12700">
              <a:lnSpc>
                <a:spcPct val="100000"/>
              </a:lnSpc>
              <a:spcBef>
                <a:spcPts val="100"/>
              </a:spcBef>
            </a:pPr>
            <a:r>
              <a:rPr lang="en-US" dirty="0"/>
              <a:t>Background</a:t>
            </a:r>
            <a:r>
              <a:rPr lang="en-US" altLang="en-US">
                <a:sym typeface="+mn-ea"/>
              </a:rPr>
              <a:t>: I</a:t>
            </a:r>
            <a:r>
              <a:rPr lang="en-US" altLang="zh-CN">
                <a:sym typeface="+mn-ea"/>
              </a:rPr>
              <a:t>nsufficient </a:t>
            </a:r>
            <a:r>
              <a:rPr lang="en-US" altLang="en-US">
                <a:sym typeface="+mn-ea"/>
              </a:rPr>
              <a:t>Computing </a:t>
            </a:r>
            <a:r>
              <a:rPr lang="en-US" altLang="zh-CN">
                <a:sym typeface="+mn-ea"/>
              </a:rPr>
              <a:t>Resources</a:t>
            </a:r>
          </a:p>
        </p:txBody>
      </p:sp>
      <p:sp>
        <p:nvSpPr>
          <p:cNvPr id="4" name="object 3"/>
          <p:cNvSpPr txBox="1"/>
          <p:nvPr>
            <p:custDataLst>
              <p:tags r:id="rId3"/>
            </p:custDataLst>
          </p:nvPr>
        </p:nvSpPr>
        <p:spPr>
          <a:xfrm>
            <a:off x="8446135" y="1683385"/>
            <a:ext cx="3248660" cy="1338580"/>
          </a:xfrm>
          <a:prstGeom prst="rect">
            <a:avLst/>
          </a:prstGeom>
        </p:spPr>
        <p:txBody>
          <a:bodyPr vert="horz" wrap="square" lIns="0" tIns="9525" rIns="0" bIns="0" rtlCol="0">
            <a:spAutoFit/>
          </a:bodyPr>
          <a:lstStyle/>
          <a:p>
            <a:pPr marL="0" marR="0" algn="l" rtl="0" eaLnBrk="1" fontAlgn="auto" latinLnBrk="0" hangingPunct="1">
              <a:lnSpc>
                <a:spcPct val="120000"/>
              </a:lnSpc>
              <a:buClrTx/>
              <a:buSzTx/>
              <a:buFontTx/>
              <a:buNone/>
            </a:pPr>
            <a:r>
              <a:rPr kumimoji="0" lang="en-US" altLang="en-US" sz="2400" b="1" i="0" u="none" strike="noStrike" kern="0" cap="none" spc="0" normalizeH="0" baseline="0" noProof="1">
                <a:solidFill>
                  <a:schemeClr val="tx1"/>
                </a:solidFill>
                <a:latin typeface="Arial" panose="020B0604020202090204" pitchFamily="34" charset="0"/>
                <a:ea typeface="Arial" panose="020B0604020202090204" pitchFamily="34" charset="0"/>
                <a:cs typeface="+mn-ea"/>
                <a:sym typeface="+mn-ea"/>
              </a:rPr>
              <a:t>The Difficulty of Resource Sharing Without Platforms</a:t>
            </a:r>
          </a:p>
        </p:txBody>
      </p:sp>
      <p:sp>
        <p:nvSpPr>
          <p:cNvPr id="11" name="object 18"/>
          <p:cNvSpPr/>
          <p:nvPr/>
        </p:nvSpPr>
        <p:spPr>
          <a:xfrm>
            <a:off x="3886005" y="1454693"/>
            <a:ext cx="0" cy="4826000"/>
          </a:xfrm>
          <a:custGeom>
            <a:avLst/>
            <a:gdLst/>
            <a:ahLst/>
            <a:cxnLst/>
            <a:rect l="l" t="t" r="r" b="b"/>
            <a:pathLst>
              <a:path h="4826000">
                <a:moveTo>
                  <a:pt x="0" y="0"/>
                </a:moveTo>
                <a:lnTo>
                  <a:pt x="1" y="4825819"/>
                </a:lnTo>
              </a:path>
            </a:pathLst>
          </a:custGeom>
          <a:ln w="28575">
            <a:solidFill>
              <a:srgbClr val="C00000"/>
            </a:solidFill>
          </a:ln>
        </p:spPr>
        <p:txBody>
          <a:bodyPr wrap="square" lIns="0" tIns="0" rIns="0" bIns="0" rtlCol="0"/>
          <a:lstStyle/>
          <a:p>
            <a:endParaRPr/>
          </a:p>
        </p:txBody>
      </p:sp>
      <p:sp>
        <p:nvSpPr>
          <p:cNvPr id="12" name="object 17"/>
          <p:cNvSpPr/>
          <p:nvPr/>
        </p:nvSpPr>
        <p:spPr>
          <a:xfrm>
            <a:off x="723885" y="3352867"/>
            <a:ext cx="10605770" cy="0"/>
          </a:xfrm>
          <a:custGeom>
            <a:avLst/>
            <a:gdLst/>
            <a:ahLst/>
            <a:cxnLst/>
            <a:rect l="l" t="t" r="r" b="b"/>
            <a:pathLst>
              <a:path w="10605770">
                <a:moveTo>
                  <a:pt x="0" y="0"/>
                </a:moveTo>
                <a:lnTo>
                  <a:pt x="10605149" y="1"/>
                </a:lnTo>
              </a:path>
            </a:pathLst>
          </a:custGeom>
          <a:ln w="28575">
            <a:solidFill>
              <a:srgbClr val="C00000"/>
            </a:solidFill>
          </a:ln>
        </p:spPr>
        <p:txBody>
          <a:bodyPr wrap="square" lIns="0" tIns="0" rIns="0" bIns="0" rtlCol="0"/>
          <a:lstStyle/>
          <a:p>
            <a:endParaRPr/>
          </a:p>
        </p:txBody>
      </p:sp>
      <p:pic>
        <p:nvPicPr>
          <p:cNvPr id="13" name="图片 12"/>
          <p:cNvPicPr/>
          <p:nvPr/>
        </p:nvPicPr>
        <p:blipFill>
          <a:blip r:embed="rId7"/>
          <a:stretch>
            <a:fillRect/>
          </a:stretch>
        </p:blipFill>
        <p:spPr>
          <a:xfrm>
            <a:off x="845820" y="3581400"/>
            <a:ext cx="1550035" cy="1622425"/>
          </a:xfrm>
          <a:prstGeom prst="rect">
            <a:avLst/>
          </a:prstGeom>
        </p:spPr>
      </p:pic>
      <p:pic>
        <p:nvPicPr>
          <p:cNvPr id="20" name="图片 19"/>
          <p:cNvPicPr/>
          <p:nvPr/>
        </p:nvPicPr>
        <p:blipFill>
          <a:blip r:embed="rId8"/>
          <a:srcRect l="16200" r="18000"/>
          <a:stretch>
            <a:fillRect/>
          </a:stretch>
        </p:blipFill>
        <p:spPr>
          <a:xfrm>
            <a:off x="449580" y="4953000"/>
            <a:ext cx="1707515" cy="1453515"/>
          </a:xfrm>
          <a:prstGeom prst="rect">
            <a:avLst/>
          </a:prstGeom>
        </p:spPr>
      </p:pic>
      <p:pic>
        <p:nvPicPr>
          <p:cNvPr id="25" name="图片 24"/>
          <p:cNvPicPr/>
          <p:nvPr/>
        </p:nvPicPr>
        <p:blipFill>
          <a:blip r:embed="rId9"/>
          <a:stretch>
            <a:fillRect/>
          </a:stretch>
        </p:blipFill>
        <p:spPr>
          <a:xfrm>
            <a:off x="5181600" y="3505200"/>
            <a:ext cx="5239385" cy="2983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605" y="395605"/>
            <a:ext cx="10819130" cy="566420"/>
          </a:xfrm>
          <a:prstGeom prst="rect">
            <a:avLst/>
          </a:prstGeom>
        </p:spPr>
        <p:txBody>
          <a:bodyPr vert="horz" wrap="square" lIns="0" tIns="12700" rIns="0" bIns="0" rtlCol="0">
            <a:spAutoFit/>
          </a:bodyPr>
          <a:lstStyle/>
          <a:p>
            <a:pPr marL="12700">
              <a:lnSpc>
                <a:spcPct val="100000"/>
              </a:lnSpc>
              <a:spcBef>
                <a:spcPts val="100"/>
              </a:spcBef>
            </a:pPr>
            <a:r>
              <a:rPr lang="en-US" spc="-10" dirty="0"/>
              <a:t>Computing Resource Exchange Platforms</a:t>
            </a:r>
          </a:p>
        </p:txBody>
      </p:sp>
      <p:sp>
        <p:nvSpPr>
          <p:cNvPr id="3" name="object 3"/>
          <p:cNvSpPr txBox="1">
            <a:spLocks noGrp="1"/>
          </p:cNvSpPr>
          <p:nvPr>
            <p:ph type="body" idx="1"/>
          </p:nvPr>
        </p:nvSpPr>
        <p:spPr>
          <a:xfrm>
            <a:off x="903605" y="1538605"/>
            <a:ext cx="4352290" cy="4626610"/>
          </a:xfrm>
          <a:prstGeom prst="rect">
            <a:avLst/>
          </a:prstGeom>
        </p:spPr>
        <p:txBody>
          <a:bodyPr vert="horz" wrap="square" lIns="0" tIns="12700" rIns="0" bIns="0" rtlCol="0">
            <a:spAutoFit/>
          </a:bodyPr>
          <a:lstStyle/>
          <a:p>
            <a:pPr marL="12700">
              <a:lnSpc>
                <a:spcPct val="100000"/>
              </a:lnSpc>
              <a:spcBef>
                <a:spcPts val="100"/>
              </a:spcBef>
            </a:pPr>
            <a:r>
              <a:rPr lang="en-US" spc="-10" dirty="0"/>
              <a:t>Pipeline</a:t>
            </a:r>
            <a:r>
              <a:rPr spc="-10" dirty="0"/>
              <a:t>:</a:t>
            </a:r>
          </a:p>
          <a:p>
            <a:pPr>
              <a:lnSpc>
                <a:spcPct val="100000"/>
              </a:lnSpc>
              <a:spcBef>
                <a:spcPts val="665"/>
              </a:spcBef>
            </a:pPr>
            <a:endParaRPr spc="-10" dirty="0"/>
          </a:p>
          <a:p>
            <a:pPr marL="355600" marR="5080" indent="-342900">
              <a:lnSpc>
                <a:spcPct val="100000"/>
              </a:lnSpc>
              <a:buChar char="•"/>
              <a:tabLst>
                <a:tab pos="355600" algn="l"/>
              </a:tabLst>
            </a:pPr>
            <a:r>
              <a:rPr lang="en-US" sz="2200" dirty="0">
                <a:latin typeface="Arial Bold" panose="020B0604020202090204" charset="0"/>
                <a:cs typeface="Arial Bold" panose="020B0604020202090204" charset="0"/>
              </a:rPr>
              <a:t>Cluster performance prediction:</a:t>
            </a:r>
            <a:r>
              <a:rPr lang="en-US" sz="2200" b="0" dirty="0">
                <a:latin typeface="Arial" panose="020B0604020202090204"/>
                <a:cs typeface="Arial" panose="020B0604020202090204"/>
              </a:rPr>
              <a:t> </a:t>
            </a:r>
            <a:r>
              <a:rPr lang="en-US" altLang="zh-CN" sz="2200" b="0">
                <a:latin typeface="Arial" panose="020B0604020202090204"/>
                <a:cs typeface="Arial" panose="020B0604020202090204"/>
              </a:rPr>
              <a:t>Computing tasks have varying preferences for different computing clusters, such as time and reliability.</a:t>
            </a:r>
            <a:endParaRPr lang="en-US" altLang="zh-CN" sz="2200">
              <a:latin typeface="Arial" panose="020B0604020202090204"/>
              <a:cs typeface="Arial" panose="020B0604020202090204"/>
            </a:endParaRPr>
          </a:p>
          <a:p>
            <a:pPr>
              <a:lnSpc>
                <a:spcPct val="100000"/>
              </a:lnSpc>
              <a:spcBef>
                <a:spcPts val="260"/>
              </a:spcBef>
              <a:buFont typeface="Arial" panose="020B0604020202090204"/>
              <a:buChar char="•"/>
            </a:pPr>
            <a:endParaRPr sz="2200">
              <a:latin typeface="Arial" panose="020B0604020202090204"/>
              <a:cs typeface="Arial" panose="020B0604020202090204"/>
            </a:endParaRPr>
          </a:p>
          <a:p>
            <a:pPr marL="355600" marR="810895" indent="-342900">
              <a:lnSpc>
                <a:spcPct val="102000"/>
              </a:lnSpc>
              <a:spcBef>
                <a:spcPts val="5"/>
              </a:spcBef>
              <a:buChar char="•"/>
              <a:tabLst>
                <a:tab pos="355600" algn="l"/>
              </a:tabLst>
            </a:pPr>
            <a:r>
              <a:rPr lang="en-US" sz="2200" dirty="0">
                <a:latin typeface="Arial Bold" panose="020B0604020202090204" charset="0"/>
                <a:cs typeface="Arial Bold" panose="020B0604020202090204" charset="0"/>
              </a:rPr>
              <a:t>Cluster-task matching: </a:t>
            </a:r>
            <a:r>
              <a:rPr lang="en-US" altLang="zh-CN" sz="2200" b="0" dirty="0">
                <a:latin typeface="Arial" panose="020B0604020202090204" pitchFamily="34" charset="0"/>
                <a:cs typeface="Arial" panose="020B0604020202090204" pitchFamily="34" charset="0"/>
              </a:rPr>
              <a:t>Based on preference predictions, the platform allocates tasks to the optimal computing cluster.</a:t>
            </a:r>
          </a:p>
        </p:txBody>
      </p:sp>
      <p:pic>
        <p:nvPicPr>
          <p:cNvPr id="111" name="图片 110"/>
          <p:cNvPicPr>
            <a:picLocks noChangeAspect="1"/>
          </p:cNvPicPr>
          <p:nvPr/>
        </p:nvPicPr>
        <p:blipFill>
          <a:blip r:embed="rId3"/>
          <a:stretch>
            <a:fillRect/>
          </a:stretch>
        </p:blipFill>
        <p:spPr>
          <a:xfrm>
            <a:off x="5638800" y="1981200"/>
            <a:ext cx="6327140" cy="4093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3590" y="395732"/>
            <a:ext cx="9754235" cy="566420"/>
          </a:xfrm>
          <a:prstGeom prst="rect">
            <a:avLst/>
          </a:prstGeom>
        </p:spPr>
        <p:txBody>
          <a:bodyPr vert="horz" wrap="square" lIns="0" tIns="12700" rIns="0" bIns="0" rtlCol="0">
            <a:spAutoFit/>
          </a:bodyPr>
          <a:lstStyle/>
          <a:p>
            <a:pPr marL="12700">
              <a:lnSpc>
                <a:spcPct val="100000"/>
              </a:lnSpc>
              <a:spcBef>
                <a:spcPts val="100"/>
              </a:spcBef>
            </a:pPr>
            <a:r>
              <a:rPr lang="en-US" dirty="0"/>
              <a:t>Problem Definition</a:t>
            </a:r>
          </a:p>
        </p:txBody>
      </p:sp>
      <p:sp>
        <p:nvSpPr>
          <p:cNvPr id="4" name="object 4"/>
          <p:cNvSpPr txBox="1"/>
          <p:nvPr/>
        </p:nvSpPr>
        <p:spPr>
          <a:xfrm>
            <a:off x="903590" y="1444244"/>
            <a:ext cx="9994900" cy="381635"/>
          </a:xfrm>
          <a:prstGeom prst="rect">
            <a:avLst/>
          </a:prstGeom>
        </p:spPr>
        <p:txBody>
          <a:bodyPr vert="horz" wrap="square" lIns="0" tIns="12700" rIns="0" bIns="0" rtlCol="0">
            <a:spAutoFit/>
          </a:bodyPr>
          <a:lstStyle/>
          <a:p>
            <a:pPr marL="12700">
              <a:lnSpc>
                <a:spcPct val="100000"/>
              </a:lnSpc>
              <a:spcBef>
                <a:spcPts val="100"/>
              </a:spcBef>
            </a:pPr>
            <a:r>
              <a:rPr lang="en-US" altLang="zh-CN" sz="2400">
                <a:latin typeface="Arial" panose="020B0604020202090204"/>
                <a:cs typeface="Arial" panose="020B0604020202090204"/>
              </a:rPr>
              <a:t>This corresponds to the following two optimization problems.</a:t>
            </a:r>
          </a:p>
        </p:txBody>
      </p:sp>
      <p:sp>
        <p:nvSpPr>
          <p:cNvPr id="16" name="object 3"/>
          <p:cNvSpPr txBox="1">
            <a:spLocks noGrp="1"/>
          </p:cNvSpPr>
          <p:nvPr>
            <p:ph type="body" idx="1"/>
          </p:nvPr>
        </p:nvSpPr>
        <p:spPr>
          <a:xfrm>
            <a:off x="914400" y="1825625"/>
            <a:ext cx="10181590" cy="3150870"/>
          </a:xfrm>
          <a:prstGeom prst="rect">
            <a:avLst/>
          </a:prstGeom>
        </p:spPr>
        <p:txBody>
          <a:bodyPr vert="horz" wrap="square" lIns="0" tIns="12700" rIns="0" bIns="0" rtlCol="0">
            <a:spAutoFit/>
          </a:bodyPr>
          <a:lstStyle/>
          <a:p>
            <a:pPr marL="12700">
              <a:lnSpc>
                <a:spcPct val="100000"/>
              </a:lnSpc>
              <a:spcBef>
                <a:spcPts val="100"/>
              </a:spcBef>
            </a:pPr>
            <a:endParaRPr/>
          </a:p>
          <a:p>
            <a:pPr marL="355600" marR="5080" indent="-342900">
              <a:lnSpc>
                <a:spcPct val="100000"/>
              </a:lnSpc>
              <a:buChar char="•"/>
              <a:tabLst>
                <a:tab pos="355600" algn="l"/>
              </a:tabLst>
            </a:pPr>
            <a:r>
              <a:rPr lang="en-US" sz="2200" dirty="0">
                <a:latin typeface="Arial Bold" panose="020B0604020202090204" charset="0"/>
                <a:cs typeface="Arial Bold" panose="020B0604020202090204" charset="0"/>
              </a:rPr>
              <a:t>Cluster performance prediction:</a:t>
            </a:r>
            <a:r>
              <a:rPr lang="en-US" sz="2200" b="0" dirty="0">
                <a:latin typeface="Arial" panose="020B0604020202090204"/>
                <a:cs typeface="Arial" panose="020B0604020202090204"/>
              </a:rPr>
              <a:t> </a:t>
            </a:r>
            <a:r>
              <a:rPr lang="en-US" altLang="zh-CN" sz="2200" b="0">
                <a:latin typeface="Arial" panose="020B0604020202090204"/>
                <a:cs typeface="Arial" panose="020B0604020202090204"/>
              </a:rPr>
              <a:t>Minimize the MSE loss between the predicted and true values on the set of tasks    .</a:t>
            </a:r>
          </a:p>
          <a:p>
            <a:pPr marL="355600" marR="5080" indent="-342900">
              <a:lnSpc>
                <a:spcPct val="100000"/>
              </a:lnSpc>
              <a:buChar char="•"/>
              <a:tabLst>
                <a:tab pos="355600" algn="l"/>
              </a:tabLst>
            </a:pPr>
            <a:endParaRPr lang="en-US" altLang="zh-CN" sz="2200">
              <a:latin typeface="Arial" panose="020B0604020202090204"/>
              <a:cs typeface="Arial" panose="020B0604020202090204"/>
            </a:endParaRPr>
          </a:p>
          <a:p>
            <a:pPr>
              <a:lnSpc>
                <a:spcPct val="100000"/>
              </a:lnSpc>
              <a:spcBef>
                <a:spcPts val="260"/>
              </a:spcBef>
              <a:buFont typeface="Arial" panose="020B0604020202090204"/>
              <a:buChar char="•"/>
            </a:pPr>
            <a:endParaRPr sz="2200">
              <a:latin typeface="Arial" panose="020B0604020202090204"/>
              <a:cs typeface="Arial" panose="020B0604020202090204"/>
            </a:endParaRPr>
          </a:p>
          <a:p>
            <a:pPr marL="355600" marR="810895" indent="-342900">
              <a:lnSpc>
                <a:spcPct val="102000"/>
              </a:lnSpc>
              <a:spcBef>
                <a:spcPts val="5"/>
              </a:spcBef>
              <a:buChar char="•"/>
              <a:tabLst>
                <a:tab pos="355600" algn="l"/>
              </a:tabLst>
            </a:pPr>
            <a:endParaRPr lang="en-US" sz="2200" dirty="0">
              <a:latin typeface="Arial Bold" panose="020B0604020202090204" charset="0"/>
              <a:cs typeface="Arial Bold" panose="020B0604020202090204" charset="0"/>
            </a:endParaRPr>
          </a:p>
          <a:p>
            <a:pPr marL="355600" marR="810895" indent="-342900">
              <a:lnSpc>
                <a:spcPct val="102000"/>
              </a:lnSpc>
              <a:spcBef>
                <a:spcPts val="5"/>
              </a:spcBef>
              <a:buChar char="•"/>
              <a:tabLst>
                <a:tab pos="355600" algn="l"/>
              </a:tabLst>
            </a:pPr>
            <a:r>
              <a:rPr lang="en-US" sz="2200" dirty="0">
                <a:latin typeface="Arial Bold" panose="020B0604020202090204" charset="0"/>
                <a:cs typeface="Arial Bold" panose="020B0604020202090204" charset="0"/>
              </a:rPr>
              <a:t>Cluster-task matching: </a:t>
            </a:r>
            <a:r>
              <a:rPr lang="en-US" altLang="zh-CN" sz="2200" b="0" dirty="0">
                <a:latin typeface="Arial" panose="020B0604020202090204" pitchFamily="34" charset="0"/>
                <a:cs typeface="Arial" panose="020B0604020202090204" pitchFamily="34" charset="0"/>
              </a:rPr>
              <a:t>Solve the optimal bipartite matching problem to minimize the total execution time under the reliability constraint.</a:t>
            </a:r>
          </a:p>
          <a:p>
            <a:pPr marL="355600" marR="810895" indent="-342900">
              <a:lnSpc>
                <a:spcPct val="102000"/>
              </a:lnSpc>
              <a:spcBef>
                <a:spcPts val="5"/>
              </a:spcBef>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17" name="334E55B0-647D-440b-865C-3EC943EB4CBC-1" descr="/Users/bytedance/Library/Containers/com.kingsoft.wpsoffice.mac/Data/tmp/wpsoffice.edvrIkwpsoffice"/>
          <p:cNvPicPr>
            <a:picLocks noChangeAspect="1"/>
          </p:cNvPicPr>
          <p:nvPr/>
        </p:nvPicPr>
        <p:blipFill>
          <a:blip r:embed="rId3"/>
          <a:stretch>
            <a:fillRect/>
          </a:stretch>
        </p:blipFill>
        <p:spPr>
          <a:xfrm>
            <a:off x="1991995" y="3204210"/>
            <a:ext cx="3248025" cy="451485"/>
          </a:xfrm>
          <a:prstGeom prst="rect">
            <a:avLst/>
          </a:prstGeom>
        </p:spPr>
      </p:pic>
      <p:pic>
        <p:nvPicPr>
          <p:cNvPr id="18" name="334E55B0-647D-440b-865C-3EC943EB4CBC-2" descr="wpsoffice"/>
          <p:cNvPicPr>
            <a:picLocks noChangeAspect="1"/>
          </p:cNvPicPr>
          <p:nvPr/>
        </p:nvPicPr>
        <p:blipFill>
          <a:blip r:embed="rId4"/>
          <a:stretch>
            <a:fillRect/>
          </a:stretch>
        </p:blipFill>
        <p:spPr>
          <a:xfrm>
            <a:off x="6819900" y="2622550"/>
            <a:ext cx="213360" cy="200025"/>
          </a:xfrm>
          <a:prstGeom prst="rect">
            <a:avLst/>
          </a:prstGeom>
        </p:spPr>
      </p:pic>
      <p:pic>
        <p:nvPicPr>
          <p:cNvPr id="20" name="334E55B0-647D-440b-865C-3EC943EB4CBC-3" descr="/Users/bytedance/Library/Containers/com.kingsoft.wpsoffice.mac/Data/tmp/wpsoffice.emAbgzwpsoffice"/>
          <p:cNvPicPr>
            <a:picLocks noChangeAspect="1"/>
          </p:cNvPicPr>
          <p:nvPr/>
        </p:nvPicPr>
        <p:blipFill>
          <a:blip r:embed="rId5"/>
          <a:stretch>
            <a:fillRect/>
          </a:stretch>
        </p:blipFill>
        <p:spPr>
          <a:xfrm>
            <a:off x="6094730" y="3203893"/>
            <a:ext cx="2892425" cy="452120"/>
          </a:xfrm>
          <a:prstGeom prst="rect">
            <a:avLst/>
          </a:prstGeom>
        </p:spPr>
      </p:pic>
      <p:pic>
        <p:nvPicPr>
          <p:cNvPr id="21" name="图片 20" descr="截屏2025-09-02 16.51.25"/>
          <p:cNvPicPr>
            <a:picLocks noChangeAspect="1"/>
          </p:cNvPicPr>
          <p:nvPr/>
        </p:nvPicPr>
        <p:blipFill>
          <a:blip r:embed="rId6"/>
          <a:stretch>
            <a:fillRect/>
          </a:stretch>
        </p:blipFill>
        <p:spPr>
          <a:xfrm>
            <a:off x="2057400" y="4724400"/>
            <a:ext cx="3733800" cy="1727200"/>
          </a:xfrm>
          <a:prstGeom prst="rect">
            <a:avLst/>
          </a:prstGeom>
        </p:spPr>
      </p:pic>
      <p:pic>
        <p:nvPicPr>
          <p:cNvPr id="22" name="图片 21" descr="截屏2025-09-02 16.52.26"/>
          <p:cNvPicPr>
            <a:picLocks noChangeAspect="1"/>
          </p:cNvPicPr>
          <p:nvPr/>
        </p:nvPicPr>
        <p:blipFill>
          <a:blip r:embed="rId7"/>
          <a:stretch>
            <a:fillRect/>
          </a:stretch>
        </p:blipFill>
        <p:spPr>
          <a:xfrm>
            <a:off x="6934200" y="4864735"/>
            <a:ext cx="3086100" cy="584200"/>
          </a:xfrm>
          <a:prstGeom prst="rect">
            <a:avLst/>
          </a:prstGeom>
        </p:spPr>
      </p:pic>
      <p:pic>
        <p:nvPicPr>
          <p:cNvPr id="24" name="图片 23" descr="截屏2025-09-02 16.52.40"/>
          <p:cNvPicPr>
            <a:picLocks noChangeAspect="1"/>
          </p:cNvPicPr>
          <p:nvPr/>
        </p:nvPicPr>
        <p:blipFill>
          <a:blip r:embed="rId8"/>
          <a:stretch>
            <a:fillRect/>
          </a:stretch>
        </p:blipFill>
        <p:spPr>
          <a:xfrm>
            <a:off x="6934200" y="5638800"/>
            <a:ext cx="3086100" cy="58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6"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3590" y="395732"/>
            <a:ext cx="9754235" cy="566420"/>
          </a:xfrm>
          <a:prstGeom prst="rect">
            <a:avLst/>
          </a:prstGeom>
        </p:spPr>
        <p:txBody>
          <a:bodyPr vert="horz" wrap="square" lIns="0" tIns="12700" rIns="0" bIns="0" rtlCol="0">
            <a:spAutoFit/>
          </a:bodyPr>
          <a:lstStyle/>
          <a:p>
            <a:pPr marL="12700">
              <a:lnSpc>
                <a:spcPct val="100000"/>
              </a:lnSpc>
              <a:spcBef>
                <a:spcPts val="100"/>
              </a:spcBef>
            </a:pPr>
            <a:r>
              <a:rPr lang="en-US" dirty="0"/>
              <a:t>Predict-then-Matching Limitations</a:t>
            </a:r>
          </a:p>
        </p:txBody>
      </p:sp>
      <p:sp>
        <p:nvSpPr>
          <p:cNvPr id="4" name="object 4"/>
          <p:cNvSpPr txBox="1"/>
          <p:nvPr/>
        </p:nvSpPr>
        <p:spPr>
          <a:xfrm>
            <a:off x="903590" y="1444244"/>
            <a:ext cx="9994900" cy="751205"/>
          </a:xfrm>
          <a:prstGeom prst="rect">
            <a:avLst/>
          </a:prstGeom>
        </p:spPr>
        <p:txBody>
          <a:bodyPr vert="horz" wrap="square" lIns="0" tIns="12700" rIns="0" bIns="0" rtlCol="0">
            <a:spAutoFit/>
          </a:bodyPr>
          <a:lstStyle/>
          <a:p>
            <a:pPr marL="12700">
              <a:lnSpc>
                <a:spcPct val="100000"/>
              </a:lnSpc>
              <a:spcBef>
                <a:spcPts val="100"/>
              </a:spcBef>
            </a:pPr>
            <a:r>
              <a:rPr lang="en-US" altLang="zh-CN" sz="2400">
                <a:latin typeface="Arial" panose="020B0604020202090204"/>
                <a:cs typeface="Arial" panose="020B0604020202090204"/>
              </a:rPr>
              <a:t>The objectives of the two optimization problems in the Predict-then-Matching framework are not aligned.</a:t>
            </a:r>
          </a:p>
        </p:txBody>
      </p:sp>
      <p:sp>
        <p:nvSpPr>
          <p:cNvPr id="16" name="object 3"/>
          <p:cNvSpPr txBox="1">
            <a:spLocks noGrp="1"/>
          </p:cNvSpPr>
          <p:nvPr>
            <p:ph type="body" idx="1"/>
          </p:nvPr>
        </p:nvSpPr>
        <p:spPr>
          <a:xfrm>
            <a:off x="914400" y="2206625"/>
            <a:ext cx="10181590" cy="3228340"/>
          </a:xfrm>
          <a:prstGeom prst="rect">
            <a:avLst/>
          </a:prstGeom>
        </p:spPr>
        <p:txBody>
          <a:bodyPr vert="horz" wrap="square" lIns="0" tIns="12700" rIns="0" bIns="0" rtlCol="0">
            <a:spAutoFit/>
          </a:bodyPr>
          <a:lstStyle/>
          <a:p>
            <a:pPr marL="12700">
              <a:lnSpc>
                <a:spcPct val="100000"/>
              </a:lnSpc>
              <a:spcBef>
                <a:spcPts val="100"/>
              </a:spcBef>
            </a:pPr>
            <a:endParaRPr/>
          </a:p>
          <a:p>
            <a:pPr marL="12700">
              <a:lnSpc>
                <a:spcPct val="100000"/>
              </a:lnSpc>
              <a:spcBef>
                <a:spcPts val="100"/>
              </a:spcBef>
            </a:pPr>
            <a:endParaRPr/>
          </a:p>
          <a:p>
            <a:pPr marL="355600" marR="5080" indent="-342900">
              <a:lnSpc>
                <a:spcPct val="100000"/>
              </a:lnSpc>
              <a:buChar char="•"/>
              <a:tabLst>
                <a:tab pos="355600" algn="l"/>
              </a:tabLst>
            </a:pPr>
            <a:r>
              <a:rPr lang="en-US" sz="2200" dirty="0">
                <a:latin typeface="Arial Bold" panose="020B0604020202090204" charset="0"/>
                <a:cs typeface="Arial Bold" panose="020B0604020202090204" charset="0"/>
              </a:rPr>
              <a:t>Independent predictors:</a:t>
            </a:r>
            <a:r>
              <a:rPr lang="en-US" sz="2200" b="0" dirty="0">
                <a:latin typeface="Arial" panose="020B0604020202090204"/>
                <a:cs typeface="Arial" panose="020B0604020202090204"/>
              </a:rPr>
              <a:t> Optimized for MSE.</a:t>
            </a:r>
            <a:endParaRPr lang="en-US" altLang="zh-CN" sz="2200">
              <a:latin typeface="Arial" panose="020B0604020202090204"/>
              <a:cs typeface="Arial" panose="020B0604020202090204"/>
            </a:endParaRPr>
          </a:p>
          <a:p>
            <a:pPr>
              <a:lnSpc>
                <a:spcPct val="100000"/>
              </a:lnSpc>
              <a:spcBef>
                <a:spcPts val="260"/>
              </a:spcBef>
              <a:buFont typeface="Arial" panose="020B0604020202090204"/>
              <a:buChar char="•"/>
            </a:pPr>
            <a:endParaRPr lang="en-US" sz="2200" dirty="0">
              <a:latin typeface="Arial Bold" panose="020B0604020202090204" charset="0"/>
              <a:cs typeface="Arial Bold" panose="020B0604020202090204" charset="0"/>
            </a:endParaRPr>
          </a:p>
          <a:p>
            <a:pPr>
              <a:lnSpc>
                <a:spcPct val="100000"/>
              </a:lnSpc>
              <a:spcBef>
                <a:spcPts val="260"/>
              </a:spcBef>
              <a:buFont typeface="Arial" panose="020B0604020202090204"/>
              <a:buChar char="•"/>
            </a:pPr>
            <a:endParaRPr lang="en-US" sz="2200" dirty="0">
              <a:latin typeface="Arial Bold" panose="020B0604020202090204" charset="0"/>
              <a:cs typeface="Arial Bold" panose="020B0604020202090204" charset="0"/>
            </a:endParaRPr>
          </a:p>
          <a:p>
            <a:pPr marL="355600" marR="810895" indent="-342900">
              <a:lnSpc>
                <a:spcPct val="102000"/>
              </a:lnSpc>
              <a:spcBef>
                <a:spcPts val="5"/>
              </a:spcBef>
              <a:buChar char="•"/>
              <a:tabLst>
                <a:tab pos="355600" algn="l"/>
              </a:tabLst>
            </a:pPr>
            <a:r>
              <a:rPr lang="en-US" sz="2200" dirty="0">
                <a:latin typeface="Arial Bold" panose="020B0604020202090204" charset="0"/>
                <a:cs typeface="Arial Bold" panose="020B0604020202090204" charset="0"/>
              </a:rPr>
              <a:t>Misalignment with downstream matching: </a:t>
            </a:r>
            <a:r>
              <a:rPr lang="en-US" sz="2200" b="0" dirty="0">
                <a:latin typeface="Arial" panose="020B0604020202090204" pitchFamily="34" charset="0"/>
                <a:cs typeface="Arial" panose="020B0604020202090204" pitchFamily="34" charset="0"/>
              </a:rPr>
              <a:t>Wrong decisions even with small prediction errors.</a:t>
            </a:r>
          </a:p>
          <a:p>
            <a:pPr marL="355600" marR="810895" indent="-342900">
              <a:lnSpc>
                <a:spcPct val="102000"/>
              </a:lnSpc>
              <a:spcBef>
                <a:spcPts val="5"/>
              </a:spcBef>
              <a:buChar char="•"/>
              <a:tabLst>
                <a:tab pos="355600" algn="l"/>
              </a:tabLst>
            </a:pPr>
            <a:endParaRPr lang="en-US" altLang="zh-CN" sz="2200" b="0" dirty="0">
              <a:latin typeface="Arial" panose="020B0604020202090204" pitchFamily="34" charset="0"/>
              <a:cs typeface="Arial" panose="020B0604020202090204" pitchFamily="34" charset="0"/>
            </a:endParaRPr>
          </a:p>
          <a:p>
            <a:pPr marL="355600" marR="810895" indent="-342900">
              <a:lnSpc>
                <a:spcPct val="102000"/>
              </a:lnSpc>
              <a:spcBef>
                <a:spcPts val="5"/>
              </a:spcBef>
              <a:buChar char="•"/>
              <a:tabLst>
                <a:tab pos="355600" algn="l"/>
              </a:tabLst>
            </a:pPr>
            <a:endParaRPr lang="en-US" altLang="zh-CN" sz="2200" b="0" dirty="0">
              <a:latin typeface="Arial" panose="020B0604020202090204" pitchFamily="34" charset="0"/>
              <a:cs typeface="Arial" panose="020B060402020209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6"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3590" y="395732"/>
            <a:ext cx="9754235" cy="566420"/>
          </a:xfrm>
          <a:prstGeom prst="rect">
            <a:avLst/>
          </a:prstGeom>
        </p:spPr>
        <p:txBody>
          <a:bodyPr vert="horz" wrap="square" lIns="0" tIns="12700" rIns="0" bIns="0" rtlCol="0">
            <a:spAutoFit/>
          </a:bodyPr>
          <a:lstStyle/>
          <a:p>
            <a:pPr marL="12700">
              <a:lnSpc>
                <a:spcPct val="100000"/>
              </a:lnSpc>
              <a:spcBef>
                <a:spcPts val="100"/>
              </a:spcBef>
            </a:pPr>
            <a:r>
              <a:rPr lang="en-US" dirty="0"/>
              <a:t>Predict-then-Matching Limitations: An Example</a:t>
            </a:r>
          </a:p>
        </p:txBody>
      </p:sp>
      <p:pic>
        <p:nvPicPr>
          <p:cNvPr id="210" name="图片 209"/>
          <p:cNvPicPr>
            <a:picLocks noChangeAspect="1"/>
          </p:cNvPicPr>
          <p:nvPr/>
        </p:nvPicPr>
        <p:blipFill>
          <a:blip r:embed="rId3"/>
          <a:stretch>
            <a:fillRect/>
          </a:stretch>
        </p:blipFill>
        <p:spPr>
          <a:xfrm>
            <a:off x="1459230" y="2002790"/>
            <a:ext cx="662940" cy="662940"/>
          </a:xfrm>
          <a:prstGeom prst="rect">
            <a:avLst/>
          </a:prstGeom>
        </p:spPr>
      </p:pic>
      <p:pic>
        <p:nvPicPr>
          <p:cNvPr id="211" name="图片 210"/>
          <p:cNvPicPr>
            <a:picLocks noChangeAspect="1"/>
          </p:cNvPicPr>
          <p:nvPr/>
        </p:nvPicPr>
        <p:blipFill>
          <a:blip r:embed="rId3"/>
          <a:stretch>
            <a:fillRect/>
          </a:stretch>
        </p:blipFill>
        <p:spPr>
          <a:xfrm>
            <a:off x="1475105" y="3035935"/>
            <a:ext cx="662940" cy="662940"/>
          </a:xfrm>
          <a:prstGeom prst="rect">
            <a:avLst/>
          </a:prstGeom>
        </p:spPr>
      </p:pic>
      <p:sp>
        <p:nvSpPr>
          <p:cNvPr id="212" name="文本框 211"/>
          <p:cNvSpPr txBox="1"/>
          <p:nvPr/>
        </p:nvSpPr>
        <p:spPr>
          <a:xfrm>
            <a:off x="1290955" y="2567305"/>
            <a:ext cx="1242060" cy="367665"/>
          </a:xfrm>
          <a:prstGeom prst="rect">
            <a:avLst/>
          </a:prstGeom>
          <a:noFill/>
        </p:spPr>
        <p:txBody>
          <a:bodyPr wrap="square" rtlCol="0">
            <a:spAutoFit/>
          </a:bodyPr>
          <a:lstStyle/>
          <a:p>
            <a:r>
              <a:rPr lang="en-US" altLang="zh-CN" sz="1800" dirty="0">
                <a:latin typeface="Times New Roman" panose="02020503050405090304" charset="0"/>
                <a:cs typeface="Times New Roman" panose="02020503050405090304" charset="0"/>
              </a:rPr>
              <a:t>Cluster</a:t>
            </a:r>
            <a:r>
              <a:rPr lang="zh-CN" altLang="en-US" sz="1800" dirty="0">
                <a:latin typeface="Times New Roman" panose="02020503050405090304" charset="0"/>
                <a:cs typeface="Times New Roman" panose="02020503050405090304" charset="0"/>
              </a:rPr>
              <a:t> </a:t>
            </a:r>
            <a:r>
              <a:rPr lang="en-US" altLang="zh-CN" sz="1800" dirty="0">
                <a:latin typeface="Times New Roman" panose="02020503050405090304" charset="0"/>
                <a:cs typeface="Times New Roman" panose="02020503050405090304" charset="0"/>
              </a:rPr>
              <a:t>A</a:t>
            </a:r>
          </a:p>
        </p:txBody>
      </p:sp>
      <p:sp>
        <p:nvSpPr>
          <p:cNvPr id="213" name="文本框 212"/>
          <p:cNvSpPr txBox="1"/>
          <p:nvPr/>
        </p:nvSpPr>
        <p:spPr>
          <a:xfrm>
            <a:off x="1258570" y="3616960"/>
            <a:ext cx="1243330" cy="367665"/>
          </a:xfrm>
          <a:prstGeom prst="rect">
            <a:avLst/>
          </a:prstGeom>
          <a:noFill/>
        </p:spPr>
        <p:txBody>
          <a:bodyPr wrap="square" rtlCol="0">
            <a:spAutoFit/>
          </a:bodyPr>
          <a:lstStyle/>
          <a:p>
            <a:r>
              <a:rPr lang="en-US" altLang="zh-CN" sz="1800" dirty="0">
                <a:latin typeface="Times New Roman" panose="02020503050405090304" charset="0"/>
                <a:cs typeface="Times New Roman" panose="02020503050405090304" charset="0"/>
              </a:rPr>
              <a:t>Cluster</a:t>
            </a:r>
            <a:r>
              <a:rPr lang="zh-CN" altLang="en-US" sz="1800" dirty="0">
                <a:latin typeface="Times New Roman" panose="02020503050405090304" charset="0"/>
                <a:cs typeface="Times New Roman" panose="02020503050405090304" charset="0"/>
              </a:rPr>
              <a:t> </a:t>
            </a:r>
            <a:r>
              <a:rPr lang="en-US" altLang="zh-CN" sz="1800" dirty="0">
                <a:latin typeface="Times New Roman" panose="02020503050405090304" charset="0"/>
                <a:cs typeface="Times New Roman" panose="02020503050405090304" charset="0"/>
              </a:rPr>
              <a:t>B</a:t>
            </a:r>
          </a:p>
        </p:txBody>
      </p:sp>
      <p:graphicFrame>
        <p:nvGraphicFramePr>
          <p:cNvPr id="214" name="图表 213"/>
          <p:cNvGraphicFramePr/>
          <p:nvPr/>
        </p:nvGraphicFramePr>
        <p:xfrm>
          <a:off x="2430780" y="1795145"/>
          <a:ext cx="2294255" cy="11449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5" name="图表 214"/>
          <p:cNvGraphicFramePr/>
          <p:nvPr/>
        </p:nvGraphicFramePr>
        <p:xfrm>
          <a:off x="2446020" y="2875280"/>
          <a:ext cx="2294255" cy="1144905"/>
        </p:xfrm>
        <a:graphic>
          <a:graphicData uri="http://schemas.openxmlformats.org/drawingml/2006/chart">
            <c:chart xmlns:c="http://schemas.openxmlformats.org/drawingml/2006/chart" xmlns:r="http://schemas.openxmlformats.org/officeDocument/2006/relationships" r:id="rId5"/>
          </a:graphicData>
        </a:graphic>
      </p:graphicFrame>
      <p:sp>
        <p:nvSpPr>
          <p:cNvPr id="216" name="文本框 215"/>
          <p:cNvSpPr txBox="1"/>
          <p:nvPr/>
        </p:nvSpPr>
        <p:spPr>
          <a:xfrm>
            <a:off x="2273300" y="1239520"/>
            <a:ext cx="1504315" cy="398145"/>
          </a:xfrm>
          <a:prstGeom prst="rect">
            <a:avLst/>
          </a:prstGeom>
          <a:noFill/>
        </p:spPr>
        <p:txBody>
          <a:bodyPr wrap="square" rtlCol="0">
            <a:spAutoFit/>
          </a:bodyPr>
          <a:lstStyle/>
          <a:p>
            <a:r>
              <a:rPr lang="en-US" altLang="zh-CN" sz="2000" b="1" dirty="0">
                <a:latin typeface="Times New Roman" panose="02020503050405090304" charset="0"/>
                <a:cs typeface="Times New Roman" panose="02020503050405090304" charset="0"/>
              </a:rPr>
              <a:t>Prediction</a:t>
            </a:r>
          </a:p>
        </p:txBody>
      </p:sp>
      <p:sp>
        <p:nvSpPr>
          <p:cNvPr id="217" name="文本框 216"/>
          <p:cNvSpPr txBox="1"/>
          <p:nvPr/>
        </p:nvSpPr>
        <p:spPr>
          <a:xfrm>
            <a:off x="6969125" y="1264285"/>
            <a:ext cx="1414780" cy="398145"/>
          </a:xfrm>
          <a:prstGeom prst="rect">
            <a:avLst/>
          </a:prstGeom>
          <a:noFill/>
        </p:spPr>
        <p:txBody>
          <a:bodyPr wrap="square" rtlCol="0">
            <a:spAutoFit/>
          </a:bodyPr>
          <a:lstStyle/>
          <a:p>
            <a:r>
              <a:rPr lang="en-US" altLang="zh-CN" sz="2000" b="1" dirty="0">
                <a:latin typeface="Times New Roman" panose="02020503050405090304" charset="0"/>
                <a:cs typeface="Times New Roman" panose="02020503050405090304" charset="0"/>
              </a:rPr>
              <a:t>Matching</a:t>
            </a:r>
          </a:p>
        </p:txBody>
      </p:sp>
      <p:sp>
        <p:nvSpPr>
          <p:cNvPr id="219" name="文本框 218"/>
          <p:cNvSpPr txBox="1"/>
          <p:nvPr/>
        </p:nvSpPr>
        <p:spPr>
          <a:xfrm>
            <a:off x="5923915" y="3262630"/>
            <a:ext cx="3186430" cy="367665"/>
          </a:xfrm>
          <a:prstGeom prst="rect">
            <a:avLst/>
          </a:prstGeom>
          <a:noFill/>
        </p:spPr>
        <p:txBody>
          <a:bodyPr wrap="square" rtlCol="0">
            <a:spAutoFit/>
          </a:bodyPr>
          <a:lstStyle/>
          <a:p>
            <a:r>
              <a:rPr lang="en-US" altLang="zh-CN" sz="1800" dirty="0">
                <a:latin typeface="Times New Roman" panose="02020503050405090304" charset="0"/>
                <a:cs typeface="Times New Roman" panose="02020503050405090304" charset="0"/>
              </a:rPr>
              <a:t>Predictor:</a:t>
            </a:r>
            <a:r>
              <a:rPr lang="zh-CN" altLang="en-US" sz="1800" dirty="0">
                <a:latin typeface="Times New Roman" panose="02020503050405090304" charset="0"/>
                <a:cs typeface="Times New Roman" panose="02020503050405090304" charset="0"/>
              </a:rPr>
              <a:t> </a:t>
            </a:r>
            <a:r>
              <a:rPr lang="en-US" altLang="zh-CN" sz="1800" dirty="0">
                <a:latin typeface="Times New Roman" panose="02020503050405090304" charset="0"/>
                <a:cs typeface="Times New Roman" panose="02020503050405090304" charset="0"/>
              </a:rPr>
              <a:t>Task 2 to Cluster A</a:t>
            </a:r>
          </a:p>
        </p:txBody>
      </p:sp>
      <p:graphicFrame>
        <p:nvGraphicFramePr>
          <p:cNvPr id="220" name="图表 219"/>
          <p:cNvGraphicFramePr/>
          <p:nvPr/>
        </p:nvGraphicFramePr>
        <p:xfrm>
          <a:off x="5923280" y="1733550"/>
          <a:ext cx="3019425" cy="1586865"/>
        </p:xfrm>
        <a:graphic>
          <a:graphicData uri="http://schemas.openxmlformats.org/drawingml/2006/chart">
            <c:chart xmlns:c="http://schemas.openxmlformats.org/drawingml/2006/chart" xmlns:r="http://schemas.openxmlformats.org/officeDocument/2006/relationships" r:id="rId6"/>
          </a:graphicData>
        </a:graphic>
      </p:graphicFrame>
      <p:sp>
        <p:nvSpPr>
          <p:cNvPr id="221" name="椭圆 220"/>
          <p:cNvSpPr/>
          <p:nvPr/>
        </p:nvSpPr>
        <p:spPr>
          <a:xfrm>
            <a:off x="7392035" y="2416175"/>
            <a:ext cx="90170" cy="90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503050405090304" charset="0"/>
              <a:cs typeface="Times New Roman" panose="02020503050405090304" charset="0"/>
            </a:endParaRPr>
          </a:p>
        </p:txBody>
      </p:sp>
      <p:sp>
        <p:nvSpPr>
          <p:cNvPr id="222" name="椭圆 221"/>
          <p:cNvSpPr/>
          <p:nvPr/>
        </p:nvSpPr>
        <p:spPr>
          <a:xfrm>
            <a:off x="7387590" y="2376805"/>
            <a:ext cx="90170" cy="901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latin typeface="Times New Roman" panose="02020503050405090304" charset="0"/>
              <a:cs typeface="Times New Roman" panose="02020503050405090304" charset="0"/>
            </a:endParaRPr>
          </a:p>
        </p:txBody>
      </p:sp>
      <p:sp>
        <p:nvSpPr>
          <p:cNvPr id="223" name="文本框 222"/>
          <p:cNvSpPr txBox="1"/>
          <p:nvPr/>
        </p:nvSpPr>
        <p:spPr>
          <a:xfrm>
            <a:off x="6069965" y="3621405"/>
            <a:ext cx="2821305" cy="367665"/>
          </a:xfrm>
          <a:prstGeom prst="rect">
            <a:avLst/>
          </a:prstGeom>
          <a:noFill/>
        </p:spPr>
        <p:txBody>
          <a:bodyPr wrap="square" rtlCol="0">
            <a:spAutoFit/>
          </a:bodyPr>
          <a:lstStyle/>
          <a:p>
            <a:r>
              <a:rPr lang="en-US" altLang="zh-CN" sz="1800" dirty="0">
                <a:latin typeface="Times New Roman" panose="02020503050405090304" charset="0"/>
                <a:cs typeface="Times New Roman" panose="02020503050405090304" charset="0"/>
              </a:rPr>
              <a:t>Truth:</a:t>
            </a:r>
            <a:r>
              <a:rPr lang="zh-CN" altLang="en-US" sz="1800" dirty="0">
                <a:latin typeface="Times New Roman" panose="02020503050405090304" charset="0"/>
                <a:cs typeface="Times New Roman" panose="02020503050405090304" charset="0"/>
              </a:rPr>
              <a:t> </a:t>
            </a:r>
            <a:r>
              <a:rPr lang="en-US" altLang="zh-CN" sz="1800" dirty="0">
                <a:latin typeface="Times New Roman" panose="02020503050405090304" charset="0"/>
                <a:cs typeface="Times New Roman" panose="02020503050405090304" charset="0"/>
              </a:rPr>
              <a:t>Task 2 to Cluster B</a:t>
            </a:r>
          </a:p>
        </p:txBody>
      </p:sp>
      <p:sp>
        <p:nvSpPr>
          <p:cNvPr id="224" name="文本框 223"/>
          <p:cNvSpPr txBox="1"/>
          <p:nvPr/>
        </p:nvSpPr>
        <p:spPr>
          <a:xfrm>
            <a:off x="3754120" y="4107815"/>
            <a:ext cx="3818255" cy="398145"/>
          </a:xfrm>
          <a:prstGeom prst="rect">
            <a:avLst/>
          </a:prstGeom>
          <a:noFill/>
        </p:spPr>
        <p:txBody>
          <a:bodyPr wrap="square" rtlCol="0">
            <a:spAutoFit/>
          </a:bodyPr>
          <a:lstStyle/>
          <a:p>
            <a:r>
              <a:rPr lang="en-US" altLang="zh-CN" sz="2000" b="1" dirty="0">
                <a:latin typeface="Times New Roman" panose="02020503050405090304" charset="0"/>
                <a:cs typeface="Times New Roman" panose="02020503050405090304" charset="0"/>
              </a:rPr>
              <a:t>Matching-Focused Prediction</a:t>
            </a:r>
          </a:p>
        </p:txBody>
      </p:sp>
      <p:graphicFrame>
        <p:nvGraphicFramePr>
          <p:cNvPr id="225" name="图表 224"/>
          <p:cNvGraphicFramePr/>
          <p:nvPr/>
        </p:nvGraphicFramePr>
        <p:xfrm>
          <a:off x="5974080" y="4549140"/>
          <a:ext cx="3019425" cy="1586865"/>
        </p:xfrm>
        <a:graphic>
          <a:graphicData uri="http://schemas.openxmlformats.org/drawingml/2006/chart">
            <c:chart xmlns:c="http://schemas.openxmlformats.org/drawingml/2006/chart" xmlns:r="http://schemas.openxmlformats.org/officeDocument/2006/relationships" r:id="rId7"/>
          </a:graphicData>
        </a:graphic>
      </p:graphicFrame>
      <p:sp>
        <p:nvSpPr>
          <p:cNvPr id="226" name="文本框 225"/>
          <p:cNvSpPr txBox="1"/>
          <p:nvPr/>
        </p:nvSpPr>
        <p:spPr>
          <a:xfrm>
            <a:off x="2352675" y="6398260"/>
            <a:ext cx="1739900" cy="367665"/>
          </a:xfrm>
          <a:prstGeom prst="rect">
            <a:avLst/>
          </a:prstGeom>
          <a:noFill/>
        </p:spPr>
        <p:txBody>
          <a:bodyPr wrap="square">
            <a:spAutoFit/>
          </a:bodyPr>
          <a:lstStyle/>
          <a:p>
            <a:r>
              <a:rPr lang="en-US" altLang="zh-CN" sz="1800" dirty="0">
                <a:latin typeface="Times New Roman" panose="02020503050405090304" charset="0"/>
                <a:cs typeface="Times New Roman" panose="02020503050405090304" charset="0"/>
              </a:rPr>
              <a:t>High weight</a:t>
            </a:r>
          </a:p>
        </p:txBody>
      </p:sp>
      <p:sp>
        <p:nvSpPr>
          <p:cNvPr id="227" name="文本框 226"/>
          <p:cNvSpPr txBox="1"/>
          <p:nvPr/>
        </p:nvSpPr>
        <p:spPr>
          <a:xfrm>
            <a:off x="3644900" y="6402070"/>
            <a:ext cx="1634490" cy="367665"/>
          </a:xfrm>
          <a:prstGeom prst="rect">
            <a:avLst/>
          </a:prstGeom>
          <a:noFill/>
        </p:spPr>
        <p:txBody>
          <a:bodyPr wrap="square">
            <a:spAutoFit/>
          </a:bodyPr>
          <a:lstStyle/>
          <a:p>
            <a:r>
              <a:rPr lang="en-US" altLang="zh-CN" sz="1800" dirty="0">
                <a:latin typeface="Times New Roman" panose="02020503050405090304" charset="0"/>
                <a:cs typeface="Times New Roman" panose="02020503050405090304" charset="0"/>
              </a:rPr>
              <a:t>Low weight</a:t>
            </a:r>
          </a:p>
        </p:txBody>
      </p:sp>
      <p:sp>
        <p:nvSpPr>
          <p:cNvPr id="228" name="椭圆 227"/>
          <p:cNvSpPr/>
          <p:nvPr/>
        </p:nvSpPr>
        <p:spPr>
          <a:xfrm>
            <a:off x="7439025" y="5161280"/>
            <a:ext cx="90170" cy="901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503050405090304" charset="0"/>
              <a:cs typeface="Times New Roman" panose="02020503050405090304" charset="0"/>
            </a:endParaRPr>
          </a:p>
        </p:txBody>
      </p:sp>
      <p:sp>
        <p:nvSpPr>
          <p:cNvPr id="229" name="椭圆 228"/>
          <p:cNvSpPr/>
          <p:nvPr/>
        </p:nvSpPr>
        <p:spPr>
          <a:xfrm>
            <a:off x="7439025" y="5130800"/>
            <a:ext cx="90170" cy="901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503050405090304" charset="0"/>
              <a:cs typeface="Times New Roman" panose="02020503050405090304" charset="0"/>
            </a:endParaRPr>
          </a:p>
        </p:txBody>
      </p:sp>
      <p:sp>
        <p:nvSpPr>
          <p:cNvPr id="230" name="文本框 229"/>
          <p:cNvSpPr txBox="1"/>
          <p:nvPr/>
        </p:nvSpPr>
        <p:spPr>
          <a:xfrm>
            <a:off x="1182370" y="1497965"/>
            <a:ext cx="3844925" cy="367665"/>
          </a:xfrm>
          <a:prstGeom prst="rect">
            <a:avLst/>
          </a:prstGeom>
          <a:noFill/>
        </p:spPr>
        <p:txBody>
          <a:bodyPr wrap="square" rtlCol="0">
            <a:spAutoFit/>
          </a:bodyPr>
          <a:lstStyle/>
          <a:p>
            <a:r>
              <a:rPr lang="en-US" altLang="zh-CN" sz="1800" dirty="0">
                <a:latin typeface="Times New Roman" panose="02020503050405090304" charset="0"/>
                <a:cs typeface="Times New Roman" panose="02020503050405090304" charset="0"/>
              </a:rPr>
              <a:t>Independently trained with MSE loss</a:t>
            </a:r>
          </a:p>
        </p:txBody>
      </p:sp>
      <p:graphicFrame>
        <p:nvGraphicFramePr>
          <p:cNvPr id="231" name="图表 230"/>
          <p:cNvGraphicFramePr/>
          <p:nvPr/>
        </p:nvGraphicFramePr>
        <p:xfrm>
          <a:off x="2379345" y="4272915"/>
          <a:ext cx="2294255" cy="114490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2" name="图表 231"/>
          <p:cNvGraphicFramePr/>
          <p:nvPr/>
        </p:nvGraphicFramePr>
        <p:xfrm>
          <a:off x="2379345" y="5389245"/>
          <a:ext cx="2294255" cy="1144905"/>
        </p:xfrm>
        <a:graphic>
          <a:graphicData uri="http://schemas.openxmlformats.org/drawingml/2006/chart">
            <c:chart xmlns:c="http://schemas.openxmlformats.org/drawingml/2006/chart" xmlns:r="http://schemas.openxmlformats.org/officeDocument/2006/relationships" r:id="rId9"/>
          </a:graphicData>
        </a:graphic>
      </p:graphicFrame>
      <p:pic>
        <p:nvPicPr>
          <p:cNvPr id="233" name="图片 232"/>
          <p:cNvPicPr>
            <a:picLocks noChangeAspect="1"/>
          </p:cNvPicPr>
          <p:nvPr/>
        </p:nvPicPr>
        <p:blipFill>
          <a:blip r:embed="rId3"/>
          <a:stretch>
            <a:fillRect/>
          </a:stretch>
        </p:blipFill>
        <p:spPr>
          <a:xfrm>
            <a:off x="1426210" y="4656455"/>
            <a:ext cx="662940" cy="662940"/>
          </a:xfrm>
          <a:prstGeom prst="rect">
            <a:avLst/>
          </a:prstGeom>
        </p:spPr>
      </p:pic>
      <p:pic>
        <p:nvPicPr>
          <p:cNvPr id="234" name="图片 233"/>
          <p:cNvPicPr>
            <a:picLocks noChangeAspect="1"/>
          </p:cNvPicPr>
          <p:nvPr/>
        </p:nvPicPr>
        <p:blipFill>
          <a:blip r:embed="rId3"/>
          <a:stretch>
            <a:fillRect/>
          </a:stretch>
        </p:blipFill>
        <p:spPr>
          <a:xfrm>
            <a:off x="1442085" y="5573395"/>
            <a:ext cx="662940" cy="662940"/>
          </a:xfrm>
          <a:prstGeom prst="rect">
            <a:avLst/>
          </a:prstGeom>
        </p:spPr>
      </p:pic>
      <p:sp>
        <p:nvSpPr>
          <p:cNvPr id="235" name="文本框 234"/>
          <p:cNvSpPr txBox="1"/>
          <p:nvPr/>
        </p:nvSpPr>
        <p:spPr>
          <a:xfrm>
            <a:off x="1182370" y="5220970"/>
            <a:ext cx="1242060" cy="367665"/>
          </a:xfrm>
          <a:prstGeom prst="rect">
            <a:avLst/>
          </a:prstGeom>
          <a:noFill/>
        </p:spPr>
        <p:txBody>
          <a:bodyPr wrap="square" rtlCol="0">
            <a:spAutoFit/>
          </a:bodyPr>
          <a:lstStyle/>
          <a:p>
            <a:r>
              <a:rPr lang="en-US" altLang="zh-CN" sz="1800" dirty="0">
                <a:latin typeface="Times New Roman" panose="02020503050405090304" charset="0"/>
                <a:cs typeface="Times New Roman" panose="02020503050405090304" charset="0"/>
              </a:rPr>
              <a:t>Cluster</a:t>
            </a:r>
            <a:r>
              <a:rPr lang="zh-CN" altLang="en-US" sz="1800" dirty="0">
                <a:latin typeface="Times New Roman" panose="02020503050405090304" charset="0"/>
                <a:cs typeface="Times New Roman" panose="02020503050405090304" charset="0"/>
              </a:rPr>
              <a:t> </a:t>
            </a:r>
            <a:r>
              <a:rPr lang="en-US" altLang="zh-CN" sz="1800" dirty="0">
                <a:latin typeface="Times New Roman" panose="02020503050405090304" charset="0"/>
                <a:cs typeface="Times New Roman" panose="02020503050405090304" charset="0"/>
              </a:rPr>
              <a:t>A</a:t>
            </a:r>
          </a:p>
        </p:txBody>
      </p:sp>
      <p:sp>
        <p:nvSpPr>
          <p:cNvPr id="236" name="文本框 235"/>
          <p:cNvSpPr txBox="1"/>
          <p:nvPr/>
        </p:nvSpPr>
        <p:spPr>
          <a:xfrm>
            <a:off x="1149985" y="6154420"/>
            <a:ext cx="1243330" cy="367665"/>
          </a:xfrm>
          <a:prstGeom prst="rect">
            <a:avLst/>
          </a:prstGeom>
          <a:noFill/>
        </p:spPr>
        <p:txBody>
          <a:bodyPr wrap="square" rtlCol="0">
            <a:spAutoFit/>
          </a:bodyPr>
          <a:lstStyle/>
          <a:p>
            <a:r>
              <a:rPr lang="en-US" altLang="zh-CN" sz="1800" dirty="0">
                <a:latin typeface="Times New Roman" panose="02020503050405090304" charset="0"/>
                <a:cs typeface="Times New Roman" panose="02020503050405090304" charset="0"/>
              </a:rPr>
              <a:t>Cluster</a:t>
            </a:r>
            <a:r>
              <a:rPr lang="zh-CN" altLang="en-US" sz="1800" dirty="0">
                <a:latin typeface="Times New Roman" panose="02020503050405090304" charset="0"/>
                <a:cs typeface="Times New Roman" panose="02020503050405090304" charset="0"/>
              </a:rPr>
              <a:t> </a:t>
            </a:r>
            <a:r>
              <a:rPr lang="en-US" altLang="zh-CN" sz="1800" dirty="0">
                <a:latin typeface="Times New Roman" panose="02020503050405090304" charset="0"/>
                <a:cs typeface="Times New Roman" panose="02020503050405090304" charset="0"/>
              </a:rPr>
              <a:t>B</a:t>
            </a:r>
          </a:p>
        </p:txBody>
      </p:sp>
      <p:sp>
        <p:nvSpPr>
          <p:cNvPr id="237" name="文本框 236"/>
          <p:cNvSpPr txBox="1"/>
          <p:nvPr/>
        </p:nvSpPr>
        <p:spPr>
          <a:xfrm>
            <a:off x="5923280" y="6113780"/>
            <a:ext cx="3186430" cy="367665"/>
          </a:xfrm>
          <a:prstGeom prst="rect">
            <a:avLst/>
          </a:prstGeom>
          <a:noFill/>
        </p:spPr>
        <p:txBody>
          <a:bodyPr wrap="square" rtlCol="0">
            <a:spAutoFit/>
          </a:bodyPr>
          <a:lstStyle/>
          <a:p>
            <a:r>
              <a:rPr lang="en-US" altLang="zh-CN" sz="1800" dirty="0">
                <a:latin typeface="Times New Roman" panose="02020503050405090304" charset="0"/>
                <a:cs typeface="Times New Roman" panose="02020503050405090304" charset="0"/>
              </a:rPr>
              <a:t>Predictor:</a:t>
            </a:r>
            <a:r>
              <a:rPr lang="zh-CN" altLang="en-US" sz="1800" dirty="0">
                <a:latin typeface="Times New Roman" panose="02020503050405090304" charset="0"/>
                <a:cs typeface="Times New Roman" panose="02020503050405090304" charset="0"/>
              </a:rPr>
              <a:t> </a:t>
            </a:r>
            <a:r>
              <a:rPr lang="en-US" altLang="zh-CN" sz="1800" dirty="0">
                <a:latin typeface="Times New Roman" panose="02020503050405090304" charset="0"/>
                <a:cs typeface="Times New Roman" panose="02020503050405090304" charset="0"/>
              </a:rPr>
              <a:t>Task 2 to Cluster B</a:t>
            </a:r>
          </a:p>
        </p:txBody>
      </p:sp>
      <p:sp>
        <p:nvSpPr>
          <p:cNvPr id="238" name="文本框 237"/>
          <p:cNvSpPr txBox="1"/>
          <p:nvPr/>
        </p:nvSpPr>
        <p:spPr>
          <a:xfrm>
            <a:off x="6072505" y="6444615"/>
            <a:ext cx="2821305" cy="367665"/>
          </a:xfrm>
          <a:prstGeom prst="rect">
            <a:avLst/>
          </a:prstGeom>
          <a:noFill/>
        </p:spPr>
        <p:txBody>
          <a:bodyPr wrap="square" rtlCol="0">
            <a:spAutoFit/>
          </a:bodyPr>
          <a:lstStyle/>
          <a:p>
            <a:r>
              <a:rPr lang="en-US" altLang="zh-CN" sz="1800" dirty="0">
                <a:latin typeface="Times New Roman" panose="02020503050405090304" charset="0"/>
                <a:cs typeface="Times New Roman" panose="02020503050405090304" charset="0"/>
              </a:rPr>
              <a:t>Truth:</a:t>
            </a:r>
            <a:r>
              <a:rPr lang="zh-CN" altLang="en-US" sz="1800" dirty="0">
                <a:latin typeface="Times New Roman" panose="02020503050405090304" charset="0"/>
                <a:cs typeface="Times New Roman" panose="02020503050405090304" charset="0"/>
              </a:rPr>
              <a:t> </a:t>
            </a:r>
            <a:r>
              <a:rPr lang="en-US" altLang="zh-CN" sz="1800" dirty="0">
                <a:latin typeface="Times New Roman" panose="02020503050405090304" charset="0"/>
                <a:cs typeface="Times New Roman" panose="02020503050405090304" charset="0"/>
              </a:rPr>
              <a:t>Task 2 to Cluster B</a:t>
            </a:r>
          </a:p>
        </p:txBody>
      </p:sp>
      <p:sp>
        <p:nvSpPr>
          <p:cNvPr id="239" name="矩形 238"/>
          <p:cNvSpPr/>
          <p:nvPr/>
        </p:nvSpPr>
        <p:spPr>
          <a:xfrm>
            <a:off x="1304290" y="1910080"/>
            <a:ext cx="3545840" cy="994410"/>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503050405090304" charset="0"/>
              <a:cs typeface="Times New Roman" panose="02020503050405090304" charset="0"/>
            </a:endParaRPr>
          </a:p>
        </p:txBody>
      </p:sp>
      <p:sp>
        <p:nvSpPr>
          <p:cNvPr id="240" name="矩形 239"/>
          <p:cNvSpPr/>
          <p:nvPr/>
        </p:nvSpPr>
        <p:spPr>
          <a:xfrm>
            <a:off x="1287780" y="2971800"/>
            <a:ext cx="3545840" cy="1017270"/>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503050405090304" charset="0"/>
              <a:cs typeface="Times New Roman" panose="02020503050405090304" charset="0"/>
            </a:endParaRPr>
          </a:p>
        </p:txBody>
      </p:sp>
      <p:sp>
        <p:nvSpPr>
          <p:cNvPr id="241" name="任意多边形: 形状 17"/>
          <p:cNvSpPr/>
          <p:nvPr/>
        </p:nvSpPr>
        <p:spPr>
          <a:xfrm>
            <a:off x="5234940" y="5330190"/>
            <a:ext cx="440690" cy="118745"/>
          </a:xfrm>
          <a:custGeom>
            <a:avLst/>
            <a:gdLst>
              <a:gd name="connsiteX0" fmla="*/ 0 w 524329"/>
              <a:gd name="connsiteY0" fmla="*/ 183243 h 183243"/>
              <a:gd name="connsiteX1" fmla="*/ 524329 w 524329"/>
              <a:gd name="connsiteY1" fmla="*/ 183243 h 183243"/>
              <a:gd name="connsiteX2" fmla="*/ 524329 w 524329"/>
              <a:gd name="connsiteY2" fmla="*/ 78014 h 183243"/>
              <a:gd name="connsiteX3" fmla="*/ 117929 w 524329"/>
              <a:gd name="connsiteY3" fmla="*/ 78014 h 183243"/>
              <a:gd name="connsiteX4" fmla="*/ 117929 w 524329"/>
              <a:gd name="connsiteY4" fmla="*/ 0 h 183243"/>
              <a:gd name="connsiteX5" fmla="*/ 0 w 524329"/>
              <a:gd name="connsiteY5" fmla="*/ 183243 h 18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329" h="183243">
                <a:moveTo>
                  <a:pt x="0" y="183243"/>
                </a:moveTo>
                <a:lnTo>
                  <a:pt x="524329" y="183243"/>
                </a:lnTo>
                <a:lnTo>
                  <a:pt x="524329" y="78014"/>
                </a:lnTo>
                <a:lnTo>
                  <a:pt x="117929" y="78014"/>
                </a:lnTo>
                <a:lnTo>
                  <a:pt x="117929" y="0"/>
                </a:lnTo>
                <a:lnTo>
                  <a:pt x="0" y="183243"/>
                </a:lnTo>
                <a:close/>
              </a:path>
            </a:pathLst>
          </a:cu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2" name="任意多边形: 形状 18"/>
          <p:cNvSpPr/>
          <p:nvPr/>
        </p:nvSpPr>
        <p:spPr>
          <a:xfrm rot="10800000">
            <a:off x="5257165" y="5585460"/>
            <a:ext cx="440690" cy="118745"/>
          </a:xfrm>
          <a:custGeom>
            <a:avLst/>
            <a:gdLst>
              <a:gd name="connsiteX0" fmla="*/ 0 w 524329"/>
              <a:gd name="connsiteY0" fmla="*/ 183243 h 183243"/>
              <a:gd name="connsiteX1" fmla="*/ 524329 w 524329"/>
              <a:gd name="connsiteY1" fmla="*/ 183243 h 183243"/>
              <a:gd name="connsiteX2" fmla="*/ 524329 w 524329"/>
              <a:gd name="connsiteY2" fmla="*/ 78014 h 183243"/>
              <a:gd name="connsiteX3" fmla="*/ 117929 w 524329"/>
              <a:gd name="connsiteY3" fmla="*/ 78014 h 183243"/>
              <a:gd name="connsiteX4" fmla="*/ 117929 w 524329"/>
              <a:gd name="connsiteY4" fmla="*/ 0 h 183243"/>
              <a:gd name="connsiteX5" fmla="*/ 0 w 524329"/>
              <a:gd name="connsiteY5" fmla="*/ 183243 h 18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329" h="183243">
                <a:moveTo>
                  <a:pt x="0" y="183243"/>
                </a:moveTo>
                <a:lnTo>
                  <a:pt x="524329" y="183243"/>
                </a:lnTo>
                <a:lnTo>
                  <a:pt x="524329" y="78014"/>
                </a:lnTo>
                <a:lnTo>
                  <a:pt x="117929" y="78014"/>
                </a:lnTo>
                <a:lnTo>
                  <a:pt x="117929" y="0"/>
                </a:lnTo>
                <a:lnTo>
                  <a:pt x="0" y="183243"/>
                </a:lnTo>
                <a:close/>
              </a:path>
            </a:pathLst>
          </a:cu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3" name="矩形 242"/>
          <p:cNvSpPr/>
          <p:nvPr/>
        </p:nvSpPr>
        <p:spPr>
          <a:xfrm>
            <a:off x="6968490" y="2149475"/>
            <a:ext cx="915670" cy="1141095"/>
          </a:xfrm>
          <a:prstGeom prst="rect">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4" name="矩形 243"/>
          <p:cNvSpPr/>
          <p:nvPr/>
        </p:nvSpPr>
        <p:spPr>
          <a:xfrm>
            <a:off x="7009765" y="5057775"/>
            <a:ext cx="915670" cy="1078865"/>
          </a:xfrm>
          <a:prstGeom prst="rect">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45" name="组合 244"/>
          <p:cNvGrpSpPr/>
          <p:nvPr/>
        </p:nvGrpSpPr>
        <p:grpSpPr>
          <a:xfrm>
            <a:off x="2535555" y="3656965"/>
            <a:ext cx="2148840" cy="314960"/>
            <a:chOff x="1050621" y="1721846"/>
            <a:chExt cx="1613524" cy="236588"/>
          </a:xfrm>
        </p:grpSpPr>
        <p:pic>
          <p:nvPicPr>
            <p:cNvPr id="246" name="图片 245"/>
            <p:cNvPicPr>
              <a:picLocks noChangeAspect="1"/>
            </p:cNvPicPr>
            <p:nvPr/>
          </p:nvPicPr>
          <p:blipFill>
            <a:blip r:embed="rId10"/>
            <a:stretch>
              <a:fillRect/>
            </a:stretch>
          </p:blipFill>
          <p:spPr>
            <a:xfrm>
              <a:off x="1050621" y="1761741"/>
              <a:ext cx="1613523" cy="196693"/>
            </a:xfrm>
            <a:prstGeom prst="rect">
              <a:avLst/>
            </a:prstGeom>
          </p:spPr>
        </p:pic>
        <p:pic>
          <p:nvPicPr>
            <p:cNvPr id="247" name="图片 246"/>
            <p:cNvPicPr>
              <a:picLocks noChangeAspect="1"/>
            </p:cNvPicPr>
            <p:nvPr/>
          </p:nvPicPr>
          <p:blipFill>
            <a:blip r:embed="rId11"/>
            <a:stretch>
              <a:fillRect/>
            </a:stretch>
          </p:blipFill>
          <p:spPr>
            <a:xfrm>
              <a:off x="1050622" y="1721846"/>
              <a:ext cx="1613523" cy="171091"/>
            </a:xfrm>
            <a:prstGeom prst="rect">
              <a:avLst/>
            </a:prstGeom>
          </p:spPr>
        </p:pic>
      </p:grpSp>
      <p:grpSp>
        <p:nvGrpSpPr>
          <p:cNvPr id="248" name="组合 247"/>
          <p:cNvGrpSpPr/>
          <p:nvPr/>
        </p:nvGrpSpPr>
        <p:grpSpPr>
          <a:xfrm>
            <a:off x="2503170" y="2576830"/>
            <a:ext cx="2148840" cy="314960"/>
            <a:chOff x="1050621" y="1721846"/>
            <a:chExt cx="1613524" cy="236588"/>
          </a:xfrm>
        </p:grpSpPr>
        <p:pic>
          <p:nvPicPr>
            <p:cNvPr id="249" name="图片 248"/>
            <p:cNvPicPr>
              <a:picLocks noChangeAspect="1"/>
            </p:cNvPicPr>
            <p:nvPr/>
          </p:nvPicPr>
          <p:blipFill>
            <a:blip r:embed="rId10"/>
            <a:stretch>
              <a:fillRect/>
            </a:stretch>
          </p:blipFill>
          <p:spPr>
            <a:xfrm>
              <a:off x="1050621" y="1761741"/>
              <a:ext cx="1613523" cy="196693"/>
            </a:xfrm>
            <a:prstGeom prst="rect">
              <a:avLst/>
            </a:prstGeom>
          </p:spPr>
        </p:pic>
        <p:pic>
          <p:nvPicPr>
            <p:cNvPr id="250" name="图片 249"/>
            <p:cNvPicPr>
              <a:picLocks noChangeAspect="1"/>
            </p:cNvPicPr>
            <p:nvPr/>
          </p:nvPicPr>
          <p:blipFill>
            <a:blip r:embed="rId11"/>
            <a:stretch>
              <a:fillRect/>
            </a:stretch>
          </p:blipFill>
          <p:spPr>
            <a:xfrm>
              <a:off x="1050622" y="1721846"/>
              <a:ext cx="1613523" cy="171091"/>
            </a:xfrm>
            <a:prstGeom prst="rect">
              <a:avLst/>
            </a:prstGeom>
          </p:spPr>
        </p:pic>
      </p:grpSp>
      <p:grpSp>
        <p:nvGrpSpPr>
          <p:cNvPr id="251" name="组合 250"/>
          <p:cNvGrpSpPr/>
          <p:nvPr/>
        </p:nvGrpSpPr>
        <p:grpSpPr>
          <a:xfrm>
            <a:off x="2458085" y="6170295"/>
            <a:ext cx="2148840" cy="314960"/>
            <a:chOff x="1050621" y="1721846"/>
            <a:chExt cx="1613524" cy="236588"/>
          </a:xfrm>
        </p:grpSpPr>
        <p:pic>
          <p:nvPicPr>
            <p:cNvPr id="252" name="图片 251"/>
            <p:cNvPicPr>
              <a:picLocks noChangeAspect="1"/>
            </p:cNvPicPr>
            <p:nvPr/>
          </p:nvPicPr>
          <p:blipFill>
            <a:blip r:embed="rId10"/>
            <a:stretch>
              <a:fillRect/>
            </a:stretch>
          </p:blipFill>
          <p:spPr>
            <a:xfrm>
              <a:off x="1050621" y="1761741"/>
              <a:ext cx="1613523" cy="196693"/>
            </a:xfrm>
            <a:prstGeom prst="rect">
              <a:avLst/>
            </a:prstGeom>
          </p:spPr>
        </p:pic>
        <p:pic>
          <p:nvPicPr>
            <p:cNvPr id="253" name="图片 252"/>
            <p:cNvPicPr>
              <a:picLocks noChangeAspect="1"/>
            </p:cNvPicPr>
            <p:nvPr/>
          </p:nvPicPr>
          <p:blipFill>
            <a:blip r:embed="rId11"/>
            <a:stretch>
              <a:fillRect/>
            </a:stretch>
          </p:blipFill>
          <p:spPr>
            <a:xfrm>
              <a:off x="1050622" y="1721846"/>
              <a:ext cx="1613523" cy="171091"/>
            </a:xfrm>
            <a:prstGeom prst="rect">
              <a:avLst/>
            </a:prstGeom>
          </p:spPr>
        </p:pic>
      </p:grpSp>
      <p:grpSp>
        <p:nvGrpSpPr>
          <p:cNvPr id="254" name="组合 253"/>
          <p:cNvGrpSpPr/>
          <p:nvPr/>
        </p:nvGrpSpPr>
        <p:grpSpPr>
          <a:xfrm>
            <a:off x="2465705" y="5052695"/>
            <a:ext cx="2148840" cy="314960"/>
            <a:chOff x="1050621" y="1721846"/>
            <a:chExt cx="1613524" cy="236588"/>
          </a:xfrm>
        </p:grpSpPr>
        <p:pic>
          <p:nvPicPr>
            <p:cNvPr id="255" name="图片 254"/>
            <p:cNvPicPr>
              <a:picLocks noChangeAspect="1"/>
            </p:cNvPicPr>
            <p:nvPr/>
          </p:nvPicPr>
          <p:blipFill>
            <a:blip r:embed="rId10"/>
            <a:stretch>
              <a:fillRect/>
            </a:stretch>
          </p:blipFill>
          <p:spPr>
            <a:xfrm>
              <a:off x="1050621" y="1761741"/>
              <a:ext cx="1613523" cy="196693"/>
            </a:xfrm>
            <a:prstGeom prst="rect">
              <a:avLst/>
            </a:prstGeom>
          </p:spPr>
        </p:pic>
        <p:pic>
          <p:nvPicPr>
            <p:cNvPr id="256" name="图片 255"/>
            <p:cNvPicPr>
              <a:picLocks noChangeAspect="1"/>
            </p:cNvPicPr>
            <p:nvPr/>
          </p:nvPicPr>
          <p:blipFill>
            <a:blip r:embed="rId11"/>
            <a:stretch>
              <a:fillRect/>
            </a:stretch>
          </p:blipFill>
          <p:spPr>
            <a:xfrm>
              <a:off x="1050622" y="1721846"/>
              <a:ext cx="1613523" cy="171091"/>
            </a:xfrm>
            <a:prstGeom prst="rect">
              <a:avLst/>
            </a:prstGeom>
          </p:spPr>
        </p:pic>
      </p:grpSp>
      <p:sp>
        <p:nvSpPr>
          <p:cNvPr id="257" name="矩形 256"/>
          <p:cNvSpPr/>
          <p:nvPr/>
        </p:nvSpPr>
        <p:spPr>
          <a:xfrm>
            <a:off x="2431415" y="4549140"/>
            <a:ext cx="1442720" cy="1910080"/>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503050405090304" charset="0"/>
              <a:cs typeface="Times New Roman" panose="02020503050405090304" charset="0"/>
            </a:endParaRPr>
          </a:p>
        </p:txBody>
      </p:sp>
      <p:sp>
        <p:nvSpPr>
          <p:cNvPr id="258" name="矩形 257"/>
          <p:cNvSpPr/>
          <p:nvPr/>
        </p:nvSpPr>
        <p:spPr>
          <a:xfrm>
            <a:off x="3929380" y="4549140"/>
            <a:ext cx="739140" cy="1910080"/>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503050405090304" charset="0"/>
              <a:cs typeface="Times New Roman" panose="02020503050405090304" charset="0"/>
            </a:endParaRPr>
          </a:p>
        </p:txBody>
      </p:sp>
      <p:sp>
        <p:nvSpPr>
          <p:cNvPr id="261" name="object 4"/>
          <p:cNvSpPr txBox="1"/>
          <p:nvPr/>
        </p:nvSpPr>
        <p:spPr>
          <a:xfrm>
            <a:off x="9238002" y="2728595"/>
            <a:ext cx="2135505" cy="1243330"/>
          </a:xfrm>
          <a:prstGeom prst="rect">
            <a:avLst/>
          </a:prstGeom>
        </p:spPr>
        <p:txBody>
          <a:bodyPr vert="horz" wrap="square" lIns="0" tIns="12700" rIns="0" bIns="0" rtlCol="0">
            <a:spAutoFit/>
          </a:bodyPr>
          <a:lstStyle/>
          <a:p>
            <a:pPr marL="12700" algn="l">
              <a:lnSpc>
                <a:spcPct val="100000"/>
              </a:lnSpc>
              <a:spcBef>
                <a:spcPts val="100"/>
              </a:spcBef>
            </a:pPr>
            <a:r>
              <a:rPr lang="en-US" altLang="zh-CN" sz="2000" dirty="0">
                <a:latin typeface="Arial" panose="020B0604020202090204"/>
                <a:cs typeface="Arial" panose="020B0604020202090204"/>
              </a:rPr>
              <a:t>Downstream tasks can amplify the effects of prediction errors.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7" grpId="1"/>
      <p:bldP spid="219" grpId="0"/>
      <p:bldP spid="219" grpId="1"/>
      <p:bldP spid="221" grpId="0" animBg="1"/>
      <p:bldP spid="221" grpId="1" animBg="1"/>
      <p:bldP spid="222" grpId="0" animBg="1"/>
      <p:bldP spid="222" grpId="1" animBg="1"/>
      <p:bldP spid="223" grpId="0"/>
      <p:bldP spid="223" grpId="1"/>
      <p:bldP spid="224" grpId="0"/>
      <p:bldP spid="224" grpId="1"/>
      <p:bldP spid="226" grpId="0"/>
      <p:bldP spid="226" grpId="1"/>
      <p:bldP spid="227" grpId="0"/>
      <p:bldP spid="227" grpId="1"/>
      <p:bldP spid="228" grpId="0" animBg="1"/>
      <p:bldP spid="228" grpId="1" animBg="1"/>
      <p:bldP spid="229" grpId="0" animBg="1"/>
      <p:bldP spid="229" grpId="1" animBg="1"/>
      <p:bldP spid="235" grpId="0"/>
      <p:bldP spid="235" grpId="1"/>
      <p:bldP spid="236" grpId="0"/>
      <p:bldP spid="236" grpId="1"/>
      <p:bldP spid="237" grpId="0"/>
      <p:bldP spid="237" grpId="1"/>
      <p:bldP spid="238" grpId="0"/>
      <p:bldP spid="238" grpId="1"/>
      <p:bldP spid="241" grpId="0" animBg="1"/>
      <p:bldP spid="241" grpId="1" animBg="1"/>
      <p:bldP spid="242" grpId="0" animBg="1"/>
      <p:bldP spid="242" grpId="1" animBg="1"/>
      <p:bldP spid="243" grpId="0" animBg="1"/>
      <p:bldP spid="243" grpId="1" animBg="1"/>
      <p:bldP spid="244" grpId="0" animBg="1"/>
      <p:bldP spid="244" grpId="1" animBg="1"/>
      <p:bldP spid="257" grpId="0" animBg="1"/>
      <p:bldP spid="257" grpId="1" animBg="1"/>
      <p:bldP spid="258" grpId="0" animBg="1"/>
      <p:bldP spid="258" grpId="1" animBg="1"/>
      <p:bldP spid="261" grpId="0"/>
      <p:bldP spid="26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3590" y="395732"/>
            <a:ext cx="9754235" cy="566420"/>
          </a:xfrm>
          <a:prstGeom prst="rect">
            <a:avLst/>
          </a:prstGeom>
        </p:spPr>
        <p:txBody>
          <a:bodyPr vert="horz" wrap="square" lIns="0" tIns="12700" rIns="0" bIns="0" rtlCol="0">
            <a:spAutoFit/>
          </a:bodyPr>
          <a:lstStyle/>
          <a:p>
            <a:pPr marL="12700">
              <a:lnSpc>
                <a:spcPct val="100000"/>
              </a:lnSpc>
              <a:spcBef>
                <a:spcPts val="100"/>
              </a:spcBef>
            </a:pPr>
            <a:r>
              <a:rPr lang="en-US" dirty="0"/>
              <a:t>Our Solution: </a:t>
            </a:r>
            <a:r>
              <a:rPr lang="en-US" altLang="zh-CN" dirty="0"/>
              <a:t>Joint Prediction and Matching</a:t>
            </a:r>
          </a:p>
        </p:txBody>
      </p:sp>
      <p:sp>
        <p:nvSpPr>
          <p:cNvPr id="4" name="object 4"/>
          <p:cNvSpPr txBox="1"/>
          <p:nvPr/>
        </p:nvSpPr>
        <p:spPr>
          <a:xfrm>
            <a:off x="903590" y="1444244"/>
            <a:ext cx="9994900" cy="381635"/>
          </a:xfrm>
          <a:prstGeom prst="rect">
            <a:avLst/>
          </a:prstGeom>
        </p:spPr>
        <p:txBody>
          <a:bodyPr vert="horz" wrap="square" lIns="0" tIns="12700" rIns="0" bIns="0" rtlCol="0">
            <a:spAutoFit/>
          </a:bodyPr>
          <a:lstStyle/>
          <a:p>
            <a:pPr marL="12700">
              <a:lnSpc>
                <a:spcPct val="100000"/>
              </a:lnSpc>
              <a:spcBef>
                <a:spcPts val="100"/>
              </a:spcBef>
            </a:pPr>
            <a:r>
              <a:rPr lang="en-US" altLang="zh-CN" sz="2400">
                <a:latin typeface="Arial" panose="020B0604020202090204"/>
                <a:cs typeface="Arial" panose="020B0604020202090204"/>
              </a:rPr>
              <a:t>We integrate prediction and matching into a bi-level optimization problem.</a:t>
            </a:r>
          </a:p>
        </p:txBody>
      </p:sp>
      <p:sp>
        <p:nvSpPr>
          <p:cNvPr id="16" name="object 3"/>
          <p:cNvSpPr txBox="1">
            <a:spLocks noGrp="1"/>
          </p:cNvSpPr>
          <p:nvPr>
            <p:ph type="body" idx="1"/>
          </p:nvPr>
        </p:nvSpPr>
        <p:spPr>
          <a:xfrm>
            <a:off x="914400" y="1825625"/>
            <a:ext cx="10181590" cy="3130550"/>
          </a:xfrm>
          <a:prstGeom prst="rect">
            <a:avLst/>
          </a:prstGeom>
        </p:spPr>
        <p:txBody>
          <a:bodyPr vert="horz" wrap="square" lIns="0" tIns="12700" rIns="0" bIns="0" rtlCol="0">
            <a:spAutoFit/>
          </a:bodyPr>
          <a:lstStyle/>
          <a:p>
            <a:pPr marL="12700">
              <a:lnSpc>
                <a:spcPct val="100000"/>
              </a:lnSpc>
              <a:spcBef>
                <a:spcPts val="100"/>
              </a:spcBef>
            </a:pPr>
            <a:endParaRPr/>
          </a:p>
          <a:p>
            <a:pPr marL="355600" marR="5080" indent="-342900">
              <a:lnSpc>
                <a:spcPct val="100000"/>
              </a:lnSpc>
              <a:buChar char="•"/>
              <a:tabLst>
                <a:tab pos="355600" algn="l"/>
              </a:tabLst>
            </a:pPr>
            <a:r>
              <a:rPr lang="en-US" altLang="zh-CN" sz="2200"/>
              <a:t>The upper-level:</a:t>
            </a:r>
            <a:r>
              <a:rPr lang="en-US" altLang="zh-CN" sz="2200">
                <a:latin typeface="Arial" panose="020B0604020202090204"/>
                <a:cs typeface="Arial" panose="020B0604020202090204"/>
              </a:rPr>
              <a:t> </a:t>
            </a:r>
            <a:r>
              <a:rPr lang="en-US" altLang="zh-CN" sz="2200" b="0">
                <a:latin typeface="Arial" panose="020B0604020202090204"/>
                <a:cs typeface="Arial" panose="020B0604020202090204"/>
              </a:rPr>
              <a:t>Select the optimal parameters to minimize the distance between the matching solution based on predicted values and the matching solution based on true values, which we refer to as regret.</a:t>
            </a:r>
          </a:p>
          <a:p>
            <a:pPr marL="355600" marR="5080" indent="-342900">
              <a:lnSpc>
                <a:spcPct val="100000"/>
              </a:lnSpc>
              <a:buChar char="•"/>
              <a:tabLst>
                <a:tab pos="355600" algn="l"/>
              </a:tabLst>
            </a:pPr>
            <a:endParaRPr lang="en-US" altLang="zh-CN" sz="2200">
              <a:latin typeface="Arial" panose="020B0604020202090204"/>
              <a:cs typeface="Arial" panose="020B0604020202090204"/>
            </a:endParaRPr>
          </a:p>
          <a:p>
            <a:pPr marL="355600" marR="5080" indent="-342900">
              <a:lnSpc>
                <a:spcPct val="100000"/>
              </a:lnSpc>
              <a:buChar char="•"/>
              <a:tabLst>
                <a:tab pos="355600" algn="l"/>
              </a:tabLst>
            </a:pPr>
            <a:r>
              <a:rPr lang="en-US" altLang="zh-CN" sz="2200">
                <a:latin typeface="Arial" panose="020B0604020202090204"/>
                <a:cs typeface="Arial" panose="020B0604020202090204"/>
              </a:rPr>
              <a:t>The lower-level:</a:t>
            </a:r>
            <a:r>
              <a:rPr lang="en-US" altLang="zh-CN" sz="2200" b="0">
                <a:latin typeface="Arial" panose="020B0604020202090204"/>
                <a:cs typeface="Arial" panose="020B0604020202090204"/>
              </a:rPr>
              <a:t> Select the optimal matching decision that minimizes the cost function within the feasible domain under the reliability constraint.</a:t>
            </a:r>
          </a:p>
          <a:p>
            <a:pPr>
              <a:lnSpc>
                <a:spcPct val="100000"/>
              </a:lnSpc>
              <a:spcBef>
                <a:spcPts val="260"/>
              </a:spcBef>
              <a:buFont typeface="Arial" panose="020B0604020202090204"/>
              <a:buChar char="•"/>
            </a:pPr>
            <a:endParaRPr sz="2200">
              <a:latin typeface="Arial" panose="020B0604020202090204"/>
              <a:cs typeface="Arial" panose="020B0604020202090204"/>
            </a:endParaRPr>
          </a:p>
          <a:p>
            <a:pPr marL="355600" marR="810895" indent="-342900">
              <a:lnSpc>
                <a:spcPct val="102000"/>
              </a:lnSpc>
              <a:spcBef>
                <a:spcPts val="5"/>
              </a:spcBef>
              <a:buChar char="•"/>
              <a:tabLst>
                <a:tab pos="355600" algn="l"/>
              </a:tabLst>
            </a:pPr>
            <a:endParaRPr lang="en-US" altLang="zh-CN" sz="2200" b="0" dirty="0">
              <a:latin typeface="Arial" panose="020B0604020202090204" pitchFamily="34" charset="0"/>
              <a:cs typeface="Arial" panose="020B0604020202090204" pitchFamily="34" charset="0"/>
            </a:endParaRPr>
          </a:p>
        </p:txBody>
      </p:sp>
      <p:pic>
        <p:nvPicPr>
          <p:cNvPr id="2" name="图片 1" descr="截屏2025-09-02 19.31.14"/>
          <p:cNvPicPr>
            <a:picLocks noChangeAspect="1"/>
          </p:cNvPicPr>
          <p:nvPr/>
        </p:nvPicPr>
        <p:blipFill>
          <a:blip r:embed="rId3"/>
          <a:stretch>
            <a:fillRect/>
          </a:stretch>
        </p:blipFill>
        <p:spPr>
          <a:xfrm>
            <a:off x="3276600" y="4648200"/>
            <a:ext cx="5360035" cy="1471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6" grpId="1"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DIAGRAM_COLOR_TRICK" val="1"/>
  <p:tag name="KSO_WM_DIAGRAM_COLOR_TEXT_CAN_REMOVE" val="n"/>
  <p:tag name="KSO_WM_UNIT_ID" val="custom20236340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40"/>
  <p:tag name="KSO_WM_TEMPLATE_CATEGORY" val="custom"/>
  <p:tag name="KSO_WM_DIAGRAM_MAX_ITEMCNT" val="6"/>
  <p:tag name="KSO_WM_DIAGRAM_MIN_ITEMCNT" val="2"/>
  <p:tag name="KSO_WM_DIAGRAM_VIRTUALLY_FRAME" val="{&quot;height&quot;:284.3500061035157,&quot;left&quot;:100.55,&quot;top&quot;:162.2499969482421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5_1"/>
  <p:tag name="KSO_WM_TAG_VERSION" val="3.0"/>
  <p:tag name="KSO_WM_DIAGRAM_VERSION" val="3"/>
  <p:tag name="KSO_WM_DIAGRAM_GROUP_CODE" val="l1-1"/>
  <p:tag name="KSO_WM_DIAGRAM_COLOR_TRICK" val="1"/>
  <p:tag name="KSO_WM_DIAGRAM_COLOR_TEXT_CAN_REMOVE" val="n"/>
  <p:tag name="KSO_WM_UNIT_ID" val="custom20236340_5*l_h_f*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40"/>
  <p:tag name="KSO_WM_TEMPLATE_CATEGORY" val="custom"/>
  <p:tag name="KSO_WM_UNIT_SUBTYPE" val="a"/>
  <p:tag name="KSO_WM_DIAGRAM_MAX_ITEMCNT" val="6"/>
  <p:tag name="KSO_WM_DIAGRAM_MIN_ITEMCNT" val="2"/>
  <p:tag name="KSO_WM_DIAGRAM_VIRTUALLY_FRAME" val="{&quot;height&quot;:284.3500061035157,&quot;left&quot;:100.55,&quot;top&quot;:162.2499969482421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TYPE" val="1"/>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31236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6"/>
  <p:tag name="KSO_WM_SLIDE_TYPE" val="text"/>
  <p:tag name="KSO_WM_SLIDE_SUBTYPE" val="picTxt"/>
  <p:tag name="KSO_WM_SLIDE_SIZE" val="841*440"/>
  <p:tag name="KSO_WM_SLIDE_POSITION" val="58*50"/>
  <p:tag name="KSO_WM_SLIDE_LAYOUT" val="a_d_f"/>
  <p:tag name="KSO_WM_SLIDE_LAYOUT_CNT" val="1_1_1"/>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1"/>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1"/>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10;&#10;单击此处添加文本具体内容，简明扼要地阐述您的观点。根据需要可酌情增减文字，以便观者准确地理解您传达的思想。单击此处添加文本具体内容，简明扼要地阐述您的观点。根据需要可酌情增减文字。"/>
  <p:tag name="KSO_WM_UNIT_TEXT_LAYER_COUNT"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236_1*i*1"/>
  <p:tag name="KSO_WM_TEMPLATE_CATEGORY" val="custom"/>
  <p:tag name="KSO_WM_TEMPLATE_INDEX" val="20231236"/>
  <p:tag name="KSO_WM_UNIT_LAYERLEVEL" val="1"/>
  <p:tag name="KSO_WM_TAG_VERSION" val="3.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160*1756"/>
  <p:tag name="KSO_WM_UNIT_HIGHLIGHT" val="0"/>
  <p:tag name="KSO_WM_UNIT_COMPATIBLE" val="0"/>
  <p:tag name="KSO_WM_UNIT_DIAGRAM_ISNUMVISUAL" val="0"/>
  <p:tag name="KSO_WM_UNIT_DIAGRAM_ISREFERUNIT" val="0"/>
  <p:tag name="KSO_WM_UNIT_TYPE" val="d"/>
  <p:tag name="KSO_WM_UNIT_INDEX" val="1"/>
  <p:tag name="KSO_WM_UNIT_ID" val="custom20231236_1*d*1"/>
  <p:tag name="KSO_WM_TEMPLATE_CATEGORY" val="custom"/>
  <p:tag name="KSO_WM_TEMPLATE_INDEX" val="20231236"/>
  <p:tag name="KSO_WM_UNIT_LAYERLEVEL" val="1"/>
  <p:tag name="KSO_WM_TAG_VERSION" val="3.0"/>
  <p:tag name="KSO_WM_UNIT_PICTURE_SUBTYPE" val="b"/>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111.4,&quot;left&quot;:72,&quot;top&quot;:132,&quot;width&quot;:848.8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111.4,&quot;left&quot;:72,&quot;top&quot;:132,&quot;width&quot;:848.8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111.4,&quot;left&quot;:72,&quot;top&quot;:132,&quot;width&quot;:848.85}"/>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1_1"/>
  <p:tag name="KSO_WM_TAG_VERSION" val="3.0"/>
  <p:tag name="KSO_WM_DIAGRAM_VERSION" val="3"/>
  <p:tag name="KSO_WM_DIAGRAM_GROUP_CODE" val="l1-1"/>
  <p:tag name="KSO_WM_DIAGRAM_COLOR_TRICK" val="1"/>
  <p:tag name="KSO_WM_DIAGRAM_COLOR_TEXT_CAN_REMOVE" val="n"/>
  <p:tag name="KSO_WM_UNIT_ID" val="custom20236340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40"/>
  <p:tag name="KSO_WM_TEMPLATE_CATEGORY" val="custom"/>
  <p:tag name="KSO_WM_UNIT_SUBTYPE" val="a"/>
  <p:tag name="KSO_WM_DIAGRAM_MAX_ITEMCNT" val="6"/>
  <p:tag name="KSO_WM_DIAGRAM_MIN_ITEMCNT" val="2"/>
  <p:tag name="KSO_WM_DIAGRAM_VIRTUALLY_FRAME" val="{&quot;height&quot;:284.3500061035157,&quot;left&quot;:100.55,&quot;top&quot;:162.2499969482421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TYPE" val="1"/>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2_1"/>
  <p:tag name="KSO_WM_TAG_VERSION" val="3.0"/>
  <p:tag name="KSO_WM_DIAGRAM_VERSION" val="3"/>
  <p:tag name="KSO_WM_DIAGRAM_GROUP_CODE" val="l1-1"/>
  <p:tag name="KSO_WM_DIAGRAM_COLOR_TRICK" val="1"/>
  <p:tag name="KSO_WM_DIAGRAM_COLOR_TEXT_CAN_REMOVE" val="n"/>
  <p:tag name="KSO_WM_UNIT_ID" val="custom20236340_5*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40"/>
  <p:tag name="KSO_WM_TEMPLATE_CATEGORY" val="custom"/>
  <p:tag name="KSO_WM_DIAGRAM_MAX_ITEMCNT" val="6"/>
  <p:tag name="KSO_WM_DIAGRAM_MIN_ITEMCNT" val="2"/>
  <p:tag name="KSO_WM_DIAGRAM_VIRTUALLY_FRAME" val="{&quot;height&quot;:284.3500061035157,&quot;left&quot;:100.55,&quot;top&quot;:162.2499969482421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2_1"/>
  <p:tag name="KSO_WM_TAG_VERSION" val="3.0"/>
  <p:tag name="KSO_WM_DIAGRAM_VERSION" val="3"/>
  <p:tag name="KSO_WM_DIAGRAM_GROUP_CODE" val="l1-1"/>
  <p:tag name="KSO_WM_DIAGRAM_COLOR_TRICK" val="1"/>
  <p:tag name="KSO_WM_DIAGRAM_COLOR_TEXT_CAN_REMOVE" val="n"/>
  <p:tag name="KSO_WM_UNIT_ID" val="custom20236340_5*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40"/>
  <p:tag name="KSO_WM_TEMPLATE_CATEGORY" val="custom"/>
  <p:tag name="KSO_WM_UNIT_SUBTYPE" val="a"/>
  <p:tag name="KSO_WM_DIAGRAM_MAX_ITEMCNT" val="6"/>
  <p:tag name="KSO_WM_DIAGRAM_MIN_ITEMCNT" val="2"/>
  <p:tag name="KSO_WM_DIAGRAM_VIRTUALLY_FRAME" val="{&quot;height&quot;:284.3500061035157,&quot;left&quot;:100.55,&quot;top&quot;:162.2499969482421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TYPE" val="1"/>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3_1"/>
  <p:tag name="KSO_WM_TAG_VERSION" val="3.0"/>
  <p:tag name="KSO_WM_DIAGRAM_VERSION" val="3"/>
  <p:tag name="KSO_WM_DIAGRAM_GROUP_CODE" val="l1-1"/>
  <p:tag name="KSO_WM_DIAGRAM_COLOR_TRICK" val="1"/>
  <p:tag name="KSO_WM_DIAGRAM_COLOR_TEXT_CAN_REMOVE" val="n"/>
  <p:tag name="KSO_WM_UNIT_ID" val="custom20236340_5*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40"/>
  <p:tag name="KSO_WM_TEMPLATE_CATEGORY" val="custom"/>
  <p:tag name="KSO_WM_DIAGRAM_MAX_ITEMCNT" val="6"/>
  <p:tag name="KSO_WM_DIAGRAM_MIN_ITEMCNT" val="2"/>
  <p:tag name="KSO_WM_DIAGRAM_VIRTUALLY_FRAME" val="{&quot;height&quot;:284.3500061035157,&quot;left&quot;:100.55,&quot;top&quot;:162.2499969482421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3_1"/>
  <p:tag name="KSO_WM_TAG_VERSION" val="3.0"/>
  <p:tag name="KSO_WM_DIAGRAM_VERSION" val="3"/>
  <p:tag name="KSO_WM_DIAGRAM_GROUP_CODE" val="l1-1"/>
  <p:tag name="KSO_WM_DIAGRAM_COLOR_TRICK" val="1"/>
  <p:tag name="KSO_WM_DIAGRAM_COLOR_TEXT_CAN_REMOVE" val="n"/>
  <p:tag name="KSO_WM_UNIT_ID" val="custom20236340_5*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40"/>
  <p:tag name="KSO_WM_TEMPLATE_CATEGORY" val="custom"/>
  <p:tag name="KSO_WM_UNIT_SUBTYPE" val="a"/>
  <p:tag name="KSO_WM_DIAGRAM_MAX_ITEMCNT" val="6"/>
  <p:tag name="KSO_WM_DIAGRAM_MIN_ITEMCNT" val="2"/>
  <p:tag name="KSO_WM_DIAGRAM_VIRTUALLY_FRAME" val="{&quot;height&quot;:284.3500061035157,&quot;left&quot;:100.55,&quot;top&quot;:162.2499969482421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TYPE" val="1"/>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4_1"/>
  <p:tag name="KSO_WM_TAG_VERSION" val="3.0"/>
  <p:tag name="KSO_WM_DIAGRAM_VERSION" val="3"/>
  <p:tag name="KSO_WM_DIAGRAM_GROUP_CODE" val="l1-1"/>
  <p:tag name="KSO_WM_DIAGRAM_COLOR_TRICK" val="1"/>
  <p:tag name="KSO_WM_DIAGRAM_COLOR_TEXT_CAN_REMOVE" val="n"/>
  <p:tag name="KSO_WM_UNIT_ID" val="custom20236340_5*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40"/>
  <p:tag name="KSO_WM_TEMPLATE_CATEGORY" val="custom"/>
  <p:tag name="KSO_WM_DIAGRAM_MAX_ITEMCNT" val="6"/>
  <p:tag name="KSO_WM_DIAGRAM_MIN_ITEMCNT" val="2"/>
  <p:tag name="KSO_WM_DIAGRAM_VIRTUALLY_FRAME" val="{&quot;height&quot;:284.3500061035157,&quot;left&quot;:100.55,&quot;top&quot;:162.2499969482421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4_1"/>
  <p:tag name="KSO_WM_TAG_VERSION" val="3.0"/>
  <p:tag name="KSO_WM_DIAGRAM_VERSION" val="3"/>
  <p:tag name="KSO_WM_DIAGRAM_GROUP_CODE" val="l1-1"/>
  <p:tag name="KSO_WM_DIAGRAM_COLOR_TRICK" val="1"/>
  <p:tag name="KSO_WM_DIAGRAM_COLOR_TEXT_CAN_REMOVE" val="n"/>
  <p:tag name="KSO_WM_UNIT_ID" val="custom20236340_5*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40"/>
  <p:tag name="KSO_WM_TEMPLATE_CATEGORY" val="custom"/>
  <p:tag name="KSO_WM_UNIT_SUBTYPE" val="a"/>
  <p:tag name="KSO_WM_DIAGRAM_MAX_ITEMCNT" val="6"/>
  <p:tag name="KSO_WM_DIAGRAM_MIN_ITEMCNT" val="2"/>
  <p:tag name="KSO_WM_DIAGRAM_VIRTUALLY_FRAME" val="{&quot;height&quot;:284.3500061035157,&quot;left&quot;:100.55,&quot;top&quot;:162.2499969482421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项标题"/>
  <p:tag name="KSO_WM_UNIT_TEXT_TYPE" val="1"/>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5_1"/>
  <p:tag name="KSO_WM_TAG_VERSION" val="3.0"/>
  <p:tag name="KSO_WM_DIAGRAM_VERSION" val="3"/>
  <p:tag name="KSO_WM_DIAGRAM_GROUP_CODE" val="l1-1"/>
  <p:tag name="KSO_WM_DIAGRAM_COLOR_TRICK" val="1"/>
  <p:tag name="KSO_WM_DIAGRAM_COLOR_TEXT_CAN_REMOVE" val="n"/>
  <p:tag name="KSO_WM_UNIT_ID" val="custom20236340_5*l_h_i*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340"/>
  <p:tag name="KSO_WM_TEMPLATE_CATEGORY" val="custom"/>
  <p:tag name="KSO_WM_DIAGRAM_MAX_ITEMCNT" val="6"/>
  <p:tag name="KSO_WM_DIAGRAM_MIN_ITEMCNT" val="2"/>
  <p:tag name="KSO_WM_DIAGRAM_VIRTUALLY_FRAME" val="{&quot;height&quot;:284.3500061035157,&quot;left&quot;:100.55,&quot;top&quot;:162.24999694824214,&quot;width&quot;:80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334E55B0-647D-440b-865C-3EC943EB4CBC-1">
      <extobjdata type="334E55B0-647D-440b-865C-3EC943EB4CBC" data="ewoJIkltZ1NldHRpbmdKc29uIiA6ICJ7XCJkcGlcIjpcIjYwMFwiLFwiZm9ybWF0XCI6XCJQTkdcIixcInRyYW5zcGFyZW50XCI6dHJ1ZSxcImF1dG9cIjp0cnVlfSIsCgkiTGF0ZXgiIDogIlhGc2dYRzFwYmw5N1hHOXRaV2RoZlNCY2JXRjBhR0ppZTBWOVgzdGNiV0YwYUdKbWUzcDlJRnhwYmlCY2JXRjBhR05oYkh0YWZYMGdXeUJjZkNCY2JXRjBhR0ptZTNSOUlDMGdiVjk3WEc5dFpXZGhmU2hjYldGMGFHSm1lM3A5S1NCY2ZGOHlYakpkTENCY1hRPT0iLAoJIkxhdGV4SW1nQmFzZTY0IiA6ICJpVkJPUncwS0dnb0FBQUFOU1VoRVVnQUFBM3NBQUFCOEJBTUFBQUFpRHJUMUFBQUFNRkJNVkVYLy8vOEFBQUFBQUFBQUFBQUFBQUFBQUFBQUFBQUFBQUFBQUFBQUFBQUFBQUFBQUFBQUFBQUFBQUFBQUFBQUFBQXYzYUI3QUFBQUQzUlNUbE1BSWpKRVpuYUptYnZOM2U5VXF4Q3RiaFRjQUFBQUNYQklXWE1BQUE3RUFBQU94QUdWS3c0YkFBQVhka2xFUVZSNEFlMWRiNGhzU1hXL1BkUHo1ODMwNng1V1VNd1Nwb09FaURIcGtRMGtIelE5UkpJTkxrbS9UeEl3MEUwQ0dwUmtYZ3poUFpXMTUwT2liSVQwUzBKWTFtWHRpWW5pdmhmdEZXWFZONngzQkpkczNFQ1BhRWpFTEhOUlF0WjlrWG5HL2ZObWV0K3JuRk5WcCtyVS9kdXZlNmJuems3WGgzdnJWcDJxT3FkK2RVNmRxbnVyMi9PbUliYzk4S3VQaXNmL01MZmNUUmxMNzRFSEJJWW5nM1NxYVc0K2UrQm54R2ZlOXJyM0MvRmlQdG1iY3BYYUF6UGkwNWpmRkdJM2xXNmFtY3NldVBkV2dIek5DSEU3bC94Tm1VcnRnZTRWbFYwWFlqMlZjSnFad3g0b2lVQnhkVjZJT3pua2I4cFNhZzhzdnFLekMwSzhsRW81emN4aEQreUxKelZYWFhHWVEvNm1MS1gyUUUySUM0cGdRNUFkVFMxd0tqSi9lQitHVThIcWVFeUN4Nko5bDRZUUsxalg3R3RBZEJpVUVLUTRYdkVwMVVPbHI0N1hVOGRUK2x0clNmVVd2aHpOZVdCWHBUMjdxZk5XaGREUnZoQ3lLa2lCb0VUWFJLZnV4dUZiMWtabFVZbVhMMWtXQnNrZDNkUEFNSTU5N1YxMmZxb1RsNFRZVVZIUXZpckdYbXZ3VlpSWTNoSUpxc1ROeDNYdi81TDVlT0VnQ0djS1RkNTdWZWNVT3Yra1kwMnRjcThOK0t6a0JOOXlEdGUxcVJhaDRIOGhDVDQvdXNQWkVRTkR2WHJxamVmcGdLOGJoY0ZnNEhtMVF5dUZTaWJ0aTRGUENGb0NvZ0ZOTnNtcy9wR2l4UjVNclRGaGQ2VGE0Z3ZWbUJPZFkrMDdMMXJ4L0t2VUVubVZoaWdadmpraGZtTElqaE8rY3pIUVlaS2VsUTBQNDBST0NYd2J0OUtGM0xnZHlrK0diMW1JaTRaNE5QaEszYythR3BJanBVY0JxOEgyOXJhUE43aGcyTjVtZ3llNTdMQTVwd08rMmF3aHUwUnJjcEk3R2I0R20vcEdOSjV0SWJhb29kVDdteVhkb3Zocm9DcS83dmQ4M0MzdldOMVBMVHRVNXVtQTcwYVdNMVVndUVob2VvN01mYkRsK1VVaUduSHVtd1V0ZXRuV2tSYVQ2NWNLVFZDbERyeXNtalI4UXFReE9KRzg3a0ZXTTgzUVBtWWlmREFqVlcxbEl4blBCWUF2MUp5dDBZM3Q0Ykt6Wml6L1RGZGNPWHZ3RmJQbmkrV1FiNU1JWDF2UVFoNDdlaVQ0RmdHK0lZZDBHNWVkZlRzeEY4VkJkN0xHc3p3c3E5Z2R4eFAybWJPUjBFS1I4Tkw1OUJnMm5uTmlVR1ZWakFRZmFsK21PVkNOYkNCOERXWnA2OXp2Wll5TUdNMmUrK0RyZ2hIclBySmllelI1cE5UWWN6czBDYjZHY0ZiNEk4RUgwNmRJWFlaYU5oVjg3UDBpekp1VDFiN2lpY00zdzliWnRtZENzYjY3MDVjQVgxR1llVWlXSHdrK0QzWk5oMXg3UitEek5pWU1INWlLVUU5TituRXhhOW1BREMySkp6aGZDZkExUWxQa2FQRE5YUDR2M2xaS1BBcmY4b1RoZzYzNkZQNG1rVlhMbnZvOGI4NzlCQ0lldnFManR3RHZvOEUzdk5CUitPWW1EQis4VWhxZTNXT2g3SEJYUDZtRk1sK05lMTQ4ZkkzREZiZjhST0VyVjZIeDhvVGgyemhwK01yRExiTDJuTWt2RnI0NXVmM2hlZmNiRUNjSzN6SzZvWjQvV2RmRlAybjQ1b2JiNHFnNzI5YXg4RFgxQXF4M012RFY1QUtpTTlFdDYzbndrbkhRbkZ4WUdzN2NWQnl5T1BqbXlHK3hBazFVK3hweTlEUWNGMnZNYnMxYzkrMmZPSHcxUjYwUzVWMTBsRFFPdnFaZXJNM1lKZUpFNFZPdlJXYUNSQkh1UGlNVHZ1Nkp3OWNtcFVtWHJ1aE1rVEh3emRFblBQTjJFMnVpOEhWc3UrbWlESitiQlI5OFVuN1N4bE4vR0pZbEUreUZWQzFOREh4Ti9hYWhYTGU3SUJPRno1ODRmT1hPaWNNSDIwd1dsYlJZajcvemk4SUh1NTN3NmhSZWx3cTIrSnNrZkNWNFczVFVJVVA3bmtYMGh1eStvMlpOMXpjLzdQYndIbjNJaVFXajhNRUNpSUoxM1NQd0ZkNzBtKzk3Nk5vTzFQQXYxd1owa25yMlEvNzFqMVVoVFlZZnZQMjNIdnlycDJUVW9mN2NIMmdDZHVQTDluT1RodSt0SHlDQjhSNHd0dTR1K3N6MncxVlo0bjgvNUI5K1Y1ZTkvOXJnODc4N1JEM251RXNDcnorY2NOaXlOVFRFVGZzUWdRODlhQXFXTGdKZlg5THNlTjU3eE1BWDRwK3hSdmptQ0hSMkFJa3lRREtkRVl5ajFsVHF4dUZyVEJnK2ZLdk1RdUF3ZGhjUEN5Qzl0QnYvQTY4NTlmbWVjbHVJbmpsMmtGWlpSY2pWcmlMQnpYNG5XQ1M4R2tHR3BCUTNMNHhxck5pV3FneXVpZkM5Y1FDNjlDMjVOVjN1dkZMMVpydG1zOXZIbXBRZEpQZ1l0YWxhUmhoOHgzSXVOTTE0SGhWODdVL0RQdnNtYmt0K0JmckJsemF1SVQ0WWVNK2FMbkdGZHA3cWhBU21RaCs0Z1MyaUt2d3REaFV5OEttZVZvVjNUUU1SK0Y3L1lCZG9kZ3IrUjVHbWkrODY3bjBsZ0NpOG85WEYzbjBaS0JSOE1kUll6QVlHSHpDZ0N0bmM4V05wOE0yb2lSNC9qOElRak5oYWFSQjR5N2lodkNjOXZsWHNrZ1hwWm9BdVhjeXNkSVBiUkRtaVB2c05aQVcyMGlHczJmSkx2SHNpOEZrNkhvdkE1M21GTHNCM1EybjhQalJROXRleEJKaHQ4NXIreHhhSkVIVVZTVm13OEwxWkhMQzM3b3hrckdnYWZGaHhFL3RvckJhOEplZ0tHTHZlNHNFS1ZnUkxrUld2OHpleXpvNnpVeExmVEVkK3JhWHpTc0ROUDZwNEd6bVQyMUE2N3p6ZnRCNGRQakRDWXFlcmhnWHd1blZPSWVudDJlb0JTcU5JSWVxUURCcSt3bHMvTE1SbTNSUUtVWTMrT0FINCtsdW9iV0s5dXluWkJBUXVMdXFYcHYwaFhzUXFZNnNsaEhmSHR3S3FCdUM3b3RQeEJtM1lwekhncXdqeGIzcGxDTXIrazBaTDFkcG42MHJmd2hlaXRoekltSUlQQjVyNHNuYzY0ZXRla0NyM29JWU1wcSt0OXFZU3MyWkhkRWh1KytnWVdQaEUrdXNxYXhXN0JNeXlEWkFuMVZ1bWpBZmZBMXVxV2xDemw2L3JGdmFGYU9tbzEzUGdZOVFhZHFMekdIeXQwd2xmQVZjYytNRzQxaFRva2hmcE16dkFBREpUQTh5UEFEOEZjUDkzVkx5SDhKblpDTk5BcmRkVUhsekhnQTgrdys3dDZJcWdEVzA3UFZDelhhcSthK0Z6cWUzcENVWEs0QnVzblVydG0wT3RBeUZKTlFBUE0rUFZUQ3AxVE9RTzltdmRKaTZRdXNyTlBBNnM5RW90NVhqdzBmRHlmR0crd1FBUjlBQkVqOVJNWTVETXFMV0ZNUXpydWE5OHovMitlT2xVd25jTzkvbFg3YmRaNkR5U1B2V3p0UTltTzZ0VDRQZm84ZDJBV2tMTERoZ1hMZE52NDhGblBLS2VOZDNnNlc1UjlTNThqTnEreTFDa0dqNTRLUFZFMTJCTzlkekZmZmJ5TlhIOTQ3OWZ4YW82QVJVOGZ0ZWxnbHRVZ0JNTlhjRERETmNtOXphSUpmY081ckpxVTg3cHRSMU1vQkQwTkVqWnpMcU5hVHlOVVFiNGRuVDFZUCtmb0paYytCaTFrVXhUV3ZqUTR4NER2bWVrd0hENTJuKzh0MmZHQzNqSkFmRUUxcjBxNC94NFpoT0xHWXBSSW5VVXVtMUJBQWVScGhOd3hzUHlSbG9BOGhXYnVLUzE2Z2F5eFhGRkVqdEV4cDM3N2xDTEFCKzFuZ3dmb3c2THcrQURZVWVINzExU1hycnNFbnNUZ0crakJZMzFoREVyWUlRUVVCbDZJZnRINmV3T2d6YXdqOHRDOVZVSEpRbC9LbnQwOE4ya0ZnRStpaWJEeDZqVDRGc2VIYjQzQ25IZEovQjRueDIvOXYzYWl0eXlNQXEvYjZjVDlNdXBkNUx1TG53VnRRVURhd1FJdTZFeWJISWEwM2crUVRVUEJSK2pUb092T0RKOFJmSHlyOE4yMEsvOEViQUQ0UXB4QjZkZjJOaStTK05aa0wrTEVyMzhzcTJkWXVEVG13bWlicWNUbmt5azRUdnMxd1EyYmVGU0N4OXFLRVc0cThCTk5CMDVKbnhiMkFpR0hubTZjdTF6VXlXR1BjOHRTbWJVT29rYlQ4OGYxWGh1aUtxdTc1NjNQeTBPQS8wQXR6SGdVME1CT3pJVTFtejFPZ1lUbUJGOXcrTEJreU5sZEFMWXJFaFcyY2NXN1ZzN1RaQjMrTnJEd0ZkNjMwTlhNVHhzcFo3bmF2dUNjMGhqRFBoQ29ObkhDN1psSFlQNTdnb2xkcTNhd0pwcGs1S1Q3bkh3Z1VaQzJBa1g2ZGt4a2t2dEcyYkwrcmROTjFvbDZOTXFDQVF1OXdZQmszc00rTjV2V25JalgxdGg5YXZvUGx1U3NSOTJXTFVyd0VnUlNvaUREeFNZMVVLVXVUZWV0ZkNlak9IY1JCNHdYWGtRVUNMWUdxc1E1L2paNExHTUoxVS94TDF2MTk2d2FqZnJCb0NobWxYYW5mc2tOUzc4bVRxYkdueXhaZUkwWU0zN1BwUGpSRmJOdXNBbWcwM1lvaWMybThFNHVrbko3cm92amxwVE9uUGZmbmhIbEtvejk3Y0k4ZFJ2aEVkL1VYekpFSGlkZ1pNOWh2YlpPak5qYlR1QmdkTjRoK2g3MW81U1V1VHVlcDR5V3kzNkhERmtlaVo4MFQ4Q21DaDhwVDlSMHNtbFZFUlFTSUFkamIrTHBzLzloVTFiZEpWdkhOZkZWcG9aWThzKzBLWXRUUTliSjVuckJ0eXNDRUwxZDFINXBBclBYNVUvTDY3enVVYkdhWit5VEUveTZpWUtING5CSEdSS1V2ZTIrclYwTjlGNTJuT1Ziekx3OGZWZHhTNzdZRDhzNGowNnpPS0R1K3VpVXdDK0ZrYlBFVXI0QUxzdW0vSXU0L28zelpqeGpQc2pnSk9BTC9vYlFwcnJCZHJRTlZLRUkrZER5amM4ZkRQY2V3MVhtL0hNMTNjMUlkWTFPWjlrRW1zQWpOZmNUSmhJNld3NWJjSklBaGdrdTRhU2NMWHd4ZjRSd0VuQXQ4allOUHhpcEdGNnhrbG1EMkhsbXd4OGZIM1hGTVpiQUNRdk1ON2lvd0Q5anBPREw1eG90M3JmZWhPd0s4SGMyNWlGUSt3ZkFad0VmRFdVR29hdUNRUFZDN1B1QVZOSGFQVVFVYjdKd0FkTzJ4WGlwbVAzTWRvS3lYY0VtRGUvamxjS0gvNDJ4V0NDWEtlNHZNTWFFc0thak5mNE5BSU9xYVdNYWw5WHMxRG5aQ2NCWHhlWmh6bkVCc1haa3BvUUhHSGRoNURiQ1psRGU1N2pHTTk5cGhmc3RZbXY5ckY3VldTeWJmeFJlRmkwTGltWXhCYm1tOUJHc2JVTDNqZHVFR1NEbmlwUWtUUUNYL3dmQVp3QWZPQ0xyWGdlZElrWVBQN2NjM3NvVFFzNTlocUg4cFo4Q2J1ZFFEa1IrT3EyWTBHWjZFVUJhQXVpVUJnZ3d6UE03VUN1ck1XMHJnN1NvWE1OWVZQRzRUMlVqdUJqK3JjdThYOEVjQUx3YmNoRjFDb0lId0RURFJCR3Y0enh6Yll3U3VPRzBpZFFhaUUrdCs2bVo4SFh4MEpZWkRiVExYSXI1ay9BY2FDZm9ZL0oyNFFaRVRWT0hkZGFNak1pRW9KUUYzVUIyRFZXdGtVL3J5SkRnMEE5K2R3TGdQcW9USXoyeGY4UndPVGgrN0dDcXlia0VrRHVRSHhCc2wza1E5RUtvbUpObEJyRGJUY25DNzRhbGdtZ1RKRU1sbHQrcUNlMnpRbkx2aWQwR1ppOU55RzZKQWZkQnVta3pMekJuTWlPS1NDemVzaVFYaFdBdVRRb094WTNCajRRNUlLc0FMNzROb1BKWS9ETlh2Nk95Z2UrdGxUc2lONDQ5Tm5xZHNZWFBZUkE3Mk91Z2pBU1IyUi9oMXFOM3IrUFB5czVBR0pXRlZKbHdiY1BSZVNVY3A3NkxGcDNaZ3Jib0t4WVlGYVZEMUdYY0xwREQweXN3YVZwZDJtZ0laZzVJR2dnb0tOMURGbFk1dmFCdURVTGg3cHhueHB5OGxGTU0vZ0ExWlpNUEVyNDJxOUNsWFdyTXVVTjhWSURwNHlHRkxqc2d6QjZMRllHc3ZYRVN4MWsvUVZ1YlpBeUN6N1FGaVdXZmxHYVdIdEtCbGdJbEVLR212WDc2a29MdXV1UU1XY1ZRcEkxTEM3T3lSTTVWeGdMc21jcmcxTDd0cFVZN1ZzMUUyYmZ6c1JNKzlDTUtTNHIxa0I0dmpYSTRQSGVsTHpCeFJlM0tPcFNoeUhZUTlPeWFvaTlwaGlzdFRHdEtkYmhDaTY1bWVYckZtVElpWVNpNU81dG9mUXMrTUErS1drMjlOZ01sUi9tRVZiZXhxMXMycUZmRnlqc3JKUjRPV1FVemxsTDRwdzhBYldFc0tWYWZSNmlhNWFCbXBsVklZM0d0TkUrNlAwZFJkc1FvcXBpK0FYY2lvNmlXaXNmWXAvaEJJbUJKZ0NjYU5hRy9SMUZDbGtKMUxxUWo0SlhxSTZadGhBZlZUL29xZDdBN2tIOXRJOHRsVklYaTdtMUI5V1kxQ3o0dkE2MEFPTUN6cVlHTWNXSFNvSXh0a1dFYk5sWGszMkFKeURBdnBpQnJRam5UTGZDbk1DR0pVeUtFS3FTNlBVMktwOGJmSktNd0JmOUl3QXNaT0dUeTBtSjVZYnRVbkMwektodFdyOEJrMm5jaEtndlNsYm84ck5TY1BWcnV0NFBmc2NYdUtucG82eDdDQ21NYXp0TGJFZ2ZnRXFHNzR2aUg4SkorSndKM3d2WXhKTlBkK3pYRG5IVnBLWlZMSTlnZGd3WTZ0T2Q5aWFXYmJmdzZubS9xR1VvV1NkeVhpcXB5cGFEU2R5R0R6UysrZTd2STJNMHJqRjdqMDhNRWZoMEJYQmpJNGpCSjJjSm1GMHVmUUtyL2VxbFAvVUtseTc3RUIxOC9GTFZld01sZjlBa1AvZG5YaEsxYXF2MFNTd05SN09nRnJqQ0F3U01YSUg4TjkwSGx3WWszRkxFeUw0VERnTEt3SHU1Nno1VFhpWjhxc2VnNWgwcWN0ZjNtaDJyc0xGbFhNeDVaSDMrTU1ENi9CVlZhMCsvMFN3WjR3UXJGcXVKMHM5MnBGVEY1TlVYNi9ZcEJUN21TREg0NUhyeUluNlFxc0pQc1dFZGRtQ1U2L0NpVFFhcmwwQ3QySkFURzVYajkxM05wbXhnaTNqdWNCS0lyMUVHM3UvbFE1TmxaTU0zMjVYMS9pMHJkSmZSaGxVU21FcHhObENoSjZvem5hOWpmT1pRcGN5U1l6ekg1a0kyY215UGtxeXFuS3pEdGdLUHlmQ0I1VE56R0lNUGg2bS82L1VIMjFjZmVlVHFOcXloWjhYMjljY2YrZVMxYlJpNU5VcEcrREQ1NmpVZjRhTmtsMW94VmV3UmsrNzlzS3J5b1hIUXprQS9lTzJCL01hRkxvOVJPdDVOdi9CRWpHZkQ1eFh1ZjhpL0RwWmk1RkFuVU9RNWhJdW1uaC9CVWVuYkFUNFd0ZExOazRsZTFFWVVNN2xSN0xvOUlUVHNTRFpuM1FsNFNvWVAxZ1dXQlR2M2VYUGR6K3hmd1lvbUZmaXFBZHBNbS9zYWp1MnJXZzZIZ004U2p4aWIzMjZaa3UvNWlvbDYzalArVThwRUxHaUxlcDUwczNMVGt0VzVTMktUdzdGRmE1WWhLeG0rQnA5TEdYeFFxREpSK0tSeEJma1hybTZoTEExbWNQQ1poWG51dDh4MFdOOU1BajdHU0VLVVRyQXVTVThOaUJxYmxuS1pWTklteGNYMkNYcVptUWdmekw1ZnRNVmQrUFkzYmM3eHgzQ3l3Mkc3cE5hVE5lUEVoSnN1ZDI0Rk5xM0pwOEY4d0tjMnpuRGpaRjN4YVE3WXdhUHptYU1WSXh4ck1wdVlvbjB3NXF1MnFBdGY3YUxOT2ZiWUFzNERMV2ltb3NZcy9mMWV0T0czY01sZ3NWRzFKUG1BcjZLTlowVUVrcldpWE10ckx1R1ZrZVUzT1FhT0VNdE0xTDYybzhzdWZQMExySWJqam9KRHB4WlJOYkdKYmFsZmE0aHB0ZVRNQ2hXNzFBRGFuTUNuN2Y3K2JjWCtEZWVMeUQxbjRvNFJFSk1LanVlU09QZWwvaEZBRzJhaVNRWHBSRi9CMXJRMW5FbWE0amNHVmNhVXV3V2NFL2kwQjluVFd0ZTV3eGdHQjF1S3laT2k4UVZIcXhMaFMvMGpBRDlhN2JHbDFFRDVEZ09zdnFjM2Rqcnh2c3Z6NGxPY2lSN05Mekl4SC9EcC8rdjhrVkM4elhOamoyWkZiOHB6TWNMeGZXV0NLSm1LK0dhWFFPYWsvaEVBKzUxUHF1Ylk3bkxWSUgwb21NeVV6VjUxckQrMVhPZ2QzSGZmendYME9POVkwcHdZejBWNTdnTGVoU2tWMnROVG9PYTU3Smg3RWlSMFYzdkFKakVCdm9ZZTZVVG56SDIwZktITTQ3elRxZ0hXZTdRdHNjQmRZdE4ySDdRVXd1Q3hQMzhuSHQzcTIxY3hTSklQN1pzWGgxVnZaay9jbHI3WXU5d1JoaEpXa2RlMFVGWnVnQ0dKaHkvOWp3QnUzRFRGanozU0FVaGVoVlorK0FHSVZGVnozVUdnSXV3cWQ3VVJQeG0ycjRXNkpoL3d3WHVndys4Qmd5MWZpTWU2Z3E5c1VKU2xjQUtUVDBmbnhSMG5NUjYrOUQ4Q2FMZWNLbzd6QWQ5WjJMQ2ltbnFCSDJaUVNlV3VwWkt4VzVwV001Y1ArRHpGNVczd3dqRFkvV3JGNWF6cmxtalduZHVxTTZNbnJQdlMvd2lnRURQNG5UYU84RUY5TkNDRmhZdXV1T0NMVnFpTmU4WG4zM3ZwUC9IVmhRb0hPeTVCVHVCYmxkeTF3RXZCOENtWFIzaWZwRDNTY0xwOTdvWWdqOVcrNW0xVklQNlBBT1F2bU5nYWp6Vlc4cVdnK2tKTlBTOEcraFFMcFh4RS84VHJQVS8vOFVOWC9jT1B1YnFYbDduUG0wVng4TGZtMm5DUE90QkxyaXRLd3RsN01mSWpJZHBaNVo1bnhoOEJ0RGR0ZlNjVUF6Zm1MNnQzMDNaT3RNLzc3MGNQdm9OOEZ5NXYvMzE0aU9HYVBHUHBzTysrSG9zM25rMjlpR0FMQk9aNUZpZG9PNU1RS3V6QjZGVXZqaDVPb25IUzh3S2Z3MVQwb1g4WVJCTlpTb2UrR0tFMHdwdHBYOFlmQWRRelJnalZmS3ozd2tjQVB4WFdobW5vbE1BM2w3N3hzaEF4cmpId05mV2Job1EvQXZqWHFOSVAwNEZIVGZQejMrdEorQTZDWVdvK0pmQjVHOXJyaUplcEdYblpFb1h2UlA0SUlKN2RvMHV0aVhmQ2h6K3F2b3BlUDVyWE5rZlh6TmcxelVkOGFsWmxLYm91ak1JSGJnRUY5YkhFTEFqZXNOL1JzUHBPVDdRbVJWSjJvNkpsMFR1UStSS0MvSTQ0cm1KK3NvRytaK205cWd2dzdZdWJNbTJWaVI1WDYybEk0L0F0NmEzR1JhMkZ1ZUsvbE14VTJkMEhsR3ozN2lqdU8rU1FLRUdWL20zSnZOY2FmTFBmVlNMUC9MdTY1K3Y2aGtUWG92enRLS2Z2V0ZkcHYzUkI1L1VWY3ZLNks5TmVDL0JwNGFhM2FROU1lMkRhQTdudGdhVEQ5N2xsZU1vWTc0RzJkb1prR2p0OHoybW04YnoyUVBMaCs3eHlQT1dMOVVEeTRYdEdOSTNtdFFlU0Q5L25sZU1wWDZ3SDNBL1o0T3VPaXl4ekdzMTVENlFjdnM4NTUxUDJvQWRTRHQ5UCt5Zi9QWkJ5K0Q3L3pFODViTGRVSDhRY3ZwOTJUdjU3SU9Yd2ZmNlpQL01jcGg2K1AvTzlrL3NPU0QxOG4zdnV6enlEZEhvbDl2RDltZStkM0hkQTZ1SDczSE4vNWhsTVBYeC81bnNuOXgyUWV2Zys5OXlmZVFZcnFZZnZ6M3ozNUwwREtxbUg3L1BPL1pubkwvM3cvWm52bnJ4M1FQcmgrN3h6ZitiNXl6aDhmK2I3SitjZGtISDRQdWZjVDlucnlzK3prdzdmVC9zbjV6Mmd2cWhQUEh5ZmMrN1BQSHNaaCsvUGZQL2t2UVBTRDkvbm5mc3p3dC8vQTFzdWJRaUU2WElGQUFBQUFFbEZUa1N1UW1DQyIKfQo="/>
    </extobj>
    <extobj name="334E55B0-647D-440b-865C-3EC943EB4CBC-2">
      <extobjdata type="334E55B0-647D-440b-865C-3EC943EB4CBC" data="ewoJIkltZ1NldHRpbmdKc29uIiA6ICJ7XCJkcGlcIjpcIjYwMFwiLFwiZm9ybWF0XCI6XCJQTkdcIixcInRyYW5zcGFyZW50XCI6dHJ1ZSxcImF1dG9cIjpmYWxzZX0iLAoJIkxhdGV4IiA6ICJYRnNnWEcxaGRHaGpZV3g3V24wZ1hGMD0iLAoJIkxhdGV4SW1nQmFzZTY0IiA6ICJpVkJPUncwS0dnb0FBQUFOU1VoRVVnQUFBRDBBQUFBNUJBTUFBQUIzM1Q3TUFBQUFNRkJNVkVYLy8vOEFBQUFBQUFBQUFBQUFBQUFBQUFBQUFBQUFBQUFBQUFBQUFBQUFBQUFBQUFBQUFBQUFBQUFBQUFBQUFBQXYzYUI3QUFBQUQzUlNUbE1BRUZTWnU4M3YzYXRtUkNLSk1uWjJseGtMQUFBQUNYQklXWE1BQUE3RUFBQU94QUdWS3c0YkFBQUNNVWxFUVZRNEVYMVVQV2hUVVJTK0w2MWlHMTkxcVptRWdGc1ZGYkpZVUJyQnFsdUYrcmNGUVNub0VBVVJYRXlSNHVncmppS21nazRpcWFBVlJBZHhjakowY0JDa1FmYzZhUEw4L3p4NWVTLzNPL2NhNy9EZStiN3ZuUHR6enJuWEdEV0NIZFBWdWRPVDkzcms2STFGcFpvWE5mVEcyY21IeHVRckhTM2ZUOVhrRngrZndXK2xQMkE1c1Z1c1AvSGtMeXlQQU5jbVhxNStPbXpkeXF4SE9OK0Q0YTdVcGMzeU9ORHM0L3pxM1hYZ1RCK0xVWUZhelJTQVpkS0hnWjhFdS83cWNKK0JNdXZpWHlRY0FKMnRoTTBVdmpQY0RCeGtQQWEwR0cvQlZZYW03dXgyL0xxU1I0RjVSVGhnRFY4ZFJzSFFPWXdTQmF4QXBkYVY4MVVjY3puRzI5Qld1V0JON0tDR1N3NmxZQUh4LzhLbE1xcXdLbGJBQmwxWWtrZU9wSzBWenk0Um5abXlyLzc0MS9tSCtxb1l4U3pLL3NQWHBWSXBRcnh3VXZSbHk3TWxhNVNOZWFxYmd4d0tTZUZ5czRQRDk1SzNaeGJ3eStPSWtNSzFDSHJtdTRIN1NseWxiWXBlREJFTi9DRGttVGwwbWg1SlJCMFhDSG5tR09JQldlbTV2blc3S3RqSmN3eTVUUm5PL0dFOTB2ZmJtRWc5QU1QNHh0N0dQQU11V2ticXFnc1RWSUZGcTYrNGhaRUhnQjVYdWM4dDY5eTFOb0pyc1lkQjRyZ0d1b015MlZMQzJrL0V6K0dVVjVnOFlFKy9DZmk0ZnV2Ull4dHRoSnJQWUZDUmZrN0c1ZjIzMHhMVUtSMlNDUnJ4MFRjVEg1N0RwaU9VVFBqRHZvNE5Yd1Rheld6MUhIRHUwQ2xuam81TmJRTUh1cTdCK3pzTHRXeW1kakdMTnViRUsydHYzNzF2K2dybWJxYUg2QXAvQVRidmllUmtRRW5RQUFBQUFFbEZUa1N1UW1DQyIKfQo="/>
    </extobj>
    <extobj name="334E55B0-647D-440b-865C-3EC943EB4CBC-3">
      <extobjdata type="334E55B0-647D-440b-865C-3EC943EB4CBC" data="ewoJIkltZ1NldHRpbmdKc29uIiA6ICJ7XCJkcGlcIjpcIjYwMFwiLFwiZm9ybWF0XCI6XCJQTkdcIixcInRyYW5zcGFyZW50XCI6dHJ1ZSxcImF1dG9cIjp0cnVlfSIsCgkiTGF0ZXgiIDogIlhGc2dYRzFwYmw5N1hIQm9hWDBnWEcxaGRHaGlZbnRGZlY5N1hHMWhkR2hpWm50NmZTQmNhVzRnWEcxaGRHaGpZV3g3V24xOUlGc2dYSHdnWEcxaGRHaGlabnRoZlNBdElHMWZlMXh3YUdsOUtGeHRZWFJvWW1aN2VuMHBJRng4WHpKZU1sMHVJRnhkIiwKCSJMYXRleEltZ0Jhc2U2NCIgOiAiaVZCT1J3MEtHZ29BQUFBTlNVaEVVZ0FBQTM4QUFBQ01CQU1BQUFBK2R3MldBQUFBTUZCTVZFWC8vLzhBQUFBQUFBQUFBQUFBQUFBQUFBQUFBQUFBQUFBQUFBQUFBQUFBQUFBQUFBQUFBQUFBQUFBQUFBQUFBQUF2M2FCN0FBQUFEM1JTVGxNQUlqSkVabmFKbWJ2TjNlOVVxeEN0YmhUY0FBQUFDWEJJV1hNQUFBN0VBQUFPeEFHVkt3NGJBQUFaYzBsRVFWUjRBZTFkZTR4cngxay8zdmZEMTd1a0ZSQXVZS09LSmxTb1hyaFJVSlhBYnFsS1N5THFLMVZDQ0pDOG9sSWJFUkp2Q3ZTbXJWSXZFalJLSStHdFFFUnBsSGg1dENUMzB2cW1WQ2k1cS9Rc2YxUkZnUENWR2dSVm02N1ZTQkMxUkh1aFNXNTJuZHpoOTgxN3pzdSt0dGRycnoxL25ETm41cHR2dnBuZmZEUGZQTTQ1bmpkMkExd0RreC8zRC85aVpZQUZISXVXV0FOVFBvTnIzcHRJTkk0YzJCcEkxUTQvK0VPMzFoaGJHMWdSeDRJbDFVRCtNSWZvYWNiZVRLSWF4dzFxRGFUOFArV2k1Um03UEtneWp1VktxSUg1QXhFNXlkZ3JDV1RqcUVHdGdmbzFLZGtlWTQxQkZYSXNWM3dOVkRaa1hKYXhzL0ZrNDVnQnJZRU1hNjRMMGVZWjJ4NVFJY2RpeGRmQUJHT3ZpdGdaeGxSdkdrOCtKREV2bmlFM0pNSjJKeVpzRjJuRlRESDJ2NXdYTC94d0w4ekFwSVpiNXNXWmVrN1VVUHFaN21ycXFGS24venFXOCttMVVGU29OQ25HWGhkVWFjWitRRDZFd0Frc1ErbUhKTUFHY0ZIYVpuTnNNQnRsK2VuWVNsMlEwRmdFNGRMVTJCc2lIaHI0ZitRN2FRQXVzUnd2NEFMYjVmY0J1NXlTNGtXSmxhazlFUXdPbCtaSEQ5Y0VFZFppdU5xZERBQWJ1dVNxeUl1RHVWWlk0ZDJlbHRiMW5ENDA1UkF4Q2FXWlkreWlTcDRhK2k3VUZEeWh5S3E0eDNpZlQyeFdFK3hMQWRrU1NyUEUySWFpUGtvQXAycDhrQTFkTHF2TWUzRFB5M0dQV0NVVXVRYzVkY3RpNzdWRURuVnBZV3FpaE5JVWxka0c0cU1FRVBQTlNOZkxPY3pRQURqRE5qVTJVWjZaNEFKMUFvQSt1NnBaZEFaZ3V2b0Z6U0hlazM0TStEVjNkblo4dXVGQ2JtZW5wNTMyMEFDNGFuVVZrVlZXazdOMEZSa1BJSXhRUFFSMnFJSGxkdGR5YnVaclBuT005a0V5Yi9rTm4vWWlLNzJjdUF3TGdCbS8xUVpDTm1Da3hnT1laYzFsQlhObkFHSk5nQ1gzNkpxL1QvM2xrbXA5NlFyMklrY1N3SG0ycGVzazJqTWRXTitNQjdBcVpvR0NUVWRkNkN3QVBJd1dJeGk2Ujdaei9uVVZQRkZsV3lNSllFR3VGcW1LaUxqN3JrN0VBb2phWHpISk93SVE4eERHREk4a1g1a1dEK3B2YXBJcGRsQWR3UzQwWTVrZHVpNENub0xiaDhZQ1dHUmZ0bEoyQkNCcFlORHF0WGphM2hJQldMRGExbXB2RisrR1pBdzgxY2Iyd1lMYnk4WUJPTVdjT1g5SEFOSVNUcXN4V2FJb0FMUU1MSXlmSTZpQmVUUHp0cHUzNDArcnBVNFJHZ2Rnd1oyUGRBU2dWMmo3V0UwSVFLODBpZ0JXbEJublFCWjRxRFh0Z0JnQXB3TG1ZMmNBVHR6L2JUdXZCSDhZd01VUkJIQ2lqU0hRODRyT1FZa1lBQXUyQllPSzd3ekFCTVFDVVdFQXAwY1F3RG5iOEEvVWtIbmN0K2JuY1F1RFUrd3ZUUUx5OVJYQVRBNDVaa1lRd1AzQUhJOXFQdXhPT1lOZ3RBWVdYMjlRd3FuN1ZQSytBcmpJTnlUOTBUTmlpbXhkVlhqQ2ZkSXg3U01CbkpZcnBndTZEdnNLWUo1UEp5cWp0NWhkYXoyTkoyQ3RUWWFZTHJRb0oyUkxWMVJENkN1QUJUNmhMMXhVbWZmZ1BoVHp3QWxIdGVKTFhiRVZOVW9EcDdHVXpGMWVMOHoxRmNBU0IzQ2lJWVRveVhVb0FKd05tUDV4SlMvWVEyVVVnRVcxcVYrNnJIajBGY0FLQjFCbDNaUDdVQUM0SkE2UnRTeHcxalpXSXdDY1Zyc1FMNW9KUjE4QjlFY1V3RldtaDZ4RUVCZlV5VjJpaWdDd2lOMVVzYjFxSm9QOUJEQ052YVJldTlZYStEOTNuZmZacGNjLzJPaDExdTN6Szdtcm5MRUpUNm1EbjBRUkJoQUhzclZiVmt4Q0FLYmU5dDZQUEhSaEYvRmZ2OUI4NmtPQ0RxOW1YL3AwVHZnOTc3dTMvOG9EbjNtT1B6blVULzZPb2pCM2V5SS9meHdBM3FIS2ZQQUJJMVVIdnZURHozNlVKOHQ4L1RIMnhUWEJZZW9UL3FYbkc4S2ZjSzNheHNtK0VramVyYk1OMkdvM1hNSUFscXlVbWk0RVlKMVQ3WHJlYjdHbXo5amZFU1ZPSiszZ1ZBUUN1VU93ZWtrMGlscFNpWnNOWU9FWUFMeU5aSlZ1dzVIc09oL0txQTJ5SERKbHhtcnk3YUQveHJhb2ZtRWhnUit6RDZwbWxUanFiaExpN1llY2Znb0JpRmp0ekc1c0xJQTNOcUZQLzh3WHJUT1Zxemx2c3FyMTJ5YytvamRVQUZyVVdnTHVzUUNFQUgzdlF0R20yZWYvc1pGNTZ4NDh1Z1c2SXJiMU5IdVltK0VWVUd4Q0VXL2ozaWwyOVoxZTJuZDNCeUs0WVFNbVo0THprTVIyOWdvMlkydWFNQVFnRHRSclp5b3lCT0FQUDFBRjJXN0sveFN4cXRJcTdPbXJEWGl4aTBzdEVPN1g3d2VGWUJGQkxXalUxUUlRWUp0OFZYeTM5eFpqWUJhU2N0TTdWWVd2elMyd0tKbnFYL1U4SDdiZktXNy9ZVDhONmx6bXUyVFpsZ3ZWR0xzc2xxc1E1UEQzZnBKQ29NbFNQQmxmVTFXTTV4Q0FraVp3Q3dHSTVkRXFBUHcrWC9YeTlyRjluL0hYS0ZIR3l1dGxnMFdBT2tla2xqTUEzc3dPckoxNWk2UXJid3NBeTZnaDBkM3dVd1JySGVkVjIvVzhDb3pKeW1jNWl6MHM2TTRkTEpNZmpQbWRoMGRlNXB6ekoyakhoeXVjanZiRm1UMDhlbnZXY25ibkFIcDVBRmdWZVp6QzhiTjVnU1c0YTIwSG1GcVpBdFNCSWtnQVV6LzdDY1kyVjNXaUFGWG5qeTBBckZJVjhmck4rUERwRmNUcnpUQk5yYURNWHBtWHAzdnFVTHZLSnVlQ25tMGptZDJpSG55SXJzRDRHVDM0QUdYZ1pFUFptbTkwQWVBU1kvOHE5OUJwLzd5d1R2bnkvSExjZzR0dkFBeFFLd3A1RndDU3BPd3JYdjhCNUJtTHRsaUVYeCt1Q2tqWjhuR2U2bU9QWGQzYkZLUjVkamdybVUzWXB6UWpHUzA1bld5Uk5SdWNEUDB3SExwbTQ0cFdFK3NPd0R1M0JWZW8ybXVYWkFiN2xyclhIQUF0YXV2d0JFOW1BYmgrWEFCeURhVFJvR1ZuSjBzYXZtV3ZJYXhxOUFYTUN0dUNERGhRWklMTDJ2TnpuRWlRUGRvQ0NXUm01TVNnYmkzWmRBSGdJZ3psWFNrUXNwRDVZVlExUTJ6VkFPaFNtelBmZ29FRllIT2wveHBZcFRvU2t2Q0QvbWRsc2E3M1Z0eEVDdC8wd1Ztd0ZlM0Nnd2EyNkpsWEhldXByTWE1UGZCd29NWDVTNHV5T3dEMVBNTTNIUVNRMmxJRmR3RzBxSU9kbEJ3RE16ZTh6MmV2OWgvQVZkU1JiRlBjWk5BRlVBVnA4MTVkbzcxdnhuRGpEbnhWWDRNeE1LeUJ0eWxDb2k1WWVrVWQ4UVpuUVRNYzJBWGNyeTVaYTlXN093RDFPY0NhR2FLaDh0c3FKeGRBaXpwNDJsQUNpSFRwR3F0Mlk4Uk0zbitCWFhyd3QzUEVxdExBbGJzV1JneXRQbTBMU3I0UWRWSDRyL3RLNmdha2RPa0ttaTE5K2VwS2lGOTV6UW9xMld2VTZJaEZYSjd3azhPaElsNWlwb2E2QTFCdFc5QlVaVmV5Ungra3krOENhRkZyWlpTSkRJQ1lRbG5pS1pIYnZ2OFRsWmZjcy8veDRacHVNZWgwR3BwRlZKSGZ4VDR2NDFIUlVWV3RVeWQ1SnNuK2hncnpGNXVKc0d5cWhReDFDbkpjRFlCclYzYjYyQnJMVVF5M2lnMURRYnhrbWtnWDgwQVBmYVh1RkFDZ2tpVWVRSXM2QVVCMEhxWjlDWUhidjk1QjFhL2RaWjJ3RllDYTBPTmQxaFh6ZkQyK0dXb3g2SUcyVktLYW1WSWhlRk1GcTN1R0FOZHV6MVFud256UjVQaThWQ3FqcHV3ZGdMcWdBRkN4andmUW9rNENjTEZ6QUc5azdKS3Y4Yk1HMnY0QU9QbEhxSVI5WTRYRE9OZldtaFdzYXNwTE95M1ZCVkJXYUpGSzQ1QWg5Ukl6OVJmVm4rZ01qQ2RpSllZMDhLS2lhQXRBaTlvSUlEaFlYU2gwSUNpd3lxWFZIYWRaZndsV3hDMTNRUnk0TFVQZlBvRFJYZWhiK0tkV1FwZWZiNWdzbEs5dWJINU1qNVZ0VHRQeEZVV2k3clBPb2wzRjBjQnpIeU1xMks1dzJ5cUJ2QzhheGU2eUM5V2NyYjRDR25oRlplaU9nVkhVa3RJRzBQTTdCYkFreGczd3ZPSDJyN0hEaG1TT1cxc0FwbTU1NEtFTHZNWjBBU1FIOUgvUlRnL3JKcXV5Nll4Z0VPbGh3d3JXdEF0NnNLU2dxcWszVGZGOW51MnlmaGFlUVFldzNBNkE2WTg4ZEo3Y0k2WndNN2JxZnMvNUhFQWJBUDc0eHcxR1FRQ1hUSlRyVTVNRUl3VHNPVzJFb2kxdnF4Zy9ZbjFuMzhrbkNzQUtaYWUxV1BGQ2UxTGVnZFRBZGhhejM2OHJja1dYcFc1WmE1bWFZM3EzQkREMW01eGg4MG5hUWdtcHdreE5aK2Q0bW1MTldrc0FEeTFLcVdmZ3ZpSDltQjJHd2E1dktrcTZSd0RJNXpTYWh5WWVkQTNNNjVGZml4ejAzS25yOGFDaDRtQnhuMVYrYjU0OXJmM3d0QUl3WFNXR0J4OXFkR1dGVW82WUJ1cCtkZFhNSWdDRjAxOXk0VXBHWGp5N1l5QW5BQU5yVnNtRDZMTFlNeU5tVy9IczZSaTRIMjZyS2g5NWZ3ZGp6LzN5Y2lCd2l2MjlDYWswbmVnV0FFNXlEZnViQnRKM000Mmc3REVOdkVKM2NrV21wNS9vOWJaNW1IMnA1dXduMXdxbEdERUpESy9BdFFRdy9OdUJHQ3QwV3duUVV3RFQ5d3EycFhYRlBuQkhKZjlaSUFpUDAzOXN3dVpjQld5bGdXVnE2ZnhZU05jQUFxa3RKVWZGYUVyZVRDNVVMSTVZR3k5OFlRQXhoc0x0RXRYdm5zL1JUYmhXODhBcG45STV2eDNvSzRCS1RqTkxVU0h5WG1aL0ZRZ0pQdTY1Q3RnQ1FLeVM2RDJrYmpWdzMwTEttZ2FXekVxSGxuVlNXenM4eUYySm9hQXl5U1ZHMUtvMnNCRytaQmxFRWZQQXFOOE9IQWVBYWRPVWVRSDFaZFpNajNXWTZ6a1ZVTUFXQVBLS1doY3N1Z1d3YnVaN21NVHBpWjV2bEZHTHloZHU5Qk0ya1BUZ0tRSXhuTUlKZlpZTE15SmkzekszSXdDTSt1M0FjUUE0WjdhbFRDbkpWMkJyYmtEb0thaUF5UUJpdnEwVnNPc3V0R3hNZkt3SnFQRUxXSVlIOW5rWHNIcHd2cEFsdVlReERkdldLbVR5YmtUa2J3ZU9BOEE4R1pWWTd0R3VpV2U0eVlpNnNFb0hiMGdCa3dIazY0MnFxcnZWd0txWkJvTHZSU2tZVEJ2S1lQSTdSdEMzZjlOdlB2NXU4d3dadGI2SzBCcVZYSUE4WWEyOWVKNjljeGpXd01qZkRod0hnRlZhZTFyUzhNR3p4UXUyd05hdFlrZDVBeVlvU0JLdDBIM0tZMU15NmhMQXdEVHdzdVNLZGtqQ202V1h5Vyt4WnUyU1k0enRtd2trVDhWM0p1WE1LTzMwd01rNzh2VnJNdE05WXdSamwxSzFVQm1KRzRUYVZrODl0VUlGVTFnV3kzeHBtRFdmZXVFRkNLT3NnOEtoeWpYbUhqUkJRWllJWUo1NG41WE0rTno1U2d6bjFzSG9qblhIQ0w1ck1zV3F5Q0I3VVQ3aitPeTNHNld6RTNlcmswc0lkOC9FOEdOTnVtZWZ0Y3dXbXA0WU5NSWFHUG5iZ1dNQXNNUzcvU3dHandaS1YwQWRTNlBOMXpVa2E4TzZwUjhHSGR5VGExWWd2SWtBMWltRlNzQXQwczRCQlA1S0FXZ2F1Q3pGS0F0bFVLOTdwYW9NVTZWcXpzdFVtamxKZ24wb3h5ckYyZzNjVjBXc3UwTlRObFBOOEZKYTlHOEgrZy9neXdLd1BHdFNKWEE3NDB1OE1GTzZ0MU1sdCs1RlhtcGNBc3VwaVFCQ1V3eUFmTkR0SEVCNytiTmlCaTY1RWxwYkViTFcrVGNJeUM2eGh1czVRMDVVbUZEQzVjaEx4NWpzMWFtSzZmckNBQnA3eVc1TU5vQTNQWmpqVEh2ZWhkYjFJaUwyVVh4V0l4RGsrbVlXWmVGSTBnblpYWjU5NU9WYjlOSEtKb2d0VmtTWUNPQVM2UFdDSTFmSHpnRUVydzBsbVdsRzBDWXlVUGlPUGU2enZIMU44djFLWHc4SU1Gb2JLaW51ZXlTVk1sMTk3U01LMytRUkJoQnRYV295aG5QZDFWb0FJaDlSTzcwRXNFd3I3cXRHYlRJbDltcUJwQmNmSE9KclNuSXRjY25aeHFieXVHNFZ3OWxOd1JsSUlvQjh3ZU9pNUZLamV0TzlvTXU2amFkVnB0c1hWRUdabGFoVVlqa3ZuOHRjdkJtT1RrR1B2cURQbVJ5NE1hV0tnWDVkc1FJRkRLVmRUUmdhQTlGWTVFNjJ2U3hyQVFnUnhkWWtHcHNxTmRxRW5xZEE5WFVEbGowSDVlWlNCMEhZbzNFdEt6T0d0OGlhSzJVS0svTEJpVmZ4TGg3aExKaEZnSHVkNHJPcG4zTURrelVRTmFjYUpicTBPL0dRTU1vR0dBY2ZTMGFOME5LVkFnQkFxcXBWVVYvaTlSZFBUQVAzVFhmSWVGa2x4endKSmJVelUzRkVncnpMT3Q4UWdOalBJbTJBUXh2UUMrZ1dnSHRndkVueCt4WlNDR3RRR055U2tSdmZVNURhSEVzdDBuZytOZEFseFdPaXpOaW54QWREUzd4VlVwNnFOK0dLS1pORjNNck5YRVJvb2daaURRVHVMQ1hMVkY2bnNhZjVnUWdlYlFWVlZhWHp0eUVFWUh4amZRdko1VEhhVmFIaDRoTVNDNmFTSzByaFNCQ2ZaQkwxbnlMNU5CUUVqTlgrd3dDR2ZqdEFnbHNBMXNCdG04TEFWbFVxR3B1ZW5CVk4xMC9CSzBRS0Y2RGVFS0h5K2hPY28vaGlyL2ZkWC9NWkxYYjZWeEM3UjZCeTAxNmxLQ1dxeDF6d0UwVWloMlFBU1U1Mm1FTXhTK3dKTWYxaWZ5c1NYdS9WV3Y3RUVITlpKZmZKcTA3WiswTFRWcmNvZHM1MGppWFRvOUc3TUhEZk9IUG05dmZlNDVPWFdyaDBwNWdaYTlEcWN6dzQ0aWNLMWtLQ0RXQUYzRGE5bTg0OVRHeWZPWGVmbHpwM3Z3OXY4OEZ6T2U5SFZQQkhkZkFMdisvRlVRdUIwcCtqMU9LbGJsenhBRWNlS3VEYnp1QlNRSUR1WHZjbzJyaURodUFpcnBtcSs2emlrZ0gwZm9iNEhYN3NIbm9WQUNNTWQ4c3E3ZlhjMGJ2cDlwVzF1c1FTZFZvbFlVYlBTQVVTbXkxenh0NWExVjB1ZWxzaGhMbGVNV0lzR3N5cDI4cnhtQWdBbHl5RHl0SkFxczAxV0lmUy9VQ1krUHhwRjJPTmRLK1lZS2hwRExXUWlROXdLcDE5dnl4bDVuT0liZm1BZlUvWHJhZ0l1cDgyamQ0T1RoNERRZmtMdm1CNnVPdDVQeWE4SFFHSVllZWF5aGlGYmlnL2RaUTNOOFhqb3V5NEtsenllZDJOQVFzNWVDSFZxaERDWEs4b1ZtUlM2endTQVN4YVk2VUZJQ3dpYUVPOXVYUCswVWZQNy9nRTRNNmxweDc5M0lVZDJFWjVGVXdBVXZENUN6NEJxSUpkYWlIVFZNMklhZnVvVCtNdWkxQlplRHlYbS93c2pMbzhMb240YmRJMFp6dTR4VFNDU0NmZVIrZVpIdUYxZXV0anZoa0dYRDZ0bnREVzFoVk4zcHE3WmFwNDRmbzdJcVl1NjErWWZZc0dOYnRyRExYcWJjV1dETHN0ODVDZ2diNGxnQVdnOTZzSFowMzZQdmpzT1FTeVN4b0RDNVo5N1hrNUkxeUxMdFFRZHV1Nyt4ODBoK21kRGUzMzBnODN2eUdmeXFMK0o0UjlselhteWFSdG5KaWtJVjlGaktFaVBCNUE5QVlYZFZvYlFCM1lKdzl2akN1d0FjNXZVNDZGd0J6ZGttTEd0bUFtS2xkTVZOOEFORm5HK2lwQ1NhZEZPWXBXTGZ2YTVJdE5qQWdNMGcwVEh3OWdWaTE5RVBGeEFraURIazFqRjhUOE1xL05HVk1LNGNNY29HSENpdlp3T0VnQTFvUUN6UWxycDJiNlhGanFsNDM4c2I1cHEyZE1HZ09yUnJlUEZVQnUxcStqT0V0aTlxSittQmN1NER1c0ZTYWFldVFNeVNBQjZJdCtmb2xiSWhnMGw3V1krMllKUkllRlBkYk1FWkd4R29oNlE3ZWwzREZxWUFFSytDYkprU2RUbkJZU3o5SXQ3TksyZFkyQzJabzZTQUJXQllENWJTckN2RzEydVo5eURaZFFoR1J0R3lZZXdCNzhkaUJPZ3VzSzUzT0lMVW9pKzhRSmE5QndPSldjTlppaWJXdTNuRVk0akk3NG9TeGFZSEdEOGltS2JrVmttVElMVndreWxHM05pZ1d3Rjc4ZFNCQ2kvYWc4RlBDd1FmUnF0S2hFV3pFdnNTZHNybktra1VHRHBJR3JZcVNyN0VJMnJEem5wSWgwS3p0UFZvVGx6VGhkU3l5QVloZEFwenUyTHBUUElaNG1PVENvaWI0ekcxbktWTzNnekptZmFpaUpaNXorZEtBMFVCcGpQc2w2MmpZMGFNRjRVeFVnOWo3akpva1pBM3Z6MjRGWUlkcVBVSE1JdnBpNnk5UE5CczhNOHRBNk5CV3UrZmdmdnVlZENLaTdJK1VnYWFCWWJVZ2RRc3FVN3piR0FEaThZTUhMdm11cXhnRFk3OThPQktYVXp6U0hlQU5QTDk0TlQwNEVWNXNONGJHdTBFL0w3Vnh3RlhDZ05CQ3poUlZzS2RBV2U0RjkxaW9Edkh3VDJ3MEtQcFhzV1dDY0ZkcjMzdzRFcFZUUGZKOUFJN01zZ3I5bnZ3UWhnckJVNWJyWEphMWtORWdhaU1FQTA5cFRhSlkzbTNWUUtlZXFZNkRJUU9lV0NqVE5hQTBzaWhseC8zNDc0TWhvUFdEaDFYSXlBaDNQdWtWRDN0UHNpeDgrOTUrMHJTSGN3YTVMTUZBQWV2L0Mvbng1OFZycURuYlZiV1kwUjdyb0NoNTZDdjVoTUJMQS92OTJJQ1NuREVqN0NoSzZLNnFYM0JjM0VQeEorUkhaRzc1MnowUG4vY05QQnl0bXNBRE0zTTJhMVFQR3Z0QlFKZEwzbW4xNFNZZGFua0pnL0lnRXNDZ045Zjc5ZHNDU3NCMXZpYkUveWJWRHFHZ0dDMERQdS9VejJEKzFqMlVyUWFOTmJCVkxDNkY2djFFRVJnSFlxOThPVEg3RlpOeGJYMm9QK2lpMmxSNXBpL09nQVlpakJtdVJncWVkTjhQREpIT3VkUjF0eEJRVnlPb2Nhb2Ryb2U1SEdNTENkQkdTK2lSMXFkeXR0TU5tOEFEMGc3MjhMRVpSN0RMRkZhb2M3R0lqTkxCbnZ4MHdmKzZKRTZlTDhKLytabzNqZDlCb2g4bkFBWmhxeG9nZCtsRzhRemNkbXVsSEFOaXozdzdzdDdLb0hObU85Q0hQM29PUHZJZ3NJb3A4cEhsSE1wL2k2L05SVWFYb2xVSkJXZzhsQzVmR25oSUxOVWZSYjdITzIwVGxHaGxXdnh3WmZCeUJlYTZ0b2poTGNnTm5RZXdLSEljNFlob1luYk8yUUNLaUord05NeEVmTGcwc1BPMDREUlpjNGRRWjFRaTJjVUhsdGJpWXZvZmJBQzdJcFl3NXRiTFRkMm1RNGVLMTJGenIxaEhRQUZIRTV4OUNwZUhIbENXQ3RGekhWOHc3QTdDVzQra0g0V0lET1BtOGtHamkzNDlSc3V4MmJPYXArMktqWGhaOWlCMGZLZzBPMUdzbk90eE9OVENqSjk1MmhtTS9yNEhDeHVCWFJOcmVFaDk4Y2ZzcllYbTN2L2wxa3B0NCs2YVRsQ09RcHRZWS9FTE94dy9HZ3kvOFVVdjQzRkZuMEFQK1ppVzFCOHpHTFBwZkE2dGIvYzl6bkdNUGF5RDJVMmM5ekdQTTZnaHJvTHB5aE16SHJJKzRCaWJ1ZVl3OSszeDQzbm5FMlk3Wjk2Z0dmaEgvbzIzaTQ4TmpKZXhSaGZhWnpidlltLytHYWVEYmZYRzJwcys1ajdQcnRnWnVaSzgxUEpvR3ZzUyszQzJ2Y2ZyKzF3Qyt6SWJCajA4RDk1cmpZYkQvQUhTYlk1bWZIVjdkQko5Ris5Mk5idm1PMC9lbkJzU0hwRHorU2ZhcDBOSFYvc2d3enFXTEd1Q2YxUEE4UGczTW1PL2VkTUZ4bkxTZk5ZQVgraHFVbjlnTnJCM250bmMvaTMxeThwS2ZvWkdmWksrd3RaTlR0TkVvaWZ4Z2xQd2t1L3drdzJnVS9XU1UwaGRuaCtWSEdLckJrOFFubzVBbnVCUTRVOU9nNHNuZFFQbEpoaE5jNEpOV3RGbjVvbjUraTBvV2VBZjhwQlgySkpaSGZYMnZ1RTZsbTI3ejYxRW5zU2FHdEV3TDhnMVM4UzIrQmZzektFTmFvaEVUVzMxOVQ0eUU5aWN3UjZ3aWhyVzQ4K0x6aVJQaVZIYzE5REwwc0paclpPU2VGYXVmMC93OXR1bnhTdHJRQVQ4cFBtdzI5d1pKYm4wTWMrZ0tNcklDMS9naUtILzdKdmdkbTVHdGs2RXErQ29mOXZqYk40RVBTUTFWTVVaWDJCbitIUVY2KzJhS0hZejM0NGV3SVpSb0EySnYxNXVvak5kQmh4QSsvRW5kUDNpMzV6ZmVXbVB4YnlvT1pjRkdSdWovOHRtekRQK2d1WGRrU256U0NqcDVWNDA5OHdmajhXK0ljVDFGbjVrZnUrR3RnY1VPUG1veHZLVTlnWkpuTDU3QVFvMVNrUXFYUjZtMEo3Q3NtQWFPM1REWGdOOFladW5Ic3ZOUHNvK3JZWGhyZ0grU2ZYakZIMHMreTNjRHgvVXd0RFd3RVA4dHZxRXQwMGdKdmppZVJRdzQzdjhQZXRlN3BhM1d6N3NBQUFBQVNVVk9SSzVDWUlJPSIKfQo="/>
    </extobj>
  </extobjs>
</s:customData>
</file>

<file path=customXml/itemProps1.xml><?xml version="1.0" encoding="utf-8"?>
<ds:datastoreItem xmlns:ds="http://schemas.openxmlformats.org/officeDocument/2006/customXml" ds:itemID="{A230DECD-B606-4465-B2BA-EDA7CE917C2B}">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219</TotalTime>
  <Words>3499</Words>
  <Application>Microsoft Office PowerPoint</Application>
  <PresentationFormat>宽屏</PresentationFormat>
  <Paragraphs>303</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Calibri</vt:lpstr>
      <vt:lpstr>Arial</vt:lpstr>
      <vt:lpstr>Times New Roman</vt:lpstr>
      <vt:lpstr>Cambria Math</vt:lpstr>
      <vt:lpstr>Arial Bold</vt:lpstr>
      <vt:lpstr>DejaVu Math TeX Gyre</vt:lpstr>
      <vt:lpstr>Office Theme</vt:lpstr>
      <vt:lpstr>Joint Prediction and Matching for Computing Resource Exchange Platforms</vt:lpstr>
      <vt:lpstr>Contents</vt:lpstr>
      <vt:lpstr>PowerPoint 演示文稿</vt:lpstr>
      <vt:lpstr>Background: Insufficient Computing Resources</vt:lpstr>
      <vt:lpstr>Computing Resource Exchange Platforms</vt:lpstr>
      <vt:lpstr>Problem Definition</vt:lpstr>
      <vt:lpstr>Predict-then-Matching Limitations</vt:lpstr>
      <vt:lpstr>Predict-then-Matching Limitations: An Example</vt:lpstr>
      <vt:lpstr>Our Solution: Joint Prediction and Matching</vt:lpstr>
      <vt:lpstr>MFCP: System Overview</vt:lpstr>
      <vt:lpstr>MFCP: System Overview</vt:lpstr>
      <vt:lpstr>Challenge 1: Non-differentiability</vt:lpstr>
      <vt:lpstr>Solution to Challenge 1</vt:lpstr>
      <vt:lpstr>Challenge 2: Gradient Computation</vt:lpstr>
      <vt:lpstr>Challenge 2: Gradient Computation</vt:lpstr>
      <vt:lpstr>Extension: Non-Convex Matching</vt:lpstr>
      <vt:lpstr>Extension: Gradient Computation</vt:lpstr>
      <vt:lpstr>Experimental Setup</vt:lpstr>
      <vt:lpstr>Ablation Study</vt:lpstr>
      <vt:lpstr>Overall Performance</vt:lpstr>
      <vt:lpstr>Scalability</vt:lpstr>
      <vt:lpstr>Parallel Execution Scenario</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Prediction and Matching for  Computing Resource Exchange Platforms</dc:title>
  <dc:creator>霍达</dc:creator>
  <cp:lastModifiedBy>达 霍</cp:lastModifiedBy>
  <cp:revision>27</cp:revision>
  <dcterms:created xsi:type="dcterms:W3CDTF">2025-09-04T08:47:09Z</dcterms:created>
  <dcterms:modified xsi:type="dcterms:W3CDTF">2025-09-10T22:18:40Z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2024-08-07T16:00:00Z</vt:filetime>
  </property>
  <property fmtid="{D5CDD505-2E9C-101B-9397-08002B2CF9AE}" pid="3" name="Creator">
    <vt:lpwstr>Aspose Pty Ltd.</vt:lpwstr>
  </property>
  <property fmtid="{D5CDD505-2E9C-101B-9397-08002B2CF9AE}" pid="4" name="LastSaved">
    <vt:filetime>2025-09-02T16:00:00Z</vt:filetime>
  </property>
  <property fmtid="{D5CDD505-2E9C-101B-9397-08002B2CF9AE}" pid="5" name="Producer">
    <vt:lpwstr>Aspose.PDF for Java 23.7</vt:lpwstr>
  </property>
  <property fmtid="{D5CDD505-2E9C-101B-9397-08002B2CF9AE}" pid="6" name="ICV">
    <vt:lpwstr>ABD189F7536E9CAE8635B56878667868_42</vt:lpwstr>
  </property>
  <property fmtid="{D5CDD505-2E9C-101B-9397-08002B2CF9AE}" pid="7" name="KSOProductBuildVer">
    <vt:lpwstr>2052-12.1.22218.22218</vt:lpwstr>
  </property>
</Properties>
</file>