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56" r:id="rId2"/>
    <p:sldId id="257" r:id="rId3"/>
    <p:sldId id="263" r:id="rId4"/>
    <p:sldId id="258" r:id="rId5"/>
    <p:sldId id="259" r:id="rId6"/>
    <p:sldId id="260" r:id="rId7"/>
    <p:sldId id="261" r:id="rId8"/>
    <p:sldId id="262"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660"/>
  </p:normalViewPr>
  <p:slideViewPr>
    <p:cSldViewPr snapToGrid="0">
      <p:cViewPr varScale="1">
        <p:scale>
          <a:sx n="75" d="100"/>
          <a:sy n="75" d="100"/>
        </p:scale>
        <p:origin x="28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346E2B-3145-42DB-98B9-0BBDB8B26FEB}" type="datetimeFigureOut">
              <a:rPr lang="en-US" smtClean="0"/>
              <a:t>10/20/2014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8C6A6-2552-4BC1-BABB-025D002A91BB}" type="slidenum">
              <a:rPr lang="en-US" smtClean="0"/>
              <a:t>‹#›</a:t>
            </a:fld>
            <a:endParaRPr lang="en-US"/>
          </a:p>
        </p:txBody>
      </p:sp>
    </p:spTree>
    <p:extLst>
      <p:ext uri="{BB962C8B-B14F-4D97-AF65-F5344CB8AC3E}">
        <p14:creationId xmlns:p14="http://schemas.microsoft.com/office/powerpoint/2010/main" val="390453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 Flash Memory Summit 2012, Robert Sykes </a:t>
            </a:r>
            <a:endParaRPr lang="en-US" dirty="0"/>
          </a:p>
        </p:txBody>
      </p:sp>
      <p:sp>
        <p:nvSpPr>
          <p:cNvPr id="4" name="Slide Number Placeholder 3"/>
          <p:cNvSpPr>
            <a:spLocks noGrp="1"/>
          </p:cNvSpPr>
          <p:nvPr>
            <p:ph type="sldNum" sz="quarter" idx="10"/>
          </p:nvPr>
        </p:nvSpPr>
        <p:spPr/>
        <p:txBody>
          <a:bodyPr/>
          <a:lstStyle/>
          <a:p>
            <a:fld id="{EA08C6A6-2552-4BC1-BABB-025D002A91BB}" type="slidenum">
              <a:rPr lang="en-US" smtClean="0"/>
              <a:t>5</a:t>
            </a:fld>
            <a:endParaRPr lang="en-US"/>
          </a:p>
        </p:txBody>
      </p:sp>
    </p:spTree>
    <p:extLst>
      <p:ext uri="{BB962C8B-B14F-4D97-AF65-F5344CB8AC3E}">
        <p14:creationId xmlns:p14="http://schemas.microsoft.com/office/powerpoint/2010/main" val="4158254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a:t>
            </a:r>
            <a:r>
              <a:rPr lang="en-US" baseline="0" dirty="0" smtClean="0"/>
              <a:t>: http://ocz.com/</a:t>
            </a:r>
            <a:endParaRPr lang="en-US" dirty="0"/>
          </a:p>
        </p:txBody>
      </p:sp>
      <p:sp>
        <p:nvSpPr>
          <p:cNvPr id="4" name="Slide Number Placeholder 3"/>
          <p:cNvSpPr>
            <a:spLocks noGrp="1"/>
          </p:cNvSpPr>
          <p:nvPr>
            <p:ph type="sldNum" sz="quarter" idx="10"/>
          </p:nvPr>
        </p:nvSpPr>
        <p:spPr/>
        <p:txBody>
          <a:bodyPr/>
          <a:lstStyle/>
          <a:p>
            <a:fld id="{EA08C6A6-2552-4BC1-BABB-025D002A91BB}" type="slidenum">
              <a:rPr lang="en-US" smtClean="0"/>
              <a:t>6</a:t>
            </a:fld>
            <a:endParaRPr lang="en-US"/>
          </a:p>
        </p:txBody>
      </p:sp>
    </p:spTree>
    <p:extLst>
      <p:ext uri="{BB962C8B-B14F-4D97-AF65-F5344CB8AC3E}">
        <p14:creationId xmlns:p14="http://schemas.microsoft.com/office/powerpoint/2010/main" val="1564456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A35BE4-2DF8-449C-A6DB-E3F36B243805}" type="datetimeFigureOut">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145A1-0EC3-45CC-90C0-699C4E8BE1C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2829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A35BE4-2DF8-449C-A6DB-E3F36B243805}" type="datetimeFigureOut">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1834174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A35BE4-2DF8-449C-A6DB-E3F36B243805}" type="datetimeFigureOut">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325234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A35BE4-2DF8-449C-A6DB-E3F36B243805}" type="datetimeFigureOut">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2399079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A35BE4-2DF8-449C-A6DB-E3F36B243805}" type="datetimeFigureOut">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145A1-0EC3-45CC-90C0-699C4E8BE1C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2335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A35BE4-2DF8-449C-A6DB-E3F36B243805}" type="datetimeFigureOut">
              <a:rPr lang="en-US" smtClean="0"/>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3880488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A35BE4-2DF8-449C-A6DB-E3F36B243805}" type="datetimeFigureOut">
              <a:rPr lang="en-US" smtClean="0"/>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3612731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A35BE4-2DF8-449C-A6DB-E3F36B243805}" type="datetimeFigureOut">
              <a:rPr lang="en-US" smtClean="0"/>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334905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0A35BE4-2DF8-449C-A6DB-E3F36B243805}" type="datetimeFigureOut">
              <a:rPr lang="en-US" smtClean="0"/>
              <a:t>10/20/2014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13187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A35BE4-2DF8-449C-A6DB-E3F36B243805}" type="datetimeFigureOut">
              <a:rPr lang="en-US" smtClean="0"/>
              <a:t>10/20/2014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B145A1-0EC3-45CC-90C0-699C4E8BE1CD}" type="slidenum">
              <a:rPr lang="en-US" smtClean="0"/>
              <a:t>‹#›</a:t>
            </a:fld>
            <a:endParaRPr lang="en-US"/>
          </a:p>
        </p:txBody>
      </p:sp>
    </p:spTree>
    <p:extLst>
      <p:ext uri="{BB962C8B-B14F-4D97-AF65-F5344CB8AC3E}">
        <p14:creationId xmlns:p14="http://schemas.microsoft.com/office/powerpoint/2010/main" val="3690085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35BE4-2DF8-449C-A6DB-E3F36B243805}" type="datetimeFigureOut">
              <a:rPr lang="en-US" smtClean="0"/>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145A1-0EC3-45CC-90C0-699C4E8BE1CD}" type="slidenum">
              <a:rPr lang="en-US" smtClean="0"/>
              <a:t>‹#›</a:t>
            </a:fld>
            <a:endParaRPr lang="en-US"/>
          </a:p>
        </p:txBody>
      </p:sp>
    </p:spTree>
    <p:extLst>
      <p:ext uri="{BB962C8B-B14F-4D97-AF65-F5344CB8AC3E}">
        <p14:creationId xmlns:p14="http://schemas.microsoft.com/office/powerpoint/2010/main" val="378232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0A35BE4-2DF8-449C-A6DB-E3F36B243805}" type="datetimeFigureOut">
              <a:rPr lang="en-US" smtClean="0"/>
              <a:t>10/20/2014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B145A1-0EC3-45CC-90C0-699C4E8BE1C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720435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DeadDrop</a:t>
            </a:r>
            <a:r>
              <a:rPr lang="en-US" dirty="0" smtClean="0"/>
              <a:t>-in-a-Flash</a:t>
            </a:r>
            <a:endParaRPr lang="en-US" dirty="0"/>
          </a:p>
        </p:txBody>
      </p:sp>
      <p:sp>
        <p:nvSpPr>
          <p:cNvPr id="3" name="Subtitle 2"/>
          <p:cNvSpPr>
            <a:spLocks noGrp="1"/>
          </p:cNvSpPr>
          <p:nvPr>
            <p:ph type="subTitle" idx="1"/>
          </p:nvPr>
        </p:nvSpPr>
        <p:spPr>
          <a:xfrm>
            <a:off x="1100050" y="4455620"/>
            <a:ext cx="10250701" cy="1143000"/>
          </a:xfrm>
        </p:spPr>
        <p:txBody>
          <a:bodyPr/>
          <a:lstStyle/>
          <a:p>
            <a:r>
              <a:rPr lang="en-US" dirty="0" smtClean="0"/>
              <a:t>Information hiding in SSD NAND Flash </a:t>
            </a:r>
            <a:r>
              <a:rPr lang="en-US" dirty="0" smtClean="0"/>
              <a:t>memory</a:t>
            </a:r>
            <a:endParaRPr lang="en-US" dirty="0"/>
          </a:p>
        </p:txBody>
      </p:sp>
    </p:spTree>
    <p:extLst>
      <p:ext uri="{BB962C8B-B14F-4D97-AF65-F5344CB8AC3E}">
        <p14:creationId xmlns:p14="http://schemas.microsoft.com/office/powerpoint/2010/main" val="4541761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implications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Bad block management is part of overprovisioning.</a:t>
            </a:r>
          </a:p>
          <a:p>
            <a:pPr>
              <a:buFont typeface="Wingdings" panose="05000000000000000000" pitchFamily="2" charset="2"/>
              <a:buChar char="q"/>
            </a:pPr>
            <a:r>
              <a:rPr lang="en-US" dirty="0"/>
              <a:t> </a:t>
            </a:r>
            <a:r>
              <a:rPr lang="en-US" dirty="0" smtClean="0"/>
              <a:t>Adding bad blocks will never result in change in the logical size of the SSD.</a:t>
            </a:r>
          </a:p>
          <a:p>
            <a:pPr>
              <a:buFont typeface="Wingdings" panose="05000000000000000000" pitchFamily="2" charset="2"/>
              <a:buChar char="q"/>
            </a:pPr>
            <a:r>
              <a:rPr lang="en-US" dirty="0"/>
              <a:t> </a:t>
            </a:r>
            <a:r>
              <a:rPr lang="en-US" dirty="0" smtClean="0"/>
              <a:t>The information can be retrieved with the mentioned changes to the SSD:</a:t>
            </a:r>
          </a:p>
          <a:p>
            <a:pPr lvl="1">
              <a:buFont typeface="Wingdings" panose="05000000000000000000" pitchFamily="2" charset="2"/>
              <a:buChar char="q"/>
            </a:pPr>
            <a:r>
              <a:rPr lang="en-US" dirty="0"/>
              <a:t> </a:t>
            </a:r>
            <a:r>
              <a:rPr lang="en-US" dirty="0" smtClean="0"/>
              <a:t>Firmware reinstallation</a:t>
            </a:r>
          </a:p>
          <a:p>
            <a:pPr lvl="1">
              <a:buFont typeface="Wingdings" panose="05000000000000000000" pitchFamily="2" charset="2"/>
              <a:buChar char="q"/>
            </a:pPr>
            <a:r>
              <a:rPr lang="en-US" dirty="0"/>
              <a:t> </a:t>
            </a:r>
            <a:r>
              <a:rPr lang="en-US" dirty="0" smtClean="0"/>
              <a:t>NTFS format on the drive</a:t>
            </a:r>
          </a:p>
          <a:p>
            <a:pPr lvl="1">
              <a:buFont typeface="Wingdings" panose="05000000000000000000" pitchFamily="2" charset="2"/>
              <a:buChar char="q"/>
            </a:pPr>
            <a:r>
              <a:rPr lang="en-US" dirty="0"/>
              <a:t> </a:t>
            </a:r>
            <a:r>
              <a:rPr lang="en-US" dirty="0" smtClean="0"/>
              <a:t>Partitioning the drive</a:t>
            </a:r>
          </a:p>
          <a:p>
            <a:pPr lvl="1">
              <a:buFont typeface="Wingdings" panose="05000000000000000000" pitchFamily="2" charset="2"/>
              <a:buChar char="q"/>
            </a:pPr>
            <a:r>
              <a:rPr lang="en-US" dirty="0"/>
              <a:t> </a:t>
            </a:r>
            <a:r>
              <a:rPr lang="en-US" dirty="0" smtClean="0"/>
              <a:t>Populating the drive to its full capacity</a:t>
            </a:r>
          </a:p>
          <a:p>
            <a:pPr>
              <a:buFont typeface="Wingdings" panose="05000000000000000000" pitchFamily="2" charset="2"/>
              <a:buChar char="q"/>
            </a:pPr>
            <a:r>
              <a:rPr lang="en-US" dirty="0" smtClean="0"/>
              <a:t> None of the existing Anti-forensics can reveal the existence of hidden information tested with         </a:t>
            </a:r>
          </a:p>
          <a:p>
            <a:pPr marL="0" indent="0">
              <a:buNone/>
            </a:pPr>
            <a:r>
              <a:rPr lang="en-US" dirty="0"/>
              <a:t> </a:t>
            </a:r>
            <a:r>
              <a:rPr lang="en-US" dirty="0" smtClean="0"/>
              <a:t>    </a:t>
            </a:r>
            <a:r>
              <a:rPr lang="en-US" dirty="0" err="1" smtClean="0"/>
              <a:t>WinHex</a:t>
            </a:r>
            <a:r>
              <a:rPr lang="en-US" dirty="0" smtClean="0"/>
              <a:t> and FTK imager.</a:t>
            </a:r>
            <a:endParaRPr lang="en-US" dirty="0"/>
          </a:p>
        </p:txBody>
      </p:sp>
    </p:spTree>
    <p:extLst>
      <p:ext uri="{BB962C8B-B14F-4D97-AF65-F5344CB8AC3E}">
        <p14:creationId xmlns:p14="http://schemas.microsoft.com/office/powerpoint/2010/main" val="1680531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6580" y="2369403"/>
            <a:ext cx="3055620" cy="1783497"/>
          </a:xfrm>
        </p:spPr>
        <p:txBody>
          <a:bodyPr/>
          <a:lstStyle/>
          <a:p>
            <a:r>
              <a:rPr lang="en-US" dirty="0" smtClean="0"/>
              <a:t>Questions?</a:t>
            </a:r>
            <a:endParaRPr lang="en-US" dirty="0"/>
          </a:p>
        </p:txBody>
      </p:sp>
    </p:spTree>
    <p:extLst>
      <p:ext uri="{BB962C8B-B14F-4D97-AF65-F5344CB8AC3E}">
        <p14:creationId xmlns:p14="http://schemas.microsoft.com/office/powerpoint/2010/main" val="248500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480" y="2712303"/>
            <a:ext cx="2954020" cy="1529497"/>
          </a:xfrm>
        </p:spPr>
        <p:txBody>
          <a:bodyPr/>
          <a:lstStyle/>
          <a:p>
            <a:r>
              <a:rPr lang="en-US" dirty="0" smtClean="0"/>
              <a:t>Thank You</a:t>
            </a:r>
            <a:endParaRPr lang="en-US" dirty="0"/>
          </a:p>
        </p:txBody>
      </p:sp>
    </p:spTree>
    <p:extLst>
      <p:ext uri="{BB962C8B-B14F-4D97-AF65-F5344CB8AC3E}">
        <p14:creationId xmlns:p14="http://schemas.microsoft.com/office/powerpoint/2010/main" val="714054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t> </a:t>
            </a:r>
            <a:r>
              <a:rPr lang="en-US" dirty="0" smtClean="0"/>
              <a:t>Introduction</a:t>
            </a:r>
            <a:endParaRPr lang="en-US" dirty="0" smtClean="0"/>
          </a:p>
          <a:p>
            <a:pPr>
              <a:buFont typeface="Wingdings" panose="05000000000000000000" pitchFamily="2" charset="2"/>
              <a:buChar char="q"/>
            </a:pPr>
            <a:r>
              <a:rPr lang="en-US" dirty="0"/>
              <a:t> </a:t>
            </a:r>
            <a:r>
              <a:rPr lang="en-US" dirty="0" smtClean="0"/>
              <a:t>SSD background</a:t>
            </a:r>
          </a:p>
          <a:p>
            <a:pPr lvl="1">
              <a:buFont typeface="Wingdings" panose="05000000000000000000" pitchFamily="2" charset="2"/>
              <a:buChar char="q"/>
            </a:pPr>
            <a:r>
              <a:rPr lang="en-US" dirty="0"/>
              <a:t> </a:t>
            </a:r>
            <a:r>
              <a:rPr lang="en-US" dirty="0" smtClean="0"/>
              <a:t>Flash Translation Layer</a:t>
            </a:r>
          </a:p>
          <a:p>
            <a:pPr lvl="1">
              <a:buFont typeface="Wingdings" panose="05000000000000000000" pitchFamily="2" charset="2"/>
              <a:buChar char="q"/>
            </a:pPr>
            <a:r>
              <a:rPr lang="en-US" dirty="0"/>
              <a:t> </a:t>
            </a:r>
            <a:r>
              <a:rPr lang="en-US" dirty="0" smtClean="0"/>
              <a:t>Reference SSD and Open SSD</a:t>
            </a:r>
          </a:p>
          <a:p>
            <a:pPr>
              <a:buFont typeface="Wingdings" panose="05000000000000000000" pitchFamily="2" charset="2"/>
              <a:buChar char="q"/>
            </a:pPr>
            <a:r>
              <a:rPr lang="en-US" dirty="0" smtClean="0"/>
              <a:t> Design</a:t>
            </a:r>
          </a:p>
          <a:p>
            <a:pPr>
              <a:buFont typeface="Wingdings" panose="05000000000000000000" pitchFamily="2" charset="2"/>
              <a:buChar char="q"/>
            </a:pPr>
            <a:r>
              <a:rPr lang="en-US" dirty="0" smtClean="0"/>
              <a:t> Implementation </a:t>
            </a:r>
          </a:p>
          <a:p>
            <a:pPr>
              <a:buFont typeface="Wingdings" panose="05000000000000000000" pitchFamily="2" charset="2"/>
              <a:buChar char="q"/>
            </a:pPr>
            <a:r>
              <a:rPr lang="en-US" dirty="0" smtClean="0"/>
              <a:t> Experiment and results</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256168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A novel attempt at information hiding at the physical layer of a Solid State Drive (SSD).</a:t>
            </a:r>
          </a:p>
          <a:p>
            <a:pPr>
              <a:buFont typeface="Wingdings" panose="05000000000000000000" pitchFamily="2" charset="2"/>
              <a:buChar char="q"/>
            </a:pPr>
            <a:r>
              <a:rPr lang="en-US" dirty="0" smtClean="0"/>
              <a:t> Proposed solution is </a:t>
            </a:r>
            <a:r>
              <a:rPr lang="en-US" dirty="0" err="1" smtClean="0"/>
              <a:t>filesystem</a:t>
            </a:r>
            <a:r>
              <a:rPr lang="en-US" dirty="0" smtClean="0"/>
              <a:t> </a:t>
            </a:r>
            <a:r>
              <a:rPr lang="en-US" dirty="0" smtClean="0"/>
              <a:t>and OS-independent.</a:t>
            </a:r>
          </a:p>
          <a:p>
            <a:pPr>
              <a:buFont typeface="Wingdings" panose="05000000000000000000" pitchFamily="2" charset="2"/>
              <a:buChar char="q"/>
            </a:pPr>
            <a:r>
              <a:rPr lang="en-US" dirty="0"/>
              <a:t> </a:t>
            </a:r>
            <a:r>
              <a:rPr lang="en-US" dirty="0" smtClean="0"/>
              <a:t>Our framework takes advantage of the design complexity in SSDs and uses them as covert channel.</a:t>
            </a:r>
          </a:p>
          <a:p>
            <a:pPr>
              <a:buFont typeface="Wingdings" panose="05000000000000000000" pitchFamily="2" charset="2"/>
              <a:buChar char="q"/>
            </a:pPr>
            <a:r>
              <a:rPr lang="en-US" dirty="0"/>
              <a:t> </a:t>
            </a:r>
            <a:r>
              <a:rPr lang="en-US" dirty="0" smtClean="0"/>
              <a:t>Proposed method is resistant to firmware updates and transparent to the OS and the user.</a:t>
            </a:r>
          </a:p>
          <a:p>
            <a:pPr>
              <a:buFont typeface="Wingdings" panose="05000000000000000000" pitchFamily="2" charset="2"/>
              <a:buChar char="q"/>
            </a:pPr>
            <a:r>
              <a:rPr lang="en-US" dirty="0" smtClean="0"/>
              <a:t> The only attempt to hide information in flash (Thumb drives) was by Wang et. Al. They were able to hide up to 64 MB of data on 32GB thumb drive. While utilizing our framework one can hide up to 2 GB of information in a 32 GB SSD.</a:t>
            </a:r>
            <a:endParaRPr lang="en-US" dirty="0"/>
          </a:p>
        </p:txBody>
      </p:sp>
    </p:spTree>
    <p:extLst>
      <p:ext uri="{BB962C8B-B14F-4D97-AF65-F5344CB8AC3E}">
        <p14:creationId xmlns:p14="http://schemas.microsoft.com/office/powerpoint/2010/main" val="6310572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Background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A data storage device using integrated circuits and assemblies.</a:t>
            </a:r>
          </a:p>
          <a:p>
            <a:pPr>
              <a:buFont typeface="Wingdings" panose="05000000000000000000" pitchFamily="2" charset="2"/>
              <a:buChar char="q"/>
            </a:pPr>
            <a:r>
              <a:rPr lang="en-US" dirty="0" smtClean="0"/>
              <a:t> Better in performance than traditional hard disk drives.</a:t>
            </a:r>
          </a:p>
          <a:p>
            <a:pPr>
              <a:buFont typeface="Wingdings" panose="05000000000000000000" pitchFamily="2" charset="2"/>
              <a:buChar char="q"/>
            </a:pPr>
            <a:r>
              <a:rPr lang="en-US" dirty="0"/>
              <a:t> </a:t>
            </a:r>
            <a:r>
              <a:rPr lang="en-US" dirty="0" smtClean="0"/>
              <a:t>Most current SSD’s utilize NAND flash cells.</a:t>
            </a:r>
          </a:p>
          <a:p>
            <a:pPr>
              <a:buFont typeface="Wingdings" panose="05000000000000000000" pitchFamily="2" charset="2"/>
              <a:buChar char="q"/>
            </a:pPr>
            <a:r>
              <a:rPr lang="en-US" dirty="0"/>
              <a:t> </a:t>
            </a:r>
            <a:r>
              <a:rPr lang="en-US" dirty="0" smtClean="0"/>
              <a:t>Basic read and write unit is page.</a:t>
            </a:r>
          </a:p>
          <a:p>
            <a:pPr>
              <a:buFont typeface="Wingdings" panose="05000000000000000000" pitchFamily="2" charset="2"/>
              <a:buChar char="q"/>
            </a:pPr>
            <a:r>
              <a:rPr lang="en-US" dirty="0"/>
              <a:t> </a:t>
            </a:r>
            <a:r>
              <a:rPr lang="en-US" dirty="0" smtClean="0"/>
              <a:t>Basic erase unit is a block.</a:t>
            </a:r>
          </a:p>
          <a:p>
            <a:pPr>
              <a:buFont typeface="Wingdings" panose="05000000000000000000" pitchFamily="2" charset="2"/>
              <a:buChar char="q"/>
            </a:pPr>
            <a:r>
              <a:rPr lang="en-US" dirty="0"/>
              <a:t> </a:t>
            </a:r>
            <a:r>
              <a:rPr lang="en-US" dirty="0" smtClean="0"/>
              <a:t>A page has to be erased before write and hence the block holding the page has to be erased.</a:t>
            </a:r>
          </a:p>
          <a:p>
            <a:pPr>
              <a:buFont typeface="Wingdings" panose="05000000000000000000" pitchFamily="2" charset="2"/>
              <a:buChar char="q"/>
            </a:pPr>
            <a:r>
              <a:rPr lang="en-US" dirty="0" smtClean="0"/>
              <a:t> Should support the sector and track based access of the operating system.</a:t>
            </a:r>
          </a:p>
        </p:txBody>
      </p:sp>
      <p:sp>
        <p:nvSpPr>
          <p:cNvPr id="4" name="Rectangle 3"/>
          <p:cNvSpPr/>
          <p:nvPr/>
        </p:nvSpPr>
        <p:spPr>
          <a:xfrm>
            <a:off x="8004564" y="1971798"/>
            <a:ext cx="1719072" cy="1987296"/>
          </a:xfrm>
          <a:prstGeom prst="rect">
            <a:avLst/>
          </a:prstGeom>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229599" y="2138766"/>
            <a:ext cx="1239865" cy="1611824"/>
          </a:xfrm>
          <a:prstGeom prst="rect">
            <a:avLst/>
          </a:prstGeom>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446576" y="2355743"/>
            <a:ext cx="790413" cy="1131376"/>
          </a:xfrm>
          <a:prstGeom prst="rect">
            <a:avLst/>
          </a:prstGeom>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617057" y="2572719"/>
            <a:ext cx="480447" cy="697424"/>
          </a:xfrm>
          <a:prstGeom prst="rect">
            <a:avLst/>
          </a:prstGeom>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flipH="1">
            <a:off x="9723636" y="2142279"/>
            <a:ext cx="892703"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9469464" y="2572719"/>
            <a:ext cx="1131377"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9236989" y="2965446"/>
            <a:ext cx="1379350"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9097504" y="3270143"/>
            <a:ext cx="1503337"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0554343" y="1952788"/>
            <a:ext cx="1286359" cy="369332"/>
          </a:xfrm>
          <a:prstGeom prst="rect">
            <a:avLst/>
          </a:prstGeom>
          <a:noFill/>
        </p:spPr>
        <p:txBody>
          <a:bodyPr wrap="square" rtlCol="0">
            <a:spAutoFit/>
          </a:bodyPr>
          <a:lstStyle/>
          <a:p>
            <a:r>
              <a:rPr lang="en-US" dirty="0" smtClean="0"/>
              <a:t>Bank</a:t>
            </a:r>
            <a:endParaRPr lang="en-US" dirty="0"/>
          </a:p>
        </p:txBody>
      </p:sp>
      <p:sp>
        <p:nvSpPr>
          <p:cNvPr id="24" name="TextBox 23"/>
          <p:cNvSpPr txBox="1"/>
          <p:nvPr/>
        </p:nvSpPr>
        <p:spPr>
          <a:xfrm>
            <a:off x="10574490" y="2406179"/>
            <a:ext cx="1286359" cy="369332"/>
          </a:xfrm>
          <a:prstGeom prst="rect">
            <a:avLst/>
          </a:prstGeom>
          <a:noFill/>
        </p:spPr>
        <p:txBody>
          <a:bodyPr wrap="square" rtlCol="0">
            <a:spAutoFit/>
          </a:bodyPr>
          <a:lstStyle/>
          <a:p>
            <a:r>
              <a:rPr lang="en-US" dirty="0" smtClean="0"/>
              <a:t>Die</a:t>
            </a:r>
            <a:endParaRPr lang="en-US" dirty="0"/>
          </a:p>
        </p:txBody>
      </p:sp>
      <p:sp>
        <p:nvSpPr>
          <p:cNvPr id="25" name="TextBox 24"/>
          <p:cNvSpPr txBox="1"/>
          <p:nvPr/>
        </p:nvSpPr>
        <p:spPr>
          <a:xfrm>
            <a:off x="10585342" y="2787208"/>
            <a:ext cx="1286359" cy="369332"/>
          </a:xfrm>
          <a:prstGeom prst="rect">
            <a:avLst/>
          </a:prstGeom>
          <a:noFill/>
        </p:spPr>
        <p:txBody>
          <a:bodyPr wrap="square" rtlCol="0">
            <a:spAutoFit/>
          </a:bodyPr>
          <a:lstStyle/>
          <a:p>
            <a:r>
              <a:rPr lang="en-US" dirty="0" smtClean="0"/>
              <a:t>Page</a:t>
            </a:r>
            <a:endParaRPr lang="en-US" dirty="0"/>
          </a:p>
        </p:txBody>
      </p:sp>
      <p:sp>
        <p:nvSpPr>
          <p:cNvPr id="26" name="TextBox 25"/>
          <p:cNvSpPr txBox="1"/>
          <p:nvPr/>
        </p:nvSpPr>
        <p:spPr>
          <a:xfrm>
            <a:off x="10574489" y="3117787"/>
            <a:ext cx="1286359" cy="369332"/>
          </a:xfrm>
          <a:prstGeom prst="rect">
            <a:avLst/>
          </a:prstGeom>
          <a:noFill/>
        </p:spPr>
        <p:txBody>
          <a:bodyPr wrap="square" rtlCol="0">
            <a:spAutoFit/>
          </a:bodyPr>
          <a:lstStyle/>
          <a:p>
            <a:r>
              <a:rPr lang="en-US" dirty="0" smtClean="0"/>
              <a:t>Block</a:t>
            </a:r>
            <a:endParaRPr lang="en-US" dirty="0"/>
          </a:p>
        </p:txBody>
      </p:sp>
      <p:sp>
        <p:nvSpPr>
          <p:cNvPr id="27" name="TextBox 26"/>
          <p:cNvSpPr txBox="1"/>
          <p:nvPr/>
        </p:nvSpPr>
        <p:spPr>
          <a:xfrm>
            <a:off x="8617057" y="2787208"/>
            <a:ext cx="480447" cy="307777"/>
          </a:xfrm>
          <a:prstGeom prst="rect">
            <a:avLst/>
          </a:prstGeom>
          <a:noFill/>
        </p:spPr>
        <p:txBody>
          <a:bodyPr wrap="square" rtlCol="0">
            <a:spAutoFit/>
          </a:bodyPr>
          <a:lstStyle/>
          <a:p>
            <a:r>
              <a:rPr lang="en-US" sz="1400" dirty="0" smtClean="0">
                <a:solidFill>
                  <a:schemeClr val="bg1">
                    <a:lumMod val="95000"/>
                  </a:schemeClr>
                </a:solidFill>
              </a:rPr>
              <a:t>SSD</a:t>
            </a:r>
            <a:endParaRPr lang="en-US" sz="1400" dirty="0">
              <a:solidFill>
                <a:schemeClr val="bg1">
                  <a:lumMod val="95000"/>
                </a:schemeClr>
              </a:solidFill>
            </a:endParaRPr>
          </a:p>
        </p:txBody>
      </p:sp>
    </p:spTree>
    <p:extLst>
      <p:ext uri="{BB962C8B-B14F-4D97-AF65-F5344CB8AC3E}">
        <p14:creationId xmlns:p14="http://schemas.microsoft.com/office/powerpoint/2010/main" val="3312963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Flash Translation Layer(FTL)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Takes care of the logical to physical mapping for the operating system.</a:t>
            </a:r>
          </a:p>
          <a:p>
            <a:pPr>
              <a:buFont typeface="Wingdings" panose="05000000000000000000" pitchFamily="2" charset="2"/>
              <a:buChar char="q"/>
            </a:pPr>
            <a:r>
              <a:rPr lang="en-US" dirty="0"/>
              <a:t> </a:t>
            </a:r>
            <a:r>
              <a:rPr lang="en-US" dirty="0" smtClean="0"/>
              <a:t>Controls the performance boosters</a:t>
            </a:r>
          </a:p>
          <a:p>
            <a:pPr lvl="1">
              <a:buFont typeface="Wingdings" panose="05000000000000000000" pitchFamily="2" charset="2"/>
              <a:buChar char="q"/>
            </a:pPr>
            <a:r>
              <a:rPr lang="en-US" dirty="0"/>
              <a:t> </a:t>
            </a:r>
            <a:r>
              <a:rPr lang="en-US" dirty="0" smtClean="0"/>
              <a:t>Bad block management.</a:t>
            </a:r>
          </a:p>
          <a:p>
            <a:pPr lvl="1">
              <a:buFont typeface="Wingdings" panose="05000000000000000000" pitchFamily="2" charset="2"/>
              <a:buChar char="q"/>
            </a:pPr>
            <a:r>
              <a:rPr lang="en-US" dirty="0"/>
              <a:t> </a:t>
            </a:r>
            <a:r>
              <a:rPr lang="en-US" dirty="0" smtClean="0"/>
              <a:t>Wear </a:t>
            </a:r>
            <a:r>
              <a:rPr lang="en-US" dirty="0"/>
              <a:t>L</a:t>
            </a:r>
            <a:r>
              <a:rPr lang="en-US" dirty="0" smtClean="0"/>
              <a:t>eveling </a:t>
            </a:r>
          </a:p>
          <a:p>
            <a:pPr lvl="1">
              <a:buFont typeface="Wingdings" panose="05000000000000000000" pitchFamily="2" charset="2"/>
              <a:buChar char="q"/>
            </a:pPr>
            <a:r>
              <a:rPr lang="en-US" dirty="0" smtClean="0"/>
              <a:t> Garbage collection</a:t>
            </a:r>
          </a:p>
          <a:p>
            <a:pPr>
              <a:buFont typeface="Wingdings" panose="05000000000000000000" pitchFamily="2" charset="2"/>
              <a:buChar char="q"/>
            </a:pPr>
            <a:r>
              <a:rPr lang="en-US" dirty="0"/>
              <a:t> </a:t>
            </a:r>
            <a:r>
              <a:rPr lang="en-US" dirty="0" smtClean="0"/>
              <a:t>Over provisioning:</a:t>
            </a:r>
          </a:p>
          <a:p>
            <a:pPr lvl="1">
              <a:buFont typeface="Wingdings" panose="05000000000000000000" pitchFamily="2" charset="2"/>
              <a:buChar char="q"/>
            </a:pPr>
            <a:r>
              <a:rPr lang="en-US" dirty="0"/>
              <a:t> </a:t>
            </a:r>
            <a:r>
              <a:rPr lang="en-US" dirty="0" smtClean="0"/>
              <a:t>To support the inbuilt performance boosters, the solid state drives are manufactured with a size greater than advertised size. </a:t>
            </a:r>
            <a:endParaRPr lang="en-US" dirty="0"/>
          </a:p>
          <a:p>
            <a:pPr lvl="1">
              <a:buFont typeface="Wingdings" panose="05000000000000000000" pitchFamily="2" charset="2"/>
              <a:buChar char="q"/>
            </a:pPr>
            <a:r>
              <a:rPr lang="en-US" dirty="0" smtClean="0"/>
              <a:t> The additional space is never visible to the normal user.</a:t>
            </a:r>
          </a:p>
        </p:txBody>
      </p:sp>
      <p:pic>
        <p:nvPicPr>
          <p:cNvPr id="4" name="Picture 2"/>
          <p:cNvPicPr>
            <a:picLocks noChangeAspect="1" noChangeArrowheads="1"/>
          </p:cNvPicPr>
          <p:nvPr/>
        </p:nvPicPr>
        <p:blipFill>
          <a:blip r:embed="rId3" cstate="print"/>
          <a:srcRect/>
          <a:stretch>
            <a:fillRect/>
          </a:stretch>
        </p:blipFill>
        <p:spPr bwMode="auto">
          <a:xfrm>
            <a:off x="7881748" y="2137603"/>
            <a:ext cx="3977910" cy="1913697"/>
          </a:xfrm>
          <a:prstGeom prst="rect">
            <a:avLst/>
          </a:prstGeom>
          <a:noFill/>
          <a:ln w="9525">
            <a:noFill/>
            <a:miter lim="800000"/>
            <a:headEnd/>
            <a:tailEnd/>
          </a:ln>
        </p:spPr>
      </p:pic>
    </p:spTree>
    <p:extLst>
      <p:ext uri="{BB962C8B-B14F-4D97-AF65-F5344CB8AC3E}">
        <p14:creationId xmlns:p14="http://schemas.microsoft.com/office/powerpoint/2010/main" val="3853326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SSD and Open SSD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Reference SSD</a:t>
            </a:r>
          </a:p>
          <a:p>
            <a:pPr lvl="1">
              <a:buFont typeface="Wingdings" panose="05000000000000000000" pitchFamily="2" charset="2"/>
              <a:buChar char="q"/>
            </a:pPr>
            <a:r>
              <a:rPr lang="en-US" dirty="0"/>
              <a:t> </a:t>
            </a:r>
            <a:r>
              <a:rPr lang="en-US" dirty="0" smtClean="0"/>
              <a:t>Thirty GB OCZ Vertex series SATA II 2.5” SSD.</a:t>
            </a:r>
          </a:p>
          <a:p>
            <a:pPr lvl="1">
              <a:buFont typeface="Wingdings" panose="05000000000000000000" pitchFamily="2" charset="2"/>
              <a:buChar char="q"/>
            </a:pPr>
            <a:r>
              <a:rPr lang="en-US" dirty="0" smtClean="0"/>
              <a:t> Utilizes </a:t>
            </a:r>
            <a:r>
              <a:rPr lang="en-US" dirty="0" err="1" smtClean="0"/>
              <a:t>Indilinx</a:t>
            </a:r>
            <a:r>
              <a:rPr lang="en-US" dirty="0" smtClean="0"/>
              <a:t> Barefoot controller.</a:t>
            </a:r>
          </a:p>
          <a:p>
            <a:pPr lvl="1">
              <a:buFont typeface="Wingdings" panose="05000000000000000000" pitchFamily="2" charset="2"/>
              <a:buChar char="q"/>
            </a:pPr>
            <a:r>
              <a:rPr lang="en-US" dirty="0"/>
              <a:t> </a:t>
            </a:r>
            <a:r>
              <a:rPr lang="en-US" dirty="0" smtClean="0"/>
              <a:t>Holds 8 flash memory packages with 2 dies in each, each die contains</a:t>
            </a:r>
          </a:p>
          <a:p>
            <a:pPr marL="201168" lvl="1" indent="0">
              <a:buNone/>
            </a:pPr>
            <a:r>
              <a:rPr lang="en-US" dirty="0"/>
              <a:t> </a:t>
            </a:r>
            <a:r>
              <a:rPr lang="en-US" dirty="0" smtClean="0"/>
              <a:t>  4096 blocks with 128 pages in each block.</a:t>
            </a:r>
          </a:p>
          <a:p>
            <a:pPr>
              <a:buFont typeface="Wingdings" panose="05000000000000000000" pitchFamily="2" charset="2"/>
              <a:buChar char="q"/>
            </a:pPr>
            <a:r>
              <a:rPr lang="en-US" dirty="0"/>
              <a:t> </a:t>
            </a:r>
            <a:r>
              <a:rPr lang="en-US" dirty="0" smtClean="0"/>
              <a:t>Open SSD</a:t>
            </a:r>
          </a:p>
          <a:p>
            <a:pPr lvl="1">
              <a:buFont typeface="Wingdings" panose="05000000000000000000" pitchFamily="2" charset="2"/>
              <a:buChar char="q"/>
            </a:pPr>
            <a:r>
              <a:rPr lang="en-US" dirty="0"/>
              <a:t>  Created by </a:t>
            </a:r>
            <a:r>
              <a:rPr lang="en-US" dirty="0" err="1"/>
              <a:t>Sungkyunkwan</a:t>
            </a:r>
            <a:r>
              <a:rPr lang="en-US" dirty="0"/>
              <a:t> University in Suwon, South Korea </a:t>
            </a:r>
            <a:r>
              <a:rPr lang="en-US" dirty="0" smtClean="0"/>
              <a:t>in collaboration </a:t>
            </a:r>
            <a:r>
              <a:rPr lang="en-US" dirty="0"/>
              <a:t>with </a:t>
            </a:r>
            <a:r>
              <a:rPr lang="en-US" dirty="0" err="1"/>
              <a:t>Indilinx</a:t>
            </a:r>
            <a:r>
              <a:rPr lang="en-US" dirty="0"/>
              <a:t>, to promote research </a:t>
            </a:r>
            <a:r>
              <a:rPr lang="en-US" dirty="0" smtClean="0"/>
              <a:t>and education </a:t>
            </a:r>
            <a:r>
              <a:rPr lang="en-US" dirty="0"/>
              <a:t>on SSD technology.</a:t>
            </a:r>
            <a:endParaRPr lang="en-US" dirty="0" smtClean="0"/>
          </a:p>
          <a:p>
            <a:pPr lvl="1">
              <a:buFont typeface="Wingdings" panose="05000000000000000000" pitchFamily="2" charset="2"/>
              <a:buChar char="q"/>
            </a:pPr>
            <a:r>
              <a:rPr lang="en-US" dirty="0" smtClean="0"/>
              <a:t> Provides the firmware implementation for </a:t>
            </a:r>
            <a:r>
              <a:rPr lang="en-US" dirty="0" err="1" smtClean="0"/>
              <a:t>Indilinx</a:t>
            </a:r>
            <a:r>
              <a:rPr lang="en-US" dirty="0" smtClean="0"/>
              <a:t> Barefoot controller utilized by several SSD manufacturers including OCZ, Corsair, </a:t>
            </a:r>
            <a:r>
              <a:rPr lang="en-US" dirty="0" err="1" smtClean="0"/>
              <a:t>Mushkin</a:t>
            </a:r>
            <a:r>
              <a:rPr lang="en-US" dirty="0" smtClean="0"/>
              <a:t> and </a:t>
            </a:r>
            <a:r>
              <a:rPr lang="en-US" dirty="0" err="1" smtClean="0"/>
              <a:t>Runcore</a:t>
            </a:r>
            <a:r>
              <a:rPr lang="en-US" dirty="0" smtClean="0"/>
              <a:t> IV.</a:t>
            </a:r>
            <a:endParaRPr lang="en-US" dirty="0"/>
          </a:p>
        </p:txBody>
      </p:sp>
      <p:pic>
        <p:nvPicPr>
          <p:cNvPr id="4" name="Picture 3" descr="ocz-vertex-3-ssd.jpg"/>
          <p:cNvPicPr>
            <a:picLocks noChangeAspect="1"/>
          </p:cNvPicPr>
          <p:nvPr/>
        </p:nvPicPr>
        <p:blipFill>
          <a:blip r:embed="rId3" cstate="print"/>
          <a:stretch>
            <a:fillRect/>
          </a:stretch>
        </p:blipFill>
        <p:spPr>
          <a:xfrm>
            <a:off x="8232277" y="1998134"/>
            <a:ext cx="2245224" cy="1722966"/>
          </a:xfrm>
          <a:prstGeom prst="rect">
            <a:avLst/>
          </a:prstGeom>
        </p:spPr>
      </p:pic>
    </p:spTree>
    <p:extLst>
      <p:ext uri="{BB962C8B-B14F-4D97-AF65-F5344CB8AC3E}">
        <p14:creationId xmlns:p14="http://schemas.microsoft.com/office/powerpoint/2010/main" val="1346152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4" name="TextBox 3"/>
          <p:cNvSpPr txBox="1"/>
          <p:nvPr/>
        </p:nvSpPr>
        <p:spPr>
          <a:xfrm>
            <a:off x="2959608" y="3142559"/>
            <a:ext cx="990600" cy="307777"/>
          </a:xfrm>
          <a:prstGeom prst="rect">
            <a:avLst/>
          </a:prstGeom>
          <a:noFill/>
        </p:spPr>
        <p:txBody>
          <a:bodyPr wrap="square" rtlCol="0">
            <a:spAutoFit/>
          </a:bodyPr>
          <a:lstStyle/>
          <a:p>
            <a:r>
              <a:rPr lang="en-US" sz="1400" dirty="0" smtClean="0">
                <a:solidFill>
                  <a:schemeClr val="bg1"/>
                </a:solidFill>
              </a:rPr>
              <a:t> SSD</a:t>
            </a:r>
            <a:endParaRPr lang="en-US" sz="1400" dirty="0">
              <a:solidFill>
                <a:schemeClr val="bg1"/>
              </a:solidFill>
            </a:endParaRPr>
          </a:p>
        </p:txBody>
      </p:sp>
      <p:sp>
        <p:nvSpPr>
          <p:cNvPr id="5" name="Rounded Rectangle 4"/>
          <p:cNvSpPr/>
          <p:nvPr/>
        </p:nvSpPr>
        <p:spPr>
          <a:xfrm>
            <a:off x="4320624" y="2913959"/>
            <a:ext cx="1001183"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 name="TextBox 5"/>
          <p:cNvSpPr txBox="1"/>
          <p:nvPr/>
        </p:nvSpPr>
        <p:spPr>
          <a:xfrm>
            <a:off x="4299459" y="2913959"/>
            <a:ext cx="1066800" cy="523220"/>
          </a:xfrm>
          <a:prstGeom prst="rect">
            <a:avLst/>
          </a:prstGeom>
          <a:noFill/>
        </p:spPr>
        <p:txBody>
          <a:bodyPr wrap="square" rtlCol="0">
            <a:spAutoFit/>
          </a:bodyPr>
          <a:lstStyle>
            <a:defPPr>
              <a:defRPr lang="en-US"/>
            </a:defPPr>
            <a:lvl1pPr algn="ctr">
              <a:defRPr sz="1400">
                <a:solidFill>
                  <a:schemeClr val="bg1"/>
                </a:solidFill>
              </a:defRPr>
            </a:lvl1pPr>
          </a:lstStyle>
          <a:p>
            <a:r>
              <a:rPr lang="en-US" dirty="0"/>
              <a:t>Hiding Algorithm</a:t>
            </a:r>
          </a:p>
        </p:txBody>
      </p:sp>
      <p:sp>
        <p:nvSpPr>
          <p:cNvPr id="7" name="TextBox 6"/>
          <p:cNvSpPr txBox="1"/>
          <p:nvPr/>
        </p:nvSpPr>
        <p:spPr>
          <a:xfrm>
            <a:off x="3188208" y="4627204"/>
            <a:ext cx="685800" cy="307777"/>
          </a:xfrm>
          <a:prstGeom prst="rect">
            <a:avLst/>
          </a:prstGeom>
          <a:noFill/>
        </p:spPr>
        <p:txBody>
          <a:bodyPr wrap="square" rtlCol="0">
            <a:spAutoFit/>
          </a:bodyPr>
          <a:lstStyle/>
          <a:p>
            <a:r>
              <a:rPr lang="en-US" sz="1400" dirty="0" smtClean="0"/>
              <a:t>Alice</a:t>
            </a:r>
            <a:endParaRPr lang="en-US" sz="1400" dirty="0"/>
          </a:p>
        </p:txBody>
      </p:sp>
      <p:pic>
        <p:nvPicPr>
          <p:cNvPr id="8" name="Picture 2" descr="C:\Program Files (x86)\Microsoft Office\MEDIA\CAGCAT10\j0195384.wmf"/>
          <p:cNvPicPr>
            <a:picLocks noChangeAspect="1" noChangeArrowheads="1"/>
          </p:cNvPicPr>
          <p:nvPr/>
        </p:nvPicPr>
        <p:blipFill>
          <a:blip r:embed="rId2" cstate="print"/>
          <a:srcRect/>
          <a:stretch>
            <a:fillRect/>
          </a:stretch>
        </p:blipFill>
        <p:spPr bwMode="auto">
          <a:xfrm rot="206213">
            <a:off x="3112008" y="4071443"/>
            <a:ext cx="642014" cy="655638"/>
          </a:xfrm>
          <a:prstGeom prst="rect">
            <a:avLst/>
          </a:prstGeom>
          <a:noFill/>
        </p:spPr>
      </p:pic>
      <p:sp>
        <p:nvSpPr>
          <p:cNvPr id="9" name="Document"/>
          <p:cNvSpPr>
            <a:spLocks noEditPoints="1" noChangeArrowheads="1"/>
          </p:cNvSpPr>
          <p:nvPr/>
        </p:nvSpPr>
        <p:spPr bwMode="auto">
          <a:xfrm>
            <a:off x="4453978" y="4059936"/>
            <a:ext cx="728132" cy="38100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sz="1400"/>
          </a:p>
        </p:txBody>
      </p:sp>
      <p:sp>
        <p:nvSpPr>
          <p:cNvPr id="10" name="TextBox 9"/>
          <p:cNvSpPr txBox="1"/>
          <p:nvPr/>
        </p:nvSpPr>
        <p:spPr>
          <a:xfrm>
            <a:off x="4483608" y="4056959"/>
            <a:ext cx="685800" cy="307777"/>
          </a:xfrm>
          <a:prstGeom prst="rect">
            <a:avLst/>
          </a:prstGeom>
          <a:noFill/>
        </p:spPr>
        <p:txBody>
          <a:bodyPr wrap="square" rtlCol="0">
            <a:spAutoFit/>
          </a:bodyPr>
          <a:lstStyle/>
          <a:p>
            <a:r>
              <a:rPr lang="en-US" sz="1400" dirty="0" smtClean="0"/>
              <a:t>Secret</a:t>
            </a:r>
            <a:endParaRPr lang="en-US" sz="1400" dirty="0"/>
          </a:p>
        </p:txBody>
      </p:sp>
      <p:pic>
        <p:nvPicPr>
          <p:cNvPr id="11" name="Picture 4" descr="C:\Program Files (x86)\Microsoft Office\MEDIA\CAGCAT10\j0292020.wmf"/>
          <p:cNvPicPr>
            <a:picLocks noChangeAspect="1" noChangeArrowheads="1"/>
          </p:cNvPicPr>
          <p:nvPr/>
        </p:nvPicPr>
        <p:blipFill>
          <a:blip r:embed="rId3" cstate="print"/>
          <a:srcRect/>
          <a:stretch>
            <a:fillRect/>
          </a:stretch>
        </p:blipFill>
        <p:spPr bwMode="auto">
          <a:xfrm rot="21401154">
            <a:off x="8465227" y="3897804"/>
            <a:ext cx="722638" cy="685800"/>
          </a:xfrm>
          <a:prstGeom prst="rect">
            <a:avLst/>
          </a:prstGeom>
          <a:noFill/>
        </p:spPr>
      </p:pic>
      <p:sp>
        <p:nvSpPr>
          <p:cNvPr id="12" name="TextBox 11"/>
          <p:cNvSpPr txBox="1"/>
          <p:nvPr/>
        </p:nvSpPr>
        <p:spPr>
          <a:xfrm>
            <a:off x="8465227" y="4452604"/>
            <a:ext cx="666581" cy="307777"/>
          </a:xfrm>
          <a:prstGeom prst="rect">
            <a:avLst/>
          </a:prstGeom>
          <a:noFill/>
        </p:spPr>
        <p:txBody>
          <a:bodyPr wrap="square" rtlCol="0">
            <a:spAutoFit/>
          </a:bodyPr>
          <a:lstStyle/>
          <a:p>
            <a:pPr algn="ctr"/>
            <a:r>
              <a:rPr lang="en-US" sz="1400" dirty="0" smtClean="0"/>
              <a:t>Bob</a:t>
            </a:r>
            <a:endParaRPr lang="en-US" sz="1400" dirty="0"/>
          </a:p>
        </p:txBody>
      </p:sp>
      <p:sp>
        <p:nvSpPr>
          <p:cNvPr id="13" name="Rounded Rectangle 12"/>
          <p:cNvSpPr/>
          <p:nvPr/>
        </p:nvSpPr>
        <p:spPr>
          <a:xfrm>
            <a:off x="6998208" y="2535936"/>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4" name="TextBox 13"/>
          <p:cNvSpPr txBox="1"/>
          <p:nvPr/>
        </p:nvSpPr>
        <p:spPr>
          <a:xfrm>
            <a:off x="6953757" y="2535936"/>
            <a:ext cx="1066800" cy="523220"/>
          </a:xfrm>
          <a:prstGeom prst="rect">
            <a:avLst/>
          </a:prstGeom>
          <a:noFill/>
        </p:spPr>
        <p:txBody>
          <a:bodyPr wrap="square" rtlCol="0">
            <a:spAutoFit/>
          </a:bodyPr>
          <a:lstStyle/>
          <a:p>
            <a:pPr algn="ctr"/>
            <a:r>
              <a:rPr lang="en-US" sz="1400" dirty="0">
                <a:solidFill>
                  <a:schemeClr val="bg1"/>
                </a:solidFill>
              </a:rPr>
              <a:t>Retrieve</a:t>
            </a:r>
            <a:r>
              <a:rPr lang="en-US" sz="1400" dirty="0" smtClean="0">
                <a:solidFill>
                  <a:schemeClr val="bg1"/>
                </a:solidFill>
              </a:rPr>
              <a:t> </a:t>
            </a:r>
            <a:r>
              <a:rPr lang="en-US" sz="1400" dirty="0">
                <a:solidFill>
                  <a:schemeClr val="bg1"/>
                </a:solidFill>
              </a:rPr>
              <a:t>Algorithm</a:t>
            </a:r>
          </a:p>
        </p:txBody>
      </p:sp>
      <p:sp>
        <p:nvSpPr>
          <p:cNvPr id="15" name="TextBox 14"/>
          <p:cNvSpPr txBox="1"/>
          <p:nvPr/>
        </p:nvSpPr>
        <p:spPr>
          <a:xfrm>
            <a:off x="5779008" y="2380559"/>
            <a:ext cx="685800" cy="307777"/>
          </a:xfrm>
          <a:prstGeom prst="rect">
            <a:avLst/>
          </a:prstGeom>
          <a:noFill/>
        </p:spPr>
        <p:txBody>
          <a:bodyPr wrap="square" rtlCol="0">
            <a:spAutoFit/>
          </a:bodyPr>
          <a:lstStyle/>
          <a:p>
            <a:pPr algn="ctr"/>
            <a:r>
              <a:rPr lang="en-US" sz="1400" dirty="0" smtClean="0">
                <a:solidFill>
                  <a:srgbClr val="FF0000"/>
                </a:solidFill>
              </a:rPr>
              <a:t>SSD</a:t>
            </a:r>
            <a:endParaRPr lang="en-US" sz="1400" dirty="0">
              <a:solidFill>
                <a:srgbClr val="FF0000"/>
              </a:solidFill>
            </a:endParaRPr>
          </a:p>
        </p:txBody>
      </p:sp>
      <p:sp>
        <p:nvSpPr>
          <p:cNvPr id="16" name="TextBox 15"/>
          <p:cNvSpPr txBox="1"/>
          <p:nvPr/>
        </p:nvSpPr>
        <p:spPr>
          <a:xfrm>
            <a:off x="5690106" y="4811353"/>
            <a:ext cx="1066800" cy="307777"/>
          </a:xfrm>
          <a:prstGeom prst="rect">
            <a:avLst/>
          </a:prstGeom>
          <a:noFill/>
        </p:spPr>
        <p:txBody>
          <a:bodyPr wrap="square" rtlCol="0">
            <a:spAutoFit/>
          </a:bodyPr>
          <a:lstStyle/>
          <a:p>
            <a:r>
              <a:rPr lang="en-US" sz="1400" dirty="0" smtClean="0"/>
              <a:t>Map-File</a:t>
            </a:r>
            <a:endParaRPr lang="en-US" sz="1400" dirty="0"/>
          </a:p>
        </p:txBody>
      </p:sp>
      <p:pic>
        <p:nvPicPr>
          <p:cNvPr id="17" name="Picture 16" descr="SSD.jpg"/>
          <p:cNvPicPr>
            <a:picLocks noChangeAspect="1"/>
          </p:cNvPicPr>
          <p:nvPr/>
        </p:nvPicPr>
        <p:blipFill>
          <a:blip r:embed="rId4" cstate="print"/>
          <a:stretch>
            <a:fillRect/>
          </a:stretch>
        </p:blipFill>
        <p:spPr>
          <a:xfrm>
            <a:off x="5626608" y="2688335"/>
            <a:ext cx="1066800" cy="838201"/>
          </a:xfrm>
          <a:prstGeom prst="rect">
            <a:avLst/>
          </a:prstGeom>
        </p:spPr>
      </p:pic>
      <p:sp>
        <p:nvSpPr>
          <p:cNvPr id="50" name="Rectangle 49"/>
          <p:cNvSpPr/>
          <p:nvPr/>
        </p:nvSpPr>
        <p:spPr>
          <a:xfrm>
            <a:off x="5702808" y="2688336"/>
            <a:ext cx="9144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1" name="Rectangle 50"/>
          <p:cNvSpPr/>
          <p:nvPr/>
        </p:nvSpPr>
        <p:spPr>
          <a:xfrm>
            <a:off x="5932775" y="2695539"/>
            <a:ext cx="469900" cy="830997"/>
          </a:xfrm>
          <a:prstGeom prst="rect">
            <a:avLst/>
          </a:prstGeom>
          <a:noFill/>
        </p:spPr>
        <p:txBody>
          <a:bodyPr wrap="none" lIns="91440" tIns="45720" rIns="91440" bIns="45720">
            <a:spAutoFit/>
          </a:bodyPr>
          <a:lstStyle/>
          <a:p>
            <a:pPr algn="ctr"/>
            <a:r>
              <a:rPr lang="en-US" sz="4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sz="4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2" name="Rounded Rectangle 51"/>
          <p:cNvSpPr/>
          <p:nvPr/>
        </p:nvSpPr>
        <p:spPr>
          <a:xfrm>
            <a:off x="2959608" y="2913959"/>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3" name="TextBox 52"/>
          <p:cNvSpPr txBox="1"/>
          <p:nvPr/>
        </p:nvSpPr>
        <p:spPr>
          <a:xfrm>
            <a:off x="2883408" y="2873746"/>
            <a:ext cx="1143000" cy="523220"/>
          </a:xfrm>
          <a:prstGeom prst="rect">
            <a:avLst/>
          </a:prstGeom>
          <a:noFill/>
        </p:spPr>
        <p:txBody>
          <a:bodyPr wrap="square" rtlCol="0">
            <a:spAutoFit/>
          </a:bodyPr>
          <a:lstStyle/>
          <a:p>
            <a:pPr algn="ctr"/>
            <a:r>
              <a:rPr lang="en-US" sz="1400" dirty="0" smtClean="0">
                <a:solidFill>
                  <a:schemeClr val="bg1"/>
                </a:solidFill>
              </a:rPr>
              <a:t>Generate</a:t>
            </a:r>
          </a:p>
          <a:p>
            <a:pPr algn="ctr"/>
            <a:r>
              <a:rPr lang="en-US" sz="1400" dirty="0" smtClean="0">
                <a:solidFill>
                  <a:schemeClr val="bg1"/>
                </a:solidFill>
              </a:rPr>
              <a:t>Map File </a:t>
            </a:r>
            <a:endParaRPr lang="en-US" sz="1400" dirty="0">
              <a:solidFill>
                <a:schemeClr val="bg1"/>
              </a:solidFill>
            </a:endParaRPr>
          </a:p>
        </p:txBody>
      </p:sp>
      <p:cxnSp>
        <p:nvCxnSpPr>
          <p:cNvPr id="54" name="Straight Arrow Connector 53"/>
          <p:cNvCxnSpPr/>
          <p:nvPr/>
        </p:nvCxnSpPr>
        <p:spPr>
          <a:xfrm flipH="1">
            <a:off x="3950208" y="3221736"/>
            <a:ext cx="381000" cy="0"/>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55" name="Rounded Rectangle 54"/>
          <p:cNvSpPr/>
          <p:nvPr/>
        </p:nvSpPr>
        <p:spPr>
          <a:xfrm>
            <a:off x="8367689" y="2535936"/>
            <a:ext cx="838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6" name="TextBox 55"/>
          <p:cNvSpPr txBox="1"/>
          <p:nvPr/>
        </p:nvSpPr>
        <p:spPr>
          <a:xfrm>
            <a:off x="8325357" y="2546116"/>
            <a:ext cx="958851" cy="523220"/>
          </a:xfrm>
          <a:prstGeom prst="rect">
            <a:avLst/>
          </a:prstGeom>
          <a:noFill/>
        </p:spPr>
        <p:txBody>
          <a:bodyPr wrap="square" rtlCol="0">
            <a:spAutoFit/>
          </a:bodyPr>
          <a:lstStyle/>
          <a:p>
            <a:pPr algn="ctr"/>
            <a:r>
              <a:rPr lang="en-US" sz="1400" dirty="0">
                <a:solidFill>
                  <a:schemeClr val="bg1"/>
                </a:solidFill>
              </a:rPr>
              <a:t>Input</a:t>
            </a:r>
          </a:p>
          <a:p>
            <a:pPr algn="ctr"/>
            <a:r>
              <a:rPr lang="en-US" sz="1400" dirty="0">
                <a:solidFill>
                  <a:schemeClr val="bg1"/>
                </a:solidFill>
              </a:rPr>
              <a:t>Map</a:t>
            </a:r>
            <a:r>
              <a:rPr lang="en-US" sz="1400" dirty="0" smtClean="0">
                <a:solidFill>
                  <a:schemeClr val="bg1"/>
                </a:solidFill>
              </a:rPr>
              <a:t>-</a:t>
            </a:r>
            <a:r>
              <a:rPr lang="en-US" sz="1400" dirty="0">
                <a:solidFill>
                  <a:schemeClr val="bg1"/>
                </a:solidFill>
              </a:rPr>
              <a:t>File</a:t>
            </a:r>
          </a:p>
        </p:txBody>
      </p:sp>
      <p:cxnSp>
        <p:nvCxnSpPr>
          <p:cNvPr id="57" name="Elbow Connector 56"/>
          <p:cNvCxnSpPr>
            <a:stCxn id="52" idx="2"/>
            <a:endCxn id="8" idx="0"/>
          </p:cNvCxnSpPr>
          <p:nvPr/>
        </p:nvCxnSpPr>
        <p:spPr>
          <a:xfrm rot="5400000">
            <a:off x="3141451" y="3758576"/>
            <a:ext cx="624674" cy="2241"/>
          </a:xfrm>
          <a:prstGeom prst="bentConnector3">
            <a:avLst>
              <a:gd name="adj1" fmla="val 50000"/>
            </a:avLst>
          </a:prstGeom>
          <a:ln w="127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9" idx="2"/>
            <a:endCxn id="5" idx="2"/>
          </p:cNvCxnSpPr>
          <p:nvPr/>
        </p:nvCxnSpPr>
        <p:spPr>
          <a:xfrm flipV="1">
            <a:off x="4816594" y="3447359"/>
            <a:ext cx="4622" cy="614006"/>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cxnSp>
        <p:nvCxnSpPr>
          <p:cNvPr id="59" name="Elbow Connector 58"/>
          <p:cNvCxnSpPr>
            <a:stCxn id="7" idx="2"/>
            <a:endCxn id="12" idx="2"/>
          </p:cNvCxnSpPr>
          <p:nvPr/>
        </p:nvCxnSpPr>
        <p:spPr>
          <a:xfrm rot="5400000" flipH="1" flipV="1">
            <a:off x="6077513" y="2213976"/>
            <a:ext cx="174600" cy="5267410"/>
          </a:xfrm>
          <a:prstGeom prst="bentConnector3">
            <a:avLst>
              <a:gd name="adj1" fmla="val -130928"/>
            </a:avLst>
          </a:prstGeom>
          <a:ln w="12700">
            <a:prstDash val="sysDash"/>
            <a:tailEnd type="arrow"/>
          </a:ln>
        </p:spPr>
        <p:style>
          <a:lnRef idx="2">
            <a:schemeClr val="accent1"/>
          </a:lnRef>
          <a:fillRef idx="0">
            <a:schemeClr val="accent1"/>
          </a:fillRef>
          <a:effectRef idx="1">
            <a:schemeClr val="accent1"/>
          </a:effectRef>
          <a:fontRef idx="minor">
            <a:schemeClr val="tx1"/>
          </a:fontRef>
        </p:style>
      </p:cxnSp>
      <p:sp>
        <p:nvSpPr>
          <p:cNvPr id="60" name="Document"/>
          <p:cNvSpPr>
            <a:spLocks noEditPoints="1" noChangeArrowheads="1"/>
          </p:cNvSpPr>
          <p:nvPr/>
        </p:nvSpPr>
        <p:spPr bwMode="auto">
          <a:xfrm>
            <a:off x="7032076" y="3907536"/>
            <a:ext cx="728132" cy="38100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sz="1400"/>
          </a:p>
        </p:txBody>
      </p:sp>
      <p:sp>
        <p:nvSpPr>
          <p:cNvPr id="61" name="TextBox 60"/>
          <p:cNvSpPr txBox="1"/>
          <p:nvPr/>
        </p:nvSpPr>
        <p:spPr>
          <a:xfrm>
            <a:off x="7061706" y="3907536"/>
            <a:ext cx="685800" cy="307777"/>
          </a:xfrm>
          <a:prstGeom prst="rect">
            <a:avLst/>
          </a:prstGeom>
          <a:noFill/>
        </p:spPr>
        <p:txBody>
          <a:bodyPr wrap="square" rtlCol="0">
            <a:spAutoFit/>
          </a:bodyPr>
          <a:lstStyle/>
          <a:p>
            <a:r>
              <a:rPr lang="en-US" sz="1400" dirty="0" smtClean="0"/>
              <a:t>Secret</a:t>
            </a:r>
            <a:endParaRPr lang="en-US" sz="1400" dirty="0"/>
          </a:p>
        </p:txBody>
      </p:sp>
      <p:cxnSp>
        <p:nvCxnSpPr>
          <p:cNvPr id="62" name="Straight Arrow Connector 61"/>
          <p:cNvCxnSpPr/>
          <p:nvPr/>
        </p:nvCxnSpPr>
        <p:spPr>
          <a:xfrm flipH="1">
            <a:off x="6617208" y="2806868"/>
            <a:ext cx="368163" cy="0"/>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cxnSp>
        <p:nvCxnSpPr>
          <p:cNvPr id="63" name="Elbow Connector 62"/>
          <p:cNvCxnSpPr>
            <a:endCxn id="60" idx="2"/>
          </p:cNvCxnSpPr>
          <p:nvPr/>
        </p:nvCxnSpPr>
        <p:spPr>
          <a:xfrm>
            <a:off x="6617208" y="3450336"/>
            <a:ext cx="777484" cy="458629"/>
          </a:xfrm>
          <a:prstGeom prst="bentConnector3">
            <a:avLst>
              <a:gd name="adj1" fmla="val 100186"/>
            </a:avLst>
          </a:prstGeom>
          <a:ln w="12700">
            <a:tailEnd type="arrow"/>
          </a:ln>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flipH="1">
            <a:off x="7962584" y="2840736"/>
            <a:ext cx="407224" cy="0"/>
          </a:xfrm>
          <a:prstGeom prst="straightConnector1">
            <a:avLst/>
          </a:prstGeom>
          <a:ln w="12700">
            <a:prstDash val="sysDash"/>
            <a:tailEnd type="arrow"/>
          </a:ln>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stCxn id="11" idx="0"/>
            <a:endCxn id="55" idx="2"/>
          </p:cNvCxnSpPr>
          <p:nvPr/>
        </p:nvCxnSpPr>
        <p:spPr>
          <a:xfrm flipH="1" flipV="1">
            <a:off x="8786789" y="3069336"/>
            <a:ext cx="19934" cy="829041"/>
          </a:xfrm>
          <a:prstGeom prst="straightConnector1">
            <a:avLst/>
          </a:prstGeom>
          <a:ln w="12700">
            <a:prstDash val="sysDash"/>
            <a:tailEnd type="arrow"/>
          </a:ln>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5321808" y="3221736"/>
            <a:ext cx="400751" cy="0"/>
          </a:xfrm>
          <a:prstGeom prst="straightConnector1">
            <a:avLst/>
          </a:prstGeom>
          <a:ln w="12700">
            <a:tailEnd type="arrow"/>
          </a:ln>
        </p:spPr>
        <p:style>
          <a:lnRef idx="2">
            <a:schemeClr val="accent1"/>
          </a:lnRef>
          <a:fillRef idx="0">
            <a:schemeClr val="accent1"/>
          </a:fillRef>
          <a:effectRef idx="1">
            <a:schemeClr val="accent1"/>
          </a:effectRef>
          <a:fontRef idx="minor">
            <a:schemeClr val="tx1"/>
          </a:fontRef>
        </p:style>
      </p:cxnSp>
      <p:cxnSp>
        <p:nvCxnSpPr>
          <p:cNvPr id="67" name="Straight Arrow Connector 66"/>
          <p:cNvCxnSpPr/>
          <p:nvPr/>
        </p:nvCxnSpPr>
        <p:spPr>
          <a:xfrm>
            <a:off x="3729724" y="4212336"/>
            <a:ext cx="709955" cy="0"/>
          </a:xfrm>
          <a:prstGeom prst="straightConnector1">
            <a:avLst/>
          </a:prstGeom>
          <a:ln w="12700">
            <a:tailEnd type="arrow"/>
          </a:ln>
        </p:spPr>
        <p:style>
          <a:lnRef idx="2">
            <a:schemeClr val="accent1"/>
          </a:lnRef>
          <a:fillRef idx="0">
            <a:schemeClr val="accent1"/>
          </a:fillRef>
          <a:effectRef idx="1">
            <a:schemeClr val="accent1"/>
          </a:effectRef>
          <a:fontRef idx="minor">
            <a:schemeClr val="tx1"/>
          </a:fontRef>
        </p:style>
      </p:cxnSp>
      <p:cxnSp>
        <p:nvCxnSpPr>
          <p:cNvPr id="68" name="Straight Arrow Connector 67"/>
          <p:cNvCxnSpPr/>
          <p:nvPr/>
        </p:nvCxnSpPr>
        <p:spPr>
          <a:xfrm>
            <a:off x="7760208" y="4212336"/>
            <a:ext cx="709955" cy="0"/>
          </a:xfrm>
          <a:prstGeom prst="straightConnector1">
            <a:avLst/>
          </a:prstGeom>
          <a:ln w="12700">
            <a:tailEnd type="arrow"/>
          </a:ln>
        </p:spPr>
        <p:style>
          <a:lnRef idx="2">
            <a:schemeClr val="accent1"/>
          </a:lnRef>
          <a:fillRef idx="0">
            <a:schemeClr val="accent1"/>
          </a:fillRef>
          <a:effectRef idx="1">
            <a:schemeClr val="accent1"/>
          </a:effectRef>
          <a:fontRef idx="minor">
            <a:schemeClr val="tx1"/>
          </a:fontRef>
        </p:style>
      </p:cxnSp>
      <p:pic>
        <p:nvPicPr>
          <p:cNvPr id="70" name="Picture 69" descr="BU005219.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34794" y="4988060"/>
            <a:ext cx="1358099" cy="381000"/>
          </a:xfrm>
          <a:prstGeom prst="rect">
            <a:avLst/>
          </a:prstGeom>
        </p:spPr>
      </p:pic>
    </p:spTree>
    <p:extLst>
      <p:ext uri="{BB962C8B-B14F-4D97-AF65-F5344CB8AC3E}">
        <p14:creationId xmlns:p14="http://schemas.microsoft.com/office/powerpoint/2010/main" val="1970065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7"/>
                                        </p:tgtEl>
                                        <p:attrNameLst>
                                          <p:attrName>style.visibility</p:attrName>
                                        </p:attrNameLst>
                                      </p:cBhvr>
                                      <p:to>
                                        <p:strVal val="visible"/>
                                      </p:to>
                                    </p:set>
                                    <p:animEffect transition="in" filter="fade">
                                      <p:cBhvr>
                                        <p:cTn id="13" dur="500"/>
                                        <p:tgtEl>
                                          <p:spTgt spid="67"/>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8"/>
                                        </p:tgtEl>
                                        <p:attrNameLst>
                                          <p:attrName>style.visibility</p:attrName>
                                        </p:attrNameLst>
                                      </p:cBhvr>
                                      <p:to>
                                        <p:strVal val="visible"/>
                                      </p:to>
                                    </p:set>
                                    <p:animEffect transition="in" filter="fade">
                                      <p:cBhvr>
                                        <p:cTn id="24" dur="500"/>
                                        <p:tgtEl>
                                          <p:spTgt spid="5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6"/>
                                        </p:tgtEl>
                                        <p:attrNameLst>
                                          <p:attrName>style.visibility</p:attrName>
                                        </p:attrNameLst>
                                      </p:cBhvr>
                                      <p:to>
                                        <p:strVal val="visible"/>
                                      </p:to>
                                    </p:set>
                                    <p:animEffect transition="in" filter="fade">
                                      <p:cBhvr>
                                        <p:cTn id="29" dur="500"/>
                                        <p:tgtEl>
                                          <p:spTgt spid="6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52"/>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5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fade">
                                      <p:cBhvr>
                                        <p:cTn id="42" dur="500"/>
                                        <p:tgtEl>
                                          <p:spTgt spid="5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7"/>
                                        </p:tgtEl>
                                        <p:attrNameLst>
                                          <p:attrName>style.visibility</p:attrName>
                                        </p:attrNameLst>
                                      </p:cBhvr>
                                      <p:to>
                                        <p:strVal val="visible"/>
                                      </p:to>
                                    </p:set>
                                    <p:animEffect transition="in" filter="fade">
                                      <p:cBhvr>
                                        <p:cTn id="47" dur="500"/>
                                        <p:tgtEl>
                                          <p:spTgt spid="57"/>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70"/>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16"/>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59"/>
                                        </p:tgtEl>
                                        <p:attrNameLst>
                                          <p:attrName>style.visibility</p:attrName>
                                        </p:attrNameLst>
                                      </p:cBhvr>
                                      <p:to>
                                        <p:strVal val="visible"/>
                                      </p:to>
                                    </p:set>
                                    <p:animEffect transition="in" filter="fade">
                                      <p:cBhvr>
                                        <p:cTn id="58" dur="500"/>
                                        <p:tgtEl>
                                          <p:spTgt spid="59"/>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65"/>
                                        </p:tgtEl>
                                        <p:attrNameLst>
                                          <p:attrName>style.visibility</p:attrName>
                                        </p:attrNameLst>
                                      </p:cBhvr>
                                      <p:to>
                                        <p:strVal val="visible"/>
                                      </p:to>
                                    </p:set>
                                    <p:animEffect transition="in" filter="fade">
                                      <p:cBhvr>
                                        <p:cTn id="69" dur="500"/>
                                        <p:tgtEl>
                                          <p:spTgt spid="65"/>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13"/>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64"/>
                                        </p:tgtEl>
                                        <p:attrNameLst>
                                          <p:attrName>style.visibility</p:attrName>
                                        </p:attrNameLst>
                                      </p:cBhvr>
                                      <p:to>
                                        <p:strVal val="visible"/>
                                      </p:to>
                                    </p:set>
                                    <p:animEffect transition="in" filter="fade">
                                      <p:cBhvr>
                                        <p:cTn id="80" dur="500"/>
                                        <p:tgtEl>
                                          <p:spTgt spid="64"/>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62"/>
                                        </p:tgtEl>
                                        <p:attrNameLst>
                                          <p:attrName>style.visibility</p:attrName>
                                        </p:attrNameLst>
                                      </p:cBhvr>
                                      <p:to>
                                        <p:strVal val="visible"/>
                                      </p:to>
                                    </p:set>
                                    <p:animEffect transition="in" filter="fade">
                                      <p:cBhvr>
                                        <p:cTn id="85" dur="500"/>
                                        <p:tgtEl>
                                          <p:spTgt spid="62"/>
                                        </p:tgtEl>
                                      </p:cBhvr>
                                    </p:animEffec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60"/>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61"/>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63"/>
                                        </p:tgtEl>
                                        <p:attrNameLst>
                                          <p:attrName>style.visibility</p:attrName>
                                        </p:attrNameLst>
                                      </p:cBhvr>
                                      <p:to>
                                        <p:strVal val="visible"/>
                                      </p:to>
                                    </p:set>
                                    <p:animEffect transition="in" filter="fade">
                                      <p:cBhvr>
                                        <p:cTn id="96" dur="500"/>
                                        <p:tgtEl>
                                          <p:spTgt spid="63"/>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nodeType="clickEffect">
                                  <p:stCondLst>
                                    <p:cond delay="0"/>
                                  </p:stCondLst>
                                  <p:childTnLst>
                                    <p:set>
                                      <p:cBhvr>
                                        <p:cTn id="100" dur="1" fill="hold">
                                          <p:stCondLst>
                                            <p:cond delay="0"/>
                                          </p:stCondLst>
                                        </p:cTn>
                                        <p:tgtEl>
                                          <p:spTgt spid="68"/>
                                        </p:tgtEl>
                                        <p:attrNameLst>
                                          <p:attrName>style.visibility</p:attrName>
                                        </p:attrNameLst>
                                      </p:cBhvr>
                                      <p:to>
                                        <p:strVal val="visible"/>
                                      </p:to>
                                    </p:set>
                                    <p:animEffect transition="in" filter="fade">
                                      <p:cBhvr>
                                        <p:cTn id="101"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9" grpId="0" animBg="1"/>
      <p:bldP spid="10" grpId="0"/>
      <p:bldP spid="13" grpId="0" animBg="1"/>
      <p:bldP spid="14" grpId="0"/>
      <p:bldP spid="16" grpId="0"/>
      <p:bldP spid="52" grpId="0" animBg="1"/>
      <p:bldP spid="53" grpId="0"/>
      <p:bldP spid="55" grpId="0" animBg="1"/>
      <p:bldP spid="56" grpId="0"/>
      <p:bldP spid="60" grpId="0" animBg="1"/>
      <p:bldP spid="6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Framework to hide and retrieve information.</a:t>
            </a:r>
          </a:p>
          <a:p>
            <a:pPr>
              <a:buFont typeface="Wingdings" panose="05000000000000000000" pitchFamily="2" charset="2"/>
              <a:buChar char="q"/>
            </a:pPr>
            <a:r>
              <a:rPr lang="en-US" dirty="0"/>
              <a:t> </a:t>
            </a:r>
            <a:r>
              <a:rPr lang="en-US" dirty="0" smtClean="0"/>
              <a:t>Utilizes Bad Block Management, which is part of firmware.</a:t>
            </a:r>
          </a:p>
          <a:p>
            <a:pPr>
              <a:buFont typeface="Wingdings" panose="05000000000000000000" pitchFamily="2" charset="2"/>
              <a:buChar char="q"/>
            </a:pPr>
            <a:r>
              <a:rPr lang="en-US" dirty="0"/>
              <a:t> </a:t>
            </a:r>
            <a:r>
              <a:rPr lang="en-US" dirty="0" smtClean="0"/>
              <a:t>Bad block management is handled through a bad block list, holding the</a:t>
            </a:r>
          </a:p>
          <a:p>
            <a:pPr marL="0" indent="0">
              <a:buNone/>
            </a:pPr>
            <a:r>
              <a:rPr lang="en-US" dirty="0" smtClean="0"/>
              <a:t>     list of blocks identified to be bad.</a:t>
            </a:r>
          </a:p>
          <a:p>
            <a:pPr>
              <a:buFont typeface="Wingdings" panose="05000000000000000000" pitchFamily="2" charset="2"/>
              <a:buChar char="q"/>
            </a:pPr>
            <a:r>
              <a:rPr lang="en-US" dirty="0"/>
              <a:t> </a:t>
            </a:r>
            <a:r>
              <a:rPr lang="en-US" dirty="0" smtClean="0"/>
              <a:t>Add a set of blocks to the existing bad block list and utilize them to</a:t>
            </a:r>
          </a:p>
          <a:p>
            <a:pPr marL="0" indent="0">
              <a:buNone/>
            </a:pPr>
            <a:r>
              <a:rPr lang="en-US" dirty="0" smtClean="0"/>
              <a:t>     hide information.</a:t>
            </a:r>
          </a:p>
          <a:p>
            <a:pPr>
              <a:buFont typeface="Wingdings" panose="05000000000000000000" pitchFamily="2" charset="2"/>
              <a:buChar char="q"/>
            </a:pPr>
            <a:r>
              <a:rPr lang="en-US" dirty="0"/>
              <a:t> </a:t>
            </a:r>
            <a:r>
              <a:rPr lang="en-US" dirty="0" smtClean="0"/>
              <a:t>Problem: Can’t exceed the maximum allowed bad blocks.</a:t>
            </a:r>
            <a:endParaRPr lang="en-US" dirty="0"/>
          </a:p>
        </p:txBody>
      </p:sp>
      <p:sp>
        <p:nvSpPr>
          <p:cNvPr id="6" name="Rectangle 5"/>
          <p:cNvSpPr/>
          <p:nvPr/>
        </p:nvSpPr>
        <p:spPr>
          <a:xfrm>
            <a:off x="9029700" y="1943100"/>
            <a:ext cx="1562100" cy="3441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271000" y="2108200"/>
            <a:ext cx="1320800" cy="369332"/>
          </a:xfrm>
          <a:prstGeom prst="rect">
            <a:avLst/>
          </a:prstGeom>
          <a:noFill/>
        </p:spPr>
        <p:txBody>
          <a:bodyPr wrap="square" rtlCol="0">
            <a:spAutoFit/>
          </a:bodyPr>
          <a:lstStyle/>
          <a:p>
            <a:r>
              <a:rPr lang="en-US" dirty="0" smtClean="0">
                <a:solidFill>
                  <a:schemeClr val="bg1">
                    <a:lumMod val="95000"/>
                  </a:schemeClr>
                </a:solidFill>
              </a:rPr>
              <a:t>Page 0</a:t>
            </a:r>
            <a:endParaRPr lang="en-US" dirty="0">
              <a:solidFill>
                <a:schemeClr val="bg1">
                  <a:lumMod val="95000"/>
                </a:schemeClr>
              </a:solidFill>
            </a:endParaRPr>
          </a:p>
        </p:txBody>
      </p:sp>
      <p:sp>
        <p:nvSpPr>
          <p:cNvPr id="8" name="Rectangle 7"/>
          <p:cNvSpPr/>
          <p:nvPr/>
        </p:nvSpPr>
        <p:spPr>
          <a:xfrm>
            <a:off x="9271000" y="2641600"/>
            <a:ext cx="1028700" cy="2311400"/>
          </a:xfrm>
          <a:prstGeom prst="rect">
            <a:avLst/>
          </a:prstGeom>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9314483" y="2641600"/>
            <a:ext cx="907727" cy="369332"/>
          </a:xfrm>
          <a:prstGeom prst="rect">
            <a:avLst/>
          </a:prstGeom>
          <a:noFill/>
        </p:spPr>
        <p:txBody>
          <a:bodyPr wrap="square" rtlCol="0">
            <a:spAutoFit/>
          </a:bodyPr>
          <a:lstStyle/>
          <a:p>
            <a:r>
              <a:rPr lang="en-US" dirty="0" smtClean="0">
                <a:solidFill>
                  <a:schemeClr val="bg1">
                    <a:lumMod val="95000"/>
                  </a:schemeClr>
                </a:solidFill>
              </a:rPr>
              <a:t>Block0</a:t>
            </a:r>
            <a:endParaRPr lang="en-US" dirty="0">
              <a:solidFill>
                <a:schemeClr val="bg1">
                  <a:lumMod val="95000"/>
                </a:schemeClr>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12594186"/>
              </p:ext>
            </p:extLst>
          </p:nvPr>
        </p:nvGraphicFramePr>
        <p:xfrm>
          <a:off x="9507996" y="3010932"/>
          <a:ext cx="520700" cy="1828800"/>
        </p:xfrm>
        <a:graphic>
          <a:graphicData uri="http://schemas.openxmlformats.org/drawingml/2006/table">
            <a:tbl>
              <a:tblPr>
                <a:tableStyleId>{5940675A-B579-460E-94D1-54222C63F5DA}</a:tableStyleId>
              </a:tblPr>
              <a:tblGrid>
                <a:gridCol w="520700"/>
              </a:tblGrid>
              <a:tr h="261789">
                <a:tc>
                  <a:txBody>
                    <a:bodyPr/>
                    <a:lstStyle/>
                    <a:p>
                      <a:r>
                        <a:rPr lang="en-US" dirty="0" smtClean="0"/>
                        <a:t>12</a:t>
                      </a:r>
                      <a:endParaRPr lang="en-US" dirty="0"/>
                    </a:p>
                  </a:txBody>
                  <a:tcPr/>
                </a:tc>
              </a:tr>
              <a:tr h="261789">
                <a:tc>
                  <a:txBody>
                    <a:bodyPr/>
                    <a:lstStyle/>
                    <a:p>
                      <a:r>
                        <a:rPr lang="en-US" dirty="0" smtClean="0"/>
                        <a:t>13</a:t>
                      </a:r>
                      <a:endParaRPr lang="en-US" dirty="0"/>
                    </a:p>
                  </a:txBody>
                  <a:tcPr/>
                </a:tc>
              </a:tr>
              <a:tr h="261789">
                <a:tc>
                  <a:txBody>
                    <a:bodyPr/>
                    <a:lstStyle/>
                    <a:p>
                      <a:r>
                        <a:rPr lang="en-US" dirty="0" smtClean="0"/>
                        <a:t>25</a:t>
                      </a:r>
                      <a:endParaRPr lang="en-US" dirty="0"/>
                    </a:p>
                  </a:txBody>
                  <a:tcPr/>
                </a:tc>
              </a:tr>
              <a:tr h="261789">
                <a:tc>
                  <a:txBody>
                    <a:bodyPr/>
                    <a:lstStyle/>
                    <a:p>
                      <a:r>
                        <a:rPr lang="en-US" dirty="0" smtClean="0"/>
                        <a:t>32</a:t>
                      </a:r>
                      <a:endParaRPr lang="en-US" dirty="0"/>
                    </a:p>
                  </a:txBody>
                  <a:tcPr/>
                </a:tc>
              </a:tr>
              <a:tr h="261789">
                <a:tc>
                  <a:txBody>
                    <a:bodyPr/>
                    <a:lstStyle/>
                    <a:p>
                      <a:r>
                        <a:rPr lang="en-US" dirty="0" smtClean="0"/>
                        <a:t>46</a:t>
                      </a:r>
                      <a:endParaRPr lang="en-US" dirty="0"/>
                    </a:p>
                  </a:txBody>
                  <a:tcPr/>
                </a:tc>
              </a:tr>
            </a:tbl>
          </a:graphicData>
        </a:graphic>
      </p:graphicFrame>
      <p:cxnSp>
        <p:nvCxnSpPr>
          <p:cNvPr id="12" name="Straight Arrow Connector 11"/>
          <p:cNvCxnSpPr/>
          <p:nvPr/>
        </p:nvCxnSpPr>
        <p:spPr>
          <a:xfrm flipH="1">
            <a:off x="10007858" y="3316830"/>
            <a:ext cx="1066283" cy="263471"/>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0947400" y="3010932"/>
            <a:ext cx="889000" cy="923330"/>
          </a:xfrm>
          <a:prstGeom prst="rect">
            <a:avLst/>
          </a:prstGeom>
          <a:noFill/>
        </p:spPr>
        <p:txBody>
          <a:bodyPr wrap="square" rtlCol="0">
            <a:spAutoFit/>
          </a:bodyPr>
          <a:lstStyle/>
          <a:p>
            <a:r>
              <a:rPr lang="en-US" dirty="0" smtClean="0"/>
              <a:t>Bad Block List</a:t>
            </a:r>
            <a:endParaRPr lang="en-US" dirty="0"/>
          </a:p>
        </p:txBody>
      </p:sp>
    </p:spTree>
    <p:extLst>
      <p:ext uri="{BB962C8B-B14F-4D97-AF65-F5344CB8AC3E}">
        <p14:creationId xmlns:p14="http://schemas.microsoft.com/office/powerpoint/2010/main" val="10183217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 Command line interface with functionalities to</a:t>
            </a:r>
          </a:p>
          <a:p>
            <a:pPr lvl="1">
              <a:buFont typeface="Wingdings" panose="05000000000000000000" pitchFamily="2" charset="2"/>
              <a:buChar char="q"/>
            </a:pPr>
            <a:r>
              <a:rPr lang="en-US" dirty="0"/>
              <a:t> </a:t>
            </a:r>
            <a:r>
              <a:rPr lang="en-US" dirty="0" smtClean="0"/>
              <a:t>Allocate bad blocks prior to hiding and retrieving information.</a:t>
            </a:r>
          </a:p>
          <a:p>
            <a:pPr lvl="1">
              <a:buFont typeface="Wingdings" panose="05000000000000000000" pitchFamily="2" charset="2"/>
              <a:buChar char="q"/>
            </a:pPr>
            <a:r>
              <a:rPr lang="en-US" dirty="0"/>
              <a:t> </a:t>
            </a:r>
            <a:r>
              <a:rPr lang="en-US" dirty="0" smtClean="0"/>
              <a:t>Uniquely identify the blocks added by us with the erase count added to</a:t>
            </a:r>
          </a:p>
          <a:p>
            <a:pPr marL="201168" lvl="1" indent="0">
              <a:buNone/>
            </a:pPr>
            <a:r>
              <a:rPr lang="en-US" dirty="0" smtClean="0"/>
              <a:t>      the first byte of each added block.</a:t>
            </a:r>
          </a:p>
          <a:p>
            <a:pPr lvl="1">
              <a:buFont typeface="Wingdings" panose="05000000000000000000" pitchFamily="2" charset="2"/>
              <a:buChar char="q"/>
            </a:pPr>
            <a:r>
              <a:rPr lang="en-US" dirty="0"/>
              <a:t> </a:t>
            </a:r>
            <a:r>
              <a:rPr lang="en-US" dirty="0" smtClean="0"/>
              <a:t>Generate Map file to uniquely identify the hidden data.</a:t>
            </a:r>
          </a:p>
          <a:p>
            <a:pPr lvl="1">
              <a:buFont typeface="Wingdings" panose="05000000000000000000" pitchFamily="2" charset="2"/>
              <a:buChar char="q"/>
            </a:pPr>
            <a:r>
              <a:rPr lang="en-US" dirty="0" smtClean="0"/>
              <a:t> Retrieve information with or without erasing the data.</a:t>
            </a:r>
          </a:p>
          <a:p>
            <a:pPr>
              <a:buFont typeface="Wingdings" panose="05000000000000000000" pitchFamily="2" charset="2"/>
              <a:buChar char="q"/>
            </a:pPr>
            <a:r>
              <a:rPr lang="en-US" dirty="0"/>
              <a:t> </a:t>
            </a:r>
            <a:r>
              <a:rPr lang="en-US" dirty="0" smtClean="0"/>
              <a:t>Significance of Erase count</a:t>
            </a:r>
          </a:p>
          <a:p>
            <a:pPr lvl="1">
              <a:buFont typeface="Wingdings" panose="05000000000000000000" pitchFamily="2" charset="2"/>
              <a:buChar char="q"/>
            </a:pPr>
            <a:r>
              <a:rPr lang="en-US" dirty="0" smtClean="0"/>
              <a:t> Differentiates blocks added by us from original bad blocks. </a:t>
            </a:r>
          </a:p>
          <a:p>
            <a:pPr lvl="1">
              <a:buFont typeface="Wingdings" panose="05000000000000000000" pitchFamily="2" charset="2"/>
              <a:buChar char="q"/>
            </a:pPr>
            <a:r>
              <a:rPr lang="en-US" dirty="0" smtClean="0"/>
              <a:t>Blocks wear out and become unusable over continuous erase and write.</a:t>
            </a:r>
          </a:p>
          <a:p>
            <a:pPr lvl="1">
              <a:buFont typeface="Wingdings" panose="05000000000000000000" pitchFamily="2" charset="2"/>
              <a:buChar char="q"/>
            </a:pPr>
            <a:r>
              <a:rPr lang="en-US" dirty="0"/>
              <a:t> </a:t>
            </a:r>
            <a:r>
              <a:rPr lang="en-US" dirty="0" smtClean="0"/>
              <a:t>Increment the erase count before write as the blocks are erased before write.</a:t>
            </a:r>
          </a:p>
          <a:p>
            <a:pPr lvl="1">
              <a:buFont typeface="Wingdings" panose="05000000000000000000" pitchFamily="2" charset="2"/>
              <a:buChar char="q"/>
            </a:pPr>
            <a:r>
              <a:rPr lang="en-US" dirty="0"/>
              <a:t> </a:t>
            </a:r>
            <a:r>
              <a:rPr lang="en-US" dirty="0" smtClean="0"/>
              <a:t>Pick the block with least erased count each time when information is to be hidden. </a:t>
            </a:r>
            <a:endParaRPr lang="en-US" dirty="0"/>
          </a:p>
        </p:txBody>
      </p:sp>
      <p:sp>
        <p:nvSpPr>
          <p:cNvPr id="4" name="Rectangle 3"/>
          <p:cNvSpPr/>
          <p:nvPr/>
        </p:nvSpPr>
        <p:spPr>
          <a:xfrm>
            <a:off x="8890000" y="2120900"/>
            <a:ext cx="1739900" cy="863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9190495" y="2120900"/>
            <a:ext cx="4305" cy="8763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8890000" y="2374384"/>
            <a:ext cx="300495" cy="369332"/>
          </a:xfrm>
          <a:prstGeom prst="rect">
            <a:avLst/>
          </a:prstGeom>
          <a:noFill/>
        </p:spPr>
        <p:txBody>
          <a:bodyPr wrap="square" rtlCol="0">
            <a:spAutoFit/>
          </a:bodyPr>
          <a:lstStyle/>
          <a:p>
            <a:r>
              <a:rPr lang="en-US" dirty="0" smtClean="0"/>
              <a:t>0</a:t>
            </a:r>
            <a:endParaRPr lang="en-US" dirty="0"/>
          </a:p>
        </p:txBody>
      </p:sp>
      <p:sp>
        <p:nvSpPr>
          <p:cNvPr id="14" name="TextBox 13"/>
          <p:cNvSpPr txBox="1"/>
          <p:nvPr/>
        </p:nvSpPr>
        <p:spPr>
          <a:xfrm>
            <a:off x="9190495" y="3223647"/>
            <a:ext cx="1439405" cy="369332"/>
          </a:xfrm>
          <a:prstGeom prst="rect">
            <a:avLst/>
          </a:prstGeom>
          <a:noFill/>
        </p:spPr>
        <p:txBody>
          <a:bodyPr wrap="square" rtlCol="0">
            <a:spAutoFit/>
          </a:bodyPr>
          <a:lstStyle/>
          <a:p>
            <a:r>
              <a:rPr lang="en-US" dirty="0" smtClean="0"/>
              <a:t>Bad Block</a:t>
            </a:r>
            <a:endParaRPr lang="en-US" dirty="0"/>
          </a:p>
        </p:txBody>
      </p:sp>
      <p:sp>
        <p:nvSpPr>
          <p:cNvPr id="15" name="TextBox 14"/>
          <p:cNvSpPr txBox="1"/>
          <p:nvPr/>
        </p:nvSpPr>
        <p:spPr>
          <a:xfrm>
            <a:off x="9345478" y="2374384"/>
            <a:ext cx="991891" cy="369332"/>
          </a:xfrm>
          <a:prstGeom prst="rect">
            <a:avLst/>
          </a:prstGeom>
          <a:noFill/>
        </p:spPr>
        <p:txBody>
          <a:bodyPr wrap="square" rtlCol="0">
            <a:spAutoFit/>
          </a:bodyPr>
          <a:lstStyle/>
          <a:p>
            <a:r>
              <a:rPr lang="en-US" dirty="0" smtClean="0"/>
              <a:t>Data</a:t>
            </a:r>
            <a:endParaRPr lang="en-US" dirty="0"/>
          </a:p>
        </p:txBody>
      </p:sp>
    </p:spTree>
    <p:extLst>
      <p:ext uri="{BB962C8B-B14F-4D97-AF65-F5344CB8AC3E}">
        <p14:creationId xmlns:p14="http://schemas.microsoft.com/office/powerpoint/2010/main" val="51158961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584</TotalTime>
  <Words>750</Words>
  <Application>Microsoft Office PowerPoint</Application>
  <PresentationFormat>Widescreen</PresentationFormat>
  <Paragraphs>109</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Calibri Light</vt:lpstr>
      <vt:lpstr>Wingdings</vt:lpstr>
      <vt:lpstr>Retrospect</vt:lpstr>
      <vt:lpstr>DeadDrop-in-a-Flash</vt:lpstr>
      <vt:lpstr>Overview</vt:lpstr>
      <vt:lpstr>Introduction</vt:lpstr>
      <vt:lpstr>SSD Background</vt:lpstr>
      <vt:lpstr>Flash Translation Layer(FTL) </vt:lpstr>
      <vt:lpstr>Reference SSD and Open SSD</vt:lpstr>
      <vt:lpstr>Design</vt:lpstr>
      <vt:lpstr>Design</vt:lpstr>
      <vt:lpstr>Implementation</vt:lpstr>
      <vt:lpstr>Research implications</vt:lpstr>
      <vt:lpstr>Questions?</vt:lpstr>
      <vt:lpstr>Thank You</vt:lpstr>
    </vt:vector>
  </TitlesOfParts>
  <Company>New Mexico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pandanster</dc:creator>
  <cp:lastModifiedBy>pandanster</cp:lastModifiedBy>
  <cp:revision>67</cp:revision>
  <dcterms:created xsi:type="dcterms:W3CDTF">2014-10-18T17:43:26Z</dcterms:created>
  <dcterms:modified xsi:type="dcterms:W3CDTF">2014-10-20T11:57:46Z</dcterms:modified>
</cp:coreProperties>
</file>