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17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22" r:id="rId23"/>
    <p:sldId id="323" r:id="rId24"/>
    <p:sldId id="324" r:id="rId25"/>
    <p:sldId id="314" r:id="rId26"/>
    <p:sldId id="325" r:id="rId27"/>
    <p:sldId id="326" r:id="rId28"/>
    <p:sldId id="268" r:id="rId29"/>
    <p:sldId id="321" r:id="rId30"/>
    <p:sldId id="31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8609-F0E0-2240-8356-C3ABB3378A2B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ADCB6-0AF7-D843-BE53-E375AE710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DCB6-0AF7-D843-BE53-E375AE71095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650C-E12A-9B44-8D69-F559CF5B1960}" type="datetimeFigureOut">
              <a:rPr lang="en-US" smtClean="0"/>
              <a:pPr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E058-390E-A142-A24A-D79017DE4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6" Type="http://schemas.openxmlformats.org/officeDocument/2006/relationships/image" Target="../media/image28.pdf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6" Type="http://schemas.openxmlformats.org/officeDocument/2006/relationships/image" Target="../media/image30.pdf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7035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Universal Opportunistic Routing Scheme using Network Coding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9520"/>
            <a:ext cx="6400800" cy="1752600"/>
          </a:xfrm>
        </p:spPr>
        <p:txBody>
          <a:bodyPr/>
          <a:lstStyle/>
          <a:p>
            <a:r>
              <a:rPr lang="en-US" dirty="0" smtClean="0"/>
              <a:t>Abdallah Khreishah, </a:t>
            </a:r>
            <a:r>
              <a:rPr lang="en-US" dirty="0" err="1" smtClean="0"/>
              <a:t>Issa</a:t>
            </a:r>
            <a:r>
              <a:rPr lang="en-US" dirty="0" smtClean="0"/>
              <a:t> </a:t>
            </a:r>
            <a:r>
              <a:rPr lang="en-US" dirty="0" err="1" smtClean="0"/>
              <a:t>Khalil</a:t>
            </a:r>
            <a:r>
              <a:rPr lang="en-US" dirty="0" smtClean="0"/>
              <a:t>, and </a:t>
            </a:r>
            <a:r>
              <a:rPr lang="en-US" dirty="0" err="1" smtClean="0"/>
              <a:t>Jie</a:t>
            </a:r>
            <a:r>
              <a:rPr lang="en-US" dirty="0" smtClean="0"/>
              <a:t> Wu</a:t>
            </a:r>
            <a:endParaRPr lang="en-US" dirty="0"/>
          </a:p>
        </p:txBody>
      </p:sp>
      <p:pic>
        <p:nvPicPr>
          <p:cNvPr id="5" name="Picture 4" descr="49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82" y="4380287"/>
            <a:ext cx="2040726" cy="1712752"/>
          </a:xfrm>
          <a:prstGeom prst="rect">
            <a:avLst/>
          </a:prstGeom>
        </p:spPr>
      </p:pic>
      <p:pic>
        <p:nvPicPr>
          <p:cNvPr id="6" name="Picture 5" descr="temple_201_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42120"/>
            <a:ext cx="3453996" cy="93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Which &amp; How many to How many.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63" y="1949158"/>
            <a:ext cx="7139684" cy="3896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packets should each node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Assuming independent links: [</a:t>
            </a:r>
            <a:r>
              <a:rPr lang="en-US" dirty="0" err="1" smtClean="0"/>
              <a:t>Chachulski</a:t>
            </a:r>
            <a:r>
              <a:rPr lang="en-US" dirty="0" smtClean="0"/>
              <a:t> </a:t>
            </a:r>
            <a:r>
              <a:rPr lang="en-US" dirty="0" smtClean="0"/>
              <a:t>et al.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2007].</a:t>
            </a:r>
            <a:endParaRPr lang="en-US" dirty="0" smtClean="0"/>
          </a:p>
          <a:p>
            <a:r>
              <a:rPr lang="en-US" dirty="0" smtClean="0"/>
              <a:t>Depends </a:t>
            </a:r>
            <a:r>
              <a:rPr lang="en-US" dirty="0" smtClean="0"/>
              <a:t>on many factors:</a:t>
            </a:r>
          </a:p>
          <a:p>
            <a:pPr lvl="1"/>
            <a:r>
              <a:rPr lang="en-US" dirty="0" smtClean="0"/>
              <a:t>The Loss rate of the links.</a:t>
            </a:r>
          </a:p>
          <a:p>
            <a:pPr lvl="1"/>
            <a:r>
              <a:rPr lang="en-US" dirty="0" smtClean="0"/>
              <a:t>The fraction of time a node is scheduled.</a:t>
            </a:r>
          </a:p>
          <a:p>
            <a:pPr lvl="1"/>
            <a:r>
              <a:rPr lang="en-US" dirty="0" smtClean="0"/>
              <a:t>The correlation among the links.</a:t>
            </a:r>
            <a:r>
              <a:rPr lang="en-US" dirty="0" smtClean="0"/>
              <a:t> [</a:t>
            </a:r>
            <a:r>
              <a:rPr lang="en-US" dirty="0" err="1" smtClean="0"/>
              <a:t>Srinivasan</a:t>
            </a:r>
            <a:r>
              <a:rPr lang="en-US" dirty="0" smtClean="0"/>
              <a:t> et al., 2010]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149167" cy="472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" y="1647379"/>
            <a:ext cx="7061201" cy="5210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0235" y="1934108"/>
            <a:ext cx="3746500" cy="330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20235" y="2771249"/>
            <a:ext cx="8051800" cy="419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55168" y="3505201"/>
            <a:ext cx="66929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Diminishing Returns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2715"/>
            <a:ext cx="8534400" cy="5108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US" dirty="0"/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64134" b="-164134"/>
              <a:stretch>
                <a:fillRect/>
              </a:stretch>
            </p:blipFill>
          </mc:Choice>
          <mc:Fallback>
            <p:blipFill>
              <a:blip r:embed="rId3"/>
              <a:srcRect t="-164134" b="-164134"/>
              <a:stretch>
                <a:fillRect/>
              </a:stretch>
            </p:blipFill>
          </mc:Fallback>
        </mc:AlternateContent>
        <p:spPr>
          <a:xfrm>
            <a:off x="2065867" y="1187715"/>
            <a:ext cx="4114800" cy="2227174"/>
          </a:xfr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414889"/>
            <a:ext cx="8116151" cy="193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Lagrange</a:t>
            </a:r>
            <a:endParaRPr lang="en-US" dirty="0"/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99733" b="-199733"/>
              <a:stretch>
                <a:fillRect/>
              </a:stretch>
            </p:blipFill>
          </mc:Choice>
          <mc:Fallback>
            <p:blipFill>
              <a:blip r:embed="rId3"/>
              <a:srcRect t="-199733" b="-199733"/>
              <a:stretch>
                <a:fillRect/>
              </a:stretch>
            </p:blipFill>
          </mc:Fallback>
        </mc:AlternateContent>
        <p:spPr>
          <a:xfrm>
            <a:off x="457199" y="-329177"/>
            <a:ext cx="8229600" cy="4525963"/>
          </a:xfr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3268" y="2801938"/>
            <a:ext cx="8686800" cy="1384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0" y="4424364"/>
            <a:ext cx="8229600" cy="102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Lagrange</a:t>
            </a:r>
            <a:endParaRPr lang="en-US" dirty="0"/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99733" b="-199733"/>
              <a:stretch>
                <a:fillRect/>
              </a:stretch>
            </p:blipFill>
          </mc:Choice>
          <mc:Fallback>
            <p:blipFill>
              <a:blip r:embed="rId3"/>
              <a:srcRect t="-199733" b="-199733"/>
              <a:stretch>
                <a:fillRect/>
              </a:stretch>
            </p:blipFill>
          </mc:Fallback>
        </mc:AlternateContent>
        <p:spPr>
          <a:xfrm>
            <a:off x="457199" y="-329177"/>
            <a:ext cx="8229600" cy="4525963"/>
          </a:xfr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3268" y="2801938"/>
            <a:ext cx="8686800" cy="1384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199" y="4431464"/>
            <a:ext cx="8229601" cy="102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algorithm</a:t>
            </a:r>
            <a:endParaRPr lang="en-US" dirty="0"/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53736" b="-153736"/>
              <a:stretch>
                <a:fillRect/>
              </a:stretch>
            </p:blipFill>
          </mc:Choice>
          <mc:Fallback>
            <p:blipFill>
              <a:blip r:embed="rId3"/>
              <a:srcRect t="-153736" b="-153736"/>
              <a:stretch>
                <a:fillRect/>
              </a:stretch>
            </p:blipFill>
          </mc:Fallback>
        </mc:AlternateContent>
        <p:spPr>
          <a:xfrm>
            <a:off x="457200" y="509547"/>
            <a:ext cx="7756697" cy="4265885"/>
          </a:xfr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" y="3657600"/>
            <a:ext cx="8686800" cy="304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Enhancing the Performance of 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to study the problem?</a:t>
            </a:r>
          </a:p>
          <a:p>
            <a:pPr lvl="1"/>
            <a:r>
              <a:rPr lang="en-US" dirty="0" smtClean="0"/>
              <a:t>Wireless </a:t>
            </a:r>
            <a:r>
              <a:rPr lang="en-US" dirty="0" err="1" smtClean="0"/>
              <a:t>multihop</a:t>
            </a:r>
            <a:r>
              <a:rPr lang="en-US" dirty="0" smtClean="0"/>
              <a:t> networks are becoming integral part of our lives. (Mesh networks, sensor networks, etc..)</a:t>
            </a:r>
          </a:p>
          <a:p>
            <a:pPr lvl="1"/>
            <a:r>
              <a:rPr lang="en-US" dirty="0" smtClean="0"/>
              <a:t>The unique features of these networks.</a:t>
            </a:r>
          </a:p>
          <a:p>
            <a:pPr lvl="2"/>
            <a:r>
              <a:rPr lang="en-US" dirty="0" smtClean="0"/>
              <a:t>Interference.</a:t>
            </a:r>
          </a:p>
          <a:p>
            <a:pPr lvl="2"/>
            <a:r>
              <a:rPr lang="en-US" dirty="0" err="1" smtClean="0"/>
              <a:t>Lossy</a:t>
            </a:r>
            <a:r>
              <a:rPr lang="en-US" dirty="0" smtClean="0"/>
              <a:t> behavior.</a:t>
            </a:r>
          </a:p>
          <a:p>
            <a:pPr lvl="2"/>
            <a:r>
              <a:rPr lang="en-US" dirty="0" smtClean="0"/>
              <a:t>Broadcast nature.</a:t>
            </a:r>
          </a:p>
          <a:p>
            <a:pPr lvl="2"/>
            <a:r>
              <a:rPr lang="en-US" dirty="0" smtClean="0"/>
              <a:t>Correlation among the links.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Queues Updates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2" y="2228406"/>
            <a:ext cx="8594848" cy="2209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node is scheduled to send packets, from which session it should send?</a:t>
            </a:r>
          </a:p>
          <a:p>
            <a:r>
              <a:rPr lang="en-US" dirty="0" smtClean="0"/>
              <a:t>When and how to assign credits to next-hop nodes?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Coded-feedback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65" y="1600200"/>
            <a:ext cx="7288213" cy="453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the packet to send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583"/>
            <a:ext cx="9215967" cy="515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assignment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7" y="1509890"/>
            <a:ext cx="8923123" cy="534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443527"/>
            <a:ext cx="8229600" cy="176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99733"/>
            <a:ext cx="9144001" cy="271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on Large Topologies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45" y="2161118"/>
            <a:ext cx="4953969" cy="3793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047" y="2119700"/>
            <a:ext cx="4887991" cy="379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simple distributed algorithm that achieves the optimal</a:t>
            </a:r>
            <a:r>
              <a:rPr lang="en-US" dirty="0" smtClean="0"/>
              <a:t> </a:t>
            </a:r>
            <a:r>
              <a:rPr lang="en-US" dirty="0" err="1" smtClean="0"/>
              <a:t>unicast</a:t>
            </a:r>
            <a:r>
              <a:rPr lang="en-US" dirty="0" smtClean="0"/>
              <a:t> </a:t>
            </a:r>
            <a:r>
              <a:rPr lang="en-US" dirty="0" smtClean="0"/>
              <a:t>rate in wireless networks.</a:t>
            </a:r>
            <a:endParaRPr lang="en-US" dirty="0" smtClean="0"/>
          </a:p>
          <a:p>
            <a:r>
              <a:rPr lang="en-US" dirty="0" smtClean="0"/>
              <a:t>It is a combination of:</a:t>
            </a:r>
          </a:p>
          <a:p>
            <a:pPr lvl="1"/>
            <a:r>
              <a:rPr lang="en-US" dirty="0" smtClean="0"/>
              <a:t>Opportunistic </a:t>
            </a:r>
            <a:r>
              <a:rPr lang="en-US" dirty="0" smtClean="0"/>
              <a:t>routing.</a:t>
            </a:r>
          </a:p>
          <a:p>
            <a:pPr lvl="1"/>
            <a:r>
              <a:rPr lang="en-US" dirty="0" err="1" smtClean="0"/>
              <a:t>Intrasession</a:t>
            </a:r>
            <a:r>
              <a:rPr lang="en-US" dirty="0" smtClean="0"/>
              <a:t> network coding.</a:t>
            </a:r>
          </a:p>
          <a:p>
            <a:pPr lvl="1"/>
            <a:r>
              <a:rPr lang="en-US" dirty="0" smtClean="0"/>
              <a:t>Convex optimization.</a:t>
            </a:r>
          </a:p>
          <a:p>
            <a:pPr lvl="1"/>
            <a:r>
              <a:rPr lang="en-US" dirty="0" smtClean="0"/>
              <a:t>Coded-</a:t>
            </a:r>
            <a:r>
              <a:rPr lang="en-US" dirty="0" smtClean="0"/>
              <a:t>feedback.</a:t>
            </a:r>
            <a:endParaRPr lang="en-US" dirty="0" smtClean="0"/>
          </a:p>
          <a:p>
            <a:r>
              <a:rPr lang="en-US" dirty="0" smtClean="0"/>
              <a:t>Arbitrary </a:t>
            </a:r>
            <a:r>
              <a:rPr lang="en-US" dirty="0" smtClean="0"/>
              <a:t>delivery rates and </a:t>
            </a:r>
            <a:r>
              <a:rPr lang="en-US" dirty="0" smtClean="0"/>
              <a:t>correlations among the links.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Studying Intersession Network Coding.</a:t>
            </a:r>
          </a:p>
          <a:p>
            <a:r>
              <a:rPr lang="en-US" dirty="0" smtClean="0"/>
              <a:t>Studying</a:t>
            </a:r>
            <a:r>
              <a:rPr lang="en-US" dirty="0" smtClean="0"/>
              <a:t> </a:t>
            </a:r>
            <a:r>
              <a:rPr lang="en-US" dirty="0" smtClean="0"/>
              <a:t>the</a:t>
            </a:r>
            <a:r>
              <a:rPr lang="en-US" dirty="0" smtClean="0"/>
              <a:t> Multicast case MobiHoc’12.</a:t>
            </a:r>
          </a:p>
          <a:p>
            <a:r>
              <a:rPr lang="en-US" dirty="0" smtClean="0"/>
              <a:t>Inter-batch coding.</a:t>
            </a:r>
          </a:p>
          <a:p>
            <a:r>
              <a:rPr lang="en-US" dirty="0" smtClean="0"/>
              <a:t>The relationship between interference and correlations among the links.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Routing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35" y="1776594"/>
            <a:ext cx="4673600" cy="509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600" y="3111500"/>
            <a:ext cx="32385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4400"/>
              <a:t>Questions?</a:t>
            </a:r>
          </a:p>
        </p:txBody>
      </p:sp>
      <p:pic>
        <p:nvPicPr>
          <p:cNvPr id="892932" name="Picture 4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0" y="2362200"/>
            <a:ext cx="2205038" cy="240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Routing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05" y="1767512"/>
            <a:ext cx="4775200" cy="51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Routing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651000"/>
            <a:ext cx="4597400" cy="520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Scheduling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6" y="1873249"/>
            <a:ext cx="7839895" cy="410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Scheduling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996016"/>
            <a:ext cx="7789333" cy="4089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99" y="1981175"/>
            <a:ext cx="6142198" cy="3886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24" y="1721365"/>
            <a:ext cx="6195603" cy="3701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293</Words>
  <Application>Microsoft Macintosh PowerPoint</Application>
  <PresentationFormat>On-screen Show (4:3)</PresentationFormat>
  <Paragraphs>60</Paragraphs>
  <Slides>30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Universal Opportunistic Routing Scheme using Network Coding</vt:lpstr>
      <vt:lpstr>Enhancing the Performance of Wireless Networks</vt:lpstr>
      <vt:lpstr>Opportunistic Routing</vt:lpstr>
      <vt:lpstr>Opportunistic Routing </vt:lpstr>
      <vt:lpstr>Opportunistic Routing </vt:lpstr>
      <vt:lpstr>Global Scheduling</vt:lpstr>
      <vt:lpstr>Global Scheduling</vt:lpstr>
      <vt:lpstr>Network Coding</vt:lpstr>
      <vt:lpstr>Network Coding</vt:lpstr>
      <vt:lpstr>From Which &amp; How many to How many.</vt:lpstr>
      <vt:lpstr>How many packets should each node forward?</vt:lpstr>
      <vt:lpstr>Correlation example</vt:lpstr>
      <vt:lpstr>Cont.</vt:lpstr>
      <vt:lpstr>Settings</vt:lpstr>
      <vt:lpstr>Law of Diminishing Returns</vt:lpstr>
      <vt:lpstr>Formulation</vt:lpstr>
      <vt:lpstr>The Lagrange</vt:lpstr>
      <vt:lpstr>The Lagrange</vt:lpstr>
      <vt:lpstr>Distributed algorithm</vt:lpstr>
      <vt:lpstr>Virtual Queues Updates</vt:lpstr>
      <vt:lpstr>Practical problems</vt:lpstr>
      <vt:lpstr>Coded-feedback</vt:lpstr>
      <vt:lpstr>Deciding the packet to send</vt:lpstr>
      <vt:lpstr>Credit assignment</vt:lpstr>
      <vt:lpstr>Convergence</vt:lpstr>
      <vt:lpstr>Results</vt:lpstr>
      <vt:lpstr>Simulation on Large Topologies</vt:lpstr>
      <vt:lpstr>Conclusion</vt:lpstr>
      <vt:lpstr>Some Future Directions</vt:lpstr>
      <vt:lpstr>Thanks</vt:lpstr>
    </vt:vector>
  </TitlesOfParts>
  <Company>Temple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Network Coding Based Opportunistic Routing for Multicast</dc:title>
  <dc:creator>Abdallah Khreishah</dc:creator>
  <cp:lastModifiedBy>Abdallah Khreishah</cp:lastModifiedBy>
  <cp:revision>35</cp:revision>
  <dcterms:created xsi:type="dcterms:W3CDTF">2012-06-11T14:37:45Z</dcterms:created>
  <dcterms:modified xsi:type="dcterms:W3CDTF">2012-06-11T14:56:05Z</dcterms:modified>
</cp:coreProperties>
</file>