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61" r:id="rId18"/>
    <p:sldId id="274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01188-9F0C-43AE-A7B6-D0D063075F1A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25426-F123-4A26-B278-9E854D851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54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994DE0B-3885-49BB-9C16-1437C0400198}" type="datetimeFigureOut">
              <a:rPr lang="en-US"/>
              <a:pPr>
                <a:defRPr/>
              </a:pPr>
              <a:t>5/26/2014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51E4423-BB28-4816-B495-DC59B8AF8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379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1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E9E51A-8FAA-43B7-9FE9-D7D7353A34D2}" type="datetime1">
              <a:rPr lang="en-US" smtClean="0"/>
              <a:pPr>
                <a:defRPr/>
              </a:pPr>
              <a:t>5/26/2014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9B782D3-907C-4C79-84FF-98B9A3E67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3" name="Oval 32"/>
          <p:cNvSpPr/>
          <p:nvPr userDrawn="1"/>
        </p:nvSpPr>
        <p:spPr>
          <a:xfrm>
            <a:off x="1301639" y="1085983"/>
            <a:ext cx="15715" cy="15715"/>
          </a:xfrm>
          <a:prstGeom prst="ellipse">
            <a:avLst/>
          </a:prstGeom>
          <a:solidFill>
            <a:srgbClr val="2164B5">
              <a:alpha val="99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2AE11-0F4D-4D4D-A1EA-88B9785506DE}" type="datetime1">
              <a:rPr lang="en-US" smtClean="0"/>
              <a:pPr>
                <a:defRPr/>
              </a:pPr>
              <a:t>5/26/2014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92267-5D1F-4710-BE98-1C09F0F4F8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8574A-8B65-4595-8A5C-41C0D7249ED6}" type="datetime1">
              <a:rPr lang="en-US" smtClean="0"/>
              <a:pPr>
                <a:defRPr/>
              </a:pPr>
              <a:t>5/26/2014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600200"/>
            <a:ext cx="1295400" cy="990600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90671DA-9AEB-457E-B87A-38F861B99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BAE7949-D4A6-442D-BDA2-E4DEB7BD2472}" type="datetime1">
              <a:rPr lang="en-US" smtClean="0"/>
              <a:pPr>
                <a:defRPr/>
              </a:pPr>
              <a:t>5/26/2014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9BB8DFA-CE6A-45E5-B508-4FF4DE13A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AFBF5-31F7-4AC5-B8BF-08A147B40308}" type="datetime1">
              <a:rPr lang="en-US" smtClean="0"/>
              <a:pPr>
                <a:defRPr/>
              </a:pPr>
              <a:t>5/26/2014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6476D-7E7B-42FD-BEA2-04029A345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ACF10-0E19-4160-BFD3-28A2A471BC26}" type="datetime1">
              <a:rPr lang="en-US" smtClean="0"/>
              <a:pPr>
                <a:defRPr/>
              </a:pPr>
              <a:t>5/26/2014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30982C1-B2C2-4232-AA65-C45717071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2C1BBF-50D5-46A1-9F2E-67ABAEA7A125}" type="datetime1">
              <a:rPr lang="en-US" smtClean="0"/>
              <a:pPr>
                <a:defRPr/>
              </a:pPr>
              <a:t>5/26/2014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1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7"/>
            <a:ext cx="533400" cy="244475"/>
          </a:xfrm>
          <a:prstGeom prst="rect">
            <a:avLst/>
          </a:prstGeom>
          <a:solidFill>
            <a:schemeClr val="accent1"/>
          </a:solidFill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2F3CBC-24E3-4683-B67C-EBFC80E400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3" r:id="rId2"/>
    <p:sldLayoutId id="2147483708" r:id="rId3"/>
    <p:sldLayoutId id="2147483709" r:id="rId4"/>
    <p:sldLayoutId id="2147483704" r:id="rId5"/>
    <p:sldLayoutId id="2147483711" r:id="rId6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1B587C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4E8542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2F5D44-1F0F-4019-BD68-EACAB84BCA08}" type="datetime1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5/26/2014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1539875"/>
            <a:ext cx="8534400" cy="1508125"/>
          </a:xfrm>
        </p:spPr>
        <p:txBody>
          <a:bodyPr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Auditing Cloud Service Level Agreement on VM CPU Speed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B782D3-907C-4C79-84FF-98B9A3E678B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14400" y="3505200"/>
            <a:ext cx="7620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Ryan </a:t>
            </a:r>
            <a:r>
              <a:rPr lang="en-US" sz="2400" dirty="0" err="1">
                <a:solidFill>
                  <a:schemeClr val="bg1"/>
                </a:solidFill>
              </a:rPr>
              <a:t>Houlihan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Xiaojiang</a:t>
            </a:r>
            <a:r>
              <a:rPr lang="en-US" sz="2400" dirty="0">
                <a:solidFill>
                  <a:schemeClr val="bg1"/>
                </a:solidFill>
              </a:rPr>
              <a:t> Du, Chiu C. Tan, </a:t>
            </a:r>
            <a:r>
              <a:rPr lang="en-US" sz="2400" dirty="0" err="1">
                <a:solidFill>
                  <a:schemeClr val="bg1"/>
                </a:solidFill>
              </a:rPr>
              <a:t>Jie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Wu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</a:rPr>
              <a:t>Temple University</a:t>
            </a:r>
          </a:p>
          <a:p>
            <a:pPr algn="r"/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en-US" sz="2400" dirty="0">
                <a:solidFill>
                  <a:schemeClr val="bg1"/>
                </a:solidFill>
              </a:rPr>
              <a:t>Mohsen </a:t>
            </a:r>
            <a:r>
              <a:rPr lang="en-US" sz="2400" dirty="0" err="1" smtClean="0">
                <a:solidFill>
                  <a:schemeClr val="bg1"/>
                </a:solidFill>
              </a:rPr>
              <a:t>Guizani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r"/>
            <a:r>
              <a:rPr lang="en-US" dirty="0">
                <a:solidFill>
                  <a:schemeClr val="bg1"/>
                </a:solidFill>
              </a:rPr>
              <a:t>Qatar University</a:t>
            </a:r>
          </a:p>
        </p:txBody>
      </p:sp>
    </p:spTree>
    <p:extLst>
      <p:ext uri="{BB962C8B-B14F-4D97-AF65-F5344CB8AC3E}">
        <p14:creationId xmlns:p14="http://schemas.microsoft.com/office/powerpoint/2010/main" val="345108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sz="27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Auditing Test Execution </a:t>
                </a:r>
                <a:r>
                  <a:rPr lang="en-US" altLang="zh-CN" sz="27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(on </a:t>
                </a:r>
                <a:r>
                  <a:rPr lang="en-US" altLang="zh-CN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cloud VM):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Output signal to terminal that multiplication will begin and record the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zh-CN" sz="2000" b="0" i="1" smtClean="0">
                            <a:latin typeface="Cambria Math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altLang="zh-CN" sz="2000" b="0" i="1" smtClean="0">
                            <a:latin typeface="Cambria Math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CN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Perform a matrix multiplication where C = A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Record the elapsed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  <a:cs typeface="Arial" panose="020B0604020202020204" pitchFamily="34" charset="0"/>
                          </a:rPr>
                          <m:t>𝑒</m:t>
                        </m:r>
                      </m:e>
                      <m:sub>
                        <m:r>
                          <a:rPr lang="en-US" sz="2000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zh-CN" sz="2000" i="1">
                            <a:latin typeface="Cambria Math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altLang="zh-CN" sz="2000" i="1">
                            <a:latin typeface="Cambria Math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output to the terminal that the multiplication has ended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Compute the SHA-1 hash of the resulting matrix C, represented as SHA-1[C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].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Output the time to compute the matrix multiplication,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Arial" panose="020B0604020202020204" pitchFamily="34" charset="0"/>
                          </a:rPr>
                          <m:t>𝑒</m:t>
                        </m:r>
                      </m:e>
                      <m:sub>
                        <m:r>
                          <a:rPr lang="en-US" sz="2000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zh-CN" sz="2000" i="1">
                            <a:latin typeface="Cambria Math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altLang="zh-CN" sz="2000" i="1">
                            <a:latin typeface="Cambria Math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SHA-1[C] to the terminal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Shift each element of matrix A and B by one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Repeat the previous steps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en-US" altLang="zh-CN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more times where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equal to the current transpose matrix multiplication being performed.</a:t>
                </a:r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374" t="-1085" r="-823" b="-69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60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Auditing Test Execution </a:t>
                </a:r>
                <a:r>
                  <a:rPr lang="en-US" altLang="zh-CN" dirty="0">
                    <a:latin typeface="Arial" panose="020B0604020202020204" pitchFamily="34" charset="0"/>
                    <a:cs typeface="Arial" panose="020B0604020202020204" pitchFamily="34" charset="0"/>
                  </a:rPr>
                  <a:t>(on the TPA VM)</a:t>
                </a:r>
                <a:r>
                  <a:rPr lang="en-US" altLang="zh-CN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altLang="zh-CN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Record the time, T.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Initialize and execute the auditing test on the cloud VM.</a:t>
                </a:r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Watch the output from the cloud VM terminal. Compute the time elapsed between the signal that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multiplication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has started and the signal that the multiplication has ended,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Arial" panose="020B0604020202020204" pitchFamily="34" charset="0"/>
                          </a:rPr>
                          <m:t>𝑒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altLang="zh-CN" sz="2000" i="1">
                            <a:latin typeface="Cambria Math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altLang="zh-CN" sz="2000" i="1">
                            <a:latin typeface="Cambria Math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Also record the hash value, SHA-1[C], and the execution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  <a:cs typeface="Arial" panose="020B0604020202020204" pitchFamily="34" charset="0"/>
                          </a:rPr>
                          <m:t>𝑒</m:t>
                        </m:r>
                      </m:e>
                      <m:sub>
                        <m:r>
                          <a:rPr lang="en-US" sz="2000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zh-CN" sz="2000" i="1">
                            <a:latin typeface="Cambria Math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altLang="zh-CN" sz="2000" i="1">
                            <a:latin typeface="Cambria Math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  <m:r>
                      <a:rPr lang="en-US" altLang="zh-CN" sz="2000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as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reported by the cloud VM.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Record the elapsed time, E, for the entire execution of the test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449" t="-1357" r="-1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4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Verification </a:t>
                </a:r>
                <a:r>
                  <a:rPr lang="en-US" altLang="zh-CN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(Communication overhead can be neglected):</a:t>
                </a:r>
                <a:endParaRPr lang="en-US" altLang="zh-CN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Sum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up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  <a:cs typeface="Arial" panose="020B0604020202020204" pitchFamily="34" charset="0"/>
                          </a:rPr>
                          <m:t>𝑒</m:t>
                        </m:r>
                      </m:e>
                      <m:sub>
                        <m:r>
                          <a:rPr lang="en-US" sz="2800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zh-CN" sz="2800" i="1">
                            <a:latin typeface="Cambria Math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altLang="zh-CN" sz="2800" i="1">
                            <a:latin typeface="Cambria Math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value,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b="0" i="1" smtClean="0">
                            <a:latin typeface="Cambria Math"/>
                            <a:cs typeface="Arial" panose="020B0604020202020204" pitchFamily="34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  <a:cs typeface="Arial" panose="020B0604020202020204" pitchFamily="34" charset="0"/>
                          </a:rPr>
                          <m:t>𝑋</m:t>
                        </m:r>
                      </m:sup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altLang="zh-CN" sz="2800" i="1">
                                <a:latin typeface="Cambria Math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zh-CN" sz="2800" i="1">
                                <a:latin typeface="Cambria Math"/>
                                <a:cs typeface="Arial" panose="020B0604020202020204" pitchFamily="34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all tests run on the cloud VM.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And compare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this to the value of 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we take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i="1">
                            <a:latin typeface="Cambria Math"/>
                            <a:cs typeface="Arial" panose="020B0604020202020204" pitchFamily="34" charset="0"/>
                          </a:rPr>
                          <m:t>𝑖</m:t>
                        </m:r>
                      </m:sub>
                      <m:sup>
                        <m:r>
                          <a:rPr lang="en-US" i="1">
                            <a:latin typeface="Cambria Math"/>
                            <a:cs typeface="Arial" panose="020B0604020202020204" pitchFamily="34" charset="0"/>
                          </a:rPr>
                          <m:t>𝑋</m:t>
                        </m:r>
                      </m:sup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1</m:t>
                            </m:r>
                            <m:r>
                              <a:rPr lang="en-US" altLang="zh-CN" sz="2400" i="1">
                                <a:latin typeface="Cambria Math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zh-CN" sz="2400" i="1">
                                <a:latin typeface="Cambria Math"/>
                                <a:cs typeface="Arial" panose="020B0604020202020204" pitchFamily="34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compare it to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i="1">
                            <a:latin typeface="Cambria Math"/>
                            <a:cs typeface="Arial" panose="020B0604020202020204" pitchFamily="34" charset="0"/>
                          </a:rPr>
                          <m:t>𝑖</m:t>
                        </m:r>
                      </m:sub>
                      <m:sup>
                        <m:r>
                          <a:rPr lang="en-US" i="1">
                            <a:latin typeface="Cambria Math"/>
                            <a:cs typeface="Arial" panose="020B0604020202020204" pitchFamily="34" charset="0"/>
                          </a:rPr>
                          <m:t>𝑋</m:t>
                        </m:r>
                      </m:sup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altLang="zh-CN" sz="2400" i="1">
                                <a:latin typeface="Cambria Math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zh-CN" sz="2400" i="1">
                                <a:latin typeface="Cambria Math"/>
                                <a:cs typeface="Arial" panose="020B0604020202020204" pitchFamily="34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altLang="zh-CN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he hash of the resulting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matrix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 </a:t>
                </a:r>
                <a:r>
                  <a:rPr lang="en-US" altLang="zh-CN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SHA-1[C]</a:t>
                </a:r>
                <a:r>
                  <a:rPr lang="en-US" altLang="zh-CN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from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tests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on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the TPA’s VM should match the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SHA-1[C]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values produced on the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cloud.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449" t="-1357" r="-1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15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Testing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Ubuntu Server 12.04 LST with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DOM-0 Hypervisor 4.1 x64.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 Gigs of ram and a Intel Q6600 Quad Core processor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VM used was given one processor with a clock of 1.0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Ghz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as well as 1 Gigabyte of RAM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1000x1000 matrix 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doubles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15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Testing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36" y="2362200"/>
            <a:ext cx="9078979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579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Testing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6713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average time to run a single transpose matrix multiplication based on the percent cheating (100%-CPU Cap %). As the % cheating increases the average run time increases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linerealy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as expected.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169952"/>
            <a:ext cx="3886200" cy="2782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066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Testing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6713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average time to run a single transpose matrix multiplication based on the percent cheating (100%-CPU Cap %) and the % time the cheating lasts. As the % cheating or the % time of cheating increases the average run time increases as expected.</a:t>
            </a:r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098834"/>
            <a:ext cx="3962400" cy="2854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581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[1] H. Zhang, L. Ye, J. Shi, X. Du. “</a:t>
            </a:r>
            <a:r>
              <a:rPr lang="en-US" altLang="zh-CN" sz="1200" dirty="0" err="1">
                <a:latin typeface="Arial" panose="020B0604020202020204" pitchFamily="34" charset="0"/>
                <a:cs typeface="Arial" panose="020B0604020202020204" pitchFamily="34" charset="0"/>
              </a:rPr>
              <a:t>Veriﬁng</a:t>
            </a: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 Cloud Service-Level Agreement By a Third-Party Auditor,” Security and Communication Networks, 2013</a:t>
            </a:r>
            <a:r>
              <a:rPr lang="en-US" altLang="zh-CN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[2] L. Ye, H. Zhang, J. Shi, X. Du. “Verifying Cloud Service Level Agreement,” Proceedings of IEEE Global Communications Conference (GLOBECOM), pp. 777-782, </a:t>
            </a:r>
            <a:r>
              <a:rPr lang="en-US" altLang="zh-CN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2012</a:t>
            </a:r>
          </a:p>
          <a:p>
            <a:pPr marL="0" indent="0">
              <a:buNone/>
            </a:pP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[3] Trusted Computing Group. TPM speciﬁcations version 1.2. https://www.trustedcomputinggroup.org/downloads/speciﬁcations/tpm, July 2005</a:t>
            </a:r>
            <a:r>
              <a:rPr lang="en-US" altLang="zh-CN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altLang="zh-CN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[4</a:t>
            </a: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] A. M. </a:t>
            </a:r>
            <a:r>
              <a:rPr lang="en-US" altLang="zh-CN" sz="1200" dirty="0" err="1">
                <a:latin typeface="Arial" panose="020B0604020202020204" pitchFamily="34" charset="0"/>
                <a:cs typeface="Arial" panose="020B0604020202020204" pitchFamily="34" charset="0"/>
              </a:rPr>
              <a:t>Azab</a:t>
            </a: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, P. </a:t>
            </a:r>
            <a:r>
              <a:rPr lang="en-US" altLang="zh-CN" sz="12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, Z. Wang, X. Jiang, X. Zhang, N. C. </a:t>
            </a:r>
            <a:r>
              <a:rPr lang="en-US" altLang="zh-CN" sz="1200" dirty="0" err="1">
                <a:latin typeface="Arial" panose="020B0604020202020204" pitchFamily="34" charset="0"/>
                <a:cs typeface="Arial" panose="020B0604020202020204" pitchFamily="34" charset="0"/>
              </a:rPr>
              <a:t>Skalsky</a:t>
            </a: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. “</a:t>
            </a:r>
            <a:r>
              <a:rPr lang="en-US" altLang="zh-CN" sz="1200" dirty="0" err="1">
                <a:latin typeface="Arial" panose="020B0604020202020204" pitchFamily="34" charset="0"/>
                <a:cs typeface="Arial" panose="020B0604020202020204" pitchFamily="34" charset="0"/>
              </a:rPr>
              <a:t>HyperSentry</a:t>
            </a: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: Enabling Stealthy In-context Measurement of Hypervisor Integrity.” Proc. of the 17th ACM Conference on Computer and Communications Security, pp. 38-49, 2010</a:t>
            </a:r>
            <a:r>
              <a:rPr lang="en-US" altLang="zh-CN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[5] Department of Commerce National Institute of Standards and Technology. Secure Hash Signature Standard (SHS) (FIPS PUB 180-2). February 2004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22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The End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66713" lvl="1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6713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14599" y="2286000"/>
            <a:ext cx="399340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Thank You</a:t>
            </a:r>
          </a:p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Q</a:t>
            </a:r>
            <a:r>
              <a:rPr lang="en-US" altLang="zh-CN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&amp;A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096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Service Level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Agreement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SLA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a contract formed between a cloud service provider (CSP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and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user which speciﬁes,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measurable terms, what resources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CSP will provide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user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. (e.g.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CPU speed, storage size, network bandwidth)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64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 Cont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CSP is a proﬁt driven enterprise, there is a great incentive for the CSP to cheat on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SLA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CSP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can not guarantee to audit the SLA and to verify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 the SLA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being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29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Introduction Cont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Third Party Auditor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TPA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[1][2]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is a framework that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highly beneﬁcial for three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reasons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Highly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ﬂexible 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scalable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easily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extended to cover a variety of metrics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(e.g.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memory allocation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CPU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usage.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Support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testing for multiple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users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increase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accuracy of the cloud testing.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Remove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auditing and veriﬁcation burden from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user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29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Develop a novel algorithm for auditing CPU allocation using a TPA framework to verify the SLA is met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real experiments to demonstrate the effectiveness of our algorithm for detecting CSP cheating on the SLA metric of CPU speed.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29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Threat Model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- CSP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CSP has complete control over all its own resources which include physical machines, VMs, hypervisor, etc.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CSP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able to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access and modify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any data held on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VM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(e.g. timestamp)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CSP will only perform cheating if the beneﬁt is greater than the cost.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02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Threat Model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- TPA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TPA can be trusted by the user to properly carry out the auditing functions while auditing the CSP and verifying the SLA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TPA can obtain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hypervisor source code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from CSP to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ensure that it does not exhibit malicious behavior.</a:t>
            </a:r>
            <a:endParaRPr lang="en-US" altLang="zh-CN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TPA must be able to ensure the integrity of the hypervisor. This is provided by Trusted Platform Group (TCG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[3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]. The framework for ensuring hypervisor integrity is provided by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Hypersentry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].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Communication time between the cloud system and the TPA is 200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or less.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92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Auditing Test Requirement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Run generic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computational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easily detected as an audit.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Perform redundant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time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recording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: able to detect the modification of input/output by the cloud system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Assure the execution of computational task: compute the SHA-1 hash [5] of a </a:t>
            </a:r>
            <a:r>
              <a:rPr lang="en-US" altLang="zh-CN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NxN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 matrix.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93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Initialization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VM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mirroring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: create a VM on auditing system that mirrors the specifications of the one on the cloud system.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NxN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matrix creation 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upload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: create two </a:t>
            </a:r>
            <a:r>
              <a:rPr lang="en-US" altLang="zh-CN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NxN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 matrices for multiplication on the TPA, then upload onto the VM on the cloud</a:t>
            </a:r>
            <a:r>
              <a:rPr lang="zh-CN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system.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7D5C-3A0F-41D0-8718-5AFDC79A8583}" type="datetime1">
              <a:rPr lang="en-US" smtClean="0"/>
              <a:pPr>
                <a:defRPr/>
              </a:pPr>
              <a:t>5/26/2014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A92267-5D1F-4710-BE98-1C09F0F4F81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12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824</TotalTime>
  <Words>955</Words>
  <Application>Microsoft Office PowerPoint</Application>
  <PresentationFormat>On-screen Show (4:3)</PresentationFormat>
  <Paragraphs>132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华文仿宋</vt:lpstr>
      <vt:lpstr>Arial</vt:lpstr>
      <vt:lpstr>Calibri</vt:lpstr>
      <vt:lpstr>Cambria Math</vt:lpstr>
      <vt:lpstr>Tw Cen MT</vt:lpstr>
      <vt:lpstr>Wingdings</vt:lpstr>
      <vt:lpstr>Wingdings 2</vt:lpstr>
      <vt:lpstr>Median</vt:lpstr>
      <vt:lpstr>PowerPoint Presentation</vt:lpstr>
      <vt:lpstr>Introduction</vt:lpstr>
      <vt:lpstr>Introduction Cont.</vt:lpstr>
      <vt:lpstr>Introduction Cont.</vt:lpstr>
      <vt:lpstr>Contributions</vt:lpstr>
      <vt:lpstr>Threat Model - CSP</vt:lpstr>
      <vt:lpstr>Threat Model - TPA</vt:lpstr>
      <vt:lpstr>Auditing Test Requirement</vt:lpstr>
      <vt:lpstr>Implementation</vt:lpstr>
      <vt:lpstr>Implementation</vt:lpstr>
      <vt:lpstr>Implementation</vt:lpstr>
      <vt:lpstr>Implementation</vt:lpstr>
      <vt:lpstr>Testing</vt:lpstr>
      <vt:lpstr>Testing</vt:lpstr>
      <vt:lpstr>Testing</vt:lpstr>
      <vt:lpstr>Testing</vt:lpstr>
      <vt:lpstr>References</vt:lpstr>
      <vt:lpstr>The 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Ardian Umam</dc:creator>
  <cp:lastModifiedBy>DU</cp:lastModifiedBy>
  <cp:revision>83</cp:revision>
  <dcterms:created xsi:type="dcterms:W3CDTF">2010-10-12T00:50:44Z</dcterms:created>
  <dcterms:modified xsi:type="dcterms:W3CDTF">2014-05-26T01:36:17Z</dcterms:modified>
</cp:coreProperties>
</file>