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8"/>
  </p:notesMasterIdLst>
  <p:handoutMasterIdLst>
    <p:handoutMasterId r:id="rId69"/>
  </p:handoutMasterIdLst>
  <p:sldIdLst>
    <p:sldId id="256" r:id="rId2"/>
    <p:sldId id="426" r:id="rId3"/>
    <p:sldId id="349" r:id="rId4"/>
    <p:sldId id="414" r:id="rId5"/>
    <p:sldId id="339" r:id="rId6"/>
    <p:sldId id="340" r:id="rId7"/>
    <p:sldId id="370" r:id="rId8"/>
    <p:sldId id="369" r:id="rId9"/>
    <p:sldId id="345" r:id="rId10"/>
    <p:sldId id="346" r:id="rId11"/>
    <p:sldId id="362" r:id="rId12"/>
    <p:sldId id="348" r:id="rId13"/>
    <p:sldId id="347" r:id="rId14"/>
    <p:sldId id="410" r:id="rId15"/>
    <p:sldId id="415" r:id="rId16"/>
    <p:sldId id="391" r:id="rId17"/>
    <p:sldId id="392" r:id="rId18"/>
    <p:sldId id="393" r:id="rId19"/>
    <p:sldId id="394" r:id="rId20"/>
    <p:sldId id="396" r:id="rId21"/>
    <p:sldId id="397" r:id="rId22"/>
    <p:sldId id="408" r:id="rId23"/>
    <p:sldId id="398" r:id="rId24"/>
    <p:sldId id="399" r:id="rId25"/>
    <p:sldId id="400" r:id="rId26"/>
    <p:sldId id="401" r:id="rId27"/>
    <p:sldId id="402" r:id="rId28"/>
    <p:sldId id="403" r:id="rId29"/>
    <p:sldId id="404" r:id="rId30"/>
    <p:sldId id="405" r:id="rId31"/>
    <p:sldId id="406" r:id="rId32"/>
    <p:sldId id="407" r:id="rId33"/>
    <p:sldId id="416" r:id="rId34"/>
    <p:sldId id="380" r:id="rId35"/>
    <p:sldId id="374" r:id="rId36"/>
    <p:sldId id="376" r:id="rId37"/>
    <p:sldId id="377" r:id="rId38"/>
    <p:sldId id="314" r:id="rId39"/>
    <p:sldId id="316" r:id="rId40"/>
    <p:sldId id="317" r:id="rId41"/>
    <p:sldId id="315" r:id="rId42"/>
    <p:sldId id="325" r:id="rId43"/>
    <p:sldId id="326" r:id="rId44"/>
    <p:sldId id="327" r:id="rId45"/>
    <p:sldId id="328" r:id="rId46"/>
    <p:sldId id="351" r:id="rId47"/>
    <p:sldId id="419" r:id="rId48"/>
    <p:sldId id="336" r:id="rId49"/>
    <p:sldId id="411" r:id="rId50"/>
    <p:sldId id="412" r:id="rId51"/>
    <p:sldId id="329" r:id="rId52"/>
    <p:sldId id="330" r:id="rId53"/>
    <p:sldId id="331" r:id="rId54"/>
    <p:sldId id="332" r:id="rId55"/>
    <p:sldId id="333" r:id="rId56"/>
    <p:sldId id="334" r:id="rId57"/>
    <p:sldId id="344" r:id="rId58"/>
    <p:sldId id="424" r:id="rId59"/>
    <p:sldId id="342" r:id="rId60"/>
    <p:sldId id="413" r:id="rId61"/>
    <p:sldId id="418" r:id="rId62"/>
    <p:sldId id="420" r:id="rId63"/>
    <p:sldId id="366" r:id="rId64"/>
    <p:sldId id="421" r:id="rId65"/>
    <p:sldId id="422" r:id="rId66"/>
    <p:sldId id="423" r:id="rId6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02" autoAdjust="0"/>
    <p:restoredTop sz="92540" autoAdjust="0"/>
  </p:normalViewPr>
  <p:slideViewPr>
    <p:cSldViewPr>
      <p:cViewPr>
        <p:scale>
          <a:sx n="70" d="100"/>
          <a:sy n="70" d="100"/>
        </p:scale>
        <p:origin x="-4794" y="-2352"/>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image" Target="../media/image132.wmf"/><Relationship Id="rId1" Type="http://schemas.openxmlformats.org/officeDocument/2006/relationships/image" Target="../media/image131.wmf"/><Relationship Id="rId6" Type="http://schemas.openxmlformats.org/officeDocument/2006/relationships/image" Target="../media/image136.wmf"/><Relationship Id="rId5" Type="http://schemas.openxmlformats.org/officeDocument/2006/relationships/image" Target="../media/image135.wmf"/><Relationship Id="rId4" Type="http://schemas.openxmlformats.org/officeDocument/2006/relationships/image" Target="../media/image1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BF876B9-E689-4263-9645-B4E08720F236}" type="datetimeFigureOut">
              <a:rPr lang="en-US" smtClean="0"/>
              <a:pPr/>
              <a:t>8/20/2013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0310B00-CBC8-4245-88F7-CF97A8FD2E63}" type="slidenum">
              <a:rPr lang="en-US" smtClean="0"/>
              <a:pPr/>
              <a:t>‹#›</a:t>
            </a:fld>
            <a:endParaRPr lang="en-US"/>
          </a:p>
        </p:txBody>
      </p:sp>
    </p:spTree>
    <p:extLst>
      <p:ext uri="{BB962C8B-B14F-4D97-AF65-F5344CB8AC3E}">
        <p14:creationId xmlns:p14="http://schemas.microsoft.com/office/powerpoint/2010/main" val="434185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739D0A9-CA4D-453B-A8EC-8F6CA22FEA94}" type="datetimeFigureOut">
              <a:rPr lang="en-US" smtClean="0"/>
              <a:pPr/>
              <a:t>8/20/2013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D8D8069-22C7-4545-B15D-8659D29D72D0}" type="slidenum">
              <a:rPr lang="en-US" smtClean="0"/>
              <a:pPr/>
              <a:t>‹#›</a:t>
            </a:fld>
            <a:endParaRPr lang="en-US"/>
          </a:p>
        </p:txBody>
      </p:sp>
    </p:spTree>
    <p:extLst>
      <p:ext uri="{BB962C8B-B14F-4D97-AF65-F5344CB8AC3E}">
        <p14:creationId xmlns:p14="http://schemas.microsoft.com/office/powerpoint/2010/main" val="2070637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8D8069-22C7-4545-B15D-8659D29D72D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of the mentioned methods assume binary errors in the packets, which</a:t>
            </a:r>
            <a:r>
              <a:rPr lang="en-US" baseline="0" dirty="0" smtClean="0"/>
              <a:t> means each packet will be received error-free or totally corrupted. However, the errors in reality are not binary.  It means that even in the case of failures, some parts of the packets might be received correctly.</a:t>
            </a:r>
          </a:p>
          <a:p>
            <a:endParaRPr lang="en-US" baseline="0" dirty="0" smtClean="0"/>
          </a:p>
          <a:p>
            <a:r>
              <a:rPr lang="en-US" dirty="0"/>
              <a:t>In the case of numeric data, e.g., the captured information by sensor nodes, the importance of the data (numbers) decreases from the left (most significant bit) to the right (less significant bit). Therefore, any mechanism that addresses numeric data transmissions in </a:t>
            </a:r>
            <a:r>
              <a:rPr lang="en-US" dirty="0" err="1"/>
              <a:t>lossy</a:t>
            </a:r>
            <a:r>
              <a:rPr lang="en-US" dirty="0"/>
              <a:t> environment should consider the weights of the bits.</a:t>
            </a:r>
          </a:p>
          <a:p>
            <a:endParaRPr lang="en-US" dirty="0"/>
          </a:p>
          <a:p>
            <a:r>
              <a:rPr lang="en-US" dirty="0"/>
              <a:t>For example the figure shows the Binary Coded Decimal (BCD) representation of number 8529, in which every number (0-9)  is represented with 4 binary digits.  In this number, 8 is more important to be received correctly than the other numbers,  and 9 is the less important one.</a:t>
            </a:r>
          </a:p>
          <a:p>
            <a:endParaRPr lang="en-US" dirty="0"/>
          </a:p>
          <a:p>
            <a:r>
              <a:rPr lang="en-US" baseline="0" dirty="0" smtClean="0"/>
              <a:t>We have two choices: </a:t>
            </a:r>
          </a:p>
          <a:p>
            <a:pPr marL="232943" indent="-232943">
              <a:buAutoNum type="arabicPeriod"/>
            </a:pPr>
            <a:r>
              <a:rPr lang="en-US" baseline="0" dirty="0" smtClean="0"/>
              <a:t>Providing 100% reliability. </a:t>
            </a:r>
          </a:p>
          <a:p>
            <a:pPr marL="232943" indent="-232943">
              <a:buAutoNum type="arabicPeriod"/>
            </a:pPr>
            <a:r>
              <a:rPr lang="en-US" baseline="0" dirty="0" smtClean="0"/>
              <a:t>With a given number of transmissions, trying to increase the gain of the destination nodes.  </a:t>
            </a:r>
          </a:p>
        </p:txBody>
      </p:sp>
      <p:sp>
        <p:nvSpPr>
          <p:cNvPr id="4" name="Slide Number Placeholder 3"/>
          <p:cNvSpPr>
            <a:spLocks noGrp="1"/>
          </p:cNvSpPr>
          <p:nvPr>
            <p:ph type="sldNum" sz="quarter" idx="10"/>
          </p:nvPr>
        </p:nvSpPr>
        <p:spPr/>
        <p:txBody>
          <a:bodyPr/>
          <a:lstStyle/>
          <a:p>
            <a:fld id="{AD8D8069-22C7-4545-B15D-8659D29D72D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refer</a:t>
            </a:r>
            <a:r>
              <a:rPr lang="en-US" baseline="0" dirty="0" smtClean="0"/>
              <a:t> to a set of bits as symbols. </a:t>
            </a:r>
            <a:r>
              <a:rPr lang="en-US" dirty="0" smtClean="0"/>
              <a:t>Consider</a:t>
            </a:r>
            <a:r>
              <a:rPr lang="en-US" baseline="0" dirty="0" smtClean="0"/>
              <a:t> a packet with two symbols. Assume that the weight (importance) of symbol s1 and s2 are 2 and 1, respectively. Also, the error rate of the link is 0.6.</a:t>
            </a:r>
          </a:p>
          <a:p>
            <a:endParaRPr lang="en-US" baseline="0" dirty="0" smtClean="0"/>
          </a:p>
          <a:p>
            <a:r>
              <a:rPr lang="en-US" baseline="0" dirty="0" smtClean="0"/>
              <a:t>We show the number of times we transmit s1 and s2 as x1 and x2. The probability of receiving the first symbol correctly is (1-p^x1). Therefore the utility function is…..</a:t>
            </a:r>
          </a:p>
          <a:p>
            <a:endParaRPr lang="en-US" baseline="0" dirty="0" smtClean="0"/>
          </a:p>
          <a:p>
            <a:r>
              <a:rPr lang="en-US" baseline="0" dirty="0" smtClean="0"/>
              <a:t>With 2 symbol transmissions there are 3 cases that are shown in the left table. We computed the utility for each case. The table shows that in this case assigning both of the transmissions to the first symbol is more efficient.</a:t>
            </a:r>
          </a:p>
          <a:p>
            <a:endParaRPr lang="en-US" baseline="0" dirty="0" smtClean="0"/>
          </a:p>
          <a:p>
            <a:r>
              <a:rPr lang="en-US" baseline="0" dirty="0" smtClean="0"/>
              <a:t>The right table shows the possible cases with 3 transmissions. Assigning 2 transmissions to the first symbol and 1 to the second symbol, which is less important, is the optimal solution.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Setting:  </a:t>
            </a:r>
            <a:r>
              <a:rPr lang="en-US" dirty="0" smtClean="0">
                <a:latin typeface="Times New Roman" pitchFamily="18" charset="0"/>
                <a:cs typeface="Times New Roman" pitchFamily="18" charset="0"/>
              </a:rPr>
              <a:t>One-hop network, the links are </a:t>
            </a:r>
            <a:r>
              <a:rPr lang="en-US" dirty="0" err="1" smtClean="0">
                <a:latin typeface="Times New Roman" pitchFamily="18" charset="0"/>
                <a:cs typeface="Times New Roman" pitchFamily="18" charset="0"/>
              </a:rPr>
              <a:t>lossy</a:t>
            </a:r>
            <a:r>
              <a:rPr lang="en-US" baseline="0" dirty="0" smtClean="0">
                <a:latin typeface="Times New Roman" pitchFamily="18" charset="0"/>
                <a:cs typeface="Times New Roman" pitchFamily="18" charset="0"/>
              </a:rPr>
              <a:t> and independent. </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t slots are assigned to each packet, which is sufficient to transmit t symbols.</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Weight (importance) of </a:t>
            </a:r>
            <a:r>
              <a:rPr lang="en-US" baseline="0" dirty="0" err="1" smtClean="0">
                <a:latin typeface="Times New Roman" pitchFamily="18" charset="0"/>
                <a:cs typeface="Times New Roman" pitchFamily="18" charset="0"/>
              </a:rPr>
              <a:t>si</a:t>
            </a:r>
            <a:r>
              <a:rPr lang="en-US" baseline="0" dirty="0" smtClean="0">
                <a:latin typeface="Times New Roman" pitchFamily="18" charset="0"/>
                <a:cs typeface="Times New Roman" pitchFamily="18" charset="0"/>
              </a:rPr>
              <a:t>&gt; i+1 </a:t>
            </a:r>
          </a:p>
          <a:p>
            <a:endParaRPr lang="en-US" baseline="0" dirty="0" smtClean="0">
              <a:latin typeface="Times New Roman" pitchFamily="18" charset="0"/>
              <a:cs typeface="Times New Roman" pitchFamily="18" charset="0"/>
            </a:endParaRPr>
          </a:p>
          <a:p>
            <a:pPr defTabSz="931774">
              <a:defRPr/>
            </a:pPr>
            <a:r>
              <a:rPr lang="en-US" u="sng" dirty="0" smtClean="0">
                <a:latin typeface="Times New Roman" pitchFamily="18" charset="0"/>
                <a:cs typeface="Times New Roman" pitchFamily="18" charset="0"/>
              </a:rPr>
              <a:t>Objective</a:t>
            </a:r>
            <a:r>
              <a:rPr lang="en-US" dirty="0" smtClean="0">
                <a:latin typeface="Times New Roman" pitchFamily="18" charset="0"/>
                <a:cs typeface="Times New Roman" pitchFamily="18" charset="0"/>
              </a:rPr>
              <a:t>: maximizing the total weight of the received symbols</a:t>
            </a:r>
          </a:p>
          <a:p>
            <a:endParaRPr lang="en-US"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Intuition: for different number of transmissions we draw the plot of optimal distribution for a packet with 2 symbols.</a:t>
            </a:r>
          </a:p>
          <a:p>
            <a:endParaRPr lang="en-US" dirty="0" smtClean="0"/>
          </a:p>
          <a:p>
            <a:r>
              <a:rPr lang="en-US" dirty="0" smtClean="0"/>
              <a:t>The plot shows that before a specific point, which</a:t>
            </a:r>
            <a:r>
              <a:rPr lang="en-US" baseline="0" dirty="0" smtClean="0"/>
              <a:t> we refer to it as saturation point, all of the transmissions should be assigned to s1.  For example if t is equal to 3, all of the transmissions should be assigned to s1.</a:t>
            </a:r>
          </a:p>
          <a:p>
            <a:endParaRPr lang="en-US" baseline="0" dirty="0" smtClean="0"/>
          </a:p>
          <a:p>
            <a:r>
              <a:rPr lang="en-US" baseline="0" dirty="0" smtClean="0"/>
              <a:t>After the saturation point, the remaining transmissions should be distributed between s1 and s2 in a round-robin pattern.</a:t>
            </a:r>
          </a:p>
          <a:p>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lide Image Placeholder 1"/>
          <p:cNvSpPr>
            <a:spLocks noGrp="1" noRot="1" noChangeAspect="1" noTextEdit="1"/>
          </p:cNvSpPr>
          <p:nvPr>
            <p:ph type="sldImg"/>
          </p:nvPr>
        </p:nvSpPr>
        <p:spPr bwMode="auto">
          <a:noFill/>
          <a:ln>
            <a:solidFill>
              <a:srgbClr val="000000"/>
            </a:solidFill>
            <a:miter lim="800000"/>
            <a:headEnd/>
            <a:tailEnd/>
          </a:ln>
        </p:spPr>
      </p:sp>
      <p:sp>
        <p:nvSpPr>
          <p:cNvPr id="40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9" name="Slide Number Placeholder 3"/>
          <p:cNvSpPr>
            <a:spLocks noGrp="1"/>
          </p:cNvSpPr>
          <p:nvPr>
            <p:ph type="sldNum" sz="quarter" idx="5"/>
          </p:nvPr>
        </p:nvSpPr>
        <p:spPr bwMode="auto">
          <a:noFill/>
          <a:ln>
            <a:miter lim="800000"/>
            <a:headEnd/>
            <a:tailEnd/>
          </a:ln>
        </p:spPr>
        <p:txBody>
          <a:bodyPr/>
          <a:lstStyle/>
          <a:p>
            <a:fld id="{B6921CCE-B045-44AE-842A-0BD7306DE886}"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figure shows that the same pattern exist for a packet with more symbols. However, here we have multiple saturation points.</a:t>
            </a:r>
          </a:p>
          <a:p>
            <a:endParaRPr lang="en-US" baseline="0" dirty="0" smtClean="0"/>
          </a:p>
          <a:p>
            <a:r>
              <a:rPr lang="en-US" baseline="0" dirty="0" smtClean="0"/>
              <a:t>You can read the rest from the slide.</a:t>
            </a:r>
          </a:p>
          <a:p>
            <a:endParaRPr lang="en-US" baseline="0" dirty="0" smtClean="0"/>
          </a:p>
        </p:txBody>
      </p:sp>
      <p:sp>
        <p:nvSpPr>
          <p:cNvPr id="4" name="Slide Number Placeholder 3"/>
          <p:cNvSpPr>
            <a:spLocks noGrp="1"/>
          </p:cNvSpPr>
          <p:nvPr>
            <p:ph type="sldNum" sz="quarter" idx="10"/>
          </p:nvPr>
        </p:nvSpPr>
        <p:spPr/>
        <p:txBody>
          <a:bodyPr/>
          <a:lstStyle/>
          <a:p>
            <a:fld id="{AD8D8069-22C7-4545-B15D-8659D29D72D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latin typeface="Times New Roman" pitchFamily="18" charset="0"/>
                <a:cs typeface="Times New Roman" pitchFamily="18" charset="0"/>
              </a:rPr>
              <a:t>In the case of multiple destinations with the same error rate, the problem becomes similar to the case of single destination.  Therefore, the same solution can be used.</a:t>
            </a:r>
          </a:p>
          <a:p>
            <a:pPr defTabSz="931774">
              <a:defRPr/>
            </a:pPr>
            <a:endParaRPr lang="en-US" dirty="0">
              <a:latin typeface="Times New Roman" pitchFamily="18" charset="0"/>
              <a:cs typeface="Times New Roman" pitchFamily="18" charset="0"/>
            </a:endParaRPr>
          </a:p>
          <a:p>
            <a:pPr defTabSz="931774">
              <a:defRPr/>
            </a:pPr>
            <a:r>
              <a:rPr lang="en-US" dirty="0">
                <a:latin typeface="Times New Roman" pitchFamily="18" charset="0"/>
                <a:cs typeface="Times New Roman" pitchFamily="18" charset="0"/>
              </a:rPr>
              <a:t>However, in the case of different transmission error rates, the round-robin pattern does not exist.</a:t>
            </a:r>
          </a:p>
          <a:p>
            <a:pPr defTabSz="931774">
              <a:defRPr/>
            </a:pPr>
            <a:endParaRPr lang="en-US" dirty="0">
              <a:latin typeface="Times New Roman" pitchFamily="18" charset="0"/>
              <a:cs typeface="Times New Roman" pitchFamily="18" charset="0"/>
            </a:endParaRPr>
          </a:p>
          <a:p>
            <a:pPr defTabSz="931774">
              <a:defRPr/>
            </a:pPr>
            <a:r>
              <a:rPr lang="en-US" dirty="0">
                <a:latin typeface="Times New Roman" pitchFamily="18" charset="0"/>
                <a:cs typeface="Times New Roman" pitchFamily="18" charset="0"/>
              </a:rPr>
              <a:t>Therefore, in each iteration we compute </a:t>
            </a:r>
            <a:r>
              <a:rPr lang="en-US" dirty="0" err="1">
                <a:latin typeface="Times New Roman" pitchFamily="18" charset="0"/>
                <a:cs typeface="Times New Roman" pitchFamily="18" charset="0"/>
              </a:rPr>
              <a:t>delta_xi</a:t>
            </a:r>
            <a:r>
              <a:rPr lang="en-US" dirty="0">
                <a:latin typeface="Times New Roman" pitchFamily="18" charset="0"/>
                <a:cs typeface="Times New Roman" pitchFamily="18" charset="0"/>
              </a:rPr>
              <a:t> which is the increase in the gain as we increase xi to xi+1. We assign the current transmission to the xi with the largest </a:t>
            </a:r>
            <a:r>
              <a:rPr lang="en-US" dirty="0" err="1">
                <a:latin typeface="Times New Roman" pitchFamily="18" charset="0"/>
                <a:cs typeface="Times New Roman" pitchFamily="18" charset="0"/>
              </a:rPr>
              <a:t>delta_xi</a:t>
            </a:r>
            <a:r>
              <a:rPr lang="en-US" dirty="0">
                <a:latin typeface="Times New Roman" pitchFamily="18" charset="0"/>
                <a:cs typeface="Times New Roman" pitchFamily="18" charset="0"/>
              </a:rPr>
              <a:t>.</a:t>
            </a:r>
          </a:p>
          <a:p>
            <a:pPr defTabSz="931774">
              <a:defRPr/>
            </a:pPr>
            <a:endParaRPr lang="en-US" dirty="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Until</a:t>
            </a:r>
            <a:r>
              <a:rPr lang="en-US" baseline="0" dirty="0" smtClean="0"/>
              <a:t> now we talked about single packet transmission. Now we consider multiple packets.</a:t>
            </a:r>
          </a:p>
          <a:p>
            <a:endParaRPr lang="en-US" baseline="0" dirty="0" smtClean="0"/>
          </a:p>
          <a:p>
            <a:pPr marL="0" lvl="1" defTabSz="931774">
              <a:defRPr/>
            </a:pPr>
            <a:r>
              <a:rPr lang="en-US" baseline="0" dirty="0" smtClean="0"/>
              <a:t>In our model </a:t>
            </a:r>
            <a:r>
              <a:rPr lang="en-US" baseline="0" dirty="0" smtClean="0">
                <a:latin typeface="Times New Roman" pitchFamily="18" charset="0"/>
                <a:cs typeface="Times New Roman" pitchFamily="18" charset="0"/>
              </a:rPr>
              <a:t>t</a:t>
            </a:r>
            <a:r>
              <a:rPr lang="en-US" dirty="0" smtClean="0">
                <a:latin typeface="Times New Roman" pitchFamily="18" charset="0"/>
                <a:cs typeface="Times New Roman" pitchFamily="18" charset="0"/>
              </a:rPr>
              <a:t>he size of the packets are equal. Moreover, the weight of the </a:t>
            </a:r>
            <a:r>
              <a:rPr lang="en-US" i="1" dirty="0" err="1" smtClean="0">
                <a:latin typeface="Times New Roman" pitchFamily="18" charset="0"/>
                <a:cs typeface="Times New Roman" pitchFamily="18" charset="0"/>
              </a:rPr>
              <a:t>i</a:t>
            </a:r>
            <a:r>
              <a:rPr lang="en-US" dirty="0" err="1" smtClean="0">
                <a:latin typeface="Times New Roman" pitchFamily="18" charset="0"/>
                <a:cs typeface="Times New Roman" pitchFamily="18" charset="0"/>
              </a:rPr>
              <a:t>-th</a:t>
            </a:r>
            <a:r>
              <a:rPr lang="en-US" dirty="0" smtClean="0">
                <a:latin typeface="Times New Roman" pitchFamily="18" charset="0"/>
                <a:cs typeface="Times New Roman" pitchFamily="18" charset="0"/>
              </a:rPr>
              <a:t> symbols in different packets are the same.</a:t>
            </a:r>
          </a:p>
          <a:p>
            <a:pPr marL="0" lvl="1" defTabSz="931774">
              <a:defRPr/>
            </a:pPr>
            <a:endParaRPr lang="en-US" dirty="0" smtClean="0">
              <a:latin typeface="Times New Roman" pitchFamily="18" charset="0"/>
              <a:cs typeface="Times New Roman" pitchFamily="18" charset="0"/>
            </a:endParaRPr>
          </a:p>
          <a:p>
            <a:pPr marL="0" lvl="1" defTabSz="931774">
              <a:defRPr/>
            </a:pPr>
            <a:r>
              <a:rPr lang="en-US" dirty="0" smtClean="0">
                <a:latin typeface="Times New Roman" pitchFamily="18" charset="0"/>
                <a:cs typeface="Times New Roman" pitchFamily="18" charset="0"/>
              </a:rPr>
              <a:t>As a result,</a:t>
            </a:r>
            <a:r>
              <a:rPr lang="en-US" baseline="0" dirty="0" smtClean="0">
                <a:latin typeface="Times New Roman" pitchFamily="18" charset="0"/>
                <a:cs typeface="Times New Roman" pitchFamily="18" charset="0"/>
              </a:rPr>
              <a:t> t</a:t>
            </a:r>
            <a:r>
              <a:rPr lang="en-US" dirty="0" smtClean="0">
                <a:latin typeface="Times New Roman" pitchFamily="18" charset="0"/>
                <a:cs typeface="Times New Roman" pitchFamily="18" charset="0"/>
              </a:rPr>
              <a:t>he problem of sending </a:t>
            </a:r>
            <a:r>
              <a:rPr lang="en-US" i="1" dirty="0" smtClean="0">
                <a:latin typeface="Times New Roman" pitchFamily="18" charset="0"/>
                <a:cs typeface="Times New Roman" pitchFamily="18" charset="0"/>
              </a:rPr>
              <a:t>k</a:t>
            </a:r>
            <a:r>
              <a:rPr lang="en-US" dirty="0" smtClean="0">
                <a:latin typeface="Times New Roman" pitchFamily="18" charset="0"/>
                <a:cs typeface="Times New Roman" pitchFamily="18" charset="0"/>
              </a:rPr>
              <a:t> independent packets becomes </a:t>
            </a:r>
            <a:r>
              <a:rPr lang="en-US" i="1" dirty="0" smtClean="0">
                <a:latin typeface="Times New Roman" pitchFamily="18" charset="0"/>
                <a:cs typeface="Times New Roman" pitchFamily="18" charset="0"/>
              </a:rPr>
              <a:t>k</a:t>
            </a:r>
            <a:r>
              <a:rPr lang="en-US" dirty="0" smtClean="0">
                <a:latin typeface="Times New Roman" pitchFamily="18" charset="0"/>
                <a:cs typeface="Times New Roman" pitchFamily="18" charset="0"/>
              </a:rPr>
              <a:t> similar problems with the same solution.</a:t>
            </a:r>
          </a:p>
          <a:p>
            <a:pPr marL="0" lvl="1" defTabSz="931774">
              <a:defRPr/>
            </a:pPr>
            <a:endParaRPr lang="en-US" dirty="0" smtClean="0">
              <a:latin typeface="Times New Roman" pitchFamily="18" charset="0"/>
              <a:cs typeface="Times New Roman" pitchFamily="18" charset="0"/>
            </a:endParaRPr>
          </a:p>
          <a:p>
            <a:pPr marL="0" lvl="1" defTabSz="931774">
              <a:defRPr/>
            </a:pPr>
            <a:r>
              <a:rPr lang="en-US" dirty="0" smtClean="0">
                <a:latin typeface="Times New Roman" pitchFamily="18" charset="0"/>
                <a:cs typeface="Times New Roman" pitchFamily="18" charset="0"/>
              </a:rPr>
              <a:t>Therefore, we can solve the problem for a single packet, and repeat it for any packet.</a:t>
            </a:r>
          </a:p>
          <a:p>
            <a:pPr marL="0" lvl="1" defTabSz="931774">
              <a:defRPr/>
            </a:pPr>
            <a:endParaRPr lang="en-US" dirty="0" smtClean="0">
              <a:latin typeface="Times New Roman" pitchFamily="18" charset="0"/>
              <a:cs typeface="Times New Roman" pitchFamily="18" charset="0"/>
            </a:endParaRPr>
          </a:p>
          <a:p>
            <a:pPr marL="0" lvl="1" defTabSz="931774">
              <a:defRPr/>
            </a:pPr>
            <a:endParaRPr lang="en-US" dirty="0" smtClean="0">
              <a:latin typeface="Times New Roman" pitchFamily="18" charset="0"/>
              <a:cs typeface="Times New Roman" pitchFamily="18" charset="0"/>
            </a:endParaRPr>
          </a:p>
          <a:p>
            <a:pPr marL="0" lvl="1" defTabSz="931774">
              <a:defRPr/>
            </a:pPr>
            <a:endParaRPr lang="en-US" dirty="0" smtClean="0">
              <a:latin typeface="Times New Roman" pitchFamily="18" charset="0"/>
              <a:cs typeface="Times New Roman" pitchFamily="18" charset="0"/>
            </a:endParaRPr>
          </a:p>
          <a:p>
            <a:pPr marL="0" lvl="1" defTabSz="931774">
              <a:defRPr/>
            </a:pPr>
            <a:endParaRPr lang="en-US" dirty="0" smtClean="0">
              <a:latin typeface="Times New Roman" pitchFamily="18" charset="0"/>
              <a:cs typeface="Times New Roman" pitchFamily="18" charset="0"/>
            </a:endParaRP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can also benefit from random linear network coding. In random linear coding, k packet are linearly coded together using random coefficient (like the equation at the bottom of the page). A destination node is able to decode the coded packets using Gaussian elimination once it receives k linearly independent coded packets.  </a:t>
            </a:r>
          </a:p>
          <a:p>
            <a:endParaRPr lang="en-US" baseline="0" dirty="0" smtClean="0"/>
          </a:p>
          <a:p>
            <a:r>
              <a:rPr lang="en-US" baseline="0" dirty="0" smtClean="0"/>
              <a:t>The benefit of network coding is that all of the coded packets (in our case symbols) contribute the same amount of information to the destination. </a:t>
            </a:r>
          </a:p>
          <a:p>
            <a:endParaRPr lang="en-US" baseline="0" dirty="0" smtClean="0"/>
          </a:p>
          <a:p>
            <a:r>
              <a:rPr lang="en-US" baseline="0" dirty="0" smtClean="0"/>
              <a:t>As shown in the figure, we code all of the first symbols of the packets together. We do the same thing for the </a:t>
            </a:r>
            <a:r>
              <a:rPr lang="en-US" baseline="0" dirty="0" err="1" smtClean="0"/>
              <a:t>i-th</a:t>
            </a:r>
            <a:r>
              <a:rPr lang="en-US" baseline="0" dirty="0" smtClean="0"/>
              <a:t> symbols….</a:t>
            </a:r>
          </a:p>
          <a:p>
            <a:endParaRPr lang="en-US" baseline="0" dirty="0" smtClean="0"/>
          </a:p>
          <a:p>
            <a:r>
              <a:rPr lang="en-US" baseline="0" dirty="0" smtClean="0"/>
              <a:t>When we code k symbols together, a destination node will be able to decode the coded packets once in receives k linearly independent coded symbols. </a:t>
            </a:r>
          </a:p>
          <a:p>
            <a:endParaRPr lang="en-US" baseline="0" dirty="0" smtClean="0"/>
          </a:p>
          <a:p>
            <a:pPr defTabSz="931774">
              <a:defRPr/>
            </a:pPr>
            <a:r>
              <a:rPr lang="en-US" baseline="0" dirty="0" smtClean="0"/>
              <a:t>Assume the case of non-coding. If a destination node receives a symbol s1,1 twice, this redundant delivery is useless. But in the case of linear coding, each coded symbol contributes the same amount of information. As a result, all of the delivered coded symbols will be useful.</a:t>
            </a:r>
          </a:p>
          <a:p>
            <a:endParaRPr lang="en-US" baseline="0" dirty="0" smtClean="0"/>
          </a:p>
        </p:txBody>
      </p:sp>
      <p:sp>
        <p:nvSpPr>
          <p:cNvPr id="4" name="Slide Number Placeholder 3"/>
          <p:cNvSpPr>
            <a:spLocks noGrp="1"/>
          </p:cNvSpPr>
          <p:nvPr>
            <p:ph type="sldNum" sz="quarter" idx="10"/>
          </p:nvPr>
        </p:nvSpPr>
        <p:spPr/>
        <p:txBody>
          <a:bodyPr/>
          <a:lstStyle/>
          <a:p>
            <a:fld id="{AD8D8069-22C7-4545-B15D-8659D29D72D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 network coding might increase of decrease the gain, depending on the number of transmissions. The reason is that in network coding the destination node can decode all of the</a:t>
            </a:r>
            <a:r>
              <a:rPr lang="en-US" baseline="0" dirty="0" smtClean="0"/>
              <a:t> </a:t>
            </a:r>
            <a:r>
              <a:rPr lang="en-US" baseline="0" dirty="0" err="1" smtClean="0"/>
              <a:t>i-th</a:t>
            </a:r>
            <a:r>
              <a:rPr lang="en-US" baseline="0" dirty="0" smtClean="0"/>
              <a:t> symbols that are coded together or none of them</a:t>
            </a:r>
            <a:r>
              <a:rPr lang="en-US" dirty="0" smtClean="0"/>
              <a:t>. In other words, there is no way to receive partial number of symbols. </a:t>
            </a:r>
          </a:p>
          <a:p>
            <a:endParaRPr lang="en-US" dirty="0" smtClean="0"/>
          </a:p>
          <a:p>
            <a:r>
              <a:rPr lang="en-US" dirty="0" smtClean="0"/>
              <a:t>The up equation shows the gain when</a:t>
            </a:r>
            <a:r>
              <a:rPr lang="en-US" baseline="0" dirty="0" smtClean="0"/>
              <a:t> we use network coding. The gain of non-coding can be calculated using the down equation. </a:t>
            </a:r>
          </a:p>
          <a:p>
            <a:endParaRPr lang="en-US" baseline="0" dirty="0" smtClean="0"/>
          </a:p>
          <a:p>
            <a:r>
              <a:rPr lang="en-US" baseline="0" dirty="0" smtClean="0"/>
              <a:t>As the plot shows, in this example, the linear coding is useless for less than 3 transmissions.</a:t>
            </a:r>
          </a:p>
          <a:p>
            <a:endParaRPr lang="en-US" baseline="0" dirty="0" smtClean="0"/>
          </a:p>
          <a:p>
            <a:r>
              <a:rPr lang="en-US" baseline="0" dirty="0" smtClean="0"/>
              <a:t>In our Multiple Packets Transmissions  with Network Coding (MPT-NC), we compute the gain in the case of coding and non-coding. If the gain of non-coding is more than coding, we turn off coding.</a:t>
            </a:r>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We implemented a simulator in </a:t>
            </a:r>
            <a:r>
              <a:rPr lang="en-US" dirty="0" smtClean="0">
                <a:latin typeface="Times New Roman" pitchFamily="18" charset="0"/>
                <a:cs typeface="Times New Roman" pitchFamily="18" charset="0"/>
              </a:rPr>
              <a:t>MATLAB environment</a:t>
            </a:r>
          </a:p>
          <a:p>
            <a:endParaRPr lang="en-US" dirty="0" smtClean="0"/>
          </a:p>
          <a:p>
            <a:pPr defTabSz="931774">
              <a:defRPr/>
            </a:pPr>
            <a:r>
              <a:rPr lang="en-US" dirty="0" smtClean="0"/>
              <a:t>We</a:t>
            </a:r>
            <a:r>
              <a:rPr lang="en-US" baseline="0" dirty="0" smtClean="0"/>
              <a:t> run the simulations on </a:t>
            </a:r>
            <a:r>
              <a:rPr lang="en-US" dirty="0" smtClean="0">
                <a:latin typeface="Times New Roman" pitchFamily="18" charset="0"/>
                <a:cs typeface="Times New Roman" pitchFamily="18" charset="0"/>
              </a:rPr>
              <a:t>1,000 random topologies with different links’ error rates</a:t>
            </a:r>
          </a:p>
          <a:p>
            <a:pPr defTabSz="931774">
              <a:defRPr/>
            </a:pPr>
            <a:endParaRPr lang="en-US" dirty="0" smtClean="0">
              <a:latin typeface="Times New Roman" pitchFamily="18" charset="0"/>
              <a:cs typeface="Times New Roman" pitchFamily="18" charset="0"/>
            </a:endParaRPr>
          </a:p>
          <a:p>
            <a:pPr defTabSz="931774">
              <a:defRPr/>
            </a:pPr>
            <a:r>
              <a:rPr lang="en-US" dirty="0">
                <a:latin typeface="Times New Roman" pitchFamily="18" charset="0"/>
                <a:cs typeface="Times New Roman" pitchFamily="18" charset="0"/>
              </a:rPr>
              <a:t>The weight of the </a:t>
            </a:r>
            <a:r>
              <a:rPr lang="en-US" dirty="0" err="1">
                <a:latin typeface="Times New Roman" pitchFamily="18" charset="0"/>
                <a:cs typeface="Times New Roman" pitchFamily="18" charset="0"/>
              </a:rPr>
              <a:t>i-th</a:t>
            </a:r>
            <a:r>
              <a:rPr lang="en-US" dirty="0">
                <a:latin typeface="Times New Roman" pitchFamily="18" charset="0"/>
                <a:cs typeface="Times New Roman" pitchFamily="18" charset="0"/>
              </a:rPr>
              <a:t> symbol are assumed to be…….(in the slide)</a:t>
            </a:r>
            <a:endParaRPr lang="en-US" dirty="0" smtClean="0">
              <a:latin typeface="Times New Roman" pitchFamily="18" charset="0"/>
              <a:cs typeface="Times New Roman" pitchFamily="18" charset="0"/>
            </a:endParaRPr>
          </a:p>
          <a:p>
            <a:pPr defTabSz="931774">
              <a:defRPr/>
            </a:pPr>
            <a:endParaRPr lang="en-US" dirty="0" smtClean="0">
              <a:latin typeface="Times New Roman" pitchFamily="18" charset="0"/>
              <a:cs typeface="Times New Roman" pitchFamily="18" charset="0"/>
            </a:endParaRPr>
          </a:p>
          <a:p>
            <a:pPr defTabSz="931774">
              <a:defRPr/>
            </a:pPr>
            <a:r>
              <a:rPr lang="en-US" dirty="0" smtClean="0"/>
              <a:t>We compare the proposed methods with a </a:t>
            </a:r>
            <a:r>
              <a:rPr lang="en-US" dirty="0">
                <a:latin typeface="Times New Roman" pitchFamily="18" charset="0"/>
                <a:cs typeface="Times New Roman" pitchFamily="18" charset="0"/>
              </a:rPr>
              <a:t>simple retransmission method, in which the </a:t>
            </a:r>
            <a:r>
              <a:rPr lang="en-US" dirty="0" smtClean="0">
                <a:latin typeface="Times New Roman" pitchFamily="18" charset="0"/>
                <a:cs typeface="Times New Roman" pitchFamily="18" charset="0"/>
              </a:rPr>
              <a:t>transmissions</a:t>
            </a:r>
            <a:r>
              <a:rPr lang="en-US" baseline="0" dirty="0" smtClean="0">
                <a:latin typeface="Times New Roman" pitchFamily="18" charset="0"/>
                <a:cs typeface="Times New Roman" pitchFamily="18" charset="0"/>
              </a:rPr>
              <a:t> are</a:t>
            </a:r>
            <a:r>
              <a:rPr lang="en-US" dirty="0" smtClean="0">
                <a:latin typeface="Times New Roman" pitchFamily="18" charset="0"/>
                <a:cs typeface="Times New Roman" pitchFamily="18" charset="0"/>
              </a:rPr>
              <a:t> evenly distribute among the different symbols of the packets</a:t>
            </a:r>
            <a:endParaRPr lang="en-US" dirty="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figures compare our</a:t>
            </a:r>
            <a:r>
              <a:rPr lang="en-US" baseline="0" dirty="0" smtClean="0"/>
              <a:t> single packet transmission method to one destination nodes with the simple retransmission.</a:t>
            </a:r>
          </a:p>
          <a:p>
            <a:endParaRPr lang="en-US" baseline="0" dirty="0" smtClean="0"/>
          </a:p>
          <a:p>
            <a:r>
              <a:rPr lang="en-US" baseline="0" dirty="0" smtClean="0"/>
              <a:t>Left: the error rate is equal to 0.3.  The figure shows that the gain of our method is more than that of the simple retransmission. The difference decreases as we increase the number of transmissions since, with so many transmission both of the methods almost achieve 100% reliability.</a:t>
            </a:r>
          </a:p>
          <a:p>
            <a:endParaRPr lang="en-US" baseline="0" dirty="0" smtClean="0"/>
          </a:p>
          <a:p>
            <a:r>
              <a:rPr lang="en-US" baseline="0" dirty="0" smtClean="0"/>
              <a:t>Right: we increase the error rate to 0.5.  The figure shows that the performance of our method over simple retransmission increase as we increase the error rate of the link.</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Single packet to</a:t>
            </a:r>
            <a:r>
              <a:rPr lang="en-US" baseline="0" dirty="0" smtClean="0"/>
              <a:t> multiple destinations</a:t>
            </a:r>
          </a:p>
          <a:p>
            <a:endParaRPr lang="en-US" baseline="0" dirty="0" smtClean="0"/>
          </a:p>
          <a:p>
            <a:r>
              <a:rPr lang="en-US" dirty="0" smtClean="0"/>
              <a:t>The</a:t>
            </a:r>
            <a:r>
              <a:rPr lang="en-US" baseline="0" dirty="0" smtClean="0"/>
              <a:t> range of error rates in the left plot is [0.2,0.4]. The difference between our approach and simple retransmission increase as we increase the number of destination nodes.</a:t>
            </a:r>
          </a:p>
          <a:p>
            <a:endParaRPr lang="en-US" baseline="0" dirty="0" smtClean="0"/>
          </a:p>
          <a:p>
            <a:r>
              <a:rPr lang="en-US" baseline="0" dirty="0" smtClean="0"/>
              <a:t>In the right plot we increased the error rates to the range of [0.2,0.6].  The less reliable links decreases the gain of the methods, but increases the efficiency of our method over simple retransmission.</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left plot</a:t>
            </a:r>
            <a:r>
              <a:rPr lang="en-US" baseline="0" dirty="0" smtClean="0"/>
              <a:t> we compare the multiple packet transmission (MPT) and MPT-NC methods with simple retransmission. As it is expected, the MPT-NC has the highest gain. Also, as we increase the number of packets, the efficiency of the MPT-NC method increases.</a:t>
            </a:r>
          </a:p>
          <a:p>
            <a:endParaRPr lang="en-US" baseline="0" dirty="0" smtClean="0"/>
          </a:p>
          <a:p>
            <a:r>
              <a:rPr lang="en-US" baseline="0" dirty="0" smtClean="0"/>
              <a:t>The right plot shows the effect of links error rate on the total gain of the methods. The plot shows that the MPT-NC is more robust against the error rate, which is due to using network coding.</a:t>
            </a:r>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8D8069-22C7-4545-B15D-8659D29D72D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left</a:t>
            </a:r>
            <a:r>
              <a:rPr lang="en-US" baseline="0" dirty="0" smtClean="0"/>
              <a:t> plot shows the  gain of the methods in the case of transmitting multiple packets to 5 destinations. Again, MPT-NC has the highest gain. </a:t>
            </a:r>
          </a:p>
          <a:p>
            <a:endParaRPr lang="en-US" baseline="0" dirty="0" smtClean="0"/>
          </a:p>
          <a:p>
            <a:r>
              <a:rPr lang="en-US" dirty="0"/>
              <a:t>We compare the performance of the MPT-NC mechanism over the MPT in the right plot. For this purpose, we divide the gain of the MPT-NC mechanism by that of the MPT mechanism, and plot its CDF. This figure shows that in less than 5% of the cases, the gain of the MPT-NC mechanism is less than that of the MPT method. Moreover, in more than 50% of the cases, the gain of the MPT-NC protocol is more than 10% higher than that of the MPT mechanism.</a:t>
            </a:r>
          </a:p>
        </p:txBody>
      </p:sp>
      <p:sp>
        <p:nvSpPr>
          <p:cNvPr id="4" name="Slide Number Placeholder 3"/>
          <p:cNvSpPr>
            <a:spLocks noGrp="1"/>
          </p:cNvSpPr>
          <p:nvPr>
            <p:ph type="sldNum" sz="quarter" idx="10"/>
          </p:nvPr>
        </p:nvSpPr>
        <p:spPr/>
        <p:txBody>
          <a:bodyPr/>
          <a:lstStyle/>
          <a:p>
            <a:fld id="{AD8D8069-22C7-4545-B15D-8659D29D72D0}"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8D8069-22C7-4545-B15D-8659D29D72D0}"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8D8069-22C7-4545-B15D-8659D29D72D0}"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8D8069-22C7-4545-B15D-8659D29D72D0}"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helpers might not</a:t>
            </a:r>
            <a:r>
              <a:rPr lang="en-US" baseline="0" dirty="0" smtClean="0"/>
              <a:t> be able to store the videos in full.</a:t>
            </a:r>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8D8069-22C7-4545-B15D-8659D29D72D0}"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We partition the video</a:t>
            </a:r>
            <a:r>
              <a:rPr lang="en-US" baseline="0" dirty="0" smtClean="0"/>
              <a:t> into different segments and code the packets of each segment together.</a:t>
            </a:r>
          </a:p>
          <a:p>
            <a:pPr defTabSz="931774">
              <a:defRPr/>
            </a:pPr>
            <a:r>
              <a:rPr lang="en-US" baseline="0" dirty="0" smtClean="0"/>
              <a:t>Using this scheme, we just need to find the optimal rate of the video that should be stored on a helper node.</a:t>
            </a:r>
            <a:endParaRPr lang="en-US" dirty="0" smtClean="0"/>
          </a:p>
          <a:p>
            <a:pPr defTabSz="931774">
              <a:defRPr/>
            </a:pPr>
            <a:r>
              <a:rPr lang="en-US" dirty="0" smtClean="0"/>
              <a:t>We find</a:t>
            </a:r>
            <a:r>
              <a:rPr lang="en-US" baseline="0" dirty="0" smtClean="0"/>
              <a:t> the optimal rate x of each movie that should be stores on each helper node. Then, we store x percent of each segment </a:t>
            </a:r>
          </a:p>
          <a:p>
            <a:r>
              <a:rPr lang="en-US" dirty="0" smtClean="0"/>
              <a:t>Of the movie</a:t>
            </a:r>
            <a:r>
              <a:rPr lang="en-US" baseline="0" dirty="0" smtClean="0"/>
              <a:t> on the helper node</a:t>
            </a:r>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31774">
              <a:defRPr/>
            </a:pPr>
            <a:r>
              <a:rPr lang="en-US" dirty="0" smtClean="0">
                <a:latin typeface="Times New Roman" pitchFamily="18" charset="0"/>
                <a:cs typeface="Times New Roman" pitchFamily="18" charset="0"/>
              </a:rPr>
              <a:t>The users can switch to a lower quality</a:t>
            </a:r>
          </a:p>
          <a:p>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video contains 4 packets p_1 to p_4. Packets P_1 to P_8 are random linear coded packets.</a:t>
            </a:r>
          </a:p>
          <a:p>
            <a:r>
              <a:rPr lang="en-US" baseline="0" dirty="0" smtClean="0"/>
              <a:t>Users u_1 and u_6 requested 1 layer. However, without layer approach, the helpers can only provide both layers.</a:t>
            </a:r>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8D8069-22C7-4545-B15D-8659D29D72D0}"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8D8069-22C7-4545-B15D-8659D29D72D0}"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AD8D8069-22C7-4545-B15D-8659D29D72D0}"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FF0000"/>
                </a:solidFill>
              </a:rPr>
              <a:t>Even in the case that 2</a:t>
            </a:r>
            <a:r>
              <a:rPr lang="en-US" baseline="0" dirty="0" smtClean="0">
                <a:solidFill>
                  <a:srgbClr val="FF0000"/>
                </a:solidFill>
              </a:rPr>
              <a:t> users watch the same movie and they are connected using wireless connection to the same helper node, the helper needs to provide separate bandwidth for the users. The reason is that in </a:t>
            </a:r>
            <a:r>
              <a:rPr lang="en-US" baseline="0" dirty="0" err="1" smtClean="0">
                <a:solidFill>
                  <a:srgbClr val="FF0000"/>
                </a:solidFill>
              </a:rPr>
              <a:t>VoD</a:t>
            </a:r>
            <a:r>
              <a:rPr lang="en-US" baseline="0" dirty="0" smtClean="0">
                <a:solidFill>
                  <a:srgbClr val="FF0000"/>
                </a:solidFill>
              </a:rPr>
              <a:t> applications, these users have a different playback time (they watch different part of the movie)</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D8D8069-22C7-4545-B15D-8659D29D72D0}"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FF0000"/>
                </a:solidFill>
              </a:rPr>
              <a:t>Even in the case that 2</a:t>
            </a:r>
            <a:r>
              <a:rPr lang="en-US" baseline="0" dirty="0" smtClean="0">
                <a:solidFill>
                  <a:srgbClr val="FF0000"/>
                </a:solidFill>
              </a:rPr>
              <a:t> users watch the same movie and they are connected using wireless connection to the same helper node, the helper needs to provide separate bandwidth for the users. The reason is that in </a:t>
            </a:r>
            <a:r>
              <a:rPr lang="en-US" baseline="0" dirty="0" err="1" smtClean="0">
                <a:solidFill>
                  <a:srgbClr val="FF0000"/>
                </a:solidFill>
              </a:rPr>
              <a:t>VoD</a:t>
            </a:r>
            <a:r>
              <a:rPr lang="en-US" baseline="0" dirty="0" smtClean="0">
                <a:solidFill>
                  <a:srgbClr val="FF0000"/>
                </a:solidFill>
              </a:rPr>
              <a:t> applications, these users have a different playback time (they watch different part of the movie)</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D8D8069-22C7-4545-B15D-8659D29D72D0}"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8D8069-22C7-4545-B15D-8659D29D72D0}"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Network coding</a:t>
            </a:r>
            <a:r>
              <a:rPr lang="en-US" baseline="0" dirty="0" smtClean="0"/>
              <a:t> first introduced for wired networks and showed that it can solve the bottleneck problem.</a:t>
            </a:r>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We implemented a simulator in </a:t>
            </a:r>
            <a:r>
              <a:rPr lang="en-US" dirty="0" smtClean="0">
                <a:latin typeface="Times New Roman" pitchFamily="18" charset="0"/>
                <a:cs typeface="Times New Roman" pitchFamily="18" charset="0"/>
              </a:rPr>
              <a:t>MATLAB environment</a:t>
            </a:r>
          </a:p>
          <a:p>
            <a:endParaRPr lang="en-US" dirty="0" smtClean="0"/>
          </a:p>
          <a:p>
            <a:pPr defTabSz="931774">
              <a:defRPr/>
            </a:pPr>
            <a:r>
              <a:rPr lang="en-US" dirty="0" smtClean="0"/>
              <a:t>We</a:t>
            </a:r>
            <a:r>
              <a:rPr lang="en-US" baseline="0" dirty="0" smtClean="0"/>
              <a:t> run the simulations on </a:t>
            </a:r>
            <a:r>
              <a:rPr lang="en-US" dirty="0" smtClean="0">
                <a:latin typeface="Times New Roman" pitchFamily="18" charset="0"/>
                <a:cs typeface="Times New Roman" pitchFamily="18" charset="0"/>
              </a:rPr>
              <a:t>1,000 random topologies with different links’ error rates</a:t>
            </a:r>
          </a:p>
          <a:p>
            <a:pPr defTabSz="931774">
              <a:defRPr/>
            </a:pPr>
            <a:endParaRPr lang="en-US" dirty="0" smtClean="0">
              <a:latin typeface="Times New Roman" pitchFamily="18" charset="0"/>
              <a:cs typeface="Times New Roman" pitchFamily="18" charset="0"/>
            </a:endParaRPr>
          </a:p>
          <a:p>
            <a:pPr defTabSz="931774">
              <a:defRPr/>
            </a:pPr>
            <a:r>
              <a:rPr lang="en-US" dirty="0">
                <a:latin typeface="Times New Roman" pitchFamily="18" charset="0"/>
                <a:cs typeface="Times New Roman" pitchFamily="18" charset="0"/>
              </a:rPr>
              <a:t>The weight of the </a:t>
            </a:r>
            <a:r>
              <a:rPr lang="en-US" dirty="0" err="1">
                <a:latin typeface="Times New Roman" pitchFamily="18" charset="0"/>
                <a:cs typeface="Times New Roman" pitchFamily="18" charset="0"/>
              </a:rPr>
              <a:t>i-th</a:t>
            </a:r>
            <a:r>
              <a:rPr lang="en-US" dirty="0">
                <a:latin typeface="Times New Roman" pitchFamily="18" charset="0"/>
                <a:cs typeface="Times New Roman" pitchFamily="18" charset="0"/>
              </a:rPr>
              <a:t> symbol are assumed to be…….(in the slide)</a:t>
            </a:r>
            <a:endParaRPr lang="en-US" dirty="0" smtClean="0">
              <a:latin typeface="Times New Roman" pitchFamily="18" charset="0"/>
              <a:cs typeface="Times New Roman" pitchFamily="18" charset="0"/>
            </a:endParaRPr>
          </a:p>
          <a:p>
            <a:pPr defTabSz="931774">
              <a:defRPr/>
            </a:pPr>
            <a:endParaRPr lang="en-US" dirty="0" smtClean="0">
              <a:latin typeface="Times New Roman" pitchFamily="18" charset="0"/>
              <a:cs typeface="Times New Roman" pitchFamily="18" charset="0"/>
            </a:endParaRPr>
          </a:p>
          <a:p>
            <a:pPr defTabSz="931774">
              <a:defRPr/>
            </a:pPr>
            <a:r>
              <a:rPr lang="en-US" dirty="0" smtClean="0"/>
              <a:t>We compare the proposed methods with a </a:t>
            </a:r>
            <a:r>
              <a:rPr lang="en-US" dirty="0">
                <a:latin typeface="Times New Roman" pitchFamily="18" charset="0"/>
                <a:cs typeface="Times New Roman" pitchFamily="18" charset="0"/>
              </a:rPr>
              <a:t>simple retransmission method, in which the </a:t>
            </a:r>
            <a:r>
              <a:rPr lang="en-US" dirty="0" smtClean="0">
                <a:latin typeface="Times New Roman" pitchFamily="18" charset="0"/>
                <a:cs typeface="Times New Roman" pitchFamily="18" charset="0"/>
              </a:rPr>
              <a:t>transmissions</a:t>
            </a:r>
            <a:r>
              <a:rPr lang="en-US" baseline="0" dirty="0" smtClean="0">
                <a:latin typeface="Times New Roman" pitchFamily="18" charset="0"/>
                <a:cs typeface="Times New Roman" pitchFamily="18" charset="0"/>
              </a:rPr>
              <a:t> are</a:t>
            </a:r>
            <a:r>
              <a:rPr lang="en-US" dirty="0" smtClean="0">
                <a:latin typeface="Times New Roman" pitchFamily="18" charset="0"/>
                <a:cs typeface="Times New Roman" pitchFamily="18" charset="0"/>
              </a:rPr>
              <a:t> evenly distribute among the different symbols of the packets</a:t>
            </a:r>
            <a:endParaRPr lang="en-US" dirty="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8D8069-22C7-4545-B15D-8659D29D72D0}"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8D8069-22C7-4545-B15D-8659D29D72D0}"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8D8069-22C7-4545-B15D-8659D29D72D0}"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8D8069-22C7-4545-B15D-8659D29D72D0}"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8D8069-22C7-4545-B15D-8659D29D72D0}"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8D8069-22C7-4545-B15D-8659D29D72D0}"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8D8069-22C7-4545-B15D-8659D29D72D0}"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8D8069-22C7-4545-B15D-8659D29D72D0}"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8D8069-22C7-4545-B15D-8659D29D72D0}"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wireless</a:t>
            </a:r>
            <a:r>
              <a:rPr lang="en-US" baseline="0" dirty="0" smtClean="0"/>
              <a:t> nature of the medium makes network coding more attractive in wireless networks.</a:t>
            </a:r>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8D8069-22C7-4545-B15D-8659D29D72D0}"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8D8069-22C7-4545-B15D-8659D29D72D0}"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8D8069-22C7-4545-B15D-8659D29D72D0}"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66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F26269F-217F-46D6-A034-661FD1293753}" type="datetime1">
              <a:rPr lang="en-US" smtClean="0"/>
              <a:pPr/>
              <a:t>8/20/2013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B87BE86-E4A9-4175-8BD1-4F0D9A91C45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7827DC-1BAC-4843-9EBE-57AE6C47B6EF}" type="datetime1">
              <a:rPr lang="en-US" smtClean="0"/>
              <a:pPr/>
              <a:t>8/20/2013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7BE86-E4A9-4175-8BD1-4F0D9A91C4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5DF5D1E-F11E-4CA4-94DC-8AEF4134BB98}" type="datetime1">
              <a:rPr lang="en-US" smtClean="0"/>
              <a:pPr/>
              <a:t>8/20/2013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7B87BE86-E4A9-4175-8BD1-4F0D9A91C45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2455FC5-D758-45AA-9A34-0C5BD15AE693}" type="datetime1">
              <a:rPr lang="en-US" smtClean="0"/>
              <a:pPr/>
              <a:t>8/20/2013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B87BE86-E4A9-4175-8BD1-4F0D9A91C457}"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3446D23-1896-4B8A-98E9-EB673B7CF254}" type="datetime1">
              <a:rPr lang="en-US" smtClean="0"/>
              <a:pPr/>
              <a:t>8/20/2013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B87BE86-E4A9-4175-8BD1-4F0D9A91C457}"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B91BB418-E8F1-4848-9B27-63CDD571FBD2}" type="datetime1">
              <a:rPr lang="en-US" smtClean="0"/>
              <a:pPr/>
              <a:t>8/20/2013</a:t>
            </a:fld>
            <a:endParaRPr lang="en-US"/>
          </a:p>
        </p:txBody>
      </p:sp>
      <p:sp>
        <p:nvSpPr>
          <p:cNvPr id="10" name="Slide Number Placeholder 9"/>
          <p:cNvSpPr>
            <a:spLocks noGrp="1"/>
          </p:cNvSpPr>
          <p:nvPr>
            <p:ph type="sldNum" sz="quarter" idx="16"/>
          </p:nvPr>
        </p:nvSpPr>
        <p:spPr/>
        <p:txBody>
          <a:bodyPr rtlCol="0"/>
          <a:lstStyle/>
          <a:p>
            <a:fld id="{7B87BE86-E4A9-4175-8BD1-4F0D9A91C457}"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97D972E3-B705-4D54-A291-532382B324DE}" type="datetime1">
              <a:rPr lang="en-US" smtClean="0"/>
              <a:pPr/>
              <a:t>8/20/2013</a:t>
            </a:fld>
            <a:endParaRPr lang="en-US"/>
          </a:p>
        </p:txBody>
      </p:sp>
      <p:sp>
        <p:nvSpPr>
          <p:cNvPr id="12" name="Slide Number Placeholder 11"/>
          <p:cNvSpPr>
            <a:spLocks noGrp="1"/>
          </p:cNvSpPr>
          <p:nvPr>
            <p:ph type="sldNum" sz="quarter" idx="16"/>
          </p:nvPr>
        </p:nvSpPr>
        <p:spPr/>
        <p:txBody>
          <a:bodyPr rtlCol="0"/>
          <a:lstStyle/>
          <a:p>
            <a:fld id="{7B87BE86-E4A9-4175-8BD1-4F0D9A91C457}"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D5F10F1-DAF2-4BDE-B24E-8136667E6175}" type="datetime1">
              <a:rPr lang="en-US" smtClean="0"/>
              <a:pPr/>
              <a:t>8/20/2013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B87BE86-E4A9-4175-8BD1-4F0D9A91C4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42DE0B-0673-453D-82B9-7850FEF59B05}" type="datetime1">
              <a:rPr lang="en-US" smtClean="0"/>
              <a:pPr/>
              <a:t>8/20/2013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7B87BE86-E4A9-4175-8BD1-4F0D9A91C4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66D0DE8-36AA-4B40-A33C-34F4BBDCE1C8}" type="datetime1">
              <a:rPr lang="en-US" smtClean="0"/>
              <a:pPr/>
              <a:t>8/20/2013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B87BE86-E4A9-4175-8BD1-4F0D9A91C457}"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7772D46-D267-4B03-BFB2-2BAFB052C810}" type="datetime1">
              <a:rPr lang="en-US" smtClean="0"/>
              <a:pPr/>
              <a:t>8/20/2013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7B87BE86-E4A9-4175-8BD1-4F0D9A91C457}"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CF08C62-6DEC-402E-ABF4-50E4C09A44CA}" type="datetime1">
              <a:rPr lang="en-US" smtClean="0"/>
              <a:pPr/>
              <a:t>8/20/2013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B87BE86-E4A9-4175-8BD1-4F0D9A91C4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47.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1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5" Type="http://schemas.openxmlformats.org/officeDocument/2006/relationships/image" Target="../media/image16.jpeg"/><Relationship Id="rId10" Type="http://schemas.openxmlformats.org/officeDocument/2006/relationships/image" Target="../media/image11.png"/><Relationship Id="rId4" Type="http://schemas.openxmlformats.org/officeDocument/2006/relationships/image" Target="../media/image6.jpeg"/><Relationship Id="rId9" Type="http://schemas.openxmlformats.org/officeDocument/2006/relationships/image" Target="../media/image10.jpeg"/><Relationship Id="rId14" Type="http://schemas.openxmlformats.org/officeDocument/2006/relationships/image" Target="../media/image15.jpeg"/></Relationships>
</file>

<file path=ppt/slides/_rels/slide20.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21.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22.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18" Type="http://schemas.openxmlformats.org/officeDocument/2006/relationships/image" Target="../media/image98.png"/><Relationship Id="rId26" Type="http://schemas.openxmlformats.org/officeDocument/2006/relationships/image" Target="../media/image106.png"/><Relationship Id="rId3" Type="http://schemas.openxmlformats.org/officeDocument/2006/relationships/image" Target="../media/image83.png"/><Relationship Id="rId21" Type="http://schemas.openxmlformats.org/officeDocument/2006/relationships/image" Target="../media/image101.png"/><Relationship Id="rId7" Type="http://schemas.openxmlformats.org/officeDocument/2006/relationships/image" Target="../media/image87.png"/><Relationship Id="rId12" Type="http://schemas.openxmlformats.org/officeDocument/2006/relationships/image" Target="../media/image92.png"/><Relationship Id="rId17" Type="http://schemas.openxmlformats.org/officeDocument/2006/relationships/image" Target="../media/image97.png"/><Relationship Id="rId25" Type="http://schemas.openxmlformats.org/officeDocument/2006/relationships/image" Target="../media/image105.png"/><Relationship Id="rId2" Type="http://schemas.openxmlformats.org/officeDocument/2006/relationships/notesSlide" Target="../notesSlides/notesSlide22.xml"/><Relationship Id="rId16" Type="http://schemas.openxmlformats.org/officeDocument/2006/relationships/image" Target="../media/image96.png"/><Relationship Id="rId20"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86.png"/><Relationship Id="rId11" Type="http://schemas.openxmlformats.org/officeDocument/2006/relationships/image" Target="../media/image91.png"/><Relationship Id="rId24" Type="http://schemas.openxmlformats.org/officeDocument/2006/relationships/image" Target="../media/image104.png"/><Relationship Id="rId5" Type="http://schemas.openxmlformats.org/officeDocument/2006/relationships/image" Target="../media/image85.png"/><Relationship Id="rId15" Type="http://schemas.openxmlformats.org/officeDocument/2006/relationships/image" Target="../media/image95.png"/><Relationship Id="rId23" Type="http://schemas.openxmlformats.org/officeDocument/2006/relationships/image" Target="../media/image103.png"/><Relationship Id="rId10" Type="http://schemas.openxmlformats.org/officeDocument/2006/relationships/image" Target="../media/image90.png"/><Relationship Id="rId19" Type="http://schemas.openxmlformats.org/officeDocument/2006/relationships/image" Target="../media/image99.png"/><Relationship Id="rId4" Type="http://schemas.openxmlformats.org/officeDocument/2006/relationships/image" Target="../media/image84.png"/><Relationship Id="rId9" Type="http://schemas.openxmlformats.org/officeDocument/2006/relationships/image" Target="../media/image89.png"/><Relationship Id="rId14" Type="http://schemas.openxmlformats.org/officeDocument/2006/relationships/image" Target="../media/image94.png"/><Relationship Id="rId22" Type="http://schemas.openxmlformats.org/officeDocument/2006/relationships/image" Target="../media/image102.png"/><Relationship Id="rId27" Type="http://schemas.openxmlformats.org/officeDocument/2006/relationships/image" Target="../media/image107.png"/></Relationships>
</file>

<file path=ppt/slides/_rels/slide2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111.png"/><Relationship Id="rId4" Type="http://schemas.openxmlformats.org/officeDocument/2006/relationships/image" Target="../media/image110.png"/></Relationships>
</file>

<file path=ppt/slides/_rels/slide2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3.png"/></Relationships>
</file>

<file path=ppt/slides/_rels/slide2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28.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121.png"/><Relationship Id="rId4" Type="http://schemas.openxmlformats.org/officeDocument/2006/relationships/image" Target="../media/image120.png"/></Relationships>
</file>

<file path=ppt/slides/_rels/slide29.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18.png"/><Relationship Id="rId4" Type="http://schemas.openxmlformats.org/officeDocument/2006/relationships/image" Target="../media/image1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26.png"/><Relationship Id="rId5" Type="http://schemas.openxmlformats.org/officeDocument/2006/relationships/image" Target="../media/image118.png"/><Relationship Id="rId4" Type="http://schemas.openxmlformats.org/officeDocument/2006/relationships/image" Target="../media/image12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2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35.wmf"/><Relationship Id="rId3" Type="http://schemas.openxmlformats.org/officeDocument/2006/relationships/notesSlide" Target="../notesSlides/notesSlide36.xml"/><Relationship Id="rId7" Type="http://schemas.openxmlformats.org/officeDocument/2006/relationships/image" Target="../media/image132.w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34.wmf"/><Relationship Id="rId5" Type="http://schemas.openxmlformats.org/officeDocument/2006/relationships/image" Target="../media/image131.wmf"/><Relationship Id="rId15" Type="http://schemas.openxmlformats.org/officeDocument/2006/relationships/image" Target="../media/image136.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33.wmf"/><Relationship Id="rId14" Type="http://schemas.openxmlformats.org/officeDocument/2006/relationships/oleObject" Target="../embeddings/oleObject6.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39.png"/></Relationships>
</file>

<file path=ppt/slides/_rels/slide41.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41.png"/></Relationships>
</file>

<file path=ppt/slides/_rels/slide43.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44.png"/><Relationship Id="rId4" Type="http://schemas.openxmlformats.org/officeDocument/2006/relationships/image" Target="../media/image143.png"/></Relationships>
</file>

<file path=ppt/slides/_rels/slide44.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43.png"/><Relationship Id="rId4" Type="http://schemas.openxmlformats.org/officeDocument/2006/relationships/image" Target="../media/image145.png"/></Relationships>
</file>

<file path=ppt/slides/_rels/slide45.xml.rels><?xml version="1.0" encoding="UTF-8" standalone="yes"?>
<Relationships xmlns="http://schemas.openxmlformats.org/package/2006/relationships"><Relationship Id="rId8" Type="http://schemas.openxmlformats.org/officeDocument/2006/relationships/image" Target="../media/image151.png"/><Relationship Id="rId13" Type="http://schemas.openxmlformats.org/officeDocument/2006/relationships/image" Target="../media/image156.png"/><Relationship Id="rId3" Type="http://schemas.openxmlformats.org/officeDocument/2006/relationships/image" Target="../media/image146.png"/><Relationship Id="rId7" Type="http://schemas.openxmlformats.org/officeDocument/2006/relationships/image" Target="../media/image150.png"/><Relationship Id="rId12" Type="http://schemas.openxmlformats.org/officeDocument/2006/relationships/image" Target="../media/image155.png"/><Relationship Id="rId2" Type="http://schemas.openxmlformats.org/officeDocument/2006/relationships/notesSlide" Target="../notesSlides/notesSlide45.xml"/><Relationship Id="rId16" Type="http://schemas.openxmlformats.org/officeDocument/2006/relationships/image" Target="../media/image159.png"/><Relationship Id="rId1" Type="http://schemas.openxmlformats.org/officeDocument/2006/relationships/slideLayout" Target="../slideLayouts/slideLayout2.xml"/><Relationship Id="rId6" Type="http://schemas.openxmlformats.org/officeDocument/2006/relationships/image" Target="../media/image149.png"/><Relationship Id="rId11" Type="http://schemas.openxmlformats.org/officeDocument/2006/relationships/image" Target="../media/image154.png"/><Relationship Id="rId5" Type="http://schemas.openxmlformats.org/officeDocument/2006/relationships/image" Target="../media/image148.png"/><Relationship Id="rId15" Type="http://schemas.openxmlformats.org/officeDocument/2006/relationships/image" Target="../media/image158.png"/><Relationship Id="rId10" Type="http://schemas.openxmlformats.org/officeDocument/2006/relationships/image" Target="../media/image153.png"/><Relationship Id="rId4" Type="http://schemas.openxmlformats.org/officeDocument/2006/relationships/image" Target="../media/image147.png"/><Relationship Id="rId9" Type="http://schemas.openxmlformats.org/officeDocument/2006/relationships/image" Target="../media/image152.png"/><Relationship Id="rId14" Type="http://schemas.openxmlformats.org/officeDocument/2006/relationships/image" Target="../media/image157.png"/></Relationships>
</file>

<file path=ppt/slides/_rels/slide46.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60.png"/><Relationship Id="rId7" Type="http://schemas.openxmlformats.org/officeDocument/2006/relationships/image" Target="../media/image164.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63.png"/><Relationship Id="rId5" Type="http://schemas.openxmlformats.org/officeDocument/2006/relationships/image" Target="../media/image162.png"/><Relationship Id="rId4" Type="http://schemas.openxmlformats.org/officeDocument/2006/relationships/image" Target="../media/image161.png"/></Relationships>
</file>

<file path=ppt/slides/_rels/slide47.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image" Target="../media/image166.png"/><Relationship Id="rId7" Type="http://schemas.openxmlformats.org/officeDocument/2006/relationships/image" Target="../media/image170.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69.png"/><Relationship Id="rId5" Type="http://schemas.openxmlformats.org/officeDocument/2006/relationships/image" Target="../media/image168.png"/><Relationship Id="rId4" Type="http://schemas.openxmlformats.org/officeDocument/2006/relationships/image" Target="../media/image167.png"/></Relationships>
</file>

<file path=ppt/slides/_rels/slide49.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173.png"/><Relationship Id="rId5" Type="http://schemas.openxmlformats.org/officeDocument/2006/relationships/image" Target="../media/image172.png"/><Relationship Id="rId4" Type="http://schemas.openxmlformats.org/officeDocument/2006/relationships/image" Target="../media/image151.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0.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177.png"/><Relationship Id="rId4" Type="http://schemas.openxmlformats.org/officeDocument/2006/relationships/image" Target="../media/image176.png"/></Relationships>
</file>

<file path=ppt/slides/_rels/slide52.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180.png"/><Relationship Id="rId4" Type="http://schemas.openxmlformats.org/officeDocument/2006/relationships/image" Target="../media/image179.png"/></Relationships>
</file>

<file path=ppt/slides/_rels/slide53.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183.png"/><Relationship Id="rId4" Type="http://schemas.openxmlformats.org/officeDocument/2006/relationships/image" Target="../media/image182.png"/></Relationships>
</file>

<file path=ppt/slides/_rels/slide54.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88.png"/></Relationships>
</file>

<file path=ppt/slides/_rels/slide63.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195.png"/><Relationship Id="rId3" Type="http://schemas.openxmlformats.org/officeDocument/2006/relationships/image" Target="../media/image190.png"/><Relationship Id="rId7" Type="http://schemas.openxmlformats.org/officeDocument/2006/relationships/image" Target="../media/image194.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193.png"/><Relationship Id="rId5" Type="http://schemas.openxmlformats.org/officeDocument/2006/relationships/image" Target="../media/image192.png"/><Relationship Id="rId10" Type="http://schemas.openxmlformats.org/officeDocument/2006/relationships/image" Target="../media/image197.png"/><Relationship Id="rId4" Type="http://schemas.openxmlformats.org/officeDocument/2006/relationships/image" Target="../media/image191.png"/><Relationship Id="rId9" Type="http://schemas.openxmlformats.org/officeDocument/2006/relationships/image" Target="../media/image196.png"/></Relationships>
</file>

<file path=ppt/slides/_rels/slide65.xml.rels><?xml version="1.0" encoding="UTF-8" standalone="yes"?>
<Relationships xmlns="http://schemas.openxmlformats.org/package/2006/relationships"><Relationship Id="rId3" Type="http://schemas.openxmlformats.org/officeDocument/2006/relationships/image" Target="../media/image198.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99.png"/></Relationships>
</file>

<file path=ppt/slides/_rels/slide66.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8153400" cy="2590799"/>
          </a:xfrm>
        </p:spPr>
        <p:txBody>
          <a:bodyPr>
            <a:normAutofit/>
          </a:bodyPr>
          <a:lstStyle/>
          <a:p>
            <a:r>
              <a:rPr lang="en-US" dirty="0" smtClean="0">
                <a:latin typeface="Times New Roman" pitchFamily="18" charset="0"/>
                <a:cs typeface="Times New Roman" pitchFamily="18" charset="0"/>
              </a:rPr>
              <a:t>RESILIENT Priority-Based Data Transmission Using NETWORK CODING</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914400" y="3124200"/>
            <a:ext cx="7010400" cy="2590800"/>
          </a:xfrm>
        </p:spPr>
        <p:txBody>
          <a:bodyPr>
            <a:normAutofit/>
          </a:bodyPr>
          <a:lstStyle/>
          <a:p>
            <a:r>
              <a:rPr lang="en-US" sz="3200" dirty="0" err="1" smtClean="0">
                <a:solidFill>
                  <a:schemeClr val="accent5"/>
                </a:solidFill>
                <a:latin typeface="Times New Roman" pitchFamily="18" charset="0"/>
                <a:cs typeface="Times New Roman" pitchFamily="18" charset="0"/>
              </a:rPr>
              <a:t>Jie</a:t>
            </a:r>
            <a:r>
              <a:rPr lang="en-US" sz="3200" dirty="0" smtClean="0">
                <a:solidFill>
                  <a:schemeClr val="accent5"/>
                </a:solidFill>
                <a:latin typeface="Times New Roman" pitchFamily="18" charset="0"/>
                <a:cs typeface="Times New Roman" pitchFamily="18" charset="0"/>
              </a:rPr>
              <a:t> Wu</a:t>
            </a:r>
          </a:p>
          <a:p>
            <a:r>
              <a:rPr lang="en-US" sz="3200" dirty="0" smtClean="0">
                <a:latin typeface="Times New Roman" pitchFamily="18" charset="0"/>
                <a:cs typeface="Times New Roman" pitchFamily="18" charset="0"/>
              </a:rPr>
              <a:t>Computer and Information Sciences</a:t>
            </a:r>
          </a:p>
          <a:p>
            <a:r>
              <a:rPr lang="en-US" sz="3200" dirty="0" smtClean="0">
                <a:latin typeface="Times New Roman" pitchFamily="18" charset="0"/>
                <a:cs typeface="Times New Roman" pitchFamily="18" charset="0"/>
              </a:rPr>
              <a:t>Temple University</a:t>
            </a:r>
          </a:p>
        </p:txBody>
      </p:sp>
      <p:pic>
        <p:nvPicPr>
          <p:cNvPr id="4" name="Picture 9"/>
          <p:cNvPicPr>
            <a:picLocks noChangeAspect="1" noChangeArrowheads="1"/>
          </p:cNvPicPr>
          <p:nvPr/>
        </p:nvPicPr>
        <p:blipFill>
          <a:blip r:embed="rId3" cstate="print"/>
          <a:srcRect/>
          <a:stretch>
            <a:fillRect/>
          </a:stretch>
        </p:blipFill>
        <p:spPr bwMode="auto">
          <a:xfrm>
            <a:off x="82088" y="6096000"/>
            <a:ext cx="592137" cy="622299"/>
          </a:xfrm>
          <a:prstGeom prst="rect">
            <a:avLst/>
          </a:prstGeom>
          <a:noFill/>
          <a:ln w="12700">
            <a:noFill/>
            <a:miter lim="800000"/>
            <a:headEnd/>
            <a:tailEnd/>
          </a:ln>
        </p:spPr>
      </p:pic>
      <p:pic>
        <p:nvPicPr>
          <p:cNvPr id="5" name="Picture 10"/>
          <p:cNvPicPr>
            <a:picLocks noChangeArrowheads="1"/>
          </p:cNvPicPr>
          <p:nvPr/>
        </p:nvPicPr>
        <p:blipFill>
          <a:blip r:embed="rId4" cstate="print"/>
          <a:srcRect/>
          <a:stretch>
            <a:fillRect/>
          </a:stretch>
        </p:blipFill>
        <p:spPr bwMode="auto">
          <a:xfrm>
            <a:off x="8382000" y="6096000"/>
            <a:ext cx="635000" cy="641350"/>
          </a:xfrm>
          <a:prstGeom prst="rect">
            <a:avLst/>
          </a:prstGeom>
          <a:noFill/>
          <a:ln w="9525">
            <a:noFill/>
            <a:miter lim="800000"/>
            <a:headEnd/>
            <a:tailEnd/>
          </a:ln>
        </p:spPr>
      </p:pic>
      <p:sp>
        <p:nvSpPr>
          <p:cNvPr id="6" name="Rectangle 5"/>
          <p:cNvSpPr/>
          <p:nvPr/>
        </p:nvSpPr>
        <p:spPr>
          <a:xfrm>
            <a:off x="2514600" y="6077675"/>
            <a:ext cx="3657600" cy="646331"/>
          </a:xfrm>
          <a:prstGeom prst="rect">
            <a:avLst/>
          </a:prstGeom>
        </p:spPr>
        <p:txBody>
          <a:bodyPr wrap="square">
            <a:spAutoFit/>
          </a:bodyPr>
          <a:lstStyle/>
          <a:p>
            <a:r>
              <a:rPr lang="en-US" dirty="0">
                <a:solidFill>
                  <a:schemeClr val="bg1"/>
                </a:solidFill>
                <a:ea typeface="Gill Sans" charset="0"/>
                <a:cs typeface="Gill Sans" charset="0"/>
              </a:rPr>
              <a:t>Center for Networked </a:t>
            </a:r>
            <a:r>
              <a:rPr lang="en-US" dirty="0" smtClean="0">
                <a:solidFill>
                  <a:schemeClr val="bg1"/>
                </a:solidFill>
                <a:ea typeface="Gill Sans" charset="0"/>
                <a:cs typeface="Gill Sans" charset="0"/>
              </a:rPr>
              <a:t>Computing</a:t>
            </a:r>
          </a:p>
          <a:p>
            <a:r>
              <a:rPr lang="en-US" dirty="0" smtClean="0">
                <a:solidFill>
                  <a:schemeClr val="bg1"/>
                </a:solidFill>
                <a:ea typeface="Gill Sans" charset="0"/>
                <a:cs typeface="Gill Sans" charset="0"/>
              </a:rPr>
              <a:t>http://www.cnc.temple.edu</a:t>
            </a:r>
            <a:endParaRPr lang="en-US" dirty="0">
              <a:solidFill>
                <a:schemeClr val="bg1"/>
              </a:solidFill>
              <a:ea typeface="Gill Sans" charset="0"/>
              <a:cs typeface="Gill Sans"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latin typeface="Times New Roman" pitchFamily="18" charset="0"/>
                <a:cs typeface="Times New Roman" pitchFamily="18" charset="0"/>
              </a:rPr>
              <a:t>Network Coding in Wireless Networks</a:t>
            </a:r>
            <a:endParaRPr lang="en-US" dirty="0">
              <a:latin typeface="Times New Roman" pitchFamily="18" charset="0"/>
              <a:cs typeface="Times New Roman" pitchFamily="18" charset="0"/>
            </a:endParaRPr>
          </a:p>
        </p:txBody>
      </p:sp>
      <p:sp>
        <p:nvSpPr>
          <p:cNvPr id="10" name="Content Placeholder 2"/>
          <p:cNvSpPr>
            <a:spLocks noGrp="1"/>
          </p:cNvSpPr>
          <p:nvPr>
            <p:ph sz="quarter" idx="1"/>
          </p:nvPr>
        </p:nvSpPr>
        <p:spPr>
          <a:xfrm>
            <a:off x="228600" y="1600200"/>
            <a:ext cx="8153400" cy="4114800"/>
          </a:xfrm>
        </p:spPr>
        <p:txBody>
          <a:bodyPr>
            <a:normAutofit/>
          </a:bodyPr>
          <a:lstStyle/>
          <a:p>
            <a:r>
              <a:rPr lang="en-US" sz="2000" dirty="0" smtClean="0">
                <a:latin typeface="Times New Roman" pitchFamily="18" charset="0"/>
                <a:cs typeface="Times New Roman" pitchFamily="18" charset="0"/>
              </a:rPr>
              <a:t>Reliability from </a:t>
            </a:r>
            <a:r>
              <a:rPr lang="en-US" sz="2000" i="1" dirty="0" smtClean="0">
                <a:latin typeface="Times New Roman" pitchFamily="18" charset="0"/>
                <a:cs typeface="Times New Roman" pitchFamily="18" charset="0"/>
              </a:rPr>
              <a:t>r</a:t>
            </a:r>
            <a:r>
              <a:rPr lang="en-US" sz="2000" dirty="0" smtClean="0">
                <a:latin typeface="Times New Roman" pitchFamily="18" charset="0"/>
                <a:cs typeface="Times New Roman" pitchFamily="18" charset="0"/>
              </a:rPr>
              <a:t> to       and       is 2/3</a:t>
            </a:r>
          </a:p>
          <a:p>
            <a:r>
              <a:rPr lang="en-US" sz="2000" dirty="0" smtClean="0">
                <a:latin typeface="Times New Roman" pitchFamily="18" charset="0"/>
                <a:cs typeface="Times New Roman" pitchFamily="18" charset="0"/>
              </a:rPr>
              <a:t>Other links are reliable</a:t>
            </a:r>
          </a:p>
        </p:txBody>
      </p:sp>
      <p:sp>
        <p:nvSpPr>
          <p:cNvPr id="5" name="TextBox 4"/>
          <p:cNvSpPr txBox="1"/>
          <p:nvPr/>
        </p:nvSpPr>
        <p:spPr>
          <a:xfrm>
            <a:off x="5181600" y="6172200"/>
            <a:ext cx="37338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3</a:t>
            </a:r>
            <a:r>
              <a:rPr lang="en-US" sz="2000" dirty="0" smtClean="0">
                <a:latin typeface="Times New Roman" pitchFamily="18" charset="0"/>
                <a:cs typeface="Times New Roman" pitchFamily="18" charset="0"/>
              </a:rPr>
              <a:t> transmissions by the relay</a:t>
            </a:r>
            <a:endParaRPr lang="en-US" sz="2000" dirty="0"/>
          </a:p>
        </p:txBody>
      </p:sp>
      <p:sp>
        <p:nvSpPr>
          <p:cNvPr id="6" name="Slide Number Placeholder 3"/>
          <p:cNvSpPr>
            <a:spLocks noGrp="1"/>
          </p:cNvSpPr>
          <p:nvPr>
            <p:ph type="sldNum" sz="quarter" idx="12"/>
          </p:nvPr>
        </p:nvSpPr>
        <p:spPr>
          <a:xfrm>
            <a:off x="0" y="1272222"/>
            <a:ext cx="533400" cy="244476"/>
          </a:xfrm>
        </p:spPr>
        <p:txBody>
          <a:bodyPr>
            <a:normAutofit fontScale="85000" lnSpcReduction="20000"/>
          </a:bodyPr>
          <a:lstStyle/>
          <a:p>
            <a:fld id="{7B87BE86-E4A9-4175-8BD1-4F0D9A91C457}" type="slidenum">
              <a:rPr lang="en-US" smtClean="0"/>
              <a:pPr/>
              <a:t>10</a:t>
            </a:fld>
            <a:endParaRPr lang="en-US" dirty="0"/>
          </a:p>
        </p:txBody>
      </p:sp>
      <p:pic>
        <p:nvPicPr>
          <p:cNvPr id="76803" name="Picture 3"/>
          <p:cNvPicPr>
            <a:picLocks noChangeAspect="1" noChangeArrowheads="1"/>
          </p:cNvPicPr>
          <p:nvPr/>
        </p:nvPicPr>
        <p:blipFill>
          <a:blip r:embed="rId3" cstate="print"/>
          <a:srcRect/>
          <a:stretch>
            <a:fillRect/>
          </a:stretch>
        </p:blipFill>
        <p:spPr bwMode="auto">
          <a:xfrm>
            <a:off x="5029200" y="3147775"/>
            <a:ext cx="3097160" cy="2971800"/>
          </a:xfrm>
          <a:prstGeom prst="rect">
            <a:avLst/>
          </a:prstGeom>
          <a:noFill/>
          <a:ln w="9525">
            <a:noFill/>
            <a:miter lim="800000"/>
            <a:headEnd/>
            <a:tailEnd/>
          </a:ln>
        </p:spPr>
      </p:pic>
      <p:pic>
        <p:nvPicPr>
          <p:cNvPr id="76804" name="Picture 4"/>
          <p:cNvPicPr>
            <a:picLocks noChangeAspect="1" noChangeArrowheads="1"/>
          </p:cNvPicPr>
          <p:nvPr/>
        </p:nvPicPr>
        <p:blipFill>
          <a:blip r:embed="rId4" cstate="print"/>
          <a:srcRect/>
          <a:stretch>
            <a:fillRect/>
          </a:stretch>
        </p:blipFill>
        <p:spPr bwMode="auto">
          <a:xfrm>
            <a:off x="762001" y="3146328"/>
            <a:ext cx="3067663" cy="2920179"/>
          </a:xfrm>
          <a:prstGeom prst="rect">
            <a:avLst/>
          </a:prstGeom>
          <a:noFill/>
          <a:ln w="9525">
            <a:noFill/>
            <a:miter lim="800000"/>
            <a:headEnd/>
            <a:tailEnd/>
          </a:ln>
        </p:spPr>
      </p:pic>
      <p:pic>
        <p:nvPicPr>
          <p:cNvPr id="11" name="Picture 3"/>
          <p:cNvPicPr>
            <a:picLocks noChangeAspect="1" noChangeArrowheads="1"/>
          </p:cNvPicPr>
          <p:nvPr/>
        </p:nvPicPr>
        <p:blipFill>
          <a:blip r:embed="rId5" cstate="print"/>
          <a:srcRect/>
          <a:stretch>
            <a:fillRect/>
          </a:stretch>
        </p:blipFill>
        <p:spPr bwMode="auto">
          <a:xfrm>
            <a:off x="3596322" y="1632585"/>
            <a:ext cx="255588" cy="438150"/>
          </a:xfrm>
          <a:prstGeom prst="rect">
            <a:avLst/>
          </a:prstGeom>
          <a:noFill/>
          <a:ln w="9525">
            <a:noFill/>
            <a:miter lim="800000"/>
            <a:headEnd/>
            <a:tailEnd/>
          </a:ln>
        </p:spPr>
      </p:pic>
      <p:pic>
        <p:nvPicPr>
          <p:cNvPr id="12" name="Picture 5"/>
          <p:cNvPicPr>
            <a:picLocks noChangeAspect="1" noChangeArrowheads="1"/>
          </p:cNvPicPr>
          <p:nvPr/>
        </p:nvPicPr>
        <p:blipFill>
          <a:blip r:embed="rId6" cstate="print"/>
          <a:srcRect/>
          <a:stretch>
            <a:fillRect/>
          </a:stretch>
        </p:blipFill>
        <p:spPr bwMode="auto">
          <a:xfrm>
            <a:off x="2786697" y="1623060"/>
            <a:ext cx="255588" cy="438150"/>
          </a:xfrm>
          <a:prstGeom prst="rect">
            <a:avLst/>
          </a:prstGeom>
          <a:noFill/>
          <a:ln w="9525">
            <a:noFill/>
            <a:miter lim="800000"/>
            <a:headEnd/>
            <a:tailEnd/>
          </a:ln>
        </p:spPr>
      </p:pic>
      <p:sp>
        <p:nvSpPr>
          <p:cNvPr id="13" name="Rectangle 12"/>
          <p:cNvSpPr/>
          <p:nvPr/>
        </p:nvSpPr>
        <p:spPr>
          <a:xfrm>
            <a:off x="4572000" y="2690575"/>
            <a:ext cx="4336700" cy="461665"/>
          </a:xfrm>
          <a:prstGeom prst="rect">
            <a:avLst/>
          </a:prstGeom>
        </p:spPr>
        <p:txBody>
          <a:bodyPr wrap="none">
            <a:spAutoFit/>
          </a:bodyPr>
          <a:lstStyle/>
          <a:p>
            <a:r>
              <a:rPr lang="en-US" sz="2400" dirty="0" smtClean="0">
                <a:latin typeface="Times New Roman" pitchFamily="18" charset="0"/>
                <a:cs typeface="Times New Roman" pitchFamily="18" charset="0"/>
              </a:rPr>
              <a:t>Joint inter- and intra-flow coding</a:t>
            </a:r>
          </a:p>
        </p:txBody>
      </p:sp>
      <p:sp>
        <p:nvSpPr>
          <p:cNvPr id="14" name="Rectangle 13"/>
          <p:cNvSpPr/>
          <p:nvPr/>
        </p:nvSpPr>
        <p:spPr>
          <a:xfrm>
            <a:off x="1143000" y="2667000"/>
            <a:ext cx="2422458" cy="461665"/>
          </a:xfrm>
          <a:prstGeom prst="rect">
            <a:avLst/>
          </a:prstGeom>
        </p:spPr>
        <p:txBody>
          <a:bodyPr wrap="none">
            <a:spAutoFit/>
          </a:bodyPr>
          <a:lstStyle/>
          <a:p>
            <a:r>
              <a:rPr lang="en-US" sz="2400" dirty="0" smtClean="0">
                <a:latin typeface="Times New Roman" pitchFamily="18" charset="0"/>
                <a:cs typeface="Times New Roman" pitchFamily="18" charset="0"/>
              </a:rPr>
              <a:t>Intra- flow coding</a:t>
            </a:r>
          </a:p>
        </p:txBody>
      </p:sp>
      <p:sp>
        <p:nvSpPr>
          <p:cNvPr id="15" name="TextBox 14"/>
          <p:cNvSpPr txBox="1"/>
          <p:nvPr/>
        </p:nvSpPr>
        <p:spPr>
          <a:xfrm>
            <a:off x="762000" y="6157020"/>
            <a:ext cx="3124200" cy="400110"/>
          </a:xfrm>
          <a:prstGeom prst="rect">
            <a:avLst/>
          </a:prstGeom>
          <a:noFill/>
        </p:spPr>
        <p:txBody>
          <a:bodyPr wrap="square" rtlCol="0">
            <a:spAutoFit/>
          </a:bodyPr>
          <a:lstStyle/>
          <a:p>
            <a:pPr>
              <a:spcBef>
                <a:spcPts val="600"/>
              </a:spcBef>
            </a:pPr>
            <a:r>
              <a:rPr lang="en-US" sz="2000" b="1" dirty="0" smtClean="0">
                <a:latin typeface="Times New Roman" pitchFamily="18" charset="0"/>
                <a:cs typeface="Times New Roman" pitchFamily="18" charset="0"/>
              </a:rPr>
              <a:t>6 </a:t>
            </a:r>
            <a:r>
              <a:rPr lang="en-US" sz="2000" dirty="0" smtClean="0">
                <a:latin typeface="Times New Roman" pitchFamily="18" charset="0"/>
                <a:cs typeface="Times New Roman" pitchFamily="18" charset="0"/>
              </a:rPr>
              <a:t>transmissions by the relay</a:t>
            </a:r>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1"/>
          <p:cNvPicPr>
            <a:picLocks noChangeAspect="1" noChangeArrowheads="1"/>
          </p:cNvPicPr>
          <p:nvPr/>
        </p:nvPicPr>
        <p:blipFill>
          <a:blip r:embed="rId3" cstate="print"/>
          <a:srcRect/>
          <a:stretch>
            <a:fillRect/>
          </a:stretch>
        </p:blipFill>
        <p:spPr bwMode="auto">
          <a:xfrm>
            <a:off x="4876800" y="1905000"/>
            <a:ext cx="3564308" cy="4333875"/>
          </a:xfrm>
          <a:prstGeom prst="rect">
            <a:avLst/>
          </a:prstGeom>
          <a:noFill/>
          <a:ln w="9525">
            <a:noFill/>
            <a:miter lim="800000"/>
            <a:headEnd/>
            <a:tailEnd/>
          </a:ln>
        </p:spPr>
      </p:pic>
      <p:sp>
        <p:nvSpPr>
          <p:cNvPr id="2" name="Title 1"/>
          <p:cNvSpPr>
            <a:spLocks noGrp="1"/>
          </p:cNvSpPr>
          <p:nvPr>
            <p:ph type="title"/>
          </p:nvPr>
        </p:nvSpPr>
        <p:spPr/>
        <p:txBody>
          <a:bodyPr>
            <a:normAutofit/>
          </a:bodyPr>
          <a:lstStyle/>
          <a:p>
            <a:pPr algn="l"/>
            <a:r>
              <a:rPr lang="en-US" dirty="0" smtClean="0">
                <a:latin typeface="Times New Roman" pitchFamily="18" charset="0"/>
                <a:cs typeface="Times New Roman" pitchFamily="18" charset="0"/>
              </a:rPr>
              <a:t>Opportunistic Routing (OP)</a:t>
            </a:r>
            <a:endParaRPr lang="en-US" dirty="0">
              <a:latin typeface="Times New Roman" pitchFamily="18" charset="0"/>
              <a:cs typeface="Times New Roman" pitchFamily="18" charset="0"/>
            </a:endParaRPr>
          </a:p>
        </p:txBody>
      </p:sp>
      <p:sp>
        <p:nvSpPr>
          <p:cNvPr id="10" name="Content Placeholder 2"/>
          <p:cNvSpPr>
            <a:spLocks noGrp="1"/>
          </p:cNvSpPr>
          <p:nvPr>
            <p:ph sz="quarter" idx="1"/>
          </p:nvPr>
        </p:nvSpPr>
        <p:spPr>
          <a:xfrm>
            <a:off x="152400" y="1676400"/>
            <a:ext cx="5486400" cy="4953000"/>
          </a:xfrm>
        </p:spPr>
        <p:txBody>
          <a:bodyPr>
            <a:normAutofit/>
          </a:bodyPr>
          <a:lstStyle/>
          <a:p>
            <a:pPr>
              <a:spcBef>
                <a:spcPts val="1200"/>
              </a:spcBef>
            </a:pPr>
            <a:r>
              <a:rPr lang="en-US" sz="2600" dirty="0" smtClean="0">
                <a:latin typeface="Times New Roman" pitchFamily="18" charset="0"/>
                <a:cs typeface="Times New Roman" pitchFamily="18" charset="0"/>
              </a:rPr>
              <a:t>OP: no fixed path</a:t>
            </a:r>
          </a:p>
          <a:p>
            <a:pPr lvl="1">
              <a:spcBef>
                <a:spcPts val="1200"/>
              </a:spcBef>
            </a:pPr>
            <a:r>
              <a:rPr lang="en-US" sz="2300" dirty="0" smtClean="0">
                <a:latin typeface="Times New Roman" pitchFamily="18" charset="0"/>
                <a:cs typeface="Times New Roman" pitchFamily="18" charset="0"/>
              </a:rPr>
              <a:t>Relays jointly having all packets</a:t>
            </a:r>
          </a:p>
          <a:p>
            <a:pPr lvl="1">
              <a:spcBef>
                <a:spcPts val="1200"/>
              </a:spcBef>
            </a:pPr>
            <a:r>
              <a:rPr lang="en-US" sz="2300" dirty="0" smtClean="0">
                <a:latin typeface="Times New Roman" pitchFamily="18" charset="0"/>
                <a:cs typeface="Times New Roman" pitchFamily="18" charset="0"/>
              </a:rPr>
              <a:t>Coordination needed among relays</a:t>
            </a:r>
          </a:p>
          <a:p>
            <a:pPr lvl="1">
              <a:spcBef>
                <a:spcPts val="1200"/>
              </a:spcBef>
            </a:pPr>
            <a:r>
              <a:rPr lang="en-US" sz="2400" dirty="0" smtClean="0">
                <a:solidFill>
                  <a:srgbClr val="0070C0"/>
                </a:solidFill>
                <a:latin typeface="Times New Roman" pitchFamily="18" charset="0"/>
                <a:cs typeface="Times New Roman" pitchFamily="18" charset="0"/>
              </a:rPr>
              <a:t>Which packets should be sent?</a:t>
            </a:r>
          </a:p>
          <a:p>
            <a:pPr lvl="1">
              <a:spcBef>
                <a:spcPts val="1200"/>
              </a:spcBef>
              <a:buNone/>
            </a:pPr>
            <a:r>
              <a:rPr lang="en-US" sz="2400" dirty="0" smtClean="0">
                <a:solidFill>
                  <a:srgbClr val="0070C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(coupon collection problem)</a:t>
            </a:r>
          </a:p>
          <a:p>
            <a:pPr lvl="1">
              <a:spcBef>
                <a:spcPts val="1200"/>
              </a:spcBef>
              <a:buNone/>
            </a:pPr>
            <a:endParaRPr lang="en-US" sz="2600" dirty="0" smtClean="0">
              <a:latin typeface="Times New Roman" pitchFamily="18" charset="0"/>
              <a:cs typeface="Times New Roman" pitchFamily="18" charset="0"/>
            </a:endParaRPr>
          </a:p>
          <a:p>
            <a:pPr>
              <a:spcBef>
                <a:spcPts val="1200"/>
              </a:spcBef>
            </a:pPr>
            <a:r>
              <a:rPr lang="en-US" sz="2600" dirty="0" smtClean="0">
                <a:latin typeface="Times New Roman" pitchFamily="18" charset="0"/>
                <a:cs typeface="Times New Roman" pitchFamily="18" charset="0"/>
              </a:rPr>
              <a:t>OP with network coding</a:t>
            </a:r>
          </a:p>
          <a:p>
            <a:pPr lvl="1">
              <a:spcBef>
                <a:spcPts val="1200"/>
              </a:spcBef>
            </a:pPr>
            <a:r>
              <a:rPr lang="en-US" sz="2300" dirty="0" smtClean="0">
                <a:latin typeface="Times New Roman" pitchFamily="18" charset="0"/>
                <a:cs typeface="Times New Roman" pitchFamily="18" charset="0"/>
              </a:rPr>
              <a:t>Linear coded transmissions at relays</a:t>
            </a:r>
          </a:p>
          <a:p>
            <a:pPr lvl="1">
              <a:spcBef>
                <a:spcPts val="1200"/>
              </a:spcBef>
            </a:pPr>
            <a:r>
              <a:rPr lang="en-US" sz="2300" dirty="0" smtClean="0">
                <a:latin typeface="Times New Roman" pitchFamily="18" charset="0"/>
                <a:cs typeface="Times New Roman" pitchFamily="18" charset="0"/>
              </a:rPr>
              <a:t>No coordination needed among relays</a:t>
            </a:r>
          </a:p>
          <a:p>
            <a:pPr>
              <a:spcBef>
                <a:spcPts val="1200"/>
              </a:spcBef>
            </a:pPr>
            <a:endParaRPr lang="en-US" sz="2400" dirty="0" smtClean="0">
              <a:latin typeface="Times New Roman" pitchFamily="18" charset="0"/>
              <a:cs typeface="Times New Roman" pitchFamily="18" charset="0"/>
            </a:endParaRPr>
          </a:p>
        </p:txBody>
      </p:sp>
      <p:sp>
        <p:nvSpPr>
          <p:cNvPr id="5" name="Slide Number Placeholder 3"/>
          <p:cNvSpPr>
            <a:spLocks noGrp="1"/>
          </p:cNvSpPr>
          <p:nvPr>
            <p:ph type="sldNum" sz="quarter" idx="12"/>
          </p:nvPr>
        </p:nvSpPr>
        <p:spPr>
          <a:xfrm>
            <a:off x="0" y="1272222"/>
            <a:ext cx="533400" cy="244476"/>
          </a:xfrm>
        </p:spPr>
        <p:txBody>
          <a:bodyPr>
            <a:normAutofit fontScale="85000" lnSpcReduction="20000"/>
          </a:bodyPr>
          <a:lstStyle/>
          <a:p>
            <a:fld id="{7B87BE86-E4A9-4175-8BD1-4F0D9A91C457}"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latin typeface="Times New Roman" pitchFamily="18" charset="0"/>
                <a:cs typeface="Times New Roman" pitchFamily="18" charset="0"/>
              </a:rPr>
              <a:t>Network Coding Applications</a:t>
            </a:r>
            <a:endParaRPr lang="en-US" dirty="0">
              <a:latin typeface="Times New Roman" pitchFamily="18" charset="0"/>
              <a:cs typeface="Times New Roman" pitchFamily="18" charset="0"/>
            </a:endParaRPr>
          </a:p>
        </p:txBody>
      </p:sp>
      <p:sp>
        <p:nvSpPr>
          <p:cNvPr id="10" name="Content Placeholder 2"/>
          <p:cNvSpPr>
            <a:spLocks noGrp="1"/>
          </p:cNvSpPr>
          <p:nvPr>
            <p:ph sz="quarter" idx="1"/>
          </p:nvPr>
        </p:nvSpPr>
        <p:spPr>
          <a:xfrm>
            <a:off x="533400" y="1752600"/>
            <a:ext cx="8153400" cy="4953000"/>
          </a:xfrm>
        </p:spPr>
        <p:txBody>
          <a:bodyPr>
            <a:normAutofit/>
          </a:bodyPr>
          <a:lstStyle/>
          <a:p>
            <a:r>
              <a:rPr lang="en-US" sz="3200" dirty="0" smtClean="0">
                <a:latin typeface="Times New Roman" pitchFamily="18" charset="0"/>
                <a:cs typeface="Times New Roman" pitchFamily="18" charset="0"/>
              </a:rPr>
              <a:t>Robustness Enhancement</a:t>
            </a:r>
          </a:p>
          <a:p>
            <a:pPr lvl="1"/>
            <a:r>
              <a:rPr lang="en-US" sz="2800" dirty="0" smtClean="0">
                <a:latin typeface="Times New Roman" pitchFamily="18" charset="0"/>
                <a:cs typeface="Times New Roman" pitchFamily="18" charset="0"/>
              </a:rPr>
              <a:t>Error correcting code</a:t>
            </a:r>
          </a:p>
          <a:p>
            <a:pPr lvl="2"/>
            <a:r>
              <a:rPr lang="en-US" sz="2500" dirty="0" smtClean="0">
                <a:solidFill>
                  <a:srgbClr val="0070C0"/>
                </a:solidFill>
                <a:latin typeface="Times New Roman" pitchFamily="18" charset="0"/>
                <a:cs typeface="Times New Roman" pitchFamily="18" charset="0"/>
              </a:rPr>
              <a:t>Physical layer</a:t>
            </a:r>
            <a:r>
              <a:rPr lang="en-US" sz="2500" dirty="0" smtClean="0">
                <a:latin typeface="Times New Roman" pitchFamily="18" charset="0"/>
                <a:cs typeface="Times New Roman" pitchFamily="18" charset="0"/>
              </a:rPr>
              <a:t>: improving error performance on wireless link using intra-packet coding</a:t>
            </a:r>
          </a:p>
          <a:p>
            <a:pPr lvl="1"/>
            <a:r>
              <a:rPr lang="en-US" sz="2800" dirty="0" smtClean="0">
                <a:latin typeface="Times New Roman" pitchFamily="18" charset="0"/>
                <a:cs typeface="Times New Roman" pitchFamily="18" charset="0"/>
              </a:rPr>
              <a:t>Erasure correction</a:t>
            </a:r>
          </a:p>
          <a:p>
            <a:pPr lvl="2"/>
            <a:r>
              <a:rPr lang="en-US" sz="2500" dirty="0" smtClean="0">
                <a:solidFill>
                  <a:srgbClr val="0070C0"/>
                </a:solidFill>
                <a:latin typeface="Times New Roman" pitchFamily="18" charset="0"/>
                <a:cs typeface="Times New Roman" pitchFamily="18" charset="0"/>
              </a:rPr>
              <a:t>Spatial redundancy</a:t>
            </a:r>
            <a:r>
              <a:rPr lang="en-US" sz="2500" dirty="0" smtClean="0">
                <a:latin typeface="Times New Roman" pitchFamily="18" charset="0"/>
                <a:cs typeface="Times New Roman" pitchFamily="18" charset="0"/>
              </a:rPr>
              <a:t>: handle lost packets on the end-to-end connection level using inter-packet coding</a:t>
            </a:r>
          </a:p>
          <a:p>
            <a:pPr lvl="1"/>
            <a:r>
              <a:rPr lang="en-US" sz="2800" dirty="0" smtClean="0">
                <a:latin typeface="Times New Roman" pitchFamily="18" charset="0"/>
                <a:cs typeface="Times New Roman" pitchFamily="18" charset="0"/>
              </a:rPr>
              <a:t>Joint error and erasure correction</a:t>
            </a:r>
          </a:p>
          <a:p>
            <a:pPr lvl="1"/>
            <a:r>
              <a:rPr lang="en-US" sz="2800" dirty="0" smtClean="0">
                <a:solidFill>
                  <a:srgbClr val="0070C0"/>
                </a:solidFill>
                <a:latin typeface="Times New Roman" pitchFamily="18" charset="0"/>
                <a:cs typeface="Times New Roman" pitchFamily="18" charset="0"/>
              </a:rPr>
              <a:t>Robust linear network coding for link failures</a:t>
            </a:r>
          </a:p>
          <a:p>
            <a:pPr lvl="1">
              <a:buNone/>
            </a:pPr>
            <a:r>
              <a:rPr lang="en-US" sz="2400" dirty="0" smtClean="0">
                <a:solidFill>
                  <a:schemeClr val="bg1">
                    <a:lumMod val="50000"/>
                  </a:schemeClr>
                </a:solidFill>
                <a:latin typeface="Times New Roman" pitchFamily="18" charset="0"/>
                <a:cs typeface="Times New Roman" pitchFamily="18" charset="0"/>
              </a:rPr>
              <a:t>    (</a:t>
            </a:r>
            <a:r>
              <a:rPr lang="en-US" sz="2400" dirty="0" err="1" smtClean="0">
                <a:solidFill>
                  <a:schemeClr val="bg1">
                    <a:lumMod val="50000"/>
                  </a:schemeClr>
                </a:solidFill>
                <a:latin typeface="Times New Roman" pitchFamily="18" charset="0"/>
                <a:cs typeface="Times New Roman" pitchFamily="18" charset="0"/>
              </a:rPr>
              <a:t>Koetter</a:t>
            </a:r>
            <a:r>
              <a:rPr lang="en-US" sz="2400" dirty="0" smtClean="0">
                <a:solidFill>
                  <a:schemeClr val="bg1">
                    <a:lumMod val="50000"/>
                  </a:schemeClr>
                </a:solidFill>
                <a:latin typeface="Times New Roman" pitchFamily="18" charset="0"/>
                <a:cs typeface="Times New Roman" pitchFamily="18" charset="0"/>
              </a:rPr>
              <a:t> and </a:t>
            </a:r>
            <a:r>
              <a:rPr lang="en-US" sz="2400" dirty="0" err="1" smtClean="0">
                <a:solidFill>
                  <a:schemeClr val="bg1">
                    <a:lumMod val="50000"/>
                  </a:schemeClr>
                </a:solidFill>
                <a:latin typeface="Times New Roman" pitchFamily="18" charset="0"/>
                <a:cs typeface="Times New Roman" pitchFamily="18" charset="0"/>
              </a:rPr>
              <a:t>Medard</a:t>
            </a:r>
            <a:r>
              <a:rPr lang="en-US" sz="2400" dirty="0" smtClean="0">
                <a:solidFill>
                  <a:schemeClr val="bg1">
                    <a:lumMod val="50000"/>
                  </a:schemeClr>
                </a:solidFill>
                <a:latin typeface="Times New Roman" pitchFamily="18" charset="0"/>
                <a:cs typeface="Times New Roman" pitchFamily="18" charset="0"/>
              </a:rPr>
              <a:t> 2003)</a:t>
            </a:r>
          </a:p>
          <a:p>
            <a:pPr lvl="1"/>
            <a:endParaRPr lang="en-US" sz="2800" dirty="0" smtClean="0">
              <a:latin typeface="Times New Roman" pitchFamily="18" charset="0"/>
              <a:cs typeface="Times New Roman" pitchFamily="18" charset="0"/>
            </a:endParaRPr>
          </a:p>
          <a:p>
            <a:pPr lvl="1"/>
            <a:endParaRPr lang="en-US" sz="2800" dirty="0" smtClean="0">
              <a:latin typeface="Times New Roman" pitchFamily="18" charset="0"/>
              <a:cs typeface="Times New Roman" pitchFamily="18" charset="0"/>
            </a:endParaRPr>
          </a:p>
          <a:p>
            <a:endParaRPr lang="en-US" sz="3600" dirty="0" smtClean="0"/>
          </a:p>
          <a:p>
            <a:pPr lvl="1"/>
            <a:endParaRPr lang="en-US" sz="3600" dirty="0" smtClean="0">
              <a:latin typeface="Times New Roman" pitchFamily="18" charset="0"/>
              <a:cs typeface="Times New Roman" pitchFamily="18" charset="0"/>
            </a:endParaRPr>
          </a:p>
          <a:p>
            <a:endParaRPr lang="en-US" sz="3600" dirty="0"/>
          </a:p>
        </p:txBody>
      </p:sp>
      <p:sp>
        <p:nvSpPr>
          <p:cNvPr id="4" name="Slide Number Placeholder 3"/>
          <p:cNvSpPr>
            <a:spLocks noGrp="1"/>
          </p:cNvSpPr>
          <p:nvPr>
            <p:ph type="sldNum" sz="quarter" idx="12"/>
          </p:nvPr>
        </p:nvSpPr>
        <p:spPr>
          <a:xfrm>
            <a:off x="0" y="1272222"/>
            <a:ext cx="533400" cy="244476"/>
          </a:xfrm>
        </p:spPr>
        <p:txBody>
          <a:bodyPr>
            <a:normAutofit fontScale="85000" lnSpcReduction="20000"/>
          </a:bodyPr>
          <a:lstStyle/>
          <a:p>
            <a:fld id="{7B87BE86-E4A9-4175-8BD1-4F0D9A91C457}"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latin typeface="Times New Roman" pitchFamily="18" charset="0"/>
                <a:cs typeface="Times New Roman" pitchFamily="18" charset="0"/>
              </a:rPr>
              <a:t>Network Coding Applications</a:t>
            </a:r>
            <a:endParaRPr lang="en-US" dirty="0">
              <a:latin typeface="Times New Roman" pitchFamily="18" charset="0"/>
              <a:cs typeface="Times New Roman" pitchFamily="18" charset="0"/>
            </a:endParaRPr>
          </a:p>
        </p:txBody>
      </p:sp>
      <p:sp>
        <p:nvSpPr>
          <p:cNvPr id="10" name="Content Placeholder 2"/>
          <p:cNvSpPr>
            <a:spLocks noGrp="1"/>
          </p:cNvSpPr>
          <p:nvPr>
            <p:ph sz="quarter" idx="1"/>
          </p:nvPr>
        </p:nvSpPr>
        <p:spPr>
          <a:xfrm>
            <a:off x="533400" y="1676400"/>
            <a:ext cx="8305800" cy="5181600"/>
          </a:xfrm>
        </p:spPr>
        <p:txBody>
          <a:bodyPr>
            <a:normAutofit fontScale="85000" lnSpcReduction="10000"/>
          </a:bodyPr>
          <a:lstStyle/>
          <a:p>
            <a:pPr>
              <a:spcBef>
                <a:spcPts val="1200"/>
              </a:spcBef>
            </a:pPr>
            <a:r>
              <a:rPr lang="en-US" sz="3500" dirty="0" smtClean="0">
                <a:latin typeface="Times New Roman" pitchFamily="18" charset="0"/>
                <a:cs typeface="Times New Roman" pitchFamily="18" charset="0"/>
              </a:rPr>
              <a:t>Throughput/Capacity Enhancement</a:t>
            </a:r>
          </a:p>
          <a:p>
            <a:pPr lvl="1">
              <a:spcBef>
                <a:spcPts val="1200"/>
              </a:spcBef>
            </a:pPr>
            <a:r>
              <a:rPr lang="en-US" sz="2800" dirty="0" smtClean="0">
                <a:latin typeface="Times New Roman" pitchFamily="18" charset="0"/>
                <a:cs typeface="Times New Roman" pitchFamily="18" charset="0"/>
              </a:rPr>
              <a:t>Overlay networks</a:t>
            </a:r>
          </a:p>
          <a:p>
            <a:pPr lvl="2">
              <a:spcBef>
                <a:spcPts val="1200"/>
              </a:spcBef>
            </a:pPr>
            <a:r>
              <a:rPr lang="en-US" sz="2400" dirty="0" smtClean="0">
                <a:latin typeface="Times New Roman" pitchFamily="18" charset="0"/>
                <a:cs typeface="Times New Roman" pitchFamily="18" charset="0"/>
              </a:rPr>
              <a:t>Distributed storage systems</a:t>
            </a:r>
          </a:p>
          <a:p>
            <a:pPr lvl="2">
              <a:spcBef>
                <a:spcPts val="1200"/>
              </a:spcBef>
            </a:pPr>
            <a:r>
              <a:rPr lang="en-US" sz="2400" dirty="0" smtClean="0">
                <a:latin typeface="Times New Roman" pitchFamily="18" charset="0"/>
                <a:cs typeface="Times New Roman" pitchFamily="18" charset="0"/>
              </a:rPr>
              <a:t>Content distribution</a:t>
            </a:r>
          </a:p>
          <a:p>
            <a:pPr lvl="2">
              <a:spcBef>
                <a:spcPts val="1200"/>
              </a:spcBef>
            </a:pPr>
            <a:r>
              <a:rPr lang="en-US" sz="2400" dirty="0" smtClean="0">
                <a:latin typeface="Times New Roman" pitchFamily="18" charset="0"/>
                <a:cs typeface="Times New Roman" pitchFamily="18" charset="0"/>
              </a:rPr>
              <a:t>Layered multicast</a:t>
            </a:r>
            <a:endParaRPr lang="en-US" sz="2000" dirty="0" smtClean="0">
              <a:latin typeface="Times New Roman" pitchFamily="18" charset="0"/>
              <a:cs typeface="Times New Roman" pitchFamily="18" charset="0"/>
            </a:endParaRPr>
          </a:p>
          <a:p>
            <a:pPr lvl="1">
              <a:spcBef>
                <a:spcPts val="1200"/>
              </a:spcBef>
            </a:pPr>
            <a:r>
              <a:rPr lang="en-US" sz="2800" dirty="0" smtClean="0">
                <a:latin typeface="Times New Roman" pitchFamily="18" charset="0"/>
                <a:cs typeface="Times New Roman" pitchFamily="18" charset="0"/>
              </a:rPr>
              <a:t>Wireless networks</a:t>
            </a:r>
          </a:p>
          <a:p>
            <a:pPr lvl="2">
              <a:spcBef>
                <a:spcPts val="1200"/>
              </a:spcBef>
            </a:pPr>
            <a:r>
              <a:rPr lang="en-US" sz="2400" dirty="0" smtClean="0">
                <a:latin typeface="Times New Roman" pitchFamily="18" charset="0"/>
                <a:cs typeface="Times New Roman" pitchFamily="18" charset="0"/>
              </a:rPr>
              <a:t>Throughput enhancement</a:t>
            </a:r>
          </a:p>
          <a:p>
            <a:pPr lvl="2">
              <a:spcBef>
                <a:spcPts val="1200"/>
              </a:spcBef>
            </a:pPr>
            <a:r>
              <a:rPr lang="en-US" sz="2400" dirty="0" smtClean="0">
                <a:solidFill>
                  <a:srgbClr val="0070C0"/>
                </a:solidFill>
                <a:latin typeface="Times New Roman" pitchFamily="18" charset="0"/>
                <a:cs typeface="Times New Roman" pitchFamily="18" charset="0"/>
              </a:rPr>
              <a:t>Broadcast storm problem</a:t>
            </a:r>
          </a:p>
          <a:p>
            <a:pPr>
              <a:spcBef>
                <a:spcPts val="1200"/>
              </a:spcBef>
            </a:pPr>
            <a:r>
              <a:rPr lang="en-US" sz="3500" dirty="0" smtClean="0">
                <a:latin typeface="Times New Roman" pitchFamily="18" charset="0"/>
                <a:cs typeface="Times New Roman" pitchFamily="18" charset="0"/>
              </a:rPr>
              <a:t>Network Tomography: </a:t>
            </a:r>
            <a:r>
              <a:rPr lang="en-US" sz="3300" dirty="0" smtClean="0">
                <a:latin typeface="Times New Roman" pitchFamily="18" charset="0"/>
                <a:cs typeface="Times New Roman" pitchFamily="18" charset="0"/>
              </a:rPr>
              <a:t>infer network characteristics</a:t>
            </a:r>
          </a:p>
          <a:p>
            <a:pPr lvl="1">
              <a:spcBef>
                <a:spcPts val="1200"/>
              </a:spcBef>
            </a:pPr>
            <a:r>
              <a:rPr lang="en-US" sz="2500" dirty="0" smtClean="0">
                <a:solidFill>
                  <a:srgbClr val="0070C0"/>
                </a:solidFill>
                <a:latin typeface="Times New Roman" pitchFamily="18" charset="0"/>
                <a:cs typeface="Times New Roman" pitchFamily="18" charset="0"/>
              </a:rPr>
              <a:t>Link loss rate inference</a:t>
            </a:r>
          </a:p>
          <a:p>
            <a:pPr lvl="1">
              <a:spcBef>
                <a:spcPts val="1200"/>
              </a:spcBef>
            </a:pPr>
            <a:r>
              <a:rPr lang="en-US" sz="2500" dirty="0" smtClean="0">
                <a:latin typeface="Times New Roman" pitchFamily="18" charset="0"/>
                <a:cs typeface="Times New Roman" pitchFamily="18" charset="0"/>
              </a:rPr>
              <a:t>Topology inference</a:t>
            </a:r>
            <a:endParaRPr lang="en-US" sz="2800" dirty="0" smtClean="0">
              <a:latin typeface="Times New Roman" pitchFamily="18" charset="0"/>
              <a:cs typeface="Times New Roman" pitchFamily="18" charset="0"/>
            </a:endParaRPr>
          </a:p>
          <a:p>
            <a:pPr lvl="2">
              <a:spcBef>
                <a:spcPts val="1200"/>
              </a:spcBef>
            </a:pPr>
            <a:endParaRPr lang="en-US" sz="2400" dirty="0" smtClean="0">
              <a:latin typeface="Times New Roman" pitchFamily="18" charset="0"/>
              <a:cs typeface="Times New Roman" pitchFamily="18" charset="0"/>
            </a:endParaRPr>
          </a:p>
          <a:p>
            <a:pPr>
              <a:spcBef>
                <a:spcPts val="1200"/>
              </a:spcBef>
            </a:pPr>
            <a:endParaRPr lang="en-US" sz="3000" dirty="0" smtClean="0">
              <a:latin typeface="Times New Roman" pitchFamily="18" charset="0"/>
              <a:cs typeface="Times New Roman" pitchFamily="18" charset="0"/>
            </a:endParaRPr>
          </a:p>
          <a:p>
            <a:pPr lvl="1">
              <a:spcBef>
                <a:spcPts val="1200"/>
              </a:spcBef>
            </a:pPr>
            <a:endParaRPr lang="en-US" sz="2400" dirty="0" smtClean="0">
              <a:latin typeface="Times New Roman" pitchFamily="18" charset="0"/>
              <a:cs typeface="Times New Roman" pitchFamily="18" charset="0"/>
            </a:endParaRPr>
          </a:p>
          <a:p>
            <a:pPr lvl="1">
              <a:spcBef>
                <a:spcPts val="1200"/>
              </a:spcBef>
            </a:pPr>
            <a:endParaRPr lang="en-US" sz="2400" dirty="0" smtClean="0">
              <a:latin typeface="Times New Roman" pitchFamily="18" charset="0"/>
              <a:cs typeface="Times New Roman" pitchFamily="18" charset="0"/>
            </a:endParaRPr>
          </a:p>
          <a:p>
            <a:pPr>
              <a:spcBef>
                <a:spcPts val="1200"/>
              </a:spcBef>
            </a:pPr>
            <a:endParaRPr lang="en-US" sz="3200" dirty="0" smtClean="0"/>
          </a:p>
          <a:p>
            <a:pPr lvl="1">
              <a:spcBef>
                <a:spcPts val="1200"/>
              </a:spcBef>
            </a:pPr>
            <a:endParaRPr lang="en-US" sz="3200" dirty="0" smtClean="0">
              <a:latin typeface="Times New Roman" pitchFamily="18" charset="0"/>
              <a:cs typeface="Times New Roman" pitchFamily="18" charset="0"/>
            </a:endParaRPr>
          </a:p>
          <a:p>
            <a:pPr>
              <a:spcBef>
                <a:spcPts val="1200"/>
              </a:spcBef>
            </a:pPr>
            <a:endParaRPr lang="en-US" sz="3200" dirty="0"/>
          </a:p>
        </p:txBody>
      </p:sp>
      <p:sp>
        <p:nvSpPr>
          <p:cNvPr id="4" name="Slide Number Placeholder 3"/>
          <p:cNvSpPr>
            <a:spLocks noGrp="1"/>
          </p:cNvSpPr>
          <p:nvPr>
            <p:ph type="sldNum" sz="quarter" idx="12"/>
          </p:nvPr>
        </p:nvSpPr>
        <p:spPr>
          <a:xfrm>
            <a:off x="0" y="1272222"/>
            <a:ext cx="533400" cy="244476"/>
          </a:xfrm>
        </p:spPr>
        <p:txBody>
          <a:bodyPr>
            <a:normAutofit fontScale="85000" lnSpcReduction="20000"/>
          </a:bodyPr>
          <a:lstStyle/>
          <a:p>
            <a:fld id="{7B87BE86-E4A9-4175-8BD1-4F0D9A91C457}"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Priority-Based Approaches </a:t>
            </a:r>
            <a:endParaRPr lang="en-US" dirty="0">
              <a:latin typeface="Times New Roman" pitchFamily="18" charset="0"/>
              <a:cs typeface="Times New Roman" pitchFamily="18" charset="0"/>
            </a:endParaRPr>
          </a:p>
        </p:txBody>
      </p:sp>
      <p:sp>
        <p:nvSpPr>
          <p:cNvPr id="6" name="Slide Number Placeholder 3"/>
          <p:cNvSpPr>
            <a:spLocks noGrp="1"/>
          </p:cNvSpPr>
          <p:nvPr>
            <p:ph type="sldNum" sz="quarter" idx="12"/>
          </p:nvPr>
        </p:nvSpPr>
        <p:spPr/>
        <p:txBody>
          <a:bodyPr>
            <a:normAutofit fontScale="85000" lnSpcReduction="20000"/>
          </a:bodyPr>
          <a:lstStyle/>
          <a:p>
            <a:fld id="{7B87BE86-E4A9-4175-8BD1-4F0D9A91C457}" type="slidenum">
              <a:rPr lang="en-US" smtClean="0"/>
              <a:pPr/>
              <a:t>14</a:t>
            </a:fld>
            <a:endParaRPr lang="en-US" dirty="0"/>
          </a:p>
        </p:txBody>
      </p:sp>
      <p:sp>
        <p:nvSpPr>
          <p:cNvPr id="10" name="Content Placeholder 2"/>
          <p:cNvSpPr>
            <a:spLocks noGrp="1"/>
          </p:cNvSpPr>
          <p:nvPr>
            <p:ph sz="quarter" idx="1"/>
          </p:nvPr>
        </p:nvSpPr>
        <p:spPr>
          <a:xfrm>
            <a:off x="533400" y="1828800"/>
            <a:ext cx="8153400" cy="4495800"/>
          </a:xfrm>
        </p:spPr>
        <p:txBody>
          <a:bodyPr>
            <a:normAutofit fontScale="92500" lnSpcReduction="10000"/>
          </a:bodyPr>
          <a:lstStyle/>
          <a:p>
            <a:pPr marL="365760" lvl="1" indent="0">
              <a:spcBef>
                <a:spcPts val="600"/>
              </a:spcBef>
            </a:pPr>
            <a:r>
              <a:rPr lang="en-US" sz="25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New twist on the classic unequal error protection</a:t>
            </a:r>
          </a:p>
          <a:p>
            <a:pPr marL="365760" lvl="1" indent="0">
              <a:spcBef>
                <a:spcPts val="600"/>
              </a:spcBef>
            </a:pPr>
            <a:endParaRPr lang="en-US" sz="2500" dirty="0" smtClean="0">
              <a:latin typeface="Times New Roman" pitchFamily="18" charset="0"/>
              <a:cs typeface="Times New Roman" pitchFamily="18" charset="0"/>
            </a:endParaRPr>
          </a:p>
          <a:p>
            <a:pPr marL="365760" lvl="1" indent="0">
              <a:spcBef>
                <a:spcPts val="600"/>
              </a:spcBef>
              <a:buNone/>
            </a:pPr>
            <a:r>
              <a:rPr lang="en-US" sz="2500" dirty="0" smtClean="0">
                <a:latin typeface="Times New Roman" pitchFamily="18" charset="0"/>
                <a:cs typeface="Times New Roman" pitchFamily="18" charset="0"/>
              </a:rPr>
              <a:t>  </a:t>
            </a:r>
          </a:p>
          <a:p>
            <a:pPr marL="365760" lvl="1" indent="0">
              <a:spcBef>
                <a:spcPts val="600"/>
              </a:spcBef>
              <a:buNone/>
            </a:pPr>
            <a:endParaRPr lang="en-US" sz="2500" dirty="0" smtClean="0">
              <a:latin typeface="Times New Roman" pitchFamily="18" charset="0"/>
              <a:cs typeface="Times New Roman" pitchFamily="18" charset="0"/>
            </a:endParaRPr>
          </a:p>
          <a:p>
            <a:pPr marL="365760" lvl="1" indent="0">
              <a:spcBef>
                <a:spcPts val="600"/>
              </a:spcBef>
              <a:buNone/>
            </a:pPr>
            <a:endParaRPr lang="en-US" sz="2500" dirty="0" smtClean="0">
              <a:latin typeface="Times New Roman" pitchFamily="18" charset="0"/>
              <a:cs typeface="Times New Roman" pitchFamily="18" charset="0"/>
            </a:endParaRPr>
          </a:p>
          <a:p>
            <a:pPr marL="365760" lvl="1" indent="0">
              <a:spcBef>
                <a:spcPts val="600"/>
              </a:spcBef>
              <a:buNone/>
            </a:pPr>
            <a:endParaRPr lang="en-US" sz="2500" dirty="0" smtClean="0">
              <a:latin typeface="Times New Roman" pitchFamily="18" charset="0"/>
              <a:cs typeface="Times New Roman" pitchFamily="18" charset="0"/>
            </a:endParaRPr>
          </a:p>
          <a:p>
            <a:pPr marL="365760" lvl="1" indent="0">
              <a:spcBef>
                <a:spcPts val="600"/>
              </a:spcBef>
              <a:buNone/>
            </a:pPr>
            <a:endParaRPr lang="en-US" sz="2500" dirty="0" smtClean="0">
              <a:latin typeface="Times New Roman" pitchFamily="18" charset="0"/>
              <a:cs typeface="Times New Roman" pitchFamily="18" charset="0"/>
            </a:endParaRPr>
          </a:p>
          <a:p>
            <a:pPr marL="365760" lvl="1" indent="0">
              <a:spcBef>
                <a:spcPts val="600"/>
              </a:spcBef>
              <a:buNone/>
            </a:pPr>
            <a:endParaRPr lang="en-US" sz="2500" dirty="0" smtClean="0">
              <a:latin typeface="Times New Roman" pitchFamily="18" charset="0"/>
              <a:cs typeface="Times New Roman" pitchFamily="18" charset="0"/>
            </a:endParaRPr>
          </a:p>
          <a:p>
            <a:pPr marL="365760" lvl="1" indent="0">
              <a:spcBef>
                <a:spcPts val="600"/>
              </a:spcBef>
              <a:buNone/>
            </a:pPr>
            <a:r>
              <a:rPr lang="en-US" sz="2500" dirty="0" smtClean="0">
                <a:latin typeface="Times New Roman" pitchFamily="18" charset="0"/>
                <a:cs typeface="Times New Roman" pitchFamily="18" charset="0"/>
              </a:rPr>
              <a:t> </a:t>
            </a:r>
          </a:p>
          <a:p>
            <a:pPr marL="365760" lvl="1" indent="0">
              <a:spcBef>
                <a:spcPts val="600"/>
              </a:spcBef>
              <a:buNone/>
            </a:pPr>
            <a:endParaRPr lang="en-US" sz="2500" dirty="0" smtClean="0">
              <a:latin typeface="Times New Roman" pitchFamily="18" charset="0"/>
              <a:cs typeface="Times New Roman" pitchFamily="18" charset="0"/>
            </a:endParaRPr>
          </a:p>
          <a:p>
            <a:pPr marL="365760" lvl="1" indent="0">
              <a:spcBef>
                <a:spcPts val="600"/>
              </a:spcBef>
              <a:buNone/>
            </a:pPr>
            <a:r>
              <a:rPr lang="en-US" sz="2500" dirty="0" smtClean="0">
                <a:latin typeface="Times New Roman" pitchFamily="18" charset="0"/>
                <a:cs typeface="Times New Roman" pitchFamily="18" charset="0"/>
              </a:rPr>
              <a:t>      Symbol-Level  NC                  Video Streaming NC</a:t>
            </a:r>
          </a:p>
          <a:p>
            <a:pPr lvl="1">
              <a:spcBef>
                <a:spcPts val="600"/>
              </a:spcBef>
            </a:pPr>
            <a:endParaRPr lang="en-US" sz="2500" dirty="0" smtClean="0">
              <a:latin typeface="Times New Roman" pitchFamily="18" charset="0"/>
              <a:cs typeface="Times New Roman" pitchFamily="18" charset="0"/>
            </a:endParaRPr>
          </a:p>
          <a:p>
            <a:pPr lvl="1">
              <a:spcBef>
                <a:spcPts val="600"/>
              </a:spcBef>
            </a:pPr>
            <a:endParaRPr lang="en-US" sz="2500" dirty="0" smtClean="0">
              <a:latin typeface="Times New Roman" pitchFamily="18" charset="0"/>
              <a:cs typeface="Times New Roman" pitchFamily="18" charset="0"/>
            </a:endParaRPr>
          </a:p>
          <a:p>
            <a:pPr lvl="1">
              <a:spcBef>
                <a:spcPts val="600"/>
              </a:spcBef>
            </a:pPr>
            <a:endParaRPr lang="en-US" sz="2500" dirty="0" smtClean="0">
              <a:latin typeface="Times New Roman" pitchFamily="18" charset="0"/>
              <a:cs typeface="Times New Roman" pitchFamily="18" charset="0"/>
            </a:endParaRPr>
          </a:p>
        </p:txBody>
      </p:sp>
      <p:pic>
        <p:nvPicPr>
          <p:cNvPr id="49153" name="Picture 1"/>
          <p:cNvPicPr>
            <a:picLocks noChangeAspect="1" noChangeArrowheads="1"/>
          </p:cNvPicPr>
          <p:nvPr/>
        </p:nvPicPr>
        <p:blipFill>
          <a:blip r:embed="rId3" cstate="print"/>
          <a:srcRect/>
          <a:stretch>
            <a:fillRect/>
          </a:stretch>
        </p:blipFill>
        <p:spPr bwMode="auto">
          <a:xfrm>
            <a:off x="4267200" y="2438400"/>
            <a:ext cx="3810000" cy="3046684"/>
          </a:xfrm>
          <a:prstGeom prst="rect">
            <a:avLst/>
          </a:prstGeom>
          <a:noFill/>
          <a:ln w="9525">
            <a:noFill/>
            <a:miter lim="800000"/>
            <a:headEnd/>
            <a:tailEnd/>
          </a:ln>
        </p:spPr>
      </p:pic>
      <p:pic>
        <p:nvPicPr>
          <p:cNvPr id="68610" name="Picture 2"/>
          <p:cNvPicPr>
            <a:picLocks noChangeAspect="1" noChangeArrowheads="1"/>
          </p:cNvPicPr>
          <p:nvPr/>
        </p:nvPicPr>
        <p:blipFill>
          <a:blip r:embed="rId4" cstate="print"/>
          <a:srcRect/>
          <a:stretch>
            <a:fillRect/>
          </a:stretch>
        </p:blipFill>
        <p:spPr bwMode="auto">
          <a:xfrm>
            <a:off x="1066800" y="2743200"/>
            <a:ext cx="2527849" cy="2957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1600200"/>
            <a:ext cx="8153400" cy="4724400"/>
          </a:xfrm>
        </p:spPr>
        <p:txBody>
          <a:bodyPr>
            <a:normAutofit/>
          </a:bodyPr>
          <a:lstStyle/>
          <a:p>
            <a:pPr marL="0" indent="0" algn="ctr">
              <a:spcBef>
                <a:spcPts val="1200"/>
              </a:spcBef>
              <a:buNone/>
            </a:pPr>
            <a:endParaRPr lang="en-US" sz="2800" dirty="0" smtClean="0">
              <a:latin typeface="Times New Roman" pitchFamily="18" charset="0"/>
              <a:cs typeface="Times New Roman" pitchFamily="18" charset="0"/>
            </a:endParaRPr>
          </a:p>
          <a:p>
            <a:pPr marL="0" indent="0" algn="ctr">
              <a:spcBef>
                <a:spcPts val="1200"/>
              </a:spcBef>
              <a:buNone/>
            </a:pPr>
            <a:endParaRPr lang="en-US" sz="2800" dirty="0">
              <a:latin typeface="Times New Roman" pitchFamily="18" charset="0"/>
              <a:cs typeface="Times New Roman" pitchFamily="18" charset="0"/>
            </a:endParaRPr>
          </a:p>
          <a:p>
            <a:pPr marL="0" indent="0" algn="ctr">
              <a:spcBef>
                <a:spcPts val="1200"/>
              </a:spcBef>
              <a:buNone/>
            </a:pPr>
            <a:endParaRPr lang="en-US" sz="2800" dirty="0" smtClean="0">
              <a:latin typeface="Times New Roman" pitchFamily="18" charset="0"/>
              <a:cs typeface="Times New Roman" pitchFamily="18" charset="0"/>
            </a:endParaRPr>
          </a:p>
          <a:p>
            <a:pPr algn="ctr">
              <a:spcBef>
                <a:spcPts val="1200"/>
              </a:spcBef>
              <a:buNone/>
            </a:pPr>
            <a:r>
              <a:rPr lang="en-US" sz="3200" dirty="0" smtClean="0">
                <a:latin typeface="Times New Roman" pitchFamily="18" charset="0"/>
                <a:cs typeface="Times New Roman" pitchFamily="18" charset="0"/>
              </a:rPr>
              <a:t>	</a:t>
            </a:r>
            <a:r>
              <a:rPr lang="en-US" sz="4000" dirty="0" smtClean="0">
                <a:latin typeface="Times New Roman" pitchFamily="18" charset="0"/>
                <a:cs typeface="Times New Roman" pitchFamily="18" charset="0"/>
              </a:rPr>
              <a:t>Priority-Based Network Coding</a:t>
            </a:r>
          </a:p>
          <a:p>
            <a:pPr algn="ctr">
              <a:spcBef>
                <a:spcPts val="1200"/>
              </a:spcBef>
              <a:buNone/>
            </a:pPr>
            <a:r>
              <a:rPr lang="en-US" sz="3200" dirty="0" smtClean="0">
                <a:latin typeface="Times New Roman" pitchFamily="18" charset="0"/>
                <a:cs typeface="Times New Roman" pitchFamily="18" charset="0"/>
              </a:rPr>
              <a:t>Symbol-Level Transmission</a:t>
            </a:r>
          </a:p>
          <a:p>
            <a:pPr algn="ctr">
              <a:spcBef>
                <a:spcPts val="1200"/>
              </a:spcBef>
            </a:pP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fontScale="85000" lnSpcReduction="20000"/>
          </a:bodyPr>
          <a:lstStyle/>
          <a:p>
            <a:fld id="{7B87BE86-E4A9-4175-8BD1-4F0D9A91C457}" type="slidenum">
              <a:rPr lang="en-US" smtClean="0"/>
              <a:pPr/>
              <a:t>15</a:t>
            </a:fld>
            <a:endParaRPr lang="en-US" dirty="0"/>
          </a:p>
        </p:txBody>
      </p:sp>
    </p:spTree>
    <p:extLst>
      <p:ext uri="{BB962C8B-B14F-4D97-AF65-F5344CB8AC3E}">
        <p14:creationId xmlns:p14="http://schemas.microsoft.com/office/powerpoint/2010/main" val="32491421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Priority-Based Transmission  </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81000" y="1524000"/>
            <a:ext cx="8153400" cy="4953000"/>
          </a:xfrm>
        </p:spPr>
        <p:txBody>
          <a:bodyPr>
            <a:normAutofit/>
          </a:bodyPr>
          <a:lstStyle/>
          <a:p>
            <a:r>
              <a:rPr lang="en-US" dirty="0" smtClean="0">
                <a:latin typeface="Times New Roman" pitchFamily="18" charset="0"/>
                <a:cs typeface="Times New Roman" pitchFamily="18" charset="0"/>
              </a:rPr>
              <a:t>Numeric data</a:t>
            </a:r>
          </a:p>
          <a:p>
            <a:pPr lvl="1"/>
            <a:r>
              <a:rPr lang="en-US" dirty="0" smtClean="0">
                <a:latin typeface="Times New Roman" pitchFamily="18" charset="0"/>
                <a:cs typeface="Times New Roman" pitchFamily="18" charset="0"/>
              </a:rPr>
              <a:t>Sensed data by sensors</a:t>
            </a:r>
          </a:p>
          <a:p>
            <a:pPr lvl="1"/>
            <a:r>
              <a:rPr lang="en-US" dirty="0" smtClean="0">
                <a:latin typeface="Times New Roman" pitchFamily="18" charset="0"/>
                <a:cs typeface="Times New Roman" pitchFamily="18" charset="0"/>
              </a:rPr>
              <a:t>Different priorities (utility values) for symbols</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Approaches </a:t>
            </a:r>
          </a:p>
          <a:p>
            <a:pPr lvl="1"/>
            <a:r>
              <a:rPr lang="en-US" dirty="0" smtClean="0">
                <a:latin typeface="Times New Roman" pitchFamily="18" charset="0"/>
                <a:cs typeface="Times New Roman" pitchFamily="18" charset="0"/>
              </a:rPr>
              <a:t>Reliable transmissions</a:t>
            </a:r>
          </a:p>
          <a:p>
            <a:pPr lvl="1"/>
            <a:r>
              <a:rPr lang="en-US" dirty="0" smtClean="0">
                <a:latin typeface="Times New Roman" pitchFamily="18" charset="0"/>
                <a:cs typeface="Times New Roman" pitchFamily="18" charset="0"/>
              </a:rPr>
              <a:t>Maximizing the </a:t>
            </a:r>
            <a:r>
              <a:rPr lang="en-US" dirty="0" smtClean="0">
                <a:solidFill>
                  <a:srgbClr val="0070C0"/>
                </a:solidFill>
                <a:latin typeface="Times New Roman" pitchFamily="18" charset="0"/>
                <a:cs typeface="Times New Roman" pitchFamily="18" charset="0"/>
              </a:rPr>
              <a:t>expected utility </a:t>
            </a:r>
            <a:r>
              <a:rPr lang="en-US" dirty="0" smtClean="0">
                <a:latin typeface="Times New Roman" pitchFamily="18" charset="0"/>
                <a:cs typeface="Times New Roman" pitchFamily="18" charset="0"/>
              </a:rPr>
              <a:t>with a given number of transmissions</a:t>
            </a:r>
          </a:p>
          <a:p>
            <a:endParaRPr lang="en-US" dirty="0">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3562290"/>
            <a:ext cx="4495800" cy="1058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normAutofit fontScale="85000" lnSpcReduction="20000"/>
          </a:bodyPr>
          <a:lstStyle/>
          <a:p>
            <a:fld id="{7B87BE86-E4A9-4175-8BD1-4F0D9A91C457}" type="slidenum">
              <a:rPr lang="en-US" smtClean="0"/>
              <a:pPr/>
              <a:t>16</a:t>
            </a:fld>
            <a:endParaRPr lang="en-US"/>
          </a:p>
        </p:txBody>
      </p:sp>
      <p:sp>
        <p:nvSpPr>
          <p:cNvPr id="6" name="TextBox 5"/>
          <p:cNvSpPr txBox="1"/>
          <p:nvPr/>
        </p:nvSpPr>
        <p:spPr>
          <a:xfrm>
            <a:off x="5257800" y="3124200"/>
            <a:ext cx="2743200"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Binary coded decimal</a:t>
            </a:r>
            <a:endParaRPr lang="en-US" sz="2000" dirty="0">
              <a:latin typeface="Times New Roman" pitchFamily="18" charset="0"/>
              <a:cs typeface="Times New Roman" pitchFamily="18" charset="0"/>
            </a:endParaRPr>
          </a:p>
        </p:txBody>
      </p:sp>
      <p:sp>
        <p:nvSpPr>
          <p:cNvPr id="7" name="TextBox 6"/>
          <p:cNvSpPr txBox="1"/>
          <p:nvPr/>
        </p:nvSpPr>
        <p:spPr>
          <a:xfrm>
            <a:off x="3733800" y="3212068"/>
            <a:ext cx="6858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MSB</a:t>
            </a:r>
            <a:endParaRPr lang="en-US" dirty="0">
              <a:latin typeface="Times New Roman" pitchFamily="18" charset="0"/>
              <a:cs typeface="Times New Roman" pitchFamily="18" charset="0"/>
            </a:endParaRPr>
          </a:p>
        </p:txBody>
      </p:sp>
      <p:pic>
        <p:nvPicPr>
          <p:cNvPr id="47105" name="Picture 1"/>
          <p:cNvPicPr>
            <a:picLocks noChangeAspect="1" noChangeArrowheads="1"/>
          </p:cNvPicPr>
          <p:nvPr/>
        </p:nvPicPr>
        <p:blipFill>
          <a:blip r:embed="rId4" cstate="print"/>
          <a:srcRect/>
          <a:stretch>
            <a:fillRect/>
          </a:stretch>
        </p:blipFill>
        <p:spPr bwMode="auto">
          <a:xfrm>
            <a:off x="7357110" y="2651125"/>
            <a:ext cx="359516" cy="300990"/>
          </a:xfrm>
          <a:prstGeom prst="rect">
            <a:avLst/>
          </a:prstGeom>
          <a:noFill/>
          <a:ln w="9525">
            <a:noFill/>
            <a:miter lim="800000"/>
            <a:headEnd/>
            <a:tailEnd/>
          </a:ln>
        </p:spPr>
      </p:pic>
      <p:cxnSp>
        <p:nvCxnSpPr>
          <p:cNvPr id="10" name="Straight Arrow Connector 9"/>
          <p:cNvCxnSpPr/>
          <p:nvPr/>
        </p:nvCxnSpPr>
        <p:spPr>
          <a:xfrm flipH="1" flipV="1">
            <a:off x="4114800" y="3581400"/>
            <a:ext cx="152400" cy="304800"/>
          </a:xfrm>
          <a:prstGeom prst="straightConnector1">
            <a:avLst/>
          </a:prstGeom>
          <a:ln w="317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8305800" y="3553793"/>
            <a:ext cx="152400" cy="304800"/>
          </a:xfrm>
          <a:prstGeom prst="straightConnector1">
            <a:avLst/>
          </a:prstGeom>
          <a:ln w="317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305800" y="3212068"/>
            <a:ext cx="6858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LSB</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0627030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Motivation</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2133600"/>
            <a:ext cx="6858000" cy="4800600"/>
          </a:xfrm>
        </p:spPr>
        <p:txBody>
          <a:bodyPr>
            <a:normAutofit/>
          </a:bodyPr>
          <a:lstStyle/>
          <a:p>
            <a:r>
              <a:rPr lang="en-US" sz="2400" dirty="0" smtClean="0">
                <a:latin typeface="Times New Roman" pitchFamily="18" charset="0"/>
                <a:cs typeface="Times New Roman" pitchFamily="18" charset="0"/>
              </a:rPr>
              <a:t>      : utility</a:t>
            </a:r>
          </a:p>
          <a:p>
            <a:r>
              <a:rPr lang="en-US" sz="2400" dirty="0" smtClean="0">
                <a:latin typeface="Times New Roman" pitchFamily="18" charset="0"/>
                <a:cs typeface="Times New Roman" pitchFamily="18" charset="0"/>
              </a:rPr>
              <a:t>      : loss rate  </a:t>
            </a:r>
          </a:p>
          <a:p>
            <a:r>
              <a:rPr lang="en-US" sz="2400" dirty="0" smtClean="0">
                <a:latin typeface="Times New Roman" pitchFamily="18" charset="0"/>
                <a:cs typeface="Times New Roman" pitchFamily="18" charset="0"/>
              </a:rPr>
              <a:t>      : weight of</a:t>
            </a:r>
          </a:p>
          <a:p>
            <a:r>
              <a:rPr lang="en-US" sz="2400" dirty="0" smtClean="0">
                <a:latin typeface="Times New Roman" pitchFamily="18" charset="0"/>
                <a:cs typeface="Times New Roman" pitchFamily="18" charset="0"/>
              </a:rPr>
              <a:t>      : number of transmissions of</a:t>
            </a:r>
          </a:p>
        </p:txBody>
      </p:sp>
      <p:sp>
        <p:nvSpPr>
          <p:cNvPr id="4" name="TextBox 3"/>
          <p:cNvSpPr txBox="1"/>
          <p:nvPr/>
        </p:nvSpPr>
        <p:spPr>
          <a:xfrm>
            <a:off x="1484901" y="6148777"/>
            <a:ext cx="19050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 transmissions</a:t>
            </a:r>
            <a:endParaRPr lang="en-US" sz="2000" dirty="0">
              <a:latin typeface="Times New Roman" pitchFamily="18" charset="0"/>
              <a:cs typeface="Times New Roman" pitchFamily="18" charset="0"/>
            </a:endParaRPr>
          </a:p>
        </p:txBody>
      </p:sp>
      <p:sp>
        <p:nvSpPr>
          <p:cNvPr id="6" name="TextBox 5"/>
          <p:cNvSpPr txBox="1"/>
          <p:nvPr/>
        </p:nvSpPr>
        <p:spPr>
          <a:xfrm>
            <a:off x="5152360" y="6153090"/>
            <a:ext cx="19050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3</a:t>
            </a:r>
            <a:r>
              <a:rPr lang="en-US" sz="2000" dirty="0" smtClean="0">
                <a:latin typeface="Times New Roman" pitchFamily="18" charset="0"/>
                <a:cs typeface="Times New Roman" pitchFamily="18" charset="0"/>
              </a:rPr>
              <a:t> transmissions</a:t>
            </a:r>
            <a:endParaRPr lang="en-US" sz="2000" dirty="0">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normAutofit fontScale="85000" lnSpcReduction="20000"/>
          </a:bodyPr>
          <a:lstStyle/>
          <a:p>
            <a:fld id="{7B87BE86-E4A9-4175-8BD1-4F0D9A91C457}" type="slidenum">
              <a:rPr lang="en-US" smtClean="0"/>
              <a:pPr/>
              <a:t>17</a:t>
            </a:fld>
            <a:endParaRPr lang="en-US"/>
          </a:p>
        </p:txBody>
      </p:sp>
      <p:pic>
        <p:nvPicPr>
          <p:cNvPr id="1027" name="Picture 3"/>
          <p:cNvPicPr>
            <a:picLocks noChangeAspect="1" noChangeArrowheads="1"/>
          </p:cNvPicPr>
          <p:nvPr/>
        </p:nvPicPr>
        <p:blipFill>
          <a:blip r:embed="rId3" cstate="print"/>
          <a:srcRect/>
          <a:stretch>
            <a:fillRect/>
          </a:stretch>
        </p:blipFill>
        <p:spPr bwMode="auto">
          <a:xfrm>
            <a:off x="539751" y="2267103"/>
            <a:ext cx="298449" cy="28155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39750" y="3176975"/>
            <a:ext cx="389491" cy="252024"/>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615950" y="3697346"/>
            <a:ext cx="309445" cy="215892"/>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615950" y="2772840"/>
            <a:ext cx="179069" cy="244903"/>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a:stretch>
            <a:fillRect/>
          </a:stretch>
        </p:blipFill>
        <p:spPr bwMode="auto">
          <a:xfrm>
            <a:off x="3581400" y="1740411"/>
            <a:ext cx="5029200" cy="1619956"/>
          </a:xfrm>
          <a:prstGeom prst="rect">
            <a:avLst/>
          </a:prstGeom>
          <a:noFill/>
          <a:ln w="9525">
            <a:noFill/>
            <a:miter lim="800000"/>
            <a:headEnd/>
            <a:tailEnd/>
          </a:ln>
        </p:spPr>
      </p:pic>
      <p:pic>
        <p:nvPicPr>
          <p:cNvPr id="1032" name="Picture 8"/>
          <p:cNvPicPr>
            <a:picLocks noChangeAspect="1" noChangeArrowheads="1"/>
          </p:cNvPicPr>
          <p:nvPr/>
        </p:nvPicPr>
        <p:blipFill>
          <a:blip r:embed="rId8" cstate="print"/>
          <a:srcRect/>
          <a:stretch>
            <a:fillRect/>
          </a:stretch>
        </p:blipFill>
        <p:spPr bwMode="auto">
          <a:xfrm>
            <a:off x="1295400" y="4241132"/>
            <a:ext cx="2145482" cy="1636760"/>
          </a:xfrm>
          <a:prstGeom prst="rect">
            <a:avLst/>
          </a:prstGeom>
          <a:noFill/>
          <a:ln w="9525">
            <a:noFill/>
            <a:miter lim="800000"/>
            <a:headEnd/>
            <a:tailEnd/>
          </a:ln>
        </p:spPr>
      </p:pic>
      <p:pic>
        <p:nvPicPr>
          <p:cNvPr id="1033" name="Picture 9"/>
          <p:cNvPicPr>
            <a:picLocks noChangeAspect="1" noChangeArrowheads="1"/>
          </p:cNvPicPr>
          <p:nvPr/>
        </p:nvPicPr>
        <p:blipFill>
          <a:blip r:embed="rId9" cstate="print"/>
          <a:srcRect/>
          <a:stretch>
            <a:fillRect/>
          </a:stretch>
        </p:blipFill>
        <p:spPr bwMode="auto">
          <a:xfrm>
            <a:off x="4953000" y="4267200"/>
            <a:ext cx="2104360" cy="1905000"/>
          </a:xfrm>
          <a:prstGeom prst="rect">
            <a:avLst/>
          </a:prstGeom>
          <a:noFill/>
          <a:ln w="9525">
            <a:noFill/>
            <a:miter lim="800000"/>
            <a:headEnd/>
            <a:tailEnd/>
          </a:ln>
        </p:spPr>
      </p:pic>
      <p:pic>
        <p:nvPicPr>
          <p:cNvPr id="45057" name="Picture 1"/>
          <p:cNvPicPr>
            <a:picLocks noChangeAspect="1" noChangeArrowheads="1"/>
          </p:cNvPicPr>
          <p:nvPr/>
        </p:nvPicPr>
        <p:blipFill>
          <a:blip r:embed="rId10" cstate="print"/>
          <a:srcRect/>
          <a:stretch>
            <a:fillRect/>
          </a:stretch>
        </p:blipFill>
        <p:spPr bwMode="auto">
          <a:xfrm>
            <a:off x="4640581" y="3668222"/>
            <a:ext cx="289704" cy="240838"/>
          </a:xfrm>
          <a:prstGeom prst="rect">
            <a:avLst/>
          </a:prstGeom>
          <a:noFill/>
          <a:ln w="9525">
            <a:noFill/>
            <a:miter lim="800000"/>
            <a:headEnd/>
            <a:tailEnd/>
          </a:ln>
        </p:spPr>
      </p:pic>
      <p:pic>
        <p:nvPicPr>
          <p:cNvPr id="15" name="Picture 1"/>
          <p:cNvPicPr>
            <a:picLocks noChangeAspect="1" noChangeArrowheads="1"/>
          </p:cNvPicPr>
          <p:nvPr/>
        </p:nvPicPr>
        <p:blipFill>
          <a:blip r:embed="rId11" cstate="print"/>
          <a:srcRect/>
          <a:stretch>
            <a:fillRect/>
          </a:stretch>
        </p:blipFill>
        <p:spPr bwMode="auto">
          <a:xfrm>
            <a:off x="2461260" y="3200399"/>
            <a:ext cx="295497" cy="247393"/>
          </a:xfrm>
          <a:prstGeom prst="rect">
            <a:avLst/>
          </a:prstGeom>
          <a:noFill/>
          <a:ln w="9525">
            <a:noFill/>
            <a:miter lim="800000"/>
            <a:headEnd/>
            <a:tailEnd/>
          </a:ln>
        </p:spPr>
      </p:pic>
    </p:spTree>
    <p:extLst>
      <p:ext uri="{BB962C8B-B14F-4D97-AF65-F5344CB8AC3E}">
        <p14:creationId xmlns:p14="http://schemas.microsoft.com/office/powerpoint/2010/main" val="9657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2971800"/>
            <a:ext cx="2840615" cy="2011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quarter" idx="1"/>
          </p:nvPr>
        </p:nvSpPr>
        <p:spPr>
          <a:xfrm>
            <a:off x="304800" y="1981200"/>
            <a:ext cx="8001000" cy="4065691"/>
          </a:xfrm>
        </p:spPr>
        <p:txBody>
          <a:bodyPr>
            <a:normAutofit fontScale="92500" lnSpcReduction="10000"/>
          </a:bodyPr>
          <a:lstStyle/>
          <a:p>
            <a:r>
              <a:rPr lang="en-US" dirty="0" smtClean="0">
                <a:latin typeface="Times New Roman" pitchFamily="18" charset="0"/>
                <a:cs typeface="Times New Roman" pitchFamily="18" charset="0"/>
              </a:rPr>
              <a:t>One-hop wireless (</a:t>
            </a:r>
            <a:r>
              <a:rPr lang="en-US" dirty="0" err="1" smtClean="0">
                <a:latin typeface="Times New Roman" pitchFamily="18" charset="0"/>
                <a:cs typeface="Times New Roman" pitchFamily="18" charset="0"/>
              </a:rPr>
              <a:t>WiFi</a:t>
            </a:r>
            <a:r>
              <a:rPr lang="en-US" dirty="0" smtClean="0">
                <a:latin typeface="Times New Roman" pitchFamily="18" charset="0"/>
                <a:cs typeface="Times New Roman" pitchFamily="18" charset="0"/>
              </a:rPr>
              <a:t>) network </a:t>
            </a:r>
          </a:p>
          <a:p>
            <a:pPr lvl="1"/>
            <a:r>
              <a:rPr lang="en-US" dirty="0" smtClean="0">
                <a:latin typeface="Times New Roman" pitchFamily="18" charset="0"/>
                <a:cs typeface="Times New Roman" pitchFamily="18" charset="0"/>
              </a:rPr>
              <a:t>One source with multiple destinations</a:t>
            </a:r>
          </a:p>
          <a:p>
            <a:r>
              <a:rPr lang="en-US" dirty="0" err="1" smtClean="0">
                <a:latin typeface="Times New Roman" pitchFamily="18" charset="0"/>
                <a:cs typeface="Times New Roman" pitchFamily="18" charset="0"/>
              </a:rPr>
              <a:t>Lossy</a:t>
            </a:r>
            <a:r>
              <a:rPr lang="en-US" dirty="0" smtClean="0">
                <a:latin typeface="Times New Roman" pitchFamily="18" charset="0"/>
                <a:cs typeface="Times New Roman" pitchFamily="18" charset="0"/>
              </a:rPr>
              <a:t> links (</a:t>
            </a:r>
            <a:r>
              <a:rPr lang="en-US" dirty="0" smtClean="0">
                <a:solidFill>
                  <a:srgbClr val="0070C0"/>
                </a:solidFill>
                <a:latin typeface="Times New Roman" pitchFamily="18" charset="0"/>
                <a:cs typeface="Times New Roman" pitchFamily="18" charset="0"/>
              </a:rPr>
              <a:t>randomness in wireless</a:t>
            </a:r>
            <a:r>
              <a:rPr lang="en-US" dirty="0" smtClean="0">
                <a:latin typeface="Times New Roman" pitchFamily="18" charset="0"/>
                <a:cs typeface="Times New Roman" pitchFamily="18" charset="0"/>
              </a:rPr>
              <a:t>)</a:t>
            </a:r>
          </a:p>
          <a:p>
            <a:pPr lvl="1"/>
            <a:r>
              <a:rPr lang="en-US" dirty="0" smtClean="0">
                <a:latin typeface="Times New Roman" pitchFamily="18" charset="0"/>
                <a:cs typeface="Times New Roman" pitchFamily="18" charset="0"/>
              </a:rPr>
              <a:t>    ,      , …,    </a:t>
            </a:r>
          </a:p>
          <a:p>
            <a:r>
              <a:rPr lang="en-US" dirty="0" smtClean="0">
                <a:latin typeface="Times New Roman" pitchFamily="18" charset="0"/>
                <a:cs typeface="Times New Roman" pitchFamily="18" charset="0"/>
              </a:rPr>
              <a:t>Transmission window size</a:t>
            </a:r>
          </a:p>
          <a:p>
            <a:pPr lvl="1"/>
            <a:r>
              <a:rPr lang="en-US" i="1" dirty="0" smtClean="0">
                <a:latin typeface="Times New Roman" pitchFamily="18" charset="0"/>
                <a:cs typeface="Times New Roman" pitchFamily="18" charset="0"/>
              </a:rPr>
              <a:t>X</a:t>
            </a:r>
            <a:r>
              <a:rPr lang="en-US" dirty="0" smtClean="0">
                <a:latin typeface="Times New Roman" pitchFamily="18" charset="0"/>
                <a:cs typeface="Times New Roman" pitchFamily="18" charset="0"/>
              </a:rPr>
              <a:t> slots for a packet</a:t>
            </a:r>
          </a:p>
          <a:p>
            <a:pPr marL="0" indent="0">
              <a:buNone/>
            </a:pPr>
            <a:endParaRPr lang="en-US" u="sng"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Objective: maximizing the total expected utility </a:t>
            </a:r>
          </a:p>
          <a:p>
            <a:pPr>
              <a:buNone/>
            </a:pPr>
            <a:r>
              <a:rPr lang="en-US" dirty="0" smtClean="0">
                <a:latin typeface="Times New Roman" pitchFamily="18" charset="0"/>
                <a:cs typeface="Times New Roman" pitchFamily="18" charset="0"/>
              </a:rPr>
              <a:t>    of the received symbols</a:t>
            </a:r>
          </a:p>
          <a:p>
            <a:pPr>
              <a:buNone/>
            </a:pP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Setting and Objective </a:t>
            </a:r>
            <a:endParaRPr lang="en-US" dirty="0">
              <a:latin typeface="Times New Roman" pitchFamily="18" charset="0"/>
              <a:cs typeface="Times New Roman" pitchFamily="18" charset="0"/>
            </a:endParaRPr>
          </a:p>
        </p:txBody>
      </p:sp>
      <p:pic>
        <p:nvPicPr>
          <p:cNvPr id="1033" name="Picture 9"/>
          <p:cNvPicPr>
            <a:picLocks noChangeAspect="1" noChangeArrowheads="1"/>
          </p:cNvPicPr>
          <p:nvPr/>
        </p:nvPicPr>
        <p:blipFill>
          <a:blip r:embed="rId4" cstate="print"/>
          <a:srcRect/>
          <a:stretch>
            <a:fillRect/>
          </a:stretch>
        </p:blipFill>
        <p:spPr bwMode="auto">
          <a:xfrm>
            <a:off x="5956300" y="1985739"/>
            <a:ext cx="2848560" cy="506991"/>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7239000" y="2590800"/>
            <a:ext cx="1600200" cy="355028"/>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normAutofit fontScale="85000" lnSpcReduction="20000"/>
          </a:bodyPr>
          <a:lstStyle/>
          <a:p>
            <a:fld id="{7B87BE86-E4A9-4175-8BD1-4F0D9A91C457}" type="slidenum">
              <a:rPr lang="en-US" smtClean="0"/>
              <a:pPr/>
              <a:t>18</a:t>
            </a:fld>
            <a:endParaRPr lang="en-US"/>
          </a:p>
        </p:txBody>
      </p:sp>
      <p:pic>
        <p:nvPicPr>
          <p:cNvPr id="286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800" y="3429000"/>
            <a:ext cx="276224" cy="241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0" y="3429000"/>
            <a:ext cx="276224" cy="246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6"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4600" y="3429000"/>
            <a:ext cx="301939" cy="226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5296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p:cNvPicPr>
            <a:picLocks noChangeAspect="1" noChangeArrowheads="1"/>
          </p:cNvPicPr>
          <p:nvPr/>
        </p:nvPicPr>
        <p:blipFill>
          <a:blip r:embed="rId3" cstate="print"/>
          <a:srcRect/>
          <a:stretch>
            <a:fillRect/>
          </a:stretch>
        </p:blipFill>
        <p:spPr bwMode="auto">
          <a:xfrm>
            <a:off x="2152650" y="3257550"/>
            <a:ext cx="4324350" cy="337185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Single Packet </a:t>
            </a:r>
            <a:r>
              <a:rPr lang="en-US" sz="3600" dirty="0" smtClean="0">
                <a:latin typeface="Times New Roman" pitchFamily="18" charset="0"/>
                <a:cs typeface="Times New Roman" pitchFamily="18" charset="0"/>
              </a:rPr>
              <a:t>(Homogenous Destinations)</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1066800" y="1600200"/>
            <a:ext cx="8153400" cy="1981200"/>
          </a:xfrm>
        </p:spPr>
        <p:txBody>
          <a:bodyPr>
            <a:normAutofit/>
          </a:bodyPr>
          <a:lstStyle/>
          <a:p>
            <a:pPr>
              <a:spcBef>
                <a:spcPts val="1200"/>
              </a:spcBef>
            </a:pPr>
            <a:r>
              <a:rPr lang="en-US" dirty="0" smtClean="0">
                <a:latin typeface="Times New Roman" pitchFamily="18" charset="0"/>
                <a:cs typeface="Times New Roman" pitchFamily="18" charset="0"/>
              </a:rPr>
              <a:t> The case of a packet with 2 symbols</a:t>
            </a:r>
          </a:p>
          <a:p>
            <a:pPr>
              <a:spcBef>
                <a:spcPts val="1200"/>
              </a:spcBef>
              <a:buNone/>
            </a:pPr>
            <a:endParaRPr lang="en-US" sz="2400" dirty="0" smtClean="0">
              <a:latin typeface="Times New Roman" pitchFamily="18" charset="0"/>
              <a:cs typeface="Times New Roman" pitchFamily="18" charset="0"/>
            </a:endParaRPr>
          </a:p>
          <a:p>
            <a:pPr>
              <a:spcBef>
                <a:spcPts val="1200"/>
              </a:spcBef>
            </a:pPr>
            <a:endParaRPr lang="en-US" sz="2400" dirty="0" smtClean="0">
              <a:latin typeface="Times New Roman" pitchFamily="18" charset="0"/>
              <a:cs typeface="Times New Roman" pitchFamily="18" charset="0"/>
            </a:endParaRPr>
          </a:p>
          <a:p>
            <a:pPr>
              <a:spcBef>
                <a:spcPts val="1200"/>
              </a:spcBef>
            </a:pPr>
            <a:endParaRPr lang="en-US" sz="2400" dirty="0">
              <a:latin typeface="Times New Roman" pitchFamily="18" charset="0"/>
              <a:cs typeface="Times New Roman" pitchFamily="18" charset="0"/>
            </a:endParaRPr>
          </a:p>
        </p:txBody>
      </p:sp>
      <p:pic>
        <p:nvPicPr>
          <p:cNvPr id="7" name="Picture 3"/>
          <p:cNvPicPr>
            <a:picLocks noChangeAspect="1" noChangeArrowheads="1"/>
          </p:cNvPicPr>
          <p:nvPr/>
        </p:nvPicPr>
        <p:blipFill>
          <a:blip r:embed="rId4" cstate="print"/>
          <a:srcRect/>
          <a:stretch>
            <a:fillRect/>
          </a:stretch>
        </p:blipFill>
        <p:spPr bwMode="auto">
          <a:xfrm>
            <a:off x="6538686" y="5193250"/>
            <a:ext cx="990600" cy="327537"/>
          </a:xfrm>
          <a:prstGeom prst="rect">
            <a:avLst/>
          </a:prstGeom>
          <a:noFill/>
          <a:ln w="9525">
            <a:noFill/>
            <a:miter lim="800000"/>
            <a:headEnd/>
            <a:tailEnd/>
          </a:ln>
        </p:spPr>
      </p:pic>
      <p:pic>
        <p:nvPicPr>
          <p:cNvPr id="8" name="Picture 4"/>
          <p:cNvPicPr>
            <a:picLocks noChangeAspect="1" noChangeArrowheads="1"/>
          </p:cNvPicPr>
          <p:nvPr/>
        </p:nvPicPr>
        <p:blipFill>
          <a:blip r:embed="rId5" cstate="print"/>
          <a:srcRect/>
          <a:stretch>
            <a:fillRect/>
          </a:stretch>
        </p:blipFill>
        <p:spPr bwMode="auto">
          <a:xfrm>
            <a:off x="6570641" y="5715000"/>
            <a:ext cx="958645" cy="335526"/>
          </a:xfrm>
          <a:prstGeom prst="rect">
            <a:avLst/>
          </a:prstGeom>
          <a:noFill/>
          <a:ln w="9525">
            <a:noFill/>
            <a:miter lim="800000"/>
            <a:headEnd/>
            <a:tailEnd/>
          </a:ln>
        </p:spPr>
      </p:pic>
      <p:cxnSp>
        <p:nvCxnSpPr>
          <p:cNvPr id="9" name="Straight Arrow Connector 8"/>
          <p:cNvCxnSpPr/>
          <p:nvPr/>
        </p:nvCxnSpPr>
        <p:spPr>
          <a:xfrm flipV="1">
            <a:off x="3200400" y="4518818"/>
            <a:ext cx="0" cy="167640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48000" y="3872487"/>
            <a:ext cx="1143000" cy="646331"/>
          </a:xfrm>
          <a:prstGeom prst="rect">
            <a:avLst/>
          </a:prstGeom>
          <a:noFill/>
        </p:spPr>
        <p:txBody>
          <a:bodyPr wrap="square" rtlCol="0">
            <a:spAutoFit/>
          </a:bodyPr>
          <a:lstStyle/>
          <a:p>
            <a:r>
              <a:rPr lang="en-US" dirty="0" smtClean="0">
                <a:solidFill>
                  <a:srgbClr val="00B050"/>
                </a:solidFill>
              </a:rPr>
              <a:t>Saturation point</a:t>
            </a:r>
            <a:endParaRPr lang="en-US" dirty="0">
              <a:solidFill>
                <a:srgbClr val="00B050"/>
              </a:solidFill>
            </a:endParaRPr>
          </a:p>
        </p:txBody>
      </p:sp>
      <p:sp>
        <p:nvSpPr>
          <p:cNvPr id="11" name="Slide Number Placeholder 10"/>
          <p:cNvSpPr>
            <a:spLocks noGrp="1"/>
          </p:cNvSpPr>
          <p:nvPr>
            <p:ph type="sldNum" sz="quarter" idx="12"/>
          </p:nvPr>
        </p:nvSpPr>
        <p:spPr/>
        <p:txBody>
          <a:bodyPr>
            <a:normAutofit fontScale="85000" lnSpcReduction="20000"/>
          </a:bodyPr>
          <a:lstStyle/>
          <a:p>
            <a:fld id="{7B87BE86-E4A9-4175-8BD1-4F0D9A91C457}" type="slidenum">
              <a:rPr lang="en-US" smtClean="0"/>
              <a:pPr/>
              <a:t>19</a:t>
            </a:fld>
            <a:endParaRPr lang="en-US"/>
          </a:p>
        </p:txBody>
      </p:sp>
      <p:pic>
        <p:nvPicPr>
          <p:cNvPr id="58370" name="Picture 2"/>
          <p:cNvPicPr>
            <a:picLocks noChangeAspect="1" noChangeArrowheads="1"/>
          </p:cNvPicPr>
          <p:nvPr/>
        </p:nvPicPr>
        <p:blipFill>
          <a:blip r:embed="rId6" cstate="print"/>
          <a:srcRect/>
          <a:stretch>
            <a:fillRect/>
          </a:stretch>
        </p:blipFill>
        <p:spPr bwMode="auto">
          <a:xfrm>
            <a:off x="1981200" y="2286000"/>
            <a:ext cx="4724400" cy="853213"/>
          </a:xfrm>
          <a:prstGeom prst="rect">
            <a:avLst/>
          </a:prstGeom>
          <a:noFill/>
          <a:ln w="9525">
            <a:noFill/>
            <a:miter lim="800000"/>
            <a:headEnd/>
            <a:tailEnd/>
          </a:ln>
        </p:spPr>
      </p:pic>
    </p:spTree>
    <p:extLst>
      <p:ext uri="{BB962C8B-B14F-4D97-AF65-F5344CB8AC3E}">
        <p14:creationId xmlns:p14="http://schemas.microsoft.com/office/powerpoint/2010/main" val="1429620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2"/>
          <p:cNvSpPr>
            <a:spLocks/>
          </p:cNvSpPr>
          <p:nvPr/>
        </p:nvSpPr>
        <p:spPr bwMode="auto">
          <a:xfrm>
            <a:off x="-17860" y="-8930"/>
            <a:ext cx="9179719" cy="1000125"/>
          </a:xfrm>
          <a:prstGeom prst="rect">
            <a:avLst/>
          </a:prstGeom>
          <a:solidFill>
            <a:srgbClr val="A32638"/>
          </a:solidFill>
          <a:ln w="25400">
            <a:noFill/>
            <a:miter lim="800000"/>
            <a:headEnd/>
            <a:tailEnd/>
          </a:ln>
        </p:spPr>
        <p:txBody>
          <a:bodyPr lIns="0" tIns="0" rIns="0" bIns="0"/>
          <a:lstStyle/>
          <a:p>
            <a:endParaRPr lang="en-US"/>
          </a:p>
        </p:txBody>
      </p:sp>
      <p:pic>
        <p:nvPicPr>
          <p:cNvPr id="20485" name="Picture 5"/>
          <p:cNvPicPr>
            <a:picLocks noChangeArrowheads="1"/>
          </p:cNvPicPr>
          <p:nvPr/>
        </p:nvPicPr>
        <p:blipFill>
          <a:blip r:embed="rId3" cstate="print">
            <a:duotone>
              <a:schemeClr val="accent3">
                <a:shade val="45000"/>
                <a:satMod val="135000"/>
              </a:schemeClr>
              <a:prstClr val="white"/>
            </a:duotone>
            <a:lum contrast="21000"/>
          </a:blip>
          <a:srcRect/>
          <a:stretch>
            <a:fillRect/>
          </a:stretch>
        </p:blipFill>
        <p:spPr bwMode="auto">
          <a:xfrm>
            <a:off x="2000250" y="1553766"/>
            <a:ext cx="4071938" cy="3964781"/>
          </a:xfrm>
          <a:prstGeom prst="rect">
            <a:avLst/>
          </a:prstGeom>
          <a:blipFill dpi="0" rotWithShape="1">
            <a:blip r:embed="rId4" cstate="print">
              <a:alphaModFix amt="26000"/>
              <a:duotone>
                <a:schemeClr val="accent3">
                  <a:shade val="45000"/>
                  <a:satMod val="135000"/>
                </a:schemeClr>
                <a:prstClr val="white"/>
              </a:duotone>
              <a:lum contrast="21000"/>
            </a:blip>
            <a:srcRect/>
            <a:tile tx="0" ty="0" sx="100000" sy="100000" flip="none" algn="tl"/>
          </a:blipFill>
          <a:ln w="12700" cap="flat">
            <a:noFill/>
            <a:miter lim="800000"/>
            <a:headEnd/>
            <a:tailEnd/>
          </a:ln>
        </p:spPr>
      </p:pic>
      <p:pic>
        <p:nvPicPr>
          <p:cNvPr id="3075" name="Picture 4"/>
          <p:cNvPicPr>
            <a:picLocks noChangeArrowheads="1"/>
          </p:cNvPicPr>
          <p:nvPr/>
        </p:nvPicPr>
        <p:blipFill>
          <a:blip r:embed="rId5" cstate="print"/>
          <a:srcRect/>
          <a:stretch>
            <a:fillRect/>
          </a:stretch>
        </p:blipFill>
        <p:spPr bwMode="auto">
          <a:xfrm>
            <a:off x="21695793" y="20819567"/>
            <a:ext cx="904131" cy="863947"/>
          </a:xfrm>
          <a:prstGeom prst="rect">
            <a:avLst/>
          </a:prstGeom>
          <a:noFill/>
          <a:ln w="9525">
            <a:noFill/>
            <a:miter lim="800000"/>
            <a:headEnd/>
            <a:tailEnd/>
          </a:ln>
        </p:spPr>
      </p:pic>
      <p:sp>
        <p:nvSpPr>
          <p:cNvPr id="3076" name="Rectangle 6"/>
          <p:cNvSpPr>
            <a:spLocks/>
          </p:cNvSpPr>
          <p:nvPr/>
        </p:nvSpPr>
        <p:spPr bwMode="auto">
          <a:xfrm>
            <a:off x="0" y="6572250"/>
            <a:ext cx="9179719" cy="321469"/>
          </a:xfrm>
          <a:prstGeom prst="rect">
            <a:avLst/>
          </a:prstGeom>
          <a:solidFill>
            <a:srgbClr val="A32638"/>
          </a:solidFill>
          <a:ln w="25400">
            <a:noFill/>
            <a:miter lim="800000"/>
            <a:headEnd/>
            <a:tailEnd/>
          </a:ln>
        </p:spPr>
        <p:txBody>
          <a:bodyPr lIns="0" tIns="0" rIns="0" bIns="0"/>
          <a:lstStyle/>
          <a:p>
            <a:endParaRPr lang="en-US"/>
          </a:p>
        </p:txBody>
      </p:sp>
      <p:pic>
        <p:nvPicPr>
          <p:cNvPr id="3077" name="Picture 7"/>
          <p:cNvPicPr>
            <a:picLocks noChangeArrowheads="1"/>
          </p:cNvPicPr>
          <p:nvPr/>
        </p:nvPicPr>
        <p:blipFill>
          <a:blip r:embed="rId6" cstate="print"/>
          <a:srcRect/>
          <a:stretch>
            <a:fillRect/>
          </a:stretch>
        </p:blipFill>
        <p:spPr bwMode="auto">
          <a:xfrm>
            <a:off x="6420445" y="6572250"/>
            <a:ext cx="335980" cy="321469"/>
          </a:xfrm>
          <a:prstGeom prst="rect">
            <a:avLst/>
          </a:prstGeom>
          <a:noFill/>
          <a:ln w="9525">
            <a:noFill/>
            <a:miter lim="800000"/>
            <a:headEnd/>
            <a:tailEnd/>
          </a:ln>
        </p:spPr>
      </p:pic>
      <p:sp>
        <p:nvSpPr>
          <p:cNvPr id="3078" name="Rectangle 8"/>
          <p:cNvSpPr>
            <a:spLocks/>
          </p:cNvSpPr>
          <p:nvPr/>
        </p:nvSpPr>
        <p:spPr bwMode="auto">
          <a:xfrm>
            <a:off x="6759774" y="6607969"/>
            <a:ext cx="2393156" cy="187523"/>
          </a:xfrm>
          <a:prstGeom prst="rect">
            <a:avLst/>
          </a:prstGeom>
          <a:noFill/>
          <a:ln w="12700">
            <a:noFill/>
            <a:miter lim="800000"/>
            <a:headEnd/>
            <a:tailEnd/>
          </a:ln>
        </p:spPr>
        <p:txBody>
          <a:bodyPr lIns="0" tIns="0" rIns="0" bIns="0" anchor="ctr"/>
          <a:lstStyle/>
          <a:p>
            <a:pPr algn="just"/>
            <a:r>
              <a:rPr lang="en-US" sz="1300" dirty="0">
                <a:solidFill>
                  <a:srgbClr val="E6E6E6"/>
                </a:solidFill>
              </a:rPr>
              <a:t>Center for Networked Computing</a:t>
            </a:r>
          </a:p>
        </p:txBody>
      </p:sp>
      <p:pic>
        <p:nvPicPr>
          <p:cNvPr id="3079" name="Picture 9"/>
          <p:cNvPicPr>
            <a:picLocks noChangeAspect="1" noChangeArrowheads="1"/>
          </p:cNvPicPr>
          <p:nvPr/>
        </p:nvPicPr>
        <p:blipFill>
          <a:blip r:embed="rId7" cstate="print"/>
          <a:srcRect/>
          <a:stretch>
            <a:fillRect/>
          </a:stretch>
        </p:blipFill>
        <p:spPr bwMode="auto">
          <a:xfrm>
            <a:off x="-23441" y="-8930"/>
            <a:ext cx="896318" cy="1000125"/>
          </a:xfrm>
          <a:prstGeom prst="rect">
            <a:avLst/>
          </a:prstGeom>
          <a:noFill/>
          <a:ln w="12700">
            <a:noFill/>
            <a:miter lim="800000"/>
            <a:headEnd/>
            <a:tailEnd/>
          </a:ln>
        </p:spPr>
      </p:pic>
      <p:pic>
        <p:nvPicPr>
          <p:cNvPr id="3080" name="Picture 10"/>
          <p:cNvPicPr>
            <a:picLocks noChangeArrowheads="1"/>
          </p:cNvPicPr>
          <p:nvPr/>
        </p:nvPicPr>
        <p:blipFill>
          <a:blip r:embed="rId8" cstate="print"/>
          <a:srcRect/>
          <a:stretch>
            <a:fillRect/>
          </a:stretch>
        </p:blipFill>
        <p:spPr bwMode="auto">
          <a:xfrm>
            <a:off x="8251031" y="-22324"/>
            <a:ext cx="892969" cy="1000125"/>
          </a:xfrm>
          <a:prstGeom prst="rect">
            <a:avLst/>
          </a:prstGeom>
          <a:noFill/>
          <a:ln w="9525">
            <a:noFill/>
            <a:miter lim="800000"/>
            <a:headEnd/>
            <a:tailEnd/>
          </a:ln>
        </p:spPr>
      </p:pic>
      <p:sp>
        <p:nvSpPr>
          <p:cNvPr id="3081" name="Rectangle 11"/>
          <p:cNvSpPr>
            <a:spLocks/>
          </p:cNvSpPr>
          <p:nvPr/>
        </p:nvSpPr>
        <p:spPr bwMode="auto">
          <a:xfrm>
            <a:off x="80367" y="40184"/>
            <a:ext cx="9063633" cy="366117"/>
          </a:xfrm>
          <a:prstGeom prst="rect">
            <a:avLst/>
          </a:prstGeom>
          <a:noFill/>
          <a:ln w="12700">
            <a:noFill/>
            <a:miter lim="800000"/>
            <a:headEnd/>
            <a:tailEnd/>
          </a:ln>
        </p:spPr>
        <p:txBody>
          <a:bodyPr lIns="0" tIns="0" rIns="0" bIns="0" anchor="ctr"/>
          <a:lstStyle/>
          <a:p>
            <a:pPr algn="ctr"/>
            <a:r>
              <a:rPr lang="en-US" sz="2500" dirty="0">
                <a:solidFill>
                  <a:srgbClr val="FFFFFF"/>
                </a:solidFill>
              </a:rPr>
              <a:t>Center for Networked Computing</a:t>
            </a:r>
          </a:p>
        </p:txBody>
      </p:sp>
      <p:sp>
        <p:nvSpPr>
          <p:cNvPr id="3082" name="Rectangle 12"/>
          <p:cNvSpPr>
            <a:spLocks/>
          </p:cNvSpPr>
          <p:nvPr/>
        </p:nvSpPr>
        <p:spPr bwMode="auto">
          <a:xfrm>
            <a:off x="243632" y="1125968"/>
            <a:ext cx="3859262" cy="323165"/>
          </a:xfrm>
          <a:prstGeom prst="rect">
            <a:avLst/>
          </a:prstGeom>
          <a:noFill/>
          <a:ln w="12700">
            <a:noFill/>
            <a:miter lim="800000"/>
            <a:headEnd/>
            <a:tailEnd/>
          </a:ln>
        </p:spPr>
        <p:txBody>
          <a:bodyPr wrap="none" lIns="0" tIns="0" rIns="0" bIns="0" anchor="ctr">
            <a:spAutoFit/>
          </a:bodyPr>
          <a:lstStyle/>
          <a:p>
            <a:pPr algn="ctr"/>
            <a:r>
              <a:rPr lang="en-US" sz="2100" b="1" dirty="0" smtClean="0">
                <a:solidFill>
                  <a:srgbClr val="A32638"/>
                </a:solidFill>
                <a:latin typeface="Helvetica" pitchFamily="-84" charset="0"/>
                <a:sym typeface="Helvetica" pitchFamily="-84" charset="0"/>
              </a:rPr>
              <a:t>Wireless </a:t>
            </a:r>
            <a:r>
              <a:rPr lang="en-US" sz="2100" b="1" dirty="0">
                <a:solidFill>
                  <a:srgbClr val="A32638"/>
                </a:solidFill>
                <a:latin typeface="Helvetica" pitchFamily="-84" charset="0"/>
                <a:sym typeface="Helvetica" pitchFamily="-84" charset="0"/>
              </a:rPr>
              <a:t>and mobile networks</a:t>
            </a:r>
          </a:p>
        </p:txBody>
      </p:sp>
      <p:sp>
        <p:nvSpPr>
          <p:cNvPr id="3083" name="Rectangle 19"/>
          <p:cNvSpPr>
            <a:spLocks/>
          </p:cNvSpPr>
          <p:nvPr/>
        </p:nvSpPr>
        <p:spPr bwMode="auto">
          <a:xfrm>
            <a:off x="0" y="366117"/>
            <a:ext cx="9144000" cy="665262"/>
          </a:xfrm>
          <a:prstGeom prst="rect">
            <a:avLst/>
          </a:prstGeom>
          <a:noFill/>
          <a:ln w="12700">
            <a:noFill/>
            <a:miter lim="800000"/>
            <a:headEnd/>
            <a:tailEnd/>
          </a:ln>
        </p:spPr>
        <p:txBody>
          <a:bodyPr lIns="0" tIns="0" rIns="0" bIns="0" anchor="ctr"/>
          <a:lstStyle/>
          <a:p>
            <a:pPr algn="ctr"/>
            <a:r>
              <a:rPr lang="en-US" sz="1600" dirty="0">
                <a:solidFill>
                  <a:srgbClr val="FFFFFF"/>
                </a:solidFill>
              </a:rPr>
              <a:t>Dr. </a:t>
            </a:r>
            <a:r>
              <a:rPr lang="en-US" sz="1600" dirty="0" err="1">
                <a:solidFill>
                  <a:srgbClr val="FFFFFF"/>
                </a:solidFill>
              </a:rPr>
              <a:t>Jie</a:t>
            </a:r>
            <a:r>
              <a:rPr lang="en-US" sz="1600" dirty="0">
                <a:solidFill>
                  <a:srgbClr val="FFFFFF"/>
                </a:solidFill>
              </a:rPr>
              <a:t> Wu</a:t>
            </a:r>
          </a:p>
          <a:p>
            <a:pPr algn="ctr"/>
            <a:r>
              <a:rPr lang="en-US" sz="1600" dirty="0">
                <a:solidFill>
                  <a:srgbClr val="FFFFFF"/>
                </a:solidFill>
              </a:rPr>
              <a:t>Computer and Information Sciences, Temple University</a:t>
            </a:r>
          </a:p>
        </p:txBody>
      </p:sp>
      <p:pic>
        <p:nvPicPr>
          <p:cNvPr id="3084" name="Picture 26" descr="NSF.bmp"/>
          <p:cNvPicPr>
            <a:picLocks noChangeAspect="1"/>
          </p:cNvPicPr>
          <p:nvPr/>
        </p:nvPicPr>
        <p:blipFill>
          <a:blip r:embed="rId9" cstate="print"/>
          <a:srcRect/>
          <a:stretch>
            <a:fillRect/>
          </a:stretch>
        </p:blipFill>
        <p:spPr bwMode="auto">
          <a:xfrm>
            <a:off x="8054578" y="5572125"/>
            <a:ext cx="964406" cy="964406"/>
          </a:xfrm>
          <a:prstGeom prst="rect">
            <a:avLst/>
          </a:prstGeom>
          <a:noFill/>
          <a:ln w="9525">
            <a:noFill/>
            <a:miter lim="800000"/>
            <a:headEnd/>
            <a:tailEnd/>
          </a:ln>
        </p:spPr>
      </p:pic>
      <p:pic>
        <p:nvPicPr>
          <p:cNvPr id="3085" name="Picture 27" descr="ARO.bmp"/>
          <p:cNvPicPr>
            <a:picLocks noChangeAspect="1"/>
          </p:cNvPicPr>
          <p:nvPr/>
        </p:nvPicPr>
        <p:blipFill>
          <a:blip r:embed="rId10" cstate="print"/>
          <a:srcRect/>
          <a:stretch>
            <a:fillRect/>
          </a:stretch>
        </p:blipFill>
        <p:spPr bwMode="auto">
          <a:xfrm>
            <a:off x="8054578" y="4661297"/>
            <a:ext cx="918642" cy="860599"/>
          </a:xfrm>
          <a:prstGeom prst="rect">
            <a:avLst/>
          </a:prstGeom>
          <a:noFill/>
          <a:ln w="9525">
            <a:noFill/>
            <a:miter lim="800000"/>
            <a:headEnd/>
            <a:tailEnd/>
          </a:ln>
        </p:spPr>
      </p:pic>
      <p:pic>
        <p:nvPicPr>
          <p:cNvPr id="3086" name="Content Placeholder 31" descr="social network 1.bmp"/>
          <p:cNvPicPr>
            <a:picLocks noChangeAspect="1"/>
          </p:cNvPicPr>
          <p:nvPr/>
        </p:nvPicPr>
        <p:blipFill>
          <a:blip r:embed="rId11" cstate="print"/>
          <a:srcRect/>
          <a:stretch>
            <a:fillRect/>
          </a:stretch>
        </p:blipFill>
        <p:spPr bwMode="auto">
          <a:xfrm>
            <a:off x="1035844" y="5143500"/>
            <a:ext cx="1285875" cy="1444377"/>
          </a:xfrm>
          <a:prstGeom prst="rect">
            <a:avLst/>
          </a:prstGeom>
          <a:noFill/>
          <a:ln w="9525">
            <a:noFill/>
            <a:miter lim="800000"/>
            <a:headEnd/>
            <a:tailEnd/>
          </a:ln>
        </p:spPr>
      </p:pic>
      <p:grpSp>
        <p:nvGrpSpPr>
          <p:cNvPr id="2" name="Group 4"/>
          <p:cNvGrpSpPr>
            <a:grpSpLocks/>
          </p:cNvGrpSpPr>
          <p:nvPr/>
        </p:nvGrpSpPr>
        <p:grpSpPr bwMode="auto">
          <a:xfrm>
            <a:off x="3528359" y="5143500"/>
            <a:ext cx="1686579" cy="1383353"/>
            <a:chOff x="219" y="2571"/>
            <a:chExt cx="1788" cy="1355"/>
          </a:xfrm>
        </p:grpSpPr>
        <p:pic>
          <p:nvPicPr>
            <p:cNvPr id="3102" name="Picture 5" descr="Cube"/>
            <p:cNvPicPr>
              <a:picLocks noChangeAspect="1" noChangeArrowheads="1"/>
            </p:cNvPicPr>
            <p:nvPr/>
          </p:nvPicPr>
          <p:blipFill>
            <a:blip r:embed="rId12" cstate="print"/>
            <a:srcRect/>
            <a:stretch>
              <a:fillRect/>
            </a:stretch>
          </p:blipFill>
          <p:spPr bwMode="auto">
            <a:xfrm>
              <a:off x="470" y="3557"/>
              <a:ext cx="319" cy="233"/>
            </a:xfrm>
            <a:prstGeom prst="rect">
              <a:avLst/>
            </a:prstGeom>
            <a:noFill/>
            <a:ln w="9525">
              <a:noFill/>
              <a:miter lim="800000"/>
              <a:headEnd/>
              <a:tailEnd/>
            </a:ln>
          </p:spPr>
        </p:pic>
        <p:pic>
          <p:nvPicPr>
            <p:cNvPr id="3103" name="Picture 6" descr="Cube"/>
            <p:cNvPicPr>
              <a:picLocks noChangeAspect="1" noChangeArrowheads="1"/>
            </p:cNvPicPr>
            <p:nvPr/>
          </p:nvPicPr>
          <p:blipFill>
            <a:blip r:embed="rId12" cstate="print"/>
            <a:srcRect/>
            <a:stretch>
              <a:fillRect/>
            </a:stretch>
          </p:blipFill>
          <p:spPr bwMode="auto">
            <a:xfrm>
              <a:off x="1124" y="3491"/>
              <a:ext cx="319" cy="233"/>
            </a:xfrm>
            <a:prstGeom prst="rect">
              <a:avLst/>
            </a:prstGeom>
            <a:noFill/>
            <a:ln w="9525">
              <a:noFill/>
              <a:miter lim="800000"/>
              <a:headEnd/>
              <a:tailEnd/>
            </a:ln>
          </p:spPr>
        </p:pic>
        <p:pic>
          <p:nvPicPr>
            <p:cNvPr id="3104" name="Picture 7" descr="Cube"/>
            <p:cNvPicPr>
              <a:picLocks noChangeAspect="1" noChangeArrowheads="1"/>
            </p:cNvPicPr>
            <p:nvPr/>
          </p:nvPicPr>
          <p:blipFill>
            <a:blip r:embed="rId12" cstate="print"/>
            <a:srcRect/>
            <a:stretch>
              <a:fillRect/>
            </a:stretch>
          </p:blipFill>
          <p:spPr bwMode="auto">
            <a:xfrm>
              <a:off x="1688" y="3425"/>
              <a:ext cx="319" cy="233"/>
            </a:xfrm>
            <a:prstGeom prst="rect">
              <a:avLst/>
            </a:prstGeom>
            <a:noFill/>
            <a:ln w="9525">
              <a:noFill/>
              <a:miter lim="800000"/>
              <a:headEnd/>
              <a:tailEnd/>
            </a:ln>
          </p:spPr>
        </p:pic>
        <p:pic>
          <p:nvPicPr>
            <p:cNvPr id="3105" name="Picture 8" descr="bus%20left%20side%20full"/>
            <p:cNvPicPr>
              <a:picLocks noChangeAspect="1" noChangeArrowheads="1"/>
            </p:cNvPicPr>
            <p:nvPr/>
          </p:nvPicPr>
          <p:blipFill>
            <a:blip r:embed="rId13" cstate="print"/>
            <a:srcRect/>
            <a:stretch>
              <a:fillRect/>
            </a:stretch>
          </p:blipFill>
          <p:spPr bwMode="auto">
            <a:xfrm>
              <a:off x="733" y="2840"/>
              <a:ext cx="690" cy="518"/>
            </a:xfrm>
            <a:prstGeom prst="rect">
              <a:avLst/>
            </a:prstGeom>
            <a:noFill/>
            <a:ln w="9525">
              <a:noFill/>
              <a:miter lim="800000"/>
              <a:headEnd/>
              <a:tailEnd/>
            </a:ln>
          </p:spPr>
        </p:pic>
        <p:grpSp>
          <p:nvGrpSpPr>
            <p:cNvPr id="3" name="Group 9"/>
            <p:cNvGrpSpPr>
              <a:grpSpLocks/>
            </p:cNvGrpSpPr>
            <p:nvPr/>
          </p:nvGrpSpPr>
          <p:grpSpPr bwMode="auto">
            <a:xfrm flipV="1">
              <a:off x="1377" y="2911"/>
              <a:ext cx="209" cy="112"/>
              <a:chOff x="4032" y="3598"/>
              <a:chExt cx="432" cy="359"/>
            </a:xfrm>
          </p:grpSpPr>
          <p:grpSp>
            <p:nvGrpSpPr>
              <p:cNvPr id="4" name="Group 10"/>
              <p:cNvGrpSpPr>
                <a:grpSpLocks/>
              </p:cNvGrpSpPr>
              <p:nvPr/>
            </p:nvGrpSpPr>
            <p:grpSpPr bwMode="auto">
              <a:xfrm>
                <a:off x="4080" y="3726"/>
                <a:ext cx="161" cy="231"/>
                <a:chOff x="2952" y="1529"/>
                <a:chExt cx="203" cy="289"/>
              </a:xfrm>
            </p:grpSpPr>
            <p:sp>
              <p:nvSpPr>
                <p:cNvPr id="3117" name="Oval 11"/>
                <p:cNvSpPr>
                  <a:spLocks noChangeArrowheads="1"/>
                </p:cNvSpPr>
                <p:nvPr/>
              </p:nvSpPr>
              <p:spPr bwMode="auto">
                <a:xfrm>
                  <a:off x="2952" y="1529"/>
                  <a:ext cx="203" cy="35"/>
                </a:xfrm>
                <a:prstGeom prst="ellipse">
                  <a:avLst/>
                </a:prstGeom>
                <a:solidFill>
                  <a:schemeClr val="tx1"/>
                </a:solidFill>
                <a:ln w="28575">
                  <a:solidFill>
                    <a:schemeClr val="tx1"/>
                  </a:solidFill>
                  <a:round/>
                  <a:headEnd/>
                  <a:tailEnd/>
                </a:ln>
              </p:spPr>
              <p:txBody>
                <a:bodyPr wrap="none" anchor="ctr"/>
                <a:lstStyle/>
                <a:p>
                  <a:endParaRPr lang="en-US"/>
                </a:p>
              </p:txBody>
            </p:sp>
            <p:sp>
              <p:nvSpPr>
                <p:cNvPr id="3118" name="Rectangle 12"/>
                <p:cNvSpPr>
                  <a:spLocks noChangeArrowheads="1"/>
                </p:cNvSpPr>
                <p:nvPr/>
              </p:nvSpPr>
              <p:spPr bwMode="auto">
                <a:xfrm>
                  <a:off x="3036" y="1572"/>
                  <a:ext cx="34" cy="246"/>
                </a:xfrm>
                <a:prstGeom prst="rect">
                  <a:avLst/>
                </a:prstGeom>
                <a:solidFill>
                  <a:schemeClr val="tx1"/>
                </a:solidFill>
                <a:ln w="28575">
                  <a:solidFill>
                    <a:schemeClr val="tx1"/>
                  </a:solidFill>
                  <a:miter lim="800000"/>
                  <a:headEnd/>
                  <a:tailEnd/>
                </a:ln>
              </p:spPr>
              <p:txBody>
                <a:bodyPr wrap="none" anchor="ctr"/>
                <a:lstStyle/>
                <a:p>
                  <a:endParaRPr lang="en-US"/>
                </a:p>
              </p:txBody>
            </p:sp>
          </p:grpSp>
          <p:sp>
            <p:nvSpPr>
              <p:cNvPr id="3114" name="Rectangle 13"/>
              <p:cNvSpPr>
                <a:spLocks noChangeArrowheads="1"/>
              </p:cNvSpPr>
              <p:nvPr/>
            </p:nvSpPr>
            <p:spPr bwMode="auto">
              <a:xfrm>
                <a:off x="4032" y="3598"/>
                <a:ext cx="240" cy="144"/>
              </a:xfrm>
              <a:prstGeom prst="rect">
                <a:avLst/>
              </a:prstGeom>
              <a:solidFill>
                <a:srgbClr val="00CC00"/>
              </a:solidFill>
              <a:ln w="9525">
                <a:solidFill>
                  <a:schemeClr val="tx1"/>
                </a:solidFill>
                <a:miter lim="800000"/>
                <a:headEnd/>
                <a:tailEnd/>
              </a:ln>
            </p:spPr>
            <p:txBody>
              <a:bodyPr wrap="none" anchor="ctr"/>
              <a:lstStyle/>
              <a:p>
                <a:endParaRPr lang="en-US"/>
              </a:p>
            </p:txBody>
          </p:sp>
          <p:sp>
            <p:nvSpPr>
              <p:cNvPr id="3115" name="AutoShape 14"/>
              <p:cNvSpPr>
                <a:spLocks noChangeArrowheads="1"/>
              </p:cNvSpPr>
              <p:nvPr/>
            </p:nvSpPr>
            <p:spPr bwMode="auto">
              <a:xfrm>
                <a:off x="4368" y="3598"/>
                <a:ext cx="96" cy="144"/>
              </a:xfrm>
              <a:prstGeom prst="can">
                <a:avLst>
                  <a:gd name="adj" fmla="val 37500"/>
                </a:avLst>
              </a:prstGeom>
              <a:solidFill>
                <a:srgbClr val="00CC00"/>
              </a:solidFill>
              <a:ln w="9525">
                <a:solidFill>
                  <a:schemeClr val="tx1"/>
                </a:solidFill>
                <a:round/>
                <a:headEnd/>
                <a:tailEnd/>
              </a:ln>
            </p:spPr>
            <p:txBody>
              <a:bodyPr wrap="none" anchor="ctr"/>
              <a:lstStyle/>
              <a:p>
                <a:endParaRPr lang="en-US"/>
              </a:p>
            </p:txBody>
          </p:sp>
          <p:sp>
            <p:nvSpPr>
              <p:cNvPr id="3116" name="Line 15"/>
              <p:cNvSpPr>
                <a:spLocks noChangeShapeType="1"/>
              </p:cNvSpPr>
              <p:nvPr/>
            </p:nvSpPr>
            <p:spPr bwMode="auto">
              <a:xfrm>
                <a:off x="4272" y="3646"/>
                <a:ext cx="96" cy="0"/>
              </a:xfrm>
              <a:prstGeom prst="line">
                <a:avLst/>
              </a:prstGeom>
              <a:noFill/>
              <a:ln w="38100">
                <a:solidFill>
                  <a:schemeClr val="tx1"/>
                </a:solidFill>
                <a:round/>
                <a:headEnd/>
                <a:tailEnd/>
              </a:ln>
            </p:spPr>
            <p:txBody>
              <a:bodyPr/>
              <a:lstStyle/>
              <a:p>
                <a:endParaRPr lang="zh-CN" altLang="en-US"/>
              </a:p>
            </p:txBody>
          </p:sp>
        </p:grpSp>
        <p:sp>
          <p:nvSpPr>
            <p:cNvPr id="3107" name="Text Box 16"/>
            <p:cNvSpPr txBox="1">
              <a:spLocks noChangeArrowheads="1"/>
            </p:cNvSpPr>
            <p:nvPr/>
          </p:nvSpPr>
          <p:spPr bwMode="auto">
            <a:xfrm>
              <a:off x="462" y="2571"/>
              <a:ext cx="1212" cy="241"/>
            </a:xfrm>
            <a:prstGeom prst="rect">
              <a:avLst/>
            </a:prstGeom>
            <a:noFill/>
            <a:ln w="9525">
              <a:noFill/>
              <a:miter lim="800000"/>
              <a:headEnd/>
              <a:tailEnd/>
            </a:ln>
          </p:spPr>
          <p:txBody>
            <a:bodyPr wrap="none">
              <a:spAutoFit/>
            </a:bodyPr>
            <a:lstStyle/>
            <a:p>
              <a:r>
                <a:rPr lang="en-US" sz="1000" dirty="0">
                  <a:latin typeface="Times New Roman" pitchFamily="18" charset="0"/>
                </a:rPr>
                <a:t>Mobile </a:t>
              </a:r>
              <a:r>
                <a:rPr lang="en-US" sz="1000" dirty="0" err="1">
                  <a:latin typeface="Times New Roman" pitchFamily="18" charset="0"/>
                </a:rPr>
                <a:t>Infostation</a:t>
              </a:r>
              <a:endParaRPr lang="en-US" sz="1000" dirty="0">
                <a:latin typeface="Times New Roman" pitchFamily="18" charset="0"/>
              </a:endParaRPr>
            </a:p>
          </p:txBody>
        </p:sp>
        <p:sp>
          <p:nvSpPr>
            <p:cNvPr id="3108" name="Text Box 17"/>
            <p:cNvSpPr txBox="1">
              <a:spLocks noChangeArrowheads="1"/>
            </p:cNvSpPr>
            <p:nvPr/>
          </p:nvSpPr>
          <p:spPr bwMode="auto">
            <a:xfrm>
              <a:off x="912" y="3730"/>
              <a:ext cx="876" cy="196"/>
            </a:xfrm>
            <a:prstGeom prst="rect">
              <a:avLst/>
            </a:prstGeom>
            <a:noFill/>
            <a:ln w="9525">
              <a:noFill/>
              <a:miter lim="800000"/>
              <a:headEnd/>
              <a:tailEnd/>
            </a:ln>
          </p:spPr>
          <p:txBody>
            <a:bodyPr wrap="none">
              <a:spAutoFit/>
            </a:bodyPr>
            <a:lstStyle/>
            <a:p>
              <a:r>
                <a:rPr lang="en-US" sz="700" dirty="0">
                  <a:latin typeface="Times New Roman" pitchFamily="18" charset="0"/>
                </a:rPr>
                <a:t>Roadway Sensors</a:t>
              </a:r>
            </a:p>
          </p:txBody>
        </p:sp>
        <p:sp>
          <p:nvSpPr>
            <p:cNvPr id="3109" name="Line 18"/>
            <p:cNvSpPr>
              <a:spLocks noChangeShapeType="1"/>
            </p:cNvSpPr>
            <p:nvPr/>
          </p:nvSpPr>
          <p:spPr bwMode="auto">
            <a:xfrm>
              <a:off x="1242" y="2772"/>
              <a:ext cx="126" cy="168"/>
            </a:xfrm>
            <a:prstGeom prst="line">
              <a:avLst/>
            </a:prstGeom>
            <a:noFill/>
            <a:ln w="9525">
              <a:solidFill>
                <a:schemeClr val="tx1"/>
              </a:solidFill>
              <a:round/>
              <a:headEnd/>
              <a:tailEnd type="triangle" w="med" len="med"/>
            </a:ln>
          </p:spPr>
          <p:txBody>
            <a:bodyPr>
              <a:spAutoFit/>
            </a:bodyPr>
            <a:lstStyle/>
            <a:p>
              <a:endParaRPr lang="zh-CN" altLang="en-US"/>
            </a:p>
          </p:txBody>
        </p:sp>
        <p:sp>
          <p:nvSpPr>
            <p:cNvPr id="3110" name="Text Box 19"/>
            <p:cNvSpPr txBox="1">
              <a:spLocks noChangeArrowheads="1"/>
            </p:cNvSpPr>
            <p:nvPr/>
          </p:nvSpPr>
          <p:spPr bwMode="auto">
            <a:xfrm>
              <a:off x="1690" y="3176"/>
              <a:ext cx="196" cy="167"/>
            </a:xfrm>
            <a:prstGeom prst="rect">
              <a:avLst/>
            </a:prstGeom>
            <a:noFill/>
            <a:ln w="9525">
              <a:noFill/>
              <a:miter lim="800000"/>
              <a:headEnd/>
              <a:tailEnd/>
            </a:ln>
          </p:spPr>
          <p:txBody>
            <a:bodyPr wrap="none">
              <a:spAutoFit/>
            </a:bodyPr>
            <a:lstStyle/>
            <a:p>
              <a:pPr algn="ctr">
                <a:lnSpc>
                  <a:spcPct val="85000"/>
                </a:lnSpc>
                <a:spcBef>
                  <a:spcPct val="20000"/>
                </a:spcBef>
              </a:pPr>
              <a:endParaRPr kumimoji="1" lang="en-US" sz="600" b="1" dirty="0"/>
            </a:p>
          </p:txBody>
        </p:sp>
        <p:sp>
          <p:nvSpPr>
            <p:cNvPr id="3111" name="Text Box 20"/>
            <p:cNvSpPr txBox="1">
              <a:spLocks noChangeArrowheads="1"/>
            </p:cNvSpPr>
            <p:nvPr/>
          </p:nvSpPr>
          <p:spPr bwMode="auto">
            <a:xfrm>
              <a:off x="219" y="3050"/>
              <a:ext cx="738" cy="357"/>
            </a:xfrm>
            <a:prstGeom prst="rect">
              <a:avLst/>
            </a:prstGeom>
            <a:noFill/>
            <a:ln w="9525">
              <a:noFill/>
              <a:miter lim="800000"/>
              <a:headEnd/>
              <a:tailEnd/>
            </a:ln>
          </p:spPr>
          <p:txBody>
            <a:bodyPr wrap="none">
              <a:spAutoFit/>
            </a:bodyPr>
            <a:lstStyle/>
            <a:p>
              <a:pPr algn="ctr">
                <a:lnSpc>
                  <a:spcPct val="85000"/>
                </a:lnSpc>
                <a:spcBef>
                  <a:spcPct val="20000"/>
                </a:spcBef>
              </a:pPr>
              <a:r>
                <a:rPr kumimoji="1" lang="en-US" sz="600" b="1" dirty="0"/>
                <a:t>Opportunistic</a:t>
              </a:r>
            </a:p>
            <a:p>
              <a:pPr algn="ctr">
                <a:lnSpc>
                  <a:spcPct val="85000"/>
                </a:lnSpc>
                <a:spcBef>
                  <a:spcPct val="20000"/>
                </a:spcBef>
              </a:pPr>
              <a:r>
                <a:rPr kumimoji="1" lang="en-US" sz="600" b="1" dirty="0"/>
                <a:t>High-Speed Link</a:t>
              </a:r>
            </a:p>
            <a:p>
              <a:pPr algn="ctr">
                <a:lnSpc>
                  <a:spcPct val="85000"/>
                </a:lnSpc>
                <a:spcBef>
                  <a:spcPct val="20000"/>
                </a:spcBef>
              </a:pPr>
              <a:r>
                <a:rPr kumimoji="1" lang="en-US" sz="600" b="1" dirty="0"/>
                <a:t>(MB/s)</a:t>
              </a:r>
            </a:p>
          </p:txBody>
        </p:sp>
        <p:sp>
          <p:nvSpPr>
            <p:cNvPr id="3112" name="Freeform 21"/>
            <p:cNvSpPr>
              <a:spLocks/>
            </p:cNvSpPr>
            <p:nvPr/>
          </p:nvSpPr>
          <p:spPr bwMode="auto">
            <a:xfrm>
              <a:off x="588" y="3228"/>
              <a:ext cx="534" cy="362"/>
            </a:xfrm>
            <a:custGeom>
              <a:avLst/>
              <a:gdLst>
                <a:gd name="T0" fmla="*/ 0 w 534"/>
                <a:gd name="T1" fmla="*/ 312 h 329"/>
                <a:gd name="T2" fmla="*/ 168 w 534"/>
                <a:gd name="T3" fmla="*/ 138 h 329"/>
                <a:gd name="T4" fmla="*/ 156 w 534"/>
                <a:gd name="T5" fmla="*/ 306 h 329"/>
                <a:gd name="T6" fmla="*/ 534 w 534"/>
                <a:gd name="T7" fmla="*/ 0 h 329"/>
                <a:gd name="T8" fmla="*/ 0 60000 65536"/>
                <a:gd name="T9" fmla="*/ 0 60000 65536"/>
                <a:gd name="T10" fmla="*/ 0 60000 65536"/>
                <a:gd name="T11" fmla="*/ 0 60000 65536"/>
                <a:gd name="T12" fmla="*/ 0 w 534"/>
                <a:gd name="T13" fmla="*/ 0 h 329"/>
                <a:gd name="T14" fmla="*/ 534 w 534"/>
                <a:gd name="T15" fmla="*/ 329 h 329"/>
              </a:gdLst>
              <a:ahLst/>
              <a:cxnLst>
                <a:cxn ang="T8">
                  <a:pos x="T0" y="T1"/>
                </a:cxn>
                <a:cxn ang="T9">
                  <a:pos x="T2" y="T3"/>
                </a:cxn>
                <a:cxn ang="T10">
                  <a:pos x="T4" y="T5"/>
                </a:cxn>
                <a:cxn ang="T11">
                  <a:pos x="T6" y="T7"/>
                </a:cxn>
              </a:cxnLst>
              <a:rect l="T12" t="T13" r="T14" b="T15"/>
              <a:pathLst>
                <a:path w="534" h="329">
                  <a:moveTo>
                    <a:pt x="0" y="312"/>
                  </a:moveTo>
                  <a:cubicBezTo>
                    <a:pt x="71" y="225"/>
                    <a:pt x="142" y="139"/>
                    <a:pt x="168" y="138"/>
                  </a:cubicBezTo>
                  <a:cubicBezTo>
                    <a:pt x="194" y="137"/>
                    <a:pt x="95" y="329"/>
                    <a:pt x="156" y="306"/>
                  </a:cubicBezTo>
                  <a:cubicBezTo>
                    <a:pt x="217" y="283"/>
                    <a:pt x="375" y="141"/>
                    <a:pt x="534" y="0"/>
                  </a:cubicBezTo>
                </a:path>
              </a:pathLst>
            </a:custGeom>
            <a:noFill/>
            <a:ln w="38100" cap="flat" cmpd="sng">
              <a:solidFill>
                <a:srgbClr val="0039EE"/>
              </a:solidFill>
              <a:prstDash val="solid"/>
              <a:round/>
              <a:headEnd type="triangle" w="med" len="med"/>
              <a:tailEnd type="triangle" w="med" len="med"/>
            </a:ln>
          </p:spPr>
          <p:txBody>
            <a:bodyPr>
              <a:spAutoFit/>
            </a:bodyPr>
            <a:lstStyle/>
            <a:p>
              <a:endParaRPr lang="zh-CN" altLang="en-US"/>
            </a:p>
          </p:txBody>
        </p:sp>
      </p:grpSp>
      <p:pic>
        <p:nvPicPr>
          <p:cNvPr id="50" name="Picture 23"/>
          <p:cNvPicPr>
            <a:picLocks noChangeAspect="1" noChangeArrowheads="1"/>
          </p:cNvPicPr>
          <p:nvPr/>
        </p:nvPicPr>
        <p:blipFill>
          <a:blip r:embed="rId14" cstate="print"/>
          <a:srcRect/>
          <a:stretch>
            <a:fillRect/>
          </a:stretch>
        </p:blipFill>
        <p:spPr bwMode="auto">
          <a:xfrm>
            <a:off x="7143750" y="1178719"/>
            <a:ext cx="1821656" cy="1768078"/>
          </a:xfrm>
          <a:prstGeom prst="rect">
            <a:avLst/>
          </a:prstGeom>
          <a:noFill/>
          <a:ln w="9525">
            <a:solidFill>
              <a:schemeClr val="tx1"/>
            </a:solidFill>
            <a:miter lim="800000"/>
            <a:headEnd/>
            <a:tailEnd/>
          </a:ln>
        </p:spPr>
      </p:pic>
      <p:pic>
        <p:nvPicPr>
          <p:cNvPr id="3089" name="Picture 52" descr="social network 2.jpg"/>
          <p:cNvPicPr>
            <a:picLocks noChangeAspect="1"/>
          </p:cNvPicPr>
          <p:nvPr/>
        </p:nvPicPr>
        <p:blipFill>
          <a:blip r:embed="rId15" cstate="print"/>
          <a:srcRect/>
          <a:stretch>
            <a:fillRect/>
          </a:stretch>
        </p:blipFill>
        <p:spPr bwMode="auto">
          <a:xfrm>
            <a:off x="2321719" y="5250657"/>
            <a:ext cx="1125141" cy="1288107"/>
          </a:xfrm>
          <a:prstGeom prst="rect">
            <a:avLst/>
          </a:prstGeom>
          <a:noFill/>
          <a:ln w="9525">
            <a:noFill/>
            <a:miter lim="800000"/>
            <a:headEnd/>
            <a:tailEnd/>
          </a:ln>
        </p:spPr>
      </p:pic>
      <p:pic>
        <p:nvPicPr>
          <p:cNvPr id="3090" name="Picture 53" descr="sensor network 2.bmp"/>
          <p:cNvPicPr>
            <a:picLocks noChangeAspect="1"/>
          </p:cNvPicPr>
          <p:nvPr/>
        </p:nvPicPr>
        <p:blipFill>
          <a:blip r:embed="rId16" cstate="print"/>
          <a:srcRect/>
          <a:stretch>
            <a:fillRect/>
          </a:stretch>
        </p:blipFill>
        <p:spPr bwMode="auto">
          <a:xfrm>
            <a:off x="5107782" y="1178719"/>
            <a:ext cx="1859607" cy="1768078"/>
          </a:xfrm>
          <a:prstGeom prst="rect">
            <a:avLst/>
          </a:prstGeom>
          <a:noFill/>
          <a:ln w="9525">
            <a:solidFill>
              <a:schemeClr val="tx1"/>
            </a:solidFill>
            <a:miter lim="800000"/>
            <a:headEnd/>
            <a:tailEnd/>
          </a:ln>
        </p:spPr>
      </p:pic>
      <p:pic>
        <p:nvPicPr>
          <p:cNvPr id="3091" name="Picture 55" descr="GPU 1.jpg"/>
          <p:cNvPicPr>
            <a:picLocks noChangeAspect="1"/>
          </p:cNvPicPr>
          <p:nvPr/>
        </p:nvPicPr>
        <p:blipFill>
          <a:blip r:embed="rId17" cstate="print"/>
          <a:srcRect/>
          <a:stretch>
            <a:fillRect/>
          </a:stretch>
        </p:blipFill>
        <p:spPr bwMode="auto">
          <a:xfrm>
            <a:off x="5375672" y="4714875"/>
            <a:ext cx="2518172" cy="1714500"/>
          </a:xfrm>
          <a:prstGeom prst="rect">
            <a:avLst/>
          </a:prstGeom>
          <a:noFill/>
          <a:ln w="9525">
            <a:noFill/>
            <a:miter lim="800000"/>
            <a:headEnd/>
            <a:tailEnd/>
          </a:ln>
        </p:spPr>
      </p:pic>
      <p:pic>
        <p:nvPicPr>
          <p:cNvPr id="3092" name="Picture 56" descr="iPhone.bmp"/>
          <p:cNvPicPr>
            <a:picLocks noChangeAspect="1"/>
          </p:cNvPicPr>
          <p:nvPr/>
        </p:nvPicPr>
        <p:blipFill>
          <a:blip r:embed="rId18" cstate="print"/>
          <a:srcRect/>
          <a:stretch>
            <a:fillRect/>
          </a:stretch>
        </p:blipFill>
        <p:spPr bwMode="auto">
          <a:xfrm>
            <a:off x="392906" y="5411391"/>
            <a:ext cx="535781" cy="1043658"/>
          </a:xfrm>
          <a:prstGeom prst="rect">
            <a:avLst/>
          </a:prstGeom>
          <a:noFill/>
          <a:ln w="9525">
            <a:noFill/>
            <a:miter lim="800000"/>
            <a:headEnd/>
            <a:tailEnd/>
          </a:ln>
        </p:spPr>
      </p:pic>
      <p:sp>
        <p:nvSpPr>
          <p:cNvPr id="3093" name="Rectangle 12"/>
          <p:cNvSpPr>
            <a:spLocks/>
          </p:cNvSpPr>
          <p:nvPr/>
        </p:nvSpPr>
        <p:spPr bwMode="auto">
          <a:xfrm>
            <a:off x="285750" y="3214688"/>
            <a:ext cx="3756050" cy="324818"/>
          </a:xfrm>
          <a:prstGeom prst="rect">
            <a:avLst/>
          </a:prstGeom>
          <a:noFill/>
          <a:ln w="12700">
            <a:noFill/>
            <a:miter lim="800000"/>
            <a:headEnd/>
            <a:tailEnd/>
          </a:ln>
        </p:spPr>
        <p:txBody>
          <a:bodyPr wrap="none" lIns="0" tIns="0" rIns="0" bIns="0" anchor="ctr">
            <a:spAutoFit/>
          </a:bodyPr>
          <a:lstStyle/>
          <a:p>
            <a:pPr algn="ctr"/>
            <a:r>
              <a:rPr lang="en-US" sz="2100" b="1" dirty="0">
                <a:solidFill>
                  <a:srgbClr val="A32638"/>
                </a:solidFill>
                <a:latin typeface="Helvetica" pitchFamily="-84" charset="0"/>
                <a:sym typeface="Helvetica" pitchFamily="-84" charset="0"/>
              </a:rPr>
              <a:t>Network security and privacy</a:t>
            </a:r>
          </a:p>
        </p:txBody>
      </p:sp>
      <p:sp>
        <p:nvSpPr>
          <p:cNvPr id="3094" name="Rectangle 12"/>
          <p:cNvSpPr>
            <a:spLocks/>
          </p:cNvSpPr>
          <p:nvPr/>
        </p:nvSpPr>
        <p:spPr bwMode="auto">
          <a:xfrm>
            <a:off x="232172" y="4657949"/>
            <a:ext cx="2059410" cy="324817"/>
          </a:xfrm>
          <a:prstGeom prst="rect">
            <a:avLst/>
          </a:prstGeom>
          <a:noFill/>
          <a:ln w="12700">
            <a:noFill/>
            <a:miter lim="800000"/>
            <a:headEnd/>
            <a:tailEnd/>
          </a:ln>
        </p:spPr>
        <p:txBody>
          <a:bodyPr wrap="none" lIns="0" tIns="0" rIns="0" bIns="0" anchor="ctr">
            <a:spAutoFit/>
          </a:bodyPr>
          <a:lstStyle/>
          <a:p>
            <a:pPr algn="ctr"/>
            <a:r>
              <a:rPr lang="en-US" sz="2100" b="1" dirty="0">
                <a:solidFill>
                  <a:srgbClr val="A32638"/>
                </a:solidFill>
                <a:latin typeface="Helvetica" pitchFamily="-84" charset="0"/>
                <a:sym typeface="Helvetica" pitchFamily="-84" charset="0"/>
              </a:rPr>
              <a:t>Social networks</a:t>
            </a:r>
          </a:p>
        </p:txBody>
      </p:sp>
      <p:sp>
        <p:nvSpPr>
          <p:cNvPr id="3095" name="TextBox 61"/>
          <p:cNvSpPr txBox="1">
            <a:spLocks noChangeArrowheads="1"/>
          </p:cNvSpPr>
          <p:nvPr/>
        </p:nvSpPr>
        <p:spPr bwMode="auto">
          <a:xfrm>
            <a:off x="178594" y="1446610"/>
            <a:ext cx="4388504" cy="1732043"/>
          </a:xfrm>
          <a:prstGeom prst="rect">
            <a:avLst/>
          </a:prstGeom>
          <a:noFill/>
          <a:ln w="9525">
            <a:noFill/>
            <a:miter lim="800000"/>
            <a:headEnd/>
            <a:tailEnd/>
          </a:ln>
        </p:spPr>
        <p:txBody>
          <a:bodyPr wrap="none" lIns="64291" tIns="32146" rIns="64291" bIns="32146">
            <a:spAutoFit/>
          </a:bodyPr>
          <a:lstStyle/>
          <a:p>
            <a:pPr>
              <a:spcAft>
                <a:spcPts val="703"/>
              </a:spcAft>
              <a:buFont typeface="Arial" pitchFamily="34" charset="0"/>
              <a:buChar char="•"/>
            </a:pPr>
            <a:r>
              <a:rPr lang="en-US" sz="1700" dirty="0"/>
              <a:t> Mesh networks (CRI and GENI</a:t>
            </a:r>
            <a:r>
              <a:rPr lang="en-US" sz="1000" dirty="0"/>
              <a:t> </a:t>
            </a:r>
            <a:r>
              <a:rPr lang="en-US" sz="1700" dirty="0"/>
              <a:t>grants)</a:t>
            </a:r>
          </a:p>
          <a:p>
            <a:pPr>
              <a:spcAft>
                <a:spcPts val="703"/>
              </a:spcAft>
              <a:buFont typeface="Arial" pitchFamily="34" charset="0"/>
              <a:buChar char="•"/>
            </a:pPr>
            <a:r>
              <a:rPr lang="en-US" sz="1700" dirty="0"/>
              <a:t> Sensor networks (</a:t>
            </a:r>
            <a:r>
              <a:rPr lang="en-US" sz="1700" dirty="0" err="1"/>
              <a:t>NeTS</a:t>
            </a:r>
            <a:r>
              <a:rPr lang="en-US" sz="1700" dirty="0"/>
              <a:t> and TF grants)</a:t>
            </a:r>
          </a:p>
          <a:p>
            <a:pPr>
              <a:spcAft>
                <a:spcPts val="703"/>
              </a:spcAft>
              <a:buFont typeface="Arial" pitchFamily="34" charset="0"/>
              <a:buChar char="•"/>
            </a:pPr>
            <a:r>
              <a:rPr lang="en-US" sz="1700" dirty="0"/>
              <a:t> Content sharing networks (</a:t>
            </a:r>
            <a:r>
              <a:rPr lang="en-US" sz="1700" dirty="0" err="1"/>
              <a:t>NeTS</a:t>
            </a:r>
            <a:r>
              <a:rPr lang="en-US" sz="1700" dirty="0"/>
              <a:t> medium grant) </a:t>
            </a:r>
          </a:p>
          <a:p>
            <a:pPr>
              <a:spcAft>
                <a:spcPts val="703"/>
              </a:spcAft>
              <a:buFont typeface="Arial" pitchFamily="34" charset="0"/>
              <a:buChar char="•"/>
            </a:pPr>
            <a:r>
              <a:rPr lang="en-US" sz="1700" dirty="0"/>
              <a:t> </a:t>
            </a:r>
            <a:r>
              <a:rPr lang="en-US" sz="1700" dirty="0" smtClean="0"/>
              <a:t>Network coding (CCSS grant)</a:t>
            </a:r>
          </a:p>
          <a:p>
            <a:pPr>
              <a:spcAft>
                <a:spcPts val="703"/>
              </a:spcAft>
              <a:buFont typeface="Arial" pitchFamily="34" charset="0"/>
              <a:buChar char="•"/>
            </a:pPr>
            <a:r>
              <a:rPr lang="en-US" sz="1700" smtClean="0"/>
              <a:t> Vehicle </a:t>
            </a:r>
            <a:r>
              <a:rPr lang="en-US" sz="1700" dirty="0" smtClean="0"/>
              <a:t>networks</a:t>
            </a:r>
            <a:endParaRPr lang="en-US" sz="1700" dirty="0"/>
          </a:p>
        </p:txBody>
      </p:sp>
      <p:sp>
        <p:nvSpPr>
          <p:cNvPr id="3096" name="TextBox 62"/>
          <p:cNvSpPr txBox="1">
            <a:spLocks noChangeArrowheads="1"/>
          </p:cNvSpPr>
          <p:nvPr/>
        </p:nvSpPr>
        <p:spPr bwMode="auto">
          <a:xfrm>
            <a:off x="189756" y="3575224"/>
            <a:ext cx="4757291" cy="1029286"/>
          </a:xfrm>
          <a:prstGeom prst="rect">
            <a:avLst/>
          </a:prstGeom>
          <a:noFill/>
          <a:ln w="9525">
            <a:noFill/>
            <a:miter lim="800000"/>
            <a:headEnd/>
            <a:tailEnd/>
          </a:ln>
        </p:spPr>
        <p:txBody>
          <a:bodyPr lIns="64291" tIns="32146" rIns="64291" bIns="32146">
            <a:spAutoFit/>
          </a:bodyPr>
          <a:lstStyle/>
          <a:p>
            <a:pPr>
              <a:spcAft>
                <a:spcPts val="703"/>
              </a:spcAft>
              <a:buFont typeface="Arial" pitchFamily="34" charset="0"/>
              <a:buChar char="•"/>
            </a:pPr>
            <a:r>
              <a:rPr lang="en-US" sz="1700" dirty="0"/>
              <a:t> Wireless networks (</a:t>
            </a:r>
            <a:r>
              <a:rPr lang="en-US" sz="1700" dirty="0" smtClean="0"/>
              <a:t>ARO and CCSS grants)</a:t>
            </a:r>
            <a:endParaRPr lang="en-US" sz="1700" dirty="0"/>
          </a:p>
          <a:p>
            <a:pPr>
              <a:spcAft>
                <a:spcPts val="703"/>
              </a:spcAft>
              <a:buFont typeface="Arial" pitchFamily="34" charset="0"/>
              <a:buChar char="•"/>
            </a:pPr>
            <a:r>
              <a:rPr lang="en-US" sz="1700" dirty="0"/>
              <a:t> Cloud comp. (Microsoft and Amazon grants)</a:t>
            </a:r>
          </a:p>
          <a:p>
            <a:pPr>
              <a:spcAft>
                <a:spcPts val="703"/>
              </a:spcAft>
              <a:buFont typeface="Arial" pitchFamily="34" charset="0"/>
              <a:buChar char="•"/>
            </a:pPr>
            <a:r>
              <a:rPr lang="en-US" sz="1700" dirty="0"/>
              <a:t> Medical applications (Tobacco fund) </a:t>
            </a:r>
          </a:p>
        </p:txBody>
      </p:sp>
      <p:sp>
        <p:nvSpPr>
          <p:cNvPr id="3097" name="TextBox 63"/>
          <p:cNvSpPr txBox="1">
            <a:spLocks noChangeArrowheads="1"/>
          </p:cNvSpPr>
          <p:nvPr/>
        </p:nvSpPr>
        <p:spPr bwMode="auto">
          <a:xfrm>
            <a:off x="232172" y="4929188"/>
            <a:ext cx="2196109" cy="326530"/>
          </a:xfrm>
          <a:prstGeom prst="rect">
            <a:avLst/>
          </a:prstGeom>
          <a:noFill/>
          <a:ln w="9525">
            <a:noFill/>
            <a:miter lim="800000"/>
            <a:headEnd/>
            <a:tailEnd/>
          </a:ln>
        </p:spPr>
        <p:txBody>
          <a:bodyPr wrap="none" lIns="64291" tIns="32146" rIns="64291" bIns="32146">
            <a:spAutoFit/>
          </a:bodyPr>
          <a:lstStyle/>
          <a:p>
            <a:pPr>
              <a:spcAft>
                <a:spcPts val="703"/>
              </a:spcAft>
              <a:buFont typeface="Arial" pitchFamily="34" charset="0"/>
              <a:buChar char="•"/>
            </a:pPr>
            <a:r>
              <a:rPr lang="en-US" sz="1700" dirty="0"/>
              <a:t> Online social networks</a:t>
            </a:r>
          </a:p>
        </p:txBody>
      </p:sp>
      <p:sp>
        <p:nvSpPr>
          <p:cNvPr id="3098" name="Rectangle 12"/>
          <p:cNvSpPr>
            <a:spLocks/>
          </p:cNvSpPr>
          <p:nvPr/>
        </p:nvSpPr>
        <p:spPr bwMode="auto">
          <a:xfrm>
            <a:off x="4839890" y="3214688"/>
            <a:ext cx="3773910" cy="324818"/>
          </a:xfrm>
          <a:prstGeom prst="rect">
            <a:avLst/>
          </a:prstGeom>
          <a:noFill/>
          <a:ln w="12700">
            <a:noFill/>
            <a:miter lim="800000"/>
            <a:headEnd/>
            <a:tailEnd/>
          </a:ln>
        </p:spPr>
        <p:txBody>
          <a:bodyPr wrap="none" lIns="0" tIns="0" rIns="0" bIns="0" anchor="ctr">
            <a:spAutoFit/>
          </a:bodyPr>
          <a:lstStyle/>
          <a:p>
            <a:pPr algn="ctr"/>
            <a:r>
              <a:rPr lang="en-US" sz="2100" b="1" dirty="0">
                <a:solidFill>
                  <a:srgbClr val="A32638"/>
                </a:solidFill>
                <a:latin typeface="Helvetica" pitchFamily="-84" charset="0"/>
                <a:sym typeface="Helvetica" pitchFamily="-84" charset="0"/>
              </a:rPr>
              <a:t>High performance computing</a:t>
            </a:r>
          </a:p>
        </p:txBody>
      </p:sp>
      <p:sp>
        <p:nvSpPr>
          <p:cNvPr id="3099" name="TextBox 65"/>
          <p:cNvSpPr txBox="1">
            <a:spLocks noChangeArrowheads="1"/>
          </p:cNvSpPr>
          <p:nvPr/>
        </p:nvSpPr>
        <p:spPr bwMode="auto">
          <a:xfrm>
            <a:off x="4786312" y="3589735"/>
            <a:ext cx="3926839" cy="326530"/>
          </a:xfrm>
          <a:prstGeom prst="rect">
            <a:avLst/>
          </a:prstGeom>
          <a:noFill/>
          <a:ln w="9525">
            <a:noFill/>
            <a:miter lim="800000"/>
            <a:headEnd/>
            <a:tailEnd/>
          </a:ln>
        </p:spPr>
        <p:txBody>
          <a:bodyPr wrap="none" lIns="64291" tIns="32146" rIns="64291" bIns="32146">
            <a:spAutoFit/>
          </a:bodyPr>
          <a:lstStyle/>
          <a:p>
            <a:pPr>
              <a:spcAft>
                <a:spcPts val="703"/>
              </a:spcAft>
              <a:buFont typeface="Arial" pitchFamily="34" charset="0"/>
              <a:buChar char="•"/>
            </a:pPr>
            <a:r>
              <a:rPr lang="en-US" sz="1700" dirty="0"/>
              <a:t> NSF GPU/CPU supercomputer (MRI grant)</a:t>
            </a:r>
          </a:p>
        </p:txBody>
      </p:sp>
      <p:sp>
        <p:nvSpPr>
          <p:cNvPr id="3100" name="Rectangle 12"/>
          <p:cNvSpPr>
            <a:spLocks/>
          </p:cNvSpPr>
          <p:nvPr/>
        </p:nvSpPr>
        <p:spPr bwMode="auto">
          <a:xfrm>
            <a:off x="4839891" y="4015011"/>
            <a:ext cx="3036094" cy="324817"/>
          </a:xfrm>
          <a:prstGeom prst="rect">
            <a:avLst/>
          </a:prstGeom>
          <a:noFill/>
          <a:ln w="12700">
            <a:noFill/>
            <a:miter lim="800000"/>
            <a:headEnd/>
            <a:tailEnd/>
          </a:ln>
        </p:spPr>
        <p:txBody>
          <a:bodyPr wrap="none" lIns="0" tIns="0" rIns="0" bIns="0" anchor="ctr">
            <a:spAutoFit/>
          </a:bodyPr>
          <a:lstStyle/>
          <a:p>
            <a:pPr algn="ctr"/>
            <a:r>
              <a:rPr lang="en-US" sz="2100" b="1" dirty="0">
                <a:solidFill>
                  <a:srgbClr val="A32638"/>
                </a:solidFill>
                <a:latin typeface="Helvetica" pitchFamily="-84" charset="0"/>
                <a:sym typeface="Helvetica" pitchFamily="-84" charset="0"/>
              </a:rPr>
              <a:t>Economic development</a:t>
            </a:r>
          </a:p>
        </p:txBody>
      </p:sp>
      <p:sp>
        <p:nvSpPr>
          <p:cNvPr id="3101" name="TextBox 65"/>
          <p:cNvSpPr txBox="1">
            <a:spLocks noChangeArrowheads="1"/>
          </p:cNvSpPr>
          <p:nvPr/>
        </p:nvSpPr>
        <p:spPr bwMode="auto">
          <a:xfrm>
            <a:off x="4786312" y="4282902"/>
            <a:ext cx="3725309" cy="326530"/>
          </a:xfrm>
          <a:prstGeom prst="rect">
            <a:avLst/>
          </a:prstGeom>
          <a:noFill/>
          <a:ln w="9525">
            <a:noFill/>
            <a:miter lim="800000"/>
            <a:headEnd/>
            <a:tailEnd/>
          </a:ln>
        </p:spPr>
        <p:txBody>
          <a:bodyPr wrap="none" lIns="64291" tIns="32146" rIns="64291" bIns="32146">
            <a:spAutoFit/>
          </a:bodyPr>
          <a:lstStyle/>
          <a:p>
            <a:pPr>
              <a:spcAft>
                <a:spcPts val="703"/>
              </a:spcAft>
              <a:buFont typeface="Arial" pitchFamily="34" charset="0"/>
              <a:buChar char="•"/>
            </a:pPr>
            <a:r>
              <a:rPr lang="en-US" sz="1700" dirty="0"/>
              <a:t> Urban Maps &amp; Apps Studio (EDA grant)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linds(horizontal)">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600200"/>
            <a:ext cx="7924800" cy="3068408"/>
          </a:xfrm>
        </p:spPr>
        <p:txBody>
          <a:bodyPr>
            <a:normAutofit/>
          </a:bodyPr>
          <a:lstStyle/>
          <a:p>
            <a:pPr>
              <a:spcBef>
                <a:spcPts val="1200"/>
              </a:spcBef>
            </a:pPr>
            <a:r>
              <a:rPr lang="en-US" i="1" dirty="0" smtClean="0">
                <a:latin typeface="Times New Roman" pitchFamily="18" charset="0"/>
                <a:cs typeface="Times New Roman" pitchFamily="18" charset="0"/>
              </a:rPr>
              <a:t>m</a:t>
            </a:r>
            <a:r>
              <a:rPr lang="en-US" dirty="0" smtClean="0">
                <a:latin typeface="Times New Roman" pitchFamily="18" charset="0"/>
                <a:cs typeface="Times New Roman" pitchFamily="18" charset="0"/>
              </a:rPr>
              <a:t> symbols</a:t>
            </a:r>
          </a:p>
          <a:p>
            <a:pPr lvl="1">
              <a:spcBef>
                <a:spcPts val="1200"/>
              </a:spcBef>
            </a:pPr>
            <a:r>
              <a:rPr lang="en-US" dirty="0" smtClean="0">
                <a:latin typeface="Times New Roman" pitchFamily="18" charset="0"/>
                <a:cs typeface="Times New Roman" pitchFamily="18" charset="0"/>
              </a:rPr>
              <a:t>Assign the transmissions to       while                 </a:t>
            </a:r>
          </a:p>
          <a:p>
            <a:pPr lvl="1">
              <a:spcBef>
                <a:spcPts val="1200"/>
              </a:spcBef>
            </a:pPr>
            <a:r>
              <a:rPr lang="en-US" dirty="0" smtClean="0">
                <a:latin typeface="Times New Roman" pitchFamily="18" charset="0"/>
                <a:cs typeface="Times New Roman" pitchFamily="18" charset="0"/>
              </a:rPr>
              <a:t>Then,  distribute the transmissions between       and        while                                        </a:t>
            </a:r>
          </a:p>
          <a:p>
            <a:pPr lvl="1">
              <a:spcBef>
                <a:spcPts val="1200"/>
              </a:spcBef>
            </a:pPr>
            <a:r>
              <a:rPr lang="en-US" dirty="0" smtClean="0">
                <a:latin typeface="Times New Roman" pitchFamily="18" charset="0"/>
                <a:cs typeface="Times New Roman" pitchFamily="18" charset="0"/>
              </a:rPr>
              <a:t>Assign round-robin pattern among              and</a:t>
            </a:r>
          </a:p>
          <a:p>
            <a:pPr>
              <a:spcBef>
                <a:spcPts val="1200"/>
              </a:spcBef>
            </a:pPr>
            <a:endParaRPr lang="en-US" dirty="0" smtClean="0">
              <a:latin typeface="Times New Roman" pitchFamily="18" charset="0"/>
              <a:cs typeface="Times New Roman" pitchFamily="18" charset="0"/>
            </a:endParaRPr>
          </a:p>
          <a:p>
            <a:pPr>
              <a:spcBef>
                <a:spcPts val="1200"/>
              </a:spcBef>
            </a:pPr>
            <a:endParaRPr lang="en-US" dirty="0" smtClean="0">
              <a:latin typeface="Times New Roman" pitchFamily="18" charset="0"/>
              <a:cs typeface="Times New Roman" pitchFamily="18" charset="0"/>
            </a:endParaRPr>
          </a:p>
          <a:p>
            <a:pPr>
              <a:spcBef>
                <a:spcPts val="1200"/>
              </a:spcBef>
            </a:pPr>
            <a:endParaRPr lang="en-US" dirty="0" smtClean="0">
              <a:latin typeface="Times New Roman" pitchFamily="18" charset="0"/>
              <a:cs typeface="Times New Roman" pitchFamily="18" charset="0"/>
            </a:endParaRPr>
          </a:p>
          <a:p>
            <a:pPr>
              <a:spcBef>
                <a:spcPts val="1200"/>
              </a:spcBef>
            </a:pPr>
            <a:endParaRPr lang="en-US" sz="2400" dirty="0" smtClean="0">
              <a:latin typeface="Times New Roman" pitchFamily="18" charset="0"/>
              <a:cs typeface="Times New Roman" pitchFamily="18" charset="0"/>
            </a:endParaRPr>
          </a:p>
          <a:p>
            <a:pPr>
              <a:spcBef>
                <a:spcPts val="1200"/>
              </a:spcBef>
            </a:pPr>
            <a:endParaRPr lang="en-US" sz="2400" dirty="0" smtClean="0">
              <a:latin typeface="Times New Roman" pitchFamily="18" charset="0"/>
              <a:cs typeface="Times New Roman" pitchFamily="18" charset="0"/>
            </a:endParaRPr>
          </a:p>
          <a:p>
            <a:pPr>
              <a:spcBef>
                <a:spcPts val="1200"/>
              </a:spcBef>
            </a:pPr>
            <a:endParaRPr lang="en-US" sz="2400" dirty="0" smtClean="0">
              <a:latin typeface="Times New Roman" pitchFamily="18" charset="0"/>
              <a:cs typeface="Times New Roman" pitchFamily="18" charset="0"/>
            </a:endParaRPr>
          </a:p>
          <a:p>
            <a:pPr>
              <a:spcBef>
                <a:spcPts val="1200"/>
              </a:spcBef>
            </a:pPr>
            <a:endParaRPr lang="en-US" sz="2400" dirty="0">
              <a:latin typeface="Times New Roman" pitchFamily="18" charset="0"/>
              <a:cs typeface="Times New Roman" pitchFamily="18" charset="0"/>
            </a:endParaRPr>
          </a:p>
        </p:txBody>
      </p:sp>
      <p:sp>
        <p:nvSpPr>
          <p:cNvPr id="15" name="Content Placeholder 2"/>
          <p:cNvSpPr txBox="1">
            <a:spLocks/>
          </p:cNvSpPr>
          <p:nvPr/>
        </p:nvSpPr>
        <p:spPr>
          <a:xfrm>
            <a:off x="204906" y="4419600"/>
            <a:ext cx="5306894" cy="2036992"/>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spcBef>
                <a:spcPts val="1200"/>
              </a:spcBef>
            </a:pPr>
            <a:r>
              <a:rPr lang="en-US" dirty="0" smtClean="0">
                <a:latin typeface="Times New Roman" pitchFamily="18" charset="0"/>
                <a:cs typeface="Times New Roman" pitchFamily="18" charset="0"/>
              </a:rPr>
              <a:t>Start increasing       while</a:t>
            </a:r>
          </a:p>
          <a:p>
            <a:pPr lvl="1">
              <a:spcBef>
                <a:spcPts val="1200"/>
              </a:spcBef>
            </a:pPr>
            <a:endParaRPr lang="en-US" sz="2400" dirty="0">
              <a:latin typeface="Times New Roman" pitchFamily="18" charset="0"/>
              <a:cs typeface="Times New Roman" pitchFamily="18" charset="0"/>
            </a:endParaRPr>
          </a:p>
          <a:p>
            <a:pPr lvl="1">
              <a:spcBef>
                <a:spcPts val="1200"/>
              </a:spcBef>
            </a:pPr>
            <a:endParaRPr lang="en-US" sz="2400" dirty="0" smtClean="0">
              <a:latin typeface="Times New Roman" pitchFamily="18" charset="0"/>
              <a:cs typeface="Times New Roman" pitchFamily="18" charset="0"/>
            </a:endParaRPr>
          </a:p>
          <a:p>
            <a:pPr marL="365760" lvl="1" indent="0">
              <a:spcBef>
                <a:spcPts val="1200"/>
              </a:spcBef>
              <a:buNone/>
            </a:pPr>
            <a:endParaRPr lang="en-US" sz="2400" dirty="0">
              <a:latin typeface="Times New Roman" pitchFamily="18" charset="0"/>
              <a:cs typeface="Times New Roman" pitchFamily="18" charset="0"/>
            </a:endParaRPr>
          </a:p>
        </p:txBody>
      </p:sp>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Single Packet </a:t>
            </a:r>
            <a:r>
              <a:rPr lang="en-US" sz="3600" dirty="0">
                <a:latin typeface="Times New Roman" pitchFamily="18" charset="0"/>
                <a:cs typeface="Times New Roman" pitchFamily="18" charset="0"/>
              </a:rPr>
              <a:t>(</a:t>
            </a:r>
            <a:r>
              <a:rPr lang="en-US" sz="3600" dirty="0" smtClean="0">
                <a:latin typeface="Times New Roman" pitchFamily="18" charset="0"/>
                <a:cs typeface="Times New Roman" pitchFamily="18" charset="0"/>
              </a:rPr>
              <a:t>Homogeneous </a:t>
            </a:r>
            <a:r>
              <a:rPr lang="en-US" sz="3600" dirty="0">
                <a:latin typeface="Times New Roman" pitchFamily="18" charset="0"/>
                <a:cs typeface="Times New Roman" pitchFamily="18" charset="0"/>
              </a:rPr>
              <a:t>Destinations)</a:t>
            </a:r>
            <a:endParaRPr lang="en-US" dirty="0">
              <a:latin typeface="Times New Roman" pitchFamily="18" charset="0"/>
              <a:cs typeface="Times New Roman" pitchFamily="18" charset="0"/>
            </a:endParaRPr>
          </a:p>
        </p:txBody>
      </p:sp>
      <p:pic>
        <p:nvPicPr>
          <p:cNvPr id="4102" name="Picture 6"/>
          <p:cNvPicPr>
            <a:picLocks noChangeAspect="1" noChangeArrowheads="1"/>
          </p:cNvPicPr>
          <p:nvPr/>
        </p:nvPicPr>
        <p:blipFill>
          <a:blip r:embed="rId3" cstate="print"/>
          <a:srcRect/>
          <a:stretch>
            <a:fillRect/>
          </a:stretch>
        </p:blipFill>
        <p:spPr bwMode="auto">
          <a:xfrm>
            <a:off x="4648200" y="2323128"/>
            <a:ext cx="345247" cy="283103"/>
          </a:xfrm>
          <a:prstGeom prst="rect">
            <a:avLst/>
          </a:prstGeom>
          <a:noFill/>
          <a:ln w="9525">
            <a:noFill/>
            <a:miter lim="800000"/>
            <a:headEnd/>
            <a:tailEnd/>
          </a:ln>
        </p:spPr>
      </p:pic>
      <p:pic>
        <p:nvPicPr>
          <p:cNvPr id="4103" name="Picture 7"/>
          <p:cNvPicPr>
            <a:picLocks noChangeAspect="1" noChangeArrowheads="1"/>
          </p:cNvPicPr>
          <p:nvPr/>
        </p:nvPicPr>
        <p:blipFill>
          <a:blip r:embed="rId4" cstate="print"/>
          <a:srcRect/>
          <a:stretch>
            <a:fillRect/>
          </a:stretch>
        </p:blipFill>
        <p:spPr bwMode="auto">
          <a:xfrm>
            <a:off x="6096000" y="2209800"/>
            <a:ext cx="1309687" cy="456711"/>
          </a:xfrm>
          <a:prstGeom prst="rect">
            <a:avLst/>
          </a:prstGeom>
          <a:noFill/>
          <a:ln w="9525">
            <a:noFill/>
            <a:miter lim="800000"/>
            <a:headEnd/>
            <a:tailEnd/>
          </a:ln>
        </p:spPr>
      </p:pic>
      <p:pic>
        <p:nvPicPr>
          <p:cNvPr id="4104" name="Picture 8"/>
          <p:cNvPicPr>
            <a:picLocks noChangeAspect="1" noChangeArrowheads="1"/>
          </p:cNvPicPr>
          <p:nvPr/>
        </p:nvPicPr>
        <p:blipFill>
          <a:blip r:embed="rId5" cstate="print"/>
          <a:srcRect/>
          <a:stretch>
            <a:fillRect/>
          </a:stretch>
        </p:blipFill>
        <p:spPr bwMode="auto">
          <a:xfrm>
            <a:off x="7848601" y="2895600"/>
            <a:ext cx="404191" cy="304800"/>
          </a:xfrm>
          <a:prstGeom prst="rect">
            <a:avLst/>
          </a:prstGeom>
          <a:noFill/>
          <a:ln w="9525">
            <a:noFill/>
            <a:miter lim="800000"/>
            <a:headEnd/>
            <a:tailEnd/>
          </a:ln>
        </p:spPr>
      </p:pic>
      <p:pic>
        <p:nvPicPr>
          <p:cNvPr id="13" name="Picture 6"/>
          <p:cNvPicPr>
            <a:picLocks noChangeAspect="1" noChangeArrowheads="1"/>
          </p:cNvPicPr>
          <p:nvPr/>
        </p:nvPicPr>
        <p:blipFill>
          <a:blip r:embed="rId3" cstate="print"/>
          <a:srcRect/>
          <a:stretch>
            <a:fillRect/>
          </a:stretch>
        </p:blipFill>
        <p:spPr bwMode="auto">
          <a:xfrm>
            <a:off x="6774180" y="2902248"/>
            <a:ext cx="345247" cy="283103"/>
          </a:xfrm>
          <a:prstGeom prst="rect">
            <a:avLst/>
          </a:prstGeom>
          <a:noFill/>
          <a:ln w="9525">
            <a:noFill/>
            <a:miter lim="800000"/>
            <a:headEnd/>
            <a:tailEnd/>
          </a:ln>
        </p:spPr>
      </p:pic>
      <p:pic>
        <p:nvPicPr>
          <p:cNvPr id="4105" name="Picture 9"/>
          <p:cNvPicPr>
            <a:picLocks noChangeAspect="1" noChangeArrowheads="1"/>
          </p:cNvPicPr>
          <p:nvPr/>
        </p:nvPicPr>
        <p:blipFill>
          <a:blip r:embed="rId6" cstate="print"/>
          <a:srcRect/>
          <a:stretch>
            <a:fillRect/>
          </a:stretch>
        </p:blipFill>
        <p:spPr bwMode="auto">
          <a:xfrm>
            <a:off x="1676400" y="3244103"/>
            <a:ext cx="3200400" cy="423582"/>
          </a:xfrm>
          <a:prstGeom prst="rect">
            <a:avLst/>
          </a:prstGeom>
          <a:noFill/>
          <a:ln w="9525">
            <a:noFill/>
            <a:miter lim="800000"/>
            <a:headEnd/>
            <a:tailEnd/>
          </a:ln>
        </p:spPr>
      </p:pic>
      <p:pic>
        <p:nvPicPr>
          <p:cNvPr id="4106" name="Picture 10"/>
          <p:cNvPicPr>
            <a:picLocks noChangeAspect="1" noChangeArrowheads="1"/>
          </p:cNvPicPr>
          <p:nvPr/>
        </p:nvPicPr>
        <p:blipFill>
          <a:blip r:embed="rId7" cstate="print"/>
          <a:srcRect/>
          <a:stretch>
            <a:fillRect/>
          </a:stretch>
        </p:blipFill>
        <p:spPr bwMode="auto">
          <a:xfrm>
            <a:off x="5638800" y="3812129"/>
            <a:ext cx="958658" cy="331301"/>
          </a:xfrm>
          <a:prstGeom prst="rect">
            <a:avLst/>
          </a:prstGeom>
          <a:noFill/>
          <a:ln w="9525">
            <a:noFill/>
            <a:miter lim="800000"/>
            <a:headEnd/>
            <a:tailEnd/>
          </a:ln>
        </p:spPr>
      </p:pic>
      <p:pic>
        <p:nvPicPr>
          <p:cNvPr id="4108" name="Picture 12"/>
          <p:cNvPicPr>
            <a:picLocks noChangeAspect="1" noChangeArrowheads="1"/>
          </p:cNvPicPr>
          <p:nvPr/>
        </p:nvPicPr>
        <p:blipFill>
          <a:blip r:embed="rId8" cstate="print"/>
          <a:srcRect/>
          <a:stretch>
            <a:fillRect/>
          </a:stretch>
        </p:blipFill>
        <p:spPr bwMode="auto">
          <a:xfrm>
            <a:off x="7239000" y="3812129"/>
            <a:ext cx="381000" cy="312420"/>
          </a:xfrm>
          <a:prstGeom prst="rect">
            <a:avLst/>
          </a:prstGeom>
          <a:noFill/>
          <a:ln w="9525">
            <a:noFill/>
            <a:miter lim="800000"/>
            <a:headEnd/>
            <a:tailEnd/>
          </a:ln>
        </p:spPr>
      </p:pic>
      <p:pic>
        <p:nvPicPr>
          <p:cNvPr id="4110" name="Picture 14"/>
          <p:cNvPicPr>
            <a:picLocks noChangeAspect="1" noChangeArrowheads="1"/>
          </p:cNvPicPr>
          <p:nvPr/>
        </p:nvPicPr>
        <p:blipFill>
          <a:blip r:embed="rId9" cstate="print"/>
          <a:srcRect/>
          <a:stretch>
            <a:fillRect/>
          </a:stretch>
        </p:blipFill>
        <p:spPr bwMode="auto">
          <a:xfrm>
            <a:off x="3105150" y="4541520"/>
            <a:ext cx="408668" cy="323850"/>
          </a:xfrm>
          <a:prstGeom prst="rect">
            <a:avLst/>
          </a:prstGeom>
          <a:noFill/>
          <a:ln w="9525">
            <a:noFill/>
            <a:miter lim="800000"/>
            <a:headEnd/>
            <a:tailEnd/>
          </a:ln>
        </p:spPr>
      </p:pic>
      <p:pic>
        <p:nvPicPr>
          <p:cNvPr id="4111" name="Picture 15"/>
          <p:cNvPicPr>
            <a:picLocks noChangeAspect="1" noChangeArrowheads="1"/>
          </p:cNvPicPr>
          <p:nvPr/>
        </p:nvPicPr>
        <p:blipFill>
          <a:blip r:embed="rId10" cstate="print"/>
          <a:srcRect/>
          <a:stretch>
            <a:fillRect/>
          </a:stretch>
        </p:blipFill>
        <p:spPr bwMode="auto">
          <a:xfrm>
            <a:off x="811675" y="5029200"/>
            <a:ext cx="1905000" cy="457200"/>
          </a:xfrm>
          <a:prstGeom prst="rect">
            <a:avLst/>
          </a:prstGeom>
          <a:noFill/>
          <a:ln w="9525">
            <a:noFill/>
            <a:miter lim="800000"/>
            <a:headEnd/>
            <a:tailEnd/>
          </a:ln>
        </p:spPr>
      </p:pic>
      <p:pic>
        <p:nvPicPr>
          <p:cNvPr id="4112" name="Picture 16"/>
          <p:cNvPicPr>
            <a:picLocks noChangeAspect="1" noChangeArrowheads="1"/>
          </p:cNvPicPr>
          <p:nvPr/>
        </p:nvPicPr>
        <p:blipFill>
          <a:blip r:embed="rId11" cstate="print"/>
          <a:srcRect/>
          <a:stretch>
            <a:fillRect/>
          </a:stretch>
        </p:blipFill>
        <p:spPr bwMode="auto">
          <a:xfrm>
            <a:off x="2705100" y="5029200"/>
            <a:ext cx="1866900" cy="374794"/>
          </a:xfrm>
          <a:prstGeom prst="rect">
            <a:avLst/>
          </a:prstGeom>
          <a:noFill/>
          <a:ln w="9525">
            <a:noFill/>
            <a:miter lim="800000"/>
            <a:headEnd/>
            <a:tailEnd/>
          </a:ln>
        </p:spPr>
      </p:pic>
      <p:sp>
        <p:nvSpPr>
          <p:cNvPr id="16" name="Slide Number Placeholder 15"/>
          <p:cNvSpPr>
            <a:spLocks noGrp="1"/>
          </p:cNvSpPr>
          <p:nvPr>
            <p:ph type="sldNum" sz="quarter" idx="12"/>
          </p:nvPr>
        </p:nvSpPr>
        <p:spPr/>
        <p:txBody>
          <a:bodyPr>
            <a:normAutofit fontScale="85000" lnSpcReduction="20000"/>
          </a:bodyPr>
          <a:lstStyle/>
          <a:p>
            <a:fld id="{7B87BE86-E4A9-4175-8BD1-4F0D9A91C457}" type="slidenum">
              <a:rPr lang="en-US" smtClean="0"/>
              <a:pPr/>
              <a:t>20</a:t>
            </a:fld>
            <a:endParaRPr lang="en-US"/>
          </a:p>
        </p:txBody>
      </p:sp>
      <p:pic>
        <p:nvPicPr>
          <p:cNvPr id="56321" name="Picture 1"/>
          <p:cNvPicPr>
            <a:picLocks noChangeAspect="1" noChangeArrowheads="1"/>
          </p:cNvPicPr>
          <p:nvPr/>
        </p:nvPicPr>
        <p:blipFill>
          <a:blip r:embed="rId12" cstate="print"/>
          <a:srcRect/>
          <a:stretch>
            <a:fillRect/>
          </a:stretch>
        </p:blipFill>
        <p:spPr bwMode="auto">
          <a:xfrm>
            <a:off x="4894179" y="4267200"/>
            <a:ext cx="3267075" cy="2514600"/>
          </a:xfrm>
          <a:prstGeom prst="rect">
            <a:avLst/>
          </a:prstGeom>
          <a:noFill/>
          <a:ln w="9525">
            <a:noFill/>
            <a:miter lim="800000"/>
            <a:headEnd/>
            <a:tailEnd/>
          </a:ln>
        </p:spPr>
      </p:pic>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 name="Picture 1"/>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3905300" y="6313645"/>
            <a:ext cx="838760" cy="285893"/>
          </a:xfrm>
          <a:prstGeom prst="rect">
            <a:avLst/>
          </a:prstGeom>
          <a:noFill/>
        </p:spPr>
      </p:pic>
    </p:spTree>
    <p:extLst>
      <p:ext uri="{BB962C8B-B14F-4D97-AF65-F5344CB8AC3E}">
        <p14:creationId xmlns:p14="http://schemas.microsoft.com/office/powerpoint/2010/main" val="26487341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Single Packet </a:t>
            </a:r>
            <a:r>
              <a:rPr lang="en-US" sz="3600" dirty="0" smtClean="0">
                <a:latin typeface="Times New Roman" pitchFamily="18" charset="0"/>
                <a:cs typeface="Times New Roman" pitchFamily="18" charset="0"/>
              </a:rPr>
              <a:t>(Heterogeneous Destinations)</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81000" y="1828800"/>
            <a:ext cx="8302752" cy="4724400"/>
          </a:xfrm>
        </p:spPr>
        <p:txBody>
          <a:bodyPr>
            <a:normAutofit/>
          </a:bodyPr>
          <a:lstStyle/>
          <a:p>
            <a:pPr>
              <a:spcBef>
                <a:spcPts val="1200"/>
              </a:spcBef>
            </a:pPr>
            <a:r>
              <a:rPr lang="en-US" sz="2800" dirty="0" smtClean="0">
                <a:latin typeface="Times New Roman" pitchFamily="18" charset="0"/>
                <a:cs typeface="Times New Roman" pitchFamily="18" charset="0"/>
              </a:rPr>
              <a:t>The round-robin pattern does not exist</a:t>
            </a:r>
          </a:p>
          <a:p>
            <a:pPr>
              <a:spcBef>
                <a:spcPts val="1200"/>
              </a:spcBef>
            </a:pPr>
            <a:r>
              <a:rPr lang="en-US" sz="2800" dirty="0" smtClean="0">
                <a:latin typeface="Times New Roman" pitchFamily="18" charset="0"/>
                <a:cs typeface="Times New Roman" pitchFamily="18" charset="0"/>
              </a:rPr>
              <a:t>Iterative algorithm</a:t>
            </a:r>
          </a:p>
          <a:p>
            <a:pPr lvl="1">
              <a:spcBef>
                <a:spcPts val="1200"/>
              </a:spcBef>
            </a:pPr>
            <a:r>
              <a:rPr lang="en-US" sz="2400" dirty="0" smtClean="0">
                <a:latin typeface="Times New Roman" pitchFamily="18" charset="0"/>
                <a:cs typeface="Times New Roman" pitchFamily="18" charset="0"/>
              </a:rPr>
              <a:t>      : utility changes for increasing        to</a:t>
            </a:r>
          </a:p>
          <a:p>
            <a:pPr lvl="1">
              <a:spcBef>
                <a:spcPts val="1200"/>
              </a:spcBef>
            </a:pPr>
            <a:endParaRPr lang="en-US" sz="2400" dirty="0" smtClean="0">
              <a:latin typeface="Times New Roman" pitchFamily="18" charset="0"/>
              <a:cs typeface="Times New Roman" pitchFamily="18" charset="0"/>
            </a:endParaRPr>
          </a:p>
          <a:p>
            <a:pPr>
              <a:spcBef>
                <a:spcPts val="1200"/>
              </a:spcBef>
            </a:pPr>
            <a:endParaRPr lang="en-US" sz="2700" dirty="0" smtClean="0">
              <a:latin typeface="Times New Roman" pitchFamily="18" charset="0"/>
              <a:cs typeface="Times New Roman" pitchFamily="18" charset="0"/>
            </a:endParaRPr>
          </a:p>
          <a:p>
            <a:pPr>
              <a:spcBef>
                <a:spcPts val="1200"/>
              </a:spcBef>
            </a:pPr>
            <a:r>
              <a:rPr lang="en-US" sz="2700" dirty="0" smtClean="0">
                <a:latin typeface="Times New Roman" pitchFamily="18" charset="0"/>
                <a:cs typeface="Times New Roman" pitchFamily="18" charset="0"/>
              </a:rPr>
              <a:t>At each iteration, assign the current transmission to the symbol      with the maximum        </a:t>
            </a:r>
            <a:endParaRPr lang="en-US" sz="2000" dirty="0" smtClean="0">
              <a:latin typeface="Times New Roman" pitchFamily="18" charset="0"/>
              <a:cs typeface="Times New Roman" pitchFamily="18" charset="0"/>
            </a:endParaRPr>
          </a:p>
          <a:p>
            <a:pPr>
              <a:spcBef>
                <a:spcPts val="1200"/>
              </a:spcBef>
            </a:pPr>
            <a:endParaRPr lang="en-US" sz="2000" dirty="0" smtClean="0">
              <a:latin typeface="Times New Roman" pitchFamily="18" charset="0"/>
              <a:cs typeface="Times New Roman" pitchFamily="18" charset="0"/>
            </a:endParaRPr>
          </a:p>
          <a:p>
            <a:pPr>
              <a:spcBef>
                <a:spcPts val="1200"/>
              </a:spcBef>
            </a:pPr>
            <a:endParaRPr lang="en-US" sz="2000" dirty="0">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3" cstate="print"/>
          <a:srcRect/>
          <a:stretch>
            <a:fillRect/>
          </a:stretch>
        </p:blipFill>
        <p:spPr bwMode="auto">
          <a:xfrm>
            <a:off x="1600200" y="3629234"/>
            <a:ext cx="2667000" cy="787247"/>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4953000" y="5052060"/>
            <a:ext cx="609600" cy="43434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normAutofit fontScale="85000" lnSpcReduction="20000"/>
          </a:bodyPr>
          <a:lstStyle/>
          <a:p>
            <a:fld id="{7B87BE86-E4A9-4175-8BD1-4F0D9A91C457}" type="slidenum">
              <a:rPr lang="en-US" smtClean="0"/>
              <a:pPr/>
              <a:t>21</a:t>
            </a:fld>
            <a:endParaRPr lang="en-US"/>
          </a:p>
        </p:txBody>
      </p:sp>
      <p:pic>
        <p:nvPicPr>
          <p:cNvPr id="2050" name="Picture 2"/>
          <p:cNvPicPr>
            <a:picLocks noChangeAspect="1" noChangeArrowheads="1"/>
          </p:cNvPicPr>
          <p:nvPr/>
        </p:nvPicPr>
        <p:blipFill>
          <a:blip r:embed="rId5" cstate="print"/>
          <a:srcRect/>
          <a:stretch>
            <a:fillRect/>
          </a:stretch>
        </p:blipFill>
        <p:spPr bwMode="auto">
          <a:xfrm>
            <a:off x="1066800" y="3836398"/>
            <a:ext cx="502846" cy="346114"/>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1101090" y="3094423"/>
            <a:ext cx="442912" cy="304862"/>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a:stretch>
            <a:fillRect/>
          </a:stretch>
        </p:blipFill>
        <p:spPr bwMode="auto">
          <a:xfrm>
            <a:off x="5418386" y="3123376"/>
            <a:ext cx="410605" cy="276225"/>
          </a:xfrm>
          <a:prstGeom prst="rect">
            <a:avLst/>
          </a:prstGeom>
          <a:noFill/>
          <a:ln w="9525">
            <a:noFill/>
            <a:miter lim="800000"/>
            <a:headEnd/>
            <a:tailEnd/>
          </a:ln>
        </p:spPr>
      </p:pic>
      <p:pic>
        <p:nvPicPr>
          <p:cNvPr id="2055" name="Picture 7"/>
          <p:cNvPicPr>
            <a:picLocks noChangeAspect="1" noChangeArrowheads="1"/>
          </p:cNvPicPr>
          <p:nvPr/>
        </p:nvPicPr>
        <p:blipFill>
          <a:blip r:embed="rId7" cstate="print"/>
          <a:srcRect/>
          <a:stretch>
            <a:fillRect/>
          </a:stretch>
        </p:blipFill>
        <p:spPr bwMode="auto">
          <a:xfrm>
            <a:off x="6214676" y="3089086"/>
            <a:ext cx="948124" cy="328484"/>
          </a:xfrm>
          <a:prstGeom prst="rect">
            <a:avLst/>
          </a:prstGeom>
          <a:noFill/>
          <a:ln w="9525">
            <a:noFill/>
            <a:miter lim="800000"/>
            <a:headEnd/>
            <a:tailEnd/>
          </a:ln>
        </p:spPr>
      </p:pic>
      <p:pic>
        <p:nvPicPr>
          <p:cNvPr id="34818" name="Picture 2"/>
          <p:cNvPicPr>
            <a:picLocks noChangeAspect="1" noChangeArrowheads="1"/>
          </p:cNvPicPr>
          <p:nvPr/>
        </p:nvPicPr>
        <p:blipFill>
          <a:blip r:embed="rId8" cstate="print"/>
          <a:srcRect/>
          <a:stretch>
            <a:fillRect/>
          </a:stretch>
        </p:blipFill>
        <p:spPr bwMode="auto">
          <a:xfrm>
            <a:off x="1828153" y="5158740"/>
            <a:ext cx="388049" cy="280035"/>
          </a:xfrm>
          <a:prstGeom prst="rect">
            <a:avLst/>
          </a:prstGeom>
          <a:noFill/>
          <a:ln w="9525">
            <a:noFill/>
            <a:miter lim="800000"/>
            <a:headEnd/>
            <a:tailEnd/>
          </a:ln>
        </p:spPr>
      </p:pic>
    </p:spTree>
    <p:extLst>
      <p:ext uri="{BB962C8B-B14F-4D97-AF65-F5344CB8AC3E}">
        <p14:creationId xmlns:p14="http://schemas.microsoft.com/office/powerpoint/2010/main" val="7353294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srcRect/>
          <a:stretch>
            <a:fillRect/>
          </a:stretch>
        </p:blipFill>
        <p:spPr bwMode="auto">
          <a:xfrm>
            <a:off x="6705600" y="3276600"/>
            <a:ext cx="1647967" cy="16002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Single Packet </a:t>
            </a:r>
            <a:r>
              <a:rPr lang="en-US" sz="3600" dirty="0" smtClean="0">
                <a:latin typeface="Times New Roman" pitchFamily="18" charset="0"/>
                <a:cs typeface="Times New Roman" pitchFamily="18" charset="0"/>
              </a:rPr>
              <a:t>(Heterogeneous Destinations)</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11504" y="1621589"/>
            <a:ext cx="3703296" cy="4724400"/>
          </a:xfrm>
        </p:spPr>
        <p:txBody>
          <a:bodyPr>
            <a:normAutofit/>
          </a:bodyPr>
          <a:lstStyle/>
          <a:p>
            <a:pPr>
              <a:spcBef>
                <a:spcPts val="1500"/>
              </a:spcBef>
            </a:pPr>
            <a:r>
              <a:rPr lang="en-US" sz="2400" dirty="0" smtClean="0">
                <a:solidFill>
                  <a:srgbClr val="0070C0"/>
                </a:solidFill>
                <a:latin typeface="Times New Roman" pitchFamily="18" charset="0"/>
                <a:cs typeface="Times New Roman" pitchFamily="18" charset="0"/>
              </a:rPr>
              <a:t>Iteration 1</a:t>
            </a:r>
          </a:p>
          <a:p>
            <a:pPr>
              <a:spcBef>
                <a:spcPts val="1500"/>
              </a:spcBef>
            </a:pPr>
            <a:endParaRPr lang="en-US" sz="2400" dirty="0" smtClean="0">
              <a:latin typeface="Times New Roman" pitchFamily="18" charset="0"/>
              <a:cs typeface="Times New Roman" pitchFamily="18" charset="0"/>
            </a:endParaRPr>
          </a:p>
          <a:p>
            <a:pPr>
              <a:spcBef>
                <a:spcPts val="1500"/>
              </a:spcBef>
            </a:pPr>
            <a:endParaRPr lang="en-US" sz="2400" dirty="0" smtClean="0">
              <a:latin typeface="Times New Roman" pitchFamily="18" charset="0"/>
              <a:cs typeface="Times New Roman" pitchFamily="18" charset="0"/>
            </a:endParaRPr>
          </a:p>
          <a:p>
            <a:pPr>
              <a:spcBef>
                <a:spcPts val="1500"/>
              </a:spcBef>
            </a:pPr>
            <a:r>
              <a:rPr lang="en-US" sz="2400" dirty="0" smtClean="0">
                <a:solidFill>
                  <a:srgbClr val="0070C0"/>
                </a:solidFill>
                <a:latin typeface="Times New Roman" pitchFamily="18" charset="0"/>
                <a:cs typeface="Times New Roman" pitchFamily="18" charset="0"/>
              </a:rPr>
              <a:t>Iteration 2</a:t>
            </a:r>
          </a:p>
          <a:p>
            <a:pPr>
              <a:spcBef>
                <a:spcPts val="1500"/>
              </a:spcBef>
            </a:pPr>
            <a:endParaRPr lang="en-US" sz="2400" dirty="0" smtClean="0">
              <a:latin typeface="Times New Roman" pitchFamily="18" charset="0"/>
              <a:cs typeface="Times New Roman" pitchFamily="18" charset="0"/>
            </a:endParaRPr>
          </a:p>
          <a:p>
            <a:pPr>
              <a:spcBef>
                <a:spcPts val="1500"/>
              </a:spcBef>
            </a:pPr>
            <a:endParaRPr lang="en-US" sz="2400" dirty="0" smtClean="0">
              <a:latin typeface="Times New Roman" pitchFamily="18" charset="0"/>
              <a:cs typeface="Times New Roman" pitchFamily="18" charset="0"/>
            </a:endParaRPr>
          </a:p>
          <a:p>
            <a:pPr>
              <a:spcBef>
                <a:spcPts val="1500"/>
              </a:spcBef>
            </a:pPr>
            <a:r>
              <a:rPr lang="en-US" sz="2400" dirty="0" smtClean="0">
                <a:solidFill>
                  <a:srgbClr val="0070C0"/>
                </a:solidFill>
                <a:latin typeface="Times New Roman" pitchFamily="18" charset="0"/>
                <a:cs typeface="Times New Roman" pitchFamily="18" charset="0"/>
              </a:rPr>
              <a:t>Iteration 3</a:t>
            </a:r>
          </a:p>
          <a:p>
            <a:pPr>
              <a:spcBef>
                <a:spcPts val="1500"/>
              </a:spcBef>
            </a:pPr>
            <a:endParaRPr lang="en-US" sz="2400" dirty="0" smtClean="0">
              <a:latin typeface="Times New Roman" pitchFamily="18" charset="0"/>
              <a:cs typeface="Times New Roman" pitchFamily="18" charset="0"/>
            </a:endParaRPr>
          </a:p>
          <a:p>
            <a:pPr>
              <a:spcBef>
                <a:spcPts val="1500"/>
              </a:spcBef>
            </a:pPr>
            <a:endParaRPr lang="en-US" sz="2400" dirty="0">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normAutofit fontScale="85000" lnSpcReduction="20000"/>
          </a:bodyPr>
          <a:lstStyle/>
          <a:p>
            <a:fld id="{7B87BE86-E4A9-4175-8BD1-4F0D9A91C457}" type="slidenum">
              <a:rPr lang="en-US" smtClean="0"/>
              <a:pPr/>
              <a:t>22</a:t>
            </a:fld>
            <a:endParaRPr lang="en-US"/>
          </a:p>
        </p:txBody>
      </p:sp>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2286000"/>
            <a:ext cx="2590800" cy="641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2922570332"/>
              </p:ext>
            </p:extLst>
          </p:nvPr>
        </p:nvGraphicFramePr>
        <p:xfrm>
          <a:off x="671600" y="2133600"/>
          <a:ext cx="914400" cy="1112520"/>
        </p:xfrm>
        <a:graphic>
          <a:graphicData uri="http://schemas.openxmlformats.org/drawingml/2006/table">
            <a:tbl>
              <a:tblPr bandRow="1">
                <a:tableStyleId>{5C22544A-7EE6-4342-B048-85BDC9FD1C3A}</a:tableStyleId>
              </a:tblPr>
              <a:tblGrid>
                <a:gridCol w="484909"/>
                <a:gridCol w="429491"/>
              </a:tblGrid>
              <a:tr h="370840">
                <a:tc>
                  <a:txBody>
                    <a:bodyPr/>
                    <a:lstStyle/>
                    <a:p>
                      <a:endParaRPr lang="en-US" dirty="0"/>
                    </a:p>
                  </a:txBody>
                  <a:tcPr/>
                </a:tc>
                <a:tc>
                  <a:txBody>
                    <a:bodyPr/>
                    <a:lstStyle/>
                    <a:p>
                      <a:r>
                        <a:rPr lang="en-US" dirty="0" smtClean="0"/>
                        <a:t>0</a:t>
                      </a:r>
                      <a:endParaRPr lang="en-US" dirty="0"/>
                    </a:p>
                  </a:txBody>
                  <a:tcPr/>
                </a:tc>
              </a:tr>
              <a:tr h="370840">
                <a:tc>
                  <a:txBody>
                    <a:bodyPr/>
                    <a:lstStyle/>
                    <a:p>
                      <a:endParaRPr lang="en-US" dirty="0"/>
                    </a:p>
                  </a:txBody>
                  <a:tcPr/>
                </a:tc>
                <a:tc>
                  <a:txBody>
                    <a:bodyPr/>
                    <a:lstStyle/>
                    <a:p>
                      <a:r>
                        <a:rPr lang="en-US" dirty="0" smtClean="0"/>
                        <a:t>0</a:t>
                      </a:r>
                      <a:endParaRPr lang="en-US" dirty="0"/>
                    </a:p>
                  </a:txBody>
                  <a:tcPr/>
                </a:tc>
              </a:tr>
              <a:tr h="370840">
                <a:tc>
                  <a:txBody>
                    <a:bodyPr/>
                    <a:lstStyle/>
                    <a:p>
                      <a:endParaRPr lang="en-US" dirty="0"/>
                    </a:p>
                  </a:txBody>
                  <a:tcPr/>
                </a:tc>
                <a:tc>
                  <a:txBody>
                    <a:bodyPr/>
                    <a:lstStyle/>
                    <a:p>
                      <a:r>
                        <a:rPr lang="en-US" dirty="0" smtClean="0"/>
                        <a:t>0</a:t>
                      </a:r>
                      <a:endParaRPr lang="en-US" dirty="0"/>
                    </a:p>
                  </a:txBody>
                  <a:tcPr/>
                </a:tc>
              </a:tr>
            </a:tbl>
          </a:graphicData>
        </a:graphic>
      </p:graphicFrame>
      <p:sp>
        <p:nvSpPr>
          <p:cNvPr id="6" name="Rectangle 5"/>
          <p:cNvSpPr>
            <a:spLocks noRot="1" noChangeAspect="1" noMove="1" noResize="1" noEditPoints="1" noAdjustHandles="1" noChangeArrowheads="1" noChangeShapeType="1" noTextEdit="1"/>
          </p:cNvSpPr>
          <p:nvPr/>
        </p:nvSpPr>
        <p:spPr>
          <a:xfrm>
            <a:off x="671600" y="2057400"/>
            <a:ext cx="568617" cy="461665"/>
          </a:xfrm>
          <a:prstGeom prst="rect">
            <a:avLst/>
          </a:prstGeom>
          <a:blipFill rotWithShape="1">
            <a:blip r:embed="rId5" cstate="print"/>
            <a:stretch>
              <a:fillRect/>
            </a:stretch>
          </a:blipFill>
        </p:spPr>
        <p:txBody>
          <a:bodyPr/>
          <a:lstStyle/>
          <a:p>
            <a:r>
              <a:rPr lang="en-US">
                <a:noFill/>
              </a:rPr>
              <a:t> </a:t>
            </a:r>
          </a:p>
        </p:txBody>
      </p:sp>
      <p:sp>
        <p:nvSpPr>
          <p:cNvPr id="8" name="Rectangle 7"/>
          <p:cNvSpPr>
            <a:spLocks noRot="1" noChangeAspect="1" noMove="1" noResize="1" noEditPoints="1" noAdjustHandles="1" noChangeArrowheads="1" noChangeShapeType="1" noTextEdit="1"/>
          </p:cNvSpPr>
          <p:nvPr/>
        </p:nvSpPr>
        <p:spPr>
          <a:xfrm>
            <a:off x="629265" y="2433935"/>
            <a:ext cx="575735" cy="461665"/>
          </a:xfrm>
          <a:prstGeom prst="rect">
            <a:avLst/>
          </a:prstGeom>
          <a:blipFill rotWithShape="1">
            <a:blip r:embed="rId6" cstate="print"/>
            <a:stretch>
              <a:fillRect/>
            </a:stretch>
          </a:blipFill>
        </p:spPr>
        <p:txBody>
          <a:bodyPr/>
          <a:lstStyle/>
          <a:p>
            <a:r>
              <a:rPr lang="en-US">
                <a:noFill/>
              </a:rPr>
              <a:t> </a:t>
            </a:r>
          </a:p>
        </p:txBody>
      </p:sp>
      <p:sp>
        <p:nvSpPr>
          <p:cNvPr id="10" name="Rectangle 9"/>
          <p:cNvSpPr>
            <a:spLocks noRot="1" noChangeAspect="1" noMove="1" noResize="1" noEditPoints="1" noAdjustHandles="1" noChangeArrowheads="1" noChangeShapeType="1" noTextEdit="1"/>
          </p:cNvSpPr>
          <p:nvPr/>
        </p:nvSpPr>
        <p:spPr>
          <a:xfrm>
            <a:off x="629265" y="2814935"/>
            <a:ext cx="575735" cy="461665"/>
          </a:xfrm>
          <a:prstGeom prst="rect">
            <a:avLst/>
          </a:prstGeom>
          <a:blipFill rotWithShape="1">
            <a:blip r:embed="rId7" cstate="print"/>
            <a:stretch>
              <a:fillRect/>
            </a:stretch>
          </a:blipFill>
        </p:spPr>
        <p:txBody>
          <a:bodyPr/>
          <a:lstStyle/>
          <a:p>
            <a:r>
              <a:rPr lang="en-US">
                <a:noFill/>
              </a:rPr>
              <a:t> </a:t>
            </a:r>
          </a:p>
        </p:txBody>
      </p:sp>
      <p:graphicFrame>
        <p:nvGraphicFramePr>
          <p:cNvPr id="19" name="Table 18"/>
          <p:cNvGraphicFramePr>
            <a:graphicFrameLocks noGrp="1"/>
          </p:cNvGraphicFramePr>
          <p:nvPr>
            <p:extLst>
              <p:ext uri="{D42A27DB-BD31-4B8C-83A1-F6EECF244321}">
                <p14:modId xmlns:p14="http://schemas.microsoft.com/office/powerpoint/2010/main" val="1156350869"/>
              </p:ext>
            </p:extLst>
          </p:nvPr>
        </p:nvGraphicFramePr>
        <p:xfrm>
          <a:off x="671600" y="3837800"/>
          <a:ext cx="914400" cy="1112520"/>
        </p:xfrm>
        <a:graphic>
          <a:graphicData uri="http://schemas.openxmlformats.org/drawingml/2006/table">
            <a:tbl>
              <a:tblPr bandRow="1">
                <a:tableStyleId>{5C22544A-7EE6-4342-B048-85BDC9FD1C3A}</a:tableStyleId>
              </a:tblPr>
              <a:tblGrid>
                <a:gridCol w="484909"/>
                <a:gridCol w="429491"/>
              </a:tblGrid>
              <a:tr h="370840">
                <a:tc>
                  <a:txBody>
                    <a:bodyPr/>
                    <a:lstStyle/>
                    <a:p>
                      <a:endParaRPr lang="en-US" dirty="0"/>
                    </a:p>
                  </a:txBody>
                  <a:tcPr/>
                </a:tc>
                <a:tc>
                  <a:txBody>
                    <a:bodyPr/>
                    <a:lstStyle/>
                    <a:p>
                      <a:r>
                        <a:rPr lang="en-US" dirty="0" smtClean="0"/>
                        <a:t>1</a:t>
                      </a:r>
                      <a:endParaRPr lang="en-US" dirty="0"/>
                    </a:p>
                  </a:txBody>
                  <a:tcPr/>
                </a:tc>
              </a:tr>
              <a:tr h="370840">
                <a:tc>
                  <a:txBody>
                    <a:bodyPr/>
                    <a:lstStyle/>
                    <a:p>
                      <a:endParaRPr lang="en-US" dirty="0"/>
                    </a:p>
                  </a:txBody>
                  <a:tcPr/>
                </a:tc>
                <a:tc>
                  <a:txBody>
                    <a:bodyPr/>
                    <a:lstStyle/>
                    <a:p>
                      <a:r>
                        <a:rPr lang="en-US" dirty="0" smtClean="0"/>
                        <a:t>0</a:t>
                      </a:r>
                      <a:endParaRPr lang="en-US" dirty="0"/>
                    </a:p>
                  </a:txBody>
                  <a:tcPr/>
                </a:tc>
              </a:tr>
              <a:tr h="370840">
                <a:tc>
                  <a:txBody>
                    <a:bodyPr/>
                    <a:lstStyle/>
                    <a:p>
                      <a:endParaRPr lang="en-US"/>
                    </a:p>
                  </a:txBody>
                  <a:tcPr/>
                </a:tc>
                <a:tc>
                  <a:txBody>
                    <a:bodyPr/>
                    <a:lstStyle/>
                    <a:p>
                      <a:r>
                        <a:rPr lang="en-US" dirty="0" smtClean="0"/>
                        <a:t>0</a:t>
                      </a:r>
                      <a:endParaRPr lang="en-US" dirty="0"/>
                    </a:p>
                  </a:txBody>
                  <a:tcPr/>
                </a:tc>
              </a:tr>
            </a:tbl>
          </a:graphicData>
        </a:graphic>
      </p:graphicFrame>
      <p:sp>
        <p:nvSpPr>
          <p:cNvPr id="20" name="Rectangle 19"/>
          <p:cNvSpPr>
            <a:spLocks noRot="1" noChangeAspect="1" noMove="1" noResize="1" noEditPoints="1" noAdjustHandles="1" noChangeArrowheads="1" noChangeShapeType="1" noTextEdit="1"/>
          </p:cNvSpPr>
          <p:nvPr/>
        </p:nvSpPr>
        <p:spPr>
          <a:xfrm>
            <a:off x="671600" y="3761600"/>
            <a:ext cx="568617" cy="461665"/>
          </a:xfrm>
          <a:prstGeom prst="rect">
            <a:avLst/>
          </a:prstGeom>
          <a:blipFill rotWithShape="1">
            <a:blip r:embed="rId8" cstate="print"/>
            <a:stretch>
              <a:fillRect/>
            </a:stretch>
          </a:blipFill>
        </p:spPr>
        <p:txBody>
          <a:bodyPr/>
          <a:lstStyle/>
          <a:p>
            <a:r>
              <a:rPr lang="en-US">
                <a:noFill/>
              </a:rPr>
              <a:t> </a:t>
            </a:r>
          </a:p>
        </p:txBody>
      </p:sp>
      <p:sp>
        <p:nvSpPr>
          <p:cNvPr id="21" name="Rectangle 20"/>
          <p:cNvSpPr>
            <a:spLocks noRot="1" noChangeAspect="1" noMove="1" noResize="1" noEditPoints="1" noAdjustHandles="1" noChangeArrowheads="1" noChangeShapeType="1" noTextEdit="1"/>
          </p:cNvSpPr>
          <p:nvPr/>
        </p:nvSpPr>
        <p:spPr>
          <a:xfrm>
            <a:off x="629265" y="4138135"/>
            <a:ext cx="575735" cy="461665"/>
          </a:xfrm>
          <a:prstGeom prst="rect">
            <a:avLst/>
          </a:prstGeom>
          <a:blipFill rotWithShape="1">
            <a:blip r:embed="rId9" cstate="print"/>
            <a:stretch>
              <a:fillRect/>
            </a:stretch>
          </a:blipFill>
        </p:spPr>
        <p:txBody>
          <a:bodyPr/>
          <a:lstStyle/>
          <a:p>
            <a:r>
              <a:rPr lang="en-US">
                <a:noFill/>
              </a:rPr>
              <a:t> </a:t>
            </a:r>
          </a:p>
        </p:txBody>
      </p:sp>
      <p:sp>
        <p:nvSpPr>
          <p:cNvPr id="22" name="Rectangle 21"/>
          <p:cNvSpPr>
            <a:spLocks noRot="1" noChangeAspect="1" noMove="1" noResize="1" noEditPoints="1" noAdjustHandles="1" noChangeArrowheads="1" noChangeShapeType="1" noTextEdit="1"/>
          </p:cNvSpPr>
          <p:nvPr/>
        </p:nvSpPr>
        <p:spPr>
          <a:xfrm>
            <a:off x="629265" y="4519135"/>
            <a:ext cx="575735" cy="461665"/>
          </a:xfrm>
          <a:prstGeom prst="rect">
            <a:avLst/>
          </a:prstGeom>
          <a:blipFill rotWithShape="1">
            <a:blip r:embed="rId10" cstate="print"/>
            <a:stretch>
              <a:fillRect/>
            </a:stretch>
          </a:blipFill>
        </p:spPr>
        <p:txBody>
          <a:bodyPr/>
          <a:lstStyle/>
          <a:p>
            <a:r>
              <a:rPr lang="en-US">
                <a:noFill/>
              </a:rPr>
              <a:t> </a:t>
            </a:r>
          </a:p>
        </p:txBody>
      </p:sp>
      <p:graphicFrame>
        <p:nvGraphicFramePr>
          <p:cNvPr id="23" name="Table 22"/>
          <p:cNvGraphicFramePr>
            <a:graphicFrameLocks noGrp="1"/>
          </p:cNvGraphicFramePr>
          <p:nvPr>
            <p:extLst>
              <p:ext uri="{D42A27DB-BD31-4B8C-83A1-F6EECF244321}">
                <p14:modId xmlns:p14="http://schemas.microsoft.com/office/powerpoint/2010/main" val="371643583"/>
              </p:ext>
            </p:extLst>
          </p:nvPr>
        </p:nvGraphicFramePr>
        <p:xfrm>
          <a:off x="685800" y="5562600"/>
          <a:ext cx="914400" cy="1112520"/>
        </p:xfrm>
        <a:graphic>
          <a:graphicData uri="http://schemas.openxmlformats.org/drawingml/2006/table">
            <a:tbl>
              <a:tblPr bandRow="1">
                <a:tableStyleId>{5C22544A-7EE6-4342-B048-85BDC9FD1C3A}</a:tableStyleId>
              </a:tblPr>
              <a:tblGrid>
                <a:gridCol w="484909"/>
                <a:gridCol w="429491"/>
              </a:tblGrid>
              <a:tr h="370840">
                <a:tc>
                  <a:txBody>
                    <a:bodyPr/>
                    <a:lstStyle/>
                    <a:p>
                      <a:endParaRPr lang="en-US" dirty="0"/>
                    </a:p>
                  </a:txBody>
                  <a:tcPr/>
                </a:tc>
                <a:tc>
                  <a:txBody>
                    <a:bodyPr/>
                    <a:lstStyle/>
                    <a:p>
                      <a:r>
                        <a:rPr lang="en-US" dirty="0" smtClean="0"/>
                        <a:t>2</a:t>
                      </a:r>
                      <a:endParaRPr lang="en-US" dirty="0"/>
                    </a:p>
                  </a:txBody>
                  <a:tcPr/>
                </a:tc>
              </a:tr>
              <a:tr h="370840">
                <a:tc>
                  <a:txBody>
                    <a:bodyPr/>
                    <a:lstStyle/>
                    <a:p>
                      <a:endParaRPr lang="en-US" dirty="0"/>
                    </a:p>
                  </a:txBody>
                  <a:tcPr/>
                </a:tc>
                <a:tc>
                  <a:txBody>
                    <a:bodyPr/>
                    <a:lstStyle/>
                    <a:p>
                      <a:r>
                        <a:rPr lang="en-US" dirty="0" smtClean="0"/>
                        <a:t>0</a:t>
                      </a:r>
                      <a:endParaRPr lang="en-US" dirty="0"/>
                    </a:p>
                  </a:txBody>
                  <a:tcPr/>
                </a:tc>
              </a:tr>
              <a:tr h="370840">
                <a:tc>
                  <a:txBody>
                    <a:bodyPr/>
                    <a:lstStyle/>
                    <a:p>
                      <a:endParaRPr lang="en-US"/>
                    </a:p>
                  </a:txBody>
                  <a:tcPr/>
                </a:tc>
                <a:tc>
                  <a:txBody>
                    <a:bodyPr/>
                    <a:lstStyle/>
                    <a:p>
                      <a:r>
                        <a:rPr lang="en-US" dirty="0" smtClean="0"/>
                        <a:t>0</a:t>
                      </a:r>
                      <a:endParaRPr lang="en-US" dirty="0"/>
                    </a:p>
                  </a:txBody>
                  <a:tcPr/>
                </a:tc>
              </a:tr>
            </a:tbl>
          </a:graphicData>
        </a:graphic>
      </p:graphicFrame>
      <p:sp>
        <p:nvSpPr>
          <p:cNvPr id="24" name="Rectangle 23"/>
          <p:cNvSpPr>
            <a:spLocks noRot="1" noChangeAspect="1" noMove="1" noResize="1" noEditPoints="1" noAdjustHandles="1" noChangeArrowheads="1" noChangeShapeType="1" noTextEdit="1"/>
          </p:cNvSpPr>
          <p:nvPr/>
        </p:nvSpPr>
        <p:spPr>
          <a:xfrm>
            <a:off x="685800" y="5486400"/>
            <a:ext cx="568617" cy="461665"/>
          </a:xfrm>
          <a:prstGeom prst="rect">
            <a:avLst/>
          </a:prstGeom>
          <a:blipFill rotWithShape="1">
            <a:blip r:embed="rId11" cstate="print"/>
            <a:stretch>
              <a:fillRect/>
            </a:stretch>
          </a:blipFill>
        </p:spPr>
        <p:txBody>
          <a:bodyPr/>
          <a:lstStyle/>
          <a:p>
            <a:r>
              <a:rPr lang="en-US">
                <a:noFill/>
              </a:rPr>
              <a:t> </a:t>
            </a:r>
          </a:p>
        </p:txBody>
      </p:sp>
      <p:sp>
        <p:nvSpPr>
          <p:cNvPr id="25" name="Rectangle 24"/>
          <p:cNvSpPr>
            <a:spLocks noRot="1" noChangeAspect="1" noMove="1" noResize="1" noEditPoints="1" noAdjustHandles="1" noChangeArrowheads="1" noChangeShapeType="1" noTextEdit="1"/>
          </p:cNvSpPr>
          <p:nvPr/>
        </p:nvSpPr>
        <p:spPr>
          <a:xfrm>
            <a:off x="643465" y="5862935"/>
            <a:ext cx="575735" cy="461665"/>
          </a:xfrm>
          <a:prstGeom prst="rect">
            <a:avLst/>
          </a:prstGeom>
          <a:blipFill rotWithShape="1">
            <a:blip r:embed="rId12" cstate="print"/>
            <a:stretch>
              <a:fillRect/>
            </a:stretch>
          </a:blipFill>
        </p:spPr>
        <p:txBody>
          <a:bodyPr/>
          <a:lstStyle/>
          <a:p>
            <a:r>
              <a:rPr lang="en-US">
                <a:noFill/>
              </a:rPr>
              <a:t> </a:t>
            </a:r>
          </a:p>
        </p:txBody>
      </p:sp>
      <p:sp>
        <p:nvSpPr>
          <p:cNvPr id="26" name="Rectangle 25"/>
          <p:cNvSpPr>
            <a:spLocks noRot="1" noChangeAspect="1" noMove="1" noResize="1" noEditPoints="1" noAdjustHandles="1" noChangeArrowheads="1" noChangeShapeType="1" noTextEdit="1"/>
          </p:cNvSpPr>
          <p:nvPr/>
        </p:nvSpPr>
        <p:spPr>
          <a:xfrm>
            <a:off x="643465" y="6243935"/>
            <a:ext cx="575735" cy="461665"/>
          </a:xfrm>
          <a:prstGeom prst="rect">
            <a:avLst/>
          </a:prstGeom>
          <a:blipFill rotWithShape="1">
            <a:blip r:embed="rId13" cstate="print"/>
            <a:stretch>
              <a:fillRect/>
            </a:stretch>
          </a:blipFill>
        </p:spPr>
        <p:txBody>
          <a:bodyPr/>
          <a:lstStyle/>
          <a:p>
            <a:r>
              <a:rPr lang="en-US">
                <a:noFill/>
              </a:rPr>
              <a:t> </a:t>
            </a:r>
          </a:p>
        </p:txBody>
      </p:sp>
      <p:graphicFrame>
        <p:nvGraphicFramePr>
          <p:cNvPr id="27" name="Table 26"/>
          <p:cNvGraphicFramePr>
            <a:graphicFrameLocks noGrp="1"/>
          </p:cNvGraphicFramePr>
          <p:nvPr>
            <p:extLst>
              <p:ext uri="{D42A27DB-BD31-4B8C-83A1-F6EECF244321}">
                <p14:modId xmlns:p14="http://schemas.microsoft.com/office/powerpoint/2010/main" val="3988151989"/>
              </p:ext>
            </p:extLst>
          </p:nvPr>
        </p:nvGraphicFramePr>
        <p:xfrm>
          <a:off x="4614335" y="2085647"/>
          <a:ext cx="914400" cy="1112520"/>
        </p:xfrm>
        <a:graphic>
          <a:graphicData uri="http://schemas.openxmlformats.org/drawingml/2006/table">
            <a:tbl>
              <a:tblPr bandRow="1">
                <a:tableStyleId>{5C22544A-7EE6-4342-B048-85BDC9FD1C3A}</a:tableStyleId>
              </a:tblPr>
              <a:tblGrid>
                <a:gridCol w="484909"/>
                <a:gridCol w="429491"/>
              </a:tblGrid>
              <a:tr h="370840">
                <a:tc>
                  <a:txBody>
                    <a:bodyPr/>
                    <a:lstStyle/>
                    <a:p>
                      <a:endParaRPr lang="en-US" dirty="0"/>
                    </a:p>
                  </a:txBody>
                  <a:tcPr/>
                </a:tc>
                <a:tc>
                  <a:txBody>
                    <a:bodyPr/>
                    <a:lstStyle/>
                    <a:p>
                      <a:r>
                        <a:rPr lang="en-US" dirty="0" smtClean="0"/>
                        <a:t>1</a:t>
                      </a:r>
                      <a:endParaRPr lang="en-US" dirty="0"/>
                    </a:p>
                  </a:txBody>
                  <a:tcPr/>
                </a:tc>
              </a:tr>
              <a:tr h="370840">
                <a:tc>
                  <a:txBody>
                    <a:bodyPr/>
                    <a:lstStyle/>
                    <a:p>
                      <a:endParaRPr lang="en-US" dirty="0"/>
                    </a:p>
                  </a:txBody>
                  <a:tcPr/>
                </a:tc>
                <a:tc>
                  <a:txBody>
                    <a:bodyPr/>
                    <a:lstStyle/>
                    <a:p>
                      <a:r>
                        <a:rPr lang="en-US" dirty="0" smtClean="0"/>
                        <a:t>0</a:t>
                      </a:r>
                      <a:endParaRPr lang="en-US" dirty="0"/>
                    </a:p>
                  </a:txBody>
                  <a:tcPr/>
                </a:tc>
              </a:tr>
              <a:tr h="370840">
                <a:tc>
                  <a:txBody>
                    <a:bodyPr/>
                    <a:lstStyle/>
                    <a:p>
                      <a:endParaRPr lang="en-US"/>
                    </a:p>
                  </a:txBody>
                  <a:tcPr/>
                </a:tc>
                <a:tc>
                  <a:txBody>
                    <a:bodyPr/>
                    <a:lstStyle/>
                    <a:p>
                      <a:r>
                        <a:rPr lang="en-US" dirty="0" smtClean="0"/>
                        <a:t>0</a:t>
                      </a:r>
                      <a:endParaRPr lang="en-US" dirty="0"/>
                    </a:p>
                  </a:txBody>
                  <a:tcPr/>
                </a:tc>
              </a:tr>
            </a:tbl>
          </a:graphicData>
        </a:graphic>
      </p:graphicFrame>
      <p:sp>
        <p:nvSpPr>
          <p:cNvPr id="28" name="Rectangle 27"/>
          <p:cNvSpPr>
            <a:spLocks noRot="1" noChangeAspect="1" noMove="1" noResize="1" noEditPoints="1" noAdjustHandles="1" noChangeArrowheads="1" noChangeShapeType="1" noTextEdit="1"/>
          </p:cNvSpPr>
          <p:nvPr/>
        </p:nvSpPr>
        <p:spPr>
          <a:xfrm>
            <a:off x="4614335" y="2009447"/>
            <a:ext cx="568617" cy="461665"/>
          </a:xfrm>
          <a:prstGeom prst="rect">
            <a:avLst/>
          </a:prstGeom>
          <a:blipFill rotWithShape="1">
            <a:blip r:embed="rId14" cstate="print"/>
            <a:stretch>
              <a:fillRect b="-1333"/>
            </a:stretch>
          </a:blipFill>
        </p:spPr>
        <p:txBody>
          <a:bodyPr/>
          <a:lstStyle/>
          <a:p>
            <a:r>
              <a:rPr lang="en-US">
                <a:noFill/>
              </a:rPr>
              <a:t> </a:t>
            </a:r>
          </a:p>
        </p:txBody>
      </p:sp>
      <p:sp>
        <p:nvSpPr>
          <p:cNvPr id="29" name="Rectangle 28"/>
          <p:cNvSpPr>
            <a:spLocks noRot="1" noChangeAspect="1" noMove="1" noResize="1" noEditPoints="1" noAdjustHandles="1" noChangeArrowheads="1" noChangeShapeType="1" noTextEdit="1"/>
          </p:cNvSpPr>
          <p:nvPr/>
        </p:nvSpPr>
        <p:spPr>
          <a:xfrm>
            <a:off x="4572000" y="2385982"/>
            <a:ext cx="575735" cy="461665"/>
          </a:xfrm>
          <a:prstGeom prst="rect">
            <a:avLst/>
          </a:prstGeom>
          <a:blipFill rotWithShape="1">
            <a:blip r:embed="rId15" cstate="print"/>
            <a:stretch>
              <a:fillRect/>
            </a:stretch>
          </a:blipFill>
        </p:spPr>
        <p:txBody>
          <a:bodyPr/>
          <a:lstStyle/>
          <a:p>
            <a:r>
              <a:rPr lang="en-US">
                <a:noFill/>
              </a:rPr>
              <a:t> </a:t>
            </a:r>
          </a:p>
        </p:txBody>
      </p:sp>
      <p:sp>
        <p:nvSpPr>
          <p:cNvPr id="30" name="Rectangle 29"/>
          <p:cNvSpPr>
            <a:spLocks noRot="1" noChangeAspect="1" noMove="1" noResize="1" noEditPoints="1" noAdjustHandles="1" noChangeArrowheads="1" noChangeShapeType="1" noTextEdit="1"/>
          </p:cNvSpPr>
          <p:nvPr/>
        </p:nvSpPr>
        <p:spPr>
          <a:xfrm>
            <a:off x="4572000" y="2766982"/>
            <a:ext cx="575735" cy="461665"/>
          </a:xfrm>
          <a:prstGeom prst="rect">
            <a:avLst/>
          </a:prstGeom>
          <a:blipFill rotWithShape="1">
            <a:blip r:embed="rId16" cstate="print"/>
            <a:stretch>
              <a:fillRect/>
            </a:stretch>
          </a:blipFill>
        </p:spPr>
        <p:txBody>
          <a:bodyPr/>
          <a:lstStyle/>
          <a:p>
            <a:r>
              <a:rPr lang="en-US">
                <a:noFill/>
              </a:rPr>
              <a:t> </a:t>
            </a:r>
          </a:p>
        </p:txBody>
      </p:sp>
      <p:graphicFrame>
        <p:nvGraphicFramePr>
          <p:cNvPr id="31" name="Table 30"/>
          <p:cNvGraphicFramePr>
            <a:graphicFrameLocks noGrp="1"/>
          </p:cNvGraphicFramePr>
          <p:nvPr>
            <p:extLst>
              <p:ext uri="{D42A27DB-BD31-4B8C-83A1-F6EECF244321}">
                <p14:modId xmlns:p14="http://schemas.microsoft.com/office/powerpoint/2010/main" val="1611143819"/>
              </p:ext>
            </p:extLst>
          </p:nvPr>
        </p:nvGraphicFramePr>
        <p:xfrm>
          <a:off x="4614335" y="3789847"/>
          <a:ext cx="914400" cy="1112520"/>
        </p:xfrm>
        <a:graphic>
          <a:graphicData uri="http://schemas.openxmlformats.org/drawingml/2006/table">
            <a:tbl>
              <a:tblPr bandRow="1">
                <a:tableStyleId>{5C22544A-7EE6-4342-B048-85BDC9FD1C3A}</a:tableStyleId>
              </a:tblPr>
              <a:tblGrid>
                <a:gridCol w="484909"/>
                <a:gridCol w="429491"/>
              </a:tblGrid>
              <a:tr h="370840">
                <a:tc>
                  <a:txBody>
                    <a:bodyPr/>
                    <a:lstStyle/>
                    <a:p>
                      <a:endParaRPr lang="en-US" dirty="0"/>
                    </a:p>
                  </a:txBody>
                  <a:tcPr/>
                </a:tc>
                <a:tc>
                  <a:txBody>
                    <a:bodyPr/>
                    <a:lstStyle/>
                    <a:p>
                      <a:r>
                        <a:rPr lang="en-US" dirty="0" smtClean="0"/>
                        <a:t>2</a:t>
                      </a:r>
                      <a:endParaRPr lang="en-US" dirty="0"/>
                    </a:p>
                  </a:txBody>
                  <a:tcPr/>
                </a:tc>
              </a:tr>
              <a:tr h="370840">
                <a:tc>
                  <a:txBody>
                    <a:bodyPr/>
                    <a:lstStyle/>
                    <a:p>
                      <a:endParaRPr lang="en-US" dirty="0"/>
                    </a:p>
                  </a:txBody>
                  <a:tcPr/>
                </a:tc>
                <a:tc>
                  <a:txBody>
                    <a:bodyPr/>
                    <a:lstStyle/>
                    <a:p>
                      <a:r>
                        <a:rPr lang="en-US" dirty="0" smtClean="0"/>
                        <a:t>0</a:t>
                      </a:r>
                      <a:endParaRPr lang="en-US" dirty="0"/>
                    </a:p>
                  </a:txBody>
                  <a:tcPr/>
                </a:tc>
              </a:tr>
              <a:tr h="370840">
                <a:tc>
                  <a:txBody>
                    <a:bodyPr/>
                    <a:lstStyle/>
                    <a:p>
                      <a:endParaRPr lang="en-US"/>
                    </a:p>
                  </a:txBody>
                  <a:tcPr/>
                </a:tc>
                <a:tc>
                  <a:txBody>
                    <a:bodyPr/>
                    <a:lstStyle/>
                    <a:p>
                      <a:r>
                        <a:rPr lang="en-US" dirty="0" smtClean="0"/>
                        <a:t>0</a:t>
                      </a:r>
                      <a:endParaRPr lang="en-US" dirty="0"/>
                    </a:p>
                  </a:txBody>
                  <a:tcPr/>
                </a:tc>
              </a:tr>
            </a:tbl>
          </a:graphicData>
        </a:graphic>
      </p:graphicFrame>
      <p:sp>
        <p:nvSpPr>
          <p:cNvPr id="32" name="Rectangle 31"/>
          <p:cNvSpPr>
            <a:spLocks noRot="1" noChangeAspect="1" noMove="1" noResize="1" noEditPoints="1" noAdjustHandles="1" noChangeArrowheads="1" noChangeShapeType="1" noTextEdit="1"/>
          </p:cNvSpPr>
          <p:nvPr/>
        </p:nvSpPr>
        <p:spPr>
          <a:xfrm>
            <a:off x="4614335" y="3713647"/>
            <a:ext cx="568617" cy="461665"/>
          </a:xfrm>
          <a:prstGeom prst="rect">
            <a:avLst/>
          </a:prstGeom>
          <a:blipFill rotWithShape="1">
            <a:blip r:embed="rId17" cstate="print"/>
            <a:stretch>
              <a:fillRect/>
            </a:stretch>
          </a:blipFill>
        </p:spPr>
        <p:txBody>
          <a:bodyPr/>
          <a:lstStyle/>
          <a:p>
            <a:r>
              <a:rPr lang="en-US">
                <a:noFill/>
              </a:rPr>
              <a:t> </a:t>
            </a:r>
          </a:p>
        </p:txBody>
      </p:sp>
      <p:sp>
        <p:nvSpPr>
          <p:cNvPr id="33" name="Rectangle 32"/>
          <p:cNvSpPr>
            <a:spLocks noRot="1" noChangeAspect="1" noMove="1" noResize="1" noEditPoints="1" noAdjustHandles="1" noChangeArrowheads="1" noChangeShapeType="1" noTextEdit="1"/>
          </p:cNvSpPr>
          <p:nvPr/>
        </p:nvSpPr>
        <p:spPr>
          <a:xfrm>
            <a:off x="4572000" y="4090182"/>
            <a:ext cx="575735" cy="461665"/>
          </a:xfrm>
          <a:prstGeom prst="rect">
            <a:avLst/>
          </a:prstGeom>
          <a:blipFill rotWithShape="1">
            <a:blip r:embed="rId18" cstate="print"/>
            <a:stretch>
              <a:fillRect/>
            </a:stretch>
          </a:blipFill>
        </p:spPr>
        <p:txBody>
          <a:bodyPr/>
          <a:lstStyle/>
          <a:p>
            <a:r>
              <a:rPr lang="en-US">
                <a:noFill/>
              </a:rPr>
              <a:t> </a:t>
            </a:r>
          </a:p>
        </p:txBody>
      </p:sp>
      <p:sp>
        <p:nvSpPr>
          <p:cNvPr id="34" name="Rectangle 33"/>
          <p:cNvSpPr>
            <a:spLocks noRot="1" noChangeAspect="1" noMove="1" noResize="1" noEditPoints="1" noAdjustHandles="1" noChangeArrowheads="1" noChangeShapeType="1" noTextEdit="1"/>
          </p:cNvSpPr>
          <p:nvPr/>
        </p:nvSpPr>
        <p:spPr>
          <a:xfrm>
            <a:off x="4572000" y="4471182"/>
            <a:ext cx="575735" cy="461665"/>
          </a:xfrm>
          <a:prstGeom prst="rect">
            <a:avLst/>
          </a:prstGeom>
          <a:blipFill rotWithShape="1">
            <a:blip r:embed="rId19" cstate="print"/>
            <a:stretch>
              <a:fillRect/>
            </a:stretch>
          </a:blipFill>
        </p:spPr>
        <p:txBody>
          <a:bodyPr/>
          <a:lstStyle/>
          <a:p>
            <a:r>
              <a:rPr lang="en-US">
                <a:noFill/>
              </a:rPr>
              <a:t> </a:t>
            </a:r>
          </a:p>
        </p:txBody>
      </p:sp>
      <p:graphicFrame>
        <p:nvGraphicFramePr>
          <p:cNvPr id="35" name="Table 34"/>
          <p:cNvGraphicFramePr>
            <a:graphicFrameLocks noGrp="1"/>
          </p:cNvGraphicFramePr>
          <p:nvPr>
            <p:extLst>
              <p:ext uri="{D42A27DB-BD31-4B8C-83A1-F6EECF244321}">
                <p14:modId xmlns:p14="http://schemas.microsoft.com/office/powerpoint/2010/main" val="3797546277"/>
              </p:ext>
            </p:extLst>
          </p:nvPr>
        </p:nvGraphicFramePr>
        <p:xfrm>
          <a:off x="4628535" y="5514647"/>
          <a:ext cx="914400" cy="1112520"/>
        </p:xfrm>
        <a:graphic>
          <a:graphicData uri="http://schemas.openxmlformats.org/drawingml/2006/table">
            <a:tbl>
              <a:tblPr bandRow="1">
                <a:tableStyleId>{5C22544A-7EE6-4342-B048-85BDC9FD1C3A}</a:tableStyleId>
              </a:tblPr>
              <a:tblGrid>
                <a:gridCol w="484909"/>
                <a:gridCol w="429491"/>
              </a:tblGrid>
              <a:tr h="370840">
                <a:tc>
                  <a:txBody>
                    <a:bodyPr/>
                    <a:lstStyle/>
                    <a:p>
                      <a:endParaRPr lang="en-US" dirty="0"/>
                    </a:p>
                  </a:txBody>
                  <a:tcPr/>
                </a:tc>
                <a:tc>
                  <a:txBody>
                    <a:bodyPr/>
                    <a:lstStyle/>
                    <a:p>
                      <a:r>
                        <a:rPr lang="en-US" dirty="0" smtClean="0"/>
                        <a:t>2</a:t>
                      </a:r>
                      <a:endParaRPr lang="en-US" dirty="0"/>
                    </a:p>
                  </a:txBody>
                  <a:tcPr/>
                </a:tc>
              </a:tr>
              <a:tr h="370840">
                <a:tc>
                  <a:txBody>
                    <a:bodyPr/>
                    <a:lstStyle/>
                    <a:p>
                      <a:endParaRPr lang="en-US" dirty="0"/>
                    </a:p>
                  </a:txBody>
                  <a:tcPr/>
                </a:tc>
                <a:tc>
                  <a:txBody>
                    <a:bodyPr/>
                    <a:lstStyle/>
                    <a:p>
                      <a:r>
                        <a:rPr lang="en-US" dirty="0" smtClean="0"/>
                        <a:t>1</a:t>
                      </a:r>
                      <a:endParaRPr lang="en-US" dirty="0"/>
                    </a:p>
                  </a:txBody>
                  <a:tcPr/>
                </a:tc>
              </a:tr>
              <a:tr h="370840">
                <a:tc>
                  <a:txBody>
                    <a:bodyPr/>
                    <a:lstStyle/>
                    <a:p>
                      <a:endParaRPr lang="en-US"/>
                    </a:p>
                  </a:txBody>
                  <a:tcPr/>
                </a:tc>
                <a:tc>
                  <a:txBody>
                    <a:bodyPr/>
                    <a:lstStyle/>
                    <a:p>
                      <a:r>
                        <a:rPr lang="en-US" dirty="0" smtClean="0"/>
                        <a:t>0</a:t>
                      </a:r>
                      <a:endParaRPr lang="en-US" dirty="0"/>
                    </a:p>
                  </a:txBody>
                  <a:tcPr/>
                </a:tc>
              </a:tr>
            </a:tbl>
          </a:graphicData>
        </a:graphic>
      </p:graphicFrame>
      <p:sp>
        <p:nvSpPr>
          <p:cNvPr id="36" name="Rectangle 35"/>
          <p:cNvSpPr>
            <a:spLocks noRot="1" noChangeAspect="1" noMove="1" noResize="1" noEditPoints="1" noAdjustHandles="1" noChangeArrowheads="1" noChangeShapeType="1" noTextEdit="1"/>
          </p:cNvSpPr>
          <p:nvPr/>
        </p:nvSpPr>
        <p:spPr>
          <a:xfrm>
            <a:off x="4628535" y="5438447"/>
            <a:ext cx="568617" cy="461665"/>
          </a:xfrm>
          <a:prstGeom prst="rect">
            <a:avLst/>
          </a:prstGeom>
          <a:blipFill rotWithShape="1">
            <a:blip r:embed="rId20" cstate="print"/>
            <a:stretch>
              <a:fillRect/>
            </a:stretch>
          </a:blipFill>
        </p:spPr>
        <p:txBody>
          <a:bodyPr/>
          <a:lstStyle/>
          <a:p>
            <a:r>
              <a:rPr lang="en-US">
                <a:noFill/>
              </a:rPr>
              <a:t> </a:t>
            </a:r>
          </a:p>
        </p:txBody>
      </p:sp>
      <p:sp>
        <p:nvSpPr>
          <p:cNvPr id="37" name="Rectangle 36"/>
          <p:cNvSpPr>
            <a:spLocks noRot="1" noChangeAspect="1" noMove="1" noResize="1" noEditPoints="1" noAdjustHandles="1" noChangeArrowheads="1" noChangeShapeType="1" noTextEdit="1"/>
          </p:cNvSpPr>
          <p:nvPr/>
        </p:nvSpPr>
        <p:spPr>
          <a:xfrm>
            <a:off x="4586200" y="5814982"/>
            <a:ext cx="575735" cy="461665"/>
          </a:xfrm>
          <a:prstGeom prst="rect">
            <a:avLst/>
          </a:prstGeom>
          <a:blipFill rotWithShape="1">
            <a:blip r:embed="rId21" cstate="print"/>
            <a:stretch>
              <a:fillRect/>
            </a:stretch>
          </a:blipFill>
        </p:spPr>
        <p:txBody>
          <a:bodyPr/>
          <a:lstStyle/>
          <a:p>
            <a:r>
              <a:rPr lang="en-US">
                <a:noFill/>
              </a:rPr>
              <a:t> </a:t>
            </a:r>
          </a:p>
        </p:txBody>
      </p:sp>
      <p:sp>
        <p:nvSpPr>
          <p:cNvPr id="38" name="Rectangle 37"/>
          <p:cNvSpPr>
            <a:spLocks noRot="1" noChangeAspect="1" noMove="1" noResize="1" noEditPoints="1" noAdjustHandles="1" noChangeArrowheads="1" noChangeShapeType="1" noTextEdit="1"/>
          </p:cNvSpPr>
          <p:nvPr/>
        </p:nvSpPr>
        <p:spPr>
          <a:xfrm>
            <a:off x="4586200" y="6195982"/>
            <a:ext cx="575735" cy="461665"/>
          </a:xfrm>
          <a:prstGeom prst="rect">
            <a:avLst/>
          </a:prstGeom>
          <a:blipFill rotWithShape="1">
            <a:blip r:embed="rId22" cstate="print"/>
            <a:stretch>
              <a:fillRect/>
            </a:stretch>
          </a:blipFill>
        </p:spPr>
        <p:txBody>
          <a:bodyPr/>
          <a:lstStyle/>
          <a:p>
            <a:r>
              <a:rPr lang="en-US">
                <a:noFill/>
              </a:rPr>
              <a:t> </a:t>
            </a:r>
          </a:p>
        </p:txBody>
      </p:sp>
      <p:pic>
        <p:nvPicPr>
          <p:cNvPr id="9220" name="Picture 4"/>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438400" y="2133600"/>
            <a:ext cx="570563" cy="361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438400" y="2514600"/>
            <a:ext cx="570563" cy="355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466978" y="2895600"/>
            <a:ext cx="539156" cy="340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2895600" y="2089724"/>
            <a:ext cx="9144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=140</a:t>
            </a:r>
            <a:endParaRPr lang="en-US" dirty="0">
              <a:latin typeface="Times New Roman" pitchFamily="18" charset="0"/>
              <a:cs typeface="Times New Roman" pitchFamily="18" charset="0"/>
            </a:endParaRPr>
          </a:p>
        </p:txBody>
      </p:sp>
      <p:sp>
        <p:nvSpPr>
          <p:cNvPr id="43" name="TextBox 42"/>
          <p:cNvSpPr txBox="1"/>
          <p:nvPr/>
        </p:nvSpPr>
        <p:spPr>
          <a:xfrm>
            <a:off x="2895600" y="2501448"/>
            <a:ext cx="9144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=14</a:t>
            </a:r>
            <a:endParaRPr lang="en-US" dirty="0">
              <a:latin typeface="Times New Roman" pitchFamily="18" charset="0"/>
              <a:cs typeface="Times New Roman" pitchFamily="18" charset="0"/>
            </a:endParaRPr>
          </a:p>
        </p:txBody>
      </p:sp>
      <p:sp>
        <p:nvSpPr>
          <p:cNvPr id="44" name="TextBox 43"/>
          <p:cNvSpPr txBox="1"/>
          <p:nvPr/>
        </p:nvSpPr>
        <p:spPr>
          <a:xfrm>
            <a:off x="2895600" y="2881056"/>
            <a:ext cx="9144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=1.4</a:t>
            </a:r>
            <a:endParaRPr lang="en-US" dirty="0">
              <a:latin typeface="Times New Roman" pitchFamily="18" charset="0"/>
              <a:cs typeface="Times New Roman" pitchFamily="18" charset="0"/>
            </a:endParaRPr>
          </a:p>
        </p:txBody>
      </p:sp>
      <p:pic>
        <p:nvPicPr>
          <p:cNvPr id="52" name="Picture 4"/>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438400" y="3757523"/>
            <a:ext cx="570563" cy="361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5"/>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438400" y="4138523"/>
            <a:ext cx="570563" cy="355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6"/>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466978" y="4519523"/>
            <a:ext cx="539156" cy="340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TextBox 54"/>
          <p:cNvSpPr txBox="1"/>
          <p:nvPr/>
        </p:nvSpPr>
        <p:spPr>
          <a:xfrm>
            <a:off x="2895600" y="3713647"/>
            <a:ext cx="9144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=40</a:t>
            </a:r>
            <a:endParaRPr lang="en-US" dirty="0">
              <a:latin typeface="Times New Roman" pitchFamily="18" charset="0"/>
              <a:cs typeface="Times New Roman" pitchFamily="18" charset="0"/>
            </a:endParaRPr>
          </a:p>
        </p:txBody>
      </p:sp>
      <p:sp>
        <p:nvSpPr>
          <p:cNvPr id="56" name="TextBox 55"/>
          <p:cNvSpPr txBox="1"/>
          <p:nvPr/>
        </p:nvSpPr>
        <p:spPr>
          <a:xfrm>
            <a:off x="2895600" y="4125371"/>
            <a:ext cx="9144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=14</a:t>
            </a:r>
            <a:endParaRPr lang="en-US" dirty="0">
              <a:latin typeface="Times New Roman" pitchFamily="18" charset="0"/>
              <a:cs typeface="Times New Roman" pitchFamily="18" charset="0"/>
            </a:endParaRPr>
          </a:p>
        </p:txBody>
      </p:sp>
      <p:sp>
        <p:nvSpPr>
          <p:cNvPr id="57" name="TextBox 56"/>
          <p:cNvSpPr txBox="1"/>
          <p:nvPr/>
        </p:nvSpPr>
        <p:spPr>
          <a:xfrm>
            <a:off x="2895600" y="4504979"/>
            <a:ext cx="9144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=1.4</a:t>
            </a:r>
            <a:endParaRPr lang="en-US" dirty="0">
              <a:latin typeface="Times New Roman" pitchFamily="18" charset="0"/>
              <a:cs typeface="Times New Roman" pitchFamily="18" charset="0"/>
            </a:endParaRPr>
          </a:p>
        </p:txBody>
      </p:sp>
      <p:pic>
        <p:nvPicPr>
          <p:cNvPr id="58" name="Picture 4"/>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418881" y="5574656"/>
            <a:ext cx="570563" cy="361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5"/>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418881" y="5955656"/>
            <a:ext cx="570563" cy="355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Picture 6"/>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447459" y="6336656"/>
            <a:ext cx="539156" cy="340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 name="TextBox 60"/>
          <p:cNvSpPr txBox="1"/>
          <p:nvPr/>
        </p:nvSpPr>
        <p:spPr>
          <a:xfrm>
            <a:off x="2876081" y="5530780"/>
            <a:ext cx="9144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=12.8</a:t>
            </a:r>
            <a:endParaRPr lang="en-US" dirty="0">
              <a:latin typeface="Times New Roman" pitchFamily="18" charset="0"/>
              <a:cs typeface="Times New Roman" pitchFamily="18" charset="0"/>
            </a:endParaRPr>
          </a:p>
        </p:txBody>
      </p:sp>
      <p:sp>
        <p:nvSpPr>
          <p:cNvPr id="62" name="TextBox 61"/>
          <p:cNvSpPr txBox="1"/>
          <p:nvPr/>
        </p:nvSpPr>
        <p:spPr>
          <a:xfrm>
            <a:off x="2876081" y="5942504"/>
            <a:ext cx="9144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=14</a:t>
            </a:r>
            <a:endParaRPr lang="en-US" dirty="0">
              <a:latin typeface="Times New Roman" pitchFamily="18" charset="0"/>
              <a:cs typeface="Times New Roman" pitchFamily="18" charset="0"/>
            </a:endParaRPr>
          </a:p>
        </p:txBody>
      </p:sp>
      <p:sp>
        <p:nvSpPr>
          <p:cNvPr id="63" name="TextBox 62"/>
          <p:cNvSpPr txBox="1"/>
          <p:nvPr/>
        </p:nvSpPr>
        <p:spPr>
          <a:xfrm>
            <a:off x="2876081" y="6322112"/>
            <a:ext cx="9144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=1.4</a:t>
            </a:r>
            <a:endParaRPr lang="en-US" dirty="0">
              <a:latin typeface="Times New Roman" pitchFamily="18" charset="0"/>
              <a:cs typeface="Times New Roman" pitchFamily="18" charset="0"/>
            </a:endParaRPr>
          </a:p>
        </p:txBody>
      </p:sp>
      <p:sp>
        <p:nvSpPr>
          <p:cNvPr id="13" name="Rectangle 12"/>
          <p:cNvSpPr/>
          <p:nvPr/>
        </p:nvSpPr>
        <p:spPr>
          <a:xfrm>
            <a:off x="2438400" y="2118247"/>
            <a:ext cx="1104900" cy="3765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2418881" y="3713647"/>
            <a:ext cx="1104900" cy="3765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387600" y="5929804"/>
            <a:ext cx="1104900" cy="3765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6390042" y="1752600"/>
            <a:ext cx="24384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Binary coded decimal</a:t>
            </a:r>
            <a:endParaRPr lang="en-US" dirty="0">
              <a:latin typeface="Times New Roman" pitchFamily="18" charset="0"/>
              <a:cs typeface="Times New Roman" pitchFamily="18" charset="0"/>
            </a:endParaRPr>
          </a:p>
        </p:txBody>
      </p:sp>
      <p:sp>
        <p:nvSpPr>
          <p:cNvPr id="65" name="TextBox 64"/>
          <p:cNvSpPr txBox="1"/>
          <p:nvPr/>
        </p:nvSpPr>
        <p:spPr>
          <a:xfrm>
            <a:off x="6400800" y="3790890"/>
            <a:ext cx="685800"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=0.2</a:t>
            </a:r>
            <a:endParaRPr lang="en-US" sz="2000" dirty="0">
              <a:latin typeface="Times New Roman" pitchFamily="18" charset="0"/>
              <a:cs typeface="Times New Roman" pitchFamily="18" charset="0"/>
            </a:endParaRPr>
          </a:p>
        </p:txBody>
      </p:sp>
      <p:pic>
        <p:nvPicPr>
          <p:cNvPr id="32769" name="Picture 1"/>
          <p:cNvPicPr>
            <a:picLocks noChangeAspect="1" noChangeArrowheads="1"/>
          </p:cNvPicPr>
          <p:nvPr/>
        </p:nvPicPr>
        <p:blipFill>
          <a:blip r:embed="rId26" cstate="print"/>
          <a:srcRect/>
          <a:stretch>
            <a:fillRect/>
          </a:stretch>
        </p:blipFill>
        <p:spPr bwMode="auto">
          <a:xfrm>
            <a:off x="6172201" y="3886200"/>
            <a:ext cx="240501" cy="238264"/>
          </a:xfrm>
          <a:prstGeom prst="rect">
            <a:avLst/>
          </a:prstGeom>
          <a:noFill/>
          <a:ln w="9525">
            <a:noFill/>
            <a:miter lim="800000"/>
            <a:headEnd/>
            <a:tailEnd/>
          </a:ln>
        </p:spPr>
      </p:pic>
      <p:pic>
        <p:nvPicPr>
          <p:cNvPr id="32770" name="Picture 2"/>
          <p:cNvPicPr>
            <a:picLocks noChangeAspect="1" noChangeArrowheads="1"/>
          </p:cNvPicPr>
          <p:nvPr/>
        </p:nvPicPr>
        <p:blipFill>
          <a:blip r:embed="rId27" cstate="print"/>
          <a:srcRect/>
          <a:stretch>
            <a:fillRect/>
          </a:stretch>
        </p:blipFill>
        <p:spPr bwMode="auto">
          <a:xfrm>
            <a:off x="8056377" y="3886200"/>
            <a:ext cx="283835" cy="254021"/>
          </a:xfrm>
          <a:prstGeom prst="rect">
            <a:avLst/>
          </a:prstGeom>
          <a:noFill/>
          <a:ln w="9525">
            <a:noFill/>
            <a:miter lim="800000"/>
            <a:headEnd/>
            <a:tailEnd/>
          </a:ln>
        </p:spPr>
      </p:pic>
      <p:sp>
        <p:nvSpPr>
          <p:cNvPr id="66" name="TextBox 65"/>
          <p:cNvSpPr txBox="1"/>
          <p:nvPr/>
        </p:nvSpPr>
        <p:spPr>
          <a:xfrm>
            <a:off x="8285872" y="3810000"/>
            <a:ext cx="707316"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=0.4</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122496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Multiple Packets </a:t>
            </a:r>
            <a:r>
              <a:rPr lang="en-US" sz="3200" dirty="0" smtClean="0">
                <a:latin typeface="Times New Roman" pitchFamily="18" charset="0"/>
                <a:cs typeface="Times New Roman" pitchFamily="18" charset="0"/>
              </a:rPr>
              <a:t>(No Coding)</a:t>
            </a:r>
            <a:endParaRPr lang="en-US" sz="3600" dirty="0"/>
          </a:p>
        </p:txBody>
      </p:sp>
      <p:sp>
        <p:nvSpPr>
          <p:cNvPr id="3" name="Content Placeholder 2"/>
          <p:cNvSpPr>
            <a:spLocks noGrp="1"/>
          </p:cNvSpPr>
          <p:nvPr>
            <p:ph sz="quarter" idx="1"/>
          </p:nvPr>
        </p:nvSpPr>
        <p:spPr>
          <a:xfrm>
            <a:off x="612648" y="1600200"/>
            <a:ext cx="8153400" cy="5029200"/>
          </a:xfrm>
        </p:spPr>
        <p:txBody>
          <a:bodyPr>
            <a:normAutofit/>
          </a:bodyPr>
          <a:lstStyle/>
          <a:p>
            <a:r>
              <a:rPr lang="en-US" dirty="0" smtClean="0">
                <a:latin typeface="Times New Roman" pitchFamily="18" charset="0"/>
                <a:cs typeface="Times New Roman" pitchFamily="18" charset="0"/>
              </a:rPr>
              <a:t>Our model</a:t>
            </a:r>
          </a:p>
          <a:p>
            <a:pPr lvl="1"/>
            <a:r>
              <a:rPr lang="en-US" dirty="0" smtClean="0">
                <a:latin typeface="Times New Roman" pitchFamily="18" charset="0"/>
                <a:cs typeface="Times New Roman" pitchFamily="18" charset="0"/>
              </a:rPr>
              <a:t>The size of the packets is equal</a:t>
            </a:r>
          </a:p>
          <a:p>
            <a:pPr lvl="1"/>
            <a:r>
              <a:rPr lang="en-US" dirty="0" smtClean="0">
                <a:latin typeface="Times New Roman" pitchFamily="18" charset="0"/>
                <a:cs typeface="Times New Roman" pitchFamily="18" charset="0"/>
              </a:rPr>
              <a:t>Each packet has the same weight</a:t>
            </a:r>
          </a:p>
          <a:p>
            <a:r>
              <a:rPr lang="en-US" i="1" dirty="0" smtClean="0">
                <a:latin typeface="Times New Roman" pitchFamily="18" charset="0"/>
                <a:cs typeface="Times New Roman" pitchFamily="18" charset="0"/>
              </a:rPr>
              <a:t>k</a:t>
            </a:r>
            <a:r>
              <a:rPr lang="en-US" dirty="0" smtClean="0">
                <a:latin typeface="Times New Roman" pitchFamily="18" charset="0"/>
                <a:cs typeface="Times New Roman" pitchFamily="18" charset="0"/>
              </a:rPr>
              <a:t> independent packets with no coding</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fontScale="85000" lnSpcReduction="20000"/>
          </a:bodyPr>
          <a:lstStyle/>
          <a:p>
            <a:fld id="{7B87BE86-E4A9-4175-8BD1-4F0D9A91C457}" type="slidenum">
              <a:rPr lang="en-US" smtClean="0"/>
              <a:pPr/>
              <a:t>23</a:t>
            </a:fld>
            <a:endParaRPr lang="en-US"/>
          </a:p>
        </p:txBody>
      </p:sp>
      <p:pic>
        <p:nvPicPr>
          <p:cNvPr id="50177" name="Picture 1"/>
          <p:cNvPicPr>
            <a:picLocks noChangeAspect="1" noChangeArrowheads="1"/>
          </p:cNvPicPr>
          <p:nvPr/>
        </p:nvPicPr>
        <p:blipFill>
          <a:blip r:embed="rId3" cstate="print"/>
          <a:srcRect/>
          <a:stretch>
            <a:fillRect/>
          </a:stretch>
        </p:blipFill>
        <p:spPr bwMode="auto">
          <a:xfrm>
            <a:off x="2133600" y="3962400"/>
            <a:ext cx="4572000" cy="2502629"/>
          </a:xfrm>
          <a:prstGeom prst="rect">
            <a:avLst/>
          </a:prstGeom>
          <a:noFill/>
          <a:ln w="9525">
            <a:noFill/>
            <a:miter lim="800000"/>
            <a:headEnd/>
            <a:tailEnd/>
          </a:ln>
        </p:spPr>
      </p:pic>
    </p:spTree>
    <p:extLst>
      <p:ext uri="{BB962C8B-B14F-4D97-AF65-F5344CB8AC3E}">
        <p14:creationId xmlns:p14="http://schemas.microsoft.com/office/powerpoint/2010/main" val="20356096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3" cstate="print"/>
          <a:srcRect/>
          <a:stretch>
            <a:fillRect/>
          </a:stretch>
        </p:blipFill>
        <p:spPr bwMode="auto">
          <a:xfrm>
            <a:off x="1773185" y="3472448"/>
            <a:ext cx="5486400" cy="3386822"/>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Multiple Packets </a:t>
            </a:r>
            <a:r>
              <a:rPr lang="en-US" sz="3600" dirty="0" smtClean="0">
                <a:latin typeface="Times New Roman" pitchFamily="18" charset="0"/>
                <a:cs typeface="Times New Roman" pitchFamily="18" charset="0"/>
              </a:rPr>
              <a:t>(with Network Coding)</a:t>
            </a:r>
            <a:endParaRPr lang="en-US" dirty="0"/>
          </a:p>
        </p:txBody>
      </p:sp>
      <p:sp>
        <p:nvSpPr>
          <p:cNvPr id="3" name="Content Placeholder 2"/>
          <p:cNvSpPr>
            <a:spLocks noGrp="1"/>
          </p:cNvSpPr>
          <p:nvPr>
            <p:ph sz="quarter" idx="1"/>
          </p:nvPr>
        </p:nvSpPr>
        <p:spPr>
          <a:xfrm>
            <a:off x="838200" y="1524000"/>
            <a:ext cx="8153400" cy="5029200"/>
          </a:xfrm>
        </p:spPr>
        <p:txBody>
          <a:bodyPr>
            <a:normAutofit/>
          </a:bodyPr>
          <a:lstStyle/>
          <a:p>
            <a:r>
              <a:rPr lang="en-US" sz="2700" dirty="0" smtClean="0">
                <a:latin typeface="Times New Roman" pitchFamily="18" charset="0"/>
                <a:cs typeface="Times New Roman" pitchFamily="18" charset="0"/>
              </a:rPr>
              <a:t>Heuristic</a:t>
            </a:r>
          </a:p>
          <a:p>
            <a:pPr lvl="1"/>
            <a:r>
              <a:rPr lang="en-US" sz="2400" dirty="0" smtClean="0">
                <a:latin typeface="Times New Roman" pitchFamily="18" charset="0"/>
                <a:cs typeface="Times New Roman" pitchFamily="18" charset="0"/>
              </a:rPr>
              <a:t>First find the optimal</a:t>
            </a:r>
          </a:p>
          <a:p>
            <a:pPr lvl="1"/>
            <a:r>
              <a:rPr lang="en-US" sz="2400" dirty="0">
                <a:latin typeface="Times New Roman" pitchFamily="18" charset="0"/>
                <a:cs typeface="Times New Roman" pitchFamily="18" charset="0"/>
              </a:rPr>
              <a:t>C</a:t>
            </a:r>
            <a:r>
              <a:rPr lang="en-US" sz="2400" dirty="0" smtClean="0">
                <a:latin typeface="Times New Roman" pitchFamily="18" charset="0"/>
                <a:cs typeface="Times New Roman" pitchFamily="18" charset="0"/>
              </a:rPr>
              <a:t>ode all      of the </a:t>
            </a:r>
            <a:r>
              <a:rPr lang="en-US" sz="2400" i="1" dirty="0" smtClean="0">
                <a:latin typeface="Times New Roman" pitchFamily="18" charset="0"/>
                <a:cs typeface="Times New Roman" pitchFamily="18" charset="0"/>
              </a:rPr>
              <a:t>k</a:t>
            </a:r>
            <a:r>
              <a:rPr lang="en-US" sz="2400" dirty="0" smtClean="0">
                <a:latin typeface="Times New Roman" pitchFamily="18" charset="0"/>
                <a:cs typeface="Times New Roman" pitchFamily="18" charset="0"/>
              </a:rPr>
              <a:t> packets together</a:t>
            </a:r>
          </a:p>
          <a:p>
            <a:pPr lvl="1"/>
            <a:r>
              <a:rPr lang="en-US" sz="2400" dirty="0" smtClean="0">
                <a:latin typeface="Times New Roman" pitchFamily="18" charset="0"/>
                <a:cs typeface="Times New Roman" pitchFamily="18" charset="0"/>
              </a:rPr>
              <a:t>Send               coded symbols</a:t>
            </a:r>
            <a:endParaRPr lang="en-US" sz="2400" dirty="0">
              <a:latin typeface="Times New Roman" pitchFamily="18" charset="0"/>
              <a:cs typeface="Times New Roman" pitchFamily="18" charset="0"/>
            </a:endParaRPr>
          </a:p>
        </p:txBody>
      </p:sp>
      <p:pic>
        <p:nvPicPr>
          <p:cNvPr id="7171" name="Picture 3"/>
          <p:cNvPicPr>
            <a:picLocks noChangeAspect="1" noChangeArrowheads="1"/>
          </p:cNvPicPr>
          <p:nvPr/>
        </p:nvPicPr>
        <p:blipFill>
          <a:blip r:embed="rId4" cstate="print"/>
          <a:srcRect/>
          <a:stretch>
            <a:fillRect/>
          </a:stretch>
        </p:blipFill>
        <p:spPr bwMode="auto">
          <a:xfrm>
            <a:off x="4181893" y="2105464"/>
            <a:ext cx="361971" cy="332423"/>
          </a:xfrm>
          <a:prstGeom prst="rect">
            <a:avLst/>
          </a:prstGeom>
          <a:noFill/>
          <a:ln w="9525">
            <a:noFill/>
            <a:miter lim="800000"/>
            <a:headEnd/>
            <a:tailEnd/>
          </a:ln>
        </p:spPr>
      </p:pic>
      <p:pic>
        <p:nvPicPr>
          <p:cNvPr id="7172" name="Picture 4"/>
          <p:cNvPicPr>
            <a:picLocks noChangeAspect="1" noChangeArrowheads="1"/>
          </p:cNvPicPr>
          <p:nvPr/>
        </p:nvPicPr>
        <p:blipFill>
          <a:blip r:embed="rId5" cstate="print"/>
          <a:srcRect/>
          <a:stretch>
            <a:fillRect/>
          </a:stretch>
        </p:blipFill>
        <p:spPr bwMode="auto">
          <a:xfrm>
            <a:off x="2305029" y="2991728"/>
            <a:ext cx="914400" cy="3048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normAutofit fontScale="85000" lnSpcReduction="20000"/>
          </a:bodyPr>
          <a:lstStyle/>
          <a:p>
            <a:fld id="{7B87BE86-E4A9-4175-8BD1-4F0D9A91C457}" type="slidenum">
              <a:rPr lang="en-US" smtClean="0"/>
              <a:pPr/>
              <a:t>24</a:t>
            </a:fld>
            <a:endParaRPr lang="en-US"/>
          </a:p>
        </p:txBody>
      </p:sp>
      <p:pic>
        <p:nvPicPr>
          <p:cNvPr id="28673" name="Picture 1"/>
          <p:cNvPicPr>
            <a:picLocks noChangeAspect="1" noChangeArrowheads="1"/>
          </p:cNvPicPr>
          <p:nvPr/>
        </p:nvPicPr>
        <p:blipFill>
          <a:blip r:embed="rId6" cstate="print"/>
          <a:srcRect/>
          <a:stretch>
            <a:fillRect/>
          </a:stretch>
        </p:blipFill>
        <p:spPr bwMode="auto">
          <a:xfrm>
            <a:off x="2686029" y="2610728"/>
            <a:ext cx="274983" cy="228600"/>
          </a:xfrm>
          <a:prstGeom prst="rect">
            <a:avLst/>
          </a:prstGeom>
          <a:noFill/>
          <a:ln w="9525">
            <a:noFill/>
            <a:miter lim="800000"/>
            <a:headEnd/>
            <a:tailEnd/>
          </a:ln>
        </p:spPr>
      </p:pic>
    </p:spTree>
    <p:extLst>
      <p:ext uri="{BB962C8B-B14F-4D97-AF65-F5344CB8AC3E}">
        <p14:creationId xmlns:p14="http://schemas.microsoft.com/office/powerpoint/2010/main" val="13251218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p:cNvPicPr>
            <a:picLocks noChangeAspect="1" noChangeArrowheads="1"/>
          </p:cNvPicPr>
          <p:nvPr/>
        </p:nvPicPr>
        <p:blipFill>
          <a:blip r:embed="rId3" cstate="print"/>
          <a:srcRect/>
          <a:stretch>
            <a:fillRect/>
          </a:stretch>
        </p:blipFill>
        <p:spPr bwMode="auto">
          <a:xfrm>
            <a:off x="838200" y="3581368"/>
            <a:ext cx="3371388" cy="2698782"/>
          </a:xfrm>
          <a:prstGeom prst="rect">
            <a:avLst/>
          </a:prstGeom>
          <a:noFill/>
          <a:ln w="9525">
            <a:noFill/>
            <a:miter lim="800000"/>
            <a:headEnd/>
            <a:tailEnd/>
          </a:ln>
        </p:spPr>
      </p:pic>
      <p:pic>
        <p:nvPicPr>
          <p:cNvPr id="50178" name="Picture 2"/>
          <p:cNvPicPr>
            <a:picLocks noChangeAspect="1" noChangeArrowheads="1"/>
          </p:cNvPicPr>
          <p:nvPr/>
        </p:nvPicPr>
        <p:blipFill>
          <a:blip r:embed="rId4" cstate="print"/>
          <a:srcRect/>
          <a:stretch>
            <a:fillRect/>
          </a:stretch>
        </p:blipFill>
        <p:spPr bwMode="auto">
          <a:xfrm>
            <a:off x="4724085" y="3584437"/>
            <a:ext cx="3388099" cy="2535852"/>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Multiple Packets </a:t>
            </a:r>
            <a:r>
              <a:rPr lang="en-US" sz="3600" dirty="0" smtClean="0">
                <a:latin typeface="Times New Roman" pitchFamily="18" charset="0"/>
                <a:cs typeface="Times New Roman" pitchFamily="18" charset="0"/>
              </a:rPr>
              <a:t>(with Network Coding)</a:t>
            </a:r>
            <a:endParaRPr lang="en-US" dirty="0"/>
          </a:p>
        </p:txBody>
      </p:sp>
      <p:sp>
        <p:nvSpPr>
          <p:cNvPr id="3" name="Content Placeholder 2"/>
          <p:cNvSpPr>
            <a:spLocks noGrp="1"/>
          </p:cNvSpPr>
          <p:nvPr>
            <p:ph sz="quarter" idx="1"/>
          </p:nvPr>
        </p:nvSpPr>
        <p:spPr>
          <a:xfrm>
            <a:off x="248416" y="1524000"/>
            <a:ext cx="8647167" cy="3073400"/>
          </a:xfrm>
        </p:spPr>
        <p:txBody>
          <a:bodyPr>
            <a:normAutofit/>
          </a:bodyPr>
          <a:lstStyle/>
          <a:p>
            <a:pPr>
              <a:spcBef>
                <a:spcPts val="600"/>
              </a:spcBef>
            </a:pPr>
            <a:r>
              <a:rPr lang="en-US" sz="2800" dirty="0" smtClean="0">
                <a:latin typeface="Times New Roman" pitchFamily="18" charset="0"/>
                <a:cs typeface="Times New Roman" pitchFamily="18" charset="0"/>
              </a:rPr>
              <a:t>Network coding may or may not improve the utility</a:t>
            </a:r>
          </a:p>
          <a:p>
            <a:pPr lvl="1">
              <a:spcBef>
                <a:spcPts val="600"/>
              </a:spcBef>
            </a:pPr>
            <a:r>
              <a:rPr lang="en-US" sz="2400" dirty="0" smtClean="0">
                <a:latin typeface="Times New Roman" pitchFamily="18" charset="0"/>
                <a:cs typeface="Times New Roman" pitchFamily="18" charset="0"/>
              </a:rPr>
              <a:t>Since partial decoding is not possible</a:t>
            </a:r>
          </a:p>
          <a:p>
            <a:pPr lvl="0">
              <a:spcBef>
                <a:spcPts val="600"/>
              </a:spcBef>
              <a:defRPr/>
            </a:pPr>
            <a:r>
              <a:rPr lang="en-US" sz="2800" dirty="0">
                <a:latin typeface="Times New Roman" pitchFamily="18" charset="0"/>
                <a:cs typeface="Times New Roman" pitchFamily="18" charset="0"/>
              </a:rPr>
              <a:t>Compute utility of coding/non-coding</a:t>
            </a:r>
          </a:p>
          <a:p>
            <a:pPr lvl="1">
              <a:spcBef>
                <a:spcPts val="600"/>
              </a:spcBef>
              <a:defRPr/>
            </a:pPr>
            <a:r>
              <a:rPr lang="en-US" sz="2400" dirty="0">
                <a:latin typeface="Times New Roman" pitchFamily="18" charset="0"/>
                <a:cs typeface="Times New Roman" pitchFamily="18" charset="0"/>
              </a:rPr>
              <a:t>Decision for coding/non-coding at each symbol</a:t>
            </a:r>
          </a:p>
          <a:p>
            <a:pPr>
              <a:spcBef>
                <a:spcPts val="600"/>
              </a:spcBef>
            </a:pPr>
            <a:endParaRPr lang="en-US" dirty="0">
              <a:latin typeface="Times New Roman" pitchFamily="18" charset="0"/>
              <a:cs typeface="Times New Roman" pitchFamily="18" charset="0"/>
            </a:endParaRPr>
          </a:p>
        </p:txBody>
      </p:sp>
      <p:sp>
        <p:nvSpPr>
          <p:cNvPr id="14" name="Content Placeholder 2"/>
          <p:cNvSpPr txBox="1">
            <a:spLocks/>
          </p:cNvSpPr>
          <p:nvPr/>
        </p:nvSpPr>
        <p:spPr>
          <a:xfrm>
            <a:off x="457200" y="5791200"/>
            <a:ext cx="5334000" cy="1066800"/>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8" name="Slide Number Placeholder 7"/>
          <p:cNvSpPr>
            <a:spLocks noGrp="1"/>
          </p:cNvSpPr>
          <p:nvPr>
            <p:ph type="sldNum" sz="quarter" idx="12"/>
          </p:nvPr>
        </p:nvSpPr>
        <p:spPr/>
        <p:txBody>
          <a:bodyPr>
            <a:normAutofit fontScale="85000" lnSpcReduction="20000"/>
          </a:bodyPr>
          <a:lstStyle/>
          <a:p>
            <a:fld id="{7B87BE86-E4A9-4175-8BD1-4F0D9A91C457}" type="slidenum">
              <a:rPr lang="en-US" smtClean="0"/>
              <a:pPr/>
              <a:t>25</a:t>
            </a:fld>
            <a:endParaRPr lang="en-US"/>
          </a:p>
        </p:txBody>
      </p:sp>
      <p:sp>
        <p:nvSpPr>
          <p:cNvPr id="655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55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TextBox 3"/>
          <p:cNvSpPr txBox="1"/>
          <p:nvPr/>
        </p:nvSpPr>
        <p:spPr>
          <a:xfrm>
            <a:off x="1524000" y="6096000"/>
            <a:ext cx="2133600" cy="646331"/>
          </a:xfrm>
          <a:prstGeom prst="rect">
            <a:avLst/>
          </a:prstGeom>
          <a:noFill/>
        </p:spPr>
        <p:txBody>
          <a:bodyPr wrap="square" rtlCol="0">
            <a:spAutoFit/>
          </a:bodyPr>
          <a:lstStyle/>
          <a:p>
            <a:pPr marL="285750" indent="-285750">
              <a:buFont typeface="Arial" pitchFamily="34" charset="0"/>
              <a:buChar char="•"/>
            </a:pPr>
            <a:r>
              <a:rPr lang="en-US" dirty="0" smtClean="0">
                <a:latin typeface="Times New Roman" pitchFamily="18" charset="0"/>
                <a:cs typeface="Times New Roman" pitchFamily="18" charset="0"/>
              </a:rPr>
              <a:t>10 packets</a:t>
            </a:r>
          </a:p>
          <a:p>
            <a:pPr marL="285750" indent="-285750">
              <a:buFont typeface="Arial" pitchFamily="34" charset="0"/>
              <a:buChar char="•"/>
            </a:pPr>
            <a:r>
              <a:rPr lang="en-US" dirty="0" smtClean="0">
                <a:latin typeface="Times New Roman" pitchFamily="18" charset="0"/>
                <a:cs typeface="Times New Roman" pitchFamily="18" charset="0"/>
              </a:rPr>
              <a:t>Error rate: 0.4</a:t>
            </a:r>
            <a:endParaRPr lang="en-US" dirty="0">
              <a:latin typeface="Times New Roman" pitchFamily="18" charset="0"/>
              <a:cs typeface="Times New Roman" pitchFamily="18" charset="0"/>
            </a:endParaRPr>
          </a:p>
        </p:txBody>
      </p:sp>
      <p:cxnSp>
        <p:nvCxnSpPr>
          <p:cNvPr id="15" name="Straight Arrow Connector 14"/>
          <p:cNvCxnSpPr/>
          <p:nvPr/>
        </p:nvCxnSpPr>
        <p:spPr>
          <a:xfrm flipV="1">
            <a:off x="1936750" y="4032250"/>
            <a:ext cx="1" cy="1676400"/>
          </a:xfrm>
          <a:prstGeom prst="straightConnector1">
            <a:avLst/>
          </a:prstGeom>
          <a:ln w="31750">
            <a:solidFill>
              <a:srgbClr val="00B05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350000" y="3962400"/>
            <a:ext cx="0" cy="1752600"/>
          </a:xfrm>
          <a:prstGeom prst="straightConnector1">
            <a:avLst/>
          </a:prstGeom>
          <a:ln w="31750">
            <a:solidFill>
              <a:srgbClr val="00B05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562600" y="6135469"/>
            <a:ext cx="2133600" cy="646331"/>
          </a:xfrm>
          <a:prstGeom prst="rect">
            <a:avLst/>
          </a:prstGeom>
          <a:noFill/>
        </p:spPr>
        <p:txBody>
          <a:bodyPr wrap="square" rtlCol="0">
            <a:spAutoFit/>
          </a:bodyPr>
          <a:lstStyle/>
          <a:p>
            <a:pPr marL="285750" indent="-285750">
              <a:buFont typeface="Arial" pitchFamily="34" charset="0"/>
              <a:buChar char="•"/>
            </a:pPr>
            <a:r>
              <a:rPr lang="en-US" dirty="0" smtClean="0">
                <a:latin typeface="Times New Roman" pitchFamily="18" charset="0"/>
                <a:cs typeface="Times New Roman" pitchFamily="18" charset="0"/>
              </a:rPr>
              <a:t>10 packets</a:t>
            </a:r>
          </a:p>
          <a:p>
            <a:pPr marL="285750" indent="-285750">
              <a:buFont typeface="Arial" pitchFamily="34" charset="0"/>
              <a:buChar char="•"/>
            </a:pPr>
            <a:r>
              <a:rPr lang="en-US" dirty="0" smtClean="0">
                <a:latin typeface="Times New Roman" pitchFamily="18" charset="0"/>
                <a:cs typeface="Times New Roman" pitchFamily="18" charset="0"/>
              </a:rPr>
              <a:t>Error rate: 0.5</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4019023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Simulations Setting</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612648" y="1752600"/>
            <a:ext cx="8153400" cy="4495800"/>
          </a:xfrm>
        </p:spPr>
        <p:txBody>
          <a:bodyPr>
            <a:normAutofit/>
          </a:bodyPr>
          <a:lstStyle/>
          <a:p>
            <a:pPr lvl="0">
              <a:spcBef>
                <a:spcPts val="1200"/>
              </a:spcBef>
            </a:pPr>
            <a:r>
              <a:rPr lang="en-US" sz="2800" dirty="0" smtClean="0">
                <a:latin typeface="Times New Roman" pitchFamily="18" charset="0"/>
                <a:cs typeface="Times New Roman" pitchFamily="18" charset="0"/>
              </a:rPr>
              <a:t>MATLAB environment</a:t>
            </a:r>
          </a:p>
          <a:p>
            <a:pPr lvl="0">
              <a:spcBef>
                <a:spcPts val="1200"/>
              </a:spcBef>
            </a:pPr>
            <a:r>
              <a:rPr lang="en-US" sz="2800" dirty="0" smtClean="0">
                <a:latin typeface="Times New Roman" pitchFamily="18" charset="0"/>
                <a:cs typeface="Times New Roman" pitchFamily="18" charset="0"/>
              </a:rPr>
              <a:t>1,000 rounds</a:t>
            </a:r>
          </a:p>
          <a:p>
            <a:pPr lvl="1">
              <a:spcBef>
                <a:spcPts val="1200"/>
              </a:spcBef>
            </a:pPr>
            <a:r>
              <a:rPr lang="en-US" dirty="0" smtClean="0">
                <a:latin typeface="Times New Roman" pitchFamily="18" charset="0"/>
                <a:cs typeface="Times New Roman" pitchFamily="18" charset="0"/>
              </a:rPr>
              <a:t>Different error rates for links</a:t>
            </a:r>
          </a:p>
          <a:p>
            <a:pPr>
              <a:spcBef>
                <a:spcPts val="1200"/>
              </a:spcBef>
            </a:pPr>
            <a:r>
              <a:rPr lang="en-US" sz="2800" dirty="0" smtClean="0">
                <a:latin typeface="Times New Roman" pitchFamily="18" charset="0"/>
                <a:cs typeface="Times New Roman" pitchFamily="18" charset="0"/>
              </a:rPr>
              <a:t>Weight of      </a:t>
            </a:r>
            <a:r>
              <a:rPr lang="en-US" sz="3100" dirty="0" smtClean="0">
                <a:latin typeface="Times New Roman" pitchFamily="18" charset="0"/>
                <a:cs typeface="Times New Roman" pitchFamily="18" charset="0"/>
              </a:rPr>
              <a:t>: </a:t>
            </a:r>
          </a:p>
          <a:p>
            <a:pPr>
              <a:spcBef>
                <a:spcPts val="1200"/>
              </a:spcBef>
            </a:pPr>
            <a:endParaRPr lang="en-US" sz="3100" dirty="0" smtClean="0">
              <a:latin typeface="Times New Roman" pitchFamily="18" charset="0"/>
              <a:cs typeface="Times New Roman" pitchFamily="18" charset="0"/>
            </a:endParaRPr>
          </a:p>
          <a:p>
            <a:pPr lvl="0">
              <a:spcBef>
                <a:spcPts val="1200"/>
              </a:spcBef>
            </a:pPr>
            <a:r>
              <a:rPr lang="en-US" sz="2800" dirty="0" smtClean="0">
                <a:latin typeface="Times New Roman" pitchFamily="18" charset="0"/>
                <a:cs typeface="Times New Roman" pitchFamily="18" charset="0"/>
              </a:rPr>
              <a:t>Comparing with simple retransmission method</a:t>
            </a:r>
          </a:p>
          <a:p>
            <a:pPr lvl="1">
              <a:spcBef>
                <a:spcPts val="1200"/>
              </a:spcBef>
            </a:pPr>
            <a:r>
              <a:rPr lang="en-US" dirty="0" smtClean="0">
                <a:latin typeface="Times New Roman" pitchFamily="18" charset="0"/>
                <a:cs typeface="Times New Roman" pitchFamily="18" charset="0"/>
              </a:rPr>
              <a:t>Distribute transmissions equally to the different    </a:t>
            </a:r>
            <a:endParaRPr lang="en-US" sz="3100" dirty="0" smtClean="0">
              <a:latin typeface="Times New Roman" pitchFamily="18" charset="0"/>
              <a:cs typeface="Times New Roman" pitchFamily="18" charset="0"/>
            </a:endParaRPr>
          </a:p>
          <a:p>
            <a:pPr>
              <a:spcBef>
                <a:spcPts val="1200"/>
              </a:spcBef>
            </a:pPr>
            <a:endParaRPr lang="en-US"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3" cstate="print"/>
          <a:srcRect/>
          <a:stretch>
            <a:fillRect/>
          </a:stretch>
        </p:blipFill>
        <p:spPr bwMode="auto">
          <a:xfrm>
            <a:off x="3124200" y="3571875"/>
            <a:ext cx="826635" cy="38576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normAutofit fontScale="85000" lnSpcReduction="20000"/>
          </a:bodyPr>
          <a:lstStyle/>
          <a:p>
            <a:fld id="{7B87BE86-E4A9-4175-8BD1-4F0D9A91C457}" type="slidenum">
              <a:rPr lang="en-US" smtClean="0"/>
              <a:pPr/>
              <a:t>26</a:t>
            </a:fld>
            <a:endParaRPr lang="en-US"/>
          </a:p>
        </p:txBody>
      </p:sp>
      <p:pic>
        <p:nvPicPr>
          <p:cNvPr id="8" name="Picture 9"/>
          <p:cNvPicPr>
            <a:picLocks noChangeAspect="1" noChangeArrowheads="1"/>
          </p:cNvPicPr>
          <p:nvPr/>
        </p:nvPicPr>
        <p:blipFill>
          <a:blip r:embed="rId4" cstate="print"/>
          <a:srcRect/>
          <a:stretch>
            <a:fillRect/>
          </a:stretch>
        </p:blipFill>
        <p:spPr bwMode="auto">
          <a:xfrm>
            <a:off x="5956300" y="1920575"/>
            <a:ext cx="2848560" cy="506991"/>
          </a:xfrm>
          <a:prstGeom prst="rect">
            <a:avLst/>
          </a:prstGeom>
          <a:noFill/>
          <a:ln w="9525">
            <a:noFill/>
            <a:miter lim="800000"/>
            <a:headEnd/>
            <a:tailEnd/>
          </a:ln>
        </p:spPr>
      </p:pic>
      <p:pic>
        <p:nvPicPr>
          <p:cNvPr id="9" name="Picture 1"/>
          <p:cNvPicPr>
            <a:picLocks noChangeAspect="1" noChangeArrowheads="1"/>
          </p:cNvPicPr>
          <p:nvPr/>
        </p:nvPicPr>
        <p:blipFill>
          <a:blip r:embed="rId5" cstate="print"/>
          <a:srcRect/>
          <a:stretch>
            <a:fillRect/>
          </a:stretch>
        </p:blipFill>
        <p:spPr bwMode="auto">
          <a:xfrm>
            <a:off x="2552700" y="3676650"/>
            <a:ext cx="323376" cy="268830"/>
          </a:xfrm>
          <a:prstGeom prst="rect">
            <a:avLst/>
          </a:prstGeom>
          <a:noFill/>
          <a:ln w="9525">
            <a:noFill/>
            <a:miter lim="800000"/>
            <a:headEnd/>
            <a:tailEnd/>
          </a:ln>
        </p:spPr>
      </p:pic>
      <p:pic>
        <p:nvPicPr>
          <p:cNvPr id="10" name="Picture 1"/>
          <p:cNvPicPr>
            <a:picLocks noChangeAspect="1" noChangeArrowheads="1"/>
          </p:cNvPicPr>
          <p:nvPr/>
        </p:nvPicPr>
        <p:blipFill>
          <a:blip r:embed="rId5" cstate="print"/>
          <a:srcRect/>
          <a:stretch>
            <a:fillRect/>
          </a:stretch>
        </p:blipFill>
        <p:spPr bwMode="auto">
          <a:xfrm>
            <a:off x="7772400" y="5440680"/>
            <a:ext cx="323376" cy="268830"/>
          </a:xfrm>
          <a:prstGeom prst="rect">
            <a:avLst/>
          </a:prstGeom>
          <a:noFill/>
          <a:ln w="9525">
            <a:noFill/>
            <a:miter lim="800000"/>
            <a:headEnd/>
            <a:tailEnd/>
          </a:ln>
        </p:spPr>
      </p:pic>
      <p:pic>
        <p:nvPicPr>
          <p:cNvPr id="286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52904" y="2609850"/>
            <a:ext cx="2717408"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57762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cstate="print"/>
          <a:srcRect/>
          <a:stretch>
            <a:fillRect/>
          </a:stretch>
        </p:blipFill>
        <p:spPr bwMode="auto">
          <a:xfrm>
            <a:off x="714375" y="2990850"/>
            <a:ext cx="7715250" cy="35623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Simulations </a:t>
            </a:r>
            <a:r>
              <a:rPr lang="en-US" sz="3200" dirty="0" smtClean="0">
                <a:latin typeface="Times New Roman" pitchFamily="18" charset="0"/>
                <a:cs typeface="Times New Roman" pitchFamily="18" charset="0"/>
              </a:rPr>
              <a:t>(Homogenous Destinations) </a:t>
            </a:r>
            <a:endParaRPr lang="en-US" sz="2800" dirty="0"/>
          </a:p>
        </p:txBody>
      </p:sp>
      <p:sp>
        <p:nvSpPr>
          <p:cNvPr id="4" name="TextBox 3"/>
          <p:cNvSpPr txBox="1"/>
          <p:nvPr/>
        </p:nvSpPr>
        <p:spPr>
          <a:xfrm>
            <a:off x="533400" y="1657290"/>
            <a:ext cx="5715000" cy="1107996"/>
          </a:xfrm>
          <a:prstGeom prst="rect">
            <a:avLst/>
          </a:prstGeom>
          <a:noFill/>
        </p:spPr>
        <p:txBody>
          <a:bodyPr wrap="square" rtlCol="0">
            <a:spAutoFit/>
          </a:bodyPr>
          <a:lstStyle/>
          <a:p>
            <a:pPr marL="285750" indent="-285750">
              <a:buFont typeface="Arial" pitchFamily="34" charset="0"/>
              <a:buChar char="•"/>
            </a:pPr>
            <a:r>
              <a:rPr lang="en-US" sz="2200" dirty="0" smtClean="0">
                <a:latin typeface="Times New Roman" pitchFamily="18" charset="0"/>
                <a:cs typeface="Times New Roman" pitchFamily="18" charset="0"/>
              </a:rPr>
              <a:t>Single packet: 10 symbols</a:t>
            </a:r>
          </a:p>
          <a:p>
            <a:pPr marL="285750" indent="-285750">
              <a:buFont typeface="Arial" pitchFamily="34" charset="0"/>
              <a:buChar char="•"/>
            </a:pPr>
            <a:r>
              <a:rPr lang="en-US" sz="2200" dirty="0" smtClean="0">
                <a:latin typeface="Times New Roman" pitchFamily="18" charset="0"/>
                <a:cs typeface="Times New Roman" pitchFamily="18" charset="0"/>
              </a:rPr>
              <a:t>SR: simple retransmission</a:t>
            </a:r>
          </a:p>
          <a:p>
            <a:pPr marL="285750" indent="-285750">
              <a:buFont typeface="Arial" pitchFamily="34" charset="0"/>
              <a:buChar char="•"/>
            </a:pPr>
            <a:r>
              <a:rPr lang="en-US" sz="2200" dirty="0" smtClean="0">
                <a:latin typeface="Times New Roman" pitchFamily="18" charset="0"/>
                <a:cs typeface="Times New Roman" pitchFamily="18" charset="0"/>
              </a:rPr>
              <a:t>WSR: weighted symbol retransmission </a:t>
            </a:r>
          </a:p>
        </p:txBody>
      </p:sp>
      <p:pic>
        <p:nvPicPr>
          <p:cNvPr id="2052" name="Picture 4"/>
          <p:cNvPicPr>
            <a:picLocks noChangeAspect="1" noChangeArrowheads="1"/>
          </p:cNvPicPr>
          <p:nvPr/>
        </p:nvPicPr>
        <p:blipFill>
          <a:blip r:embed="rId4" cstate="print"/>
          <a:srcRect/>
          <a:stretch>
            <a:fillRect/>
          </a:stretch>
        </p:blipFill>
        <p:spPr bwMode="auto">
          <a:xfrm>
            <a:off x="2743200" y="5105400"/>
            <a:ext cx="990600" cy="353785"/>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6781800" y="5410200"/>
            <a:ext cx="1008290" cy="34789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normAutofit fontScale="85000" lnSpcReduction="20000"/>
          </a:bodyPr>
          <a:lstStyle/>
          <a:p>
            <a:fld id="{7B87BE86-E4A9-4175-8BD1-4F0D9A91C457}" type="slidenum">
              <a:rPr lang="en-US" smtClean="0"/>
              <a:pPr/>
              <a:t>27</a:t>
            </a:fld>
            <a:endParaRPr lang="en-US"/>
          </a:p>
        </p:txBody>
      </p:sp>
      <p:pic>
        <p:nvPicPr>
          <p:cNvPr id="8201"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426806" y="4137463"/>
            <a:ext cx="564249" cy="3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4366063" y="4137463"/>
            <a:ext cx="564249" cy="3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44682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p:cNvPicPr>
            <a:picLocks noChangeAspect="1" noChangeArrowheads="1"/>
          </p:cNvPicPr>
          <p:nvPr/>
        </p:nvPicPr>
        <p:blipFill>
          <a:blip r:embed="rId3" cstate="print"/>
          <a:srcRect/>
          <a:stretch>
            <a:fillRect/>
          </a:stretch>
        </p:blipFill>
        <p:spPr bwMode="auto">
          <a:xfrm>
            <a:off x="533400" y="2895600"/>
            <a:ext cx="7715250" cy="35433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Simulations </a:t>
            </a:r>
            <a:r>
              <a:rPr lang="en-US" sz="3200" dirty="0" smtClean="0">
                <a:latin typeface="Times New Roman" pitchFamily="18" charset="0"/>
                <a:cs typeface="Times New Roman" pitchFamily="18" charset="0"/>
              </a:rPr>
              <a:t>(</a:t>
            </a:r>
            <a:r>
              <a:rPr lang="en-US" sz="3200" dirty="0">
                <a:latin typeface="Times New Roman" pitchFamily="18" charset="0"/>
                <a:cs typeface="Times New Roman" pitchFamily="18" charset="0"/>
              </a:rPr>
              <a:t>H</a:t>
            </a:r>
            <a:r>
              <a:rPr lang="en-US" sz="3200" dirty="0" smtClean="0">
                <a:latin typeface="Times New Roman" pitchFamily="18" charset="0"/>
                <a:cs typeface="Times New Roman" pitchFamily="18" charset="0"/>
              </a:rPr>
              <a:t>eterogeneous Destinations) </a:t>
            </a:r>
            <a:endParaRPr lang="en-US" sz="4800" dirty="0"/>
          </a:p>
        </p:txBody>
      </p:sp>
      <p:sp>
        <p:nvSpPr>
          <p:cNvPr id="4" name="TextBox 3"/>
          <p:cNvSpPr txBox="1"/>
          <p:nvPr/>
        </p:nvSpPr>
        <p:spPr>
          <a:xfrm>
            <a:off x="762024" y="1600200"/>
            <a:ext cx="5638776" cy="1107996"/>
          </a:xfrm>
          <a:prstGeom prst="rect">
            <a:avLst/>
          </a:prstGeom>
          <a:noFill/>
        </p:spPr>
        <p:txBody>
          <a:bodyPr wrap="square" rtlCol="0">
            <a:spAutoFit/>
          </a:bodyPr>
          <a:lstStyle/>
          <a:p>
            <a:pPr marL="285750" indent="-285750">
              <a:buFont typeface="Arial" pitchFamily="34" charset="0"/>
              <a:buChar char="•"/>
            </a:pPr>
            <a:r>
              <a:rPr lang="en-US" sz="2200" dirty="0" smtClean="0">
                <a:latin typeface="Times New Roman" pitchFamily="18" charset="0"/>
                <a:cs typeface="Times New Roman" pitchFamily="18" charset="0"/>
              </a:rPr>
              <a:t>Single packet- 10 symbols</a:t>
            </a:r>
          </a:p>
          <a:p>
            <a:pPr marL="285750" indent="-285750">
              <a:buFont typeface="Arial" pitchFamily="34" charset="0"/>
              <a:buChar char="•"/>
            </a:pPr>
            <a:r>
              <a:rPr lang="en-US" sz="2200" dirty="0" smtClean="0">
                <a:latin typeface="Times New Roman" pitchFamily="18" charset="0"/>
                <a:cs typeface="Times New Roman" pitchFamily="18" charset="0"/>
              </a:rPr>
              <a:t>10 transmissions</a:t>
            </a:r>
          </a:p>
          <a:p>
            <a:pPr marL="285750" indent="-285750">
              <a:buFont typeface="Arial" pitchFamily="34" charset="0"/>
              <a:buChar char="•"/>
            </a:pPr>
            <a:r>
              <a:rPr lang="en-US" sz="2200" dirty="0" smtClean="0">
                <a:latin typeface="Times New Roman" pitchFamily="18" charset="0"/>
                <a:cs typeface="Times New Roman" pitchFamily="18" charset="0"/>
              </a:rPr>
              <a:t>Variable destinations and error rates</a:t>
            </a:r>
            <a:endParaRPr lang="en-US" sz="2200" dirty="0">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4" cstate="print"/>
          <a:srcRect/>
          <a:stretch>
            <a:fillRect/>
          </a:stretch>
        </p:blipFill>
        <p:spPr bwMode="auto">
          <a:xfrm>
            <a:off x="2286000" y="5410200"/>
            <a:ext cx="1591123" cy="377043"/>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6400800" y="5486400"/>
            <a:ext cx="1583582" cy="354421"/>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normAutofit fontScale="85000" lnSpcReduction="20000"/>
          </a:bodyPr>
          <a:lstStyle/>
          <a:p>
            <a:fld id="{7B87BE86-E4A9-4175-8BD1-4F0D9A91C457}" type="slidenum">
              <a:rPr lang="en-US" smtClean="0"/>
              <a:pPr/>
              <a:t>28</a:t>
            </a:fld>
            <a:endParaRPr lang="en-US"/>
          </a:p>
        </p:txBody>
      </p:sp>
      <p:pic>
        <p:nvPicPr>
          <p:cNvPr id="9"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327488" y="4366063"/>
            <a:ext cx="564249" cy="3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4266745" y="4366063"/>
            <a:ext cx="564249" cy="3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0141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3" cstate="print"/>
          <a:srcRect/>
          <a:stretch>
            <a:fillRect/>
          </a:stretch>
        </p:blipFill>
        <p:spPr bwMode="auto">
          <a:xfrm>
            <a:off x="819150" y="2857500"/>
            <a:ext cx="7715250" cy="35433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Simulations </a:t>
            </a:r>
            <a:r>
              <a:rPr lang="en-US" sz="3200" dirty="0">
                <a:latin typeface="Times New Roman" pitchFamily="18" charset="0"/>
                <a:cs typeface="Times New Roman" pitchFamily="18" charset="0"/>
              </a:rPr>
              <a:t>(Homogenous Destinations)</a:t>
            </a:r>
            <a:endParaRPr lang="en-US" sz="4800" dirty="0"/>
          </a:p>
        </p:txBody>
      </p:sp>
      <p:sp>
        <p:nvSpPr>
          <p:cNvPr id="4" name="TextBox 3"/>
          <p:cNvSpPr txBox="1"/>
          <p:nvPr/>
        </p:nvSpPr>
        <p:spPr>
          <a:xfrm>
            <a:off x="757920" y="1559004"/>
            <a:ext cx="7776480" cy="1107996"/>
          </a:xfrm>
          <a:prstGeom prst="rect">
            <a:avLst/>
          </a:prstGeom>
          <a:noFill/>
        </p:spPr>
        <p:txBody>
          <a:bodyPr wrap="square" rtlCol="0">
            <a:spAutoFit/>
          </a:bodyPr>
          <a:lstStyle/>
          <a:p>
            <a:pPr marL="285750" indent="-285750">
              <a:buFont typeface="Arial" pitchFamily="34" charset="0"/>
              <a:buChar char="•"/>
            </a:pPr>
            <a:r>
              <a:rPr lang="en-US" sz="2200" dirty="0" smtClean="0">
                <a:latin typeface="Times New Roman" pitchFamily="18" charset="0"/>
                <a:cs typeface="Times New Roman" pitchFamily="18" charset="0"/>
              </a:rPr>
              <a:t>Packet size: 5 symbols</a:t>
            </a:r>
          </a:p>
          <a:p>
            <a:pPr marL="285750" indent="-285750">
              <a:buFont typeface="Arial" pitchFamily="34" charset="0"/>
              <a:buChar char="•"/>
            </a:pPr>
            <a:r>
              <a:rPr lang="en-US" sz="2200" dirty="0">
                <a:latin typeface="Times New Roman" pitchFamily="18" charset="0"/>
                <a:cs typeface="Times New Roman" pitchFamily="18" charset="0"/>
              </a:rPr>
              <a:t>W</a:t>
            </a:r>
            <a:r>
              <a:rPr lang="en-US" sz="2200" dirty="0" smtClean="0">
                <a:latin typeface="Times New Roman" pitchFamily="18" charset="0"/>
                <a:cs typeface="Times New Roman" pitchFamily="18" charset="0"/>
              </a:rPr>
              <a:t>MP: weighted multiple packets</a:t>
            </a:r>
          </a:p>
          <a:p>
            <a:pPr marL="285750" indent="-285750">
              <a:buFont typeface="Arial" pitchFamily="34" charset="0"/>
              <a:buChar char="•"/>
            </a:pPr>
            <a:r>
              <a:rPr lang="en-US" sz="2200" dirty="0" smtClean="0">
                <a:latin typeface="Times New Roman" pitchFamily="18" charset="0"/>
                <a:cs typeface="Times New Roman" pitchFamily="18" charset="0"/>
              </a:rPr>
              <a:t>WMP-NC</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weighted multiple packets</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with network coding</a:t>
            </a:r>
            <a:endParaRPr lang="en-US" sz="2200" dirty="0">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4" cstate="print"/>
          <a:srcRect/>
          <a:stretch>
            <a:fillRect/>
          </a:stretch>
        </p:blipFill>
        <p:spPr bwMode="auto">
          <a:xfrm>
            <a:off x="2819400" y="5257800"/>
            <a:ext cx="990600" cy="312000"/>
          </a:xfrm>
          <a:prstGeom prst="rect">
            <a:avLst/>
          </a:prstGeom>
          <a:noFill/>
          <a:ln w="9525">
            <a:noFill/>
            <a:miter lim="800000"/>
            <a:headEnd/>
            <a:tailEnd/>
          </a:ln>
        </p:spPr>
      </p:pic>
      <p:sp>
        <p:nvSpPr>
          <p:cNvPr id="10" name="Rectangle 9"/>
          <p:cNvSpPr/>
          <p:nvPr/>
        </p:nvSpPr>
        <p:spPr>
          <a:xfrm>
            <a:off x="2003495" y="6400800"/>
            <a:ext cx="1896673" cy="400110"/>
          </a:xfrm>
          <a:prstGeom prst="rect">
            <a:avLst/>
          </a:prstGeom>
        </p:spPr>
        <p:txBody>
          <a:bodyPr wrap="none">
            <a:spAutoFit/>
          </a:bodyPr>
          <a:lstStyle/>
          <a:p>
            <a:pPr marL="285750" indent="-285750"/>
            <a:r>
              <a:rPr lang="en-US" sz="2000" dirty="0" smtClean="0">
                <a:latin typeface="Times New Roman" pitchFamily="18" charset="0"/>
                <a:cs typeface="Times New Roman" pitchFamily="18" charset="0"/>
              </a:rPr>
              <a:t>10 transmissions</a:t>
            </a:r>
          </a:p>
        </p:txBody>
      </p:sp>
      <p:sp>
        <p:nvSpPr>
          <p:cNvPr id="11" name="Rectangle 10"/>
          <p:cNvSpPr/>
          <p:nvPr/>
        </p:nvSpPr>
        <p:spPr>
          <a:xfrm>
            <a:off x="6118295" y="6381690"/>
            <a:ext cx="1273105" cy="400110"/>
          </a:xfrm>
          <a:prstGeom prst="rect">
            <a:avLst/>
          </a:prstGeom>
        </p:spPr>
        <p:txBody>
          <a:bodyPr wrap="none">
            <a:spAutoFit/>
          </a:bodyPr>
          <a:lstStyle/>
          <a:p>
            <a:pPr marL="285750" indent="-285750"/>
            <a:r>
              <a:rPr lang="en-US" sz="2000" dirty="0" smtClean="0">
                <a:latin typeface="Times New Roman" pitchFamily="18" charset="0"/>
                <a:cs typeface="Times New Roman" pitchFamily="18" charset="0"/>
              </a:rPr>
              <a:t>50 packets</a:t>
            </a:r>
          </a:p>
        </p:txBody>
      </p:sp>
      <p:sp>
        <p:nvSpPr>
          <p:cNvPr id="8" name="Slide Number Placeholder 7"/>
          <p:cNvSpPr>
            <a:spLocks noGrp="1"/>
          </p:cNvSpPr>
          <p:nvPr>
            <p:ph type="sldNum" sz="quarter" idx="12"/>
          </p:nvPr>
        </p:nvSpPr>
        <p:spPr/>
        <p:txBody>
          <a:bodyPr>
            <a:normAutofit fontScale="85000" lnSpcReduction="20000"/>
          </a:bodyPr>
          <a:lstStyle/>
          <a:p>
            <a:fld id="{7B87BE86-E4A9-4175-8BD1-4F0D9A91C457}" type="slidenum">
              <a:rPr lang="en-US" smtClean="0"/>
              <a:pPr/>
              <a:t>29</a:t>
            </a:fld>
            <a:endParaRPr lang="en-US"/>
          </a:p>
        </p:txBody>
      </p:sp>
      <p:pic>
        <p:nvPicPr>
          <p:cNvPr id="12"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06558" y="4366063"/>
            <a:ext cx="564249" cy="3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4354375" y="4366063"/>
            <a:ext cx="564249" cy="3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6480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Agenda</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612648" y="1752600"/>
            <a:ext cx="8153400" cy="4724400"/>
          </a:xfrm>
        </p:spPr>
        <p:txBody>
          <a:bodyPr>
            <a:normAutofit/>
          </a:bodyPr>
          <a:lstStyle/>
          <a:p>
            <a:pPr>
              <a:lnSpc>
                <a:spcPct val="150000"/>
              </a:lnSpc>
              <a:spcBef>
                <a:spcPts val="1200"/>
              </a:spcBef>
            </a:pPr>
            <a:r>
              <a:rPr lang="en-US" sz="2800" dirty="0" smtClean="0">
                <a:latin typeface="Times New Roman" pitchFamily="18" charset="0"/>
                <a:cs typeface="Times New Roman" pitchFamily="18" charset="0"/>
              </a:rPr>
              <a:t>Network Coding Background </a:t>
            </a:r>
          </a:p>
          <a:p>
            <a:pPr>
              <a:lnSpc>
                <a:spcPct val="150000"/>
              </a:lnSpc>
              <a:spcBef>
                <a:spcPts val="1200"/>
              </a:spcBef>
            </a:pPr>
            <a:r>
              <a:rPr lang="en-US" sz="2800" dirty="0" smtClean="0">
                <a:latin typeface="Times New Roman" pitchFamily="18" charset="0"/>
                <a:cs typeface="Times New Roman" pitchFamily="18" charset="0"/>
              </a:rPr>
              <a:t>Priority-Based Network Coding</a:t>
            </a:r>
          </a:p>
          <a:p>
            <a:pPr lvl="1">
              <a:lnSpc>
                <a:spcPct val="150000"/>
              </a:lnSpc>
              <a:spcBef>
                <a:spcPts val="1200"/>
              </a:spcBef>
            </a:pPr>
            <a:r>
              <a:rPr lang="en-US" sz="2500" dirty="0" smtClean="0">
                <a:latin typeface="Times New Roman" pitchFamily="18" charset="0"/>
                <a:cs typeface="Times New Roman" pitchFamily="18" charset="0"/>
              </a:rPr>
              <a:t>Symbol-level transmission</a:t>
            </a:r>
            <a:endParaRPr lang="en-US" sz="1800" dirty="0" smtClean="0">
              <a:latin typeface="Times New Roman" pitchFamily="18" charset="0"/>
              <a:cs typeface="Times New Roman" pitchFamily="18" charset="0"/>
            </a:endParaRPr>
          </a:p>
          <a:p>
            <a:pPr lvl="1">
              <a:lnSpc>
                <a:spcPct val="150000"/>
              </a:lnSpc>
              <a:spcBef>
                <a:spcPts val="1200"/>
              </a:spcBef>
            </a:pPr>
            <a:r>
              <a:rPr lang="en-US" sz="2500" dirty="0" smtClean="0">
                <a:latin typeface="Times New Roman" pitchFamily="18" charset="0"/>
                <a:cs typeface="Times New Roman" pitchFamily="18" charset="0"/>
              </a:rPr>
              <a:t>Layered video streaming</a:t>
            </a:r>
          </a:p>
          <a:p>
            <a:pPr>
              <a:lnSpc>
                <a:spcPct val="150000"/>
              </a:lnSpc>
              <a:spcBef>
                <a:spcPts val="1200"/>
              </a:spcBef>
            </a:pPr>
            <a:r>
              <a:rPr lang="en-US" sz="2800" dirty="0" smtClean="0">
                <a:latin typeface="Times New Roman" pitchFamily="18" charset="0"/>
                <a:cs typeface="Times New Roman" pitchFamily="18" charset="0"/>
              </a:rPr>
              <a:t>Conclusions</a:t>
            </a:r>
          </a:p>
          <a:p>
            <a:pPr>
              <a:lnSpc>
                <a:spcPct val="150000"/>
              </a:lnSpc>
              <a:spcBef>
                <a:spcPts val="1200"/>
              </a:spcBef>
            </a:pPr>
            <a:r>
              <a:rPr lang="en-US" sz="2800" dirty="0" smtClean="0">
                <a:latin typeface="Times New Roman" pitchFamily="18" charset="0"/>
                <a:cs typeface="Times New Roman" pitchFamily="18" charset="0"/>
              </a:rPr>
              <a:t>Other Recent </a:t>
            </a:r>
            <a:r>
              <a:rPr lang="en-US" sz="2800" dirty="0" smtClean="0">
                <a:latin typeface="Times New Roman" pitchFamily="18" charset="0"/>
                <a:cs typeface="Times New Roman" pitchFamily="18" charset="0"/>
              </a:rPr>
              <a:t>Works</a:t>
            </a:r>
            <a:endParaRPr lang="en-US" sz="2800" dirty="0" smtClean="0">
              <a:latin typeface="Times New Roman" pitchFamily="18" charset="0"/>
              <a:cs typeface="Times New Roman" pitchFamily="18" charset="0"/>
            </a:endParaRPr>
          </a:p>
          <a:p>
            <a:pPr>
              <a:spcBef>
                <a:spcPts val="1200"/>
              </a:spcBef>
            </a:pP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fontScale="85000" lnSpcReduction="20000"/>
          </a:bodyPr>
          <a:lstStyle/>
          <a:p>
            <a:fld id="{7B87BE86-E4A9-4175-8BD1-4F0D9A91C457}" type="slidenum">
              <a:rPr lang="en-US" smtClean="0"/>
              <a:pPr/>
              <a:t>3</a:t>
            </a:fld>
            <a:endParaRPr lang="en-US" dirty="0"/>
          </a:p>
        </p:txBody>
      </p:sp>
    </p:spTree>
    <p:extLst>
      <p:ext uri="{BB962C8B-B14F-4D97-AF65-F5344CB8AC3E}">
        <p14:creationId xmlns:p14="http://schemas.microsoft.com/office/powerpoint/2010/main" val="21925193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3" cstate="print"/>
          <a:srcRect/>
          <a:stretch>
            <a:fillRect/>
          </a:stretch>
        </p:blipFill>
        <p:spPr bwMode="auto">
          <a:xfrm>
            <a:off x="1066800" y="2819400"/>
            <a:ext cx="7038975" cy="3324225"/>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Simulations </a:t>
            </a:r>
            <a:r>
              <a:rPr lang="en-US" sz="3200" dirty="0">
                <a:latin typeface="Times New Roman" pitchFamily="18" charset="0"/>
                <a:cs typeface="Times New Roman" pitchFamily="18" charset="0"/>
              </a:rPr>
              <a:t>(Heterogeneous Destinations) </a:t>
            </a:r>
            <a:endParaRPr lang="en-US" sz="3200" dirty="0"/>
          </a:p>
        </p:txBody>
      </p:sp>
      <p:sp>
        <p:nvSpPr>
          <p:cNvPr id="4" name="TextBox 3"/>
          <p:cNvSpPr txBox="1"/>
          <p:nvPr/>
        </p:nvSpPr>
        <p:spPr>
          <a:xfrm>
            <a:off x="762000" y="1752600"/>
            <a:ext cx="5099051" cy="769441"/>
          </a:xfrm>
          <a:prstGeom prst="rect">
            <a:avLst/>
          </a:prstGeom>
          <a:noFill/>
        </p:spPr>
        <p:txBody>
          <a:bodyPr wrap="square" rtlCol="0">
            <a:spAutoFit/>
          </a:bodyPr>
          <a:lstStyle/>
          <a:p>
            <a:pPr marL="285750" indent="-285750">
              <a:buFont typeface="Arial" pitchFamily="34" charset="0"/>
              <a:buChar char="•"/>
            </a:pPr>
            <a:r>
              <a:rPr lang="en-US" sz="2200" dirty="0" smtClean="0">
                <a:latin typeface="Times New Roman" pitchFamily="18" charset="0"/>
                <a:cs typeface="Times New Roman" pitchFamily="18" charset="0"/>
              </a:rPr>
              <a:t>Packet size: 5 symbols</a:t>
            </a:r>
          </a:p>
          <a:p>
            <a:pPr marL="285750" indent="-285750">
              <a:buFont typeface="Arial" pitchFamily="34" charset="0"/>
              <a:buChar char="•"/>
            </a:pPr>
            <a:r>
              <a:rPr lang="en-US" sz="2200" dirty="0" smtClean="0">
                <a:latin typeface="Times New Roman" pitchFamily="18" charset="0"/>
                <a:cs typeface="Times New Roman" pitchFamily="18" charset="0"/>
              </a:rPr>
              <a:t>5 destinations</a:t>
            </a:r>
          </a:p>
        </p:txBody>
      </p:sp>
      <p:pic>
        <p:nvPicPr>
          <p:cNvPr id="5123" name="Picture 3"/>
          <p:cNvPicPr>
            <a:picLocks noChangeAspect="1" noChangeArrowheads="1"/>
          </p:cNvPicPr>
          <p:nvPr/>
        </p:nvPicPr>
        <p:blipFill>
          <a:blip r:embed="rId4" cstate="print"/>
          <a:srcRect/>
          <a:stretch>
            <a:fillRect/>
          </a:stretch>
        </p:blipFill>
        <p:spPr bwMode="auto">
          <a:xfrm>
            <a:off x="2133600" y="6219825"/>
            <a:ext cx="1447800" cy="32097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normAutofit fontScale="85000" lnSpcReduction="20000"/>
          </a:bodyPr>
          <a:lstStyle/>
          <a:p>
            <a:fld id="{7B87BE86-E4A9-4175-8BD1-4F0D9A91C457}" type="slidenum">
              <a:rPr lang="en-US" smtClean="0"/>
              <a:pPr/>
              <a:t>30</a:t>
            </a:fld>
            <a:endParaRPr lang="en-US"/>
          </a:p>
        </p:txBody>
      </p:sp>
      <p:pic>
        <p:nvPicPr>
          <p:cNvPr id="8"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608874" y="4328701"/>
            <a:ext cx="564249" cy="3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3900067" y="4290592"/>
            <a:ext cx="1543048" cy="283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486400" y="6143625"/>
            <a:ext cx="24384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Number of packets=50</a:t>
            </a:r>
            <a:endParaRPr lang="en-US" dirty="0">
              <a:latin typeface="Times New Roman" pitchFamily="18" charset="0"/>
              <a:cs typeface="Times New Roman" pitchFamily="18" charset="0"/>
            </a:endParaRPr>
          </a:p>
        </p:txBody>
      </p:sp>
      <p:sp>
        <p:nvSpPr>
          <p:cNvPr id="5" name="TextBox 4"/>
          <p:cNvSpPr txBox="1"/>
          <p:nvPr/>
        </p:nvSpPr>
        <p:spPr>
          <a:xfrm>
            <a:off x="5105400" y="1828799"/>
            <a:ext cx="3276600" cy="769441"/>
          </a:xfrm>
          <a:prstGeom prst="rect">
            <a:avLst/>
          </a:prstGeom>
          <a:noFill/>
        </p:spPr>
        <p:txBody>
          <a:bodyPr wrap="square" rtlCol="0">
            <a:spAutoFit/>
          </a:bodyPr>
          <a:lstStyle/>
          <a:p>
            <a:r>
              <a:rPr lang="en-US" sz="2200" dirty="0" smtClean="0">
                <a:latin typeface="Times New Roman" pitchFamily="18" charset="0"/>
                <a:cs typeface="Times New Roman" pitchFamily="18" charset="0"/>
              </a:rPr>
              <a:t>CDF of WMP-NC’s utility divided by WMP’s utility  </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3385241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Simulations Summary</a:t>
            </a:r>
            <a:endParaRPr lang="en-US" sz="48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2057400"/>
            <a:ext cx="8382000" cy="4495800"/>
          </a:xfrm>
        </p:spPr>
        <p:txBody>
          <a:bodyPr>
            <a:noAutofit/>
          </a:bodyPr>
          <a:lstStyle/>
          <a:p>
            <a:pPr lvl="0">
              <a:spcBef>
                <a:spcPts val="1800"/>
              </a:spcBef>
            </a:pPr>
            <a:r>
              <a:rPr lang="en-US" sz="2800" dirty="0" smtClean="0">
                <a:latin typeface="Times New Roman" pitchFamily="18" charset="0"/>
                <a:cs typeface="Times New Roman" pitchFamily="18" charset="0"/>
              </a:rPr>
              <a:t>WMP increases utility up to 22% compared to SR</a:t>
            </a:r>
          </a:p>
          <a:p>
            <a:pPr lvl="0">
              <a:spcBef>
                <a:spcPts val="1800"/>
              </a:spcBef>
            </a:pPr>
            <a:r>
              <a:rPr lang="en-US" sz="2800" dirty="0" smtClean="0">
                <a:latin typeface="Times New Roman" pitchFamily="18" charset="0"/>
                <a:cs typeface="Times New Roman" pitchFamily="18" charset="0"/>
              </a:rPr>
              <a:t>Utility of WMP-NC is up to 45% more than SR</a:t>
            </a:r>
          </a:p>
          <a:p>
            <a:pPr lvl="0">
              <a:spcBef>
                <a:spcPts val="1800"/>
              </a:spcBef>
            </a:pPr>
            <a:r>
              <a:rPr lang="en-US" sz="2800" dirty="0" smtClean="0">
                <a:latin typeface="Times New Roman" pitchFamily="18" charset="0"/>
                <a:cs typeface="Times New Roman" pitchFamily="18" charset="0"/>
              </a:rPr>
              <a:t>In 50% of the cases the utility of WMP-NC is 10-20% more than WMP </a:t>
            </a:r>
          </a:p>
          <a:p>
            <a:pPr lvl="0">
              <a:spcBef>
                <a:spcPts val="1800"/>
              </a:spcBef>
            </a:pPr>
            <a:r>
              <a:rPr lang="en-US" sz="2800" dirty="0" smtClean="0">
                <a:latin typeface="Times New Roman" pitchFamily="18" charset="0"/>
                <a:cs typeface="Times New Roman" pitchFamily="18" charset="0"/>
              </a:rPr>
              <a:t>As error rate increases, the performance of WMP-NC over the other methods increases</a:t>
            </a:r>
          </a:p>
          <a:p>
            <a:pPr>
              <a:spcBef>
                <a:spcPts val="1800"/>
              </a:spcBef>
            </a:pP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fontScale="85000" lnSpcReduction="20000"/>
          </a:bodyPr>
          <a:lstStyle/>
          <a:p>
            <a:fld id="{7B87BE86-E4A9-4175-8BD1-4F0D9A91C457}" type="slidenum">
              <a:rPr lang="en-US" smtClean="0"/>
              <a:pPr/>
              <a:t>31</a:t>
            </a:fld>
            <a:endParaRPr lang="en-US"/>
          </a:p>
        </p:txBody>
      </p:sp>
    </p:spTree>
    <p:extLst>
      <p:ext uri="{BB962C8B-B14F-4D97-AF65-F5344CB8AC3E}">
        <p14:creationId xmlns:p14="http://schemas.microsoft.com/office/powerpoint/2010/main" val="36770957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733800"/>
            <a:ext cx="3394891" cy="2285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Current and Future Work</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981200"/>
            <a:ext cx="4495800" cy="4572000"/>
          </a:xfrm>
        </p:spPr>
        <p:txBody>
          <a:bodyPr>
            <a:normAutofit/>
          </a:bodyPr>
          <a:lstStyle/>
          <a:p>
            <a:pPr>
              <a:buNone/>
            </a:pPr>
            <a:r>
              <a:rPr lang="en-US" sz="3200" dirty="0" smtClean="0">
                <a:latin typeface="Times New Roman" pitchFamily="18" charset="0"/>
                <a:cs typeface="Times New Roman" pitchFamily="18" charset="0"/>
              </a:rPr>
              <a:t>Current Work</a:t>
            </a:r>
          </a:p>
          <a:p>
            <a:r>
              <a:rPr lang="en-US" dirty="0" smtClean="0">
                <a:latin typeface="Times New Roman" pitchFamily="18" charset="0"/>
                <a:cs typeface="Times New Roman" pitchFamily="18" charset="0"/>
              </a:rPr>
              <a:t>Optimal solution for network coding with multiple packets</a:t>
            </a:r>
          </a:p>
          <a:p>
            <a:r>
              <a:rPr lang="en-US" dirty="0" smtClean="0">
                <a:latin typeface="Times New Roman" pitchFamily="18" charset="0"/>
                <a:cs typeface="Times New Roman" pitchFamily="18" charset="0"/>
              </a:rPr>
              <a:t>Multiple-hop network extensions with weighted destinations (based on the number of leaf nodes)</a:t>
            </a: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p:txBody>
      </p:sp>
      <p:sp>
        <p:nvSpPr>
          <p:cNvPr id="7" name="Content Placeholder 6"/>
          <p:cNvSpPr>
            <a:spLocks noGrp="1"/>
          </p:cNvSpPr>
          <p:nvPr>
            <p:ph sz="quarter" idx="2"/>
          </p:nvPr>
        </p:nvSpPr>
        <p:spPr>
          <a:xfrm>
            <a:off x="4648200" y="1905000"/>
            <a:ext cx="3886200" cy="4572000"/>
          </a:xfrm>
        </p:spPr>
        <p:txBody>
          <a:bodyPr>
            <a:normAutofit/>
          </a:bodyPr>
          <a:lstStyle/>
          <a:p>
            <a:pPr>
              <a:buNone/>
            </a:pPr>
            <a:r>
              <a:rPr lang="en-US" sz="3200" dirty="0" smtClean="0">
                <a:latin typeface="Times New Roman" pitchFamily="18" charset="0"/>
                <a:cs typeface="Times New Roman" pitchFamily="18" charset="0"/>
              </a:rPr>
              <a:t>Future Work</a:t>
            </a:r>
          </a:p>
          <a:p>
            <a:r>
              <a:rPr lang="en-US" dirty="0" smtClean="0">
                <a:latin typeface="Times New Roman" pitchFamily="18" charset="0"/>
                <a:cs typeface="Times New Roman" pitchFamily="18" charset="0"/>
              </a:rPr>
              <a:t>Extensions to DAG</a:t>
            </a:r>
          </a:p>
          <a:p>
            <a:r>
              <a:rPr lang="en-US" dirty="0" smtClean="0">
                <a:latin typeface="Times New Roman" pitchFamily="18" charset="0"/>
                <a:cs typeface="Times New Roman" pitchFamily="18" charset="0"/>
              </a:rPr>
              <a:t>Real implementation</a:t>
            </a:r>
            <a:endParaRPr lang="zh-CN" altLang="en-US" dirty="0"/>
          </a:p>
        </p:txBody>
      </p:sp>
      <p:sp>
        <p:nvSpPr>
          <p:cNvPr id="4" name="Slide Number Placeholder 3"/>
          <p:cNvSpPr>
            <a:spLocks noGrp="1"/>
          </p:cNvSpPr>
          <p:nvPr>
            <p:ph type="sldNum" sz="quarter" idx="16"/>
          </p:nvPr>
        </p:nvSpPr>
        <p:spPr/>
        <p:txBody>
          <a:bodyPr>
            <a:normAutofit fontScale="85000" lnSpcReduction="20000"/>
          </a:bodyPr>
          <a:lstStyle/>
          <a:p>
            <a:fld id="{7B87BE86-E4A9-4175-8BD1-4F0D9A91C457}" type="slidenum">
              <a:rPr lang="en-US" smtClean="0"/>
              <a:pPr/>
              <a:t>32</a:t>
            </a:fld>
            <a:endParaRPr lang="en-US" dirty="0"/>
          </a:p>
        </p:txBody>
      </p:sp>
      <p:pic>
        <p:nvPicPr>
          <p:cNvPr id="6" name="Picture 2"/>
          <p:cNvPicPr>
            <a:picLocks noChangeAspect="1" noChangeArrowheads="1"/>
          </p:cNvPicPr>
          <p:nvPr/>
        </p:nvPicPr>
        <p:blipFill>
          <a:blip r:embed="rId4" cstate="print"/>
          <a:srcRect/>
          <a:stretch>
            <a:fillRect/>
          </a:stretch>
        </p:blipFill>
        <p:spPr bwMode="auto">
          <a:xfrm>
            <a:off x="4876800" y="3810000"/>
            <a:ext cx="1524000" cy="366983"/>
          </a:xfrm>
          <a:prstGeom prst="rect">
            <a:avLst/>
          </a:prstGeom>
          <a:noFill/>
          <a:ln w="9525">
            <a:noFill/>
            <a:miter lim="800000"/>
            <a:headEnd/>
            <a:tailEnd/>
          </a:ln>
        </p:spPr>
      </p:pic>
    </p:spTree>
    <p:extLst>
      <p:ext uri="{BB962C8B-B14F-4D97-AF65-F5344CB8AC3E}">
        <p14:creationId xmlns:p14="http://schemas.microsoft.com/office/powerpoint/2010/main" val="37974896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1600200"/>
            <a:ext cx="8153400" cy="4724400"/>
          </a:xfrm>
        </p:spPr>
        <p:txBody>
          <a:bodyPr>
            <a:normAutofit/>
          </a:bodyPr>
          <a:lstStyle/>
          <a:p>
            <a:pPr marL="0" indent="0" algn="ctr">
              <a:spcBef>
                <a:spcPts val="1200"/>
              </a:spcBef>
              <a:buNone/>
            </a:pPr>
            <a:endParaRPr lang="en-US" sz="2800" dirty="0" smtClean="0">
              <a:latin typeface="Times New Roman" pitchFamily="18" charset="0"/>
              <a:cs typeface="Times New Roman" pitchFamily="18" charset="0"/>
            </a:endParaRPr>
          </a:p>
          <a:p>
            <a:pPr marL="0" indent="0" algn="ctr">
              <a:spcBef>
                <a:spcPts val="1200"/>
              </a:spcBef>
              <a:buNone/>
            </a:pPr>
            <a:endParaRPr lang="en-US" sz="2800" dirty="0">
              <a:latin typeface="Times New Roman" pitchFamily="18" charset="0"/>
              <a:cs typeface="Times New Roman" pitchFamily="18" charset="0"/>
            </a:endParaRPr>
          </a:p>
          <a:p>
            <a:pPr marL="0" indent="0" algn="ctr">
              <a:spcBef>
                <a:spcPts val="1200"/>
              </a:spcBef>
              <a:buNone/>
            </a:pPr>
            <a:endParaRPr lang="en-US" sz="2800" dirty="0" smtClean="0">
              <a:latin typeface="Times New Roman" pitchFamily="18" charset="0"/>
              <a:cs typeface="Times New Roman" pitchFamily="18" charset="0"/>
            </a:endParaRPr>
          </a:p>
          <a:p>
            <a:pPr algn="ctr">
              <a:spcBef>
                <a:spcPts val="1200"/>
              </a:spcBef>
              <a:buNone/>
            </a:pPr>
            <a:r>
              <a:rPr lang="en-US" sz="4000" dirty="0" smtClean="0">
                <a:latin typeface="Times New Roman" pitchFamily="18" charset="0"/>
                <a:cs typeface="Times New Roman" pitchFamily="18" charset="0"/>
              </a:rPr>
              <a:t>Priority-Based Network Coding</a:t>
            </a:r>
          </a:p>
          <a:p>
            <a:pPr algn="ctr">
              <a:spcBef>
                <a:spcPts val="1200"/>
              </a:spcBef>
              <a:buNone/>
            </a:pPr>
            <a:r>
              <a:rPr lang="en-US" sz="3200" dirty="0" smtClean="0">
                <a:latin typeface="Times New Roman" pitchFamily="18" charset="0"/>
                <a:cs typeface="Times New Roman" pitchFamily="18" charset="0"/>
              </a:rPr>
              <a:t>Layered Video Streaming</a:t>
            </a:r>
          </a:p>
          <a:p>
            <a:pPr algn="ctr">
              <a:spcBef>
                <a:spcPts val="1200"/>
              </a:spcBef>
              <a:buNone/>
            </a:pPr>
            <a:endParaRPr lang="en-US" sz="2400" dirty="0" smtClean="0">
              <a:latin typeface="Times New Roman" pitchFamily="18" charset="0"/>
              <a:cs typeface="Times New Roman" pitchFamily="18" charset="0"/>
            </a:endParaRPr>
          </a:p>
          <a:p>
            <a:pPr algn="ctr">
              <a:spcBef>
                <a:spcPts val="1200"/>
              </a:spcBef>
              <a:buNone/>
            </a:pPr>
            <a:endParaRPr lang="en-US" sz="2800" dirty="0" smtClean="0">
              <a:latin typeface="Times New Roman" pitchFamily="18" charset="0"/>
              <a:cs typeface="Times New Roman" pitchFamily="18" charset="0"/>
            </a:endParaRPr>
          </a:p>
          <a:p>
            <a:pPr algn="ctr">
              <a:spcBef>
                <a:spcPts val="1200"/>
              </a:spcBef>
            </a:pP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fontScale="85000" lnSpcReduction="20000"/>
          </a:bodyPr>
          <a:lstStyle/>
          <a:p>
            <a:fld id="{7B87BE86-E4A9-4175-8BD1-4F0D9A91C457}" type="slidenum">
              <a:rPr lang="en-US" smtClean="0"/>
              <a:pPr/>
              <a:t>33</a:t>
            </a:fld>
            <a:endParaRPr lang="en-US" dirty="0"/>
          </a:p>
        </p:txBody>
      </p:sp>
    </p:spTree>
    <p:extLst>
      <p:ext uri="{BB962C8B-B14F-4D97-AF65-F5344CB8AC3E}">
        <p14:creationId xmlns:p14="http://schemas.microsoft.com/office/powerpoint/2010/main" val="32491421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6629399" y="5801360"/>
            <a:ext cx="0" cy="304800"/>
          </a:xfrm>
          <a:prstGeom prst="line">
            <a:avLst/>
          </a:prstGeom>
          <a:ln w="34925">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Video Streaming</a:t>
            </a:r>
            <a:endParaRPr lang="en-US" dirty="0">
              <a:latin typeface="Times New Roman" pitchFamily="18" charset="0"/>
              <a:cs typeface="Times New Roman" pitchFamily="18" charset="0"/>
            </a:endParaRPr>
          </a:p>
        </p:txBody>
      </p:sp>
      <p:sp>
        <p:nvSpPr>
          <p:cNvPr id="10" name="Content Placeholder 2"/>
          <p:cNvSpPr>
            <a:spLocks noGrp="1"/>
          </p:cNvSpPr>
          <p:nvPr>
            <p:ph sz="quarter" idx="1"/>
          </p:nvPr>
        </p:nvSpPr>
        <p:spPr>
          <a:xfrm>
            <a:off x="312057" y="1587397"/>
            <a:ext cx="8625114" cy="952500"/>
          </a:xfrm>
        </p:spPr>
        <p:txBody>
          <a:bodyPr>
            <a:noAutofit/>
          </a:bodyPr>
          <a:lstStyle/>
          <a:p>
            <a:pPr lvl="0">
              <a:spcBef>
                <a:spcPts val="600"/>
              </a:spcBef>
            </a:pPr>
            <a:r>
              <a:rPr lang="en-US" sz="2400" dirty="0">
                <a:latin typeface="Times New Roman" pitchFamily="18" charset="0"/>
                <a:cs typeface="Times New Roman" pitchFamily="18" charset="0"/>
              </a:rPr>
              <a:t>Delivering video stream using different resolutions to satisfy </a:t>
            </a:r>
            <a:r>
              <a:rPr lang="en-US" sz="2400" dirty="0" smtClean="0">
                <a:latin typeface="Times New Roman" pitchFamily="18" charset="0"/>
                <a:cs typeface="Times New Roman" pitchFamily="18" charset="0"/>
              </a:rPr>
              <a:t>different client needs/constraints</a:t>
            </a:r>
            <a:endParaRPr lang="en-US" sz="2400" dirty="0">
              <a:latin typeface="Times New Roman" pitchFamily="18" charset="0"/>
              <a:cs typeface="Times New Roman" pitchFamily="18" charset="0"/>
            </a:endParaRPr>
          </a:p>
        </p:txBody>
      </p:sp>
      <p:pic>
        <p:nvPicPr>
          <p:cNvPr id="5" name="Picture 3"/>
          <p:cNvPicPr>
            <a:picLocks noChangeAspect="1" noChangeArrowheads="1"/>
          </p:cNvPicPr>
          <p:nvPr/>
        </p:nvPicPr>
        <p:blipFill>
          <a:blip r:embed="rId3" cstate="print"/>
          <a:srcRect/>
          <a:stretch>
            <a:fillRect/>
          </a:stretch>
        </p:blipFill>
        <p:spPr bwMode="auto">
          <a:xfrm>
            <a:off x="700314" y="4341674"/>
            <a:ext cx="3185886" cy="2416032"/>
          </a:xfrm>
          <a:prstGeom prst="rect">
            <a:avLst/>
          </a:prstGeom>
          <a:noFill/>
          <a:ln w="9525">
            <a:noFill/>
            <a:miter lim="800000"/>
            <a:headEnd/>
            <a:tailEnd/>
          </a:ln>
        </p:spPr>
      </p:pic>
      <p:sp>
        <p:nvSpPr>
          <p:cNvPr id="6" name="Slide Number Placeholder 3"/>
          <p:cNvSpPr>
            <a:spLocks noGrp="1"/>
          </p:cNvSpPr>
          <p:nvPr>
            <p:ph type="sldNum" sz="quarter" idx="12"/>
          </p:nvPr>
        </p:nvSpPr>
        <p:spPr>
          <a:xfrm>
            <a:off x="0" y="1272222"/>
            <a:ext cx="533400" cy="244476"/>
          </a:xfrm>
        </p:spPr>
        <p:txBody>
          <a:bodyPr>
            <a:normAutofit fontScale="85000" lnSpcReduction="20000"/>
          </a:bodyPr>
          <a:lstStyle/>
          <a:p>
            <a:fld id="{7B87BE86-E4A9-4175-8BD1-4F0D9A91C457}" type="slidenum">
              <a:rPr lang="en-US" smtClean="0"/>
              <a:pPr/>
              <a:t>34</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818801419"/>
              </p:ext>
            </p:extLst>
          </p:nvPr>
        </p:nvGraphicFramePr>
        <p:xfrm>
          <a:off x="4800600" y="4963160"/>
          <a:ext cx="3200400" cy="370840"/>
        </p:xfrm>
        <a:graphic>
          <a:graphicData uri="http://schemas.openxmlformats.org/drawingml/2006/table">
            <a:tbl>
              <a:tblPr firstRow="1" bandRow="1">
                <a:tableStyleId>{5C22544A-7EE6-4342-B048-85BDC9FD1C3A}</a:tableStyleId>
              </a:tblPr>
              <a:tblGrid>
                <a:gridCol w="1371599"/>
                <a:gridCol w="1828801"/>
              </a:tblGrid>
              <a:tr h="370840">
                <a:tc>
                  <a:txBody>
                    <a:bodyPr/>
                    <a:lstStyle/>
                    <a:p>
                      <a:r>
                        <a:rPr lang="en-US" sz="1600" b="0" dirty="0" smtClean="0">
                          <a:solidFill>
                            <a:schemeClr val="tx1"/>
                          </a:solidFill>
                          <a:latin typeface="Times New Roman" pitchFamily="18" charset="0"/>
                          <a:cs typeface="Times New Roman" pitchFamily="18" charset="0"/>
                        </a:rPr>
                        <a:t>Substream_</a:t>
                      </a:r>
                      <a:r>
                        <a:rPr lang="en-US" sz="1200" b="0" dirty="0" smtClean="0">
                          <a:solidFill>
                            <a:schemeClr val="tx1"/>
                          </a:solidFill>
                          <a:latin typeface="Times New Roman" pitchFamily="18" charset="0"/>
                          <a:cs typeface="Times New Roman" pitchFamily="18" charset="0"/>
                        </a:rPr>
                        <a:t>1</a:t>
                      </a:r>
                      <a:endParaRPr lang="en-US" sz="1600" b="0" dirty="0">
                        <a:solidFill>
                          <a:schemeClr val="tx1"/>
                        </a:solidFill>
                        <a:latin typeface="Times New Roman" pitchFamily="18" charset="0"/>
                        <a:cs typeface="Times New Roman" pitchFamily="18" charset="0"/>
                      </a:endParaRPr>
                    </a:p>
                  </a:txBody>
                  <a:tcPr/>
                </a:tc>
                <a:tc>
                  <a:txBody>
                    <a:bodyPr/>
                    <a:lstStyle/>
                    <a:p>
                      <a:pPr algn="ctr"/>
                      <a:r>
                        <a:rPr lang="en-US" sz="1600" b="0" dirty="0" smtClean="0">
                          <a:solidFill>
                            <a:schemeClr val="tx1"/>
                          </a:solidFill>
                          <a:latin typeface="Times New Roman" pitchFamily="18" charset="0"/>
                          <a:cs typeface="Times New Roman" pitchFamily="18" charset="0"/>
                        </a:rPr>
                        <a:t>Resolution_</a:t>
                      </a:r>
                      <a:r>
                        <a:rPr lang="en-US" sz="1200" b="0" dirty="0" smtClean="0">
                          <a:solidFill>
                            <a:schemeClr val="tx1"/>
                          </a:solidFill>
                          <a:latin typeface="Times New Roman" pitchFamily="18" charset="0"/>
                          <a:cs typeface="Times New Roman" pitchFamily="18" charset="0"/>
                        </a:rPr>
                        <a:t>1</a:t>
                      </a:r>
                      <a:endParaRPr lang="en-US" sz="1600" b="0" dirty="0">
                        <a:solidFill>
                          <a:schemeClr val="tx1"/>
                        </a:solidFill>
                        <a:latin typeface="Times New Roman" pitchFamily="18" charset="0"/>
                        <a:cs typeface="Times New Roman" pitchFamily="18" charset="0"/>
                      </a:endParaRPr>
                    </a:p>
                  </a:txBody>
                  <a:tcPr>
                    <a:solidFill>
                      <a:schemeClr val="tx2">
                        <a:lumMod val="40000"/>
                        <a:lumOff val="60000"/>
                      </a:schemeClr>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694135654"/>
              </p:ext>
            </p:extLst>
          </p:nvPr>
        </p:nvGraphicFramePr>
        <p:xfrm>
          <a:off x="4800600" y="5430520"/>
          <a:ext cx="3200400" cy="370840"/>
        </p:xfrm>
        <a:graphic>
          <a:graphicData uri="http://schemas.openxmlformats.org/drawingml/2006/table">
            <a:tbl>
              <a:tblPr firstRow="1" bandRow="1">
                <a:tableStyleId>{5C22544A-7EE6-4342-B048-85BDC9FD1C3A}</a:tableStyleId>
              </a:tblPr>
              <a:tblGrid>
                <a:gridCol w="1371599"/>
                <a:gridCol w="1828801"/>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0" kern="1200" dirty="0" smtClean="0">
                          <a:solidFill>
                            <a:schemeClr val="tx1"/>
                          </a:solidFill>
                          <a:latin typeface="Times New Roman" pitchFamily="18" charset="0"/>
                          <a:ea typeface="+mn-ea"/>
                          <a:cs typeface="Times New Roman" pitchFamily="18" charset="0"/>
                        </a:rPr>
                        <a:t>Substream_</a:t>
                      </a:r>
                      <a:r>
                        <a:rPr kumimoji="0" lang="en-US" sz="1200" b="0" kern="1200" dirty="0" smtClean="0">
                          <a:solidFill>
                            <a:schemeClr val="tx1"/>
                          </a:solidFill>
                          <a:latin typeface="Times New Roman" pitchFamily="18" charset="0"/>
                          <a:ea typeface="+mn-ea"/>
                          <a:cs typeface="Times New Roman" pitchFamily="18" charset="0"/>
                        </a:rPr>
                        <a:t>2</a:t>
                      </a:r>
                      <a:endParaRPr kumimoji="0" lang="en-US" sz="1600" b="0" kern="1200" dirty="0" smtClean="0">
                        <a:solidFill>
                          <a:schemeClr val="tx1"/>
                        </a:solidFill>
                        <a:latin typeface="Times New Roman" pitchFamily="18" charset="0"/>
                        <a:ea typeface="+mn-ea"/>
                        <a:cs typeface="Times New Roman" pitchFamily="18" charset="0"/>
                      </a:endParaRPr>
                    </a:p>
                  </a:txBody>
                  <a:tcPr/>
                </a:tc>
                <a:tc>
                  <a:txBody>
                    <a:bodyPr/>
                    <a:lstStyle/>
                    <a:p>
                      <a:pPr algn="ctr"/>
                      <a:r>
                        <a:rPr kumimoji="0" lang="en-US" sz="1600" b="0" kern="1200" dirty="0" smtClean="0">
                          <a:solidFill>
                            <a:schemeClr val="tx1"/>
                          </a:solidFill>
                          <a:latin typeface="Times New Roman" pitchFamily="18" charset="0"/>
                          <a:ea typeface="+mn-ea"/>
                          <a:cs typeface="Times New Roman" pitchFamily="18" charset="0"/>
                        </a:rPr>
                        <a:t>Resolution _</a:t>
                      </a:r>
                      <a:r>
                        <a:rPr kumimoji="0" lang="en-US" sz="1200" b="0" kern="1200" dirty="0" smtClean="0">
                          <a:solidFill>
                            <a:schemeClr val="tx1"/>
                          </a:solidFill>
                          <a:latin typeface="Times New Roman" pitchFamily="18" charset="0"/>
                          <a:ea typeface="+mn-ea"/>
                          <a:cs typeface="Times New Roman" pitchFamily="18" charset="0"/>
                        </a:rPr>
                        <a:t>2</a:t>
                      </a:r>
                      <a:endParaRPr kumimoji="0" lang="en-US" sz="1600" b="0" kern="1200" dirty="0" smtClean="0">
                        <a:solidFill>
                          <a:schemeClr val="tx1"/>
                        </a:solidFill>
                        <a:latin typeface="Times New Roman" pitchFamily="18" charset="0"/>
                        <a:ea typeface="+mn-ea"/>
                        <a:cs typeface="Times New Roman" pitchFamily="18" charset="0"/>
                      </a:endParaRPr>
                    </a:p>
                  </a:txBody>
                  <a:tcPr>
                    <a:solidFill>
                      <a:schemeClr val="tx2">
                        <a:lumMod val="40000"/>
                        <a:lumOff val="60000"/>
                      </a:scheme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384848568"/>
              </p:ext>
            </p:extLst>
          </p:nvPr>
        </p:nvGraphicFramePr>
        <p:xfrm>
          <a:off x="4800600" y="6029960"/>
          <a:ext cx="3200400" cy="370840"/>
        </p:xfrm>
        <a:graphic>
          <a:graphicData uri="http://schemas.openxmlformats.org/drawingml/2006/table">
            <a:tbl>
              <a:tblPr firstRow="1" bandRow="1">
                <a:tableStyleId>{5C22544A-7EE6-4342-B048-85BDC9FD1C3A}</a:tableStyleId>
              </a:tblPr>
              <a:tblGrid>
                <a:gridCol w="1371599"/>
                <a:gridCol w="1828801"/>
              </a:tblGrid>
              <a:tr h="370840">
                <a:tc>
                  <a:txBody>
                    <a:bodyPr/>
                    <a:lstStyle/>
                    <a:p>
                      <a:r>
                        <a:rPr kumimoji="0" lang="en-US" sz="1600" b="0" kern="1200" dirty="0" err="1" smtClean="0">
                          <a:solidFill>
                            <a:schemeClr val="tx1"/>
                          </a:solidFill>
                          <a:latin typeface="Times New Roman" pitchFamily="18" charset="0"/>
                          <a:ea typeface="+mn-ea"/>
                          <a:cs typeface="Times New Roman" pitchFamily="18" charset="0"/>
                        </a:rPr>
                        <a:t>Substream_</a:t>
                      </a:r>
                      <a:r>
                        <a:rPr kumimoji="0" lang="en-US" sz="1050" b="0" kern="1200" dirty="0" err="1" smtClean="0">
                          <a:solidFill>
                            <a:schemeClr val="tx1"/>
                          </a:solidFill>
                          <a:latin typeface="Times New Roman" pitchFamily="18" charset="0"/>
                          <a:ea typeface="+mn-ea"/>
                          <a:cs typeface="Times New Roman" pitchFamily="18" charset="0"/>
                        </a:rPr>
                        <a:t>N</a:t>
                      </a:r>
                      <a:endParaRPr kumimoji="0" lang="en-US" sz="1600" b="0" kern="1200" dirty="0" smtClean="0">
                        <a:solidFill>
                          <a:schemeClr val="tx1"/>
                        </a:solidFill>
                        <a:latin typeface="Times New Roman" pitchFamily="18" charset="0"/>
                        <a:ea typeface="+mn-ea"/>
                        <a:cs typeface="Times New Roman" pitchFamily="18" charset="0"/>
                      </a:endParaRPr>
                    </a:p>
                  </a:txBody>
                  <a:tcPr/>
                </a:tc>
                <a:tc>
                  <a:txBody>
                    <a:bodyPr/>
                    <a:lstStyle/>
                    <a:p>
                      <a:pPr marL="0" algn="ctr" rtl="0" eaLnBrk="1" latinLnBrk="0" hangingPunct="1"/>
                      <a:r>
                        <a:rPr kumimoji="0" lang="en-US" sz="1600" b="0" kern="1200" dirty="0" smtClean="0">
                          <a:solidFill>
                            <a:schemeClr val="tx1"/>
                          </a:solidFill>
                          <a:latin typeface="Times New Roman" pitchFamily="18" charset="0"/>
                          <a:ea typeface="+mn-ea"/>
                          <a:cs typeface="Times New Roman" pitchFamily="18" charset="0"/>
                        </a:rPr>
                        <a:t>Resolution _</a:t>
                      </a:r>
                      <a:r>
                        <a:rPr kumimoji="0" lang="en-US" sz="1200" b="0" kern="1200" dirty="0" smtClean="0">
                          <a:solidFill>
                            <a:schemeClr val="tx1"/>
                          </a:solidFill>
                          <a:latin typeface="Times New Roman" pitchFamily="18" charset="0"/>
                          <a:ea typeface="+mn-ea"/>
                          <a:cs typeface="Times New Roman" pitchFamily="18" charset="0"/>
                        </a:rPr>
                        <a:t>N</a:t>
                      </a:r>
                      <a:endParaRPr kumimoji="0" lang="en-US" sz="1600" b="0" kern="1200" dirty="0" smtClean="0">
                        <a:solidFill>
                          <a:schemeClr val="tx1"/>
                        </a:solidFill>
                        <a:latin typeface="Times New Roman" pitchFamily="18" charset="0"/>
                        <a:ea typeface="+mn-ea"/>
                        <a:cs typeface="Times New Roman" pitchFamily="18" charset="0"/>
                      </a:endParaRPr>
                    </a:p>
                  </a:txBody>
                  <a:tcPr>
                    <a:solidFill>
                      <a:schemeClr val="tx2">
                        <a:lumMod val="40000"/>
                        <a:lumOff val="60000"/>
                      </a:schemeClr>
                    </a:solidFill>
                  </a:tcPr>
                </a:tc>
              </a:tr>
            </a:tbl>
          </a:graphicData>
        </a:graphic>
      </p:graphicFrame>
      <p:sp>
        <p:nvSpPr>
          <p:cNvPr id="12" name="Content Placeholder 2"/>
          <p:cNvSpPr txBox="1">
            <a:spLocks/>
          </p:cNvSpPr>
          <p:nvPr/>
        </p:nvSpPr>
        <p:spPr>
          <a:xfrm>
            <a:off x="4229004" y="2505425"/>
            <a:ext cx="4114800" cy="1761672"/>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spcBef>
                <a:spcPts val="600"/>
              </a:spcBef>
            </a:pPr>
            <a:r>
              <a:rPr lang="en-US" sz="2400" dirty="0" smtClean="0">
                <a:latin typeface="Times New Roman" pitchFamily="18" charset="0"/>
                <a:cs typeface="Times New Roman" pitchFamily="18" charset="0"/>
              </a:rPr>
              <a:t>Multiple Description Coding (MDC)</a:t>
            </a:r>
          </a:p>
          <a:p>
            <a:pPr lvl="1">
              <a:spcBef>
                <a:spcPts val="600"/>
              </a:spcBef>
            </a:pPr>
            <a:r>
              <a:rPr lang="en-US" sz="2000" dirty="0" smtClean="0">
                <a:latin typeface="Times New Roman" pitchFamily="18" charset="0"/>
                <a:cs typeface="Times New Roman" pitchFamily="18" charset="0"/>
              </a:rPr>
              <a:t>Multiple independent video </a:t>
            </a:r>
            <a:r>
              <a:rPr lang="en-US" sz="2000" dirty="0" err="1" smtClean="0">
                <a:latin typeface="Times New Roman" pitchFamily="18" charset="0"/>
                <a:cs typeface="Times New Roman" pitchFamily="18" charset="0"/>
              </a:rPr>
              <a:t>substreams</a:t>
            </a:r>
            <a:endParaRPr lang="en-US" sz="2000" dirty="0" smtClean="0">
              <a:latin typeface="Times New Roman" pitchFamily="18" charset="0"/>
              <a:cs typeface="Times New Roman" pitchFamily="18" charset="0"/>
            </a:endParaRPr>
          </a:p>
          <a:p>
            <a:pPr lvl="1">
              <a:spcBef>
                <a:spcPts val="600"/>
              </a:spcBef>
            </a:pPr>
            <a:r>
              <a:rPr lang="en-US" sz="2000" dirty="0" smtClean="0">
                <a:latin typeface="Times New Roman" pitchFamily="18" charset="0"/>
                <a:cs typeface="Times New Roman" pitchFamily="18" charset="0"/>
              </a:rPr>
              <a:t>Receiving more </a:t>
            </a:r>
            <a:r>
              <a:rPr lang="en-US" sz="2000" dirty="0" err="1" smtClean="0">
                <a:latin typeface="Times New Roman" pitchFamily="18" charset="0"/>
                <a:cs typeface="Times New Roman" pitchFamily="18" charset="0"/>
              </a:rPr>
              <a:t>substreams</a:t>
            </a:r>
            <a:r>
              <a:rPr lang="en-US" sz="2000" dirty="0" smtClean="0">
                <a:latin typeface="Times New Roman" pitchFamily="18" charset="0"/>
                <a:cs typeface="Times New Roman" pitchFamily="18" charset="0"/>
              </a:rPr>
              <a:t> increases the video quality</a:t>
            </a:r>
            <a:endParaRPr lang="en-US" sz="2400" dirty="0"/>
          </a:p>
        </p:txBody>
      </p:sp>
      <p:sp>
        <p:nvSpPr>
          <p:cNvPr id="14" name="Content Placeholder 2"/>
          <p:cNvSpPr txBox="1">
            <a:spLocks/>
          </p:cNvSpPr>
          <p:nvPr/>
        </p:nvSpPr>
        <p:spPr>
          <a:xfrm>
            <a:off x="312057" y="2514600"/>
            <a:ext cx="3962400" cy="17526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spcBef>
                <a:spcPts val="600"/>
              </a:spcBef>
            </a:pPr>
            <a:r>
              <a:rPr lang="en-US" sz="2400" dirty="0" smtClean="0">
                <a:latin typeface="Times New Roman" pitchFamily="18" charset="0"/>
                <a:cs typeface="Times New Roman" pitchFamily="18" charset="0"/>
              </a:rPr>
              <a:t>Multi-Layer Coding </a:t>
            </a:r>
          </a:p>
          <a:p>
            <a:pPr marL="0" indent="0">
              <a:spcBef>
                <a:spcPts val="600"/>
              </a:spcBef>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(Multi-resolution)</a:t>
            </a:r>
          </a:p>
          <a:p>
            <a:pPr lvl="1">
              <a:spcBef>
                <a:spcPts val="600"/>
              </a:spcBef>
            </a:pPr>
            <a:r>
              <a:rPr lang="en-US" sz="2000" dirty="0" smtClean="0">
                <a:latin typeface="Times New Roman" pitchFamily="18" charset="0"/>
                <a:cs typeface="Times New Roman" pitchFamily="18" charset="0"/>
              </a:rPr>
              <a:t>Base layer</a:t>
            </a:r>
          </a:p>
          <a:p>
            <a:pPr lvl="1">
              <a:spcBef>
                <a:spcPts val="600"/>
              </a:spcBef>
            </a:pPr>
            <a:r>
              <a:rPr lang="en-US" sz="2000" dirty="0" smtClean="0">
                <a:latin typeface="Times New Roman" pitchFamily="18" charset="0"/>
                <a:cs typeface="Times New Roman" pitchFamily="18" charset="0"/>
              </a:rPr>
              <a:t>Enhancement layers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2339" y="2371690"/>
            <a:ext cx="2559661" cy="1819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Setting and Objective</a:t>
            </a:r>
            <a:endParaRPr lang="en-US" dirty="0">
              <a:latin typeface="Times New Roman" pitchFamily="18" charset="0"/>
              <a:cs typeface="Times New Roman" pitchFamily="18" charset="0"/>
            </a:endParaRPr>
          </a:p>
        </p:txBody>
      </p:sp>
      <p:sp>
        <p:nvSpPr>
          <p:cNvPr id="10" name="Content Placeholder 2"/>
          <p:cNvSpPr>
            <a:spLocks noGrp="1"/>
          </p:cNvSpPr>
          <p:nvPr>
            <p:ph sz="quarter" idx="1"/>
          </p:nvPr>
        </p:nvSpPr>
        <p:spPr>
          <a:xfrm>
            <a:off x="381000" y="1880466"/>
            <a:ext cx="5562600" cy="4748934"/>
          </a:xfrm>
        </p:spPr>
        <p:txBody>
          <a:bodyPr>
            <a:normAutofit/>
          </a:bodyPr>
          <a:lstStyle/>
          <a:p>
            <a:pPr>
              <a:spcBef>
                <a:spcPts val="1200"/>
              </a:spcBef>
            </a:pPr>
            <a:r>
              <a:rPr lang="en-US" sz="2400" dirty="0" smtClean="0">
                <a:latin typeface="Times New Roman" pitchFamily="18" charset="0"/>
                <a:cs typeface="Times New Roman" pitchFamily="18" charset="0"/>
              </a:rPr>
              <a:t>One-hop </a:t>
            </a:r>
            <a:r>
              <a:rPr lang="en-US" sz="2400" dirty="0" err="1" smtClean="0">
                <a:latin typeface="Times New Roman" pitchFamily="18" charset="0"/>
                <a:cs typeface="Times New Roman" pitchFamily="18" charset="0"/>
              </a:rPr>
              <a:t>WiFi</a:t>
            </a:r>
            <a:r>
              <a:rPr lang="en-US" sz="2400" dirty="0" smtClean="0">
                <a:latin typeface="Times New Roman" pitchFamily="18" charset="0"/>
                <a:cs typeface="Times New Roman" pitchFamily="18" charset="0"/>
              </a:rPr>
              <a:t> networks</a:t>
            </a:r>
          </a:p>
          <a:p>
            <a:pPr>
              <a:spcBef>
                <a:spcPts val="1200"/>
              </a:spcBef>
            </a:pPr>
            <a:r>
              <a:rPr lang="en-US" sz="2400" dirty="0" smtClean="0">
                <a:latin typeface="Times New Roman" pitchFamily="18" charset="0"/>
                <a:cs typeface="Times New Roman" pitchFamily="18" charset="0"/>
              </a:rPr>
              <a:t>Video stream: sequence of packets</a:t>
            </a:r>
          </a:p>
          <a:p>
            <a:pPr>
              <a:spcBef>
                <a:spcPts val="1200"/>
              </a:spcBef>
            </a:pPr>
            <a:r>
              <a:rPr lang="en-US" sz="2400" dirty="0" smtClean="0">
                <a:latin typeface="Times New Roman" pitchFamily="18" charset="0"/>
                <a:cs typeface="Times New Roman" pitchFamily="18" charset="0"/>
              </a:rPr>
              <a:t>Packet deadline: </a:t>
            </a:r>
            <a:r>
              <a:rPr lang="en-US" sz="2400" i="1" dirty="0" smtClean="0">
                <a:latin typeface="Times New Roman" pitchFamily="18" charset="0"/>
                <a:cs typeface="Times New Roman" pitchFamily="18" charset="0"/>
              </a:rPr>
              <a:t>X</a:t>
            </a:r>
            <a:r>
              <a:rPr lang="en-US" sz="2400" dirty="0" smtClean="0">
                <a:latin typeface="Times New Roman" pitchFamily="18" charset="0"/>
                <a:cs typeface="Times New Roman" pitchFamily="18" charset="0"/>
              </a:rPr>
              <a:t> transmissions</a:t>
            </a:r>
          </a:p>
          <a:p>
            <a:pPr>
              <a:spcBef>
                <a:spcPts val="1200"/>
              </a:spcBef>
            </a:pPr>
            <a:r>
              <a:rPr lang="en-US" sz="2400" dirty="0" smtClean="0">
                <a:latin typeface="Times New Roman" pitchFamily="18" charset="0"/>
                <a:cs typeface="Times New Roman" pitchFamily="18" charset="0"/>
              </a:rPr>
              <a:t>Layered streams : </a:t>
            </a:r>
            <a:r>
              <a:rPr lang="en-US" sz="2400" i="1" dirty="0" smtClean="0">
                <a:latin typeface="Times New Roman" pitchFamily="18" charset="0"/>
                <a:cs typeface="Times New Roman" pitchFamily="18" charset="0"/>
              </a:rPr>
              <a:t>L</a:t>
            </a:r>
            <a:r>
              <a:rPr lang="en-US" sz="2400" dirty="0" smtClean="0">
                <a:latin typeface="Times New Roman" pitchFamily="18" charset="0"/>
                <a:cs typeface="Times New Roman" pitchFamily="18" charset="0"/>
              </a:rPr>
              <a:t> layers</a:t>
            </a:r>
          </a:p>
          <a:p>
            <a:pPr>
              <a:spcBef>
                <a:spcPts val="1200"/>
              </a:spcBef>
            </a:pPr>
            <a:r>
              <a:rPr lang="en-US" sz="2400" dirty="0" smtClean="0">
                <a:latin typeface="Times New Roman" pitchFamily="18" charset="0"/>
                <a:cs typeface="Times New Roman" pitchFamily="18" charset="0"/>
              </a:rPr>
              <a:t>Objective: </a:t>
            </a:r>
            <a:r>
              <a:rPr lang="en-US" sz="20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maximizing throughput  in terms of the total number of received layers by the users</a:t>
            </a:r>
          </a:p>
          <a:p>
            <a:pPr>
              <a:spcBef>
                <a:spcPts val="1200"/>
              </a:spcBef>
            </a:pPr>
            <a:r>
              <a:rPr lang="en-US" sz="2400" dirty="0" smtClean="0">
                <a:latin typeface="Times New Roman" pitchFamily="18" charset="0"/>
                <a:cs typeface="Times New Roman" pitchFamily="18" charset="0"/>
              </a:rPr>
              <a:t>Intra-layer coding: linear coding</a:t>
            </a:r>
          </a:p>
          <a:p>
            <a:pPr>
              <a:spcBef>
                <a:spcPts val="1200"/>
              </a:spcBef>
            </a:pPr>
            <a:r>
              <a:rPr lang="en-US" sz="2400" dirty="0" smtClean="0">
                <a:latin typeface="Times New Roman" pitchFamily="18" charset="0"/>
                <a:cs typeface="Times New Roman" pitchFamily="18" charset="0"/>
              </a:rPr>
              <a:t>Inter-layer coding: triangular coding</a:t>
            </a:r>
            <a:r>
              <a:rPr lang="en-US" sz="2100" dirty="0" smtClean="0">
                <a:latin typeface="Times New Roman" pitchFamily="18" charset="0"/>
                <a:cs typeface="Times New Roman" pitchFamily="18" charset="0"/>
              </a:rPr>
              <a:t> </a:t>
            </a:r>
          </a:p>
          <a:p>
            <a:pPr lvl="1">
              <a:spcBef>
                <a:spcPts val="1200"/>
              </a:spcBef>
            </a:pPr>
            <a:endParaRPr lang="en-US" sz="2400" dirty="0" smtClean="0">
              <a:latin typeface="Times New Roman" pitchFamily="18" charset="0"/>
              <a:cs typeface="Times New Roman" pitchFamily="18" charset="0"/>
            </a:endParaRPr>
          </a:p>
          <a:p>
            <a:pPr lvl="1">
              <a:spcBef>
                <a:spcPts val="1200"/>
              </a:spcBef>
            </a:pPr>
            <a:endParaRPr lang="en-US" sz="2400" dirty="0" smtClean="0">
              <a:latin typeface="Times New Roman" pitchFamily="18" charset="0"/>
              <a:cs typeface="Times New Roman" pitchFamily="18" charset="0"/>
            </a:endParaRPr>
          </a:p>
          <a:p>
            <a:pPr>
              <a:spcBef>
                <a:spcPts val="1200"/>
              </a:spcBef>
            </a:pPr>
            <a:endParaRPr lang="en-US" sz="3200" dirty="0" smtClean="0"/>
          </a:p>
          <a:p>
            <a:pPr lvl="1">
              <a:spcBef>
                <a:spcPts val="1200"/>
              </a:spcBef>
            </a:pPr>
            <a:endParaRPr lang="en-US" sz="3200" dirty="0" smtClean="0">
              <a:latin typeface="Times New Roman" pitchFamily="18" charset="0"/>
              <a:cs typeface="Times New Roman" pitchFamily="18" charset="0"/>
            </a:endParaRPr>
          </a:p>
          <a:p>
            <a:pPr>
              <a:spcBef>
                <a:spcPts val="1200"/>
              </a:spcBef>
            </a:pPr>
            <a:endParaRPr lang="en-US" sz="3200" dirty="0"/>
          </a:p>
        </p:txBody>
      </p:sp>
      <p:sp>
        <p:nvSpPr>
          <p:cNvPr id="6" name="Slide Number Placeholder 3"/>
          <p:cNvSpPr>
            <a:spLocks noGrp="1"/>
          </p:cNvSpPr>
          <p:nvPr>
            <p:ph type="sldNum" sz="quarter" idx="12"/>
          </p:nvPr>
        </p:nvSpPr>
        <p:spPr>
          <a:xfrm>
            <a:off x="0" y="1272222"/>
            <a:ext cx="533400" cy="244476"/>
          </a:xfrm>
        </p:spPr>
        <p:txBody>
          <a:bodyPr>
            <a:normAutofit fontScale="85000" lnSpcReduction="20000"/>
          </a:bodyPr>
          <a:lstStyle/>
          <a:p>
            <a:fld id="{7B87BE86-E4A9-4175-8BD1-4F0D9A91C457}" type="slidenum">
              <a:rPr lang="en-US" smtClean="0"/>
              <a:pPr/>
              <a:t>35</a:t>
            </a:fld>
            <a:endParaRPr lang="en-US" dirty="0"/>
          </a:p>
        </p:txBody>
      </p:sp>
      <p:sp>
        <p:nvSpPr>
          <p:cNvPr id="7" name="Rectangle 6"/>
          <p:cNvSpPr/>
          <p:nvPr/>
        </p:nvSpPr>
        <p:spPr>
          <a:xfrm>
            <a:off x="5867400" y="4267200"/>
            <a:ext cx="2688557" cy="400110"/>
          </a:xfrm>
          <a:prstGeom prst="rect">
            <a:avLst/>
          </a:prstGeom>
        </p:spPr>
        <p:txBody>
          <a:bodyPr wrap="none">
            <a:spAutoFit/>
          </a:bodyPr>
          <a:lstStyle/>
          <a:p>
            <a:pPr>
              <a:spcBef>
                <a:spcPts val="1200"/>
              </a:spcBef>
            </a:pPr>
            <a:r>
              <a:rPr lang="en-US" sz="2000" dirty="0" err="1" smtClean="0">
                <a:latin typeface="Times New Roman" pitchFamily="18" charset="0"/>
                <a:cs typeface="Times New Roman" pitchFamily="18" charset="0"/>
              </a:rPr>
              <a:t>Lossy</a:t>
            </a:r>
            <a:r>
              <a:rPr lang="en-US" sz="2000" dirty="0" smtClean="0">
                <a:latin typeface="Times New Roman" pitchFamily="18" charset="0"/>
                <a:cs typeface="Times New Roman" pitchFamily="18" charset="0"/>
              </a:rPr>
              <a:t> Bernoulli channel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Inter-Layer Coding Strategies</a:t>
            </a:r>
            <a:endParaRPr lang="en-US" dirty="0">
              <a:latin typeface="Times New Roman" pitchFamily="18" charset="0"/>
              <a:cs typeface="Times New Roman" pitchFamily="18" charset="0"/>
            </a:endParaRPr>
          </a:p>
        </p:txBody>
      </p:sp>
      <p:sp>
        <p:nvSpPr>
          <p:cNvPr id="10" name="Content Placeholder 2"/>
          <p:cNvSpPr>
            <a:spLocks noGrp="1"/>
          </p:cNvSpPr>
          <p:nvPr>
            <p:ph sz="quarter" idx="1"/>
          </p:nvPr>
        </p:nvSpPr>
        <p:spPr>
          <a:xfrm>
            <a:off x="457200" y="1828800"/>
            <a:ext cx="3810000" cy="4191000"/>
          </a:xfrm>
        </p:spPr>
        <p:txBody>
          <a:bodyPr>
            <a:normAutofit/>
          </a:bodyPr>
          <a:lstStyle/>
          <a:p>
            <a:pPr>
              <a:spcBef>
                <a:spcPts val="1200"/>
              </a:spcBef>
            </a:pPr>
            <a:r>
              <a:rPr lang="en-US" sz="2400" dirty="0" smtClean="0">
                <a:latin typeface="Times New Roman" pitchFamily="18" charset="0"/>
                <a:cs typeface="Times New Roman" pitchFamily="18" charset="0"/>
              </a:rPr>
              <a:t>Random linear network coding (RLNC)</a:t>
            </a:r>
            <a:endParaRPr lang="en-US" sz="2100" dirty="0" smtClean="0">
              <a:latin typeface="Times New Roman" pitchFamily="18" charset="0"/>
              <a:cs typeface="Times New Roman" pitchFamily="18" charset="0"/>
            </a:endParaRPr>
          </a:p>
          <a:p>
            <a:pPr>
              <a:spcBef>
                <a:spcPts val="1200"/>
              </a:spcBef>
            </a:pPr>
            <a:endParaRPr lang="en-US" sz="2400" dirty="0" smtClean="0">
              <a:latin typeface="Times New Roman" pitchFamily="18" charset="0"/>
              <a:cs typeface="Times New Roman" pitchFamily="18" charset="0"/>
            </a:endParaRPr>
          </a:p>
          <a:p>
            <a:pPr lvl="1">
              <a:spcBef>
                <a:spcPts val="1200"/>
              </a:spcBef>
            </a:pPr>
            <a:endParaRPr lang="en-US" sz="2400" dirty="0" smtClean="0">
              <a:latin typeface="Times New Roman" pitchFamily="18" charset="0"/>
              <a:cs typeface="Times New Roman" pitchFamily="18" charset="0"/>
            </a:endParaRPr>
          </a:p>
          <a:p>
            <a:pPr>
              <a:spcBef>
                <a:spcPts val="1200"/>
              </a:spcBef>
            </a:pPr>
            <a:endParaRPr lang="en-US" sz="2400" dirty="0">
              <a:latin typeface="Times New Roman" pitchFamily="18" charset="0"/>
              <a:cs typeface="Times New Roman" pitchFamily="18" charset="0"/>
            </a:endParaRPr>
          </a:p>
        </p:txBody>
      </p:sp>
      <p:graphicFrame>
        <p:nvGraphicFramePr>
          <p:cNvPr id="2050" name="Object 2"/>
          <p:cNvGraphicFramePr>
            <a:graphicFrameLocks noChangeAspect="1"/>
          </p:cNvGraphicFramePr>
          <p:nvPr/>
        </p:nvGraphicFramePr>
        <p:xfrm>
          <a:off x="990600" y="2971800"/>
          <a:ext cx="2070100" cy="457200"/>
        </p:xfrm>
        <a:graphic>
          <a:graphicData uri="http://schemas.openxmlformats.org/presentationml/2006/ole">
            <mc:AlternateContent xmlns:mc="http://schemas.openxmlformats.org/markup-compatibility/2006">
              <mc:Choice xmlns:v="urn:schemas-microsoft-com:vml" Requires="v">
                <p:oleObj spid="_x0000_s27867" name="Equation" r:id="rId4" imgW="1091726" imgH="241195" progId="Equation.3">
                  <p:embed/>
                </p:oleObj>
              </mc:Choice>
              <mc:Fallback>
                <p:oleObj name="Equation" r:id="rId4" imgW="1091726" imgH="241195" progId="Equation.3">
                  <p:embed/>
                  <p:pic>
                    <p:nvPicPr>
                      <p:cNvPr id="0" name="Picture 22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971800"/>
                        <a:ext cx="20701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3"/>
          <p:cNvGraphicFramePr>
            <a:graphicFrameLocks noChangeAspect="1"/>
          </p:cNvGraphicFramePr>
          <p:nvPr/>
        </p:nvGraphicFramePr>
        <p:xfrm>
          <a:off x="990600" y="3429000"/>
          <a:ext cx="2057400" cy="457200"/>
        </p:xfrm>
        <a:graphic>
          <a:graphicData uri="http://schemas.openxmlformats.org/presentationml/2006/ole">
            <mc:AlternateContent xmlns:mc="http://schemas.openxmlformats.org/markup-compatibility/2006">
              <mc:Choice xmlns:v="urn:schemas-microsoft-com:vml" Requires="v">
                <p:oleObj spid="_x0000_s27868" name="Equation" r:id="rId6" imgW="1143000" imgH="241300" progId="Equation.3">
                  <p:embed/>
                </p:oleObj>
              </mc:Choice>
              <mc:Fallback>
                <p:oleObj name="Equation" r:id="rId6" imgW="1143000" imgH="241300" progId="Equation.3">
                  <p:embed/>
                  <p:pic>
                    <p:nvPicPr>
                      <p:cNvPr id="0" name="Picture 22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3429000"/>
                        <a:ext cx="20574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4"/>
          <p:cNvGraphicFramePr>
            <a:graphicFrameLocks noChangeAspect="1"/>
          </p:cNvGraphicFramePr>
          <p:nvPr/>
        </p:nvGraphicFramePr>
        <p:xfrm>
          <a:off x="1001713" y="3886200"/>
          <a:ext cx="2035175" cy="457200"/>
        </p:xfrm>
        <a:graphic>
          <a:graphicData uri="http://schemas.openxmlformats.org/presentationml/2006/ole">
            <mc:AlternateContent xmlns:mc="http://schemas.openxmlformats.org/markup-compatibility/2006">
              <mc:Choice xmlns:v="urn:schemas-microsoft-com:vml" Requires="v">
                <p:oleObj spid="_x0000_s27869" name="Equation" r:id="rId8" imgW="1129810" imgH="241195" progId="Equation.3">
                  <p:embed/>
                </p:oleObj>
              </mc:Choice>
              <mc:Fallback>
                <p:oleObj name="Equation" r:id="rId8" imgW="1129810" imgH="241195" progId="Equation.3">
                  <p:embed/>
                  <p:pic>
                    <p:nvPicPr>
                      <p:cNvPr id="0" name="Picture 226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1713" y="3886200"/>
                        <a:ext cx="20351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6" name="Object 8"/>
          <p:cNvGraphicFramePr>
            <a:graphicFrameLocks noChangeAspect="1"/>
          </p:cNvGraphicFramePr>
          <p:nvPr/>
        </p:nvGraphicFramePr>
        <p:xfrm>
          <a:off x="5181600" y="2971800"/>
          <a:ext cx="674688" cy="457200"/>
        </p:xfrm>
        <a:graphic>
          <a:graphicData uri="http://schemas.openxmlformats.org/presentationml/2006/ole">
            <mc:AlternateContent xmlns:mc="http://schemas.openxmlformats.org/markup-compatibility/2006">
              <mc:Choice xmlns:v="urn:schemas-microsoft-com:vml" Requires="v">
                <p:oleObj spid="_x0000_s27870" name="Equation" r:id="rId10" imgW="355446" imgH="241195" progId="Equation.3">
                  <p:embed/>
                </p:oleObj>
              </mc:Choice>
              <mc:Fallback>
                <p:oleObj name="Equation" r:id="rId10" imgW="355446" imgH="241195" progId="Equation.3">
                  <p:embed/>
                  <p:pic>
                    <p:nvPicPr>
                      <p:cNvPr id="0" name="Picture 226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1600" y="2971800"/>
                        <a:ext cx="67468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7" name="Object 9"/>
          <p:cNvGraphicFramePr>
            <a:graphicFrameLocks noChangeAspect="1"/>
          </p:cNvGraphicFramePr>
          <p:nvPr/>
        </p:nvGraphicFramePr>
        <p:xfrm>
          <a:off x="5181600" y="3429000"/>
          <a:ext cx="1417638" cy="457200"/>
        </p:xfrm>
        <a:graphic>
          <a:graphicData uri="http://schemas.openxmlformats.org/presentationml/2006/ole">
            <mc:AlternateContent xmlns:mc="http://schemas.openxmlformats.org/markup-compatibility/2006">
              <mc:Choice xmlns:v="urn:schemas-microsoft-com:vml" Requires="v">
                <p:oleObj spid="_x0000_s27871" name="Equation" r:id="rId12" imgW="787400" imgH="241300" progId="Equation.3">
                  <p:embed/>
                </p:oleObj>
              </mc:Choice>
              <mc:Fallback>
                <p:oleObj name="Equation" r:id="rId12" imgW="787400" imgH="241300" progId="Equation.3">
                  <p:embed/>
                  <p:pic>
                    <p:nvPicPr>
                      <p:cNvPr id="0" name="Picture 226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81600" y="3429000"/>
                        <a:ext cx="141763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8" name="Object 10"/>
          <p:cNvGraphicFramePr>
            <a:graphicFrameLocks noChangeAspect="1"/>
          </p:cNvGraphicFramePr>
          <p:nvPr/>
        </p:nvGraphicFramePr>
        <p:xfrm>
          <a:off x="5180013" y="3886200"/>
          <a:ext cx="2035175" cy="457200"/>
        </p:xfrm>
        <a:graphic>
          <a:graphicData uri="http://schemas.openxmlformats.org/presentationml/2006/ole">
            <mc:AlternateContent xmlns:mc="http://schemas.openxmlformats.org/markup-compatibility/2006">
              <mc:Choice xmlns:v="urn:schemas-microsoft-com:vml" Requires="v">
                <p:oleObj spid="_x0000_s27872" name="Equation" r:id="rId14" imgW="1129810" imgH="241195" progId="Equation.3">
                  <p:embed/>
                </p:oleObj>
              </mc:Choice>
              <mc:Fallback>
                <p:oleObj name="Equation" r:id="rId14" imgW="1129810" imgH="241195" progId="Equation.3">
                  <p:embed/>
                  <p:pic>
                    <p:nvPicPr>
                      <p:cNvPr id="0" name="Picture 226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80013" y="3886200"/>
                        <a:ext cx="20351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Slide Number Placeholder 3"/>
          <p:cNvSpPr>
            <a:spLocks noGrp="1"/>
          </p:cNvSpPr>
          <p:nvPr>
            <p:ph type="sldNum" sz="quarter" idx="12"/>
          </p:nvPr>
        </p:nvSpPr>
        <p:spPr>
          <a:xfrm>
            <a:off x="0" y="1272222"/>
            <a:ext cx="533400" cy="244476"/>
          </a:xfrm>
        </p:spPr>
        <p:txBody>
          <a:bodyPr>
            <a:normAutofit fontScale="85000" lnSpcReduction="20000"/>
          </a:bodyPr>
          <a:lstStyle/>
          <a:p>
            <a:fld id="{7B87BE86-E4A9-4175-8BD1-4F0D9A91C457}" type="slidenum">
              <a:rPr lang="en-US" smtClean="0"/>
              <a:pPr/>
              <a:t>36</a:t>
            </a:fld>
            <a:endParaRPr lang="en-US" dirty="0"/>
          </a:p>
        </p:txBody>
      </p:sp>
      <p:sp>
        <p:nvSpPr>
          <p:cNvPr id="13" name="Content Placeholder 2"/>
          <p:cNvSpPr txBox="1">
            <a:spLocks/>
          </p:cNvSpPr>
          <p:nvPr/>
        </p:nvSpPr>
        <p:spPr>
          <a:xfrm>
            <a:off x="609600" y="4724400"/>
            <a:ext cx="7093284" cy="21336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0">
              <a:spcBef>
                <a:spcPts val="600"/>
              </a:spcBef>
            </a:pPr>
            <a:r>
              <a:rPr lang="en-US" sz="2400" dirty="0">
                <a:solidFill>
                  <a:srgbClr val="0070C0"/>
                </a:solidFill>
                <a:latin typeface="Times New Roman" pitchFamily="18" charset="0"/>
                <a:cs typeface="Times New Roman" pitchFamily="18" charset="0"/>
              </a:rPr>
              <a:t>Packets in </a:t>
            </a:r>
            <a:r>
              <a:rPr lang="en-US" sz="2400" dirty="0" smtClean="0">
                <a:solidFill>
                  <a:srgbClr val="0070C0"/>
                </a:solidFill>
                <a:latin typeface="Times New Roman" pitchFamily="18" charset="0"/>
                <a:cs typeface="Times New Roman" pitchFamily="18" charset="0"/>
              </a:rPr>
              <a:t>lower </a:t>
            </a:r>
            <a:r>
              <a:rPr lang="en-US" sz="2400" dirty="0">
                <a:solidFill>
                  <a:srgbClr val="0070C0"/>
                </a:solidFill>
                <a:latin typeface="Times New Roman" pitchFamily="18" charset="0"/>
                <a:cs typeface="Times New Roman" pitchFamily="18" charset="0"/>
              </a:rPr>
              <a:t>layers </a:t>
            </a:r>
            <a:r>
              <a:rPr lang="en-US" sz="2400" dirty="0" smtClean="0">
                <a:solidFill>
                  <a:srgbClr val="0070C0"/>
                </a:solidFill>
                <a:latin typeface="Times New Roman" pitchFamily="18" charset="0"/>
                <a:cs typeface="Times New Roman" pitchFamily="18" charset="0"/>
              </a:rPr>
              <a:t>are more important</a:t>
            </a:r>
          </a:p>
          <a:p>
            <a:pPr lvl="1">
              <a:spcBef>
                <a:spcPts val="600"/>
              </a:spcBef>
            </a:pPr>
            <a:r>
              <a:rPr lang="en-US" sz="2100" dirty="0" smtClean="0">
                <a:latin typeface="Times New Roman" pitchFamily="18" charset="0"/>
                <a:cs typeface="Times New Roman" pitchFamily="18" charset="0"/>
              </a:rPr>
              <a:t>Included in more coded packets</a:t>
            </a:r>
          </a:p>
          <a:p>
            <a:pPr lvl="1">
              <a:spcBef>
                <a:spcPts val="600"/>
              </a:spcBef>
            </a:pPr>
            <a:r>
              <a:rPr lang="en-US" sz="2100" dirty="0" smtClean="0">
                <a:latin typeface="Times New Roman" pitchFamily="18" charset="0"/>
                <a:cs typeface="Times New Roman" pitchFamily="18" charset="0"/>
              </a:rPr>
              <a:t>More chance to be decoded</a:t>
            </a:r>
            <a:endParaRPr lang="en-US" sz="2100" dirty="0">
              <a:latin typeface="Times New Roman" pitchFamily="18" charset="0"/>
              <a:cs typeface="Times New Roman" pitchFamily="18" charset="0"/>
            </a:endParaRPr>
          </a:p>
        </p:txBody>
      </p:sp>
      <p:sp>
        <p:nvSpPr>
          <p:cNvPr id="14" name="Content Placeholder 2"/>
          <p:cNvSpPr txBox="1">
            <a:spLocks/>
          </p:cNvSpPr>
          <p:nvPr/>
        </p:nvSpPr>
        <p:spPr>
          <a:xfrm>
            <a:off x="4648200" y="1803400"/>
            <a:ext cx="3810000" cy="14478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spcBef>
                <a:spcPts val="600"/>
              </a:spcBef>
            </a:pPr>
            <a:r>
              <a:rPr lang="en-US" sz="2400" dirty="0">
                <a:solidFill>
                  <a:srgbClr val="0070C0"/>
                </a:solidFill>
                <a:latin typeface="Times New Roman" pitchFamily="18" charset="0"/>
                <a:cs typeface="Times New Roman" pitchFamily="18" charset="0"/>
              </a:rPr>
              <a:t>Triangular coding </a:t>
            </a:r>
            <a:endParaRPr lang="en-US" sz="2400" dirty="0" smtClean="0">
              <a:solidFill>
                <a:srgbClr val="0070C0"/>
              </a:solidFill>
              <a:latin typeface="Times New Roman" pitchFamily="18" charset="0"/>
              <a:cs typeface="Times New Roman" pitchFamily="18" charset="0"/>
            </a:endParaRPr>
          </a:p>
          <a:p>
            <a:pPr lvl="1">
              <a:spcBef>
                <a:spcPts val="600"/>
              </a:spcBef>
            </a:pPr>
            <a:r>
              <a:rPr lang="en-US" sz="2100" dirty="0" smtClean="0">
                <a:latin typeface="Times New Roman" pitchFamily="18" charset="0"/>
                <a:cs typeface="Times New Roman" pitchFamily="18" charset="0"/>
              </a:rPr>
              <a:t>Prefix coding</a:t>
            </a:r>
            <a:endParaRPr lang="en-US" sz="21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Advantage of Triangular Coding</a:t>
            </a:r>
            <a:endParaRPr lang="en-US" dirty="0">
              <a:latin typeface="Times New Roman" pitchFamily="18" charset="0"/>
              <a:cs typeface="Times New Roman" pitchFamily="18" charset="0"/>
            </a:endParaRPr>
          </a:p>
        </p:txBody>
      </p:sp>
      <p:sp>
        <p:nvSpPr>
          <p:cNvPr id="10" name="Content Placeholder 2"/>
          <p:cNvSpPr>
            <a:spLocks noGrp="1"/>
          </p:cNvSpPr>
          <p:nvPr>
            <p:ph sz="quarter" idx="1"/>
          </p:nvPr>
        </p:nvSpPr>
        <p:spPr>
          <a:xfrm>
            <a:off x="457200" y="1676400"/>
            <a:ext cx="7848600" cy="4343400"/>
          </a:xfrm>
        </p:spPr>
        <p:txBody>
          <a:bodyPr>
            <a:normAutofit/>
          </a:bodyPr>
          <a:lstStyle/>
          <a:p>
            <a:pPr>
              <a:spcBef>
                <a:spcPts val="1200"/>
              </a:spcBef>
            </a:pPr>
            <a:r>
              <a:rPr lang="en-US" sz="2400" dirty="0" smtClean="0">
                <a:latin typeface="Times New Roman" pitchFamily="18" charset="0"/>
                <a:cs typeface="Times New Roman" pitchFamily="18" charset="0"/>
              </a:rPr>
              <a:t>Coefficients are not shown for simplicity</a:t>
            </a:r>
          </a:p>
          <a:p>
            <a:pPr>
              <a:spcBef>
                <a:spcPts val="1200"/>
              </a:spcBef>
            </a:pPr>
            <a:r>
              <a:rPr lang="en-US" sz="2400" dirty="0" smtClean="0">
                <a:latin typeface="Times New Roman" pitchFamily="18" charset="0"/>
                <a:cs typeface="Times New Roman" pitchFamily="18" charset="0"/>
              </a:rPr>
              <a:t>6 transmissions in round-robin pattern</a:t>
            </a:r>
          </a:p>
          <a:p>
            <a:pPr lvl="1">
              <a:spcBef>
                <a:spcPts val="1200"/>
              </a:spcBef>
            </a:pPr>
            <a:r>
              <a:rPr lang="en-US" sz="2100" dirty="0" smtClean="0">
                <a:latin typeface="Times New Roman" pitchFamily="18" charset="0"/>
                <a:cs typeface="Times New Roman" pitchFamily="18" charset="0"/>
              </a:rPr>
              <a:t>Blue cells are received</a:t>
            </a:r>
          </a:p>
          <a:p>
            <a:pPr lvl="1">
              <a:spcBef>
                <a:spcPts val="1200"/>
              </a:spcBef>
            </a:pPr>
            <a:endParaRPr lang="en-US" sz="2400" dirty="0" smtClean="0">
              <a:latin typeface="Times New Roman" pitchFamily="18" charset="0"/>
              <a:cs typeface="Times New Roman" pitchFamily="18" charset="0"/>
            </a:endParaRPr>
          </a:p>
          <a:p>
            <a:pPr>
              <a:spcBef>
                <a:spcPts val="1200"/>
              </a:spcBef>
            </a:pPr>
            <a:endParaRPr lang="en-US" sz="2400" dirty="0" smtClean="0">
              <a:latin typeface="Times New Roman" pitchFamily="18" charset="0"/>
              <a:cs typeface="Times New Roman" pitchFamily="18" charset="0"/>
            </a:endParaRPr>
          </a:p>
          <a:p>
            <a:pPr lvl="1">
              <a:spcBef>
                <a:spcPts val="1200"/>
              </a:spcBef>
            </a:pPr>
            <a:endParaRPr lang="en-US" sz="2400" dirty="0" smtClean="0">
              <a:latin typeface="Times New Roman" pitchFamily="18" charset="0"/>
              <a:cs typeface="Times New Roman" pitchFamily="18" charset="0"/>
            </a:endParaRPr>
          </a:p>
          <a:p>
            <a:pPr>
              <a:spcBef>
                <a:spcPts val="1200"/>
              </a:spcBef>
            </a:pPr>
            <a:endParaRPr lang="en-US" sz="2400" dirty="0">
              <a:latin typeface="Times New Roman" pitchFamily="18" charset="0"/>
              <a:cs typeface="Times New Roman" pitchFamily="18" charset="0"/>
            </a:endParaRPr>
          </a:p>
        </p:txBody>
      </p:sp>
      <p:sp>
        <p:nvSpPr>
          <p:cNvPr id="28" name="Rectangle 27"/>
          <p:cNvSpPr/>
          <p:nvPr/>
        </p:nvSpPr>
        <p:spPr>
          <a:xfrm>
            <a:off x="1752600" y="5638800"/>
            <a:ext cx="914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i="1" dirty="0" smtClean="0">
                <a:solidFill>
                  <a:schemeClr val="tx1"/>
                </a:solidFill>
                <a:latin typeface="Times New Roman" pitchFamily="18" charset="0"/>
                <a:cs typeface="Times New Roman" pitchFamily="18" charset="0"/>
              </a:rPr>
              <a:t>L1 + L2+ L3</a:t>
            </a:r>
            <a:endParaRPr lang="en-US" i="1" dirty="0">
              <a:solidFill>
                <a:schemeClr val="tx1"/>
              </a:solidFill>
              <a:latin typeface="Times New Roman" pitchFamily="18" charset="0"/>
              <a:cs typeface="Times New Roman" pitchFamily="18" charset="0"/>
            </a:endParaRPr>
          </a:p>
        </p:txBody>
      </p:sp>
      <p:sp>
        <p:nvSpPr>
          <p:cNvPr id="33" name="Rectangle 32"/>
          <p:cNvSpPr/>
          <p:nvPr/>
        </p:nvSpPr>
        <p:spPr>
          <a:xfrm>
            <a:off x="2667000" y="5638800"/>
            <a:ext cx="914400" cy="5334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i="1" dirty="0" smtClean="0">
                <a:solidFill>
                  <a:schemeClr val="tx1"/>
                </a:solidFill>
                <a:latin typeface="Times New Roman" pitchFamily="18" charset="0"/>
                <a:cs typeface="Times New Roman" pitchFamily="18" charset="0"/>
              </a:rPr>
              <a:t>L1 + L2+ L3</a:t>
            </a:r>
            <a:endParaRPr lang="en-US" i="1" dirty="0">
              <a:solidFill>
                <a:schemeClr val="tx1"/>
              </a:solidFill>
              <a:latin typeface="Times New Roman" pitchFamily="18" charset="0"/>
              <a:cs typeface="Times New Roman" pitchFamily="18" charset="0"/>
            </a:endParaRPr>
          </a:p>
        </p:txBody>
      </p:sp>
      <p:sp>
        <p:nvSpPr>
          <p:cNvPr id="34" name="Rectangle 33"/>
          <p:cNvSpPr/>
          <p:nvPr/>
        </p:nvSpPr>
        <p:spPr>
          <a:xfrm>
            <a:off x="3581400" y="5638800"/>
            <a:ext cx="914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i="1" dirty="0" smtClean="0">
                <a:solidFill>
                  <a:schemeClr val="tx1"/>
                </a:solidFill>
                <a:latin typeface="Times New Roman" pitchFamily="18" charset="0"/>
                <a:cs typeface="Times New Roman" pitchFamily="18" charset="0"/>
              </a:rPr>
              <a:t>L1 + L2+ L3</a:t>
            </a:r>
            <a:endParaRPr lang="en-US" i="1" dirty="0">
              <a:solidFill>
                <a:schemeClr val="tx1"/>
              </a:solidFill>
              <a:latin typeface="Times New Roman" pitchFamily="18" charset="0"/>
              <a:cs typeface="Times New Roman" pitchFamily="18" charset="0"/>
            </a:endParaRPr>
          </a:p>
        </p:txBody>
      </p:sp>
      <p:sp>
        <p:nvSpPr>
          <p:cNvPr id="36" name="Rectangle 35"/>
          <p:cNvSpPr/>
          <p:nvPr/>
        </p:nvSpPr>
        <p:spPr>
          <a:xfrm>
            <a:off x="4495800" y="5638800"/>
            <a:ext cx="914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i="1" dirty="0" smtClean="0">
                <a:solidFill>
                  <a:schemeClr val="tx1"/>
                </a:solidFill>
                <a:latin typeface="Times New Roman" pitchFamily="18" charset="0"/>
                <a:cs typeface="Times New Roman" pitchFamily="18" charset="0"/>
              </a:rPr>
              <a:t>L1 + L2+ L3</a:t>
            </a:r>
            <a:endParaRPr lang="en-US" i="1" dirty="0">
              <a:solidFill>
                <a:schemeClr val="tx1"/>
              </a:solidFill>
              <a:latin typeface="Times New Roman" pitchFamily="18" charset="0"/>
              <a:cs typeface="Times New Roman" pitchFamily="18" charset="0"/>
            </a:endParaRPr>
          </a:p>
        </p:txBody>
      </p:sp>
      <p:sp>
        <p:nvSpPr>
          <p:cNvPr id="37" name="Rectangle 36"/>
          <p:cNvSpPr/>
          <p:nvPr/>
        </p:nvSpPr>
        <p:spPr>
          <a:xfrm>
            <a:off x="5410200" y="5638800"/>
            <a:ext cx="914400" cy="5334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i="1" dirty="0" smtClean="0">
                <a:solidFill>
                  <a:schemeClr val="tx1"/>
                </a:solidFill>
                <a:latin typeface="Times New Roman" pitchFamily="18" charset="0"/>
                <a:cs typeface="Times New Roman" pitchFamily="18" charset="0"/>
              </a:rPr>
              <a:t>L1 + L2+ L3</a:t>
            </a:r>
            <a:endParaRPr lang="en-US" i="1" dirty="0">
              <a:solidFill>
                <a:schemeClr val="tx1"/>
              </a:solidFill>
              <a:latin typeface="Times New Roman" pitchFamily="18" charset="0"/>
              <a:cs typeface="Times New Roman" pitchFamily="18" charset="0"/>
            </a:endParaRPr>
          </a:p>
        </p:txBody>
      </p:sp>
      <p:sp>
        <p:nvSpPr>
          <p:cNvPr id="38" name="Rectangle 37"/>
          <p:cNvSpPr/>
          <p:nvPr/>
        </p:nvSpPr>
        <p:spPr>
          <a:xfrm>
            <a:off x="6324600" y="5638800"/>
            <a:ext cx="914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i="1" dirty="0" smtClean="0">
                <a:solidFill>
                  <a:schemeClr val="tx1"/>
                </a:solidFill>
                <a:latin typeface="Times New Roman" pitchFamily="18" charset="0"/>
                <a:cs typeface="Times New Roman" pitchFamily="18" charset="0"/>
              </a:rPr>
              <a:t>L1 + L2+ L3</a:t>
            </a:r>
            <a:endParaRPr lang="en-US" i="1" dirty="0">
              <a:solidFill>
                <a:schemeClr val="tx1"/>
              </a:solidFill>
              <a:latin typeface="Times New Roman" pitchFamily="18" charset="0"/>
              <a:cs typeface="Times New Roman" pitchFamily="18" charset="0"/>
            </a:endParaRPr>
          </a:p>
        </p:txBody>
      </p:sp>
      <p:sp>
        <p:nvSpPr>
          <p:cNvPr id="39" name="Rectangle 38"/>
          <p:cNvSpPr/>
          <p:nvPr/>
        </p:nvSpPr>
        <p:spPr>
          <a:xfrm>
            <a:off x="1752600" y="4495800"/>
            <a:ext cx="914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i="1" dirty="0" smtClean="0">
                <a:solidFill>
                  <a:schemeClr val="tx1"/>
                </a:solidFill>
                <a:latin typeface="Times New Roman" pitchFamily="18" charset="0"/>
                <a:cs typeface="Times New Roman" pitchFamily="18" charset="0"/>
              </a:rPr>
              <a:t>L1</a:t>
            </a:r>
            <a:endParaRPr lang="en-US" i="1" dirty="0">
              <a:solidFill>
                <a:schemeClr val="tx1"/>
              </a:solidFill>
              <a:latin typeface="Times New Roman" pitchFamily="18" charset="0"/>
              <a:cs typeface="Times New Roman" pitchFamily="18" charset="0"/>
            </a:endParaRPr>
          </a:p>
        </p:txBody>
      </p:sp>
      <p:sp>
        <p:nvSpPr>
          <p:cNvPr id="40" name="Rectangle 39"/>
          <p:cNvSpPr/>
          <p:nvPr/>
        </p:nvSpPr>
        <p:spPr>
          <a:xfrm>
            <a:off x="2667000" y="4495800"/>
            <a:ext cx="914400" cy="5334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i="1" dirty="0" smtClean="0">
                <a:solidFill>
                  <a:schemeClr val="tx1"/>
                </a:solidFill>
                <a:latin typeface="Times New Roman" pitchFamily="18" charset="0"/>
                <a:cs typeface="Times New Roman" pitchFamily="18" charset="0"/>
              </a:rPr>
              <a:t>L1 + L2</a:t>
            </a:r>
            <a:endParaRPr lang="en-US" i="1" dirty="0">
              <a:solidFill>
                <a:schemeClr val="tx1"/>
              </a:solidFill>
              <a:latin typeface="Times New Roman" pitchFamily="18" charset="0"/>
              <a:cs typeface="Times New Roman" pitchFamily="18" charset="0"/>
            </a:endParaRPr>
          </a:p>
        </p:txBody>
      </p:sp>
      <p:sp>
        <p:nvSpPr>
          <p:cNvPr id="41" name="Rectangle 40"/>
          <p:cNvSpPr/>
          <p:nvPr/>
        </p:nvSpPr>
        <p:spPr>
          <a:xfrm>
            <a:off x="3581400" y="4495800"/>
            <a:ext cx="914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i="1" dirty="0" smtClean="0">
                <a:solidFill>
                  <a:schemeClr val="tx1"/>
                </a:solidFill>
                <a:latin typeface="Times New Roman" pitchFamily="18" charset="0"/>
                <a:cs typeface="Times New Roman" pitchFamily="18" charset="0"/>
              </a:rPr>
              <a:t>L1 + L2+ L3</a:t>
            </a:r>
            <a:endParaRPr lang="en-US" i="1" dirty="0">
              <a:solidFill>
                <a:schemeClr val="tx1"/>
              </a:solidFill>
              <a:latin typeface="Times New Roman" pitchFamily="18" charset="0"/>
              <a:cs typeface="Times New Roman" pitchFamily="18" charset="0"/>
            </a:endParaRPr>
          </a:p>
        </p:txBody>
      </p:sp>
      <p:sp>
        <p:nvSpPr>
          <p:cNvPr id="42" name="Rectangle 41"/>
          <p:cNvSpPr/>
          <p:nvPr/>
        </p:nvSpPr>
        <p:spPr>
          <a:xfrm>
            <a:off x="4495800" y="4495800"/>
            <a:ext cx="914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i="1" dirty="0" smtClean="0">
                <a:solidFill>
                  <a:schemeClr val="tx1"/>
                </a:solidFill>
                <a:latin typeface="Times New Roman" pitchFamily="18" charset="0"/>
                <a:cs typeface="Times New Roman" pitchFamily="18" charset="0"/>
              </a:rPr>
              <a:t>L1</a:t>
            </a:r>
            <a:endParaRPr lang="en-US" i="1" dirty="0">
              <a:solidFill>
                <a:schemeClr val="tx1"/>
              </a:solidFill>
              <a:latin typeface="Times New Roman" pitchFamily="18" charset="0"/>
              <a:cs typeface="Times New Roman" pitchFamily="18" charset="0"/>
            </a:endParaRPr>
          </a:p>
        </p:txBody>
      </p:sp>
      <p:sp>
        <p:nvSpPr>
          <p:cNvPr id="43" name="Rectangle 42"/>
          <p:cNvSpPr/>
          <p:nvPr/>
        </p:nvSpPr>
        <p:spPr>
          <a:xfrm>
            <a:off x="5410200" y="4495800"/>
            <a:ext cx="914400" cy="5334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i="1" dirty="0" smtClean="0">
                <a:solidFill>
                  <a:schemeClr val="tx1"/>
                </a:solidFill>
                <a:latin typeface="Times New Roman" pitchFamily="18" charset="0"/>
                <a:cs typeface="Times New Roman" pitchFamily="18" charset="0"/>
              </a:rPr>
              <a:t>L1 + L2</a:t>
            </a:r>
            <a:endParaRPr lang="en-US" i="1" dirty="0">
              <a:solidFill>
                <a:schemeClr val="tx1"/>
              </a:solidFill>
              <a:latin typeface="Times New Roman" pitchFamily="18" charset="0"/>
              <a:cs typeface="Times New Roman" pitchFamily="18" charset="0"/>
            </a:endParaRPr>
          </a:p>
        </p:txBody>
      </p:sp>
      <p:sp>
        <p:nvSpPr>
          <p:cNvPr id="44" name="Rectangle 43"/>
          <p:cNvSpPr/>
          <p:nvPr/>
        </p:nvSpPr>
        <p:spPr>
          <a:xfrm>
            <a:off x="6324600" y="4495800"/>
            <a:ext cx="914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i="1" dirty="0" smtClean="0">
                <a:solidFill>
                  <a:schemeClr val="tx1"/>
                </a:solidFill>
                <a:latin typeface="Times New Roman" pitchFamily="18" charset="0"/>
                <a:cs typeface="Times New Roman" pitchFamily="18" charset="0"/>
              </a:rPr>
              <a:t>L1 + L2+ L3</a:t>
            </a:r>
            <a:endParaRPr lang="en-US" i="1" dirty="0">
              <a:solidFill>
                <a:schemeClr val="tx1"/>
              </a:solidFill>
              <a:latin typeface="Times New Roman" pitchFamily="18" charset="0"/>
              <a:cs typeface="Times New Roman" pitchFamily="18" charset="0"/>
            </a:endParaRPr>
          </a:p>
        </p:txBody>
      </p:sp>
      <p:sp>
        <p:nvSpPr>
          <p:cNvPr id="51" name="Rectangle 50"/>
          <p:cNvSpPr/>
          <p:nvPr/>
        </p:nvSpPr>
        <p:spPr>
          <a:xfrm>
            <a:off x="1752600" y="3429000"/>
            <a:ext cx="914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i="1" dirty="0" smtClean="0">
                <a:solidFill>
                  <a:schemeClr val="tx1"/>
                </a:solidFill>
                <a:latin typeface="Times New Roman" pitchFamily="18" charset="0"/>
                <a:cs typeface="Times New Roman" pitchFamily="18" charset="0"/>
              </a:rPr>
              <a:t>L1</a:t>
            </a:r>
            <a:endParaRPr lang="en-US" i="1" dirty="0">
              <a:solidFill>
                <a:schemeClr val="tx1"/>
              </a:solidFill>
              <a:latin typeface="Times New Roman" pitchFamily="18" charset="0"/>
              <a:cs typeface="Times New Roman" pitchFamily="18" charset="0"/>
            </a:endParaRPr>
          </a:p>
        </p:txBody>
      </p:sp>
      <p:sp>
        <p:nvSpPr>
          <p:cNvPr id="52" name="Rectangle 51"/>
          <p:cNvSpPr/>
          <p:nvPr/>
        </p:nvSpPr>
        <p:spPr>
          <a:xfrm>
            <a:off x="2667000" y="3429000"/>
            <a:ext cx="914400" cy="5334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i="1" dirty="0" smtClean="0">
                <a:solidFill>
                  <a:schemeClr val="tx1"/>
                </a:solidFill>
                <a:latin typeface="Times New Roman" pitchFamily="18" charset="0"/>
                <a:cs typeface="Times New Roman" pitchFamily="18" charset="0"/>
              </a:rPr>
              <a:t>L2</a:t>
            </a:r>
            <a:endParaRPr lang="en-US" i="1" dirty="0">
              <a:solidFill>
                <a:schemeClr val="tx1"/>
              </a:solidFill>
              <a:latin typeface="Times New Roman" pitchFamily="18" charset="0"/>
              <a:cs typeface="Times New Roman" pitchFamily="18" charset="0"/>
            </a:endParaRPr>
          </a:p>
        </p:txBody>
      </p:sp>
      <p:sp>
        <p:nvSpPr>
          <p:cNvPr id="53" name="Rectangle 52"/>
          <p:cNvSpPr/>
          <p:nvPr/>
        </p:nvSpPr>
        <p:spPr>
          <a:xfrm>
            <a:off x="3581400" y="3429000"/>
            <a:ext cx="914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i="1" dirty="0" smtClean="0">
                <a:solidFill>
                  <a:schemeClr val="tx1"/>
                </a:solidFill>
                <a:latin typeface="Times New Roman" pitchFamily="18" charset="0"/>
                <a:cs typeface="Times New Roman" pitchFamily="18" charset="0"/>
              </a:rPr>
              <a:t>L3</a:t>
            </a:r>
            <a:endParaRPr lang="en-US" i="1" dirty="0">
              <a:solidFill>
                <a:schemeClr val="tx1"/>
              </a:solidFill>
              <a:latin typeface="Times New Roman" pitchFamily="18" charset="0"/>
              <a:cs typeface="Times New Roman" pitchFamily="18" charset="0"/>
            </a:endParaRPr>
          </a:p>
        </p:txBody>
      </p:sp>
      <p:sp>
        <p:nvSpPr>
          <p:cNvPr id="54" name="Rectangle 53"/>
          <p:cNvSpPr/>
          <p:nvPr/>
        </p:nvSpPr>
        <p:spPr>
          <a:xfrm>
            <a:off x="4495800" y="3428405"/>
            <a:ext cx="914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i="1" dirty="0" smtClean="0">
                <a:solidFill>
                  <a:schemeClr val="tx1"/>
                </a:solidFill>
                <a:latin typeface="Times New Roman" pitchFamily="18" charset="0"/>
                <a:cs typeface="Times New Roman" pitchFamily="18" charset="0"/>
              </a:rPr>
              <a:t>L1</a:t>
            </a:r>
            <a:endParaRPr lang="en-US" i="1" dirty="0">
              <a:solidFill>
                <a:schemeClr val="tx1"/>
              </a:solidFill>
              <a:latin typeface="Times New Roman" pitchFamily="18" charset="0"/>
              <a:cs typeface="Times New Roman" pitchFamily="18" charset="0"/>
            </a:endParaRPr>
          </a:p>
        </p:txBody>
      </p:sp>
      <p:sp>
        <p:nvSpPr>
          <p:cNvPr id="55" name="Rectangle 54"/>
          <p:cNvSpPr/>
          <p:nvPr/>
        </p:nvSpPr>
        <p:spPr>
          <a:xfrm>
            <a:off x="5410200" y="3429000"/>
            <a:ext cx="914400" cy="5334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i="1" dirty="0" smtClean="0">
                <a:solidFill>
                  <a:schemeClr val="tx1"/>
                </a:solidFill>
                <a:latin typeface="Times New Roman" pitchFamily="18" charset="0"/>
                <a:cs typeface="Times New Roman" pitchFamily="18" charset="0"/>
              </a:rPr>
              <a:t>L2</a:t>
            </a:r>
            <a:endParaRPr lang="en-US" i="1" dirty="0">
              <a:solidFill>
                <a:schemeClr val="tx1"/>
              </a:solidFill>
              <a:latin typeface="Times New Roman" pitchFamily="18" charset="0"/>
              <a:cs typeface="Times New Roman" pitchFamily="18" charset="0"/>
            </a:endParaRPr>
          </a:p>
        </p:txBody>
      </p:sp>
      <p:sp>
        <p:nvSpPr>
          <p:cNvPr id="56" name="Rectangle 55"/>
          <p:cNvSpPr/>
          <p:nvPr/>
        </p:nvSpPr>
        <p:spPr>
          <a:xfrm>
            <a:off x="6324600" y="3429000"/>
            <a:ext cx="914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i="1" dirty="0" smtClean="0">
                <a:solidFill>
                  <a:schemeClr val="tx1"/>
                </a:solidFill>
                <a:latin typeface="Times New Roman" pitchFamily="18" charset="0"/>
                <a:cs typeface="Times New Roman" pitchFamily="18" charset="0"/>
              </a:rPr>
              <a:t>L3</a:t>
            </a:r>
            <a:endParaRPr lang="en-US" i="1" dirty="0">
              <a:solidFill>
                <a:schemeClr val="tx1"/>
              </a:solidFill>
              <a:latin typeface="Times New Roman" pitchFamily="18" charset="0"/>
              <a:cs typeface="Times New Roman" pitchFamily="18" charset="0"/>
            </a:endParaRPr>
          </a:p>
        </p:txBody>
      </p:sp>
      <p:sp>
        <p:nvSpPr>
          <p:cNvPr id="57" name="TextBox 56"/>
          <p:cNvSpPr txBox="1"/>
          <p:nvPr/>
        </p:nvSpPr>
        <p:spPr>
          <a:xfrm>
            <a:off x="152400" y="3420070"/>
            <a:ext cx="12954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 No coding</a:t>
            </a:r>
            <a:endParaRPr lang="en-US" dirty="0">
              <a:latin typeface="Times New Roman" pitchFamily="18" charset="0"/>
              <a:cs typeface="Times New Roman" pitchFamily="18" charset="0"/>
            </a:endParaRPr>
          </a:p>
        </p:txBody>
      </p:sp>
      <p:sp>
        <p:nvSpPr>
          <p:cNvPr id="58" name="TextBox 57"/>
          <p:cNvSpPr txBox="1"/>
          <p:nvPr/>
        </p:nvSpPr>
        <p:spPr>
          <a:xfrm>
            <a:off x="228600" y="4410670"/>
            <a:ext cx="1143000" cy="646331"/>
          </a:xfrm>
          <a:prstGeom prst="rect">
            <a:avLst/>
          </a:prstGeom>
          <a:noFill/>
        </p:spPr>
        <p:txBody>
          <a:bodyPr wrap="square" rtlCol="0">
            <a:spAutoFit/>
          </a:bodyPr>
          <a:lstStyle/>
          <a:p>
            <a:r>
              <a:rPr lang="en-US" dirty="0" smtClean="0">
                <a:latin typeface="Times New Roman" pitchFamily="18" charset="0"/>
                <a:cs typeface="Times New Roman" pitchFamily="18" charset="0"/>
              </a:rPr>
              <a:t>Triangular  coding</a:t>
            </a:r>
            <a:endParaRPr lang="en-US" dirty="0">
              <a:latin typeface="Times New Roman" pitchFamily="18" charset="0"/>
              <a:cs typeface="Times New Roman" pitchFamily="18" charset="0"/>
            </a:endParaRPr>
          </a:p>
        </p:txBody>
      </p:sp>
      <p:sp>
        <p:nvSpPr>
          <p:cNvPr id="59" name="TextBox 58"/>
          <p:cNvSpPr txBox="1"/>
          <p:nvPr/>
        </p:nvSpPr>
        <p:spPr>
          <a:xfrm>
            <a:off x="228600" y="5551424"/>
            <a:ext cx="1524000" cy="646331"/>
          </a:xfrm>
          <a:prstGeom prst="rect">
            <a:avLst/>
          </a:prstGeom>
          <a:noFill/>
        </p:spPr>
        <p:txBody>
          <a:bodyPr wrap="square" rtlCol="0">
            <a:spAutoFit/>
          </a:bodyPr>
          <a:lstStyle/>
          <a:p>
            <a:r>
              <a:rPr lang="en-US" dirty="0" smtClean="0">
                <a:latin typeface="Times New Roman" pitchFamily="18" charset="0"/>
                <a:cs typeface="Times New Roman" pitchFamily="18" charset="0"/>
              </a:rPr>
              <a:t>Random linear coding</a:t>
            </a:r>
            <a:endParaRPr lang="en-US" dirty="0">
              <a:latin typeface="Times New Roman" pitchFamily="18" charset="0"/>
              <a:cs typeface="Times New Roman" pitchFamily="18" charset="0"/>
            </a:endParaRPr>
          </a:p>
        </p:txBody>
      </p:sp>
      <p:sp>
        <p:nvSpPr>
          <p:cNvPr id="60" name="TextBox 59"/>
          <p:cNvSpPr txBox="1"/>
          <p:nvPr/>
        </p:nvSpPr>
        <p:spPr>
          <a:xfrm>
            <a:off x="7467600" y="3352800"/>
            <a:ext cx="1143000" cy="646331"/>
          </a:xfrm>
          <a:prstGeom prst="rect">
            <a:avLst/>
          </a:prstGeom>
          <a:noFill/>
        </p:spPr>
        <p:txBody>
          <a:bodyPr wrap="square" rtlCol="0">
            <a:spAutoFit/>
          </a:bodyPr>
          <a:lstStyle/>
          <a:p>
            <a:r>
              <a:rPr lang="en-US" dirty="0" smtClean="0">
                <a:solidFill>
                  <a:srgbClr val="FF0000"/>
                </a:solidFill>
                <a:latin typeface="Times New Roman" pitchFamily="18" charset="0"/>
                <a:cs typeface="Times New Roman" pitchFamily="18" charset="0"/>
              </a:rPr>
              <a:t>Unable to decode</a:t>
            </a:r>
            <a:endParaRPr lang="en-US" dirty="0">
              <a:solidFill>
                <a:srgbClr val="FF0000"/>
              </a:solidFill>
              <a:latin typeface="Times New Roman" pitchFamily="18" charset="0"/>
              <a:cs typeface="Times New Roman" pitchFamily="18" charset="0"/>
            </a:endParaRPr>
          </a:p>
        </p:txBody>
      </p:sp>
      <p:sp>
        <p:nvSpPr>
          <p:cNvPr id="61" name="TextBox 60"/>
          <p:cNvSpPr txBox="1"/>
          <p:nvPr/>
        </p:nvSpPr>
        <p:spPr>
          <a:xfrm>
            <a:off x="7543800" y="5562600"/>
            <a:ext cx="1143000" cy="646331"/>
          </a:xfrm>
          <a:prstGeom prst="rect">
            <a:avLst/>
          </a:prstGeom>
          <a:noFill/>
        </p:spPr>
        <p:txBody>
          <a:bodyPr wrap="square" rtlCol="0">
            <a:spAutoFit/>
          </a:bodyPr>
          <a:lstStyle/>
          <a:p>
            <a:r>
              <a:rPr lang="en-US" dirty="0" smtClean="0">
                <a:solidFill>
                  <a:srgbClr val="FF0000"/>
                </a:solidFill>
                <a:latin typeface="Times New Roman" pitchFamily="18" charset="0"/>
                <a:cs typeface="Times New Roman" pitchFamily="18" charset="0"/>
              </a:rPr>
              <a:t>Unable to decode</a:t>
            </a:r>
            <a:endParaRPr lang="en-US" dirty="0">
              <a:solidFill>
                <a:srgbClr val="FF0000"/>
              </a:solidFill>
              <a:latin typeface="Times New Roman" pitchFamily="18" charset="0"/>
              <a:cs typeface="Times New Roman" pitchFamily="18" charset="0"/>
            </a:endParaRPr>
          </a:p>
        </p:txBody>
      </p:sp>
      <p:sp>
        <p:nvSpPr>
          <p:cNvPr id="62" name="TextBox 61"/>
          <p:cNvSpPr txBox="1"/>
          <p:nvPr/>
        </p:nvSpPr>
        <p:spPr>
          <a:xfrm>
            <a:off x="7543800" y="4419600"/>
            <a:ext cx="1143000" cy="646331"/>
          </a:xfrm>
          <a:prstGeom prst="rect">
            <a:avLst/>
          </a:prstGeom>
          <a:noFill/>
        </p:spPr>
        <p:txBody>
          <a:bodyPr wrap="square" rtlCol="0">
            <a:spAutoFit/>
          </a:bodyPr>
          <a:lstStyle/>
          <a:p>
            <a:r>
              <a:rPr lang="en-US" dirty="0" smtClean="0">
                <a:solidFill>
                  <a:srgbClr val="FF0000"/>
                </a:solidFill>
                <a:latin typeface="Times New Roman" pitchFamily="18" charset="0"/>
                <a:cs typeface="Times New Roman" pitchFamily="18" charset="0"/>
              </a:rPr>
              <a:t>Decodes 2 layers</a:t>
            </a:r>
            <a:endParaRPr lang="en-US" dirty="0">
              <a:solidFill>
                <a:srgbClr val="FF0000"/>
              </a:solidFill>
              <a:latin typeface="Times New Roman" pitchFamily="18" charset="0"/>
              <a:cs typeface="Times New Roman" pitchFamily="18" charset="0"/>
            </a:endParaRPr>
          </a:p>
        </p:txBody>
      </p:sp>
      <p:sp>
        <p:nvSpPr>
          <p:cNvPr id="29" name="Slide Number Placeholder 3"/>
          <p:cNvSpPr>
            <a:spLocks noGrp="1"/>
          </p:cNvSpPr>
          <p:nvPr>
            <p:ph type="sldNum" sz="quarter" idx="12"/>
          </p:nvPr>
        </p:nvSpPr>
        <p:spPr>
          <a:xfrm>
            <a:off x="0" y="1272222"/>
            <a:ext cx="533400" cy="244476"/>
          </a:xfrm>
        </p:spPr>
        <p:txBody>
          <a:bodyPr>
            <a:normAutofit fontScale="85000" lnSpcReduction="20000"/>
          </a:bodyPr>
          <a:lstStyle/>
          <a:p>
            <a:fld id="{7B87BE86-E4A9-4175-8BD1-4F0D9A91C457}"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5105400" y="2819400"/>
            <a:ext cx="3739090" cy="2154291"/>
          </a:xfrm>
          <a:prstGeom prst="rect">
            <a:avLst/>
          </a:prstGeom>
          <a:noFill/>
          <a:ln w="9525">
            <a:noFill/>
            <a:miter lim="800000"/>
            <a:headEnd/>
            <a:tailEnd/>
          </a:ln>
        </p:spPr>
      </p:pic>
      <p:sp>
        <p:nvSpPr>
          <p:cNvPr id="2" name="Title 1"/>
          <p:cNvSpPr>
            <a:spLocks noGrp="1"/>
          </p:cNvSpPr>
          <p:nvPr>
            <p:ph type="title"/>
          </p:nvPr>
        </p:nvSpPr>
        <p:spPr>
          <a:xfrm>
            <a:off x="609600" y="152400"/>
            <a:ext cx="8153400" cy="990600"/>
          </a:xfrm>
        </p:spPr>
        <p:txBody>
          <a:bodyPr>
            <a:noAutofit/>
          </a:bodyPr>
          <a:lstStyle/>
          <a:p>
            <a:r>
              <a:rPr lang="en-US" sz="3600" dirty="0" smtClean="0">
                <a:latin typeface="Times New Roman" pitchFamily="18" charset="0"/>
                <a:cs typeface="Times New Roman" pitchFamily="18" charset="0"/>
              </a:rPr>
              <a:t>Multi-Layer Video Streaming with Helpers</a:t>
            </a:r>
            <a:endParaRPr lang="en-US" sz="36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normAutofit fontScale="85000" lnSpcReduction="20000"/>
          </a:bodyPr>
          <a:lstStyle/>
          <a:p>
            <a:fld id="{7B87BE86-E4A9-4175-8BD1-4F0D9A91C457}" type="slidenum">
              <a:rPr lang="en-US" smtClean="0"/>
              <a:pPr/>
              <a:t>38</a:t>
            </a:fld>
            <a:endParaRPr lang="en-US"/>
          </a:p>
        </p:txBody>
      </p:sp>
      <p:sp>
        <p:nvSpPr>
          <p:cNvPr id="4" name="Content Placeholder 3"/>
          <p:cNvSpPr>
            <a:spLocks noGrp="1"/>
          </p:cNvSpPr>
          <p:nvPr>
            <p:ph sz="quarter" idx="1"/>
          </p:nvPr>
        </p:nvSpPr>
        <p:spPr>
          <a:xfrm>
            <a:off x="228600" y="1752600"/>
            <a:ext cx="5029200" cy="4724400"/>
          </a:xfrm>
        </p:spPr>
        <p:txBody>
          <a:bodyPr>
            <a:normAutofit/>
          </a:bodyPr>
          <a:lstStyle/>
          <a:p>
            <a:pPr>
              <a:spcBef>
                <a:spcPts val="600"/>
              </a:spcBef>
            </a:pPr>
            <a:r>
              <a:rPr lang="en-US" sz="2400" dirty="0" smtClean="0">
                <a:latin typeface="Times New Roman" pitchFamily="18" charset="0"/>
                <a:cs typeface="Times New Roman" pitchFamily="18" charset="0"/>
              </a:rPr>
              <a:t>Links</a:t>
            </a:r>
          </a:p>
          <a:p>
            <a:pPr lvl="1">
              <a:spcBef>
                <a:spcPts val="600"/>
              </a:spcBef>
            </a:pPr>
            <a:r>
              <a:rPr lang="en-US" sz="2100" dirty="0" smtClean="0">
                <a:latin typeface="Times New Roman" pitchFamily="18" charset="0"/>
                <a:cs typeface="Times New Roman" pitchFamily="18" charset="0"/>
              </a:rPr>
              <a:t>Cost: direct download from the server</a:t>
            </a:r>
          </a:p>
          <a:p>
            <a:pPr lvl="1">
              <a:spcBef>
                <a:spcPts val="600"/>
              </a:spcBef>
            </a:pPr>
            <a:r>
              <a:rPr lang="en-US" sz="2100" dirty="0" smtClean="0">
                <a:latin typeface="Times New Roman" pitchFamily="18" charset="0"/>
                <a:cs typeface="Times New Roman" pitchFamily="18" charset="0"/>
              </a:rPr>
              <a:t>Reliable links</a:t>
            </a:r>
          </a:p>
          <a:p>
            <a:pPr>
              <a:spcBef>
                <a:spcPts val="600"/>
              </a:spcBef>
            </a:pPr>
            <a:r>
              <a:rPr lang="en-US" sz="2400" dirty="0" smtClean="0">
                <a:latin typeface="Times New Roman" pitchFamily="18" charset="0"/>
                <a:cs typeface="Times New Roman" pitchFamily="18" charset="0"/>
              </a:rPr>
              <a:t>Link capacity</a:t>
            </a:r>
          </a:p>
          <a:p>
            <a:pPr lvl="1">
              <a:spcBef>
                <a:spcPts val="600"/>
              </a:spcBef>
            </a:pPr>
            <a:r>
              <a:rPr lang="en-US" sz="2100" dirty="0" smtClean="0">
                <a:latin typeface="Times New Roman" pitchFamily="18" charset="0"/>
                <a:cs typeface="Times New Roman" pitchFamily="18" charset="0"/>
              </a:rPr>
              <a:t>High capacity links: server to helpers</a:t>
            </a:r>
          </a:p>
          <a:p>
            <a:pPr lvl="1">
              <a:spcBef>
                <a:spcPts val="600"/>
              </a:spcBef>
            </a:pPr>
            <a:r>
              <a:rPr lang="en-US" sz="2100" dirty="0" smtClean="0">
                <a:latin typeface="Times New Roman" pitchFamily="18" charset="0"/>
                <a:cs typeface="Times New Roman" pitchFamily="18" charset="0"/>
              </a:rPr>
              <a:t>Low capacity links: helpers to users</a:t>
            </a:r>
          </a:p>
          <a:p>
            <a:pPr>
              <a:spcBef>
                <a:spcPts val="600"/>
              </a:spcBef>
            </a:pPr>
            <a:r>
              <a:rPr lang="en-US" sz="2400" dirty="0" smtClean="0">
                <a:latin typeface="Times New Roman" pitchFamily="18" charset="0"/>
                <a:cs typeface="Times New Roman" pitchFamily="18" charset="0"/>
              </a:rPr>
              <a:t>Use of helpers</a:t>
            </a:r>
          </a:p>
          <a:p>
            <a:pPr lvl="1">
              <a:spcBef>
                <a:spcPts val="600"/>
              </a:spcBef>
            </a:pPr>
            <a:r>
              <a:rPr lang="en-US" sz="2000" dirty="0" smtClean="0">
                <a:latin typeface="Times New Roman" pitchFamily="18" charset="0"/>
                <a:cs typeface="Times New Roman" pitchFamily="18" charset="0"/>
              </a:rPr>
              <a:t>System scalability for more users</a:t>
            </a:r>
          </a:p>
          <a:p>
            <a:pPr lvl="1">
              <a:spcBef>
                <a:spcPts val="600"/>
              </a:spcBef>
            </a:pPr>
            <a:r>
              <a:rPr lang="en-US" sz="2000" dirty="0" smtClean="0">
                <a:latin typeface="Times New Roman" pitchFamily="18" charset="0"/>
                <a:cs typeface="Times New Roman" pitchFamily="18" charset="0"/>
              </a:rPr>
              <a:t>Helpers: limited capacity and bandwidth</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Resource Management</a:t>
            </a:r>
            <a:endParaRPr lang="en-US"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normAutofit fontScale="85000" lnSpcReduction="20000"/>
          </a:bodyPr>
          <a:lstStyle/>
          <a:p>
            <a:fld id="{7B87BE86-E4A9-4175-8BD1-4F0D9A91C457}" type="slidenum">
              <a:rPr lang="en-US" smtClean="0"/>
              <a:pPr/>
              <a:t>39</a:t>
            </a:fld>
            <a:endParaRPr lang="en-US"/>
          </a:p>
        </p:txBody>
      </p:sp>
      <p:sp>
        <p:nvSpPr>
          <p:cNvPr id="6" name="Content Placeholder 5"/>
          <p:cNvSpPr>
            <a:spLocks noGrp="1"/>
          </p:cNvSpPr>
          <p:nvPr>
            <p:ph sz="quarter" idx="1"/>
          </p:nvPr>
        </p:nvSpPr>
        <p:spPr>
          <a:xfrm>
            <a:off x="609600" y="1905000"/>
            <a:ext cx="8302752" cy="4724400"/>
          </a:xfrm>
        </p:spPr>
        <p:txBody>
          <a:bodyPr>
            <a:normAutofit/>
          </a:bodyPr>
          <a:lstStyle/>
          <a:p>
            <a:pPr>
              <a:spcBef>
                <a:spcPts val="600"/>
              </a:spcBef>
            </a:pPr>
            <a:r>
              <a:rPr lang="en-US" dirty="0" smtClean="0">
                <a:latin typeface="Times New Roman" pitchFamily="18" charset="0"/>
                <a:cs typeface="Times New Roman" pitchFamily="18" charset="0"/>
              </a:rPr>
              <a:t>Optimal resource management</a:t>
            </a:r>
          </a:p>
          <a:p>
            <a:pPr>
              <a:spcBef>
                <a:spcPts val="600"/>
              </a:spcBef>
            </a:pPr>
            <a:r>
              <a:rPr lang="en-US" dirty="0" smtClean="0">
                <a:latin typeface="Times New Roman" pitchFamily="18" charset="0"/>
                <a:cs typeface="Times New Roman" pitchFamily="18" charset="0"/>
              </a:rPr>
              <a:t>Questions:</a:t>
            </a:r>
          </a:p>
          <a:p>
            <a:pPr lvl="1">
              <a:spcBef>
                <a:spcPts val="600"/>
              </a:spcBef>
            </a:pPr>
            <a:r>
              <a:rPr lang="en-US" b="1" dirty="0" smtClean="0">
                <a:latin typeface="Times New Roman" pitchFamily="18" charset="0"/>
                <a:cs typeface="Times New Roman" pitchFamily="18" charset="0"/>
              </a:rPr>
              <a:t>Content placement</a:t>
            </a:r>
            <a:r>
              <a:rPr lang="en-US" dirty="0" smtClean="0">
                <a:latin typeface="Times New Roman" pitchFamily="18" charset="0"/>
                <a:cs typeface="Times New Roman" pitchFamily="18" charset="0"/>
              </a:rPr>
              <a:t>: Which packets of each video should a helper node store?</a:t>
            </a:r>
          </a:p>
          <a:p>
            <a:pPr lvl="1">
              <a:spcBef>
                <a:spcPts val="600"/>
              </a:spcBef>
            </a:pPr>
            <a:r>
              <a:rPr lang="en-US" b="1" dirty="0" smtClean="0">
                <a:latin typeface="Times New Roman" pitchFamily="18" charset="0"/>
                <a:cs typeface="Times New Roman" pitchFamily="18" charset="0"/>
              </a:rPr>
              <a:t>Bandwidth allocation</a:t>
            </a:r>
            <a:r>
              <a:rPr lang="en-US" dirty="0" smtClean="0">
                <a:latin typeface="Times New Roman" pitchFamily="18" charset="0"/>
                <a:cs typeface="Times New Roman" pitchFamily="18" charset="0"/>
              </a:rPr>
              <a:t>: Which packets, and to which users, should each helper serve?</a:t>
            </a:r>
          </a:p>
          <a:p>
            <a:pPr>
              <a:spcBef>
                <a:spcPts val="600"/>
              </a:spcBef>
            </a:pPr>
            <a:r>
              <a:rPr lang="en-US" dirty="0" smtClean="0">
                <a:latin typeface="Times New Roman" pitchFamily="18" charset="0"/>
                <a:cs typeface="Times New Roman" pitchFamily="18" charset="0"/>
              </a:rPr>
              <a:t>NP-complete</a:t>
            </a:r>
          </a:p>
          <a:p>
            <a:pPr marL="0" indent="0">
              <a:buNone/>
            </a:pPr>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1600200"/>
            <a:ext cx="8153400" cy="4724400"/>
          </a:xfrm>
        </p:spPr>
        <p:txBody>
          <a:bodyPr>
            <a:normAutofit/>
          </a:bodyPr>
          <a:lstStyle/>
          <a:p>
            <a:pPr marL="0" indent="0" algn="ctr">
              <a:spcBef>
                <a:spcPts val="1200"/>
              </a:spcBef>
              <a:buNone/>
            </a:pPr>
            <a:endParaRPr lang="en-US" sz="2800" dirty="0" smtClean="0">
              <a:latin typeface="Times New Roman" pitchFamily="18" charset="0"/>
              <a:cs typeface="Times New Roman" pitchFamily="18" charset="0"/>
            </a:endParaRPr>
          </a:p>
          <a:p>
            <a:pPr marL="0" indent="0" algn="ctr">
              <a:spcBef>
                <a:spcPts val="1200"/>
              </a:spcBef>
              <a:buNone/>
            </a:pPr>
            <a:endParaRPr lang="en-US" sz="2800" dirty="0">
              <a:latin typeface="Times New Roman" pitchFamily="18" charset="0"/>
              <a:cs typeface="Times New Roman" pitchFamily="18" charset="0"/>
            </a:endParaRPr>
          </a:p>
          <a:p>
            <a:pPr marL="0" indent="0" algn="ctr">
              <a:spcBef>
                <a:spcPts val="1200"/>
              </a:spcBef>
              <a:buNone/>
            </a:pPr>
            <a:endParaRPr lang="en-US" sz="2800" dirty="0" smtClean="0">
              <a:latin typeface="Times New Roman" pitchFamily="18" charset="0"/>
              <a:cs typeface="Times New Roman" pitchFamily="18" charset="0"/>
            </a:endParaRPr>
          </a:p>
          <a:p>
            <a:pPr marL="0" indent="0" algn="ctr">
              <a:spcBef>
                <a:spcPts val="1200"/>
              </a:spcBef>
              <a:buNone/>
            </a:pPr>
            <a:r>
              <a:rPr lang="en-US" sz="4000" dirty="0" smtClean="0">
                <a:latin typeface="Times New Roman" pitchFamily="18" charset="0"/>
                <a:cs typeface="Times New Roman" pitchFamily="18" charset="0"/>
              </a:rPr>
              <a:t>Network Coding </a:t>
            </a:r>
            <a:r>
              <a:rPr lang="en-US" sz="4000" dirty="0">
                <a:latin typeface="Times New Roman" pitchFamily="18" charset="0"/>
                <a:cs typeface="Times New Roman" pitchFamily="18" charset="0"/>
              </a:rPr>
              <a:t>B</a:t>
            </a:r>
            <a:r>
              <a:rPr lang="en-US" sz="4000" dirty="0" smtClean="0">
                <a:latin typeface="Times New Roman" pitchFamily="18" charset="0"/>
                <a:cs typeface="Times New Roman" pitchFamily="18" charset="0"/>
              </a:rPr>
              <a:t>ackground </a:t>
            </a:r>
          </a:p>
          <a:p>
            <a:pPr algn="ctr">
              <a:spcBef>
                <a:spcPts val="1200"/>
              </a:spcBef>
            </a:pP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fontScale="85000" lnSpcReduction="20000"/>
          </a:bodyPr>
          <a:lstStyle/>
          <a:p>
            <a:fld id="{7B87BE86-E4A9-4175-8BD1-4F0D9A91C457}" type="slidenum">
              <a:rPr lang="en-US" smtClean="0"/>
              <a:pPr/>
              <a:t>4</a:t>
            </a:fld>
            <a:endParaRPr lang="en-US" dirty="0"/>
          </a:p>
        </p:txBody>
      </p:sp>
    </p:spTree>
    <p:extLst>
      <p:ext uri="{BB962C8B-B14F-4D97-AF65-F5344CB8AC3E}">
        <p14:creationId xmlns:p14="http://schemas.microsoft.com/office/powerpoint/2010/main" val="32491421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Resource Management </a:t>
            </a:r>
            <a:r>
              <a:rPr lang="en-US" sz="3200" dirty="0" smtClean="0">
                <a:latin typeface="Times New Roman" pitchFamily="18" charset="0"/>
                <a:cs typeface="Times New Roman" pitchFamily="18" charset="0"/>
              </a:rPr>
              <a:t>(Network Coding)</a:t>
            </a:r>
            <a:endParaRPr lang="en-US"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normAutofit fontScale="85000" lnSpcReduction="20000"/>
          </a:bodyPr>
          <a:lstStyle/>
          <a:p>
            <a:fld id="{7B87BE86-E4A9-4175-8BD1-4F0D9A91C457}" type="slidenum">
              <a:rPr lang="en-US" smtClean="0"/>
              <a:pPr/>
              <a:t>40</a:t>
            </a:fld>
            <a:endParaRPr lang="en-US"/>
          </a:p>
        </p:txBody>
      </p:sp>
      <p:sp>
        <p:nvSpPr>
          <p:cNvPr id="6" name="Content Placeholder 5"/>
          <p:cNvSpPr>
            <a:spLocks noGrp="1"/>
          </p:cNvSpPr>
          <p:nvPr>
            <p:ph sz="quarter" idx="1"/>
          </p:nvPr>
        </p:nvSpPr>
        <p:spPr>
          <a:xfrm>
            <a:off x="381000" y="1524000"/>
            <a:ext cx="8302752" cy="5105400"/>
          </a:xfrm>
        </p:spPr>
        <p:txBody>
          <a:bodyPr>
            <a:normAutofit/>
          </a:bodyPr>
          <a:lstStyle/>
          <a:p>
            <a:r>
              <a:rPr lang="en-US" sz="2400" dirty="0" smtClean="0">
                <a:latin typeface="Times New Roman" pitchFamily="18" charset="0"/>
                <a:cs typeface="Times New Roman" pitchFamily="18" charset="0"/>
              </a:rPr>
              <a:t>Network coding changes the problem to a linear programming</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Storing </a:t>
            </a:r>
            <a:r>
              <a:rPr lang="en-US" sz="2400" i="1" dirty="0" smtClean="0">
                <a:latin typeface="Times New Roman" pitchFamily="18" charset="0"/>
                <a:cs typeface="Times New Roman" pitchFamily="18" charset="0"/>
              </a:rPr>
              <a:t>x</a:t>
            </a:r>
            <a:r>
              <a:rPr lang="en-US" sz="2400" dirty="0" smtClean="0">
                <a:latin typeface="Times New Roman" pitchFamily="18" charset="0"/>
                <a:cs typeface="Times New Roman" pitchFamily="18" charset="0"/>
              </a:rPr>
              <a:t> percent of each segment</a:t>
            </a:r>
            <a:endParaRPr lang="en-US" sz="2400" i="1" dirty="0" smtClean="0">
              <a:latin typeface="Times New Roman" pitchFamily="18" charset="0"/>
              <a:cs typeface="Times New Roman" pitchFamily="18" charset="0"/>
            </a:endParaRPr>
          </a:p>
          <a:p>
            <a:pPr lvl="1"/>
            <a:endParaRPr lang="en-US" sz="2100" i="1"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p:txBody>
      </p:sp>
      <p:sp>
        <p:nvSpPr>
          <p:cNvPr id="491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9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91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228600" y="2438400"/>
            <a:ext cx="1069524" cy="369332"/>
          </a:xfrm>
          <a:prstGeom prst="rect">
            <a:avLst/>
          </a:prstGeom>
        </p:spPr>
        <p:txBody>
          <a:bodyPr wrap="none">
            <a:spAutoFit/>
          </a:bodyPr>
          <a:lstStyle/>
          <a:p>
            <a:r>
              <a:rPr lang="en-US" dirty="0" smtClean="0">
                <a:latin typeface="Times New Roman" pitchFamily="18" charset="0"/>
                <a:cs typeface="Times New Roman" pitchFamily="18" charset="0"/>
              </a:rPr>
              <a:t>Movie </a:t>
            </a:r>
            <a:r>
              <a:rPr lang="en-US" i="1" dirty="0" smtClean="0">
                <a:latin typeface="Times New Roman" pitchFamily="18" charset="0"/>
                <a:cs typeface="Times New Roman" pitchFamily="18" charset="0"/>
              </a:rPr>
              <a:t>m</a:t>
            </a:r>
            <a:r>
              <a:rPr lang="en-US" dirty="0" smtClean="0">
                <a:latin typeface="Times New Roman" pitchFamily="18" charset="0"/>
                <a:cs typeface="Times New Roman" pitchFamily="18" charset="0"/>
              </a:rPr>
              <a:t> </a:t>
            </a:r>
            <a:endParaRPr lang="en-US" dirty="0"/>
          </a:p>
        </p:txBody>
      </p:sp>
      <p:sp>
        <p:nvSpPr>
          <p:cNvPr id="13" name="Rectangle 12"/>
          <p:cNvSpPr/>
          <p:nvPr/>
        </p:nvSpPr>
        <p:spPr>
          <a:xfrm>
            <a:off x="228600" y="3581400"/>
            <a:ext cx="1295400" cy="646331"/>
          </a:xfrm>
          <a:prstGeom prst="rect">
            <a:avLst/>
          </a:prstGeom>
        </p:spPr>
        <p:txBody>
          <a:bodyPr wrap="square">
            <a:spAutoFit/>
          </a:bodyPr>
          <a:lstStyle/>
          <a:p>
            <a:r>
              <a:rPr lang="en-US" dirty="0" smtClean="0">
                <a:latin typeface="Times New Roman" pitchFamily="18" charset="0"/>
                <a:cs typeface="Times New Roman" pitchFamily="18" charset="0"/>
              </a:rPr>
              <a:t>Coded Movie </a:t>
            </a:r>
            <a:r>
              <a:rPr lang="en-US" i="1" dirty="0" smtClean="0">
                <a:latin typeface="Times New Roman" pitchFamily="18" charset="0"/>
                <a:cs typeface="Times New Roman" pitchFamily="18" charset="0"/>
              </a:rPr>
              <a:t>m</a:t>
            </a:r>
            <a:r>
              <a:rPr lang="en-US" dirty="0" smtClean="0">
                <a:latin typeface="Times New Roman" pitchFamily="18" charset="0"/>
                <a:cs typeface="Times New Roman" pitchFamily="18" charset="0"/>
              </a:rPr>
              <a:t> </a:t>
            </a:r>
            <a:endParaRPr lang="en-US" dirty="0"/>
          </a:p>
        </p:txBody>
      </p:sp>
      <p:pic>
        <p:nvPicPr>
          <p:cNvPr id="1028" name="Picture 4"/>
          <p:cNvPicPr>
            <a:picLocks noChangeAspect="1" noChangeArrowheads="1"/>
          </p:cNvPicPr>
          <p:nvPr/>
        </p:nvPicPr>
        <p:blipFill>
          <a:blip r:embed="rId3" cstate="print"/>
          <a:srcRect/>
          <a:stretch>
            <a:fillRect/>
          </a:stretch>
        </p:blipFill>
        <p:spPr bwMode="auto">
          <a:xfrm>
            <a:off x="1374324" y="1981200"/>
            <a:ext cx="3810000" cy="2583448"/>
          </a:xfrm>
          <a:prstGeom prst="rect">
            <a:avLst/>
          </a:prstGeom>
          <a:noFill/>
          <a:ln w="9525">
            <a:noFill/>
            <a:miter lim="800000"/>
            <a:headEnd/>
            <a:tailEnd/>
          </a:ln>
        </p:spPr>
      </p:pic>
      <p:sp>
        <p:nvSpPr>
          <p:cNvPr id="12" name="Content Placeholder 5"/>
          <p:cNvSpPr txBox="1">
            <a:spLocks/>
          </p:cNvSpPr>
          <p:nvPr/>
        </p:nvSpPr>
        <p:spPr>
          <a:xfrm>
            <a:off x="5562600" y="4676776"/>
            <a:ext cx="3416300" cy="1266989"/>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400" dirty="0" smtClean="0">
                <a:latin typeface="Times New Roman" pitchFamily="18" charset="0"/>
                <a:cs typeface="Times New Roman" pitchFamily="18" charset="0"/>
              </a:rPr>
              <a:t>No longer NP-complete</a:t>
            </a:r>
          </a:p>
          <a:p>
            <a:pPr lvl="1"/>
            <a:r>
              <a:rPr lang="en-US" sz="2100" dirty="0" smtClean="0">
                <a:latin typeface="Times New Roman" pitchFamily="18" charset="0"/>
                <a:cs typeface="Times New Roman" pitchFamily="18" charset="0"/>
              </a:rPr>
              <a:t>Flow-based model using network coding</a:t>
            </a:r>
          </a:p>
        </p:txBody>
      </p:sp>
      <p:pic>
        <p:nvPicPr>
          <p:cNvPr id="276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4786" y="5454474"/>
            <a:ext cx="3890963" cy="1050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Multi-Layer Video</a:t>
            </a:r>
            <a:endParaRPr lang="en-US"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normAutofit fontScale="85000" lnSpcReduction="20000"/>
          </a:bodyPr>
          <a:lstStyle/>
          <a:p>
            <a:fld id="{7B87BE86-E4A9-4175-8BD1-4F0D9A91C457}" type="slidenum">
              <a:rPr lang="en-US" smtClean="0"/>
              <a:pPr/>
              <a:t>41</a:t>
            </a:fld>
            <a:endParaRPr lang="en-US"/>
          </a:p>
        </p:txBody>
      </p:sp>
      <p:sp>
        <p:nvSpPr>
          <p:cNvPr id="6" name="Content Placeholder 5"/>
          <p:cNvSpPr>
            <a:spLocks noGrp="1"/>
          </p:cNvSpPr>
          <p:nvPr>
            <p:ph sz="quarter" idx="1"/>
          </p:nvPr>
        </p:nvSpPr>
        <p:spPr>
          <a:xfrm>
            <a:off x="444500" y="1562100"/>
            <a:ext cx="8229600" cy="2133600"/>
          </a:xfrm>
        </p:spPr>
        <p:txBody>
          <a:bodyPr>
            <a:noAutofit/>
          </a:bodyPr>
          <a:lstStyle/>
          <a:p>
            <a:pPr>
              <a:spcBef>
                <a:spcPts val="1200"/>
              </a:spcBef>
            </a:pPr>
            <a:r>
              <a:rPr lang="en-US" sz="3200" dirty="0" smtClean="0">
                <a:latin typeface="Times New Roman" pitchFamily="18" charset="0"/>
                <a:cs typeface="Times New Roman" pitchFamily="18" charset="0"/>
              </a:rPr>
              <a:t>Benefits of multi-layer</a:t>
            </a:r>
          </a:p>
          <a:p>
            <a:pPr lvl="1">
              <a:spcBef>
                <a:spcPts val="600"/>
              </a:spcBef>
            </a:pPr>
            <a:r>
              <a:rPr lang="en-US" sz="2400" dirty="0" smtClean="0">
                <a:latin typeface="Times New Roman" pitchFamily="18" charset="0"/>
                <a:cs typeface="Times New Roman" pitchFamily="18" charset="0"/>
              </a:rPr>
              <a:t>Provides smooth playback for the users</a:t>
            </a:r>
          </a:p>
          <a:p>
            <a:pPr lvl="1">
              <a:spcBef>
                <a:spcPts val="600"/>
              </a:spcBef>
            </a:pPr>
            <a:r>
              <a:rPr lang="en-US" sz="2400" dirty="0" smtClean="0">
                <a:latin typeface="Times New Roman" pitchFamily="18" charset="0"/>
                <a:cs typeface="Times New Roman" pitchFamily="18" charset="0"/>
              </a:rPr>
              <a:t>Reduces the load on the server with a fixed number of users</a:t>
            </a:r>
          </a:p>
          <a:p>
            <a:pPr lvl="1">
              <a:spcBef>
                <a:spcPts val="600"/>
              </a:spcBef>
            </a:pPr>
            <a:r>
              <a:rPr lang="en-US" sz="2400" dirty="0" smtClean="0">
                <a:latin typeface="Times New Roman" pitchFamily="18" charset="0"/>
                <a:cs typeface="Times New Roman" pitchFamily="18" charset="0"/>
              </a:rPr>
              <a:t>More </a:t>
            </a:r>
            <a:r>
              <a:rPr lang="en-US" sz="2400" dirty="0">
                <a:latin typeface="Times New Roman" pitchFamily="18" charset="0"/>
                <a:cs typeface="Times New Roman" pitchFamily="18" charset="0"/>
              </a:rPr>
              <a:t>layers i</a:t>
            </a:r>
            <a:r>
              <a:rPr lang="en-US" sz="2400" dirty="0" smtClean="0">
                <a:latin typeface="Times New Roman" pitchFamily="18" charset="0"/>
                <a:cs typeface="Times New Roman" pitchFamily="18" charset="0"/>
              </a:rPr>
              <a:t>ncreases system scalability</a:t>
            </a:r>
          </a:p>
        </p:txBody>
      </p:sp>
      <p:pic>
        <p:nvPicPr>
          <p:cNvPr id="2051" name="Picture 3"/>
          <p:cNvPicPr>
            <a:picLocks noChangeAspect="1" noChangeArrowheads="1"/>
          </p:cNvPicPr>
          <p:nvPr/>
        </p:nvPicPr>
        <p:blipFill>
          <a:blip r:embed="rId3" cstate="print"/>
          <a:srcRect/>
          <a:stretch>
            <a:fillRect/>
          </a:stretch>
        </p:blipFill>
        <p:spPr bwMode="auto">
          <a:xfrm>
            <a:off x="2438400" y="3733800"/>
            <a:ext cx="3818266"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p:cNvPicPr>
            <a:picLocks noChangeAspect="1" noChangeArrowheads="1"/>
          </p:cNvPicPr>
          <p:nvPr/>
        </p:nvPicPr>
        <p:blipFill>
          <a:blip r:embed="rId3" cstate="print"/>
          <a:srcRect/>
          <a:stretch>
            <a:fillRect/>
          </a:stretch>
        </p:blipFill>
        <p:spPr bwMode="auto">
          <a:xfrm>
            <a:off x="4733925" y="2362200"/>
            <a:ext cx="4257675" cy="29718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Motivation</a:t>
            </a:r>
            <a:endParaRPr lang="en-US"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normAutofit fontScale="85000" lnSpcReduction="20000"/>
          </a:bodyPr>
          <a:lstStyle/>
          <a:p>
            <a:fld id="{7B87BE86-E4A9-4175-8BD1-4F0D9A91C457}" type="slidenum">
              <a:rPr lang="en-US" smtClean="0"/>
              <a:pPr/>
              <a:t>42</a:t>
            </a:fld>
            <a:endParaRPr lang="en-US"/>
          </a:p>
        </p:txBody>
      </p:sp>
      <p:sp>
        <p:nvSpPr>
          <p:cNvPr id="6" name="Content Placeholder 5"/>
          <p:cNvSpPr>
            <a:spLocks noGrp="1"/>
          </p:cNvSpPr>
          <p:nvPr>
            <p:ph sz="quarter" idx="1"/>
          </p:nvPr>
        </p:nvSpPr>
        <p:spPr>
          <a:xfrm>
            <a:off x="228600" y="1676400"/>
            <a:ext cx="8302752" cy="4267200"/>
          </a:xfrm>
        </p:spPr>
        <p:txBody>
          <a:bodyPr/>
          <a:lstStyle/>
          <a:p>
            <a:r>
              <a:rPr lang="en-US" dirty="0" smtClean="0">
                <a:latin typeface="Times New Roman" pitchFamily="18" charset="0"/>
                <a:cs typeface="Times New Roman" pitchFamily="18" charset="0"/>
              </a:rPr>
              <a:t>Single video with 4 packets</a:t>
            </a:r>
          </a:p>
          <a:p>
            <a:r>
              <a:rPr lang="en-US" dirty="0" smtClean="0">
                <a:solidFill>
                  <a:srgbClr val="0070C0"/>
                </a:solidFill>
                <a:latin typeface="Times New Roman" pitchFamily="18" charset="0"/>
                <a:cs typeface="Times New Roman" pitchFamily="18" charset="0"/>
              </a:rPr>
              <a:t>No-layer approach</a:t>
            </a:r>
          </a:p>
          <a:p>
            <a:pPr>
              <a:buNone/>
            </a:pPr>
            <a:r>
              <a:rPr lang="en-US" sz="2400" dirty="0" smtClean="0">
                <a:solidFill>
                  <a:schemeClr val="bg1">
                    <a:lumMod val="50000"/>
                  </a:schemeClr>
                </a:solidFill>
                <a:latin typeface="Times New Roman" pitchFamily="18" charset="0"/>
                <a:cs typeface="Times New Roman" pitchFamily="18" charset="0"/>
              </a:rPr>
              <a:t>    (</a:t>
            </a:r>
            <a:r>
              <a:rPr lang="en-US" sz="2400" dirty="0" err="1" smtClean="0">
                <a:solidFill>
                  <a:schemeClr val="bg1">
                    <a:lumMod val="50000"/>
                  </a:schemeClr>
                </a:solidFill>
                <a:latin typeface="Times New Roman" pitchFamily="18" charset="0"/>
                <a:cs typeface="Times New Roman" pitchFamily="18" charset="0"/>
              </a:rPr>
              <a:t>Hao</a:t>
            </a:r>
            <a:r>
              <a:rPr lang="en-US" sz="2400" dirty="0" smtClean="0">
                <a:solidFill>
                  <a:schemeClr val="bg1">
                    <a:lumMod val="50000"/>
                  </a:schemeClr>
                </a:solidFill>
                <a:latin typeface="Times New Roman" pitchFamily="18" charset="0"/>
                <a:cs typeface="Times New Roman" pitchFamily="18" charset="0"/>
              </a:rPr>
              <a:t> et al. 2011)</a:t>
            </a:r>
          </a:p>
          <a:p>
            <a:pPr lvl="1"/>
            <a:r>
              <a:rPr lang="en-US" dirty="0" smtClean="0">
                <a:latin typeface="Times New Roman" pitchFamily="18" charset="0"/>
                <a:cs typeface="Times New Roman" pitchFamily="18" charset="0"/>
              </a:rPr>
              <a:t>4 packets in the same layer</a:t>
            </a:r>
          </a:p>
          <a:p>
            <a:pPr lvl="1"/>
            <a:r>
              <a:rPr lang="en-US" dirty="0" smtClean="0">
                <a:latin typeface="Times New Roman" pitchFamily="18" charset="0"/>
                <a:cs typeface="Times New Roman" pitchFamily="18" charset="0"/>
              </a:rPr>
              <a:t>Load on the server: 4</a:t>
            </a:r>
          </a:p>
          <a:p>
            <a:pPr lvl="1"/>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p:txBody>
      </p:sp>
      <p:pic>
        <p:nvPicPr>
          <p:cNvPr id="7" name="Picture 12"/>
          <p:cNvPicPr>
            <a:picLocks noChangeAspect="1" noChangeArrowheads="1"/>
          </p:cNvPicPr>
          <p:nvPr/>
        </p:nvPicPr>
        <p:blipFill>
          <a:blip r:embed="rId4" cstate="print"/>
          <a:srcRect/>
          <a:stretch>
            <a:fillRect/>
          </a:stretch>
        </p:blipFill>
        <p:spPr bwMode="auto">
          <a:xfrm>
            <a:off x="304800" y="4292183"/>
            <a:ext cx="4191000" cy="11180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p:cNvPicPr>
            <a:picLocks noChangeAspect="1" noChangeArrowheads="1"/>
          </p:cNvPicPr>
          <p:nvPr/>
        </p:nvPicPr>
        <p:blipFill>
          <a:blip r:embed="rId3" cstate="print"/>
          <a:srcRect/>
          <a:stretch>
            <a:fillRect/>
          </a:stretch>
        </p:blipFill>
        <p:spPr bwMode="auto">
          <a:xfrm>
            <a:off x="4572000" y="2590800"/>
            <a:ext cx="4343400" cy="287297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Motivation</a:t>
            </a:r>
            <a:endParaRPr lang="en-US"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normAutofit fontScale="85000" lnSpcReduction="20000"/>
          </a:bodyPr>
          <a:lstStyle/>
          <a:p>
            <a:fld id="{7B87BE86-E4A9-4175-8BD1-4F0D9A91C457}" type="slidenum">
              <a:rPr lang="en-US" smtClean="0"/>
              <a:pPr/>
              <a:t>43</a:t>
            </a:fld>
            <a:endParaRPr lang="en-US"/>
          </a:p>
        </p:txBody>
      </p:sp>
      <p:pic>
        <p:nvPicPr>
          <p:cNvPr id="4101" name="Picture 5"/>
          <p:cNvPicPr>
            <a:picLocks noChangeAspect="1" noChangeArrowheads="1"/>
          </p:cNvPicPr>
          <p:nvPr/>
        </p:nvPicPr>
        <p:blipFill>
          <a:blip r:embed="rId4" cstate="print"/>
          <a:srcRect/>
          <a:stretch>
            <a:fillRect/>
          </a:stretch>
        </p:blipFill>
        <p:spPr bwMode="auto">
          <a:xfrm>
            <a:off x="6324600" y="1752600"/>
            <a:ext cx="1055040" cy="619125"/>
          </a:xfrm>
          <a:prstGeom prst="rect">
            <a:avLst/>
          </a:prstGeom>
          <a:noFill/>
          <a:ln w="9525">
            <a:noFill/>
            <a:miter lim="800000"/>
            <a:headEnd/>
            <a:tailEnd/>
          </a:ln>
        </p:spPr>
      </p:pic>
      <p:sp>
        <p:nvSpPr>
          <p:cNvPr id="6" name="Content Placeholder 5"/>
          <p:cNvSpPr>
            <a:spLocks noGrp="1"/>
          </p:cNvSpPr>
          <p:nvPr>
            <p:ph sz="quarter" idx="1"/>
          </p:nvPr>
        </p:nvSpPr>
        <p:spPr>
          <a:xfrm>
            <a:off x="228600" y="1676400"/>
            <a:ext cx="5105400" cy="4267200"/>
          </a:xfrm>
        </p:spPr>
        <p:txBody>
          <a:bodyPr/>
          <a:lstStyle/>
          <a:p>
            <a:r>
              <a:rPr lang="en-US" dirty="0" smtClean="0">
                <a:latin typeface="Times New Roman" pitchFamily="18" charset="0"/>
                <a:cs typeface="Times New Roman" pitchFamily="18" charset="0"/>
              </a:rPr>
              <a:t>Single video with 4 packets</a:t>
            </a:r>
          </a:p>
          <a:p>
            <a:r>
              <a:rPr lang="en-US" dirty="0" smtClean="0">
                <a:solidFill>
                  <a:srgbClr val="0070C0"/>
                </a:solidFill>
                <a:latin typeface="Times New Roman" pitchFamily="18" charset="0"/>
                <a:cs typeface="Times New Roman" pitchFamily="18" charset="0"/>
              </a:rPr>
              <a:t>Intra-layer approach</a:t>
            </a:r>
          </a:p>
          <a:p>
            <a:pPr>
              <a:buNone/>
            </a:pPr>
            <a:r>
              <a:rPr lang="en-US" dirty="0" smtClean="0">
                <a:solidFill>
                  <a:srgbClr val="0070C0"/>
                </a:solidFill>
                <a:latin typeface="Times New Roman" pitchFamily="18" charset="0"/>
                <a:cs typeface="Times New Roman" pitchFamily="18" charset="0"/>
              </a:rPr>
              <a:t>    </a:t>
            </a:r>
            <a:r>
              <a:rPr lang="en-US" sz="2400" dirty="0" smtClean="0">
                <a:solidFill>
                  <a:schemeClr val="bg1">
                    <a:lumMod val="50000"/>
                  </a:schemeClr>
                </a:solidFill>
                <a:latin typeface="Times New Roman" pitchFamily="18" charset="0"/>
                <a:cs typeface="Times New Roman" pitchFamily="18" charset="0"/>
              </a:rPr>
              <a:t>(</a:t>
            </a:r>
            <a:r>
              <a:rPr lang="en-US" sz="2400" dirty="0" err="1" smtClean="0">
                <a:solidFill>
                  <a:schemeClr val="bg1">
                    <a:lumMod val="50000"/>
                  </a:schemeClr>
                </a:solidFill>
                <a:latin typeface="Times New Roman" pitchFamily="18" charset="0"/>
                <a:cs typeface="Times New Roman" pitchFamily="18" charset="0"/>
              </a:rPr>
              <a:t>Ostovari</a:t>
            </a:r>
            <a:r>
              <a:rPr lang="en-US" sz="2400" dirty="0" smtClean="0">
                <a:solidFill>
                  <a:schemeClr val="bg1">
                    <a:lumMod val="50000"/>
                  </a:schemeClr>
                </a:solidFill>
                <a:latin typeface="Times New Roman" pitchFamily="18" charset="0"/>
                <a:cs typeface="Times New Roman" pitchFamily="18" charset="0"/>
              </a:rPr>
              <a:t>, </a:t>
            </a:r>
            <a:r>
              <a:rPr lang="en-US" sz="2400" dirty="0" err="1" smtClean="0">
                <a:solidFill>
                  <a:schemeClr val="bg1">
                    <a:lumMod val="50000"/>
                  </a:schemeClr>
                </a:solidFill>
                <a:latin typeface="Times New Roman" pitchFamily="18" charset="0"/>
                <a:cs typeface="Times New Roman" pitchFamily="18" charset="0"/>
              </a:rPr>
              <a:t>Khreishah</a:t>
            </a:r>
            <a:r>
              <a:rPr lang="en-US" sz="2400" dirty="0" smtClean="0">
                <a:solidFill>
                  <a:schemeClr val="bg1">
                    <a:lumMod val="50000"/>
                  </a:schemeClr>
                </a:solidFill>
                <a:latin typeface="Times New Roman" pitchFamily="18" charset="0"/>
                <a:cs typeface="Times New Roman" pitchFamily="18" charset="0"/>
              </a:rPr>
              <a:t>, and Wu 2013)</a:t>
            </a:r>
          </a:p>
          <a:p>
            <a:pPr lvl="1"/>
            <a:r>
              <a:rPr lang="en-US" dirty="0" smtClean="0">
                <a:latin typeface="Times New Roman" pitchFamily="18" charset="0"/>
                <a:cs typeface="Times New Roman" pitchFamily="18" charset="0"/>
              </a:rPr>
              <a:t>2 packets per layer</a:t>
            </a:r>
          </a:p>
          <a:p>
            <a:pPr lvl="1"/>
            <a:r>
              <a:rPr lang="en-US" dirty="0" smtClean="0">
                <a:latin typeface="Times New Roman" pitchFamily="18" charset="0"/>
                <a:cs typeface="Times New Roman" pitchFamily="18" charset="0"/>
              </a:rPr>
              <a:t>Load on the server: 2</a:t>
            </a:r>
          </a:p>
          <a:p>
            <a:pPr lvl="1"/>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p:txBody>
      </p:sp>
      <p:pic>
        <p:nvPicPr>
          <p:cNvPr id="337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4114800"/>
            <a:ext cx="4279537"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0"/>
            <a:ext cx="4279537"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Motivation</a:t>
            </a:r>
            <a:endParaRPr lang="en-US"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normAutofit fontScale="85000" lnSpcReduction="20000"/>
          </a:bodyPr>
          <a:lstStyle/>
          <a:p>
            <a:fld id="{7B87BE86-E4A9-4175-8BD1-4F0D9A91C457}" type="slidenum">
              <a:rPr lang="en-US" smtClean="0"/>
              <a:pPr/>
              <a:t>44</a:t>
            </a:fld>
            <a:endParaRPr lang="en-US"/>
          </a:p>
        </p:txBody>
      </p:sp>
      <p:sp>
        <p:nvSpPr>
          <p:cNvPr id="6" name="Content Placeholder 5"/>
          <p:cNvSpPr>
            <a:spLocks noGrp="1"/>
          </p:cNvSpPr>
          <p:nvPr>
            <p:ph sz="quarter" idx="1"/>
          </p:nvPr>
        </p:nvSpPr>
        <p:spPr>
          <a:xfrm>
            <a:off x="228600" y="1676400"/>
            <a:ext cx="8302752" cy="4267200"/>
          </a:xfrm>
        </p:spPr>
        <p:txBody>
          <a:bodyPr/>
          <a:lstStyle/>
          <a:p>
            <a:r>
              <a:rPr lang="en-US" dirty="0" smtClean="0">
                <a:latin typeface="Times New Roman" pitchFamily="18" charset="0"/>
                <a:cs typeface="Times New Roman" pitchFamily="18" charset="0"/>
              </a:rPr>
              <a:t>Single video with 4 packets</a:t>
            </a:r>
          </a:p>
          <a:p>
            <a:r>
              <a:rPr lang="en-US" dirty="0" smtClean="0">
                <a:solidFill>
                  <a:srgbClr val="0070C0"/>
                </a:solidFill>
                <a:latin typeface="Times New Roman" pitchFamily="18" charset="0"/>
                <a:cs typeface="Times New Roman" pitchFamily="18" charset="0"/>
              </a:rPr>
              <a:t>Inter- and intra-layer coding</a:t>
            </a:r>
          </a:p>
          <a:p>
            <a:pPr>
              <a:buNone/>
            </a:pPr>
            <a:r>
              <a:rPr lang="en-US" sz="2400" dirty="0" smtClean="0">
                <a:solidFill>
                  <a:srgbClr val="0070C0"/>
                </a:solidFill>
                <a:latin typeface="Times New Roman" pitchFamily="18" charset="0"/>
                <a:cs typeface="Times New Roman" pitchFamily="18" charset="0"/>
              </a:rPr>
              <a:t>   </a:t>
            </a:r>
            <a:r>
              <a:rPr lang="en-US" sz="2400" dirty="0" smtClean="0">
                <a:solidFill>
                  <a:schemeClr val="bg1">
                    <a:lumMod val="50000"/>
                  </a:schemeClr>
                </a:solidFill>
                <a:latin typeface="Times New Roman" pitchFamily="18" charset="0"/>
                <a:cs typeface="Times New Roman" pitchFamily="18" charset="0"/>
              </a:rPr>
              <a:t>(</a:t>
            </a:r>
            <a:r>
              <a:rPr lang="en-US" sz="2400" dirty="0" err="1" smtClean="0">
                <a:solidFill>
                  <a:schemeClr val="bg1">
                    <a:lumMod val="50000"/>
                  </a:schemeClr>
                </a:solidFill>
                <a:latin typeface="Times New Roman" pitchFamily="18" charset="0"/>
                <a:cs typeface="Times New Roman" pitchFamily="18" charset="0"/>
              </a:rPr>
              <a:t>Ostovari</a:t>
            </a:r>
            <a:r>
              <a:rPr lang="en-US" sz="2400" dirty="0" smtClean="0">
                <a:solidFill>
                  <a:schemeClr val="bg1">
                    <a:lumMod val="50000"/>
                  </a:schemeClr>
                </a:solidFill>
                <a:latin typeface="Times New Roman" pitchFamily="18" charset="0"/>
                <a:cs typeface="Times New Roman" pitchFamily="18" charset="0"/>
              </a:rPr>
              <a:t>, </a:t>
            </a:r>
            <a:r>
              <a:rPr lang="en-US" sz="2400" dirty="0" err="1" smtClean="0">
                <a:solidFill>
                  <a:schemeClr val="bg1">
                    <a:lumMod val="50000"/>
                  </a:schemeClr>
                </a:solidFill>
                <a:latin typeface="Times New Roman" pitchFamily="18" charset="0"/>
                <a:cs typeface="Times New Roman" pitchFamily="18" charset="0"/>
              </a:rPr>
              <a:t>Khreishah</a:t>
            </a:r>
            <a:r>
              <a:rPr lang="en-US" sz="2400" dirty="0" smtClean="0">
                <a:solidFill>
                  <a:schemeClr val="bg1">
                    <a:lumMod val="50000"/>
                  </a:schemeClr>
                </a:solidFill>
                <a:latin typeface="Times New Roman" pitchFamily="18" charset="0"/>
                <a:cs typeface="Times New Roman" pitchFamily="18" charset="0"/>
              </a:rPr>
              <a:t>, and Wu 2013)</a:t>
            </a:r>
            <a:endParaRPr lang="en-US" sz="2400" dirty="0" smtClean="0">
              <a:solidFill>
                <a:srgbClr val="0070C0"/>
              </a:solidFill>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Prefix coding</a:t>
            </a:r>
          </a:p>
          <a:p>
            <a:pPr lvl="1"/>
            <a:r>
              <a:rPr lang="en-US" dirty="0" smtClean="0">
                <a:latin typeface="Times New Roman" pitchFamily="18" charset="0"/>
                <a:cs typeface="Times New Roman" pitchFamily="18" charset="0"/>
              </a:rPr>
              <a:t>2 packets per layer</a:t>
            </a:r>
          </a:p>
          <a:p>
            <a:pPr lvl="1"/>
            <a:r>
              <a:rPr lang="en-US" dirty="0" smtClean="0">
                <a:latin typeface="Times New Roman" pitchFamily="18" charset="0"/>
                <a:cs typeface="Times New Roman" pitchFamily="18" charset="0"/>
              </a:rPr>
              <a:t>Load on the server: 0</a:t>
            </a:r>
          </a:p>
          <a:p>
            <a:pPr lvl="1"/>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p:txBody>
      </p:sp>
      <p:pic>
        <p:nvPicPr>
          <p:cNvPr id="8" name="Picture 11"/>
          <p:cNvPicPr>
            <a:picLocks noChangeAspect="1" noChangeArrowheads="1"/>
          </p:cNvPicPr>
          <p:nvPr/>
        </p:nvPicPr>
        <p:blipFill>
          <a:blip r:embed="rId4" cstate="print"/>
          <a:srcRect/>
          <a:stretch>
            <a:fillRect/>
          </a:stretch>
        </p:blipFill>
        <p:spPr bwMode="auto">
          <a:xfrm>
            <a:off x="4648200" y="3200400"/>
            <a:ext cx="4191000" cy="2766361"/>
          </a:xfrm>
          <a:prstGeom prst="rect">
            <a:avLst/>
          </a:prstGeom>
          <a:noFill/>
          <a:ln w="9525">
            <a:noFill/>
            <a:miter lim="800000"/>
            <a:headEnd/>
            <a:tailEnd/>
          </a:ln>
        </p:spPr>
      </p:pic>
      <p:pic>
        <p:nvPicPr>
          <p:cNvPr id="9" name="Picture 5"/>
          <p:cNvPicPr>
            <a:picLocks noChangeAspect="1" noChangeArrowheads="1"/>
          </p:cNvPicPr>
          <p:nvPr/>
        </p:nvPicPr>
        <p:blipFill>
          <a:blip r:embed="rId5" cstate="print"/>
          <a:srcRect/>
          <a:stretch>
            <a:fillRect/>
          </a:stretch>
        </p:blipFill>
        <p:spPr bwMode="auto">
          <a:xfrm>
            <a:off x="6248400" y="2362200"/>
            <a:ext cx="1055040" cy="619125"/>
          </a:xfrm>
          <a:prstGeom prst="rect">
            <a:avLst/>
          </a:prstGeom>
          <a:noFill/>
          <a:ln w="9525">
            <a:noFill/>
            <a:miter lim="800000"/>
            <a:headEnd/>
            <a:tailEnd/>
          </a:ln>
        </p:spPr>
      </p:pic>
      <p:sp>
        <p:nvSpPr>
          <p:cNvPr id="11" name="TextBox 10"/>
          <p:cNvSpPr txBox="1"/>
          <p:nvPr/>
        </p:nvSpPr>
        <p:spPr>
          <a:xfrm>
            <a:off x="6019800" y="6248400"/>
            <a:ext cx="2133600"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Triangular coding</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Times New Roman" pitchFamily="18" charset="0"/>
                <a:cs typeface="Times New Roman" pitchFamily="18" charset="0"/>
              </a:rPr>
              <a:t>VoD</a:t>
            </a:r>
            <a:r>
              <a:rPr lang="en-US" dirty="0" smtClean="0">
                <a:latin typeface="Times New Roman" pitchFamily="18" charset="0"/>
                <a:cs typeface="Times New Roman" pitchFamily="18" charset="0"/>
              </a:rPr>
              <a:t> with Inter- and Intra-Layer NC </a:t>
            </a:r>
            <a:endParaRPr lang="en-US"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normAutofit fontScale="85000" lnSpcReduction="20000"/>
          </a:bodyPr>
          <a:lstStyle/>
          <a:p>
            <a:fld id="{7B87BE86-E4A9-4175-8BD1-4F0D9A91C457}" type="slidenum">
              <a:rPr lang="en-US" smtClean="0"/>
              <a:pPr/>
              <a:t>45</a:t>
            </a:fld>
            <a:endParaRPr lang="en-US"/>
          </a:p>
        </p:txBody>
      </p:sp>
      <p:pic>
        <p:nvPicPr>
          <p:cNvPr id="6151" name="Picture 7"/>
          <p:cNvPicPr>
            <a:picLocks noChangeAspect="1" noChangeArrowheads="1"/>
          </p:cNvPicPr>
          <p:nvPr/>
        </p:nvPicPr>
        <p:blipFill>
          <a:blip r:embed="rId3" cstate="print"/>
          <a:srcRect/>
          <a:stretch>
            <a:fillRect/>
          </a:stretch>
        </p:blipFill>
        <p:spPr bwMode="auto">
          <a:xfrm>
            <a:off x="152400" y="2362200"/>
            <a:ext cx="580912" cy="457200"/>
          </a:xfrm>
          <a:prstGeom prst="rect">
            <a:avLst/>
          </a:prstGeom>
          <a:noFill/>
          <a:ln w="9525">
            <a:noFill/>
            <a:miter lim="800000"/>
            <a:headEnd/>
            <a:tailEnd/>
          </a:ln>
        </p:spPr>
      </p:pic>
      <p:sp>
        <p:nvSpPr>
          <p:cNvPr id="12" name="TextBox 11"/>
          <p:cNvSpPr txBox="1"/>
          <p:nvPr/>
        </p:nvSpPr>
        <p:spPr>
          <a:xfrm>
            <a:off x="6172200" y="2667000"/>
            <a:ext cx="2667000" cy="1015663"/>
          </a:xfrm>
          <a:prstGeom prst="rect">
            <a:avLst/>
          </a:prstGeom>
          <a:noFill/>
        </p:spPr>
        <p:txBody>
          <a:bodyPr wrap="square" rtlCol="0">
            <a:spAutoFit/>
          </a:bodyPr>
          <a:lstStyle/>
          <a:p>
            <a:r>
              <a:rPr lang="en-US" sz="2000" dirty="0" smtClean="0">
                <a:solidFill>
                  <a:srgbClr val="0070C0"/>
                </a:solidFill>
                <a:latin typeface="Times New Roman" pitchFamily="18" charset="0"/>
                <a:cs typeface="Times New Roman" pitchFamily="18" charset="0"/>
              </a:rPr>
              <a:t>The upload rate of a cache cannot exceed the rate of the stored videos</a:t>
            </a:r>
            <a:endParaRPr lang="en-US" sz="2000" dirty="0">
              <a:solidFill>
                <a:srgbClr val="0070C0"/>
              </a:solidFill>
              <a:latin typeface="Times New Roman" pitchFamily="18" charset="0"/>
              <a:cs typeface="Times New Roman" pitchFamily="18" charset="0"/>
            </a:endParaRPr>
          </a:p>
        </p:txBody>
      </p:sp>
      <p:sp>
        <p:nvSpPr>
          <p:cNvPr id="18" name="TextBox 17"/>
          <p:cNvSpPr txBox="1"/>
          <p:nvPr/>
        </p:nvSpPr>
        <p:spPr>
          <a:xfrm>
            <a:off x="4800600" y="1676400"/>
            <a:ext cx="4114800" cy="707886"/>
          </a:xfrm>
          <a:prstGeom prst="rect">
            <a:avLst/>
          </a:prstGeom>
          <a:noFill/>
        </p:spPr>
        <p:txBody>
          <a:bodyPr wrap="square" rtlCol="0">
            <a:spAutoFit/>
          </a:bodyPr>
          <a:lstStyle/>
          <a:p>
            <a:r>
              <a:rPr lang="en-US" sz="2000" dirty="0" smtClean="0">
                <a:solidFill>
                  <a:srgbClr val="0070C0"/>
                </a:solidFill>
                <a:latin typeface="Times New Roman" pitchFamily="18" charset="0"/>
                <a:cs typeface="Times New Roman" pitchFamily="18" charset="0"/>
              </a:rPr>
              <a:t>Objective function (maximize upload rate from helpers to users)</a:t>
            </a:r>
            <a:endParaRPr lang="en-US" sz="2000" dirty="0">
              <a:solidFill>
                <a:srgbClr val="0070C0"/>
              </a:solidFill>
              <a:latin typeface="Times New Roman" pitchFamily="18" charset="0"/>
              <a:cs typeface="Times New Roman" pitchFamily="18" charset="0"/>
            </a:endParaRPr>
          </a:p>
        </p:txBody>
      </p:sp>
      <p:sp>
        <p:nvSpPr>
          <p:cNvPr id="16" name="Content Placeholder 5"/>
          <p:cNvSpPr>
            <a:spLocks noGrp="1"/>
          </p:cNvSpPr>
          <p:nvPr>
            <p:ph sz="quarter" idx="1"/>
          </p:nvPr>
        </p:nvSpPr>
        <p:spPr>
          <a:xfrm>
            <a:off x="328891" y="3825765"/>
            <a:ext cx="8610600" cy="3184635"/>
          </a:xfrm>
        </p:spPr>
        <p:txBody>
          <a:bodyPr>
            <a:normAutofit/>
          </a:bodyPr>
          <a:lstStyle/>
          <a:p>
            <a:pPr>
              <a:spcBef>
                <a:spcPts val="1200"/>
              </a:spcBef>
            </a:pPr>
            <a:r>
              <a:rPr lang="en-US" sz="2000" dirty="0" smtClean="0">
                <a:latin typeface="Times New Roman" pitchFamily="18" charset="0"/>
                <a:cs typeface="Times New Roman" pitchFamily="18" charset="0"/>
              </a:rPr>
              <a:t>      : Upload rate from helper       to user        over layer </a:t>
            </a:r>
            <a:r>
              <a:rPr lang="en-US" sz="20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of  video  </a:t>
            </a:r>
          </a:p>
          <a:p>
            <a:pPr>
              <a:spcBef>
                <a:spcPts val="1200"/>
              </a:spcBef>
            </a:pPr>
            <a:r>
              <a:rPr lang="en-US" sz="2000" dirty="0" smtClean="0">
                <a:latin typeface="Times New Roman" pitchFamily="18" charset="0"/>
                <a:cs typeface="Times New Roman" pitchFamily="18" charset="0"/>
              </a:rPr>
              <a:t>      : Fraction of the layer </a:t>
            </a:r>
            <a:r>
              <a:rPr lang="en-US" sz="20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of video         that is stored on helper</a:t>
            </a:r>
          </a:p>
          <a:p>
            <a:pPr>
              <a:spcBef>
                <a:spcPts val="1200"/>
              </a:spcBef>
            </a:pPr>
            <a:r>
              <a:rPr lang="en-US" sz="2000" dirty="0" smtClean="0">
                <a:latin typeface="Times New Roman" pitchFamily="18" charset="0"/>
                <a:cs typeface="Times New Roman" pitchFamily="18" charset="0"/>
              </a:rPr>
              <a:t>      : Rate of video</a:t>
            </a:r>
          </a:p>
          <a:p>
            <a:pPr>
              <a:spcBef>
                <a:spcPts val="1200"/>
              </a:spcBef>
            </a:pPr>
            <a:r>
              <a:rPr lang="en-US" sz="2000" dirty="0" smtClean="0">
                <a:latin typeface="Times New Roman" pitchFamily="18" charset="0"/>
                <a:cs typeface="Times New Roman" pitchFamily="18" charset="0"/>
              </a:rPr>
              <a:t>      : Number of layers of a video</a:t>
            </a:r>
          </a:p>
          <a:p>
            <a:pPr>
              <a:spcBef>
                <a:spcPts val="1200"/>
              </a:spcBef>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 Adjacent helpers to user </a:t>
            </a:r>
          </a:p>
          <a:p>
            <a:pPr>
              <a:spcBef>
                <a:spcPts val="1200"/>
              </a:spcBef>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’s </a:t>
            </a:r>
            <a:r>
              <a:rPr lang="en-US" sz="2000" dirty="0">
                <a:latin typeface="Times New Roman" pitchFamily="18" charset="0"/>
                <a:cs typeface="Times New Roman" pitchFamily="18" charset="0"/>
              </a:rPr>
              <a:t>request: (       ,      ) = </a:t>
            </a:r>
            <a:r>
              <a:rPr lang="en-US" sz="2000" dirty="0" smtClean="0">
                <a:latin typeface="Times New Roman" pitchFamily="18" charset="0"/>
                <a:cs typeface="Times New Roman" pitchFamily="18" charset="0"/>
              </a:rPr>
              <a:t>(quality level,  video)     </a:t>
            </a:r>
          </a:p>
        </p:txBody>
      </p:sp>
      <p:pic>
        <p:nvPicPr>
          <p:cNvPr id="30721" name="Picture 1"/>
          <p:cNvPicPr>
            <a:picLocks noChangeAspect="1" noChangeArrowheads="1"/>
          </p:cNvPicPr>
          <p:nvPr/>
        </p:nvPicPr>
        <p:blipFill>
          <a:blip r:embed="rId4" cstate="print"/>
          <a:srcRect/>
          <a:stretch>
            <a:fillRect/>
          </a:stretch>
        </p:blipFill>
        <p:spPr bwMode="auto">
          <a:xfrm>
            <a:off x="609600" y="3866213"/>
            <a:ext cx="439905" cy="416752"/>
          </a:xfrm>
          <a:prstGeom prst="rect">
            <a:avLst/>
          </a:prstGeom>
          <a:noFill/>
          <a:ln w="9525">
            <a:noFill/>
            <a:miter lim="800000"/>
            <a:headEnd/>
            <a:tailEnd/>
          </a:ln>
        </p:spPr>
      </p:pic>
      <p:pic>
        <p:nvPicPr>
          <p:cNvPr id="30722" name="Picture 2"/>
          <p:cNvPicPr>
            <a:picLocks noChangeAspect="1" noChangeArrowheads="1"/>
          </p:cNvPicPr>
          <p:nvPr/>
        </p:nvPicPr>
        <p:blipFill>
          <a:blip r:embed="rId5" cstate="print"/>
          <a:srcRect/>
          <a:stretch>
            <a:fillRect/>
          </a:stretch>
        </p:blipFill>
        <p:spPr bwMode="auto">
          <a:xfrm>
            <a:off x="609601" y="4346566"/>
            <a:ext cx="416752" cy="393599"/>
          </a:xfrm>
          <a:prstGeom prst="rect">
            <a:avLst/>
          </a:prstGeom>
          <a:noFill/>
          <a:ln w="9525">
            <a:noFill/>
            <a:miter lim="800000"/>
            <a:headEnd/>
            <a:tailEnd/>
          </a:ln>
        </p:spPr>
      </p:pic>
      <p:pic>
        <p:nvPicPr>
          <p:cNvPr id="30723" name="Picture 3"/>
          <p:cNvPicPr>
            <a:picLocks noChangeAspect="1" noChangeArrowheads="1"/>
          </p:cNvPicPr>
          <p:nvPr/>
        </p:nvPicPr>
        <p:blipFill>
          <a:blip r:embed="rId6" cstate="print"/>
          <a:srcRect/>
          <a:stretch>
            <a:fillRect/>
          </a:stretch>
        </p:blipFill>
        <p:spPr bwMode="auto">
          <a:xfrm>
            <a:off x="685800" y="4848375"/>
            <a:ext cx="283624" cy="237318"/>
          </a:xfrm>
          <a:prstGeom prst="rect">
            <a:avLst/>
          </a:prstGeom>
          <a:noFill/>
          <a:ln w="9525">
            <a:noFill/>
            <a:miter lim="800000"/>
            <a:headEnd/>
            <a:tailEnd/>
          </a:ln>
        </p:spPr>
      </p:pic>
      <p:pic>
        <p:nvPicPr>
          <p:cNvPr id="30726" name="Picture 6"/>
          <p:cNvPicPr>
            <a:picLocks noChangeAspect="1" noChangeArrowheads="1"/>
          </p:cNvPicPr>
          <p:nvPr/>
        </p:nvPicPr>
        <p:blipFill>
          <a:blip r:embed="rId7" cstate="print"/>
          <a:srcRect/>
          <a:stretch>
            <a:fillRect/>
          </a:stretch>
        </p:blipFill>
        <p:spPr bwMode="auto">
          <a:xfrm>
            <a:off x="3714094" y="3886199"/>
            <a:ext cx="337145" cy="320565"/>
          </a:xfrm>
          <a:prstGeom prst="rect">
            <a:avLst/>
          </a:prstGeom>
          <a:noFill/>
          <a:ln w="9525">
            <a:noFill/>
            <a:miter lim="800000"/>
            <a:headEnd/>
            <a:tailEnd/>
          </a:ln>
        </p:spPr>
      </p:pic>
      <p:pic>
        <p:nvPicPr>
          <p:cNvPr id="30727" name="Picture 7"/>
          <p:cNvPicPr>
            <a:picLocks noChangeAspect="1" noChangeArrowheads="1"/>
          </p:cNvPicPr>
          <p:nvPr/>
        </p:nvPicPr>
        <p:blipFill>
          <a:blip r:embed="rId8" cstate="print"/>
          <a:srcRect/>
          <a:stretch>
            <a:fillRect/>
          </a:stretch>
        </p:blipFill>
        <p:spPr bwMode="auto">
          <a:xfrm>
            <a:off x="4907016" y="3944006"/>
            <a:ext cx="426984" cy="262759"/>
          </a:xfrm>
          <a:prstGeom prst="rect">
            <a:avLst/>
          </a:prstGeom>
          <a:noFill/>
          <a:ln w="9525">
            <a:noFill/>
            <a:miter lim="800000"/>
            <a:headEnd/>
            <a:tailEnd/>
          </a:ln>
        </p:spPr>
      </p:pic>
      <p:pic>
        <p:nvPicPr>
          <p:cNvPr id="30728" name="Picture 8"/>
          <p:cNvPicPr>
            <a:picLocks noChangeAspect="1" noChangeArrowheads="1"/>
          </p:cNvPicPr>
          <p:nvPr/>
        </p:nvPicPr>
        <p:blipFill>
          <a:blip r:embed="rId9" cstate="print"/>
          <a:srcRect/>
          <a:stretch>
            <a:fillRect/>
          </a:stretch>
        </p:blipFill>
        <p:spPr bwMode="auto">
          <a:xfrm>
            <a:off x="7543800" y="3962400"/>
            <a:ext cx="390525" cy="228600"/>
          </a:xfrm>
          <a:prstGeom prst="rect">
            <a:avLst/>
          </a:prstGeom>
          <a:noFill/>
          <a:ln w="9525">
            <a:noFill/>
            <a:miter lim="800000"/>
            <a:headEnd/>
            <a:tailEnd/>
          </a:ln>
        </p:spPr>
      </p:pic>
      <p:pic>
        <p:nvPicPr>
          <p:cNvPr id="24" name="Picture 8"/>
          <p:cNvPicPr>
            <a:picLocks noChangeAspect="1" noChangeArrowheads="1"/>
          </p:cNvPicPr>
          <p:nvPr/>
        </p:nvPicPr>
        <p:blipFill>
          <a:blip r:embed="rId9" cstate="print"/>
          <a:srcRect/>
          <a:stretch>
            <a:fillRect/>
          </a:stretch>
        </p:blipFill>
        <p:spPr bwMode="auto">
          <a:xfrm>
            <a:off x="4461612" y="4398789"/>
            <a:ext cx="416472" cy="216565"/>
          </a:xfrm>
          <a:prstGeom prst="rect">
            <a:avLst/>
          </a:prstGeom>
          <a:noFill/>
          <a:ln w="9525">
            <a:noFill/>
            <a:miter lim="800000"/>
            <a:headEnd/>
            <a:tailEnd/>
          </a:ln>
        </p:spPr>
      </p:pic>
      <p:pic>
        <p:nvPicPr>
          <p:cNvPr id="25" name="Picture 8"/>
          <p:cNvPicPr>
            <a:picLocks noChangeAspect="1" noChangeArrowheads="1"/>
          </p:cNvPicPr>
          <p:nvPr/>
        </p:nvPicPr>
        <p:blipFill>
          <a:blip r:embed="rId9" cstate="print"/>
          <a:srcRect/>
          <a:stretch>
            <a:fillRect/>
          </a:stretch>
        </p:blipFill>
        <p:spPr bwMode="auto">
          <a:xfrm>
            <a:off x="2740025" y="4867275"/>
            <a:ext cx="381000" cy="198120"/>
          </a:xfrm>
          <a:prstGeom prst="rect">
            <a:avLst/>
          </a:prstGeom>
          <a:noFill/>
          <a:ln w="9525">
            <a:noFill/>
            <a:miter lim="800000"/>
            <a:headEnd/>
            <a:tailEnd/>
          </a:ln>
        </p:spPr>
      </p:pic>
      <p:pic>
        <p:nvPicPr>
          <p:cNvPr id="13316"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3900" y="5287440"/>
            <a:ext cx="201430" cy="219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6"/>
          <p:cNvPicPr>
            <a:picLocks noChangeAspect="1" noChangeArrowheads="1"/>
          </p:cNvPicPr>
          <p:nvPr/>
        </p:nvPicPr>
        <p:blipFill>
          <a:blip r:embed="rId7" cstate="print"/>
          <a:srcRect/>
          <a:stretch>
            <a:fillRect/>
          </a:stretch>
        </p:blipFill>
        <p:spPr bwMode="auto">
          <a:xfrm>
            <a:off x="7315200" y="4343400"/>
            <a:ext cx="337145" cy="320566"/>
          </a:xfrm>
          <a:prstGeom prst="rect">
            <a:avLst/>
          </a:prstGeom>
          <a:noFill/>
          <a:ln w="9525">
            <a:noFill/>
            <a:miter lim="800000"/>
            <a:headEnd/>
            <a:tailEnd/>
          </a:ln>
        </p:spPr>
      </p:pic>
      <p:pic>
        <p:nvPicPr>
          <p:cNvPr id="13318"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52800" y="4326796"/>
            <a:ext cx="161193" cy="261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00800" y="3899393"/>
            <a:ext cx="161193" cy="261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7"/>
          <p:cNvPicPr>
            <a:picLocks noChangeAspect="1" noChangeArrowheads="1"/>
          </p:cNvPicPr>
          <p:nvPr/>
        </p:nvPicPr>
        <p:blipFill>
          <a:blip r:embed="rId8" cstate="print"/>
          <a:srcRect/>
          <a:stretch>
            <a:fillRect/>
          </a:stretch>
        </p:blipFill>
        <p:spPr bwMode="auto">
          <a:xfrm>
            <a:off x="4038600" y="5752279"/>
            <a:ext cx="426984" cy="262759"/>
          </a:xfrm>
          <a:prstGeom prst="rect">
            <a:avLst/>
          </a:prstGeom>
          <a:noFill/>
          <a:ln w="9525">
            <a:noFill/>
            <a:miter lim="800000"/>
            <a:headEnd/>
            <a:tailEnd/>
          </a:ln>
        </p:spPr>
      </p:pic>
      <p:pic>
        <p:nvPicPr>
          <p:cNvPr id="33" name="Picture 7"/>
          <p:cNvPicPr>
            <a:picLocks noChangeAspect="1" noChangeArrowheads="1"/>
          </p:cNvPicPr>
          <p:nvPr/>
        </p:nvPicPr>
        <p:blipFill>
          <a:blip r:embed="rId8" cstate="print"/>
          <a:srcRect/>
          <a:stretch>
            <a:fillRect/>
          </a:stretch>
        </p:blipFill>
        <p:spPr bwMode="auto">
          <a:xfrm>
            <a:off x="589436" y="6238846"/>
            <a:ext cx="376236" cy="231530"/>
          </a:xfrm>
          <a:prstGeom prst="rect">
            <a:avLst/>
          </a:prstGeom>
          <a:noFill/>
          <a:ln w="9525">
            <a:noFill/>
            <a:miter lim="800000"/>
            <a:headEnd/>
            <a:tailEnd/>
          </a:ln>
        </p:spPr>
      </p:pic>
      <p:pic>
        <p:nvPicPr>
          <p:cNvPr id="34" name="Picture 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07894" y="6232973"/>
            <a:ext cx="317195" cy="245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1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43200" y="6226981"/>
            <a:ext cx="268574" cy="243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3" name="Picture 1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5799" y="1676399"/>
            <a:ext cx="2790825" cy="932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4" name="Picture 1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8128" y="3048000"/>
            <a:ext cx="5119744" cy="523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5" name="Picture 1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50446" y="5758444"/>
            <a:ext cx="644954" cy="256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latin typeface="Times New Roman" pitchFamily="18" charset="0"/>
                <a:cs typeface="Times New Roman" pitchFamily="18" charset="0"/>
              </a:rPr>
              <a:t>VoD</a:t>
            </a:r>
            <a:r>
              <a:rPr lang="en-US" dirty="0">
                <a:latin typeface="Times New Roman" pitchFamily="18" charset="0"/>
                <a:cs typeface="Times New Roman" pitchFamily="18" charset="0"/>
              </a:rPr>
              <a:t> with Inter- and Intra-Layer NC </a:t>
            </a:r>
          </a:p>
        </p:txBody>
      </p:sp>
      <p:sp>
        <p:nvSpPr>
          <p:cNvPr id="3" name="Slide Number Placeholder 2"/>
          <p:cNvSpPr>
            <a:spLocks noGrp="1"/>
          </p:cNvSpPr>
          <p:nvPr>
            <p:ph type="sldNum" sz="quarter" idx="12"/>
          </p:nvPr>
        </p:nvSpPr>
        <p:spPr/>
        <p:txBody>
          <a:bodyPr>
            <a:normAutofit fontScale="85000" lnSpcReduction="20000"/>
          </a:bodyPr>
          <a:lstStyle/>
          <a:p>
            <a:fld id="{7B87BE86-E4A9-4175-8BD1-4F0D9A91C457}" type="slidenum">
              <a:rPr lang="en-US" smtClean="0"/>
              <a:pPr/>
              <a:t>46</a:t>
            </a:fld>
            <a:endParaRPr lang="en-US"/>
          </a:p>
        </p:txBody>
      </p:sp>
      <p:sp>
        <p:nvSpPr>
          <p:cNvPr id="13" name="TextBox 12"/>
          <p:cNvSpPr txBox="1"/>
          <p:nvPr/>
        </p:nvSpPr>
        <p:spPr>
          <a:xfrm>
            <a:off x="6248400" y="1828800"/>
            <a:ext cx="2743200" cy="400110"/>
          </a:xfrm>
          <a:prstGeom prst="rect">
            <a:avLst/>
          </a:prstGeom>
          <a:noFill/>
        </p:spPr>
        <p:txBody>
          <a:bodyPr wrap="square" rtlCol="0">
            <a:spAutoFit/>
          </a:bodyPr>
          <a:lstStyle/>
          <a:p>
            <a:r>
              <a:rPr lang="en-US" sz="2000" dirty="0" smtClean="0">
                <a:solidFill>
                  <a:srgbClr val="0070C0"/>
                </a:solidFill>
                <a:latin typeface="Times New Roman" pitchFamily="18" charset="0"/>
                <a:cs typeface="Times New Roman" pitchFamily="18" charset="0"/>
              </a:rPr>
              <a:t>Bandwidth constraints</a:t>
            </a:r>
            <a:endParaRPr lang="en-US" sz="2000" dirty="0">
              <a:solidFill>
                <a:srgbClr val="0070C0"/>
              </a:solidFill>
              <a:latin typeface="Times New Roman" pitchFamily="18" charset="0"/>
              <a:cs typeface="Times New Roman" pitchFamily="18" charset="0"/>
            </a:endParaRPr>
          </a:p>
        </p:txBody>
      </p:sp>
      <p:sp>
        <p:nvSpPr>
          <p:cNvPr id="15" name="TextBox 14"/>
          <p:cNvSpPr txBox="1"/>
          <p:nvPr/>
        </p:nvSpPr>
        <p:spPr>
          <a:xfrm>
            <a:off x="6248400" y="2895600"/>
            <a:ext cx="2590800" cy="400110"/>
          </a:xfrm>
          <a:prstGeom prst="rect">
            <a:avLst/>
          </a:prstGeom>
          <a:noFill/>
        </p:spPr>
        <p:txBody>
          <a:bodyPr wrap="square" rtlCol="0">
            <a:spAutoFit/>
          </a:bodyPr>
          <a:lstStyle/>
          <a:p>
            <a:r>
              <a:rPr lang="en-US" sz="2000" dirty="0" smtClean="0">
                <a:solidFill>
                  <a:srgbClr val="0070C0"/>
                </a:solidFill>
                <a:latin typeface="Times New Roman" pitchFamily="18" charset="0"/>
                <a:cs typeface="Times New Roman" pitchFamily="18" charset="0"/>
              </a:rPr>
              <a:t>Storage constraints</a:t>
            </a:r>
            <a:endParaRPr lang="en-US" sz="2000" dirty="0">
              <a:solidFill>
                <a:srgbClr val="0070C0"/>
              </a:solidFill>
              <a:latin typeface="Times New Roman" pitchFamily="18" charset="0"/>
              <a:cs typeface="Times New Roman" pitchFamily="18" charset="0"/>
            </a:endParaRPr>
          </a:p>
        </p:txBody>
      </p:sp>
      <p:sp>
        <p:nvSpPr>
          <p:cNvPr id="19" name="TextBox 18"/>
          <p:cNvSpPr txBox="1"/>
          <p:nvPr/>
        </p:nvSpPr>
        <p:spPr>
          <a:xfrm>
            <a:off x="6477000" y="4267200"/>
            <a:ext cx="2667000" cy="1015663"/>
          </a:xfrm>
          <a:prstGeom prst="rect">
            <a:avLst/>
          </a:prstGeom>
          <a:noFill/>
        </p:spPr>
        <p:txBody>
          <a:bodyPr wrap="square" rtlCol="0">
            <a:spAutoFit/>
          </a:bodyPr>
          <a:lstStyle/>
          <a:p>
            <a:r>
              <a:rPr lang="en-US" sz="2000" dirty="0" smtClean="0">
                <a:solidFill>
                  <a:srgbClr val="0070C0"/>
                </a:solidFill>
                <a:latin typeface="Times New Roman" pitchFamily="18" charset="0"/>
                <a:cs typeface="Times New Roman" pitchFamily="18" charset="0"/>
              </a:rPr>
              <a:t>Limits the total download of a user to the rate of the video</a:t>
            </a:r>
            <a:endParaRPr lang="en-US" sz="2000" dirty="0">
              <a:solidFill>
                <a:srgbClr val="0070C0"/>
              </a:solidFill>
              <a:latin typeface="Times New Roman" pitchFamily="18" charset="0"/>
              <a:cs typeface="Times New Roman" pitchFamily="18" charset="0"/>
            </a:endParaRPr>
          </a:p>
        </p:txBody>
      </p:sp>
      <p:sp>
        <p:nvSpPr>
          <p:cNvPr id="28" name="Content Placeholder 5"/>
          <p:cNvSpPr>
            <a:spLocks noGrp="1"/>
          </p:cNvSpPr>
          <p:nvPr>
            <p:ph sz="quarter" idx="1"/>
          </p:nvPr>
        </p:nvSpPr>
        <p:spPr>
          <a:xfrm>
            <a:off x="304800" y="5105400"/>
            <a:ext cx="8610600" cy="1524000"/>
          </a:xfrm>
        </p:spPr>
        <p:txBody>
          <a:bodyPr>
            <a:normAutofit/>
          </a:bodyPr>
          <a:lstStyle/>
          <a:p>
            <a:pPr>
              <a:spcBef>
                <a:spcPts val="1200"/>
              </a:spcBef>
            </a:pPr>
            <a:r>
              <a:rPr lang="en-US" sz="2000" dirty="0" smtClean="0">
                <a:latin typeface="Times New Roman" pitchFamily="18" charset="0"/>
                <a:cs typeface="Times New Roman" pitchFamily="18" charset="0"/>
              </a:rPr>
              <a:t>      : The bandwidth limit of  helper</a:t>
            </a:r>
          </a:p>
          <a:p>
            <a:pPr>
              <a:spcBef>
                <a:spcPts val="1200"/>
              </a:spcBef>
            </a:pPr>
            <a:r>
              <a:rPr lang="en-US" sz="2000" dirty="0" smtClean="0">
                <a:latin typeface="Times New Roman" pitchFamily="18" charset="0"/>
                <a:cs typeface="Times New Roman" pitchFamily="18" charset="0"/>
              </a:rPr>
              <a:t>      : The capacity limit of helper</a:t>
            </a:r>
          </a:p>
        </p:txBody>
      </p:sp>
      <p:pic>
        <p:nvPicPr>
          <p:cNvPr id="116739" name="Picture 3"/>
          <p:cNvPicPr>
            <a:picLocks noChangeAspect="1" noChangeArrowheads="1"/>
          </p:cNvPicPr>
          <p:nvPr/>
        </p:nvPicPr>
        <p:blipFill>
          <a:blip r:embed="rId3" cstate="print"/>
          <a:srcRect/>
          <a:stretch>
            <a:fillRect/>
          </a:stretch>
        </p:blipFill>
        <p:spPr bwMode="auto">
          <a:xfrm>
            <a:off x="671987" y="5195806"/>
            <a:ext cx="318613" cy="295441"/>
          </a:xfrm>
          <a:prstGeom prst="rect">
            <a:avLst/>
          </a:prstGeom>
          <a:noFill/>
          <a:ln w="9525">
            <a:noFill/>
            <a:miter lim="800000"/>
            <a:headEnd/>
            <a:tailEnd/>
          </a:ln>
        </p:spPr>
      </p:pic>
      <p:pic>
        <p:nvPicPr>
          <p:cNvPr id="116740" name="Picture 4"/>
          <p:cNvPicPr>
            <a:picLocks noChangeAspect="1" noChangeArrowheads="1"/>
          </p:cNvPicPr>
          <p:nvPr/>
        </p:nvPicPr>
        <p:blipFill>
          <a:blip r:embed="rId4" cstate="print"/>
          <a:srcRect/>
          <a:stretch>
            <a:fillRect/>
          </a:stretch>
        </p:blipFill>
        <p:spPr bwMode="auto">
          <a:xfrm>
            <a:off x="630546" y="5668226"/>
            <a:ext cx="283854" cy="301233"/>
          </a:xfrm>
          <a:prstGeom prst="rect">
            <a:avLst/>
          </a:prstGeom>
          <a:noFill/>
          <a:ln w="9525">
            <a:noFill/>
            <a:miter lim="800000"/>
            <a:headEnd/>
            <a:tailEnd/>
          </a:ln>
        </p:spPr>
      </p:pic>
      <p:pic>
        <p:nvPicPr>
          <p:cNvPr id="1434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501" y="2953686"/>
            <a:ext cx="5037980" cy="747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3"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201" y="1706565"/>
            <a:ext cx="4556599" cy="901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4"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6908" y="3992590"/>
            <a:ext cx="5143500" cy="890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6"/>
          <p:cNvPicPr>
            <a:picLocks noChangeAspect="1" noChangeArrowheads="1"/>
          </p:cNvPicPr>
          <p:nvPr/>
        </p:nvPicPr>
        <p:blipFill>
          <a:blip r:embed="rId8" cstate="print"/>
          <a:srcRect/>
          <a:stretch>
            <a:fillRect/>
          </a:stretch>
        </p:blipFill>
        <p:spPr bwMode="auto">
          <a:xfrm>
            <a:off x="4406305" y="5162550"/>
            <a:ext cx="337145" cy="320565"/>
          </a:xfrm>
          <a:prstGeom prst="rect">
            <a:avLst/>
          </a:prstGeom>
          <a:noFill/>
          <a:ln w="9525">
            <a:noFill/>
            <a:miter lim="800000"/>
            <a:headEnd/>
            <a:tailEnd/>
          </a:ln>
        </p:spPr>
      </p:pic>
      <p:pic>
        <p:nvPicPr>
          <p:cNvPr id="17" name="Picture 6"/>
          <p:cNvPicPr>
            <a:picLocks noChangeAspect="1" noChangeArrowheads="1"/>
          </p:cNvPicPr>
          <p:nvPr/>
        </p:nvPicPr>
        <p:blipFill>
          <a:blip r:embed="rId8" cstate="print"/>
          <a:srcRect/>
          <a:stretch>
            <a:fillRect/>
          </a:stretch>
        </p:blipFill>
        <p:spPr bwMode="auto">
          <a:xfrm>
            <a:off x="4076700" y="5629275"/>
            <a:ext cx="337145" cy="3205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Times New Roman" pitchFamily="18" charset="0"/>
                <a:cs typeface="Times New Roman" pitchFamily="18" charset="0"/>
              </a:rPr>
              <a:t>VoD</a:t>
            </a:r>
            <a:r>
              <a:rPr lang="en-US" dirty="0">
                <a:latin typeface="Times New Roman" pitchFamily="18" charset="0"/>
                <a:cs typeface="Times New Roman" pitchFamily="18" charset="0"/>
              </a:rPr>
              <a:t> with </a:t>
            </a:r>
            <a:r>
              <a:rPr lang="en-US" dirty="0" smtClean="0">
                <a:latin typeface="Times New Roman" pitchFamily="18" charset="0"/>
                <a:cs typeface="Times New Roman" pitchFamily="18" charset="0"/>
              </a:rPr>
              <a:t>Intra-Layer </a:t>
            </a:r>
            <a:r>
              <a:rPr lang="en-US" dirty="0">
                <a:latin typeface="Times New Roman" pitchFamily="18" charset="0"/>
                <a:cs typeface="Times New Roman" pitchFamily="18" charset="0"/>
              </a:rPr>
              <a:t>NC </a:t>
            </a:r>
          </a:p>
        </p:txBody>
      </p:sp>
      <p:sp>
        <p:nvSpPr>
          <p:cNvPr id="3" name="Slide Number Placeholder 2"/>
          <p:cNvSpPr>
            <a:spLocks noGrp="1"/>
          </p:cNvSpPr>
          <p:nvPr>
            <p:ph type="sldNum" sz="quarter" idx="12"/>
          </p:nvPr>
        </p:nvSpPr>
        <p:spPr/>
        <p:txBody>
          <a:bodyPr>
            <a:normAutofit fontScale="85000" lnSpcReduction="20000"/>
          </a:bodyPr>
          <a:lstStyle/>
          <a:p>
            <a:fld id="{7B87BE86-E4A9-4175-8BD1-4F0D9A91C457}" type="slidenum">
              <a:rPr lang="en-US" smtClean="0"/>
              <a:pPr/>
              <a:t>47</a:t>
            </a:fld>
            <a:endParaRPr lang="en-US"/>
          </a:p>
        </p:txBody>
      </p:sp>
      <p:sp>
        <p:nvSpPr>
          <p:cNvPr id="28" name="Content Placeholder 5"/>
          <p:cNvSpPr>
            <a:spLocks noGrp="1"/>
          </p:cNvSpPr>
          <p:nvPr>
            <p:ph sz="quarter" idx="1"/>
          </p:nvPr>
        </p:nvSpPr>
        <p:spPr>
          <a:xfrm>
            <a:off x="304800" y="1771710"/>
            <a:ext cx="8610600" cy="4552890"/>
          </a:xfrm>
        </p:spPr>
        <p:txBody>
          <a:bodyPr>
            <a:normAutofit/>
          </a:bodyPr>
          <a:lstStyle/>
          <a:p>
            <a:pPr>
              <a:spcBef>
                <a:spcPts val="1200"/>
              </a:spcBef>
            </a:pPr>
            <a:r>
              <a:rPr lang="en-US" sz="2400" dirty="0" smtClean="0">
                <a:latin typeface="Times New Roman" pitchFamily="18" charset="0"/>
                <a:cs typeface="Times New Roman" pitchFamily="18" charset="0"/>
              </a:rPr>
              <a:t>The difference is in the last constraint</a:t>
            </a:r>
          </a:p>
          <a:p>
            <a:pPr>
              <a:spcBef>
                <a:spcPts val="1200"/>
              </a:spcBef>
            </a:pPr>
            <a:endParaRPr lang="en-US" sz="2400" dirty="0">
              <a:latin typeface="Times New Roman" pitchFamily="18" charset="0"/>
              <a:cs typeface="Times New Roman" pitchFamily="18" charset="0"/>
            </a:endParaRPr>
          </a:p>
          <a:p>
            <a:pPr>
              <a:spcBef>
                <a:spcPts val="1200"/>
              </a:spcBef>
            </a:pPr>
            <a:endParaRPr lang="en-US" sz="2400" dirty="0" smtClean="0">
              <a:latin typeface="Times New Roman" pitchFamily="18" charset="0"/>
              <a:cs typeface="Times New Roman" pitchFamily="18" charset="0"/>
            </a:endParaRPr>
          </a:p>
          <a:p>
            <a:pPr>
              <a:spcBef>
                <a:spcPts val="1200"/>
              </a:spcBef>
            </a:pPr>
            <a:endParaRPr lang="en-US" sz="2400" dirty="0">
              <a:latin typeface="Times New Roman" pitchFamily="18" charset="0"/>
              <a:cs typeface="Times New Roman" pitchFamily="18" charset="0"/>
            </a:endParaRPr>
          </a:p>
          <a:p>
            <a:pPr marL="0" indent="0">
              <a:spcBef>
                <a:spcPts val="1200"/>
              </a:spcBef>
              <a:buNone/>
            </a:pP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U</a:t>
            </a:r>
            <a:r>
              <a:rPr lang="en-US" sz="2400" dirty="0" smtClean="0">
                <a:latin typeface="Times New Roman" pitchFamily="18" charset="0"/>
                <a:cs typeface="Times New Roman" pitchFamily="18" charset="0"/>
              </a:rPr>
              <a:t>: the set of users</a:t>
            </a:r>
          </a:p>
          <a:p>
            <a:pPr>
              <a:spcBef>
                <a:spcPts val="1200"/>
              </a:spcBef>
            </a:pPr>
            <a:r>
              <a:rPr lang="en-US" sz="2400" dirty="0" smtClean="0">
                <a:latin typeface="Times New Roman" pitchFamily="18" charset="0"/>
                <a:cs typeface="Times New Roman" pitchFamily="18" charset="0"/>
              </a:rPr>
              <a:t>The objective function and other constraints are the same</a:t>
            </a:r>
          </a:p>
          <a:p>
            <a:pPr>
              <a:spcBef>
                <a:spcPts val="1200"/>
              </a:spcBef>
            </a:pPr>
            <a:endParaRPr lang="en-US" sz="2400" dirty="0" smtClean="0">
              <a:latin typeface="Times New Roman" pitchFamily="18" charset="0"/>
              <a:cs typeface="Times New Roman" pitchFamily="18" charset="0"/>
            </a:endParaRPr>
          </a:p>
        </p:txBody>
      </p:sp>
      <p:sp>
        <p:nvSpPr>
          <p:cNvPr id="17" name="TextBox 16"/>
          <p:cNvSpPr txBox="1"/>
          <p:nvPr/>
        </p:nvSpPr>
        <p:spPr>
          <a:xfrm>
            <a:off x="6248400" y="2603500"/>
            <a:ext cx="2667000" cy="1015663"/>
          </a:xfrm>
          <a:prstGeom prst="rect">
            <a:avLst/>
          </a:prstGeom>
          <a:noFill/>
        </p:spPr>
        <p:txBody>
          <a:bodyPr wrap="square" rtlCol="0">
            <a:spAutoFit/>
          </a:bodyPr>
          <a:lstStyle/>
          <a:p>
            <a:r>
              <a:rPr lang="en-US" sz="2000" dirty="0" smtClean="0">
                <a:solidFill>
                  <a:srgbClr val="0070C0"/>
                </a:solidFill>
                <a:latin typeface="Times New Roman" pitchFamily="18" charset="0"/>
                <a:cs typeface="Times New Roman" pitchFamily="18" charset="0"/>
              </a:rPr>
              <a:t>Limits the total download of a user to the rate of the video</a:t>
            </a:r>
            <a:endParaRPr lang="en-US" sz="2000" dirty="0">
              <a:solidFill>
                <a:srgbClr val="0070C0"/>
              </a:solidFill>
              <a:latin typeface="Times New Roman" pitchFamily="18" charset="0"/>
              <a:cs typeface="Times New Roman" pitchFamily="18" charset="0"/>
            </a:endParaRPr>
          </a:p>
        </p:txBody>
      </p:sp>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760334"/>
            <a:ext cx="5257800" cy="820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80621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657600"/>
            <a:ext cx="2968846" cy="2437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3667579"/>
            <a:ext cx="2603552" cy="240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Live Streaming </a:t>
            </a:r>
            <a:r>
              <a:rPr lang="en-US" sz="3200" dirty="0" smtClean="0">
                <a:latin typeface="Times New Roman" pitchFamily="18" charset="0"/>
                <a:cs typeface="Times New Roman" pitchFamily="18" charset="0"/>
              </a:rPr>
              <a:t>(TV)</a:t>
            </a:r>
            <a:endParaRPr lang="en-US" sz="40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normAutofit fontScale="85000" lnSpcReduction="20000"/>
          </a:bodyPr>
          <a:lstStyle/>
          <a:p>
            <a:fld id="{7B87BE86-E4A9-4175-8BD1-4F0D9A91C457}" type="slidenum">
              <a:rPr lang="en-US" smtClean="0"/>
              <a:pPr/>
              <a:t>48</a:t>
            </a:fld>
            <a:endParaRPr lang="en-US"/>
          </a:p>
        </p:txBody>
      </p:sp>
      <p:sp>
        <p:nvSpPr>
          <p:cNvPr id="16" name="Content Placeholder 5"/>
          <p:cNvSpPr>
            <a:spLocks noGrp="1"/>
          </p:cNvSpPr>
          <p:nvPr>
            <p:ph sz="quarter" idx="1"/>
          </p:nvPr>
        </p:nvSpPr>
        <p:spPr>
          <a:xfrm>
            <a:off x="457200" y="1600200"/>
            <a:ext cx="8302752" cy="4876800"/>
          </a:xfrm>
        </p:spPr>
        <p:txBody>
          <a:bodyPr>
            <a:normAutofit/>
          </a:bodyPr>
          <a:lstStyle/>
          <a:p>
            <a:r>
              <a:rPr lang="en-US" sz="2800" dirty="0" smtClean="0">
                <a:latin typeface="Times New Roman" pitchFamily="18" charset="0"/>
                <a:cs typeface="Times New Roman" pitchFamily="18" charset="0"/>
              </a:rPr>
              <a:t>Videos are broadcast to the users</a:t>
            </a:r>
          </a:p>
          <a:p>
            <a:r>
              <a:rPr lang="en-US" sz="2800" dirty="0" smtClean="0">
                <a:latin typeface="Times New Roman" pitchFamily="18" charset="0"/>
                <a:cs typeface="Times New Roman" pitchFamily="18" charset="0"/>
              </a:rPr>
              <a:t>Synchronous playback</a:t>
            </a:r>
          </a:p>
          <a:p>
            <a:pPr lvl="1"/>
            <a:r>
              <a:rPr lang="en-US" sz="2400" dirty="0" smtClean="0">
                <a:latin typeface="Times New Roman" pitchFamily="18" charset="0"/>
                <a:cs typeface="Times New Roman" pitchFamily="18" charset="0"/>
              </a:rPr>
              <a:t>Helpers do not need to allocate separate bandwidths to  adjacent users that watch the same video</a:t>
            </a:r>
          </a:p>
          <a:p>
            <a:pPr lvl="1"/>
            <a:endParaRPr lang="en-US" sz="2400" dirty="0">
              <a:latin typeface="Times New Roman" pitchFamily="18" charset="0"/>
              <a:cs typeface="Times New Roman" pitchFamily="18" charset="0"/>
            </a:endParaRPr>
          </a:p>
          <a:p>
            <a:pPr lvl="1"/>
            <a:endParaRPr lang="en-US" sz="2400" dirty="0" smtClean="0">
              <a:latin typeface="Times New Roman" pitchFamily="18" charset="0"/>
              <a:cs typeface="Times New Roman" pitchFamily="18" charset="0"/>
            </a:endParaRPr>
          </a:p>
        </p:txBody>
      </p:sp>
      <p:pic>
        <p:nvPicPr>
          <p:cNvPr id="1639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5200" y="3731810"/>
            <a:ext cx="464621" cy="384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5169" y="3733800"/>
            <a:ext cx="565031" cy="396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90600" y="6324600"/>
            <a:ext cx="25908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Total bandwidth:  </a:t>
            </a:r>
            <a:endParaRPr lang="en-US" dirty="0">
              <a:latin typeface="Times New Roman" pitchFamily="18" charset="0"/>
              <a:cs typeface="Times New Roman" pitchFamily="18" charset="0"/>
            </a:endParaRPr>
          </a:p>
        </p:txBody>
      </p:sp>
      <p:sp>
        <p:nvSpPr>
          <p:cNvPr id="12" name="TextBox 11"/>
          <p:cNvSpPr txBox="1"/>
          <p:nvPr/>
        </p:nvSpPr>
        <p:spPr>
          <a:xfrm>
            <a:off x="5219700" y="6350000"/>
            <a:ext cx="1981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Total bandwidth:</a:t>
            </a:r>
            <a:endParaRPr lang="en-US" dirty="0">
              <a:latin typeface="Times New Roman" pitchFamily="18" charset="0"/>
              <a:cs typeface="Times New Roman" pitchFamily="18" charset="0"/>
            </a:endParaRPr>
          </a:p>
        </p:txBody>
      </p:sp>
      <p:pic>
        <p:nvPicPr>
          <p:cNvPr id="34823"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67000" y="6400800"/>
            <a:ext cx="652462" cy="254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4"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05625" y="6432073"/>
            <a:ext cx="192632" cy="211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Distributed Algorithm</a:t>
            </a:r>
            <a:endParaRPr lang="en-US"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normAutofit fontScale="85000" lnSpcReduction="20000"/>
          </a:bodyPr>
          <a:lstStyle/>
          <a:p>
            <a:fld id="{7B87BE86-E4A9-4175-8BD1-4F0D9A91C457}" type="slidenum">
              <a:rPr lang="en-US" smtClean="0"/>
              <a:pPr/>
              <a:t>49</a:t>
            </a:fld>
            <a:endParaRPr lang="en-US"/>
          </a:p>
        </p:txBody>
      </p:sp>
      <p:sp>
        <p:nvSpPr>
          <p:cNvPr id="16" name="Content Placeholder 5"/>
          <p:cNvSpPr>
            <a:spLocks noGrp="1"/>
          </p:cNvSpPr>
          <p:nvPr>
            <p:ph sz="quarter" idx="1"/>
          </p:nvPr>
        </p:nvSpPr>
        <p:spPr>
          <a:xfrm>
            <a:off x="457200" y="1600200"/>
            <a:ext cx="6477000" cy="5105400"/>
          </a:xfrm>
        </p:spPr>
        <p:txBody>
          <a:bodyPr>
            <a:normAutofit lnSpcReduction="10000"/>
          </a:bodyPr>
          <a:lstStyle/>
          <a:p>
            <a:pPr>
              <a:spcBef>
                <a:spcPts val="1200"/>
              </a:spcBef>
            </a:pPr>
            <a:r>
              <a:rPr lang="en-US" sz="2400" dirty="0" smtClean="0">
                <a:latin typeface="Times New Roman" pitchFamily="18" charset="0"/>
                <a:cs typeface="Times New Roman" pitchFamily="18" charset="0"/>
              </a:rPr>
              <a:t>Dual optimization</a:t>
            </a:r>
          </a:p>
          <a:p>
            <a:pPr lvl="1">
              <a:spcBef>
                <a:spcPts val="1200"/>
              </a:spcBef>
            </a:pPr>
            <a:r>
              <a:rPr lang="en-US" sz="2000" dirty="0" smtClean="0">
                <a:latin typeface="Times New Roman" pitchFamily="18" charset="0"/>
                <a:cs typeface="Times New Roman" pitchFamily="18" charset="0"/>
              </a:rPr>
              <a:t>Solving </a:t>
            </a:r>
            <a:r>
              <a:rPr lang="en-US" sz="2000" dirty="0" err="1" smtClean="0">
                <a:latin typeface="Times New Roman" pitchFamily="18" charset="0"/>
                <a:cs typeface="Times New Roman" pitchFamily="18" charset="0"/>
              </a:rPr>
              <a:t>Lagrangian</a:t>
            </a:r>
            <a:r>
              <a:rPr lang="en-US" sz="2000" dirty="0" smtClean="0">
                <a:latin typeface="Times New Roman" pitchFamily="18" charset="0"/>
                <a:cs typeface="Times New Roman" pitchFamily="18" charset="0"/>
              </a:rPr>
              <a:t> dual using gradient method</a:t>
            </a:r>
          </a:p>
          <a:p>
            <a:pPr>
              <a:spcBef>
                <a:spcPts val="1200"/>
              </a:spcBef>
            </a:pPr>
            <a:r>
              <a:rPr lang="en-US" sz="2400" dirty="0" smtClean="0">
                <a:latin typeface="Times New Roman" pitchFamily="18" charset="0"/>
                <a:cs typeface="Times New Roman" pitchFamily="18" charset="0"/>
              </a:rPr>
              <a:t>Helper      </a:t>
            </a:r>
            <a:endParaRPr lang="en-US" sz="2400" i="1" dirty="0">
              <a:latin typeface="Times New Roman" pitchFamily="18" charset="0"/>
              <a:cs typeface="Times New Roman" pitchFamily="18" charset="0"/>
            </a:endParaRPr>
          </a:p>
          <a:p>
            <a:pPr lvl="1">
              <a:spcBef>
                <a:spcPts val="1200"/>
              </a:spcBef>
            </a:pPr>
            <a:r>
              <a:rPr lang="en-US" sz="2000" dirty="0" smtClean="0">
                <a:latin typeface="Times New Roman" pitchFamily="18" charset="0"/>
                <a:cs typeface="Times New Roman" pitchFamily="18" charset="0"/>
              </a:rPr>
              <a:t>Start from empty storage and dynamically adjust the amount of stored videos</a:t>
            </a:r>
          </a:p>
          <a:p>
            <a:pPr lvl="1">
              <a:spcBef>
                <a:spcPts val="1200"/>
              </a:spcBef>
            </a:pPr>
            <a:r>
              <a:rPr lang="en-US" sz="2000" dirty="0" smtClean="0">
                <a:latin typeface="Times New Roman" pitchFamily="18" charset="0"/>
                <a:cs typeface="Times New Roman" pitchFamily="18" charset="0"/>
              </a:rPr>
              <a:t>Update and transmit </a:t>
            </a:r>
            <a:r>
              <a:rPr lang="en-US" sz="2000" dirty="0">
                <a:latin typeface="Times New Roman" pitchFamily="18" charset="0"/>
                <a:cs typeface="Times New Roman" pitchFamily="18" charset="0"/>
              </a:rPr>
              <a:t>Lagrange variables to </a:t>
            </a:r>
            <a:r>
              <a:rPr lang="en-US" sz="2000" dirty="0" smtClean="0">
                <a:latin typeface="Times New Roman" pitchFamily="18" charset="0"/>
                <a:cs typeface="Times New Roman" pitchFamily="18" charset="0"/>
              </a:rPr>
              <a:t>adjacent users</a:t>
            </a:r>
            <a:endParaRPr lang="en-US" sz="2400" dirty="0">
              <a:latin typeface="Times New Roman" pitchFamily="18" charset="0"/>
              <a:cs typeface="Times New Roman" pitchFamily="18" charset="0"/>
            </a:endParaRPr>
          </a:p>
          <a:p>
            <a:pPr>
              <a:spcBef>
                <a:spcPts val="1200"/>
              </a:spcBef>
            </a:pPr>
            <a:r>
              <a:rPr lang="en-US" sz="2400" dirty="0" smtClean="0">
                <a:latin typeface="Times New Roman" pitchFamily="18" charset="0"/>
                <a:cs typeface="Times New Roman" pitchFamily="18" charset="0"/>
              </a:rPr>
              <a:t>User    </a:t>
            </a:r>
            <a:endParaRPr lang="en-US" sz="2400" i="1" dirty="0" smtClean="0">
              <a:latin typeface="Times New Roman" pitchFamily="18" charset="0"/>
              <a:cs typeface="Times New Roman" pitchFamily="18" charset="0"/>
            </a:endParaRPr>
          </a:p>
          <a:p>
            <a:pPr lvl="1">
              <a:spcBef>
                <a:spcPts val="1200"/>
              </a:spcBef>
            </a:pPr>
            <a:r>
              <a:rPr lang="en-US" sz="2000" dirty="0" smtClean="0">
                <a:latin typeface="Times New Roman" pitchFamily="18" charset="0"/>
                <a:cs typeface="Times New Roman" pitchFamily="18" charset="0"/>
              </a:rPr>
              <a:t>Update and transmit Lagrange variables to adjacent helpers</a:t>
            </a:r>
          </a:p>
          <a:p>
            <a:pPr>
              <a:spcBef>
                <a:spcPts val="1200"/>
              </a:spcBef>
            </a:pPr>
            <a:r>
              <a:rPr lang="en-US" sz="2300" dirty="0" smtClean="0">
                <a:latin typeface="Times New Roman" pitchFamily="18" charset="0"/>
                <a:cs typeface="Times New Roman" pitchFamily="18" charset="0"/>
              </a:rPr>
              <a:t>Step control</a:t>
            </a:r>
          </a:p>
          <a:p>
            <a:pPr lvl="1">
              <a:spcBef>
                <a:spcPts val="1200"/>
              </a:spcBef>
            </a:pPr>
            <a:r>
              <a:rPr lang="en-US" sz="2000" dirty="0" smtClean="0">
                <a:latin typeface="Times New Roman" pitchFamily="18" charset="0"/>
                <a:cs typeface="Times New Roman" pitchFamily="18" charset="0"/>
              </a:rPr>
              <a:t>Slope of changes:  fast convergence vs. oscillation </a:t>
            </a:r>
          </a:p>
        </p:txBody>
      </p:sp>
      <p:pic>
        <p:nvPicPr>
          <p:cNvPr id="5" name="Picture 6"/>
          <p:cNvPicPr>
            <a:picLocks noChangeAspect="1" noChangeArrowheads="1"/>
          </p:cNvPicPr>
          <p:nvPr/>
        </p:nvPicPr>
        <p:blipFill>
          <a:blip r:embed="rId3" cstate="print"/>
          <a:srcRect/>
          <a:stretch>
            <a:fillRect/>
          </a:stretch>
        </p:blipFill>
        <p:spPr bwMode="auto">
          <a:xfrm>
            <a:off x="1752600" y="2590800"/>
            <a:ext cx="345752" cy="328749"/>
          </a:xfrm>
          <a:prstGeom prst="rect">
            <a:avLst/>
          </a:prstGeom>
          <a:noFill/>
          <a:ln w="9525">
            <a:noFill/>
            <a:miter lim="800000"/>
            <a:headEnd/>
            <a:tailEnd/>
          </a:ln>
        </p:spPr>
      </p:pic>
      <p:pic>
        <p:nvPicPr>
          <p:cNvPr id="6" name="Picture 7"/>
          <p:cNvPicPr>
            <a:picLocks noChangeAspect="1" noChangeArrowheads="1"/>
          </p:cNvPicPr>
          <p:nvPr/>
        </p:nvPicPr>
        <p:blipFill>
          <a:blip r:embed="rId4" cstate="print"/>
          <a:srcRect/>
          <a:stretch>
            <a:fillRect/>
          </a:stretch>
        </p:blipFill>
        <p:spPr bwMode="auto">
          <a:xfrm>
            <a:off x="1447800" y="4521200"/>
            <a:ext cx="417670" cy="257027"/>
          </a:xfrm>
          <a:prstGeom prst="rect">
            <a:avLst/>
          </a:prstGeom>
          <a:noFill/>
          <a:ln w="9525">
            <a:noFill/>
            <a:miter lim="800000"/>
            <a:headEnd/>
            <a:tailEnd/>
          </a:ln>
        </p:spPr>
      </p:pic>
      <p:pic>
        <p:nvPicPr>
          <p:cNvPr id="3584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2667000"/>
            <a:ext cx="1707728" cy="1401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24675" y="4800600"/>
            <a:ext cx="1651341" cy="1409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latin typeface="Times New Roman" pitchFamily="18" charset="0"/>
                <a:cs typeface="Times New Roman" pitchFamily="18" charset="0"/>
              </a:rPr>
              <a:t>Network Coding in Wired Networks</a:t>
            </a:r>
            <a:endParaRPr lang="en-US" dirty="0">
              <a:latin typeface="Times New Roman" pitchFamily="18" charset="0"/>
              <a:cs typeface="Times New Roman" pitchFamily="18" charset="0"/>
            </a:endParaRPr>
          </a:p>
        </p:txBody>
      </p:sp>
      <p:sp>
        <p:nvSpPr>
          <p:cNvPr id="29" name="TextBox 28"/>
          <p:cNvSpPr txBox="1"/>
          <p:nvPr/>
        </p:nvSpPr>
        <p:spPr>
          <a:xfrm>
            <a:off x="2020617" y="6156097"/>
            <a:ext cx="16764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No coding</a:t>
            </a:r>
            <a:endParaRPr lang="en-US" sz="2400" dirty="0">
              <a:latin typeface="Times New Roman" pitchFamily="18" charset="0"/>
              <a:cs typeface="Times New Roman" pitchFamily="18" charset="0"/>
            </a:endParaRPr>
          </a:p>
        </p:txBody>
      </p:sp>
      <p:sp>
        <p:nvSpPr>
          <p:cNvPr id="30" name="TextBox 29"/>
          <p:cNvSpPr txBox="1"/>
          <p:nvPr/>
        </p:nvSpPr>
        <p:spPr>
          <a:xfrm>
            <a:off x="6440217" y="6232297"/>
            <a:ext cx="14478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Coding</a:t>
            </a:r>
            <a:endParaRPr lang="en-US" sz="2400" dirty="0">
              <a:latin typeface="Times New Roman" pitchFamily="18" charset="0"/>
              <a:cs typeface="Times New Roman" pitchFamily="18" charset="0"/>
            </a:endParaRPr>
          </a:p>
        </p:txBody>
      </p:sp>
      <p:sp>
        <p:nvSpPr>
          <p:cNvPr id="31" name="Content Placeholder 2"/>
          <p:cNvSpPr>
            <a:spLocks noGrp="1"/>
          </p:cNvSpPr>
          <p:nvPr>
            <p:ph sz="quarter" idx="1"/>
          </p:nvPr>
        </p:nvSpPr>
        <p:spPr>
          <a:xfrm>
            <a:off x="381000" y="1676400"/>
            <a:ext cx="8153400" cy="2438400"/>
          </a:xfrm>
        </p:spPr>
        <p:txBody>
          <a:bodyPr/>
          <a:lstStyle/>
          <a:p>
            <a:r>
              <a:rPr lang="en-US" dirty="0" smtClean="0">
                <a:latin typeface="Times New Roman" pitchFamily="18" charset="0"/>
                <a:cs typeface="Times New Roman" pitchFamily="18" charset="0"/>
              </a:rPr>
              <a:t>Single multicast session</a:t>
            </a:r>
          </a:p>
          <a:p>
            <a:pPr lvl="1"/>
            <a:r>
              <a:rPr lang="en-US" dirty="0" smtClean="0">
                <a:latin typeface="Times New Roman" pitchFamily="18" charset="0"/>
                <a:cs typeface="Times New Roman" pitchFamily="18" charset="0"/>
              </a:rPr>
              <a:t>Bottleneck problem (</a:t>
            </a:r>
            <a:r>
              <a:rPr lang="en-US" dirty="0" smtClean="0">
                <a:solidFill>
                  <a:schemeClr val="bg1">
                    <a:lumMod val="50000"/>
                  </a:schemeClr>
                </a:solidFill>
                <a:latin typeface="Times New Roman" pitchFamily="18" charset="0"/>
                <a:cs typeface="Times New Roman" pitchFamily="18" charset="0"/>
              </a:rPr>
              <a:t>Ahlswede’00</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1032" name="Picture 8"/>
          <p:cNvPicPr>
            <a:picLocks noChangeAspect="1" noChangeArrowheads="1"/>
          </p:cNvPicPr>
          <p:nvPr/>
        </p:nvPicPr>
        <p:blipFill>
          <a:blip r:embed="rId3" cstate="print"/>
          <a:srcRect/>
          <a:stretch>
            <a:fillRect/>
          </a:stretch>
        </p:blipFill>
        <p:spPr bwMode="auto">
          <a:xfrm>
            <a:off x="1298189" y="2918475"/>
            <a:ext cx="2626888" cy="3261848"/>
          </a:xfrm>
          <a:prstGeom prst="rect">
            <a:avLst/>
          </a:prstGeom>
          <a:noFill/>
          <a:ln w="9525">
            <a:noFill/>
            <a:miter lim="800000"/>
            <a:headEnd/>
            <a:tailEnd/>
          </a:ln>
        </p:spPr>
      </p:pic>
      <p:pic>
        <p:nvPicPr>
          <p:cNvPr id="1033" name="Picture 9"/>
          <p:cNvPicPr>
            <a:picLocks noChangeAspect="1" noChangeArrowheads="1"/>
          </p:cNvPicPr>
          <p:nvPr/>
        </p:nvPicPr>
        <p:blipFill>
          <a:blip r:embed="rId4" cstate="print"/>
          <a:srcRect/>
          <a:stretch>
            <a:fillRect/>
          </a:stretch>
        </p:blipFill>
        <p:spPr bwMode="auto">
          <a:xfrm>
            <a:off x="5562600" y="2895600"/>
            <a:ext cx="2601286" cy="3200400"/>
          </a:xfrm>
          <a:prstGeom prst="rect">
            <a:avLst/>
          </a:prstGeom>
          <a:noFill/>
          <a:ln w="9525">
            <a:noFill/>
            <a:miter lim="800000"/>
            <a:headEnd/>
            <a:tailEnd/>
          </a:ln>
        </p:spPr>
      </p:pic>
      <p:sp>
        <p:nvSpPr>
          <p:cNvPr id="8" name="Slide Number Placeholder 3"/>
          <p:cNvSpPr>
            <a:spLocks noGrp="1"/>
          </p:cNvSpPr>
          <p:nvPr>
            <p:ph type="sldNum" sz="quarter" idx="12"/>
          </p:nvPr>
        </p:nvSpPr>
        <p:spPr>
          <a:xfrm>
            <a:off x="0" y="1272222"/>
            <a:ext cx="533400" cy="244476"/>
          </a:xfrm>
        </p:spPr>
        <p:txBody>
          <a:bodyPr>
            <a:normAutofit fontScale="85000" lnSpcReduction="20000"/>
          </a:bodyPr>
          <a:lstStyle/>
          <a:p>
            <a:fld id="{7B87BE86-E4A9-4175-8BD1-4F0D9A91C457}" type="slidenum">
              <a:rPr lang="en-US" smtClean="0"/>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Simulations Setting</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533400" y="1617574"/>
            <a:ext cx="8153400" cy="4953000"/>
          </a:xfrm>
        </p:spPr>
        <p:txBody>
          <a:bodyPr>
            <a:normAutofit/>
          </a:bodyPr>
          <a:lstStyle/>
          <a:p>
            <a:pPr lvl="0">
              <a:spcBef>
                <a:spcPts val="600"/>
              </a:spcBef>
            </a:pPr>
            <a:r>
              <a:rPr lang="en-US" sz="2500" dirty="0" smtClean="0">
                <a:latin typeface="Times New Roman" pitchFamily="18" charset="0"/>
                <a:cs typeface="Times New Roman" pitchFamily="18" charset="0"/>
              </a:rPr>
              <a:t>MATLAB environment</a:t>
            </a:r>
          </a:p>
          <a:p>
            <a:pPr lvl="0">
              <a:spcBef>
                <a:spcPts val="600"/>
              </a:spcBef>
            </a:pPr>
            <a:r>
              <a:rPr lang="en-US" sz="2500" dirty="0" smtClean="0">
                <a:latin typeface="Times New Roman" pitchFamily="18" charset="0"/>
                <a:cs typeface="Times New Roman" pitchFamily="18" charset="0"/>
              </a:rPr>
              <a:t>100 random topologies</a:t>
            </a:r>
          </a:p>
          <a:p>
            <a:pPr lvl="1">
              <a:spcBef>
                <a:spcPts val="600"/>
              </a:spcBef>
            </a:pPr>
            <a:r>
              <a:rPr lang="en-US" sz="2200" dirty="0" smtClean="0">
                <a:latin typeface="Times New Roman" pitchFamily="18" charset="0"/>
                <a:cs typeface="Times New Roman" pitchFamily="18" charset="0"/>
              </a:rPr>
              <a:t>Random connections of helpers and users</a:t>
            </a:r>
          </a:p>
          <a:p>
            <a:pPr lvl="1">
              <a:spcBef>
                <a:spcPts val="600"/>
              </a:spcBef>
            </a:pPr>
            <a:r>
              <a:rPr lang="en-US" sz="2200" dirty="0" smtClean="0">
                <a:latin typeface="Times New Roman" pitchFamily="18" charset="0"/>
                <a:cs typeface="Times New Roman" pitchFamily="18" charset="0"/>
              </a:rPr>
              <a:t>Helpers: random bandwidth and capacity limit</a:t>
            </a:r>
          </a:p>
          <a:p>
            <a:pPr lvl="1">
              <a:spcBef>
                <a:spcPts val="600"/>
              </a:spcBef>
            </a:pPr>
            <a:r>
              <a:rPr lang="en-US" sz="2200" dirty="0" smtClean="0">
                <a:latin typeface="Times New Roman" pitchFamily="18" charset="0"/>
                <a:cs typeface="Times New Roman" pitchFamily="18" charset="0"/>
              </a:rPr>
              <a:t>Users: random requests</a:t>
            </a:r>
          </a:p>
          <a:p>
            <a:pPr>
              <a:spcBef>
                <a:spcPts val="600"/>
              </a:spcBef>
            </a:pPr>
            <a:r>
              <a:rPr lang="en-US" sz="2500" dirty="0" smtClean="0">
                <a:latin typeface="Times New Roman" pitchFamily="18" charset="0"/>
                <a:cs typeface="Times New Roman" pitchFamily="18" charset="0"/>
              </a:rPr>
              <a:t>Comparing with optimal non-layer approach</a:t>
            </a:r>
          </a:p>
          <a:p>
            <a:pPr>
              <a:spcBef>
                <a:spcPts val="600"/>
              </a:spcBef>
            </a:pPr>
            <a:r>
              <a:rPr lang="en-US" sz="2500" dirty="0" smtClean="0">
                <a:latin typeface="Times New Roman" pitchFamily="18" charset="0"/>
                <a:cs typeface="Times New Roman" pitchFamily="18" charset="0"/>
              </a:rPr>
              <a:t>Measuring </a:t>
            </a:r>
          </a:p>
          <a:p>
            <a:pPr lvl="1">
              <a:spcBef>
                <a:spcPts val="600"/>
              </a:spcBef>
            </a:pPr>
            <a:r>
              <a:rPr lang="en-US" sz="2200" dirty="0" smtClean="0">
                <a:latin typeface="Times New Roman" pitchFamily="18" charset="0"/>
                <a:cs typeface="Times New Roman" pitchFamily="18" charset="0"/>
              </a:rPr>
              <a:t>Load on the server</a:t>
            </a:r>
          </a:p>
          <a:p>
            <a:pPr lvl="1">
              <a:spcBef>
                <a:spcPts val="600"/>
              </a:spcBef>
            </a:pPr>
            <a:r>
              <a:rPr lang="en-US" sz="2200" dirty="0" smtClean="0">
                <a:latin typeface="Times New Roman" pitchFamily="18" charset="0"/>
                <a:cs typeface="Times New Roman" pitchFamily="18" charset="0"/>
              </a:rPr>
              <a:t>Convergence to optimal solution in dynamic environments</a:t>
            </a:r>
            <a:endParaRPr lang="en-US" sz="22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fontScale="85000" lnSpcReduction="20000"/>
          </a:bodyPr>
          <a:lstStyle/>
          <a:p>
            <a:fld id="{7B87BE86-E4A9-4175-8BD1-4F0D9A91C457}" type="slidenum">
              <a:rPr lang="en-US" smtClean="0"/>
              <a:pPr/>
              <a:t>50</a:t>
            </a:fld>
            <a:endParaRPr lang="en-US"/>
          </a:p>
        </p:txBody>
      </p:sp>
      <p:pic>
        <p:nvPicPr>
          <p:cNvPr id="286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5638800"/>
            <a:ext cx="7539038" cy="936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57762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Simulation Results </a:t>
            </a:r>
            <a:r>
              <a:rPr lang="en-US" sz="3600" dirty="0" smtClean="0">
                <a:latin typeface="Times New Roman" pitchFamily="18" charset="0"/>
                <a:cs typeface="Times New Roman" pitchFamily="18" charset="0"/>
              </a:rPr>
              <a:t>(Load)</a:t>
            </a:r>
            <a:endParaRPr lang="en-US" sz="36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normAutofit fontScale="85000" lnSpcReduction="20000"/>
          </a:bodyPr>
          <a:lstStyle/>
          <a:p>
            <a:fld id="{7B87BE86-E4A9-4175-8BD1-4F0D9A91C457}" type="slidenum">
              <a:rPr lang="en-US" smtClean="0"/>
              <a:pPr/>
              <a:t>51</a:t>
            </a:fld>
            <a:endParaRPr lang="en-US"/>
          </a:p>
        </p:txBody>
      </p:sp>
      <p:pic>
        <p:nvPicPr>
          <p:cNvPr id="8196" name="Picture 4"/>
          <p:cNvPicPr>
            <a:picLocks noChangeAspect="1" noChangeArrowheads="1"/>
          </p:cNvPicPr>
          <p:nvPr/>
        </p:nvPicPr>
        <p:blipFill>
          <a:blip r:embed="rId3" cstate="print"/>
          <a:srcRect/>
          <a:stretch>
            <a:fillRect/>
          </a:stretch>
        </p:blipFill>
        <p:spPr bwMode="auto">
          <a:xfrm>
            <a:off x="1143000" y="6248400"/>
            <a:ext cx="2423651" cy="302135"/>
          </a:xfrm>
          <a:prstGeom prst="rect">
            <a:avLst/>
          </a:prstGeom>
          <a:noFill/>
          <a:ln w="9525">
            <a:noFill/>
            <a:miter lim="800000"/>
            <a:headEnd/>
            <a:tailEnd/>
          </a:ln>
        </p:spPr>
      </p:pic>
      <p:pic>
        <p:nvPicPr>
          <p:cNvPr id="8197" name="Picture 5"/>
          <p:cNvPicPr>
            <a:picLocks noChangeAspect="1" noChangeArrowheads="1"/>
          </p:cNvPicPr>
          <p:nvPr/>
        </p:nvPicPr>
        <p:blipFill>
          <a:blip r:embed="rId4" cstate="print"/>
          <a:srcRect/>
          <a:stretch>
            <a:fillRect/>
          </a:stretch>
        </p:blipFill>
        <p:spPr bwMode="auto">
          <a:xfrm>
            <a:off x="5943600" y="6248400"/>
            <a:ext cx="2209800" cy="312772"/>
          </a:xfrm>
          <a:prstGeom prst="rect">
            <a:avLst/>
          </a:prstGeom>
          <a:noFill/>
          <a:ln w="9525">
            <a:noFill/>
            <a:miter lim="800000"/>
            <a:headEnd/>
            <a:tailEnd/>
          </a:ln>
        </p:spPr>
      </p:pic>
      <p:sp>
        <p:nvSpPr>
          <p:cNvPr id="10" name="Content Placeholder 5"/>
          <p:cNvSpPr>
            <a:spLocks noGrp="1"/>
          </p:cNvSpPr>
          <p:nvPr>
            <p:ph sz="quarter" idx="1"/>
          </p:nvPr>
        </p:nvSpPr>
        <p:spPr>
          <a:xfrm>
            <a:off x="612648" y="1600200"/>
            <a:ext cx="8302752" cy="1295400"/>
          </a:xfrm>
        </p:spPr>
        <p:txBody>
          <a:bodyPr>
            <a:noAutofit/>
          </a:bodyPr>
          <a:lstStyle/>
          <a:p>
            <a:pPr>
              <a:spcBef>
                <a:spcPts val="0"/>
              </a:spcBef>
            </a:pPr>
            <a:r>
              <a:rPr lang="en-US" sz="2000" dirty="0" err="1" smtClean="0">
                <a:latin typeface="Times New Roman" pitchFamily="18" charset="0"/>
                <a:cs typeface="Times New Roman" pitchFamily="18" charset="0"/>
              </a:rPr>
              <a:t>VoD</a:t>
            </a:r>
            <a:endParaRPr lang="en-US" sz="2000" dirty="0" smtClean="0">
              <a:latin typeface="Times New Roman" pitchFamily="18" charset="0"/>
              <a:cs typeface="Times New Roman" pitchFamily="18" charset="0"/>
            </a:endParaRPr>
          </a:p>
          <a:p>
            <a:pPr>
              <a:spcBef>
                <a:spcPts val="0"/>
              </a:spcBef>
            </a:pPr>
            <a:r>
              <a:rPr lang="en-US" sz="2000" dirty="0" smtClean="0">
                <a:latin typeface="Times New Roman" pitchFamily="18" charset="0"/>
                <a:cs typeface="Times New Roman" pitchFamily="18" charset="0"/>
              </a:rPr>
              <a:t>Number of videos: 5 </a:t>
            </a:r>
          </a:p>
          <a:p>
            <a:pPr>
              <a:spcBef>
                <a:spcPts val="0"/>
              </a:spcBef>
            </a:pPr>
            <a:r>
              <a:rPr lang="en-US" sz="2000" dirty="0" smtClean="0">
                <a:latin typeface="Times New Roman" pitchFamily="18" charset="0"/>
                <a:cs typeface="Times New Roman" pitchFamily="18" charset="0"/>
              </a:rPr>
              <a:t>Number of layers: 5</a:t>
            </a:r>
          </a:p>
          <a:p>
            <a:pPr>
              <a:spcBef>
                <a:spcPts val="0"/>
              </a:spcBef>
            </a:pPr>
            <a:r>
              <a:rPr lang="en-US" sz="2000" dirty="0" smtClean="0">
                <a:latin typeface="Times New Roman" pitchFamily="18" charset="0"/>
                <a:cs typeface="Times New Roman" pitchFamily="18" charset="0"/>
              </a:rPr>
              <a:t>DIST: a non-layer approach with intra-layer </a:t>
            </a:r>
            <a:r>
              <a:rPr lang="en-US" sz="2000" dirty="0">
                <a:latin typeface="Times New Roman" pitchFamily="18" charset="0"/>
                <a:cs typeface="Times New Roman" pitchFamily="18" charset="0"/>
              </a:rPr>
              <a:t>coding </a:t>
            </a:r>
            <a:r>
              <a:rPr lang="en-US" sz="2000" dirty="0" smtClean="0">
                <a:latin typeface="Times New Roman" pitchFamily="18" charset="0"/>
                <a:cs typeface="Times New Roman" pitchFamily="18" charset="0"/>
              </a:rPr>
              <a:t> (</a:t>
            </a:r>
            <a:r>
              <a:rPr lang="en-US" sz="2000" dirty="0" smtClean="0">
                <a:solidFill>
                  <a:schemeClr val="bg1">
                    <a:lumMod val="50000"/>
                  </a:schemeClr>
                </a:solidFill>
                <a:latin typeface="Times New Roman" pitchFamily="18" charset="0"/>
                <a:cs typeface="Times New Roman" pitchFamily="18" charset="0"/>
              </a:rPr>
              <a:t> </a:t>
            </a:r>
            <a:r>
              <a:rPr lang="en-US" sz="2000" dirty="0" err="1" smtClean="0">
                <a:solidFill>
                  <a:schemeClr val="bg1">
                    <a:lumMod val="50000"/>
                  </a:schemeClr>
                </a:solidFill>
                <a:latin typeface="Times New Roman" pitchFamily="18" charset="0"/>
                <a:cs typeface="Times New Roman" pitchFamily="18" charset="0"/>
              </a:rPr>
              <a:t>Hao</a:t>
            </a:r>
            <a:r>
              <a:rPr lang="en-US" sz="2000" dirty="0" smtClean="0">
                <a:solidFill>
                  <a:schemeClr val="bg1">
                    <a:lumMod val="50000"/>
                  </a:schemeClr>
                </a:solidFill>
                <a:latin typeface="Times New Roman" pitchFamily="18" charset="0"/>
                <a:cs typeface="Times New Roman" pitchFamily="18" charset="0"/>
              </a:rPr>
              <a:t> et al. 2011</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pic>
        <p:nvPicPr>
          <p:cNvPr id="2048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3080769"/>
            <a:ext cx="8534400" cy="3091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Simulation Results (Load)</a:t>
            </a:r>
            <a:endParaRPr lang="en-US"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normAutofit fontScale="85000" lnSpcReduction="20000"/>
          </a:bodyPr>
          <a:lstStyle/>
          <a:p>
            <a:fld id="{7B87BE86-E4A9-4175-8BD1-4F0D9A91C457}" type="slidenum">
              <a:rPr lang="en-US" smtClean="0"/>
              <a:pPr/>
              <a:t>52</a:t>
            </a:fld>
            <a:endParaRPr lang="en-US"/>
          </a:p>
        </p:txBody>
      </p:sp>
      <p:sp>
        <p:nvSpPr>
          <p:cNvPr id="10" name="Content Placeholder 5"/>
          <p:cNvSpPr>
            <a:spLocks noGrp="1"/>
          </p:cNvSpPr>
          <p:nvPr>
            <p:ph sz="quarter" idx="1"/>
          </p:nvPr>
        </p:nvSpPr>
        <p:spPr>
          <a:xfrm>
            <a:off x="612648" y="1600200"/>
            <a:ext cx="8302752" cy="1295400"/>
          </a:xfrm>
        </p:spPr>
        <p:txBody>
          <a:bodyPr>
            <a:noAutofit/>
          </a:bodyPr>
          <a:lstStyle/>
          <a:p>
            <a:pPr>
              <a:spcBef>
                <a:spcPts val="0"/>
              </a:spcBef>
            </a:pPr>
            <a:r>
              <a:rPr lang="en-US" sz="2000" dirty="0" err="1" smtClean="0">
                <a:latin typeface="Times New Roman" pitchFamily="18" charset="0"/>
                <a:cs typeface="Times New Roman" pitchFamily="18" charset="0"/>
              </a:rPr>
              <a:t>VoD</a:t>
            </a:r>
            <a:endParaRPr lang="en-US" sz="2000" dirty="0" smtClean="0">
              <a:latin typeface="Times New Roman" pitchFamily="18" charset="0"/>
              <a:cs typeface="Times New Roman" pitchFamily="18" charset="0"/>
            </a:endParaRPr>
          </a:p>
          <a:p>
            <a:pPr>
              <a:spcBef>
                <a:spcPts val="0"/>
              </a:spcBef>
            </a:pPr>
            <a:r>
              <a:rPr lang="en-US" sz="2000" dirty="0" smtClean="0">
                <a:latin typeface="Times New Roman" pitchFamily="18" charset="0"/>
                <a:cs typeface="Times New Roman" pitchFamily="18" charset="0"/>
              </a:rPr>
              <a:t>Number of users: 50 </a:t>
            </a:r>
          </a:p>
          <a:p>
            <a:pPr>
              <a:spcBef>
                <a:spcPts val="0"/>
              </a:spcBef>
            </a:pPr>
            <a:r>
              <a:rPr lang="en-US" sz="2000" dirty="0" smtClean="0">
                <a:latin typeface="Times New Roman" pitchFamily="18" charset="0"/>
                <a:cs typeface="Times New Roman" pitchFamily="18" charset="0"/>
              </a:rPr>
              <a:t>Number of helpers: 20</a:t>
            </a:r>
          </a:p>
          <a:p>
            <a:pPr>
              <a:spcBef>
                <a:spcPts val="0"/>
              </a:spcBef>
            </a:pPr>
            <a:endParaRPr lang="en-US" sz="2000" dirty="0" smtClean="0">
              <a:latin typeface="Times New Roman" pitchFamily="18" charset="0"/>
              <a:cs typeface="Times New Roman" pitchFamily="18" charset="0"/>
            </a:endParaRPr>
          </a:p>
        </p:txBody>
      </p:sp>
      <p:pic>
        <p:nvPicPr>
          <p:cNvPr id="9219" name="Picture 3"/>
          <p:cNvPicPr>
            <a:picLocks noChangeAspect="1" noChangeArrowheads="1"/>
          </p:cNvPicPr>
          <p:nvPr/>
        </p:nvPicPr>
        <p:blipFill>
          <a:blip r:embed="rId3" cstate="print"/>
          <a:srcRect/>
          <a:stretch>
            <a:fillRect/>
          </a:stretch>
        </p:blipFill>
        <p:spPr bwMode="auto">
          <a:xfrm>
            <a:off x="1273763" y="6248399"/>
            <a:ext cx="2155237" cy="279635"/>
          </a:xfrm>
          <a:prstGeom prst="rect">
            <a:avLst/>
          </a:prstGeom>
          <a:noFill/>
          <a:ln w="9525">
            <a:noFill/>
            <a:miter lim="800000"/>
            <a:headEnd/>
            <a:tailEnd/>
          </a:ln>
        </p:spPr>
      </p:pic>
      <p:pic>
        <p:nvPicPr>
          <p:cNvPr id="9220" name="Picture 4"/>
          <p:cNvPicPr>
            <a:picLocks noChangeAspect="1" noChangeArrowheads="1"/>
          </p:cNvPicPr>
          <p:nvPr/>
        </p:nvPicPr>
        <p:blipFill>
          <a:blip r:embed="rId4" cstate="print"/>
          <a:srcRect/>
          <a:stretch>
            <a:fillRect/>
          </a:stretch>
        </p:blipFill>
        <p:spPr bwMode="auto">
          <a:xfrm>
            <a:off x="6019800" y="6248400"/>
            <a:ext cx="2209800" cy="306916"/>
          </a:xfrm>
          <a:prstGeom prst="rect">
            <a:avLst/>
          </a:prstGeom>
          <a:noFill/>
          <a:ln w="9525">
            <a:noFill/>
            <a:miter lim="800000"/>
            <a:headEnd/>
            <a:tailEnd/>
          </a:ln>
        </p:spPr>
      </p:pic>
      <p:pic>
        <p:nvPicPr>
          <p:cNvPr id="2150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737" y="3001346"/>
            <a:ext cx="8577263" cy="3247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Simulation Results </a:t>
            </a:r>
            <a:r>
              <a:rPr lang="en-US" sz="3200" dirty="0" smtClean="0">
                <a:latin typeface="Times New Roman" pitchFamily="18" charset="0"/>
                <a:cs typeface="Times New Roman" pitchFamily="18" charset="0"/>
              </a:rPr>
              <a:t>(Load)</a:t>
            </a:r>
            <a:endParaRPr lang="en-US" sz="32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normAutofit fontScale="85000" lnSpcReduction="20000"/>
          </a:bodyPr>
          <a:lstStyle/>
          <a:p>
            <a:fld id="{7B87BE86-E4A9-4175-8BD1-4F0D9A91C457}" type="slidenum">
              <a:rPr lang="en-US" smtClean="0"/>
              <a:pPr/>
              <a:t>53</a:t>
            </a:fld>
            <a:endParaRPr lang="en-US"/>
          </a:p>
        </p:txBody>
      </p:sp>
      <p:sp>
        <p:nvSpPr>
          <p:cNvPr id="10" name="Content Placeholder 5"/>
          <p:cNvSpPr>
            <a:spLocks noGrp="1"/>
          </p:cNvSpPr>
          <p:nvPr>
            <p:ph sz="quarter" idx="1"/>
          </p:nvPr>
        </p:nvSpPr>
        <p:spPr>
          <a:xfrm>
            <a:off x="612648" y="1600200"/>
            <a:ext cx="8302752" cy="1295400"/>
          </a:xfrm>
        </p:spPr>
        <p:txBody>
          <a:bodyPr>
            <a:noAutofit/>
          </a:bodyPr>
          <a:lstStyle/>
          <a:p>
            <a:pPr>
              <a:spcBef>
                <a:spcPts val="0"/>
              </a:spcBef>
            </a:pPr>
            <a:r>
              <a:rPr lang="en-US" sz="2000" dirty="0" err="1" smtClean="0">
                <a:latin typeface="Times New Roman" pitchFamily="18" charset="0"/>
                <a:cs typeface="Times New Roman" pitchFamily="18" charset="0"/>
              </a:rPr>
              <a:t>VoD</a:t>
            </a:r>
            <a:endParaRPr lang="en-US" sz="2000" dirty="0" smtClean="0">
              <a:latin typeface="Times New Roman" pitchFamily="18" charset="0"/>
              <a:cs typeface="Times New Roman" pitchFamily="18" charset="0"/>
            </a:endParaRPr>
          </a:p>
          <a:p>
            <a:pPr>
              <a:spcBef>
                <a:spcPts val="0"/>
              </a:spcBef>
            </a:pPr>
            <a:r>
              <a:rPr lang="en-US" sz="2000" dirty="0" smtClean="0">
                <a:latin typeface="Times New Roman" pitchFamily="18" charset="0"/>
                <a:cs typeface="Times New Roman" pitchFamily="18" charset="0"/>
              </a:rPr>
              <a:t>Number of layers: 4</a:t>
            </a:r>
          </a:p>
          <a:p>
            <a:pPr>
              <a:spcBef>
                <a:spcPts val="0"/>
              </a:spcBef>
            </a:pPr>
            <a:r>
              <a:rPr lang="en-US" sz="2000" dirty="0" smtClean="0">
                <a:latin typeface="Times New Roman" pitchFamily="18" charset="0"/>
                <a:cs typeface="Times New Roman" pitchFamily="18" charset="0"/>
              </a:rPr>
              <a:t>Single video</a:t>
            </a:r>
          </a:p>
        </p:txBody>
      </p:sp>
      <p:pic>
        <p:nvPicPr>
          <p:cNvPr id="10244" name="Picture 4"/>
          <p:cNvPicPr>
            <a:picLocks noChangeAspect="1" noChangeArrowheads="1"/>
          </p:cNvPicPr>
          <p:nvPr/>
        </p:nvPicPr>
        <p:blipFill>
          <a:blip r:embed="rId3" cstate="print"/>
          <a:srcRect/>
          <a:stretch>
            <a:fillRect/>
          </a:stretch>
        </p:blipFill>
        <p:spPr bwMode="auto">
          <a:xfrm>
            <a:off x="1295400" y="6324600"/>
            <a:ext cx="2427380" cy="285574"/>
          </a:xfrm>
          <a:prstGeom prst="rect">
            <a:avLst/>
          </a:prstGeom>
          <a:noFill/>
          <a:ln w="9525">
            <a:noFill/>
            <a:miter lim="800000"/>
            <a:headEnd/>
            <a:tailEnd/>
          </a:ln>
        </p:spPr>
      </p:pic>
      <p:pic>
        <p:nvPicPr>
          <p:cNvPr id="10245" name="Picture 5"/>
          <p:cNvPicPr>
            <a:picLocks noChangeAspect="1" noChangeArrowheads="1"/>
          </p:cNvPicPr>
          <p:nvPr/>
        </p:nvPicPr>
        <p:blipFill>
          <a:blip r:embed="rId4" cstate="print"/>
          <a:srcRect/>
          <a:stretch>
            <a:fillRect/>
          </a:stretch>
        </p:blipFill>
        <p:spPr bwMode="auto">
          <a:xfrm>
            <a:off x="6019800" y="6324600"/>
            <a:ext cx="2209800" cy="312772"/>
          </a:xfrm>
          <a:prstGeom prst="rect">
            <a:avLst/>
          </a:prstGeom>
          <a:noFill/>
          <a:ln w="9525">
            <a:noFill/>
            <a:miter lim="800000"/>
            <a:headEnd/>
            <a:tailEnd/>
          </a:ln>
        </p:spPr>
      </p:pic>
      <p:pic>
        <p:nvPicPr>
          <p:cNvPr id="2253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8745" y="3021751"/>
            <a:ext cx="8630455" cy="3150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Simulation Results </a:t>
            </a:r>
            <a:r>
              <a:rPr lang="en-US" sz="3200" dirty="0" smtClean="0">
                <a:latin typeface="Times New Roman" pitchFamily="18" charset="0"/>
                <a:cs typeface="Times New Roman" pitchFamily="18" charset="0"/>
              </a:rPr>
              <a:t>(Convergence)</a:t>
            </a:r>
            <a:endParaRPr lang="en-US" sz="32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normAutofit fontScale="85000" lnSpcReduction="20000"/>
          </a:bodyPr>
          <a:lstStyle/>
          <a:p>
            <a:fld id="{7B87BE86-E4A9-4175-8BD1-4F0D9A91C457}" type="slidenum">
              <a:rPr lang="en-US" smtClean="0"/>
              <a:pPr/>
              <a:t>54</a:t>
            </a:fld>
            <a:endParaRPr lang="en-US"/>
          </a:p>
        </p:txBody>
      </p:sp>
      <p:sp>
        <p:nvSpPr>
          <p:cNvPr id="10" name="Content Placeholder 5"/>
          <p:cNvSpPr>
            <a:spLocks noGrp="1"/>
          </p:cNvSpPr>
          <p:nvPr>
            <p:ph sz="quarter" idx="1"/>
          </p:nvPr>
        </p:nvSpPr>
        <p:spPr>
          <a:xfrm>
            <a:off x="612648" y="1600200"/>
            <a:ext cx="8302752" cy="1295400"/>
          </a:xfrm>
        </p:spPr>
        <p:txBody>
          <a:bodyPr>
            <a:noAutofit/>
          </a:bodyPr>
          <a:lstStyle/>
          <a:p>
            <a:pPr>
              <a:spcBef>
                <a:spcPts val="0"/>
              </a:spcBef>
            </a:pPr>
            <a:r>
              <a:rPr lang="en-US" sz="2000" dirty="0" err="1" smtClean="0">
                <a:latin typeface="Times New Roman" pitchFamily="18" charset="0"/>
                <a:cs typeface="Times New Roman" pitchFamily="18" charset="0"/>
              </a:rPr>
              <a:t>VoD</a:t>
            </a:r>
            <a:endParaRPr lang="en-US" sz="2000" dirty="0" smtClean="0">
              <a:latin typeface="Times New Roman" pitchFamily="18" charset="0"/>
              <a:cs typeface="Times New Roman" pitchFamily="18" charset="0"/>
            </a:endParaRPr>
          </a:p>
          <a:p>
            <a:pPr>
              <a:spcBef>
                <a:spcPts val="0"/>
              </a:spcBef>
            </a:pPr>
            <a:r>
              <a:rPr lang="en-US" sz="2000" dirty="0" smtClean="0">
                <a:latin typeface="Times New Roman" pitchFamily="18" charset="0"/>
                <a:cs typeface="Times New Roman" pitchFamily="18" charset="0"/>
              </a:rPr>
              <a:t>Layers: 4</a:t>
            </a:r>
          </a:p>
          <a:p>
            <a:pPr>
              <a:spcBef>
                <a:spcPts val="0"/>
              </a:spcBef>
            </a:pPr>
            <a:r>
              <a:rPr lang="en-US" sz="2000" dirty="0" smtClean="0">
                <a:latin typeface="Times New Roman" pitchFamily="18" charset="0"/>
                <a:cs typeface="Times New Roman" pitchFamily="18" charset="0"/>
              </a:rPr>
              <a:t>Videos: 5</a:t>
            </a:r>
          </a:p>
        </p:txBody>
      </p:sp>
      <p:pic>
        <p:nvPicPr>
          <p:cNvPr id="11267" name="Picture 3"/>
          <p:cNvPicPr>
            <a:picLocks noChangeAspect="1" noChangeArrowheads="1"/>
          </p:cNvPicPr>
          <p:nvPr/>
        </p:nvPicPr>
        <p:blipFill>
          <a:blip r:embed="rId3" cstate="print"/>
          <a:srcRect/>
          <a:stretch>
            <a:fillRect/>
          </a:stretch>
        </p:blipFill>
        <p:spPr bwMode="auto">
          <a:xfrm>
            <a:off x="304800" y="2743200"/>
            <a:ext cx="8382778" cy="3196546"/>
          </a:xfrm>
          <a:prstGeom prst="rect">
            <a:avLst/>
          </a:prstGeom>
          <a:noFill/>
          <a:ln w="9525">
            <a:noFill/>
            <a:miter lim="800000"/>
            <a:headEnd/>
            <a:tailEnd/>
          </a:ln>
        </p:spPr>
      </p:pic>
      <p:sp>
        <p:nvSpPr>
          <p:cNvPr id="7" name="TextBox 6"/>
          <p:cNvSpPr txBox="1"/>
          <p:nvPr/>
        </p:nvSpPr>
        <p:spPr>
          <a:xfrm>
            <a:off x="5486400" y="5927186"/>
            <a:ext cx="2924179" cy="707886"/>
          </a:xfrm>
          <a:prstGeom prst="rect">
            <a:avLst/>
          </a:prstGeom>
          <a:noFill/>
        </p:spPr>
        <p:txBody>
          <a:bodyPr wrap="square" rtlCol="0">
            <a:spAutoFit/>
          </a:bodyPr>
          <a:lstStyle/>
          <a:p>
            <a:r>
              <a:rPr lang="en-US" sz="2000" dirty="0" smtClean="0">
                <a:latin typeface="Times New Roman" pitchFamily="18" charset="0"/>
                <a:cs typeface="Times New Roman" pitchFamily="18" charset="0"/>
              </a:rPr>
              <a:t>The fraction of each video on helper h5</a:t>
            </a:r>
            <a:endParaRPr lang="en-US" sz="2000" dirty="0">
              <a:latin typeface="Times New Roman" pitchFamily="18" charset="0"/>
              <a:cs typeface="Times New Roman" pitchFamily="18" charset="0"/>
            </a:endParaRPr>
          </a:p>
        </p:txBody>
      </p:sp>
      <p:sp>
        <p:nvSpPr>
          <p:cNvPr id="8" name="TextBox 7"/>
          <p:cNvSpPr txBox="1"/>
          <p:nvPr/>
        </p:nvSpPr>
        <p:spPr>
          <a:xfrm>
            <a:off x="1010033" y="5927186"/>
            <a:ext cx="3486156" cy="707886"/>
          </a:xfrm>
          <a:prstGeom prst="rect">
            <a:avLst/>
          </a:prstGeom>
          <a:noFill/>
        </p:spPr>
        <p:txBody>
          <a:bodyPr wrap="square" rtlCol="0">
            <a:spAutoFit/>
          </a:bodyPr>
          <a:lstStyle/>
          <a:p>
            <a:r>
              <a:rPr lang="en-US" sz="2000" dirty="0" smtClean="0">
                <a:latin typeface="Times New Roman" pitchFamily="18" charset="0"/>
                <a:cs typeface="Times New Roman" pitchFamily="18" charset="0"/>
              </a:rPr>
              <a:t>Convergence to the optimal solution (LP)</a:t>
            </a:r>
            <a:endParaRPr lang="en-US" sz="2000" dirty="0">
              <a:latin typeface="Times New Roman" pitchFamily="18" charset="0"/>
              <a:cs typeface="Times New Roman" pitchFamily="18" charset="0"/>
            </a:endParaRPr>
          </a:p>
        </p:txBody>
      </p:sp>
      <p:sp>
        <p:nvSpPr>
          <p:cNvPr id="9" name="Content Placeholder 5"/>
          <p:cNvSpPr txBox="1">
            <a:spLocks/>
          </p:cNvSpPr>
          <p:nvPr/>
        </p:nvSpPr>
        <p:spPr>
          <a:xfrm>
            <a:off x="2476496" y="1562096"/>
            <a:ext cx="2057400" cy="7620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spcBef>
                <a:spcPts val="0"/>
              </a:spcBef>
            </a:pPr>
            <a:r>
              <a:rPr lang="en-US" sz="2000" dirty="0" smtClean="0">
                <a:latin typeface="Times New Roman" pitchFamily="18" charset="0"/>
                <a:cs typeface="Times New Roman" pitchFamily="18" charset="0"/>
              </a:rPr>
              <a:t>Users: 50</a:t>
            </a:r>
          </a:p>
          <a:p>
            <a:pPr>
              <a:spcBef>
                <a:spcPts val="0"/>
              </a:spcBef>
            </a:pPr>
            <a:r>
              <a:rPr lang="en-US" sz="2000" dirty="0" smtClean="0">
                <a:latin typeface="Times New Roman" pitchFamily="18" charset="0"/>
                <a:cs typeface="Times New Roman" pitchFamily="18" charset="0"/>
              </a:rPr>
              <a:t>Helpers: 20</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923461"/>
            <a:ext cx="8724900"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Simulation Results </a:t>
            </a:r>
            <a:r>
              <a:rPr lang="en-US" sz="3200" dirty="0" smtClean="0">
                <a:latin typeface="Times New Roman" pitchFamily="18" charset="0"/>
                <a:cs typeface="Times New Roman" pitchFamily="18" charset="0"/>
              </a:rPr>
              <a:t>(Dynamic Users)</a:t>
            </a:r>
            <a:endParaRPr lang="en-US" sz="32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a:xfrm>
            <a:off x="0" y="1310322"/>
            <a:ext cx="533400" cy="244476"/>
          </a:xfrm>
        </p:spPr>
        <p:txBody>
          <a:bodyPr>
            <a:normAutofit fontScale="85000" lnSpcReduction="20000"/>
          </a:bodyPr>
          <a:lstStyle/>
          <a:p>
            <a:fld id="{7B87BE86-E4A9-4175-8BD1-4F0D9A91C457}" type="slidenum">
              <a:rPr lang="en-US" smtClean="0"/>
              <a:pPr/>
              <a:t>55</a:t>
            </a:fld>
            <a:endParaRPr lang="en-US"/>
          </a:p>
        </p:txBody>
      </p:sp>
      <p:sp>
        <p:nvSpPr>
          <p:cNvPr id="6" name="TextBox 5"/>
          <p:cNvSpPr txBox="1"/>
          <p:nvPr/>
        </p:nvSpPr>
        <p:spPr>
          <a:xfrm>
            <a:off x="5486400" y="6073914"/>
            <a:ext cx="3276600" cy="707886"/>
          </a:xfrm>
          <a:prstGeom prst="rect">
            <a:avLst/>
          </a:prstGeom>
          <a:noFill/>
        </p:spPr>
        <p:txBody>
          <a:bodyPr wrap="square" rtlCol="0">
            <a:spAutoFit/>
          </a:bodyPr>
          <a:lstStyle/>
          <a:p>
            <a:r>
              <a:rPr lang="en-US" sz="2000" dirty="0" smtClean="0">
                <a:latin typeface="Times New Roman" pitchFamily="18" charset="0"/>
                <a:cs typeface="Times New Roman" pitchFamily="18" charset="0"/>
              </a:rPr>
              <a:t>The fraction of each video on helper h8</a:t>
            </a:r>
            <a:endParaRPr lang="en-US" sz="2000" dirty="0">
              <a:latin typeface="Times New Roman" pitchFamily="18" charset="0"/>
              <a:cs typeface="Times New Roman" pitchFamily="18" charset="0"/>
            </a:endParaRPr>
          </a:p>
        </p:txBody>
      </p:sp>
      <p:sp>
        <p:nvSpPr>
          <p:cNvPr id="7" name="TextBox 6"/>
          <p:cNvSpPr txBox="1"/>
          <p:nvPr/>
        </p:nvSpPr>
        <p:spPr>
          <a:xfrm>
            <a:off x="990600" y="6066711"/>
            <a:ext cx="3276600" cy="707886"/>
          </a:xfrm>
          <a:prstGeom prst="rect">
            <a:avLst/>
          </a:prstGeom>
          <a:noFill/>
        </p:spPr>
        <p:txBody>
          <a:bodyPr wrap="square" rtlCol="0">
            <a:spAutoFit/>
          </a:bodyPr>
          <a:lstStyle/>
          <a:p>
            <a:r>
              <a:rPr lang="en-US" sz="2000" dirty="0" smtClean="0">
                <a:latin typeface="Times New Roman" pitchFamily="18" charset="0"/>
                <a:cs typeface="Times New Roman" pitchFamily="18" charset="0"/>
              </a:rPr>
              <a:t>Convergence to the optimal solution (LP)</a:t>
            </a:r>
            <a:endParaRPr lang="en-US" sz="2000" dirty="0">
              <a:latin typeface="Times New Roman" pitchFamily="18" charset="0"/>
              <a:cs typeface="Times New Roman" pitchFamily="18" charset="0"/>
            </a:endParaRPr>
          </a:p>
        </p:txBody>
      </p:sp>
      <p:sp>
        <p:nvSpPr>
          <p:cNvPr id="4" name="TextBox 3"/>
          <p:cNvSpPr txBox="1"/>
          <p:nvPr/>
        </p:nvSpPr>
        <p:spPr>
          <a:xfrm>
            <a:off x="1066800" y="2539425"/>
            <a:ext cx="863600" cy="584775"/>
          </a:xfrm>
          <a:prstGeom prst="rect">
            <a:avLst/>
          </a:prstGeom>
          <a:noFill/>
        </p:spPr>
        <p:txBody>
          <a:bodyPr wrap="square" rtlCol="0">
            <a:spAutoFit/>
          </a:bodyPr>
          <a:lstStyle/>
          <a:p>
            <a:r>
              <a:rPr lang="en-US" sz="1600" dirty="0" smtClean="0">
                <a:solidFill>
                  <a:srgbClr val="00B050"/>
                </a:solidFill>
                <a:latin typeface="Times New Roman" pitchFamily="18" charset="0"/>
                <a:cs typeface="Times New Roman" pitchFamily="18" charset="0"/>
              </a:rPr>
              <a:t>Adding 5 users</a:t>
            </a:r>
            <a:endParaRPr lang="en-US" sz="1600" dirty="0">
              <a:solidFill>
                <a:srgbClr val="00B050"/>
              </a:solidFill>
              <a:latin typeface="Times New Roman" pitchFamily="18" charset="0"/>
              <a:cs typeface="Times New Roman" pitchFamily="18" charset="0"/>
            </a:endParaRPr>
          </a:p>
        </p:txBody>
      </p:sp>
      <p:sp>
        <p:nvSpPr>
          <p:cNvPr id="12" name="TextBox 11"/>
          <p:cNvSpPr txBox="1"/>
          <p:nvPr/>
        </p:nvSpPr>
        <p:spPr>
          <a:xfrm>
            <a:off x="1981200" y="2539424"/>
            <a:ext cx="863600" cy="584775"/>
          </a:xfrm>
          <a:prstGeom prst="rect">
            <a:avLst/>
          </a:prstGeom>
          <a:noFill/>
        </p:spPr>
        <p:txBody>
          <a:bodyPr wrap="square" rtlCol="0">
            <a:spAutoFit/>
          </a:bodyPr>
          <a:lstStyle/>
          <a:p>
            <a:r>
              <a:rPr lang="en-US" sz="1600" dirty="0" smtClean="0">
                <a:solidFill>
                  <a:srgbClr val="00B050"/>
                </a:solidFill>
                <a:latin typeface="Times New Roman" pitchFamily="18" charset="0"/>
                <a:cs typeface="Times New Roman" pitchFamily="18" charset="0"/>
              </a:rPr>
              <a:t>Adding 5 users</a:t>
            </a:r>
            <a:endParaRPr lang="en-US" sz="1600" dirty="0">
              <a:solidFill>
                <a:srgbClr val="00B050"/>
              </a:solidFill>
              <a:latin typeface="Times New Roman" pitchFamily="18" charset="0"/>
              <a:cs typeface="Times New Roman" pitchFamily="18" charset="0"/>
            </a:endParaRPr>
          </a:p>
        </p:txBody>
      </p:sp>
      <p:sp>
        <p:nvSpPr>
          <p:cNvPr id="14" name="TextBox 13"/>
          <p:cNvSpPr txBox="1"/>
          <p:nvPr/>
        </p:nvSpPr>
        <p:spPr>
          <a:xfrm>
            <a:off x="2971800" y="4034136"/>
            <a:ext cx="1054100" cy="584775"/>
          </a:xfrm>
          <a:prstGeom prst="rect">
            <a:avLst/>
          </a:prstGeom>
          <a:noFill/>
        </p:spPr>
        <p:txBody>
          <a:bodyPr wrap="square" rtlCol="0">
            <a:spAutoFit/>
          </a:bodyPr>
          <a:lstStyle/>
          <a:p>
            <a:r>
              <a:rPr lang="en-US" sz="1600" dirty="0" smtClean="0">
                <a:solidFill>
                  <a:srgbClr val="00B050"/>
                </a:solidFill>
                <a:latin typeface="Times New Roman" pitchFamily="18" charset="0"/>
                <a:cs typeface="Times New Roman" pitchFamily="18" charset="0"/>
              </a:rPr>
              <a:t>Removing 5 users</a:t>
            </a:r>
            <a:endParaRPr lang="en-US" sz="1600" dirty="0">
              <a:solidFill>
                <a:srgbClr val="00B050"/>
              </a:solidFill>
              <a:latin typeface="Times New Roman" pitchFamily="18" charset="0"/>
              <a:cs typeface="Times New Roman" pitchFamily="18" charset="0"/>
            </a:endParaRPr>
          </a:p>
        </p:txBody>
      </p:sp>
      <p:cxnSp>
        <p:nvCxnSpPr>
          <p:cNvPr id="15" name="Straight Arrow Connector 14"/>
          <p:cNvCxnSpPr/>
          <p:nvPr/>
        </p:nvCxnSpPr>
        <p:spPr>
          <a:xfrm flipV="1">
            <a:off x="1676400" y="3048000"/>
            <a:ext cx="0" cy="1062337"/>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495550" y="3048000"/>
            <a:ext cx="0" cy="872411"/>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307080" y="4561653"/>
            <a:ext cx="0" cy="230388"/>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715000" y="2256712"/>
            <a:ext cx="863600" cy="584775"/>
          </a:xfrm>
          <a:prstGeom prst="rect">
            <a:avLst/>
          </a:prstGeom>
          <a:noFill/>
        </p:spPr>
        <p:txBody>
          <a:bodyPr wrap="square" rtlCol="0">
            <a:spAutoFit/>
          </a:bodyPr>
          <a:lstStyle/>
          <a:p>
            <a:r>
              <a:rPr lang="en-US" sz="1600" dirty="0" smtClean="0">
                <a:solidFill>
                  <a:srgbClr val="00B050"/>
                </a:solidFill>
                <a:latin typeface="Times New Roman" pitchFamily="18" charset="0"/>
                <a:cs typeface="Times New Roman" pitchFamily="18" charset="0"/>
              </a:rPr>
              <a:t>Adding 5 users</a:t>
            </a:r>
            <a:endParaRPr lang="en-US" sz="1600" dirty="0">
              <a:solidFill>
                <a:srgbClr val="00B050"/>
              </a:solidFill>
              <a:latin typeface="Times New Roman" pitchFamily="18" charset="0"/>
              <a:cs typeface="Times New Roman" pitchFamily="18" charset="0"/>
            </a:endParaRPr>
          </a:p>
        </p:txBody>
      </p:sp>
      <p:sp>
        <p:nvSpPr>
          <p:cNvPr id="36" name="TextBox 35"/>
          <p:cNvSpPr txBox="1"/>
          <p:nvPr/>
        </p:nvSpPr>
        <p:spPr>
          <a:xfrm>
            <a:off x="6629400" y="2256711"/>
            <a:ext cx="863600" cy="584775"/>
          </a:xfrm>
          <a:prstGeom prst="rect">
            <a:avLst/>
          </a:prstGeom>
          <a:noFill/>
        </p:spPr>
        <p:txBody>
          <a:bodyPr wrap="square" rtlCol="0">
            <a:spAutoFit/>
          </a:bodyPr>
          <a:lstStyle/>
          <a:p>
            <a:r>
              <a:rPr lang="en-US" sz="1600" dirty="0" smtClean="0">
                <a:solidFill>
                  <a:srgbClr val="00B050"/>
                </a:solidFill>
                <a:latin typeface="Times New Roman" pitchFamily="18" charset="0"/>
                <a:cs typeface="Times New Roman" pitchFamily="18" charset="0"/>
              </a:rPr>
              <a:t>Adding 5 users</a:t>
            </a:r>
            <a:endParaRPr lang="en-US" sz="1600" dirty="0">
              <a:solidFill>
                <a:srgbClr val="00B050"/>
              </a:solidFill>
              <a:latin typeface="Times New Roman" pitchFamily="18" charset="0"/>
              <a:cs typeface="Times New Roman" pitchFamily="18" charset="0"/>
            </a:endParaRPr>
          </a:p>
        </p:txBody>
      </p:sp>
      <p:sp>
        <p:nvSpPr>
          <p:cNvPr id="37" name="TextBox 36"/>
          <p:cNvSpPr txBox="1"/>
          <p:nvPr/>
        </p:nvSpPr>
        <p:spPr>
          <a:xfrm>
            <a:off x="7620000" y="2256711"/>
            <a:ext cx="1054100" cy="584775"/>
          </a:xfrm>
          <a:prstGeom prst="rect">
            <a:avLst/>
          </a:prstGeom>
          <a:noFill/>
        </p:spPr>
        <p:txBody>
          <a:bodyPr wrap="square" rtlCol="0">
            <a:spAutoFit/>
          </a:bodyPr>
          <a:lstStyle/>
          <a:p>
            <a:r>
              <a:rPr lang="en-US" sz="1600" dirty="0" smtClean="0">
                <a:solidFill>
                  <a:srgbClr val="00B050"/>
                </a:solidFill>
                <a:latin typeface="Times New Roman" pitchFamily="18" charset="0"/>
                <a:cs typeface="Times New Roman" pitchFamily="18" charset="0"/>
              </a:rPr>
              <a:t>Removing 5 users</a:t>
            </a:r>
            <a:endParaRPr lang="en-US" sz="1600" dirty="0">
              <a:solidFill>
                <a:srgbClr val="00B050"/>
              </a:solidFill>
              <a:latin typeface="Times New Roman" pitchFamily="18" charset="0"/>
              <a:cs typeface="Times New Roman" pitchFamily="18" charset="0"/>
            </a:endParaRPr>
          </a:p>
        </p:txBody>
      </p:sp>
      <p:cxnSp>
        <p:nvCxnSpPr>
          <p:cNvPr id="38" name="Straight Arrow Connector 37"/>
          <p:cNvCxnSpPr/>
          <p:nvPr/>
        </p:nvCxnSpPr>
        <p:spPr>
          <a:xfrm flipV="1">
            <a:off x="6324600" y="2929811"/>
            <a:ext cx="0" cy="272992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7143750" y="2929811"/>
            <a:ext cx="0" cy="2679701"/>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7955280" y="2929811"/>
            <a:ext cx="0" cy="275180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9" name="Content Placeholder 5"/>
          <p:cNvSpPr>
            <a:spLocks noGrp="1"/>
          </p:cNvSpPr>
          <p:nvPr>
            <p:ph sz="quarter" idx="1"/>
          </p:nvPr>
        </p:nvSpPr>
        <p:spPr>
          <a:xfrm>
            <a:off x="433209" y="1485904"/>
            <a:ext cx="8302752" cy="1070689"/>
          </a:xfrm>
        </p:spPr>
        <p:txBody>
          <a:bodyPr>
            <a:noAutofit/>
          </a:bodyPr>
          <a:lstStyle/>
          <a:p>
            <a:pPr>
              <a:spcBef>
                <a:spcPts val="0"/>
              </a:spcBef>
            </a:pPr>
            <a:r>
              <a:rPr lang="en-US" sz="2000" dirty="0" err="1" smtClean="0">
                <a:latin typeface="Times New Roman" pitchFamily="18" charset="0"/>
                <a:cs typeface="Times New Roman" pitchFamily="18" charset="0"/>
              </a:rPr>
              <a:t>VoD</a:t>
            </a:r>
            <a:endParaRPr lang="en-US" sz="2000" dirty="0" smtClean="0">
              <a:latin typeface="Times New Roman" pitchFamily="18" charset="0"/>
              <a:cs typeface="Times New Roman" pitchFamily="18" charset="0"/>
            </a:endParaRPr>
          </a:p>
          <a:p>
            <a:pPr>
              <a:spcBef>
                <a:spcPts val="0"/>
              </a:spcBef>
            </a:pPr>
            <a:r>
              <a:rPr lang="en-US" sz="2000" dirty="0" smtClean="0">
                <a:latin typeface="Times New Roman" pitchFamily="18" charset="0"/>
                <a:cs typeface="Times New Roman" pitchFamily="18" charset="0"/>
              </a:rPr>
              <a:t>Layers: 4</a:t>
            </a:r>
          </a:p>
          <a:p>
            <a:pPr>
              <a:spcBef>
                <a:spcPts val="0"/>
              </a:spcBef>
            </a:pPr>
            <a:r>
              <a:rPr lang="en-US" sz="2000" dirty="0" smtClean="0">
                <a:latin typeface="Times New Roman" pitchFamily="18" charset="0"/>
                <a:cs typeface="Times New Roman" pitchFamily="18" charset="0"/>
              </a:rPr>
              <a:t>Videos: 5</a:t>
            </a:r>
          </a:p>
        </p:txBody>
      </p:sp>
      <p:sp>
        <p:nvSpPr>
          <p:cNvPr id="20" name="Content Placeholder 5"/>
          <p:cNvSpPr txBox="1">
            <a:spLocks/>
          </p:cNvSpPr>
          <p:nvPr/>
        </p:nvSpPr>
        <p:spPr>
          <a:xfrm>
            <a:off x="2297057" y="1447800"/>
            <a:ext cx="2628904" cy="7620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spcBef>
                <a:spcPts val="0"/>
              </a:spcBef>
            </a:pPr>
            <a:r>
              <a:rPr lang="en-US" sz="2000" dirty="0" smtClean="0">
                <a:latin typeface="Times New Roman" pitchFamily="18" charset="0"/>
                <a:cs typeface="Times New Roman" pitchFamily="18" charset="0"/>
              </a:rPr>
              <a:t>Initial Users: 10</a:t>
            </a:r>
          </a:p>
          <a:p>
            <a:pPr>
              <a:spcBef>
                <a:spcPts val="0"/>
              </a:spcBef>
            </a:pPr>
            <a:r>
              <a:rPr lang="en-US" sz="2000" dirty="0" smtClean="0">
                <a:latin typeface="Times New Roman" pitchFamily="18" charset="0"/>
                <a:cs typeface="Times New Roman" pitchFamily="18" charset="0"/>
              </a:rPr>
              <a:t>Helpers: 10</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2861251"/>
            <a:ext cx="9004281" cy="3310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Simulation Results </a:t>
            </a:r>
            <a:r>
              <a:rPr lang="en-US" sz="3200" dirty="0" smtClean="0">
                <a:latin typeface="Times New Roman" pitchFamily="18" charset="0"/>
                <a:cs typeface="Times New Roman" pitchFamily="18" charset="0"/>
              </a:rPr>
              <a:t>(Dynamic Helpers)</a:t>
            </a:r>
            <a:endParaRPr lang="en-US" sz="32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normAutofit fontScale="85000" lnSpcReduction="20000"/>
          </a:bodyPr>
          <a:lstStyle/>
          <a:p>
            <a:fld id="{7B87BE86-E4A9-4175-8BD1-4F0D9A91C457}" type="slidenum">
              <a:rPr lang="en-US" smtClean="0"/>
              <a:pPr/>
              <a:t>56</a:t>
            </a:fld>
            <a:endParaRPr lang="en-US"/>
          </a:p>
        </p:txBody>
      </p:sp>
      <p:sp>
        <p:nvSpPr>
          <p:cNvPr id="6" name="TextBox 5"/>
          <p:cNvSpPr txBox="1"/>
          <p:nvPr/>
        </p:nvSpPr>
        <p:spPr>
          <a:xfrm>
            <a:off x="5486400" y="6150114"/>
            <a:ext cx="3276600" cy="707886"/>
          </a:xfrm>
          <a:prstGeom prst="rect">
            <a:avLst/>
          </a:prstGeom>
          <a:noFill/>
        </p:spPr>
        <p:txBody>
          <a:bodyPr wrap="square" rtlCol="0">
            <a:spAutoFit/>
          </a:bodyPr>
          <a:lstStyle/>
          <a:p>
            <a:r>
              <a:rPr lang="en-US" sz="2000" dirty="0" smtClean="0">
                <a:latin typeface="Times New Roman" pitchFamily="18" charset="0"/>
                <a:cs typeface="Times New Roman" pitchFamily="18" charset="0"/>
              </a:rPr>
              <a:t>The fraction of each video on helper h3</a:t>
            </a:r>
            <a:endParaRPr lang="en-US" sz="2000" dirty="0">
              <a:latin typeface="Times New Roman" pitchFamily="18" charset="0"/>
              <a:cs typeface="Times New Roman" pitchFamily="18" charset="0"/>
            </a:endParaRPr>
          </a:p>
        </p:txBody>
      </p:sp>
      <p:sp>
        <p:nvSpPr>
          <p:cNvPr id="8" name="TextBox 7"/>
          <p:cNvSpPr txBox="1"/>
          <p:nvPr/>
        </p:nvSpPr>
        <p:spPr>
          <a:xfrm>
            <a:off x="990600" y="6142911"/>
            <a:ext cx="3276600" cy="707886"/>
          </a:xfrm>
          <a:prstGeom prst="rect">
            <a:avLst/>
          </a:prstGeom>
          <a:noFill/>
        </p:spPr>
        <p:txBody>
          <a:bodyPr wrap="square" rtlCol="0">
            <a:spAutoFit/>
          </a:bodyPr>
          <a:lstStyle/>
          <a:p>
            <a:r>
              <a:rPr lang="en-US" sz="2000" dirty="0" smtClean="0">
                <a:latin typeface="Times New Roman" pitchFamily="18" charset="0"/>
                <a:cs typeface="Times New Roman" pitchFamily="18" charset="0"/>
              </a:rPr>
              <a:t>Convergence to the optimal solution (LP)</a:t>
            </a:r>
            <a:endParaRPr lang="en-US" sz="2000" dirty="0">
              <a:latin typeface="Times New Roman" pitchFamily="18" charset="0"/>
              <a:cs typeface="Times New Roman" pitchFamily="18" charset="0"/>
            </a:endParaRPr>
          </a:p>
        </p:txBody>
      </p:sp>
      <p:sp>
        <p:nvSpPr>
          <p:cNvPr id="10" name="TextBox 9"/>
          <p:cNvSpPr txBox="1"/>
          <p:nvPr/>
        </p:nvSpPr>
        <p:spPr>
          <a:xfrm>
            <a:off x="838200" y="2447926"/>
            <a:ext cx="939800" cy="584775"/>
          </a:xfrm>
          <a:prstGeom prst="rect">
            <a:avLst/>
          </a:prstGeom>
          <a:noFill/>
        </p:spPr>
        <p:txBody>
          <a:bodyPr wrap="square" rtlCol="0">
            <a:spAutoFit/>
          </a:bodyPr>
          <a:lstStyle/>
          <a:p>
            <a:r>
              <a:rPr lang="en-US" sz="1600" dirty="0" smtClean="0">
                <a:solidFill>
                  <a:srgbClr val="00B050"/>
                </a:solidFill>
                <a:latin typeface="Times New Roman" pitchFamily="18" charset="0"/>
                <a:cs typeface="Times New Roman" pitchFamily="18" charset="0"/>
              </a:rPr>
              <a:t>Adding 3 helpers</a:t>
            </a:r>
            <a:endParaRPr lang="en-US" sz="1600" dirty="0">
              <a:solidFill>
                <a:srgbClr val="00B050"/>
              </a:solidFill>
              <a:latin typeface="Times New Roman" pitchFamily="18" charset="0"/>
              <a:cs typeface="Times New Roman" pitchFamily="18" charset="0"/>
            </a:endParaRPr>
          </a:p>
        </p:txBody>
      </p:sp>
      <p:sp>
        <p:nvSpPr>
          <p:cNvPr id="11" name="TextBox 10"/>
          <p:cNvSpPr txBox="1"/>
          <p:nvPr/>
        </p:nvSpPr>
        <p:spPr>
          <a:xfrm>
            <a:off x="1828800" y="2447925"/>
            <a:ext cx="990600" cy="584775"/>
          </a:xfrm>
          <a:prstGeom prst="rect">
            <a:avLst/>
          </a:prstGeom>
          <a:noFill/>
        </p:spPr>
        <p:txBody>
          <a:bodyPr wrap="square" rtlCol="0">
            <a:spAutoFit/>
          </a:bodyPr>
          <a:lstStyle/>
          <a:p>
            <a:r>
              <a:rPr lang="en-US" sz="1600" dirty="0">
                <a:solidFill>
                  <a:srgbClr val="00B050"/>
                </a:solidFill>
                <a:latin typeface="Times New Roman" pitchFamily="18" charset="0"/>
                <a:cs typeface="Times New Roman" pitchFamily="18" charset="0"/>
              </a:rPr>
              <a:t>Adding </a:t>
            </a:r>
            <a:r>
              <a:rPr lang="en-US" sz="1600" dirty="0" smtClean="0">
                <a:solidFill>
                  <a:srgbClr val="00B050"/>
                </a:solidFill>
                <a:latin typeface="Times New Roman" pitchFamily="18" charset="0"/>
                <a:cs typeface="Times New Roman" pitchFamily="18" charset="0"/>
              </a:rPr>
              <a:t> 3 helpers</a:t>
            </a:r>
            <a:endParaRPr lang="en-US" sz="1600" dirty="0">
              <a:solidFill>
                <a:srgbClr val="00B050"/>
              </a:solidFill>
              <a:latin typeface="Times New Roman" pitchFamily="18" charset="0"/>
              <a:cs typeface="Times New Roman" pitchFamily="18" charset="0"/>
            </a:endParaRPr>
          </a:p>
        </p:txBody>
      </p:sp>
      <p:sp>
        <p:nvSpPr>
          <p:cNvPr id="12" name="TextBox 11"/>
          <p:cNvSpPr txBox="1"/>
          <p:nvPr/>
        </p:nvSpPr>
        <p:spPr>
          <a:xfrm>
            <a:off x="2819400" y="3927476"/>
            <a:ext cx="1054100" cy="830997"/>
          </a:xfrm>
          <a:prstGeom prst="rect">
            <a:avLst/>
          </a:prstGeom>
          <a:noFill/>
        </p:spPr>
        <p:txBody>
          <a:bodyPr wrap="square" rtlCol="0">
            <a:spAutoFit/>
          </a:bodyPr>
          <a:lstStyle/>
          <a:p>
            <a:r>
              <a:rPr lang="en-US" sz="1600" dirty="0" smtClean="0">
                <a:solidFill>
                  <a:srgbClr val="00B050"/>
                </a:solidFill>
                <a:latin typeface="Times New Roman" pitchFamily="18" charset="0"/>
                <a:cs typeface="Times New Roman" pitchFamily="18" charset="0"/>
              </a:rPr>
              <a:t>Removing 3 </a:t>
            </a:r>
            <a:r>
              <a:rPr lang="en-US" sz="1600" dirty="0">
                <a:solidFill>
                  <a:srgbClr val="00B050"/>
                </a:solidFill>
                <a:latin typeface="Times New Roman" pitchFamily="18" charset="0"/>
                <a:cs typeface="Times New Roman" pitchFamily="18" charset="0"/>
              </a:rPr>
              <a:t>helpers</a:t>
            </a:r>
          </a:p>
          <a:p>
            <a:endParaRPr lang="en-US" sz="1600" dirty="0">
              <a:solidFill>
                <a:srgbClr val="00B050"/>
              </a:solidFill>
              <a:latin typeface="Times New Roman" pitchFamily="18" charset="0"/>
              <a:cs typeface="Times New Roman" pitchFamily="18" charset="0"/>
            </a:endParaRPr>
          </a:p>
        </p:txBody>
      </p:sp>
      <p:cxnSp>
        <p:nvCxnSpPr>
          <p:cNvPr id="13" name="Straight Arrow Connector 12"/>
          <p:cNvCxnSpPr/>
          <p:nvPr/>
        </p:nvCxnSpPr>
        <p:spPr>
          <a:xfrm flipV="1">
            <a:off x="1524000" y="3032700"/>
            <a:ext cx="0" cy="1422293"/>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381250" y="2949575"/>
            <a:ext cx="0" cy="11557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225165" y="4454993"/>
            <a:ext cx="0" cy="230388"/>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324600" y="2949575"/>
            <a:ext cx="0" cy="272992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162800" y="2949575"/>
            <a:ext cx="0" cy="2679701"/>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8012430" y="2949575"/>
            <a:ext cx="0" cy="275180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715000" y="2276475"/>
            <a:ext cx="939800" cy="584775"/>
          </a:xfrm>
          <a:prstGeom prst="rect">
            <a:avLst/>
          </a:prstGeom>
          <a:noFill/>
        </p:spPr>
        <p:txBody>
          <a:bodyPr wrap="square" rtlCol="0">
            <a:spAutoFit/>
          </a:bodyPr>
          <a:lstStyle/>
          <a:p>
            <a:r>
              <a:rPr lang="en-US" sz="1600" dirty="0" smtClean="0">
                <a:solidFill>
                  <a:srgbClr val="00B050"/>
                </a:solidFill>
                <a:latin typeface="Times New Roman" pitchFamily="18" charset="0"/>
                <a:cs typeface="Times New Roman" pitchFamily="18" charset="0"/>
              </a:rPr>
              <a:t>Adding 3 helpers</a:t>
            </a:r>
            <a:endParaRPr lang="en-US" sz="1600" dirty="0">
              <a:solidFill>
                <a:srgbClr val="00B050"/>
              </a:solidFill>
              <a:latin typeface="Times New Roman" pitchFamily="18" charset="0"/>
              <a:cs typeface="Times New Roman" pitchFamily="18" charset="0"/>
            </a:endParaRPr>
          </a:p>
        </p:txBody>
      </p:sp>
      <p:sp>
        <p:nvSpPr>
          <p:cNvPr id="27" name="TextBox 26"/>
          <p:cNvSpPr txBox="1"/>
          <p:nvPr/>
        </p:nvSpPr>
        <p:spPr>
          <a:xfrm>
            <a:off x="6680200" y="2276475"/>
            <a:ext cx="939800" cy="584775"/>
          </a:xfrm>
          <a:prstGeom prst="rect">
            <a:avLst/>
          </a:prstGeom>
          <a:noFill/>
        </p:spPr>
        <p:txBody>
          <a:bodyPr wrap="square" rtlCol="0">
            <a:spAutoFit/>
          </a:bodyPr>
          <a:lstStyle/>
          <a:p>
            <a:r>
              <a:rPr lang="en-US" sz="1600" dirty="0" smtClean="0">
                <a:solidFill>
                  <a:srgbClr val="00B050"/>
                </a:solidFill>
                <a:latin typeface="Times New Roman" pitchFamily="18" charset="0"/>
                <a:cs typeface="Times New Roman" pitchFamily="18" charset="0"/>
              </a:rPr>
              <a:t>Adding 3 helpers</a:t>
            </a:r>
            <a:endParaRPr lang="en-US" sz="1600" dirty="0">
              <a:solidFill>
                <a:srgbClr val="00B050"/>
              </a:solidFill>
              <a:latin typeface="Times New Roman" pitchFamily="18" charset="0"/>
              <a:cs typeface="Times New Roman" pitchFamily="18" charset="0"/>
            </a:endParaRPr>
          </a:p>
        </p:txBody>
      </p:sp>
      <p:sp>
        <p:nvSpPr>
          <p:cNvPr id="28" name="TextBox 27"/>
          <p:cNvSpPr txBox="1"/>
          <p:nvPr/>
        </p:nvSpPr>
        <p:spPr>
          <a:xfrm>
            <a:off x="7708900" y="2283678"/>
            <a:ext cx="1054100" cy="830997"/>
          </a:xfrm>
          <a:prstGeom prst="rect">
            <a:avLst/>
          </a:prstGeom>
          <a:noFill/>
        </p:spPr>
        <p:txBody>
          <a:bodyPr wrap="square" rtlCol="0">
            <a:spAutoFit/>
          </a:bodyPr>
          <a:lstStyle/>
          <a:p>
            <a:r>
              <a:rPr lang="en-US" sz="1600" dirty="0" smtClean="0">
                <a:solidFill>
                  <a:srgbClr val="00B050"/>
                </a:solidFill>
                <a:latin typeface="Times New Roman" pitchFamily="18" charset="0"/>
                <a:cs typeface="Times New Roman" pitchFamily="18" charset="0"/>
              </a:rPr>
              <a:t>Removing 3 </a:t>
            </a:r>
            <a:r>
              <a:rPr lang="en-US" sz="1600" dirty="0">
                <a:solidFill>
                  <a:srgbClr val="00B050"/>
                </a:solidFill>
                <a:latin typeface="Times New Roman" pitchFamily="18" charset="0"/>
                <a:cs typeface="Times New Roman" pitchFamily="18" charset="0"/>
              </a:rPr>
              <a:t>helpers</a:t>
            </a:r>
          </a:p>
          <a:p>
            <a:endParaRPr lang="en-US" sz="1600" dirty="0">
              <a:solidFill>
                <a:srgbClr val="00B050"/>
              </a:solidFill>
              <a:latin typeface="Times New Roman" pitchFamily="18" charset="0"/>
              <a:cs typeface="Times New Roman" pitchFamily="18" charset="0"/>
            </a:endParaRPr>
          </a:p>
        </p:txBody>
      </p:sp>
      <p:sp>
        <p:nvSpPr>
          <p:cNvPr id="22" name="Content Placeholder 5"/>
          <p:cNvSpPr>
            <a:spLocks noGrp="1"/>
          </p:cNvSpPr>
          <p:nvPr>
            <p:ph sz="quarter" idx="1"/>
          </p:nvPr>
        </p:nvSpPr>
        <p:spPr>
          <a:xfrm>
            <a:off x="433209" y="1485904"/>
            <a:ext cx="8302752" cy="1070689"/>
          </a:xfrm>
        </p:spPr>
        <p:txBody>
          <a:bodyPr>
            <a:noAutofit/>
          </a:bodyPr>
          <a:lstStyle/>
          <a:p>
            <a:pPr>
              <a:spcBef>
                <a:spcPts val="0"/>
              </a:spcBef>
            </a:pPr>
            <a:r>
              <a:rPr lang="en-US" sz="2000" dirty="0" err="1" smtClean="0">
                <a:latin typeface="Times New Roman" pitchFamily="18" charset="0"/>
                <a:cs typeface="Times New Roman" pitchFamily="18" charset="0"/>
              </a:rPr>
              <a:t>VoD</a:t>
            </a:r>
            <a:endParaRPr lang="en-US" sz="2000" dirty="0" smtClean="0">
              <a:latin typeface="Times New Roman" pitchFamily="18" charset="0"/>
              <a:cs typeface="Times New Roman" pitchFamily="18" charset="0"/>
            </a:endParaRPr>
          </a:p>
          <a:p>
            <a:pPr>
              <a:spcBef>
                <a:spcPts val="0"/>
              </a:spcBef>
            </a:pPr>
            <a:r>
              <a:rPr lang="en-US" sz="2000" dirty="0" smtClean="0">
                <a:latin typeface="Times New Roman" pitchFamily="18" charset="0"/>
                <a:cs typeface="Times New Roman" pitchFamily="18" charset="0"/>
              </a:rPr>
              <a:t>Layers: 4</a:t>
            </a:r>
          </a:p>
          <a:p>
            <a:pPr>
              <a:spcBef>
                <a:spcPts val="0"/>
              </a:spcBef>
            </a:pPr>
            <a:r>
              <a:rPr lang="en-US" sz="2000" dirty="0" smtClean="0">
                <a:latin typeface="Times New Roman" pitchFamily="18" charset="0"/>
                <a:cs typeface="Times New Roman" pitchFamily="18" charset="0"/>
              </a:rPr>
              <a:t>Videos: 5</a:t>
            </a:r>
          </a:p>
        </p:txBody>
      </p:sp>
      <p:sp>
        <p:nvSpPr>
          <p:cNvPr id="23" name="Content Placeholder 5"/>
          <p:cNvSpPr txBox="1">
            <a:spLocks/>
          </p:cNvSpPr>
          <p:nvPr/>
        </p:nvSpPr>
        <p:spPr>
          <a:xfrm>
            <a:off x="2297057" y="1447800"/>
            <a:ext cx="2628904" cy="7620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spcBef>
                <a:spcPts val="0"/>
              </a:spcBef>
            </a:pPr>
            <a:r>
              <a:rPr lang="en-US" sz="2000" dirty="0" smtClean="0">
                <a:latin typeface="Times New Roman" pitchFamily="18" charset="0"/>
                <a:cs typeface="Times New Roman" pitchFamily="18" charset="0"/>
              </a:rPr>
              <a:t>Users: 20</a:t>
            </a:r>
          </a:p>
          <a:p>
            <a:pPr>
              <a:spcBef>
                <a:spcPts val="0"/>
              </a:spcBef>
            </a:pPr>
            <a:r>
              <a:rPr lang="en-US" sz="2000" dirty="0" smtClean="0">
                <a:latin typeface="Times New Roman" pitchFamily="18" charset="0"/>
                <a:cs typeface="Times New Roman" pitchFamily="18" charset="0"/>
              </a:rPr>
              <a:t>Initial helpers: 6</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Future Work and Challenges</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676400"/>
            <a:ext cx="8382000" cy="4724400"/>
          </a:xfrm>
        </p:spPr>
        <p:txBody>
          <a:bodyPr>
            <a:normAutofit/>
          </a:bodyPr>
          <a:lstStyle/>
          <a:p>
            <a:pPr>
              <a:spcBef>
                <a:spcPts val="600"/>
              </a:spcBef>
            </a:pPr>
            <a:r>
              <a:rPr lang="en-US" sz="2800" dirty="0" smtClean="0">
                <a:latin typeface="Times New Roman" pitchFamily="18" charset="0"/>
                <a:cs typeface="Times New Roman" pitchFamily="18" charset="0"/>
              </a:rPr>
              <a:t>Other objectives</a:t>
            </a:r>
          </a:p>
          <a:p>
            <a:pPr lvl="1">
              <a:spcBef>
                <a:spcPts val="600"/>
              </a:spcBef>
            </a:pPr>
            <a:r>
              <a:rPr lang="en-US" sz="2500" dirty="0" smtClean="0">
                <a:latin typeface="Times New Roman" pitchFamily="18" charset="0"/>
                <a:cs typeface="Times New Roman" pitchFamily="18" charset="0"/>
              </a:rPr>
              <a:t>Fairness, layers with different weights, …</a:t>
            </a:r>
          </a:p>
          <a:p>
            <a:pPr>
              <a:spcBef>
                <a:spcPts val="600"/>
              </a:spcBef>
            </a:pPr>
            <a:r>
              <a:rPr lang="en-US" sz="2800" dirty="0" smtClean="0">
                <a:latin typeface="Times New Roman" pitchFamily="18" charset="0"/>
                <a:cs typeface="Times New Roman" pitchFamily="18" charset="0"/>
              </a:rPr>
              <a:t>Extension of layered </a:t>
            </a:r>
            <a:r>
              <a:rPr lang="en-US" sz="2800" dirty="0" err="1" smtClean="0">
                <a:latin typeface="Times New Roman" pitchFamily="18" charset="0"/>
                <a:cs typeface="Times New Roman" pitchFamily="18" charset="0"/>
              </a:rPr>
              <a:t>VoD</a:t>
            </a:r>
            <a:r>
              <a:rPr lang="en-US" sz="2800" dirty="0" smtClean="0">
                <a:latin typeface="Times New Roman" pitchFamily="18" charset="0"/>
                <a:cs typeface="Times New Roman" pitchFamily="18" charset="0"/>
              </a:rPr>
              <a:t> with unreliable links</a:t>
            </a:r>
          </a:p>
          <a:p>
            <a:pPr lvl="1">
              <a:spcBef>
                <a:spcPts val="600"/>
              </a:spcBef>
            </a:pPr>
            <a:r>
              <a:rPr lang="en-US" sz="2400" dirty="0" smtClean="0">
                <a:latin typeface="Times New Roman" pitchFamily="18" charset="0"/>
                <a:cs typeface="Times New Roman" pitchFamily="18" charset="0"/>
              </a:rPr>
              <a:t>Using symbol-level transmission work in layered </a:t>
            </a:r>
            <a:r>
              <a:rPr lang="en-US" sz="2400" dirty="0" err="1" smtClean="0">
                <a:latin typeface="Times New Roman" pitchFamily="18" charset="0"/>
                <a:cs typeface="Times New Roman" pitchFamily="18" charset="0"/>
              </a:rPr>
              <a:t>VoD</a:t>
            </a:r>
            <a:endParaRPr lang="en-US" sz="2400" dirty="0" smtClean="0">
              <a:latin typeface="Times New Roman" pitchFamily="18" charset="0"/>
              <a:cs typeface="Times New Roman" pitchFamily="18" charset="0"/>
            </a:endParaRPr>
          </a:p>
          <a:p>
            <a:pPr>
              <a:spcBef>
                <a:spcPts val="600"/>
              </a:spcBef>
            </a:pPr>
            <a:r>
              <a:rPr lang="en-US" sz="2800" dirty="0" smtClean="0">
                <a:latin typeface="Times New Roman" pitchFamily="18" charset="0"/>
                <a:cs typeface="Times New Roman" pitchFamily="18" charset="0"/>
              </a:rPr>
              <a:t>Cost-efficient helper provisioning</a:t>
            </a:r>
          </a:p>
          <a:p>
            <a:pPr lvl="1">
              <a:spcBef>
                <a:spcPts val="600"/>
              </a:spcBef>
            </a:pPr>
            <a:r>
              <a:rPr lang="en-US" sz="2400" dirty="0" smtClean="0">
                <a:latin typeface="Times New Roman" pitchFamily="18" charset="0"/>
                <a:cs typeface="Times New Roman" pitchFamily="18" charset="0"/>
              </a:rPr>
              <a:t>Based on user demands and resource availability</a:t>
            </a:r>
          </a:p>
          <a:p>
            <a:pPr>
              <a:spcBef>
                <a:spcPts val="600"/>
              </a:spcBef>
            </a:pPr>
            <a:r>
              <a:rPr lang="en-US" sz="2800" dirty="0" smtClean="0">
                <a:latin typeface="Times New Roman" pitchFamily="18" charset="0"/>
                <a:cs typeface="Times New Roman" pitchFamily="18" charset="0"/>
              </a:rPr>
              <a:t>Real implementation</a:t>
            </a:r>
          </a:p>
        </p:txBody>
      </p:sp>
      <p:sp>
        <p:nvSpPr>
          <p:cNvPr id="4" name="Slide Number Placeholder 3"/>
          <p:cNvSpPr>
            <a:spLocks noGrp="1"/>
          </p:cNvSpPr>
          <p:nvPr>
            <p:ph type="sldNum" sz="quarter" idx="12"/>
          </p:nvPr>
        </p:nvSpPr>
        <p:spPr/>
        <p:txBody>
          <a:bodyPr>
            <a:normAutofit fontScale="85000" lnSpcReduction="20000"/>
          </a:bodyPr>
          <a:lstStyle/>
          <a:p>
            <a:fld id="{7B87BE86-E4A9-4175-8BD1-4F0D9A91C457}"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1600200"/>
            <a:ext cx="8153400" cy="4724400"/>
          </a:xfrm>
        </p:spPr>
        <p:txBody>
          <a:bodyPr>
            <a:normAutofit/>
          </a:bodyPr>
          <a:lstStyle/>
          <a:p>
            <a:pPr marL="0" indent="0" algn="ctr">
              <a:spcBef>
                <a:spcPts val="1200"/>
              </a:spcBef>
              <a:buNone/>
            </a:pPr>
            <a:endParaRPr lang="en-US" sz="2800" dirty="0" smtClean="0">
              <a:latin typeface="Times New Roman" pitchFamily="18" charset="0"/>
              <a:cs typeface="Times New Roman" pitchFamily="18" charset="0"/>
            </a:endParaRPr>
          </a:p>
          <a:p>
            <a:pPr marL="0" indent="0" algn="ctr">
              <a:spcBef>
                <a:spcPts val="1200"/>
              </a:spcBef>
              <a:buNone/>
            </a:pPr>
            <a:endParaRPr lang="en-US" sz="2800" dirty="0">
              <a:latin typeface="Times New Roman" pitchFamily="18" charset="0"/>
              <a:cs typeface="Times New Roman" pitchFamily="18" charset="0"/>
            </a:endParaRPr>
          </a:p>
          <a:p>
            <a:pPr marL="0" indent="0" algn="ctr">
              <a:spcBef>
                <a:spcPts val="1200"/>
              </a:spcBef>
              <a:buNone/>
            </a:pPr>
            <a:endParaRPr lang="en-US" sz="2800" dirty="0" smtClean="0">
              <a:latin typeface="Times New Roman" pitchFamily="18" charset="0"/>
              <a:cs typeface="Times New Roman" pitchFamily="18" charset="0"/>
            </a:endParaRPr>
          </a:p>
          <a:p>
            <a:pPr algn="ctr">
              <a:spcBef>
                <a:spcPts val="1200"/>
              </a:spcBef>
              <a:buNone/>
            </a:pPr>
            <a:r>
              <a:rPr lang="en-US" sz="4400" dirty="0" smtClean="0">
                <a:latin typeface="Times New Roman" pitchFamily="18" charset="0"/>
                <a:cs typeface="Times New Roman" pitchFamily="18" charset="0"/>
              </a:rPr>
              <a:t>Conclusions</a:t>
            </a:r>
          </a:p>
          <a:p>
            <a:pPr algn="ctr">
              <a:spcBef>
                <a:spcPts val="1200"/>
              </a:spcBef>
            </a:pP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fontScale="85000" lnSpcReduction="20000"/>
          </a:bodyPr>
          <a:lstStyle/>
          <a:p>
            <a:fld id="{7B87BE86-E4A9-4175-8BD1-4F0D9A91C457}" type="slidenum">
              <a:rPr lang="en-US" smtClean="0"/>
              <a:pPr/>
              <a:t>58</a:t>
            </a:fld>
            <a:endParaRPr lang="en-US" dirty="0"/>
          </a:p>
        </p:txBody>
      </p:sp>
    </p:spTree>
    <p:extLst>
      <p:ext uri="{BB962C8B-B14F-4D97-AF65-F5344CB8AC3E}">
        <p14:creationId xmlns:p14="http://schemas.microsoft.com/office/powerpoint/2010/main" val="32491421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Conclusions </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828800"/>
            <a:ext cx="8229600" cy="4495800"/>
          </a:xfrm>
        </p:spPr>
        <p:txBody>
          <a:bodyPr>
            <a:normAutofit fontScale="92500"/>
          </a:bodyPr>
          <a:lstStyle/>
          <a:p>
            <a:pPr marL="0" indent="0">
              <a:spcBef>
                <a:spcPts val="1200"/>
              </a:spcBef>
              <a:buNone/>
            </a:pPr>
            <a:r>
              <a:rPr lang="en-US" sz="3200" dirty="0" smtClean="0">
                <a:latin typeface="Times New Roman" pitchFamily="18" charset="0"/>
                <a:cs typeface="Times New Roman" pitchFamily="18" charset="0"/>
              </a:rPr>
              <a:t>Priority-Based Network Coding</a:t>
            </a:r>
          </a:p>
          <a:p>
            <a:pPr>
              <a:spcBef>
                <a:spcPts val="1200"/>
              </a:spcBef>
            </a:pPr>
            <a:r>
              <a:rPr lang="en-US" sz="3200" dirty="0">
                <a:latin typeface="Times New Roman" pitchFamily="18" charset="0"/>
                <a:cs typeface="Times New Roman" pitchFamily="18" charset="0"/>
              </a:rPr>
              <a:t>D</a:t>
            </a:r>
            <a:r>
              <a:rPr lang="en-US" sz="3200" dirty="0" smtClean="0">
                <a:latin typeface="Times New Roman" pitchFamily="18" charset="0"/>
                <a:cs typeface="Times New Roman" pitchFamily="18" charset="0"/>
              </a:rPr>
              <a:t>ata transmission</a:t>
            </a:r>
          </a:p>
          <a:p>
            <a:pPr lvl="1">
              <a:spcBef>
                <a:spcPts val="1200"/>
              </a:spcBef>
            </a:pPr>
            <a:r>
              <a:rPr lang="en-US" dirty="0" smtClean="0">
                <a:latin typeface="Times New Roman" pitchFamily="18" charset="0"/>
                <a:cs typeface="Times New Roman" pitchFamily="18" charset="0"/>
              </a:rPr>
              <a:t>Transmitting the more important data with more redundancy</a:t>
            </a:r>
          </a:p>
          <a:p>
            <a:pPr>
              <a:spcBef>
                <a:spcPts val="1200"/>
              </a:spcBef>
            </a:pPr>
            <a:r>
              <a:rPr lang="en-US" sz="3200" dirty="0" smtClean="0">
                <a:latin typeface="Times New Roman" pitchFamily="18" charset="0"/>
                <a:cs typeface="Times New Roman" pitchFamily="18" charset="0"/>
              </a:rPr>
              <a:t>Triangular coding in multi-layer video streaming</a:t>
            </a:r>
          </a:p>
          <a:p>
            <a:pPr lvl="1">
              <a:spcBef>
                <a:spcPts val="1200"/>
              </a:spcBef>
            </a:pPr>
            <a:r>
              <a:rPr lang="en-US" dirty="0" smtClean="0">
                <a:latin typeface="Times New Roman" pitchFamily="18" charset="0"/>
                <a:cs typeface="Times New Roman" pitchFamily="18" charset="0"/>
              </a:rPr>
              <a:t>Increasing the number of received layers</a:t>
            </a:r>
          </a:p>
          <a:p>
            <a:pPr>
              <a:spcBef>
                <a:spcPts val="1200"/>
              </a:spcBef>
            </a:pPr>
            <a:r>
              <a:rPr lang="en-US" sz="3200" dirty="0" err="1" smtClean="0">
                <a:latin typeface="Times New Roman" pitchFamily="18" charset="0"/>
                <a:cs typeface="Times New Roman" pitchFamily="18" charset="0"/>
              </a:rPr>
              <a:t>VoD</a:t>
            </a:r>
            <a:r>
              <a:rPr lang="en-US" sz="3200" dirty="0" smtClean="0">
                <a:latin typeface="Times New Roman" pitchFamily="18" charset="0"/>
                <a:cs typeface="Times New Roman" pitchFamily="18" charset="0"/>
              </a:rPr>
              <a:t> and live streaming using helper nodes in multi-layer video streaming</a:t>
            </a:r>
          </a:p>
          <a:p>
            <a:pPr lvl="1">
              <a:spcBef>
                <a:spcPts val="1200"/>
              </a:spcBef>
            </a:pPr>
            <a:r>
              <a:rPr lang="en-US" dirty="0" smtClean="0">
                <a:latin typeface="Times New Roman" pitchFamily="18" charset="0"/>
                <a:cs typeface="Times New Roman" pitchFamily="18" charset="0"/>
              </a:rPr>
              <a:t>Minimizing the load on the server</a:t>
            </a:r>
          </a:p>
          <a:p>
            <a:pPr lvl="1">
              <a:spcBef>
                <a:spcPts val="1200"/>
              </a:spcBef>
              <a:buNone/>
            </a:pPr>
            <a:endParaRPr lang="en-US" dirty="0" smtClean="0">
              <a:latin typeface="Times New Roman" pitchFamily="18" charset="0"/>
              <a:cs typeface="Times New Roman" pitchFamily="18" charset="0"/>
            </a:endParaRPr>
          </a:p>
          <a:p>
            <a:pPr lvl="1">
              <a:spcBef>
                <a:spcPts val="1200"/>
              </a:spcBef>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fontScale="85000" lnSpcReduction="20000"/>
          </a:bodyPr>
          <a:lstStyle/>
          <a:p>
            <a:fld id="{7B87BE86-E4A9-4175-8BD1-4F0D9A91C457}"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latin typeface="Times New Roman" pitchFamily="18" charset="0"/>
                <a:cs typeface="Times New Roman" pitchFamily="18" charset="0"/>
              </a:rPr>
              <a:t>Network Coding in Wireless Networks</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76200" y="1600200"/>
            <a:ext cx="8153400" cy="5029200"/>
          </a:xfrm>
        </p:spPr>
        <p:txBody>
          <a:bodyPr>
            <a:normAutofit/>
          </a:bodyPr>
          <a:lstStyle/>
          <a:p>
            <a:pPr>
              <a:spcBef>
                <a:spcPts val="1200"/>
              </a:spcBef>
            </a:pPr>
            <a:r>
              <a:rPr lang="en-US" sz="2800" dirty="0" smtClean="0">
                <a:latin typeface="Times New Roman" pitchFamily="18" charset="0"/>
                <a:cs typeface="Times New Roman" pitchFamily="18" charset="0"/>
              </a:rPr>
              <a:t>No coding</a:t>
            </a:r>
          </a:p>
          <a:p>
            <a:pPr lvl="1">
              <a:spcBef>
                <a:spcPts val="1200"/>
              </a:spcBef>
            </a:pPr>
            <a:r>
              <a:rPr lang="en-US" sz="2200" dirty="0" smtClean="0">
                <a:latin typeface="Times New Roman" pitchFamily="18" charset="0"/>
                <a:cs typeface="Times New Roman" pitchFamily="18" charset="0"/>
              </a:rPr>
              <a:t>4 transmissions</a:t>
            </a:r>
          </a:p>
          <a:p>
            <a:pPr lvl="1">
              <a:spcBef>
                <a:spcPts val="1200"/>
              </a:spcBef>
            </a:pPr>
            <a:r>
              <a:rPr lang="en-US" sz="2200" dirty="0" smtClean="0">
                <a:latin typeface="Times New Roman" pitchFamily="18" charset="0"/>
                <a:cs typeface="Times New Roman" pitchFamily="18" charset="0"/>
              </a:rPr>
              <a:t>delivery rate =</a:t>
            </a:r>
          </a:p>
          <a:p>
            <a:pPr>
              <a:spcBef>
                <a:spcPts val="1200"/>
              </a:spcBef>
            </a:pPr>
            <a:r>
              <a:rPr lang="en-US" sz="2800" dirty="0" smtClean="0">
                <a:latin typeface="Times New Roman" pitchFamily="18" charset="0"/>
                <a:cs typeface="Times New Roman" pitchFamily="18" charset="0"/>
              </a:rPr>
              <a:t>COPE (coding, </a:t>
            </a:r>
            <a:r>
              <a:rPr lang="en-US" sz="2400" dirty="0" smtClean="0">
                <a:solidFill>
                  <a:schemeClr val="bg1">
                    <a:lumMod val="50000"/>
                  </a:schemeClr>
                </a:solidFill>
                <a:latin typeface="Times New Roman" pitchFamily="18" charset="0"/>
                <a:cs typeface="Times New Roman" pitchFamily="18" charset="0"/>
              </a:rPr>
              <a:t>Katty’06</a:t>
            </a:r>
            <a:r>
              <a:rPr lang="en-US" sz="2800" dirty="0" smtClean="0">
                <a:latin typeface="Times New Roman" pitchFamily="18" charset="0"/>
                <a:cs typeface="Times New Roman" pitchFamily="18" charset="0"/>
              </a:rPr>
              <a:t>)</a:t>
            </a:r>
          </a:p>
          <a:p>
            <a:pPr lvl="1">
              <a:spcBef>
                <a:spcPts val="1200"/>
              </a:spcBef>
            </a:pPr>
            <a:r>
              <a:rPr lang="en-US" sz="2200" dirty="0" smtClean="0">
                <a:latin typeface="Times New Roman" pitchFamily="18" charset="0"/>
                <a:cs typeface="Times New Roman" pitchFamily="18" charset="0"/>
              </a:rPr>
              <a:t>3 transmissions (</a:t>
            </a:r>
            <a:r>
              <a:rPr lang="en-US" sz="2200" dirty="0" smtClean="0">
                <a:solidFill>
                  <a:srgbClr val="0070C0"/>
                </a:solidFill>
                <a:latin typeface="Times New Roman" pitchFamily="18" charset="0"/>
                <a:cs typeface="Times New Roman" pitchFamily="18" charset="0"/>
              </a:rPr>
              <a:t>broadcast channel</a:t>
            </a:r>
            <a:r>
              <a:rPr lang="en-US" sz="2200" dirty="0" smtClean="0">
                <a:latin typeface="Times New Roman" pitchFamily="18" charset="0"/>
                <a:cs typeface="Times New Roman" pitchFamily="18" charset="0"/>
              </a:rPr>
              <a:t>)</a:t>
            </a:r>
          </a:p>
          <a:p>
            <a:pPr lvl="1">
              <a:spcBef>
                <a:spcPts val="1200"/>
              </a:spcBef>
            </a:pPr>
            <a:r>
              <a:rPr lang="en-US" sz="2200" dirty="0" smtClean="0">
                <a:latin typeface="Times New Roman" pitchFamily="18" charset="0"/>
                <a:cs typeface="Times New Roman" pitchFamily="18" charset="0"/>
              </a:rPr>
              <a:t>delivery rate =</a:t>
            </a:r>
          </a:p>
          <a:p>
            <a:pPr>
              <a:spcBef>
                <a:spcPts val="1200"/>
              </a:spcBef>
            </a:pPr>
            <a:r>
              <a:rPr lang="en-US" sz="2800" dirty="0" smtClean="0">
                <a:latin typeface="Times New Roman" pitchFamily="18" charset="0"/>
                <a:cs typeface="Times New Roman" pitchFamily="18" charset="0"/>
              </a:rPr>
              <a:t>COPE-dup </a:t>
            </a:r>
            <a:r>
              <a:rPr lang="en-US" sz="2400" dirty="0" smtClean="0">
                <a:latin typeface="Times New Roman" pitchFamily="18" charset="0"/>
                <a:cs typeface="Times New Roman" pitchFamily="18" charset="0"/>
              </a:rPr>
              <a:t>(double transmission by </a:t>
            </a:r>
            <a:r>
              <a:rPr lang="en-US" sz="2400" dirty="0">
                <a:latin typeface="Times New Roman" pitchFamily="18" charset="0"/>
                <a:cs typeface="Times New Roman" pitchFamily="18" charset="0"/>
              </a:rPr>
              <a:t>relay, </a:t>
            </a:r>
            <a:r>
              <a:rPr lang="en-US" sz="2400" dirty="0" smtClean="0">
                <a:solidFill>
                  <a:schemeClr val="bg1">
                    <a:lumMod val="50000"/>
                  </a:schemeClr>
                </a:solidFill>
                <a:latin typeface="Times New Roman" pitchFamily="18" charset="0"/>
                <a:cs typeface="Times New Roman" pitchFamily="18" charset="0"/>
              </a:rPr>
              <a:t>Rayanchu’08</a:t>
            </a:r>
            <a:r>
              <a:rPr lang="en-US" sz="2400"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pPr lvl="1">
              <a:spcBef>
                <a:spcPts val="1200"/>
              </a:spcBef>
            </a:pPr>
            <a:r>
              <a:rPr lang="en-US" sz="2200" dirty="0" smtClean="0">
                <a:latin typeface="Times New Roman" pitchFamily="18" charset="0"/>
                <a:cs typeface="Times New Roman" pitchFamily="18" charset="0"/>
              </a:rPr>
              <a:t>4 transmissions</a:t>
            </a:r>
          </a:p>
          <a:p>
            <a:pPr lvl="1">
              <a:spcBef>
                <a:spcPts val="1200"/>
              </a:spcBef>
            </a:pPr>
            <a:r>
              <a:rPr lang="en-US" sz="2200" dirty="0" smtClean="0">
                <a:latin typeface="Times New Roman" pitchFamily="18" charset="0"/>
                <a:cs typeface="Times New Roman" pitchFamily="18" charset="0"/>
              </a:rPr>
              <a:t>delivery rate = </a:t>
            </a:r>
          </a:p>
          <a:p>
            <a:pPr lvl="1">
              <a:spcBef>
                <a:spcPts val="1200"/>
              </a:spcBef>
            </a:pPr>
            <a:endParaRPr lang="en-US" sz="2200" dirty="0" smtClean="0">
              <a:latin typeface="Times New Roman" pitchFamily="18" charset="0"/>
              <a:cs typeface="Times New Roman" pitchFamily="18" charset="0"/>
            </a:endParaRPr>
          </a:p>
          <a:p>
            <a:pPr lvl="1">
              <a:spcBef>
                <a:spcPts val="1200"/>
              </a:spcBef>
            </a:pPr>
            <a:endParaRPr lang="en-US" sz="2400" dirty="0" smtClean="0">
              <a:latin typeface="Times New Roman" pitchFamily="18" charset="0"/>
              <a:cs typeface="Times New Roman" pitchFamily="18" charset="0"/>
            </a:endParaRPr>
          </a:p>
          <a:p>
            <a:pPr lvl="1">
              <a:spcBef>
                <a:spcPts val="1200"/>
              </a:spcBef>
            </a:pPr>
            <a:endParaRPr lang="en-US" sz="2400" dirty="0" smtClean="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2057400"/>
            <a:ext cx="3352800" cy="948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3352800"/>
            <a:ext cx="3477050" cy="1145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3"/>
          <p:cNvSpPr>
            <a:spLocks noGrp="1"/>
          </p:cNvSpPr>
          <p:nvPr>
            <p:ph type="sldNum" sz="quarter" idx="12"/>
          </p:nvPr>
        </p:nvSpPr>
        <p:spPr>
          <a:xfrm>
            <a:off x="-304800" y="1272222"/>
            <a:ext cx="533400" cy="244476"/>
          </a:xfrm>
        </p:spPr>
        <p:txBody>
          <a:bodyPr>
            <a:normAutofit fontScale="85000" lnSpcReduction="20000"/>
          </a:bodyPr>
          <a:lstStyle/>
          <a:p>
            <a:fld id="{7B87BE86-E4A9-4175-8BD1-4F0D9A91C457}" type="slidenum">
              <a:rPr lang="en-US" smtClean="0"/>
              <a:pPr/>
              <a:t>6</a:t>
            </a:fld>
            <a:endParaRPr lang="en-US" dirty="0"/>
          </a:p>
        </p:txBody>
      </p:sp>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7585"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622419" y="4284798"/>
            <a:ext cx="1143000" cy="377132"/>
          </a:xfrm>
          <a:prstGeom prst="rect">
            <a:avLst/>
          </a:prstGeom>
          <a:noFill/>
        </p:spPr>
      </p:pic>
      <p:sp>
        <p:nvSpPr>
          <p:cNvPr id="675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7587"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579370" y="2701290"/>
            <a:ext cx="1143000" cy="377132"/>
          </a:xfrm>
          <a:prstGeom prst="rect">
            <a:avLst/>
          </a:prstGeom>
          <a:noFill/>
        </p:spPr>
      </p:pic>
      <p:sp>
        <p:nvSpPr>
          <p:cNvPr id="675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7589"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914399" y="6249179"/>
            <a:ext cx="1276447" cy="382934"/>
          </a:xfrm>
          <a:prstGeom prst="rect">
            <a:avLst/>
          </a:prstGeom>
          <a:noFill/>
        </p:spPr>
      </p:pic>
      <p:graphicFrame>
        <p:nvGraphicFramePr>
          <p:cNvPr id="4" name="Table 3"/>
          <p:cNvGraphicFramePr>
            <a:graphicFrameLocks noGrp="1"/>
          </p:cNvGraphicFramePr>
          <p:nvPr>
            <p:extLst>
              <p:ext uri="{D42A27DB-BD31-4B8C-83A1-F6EECF244321}">
                <p14:modId xmlns:p14="http://schemas.microsoft.com/office/powerpoint/2010/main" val="223992054"/>
              </p:ext>
            </p:extLst>
          </p:nvPr>
        </p:nvGraphicFramePr>
        <p:xfrm>
          <a:off x="3719725" y="5257800"/>
          <a:ext cx="5271875" cy="1483360"/>
        </p:xfrm>
        <a:graphic>
          <a:graphicData uri="http://schemas.openxmlformats.org/drawingml/2006/table">
            <a:tbl>
              <a:tblPr bandRow="1">
                <a:tableStyleId>{5C22544A-7EE6-4342-B048-85BDC9FD1C3A}</a:tableStyleId>
              </a:tblPr>
              <a:tblGrid>
                <a:gridCol w="1219200"/>
                <a:gridCol w="762000"/>
                <a:gridCol w="762000"/>
                <a:gridCol w="838200"/>
                <a:gridCol w="838200"/>
                <a:gridCol w="852275"/>
              </a:tblGrid>
              <a:tr h="370840">
                <a:tc>
                  <a:txBody>
                    <a:bodyPr/>
                    <a:lstStyle/>
                    <a:p>
                      <a:r>
                        <a:rPr lang="en-US" b="0" dirty="0" smtClean="0">
                          <a:solidFill>
                            <a:schemeClr val="tx1"/>
                          </a:solidFill>
                          <a:latin typeface="Times New Roman" pitchFamily="18" charset="0"/>
                          <a:cs typeface="Times New Roman" pitchFamily="18" charset="0"/>
                        </a:rPr>
                        <a:t>Scheme</a:t>
                      </a:r>
                      <a:endParaRPr lang="en-US" b="0" dirty="0">
                        <a:solidFill>
                          <a:schemeClr val="tx1"/>
                        </a:solidFill>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    =0</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  =0.1</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    =0.3</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    =0.5</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   =0.7</a:t>
                      </a:r>
                      <a:endParaRPr lang="en-US" dirty="0">
                        <a:latin typeface="Times New Roman" pitchFamily="18" charset="0"/>
                        <a:cs typeface="Times New Roman" pitchFamily="18" charset="0"/>
                      </a:endParaRPr>
                    </a:p>
                  </a:txBody>
                  <a:tcPr/>
                </a:tc>
              </a:tr>
              <a:tr h="370840">
                <a:tc>
                  <a:txBody>
                    <a:bodyPr/>
                    <a:lstStyle/>
                    <a:p>
                      <a:r>
                        <a:rPr lang="en-US" b="0" dirty="0" smtClean="0">
                          <a:solidFill>
                            <a:schemeClr val="tx1"/>
                          </a:solidFill>
                          <a:latin typeface="Times New Roman" pitchFamily="18" charset="0"/>
                          <a:cs typeface="Times New Roman" pitchFamily="18" charset="0"/>
                        </a:rPr>
                        <a:t>No</a:t>
                      </a:r>
                      <a:r>
                        <a:rPr lang="en-US" b="0" baseline="0" dirty="0" smtClean="0">
                          <a:solidFill>
                            <a:schemeClr val="tx1"/>
                          </a:solidFill>
                          <a:latin typeface="Times New Roman" pitchFamily="18" charset="0"/>
                          <a:cs typeface="Times New Roman" pitchFamily="18" charset="0"/>
                        </a:rPr>
                        <a:t> coding</a:t>
                      </a:r>
                      <a:endParaRPr lang="en-US" b="0" dirty="0">
                        <a:solidFill>
                          <a:schemeClr val="tx1"/>
                        </a:solidFill>
                        <a:latin typeface="Times New Roman" pitchFamily="18" charset="0"/>
                        <a:cs typeface="Times New Roman" pitchFamily="18" charset="0"/>
                      </a:endParaRPr>
                    </a:p>
                  </a:txBody>
                  <a:tcPr/>
                </a:tc>
                <a:tc>
                  <a:txBody>
                    <a:bodyPr/>
                    <a:lstStyle/>
                    <a:p>
                      <a:r>
                        <a:rPr lang="en-US" b="0" dirty="0" smtClean="0">
                          <a:solidFill>
                            <a:schemeClr val="tx1"/>
                          </a:solidFill>
                          <a:latin typeface="Times New Roman" pitchFamily="18" charset="0"/>
                          <a:cs typeface="Times New Roman" pitchFamily="18" charset="0"/>
                        </a:rPr>
                        <a:t>0.25</a:t>
                      </a:r>
                      <a:endParaRPr lang="en-US" b="0" dirty="0">
                        <a:solidFill>
                          <a:schemeClr val="tx1"/>
                        </a:solidFill>
                        <a:latin typeface="Times New Roman" pitchFamily="18" charset="0"/>
                        <a:cs typeface="Times New Roman" pitchFamily="18" charset="0"/>
                      </a:endParaRPr>
                    </a:p>
                  </a:txBody>
                  <a:tcPr/>
                </a:tc>
                <a:tc>
                  <a:txBody>
                    <a:bodyPr/>
                    <a:lstStyle/>
                    <a:p>
                      <a:r>
                        <a:rPr lang="en-US" b="0" dirty="0" smtClean="0">
                          <a:solidFill>
                            <a:schemeClr val="tx1"/>
                          </a:solidFill>
                          <a:latin typeface="Times New Roman" pitchFamily="18" charset="0"/>
                          <a:cs typeface="Times New Roman" pitchFamily="18" charset="0"/>
                        </a:rPr>
                        <a:t>0.225</a:t>
                      </a:r>
                      <a:endParaRPr lang="en-US" b="0" dirty="0">
                        <a:solidFill>
                          <a:schemeClr val="tx1"/>
                        </a:solidFill>
                        <a:latin typeface="Times New Roman" pitchFamily="18" charset="0"/>
                        <a:cs typeface="Times New Roman" pitchFamily="18" charset="0"/>
                      </a:endParaRPr>
                    </a:p>
                  </a:txBody>
                  <a:tcPr/>
                </a:tc>
                <a:tc>
                  <a:txBody>
                    <a:bodyPr/>
                    <a:lstStyle/>
                    <a:p>
                      <a:r>
                        <a:rPr lang="en-US" b="0" dirty="0" smtClean="0">
                          <a:solidFill>
                            <a:schemeClr val="tx1"/>
                          </a:solidFill>
                          <a:latin typeface="Times New Roman" pitchFamily="18" charset="0"/>
                          <a:cs typeface="Times New Roman" pitchFamily="18" charset="0"/>
                        </a:rPr>
                        <a:t>0.175</a:t>
                      </a:r>
                      <a:endParaRPr lang="en-US" b="0" dirty="0">
                        <a:solidFill>
                          <a:schemeClr val="tx1"/>
                        </a:solidFill>
                        <a:latin typeface="Times New Roman" pitchFamily="18" charset="0"/>
                        <a:cs typeface="Times New Roman" pitchFamily="18" charset="0"/>
                      </a:endParaRPr>
                    </a:p>
                  </a:txBody>
                  <a:tcPr/>
                </a:tc>
                <a:tc>
                  <a:txBody>
                    <a:bodyPr/>
                    <a:lstStyle/>
                    <a:p>
                      <a:r>
                        <a:rPr lang="en-US" b="0" dirty="0" smtClean="0">
                          <a:solidFill>
                            <a:schemeClr val="tx1"/>
                          </a:solidFill>
                          <a:latin typeface="Times New Roman" pitchFamily="18" charset="0"/>
                          <a:cs typeface="Times New Roman" pitchFamily="18" charset="0"/>
                        </a:rPr>
                        <a:t>0.125</a:t>
                      </a:r>
                      <a:endParaRPr lang="en-US" b="0" dirty="0">
                        <a:solidFill>
                          <a:schemeClr val="tx1"/>
                        </a:solidFill>
                        <a:latin typeface="Times New Roman" pitchFamily="18" charset="0"/>
                        <a:cs typeface="Times New Roman" pitchFamily="18" charset="0"/>
                      </a:endParaRPr>
                    </a:p>
                  </a:txBody>
                  <a:tcPr/>
                </a:tc>
                <a:tc>
                  <a:txBody>
                    <a:bodyPr/>
                    <a:lstStyle/>
                    <a:p>
                      <a:r>
                        <a:rPr lang="en-US" b="0" dirty="0" smtClean="0">
                          <a:solidFill>
                            <a:schemeClr val="tx1"/>
                          </a:solidFill>
                          <a:latin typeface="Times New Roman" pitchFamily="18" charset="0"/>
                          <a:cs typeface="Times New Roman" pitchFamily="18" charset="0"/>
                        </a:rPr>
                        <a:t>0.075</a:t>
                      </a:r>
                      <a:endParaRPr lang="en-US" b="0" dirty="0">
                        <a:solidFill>
                          <a:schemeClr val="tx1"/>
                        </a:solidFill>
                        <a:latin typeface="Times New Roman" pitchFamily="18" charset="0"/>
                        <a:cs typeface="Times New Roman" pitchFamily="18" charset="0"/>
                      </a:endParaRPr>
                    </a:p>
                  </a:txBody>
                  <a:tcPr/>
                </a:tc>
              </a:tr>
              <a:tr h="370840">
                <a:tc>
                  <a:txBody>
                    <a:bodyPr/>
                    <a:lstStyle/>
                    <a:p>
                      <a:r>
                        <a:rPr lang="en-US" b="0" dirty="0" smtClean="0">
                          <a:solidFill>
                            <a:schemeClr val="tx1"/>
                          </a:solidFill>
                          <a:latin typeface="Times New Roman" pitchFamily="18" charset="0"/>
                          <a:cs typeface="Times New Roman" pitchFamily="18" charset="0"/>
                        </a:rPr>
                        <a:t>COPE</a:t>
                      </a:r>
                      <a:endParaRPr lang="en-US" b="0" dirty="0">
                        <a:solidFill>
                          <a:schemeClr val="tx1"/>
                        </a:solidFill>
                        <a:latin typeface="Times New Roman" pitchFamily="18" charset="0"/>
                        <a:cs typeface="Times New Roman" pitchFamily="18" charset="0"/>
                      </a:endParaRPr>
                    </a:p>
                  </a:txBody>
                  <a:tcPr/>
                </a:tc>
                <a:tc>
                  <a:txBody>
                    <a:bodyPr/>
                    <a:lstStyle/>
                    <a:p>
                      <a:r>
                        <a:rPr lang="en-US" b="0" dirty="0" smtClean="0">
                          <a:solidFill>
                            <a:schemeClr val="tx1"/>
                          </a:solidFill>
                          <a:latin typeface="Times New Roman" pitchFamily="18" charset="0"/>
                          <a:cs typeface="Times New Roman" pitchFamily="18" charset="0"/>
                        </a:rPr>
                        <a:t> </a:t>
                      </a:r>
                      <a:r>
                        <a:rPr lang="en-US" b="1" dirty="0" smtClean="0">
                          <a:solidFill>
                            <a:schemeClr val="tx1"/>
                          </a:solidFill>
                          <a:latin typeface="Times New Roman" pitchFamily="18" charset="0"/>
                          <a:cs typeface="Times New Roman" pitchFamily="18" charset="0"/>
                        </a:rPr>
                        <a:t>0.333</a:t>
                      </a:r>
                      <a:endParaRPr lang="en-US" b="1" dirty="0">
                        <a:solidFill>
                          <a:schemeClr val="tx1"/>
                        </a:solidFill>
                        <a:latin typeface="Times New Roman" pitchFamily="18" charset="0"/>
                        <a:cs typeface="Times New Roman" pitchFamily="18" charset="0"/>
                      </a:endParaRPr>
                    </a:p>
                  </a:txBody>
                  <a:tcPr>
                    <a:solidFill>
                      <a:schemeClr val="accent1"/>
                    </a:solidFill>
                  </a:tcPr>
                </a:tc>
                <a:tc>
                  <a:txBody>
                    <a:bodyPr/>
                    <a:lstStyle/>
                    <a:p>
                      <a:r>
                        <a:rPr lang="en-US" b="1" dirty="0" smtClean="0">
                          <a:solidFill>
                            <a:schemeClr val="tx1"/>
                          </a:solidFill>
                          <a:latin typeface="Times New Roman" pitchFamily="18" charset="0"/>
                          <a:cs typeface="Times New Roman" pitchFamily="18" charset="0"/>
                        </a:rPr>
                        <a:t>0.3</a:t>
                      </a:r>
                      <a:endParaRPr lang="en-US" b="1" dirty="0">
                        <a:solidFill>
                          <a:schemeClr val="tx1"/>
                        </a:solidFill>
                        <a:latin typeface="Times New Roman" pitchFamily="18" charset="0"/>
                        <a:cs typeface="Times New Roman" pitchFamily="18" charset="0"/>
                      </a:endParaRPr>
                    </a:p>
                  </a:txBody>
                  <a:tcPr>
                    <a:solidFill>
                      <a:schemeClr val="accent1"/>
                    </a:solidFill>
                  </a:tcPr>
                </a:tc>
                <a:tc>
                  <a:txBody>
                    <a:bodyPr/>
                    <a:lstStyle/>
                    <a:p>
                      <a:r>
                        <a:rPr lang="en-US" b="1" dirty="0" smtClean="0">
                          <a:solidFill>
                            <a:schemeClr val="tx1"/>
                          </a:solidFill>
                          <a:latin typeface="Times New Roman" pitchFamily="18" charset="0"/>
                          <a:cs typeface="Times New Roman" pitchFamily="18" charset="0"/>
                        </a:rPr>
                        <a:t> 0.233</a:t>
                      </a:r>
                      <a:endParaRPr lang="en-US" b="1" dirty="0">
                        <a:solidFill>
                          <a:schemeClr val="tx1"/>
                        </a:solidFill>
                        <a:latin typeface="Times New Roman" pitchFamily="18" charset="0"/>
                        <a:cs typeface="Times New Roman" pitchFamily="18" charset="0"/>
                      </a:endParaRPr>
                    </a:p>
                  </a:txBody>
                  <a:tcPr>
                    <a:solidFill>
                      <a:schemeClr val="accent1"/>
                    </a:solidFill>
                  </a:tcPr>
                </a:tc>
                <a:tc>
                  <a:txBody>
                    <a:bodyPr/>
                    <a:lstStyle/>
                    <a:p>
                      <a:r>
                        <a:rPr lang="en-US" b="0" dirty="0" smtClean="0">
                          <a:solidFill>
                            <a:schemeClr val="tx1"/>
                          </a:solidFill>
                          <a:latin typeface="Times New Roman" pitchFamily="18" charset="0"/>
                          <a:cs typeface="Times New Roman" pitchFamily="18" charset="0"/>
                        </a:rPr>
                        <a:t>0.167</a:t>
                      </a:r>
                      <a:endParaRPr lang="en-US" b="0" dirty="0">
                        <a:solidFill>
                          <a:schemeClr val="tx1"/>
                        </a:solidFill>
                        <a:latin typeface="Times New Roman" pitchFamily="18" charset="0"/>
                        <a:cs typeface="Times New Roman" pitchFamily="18" charset="0"/>
                      </a:endParaRPr>
                    </a:p>
                  </a:txBody>
                  <a:tcPr/>
                </a:tc>
                <a:tc>
                  <a:txBody>
                    <a:bodyPr/>
                    <a:lstStyle/>
                    <a:p>
                      <a:r>
                        <a:rPr lang="en-US" b="0" dirty="0" smtClean="0">
                          <a:solidFill>
                            <a:schemeClr val="tx1"/>
                          </a:solidFill>
                          <a:latin typeface="Times New Roman" pitchFamily="18" charset="0"/>
                          <a:cs typeface="Times New Roman" pitchFamily="18" charset="0"/>
                        </a:rPr>
                        <a:t>0.1</a:t>
                      </a:r>
                      <a:endParaRPr lang="en-US" b="0" dirty="0">
                        <a:solidFill>
                          <a:schemeClr val="tx1"/>
                        </a:solidFill>
                        <a:latin typeface="Times New Roman" pitchFamily="18" charset="0"/>
                        <a:cs typeface="Times New Roman" pitchFamily="18" charset="0"/>
                      </a:endParaRPr>
                    </a:p>
                  </a:txBody>
                  <a:tcPr/>
                </a:tc>
              </a:tr>
              <a:tr h="370840">
                <a:tc>
                  <a:txBody>
                    <a:bodyPr/>
                    <a:lstStyle/>
                    <a:p>
                      <a:r>
                        <a:rPr lang="en-US" b="0" dirty="0" smtClean="0">
                          <a:solidFill>
                            <a:schemeClr val="tx1"/>
                          </a:solidFill>
                          <a:latin typeface="Times New Roman" pitchFamily="18" charset="0"/>
                          <a:cs typeface="Times New Roman" pitchFamily="18" charset="0"/>
                        </a:rPr>
                        <a:t>COPE-dup</a:t>
                      </a:r>
                      <a:endParaRPr lang="en-US" b="0" dirty="0">
                        <a:solidFill>
                          <a:schemeClr val="tx1"/>
                        </a:solidFill>
                        <a:latin typeface="Times New Roman" pitchFamily="18" charset="0"/>
                        <a:cs typeface="Times New Roman" pitchFamily="18" charset="0"/>
                      </a:endParaRPr>
                    </a:p>
                  </a:txBody>
                  <a:tcPr/>
                </a:tc>
                <a:tc>
                  <a:txBody>
                    <a:bodyPr/>
                    <a:lstStyle/>
                    <a:p>
                      <a:r>
                        <a:rPr lang="en-US" b="0" dirty="0" smtClean="0">
                          <a:solidFill>
                            <a:schemeClr val="tx1"/>
                          </a:solidFill>
                          <a:latin typeface="Times New Roman" pitchFamily="18" charset="0"/>
                          <a:cs typeface="Times New Roman" pitchFamily="18" charset="0"/>
                        </a:rPr>
                        <a:t> 0.25</a:t>
                      </a:r>
                      <a:endParaRPr lang="en-US" b="0" dirty="0">
                        <a:solidFill>
                          <a:schemeClr val="tx1"/>
                        </a:solidFill>
                        <a:latin typeface="Times New Roman" pitchFamily="18" charset="0"/>
                        <a:cs typeface="Times New Roman" pitchFamily="18" charset="0"/>
                      </a:endParaRPr>
                    </a:p>
                  </a:txBody>
                  <a:tcPr/>
                </a:tc>
                <a:tc>
                  <a:txBody>
                    <a:bodyPr/>
                    <a:lstStyle/>
                    <a:p>
                      <a:r>
                        <a:rPr lang="en-US" b="0" dirty="0" smtClean="0">
                          <a:solidFill>
                            <a:schemeClr val="tx1"/>
                          </a:solidFill>
                          <a:latin typeface="Times New Roman" pitchFamily="18" charset="0"/>
                          <a:cs typeface="Times New Roman" pitchFamily="18" charset="0"/>
                        </a:rPr>
                        <a:t> 0.247</a:t>
                      </a:r>
                      <a:endParaRPr lang="en-US" b="0" dirty="0">
                        <a:solidFill>
                          <a:schemeClr val="tx1"/>
                        </a:solidFill>
                        <a:latin typeface="Times New Roman" pitchFamily="18" charset="0"/>
                        <a:cs typeface="Times New Roman" pitchFamily="18" charset="0"/>
                      </a:endParaRPr>
                    </a:p>
                  </a:txBody>
                  <a:tcPr/>
                </a:tc>
                <a:tc>
                  <a:txBody>
                    <a:bodyPr/>
                    <a:lstStyle/>
                    <a:p>
                      <a:r>
                        <a:rPr lang="en-US" b="0" dirty="0" smtClean="0">
                          <a:solidFill>
                            <a:schemeClr val="tx1"/>
                          </a:solidFill>
                          <a:latin typeface="Times New Roman" pitchFamily="18" charset="0"/>
                          <a:cs typeface="Times New Roman" pitchFamily="18" charset="0"/>
                        </a:rPr>
                        <a:t>0.227</a:t>
                      </a:r>
                      <a:endParaRPr lang="en-US" b="0" dirty="0">
                        <a:solidFill>
                          <a:schemeClr val="tx1"/>
                        </a:solidFill>
                        <a:latin typeface="Times New Roman" pitchFamily="18" charset="0"/>
                        <a:cs typeface="Times New Roman" pitchFamily="18" charset="0"/>
                      </a:endParaRPr>
                    </a:p>
                  </a:txBody>
                  <a:tcPr/>
                </a:tc>
                <a:tc>
                  <a:txBody>
                    <a:bodyPr/>
                    <a:lstStyle/>
                    <a:p>
                      <a:r>
                        <a:rPr lang="en-US" b="0" dirty="0" smtClean="0">
                          <a:solidFill>
                            <a:schemeClr val="tx1"/>
                          </a:solidFill>
                          <a:latin typeface="Times New Roman" pitchFamily="18" charset="0"/>
                          <a:cs typeface="Times New Roman" pitchFamily="18" charset="0"/>
                        </a:rPr>
                        <a:t> </a:t>
                      </a:r>
                      <a:r>
                        <a:rPr lang="en-US" b="1" dirty="0" smtClean="0">
                          <a:solidFill>
                            <a:schemeClr val="tx1"/>
                          </a:solidFill>
                          <a:latin typeface="Times New Roman" pitchFamily="18" charset="0"/>
                          <a:cs typeface="Times New Roman" pitchFamily="18" charset="0"/>
                        </a:rPr>
                        <a:t>0.187</a:t>
                      </a:r>
                      <a:endParaRPr lang="en-US" b="1" dirty="0">
                        <a:solidFill>
                          <a:schemeClr val="tx1"/>
                        </a:solidFill>
                        <a:latin typeface="Times New Roman" pitchFamily="18" charset="0"/>
                        <a:cs typeface="Times New Roman" pitchFamily="18" charset="0"/>
                      </a:endParaRPr>
                    </a:p>
                  </a:txBody>
                  <a:tcPr>
                    <a:solidFill>
                      <a:schemeClr val="accent1"/>
                    </a:solidFill>
                  </a:tcPr>
                </a:tc>
                <a:tc>
                  <a:txBody>
                    <a:bodyPr/>
                    <a:lstStyle/>
                    <a:p>
                      <a:r>
                        <a:rPr lang="en-US" b="1" dirty="0" smtClean="0">
                          <a:solidFill>
                            <a:schemeClr val="tx1"/>
                          </a:solidFill>
                          <a:latin typeface="Times New Roman" pitchFamily="18" charset="0"/>
                          <a:cs typeface="Times New Roman" pitchFamily="18" charset="0"/>
                        </a:rPr>
                        <a:t>0.127</a:t>
                      </a:r>
                      <a:endParaRPr lang="en-US" b="1" dirty="0">
                        <a:solidFill>
                          <a:schemeClr val="tx1"/>
                        </a:solidFill>
                        <a:latin typeface="Times New Roman" pitchFamily="18" charset="0"/>
                        <a:cs typeface="Times New Roman" pitchFamily="18" charset="0"/>
                      </a:endParaRPr>
                    </a:p>
                  </a:txBody>
                  <a:tcPr>
                    <a:solidFill>
                      <a:schemeClr val="accent1"/>
                    </a:solidFill>
                  </a:tcPr>
                </a:tc>
              </a:tr>
            </a:tbl>
          </a:graphicData>
        </a:graphic>
      </p:graphicFrame>
      <mc:AlternateContent xmlns:mc="http://schemas.openxmlformats.org/markup-compatibility/2006" xmlns:a14="http://schemas.microsoft.com/office/drawing/2010/main">
        <mc:Choice Requires="a14">
          <p:sp>
            <p:nvSpPr>
              <p:cNvPr id="9" name="Rectangle 8"/>
              <p:cNvSpPr/>
              <p:nvPr/>
            </p:nvSpPr>
            <p:spPr>
              <a:xfrm>
                <a:off x="4975714" y="5215235"/>
                <a:ext cx="40908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𝜀</m:t>
                      </m:r>
                    </m:oMath>
                  </m:oMathPara>
                </a14:m>
                <a:endParaRPr lang="en-US" sz="2400" dirty="0"/>
              </a:p>
            </p:txBody>
          </p:sp>
        </mc:Choice>
        <mc:Fallback xmlns="">
          <p:sp>
            <p:nvSpPr>
              <p:cNvPr id="9" name="Rectangle 8"/>
              <p:cNvSpPr>
                <a:spLocks noRot="1" noChangeAspect="1" noMove="1" noResize="1" noEditPoints="1" noAdjustHandles="1" noChangeArrowheads="1" noChangeShapeType="1" noTextEdit="1"/>
              </p:cNvSpPr>
              <p:nvPr/>
            </p:nvSpPr>
            <p:spPr>
              <a:xfrm>
                <a:off x="4975714" y="5215235"/>
                <a:ext cx="409086" cy="461665"/>
              </a:xfrm>
              <a:prstGeom prst="rect">
                <a:avLst/>
              </a:prstGeom>
              <a:blipFill rotWithShape="1">
                <a:blip r:embed="rId8"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600967" y="5181600"/>
                <a:ext cx="41883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𝜀</m:t>
                      </m:r>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5600967" y="5181600"/>
                <a:ext cx="418833" cy="461665"/>
              </a:xfrm>
              <a:prstGeom prst="rect">
                <a:avLst/>
              </a:prstGeom>
              <a:blipFill rotWithShape="1">
                <a:blip r:embed="rId9"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6451600" y="5177135"/>
                <a:ext cx="40908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𝜀</m:t>
                      </m:r>
                    </m:oMath>
                  </m:oMathPara>
                </a14:m>
                <a:endParaRPr lang="en-US" sz="2400" dirty="0"/>
              </a:p>
            </p:txBody>
          </p:sp>
        </mc:Choice>
        <mc:Fallback xmlns="">
          <p:sp>
            <p:nvSpPr>
              <p:cNvPr id="19" name="Rectangle 18"/>
              <p:cNvSpPr>
                <a:spLocks noRot="1" noChangeAspect="1" noMove="1" noResize="1" noEditPoints="1" noAdjustHandles="1" noChangeArrowheads="1" noChangeShapeType="1" noTextEdit="1"/>
              </p:cNvSpPr>
              <p:nvPr/>
            </p:nvSpPr>
            <p:spPr>
              <a:xfrm>
                <a:off x="6451600" y="5177135"/>
                <a:ext cx="409086" cy="461665"/>
              </a:xfrm>
              <a:prstGeom prst="rect">
                <a:avLst/>
              </a:prstGeom>
              <a:blipFill rotWithShape="1">
                <a:blip r:embed="rId10"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7264400" y="5185370"/>
                <a:ext cx="40908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𝜀</m:t>
                      </m:r>
                    </m:oMath>
                  </m:oMathPara>
                </a14:m>
                <a:endParaRPr lang="en-US" sz="2400" dirty="0"/>
              </a:p>
            </p:txBody>
          </p:sp>
        </mc:Choice>
        <mc:Fallback xmlns="">
          <p:sp>
            <p:nvSpPr>
              <p:cNvPr id="20" name="Rectangle 19"/>
              <p:cNvSpPr>
                <a:spLocks noRot="1" noChangeAspect="1" noMove="1" noResize="1" noEditPoints="1" noAdjustHandles="1" noChangeArrowheads="1" noChangeShapeType="1" noTextEdit="1"/>
              </p:cNvSpPr>
              <p:nvPr/>
            </p:nvSpPr>
            <p:spPr>
              <a:xfrm>
                <a:off x="7264400" y="5185370"/>
                <a:ext cx="409086" cy="461665"/>
              </a:xfrm>
              <a:prstGeom prst="rect">
                <a:avLst/>
              </a:prstGeom>
              <a:blipFill rotWithShape="1">
                <a:blip r:embed="rId11"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8089900" y="5189835"/>
                <a:ext cx="40908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𝜀</m:t>
                      </m:r>
                    </m:oMath>
                  </m:oMathPara>
                </a14:m>
                <a:endParaRPr lang="en-US" sz="2400" dirty="0"/>
              </a:p>
            </p:txBody>
          </p:sp>
        </mc:Choice>
        <mc:Fallback xmlns="">
          <p:sp>
            <p:nvSpPr>
              <p:cNvPr id="21" name="Rectangle 20"/>
              <p:cNvSpPr>
                <a:spLocks noRot="1" noChangeAspect="1" noMove="1" noResize="1" noEditPoints="1" noAdjustHandles="1" noChangeArrowheads="1" noChangeShapeType="1" noTextEdit="1"/>
              </p:cNvSpPr>
              <p:nvPr/>
            </p:nvSpPr>
            <p:spPr>
              <a:xfrm>
                <a:off x="8089900" y="5189835"/>
                <a:ext cx="409086" cy="461665"/>
              </a:xfrm>
              <a:prstGeom prst="rect">
                <a:avLst/>
              </a:prstGeom>
              <a:blipFill rotWithShape="1">
                <a:blip r:embed="rId12" cstate="print"/>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References</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612648" y="1676400"/>
            <a:ext cx="8153400" cy="4953000"/>
          </a:xfrm>
        </p:spPr>
        <p:txBody>
          <a:bodyPr>
            <a:noAutofit/>
          </a:bodyPr>
          <a:lstStyle/>
          <a:p>
            <a:pPr>
              <a:spcBef>
                <a:spcPts val="1200"/>
              </a:spcBef>
            </a:pPr>
            <a:r>
              <a:rPr lang="en-US" sz="2000" dirty="0" smtClean="0">
                <a:latin typeface="Times New Roman" pitchFamily="18" charset="0"/>
                <a:cs typeface="Times New Roman" pitchFamily="18" charset="0"/>
              </a:rPr>
              <a:t>P. </a:t>
            </a:r>
            <a:r>
              <a:rPr lang="en-US" sz="2000" dirty="0" err="1" smtClean="0">
                <a:latin typeface="Times New Roman" pitchFamily="18" charset="0"/>
                <a:cs typeface="Times New Roman" pitchFamily="18" charset="0"/>
              </a:rPr>
              <a:t>Ostovari</a:t>
            </a:r>
            <a:r>
              <a:rPr lang="en-US" sz="2000" dirty="0" smtClean="0">
                <a:latin typeface="Times New Roman" pitchFamily="18" charset="0"/>
                <a:cs typeface="Times New Roman" pitchFamily="18" charset="0"/>
              </a:rPr>
              <a:t>, J. Wu, and A. </a:t>
            </a:r>
            <a:r>
              <a:rPr lang="en-US" sz="2000" dirty="0" err="1" smtClean="0">
                <a:latin typeface="Times New Roman" pitchFamily="18" charset="0"/>
                <a:cs typeface="Times New Roman" pitchFamily="18" charset="0"/>
              </a:rPr>
              <a:t>Khreishah</a:t>
            </a:r>
            <a:r>
              <a:rPr lang="en-US" sz="2000" dirty="0" smtClean="0">
                <a:latin typeface="Times New Roman" pitchFamily="18" charset="0"/>
                <a:cs typeface="Times New Roman" pitchFamily="18" charset="0"/>
              </a:rPr>
              <a:t>, "Efficient Symbol-Level Transmission in Error-Prone Wireless Networks With Network Coding," </a:t>
            </a:r>
            <a:r>
              <a:rPr lang="en-US" sz="2000" i="1" dirty="0" smtClean="0">
                <a:latin typeface="Times New Roman" pitchFamily="18" charset="0"/>
                <a:cs typeface="Times New Roman" pitchFamily="18" charset="0"/>
              </a:rPr>
              <a:t>Proc. of IEEE </a:t>
            </a:r>
            <a:r>
              <a:rPr lang="en-US" sz="2000" i="1" dirty="0" err="1" smtClean="0">
                <a:latin typeface="Times New Roman" pitchFamily="18" charset="0"/>
                <a:cs typeface="Times New Roman" pitchFamily="18" charset="0"/>
              </a:rPr>
              <a:t>WoWMoM</a:t>
            </a:r>
            <a:r>
              <a:rPr lang="en-US" sz="2000" dirty="0" smtClean="0">
                <a:latin typeface="Times New Roman" pitchFamily="18" charset="0"/>
                <a:cs typeface="Times New Roman" pitchFamily="18" charset="0"/>
              </a:rPr>
              <a:t>, 2013.</a:t>
            </a:r>
          </a:p>
          <a:p>
            <a:pPr>
              <a:spcBef>
                <a:spcPts val="1200"/>
              </a:spcBef>
            </a:pPr>
            <a:r>
              <a:rPr lang="en-US" sz="2000" dirty="0" smtClean="0">
                <a:latin typeface="Times New Roman" pitchFamily="18" charset="0"/>
                <a:cs typeface="Times New Roman" pitchFamily="18" charset="0"/>
              </a:rPr>
              <a:t>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Ostovari</a:t>
            </a:r>
            <a:r>
              <a:rPr lang="en-US" sz="2000" dirty="0" smtClean="0">
                <a:latin typeface="Times New Roman" pitchFamily="18" charset="0"/>
                <a:cs typeface="Times New Roman" pitchFamily="18" charset="0"/>
              </a:rPr>
              <a:t>, A. </a:t>
            </a:r>
            <a:r>
              <a:rPr lang="en-US" sz="2000" dirty="0" err="1" smtClean="0">
                <a:latin typeface="Times New Roman" pitchFamily="18" charset="0"/>
                <a:cs typeface="Times New Roman" pitchFamily="18" charset="0"/>
              </a:rPr>
              <a:t>Khreishah</a:t>
            </a:r>
            <a:r>
              <a:rPr lang="en-US" sz="2000" dirty="0" smtClean="0">
                <a:latin typeface="Times New Roman" pitchFamily="18" charset="0"/>
                <a:cs typeface="Times New Roman" pitchFamily="18" charset="0"/>
              </a:rPr>
              <a:t>, and J. Wu, "Multi-Layer Video Streaming with Helper Nodes using Network Coding," </a:t>
            </a:r>
            <a:r>
              <a:rPr lang="en-US" sz="2000" i="1" dirty="0" smtClean="0">
                <a:latin typeface="Times New Roman" pitchFamily="18" charset="0"/>
                <a:cs typeface="Times New Roman" pitchFamily="18" charset="0"/>
              </a:rPr>
              <a:t>Proc</a:t>
            </a:r>
            <a:r>
              <a:rPr lang="en-US" sz="2000" i="1" dirty="0" smtClean="0">
                <a:latin typeface="Times New Roman" pitchFamily="18" charset="0"/>
                <a:cs typeface="Times New Roman" pitchFamily="18" charset="0"/>
              </a:rPr>
              <a:t>. of IEEE MASS</a:t>
            </a:r>
            <a:r>
              <a:rPr lang="en-US" sz="2000" dirty="0" smtClean="0">
                <a:latin typeface="Times New Roman" pitchFamily="18" charset="0"/>
                <a:cs typeface="Times New Roman" pitchFamily="18" charset="0"/>
              </a:rPr>
              <a:t>, 2013.</a:t>
            </a:r>
          </a:p>
          <a:p>
            <a:pPr>
              <a:spcBef>
                <a:spcPts val="1200"/>
              </a:spcBef>
            </a:pPr>
            <a:r>
              <a:rPr lang="en-US" sz="2000" dirty="0" smtClean="0">
                <a:latin typeface="Times New Roman" pitchFamily="18" charset="0"/>
                <a:cs typeface="Times New Roman" pitchFamily="18" charset="0"/>
              </a:rPr>
              <a:t>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Hao</a:t>
            </a:r>
            <a:r>
              <a:rPr lang="en-US" sz="2000" dirty="0">
                <a:latin typeface="Times New Roman" pitchFamily="18" charset="0"/>
                <a:cs typeface="Times New Roman" pitchFamily="18" charset="0"/>
              </a:rPr>
              <a:t>, M. Chen, A. Parekh, and K. </a:t>
            </a:r>
            <a:r>
              <a:rPr lang="en-US" sz="2000" dirty="0" err="1">
                <a:latin typeface="Times New Roman" pitchFamily="18" charset="0"/>
                <a:cs typeface="Times New Roman" pitchFamily="18" charset="0"/>
              </a:rPr>
              <a:t>Ramchandran</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 Distributed Multichannel Demand-Adaptive </a:t>
            </a:r>
            <a:r>
              <a:rPr lang="en-US" sz="2000" dirty="0">
                <a:latin typeface="Times New Roman" pitchFamily="18" charset="0"/>
                <a:cs typeface="Times New Roman" pitchFamily="18" charset="0"/>
              </a:rPr>
              <a:t>P2P </a:t>
            </a:r>
            <a:r>
              <a:rPr lang="en-US" sz="2000" dirty="0" err="1">
                <a:latin typeface="Times New Roman" pitchFamily="18" charset="0"/>
                <a:cs typeface="Times New Roman" pitchFamily="18" charset="0"/>
              </a:rPr>
              <a:t>VoD</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System </a:t>
            </a:r>
            <a:r>
              <a:rPr lang="en-US" sz="2000" dirty="0">
                <a:latin typeface="Times New Roman" pitchFamily="18" charset="0"/>
                <a:cs typeface="Times New Roman" pitchFamily="18" charset="0"/>
              </a:rPr>
              <a:t>with </a:t>
            </a:r>
            <a:r>
              <a:rPr lang="en-US" sz="2000" dirty="0" smtClean="0">
                <a:latin typeface="Times New Roman" pitchFamily="18" charset="0"/>
                <a:cs typeface="Times New Roman" pitchFamily="18" charset="0"/>
              </a:rPr>
              <a:t>Optimized Caching and Neighbor-Selection," </a:t>
            </a:r>
            <a:r>
              <a:rPr lang="en-US" sz="2000" i="1" dirty="0" smtClean="0">
                <a:latin typeface="Times New Roman" pitchFamily="18" charset="0"/>
                <a:cs typeface="Times New Roman" pitchFamily="18" charset="0"/>
              </a:rPr>
              <a:t>Proc. of SPIE</a:t>
            </a:r>
            <a:r>
              <a:rPr lang="en-US" sz="2000" dirty="0">
                <a:latin typeface="Times New Roman" pitchFamily="18" charset="0"/>
                <a:cs typeface="Times New Roman" pitchFamily="18" charset="0"/>
              </a:rPr>
              <a:t>, 2011.</a:t>
            </a:r>
            <a:endParaRPr lang="en-US" sz="2000" dirty="0" smtClean="0">
              <a:latin typeface="Times New Roman" pitchFamily="18" charset="0"/>
              <a:cs typeface="Times New Roman" pitchFamily="18" charset="0"/>
            </a:endParaRPr>
          </a:p>
          <a:p>
            <a:pPr>
              <a:spcBef>
                <a:spcPts val="1200"/>
              </a:spcBef>
            </a:pPr>
            <a:endParaRPr lang="en-US" sz="2000" dirty="0" smtClean="0">
              <a:latin typeface="Times New Roman" pitchFamily="18" charset="0"/>
              <a:cs typeface="Times New Roman" pitchFamily="18" charset="0"/>
            </a:endParaRPr>
          </a:p>
          <a:p>
            <a:pPr lvl="1">
              <a:spcBef>
                <a:spcPts val="1200"/>
              </a:spcBef>
            </a:pPr>
            <a:endParaRPr lang="en-US" sz="1800" dirty="0" smtClean="0">
              <a:solidFill>
                <a:srgbClr val="0070C0"/>
              </a:solidFill>
              <a:latin typeface="Times New Roman" pitchFamily="18" charset="0"/>
              <a:cs typeface="Times New Roman" pitchFamily="18" charset="0"/>
            </a:endParaRPr>
          </a:p>
          <a:p>
            <a:pPr>
              <a:spcBef>
                <a:spcPts val="1200"/>
              </a:spcBef>
              <a:buNone/>
            </a:pPr>
            <a:endParaRPr lang="en-US" sz="20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fontScale="85000" lnSpcReduction="20000"/>
          </a:bodyPr>
          <a:lstStyle/>
          <a:p>
            <a:fld id="{7B87BE86-E4A9-4175-8BD1-4F0D9A91C457}" type="slidenum">
              <a:rPr lang="en-US" smtClean="0"/>
              <a:pPr/>
              <a:t>60</a:t>
            </a:fld>
            <a:endParaRPr lang="en-US"/>
          </a:p>
        </p:txBody>
      </p:sp>
    </p:spTree>
    <p:extLst>
      <p:ext uri="{BB962C8B-B14F-4D97-AF65-F5344CB8AC3E}">
        <p14:creationId xmlns:p14="http://schemas.microsoft.com/office/powerpoint/2010/main" val="21925193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1600200"/>
            <a:ext cx="8153400" cy="4724400"/>
          </a:xfrm>
        </p:spPr>
        <p:txBody>
          <a:bodyPr>
            <a:normAutofit/>
          </a:bodyPr>
          <a:lstStyle/>
          <a:p>
            <a:pPr marL="0" indent="0" algn="ctr">
              <a:spcBef>
                <a:spcPts val="1200"/>
              </a:spcBef>
              <a:buNone/>
            </a:pPr>
            <a:endParaRPr lang="en-US" sz="2800" dirty="0" smtClean="0">
              <a:latin typeface="Times New Roman" pitchFamily="18" charset="0"/>
              <a:cs typeface="Times New Roman" pitchFamily="18" charset="0"/>
            </a:endParaRPr>
          </a:p>
          <a:p>
            <a:pPr marL="0" indent="0" algn="ctr">
              <a:spcBef>
                <a:spcPts val="1200"/>
              </a:spcBef>
              <a:buNone/>
            </a:pPr>
            <a:endParaRPr lang="en-US" sz="2800" dirty="0">
              <a:latin typeface="Times New Roman" pitchFamily="18" charset="0"/>
              <a:cs typeface="Times New Roman" pitchFamily="18" charset="0"/>
            </a:endParaRPr>
          </a:p>
          <a:p>
            <a:pPr marL="0" indent="0" algn="ctr">
              <a:spcBef>
                <a:spcPts val="1200"/>
              </a:spcBef>
              <a:buNone/>
            </a:pPr>
            <a:endParaRPr lang="en-US" sz="2800" dirty="0" smtClean="0">
              <a:latin typeface="Times New Roman" pitchFamily="18" charset="0"/>
              <a:cs typeface="Times New Roman" pitchFamily="18" charset="0"/>
            </a:endParaRPr>
          </a:p>
          <a:p>
            <a:pPr algn="ctr">
              <a:spcBef>
                <a:spcPts val="1200"/>
              </a:spcBef>
              <a:buNone/>
            </a:pPr>
            <a:r>
              <a:rPr lang="en-US" sz="4400" dirty="0" smtClean="0">
                <a:latin typeface="Times New Roman" pitchFamily="18" charset="0"/>
                <a:cs typeface="Times New Roman" pitchFamily="18" charset="0"/>
              </a:rPr>
              <a:t>Other Recent </a:t>
            </a:r>
            <a:r>
              <a:rPr lang="en-US" sz="4400" dirty="0" smtClean="0">
                <a:latin typeface="Times New Roman" pitchFamily="18" charset="0"/>
                <a:cs typeface="Times New Roman" pitchFamily="18" charset="0"/>
              </a:rPr>
              <a:t>Works</a:t>
            </a:r>
            <a:endParaRPr lang="en-US" sz="4400" dirty="0" smtClean="0">
              <a:latin typeface="Times New Roman" pitchFamily="18" charset="0"/>
              <a:cs typeface="Times New Roman" pitchFamily="18" charset="0"/>
            </a:endParaRPr>
          </a:p>
          <a:p>
            <a:pPr algn="ctr">
              <a:spcBef>
                <a:spcPts val="1200"/>
              </a:spcBef>
            </a:pP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fontScale="85000" lnSpcReduction="20000"/>
          </a:bodyPr>
          <a:lstStyle/>
          <a:p>
            <a:fld id="{7B87BE86-E4A9-4175-8BD1-4F0D9A91C457}" type="slidenum">
              <a:rPr lang="en-US" smtClean="0"/>
              <a:pPr/>
              <a:t>61</a:t>
            </a:fld>
            <a:endParaRPr lang="en-US" dirty="0"/>
          </a:p>
        </p:txBody>
      </p:sp>
    </p:spTree>
    <p:extLst>
      <p:ext uri="{BB962C8B-B14F-4D97-AF65-F5344CB8AC3E}">
        <p14:creationId xmlns:p14="http://schemas.microsoft.com/office/powerpoint/2010/main" val="32491421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Other Works</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81000" y="1524000"/>
            <a:ext cx="8305800" cy="5029200"/>
          </a:xfrm>
        </p:spPr>
        <p:txBody>
          <a:bodyPr>
            <a:normAutofit/>
          </a:bodyPr>
          <a:lstStyle/>
          <a:p>
            <a:pPr>
              <a:spcBef>
                <a:spcPts val="0"/>
              </a:spcBef>
            </a:pPr>
            <a:r>
              <a:rPr lang="en-US" sz="2000" dirty="0" smtClean="0">
                <a:latin typeface="Times New Roman" pitchFamily="18" charset="0"/>
                <a:cs typeface="Times New Roman" pitchFamily="18" charset="0"/>
              </a:rPr>
              <a:t>S. </a:t>
            </a:r>
            <a:r>
              <a:rPr lang="en-US" sz="2000" dirty="0">
                <a:latin typeface="Times New Roman" pitchFamily="18" charset="0"/>
                <a:cs typeface="Times New Roman" pitchFamily="18" charset="0"/>
              </a:rPr>
              <a:t>Yang, J. Wu, </a:t>
            </a:r>
            <a:r>
              <a:rPr lang="en-US" sz="2000" dirty="0" smtClean="0">
                <a:latin typeface="Times New Roman" pitchFamily="18" charset="0"/>
                <a:cs typeface="Times New Roman" pitchFamily="18" charset="0"/>
              </a:rPr>
              <a:t>and M. </a:t>
            </a:r>
            <a:r>
              <a:rPr lang="en-US" sz="2000" dirty="0" err="1" smtClean="0">
                <a:latin typeface="Times New Roman" pitchFamily="18" charset="0"/>
                <a:cs typeface="Times New Roman" pitchFamily="18" charset="0"/>
              </a:rPr>
              <a:t>Cardei</a:t>
            </a:r>
            <a:r>
              <a:rPr lang="en-US" sz="2000" dirty="0" smtClean="0">
                <a:latin typeface="Times New Roman" pitchFamily="18" charset="0"/>
                <a:cs typeface="Times New Roman" pitchFamily="18" charset="0"/>
              </a:rPr>
              <a:t>, "Efficient Broadcast in MANETs Using Network Coding and Directional Antennas," </a:t>
            </a:r>
            <a:r>
              <a:rPr lang="en-US" sz="2000" i="1" dirty="0" smtClean="0">
                <a:latin typeface="Times New Roman" pitchFamily="18" charset="0"/>
                <a:cs typeface="Times New Roman" pitchFamily="18" charset="0"/>
              </a:rPr>
              <a:t>Proc. of IEEE INFOCOM</a:t>
            </a:r>
            <a:r>
              <a:rPr lang="en-US" sz="2000" dirty="0" smtClean="0">
                <a:latin typeface="Times New Roman" pitchFamily="18" charset="0"/>
                <a:cs typeface="Times New Roman" pitchFamily="18" charset="0"/>
              </a:rPr>
              <a:t>, 2008.</a:t>
            </a:r>
            <a:endParaRPr lang="en-US" sz="2000" dirty="0" smtClean="0">
              <a:solidFill>
                <a:srgbClr val="0070C0"/>
              </a:solidFill>
              <a:latin typeface="Times New Roman" pitchFamily="18" charset="0"/>
              <a:cs typeface="Times New Roman" pitchFamily="18" charset="0"/>
            </a:endParaRPr>
          </a:p>
          <a:p>
            <a:pPr lvl="1">
              <a:spcBef>
                <a:spcPts val="0"/>
              </a:spcBef>
            </a:pPr>
            <a:r>
              <a:rPr lang="en-US" sz="1600" dirty="0" smtClean="0">
                <a:solidFill>
                  <a:srgbClr val="0070C0"/>
                </a:solidFill>
                <a:latin typeface="Times New Roman" pitchFamily="18" charset="0"/>
                <a:cs typeface="Times New Roman" pitchFamily="18" charset="0"/>
              </a:rPr>
              <a:t>Network coding in multiple broadcast in a wireless network.</a:t>
            </a:r>
          </a:p>
          <a:p>
            <a:pPr lvl="1">
              <a:spcBef>
                <a:spcPts val="0"/>
              </a:spcBef>
            </a:pPr>
            <a:r>
              <a:rPr lang="en-US" sz="1600" dirty="0" smtClean="0">
                <a:solidFill>
                  <a:srgbClr val="0070C0"/>
                </a:solidFill>
                <a:latin typeface="Times New Roman" pitchFamily="18" charset="0"/>
                <a:cs typeface="Times New Roman" pitchFamily="18" charset="0"/>
              </a:rPr>
              <a:t>Using dominating set as relays and for inter-session coding. (combine routing and coding)</a:t>
            </a:r>
          </a:p>
          <a:p>
            <a:pPr lvl="1">
              <a:spcBef>
                <a:spcPts val="0"/>
              </a:spcBef>
            </a:pPr>
            <a:r>
              <a:rPr lang="en-US" sz="1600" dirty="0" smtClean="0">
                <a:solidFill>
                  <a:srgbClr val="0070C0"/>
                </a:solidFill>
                <a:latin typeface="Times New Roman" pitchFamily="18" charset="0"/>
                <a:cs typeface="Times New Roman" pitchFamily="18" charset="0"/>
              </a:rPr>
              <a:t>Using both dominating set and directional antennas to reduce contention.</a:t>
            </a:r>
          </a:p>
          <a:p>
            <a:pPr>
              <a:spcBef>
                <a:spcPts val="0"/>
              </a:spcBef>
            </a:pPr>
            <a:endParaRPr lang="en-US" sz="1800" dirty="0" smtClean="0">
              <a:latin typeface="Times New Roman" pitchFamily="18" charset="0"/>
              <a:cs typeface="Times New Roman" pitchFamily="18" charset="0"/>
            </a:endParaRPr>
          </a:p>
          <a:p>
            <a:pPr lvl="1">
              <a:spcBef>
                <a:spcPts val="0"/>
              </a:spcBef>
              <a:buNone/>
            </a:pPr>
            <a:endParaRPr lang="en-US" sz="1600" i="1"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fontScale="85000" lnSpcReduction="20000"/>
          </a:bodyPr>
          <a:lstStyle/>
          <a:p>
            <a:fld id="{7B87BE86-E4A9-4175-8BD1-4F0D9A91C457}" type="slidenum">
              <a:rPr lang="en-US" smtClean="0"/>
              <a:pPr/>
              <a:t>62</a:t>
            </a:fld>
            <a:endParaRPr lang="en-US"/>
          </a:p>
        </p:txBody>
      </p:sp>
      <p:pic>
        <p:nvPicPr>
          <p:cNvPr id="115719" name="Picture 7"/>
          <p:cNvPicPr>
            <a:picLocks noChangeAspect="1" noChangeArrowheads="1"/>
          </p:cNvPicPr>
          <p:nvPr/>
        </p:nvPicPr>
        <p:blipFill>
          <a:blip r:embed="rId3" cstate="print"/>
          <a:srcRect/>
          <a:stretch>
            <a:fillRect/>
          </a:stretch>
        </p:blipFill>
        <p:spPr bwMode="auto">
          <a:xfrm>
            <a:off x="5105400" y="3962400"/>
            <a:ext cx="3200400" cy="2724150"/>
          </a:xfrm>
          <a:prstGeom prst="rect">
            <a:avLst/>
          </a:prstGeom>
          <a:noFill/>
          <a:ln w="9525">
            <a:noFill/>
            <a:miter lim="800000"/>
            <a:headEnd/>
            <a:tailEnd/>
          </a:ln>
        </p:spPr>
      </p:pic>
      <p:pic>
        <p:nvPicPr>
          <p:cNvPr id="115721" name="Picture 9"/>
          <p:cNvPicPr>
            <a:picLocks noChangeAspect="1" noChangeArrowheads="1"/>
          </p:cNvPicPr>
          <p:nvPr/>
        </p:nvPicPr>
        <p:blipFill>
          <a:blip r:embed="rId4" cstate="print"/>
          <a:srcRect/>
          <a:stretch>
            <a:fillRect/>
          </a:stretch>
        </p:blipFill>
        <p:spPr bwMode="auto">
          <a:xfrm>
            <a:off x="1066800" y="3337316"/>
            <a:ext cx="3505200" cy="3463534"/>
          </a:xfrm>
          <a:prstGeom prst="rect">
            <a:avLst/>
          </a:prstGeom>
          <a:noFill/>
          <a:ln w="9525">
            <a:noFill/>
            <a:miter lim="800000"/>
            <a:headEnd/>
            <a:tailEnd/>
          </a:ln>
        </p:spPr>
      </p:pic>
    </p:spTree>
    <p:extLst>
      <p:ext uri="{BB962C8B-B14F-4D97-AF65-F5344CB8AC3E}">
        <p14:creationId xmlns:p14="http://schemas.microsoft.com/office/powerpoint/2010/main" val="2275655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Other Works</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612648" y="1676400"/>
            <a:ext cx="8153400" cy="5029200"/>
          </a:xfrm>
        </p:spPr>
        <p:txBody>
          <a:bodyPr>
            <a:normAutofit/>
          </a:bodyPr>
          <a:lstStyle/>
          <a:p>
            <a:pPr>
              <a:spcBef>
                <a:spcPts val="600"/>
              </a:spcBef>
            </a:pPr>
            <a:r>
              <a:rPr lang="en-US" sz="2000" dirty="0" smtClean="0">
                <a:latin typeface="Times New Roman" pitchFamily="18" charset="0"/>
                <a:cs typeface="Times New Roman" pitchFamily="18" charset="0"/>
              </a:rPr>
              <a:t>P. </a:t>
            </a:r>
            <a:r>
              <a:rPr lang="en-US" sz="2000" dirty="0" err="1" smtClean="0">
                <a:latin typeface="Times New Roman" pitchFamily="18" charset="0"/>
                <a:cs typeface="Times New Roman" pitchFamily="18" charset="0"/>
              </a:rPr>
              <a:t>Ostovari</a:t>
            </a:r>
            <a:r>
              <a:rPr lang="en-US" sz="2000" dirty="0" smtClean="0">
                <a:latin typeface="Times New Roman" pitchFamily="18" charset="0"/>
                <a:cs typeface="Times New Roman" pitchFamily="18" charset="0"/>
              </a:rPr>
              <a:t>, A. </a:t>
            </a:r>
            <a:r>
              <a:rPr lang="en-US" sz="2000" dirty="0" err="1" smtClean="0">
                <a:latin typeface="Times New Roman" pitchFamily="18" charset="0"/>
                <a:cs typeface="Times New Roman" pitchFamily="18" charset="0"/>
              </a:rPr>
              <a:t>Khreishah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J.Wu</a:t>
            </a:r>
            <a:r>
              <a:rPr lang="en-US" sz="2000" dirty="0" smtClean="0">
                <a:latin typeface="Times New Roman" pitchFamily="18" charset="0"/>
                <a:cs typeface="Times New Roman" pitchFamily="18" charset="0"/>
              </a:rPr>
              <a:t>, and W. –S. Yang, "Trade-off between Redundancy and Feedbacks in Wireless Network Communication," accepted to appear in</a:t>
            </a:r>
            <a:r>
              <a:rPr lang="en-US" sz="2000" i="1" dirty="0" smtClean="0">
                <a:latin typeface="Times New Roman" pitchFamily="18" charset="0"/>
                <a:cs typeface="Times New Roman" pitchFamily="18" charset="0"/>
              </a:rPr>
              <a:t> Ad-Hoc &amp; Sensor Wireless Networks</a:t>
            </a:r>
            <a:r>
              <a:rPr lang="en-US" sz="2000" dirty="0" smtClean="0">
                <a:latin typeface="Times New Roman" pitchFamily="18" charset="0"/>
                <a:cs typeface="Times New Roman" pitchFamily="18" charset="0"/>
              </a:rPr>
              <a:t>, 2013.</a:t>
            </a:r>
          </a:p>
          <a:p>
            <a:pPr lvl="1">
              <a:spcBef>
                <a:spcPts val="600"/>
              </a:spcBef>
            </a:pPr>
            <a:r>
              <a:rPr lang="en-US" sz="1800" dirty="0" smtClean="0">
                <a:solidFill>
                  <a:srgbClr val="0070C0"/>
                </a:solidFill>
                <a:latin typeface="Times New Roman" pitchFamily="18" charset="0"/>
                <a:cs typeface="Times New Roman" pitchFamily="18" charset="0"/>
              </a:rPr>
              <a:t>One-hop broadcasting using XOR coding</a:t>
            </a:r>
          </a:p>
          <a:p>
            <a:pPr lvl="1">
              <a:spcBef>
                <a:spcPts val="600"/>
              </a:spcBef>
            </a:pPr>
            <a:r>
              <a:rPr lang="en-US" sz="1800" dirty="0" smtClean="0">
                <a:solidFill>
                  <a:srgbClr val="0070C0"/>
                </a:solidFill>
                <a:latin typeface="Times New Roman" pitchFamily="18" charset="0"/>
                <a:cs typeface="Times New Roman" pitchFamily="18" charset="0"/>
              </a:rPr>
              <a:t>Minimum-cost reliable broadcast considering the cost of feedback messages</a:t>
            </a:r>
          </a:p>
          <a:p>
            <a:pPr lvl="1">
              <a:spcBef>
                <a:spcPts val="600"/>
              </a:spcBef>
            </a:pPr>
            <a:r>
              <a:rPr lang="en-US" sz="1800" dirty="0" smtClean="0">
                <a:solidFill>
                  <a:srgbClr val="0070C0"/>
                </a:solidFill>
                <a:latin typeface="Times New Roman" pitchFamily="18" charset="0"/>
                <a:cs typeface="Times New Roman" pitchFamily="18" charset="0"/>
              </a:rPr>
              <a:t>Multiple retransmissions before receiving feedback</a:t>
            </a:r>
          </a:p>
          <a:p>
            <a:pPr lvl="1">
              <a:spcBef>
                <a:spcPts val="600"/>
              </a:spcBef>
            </a:pPr>
            <a:r>
              <a:rPr lang="en-US" sz="1800" dirty="0" smtClean="0">
                <a:solidFill>
                  <a:srgbClr val="0070C0"/>
                </a:solidFill>
                <a:latin typeface="Times New Roman" pitchFamily="18" charset="0"/>
                <a:cs typeface="Times New Roman" pitchFamily="18" charset="0"/>
              </a:rPr>
              <a:t>How many retransmissions are required?</a:t>
            </a:r>
          </a:p>
          <a:p>
            <a:pPr lvl="1">
              <a:spcBef>
                <a:spcPts val="600"/>
              </a:spcBef>
            </a:pPr>
            <a:endParaRPr lang="en-US" sz="1800" dirty="0" smtClean="0">
              <a:solidFill>
                <a:srgbClr val="0070C0"/>
              </a:solidFill>
              <a:latin typeface="Times New Roman" pitchFamily="18" charset="0"/>
              <a:cs typeface="Times New Roman" pitchFamily="18" charset="0"/>
            </a:endParaRPr>
          </a:p>
          <a:p>
            <a:pPr>
              <a:spcBef>
                <a:spcPts val="600"/>
              </a:spcBef>
            </a:pPr>
            <a:endParaRPr lang="en-US" sz="2000" dirty="0" smtClean="0">
              <a:latin typeface="Times New Roman" pitchFamily="18" charset="0"/>
              <a:cs typeface="Times New Roman" pitchFamily="18" charset="0"/>
            </a:endParaRPr>
          </a:p>
          <a:p>
            <a:pPr lvl="1">
              <a:spcBef>
                <a:spcPts val="600"/>
              </a:spcBef>
              <a:buNone/>
            </a:pPr>
            <a:endParaRPr lang="en-US" sz="1600" i="1"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fontScale="85000" lnSpcReduction="20000"/>
          </a:bodyPr>
          <a:lstStyle/>
          <a:p>
            <a:fld id="{7B87BE86-E4A9-4175-8BD1-4F0D9A91C457}" type="slidenum">
              <a:rPr lang="en-US" smtClean="0"/>
              <a:pPr/>
              <a:t>63</a:t>
            </a:fld>
            <a:endParaRPr lang="en-US"/>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4419600"/>
            <a:ext cx="3102943"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25193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Other Works</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329690"/>
            <a:ext cx="8153400" cy="4876800"/>
          </a:xfrm>
        </p:spPr>
        <p:txBody>
          <a:bodyPr>
            <a:noAutofit/>
          </a:bodyPr>
          <a:lstStyle/>
          <a:p>
            <a:pPr lvl="1">
              <a:spcBef>
                <a:spcPts val="0"/>
              </a:spcBef>
            </a:pPr>
            <a:endParaRPr lang="en-US" sz="1800" dirty="0" smtClean="0">
              <a:latin typeface="Times New Roman" pitchFamily="18" charset="0"/>
              <a:cs typeface="Times New Roman" pitchFamily="18" charset="0"/>
            </a:endParaRPr>
          </a:p>
          <a:p>
            <a:pPr>
              <a:spcBef>
                <a:spcPts val="0"/>
              </a:spcBef>
            </a:pPr>
            <a:r>
              <a:rPr lang="en-US" sz="2000" dirty="0" smtClean="0">
                <a:latin typeface="Times New Roman" pitchFamily="18" charset="0"/>
                <a:cs typeface="Times New Roman" pitchFamily="18" charset="0"/>
              </a:rPr>
              <a:t>A. </a:t>
            </a:r>
            <a:r>
              <a:rPr lang="en-US" sz="2000" dirty="0" err="1" smtClean="0">
                <a:latin typeface="Times New Roman" pitchFamily="18" charset="0"/>
                <a:cs typeface="Times New Roman" pitchFamily="18" charset="0"/>
              </a:rPr>
              <a:t>Khreishah</a:t>
            </a:r>
            <a:r>
              <a:rPr lang="en-US" sz="2000" dirty="0" smtClean="0">
                <a:latin typeface="Times New Roman" pitchFamily="18" charset="0"/>
                <a:cs typeface="Times New Roman" pitchFamily="18" charset="0"/>
              </a:rPr>
              <a:t>, I. M. </a:t>
            </a:r>
            <a:r>
              <a:rPr lang="en-US" sz="2000" dirty="0" err="1" smtClean="0">
                <a:latin typeface="Times New Roman" pitchFamily="18" charset="0"/>
                <a:cs typeface="Times New Roman" pitchFamily="18" charset="0"/>
              </a:rPr>
              <a:t>Khalil</a:t>
            </a:r>
            <a:r>
              <a:rPr lang="en-US" sz="2000" dirty="0" smtClean="0">
                <a:latin typeface="Times New Roman" pitchFamily="18" charset="0"/>
                <a:cs typeface="Times New Roman" pitchFamily="18" charset="0"/>
              </a:rPr>
              <a:t>, and J. Wu, "Universal Opportunistic Routing Scheme using Network Coding," </a:t>
            </a:r>
            <a:r>
              <a:rPr lang="en-US" sz="2000" i="1" dirty="0" smtClean="0">
                <a:latin typeface="Times New Roman" pitchFamily="18" charset="0"/>
                <a:cs typeface="Times New Roman" pitchFamily="18" charset="0"/>
              </a:rPr>
              <a:t>Proc. of IEEE SECON</a:t>
            </a:r>
            <a:r>
              <a:rPr lang="en-US" sz="2000" dirty="0" smtClean="0">
                <a:latin typeface="Times New Roman" pitchFamily="18" charset="0"/>
                <a:cs typeface="Times New Roman" pitchFamily="18" charset="0"/>
              </a:rPr>
              <a:t>, 2012.</a:t>
            </a:r>
          </a:p>
          <a:p>
            <a:pPr lvl="1">
              <a:spcBef>
                <a:spcPts val="0"/>
              </a:spcBef>
            </a:pPr>
            <a:r>
              <a:rPr lang="en-US" sz="1800" dirty="0" smtClean="0">
                <a:solidFill>
                  <a:srgbClr val="0070C0"/>
                </a:solidFill>
                <a:latin typeface="Times New Roman" pitchFamily="18" charset="0"/>
                <a:cs typeface="Times New Roman" pitchFamily="18" charset="0"/>
              </a:rPr>
              <a:t>Distributed opportunistic routing algorithm</a:t>
            </a:r>
          </a:p>
          <a:p>
            <a:pPr lvl="1">
              <a:spcBef>
                <a:spcPts val="0"/>
              </a:spcBef>
            </a:pPr>
            <a:r>
              <a:rPr lang="en-US" sz="1800" dirty="0" smtClean="0">
                <a:solidFill>
                  <a:srgbClr val="0070C0"/>
                </a:solidFill>
                <a:latin typeface="Times New Roman" pitchFamily="18" charset="0"/>
                <a:cs typeface="Times New Roman" pitchFamily="18" charset="0"/>
              </a:rPr>
              <a:t>The correlation of the links through network tomography</a:t>
            </a:r>
          </a:p>
          <a:p>
            <a:pPr lvl="1">
              <a:spcBef>
                <a:spcPts val="0"/>
              </a:spcBef>
            </a:pPr>
            <a:r>
              <a:rPr lang="en-US" sz="1800" dirty="0" smtClean="0">
                <a:solidFill>
                  <a:srgbClr val="0070C0"/>
                </a:solidFill>
                <a:latin typeface="Times New Roman" pitchFamily="18" charset="0"/>
                <a:cs typeface="Times New Roman" pitchFamily="18" charset="0"/>
              </a:rPr>
              <a:t>Coded feedback (for source to determine  the type of  link failure)</a:t>
            </a:r>
          </a:p>
          <a:p>
            <a:pPr lvl="1">
              <a:spcBef>
                <a:spcPts val="0"/>
              </a:spcBef>
            </a:pPr>
            <a:r>
              <a:rPr lang="en-US" sz="1800" dirty="0" smtClean="0">
                <a:solidFill>
                  <a:srgbClr val="0070C0"/>
                </a:solidFill>
                <a:latin typeface="Times New Roman" pitchFamily="18" charset="0"/>
                <a:cs typeface="Times New Roman" pitchFamily="18" charset="0"/>
              </a:rPr>
              <a:t>Unicast (and multicast  in </a:t>
            </a:r>
            <a:r>
              <a:rPr lang="en-US" sz="1800" i="1" dirty="0" smtClean="0">
                <a:solidFill>
                  <a:srgbClr val="0070C0"/>
                </a:solidFill>
                <a:latin typeface="Times New Roman" pitchFamily="18" charset="0"/>
                <a:cs typeface="Times New Roman" pitchFamily="18" charset="0"/>
              </a:rPr>
              <a:t>ACM </a:t>
            </a:r>
            <a:r>
              <a:rPr lang="en-US" sz="1800" i="1" dirty="0" err="1" smtClean="0">
                <a:solidFill>
                  <a:srgbClr val="0070C0"/>
                </a:solidFill>
                <a:latin typeface="Times New Roman" pitchFamily="18" charset="0"/>
                <a:cs typeface="Times New Roman" pitchFamily="18" charset="0"/>
              </a:rPr>
              <a:t>MobiHoc</a:t>
            </a:r>
            <a:r>
              <a:rPr lang="en-US" sz="1800" i="1" dirty="0" smtClean="0">
                <a:solidFill>
                  <a:srgbClr val="0070C0"/>
                </a:solidFill>
                <a:latin typeface="Times New Roman" pitchFamily="18" charset="0"/>
                <a:cs typeface="Times New Roman" pitchFamily="18" charset="0"/>
              </a:rPr>
              <a:t> </a:t>
            </a:r>
            <a:r>
              <a:rPr lang="en-US" sz="1800" i="1" dirty="0" smtClean="0">
                <a:solidFill>
                  <a:srgbClr val="0070C0"/>
                </a:solidFill>
                <a:latin typeface="Times New Roman" pitchFamily="18" charset="0"/>
                <a:cs typeface="Times New Roman" pitchFamily="18" charset="0"/>
              </a:rPr>
              <a:t>2012</a:t>
            </a:r>
            <a:r>
              <a:rPr lang="en-US" sz="1800" dirty="0" smtClean="0">
                <a:solidFill>
                  <a:srgbClr val="0070C0"/>
                </a:solidFill>
                <a:latin typeface="Times New Roman" pitchFamily="18" charset="0"/>
                <a:cs typeface="Times New Roman" pitchFamily="18" charset="0"/>
              </a:rPr>
              <a:t>)</a:t>
            </a:r>
          </a:p>
        </p:txBody>
      </p:sp>
      <p:sp>
        <p:nvSpPr>
          <p:cNvPr id="4" name="Slide Number Placeholder 3"/>
          <p:cNvSpPr>
            <a:spLocks noGrp="1"/>
          </p:cNvSpPr>
          <p:nvPr>
            <p:ph type="sldNum" sz="quarter" idx="12"/>
          </p:nvPr>
        </p:nvSpPr>
        <p:spPr/>
        <p:txBody>
          <a:bodyPr>
            <a:normAutofit fontScale="85000" lnSpcReduction="20000"/>
          </a:bodyPr>
          <a:lstStyle/>
          <a:p>
            <a:fld id="{7B87BE86-E4A9-4175-8BD1-4F0D9A91C457}" type="slidenum">
              <a:rPr lang="en-US" smtClean="0"/>
              <a:pPr/>
              <a:t>64</a:t>
            </a:fld>
            <a:endParaRPr lang="en-US"/>
          </a:p>
        </p:txBody>
      </p:sp>
      <p:pic>
        <p:nvPicPr>
          <p:cNvPr id="116747" name="Picture 11"/>
          <p:cNvPicPr>
            <a:picLocks noChangeAspect="1" noChangeArrowheads="1"/>
          </p:cNvPicPr>
          <p:nvPr/>
        </p:nvPicPr>
        <p:blipFill>
          <a:blip r:embed="rId3" cstate="print"/>
          <a:srcRect/>
          <a:stretch>
            <a:fillRect/>
          </a:stretch>
        </p:blipFill>
        <p:spPr bwMode="auto">
          <a:xfrm>
            <a:off x="838200" y="3782187"/>
            <a:ext cx="1119620" cy="863537"/>
          </a:xfrm>
          <a:prstGeom prst="rect">
            <a:avLst/>
          </a:prstGeom>
          <a:noFill/>
          <a:ln w="9525">
            <a:noFill/>
            <a:miter lim="800000"/>
            <a:headEnd/>
            <a:tailEnd/>
          </a:ln>
        </p:spPr>
      </p:pic>
      <p:pic>
        <p:nvPicPr>
          <p:cNvPr id="116748" name="Picture 12"/>
          <p:cNvPicPr>
            <a:picLocks noChangeAspect="1" noChangeArrowheads="1"/>
          </p:cNvPicPr>
          <p:nvPr/>
        </p:nvPicPr>
        <p:blipFill>
          <a:blip r:embed="rId4" cstate="print"/>
          <a:srcRect/>
          <a:stretch>
            <a:fillRect/>
          </a:stretch>
        </p:blipFill>
        <p:spPr bwMode="auto">
          <a:xfrm>
            <a:off x="882650" y="4930398"/>
            <a:ext cx="1054110" cy="833760"/>
          </a:xfrm>
          <a:prstGeom prst="rect">
            <a:avLst/>
          </a:prstGeom>
          <a:noFill/>
          <a:ln w="9525">
            <a:noFill/>
            <a:miter lim="800000"/>
            <a:headEnd/>
            <a:tailEnd/>
          </a:ln>
        </p:spPr>
      </p:pic>
      <p:pic>
        <p:nvPicPr>
          <p:cNvPr id="116749" name="Picture 13"/>
          <p:cNvPicPr>
            <a:picLocks noChangeAspect="1" noChangeArrowheads="1"/>
          </p:cNvPicPr>
          <p:nvPr/>
        </p:nvPicPr>
        <p:blipFill>
          <a:blip r:embed="rId5" cstate="print"/>
          <a:srcRect/>
          <a:stretch>
            <a:fillRect/>
          </a:stretch>
        </p:blipFill>
        <p:spPr bwMode="auto">
          <a:xfrm>
            <a:off x="2286000" y="4931448"/>
            <a:ext cx="1018378" cy="815893"/>
          </a:xfrm>
          <a:prstGeom prst="rect">
            <a:avLst/>
          </a:prstGeom>
          <a:noFill/>
          <a:ln w="9525">
            <a:noFill/>
            <a:miter lim="800000"/>
            <a:headEnd/>
            <a:tailEnd/>
          </a:ln>
        </p:spPr>
      </p:pic>
      <p:pic>
        <p:nvPicPr>
          <p:cNvPr id="116750" name="Picture 14"/>
          <p:cNvPicPr>
            <a:picLocks noChangeAspect="1" noChangeArrowheads="1"/>
          </p:cNvPicPr>
          <p:nvPr/>
        </p:nvPicPr>
        <p:blipFill>
          <a:blip r:embed="rId6" cstate="print"/>
          <a:srcRect/>
          <a:stretch>
            <a:fillRect/>
          </a:stretch>
        </p:blipFill>
        <p:spPr bwMode="auto">
          <a:xfrm>
            <a:off x="2265361" y="3750752"/>
            <a:ext cx="1054110" cy="893314"/>
          </a:xfrm>
          <a:prstGeom prst="rect">
            <a:avLst/>
          </a:prstGeom>
          <a:noFill/>
          <a:ln w="9525">
            <a:noFill/>
            <a:miter lim="800000"/>
            <a:headEnd/>
            <a:tailEnd/>
          </a:ln>
        </p:spPr>
      </p:pic>
      <p:pic>
        <p:nvPicPr>
          <p:cNvPr id="116751" name="Picture 15"/>
          <p:cNvPicPr>
            <a:picLocks noChangeAspect="1" noChangeArrowheads="1"/>
          </p:cNvPicPr>
          <p:nvPr/>
        </p:nvPicPr>
        <p:blipFill>
          <a:blip r:embed="rId7" cstate="print"/>
          <a:srcRect/>
          <a:stretch>
            <a:fillRect/>
          </a:stretch>
        </p:blipFill>
        <p:spPr bwMode="auto">
          <a:xfrm>
            <a:off x="4267200" y="3767909"/>
            <a:ext cx="1077932" cy="839715"/>
          </a:xfrm>
          <a:prstGeom prst="rect">
            <a:avLst/>
          </a:prstGeom>
          <a:noFill/>
          <a:ln w="9525">
            <a:noFill/>
            <a:miter lim="800000"/>
            <a:headEnd/>
            <a:tailEnd/>
          </a:ln>
        </p:spPr>
      </p:pic>
      <p:pic>
        <p:nvPicPr>
          <p:cNvPr id="116752" name="Picture 16"/>
          <p:cNvPicPr>
            <a:picLocks noChangeAspect="1" noChangeArrowheads="1"/>
          </p:cNvPicPr>
          <p:nvPr/>
        </p:nvPicPr>
        <p:blipFill>
          <a:blip r:embed="rId8" cstate="print"/>
          <a:srcRect/>
          <a:stretch>
            <a:fillRect/>
          </a:stretch>
        </p:blipFill>
        <p:spPr bwMode="auto">
          <a:xfrm>
            <a:off x="4324348" y="4892040"/>
            <a:ext cx="1036244" cy="887358"/>
          </a:xfrm>
          <a:prstGeom prst="rect">
            <a:avLst/>
          </a:prstGeom>
          <a:noFill/>
          <a:ln w="9525">
            <a:noFill/>
            <a:miter lim="800000"/>
            <a:headEnd/>
            <a:tailEnd/>
          </a:ln>
        </p:spPr>
      </p:pic>
      <p:pic>
        <p:nvPicPr>
          <p:cNvPr id="116753" name="Picture 17"/>
          <p:cNvPicPr>
            <a:picLocks noChangeAspect="1" noChangeArrowheads="1"/>
          </p:cNvPicPr>
          <p:nvPr/>
        </p:nvPicPr>
        <p:blipFill>
          <a:blip r:embed="rId9" cstate="print"/>
          <a:srcRect/>
          <a:stretch>
            <a:fillRect/>
          </a:stretch>
        </p:blipFill>
        <p:spPr bwMode="auto">
          <a:xfrm>
            <a:off x="6902835" y="4924299"/>
            <a:ext cx="1083888" cy="827805"/>
          </a:xfrm>
          <a:prstGeom prst="rect">
            <a:avLst/>
          </a:prstGeom>
          <a:noFill/>
          <a:ln w="9525">
            <a:noFill/>
            <a:miter lim="800000"/>
            <a:headEnd/>
            <a:tailEnd/>
          </a:ln>
        </p:spPr>
      </p:pic>
      <p:pic>
        <p:nvPicPr>
          <p:cNvPr id="116754" name="Picture 18"/>
          <p:cNvPicPr>
            <a:picLocks noChangeAspect="1" noChangeArrowheads="1"/>
          </p:cNvPicPr>
          <p:nvPr/>
        </p:nvPicPr>
        <p:blipFill>
          <a:blip r:embed="rId10" cstate="print"/>
          <a:srcRect/>
          <a:stretch>
            <a:fillRect/>
          </a:stretch>
        </p:blipFill>
        <p:spPr bwMode="auto">
          <a:xfrm>
            <a:off x="6910820" y="3784664"/>
            <a:ext cx="1048155" cy="863536"/>
          </a:xfrm>
          <a:prstGeom prst="rect">
            <a:avLst/>
          </a:prstGeom>
          <a:noFill/>
          <a:ln w="9525">
            <a:noFill/>
            <a:miter lim="800000"/>
            <a:headEnd/>
            <a:tailEnd/>
          </a:ln>
        </p:spPr>
      </p:pic>
      <p:sp>
        <p:nvSpPr>
          <p:cNvPr id="24" name="TextBox 23"/>
          <p:cNvSpPr txBox="1"/>
          <p:nvPr/>
        </p:nvSpPr>
        <p:spPr>
          <a:xfrm>
            <a:off x="1424420" y="5992758"/>
            <a:ext cx="2209800"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Independent</a:t>
            </a:r>
            <a:endParaRPr lang="en-US" sz="2000" dirty="0">
              <a:latin typeface="Times New Roman" pitchFamily="18" charset="0"/>
              <a:cs typeface="Times New Roman" pitchFamily="18" charset="0"/>
            </a:endParaRPr>
          </a:p>
        </p:txBody>
      </p:sp>
      <p:sp>
        <p:nvSpPr>
          <p:cNvPr id="25" name="TextBox 24"/>
          <p:cNvSpPr txBox="1"/>
          <p:nvPr/>
        </p:nvSpPr>
        <p:spPr>
          <a:xfrm>
            <a:off x="4267200" y="5992758"/>
            <a:ext cx="1295400"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Correlated</a:t>
            </a:r>
            <a:endParaRPr lang="en-US" sz="2000" dirty="0">
              <a:latin typeface="Times New Roman" pitchFamily="18" charset="0"/>
              <a:cs typeface="Times New Roman" pitchFamily="18" charset="0"/>
            </a:endParaRPr>
          </a:p>
        </p:txBody>
      </p:sp>
      <p:sp>
        <p:nvSpPr>
          <p:cNvPr id="26" name="TextBox 25"/>
          <p:cNvSpPr txBox="1"/>
          <p:nvPr/>
        </p:nvSpPr>
        <p:spPr>
          <a:xfrm>
            <a:off x="6324600" y="6009150"/>
            <a:ext cx="2514600"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Negatively correlated</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7704772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Other Works</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473200"/>
            <a:ext cx="8153400" cy="4876800"/>
          </a:xfrm>
        </p:spPr>
        <p:txBody>
          <a:bodyPr>
            <a:noAutofit/>
          </a:bodyPr>
          <a:lstStyle/>
          <a:p>
            <a:pPr lvl="1">
              <a:spcBef>
                <a:spcPts val="0"/>
              </a:spcBef>
            </a:pPr>
            <a:endParaRPr lang="en-US" sz="1800" dirty="0" smtClean="0">
              <a:latin typeface="Times New Roman" pitchFamily="18" charset="0"/>
              <a:cs typeface="Times New Roman" pitchFamily="18" charset="0"/>
            </a:endParaRPr>
          </a:p>
          <a:p>
            <a:pPr>
              <a:spcBef>
                <a:spcPts val="0"/>
              </a:spcBef>
            </a:pPr>
            <a:r>
              <a:rPr lang="en-US" sz="2000" dirty="0" smtClean="0">
                <a:latin typeface="Times New Roman" pitchFamily="18" charset="0"/>
                <a:cs typeface="Times New Roman" pitchFamily="18" charset="0"/>
              </a:rPr>
              <a:t>P. </a:t>
            </a:r>
            <a:r>
              <a:rPr lang="en-US" sz="2000" dirty="0" err="1" smtClean="0">
                <a:latin typeface="Times New Roman" pitchFamily="18" charset="0"/>
                <a:cs typeface="Times New Roman" pitchFamily="18" charset="0"/>
              </a:rPr>
              <a:t>Ostovari</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J. </a:t>
            </a:r>
            <a:r>
              <a:rPr lang="en-US" sz="2000" dirty="0">
                <a:latin typeface="Times New Roman" pitchFamily="18" charset="0"/>
                <a:cs typeface="Times New Roman" pitchFamily="18" charset="0"/>
              </a:rPr>
              <a:t>Wu, and </a:t>
            </a:r>
            <a:r>
              <a:rPr lang="en-US" sz="2000" dirty="0" smtClean="0">
                <a:latin typeface="Times New Roman" pitchFamily="18" charset="0"/>
                <a:cs typeface="Times New Roman" pitchFamily="18" charset="0"/>
              </a:rPr>
              <a:t>A. </a:t>
            </a:r>
            <a:r>
              <a:rPr lang="en-US" sz="2000" dirty="0" err="1">
                <a:latin typeface="Times New Roman" pitchFamily="18" charset="0"/>
                <a:cs typeface="Times New Roman" pitchFamily="18" charset="0"/>
              </a:rPr>
              <a:t>Khreishah</a:t>
            </a:r>
            <a:r>
              <a:rPr lang="en-US" sz="2000" dirty="0">
                <a:latin typeface="Times New Roman" pitchFamily="18" charset="0"/>
                <a:cs typeface="Times New Roman" pitchFamily="18" charset="0"/>
              </a:rPr>
              <a:t>, " </a:t>
            </a:r>
            <a:r>
              <a:rPr lang="en-US" sz="2000" dirty="0" smtClean="0">
                <a:latin typeface="Times New Roman" pitchFamily="18" charset="0"/>
                <a:cs typeface="Times New Roman" pitchFamily="18" charset="0"/>
              </a:rPr>
              <a:t>Network </a:t>
            </a:r>
            <a:r>
              <a:rPr lang="en-US" sz="2000" dirty="0">
                <a:latin typeface="Times New Roman" pitchFamily="18" charset="0"/>
                <a:cs typeface="Times New Roman" pitchFamily="18" charset="0"/>
              </a:rPr>
              <a:t>Coding Techniques for Wireless and Sensor Networks</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accepted to appear in </a:t>
            </a:r>
            <a:r>
              <a:rPr lang="en-US" sz="2000" i="1" dirty="0">
                <a:latin typeface="Times New Roman" pitchFamily="18" charset="0"/>
                <a:cs typeface="Times New Roman" pitchFamily="18" charset="0"/>
              </a:rPr>
              <a:t>The Art of Wireless Sensor </a:t>
            </a:r>
            <a:r>
              <a:rPr lang="en-US" sz="2000" i="1" dirty="0" smtClean="0">
                <a:latin typeface="Times New Roman" pitchFamily="18" charset="0"/>
                <a:cs typeface="Times New Roman" pitchFamily="18" charset="0"/>
              </a:rPr>
              <a:t>Networks</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H. M. </a:t>
            </a:r>
            <a:r>
              <a:rPr lang="en-US" sz="2000" dirty="0" err="1">
                <a:latin typeface="Times New Roman" pitchFamily="18" charset="0"/>
                <a:cs typeface="Times New Roman" pitchFamily="18" charset="0"/>
              </a:rPr>
              <a:t>Ammari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ed</a:t>
            </a:r>
            <a:r>
              <a:rPr lang="en-US" sz="2000" dirty="0">
                <a:latin typeface="Times New Roman" pitchFamily="18" charset="0"/>
                <a:cs typeface="Times New Roman" pitchFamily="18" charset="0"/>
              </a:rPr>
              <a:t>), Springer</a:t>
            </a:r>
            <a:r>
              <a:rPr lang="en-US" sz="2000" dirty="0" smtClean="0">
                <a:latin typeface="Times New Roman" pitchFamily="18" charset="0"/>
                <a:cs typeface="Times New Roman" pitchFamily="18" charset="0"/>
              </a:rPr>
              <a:t>.</a:t>
            </a:r>
          </a:p>
          <a:p>
            <a:pPr lvl="1">
              <a:spcBef>
                <a:spcPts val="0"/>
              </a:spcBef>
            </a:pPr>
            <a:r>
              <a:rPr lang="en-US" sz="1800" dirty="0" err="1" smtClean="0">
                <a:solidFill>
                  <a:srgbClr val="0070C0"/>
                </a:solidFill>
                <a:latin typeface="Times New Roman" pitchFamily="18" charset="0"/>
                <a:cs typeface="Times New Roman" pitchFamily="18" charset="0"/>
              </a:rPr>
              <a:t>Unicast</a:t>
            </a:r>
            <a:endParaRPr lang="en-US" sz="1800" dirty="0" smtClean="0">
              <a:solidFill>
                <a:srgbClr val="0070C0"/>
              </a:solidFill>
              <a:latin typeface="Times New Roman" pitchFamily="18" charset="0"/>
              <a:cs typeface="Times New Roman" pitchFamily="18" charset="0"/>
            </a:endParaRPr>
          </a:p>
          <a:p>
            <a:pPr lvl="1">
              <a:spcBef>
                <a:spcPts val="0"/>
              </a:spcBef>
            </a:pPr>
            <a:r>
              <a:rPr lang="en-US" sz="1800" dirty="0" smtClean="0">
                <a:solidFill>
                  <a:srgbClr val="0070C0"/>
                </a:solidFill>
                <a:latin typeface="Times New Roman" pitchFamily="18" charset="0"/>
                <a:cs typeface="Times New Roman" pitchFamily="18" charset="0"/>
              </a:rPr>
              <a:t>Multicast</a:t>
            </a:r>
          </a:p>
          <a:p>
            <a:pPr lvl="1">
              <a:spcBef>
                <a:spcPts val="0"/>
              </a:spcBef>
            </a:pPr>
            <a:r>
              <a:rPr lang="en-US" sz="1800" dirty="0" smtClean="0">
                <a:solidFill>
                  <a:srgbClr val="0070C0"/>
                </a:solidFill>
                <a:latin typeface="Times New Roman" pitchFamily="18" charset="0"/>
                <a:cs typeface="Times New Roman" pitchFamily="18" charset="0"/>
              </a:rPr>
              <a:t>Broadcast</a:t>
            </a:r>
          </a:p>
        </p:txBody>
      </p:sp>
      <p:sp>
        <p:nvSpPr>
          <p:cNvPr id="4" name="Slide Number Placeholder 3"/>
          <p:cNvSpPr>
            <a:spLocks noGrp="1"/>
          </p:cNvSpPr>
          <p:nvPr>
            <p:ph type="sldNum" sz="quarter" idx="12"/>
          </p:nvPr>
        </p:nvSpPr>
        <p:spPr/>
        <p:txBody>
          <a:bodyPr>
            <a:normAutofit fontScale="85000" lnSpcReduction="20000"/>
          </a:bodyPr>
          <a:lstStyle/>
          <a:p>
            <a:fld id="{7B87BE86-E4A9-4175-8BD1-4F0D9A91C457}" type="slidenum">
              <a:rPr lang="en-US" smtClean="0"/>
              <a:pPr/>
              <a:t>65</a:t>
            </a:fld>
            <a:endParaRPr lang="en-US"/>
          </a:p>
        </p:txBody>
      </p:sp>
      <p:pic>
        <p:nvPicPr>
          <p:cNvPr id="276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3657600"/>
            <a:ext cx="3729990" cy="237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3657600"/>
            <a:ext cx="2870835"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69833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Acknowledgment</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609600" y="1752600"/>
            <a:ext cx="7924800" cy="4800600"/>
          </a:xfrm>
        </p:spPr>
        <p:txBody>
          <a:bodyPr>
            <a:noAutofit/>
          </a:bodyPr>
          <a:lstStyle/>
          <a:p>
            <a:pPr>
              <a:spcBef>
                <a:spcPts val="0"/>
              </a:spcBef>
            </a:pPr>
            <a:r>
              <a:rPr lang="en-US" sz="2600" dirty="0" err="1" smtClean="0">
                <a:latin typeface="Times New Roman" pitchFamily="18" charset="0"/>
                <a:cs typeface="Times New Roman" pitchFamily="18" charset="0"/>
              </a:rPr>
              <a:t>Shuhui</a:t>
            </a:r>
            <a:r>
              <a:rPr lang="en-US" sz="2600" dirty="0" smtClean="0">
                <a:latin typeface="Times New Roman" pitchFamily="18" charset="0"/>
                <a:cs typeface="Times New Roman" pitchFamily="18" charset="0"/>
              </a:rPr>
              <a:t> Yang</a:t>
            </a:r>
          </a:p>
          <a:p>
            <a:pPr lvl="1">
              <a:spcBef>
                <a:spcPts val="0"/>
              </a:spcBef>
            </a:pPr>
            <a:r>
              <a:rPr lang="en-US" sz="2100" dirty="0" smtClean="0">
                <a:latin typeface="Times New Roman" pitchFamily="18" charset="0"/>
                <a:cs typeface="Times New Roman" pitchFamily="18" charset="0"/>
              </a:rPr>
              <a:t>Purdue University Calumet</a:t>
            </a:r>
          </a:p>
          <a:p>
            <a:pPr lvl="1">
              <a:spcBef>
                <a:spcPts val="0"/>
              </a:spcBef>
            </a:pPr>
            <a:endParaRPr lang="en-US" sz="2100" dirty="0" smtClean="0">
              <a:latin typeface="Times New Roman" pitchFamily="18" charset="0"/>
              <a:cs typeface="Times New Roman" pitchFamily="18" charset="0"/>
            </a:endParaRPr>
          </a:p>
          <a:p>
            <a:pPr>
              <a:spcBef>
                <a:spcPts val="600"/>
              </a:spcBef>
            </a:pPr>
            <a:r>
              <a:rPr lang="en-US" sz="2600" dirty="0" err="1" smtClean="0">
                <a:latin typeface="Times New Roman" pitchFamily="18" charset="0"/>
                <a:cs typeface="Times New Roman" pitchFamily="18" charset="0"/>
              </a:rPr>
              <a:t>Abdallah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Khreishah</a:t>
            </a:r>
            <a:endParaRPr lang="en-US" sz="2600" dirty="0" smtClean="0">
              <a:latin typeface="Times New Roman" pitchFamily="18" charset="0"/>
              <a:cs typeface="Times New Roman" pitchFamily="18" charset="0"/>
            </a:endParaRPr>
          </a:p>
          <a:p>
            <a:pPr lvl="1">
              <a:spcBef>
                <a:spcPts val="0"/>
              </a:spcBef>
            </a:pPr>
            <a:r>
              <a:rPr lang="en-US" sz="2100" dirty="0" smtClean="0">
                <a:latin typeface="Times New Roman" pitchFamily="18" charset="0"/>
                <a:cs typeface="Times New Roman" pitchFamily="18" charset="0"/>
              </a:rPr>
              <a:t>New Jersey Institute of Technology</a:t>
            </a:r>
          </a:p>
          <a:p>
            <a:pPr lvl="1">
              <a:spcBef>
                <a:spcPts val="0"/>
              </a:spcBef>
            </a:pPr>
            <a:endParaRPr lang="en-US" sz="2100" dirty="0" smtClean="0">
              <a:latin typeface="Times New Roman" pitchFamily="18" charset="0"/>
              <a:cs typeface="Times New Roman" pitchFamily="18" charset="0"/>
            </a:endParaRPr>
          </a:p>
          <a:p>
            <a:pPr>
              <a:spcBef>
                <a:spcPts val="600"/>
              </a:spcBef>
            </a:pPr>
            <a:r>
              <a:rPr lang="en-US" sz="2600" dirty="0" err="1" smtClean="0">
                <a:latin typeface="Times New Roman" pitchFamily="18" charset="0"/>
                <a:cs typeface="Times New Roman" pitchFamily="18" charset="0"/>
              </a:rPr>
              <a:t>Pouya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Ostovari</a:t>
            </a:r>
            <a:r>
              <a:rPr lang="en-US" sz="2600" dirty="0" smtClean="0">
                <a:latin typeface="Times New Roman" pitchFamily="18" charset="0"/>
                <a:cs typeface="Times New Roman" pitchFamily="18" charset="0"/>
              </a:rPr>
              <a:t> </a:t>
            </a:r>
            <a:endParaRPr lang="en-US" sz="2600" dirty="0" smtClean="0">
              <a:latin typeface="Times New Roman" pitchFamily="18" charset="0"/>
              <a:cs typeface="Times New Roman" pitchFamily="18" charset="0"/>
            </a:endParaRPr>
          </a:p>
          <a:p>
            <a:pPr lvl="1">
              <a:spcBef>
                <a:spcPts val="0"/>
              </a:spcBef>
            </a:pPr>
            <a:r>
              <a:rPr lang="en-US" sz="2100" dirty="0">
                <a:latin typeface="Times New Roman" pitchFamily="18" charset="0"/>
                <a:cs typeface="Times New Roman" pitchFamily="18" charset="0"/>
              </a:rPr>
              <a:t>Temple University</a:t>
            </a:r>
          </a:p>
          <a:p>
            <a:pPr marL="365760" lvl="1" indent="0">
              <a:spcBef>
                <a:spcPts val="600"/>
              </a:spcBef>
              <a:buNone/>
            </a:pPr>
            <a:endParaRPr lang="en-US" sz="2100" dirty="0" smtClean="0">
              <a:latin typeface="Times New Roman" pitchFamily="18" charset="0"/>
              <a:cs typeface="Times New Roman" pitchFamily="18" charset="0"/>
            </a:endParaRPr>
          </a:p>
          <a:p>
            <a:pPr>
              <a:spcBef>
                <a:spcPts val="0"/>
              </a:spcBef>
              <a:buNone/>
            </a:pPr>
            <a:r>
              <a:rPr lang="en-US" sz="2600" dirty="0" smtClean="0">
                <a:latin typeface="Times New Roman" pitchFamily="18" charset="0"/>
                <a:cs typeface="Times New Roman" pitchFamily="18" charset="0"/>
              </a:rPr>
              <a:t>    </a:t>
            </a:r>
            <a:r>
              <a:rPr lang="en-US" sz="2000" dirty="0" smtClean="0">
                <a:solidFill>
                  <a:schemeClr val="bg1">
                    <a:lumMod val="50000"/>
                  </a:schemeClr>
                </a:solidFill>
                <a:latin typeface="Times New Roman" pitchFamily="18" charset="0"/>
                <a:cs typeface="Times New Roman" pitchFamily="18" charset="0"/>
              </a:rPr>
              <a:t>CCSS: An Architecture for Joint Integration of Inter and </a:t>
            </a:r>
            <a:r>
              <a:rPr lang="en-US" sz="2000" dirty="0" err="1" smtClean="0">
                <a:solidFill>
                  <a:schemeClr val="bg1">
                    <a:lumMod val="50000"/>
                  </a:schemeClr>
                </a:solidFill>
                <a:latin typeface="Times New Roman" pitchFamily="18" charset="0"/>
                <a:cs typeface="Times New Roman" pitchFamily="18" charset="0"/>
              </a:rPr>
              <a:t>Intrasession</a:t>
            </a:r>
            <a:r>
              <a:rPr lang="en-US" sz="2000" dirty="0" smtClean="0">
                <a:solidFill>
                  <a:schemeClr val="bg1">
                    <a:lumMod val="50000"/>
                  </a:schemeClr>
                </a:solidFill>
                <a:latin typeface="Times New Roman" pitchFamily="18" charset="0"/>
                <a:cs typeface="Times New Roman" pitchFamily="18" charset="0"/>
              </a:rPr>
              <a:t> Network Coding in </a:t>
            </a:r>
            <a:r>
              <a:rPr lang="en-US" sz="2000" dirty="0" err="1" smtClean="0">
                <a:solidFill>
                  <a:schemeClr val="bg1">
                    <a:lumMod val="50000"/>
                  </a:schemeClr>
                </a:solidFill>
                <a:latin typeface="Times New Roman" pitchFamily="18" charset="0"/>
                <a:cs typeface="Times New Roman" pitchFamily="18" charset="0"/>
              </a:rPr>
              <a:t>Lossy</a:t>
            </a:r>
            <a:r>
              <a:rPr lang="en-US" sz="2000" dirty="0" smtClean="0">
                <a:solidFill>
                  <a:schemeClr val="bg1">
                    <a:lumMod val="50000"/>
                  </a:schemeClr>
                </a:solidFill>
                <a:latin typeface="Times New Roman" pitchFamily="18" charset="0"/>
                <a:cs typeface="Times New Roman" pitchFamily="18" charset="0"/>
              </a:rPr>
              <a:t> </a:t>
            </a:r>
            <a:r>
              <a:rPr lang="en-US" sz="2000" dirty="0" err="1" smtClean="0">
                <a:solidFill>
                  <a:schemeClr val="bg1">
                    <a:lumMod val="50000"/>
                  </a:schemeClr>
                </a:solidFill>
                <a:latin typeface="Times New Roman" pitchFamily="18" charset="0"/>
                <a:cs typeface="Times New Roman" pitchFamily="18" charset="0"/>
              </a:rPr>
              <a:t>Multihop</a:t>
            </a:r>
            <a:r>
              <a:rPr lang="en-US" sz="2000" dirty="0" smtClean="0">
                <a:solidFill>
                  <a:schemeClr val="bg1">
                    <a:lumMod val="50000"/>
                  </a:schemeClr>
                </a:solidFill>
                <a:latin typeface="Times New Roman" pitchFamily="18" charset="0"/>
                <a:cs typeface="Times New Roman" pitchFamily="18" charset="0"/>
              </a:rPr>
              <a:t> Wireless Networks</a:t>
            </a:r>
          </a:p>
        </p:txBody>
      </p:sp>
      <p:sp>
        <p:nvSpPr>
          <p:cNvPr id="4" name="Slide Number Placeholder 3"/>
          <p:cNvSpPr>
            <a:spLocks noGrp="1"/>
          </p:cNvSpPr>
          <p:nvPr>
            <p:ph type="sldNum" sz="quarter" idx="12"/>
          </p:nvPr>
        </p:nvSpPr>
        <p:spPr>
          <a:xfrm>
            <a:off x="-76200" y="1272222"/>
            <a:ext cx="533400" cy="244476"/>
          </a:xfrm>
        </p:spPr>
        <p:txBody>
          <a:bodyPr>
            <a:normAutofit fontScale="85000" lnSpcReduction="20000"/>
          </a:bodyPr>
          <a:lstStyle/>
          <a:p>
            <a:fld id="{7B87BE86-E4A9-4175-8BD1-4F0D9A91C457}" type="slidenum">
              <a:rPr lang="en-US" smtClean="0"/>
              <a:pPr/>
              <a:t>66</a:t>
            </a:fld>
            <a:endParaRPr lang="en-US"/>
          </a:p>
        </p:txBody>
      </p:sp>
      <p:pic>
        <p:nvPicPr>
          <p:cNvPr id="117762" name="Picture 2" descr="C:\Users\pouya\Dropbox\University\presentation-resilient week\NSF_Logo.png"/>
          <p:cNvPicPr>
            <a:picLocks noChangeAspect="1" noChangeArrowheads="1"/>
          </p:cNvPicPr>
          <p:nvPr/>
        </p:nvPicPr>
        <p:blipFill>
          <a:blip r:embed="rId3" cstate="print"/>
          <a:srcRect/>
          <a:stretch>
            <a:fillRect/>
          </a:stretch>
        </p:blipFill>
        <p:spPr bwMode="auto">
          <a:xfrm>
            <a:off x="6400800" y="2133600"/>
            <a:ext cx="1219200" cy="1219200"/>
          </a:xfrm>
          <a:prstGeom prst="rect">
            <a:avLst/>
          </a:prstGeom>
          <a:noFill/>
        </p:spPr>
      </p:pic>
    </p:spTree>
    <p:extLst>
      <p:ext uri="{BB962C8B-B14F-4D97-AF65-F5344CB8AC3E}">
        <p14:creationId xmlns:p14="http://schemas.microsoft.com/office/powerpoint/2010/main" val="846983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latin typeface="Times New Roman" pitchFamily="18" charset="0"/>
                <a:cs typeface="Times New Roman" pitchFamily="18" charset="0"/>
              </a:rPr>
              <a:t>Network Coding Classification</a:t>
            </a:r>
            <a:endParaRPr lang="en-US" dirty="0">
              <a:latin typeface="Times New Roman" pitchFamily="18" charset="0"/>
              <a:cs typeface="Times New Roman" pitchFamily="18" charset="0"/>
            </a:endParaRPr>
          </a:p>
        </p:txBody>
      </p:sp>
      <p:sp>
        <p:nvSpPr>
          <p:cNvPr id="10" name="Content Placeholder 2"/>
          <p:cNvSpPr>
            <a:spLocks noGrp="1"/>
          </p:cNvSpPr>
          <p:nvPr>
            <p:ph sz="quarter" idx="1"/>
          </p:nvPr>
        </p:nvSpPr>
        <p:spPr>
          <a:xfrm>
            <a:off x="533400" y="1905000"/>
            <a:ext cx="4953000" cy="4495800"/>
          </a:xfrm>
        </p:spPr>
        <p:txBody>
          <a:bodyPr>
            <a:normAutofit/>
          </a:bodyPr>
          <a:lstStyle/>
          <a:p>
            <a:pPr>
              <a:spcBef>
                <a:spcPts val="1200"/>
              </a:spcBef>
            </a:pPr>
            <a:r>
              <a:rPr lang="en-US" sz="2800" dirty="0" smtClean="0">
                <a:latin typeface="Times New Roman" pitchFamily="18" charset="0"/>
                <a:cs typeface="Times New Roman" pitchFamily="18" charset="0"/>
              </a:rPr>
              <a:t>Local</a:t>
            </a:r>
          </a:p>
          <a:p>
            <a:pPr lvl="1">
              <a:spcBef>
                <a:spcPts val="1200"/>
              </a:spcBef>
            </a:pPr>
            <a:r>
              <a:rPr lang="en-US" sz="2400" dirty="0" smtClean="0">
                <a:latin typeface="Times New Roman" pitchFamily="18" charset="0"/>
                <a:cs typeface="Times New Roman" pitchFamily="18" charset="0"/>
              </a:rPr>
              <a:t>Hop-by-hop decoding</a:t>
            </a:r>
          </a:p>
          <a:p>
            <a:pPr lvl="1">
              <a:spcBef>
                <a:spcPts val="1200"/>
              </a:spcBef>
            </a:pPr>
            <a:r>
              <a:rPr lang="en-US" sz="2400" dirty="0" smtClean="0">
                <a:latin typeface="Times New Roman" pitchFamily="18" charset="0"/>
                <a:cs typeface="Times New Roman" pitchFamily="18" charset="0"/>
              </a:rPr>
              <a:t>XOR operation</a:t>
            </a:r>
          </a:p>
          <a:p>
            <a:pPr>
              <a:spcBef>
                <a:spcPts val="1200"/>
              </a:spcBef>
            </a:pPr>
            <a:endParaRPr lang="en-US" sz="2800" dirty="0" smtClean="0">
              <a:latin typeface="Times New Roman" pitchFamily="18" charset="0"/>
              <a:cs typeface="Times New Roman" pitchFamily="18" charset="0"/>
            </a:endParaRPr>
          </a:p>
          <a:p>
            <a:pPr>
              <a:spcBef>
                <a:spcPts val="1200"/>
              </a:spcBef>
            </a:pPr>
            <a:r>
              <a:rPr lang="en-US" sz="2800" dirty="0" smtClean="0">
                <a:latin typeface="Times New Roman" pitchFamily="18" charset="0"/>
                <a:cs typeface="Times New Roman" pitchFamily="18" charset="0"/>
              </a:rPr>
              <a:t>Global</a:t>
            </a:r>
          </a:p>
          <a:p>
            <a:pPr lvl="1">
              <a:spcBef>
                <a:spcPts val="1200"/>
              </a:spcBef>
            </a:pPr>
            <a:r>
              <a:rPr lang="en-US" sz="2400" dirty="0" smtClean="0">
                <a:latin typeface="Times New Roman" pitchFamily="18" charset="0"/>
                <a:cs typeface="Times New Roman" pitchFamily="18" charset="0"/>
              </a:rPr>
              <a:t>Decoding at the destination </a:t>
            </a:r>
          </a:p>
          <a:p>
            <a:pPr lvl="1">
              <a:spcBef>
                <a:spcPts val="1200"/>
              </a:spcBef>
            </a:pPr>
            <a:r>
              <a:rPr lang="en-US" sz="2400" dirty="0" smtClean="0">
                <a:latin typeface="Times New Roman" pitchFamily="18" charset="0"/>
                <a:cs typeface="Times New Roman" pitchFamily="18" charset="0"/>
              </a:rPr>
              <a:t>Linear network coding</a:t>
            </a:r>
          </a:p>
          <a:p>
            <a:pPr lvl="1">
              <a:spcBef>
                <a:spcPts val="1200"/>
              </a:spcBef>
              <a:buNone/>
            </a:pPr>
            <a:r>
              <a:rPr lang="en-US" sz="2400" dirty="0" smtClean="0">
                <a:latin typeface="Times New Roman" pitchFamily="18" charset="0"/>
                <a:cs typeface="Times New Roman" pitchFamily="18" charset="0"/>
              </a:rPr>
              <a:t>    (on a finite field)</a:t>
            </a:r>
          </a:p>
          <a:p>
            <a:pPr lvl="1">
              <a:spcBef>
                <a:spcPts val="1200"/>
              </a:spcBef>
            </a:pPr>
            <a:endParaRPr lang="en-US" sz="3600" dirty="0" smtClean="0">
              <a:latin typeface="Times New Roman" pitchFamily="18" charset="0"/>
              <a:cs typeface="Times New Roman" pitchFamily="18" charset="0"/>
            </a:endParaRPr>
          </a:p>
          <a:p>
            <a:pPr>
              <a:spcBef>
                <a:spcPts val="1200"/>
              </a:spcBef>
            </a:pPr>
            <a:endParaRPr lang="en-US" sz="3600" dirty="0"/>
          </a:p>
        </p:txBody>
      </p:sp>
      <p:sp>
        <p:nvSpPr>
          <p:cNvPr id="4" name="Slide Number Placeholder 3"/>
          <p:cNvSpPr>
            <a:spLocks noGrp="1"/>
          </p:cNvSpPr>
          <p:nvPr>
            <p:ph type="sldNum" sz="quarter" idx="12"/>
          </p:nvPr>
        </p:nvSpPr>
        <p:spPr>
          <a:xfrm>
            <a:off x="0" y="1272222"/>
            <a:ext cx="533400" cy="244476"/>
          </a:xfrm>
        </p:spPr>
        <p:txBody>
          <a:bodyPr>
            <a:normAutofit fontScale="85000" lnSpcReduction="20000"/>
          </a:bodyPr>
          <a:lstStyle/>
          <a:p>
            <a:fld id="{7B87BE86-E4A9-4175-8BD1-4F0D9A91C457}" type="slidenum">
              <a:rPr lang="en-US" smtClean="0"/>
              <a:pPr/>
              <a:t>7</a:t>
            </a:fld>
            <a:endParaRPr lang="en-US" dirty="0"/>
          </a:p>
        </p:txBody>
      </p:sp>
      <p:pic>
        <p:nvPicPr>
          <p:cNvPr id="63490" name="Picture 2"/>
          <p:cNvPicPr>
            <a:picLocks noChangeAspect="1" noChangeArrowheads="1"/>
          </p:cNvPicPr>
          <p:nvPr/>
        </p:nvPicPr>
        <p:blipFill>
          <a:blip r:embed="rId3" cstate="print"/>
          <a:srcRect/>
          <a:stretch>
            <a:fillRect/>
          </a:stretch>
        </p:blipFill>
        <p:spPr bwMode="auto">
          <a:xfrm>
            <a:off x="5764530" y="1796310"/>
            <a:ext cx="2057400" cy="2297220"/>
          </a:xfrm>
          <a:prstGeom prst="rect">
            <a:avLst/>
          </a:prstGeom>
          <a:noFill/>
          <a:ln w="9525">
            <a:noFill/>
            <a:miter lim="800000"/>
            <a:headEnd/>
            <a:tailEnd/>
          </a:ln>
        </p:spPr>
      </p:pic>
      <p:sp>
        <p:nvSpPr>
          <p:cNvPr id="8" name="TextBox 7"/>
          <p:cNvSpPr txBox="1"/>
          <p:nvPr/>
        </p:nvSpPr>
        <p:spPr>
          <a:xfrm>
            <a:off x="4634230" y="3299936"/>
            <a:ext cx="11430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Decoding</a:t>
            </a:r>
            <a:endParaRPr lang="en-US" dirty="0">
              <a:latin typeface="Times New Roman" pitchFamily="18" charset="0"/>
              <a:cs typeface="Times New Roman" pitchFamily="18" charset="0"/>
            </a:endParaRPr>
          </a:p>
        </p:txBody>
      </p:sp>
      <p:sp>
        <p:nvSpPr>
          <p:cNvPr id="11" name="TextBox 10"/>
          <p:cNvSpPr txBox="1"/>
          <p:nvPr/>
        </p:nvSpPr>
        <p:spPr>
          <a:xfrm>
            <a:off x="7672768" y="3288268"/>
            <a:ext cx="11430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Decoding</a:t>
            </a:r>
            <a:endParaRPr lang="en-US" dirty="0">
              <a:latin typeface="Times New Roman" pitchFamily="18" charset="0"/>
              <a:cs typeface="Times New Roman" pitchFamily="18" charset="0"/>
            </a:endParaRPr>
          </a:p>
        </p:txBody>
      </p:sp>
      <p:sp>
        <p:nvSpPr>
          <p:cNvPr id="12" name="TextBox 11"/>
          <p:cNvSpPr txBox="1"/>
          <p:nvPr/>
        </p:nvSpPr>
        <p:spPr>
          <a:xfrm>
            <a:off x="5802630" y="5029200"/>
            <a:ext cx="11430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Recoding</a:t>
            </a:r>
            <a:endParaRPr lang="en-US" dirty="0">
              <a:latin typeface="Times New Roman" pitchFamily="18" charset="0"/>
              <a:cs typeface="Times New Roman" pitchFamily="18" charset="0"/>
            </a:endParaRPr>
          </a:p>
        </p:txBody>
      </p:sp>
      <p:pic>
        <p:nvPicPr>
          <p:cNvPr id="61441" name="Picture 1"/>
          <p:cNvPicPr>
            <a:picLocks noChangeAspect="1" noChangeArrowheads="1"/>
          </p:cNvPicPr>
          <p:nvPr/>
        </p:nvPicPr>
        <p:blipFill>
          <a:blip r:embed="rId4" cstate="print"/>
          <a:srcRect/>
          <a:stretch>
            <a:fillRect/>
          </a:stretch>
        </p:blipFill>
        <p:spPr bwMode="auto">
          <a:xfrm>
            <a:off x="4855496" y="4536137"/>
            <a:ext cx="3875468" cy="13554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Network Coding Classification</a:t>
            </a:r>
            <a:endParaRPr lang="en-US" dirty="0">
              <a:latin typeface="Times New Roman" pitchFamily="18" charset="0"/>
              <a:cs typeface="Times New Roman" pitchFamily="18" charset="0"/>
            </a:endParaRPr>
          </a:p>
        </p:txBody>
      </p:sp>
      <p:sp>
        <p:nvSpPr>
          <p:cNvPr id="10" name="Content Placeholder 2"/>
          <p:cNvSpPr>
            <a:spLocks noGrp="1"/>
          </p:cNvSpPr>
          <p:nvPr>
            <p:ph sz="quarter" idx="1"/>
          </p:nvPr>
        </p:nvSpPr>
        <p:spPr>
          <a:xfrm>
            <a:off x="533400" y="1752600"/>
            <a:ext cx="8153400" cy="4724400"/>
          </a:xfrm>
        </p:spPr>
        <p:txBody>
          <a:bodyPr>
            <a:normAutofit fontScale="85000" lnSpcReduction="20000"/>
          </a:bodyPr>
          <a:lstStyle/>
          <a:p>
            <a:pPr>
              <a:spcBef>
                <a:spcPts val="1200"/>
              </a:spcBef>
            </a:pPr>
            <a:r>
              <a:rPr lang="en-US" sz="3200" dirty="0" smtClean="0">
                <a:latin typeface="Times New Roman" pitchFamily="18" charset="0"/>
                <a:cs typeface="Times New Roman" pitchFamily="18" charset="0"/>
              </a:rPr>
              <a:t>Intra-flow</a:t>
            </a:r>
          </a:p>
          <a:p>
            <a:pPr lvl="1">
              <a:spcBef>
                <a:spcPts val="1200"/>
              </a:spcBef>
            </a:pPr>
            <a:r>
              <a:rPr lang="en-US" sz="2800" dirty="0" smtClean="0">
                <a:latin typeface="Times New Roman" pitchFamily="18" charset="0"/>
                <a:cs typeface="Times New Roman" pitchFamily="18" charset="0"/>
              </a:rPr>
              <a:t>Within a flow</a:t>
            </a:r>
          </a:p>
          <a:p>
            <a:pPr lvl="1">
              <a:spcBef>
                <a:spcPts val="1200"/>
              </a:spcBef>
            </a:pPr>
            <a:r>
              <a:rPr lang="en-US" sz="2800" dirty="0" smtClean="0">
                <a:latin typeface="Times New Roman" pitchFamily="18" charset="0"/>
                <a:cs typeface="Times New Roman" pitchFamily="18" charset="0"/>
              </a:rPr>
              <a:t>Robustness enhancement</a:t>
            </a:r>
            <a:endParaRPr lang="en-US" sz="3200" dirty="0" smtClean="0">
              <a:latin typeface="Times New Roman" pitchFamily="18" charset="0"/>
              <a:cs typeface="Times New Roman" pitchFamily="18" charset="0"/>
            </a:endParaRPr>
          </a:p>
          <a:p>
            <a:pPr>
              <a:spcBef>
                <a:spcPts val="1200"/>
              </a:spcBef>
            </a:pPr>
            <a:endParaRPr lang="en-US" sz="3200" dirty="0" smtClean="0">
              <a:latin typeface="Times New Roman" pitchFamily="18" charset="0"/>
              <a:cs typeface="Times New Roman" pitchFamily="18" charset="0"/>
            </a:endParaRPr>
          </a:p>
          <a:p>
            <a:pPr>
              <a:spcBef>
                <a:spcPts val="1200"/>
              </a:spcBef>
            </a:pPr>
            <a:r>
              <a:rPr lang="en-US" sz="3200" dirty="0" smtClean="0">
                <a:latin typeface="Times New Roman" pitchFamily="18" charset="0"/>
                <a:cs typeface="Times New Roman" pitchFamily="18" charset="0"/>
              </a:rPr>
              <a:t>Inter-flow</a:t>
            </a:r>
          </a:p>
          <a:p>
            <a:pPr lvl="1">
              <a:spcBef>
                <a:spcPts val="1200"/>
              </a:spcBef>
            </a:pPr>
            <a:r>
              <a:rPr lang="en-US" sz="2800" dirty="0" smtClean="0">
                <a:latin typeface="Times New Roman" pitchFamily="18" charset="0"/>
                <a:cs typeface="Times New Roman" pitchFamily="18" charset="0"/>
              </a:rPr>
              <a:t>Between different flows</a:t>
            </a:r>
          </a:p>
          <a:p>
            <a:pPr lvl="1">
              <a:spcBef>
                <a:spcPts val="1200"/>
              </a:spcBef>
            </a:pPr>
            <a:r>
              <a:rPr lang="en-US" sz="2800" dirty="0" smtClean="0">
                <a:latin typeface="Times New Roman" pitchFamily="18" charset="0"/>
                <a:cs typeface="Times New Roman" pitchFamily="18" charset="0"/>
              </a:rPr>
              <a:t>Throughput/capacity enhancement</a:t>
            </a:r>
          </a:p>
          <a:p>
            <a:pPr>
              <a:spcBef>
                <a:spcPts val="1200"/>
              </a:spcBef>
            </a:pPr>
            <a:endParaRPr lang="en-US" sz="3200" dirty="0" smtClean="0">
              <a:latin typeface="Times New Roman" pitchFamily="18" charset="0"/>
              <a:cs typeface="Times New Roman" pitchFamily="18" charset="0"/>
            </a:endParaRPr>
          </a:p>
          <a:p>
            <a:pPr>
              <a:spcBef>
                <a:spcPts val="1200"/>
              </a:spcBef>
            </a:pPr>
            <a:r>
              <a:rPr lang="en-US" sz="3200" dirty="0" smtClean="0">
                <a:latin typeface="Times New Roman" pitchFamily="18" charset="0"/>
                <a:cs typeface="Times New Roman" pitchFamily="18" charset="0"/>
              </a:rPr>
              <a:t>Joint inter- and intra-flow</a:t>
            </a:r>
          </a:p>
          <a:p>
            <a:pPr lvl="1">
              <a:spcBef>
                <a:spcPts val="1200"/>
              </a:spcBef>
            </a:pPr>
            <a:r>
              <a:rPr lang="en-US" sz="2800" dirty="0" smtClean="0">
                <a:latin typeface="Times New Roman" pitchFamily="18" charset="0"/>
                <a:cs typeface="Times New Roman" pitchFamily="18" charset="0"/>
              </a:rPr>
              <a:t>Within flow and between flows </a:t>
            </a:r>
          </a:p>
          <a:p>
            <a:pPr>
              <a:spcBef>
                <a:spcPts val="1200"/>
              </a:spcBef>
            </a:pPr>
            <a:endParaRPr lang="en-US" sz="2800" dirty="0" smtClean="0">
              <a:latin typeface="Times New Roman" pitchFamily="18" charset="0"/>
              <a:cs typeface="Times New Roman" pitchFamily="18" charset="0"/>
            </a:endParaRPr>
          </a:p>
          <a:p>
            <a:pPr>
              <a:spcBef>
                <a:spcPts val="1200"/>
              </a:spcBef>
              <a:buNone/>
            </a:pPr>
            <a:endParaRPr lang="en-US" sz="4000" dirty="0"/>
          </a:p>
        </p:txBody>
      </p:sp>
      <p:sp>
        <p:nvSpPr>
          <p:cNvPr id="4" name="Slide Number Placeholder 3"/>
          <p:cNvSpPr>
            <a:spLocks noGrp="1"/>
          </p:cNvSpPr>
          <p:nvPr>
            <p:ph type="sldNum" sz="quarter" idx="12"/>
          </p:nvPr>
        </p:nvSpPr>
        <p:spPr>
          <a:xfrm>
            <a:off x="0" y="1272222"/>
            <a:ext cx="533400" cy="244476"/>
          </a:xfrm>
        </p:spPr>
        <p:txBody>
          <a:bodyPr>
            <a:normAutofit fontScale="85000" lnSpcReduction="20000"/>
          </a:bodyPr>
          <a:lstStyle/>
          <a:p>
            <a:fld id="{7B87BE86-E4A9-4175-8BD1-4F0D9A91C457}" type="slidenum">
              <a:rPr lang="en-US" smtClean="0"/>
              <a:pPr/>
              <a:t>8</a:t>
            </a:fld>
            <a:endParaRPr lang="en-US" dirty="0"/>
          </a:p>
        </p:txBody>
      </p:sp>
      <p:pic>
        <p:nvPicPr>
          <p:cNvPr id="65537" name="Picture 1"/>
          <p:cNvPicPr>
            <a:picLocks noChangeAspect="1" noChangeArrowheads="1"/>
          </p:cNvPicPr>
          <p:nvPr/>
        </p:nvPicPr>
        <p:blipFill>
          <a:blip r:embed="rId3" cstate="print"/>
          <a:srcRect/>
          <a:stretch>
            <a:fillRect/>
          </a:stretch>
        </p:blipFill>
        <p:spPr bwMode="auto">
          <a:xfrm>
            <a:off x="5867400" y="3352800"/>
            <a:ext cx="2057400" cy="2104465"/>
          </a:xfrm>
          <a:prstGeom prst="rect">
            <a:avLst/>
          </a:prstGeom>
          <a:noFill/>
          <a:ln w="9525">
            <a:noFill/>
            <a:miter lim="800000"/>
            <a:headEnd/>
            <a:tailEnd/>
          </a:ln>
        </p:spPr>
      </p:pic>
      <p:pic>
        <p:nvPicPr>
          <p:cNvPr id="65539" name="Picture 3"/>
          <p:cNvPicPr>
            <a:picLocks noChangeAspect="1" noChangeArrowheads="1"/>
          </p:cNvPicPr>
          <p:nvPr/>
        </p:nvPicPr>
        <p:blipFill>
          <a:blip r:embed="rId4" cstate="print"/>
          <a:srcRect/>
          <a:stretch>
            <a:fillRect/>
          </a:stretch>
        </p:blipFill>
        <p:spPr bwMode="auto">
          <a:xfrm>
            <a:off x="5181600" y="1752600"/>
            <a:ext cx="3048000" cy="11962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latin typeface="Times New Roman" pitchFamily="18" charset="0"/>
                <a:cs typeface="Times New Roman" pitchFamily="18" charset="0"/>
              </a:rPr>
              <a:t>Network Coding in Wireless Networks</a:t>
            </a:r>
            <a:endParaRPr lang="en-US" dirty="0">
              <a:latin typeface="Times New Roman" pitchFamily="18" charset="0"/>
              <a:cs typeface="Times New Roman" pitchFamily="18" charset="0"/>
            </a:endParaRPr>
          </a:p>
        </p:txBody>
      </p:sp>
      <p:sp>
        <p:nvSpPr>
          <p:cNvPr id="12" name="TextBox 11"/>
          <p:cNvSpPr txBox="1"/>
          <p:nvPr/>
        </p:nvSpPr>
        <p:spPr>
          <a:xfrm>
            <a:off x="5410200" y="1759803"/>
            <a:ext cx="3048000"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Inter-flow coding</a:t>
            </a:r>
          </a:p>
          <a:p>
            <a:endParaRPr lang="en-US" sz="2400" dirty="0"/>
          </a:p>
        </p:txBody>
      </p:sp>
      <p:sp>
        <p:nvSpPr>
          <p:cNvPr id="13" name="TextBox 12"/>
          <p:cNvSpPr txBox="1"/>
          <p:nvPr/>
        </p:nvSpPr>
        <p:spPr>
          <a:xfrm>
            <a:off x="990600" y="1752600"/>
            <a:ext cx="30480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Intra-flow coding</a:t>
            </a:r>
          </a:p>
        </p:txBody>
      </p:sp>
      <p:sp>
        <p:nvSpPr>
          <p:cNvPr id="14" name="TextBox 13"/>
          <p:cNvSpPr txBox="1"/>
          <p:nvPr/>
        </p:nvSpPr>
        <p:spPr>
          <a:xfrm>
            <a:off x="435347" y="5613737"/>
            <a:ext cx="3810000" cy="784830"/>
          </a:xfrm>
          <a:prstGeom prst="rect">
            <a:avLst/>
          </a:prstGeom>
          <a:noFill/>
        </p:spPr>
        <p:txBody>
          <a:bodyPr wrap="square" rtlCol="0">
            <a:spAutoFit/>
          </a:bodyPr>
          <a:lstStyle/>
          <a:p>
            <a:pPr>
              <a:spcBef>
                <a:spcPts val="600"/>
              </a:spcBef>
              <a:buFont typeface="Arial" pitchFamily="34" charset="0"/>
              <a:buChar char="•"/>
            </a:pPr>
            <a:r>
              <a:rPr lang="en-US" sz="2000" dirty="0" smtClean="0">
                <a:latin typeface="Times New Roman" pitchFamily="18" charset="0"/>
                <a:cs typeface="Times New Roman" pitchFamily="18" charset="0"/>
              </a:rPr>
              <a:t>Reliability=2/3</a:t>
            </a:r>
            <a:endParaRPr lang="en-US" sz="2000" b="1" dirty="0" smtClean="0">
              <a:latin typeface="Times New Roman" pitchFamily="18" charset="0"/>
              <a:cs typeface="Times New Roman" pitchFamily="18" charset="0"/>
            </a:endParaRPr>
          </a:p>
          <a:p>
            <a:pPr>
              <a:spcBef>
                <a:spcPts val="600"/>
              </a:spcBef>
              <a:buFont typeface="Arial" pitchFamily="34" charset="0"/>
              <a:buChar char="•"/>
            </a:pPr>
            <a:r>
              <a:rPr lang="en-US" sz="2000" b="1" dirty="0" smtClean="0">
                <a:latin typeface="Times New Roman" pitchFamily="18" charset="0"/>
                <a:cs typeface="Times New Roman" pitchFamily="18" charset="0"/>
              </a:rPr>
              <a:t>3 </a:t>
            </a:r>
            <a:r>
              <a:rPr lang="en-US" sz="2000" dirty="0" smtClean="0">
                <a:latin typeface="Times New Roman" pitchFamily="18" charset="0"/>
                <a:cs typeface="Times New Roman" pitchFamily="18" charset="0"/>
              </a:rPr>
              <a:t>transmissions</a:t>
            </a:r>
            <a:endParaRPr lang="en-US" sz="2000" dirty="0"/>
          </a:p>
        </p:txBody>
      </p:sp>
      <p:sp>
        <p:nvSpPr>
          <p:cNvPr id="15" name="TextBox 14"/>
          <p:cNvSpPr txBox="1"/>
          <p:nvPr/>
        </p:nvSpPr>
        <p:spPr>
          <a:xfrm>
            <a:off x="4953000" y="5692914"/>
            <a:ext cx="3733800" cy="707886"/>
          </a:xfrm>
          <a:prstGeom prst="rect">
            <a:avLst/>
          </a:prstGeom>
          <a:noFill/>
        </p:spPr>
        <p:txBody>
          <a:bodyPr wrap="square" rtlCol="0">
            <a:spAutoFit/>
          </a:bodyPr>
          <a:lstStyle/>
          <a:p>
            <a:pPr>
              <a:buFont typeface="Arial" pitchFamily="34" charset="0"/>
              <a:buChar char="•"/>
            </a:pPr>
            <a:r>
              <a:rPr lang="en-US" sz="2000" dirty="0" smtClean="0">
                <a:latin typeface="Times New Roman" pitchFamily="18" charset="0"/>
                <a:cs typeface="Times New Roman" pitchFamily="18" charset="0"/>
              </a:rPr>
              <a:t>Reliable links</a:t>
            </a:r>
          </a:p>
          <a:p>
            <a:pPr>
              <a:buFont typeface="Arial" pitchFamily="34" charset="0"/>
              <a:buChar char="•"/>
            </a:pPr>
            <a:r>
              <a:rPr lang="en-US" sz="2000" b="1" dirty="0" smtClean="0">
                <a:latin typeface="Times New Roman" pitchFamily="18" charset="0"/>
                <a:cs typeface="Times New Roman" pitchFamily="18" charset="0"/>
              </a:rPr>
              <a:t>2 </a:t>
            </a:r>
            <a:r>
              <a:rPr lang="en-US" sz="2000" dirty="0" smtClean="0">
                <a:latin typeface="Times New Roman" pitchFamily="18" charset="0"/>
                <a:cs typeface="Times New Roman" pitchFamily="18" charset="0"/>
              </a:rPr>
              <a:t>transmissions by the relay</a:t>
            </a:r>
            <a:endParaRPr lang="en-US" sz="2000" dirty="0">
              <a:latin typeface="Times New Roman" pitchFamily="18" charset="0"/>
              <a:cs typeface="Times New Roman" pitchFamily="18" charset="0"/>
            </a:endParaRPr>
          </a:p>
        </p:txBody>
      </p:sp>
      <p:sp>
        <p:nvSpPr>
          <p:cNvPr id="9" name="Slide Number Placeholder 3"/>
          <p:cNvSpPr>
            <a:spLocks noGrp="1"/>
          </p:cNvSpPr>
          <p:nvPr>
            <p:ph type="sldNum" sz="quarter" idx="12"/>
          </p:nvPr>
        </p:nvSpPr>
        <p:spPr>
          <a:xfrm>
            <a:off x="0" y="1295400"/>
            <a:ext cx="533400" cy="244476"/>
          </a:xfrm>
        </p:spPr>
        <p:txBody>
          <a:bodyPr>
            <a:normAutofit fontScale="85000" lnSpcReduction="20000"/>
          </a:bodyPr>
          <a:lstStyle/>
          <a:p>
            <a:fld id="{7B87BE86-E4A9-4175-8BD1-4F0D9A91C457}" type="slidenum">
              <a:rPr lang="en-US" smtClean="0"/>
              <a:pPr/>
              <a:t>9</a:t>
            </a:fld>
            <a:endParaRPr lang="en-US" dirty="0"/>
          </a:p>
        </p:txBody>
      </p:sp>
      <p:pic>
        <p:nvPicPr>
          <p:cNvPr id="61442" name="Picture 2"/>
          <p:cNvPicPr>
            <a:picLocks noChangeAspect="1" noChangeArrowheads="1"/>
          </p:cNvPicPr>
          <p:nvPr/>
        </p:nvPicPr>
        <p:blipFill>
          <a:blip r:embed="rId3" cstate="print"/>
          <a:srcRect/>
          <a:stretch>
            <a:fillRect/>
          </a:stretch>
        </p:blipFill>
        <p:spPr bwMode="auto">
          <a:xfrm>
            <a:off x="5029200" y="2438400"/>
            <a:ext cx="3093720" cy="3048000"/>
          </a:xfrm>
          <a:prstGeom prst="rect">
            <a:avLst/>
          </a:prstGeom>
          <a:noFill/>
          <a:ln w="9525">
            <a:noFill/>
            <a:miter lim="800000"/>
            <a:headEnd/>
            <a:tailEnd/>
          </a:ln>
        </p:spPr>
      </p:pic>
      <p:pic>
        <p:nvPicPr>
          <p:cNvPr id="78850" name="Picture 2"/>
          <p:cNvPicPr>
            <a:picLocks noChangeAspect="1" noChangeArrowheads="1"/>
          </p:cNvPicPr>
          <p:nvPr/>
        </p:nvPicPr>
        <p:blipFill>
          <a:blip r:embed="rId4" cstate="print"/>
          <a:srcRect/>
          <a:stretch>
            <a:fillRect/>
          </a:stretch>
        </p:blipFill>
        <p:spPr bwMode="auto">
          <a:xfrm>
            <a:off x="1066800" y="3762166"/>
            <a:ext cx="2147505" cy="1106291"/>
          </a:xfrm>
          <a:prstGeom prst="rect">
            <a:avLst/>
          </a:prstGeom>
          <a:noFill/>
          <a:ln w="9525">
            <a:noFill/>
            <a:miter lim="800000"/>
            <a:headEnd/>
            <a:tailEnd/>
          </a:ln>
        </p:spPr>
      </p:pic>
      <p:pic>
        <p:nvPicPr>
          <p:cNvPr id="78851" name="Picture 3"/>
          <p:cNvPicPr>
            <a:picLocks noChangeAspect="1" noChangeArrowheads="1"/>
          </p:cNvPicPr>
          <p:nvPr/>
        </p:nvPicPr>
        <p:blipFill>
          <a:blip r:embed="rId5" cstate="print"/>
          <a:srcRect/>
          <a:stretch>
            <a:fillRect/>
          </a:stretch>
        </p:blipFill>
        <p:spPr bwMode="auto">
          <a:xfrm>
            <a:off x="1143000" y="2819400"/>
            <a:ext cx="1981200" cy="7308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7220</TotalTime>
  <Words>4460</Words>
  <Application>Microsoft Office PowerPoint</Application>
  <PresentationFormat>On-screen Show (4:3)</PresentationFormat>
  <Paragraphs>893</Paragraphs>
  <Slides>66</Slides>
  <Notes>66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68" baseType="lpstr">
      <vt:lpstr>Median</vt:lpstr>
      <vt:lpstr>Equation</vt:lpstr>
      <vt:lpstr>RESILIENT Priority-Based Data Transmission Using NETWORK CODING</vt:lpstr>
      <vt:lpstr>PowerPoint Presentation</vt:lpstr>
      <vt:lpstr>Agenda</vt:lpstr>
      <vt:lpstr>PowerPoint Presentation</vt:lpstr>
      <vt:lpstr>Network Coding in Wired Networks</vt:lpstr>
      <vt:lpstr>Network Coding in Wireless Networks</vt:lpstr>
      <vt:lpstr>Network Coding Classification</vt:lpstr>
      <vt:lpstr>Network Coding Classification</vt:lpstr>
      <vt:lpstr>Network Coding in Wireless Networks</vt:lpstr>
      <vt:lpstr>Network Coding in Wireless Networks</vt:lpstr>
      <vt:lpstr>Opportunistic Routing (OP)</vt:lpstr>
      <vt:lpstr>Network Coding Applications</vt:lpstr>
      <vt:lpstr>Network Coding Applications</vt:lpstr>
      <vt:lpstr>Priority-Based Approaches </vt:lpstr>
      <vt:lpstr>PowerPoint Presentation</vt:lpstr>
      <vt:lpstr>Priority-Based Transmission  </vt:lpstr>
      <vt:lpstr>Motivation</vt:lpstr>
      <vt:lpstr>Setting and Objective </vt:lpstr>
      <vt:lpstr>Single Packet (Homogenous Destinations)</vt:lpstr>
      <vt:lpstr>Single Packet (Homogeneous Destinations)</vt:lpstr>
      <vt:lpstr>Single Packet (Heterogeneous Destinations)</vt:lpstr>
      <vt:lpstr>Single Packet (Heterogeneous Destinations)</vt:lpstr>
      <vt:lpstr>Multiple Packets (No Coding)</vt:lpstr>
      <vt:lpstr>Multiple Packets (with Network Coding)</vt:lpstr>
      <vt:lpstr>Multiple Packets (with Network Coding)</vt:lpstr>
      <vt:lpstr>Simulations Setting</vt:lpstr>
      <vt:lpstr>Simulations (Homogenous Destinations) </vt:lpstr>
      <vt:lpstr>Simulations (Heterogeneous Destinations) </vt:lpstr>
      <vt:lpstr>Simulations (Homogenous Destinations)</vt:lpstr>
      <vt:lpstr>Simulations (Heterogeneous Destinations) </vt:lpstr>
      <vt:lpstr>Simulations Summary</vt:lpstr>
      <vt:lpstr>Current and Future Work</vt:lpstr>
      <vt:lpstr>PowerPoint Presentation</vt:lpstr>
      <vt:lpstr>Video Streaming</vt:lpstr>
      <vt:lpstr>Setting and Objective</vt:lpstr>
      <vt:lpstr>Inter-Layer Coding Strategies</vt:lpstr>
      <vt:lpstr>Advantage of Triangular Coding</vt:lpstr>
      <vt:lpstr>Multi-Layer Video Streaming with Helpers</vt:lpstr>
      <vt:lpstr>Resource Management</vt:lpstr>
      <vt:lpstr>Resource Management (Network Coding)</vt:lpstr>
      <vt:lpstr>Multi-Layer Video</vt:lpstr>
      <vt:lpstr>Motivation</vt:lpstr>
      <vt:lpstr>Motivation</vt:lpstr>
      <vt:lpstr>Motivation</vt:lpstr>
      <vt:lpstr>VoD with Inter- and Intra-Layer NC </vt:lpstr>
      <vt:lpstr>VoD with Inter- and Intra-Layer NC </vt:lpstr>
      <vt:lpstr>VoD with Intra-Layer NC </vt:lpstr>
      <vt:lpstr>Live Streaming (TV)</vt:lpstr>
      <vt:lpstr>Distributed Algorithm</vt:lpstr>
      <vt:lpstr>Simulations Setting</vt:lpstr>
      <vt:lpstr>Simulation Results (Load)</vt:lpstr>
      <vt:lpstr>Simulation Results (Load)</vt:lpstr>
      <vt:lpstr>Simulation Results (Load)</vt:lpstr>
      <vt:lpstr>Simulation Results (Convergence)</vt:lpstr>
      <vt:lpstr>Simulation Results (Dynamic Users)</vt:lpstr>
      <vt:lpstr>Simulation Results (Dynamic Helpers)</vt:lpstr>
      <vt:lpstr>Future Work and Challenges</vt:lpstr>
      <vt:lpstr>PowerPoint Presentation</vt:lpstr>
      <vt:lpstr>Conclusions </vt:lpstr>
      <vt:lpstr>References</vt:lpstr>
      <vt:lpstr>PowerPoint Presentation</vt:lpstr>
      <vt:lpstr>Other Works</vt:lpstr>
      <vt:lpstr>Other Works</vt:lpstr>
      <vt:lpstr>Other Works</vt:lpstr>
      <vt:lpstr>Other Works</vt:lpstr>
      <vt:lpstr>Acknowledgment</vt:lpstr>
    </vt:vector>
  </TitlesOfParts>
  <Company>Temple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pouya</dc:creator>
  <cp:lastModifiedBy>wu</cp:lastModifiedBy>
  <cp:revision>2651</cp:revision>
  <cp:lastPrinted>2013-08-09T19:31:21Z</cp:lastPrinted>
  <dcterms:created xsi:type="dcterms:W3CDTF">2012-01-17T16:23:26Z</dcterms:created>
  <dcterms:modified xsi:type="dcterms:W3CDTF">2013-08-20T13:39:04Z</dcterms:modified>
</cp:coreProperties>
</file>