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4"/>
  </p:notesMasterIdLst>
  <p:sldIdLst>
    <p:sldId id="256" r:id="rId2"/>
    <p:sldId id="257" r:id="rId3"/>
    <p:sldId id="258" r:id="rId4"/>
    <p:sldId id="261" r:id="rId5"/>
    <p:sldId id="260" r:id="rId6"/>
    <p:sldId id="259" r:id="rId7"/>
    <p:sldId id="264" r:id="rId8"/>
    <p:sldId id="273" r:id="rId9"/>
    <p:sldId id="274" r:id="rId10"/>
    <p:sldId id="265" r:id="rId11"/>
    <p:sldId id="266" r:id="rId12"/>
    <p:sldId id="292" r:id="rId13"/>
    <p:sldId id="267" r:id="rId14"/>
    <p:sldId id="268" r:id="rId15"/>
    <p:sldId id="269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93" r:id="rId27"/>
    <p:sldId id="287" r:id="rId28"/>
    <p:sldId id="288" r:id="rId29"/>
    <p:sldId id="291" r:id="rId30"/>
    <p:sldId id="289" r:id="rId31"/>
    <p:sldId id="285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9" autoAdjust="0"/>
    <p:restoredTop sz="83314" autoAdjust="0"/>
  </p:normalViewPr>
  <p:slideViewPr>
    <p:cSldViewPr>
      <p:cViewPr varScale="1">
        <p:scale>
          <a:sx n="54" d="100"/>
          <a:sy n="54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1EBA8-2424-48D4-BF70-709D4352E41D}" type="datetimeFigureOut">
              <a:rPr lang="en-US" smtClean="0"/>
              <a:pPr/>
              <a:t>7/26/2013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96A3C-3400-4F2A-9F8C-AFFB257F05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141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orbs.org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Environmental and Habitat Monitoring, Precision Agriculture, Indoor Climate Control, Military Surveillance, Treaty Verification, Intelligent Alarms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Fig1: The Floating Sensor Network is a project by researchers at UC Berkeley that provides real-time, high-resolution data on waterways via a series of mobile sensing 'drifters' that are placed into the water and monitored by cell networks and short-range wireless radios. </a:t>
            </a:r>
          </a:p>
          <a:p>
            <a:endParaRPr lang="en-US" dirty="0" smtClean="0"/>
          </a:p>
          <a:p>
            <a:r>
              <a:rPr lang="en-US" sz="1200" b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Fig2: GreenObs: A Long-Term Kilo-Scale Wireless Sensor Network System in the Vast Forest.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forest monitoring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Fig3: A versatile WSN platform for structural health monitoring</a:t>
            </a:r>
          </a:p>
          <a:p>
            <a:endParaRPr lang="en-US" b="0" dirty="0" smtClean="0"/>
          </a:p>
          <a:p>
            <a:r>
              <a:rPr lang="en-US" dirty="0" smtClean="0"/>
              <a:t>Fig4: This project will create a new paradigm, </a:t>
            </a:r>
            <a:r>
              <a:rPr lang="en-US" dirty="0" err="1" smtClean="0"/>
              <a:t>VolcanoSRI</a:t>
            </a:r>
            <a:r>
              <a:rPr lang="en-US" dirty="0" smtClean="0"/>
              <a:t> (Volcano Seismic </a:t>
            </a:r>
            <a:r>
              <a:rPr lang="en-US" dirty="0" err="1" smtClean="0"/>
              <a:t>Realtime</a:t>
            </a:r>
            <a:r>
              <a:rPr lang="en-US" dirty="0" smtClean="0"/>
              <a:t> Imaging), for imaging 4D (four-dimensional) tomography of an active volcano in real-time.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96A3C-3400-4F2A-9F8C-AFFB257F05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9188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illustrates the system flow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We first introduce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two-layered Communication-Correlation Graph (CCG) by integrating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information from both communication graph and correlation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component. Based on CCG, we introduce and study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problem called fair rate allocation problem, which shares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 optimal solution with the original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-aware rate allocation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 in some scenarios. We propose an efficient algorithm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find the optimal fair rate allocation, which is also the optimal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-aware rate allocation under some settings.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96A3C-3400-4F2A-9F8C-AFFB257F056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2701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first introduce a two-layered Communication-Correlation Graph (CCG) by integrating the information from both communication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 and correlation component.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96A3C-3400-4F2A-9F8C-AFFB257F056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6701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fact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this problem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equivalent to the original problem in the sense that (1)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solution of the above problem can be converted to that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original problem without utility degradation, and (2) both problems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the same objective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96A3C-3400-4F2A-9F8C-AFFB257F056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7102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compute the maximum common rate, we formulate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as a linear programming problem. In this problem, most constraints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the same as those listed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Aware Rate Allocation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CCG, except that (1) we use the same sensing rate s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correlation components in Constraint 1, and (2) the objective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to find the maximum s. This is a standard linear programming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 which was well-studied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before;We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use any linear programming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solver, such as simplex methods, to efficiently solve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 and obtain the maximum common sensing rate 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96A3C-3400-4F2A-9F8C-AFFB257F056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8962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the maximum common rate s is computed, the second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is to compute the maximum individual sensing rate that can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achieved for each component by assuming all the other components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 the same sensing rate s. For each component c, we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formulate the maximum individual rate problem as a linear programming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problem. Its formulation is similar to the one defined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previous phase, except that the first condition is replaced by two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Constraints. This problem can still be solved efficiently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linear programming. After obtaining the maximum individual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 for each component, there must exist at least one component,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 c, whose maximum individual rate is the same as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maximum common rate. We find all such components,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their final sensing rate to s, and those components will no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longer participate in the following iterations.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96A3C-3400-4F2A-9F8C-AFFB257F056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8956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far, we successfully demonstrated that Algorithm 1 returns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optimal solution in terms of fair rate allocation problem; however,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still a gap between the optimal fair rate allocation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-aware rate allocation. To fill this gap, we show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 theorem that if the per unit data sensing cost is no less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the per unit data receiving cost, then the optimal fair rate allocation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also an optimal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-aware rate allocation. It implies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that, when s  r, Algorithm 1 returns the optimal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-aware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 allocation, which achieves the maximum total utility.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96A3C-3400-4F2A-9F8C-AFFB257F056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433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So far we assume that that the per unit data sensing cost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less than the per unit data receiving cost. This requirement may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always be satisfied in practice, especially for those low energy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 sensors e.g., accelerometer or gyro sensors. One interesting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 for future work is to develop a new rate allocation scheme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whose performance can be bounded for the general case.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In this paper, we assume that the utility function U() is identical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all correlation components; the other possible direction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future research is to generalize existing studies to heterogeneous utility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functions, e.g., different components may have different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submodular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utility functions. In this case, the current approach may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 to achieve the maximum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even under the assumption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per unit data sensing cost is no less than the per unit data receiving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Another interesting extension is to study the rate allocation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 in multi-application networks. In reality, one node may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involved in many applications [1] [26], such as temperature, humidity,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illuminance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monitoring. For different applications, we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partition the network into different correlation components.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result, one node may belong to multiple components under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multi-application network. Then one interesting problem is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 how to find a rate allocation among sensors and applications,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can achieve the maximum utility across all applications.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possible approach is to add additional virtual nodes for all new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added components, and then apply similar approaches as proposed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96A3C-3400-4F2A-9F8C-AFFB257F056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744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sensor node periodically measures several signal values (such as temperature, humidity,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illuminance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CO2) from the environment, and continuously transmits them back to the base station through multi-hop relay. To achieve satisfactory quality of monitoring, typical WSN applications require spatially dense sensor deployment [6]. As a result, the readings among neighboring nodes are often spatially correlated. The degree of correlation depends on the internode separation [19].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96A3C-3400-4F2A-9F8C-AFFB257F05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56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to achieve satisfied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jointly considering both sensing rate allocation and routing design,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should satisfy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energy constraint on each node and flow conservation through the network.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96A3C-3400-4F2A-9F8C-AFFB257F05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6795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96A3C-3400-4F2A-9F8C-AFFB257F05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1900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(CORRELATION COMPONENT). A correlation component is a subset of sensors where the sensor nodes within one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component have similar sensing values. Thus, the sensing value reported by any sensor can be approximated or estimated by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readings of any sensor node within the same correlation component.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an example, Figure illustrates a typical communication graph and correlation component. Sensor nodes within the same block belong to one correlation nodes within the same block belong to one correlation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component. There is an edge between two nodes if they can communicate with each 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96A3C-3400-4F2A-9F8C-AFFB257F05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8404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Specifically, for a single component, the contribution of an additional sampling to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crucially depends on the current sensing rate of that component. As pointed out in the literature [1] [8] [25], due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spatial-temporal correlation among sensor readings, the utility function of total sensing rate exhibits diminishing marginal returns.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96A3C-3400-4F2A-9F8C-AFFB257F05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067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Specifically, for a single component, the contribution of an additional sampling to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crucially depends on the current sensing rate of that component. As pointed out in the literature [1] [8] [25], due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spatial-temporal correlation among sensor readings, the utility function of total sensing rate exhibits diminishing marginal returns.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96A3C-3400-4F2A-9F8C-AFFB257F05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067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Specifically, for a single component, the contribution of an additional sampling to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crucially depends on the current sensing rate of that component. As pointed out in the literature [1] [8] [25], due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spatial-temporal correlation among sensor readings, the utility function of total sensing rate exhibits diminishing marginal returns.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96A3C-3400-4F2A-9F8C-AFFB257F05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067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above formulation,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represents the set of v’s neighbors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communication graph. Constraint 1 specifies the flow conservation: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amount of inflow plus self-generated data is equal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that of outflow. Constraint 2 specifies that the total energy consumption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each node should not exceed its energy budget.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objective of this work is to decide an appropriate sensing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s_v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each node v \in V and associated flow assignment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f_uv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link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order to maximize the overall utility while satisfying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the energy constraint and flow conservation.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96A3C-3400-4F2A-9F8C-AFFB257F05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415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C1EF-9052-4786-B49A-288562530598}" type="datetimeFigureOut">
              <a:rPr lang="en-US" smtClean="0"/>
              <a:pPr/>
              <a:t>7/26/2013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20DEC0-691B-4225-ACCF-7A3414CF52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C1EF-9052-4786-B49A-288562530598}" type="datetimeFigureOut">
              <a:rPr lang="en-US" smtClean="0"/>
              <a:pPr/>
              <a:t>7/26/2013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DEC0-691B-4225-ACCF-7A3414CF52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F20DEC0-691B-4225-ACCF-7A3414CF52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C1EF-9052-4786-B49A-288562530598}" type="datetimeFigureOut">
              <a:rPr lang="en-US" smtClean="0"/>
              <a:pPr/>
              <a:t>7/26/2013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C1EF-9052-4786-B49A-288562530598}" type="datetimeFigureOut">
              <a:rPr lang="en-US" smtClean="0"/>
              <a:pPr/>
              <a:t>7/26/2013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F20DEC0-691B-4225-ACCF-7A3414CF52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C1EF-9052-4786-B49A-288562530598}" type="datetimeFigureOut">
              <a:rPr lang="en-US" smtClean="0"/>
              <a:pPr/>
              <a:t>7/26/2013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20DEC0-691B-4225-ACCF-7A3414CF52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D30C1EF-9052-4786-B49A-288562530598}" type="datetimeFigureOut">
              <a:rPr lang="en-US" smtClean="0"/>
              <a:pPr/>
              <a:t>7/26/2013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DEC0-691B-4225-ACCF-7A3414CF52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C1EF-9052-4786-B49A-288562530598}" type="datetimeFigureOut">
              <a:rPr lang="en-US" smtClean="0"/>
              <a:pPr/>
              <a:t>7/26/2013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F20DEC0-691B-4225-ACCF-7A3414CF52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C1EF-9052-4786-B49A-288562530598}" type="datetimeFigureOut">
              <a:rPr lang="en-US" smtClean="0"/>
              <a:pPr/>
              <a:t>7/26/2013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F20DEC0-691B-4225-ACCF-7A3414CF52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C1EF-9052-4786-B49A-288562530598}" type="datetimeFigureOut">
              <a:rPr lang="en-US" smtClean="0"/>
              <a:pPr/>
              <a:t>7/26/2013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20DEC0-691B-4225-ACCF-7A3414CF52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20DEC0-691B-4225-ACCF-7A3414CF52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C1EF-9052-4786-B49A-288562530598}" type="datetimeFigureOut">
              <a:rPr lang="en-US" smtClean="0"/>
              <a:pPr/>
              <a:t>7/26/2013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F20DEC0-691B-4225-ACCF-7A3414CF52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D30C1EF-9052-4786-B49A-288562530598}" type="datetimeFigureOut">
              <a:rPr lang="en-US" smtClean="0"/>
              <a:pPr/>
              <a:t>7/26/2013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D30C1EF-9052-4786-B49A-288562530598}" type="datetimeFigureOut">
              <a:rPr lang="en-US" smtClean="0"/>
              <a:pPr/>
              <a:t>7/26/2013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20DEC0-691B-4225-ACCF-7A3414CF52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Shaojie</a:t>
            </a:r>
            <a:r>
              <a:rPr lang="en-US" dirty="0" smtClean="0"/>
              <a:t> Tang    </a:t>
            </a:r>
            <a:r>
              <a:rPr lang="en-US" dirty="0" err="1" smtClean="0"/>
              <a:t>Jie</a:t>
            </a:r>
            <a:r>
              <a:rPr lang="en-US" dirty="0" smtClean="0"/>
              <a:t> WU</a:t>
            </a:r>
          </a:p>
          <a:p>
            <a:r>
              <a:rPr lang="en-US" dirty="0" smtClean="0"/>
              <a:t>Temple University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 err="1"/>
              <a:t>Qute</a:t>
            </a:r>
            <a:r>
              <a:rPr lang="en-US" sz="2800" dirty="0"/>
              <a:t>: Quality-of-Monitoring Aware Sensing and </a:t>
            </a:r>
            <a:r>
              <a:rPr lang="en-US" sz="2800" dirty="0" smtClean="0"/>
              <a:t>Routing Strategy </a:t>
            </a:r>
            <a:r>
              <a:rPr lang="en-US" sz="2800" dirty="0"/>
              <a:t>in </a:t>
            </a:r>
            <a:r>
              <a:rPr lang="en-US" sz="2800" dirty="0" smtClean="0"/>
              <a:t>Wireless Sensor Networks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94967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Georgia" pitchFamily="18" charset="0"/>
              </a:rPr>
              <a:t>How to Represent Quality of Monitoring?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overall utility is defined by summing utilities over all correlation components: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00500"/>
            <a:ext cx="3562350" cy="723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038600" y="4031840"/>
            <a:ext cx="457200" cy="48854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0" y="4031840"/>
            <a:ext cx="1200150" cy="6925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788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We </a:t>
            </a:r>
            <a:r>
              <a:rPr lang="en-US" sz="2400" dirty="0"/>
              <a:t>assume that there is a set of sensor </a:t>
            </a:r>
            <a:r>
              <a:rPr lang="en-US" sz="2400" dirty="0" smtClean="0"/>
              <a:t>nodes deployed </a:t>
            </a:r>
            <a:r>
              <a:rPr lang="en-US" sz="2400" dirty="0"/>
              <a:t>over a two-dimensional area.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addition, there is one </a:t>
            </a:r>
            <a:r>
              <a:rPr lang="en-US" sz="2400" dirty="0" smtClean="0"/>
              <a:t>sink node </a:t>
            </a:r>
            <a:r>
              <a:rPr lang="en-US" sz="2400" dirty="0"/>
              <a:t>to collect all sensing data from the network.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439" y="3505200"/>
            <a:ext cx="6943725" cy="2419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828800" y="4800600"/>
            <a:ext cx="5105400" cy="304800"/>
          </a:xfrm>
          <a:prstGeom prst="roundRect">
            <a:avLst/>
          </a:prstGeom>
          <a:noFill/>
          <a:ln w="190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16510" y="5105400"/>
            <a:ext cx="6336890" cy="304800"/>
          </a:xfrm>
          <a:prstGeom prst="roundRect">
            <a:avLst/>
          </a:prstGeom>
          <a:noFill/>
          <a:ln w="190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28800" y="5407742"/>
            <a:ext cx="2552700" cy="304800"/>
          </a:xfrm>
          <a:prstGeom prst="roundRect">
            <a:avLst/>
          </a:prstGeom>
          <a:noFill/>
          <a:ln w="190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90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438" y="2057400"/>
            <a:ext cx="680814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447800" y="2590800"/>
            <a:ext cx="6553200" cy="1752600"/>
          </a:xfrm>
          <a:prstGeom prst="round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49912" y="4343400"/>
            <a:ext cx="6553200" cy="1752600"/>
          </a:xfrm>
          <a:prstGeom prst="round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526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Two-layered Communication-Correlation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Two-layered </a:t>
            </a:r>
            <a:r>
              <a:rPr lang="en-US" dirty="0"/>
              <a:t>Communication-Correlation </a:t>
            </a:r>
            <a:r>
              <a:rPr lang="en-US" dirty="0" smtClean="0"/>
              <a:t>Graph based </a:t>
            </a:r>
            <a:r>
              <a:rPr lang="en-US" dirty="0"/>
              <a:t>on the example in Figure 2.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2664" y="1946787"/>
            <a:ext cx="6505575" cy="2554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89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CCG-based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 err="1"/>
              <a:t>s</a:t>
            </a:r>
            <a:r>
              <a:rPr lang="en-US" sz="1800" b="1" dirty="0" err="1"/>
              <a:t>c</a:t>
            </a:r>
            <a:r>
              <a:rPr lang="en-US" dirty="0"/>
              <a:t> represent the total sensing rate </a:t>
            </a:r>
            <a:r>
              <a:rPr lang="en-US" dirty="0" smtClean="0"/>
              <a:t>from component </a:t>
            </a:r>
            <a:r>
              <a:rPr lang="en-US" b="1" dirty="0" smtClean="0"/>
              <a:t>c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the overall utility function can </a:t>
            </a:r>
            <a:r>
              <a:rPr lang="en-US" dirty="0" smtClean="0"/>
              <a:t>be rewritten </a:t>
            </a:r>
            <a:r>
              <a:rPr lang="en-US" dirty="0"/>
              <a:t>as: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3667125" cy="103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306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CCG-based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new problem formulation is similar to the original one, except for some additional constraints on the virtual node.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4200"/>
            <a:ext cx="70485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01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Fair Rate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Fair rate allocation </a:t>
            </a:r>
            <a:r>
              <a:rPr lang="en-US" dirty="0" smtClean="0"/>
              <a:t>problem </a:t>
            </a:r>
            <a:r>
              <a:rPr lang="en-US" dirty="0"/>
              <a:t>seeks a rate allocation which can </a:t>
            </a:r>
            <a:r>
              <a:rPr lang="en-US" dirty="0" smtClean="0"/>
              <a:t>maximize the </a:t>
            </a:r>
            <a:r>
              <a:rPr lang="en-US" dirty="0"/>
              <a:t>minimum sensing rate among all </a:t>
            </a:r>
            <a:r>
              <a:rPr lang="en-US" dirty="0" smtClean="0"/>
              <a:t>components.</a:t>
            </a:r>
          </a:p>
          <a:p>
            <a:r>
              <a:rPr lang="en-US" dirty="0" smtClean="0"/>
              <a:t>We show </a:t>
            </a:r>
            <a:r>
              <a:rPr lang="en-US" dirty="0"/>
              <a:t>that </a:t>
            </a:r>
            <a:r>
              <a:rPr lang="en-US" dirty="0" smtClean="0"/>
              <a:t>both problems share the common optimal solution under some settings.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6349" y="3962400"/>
            <a:ext cx="6324600" cy="2086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995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Fair Rate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modify a classic two phase approach to solve this problem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1) Maximum </a:t>
            </a:r>
            <a:r>
              <a:rPr lang="en-US" dirty="0" smtClean="0"/>
              <a:t>Common Rate </a:t>
            </a:r>
            <a:r>
              <a:rPr lang="en-US" dirty="0"/>
              <a:t>Computation: compute a maximum common rate s that </a:t>
            </a:r>
            <a:r>
              <a:rPr lang="en-US" dirty="0" smtClean="0"/>
              <a:t>satisfies all </a:t>
            </a:r>
            <a:r>
              <a:rPr lang="en-US" dirty="0"/>
              <a:t>energy constraints and flow conservation; and </a:t>
            </a:r>
            <a:r>
              <a:rPr lang="en-US" dirty="0" smtClean="0"/>
              <a:t>	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2) </a:t>
            </a:r>
            <a:r>
              <a:rPr lang="en-US" dirty="0" smtClean="0"/>
              <a:t>Maximum Individual </a:t>
            </a:r>
            <a:r>
              <a:rPr lang="en-US" dirty="0"/>
              <a:t>Rate Computation: calculate the maximum rate for </a:t>
            </a:r>
            <a:r>
              <a:rPr lang="en-US" dirty="0" smtClean="0"/>
              <a:t>each component </a:t>
            </a:r>
            <a:r>
              <a:rPr lang="en-US" dirty="0"/>
              <a:t>by assuming the sensing rate of all the other </a:t>
            </a:r>
            <a:r>
              <a:rPr lang="en-US" dirty="0" smtClean="0"/>
              <a:t>components is </a:t>
            </a:r>
            <a:r>
              <a:rPr lang="en-US" dirty="0"/>
              <a:t>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88806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Common Rate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compute the maximum common rate, we formulate it as a linear programming problem.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799" y="2743200"/>
            <a:ext cx="72104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11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Individual Rate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Compute the </a:t>
            </a:r>
            <a:r>
              <a:rPr lang="en-US" dirty="0"/>
              <a:t>maximum individual sensing rate that </a:t>
            </a:r>
            <a:r>
              <a:rPr lang="en-US" dirty="0" smtClean="0"/>
              <a:t>can be </a:t>
            </a:r>
            <a:r>
              <a:rPr lang="en-US" dirty="0"/>
              <a:t>achieved for </a:t>
            </a:r>
            <a:r>
              <a:rPr lang="en-US" dirty="0" smtClean="0"/>
              <a:t>each component </a:t>
            </a:r>
            <a:r>
              <a:rPr lang="en-US" dirty="0"/>
              <a:t>by assuming all the other </a:t>
            </a:r>
            <a:r>
              <a:rPr lang="en-US" dirty="0" smtClean="0"/>
              <a:t>components take </a:t>
            </a:r>
            <a:r>
              <a:rPr lang="en-US" dirty="0"/>
              <a:t>the same sensing </a:t>
            </a:r>
            <a:r>
              <a:rPr lang="en-US" dirty="0" smtClean="0"/>
              <a:t>rate.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1213" y="3048000"/>
            <a:ext cx="71532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26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WSNs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Wireless Sensor Networks (WSNs) are widely used to monitor </a:t>
            </a:r>
            <a:r>
              <a:rPr lang="en-US" dirty="0" smtClean="0"/>
              <a:t>the physical </a:t>
            </a:r>
            <a:r>
              <a:rPr lang="en-US" dirty="0"/>
              <a:t>environment.</a:t>
            </a:r>
          </a:p>
          <a:p>
            <a:endParaRPr lang="en-US" dirty="0"/>
          </a:p>
        </p:txBody>
      </p:sp>
      <p:pic>
        <p:nvPicPr>
          <p:cNvPr id="1030" name="Picture 6" descr="http://www.cs.iit.edu/%7Ewinet/images/projects/greenOb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77979"/>
            <a:ext cx="4558320" cy="1505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1fohg17mj6x9u.cloudfront.net/Awards/categories/environment/floating-sensor-netwo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701" y="2476500"/>
            <a:ext cx="3581400" cy="179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ensorweb.cs.gsu.edu/sites/default/files/research/projects/VolcanoSRI/images/Tomograph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18386"/>
            <a:ext cx="3810000" cy="2182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ensorweb.cs.gsu.edu/sites/default/files/research/projects/SHM/images/SHM_image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57201" y="4267200"/>
            <a:ext cx="3657599" cy="2169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457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Fair Rate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This algorithm </a:t>
            </a:r>
            <a:r>
              <a:rPr lang="en-US" sz="2400" dirty="0"/>
              <a:t>returns the optimal fair rate allocation.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4572000" cy="2390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58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QoM</a:t>
            </a:r>
            <a:r>
              <a:rPr lang="en-US" dirty="0"/>
              <a:t>-aware Rate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the </a:t>
            </a:r>
            <a:r>
              <a:rPr lang="en-US" dirty="0"/>
              <a:t>per unit data sensing cost is no </a:t>
            </a:r>
            <a:r>
              <a:rPr lang="en-US" dirty="0" smtClean="0"/>
              <a:t>less than </a:t>
            </a:r>
            <a:r>
              <a:rPr lang="en-US" dirty="0"/>
              <a:t>the per unit data receiving cost, </a:t>
            </a:r>
            <a:r>
              <a:rPr lang="en-US" u="sng" dirty="0"/>
              <a:t>then the optimal fair rate </a:t>
            </a:r>
            <a:r>
              <a:rPr lang="en-US" u="sng" dirty="0" smtClean="0"/>
              <a:t>allocation is </a:t>
            </a:r>
            <a:r>
              <a:rPr lang="en-US" u="sng" dirty="0"/>
              <a:t>also an optimal </a:t>
            </a:r>
            <a:r>
              <a:rPr lang="en-US" u="sng" dirty="0" err="1"/>
              <a:t>QoM</a:t>
            </a:r>
            <a:r>
              <a:rPr lang="en-US" u="sng" dirty="0"/>
              <a:t>-aware rate allocation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4247535"/>
            <a:ext cx="290335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Fair Rate Allocation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4399" y="4247532"/>
            <a:ext cx="395813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err="1"/>
              <a:t>QoM</a:t>
            </a:r>
            <a:r>
              <a:rPr lang="en-US" sz="2400" dirty="0"/>
              <a:t>-aware Rate Allocation</a:t>
            </a:r>
          </a:p>
        </p:txBody>
      </p:sp>
      <p:sp>
        <p:nvSpPr>
          <p:cNvPr id="6" name="Striped Right Arrow 5"/>
          <p:cNvSpPr/>
          <p:nvPr/>
        </p:nvSpPr>
        <p:spPr>
          <a:xfrm>
            <a:off x="3581400" y="4236049"/>
            <a:ext cx="978408" cy="484632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469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QoM</a:t>
            </a:r>
            <a:r>
              <a:rPr lang="en-US" dirty="0"/>
              <a:t>-aware Rate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 </a:t>
            </a:r>
            <a:r>
              <a:rPr lang="en-US" dirty="0"/>
              <a:t>any </a:t>
            </a:r>
            <a:r>
              <a:rPr lang="en-US" dirty="0" smtClean="0"/>
              <a:t>feasible rate allocation, </a:t>
            </a:r>
            <a:r>
              <a:rPr lang="en-US" dirty="0"/>
              <a:t>in order to </a:t>
            </a:r>
            <a:r>
              <a:rPr lang="en-US" dirty="0" smtClean="0"/>
              <a:t>increase the </a:t>
            </a:r>
            <a:r>
              <a:rPr lang="en-US" dirty="0"/>
              <a:t>sensing rate of some </a:t>
            </a:r>
            <a:r>
              <a:rPr lang="en-US" dirty="0" smtClean="0"/>
              <a:t>component by </a:t>
            </a:r>
            <a:r>
              <a:rPr lang="en-US" b="1" dirty="0" smtClean="0"/>
              <a:t>c</a:t>
            </a:r>
            <a:r>
              <a:rPr lang="en-US" dirty="0" smtClean="0"/>
              <a:t>, </a:t>
            </a:r>
            <a:r>
              <a:rPr lang="en-US" dirty="0"/>
              <a:t>we only need </a:t>
            </a:r>
            <a:r>
              <a:rPr lang="en-US" dirty="0" smtClean="0"/>
              <a:t>to decrease </a:t>
            </a:r>
            <a:r>
              <a:rPr lang="en-US" dirty="0"/>
              <a:t>the total sensing rate of the other components by at </a:t>
            </a:r>
            <a:r>
              <a:rPr lang="en-US" dirty="0" smtClean="0"/>
              <a:t>most </a:t>
            </a:r>
            <a:r>
              <a:rPr lang="en-US" b="1" dirty="0" smtClean="0"/>
              <a:t>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can be shown through construction. </a:t>
            </a:r>
          </a:p>
          <a:p>
            <a:pPr lvl="1"/>
            <a:r>
              <a:rPr lang="en-US" dirty="0" smtClean="0"/>
              <a:t>For any given feasible rate adjustment, we can always modify it to achieve this goal without violating the energy budget constraint.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729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QoM</a:t>
            </a:r>
            <a:r>
              <a:rPr lang="en-US" dirty="0"/>
              <a:t>-aware Rate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Given </a:t>
            </a:r>
            <a:r>
              <a:rPr lang="en-US" sz="2400" dirty="0"/>
              <a:t>any optimal fair rate allocation, we </a:t>
            </a:r>
            <a:r>
              <a:rPr lang="en-US" sz="2400" dirty="0" smtClean="0"/>
              <a:t>cannot increase </a:t>
            </a:r>
            <a:r>
              <a:rPr lang="en-US" sz="2400" dirty="0"/>
              <a:t>the sensing rate of a correlation component without </a:t>
            </a:r>
            <a:r>
              <a:rPr lang="en-US" sz="2400" dirty="0" smtClean="0"/>
              <a:t>reducing the </a:t>
            </a:r>
            <a:r>
              <a:rPr lang="en-US" sz="2400" dirty="0"/>
              <a:t>sensing rate of another component with a lower </a:t>
            </a:r>
            <a:r>
              <a:rPr lang="en-US" sz="2400" dirty="0" smtClean="0"/>
              <a:t>sensing rate.</a:t>
            </a:r>
          </a:p>
          <a:p>
            <a:pPr lvl="1"/>
            <a:r>
              <a:rPr lang="en-US" dirty="0"/>
              <a:t>this </a:t>
            </a:r>
            <a:r>
              <a:rPr lang="en-US" dirty="0" smtClean="0"/>
              <a:t>can be shown through </a:t>
            </a:r>
            <a:r>
              <a:rPr lang="en-US" dirty="0" smtClean="0"/>
              <a:t>contradication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820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3962400"/>
            <a:ext cx="8001000" cy="1143000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85800" y="2819400"/>
            <a:ext cx="8001000" cy="1143000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QoM</a:t>
            </a:r>
            <a:r>
              <a:rPr lang="en-US" dirty="0"/>
              <a:t>-aware Rate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Any optimal </a:t>
            </a:r>
            <a:r>
              <a:rPr lang="en-US" dirty="0" err="1" smtClean="0"/>
              <a:t>QoM</a:t>
            </a:r>
            <a:r>
              <a:rPr lang="en-US" dirty="0" smtClean="0"/>
              <a:t>-aware </a:t>
            </a:r>
            <a:r>
              <a:rPr lang="en-US" dirty="0"/>
              <a:t>rate allocation must also be an optimal fair rate </a:t>
            </a:r>
            <a:r>
              <a:rPr lang="en-US" dirty="0" smtClean="0"/>
              <a:t>allocation if the sensing cost is no less than the receiving cost.	</a:t>
            </a:r>
          </a:p>
          <a:p>
            <a:pPr lvl="1"/>
            <a:r>
              <a:rPr lang="en-US" dirty="0" smtClean="0"/>
              <a:t>Given </a:t>
            </a:r>
            <a:r>
              <a:rPr lang="en-US" dirty="0"/>
              <a:t>any </a:t>
            </a:r>
            <a:r>
              <a:rPr lang="en-US" dirty="0" smtClean="0"/>
              <a:t>feasible rate </a:t>
            </a:r>
            <a:r>
              <a:rPr lang="en-US" dirty="0"/>
              <a:t>allocation, in order to increase the sensing rate of some component by </a:t>
            </a:r>
            <a:r>
              <a:rPr lang="en-US" b="1" dirty="0"/>
              <a:t>c</a:t>
            </a:r>
            <a:r>
              <a:rPr lang="en-US" dirty="0"/>
              <a:t>, we only need to decrease the total sensing rate of the other components by at most </a:t>
            </a:r>
            <a:r>
              <a:rPr lang="en-US" b="1" dirty="0" smtClean="0"/>
              <a:t>c.</a:t>
            </a:r>
          </a:p>
          <a:p>
            <a:pPr lvl="1"/>
            <a:r>
              <a:rPr lang="en-US" dirty="0"/>
              <a:t>Given any optimal fair rate allocation, we cannot increase the sensing rate of a correlation component without reducing the sensing rate of another component with a lower sensing rate.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330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QoM</a:t>
            </a:r>
            <a:r>
              <a:rPr lang="en-US" dirty="0"/>
              <a:t>-aware Rate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If </a:t>
            </a:r>
            <a:r>
              <a:rPr lang="en-US" sz="2400" dirty="0"/>
              <a:t>optimal fair rate allocation is not an optimal </a:t>
            </a:r>
            <a:r>
              <a:rPr lang="en-US" sz="2400" dirty="0" err="1"/>
              <a:t>QoM</a:t>
            </a:r>
            <a:r>
              <a:rPr lang="en-US" sz="2400" dirty="0"/>
              <a:t>-aware rate allocation, we can </a:t>
            </a:r>
            <a:r>
              <a:rPr lang="en-US" sz="2400" dirty="0" smtClean="0"/>
              <a:t>increase the sensing rate of some component while decreasing </a:t>
            </a:r>
            <a:r>
              <a:rPr lang="en-US" sz="2400" dirty="0"/>
              <a:t>the total sensing rate of some other components with a higher </a:t>
            </a:r>
            <a:r>
              <a:rPr lang="en-US" sz="2400" dirty="0" smtClean="0"/>
              <a:t>rate by at most the same amount.</a:t>
            </a:r>
          </a:p>
          <a:p>
            <a:endParaRPr lang="en-US" dirty="0" smtClean="0"/>
          </a:p>
          <a:p>
            <a:r>
              <a:rPr lang="en-US" sz="2400" dirty="0" smtClean="0"/>
              <a:t>This leads to a better </a:t>
            </a:r>
            <a:r>
              <a:rPr lang="en-US" sz="2400" dirty="0" err="1" smtClean="0"/>
              <a:t>QoM</a:t>
            </a:r>
            <a:r>
              <a:rPr lang="en-US" sz="2400" dirty="0" smtClean="0"/>
              <a:t>-aware rate allocation due to its </a:t>
            </a:r>
            <a:r>
              <a:rPr lang="en-US" sz="2400" dirty="0" err="1" smtClean="0"/>
              <a:t>submodularity</a:t>
            </a:r>
            <a:r>
              <a:rPr lang="en-US" sz="2400" dirty="0" smtClean="0"/>
              <a:t>.</a:t>
            </a:r>
          </a:p>
          <a:p>
            <a:pPr lvl="1"/>
            <a:r>
              <a:rPr lang="en-US" dirty="0" smtClean="0"/>
              <a:t>It contradicts to the assumption that the original rate allocation is optimal.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02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QoM</a:t>
            </a:r>
            <a:r>
              <a:rPr lang="en-US" dirty="0"/>
              <a:t>-aware Rate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This algorithm also </a:t>
            </a:r>
            <a:r>
              <a:rPr lang="en-US" sz="2400" dirty="0"/>
              <a:t>returns the optimal </a:t>
            </a:r>
            <a:r>
              <a:rPr lang="en-US" sz="2400" dirty="0" err="1" smtClean="0"/>
              <a:t>QoM</a:t>
            </a:r>
            <a:r>
              <a:rPr lang="en-US" sz="2400" dirty="0" smtClean="0"/>
              <a:t>-aware </a:t>
            </a:r>
            <a:r>
              <a:rPr lang="en-US" sz="2400" dirty="0"/>
              <a:t>rate allocation.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4572000" cy="2390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73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dirty="0" smtClean="0"/>
              <a:t>adopt the </a:t>
            </a:r>
            <a:r>
              <a:rPr lang="en-US" dirty="0" err="1"/>
              <a:t>TelosB</a:t>
            </a:r>
            <a:r>
              <a:rPr lang="en-US" dirty="0"/>
              <a:t> Mote </a:t>
            </a:r>
            <a:r>
              <a:rPr lang="en-US" dirty="0" smtClean="0"/>
              <a:t>with </a:t>
            </a:r>
            <a:r>
              <a:rPr lang="en-US" dirty="0"/>
              <a:t>a MSP430 processor and </a:t>
            </a:r>
            <a:r>
              <a:rPr lang="en-US" dirty="0" smtClean="0"/>
              <a:t>CC2420 transceiver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mote is equipped with 2 AA batteries.</a:t>
            </a:r>
          </a:p>
        </p:txBody>
      </p:sp>
      <p:pic>
        <p:nvPicPr>
          <p:cNvPr id="5122" name="Picture 2" descr="http://openwsn.berkeley.edu/browser/trunk/docs/multimedia/telosb.jpg?format=raw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9594" y="3505200"/>
            <a:ext cx="2846595" cy="201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0.gstatic.com/images?q=tbn:ANd9GcQL01hh28loF2Rg1Q3aVh7eoewqmzgylEVPfHVwbdssYxKbPr_c3Q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8579"/>
            <a:ext cx="3038475" cy="205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51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2426"/>
            <a:ext cx="4320048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05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8244" y="2057400"/>
            <a:ext cx="38766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73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Comparison with Traditional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Unlike </a:t>
            </a:r>
            <a:r>
              <a:rPr lang="en-US" altLang="zh-TW" dirty="0" smtClean="0">
                <a:ea typeface="新細明體" pitchFamily="18" charset="-120"/>
              </a:rPr>
              <a:t>traditional networks, </a:t>
            </a:r>
            <a:r>
              <a:rPr lang="en-US" altLang="zh-TW" dirty="0">
                <a:ea typeface="新細明體" pitchFamily="18" charset="-120"/>
              </a:rPr>
              <a:t>wireless sensor networks </a:t>
            </a:r>
            <a:r>
              <a:rPr lang="en-US" altLang="zh-TW" dirty="0" smtClean="0">
                <a:ea typeface="新細明體" pitchFamily="18" charset="-120"/>
              </a:rPr>
              <a:t>are often resource limited</a:t>
            </a:r>
          </a:p>
          <a:p>
            <a:pPr lvl="1"/>
            <a:r>
              <a:rPr lang="en-US" dirty="0">
                <a:ea typeface="新細明體" pitchFamily="18" charset="-120"/>
              </a:rPr>
              <a:t>Limited power supply</a:t>
            </a:r>
          </a:p>
          <a:p>
            <a:pPr lvl="1"/>
            <a:r>
              <a:rPr lang="en-US" dirty="0">
                <a:ea typeface="新細明體" pitchFamily="18" charset="-120"/>
              </a:rPr>
              <a:t>Limited computational capability </a:t>
            </a:r>
          </a:p>
          <a:p>
            <a:pPr lvl="1"/>
            <a:r>
              <a:rPr lang="en-US" dirty="0">
                <a:ea typeface="新細明體" pitchFamily="18" charset="-120"/>
              </a:rPr>
              <a:t>Limited communication </a:t>
            </a:r>
            <a:r>
              <a:rPr lang="en-US" dirty="0" smtClean="0">
                <a:ea typeface="新細明體" pitchFamily="18" charset="-120"/>
              </a:rPr>
              <a:t>capability</a:t>
            </a:r>
          </a:p>
          <a:p>
            <a:pPr lvl="1"/>
            <a:endParaRPr lang="en-US" altLang="zh-TW" dirty="0" smtClean="0">
              <a:ea typeface="新細明體" pitchFamily="18" charset="-120"/>
            </a:endParaRPr>
          </a:p>
          <a:p>
            <a:r>
              <a:rPr lang="en-US" dirty="0" smtClean="0"/>
              <a:t>Developing </a:t>
            </a:r>
            <a:r>
              <a:rPr lang="en-US" dirty="0"/>
              <a:t>an effective sensor network must take into </a:t>
            </a:r>
            <a:r>
              <a:rPr lang="en-US" dirty="0" smtClean="0"/>
              <a:t>account its </a:t>
            </a:r>
            <a:r>
              <a:rPr lang="en-US" dirty="0"/>
              <a:t>Quality-of-Monitoring (</a:t>
            </a:r>
            <a:r>
              <a:rPr lang="en-US" dirty="0" err="1"/>
              <a:t>QoM</a:t>
            </a:r>
            <a:r>
              <a:rPr lang="en-US" dirty="0" smtClean="0"/>
              <a:t>)</a:t>
            </a:r>
            <a:endParaRPr lang="en-US" altLang="zh-TW" dirty="0" smtClean="0">
              <a:ea typeface="新細明體" pitchFamily="18" charset="-120"/>
            </a:endParaRPr>
          </a:p>
          <a:p>
            <a:pPr lvl="1"/>
            <a:r>
              <a:rPr lang="en-US" dirty="0" smtClean="0"/>
              <a:t>Avoid redundant sensor readings</a:t>
            </a:r>
          </a:p>
          <a:p>
            <a:pPr lvl="1"/>
            <a:r>
              <a:rPr lang="en-US" dirty="0" smtClean="0"/>
              <a:t>Leverage the </a:t>
            </a:r>
            <a:r>
              <a:rPr lang="en-US" dirty="0"/>
              <a:t>statistical correlations among sensor nodes </a:t>
            </a:r>
            <a:r>
              <a:rPr lang="en-US" dirty="0" smtClean="0">
                <a:ea typeface="新細明體" pitchFamily="18" charset="-120"/>
              </a:rPr>
              <a:t>	</a:t>
            </a:r>
            <a:endParaRPr lang="en-US" dirty="0"/>
          </a:p>
          <a:p>
            <a:pPr lvl="1"/>
            <a:endParaRPr lang="en-US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44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209800"/>
            <a:ext cx="4009778" cy="310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16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per </a:t>
            </a:r>
            <a:r>
              <a:rPr lang="en-US" sz="2000" dirty="0"/>
              <a:t>unit data sensing cost </a:t>
            </a:r>
            <a:r>
              <a:rPr lang="en-US" sz="2000" dirty="0" smtClean="0"/>
              <a:t>is less </a:t>
            </a:r>
            <a:r>
              <a:rPr lang="en-US" sz="2000" dirty="0"/>
              <a:t>than the per unit data receiving cost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utility function U() is </a:t>
            </a:r>
            <a:r>
              <a:rPr lang="en-US" sz="2000" dirty="0" smtClean="0"/>
              <a:t>heterogeneous to different correlation components.</a:t>
            </a:r>
          </a:p>
          <a:p>
            <a:endParaRPr lang="en-US" sz="2000" dirty="0"/>
          </a:p>
          <a:p>
            <a:r>
              <a:rPr lang="en-US" sz="2000" dirty="0" smtClean="0"/>
              <a:t>Taking wireless interference into account.</a:t>
            </a:r>
          </a:p>
          <a:p>
            <a:endParaRPr lang="en-US" sz="2000" dirty="0" smtClean="0"/>
          </a:p>
          <a:p>
            <a:r>
              <a:rPr lang="en-US" sz="2000" dirty="0" smtClean="0"/>
              <a:t>Distributed implementation.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0961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82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99619" y="1760371"/>
            <a:ext cx="2212258" cy="1295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Quality of Monitoring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1401096" y="3527323"/>
            <a:ext cx="2362200" cy="1828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Sensing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181600" y="3591233"/>
            <a:ext cx="2209800" cy="17624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Networking</a:t>
            </a:r>
            <a:endParaRPr lang="en-US" sz="1050" dirty="0"/>
          </a:p>
        </p:txBody>
      </p:sp>
      <p:cxnSp>
        <p:nvCxnSpPr>
          <p:cNvPr id="9" name="Straight Arrow Connector 8"/>
          <p:cNvCxnSpPr>
            <a:stCxn id="4" idx="3"/>
            <a:endCxn id="5" idx="0"/>
          </p:cNvCxnSpPr>
          <p:nvPr/>
        </p:nvCxnSpPr>
        <p:spPr>
          <a:xfrm flipH="1">
            <a:off x="2582196" y="2866064"/>
            <a:ext cx="841401" cy="6612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6" idx="0"/>
          </p:cNvCxnSpPr>
          <p:nvPr/>
        </p:nvCxnSpPr>
        <p:spPr>
          <a:xfrm>
            <a:off x="4987899" y="2866064"/>
            <a:ext cx="1298601" cy="7251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43000" y="5486400"/>
            <a:ext cx="2791149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Sensing rate allocation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67107" y="5486400"/>
            <a:ext cx="1800493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Routing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162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Correlations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416552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The </a:t>
            </a:r>
            <a:r>
              <a:rPr lang="en-US" sz="2400" dirty="0"/>
              <a:t>readings among </a:t>
            </a:r>
            <a:r>
              <a:rPr lang="en-US" sz="2400" dirty="0" smtClean="0"/>
              <a:t>neighboring nodes </a:t>
            </a:r>
            <a:r>
              <a:rPr lang="en-US" sz="2400" dirty="0"/>
              <a:t>are often spatially correlated. </a:t>
            </a:r>
          </a:p>
          <a:p>
            <a:pPr lvl="1"/>
            <a:r>
              <a:rPr lang="en-US" sz="2300" dirty="0"/>
              <a:t>The degree of correlation depends on the internode separation</a:t>
            </a:r>
          </a:p>
          <a:p>
            <a:pPr lvl="1"/>
            <a:r>
              <a:rPr lang="en-US" sz="2300" dirty="0"/>
              <a:t>Those sensors </a:t>
            </a:r>
            <a:r>
              <a:rPr lang="en-US" sz="2300" dirty="0" smtClean="0"/>
              <a:t>with similar </a:t>
            </a:r>
            <a:r>
              <a:rPr lang="en-US" sz="2300" dirty="0"/>
              <a:t>readings naturally form a component or cluster.</a:t>
            </a:r>
            <a:endParaRPr lang="en-US" sz="61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3048000" cy="2445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0323"/>
            <a:ext cx="3135190" cy="2453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Oval 2"/>
          <p:cNvSpPr/>
          <p:nvPr/>
        </p:nvSpPr>
        <p:spPr>
          <a:xfrm>
            <a:off x="2133600" y="1820323"/>
            <a:ext cx="762000" cy="762000"/>
          </a:xfrm>
          <a:prstGeom prst="ellipse">
            <a:avLst/>
          </a:prstGeom>
          <a:noFill/>
          <a:ln w="47625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00800" y="2582323"/>
            <a:ext cx="609600" cy="618077"/>
          </a:xfrm>
          <a:prstGeom prst="ellipse">
            <a:avLst/>
          </a:prstGeom>
          <a:noFill/>
          <a:ln w="47625" cmpd="sng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1892284"/>
            <a:ext cx="609600" cy="618077"/>
          </a:xfrm>
          <a:prstGeom prst="ellipse">
            <a:avLst/>
          </a:prstGeom>
          <a:noFill/>
          <a:ln w="47625" cmpd="sng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95800" y="2510361"/>
            <a:ext cx="609600" cy="918639"/>
          </a:xfrm>
          <a:prstGeom prst="ellipse">
            <a:avLst/>
          </a:prstGeom>
          <a:noFill/>
          <a:ln w="47625" cmpd="sng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66800" y="2353722"/>
            <a:ext cx="762000" cy="1075277"/>
          </a:xfrm>
          <a:prstGeom prst="ellipse">
            <a:avLst/>
          </a:prstGeom>
          <a:noFill/>
          <a:ln w="47625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2638421"/>
            <a:ext cx="609600" cy="610370"/>
          </a:xfrm>
          <a:prstGeom prst="ellipse">
            <a:avLst/>
          </a:prstGeom>
          <a:noFill/>
          <a:ln w="47625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762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correlation component </a:t>
            </a:r>
            <a:r>
              <a:rPr lang="en-US" dirty="0"/>
              <a:t>is a subset of sensors where the sensor nodes within </a:t>
            </a:r>
            <a:r>
              <a:rPr lang="en-US" dirty="0" smtClean="0"/>
              <a:t>one component </a:t>
            </a:r>
            <a:r>
              <a:rPr lang="en-US" dirty="0"/>
              <a:t>have similar sensing values.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Communication </a:t>
            </a:r>
            <a:r>
              <a:rPr lang="en-US" dirty="0"/>
              <a:t>graph and correlation components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399" y="2895600"/>
            <a:ext cx="5838825" cy="2066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462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latin typeface="Georgia" pitchFamily="18" charset="0"/>
              </a:rPr>
              <a:t>How to Represent Quality of Monitoring?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define a general </a:t>
            </a:r>
            <a:r>
              <a:rPr lang="en-US" b="1" dirty="0" err="1"/>
              <a:t>submodular</a:t>
            </a:r>
            <a:r>
              <a:rPr lang="en-US" dirty="0"/>
              <a:t> function </a:t>
            </a:r>
            <a:r>
              <a:rPr lang="en-US" dirty="0" smtClean="0"/>
              <a:t>to quantify </a:t>
            </a:r>
            <a:r>
              <a:rPr lang="en-US" dirty="0"/>
              <a:t>the Quality-of-Monitoring (</a:t>
            </a:r>
            <a:r>
              <a:rPr lang="en-US" dirty="0" err="1"/>
              <a:t>QoM</a:t>
            </a:r>
            <a:r>
              <a:rPr lang="en-US" dirty="0"/>
              <a:t>) under different </a:t>
            </a:r>
            <a:r>
              <a:rPr lang="en-US" dirty="0" smtClean="0"/>
              <a:t>sensing rate </a:t>
            </a:r>
            <a:r>
              <a:rPr lang="en-US" dirty="0"/>
              <a:t>allocations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230586"/>
            <a:ext cx="5618163" cy="1217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6"/>
          <p:cNvSpPr>
            <a:spLocks noChangeArrowheads="1"/>
          </p:cNvSpPr>
          <p:nvPr/>
        </p:nvSpPr>
        <p:spPr bwMode="auto">
          <a:xfrm>
            <a:off x="647700" y="3316186"/>
            <a:ext cx="7448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>
                <a:latin typeface="Georgia" pitchFamily="18" charset="0"/>
              </a:rPr>
              <a:t>We say a function is submodular if it satisfies a natural “diminishing returns” property</a:t>
            </a:r>
            <a:endParaRPr lang="zh-CN" altLang="en-US">
              <a:latin typeface="Georgia" pitchFamily="18" charset="0"/>
            </a:endParaRPr>
          </a:p>
        </p:txBody>
      </p:sp>
      <p:sp>
        <p:nvSpPr>
          <p:cNvPr id="13" name="圆角矩形 10"/>
          <p:cNvSpPr/>
          <p:nvPr/>
        </p:nvSpPr>
        <p:spPr bwMode="auto">
          <a:xfrm>
            <a:off x="1871663" y="5029200"/>
            <a:ext cx="5313362" cy="3635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124" tIns="41061" rIns="82124" bIns="41061" anchor="ctr">
            <a:spAutoFit/>
          </a:bodyPr>
          <a:lstStyle/>
          <a:p>
            <a:endParaRPr lang="zh-CN" altLang="en-US">
              <a:solidFill>
                <a:schemeClr val="bg1"/>
              </a:solidFill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73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latin typeface="Georgia" pitchFamily="18" charset="0"/>
              </a:rPr>
              <a:t>How to Represent Quality of Monitoring?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define a general </a:t>
            </a:r>
            <a:r>
              <a:rPr lang="en-US" b="1" dirty="0" err="1"/>
              <a:t>submodular</a:t>
            </a:r>
            <a:r>
              <a:rPr lang="en-US" dirty="0"/>
              <a:t> function </a:t>
            </a:r>
            <a:r>
              <a:rPr lang="en-US" dirty="0" smtClean="0"/>
              <a:t>to quantify </a:t>
            </a:r>
            <a:r>
              <a:rPr lang="en-US" dirty="0"/>
              <a:t>the Quality-of-Monitoring (</a:t>
            </a:r>
            <a:r>
              <a:rPr lang="en-US" dirty="0" err="1"/>
              <a:t>QoM</a:t>
            </a:r>
            <a:r>
              <a:rPr lang="en-US" dirty="0"/>
              <a:t>) under different </a:t>
            </a:r>
            <a:r>
              <a:rPr lang="en-US" dirty="0" smtClean="0"/>
              <a:t>sensing rate </a:t>
            </a:r>
            <a:r>
              <a:rPr lang="en-US" dirty="0"/>
              <a:t>allocations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12" name="矩形 6"/>
          <p:cNvSpPr>
            <a:spLocks noChangeArrowheads="1"/>
          </p:cNvSpPr>
          <p:nvPr/>
        </p:nvSpPr>
        <p:spPr bwMode="auto">
          <a:xfrm>
            <a:off x="647700" y="3316186"/>
            <a:ext cx="7448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dirty="0">
                <a:latin typeface="Georgia" pitchFamily="18" charset="0"/>
              </a:rPr>
              <a:t>We say a function is </a:t>
            </a:r>
            <a:r>
              <a:rPr lang="en-US" altLang="zh-CN" dirty="0" err="1">
                <a:latin typeface="Georgia" pitchFamily="18" charset="0"/>
              </a:rPr>
              <a:t>submodular</a:t>
            </a:r>
            <a:r>
              <a:rPr lang="en-US" altLang="zh-CN" dirty="0">
                <a:latin typeface="Georgia" pitchFamily="18" charset="0"/>
              </a:rPr>
              <a:t> if it satisfies a natural “diminishing returns” property</a:t>
            </a:r>
            <a:endParaRPr lang="zh-CN" altLang="en-US" dirty="0">
              <a:latin typeface="Georgia" pitchFamily="18" charset="0"/>
            </a:endParaRPr>
          </a:p>
        </p:txBody>
      </p:sp>
      <p:pic>
        <p:nvPicPr>
          <p:cNvPr id="7" name="Picture 2" descr="https://encrypted-tbn3.google.com/images?q=tbn:ANd9GcQa1Yg3IzPSK2zR65YYXHDQqIstK_euEdoTJqPDZQYLgqU2zw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84638"/>
            <a:ext cx="3390900" cy="22526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8" name="直接连接符 9"/>
          <p:cNvCxnSpPr/>
          <p:nvPr/>
        </p:nvCxnSpPr>
        <p:spPr bwMode="auto">
          <a:xfrm>
            <a:off x="1573212" y="5991225"/>
            <a:ext cx="1189038" cy="95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11"/>
          <p:cNvCxnSpPr/>
          <p:nvPr/>
        </p:nvCxnSpPr>
        <p:spPr bwMode="auto">
          <a:xfrm rot="16200000" flipH="1">
            <a:off x="962818" y="5371307"/>
            <a:ext cx="1247775" cy="111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13"/>
          <p:cNvCxnSpPr/>
          <p:nvPr/>
        </p:nvCxnSpPr>
        <p:spPr bwMode="auto">
          <a:xfrm>
            <a:off x="2762250" y="6002338"/>
            <a:ext cx="113347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5"/>
          <p:cNvCxnSpPr/>
          <p:nvPr/>
        </p:nvCxnSpPr>
        <p:spPr bwMode="auto">
          <a:xfrm rot="16200000" flipH="1">
            <a:off x="1481137" y="4652963"/>
            <a:ext cx="201613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椭圆 17"/>
          <p:cNvSpPr/>
          <p:nvPr/>
        </p:nvSpPr>
        <p:spPr bwMode="auto">
          <a:xfrm>
            <a:off x="5678487" y="4076700"/>
            <a:ext cx="1279525" cy="1279525"/>
          </a:xfrm>
          <a:prstGeom prst="ellipse">
            <a:avLst/>
          </a:prstGeom>
          <a:solidFill>
            <a:srgbClr val="3CC7FE">
              <a:alpha val="23922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124" tIns="41061" rIns="82124" bIns="41061" anchor="ctr">
            <a:spAutoFit/>
          </a:bodyPr>
          <a:lstStyle/>
          <a:p>
            <a:endParaRPr lang="zh-CN" altLang="en-US">
              <a:solidFill>
                <a:schemeClr val="bg1"/>
              </a:solidFill>
              <a:ea typeface="SimHei" pitchFamily="49" charset="-122"/>
            </a:endParaRPr>
          </a:p>
        </p:txBody>
      </p:sp>
      <p:sp>
        <p:nvSpPr>
          <p:cNvPr id="17" name="椭圆 18"/>
          <p:cNvSpPr/>
          <p:nvPr/>
        </p:nvSpPr>
        <p:spPr bwMode="auto">
          <a:xfrm>
            <a:off x="6497637" y="4600575"/>
            <a:ext cx="1279525" cy="1279525"/>
          </a:xfrm>
          <a:prstGeom prst="ellipse">
            <a:avLst/>
          </a:prstGeom>
          <a:solidFill>
            <a:srgbClr val="3CC7FE">
              <a:alpha val="23922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124" tIns="41061" rIns="82124" bIns="41061" anchor="ctr">
            <a:spAutoFit/>
          </a:bodyPr>
          <a:lstStyle/>
          <a:p>
            <a:endParaRPr lang="zh-CN" altLang="en-US">
              <a:solidFill>
                <a:schemeClr val="bg1"/>
              </a:solidFill>
              <a:ea typeface="SimHei" pitchFamily="49" charset="-122"/>
            </a:endParaRPr>
          </a:p>
        </p:txBody>
      </p:sp>
      <p:sp>
        <p:nvSpPr>
          <p:cNvPr id="18" name="椭圆 19"/>
          <p:cNvSpPr/>
          <p:nvPr/>
        </p:nvSpPr>
        <p:spPr bwMode="auto">
          <a:xfrm>
            <a:off x="6430962" y="4038600"/>
            <a:ext cx="1279525" cy="1279525"/>
          </a:xfrm>
          <a:prstGeom prst="ellipse">
            <a:avLst/>
          </a:prstGeom>
          <a:solidFill>
            <a:srgbClr val="CC0000">
              <a:alpha val="23922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124" tIns="41061" rIns="82124" bIns="41061" anchor="ctr">
            <a:spAutoFit/>
          </a:bodyPr>
          <a:lstStyle/>
          <a:p>
            <a:endParaRPr lang="zh-CN" altLang="en-US">
              <a:solidFill>
                <a:schemeClr val="bg1"/>
              </a:solidFill>
              <a:ea typeface="SimHei" pitchFamily="49" charset="-122"/>
            </a:endParaRPr>
          </a:p>
        </p:txBody>
      </p:sp>
      <p:sp>
        <p:nvSpPr>
          <p:cNvPr id="19" name="椭圆 21"/>
          <p:cNvSpPr/>
          <p:nvPr/>
        </p:nvSpPr>
        <p:spPr bwMode="auto">
          <a:xfrm>
            <a:off x="5888037" y="4705350"/>
            <a:ext cx="1279525" cy="1279525"/>
          </a:xfrm>
          <a:prstGeom prst="ellipse">
            <a:avLst/>
          </a:prstGeom>
          <a:solidFill>
            <a:srgbClr val="CC0000">
              <a:alpha val="23922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124" tIns="41061" rIns="82124" bIns="41061" anchor="ctr">
            <a:spAutoFit/>
          </a:bodyPr>
          <a:lstStyle/>
          <a:p>
            <a:endParaRPr lang="zh-CN" altLang="en-US">
              <a:solidFill>
                <a:schemeClr val="bg1"/>
              </a:solidFill>
              <a:ea typeface="SimHei" pitchFamily="49" charset="-12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338852" y="3913239"/>
            <a:ext cx="2920997" cy="2281084"/>
          </a:xfrm>
          <a:custGeom>
            <a:avLst/>
            <a:gdLst>
              <a:gd name="connsiteX0" fmla="*/ 914464 w 2920997"/>
              <a:gd name="connsiteY0" fmla="*/ 9832 h 2281084"/>
              <a:gd name="connsiteX1" fmla="*/ 914464 w 2920997"/>
              <a:gd name="connsiteY1" fmla="*/ 9832 h 2281084"/>
              <a:gd name="connsiteX2" fmla="*/ 816142 w 2920997"/>
              <a:gd name="connsiteY2" fmla="*/ 0 h 2281084"/>
              <a:gd name="connsiteX3" fmla="*/ 531006 w 2920997"/>
              <a:gd name="connsiteY3" fmla="*/ 19664 h 2281084"/>
              <a:gd name="connsiteX4" fmla="*/ 403187 w 2920997"/>
              <a:gd name="connsiteY4" fmla="*/ 58993 h 2281084"/>
              <a:gd name="connsiteX5" fmla="*/ 324529 w 2920997"/>
              <a:gd name="connsiteY5" fmla="*/ 78658 h 2281084"/>
              <a:gd name="connsiteX6" fmla="*/ 245871 w 2920997"/>
              <a:gd name="connsiteY6" fmla="*/ 117987 h 2281084"/>
              <a:gd name="connsiteX7" fmla="*/ 108219 w 2920997"/>
              <a:gd name="connsiteY7" fmla="*/ 235974 h 2281084"/>
              <a:gd name="connsiteX8" fmla="*/ 29561 w 2920997"/>
              <a:gd name="connsiteY8" fmla="*/ 334296 h 2281084"/>
              <a:gd name="connsiteX9" fmla="*/ 9896 w 2920997"/>
              <a:gd name="connsiteY9" fmla="*/ 363793 h 2281084"/>
              <a:gd name="connsiteX10" fmla="*/ 64 w 2920997"/>
              <a:gd name="connsiteY10" fmla="*/ 422787 h 2281084"/>
              <a:gd name="connsiteX11" fmla="*/ 19729 w 2920997"/>
              <a:gd name="connsiteY11" fmla="*/ 599767 h 2281084"/>
              <a:gd name="connsiteX12" fmla="*/ 49225 w 2920997"/>
              <a:gd name="connsiteY12" fmla="*/ 717755 h 2281084"/>
              <a:gd name="connsiteX13" fmla="*/ 88554 w 2920997"/>
              <a:gd name="connsiteY13" fmla="*/ 816077 h 2281084"/>
              <a:gd name="connsiteX14" fmla="*/ 98387 w 2920997"/>
              <a:gd name="connsiteY14" fmla="*/ 865238 h 2281084"/>
              <a:gd name="connsiteX15" fmla="*/ 108219 w 2920997"/>
              <a:gd name="connsiteY15" fmla="*/ 934064 h 2281084"/>
              <a:gd name="connsiteX16" fmla="*/ 127883 w 2920997"/>
              <a:gd name="connsiteY16" fmla="*/ 1002890 h 2281084"/>
              <a:gd name="connsiteX17" fmla="*/ 147548 w 2920997"/>
              <a:gd name="connsiteY17" fmla="*/ 1101213 h 2281084"/>
              <a:gd name="connsiteX18" fmla="*/ 157380 w 2920997"/>
              <a:gd name="connsiteY18" fmla="*/ 1140542 h 2281084"/>
              <a:gd name="connsiteX19" fmla="*/ 177045 w 2920997"/>
              <a:gd name="connsiteY19" fmla="*/ 1179871 h 2281084"/>
              <a:gd name="connsiteX20" fmla="*/ 196709 w 2920997"/>
              <a:gd name="connsiteY20" fmla="*/ 1238864 h 2281084"/>
              <a:gd name="connsiteX21" fmla="*/ 226206 w 2920997"/>
              <a:gd name="connsiteY21" fmla="*/ 1386348 h 2281084"/>
              <a:gd name="connsiteX22" fmla="*/ 245871 w 2920997"/>
              <a:gd name="connsiteY22" fmla="*/ 1465006 h 2281084"/>
              <a:gd name="connsiteX23" fmla="*/ 265535 w 2920997"/>
              <a:gd name="connsiteY23" fmla="*/ 1524000 h 2281084"/>
              <a:gd name="connsiteX24" fmla="*/ 304864 w 2920997"/>
              <a:gd name="connsiteY24" fmla="*/ 1612490 h 2281084"/>
              <a:gd name="connsiteX25" fmla="*/ 324529 w 2920997"/>
              <a:gd name="connsiteY25" fmla="*/ 1641987 h 2281084"/>
              <a:gd name="connsiteX26" fmla="*/ 334361 w 2920997"/>
              <a:gd name="connsiteY26" fmla="*/ 1700980 h 2281084"/>
              <a:gd name="connsiteX27" fmla="*/ 354025 w 2920997"/>
              <a:gd name="connsiteY27" fmla="*/ 1730477 h 2281084"/>
              <a:gd name="connsiteX28" fmla="*/ 383522 w 2920997"/>
              <a:gd name="connsiteY28" fmla="*/ 1779638 h 2281084"/>
              <a:gd name="connsiteX29" fmla="*/ 462180 w 2920997"/>
              <a:gd name="connsiteY29" fmla="*/ 1848464 h 2281084"/>
              <a:gd name="connsiteX30" fmla="*/ 531006 w 2920997"/>
              <a:gd name="connsiteY30" fmla="*/ 1907458 h 2281084"/>
              <a:gd name="connsiteX31" fmla="*/ 550671 w 2920997"/>
              <a:gd name="connsiteY31" fmla="*/ 1936955 h 2281084"/>
              <a:gd name="connsiteX32" fmla="*/ 619496 w 2920997"/>
              <a:gd name="connsiteY32" fmla="*/ 1995948 h 2281084"/>
              <a:gd name="connsiteX33" fmla="*/ 668658 w 2920997"/>
              <a:gd name="connsiteY33" fmla="*/ 2054942 h 2281084"/>
              <a:gd name="connsiteX34" fmla="*/ 766980 w 2920997"/>
              <a:gd name="connsiteY34" fmla="*/ 2113935 h 2281084"/>
              <a:gd name="connsiteX35" fmla="*/ 816142 w 2920997"/>
              <a:gd name="connsiteY35" fmla="*/ 2143432 h 2281084"/>
              <a:gd name="connsiteX36" fmla="*/ 855471 w 2920997"/>
              <a:gd name="connsiteY36" fmla="*/ 2153264 h 2281084"/>
              <a:gd name="connsiteX37" fmla="*/ 914464 w 2920997"/>
              <a:gd name="connsiteY37" fmla="*/ 2172929 h 2281084"/>
              <a:gd name="connsiteX38" fmla="*/ 943961 w 2920997"/>
              <a:gd name="connsiteY38" fmla="*/ 2192593 h 2281084"/>
              <a:gd name="connsiteX39" fmla="*/ 1002954 w 2920997"/>
              <a:gd name="connsiteY39" fmla="*/ 2212258 h 2281084"/>
              <a:gd name="connsiteX40" fmla="*/ 1032451 w 2920997"/>
              <a:gd name="connsiteY40" fmla="*/ 2222090 h 2281084"/>
              <a:gd name="connsiteX41" fmla="*/ 1327419 w 2920997"/>
              <a:gd name="connsiteY41" fmla="*/ 2241755 h 2281084"/>
              <a:gd name="connsiteX42" fmla="*/ 1642051 w 2920997"/>
              <a:gd name="connsiteY42" fmla="*/ 2231922 h 2281084"/>
              <a:gd name="connsiteX43" fmla="*/ 1681380 w 2920997"/>
              <a:gd name="connsiteY43" fmla="*/ 2222090 h 2281084"/>
              <a:gd name="connsiteX44" fmla="*/ 1769871 w 2920997"/>
              <a:gd name="connsiteY44" fmla="*/ 2202426 h 2281084"/>
              <a:gd name="connsiteX45" fmla="*/ 1907522 w 2920997"/>
              <a:gd name="connsiteY45" fmla="*/ 2212258 h 2281084"/>
              <a:gd name="connsiteX46" fmla="*/ 1956683 w 2920997"/>
              <a:gd name="connsiteY46" fmla="*/ 2231922 h 2281084"/>
              <a:gd name="connsiteX47" fmla="*/ 2064838 w 2920997"/>
              <a:gd name="connsiteY47" fmla="*/ 2281084 h 2281084"/>
              <a:gd name="connsiteX48" fmla="*/ 2261483 w 2920997"/>
              <a:gd name="connsiteY48" fmla="*/ 2271251 h 2281084"/>
              <a:gd name="connsiteX49" fmla="*/ 2300813 w 2920997"/>
              <a:gd name="connsiteY49" fmla="*/ 2251587 h 2281084"/>
              <a:gd name="connsiteX50" fmla="*/ 2399135 w 2920997"/>
              <a:gd name="connsiteY50" fmla="*/ 2202426 h 2281084"/>
              <a:gd name="connsiteX51" fmla="*/ 2438464 w 2920997"/>
              <a:gd name="connsiteY51" fmla="*/ 2182761 h 2281084"/>
              <a:gd name="connsiteX52" fmla="*/ 2517122 w 2920997"/>
              <a:gd name="connsiteY52" fmla="*/ 2123767 h 2281084"/>
              <a:gd name="connsiteX53" fmla="*/ 2556451 w 2920997"/>
              <a:gd name="connsiteY53" fmla="*/ 2104103 h 2281084"/>
              <a:gd name="connsiteX54" fmla="*/ 2644942 w 2920997"/>
              <a:gd name="connsiteY54" fmla="*/ 2035277 h 2281084"/>
              <a:gd name="connsiteX55" fmla="*/ 2743264 w 2920997"/>
              <a:gd name="connsiteY55" fmla="*/ 1956619 h 2281084"/>
              <a:gd name="connsiteX56" fmla="*/ 2782593 w 2920997"/>
              <a:gd name="connsiteY56" fmla="*/ 1907458 h 2281084"/>
              <a:gd name="connsiteX57" fmla="*/ 2821922 w 2920997"/>
              <a:gd name="connsiteY57" fmla="*/ 1868129 h 2281084"/>
              <a:gd name="connsiteX58" fmla="*/ 2880916 w 2920997"/>
              <a:gd name="connsiteY58" fmla="*/ 1759974 h 2281084"/>
              <a:gd name="connsiteX59" fmla="*/ 2900580 w 2920997"/>
              <a:gd name="connsiteY59" fmla="*/ 1700980 h 2281084"/>
              <a:gd name="connsiteX60" fmla="*/ 2910413 w 2920997"/>
              <a:gd name="connsiteY60" fmla="*/ 1671484 h 2281084"/>
              <a:gd name="connsiteX61" fmla="*/ 2900580 w 2920997"/>
              <a:gd name="connsiteY61" fmla="*/ 1268361 h 2281084"/>
              <a:gd name="connsiteX62" fmla="*/ 2851419 w 2920997"/>
              <a:gd name="connsiteY62" fmla="*/ 1189703 h 2281084"/>
              <a:gd name="connsiteX63" fmla="*/ 2772761 w 2920997"/>
              <a:gd name="connsiteY63" fmla="*/ 1052051 h 2281084"/>
              <a:gd name="connsiteX64" fmla="*/ 2733432 w 2920997"/>
              <a:gd name="connsiteY64" fmla="*/ 953729 h 2281084"/>
              <a:gd name="connsiteX65" fmla="*/ 2723600 w 2920997"/>
              <a:gd name="connsiteY65" fmla="*/ 904567 h 2281084"/>
              <a:gd name="connsiteX66" fmla="*/ 2684271 w 2920997"/>
              <a:gd name="connsiteY66" fmla="*/ 845574 h 2281084"/>
              <a:gd name="connsiteX67" fmla="*/ 2674438 w 2920997"/>
              <a:gd name="connsiteY67" fmla="*/ 806245 h 2281084"/>
              <a:gd name="connsiteX68" fmla="*/ 2654774 w 2920997"/>
              <a:gd name="connsiteY68" fmla="*/ 776748 h 2281084"/>
              <a:gd name="connsiteX69" fmla="*/ 2595780 w 2920997"/>
              <a:gd name="connsiteY69" fmla="*/ 698090 h 2281084"/>
              <a:gd name="connsiteX70" fmla="*/ 2576116 w 2920997"/>
              <a:gd name="connsiteY70" fmla="*/ 658761 h 2281084"/>
              <a:gd name="connsiteX71" fmla="*/ 2536787 w 2920997"/>
              <a:gd name="connsiteY71" fmla="*/ 599767 h 2281084"/>
              <a:gd name="connsiteX72" fmla="*/ 2497458 w 2920997"/>
              <a:gd name="connsiteY72" fmla="*/ 471948 h 2281084"/>
              <a:gd name="connsiteX73" fmla="*/ 2458129 w 2920997"/>
              <a:gd name="connsiteY73" fmla="*/ 393290 h 2281084"/>
              <a:gd name="connsiteX74" fmla="*/ 2438464 w 2920997"/>
              <a:gd name="connsiteY74" fmla="*/ 353961 h 2281084"/>
              <a:gd name="connsiteX75" fmla="*/ 2418800 w 2920997"/>
              <a:gd name="connsiteY75" fmla="*/ 324464 h 2281084"/>
              <a:gd name="connsiteX76" fmla="*/ 2408967 w 2920997"/>
              <a:gd name="connsiteY76" fmla="*/ 294967 h 2281084"/>
              <a:gd name="connsiteX77" fmla="*/ 2340142 w 2920997"/>
              <a:gd name="connsiteY77" fmla="*/ 235974 h 2281084"/>
              <a:gd name="connsiteX78" fmla="*/ 2300813 w 2920997"/>
              <a:gd name="connsiteY78" fmla="*/ 216309 h 2281084"/>
              <a:gd name="connsiteX79" fmla="*/ 2212322 w 2920997"/>
              <a:gd name="connsiteY79" fmla="*/ 167148 h 2281084"/>
              <a:gd name="connsiteX80" fmla="*/ 2182825 w 2920997"/>
              <a:gd name="connsiteY80" fmla="*/ 147484 h 2281084"/>
              <a:gd name="connsiteX81" fmla="*/ 2133664 w 2920997"/>
              <a:gd name="connsiteY81" fmla="*/ 137651 h 2281084"/>
              <a:gd name="connsiteX82" fmla="*/ 2074671 w 2920997"/>
              <a:gd name="connsiteY82" fmla="*/ 117987 h 2281084"/>
              <a:gd name="connsiteX83" fmla="*/ 1956683 w 2920997"/>
              <a:gd name="connsiteY83" fmla="*/ 98322 h 2281084"/>
              <a:gd name="connsiteX84" fmla="*/ 1897690 w 2920997"/>
              <a:gd name="connsiteY84" fmla="*/ 88490 h 2281084"/>
              <a:gd name="connsiteX85" fmla="*/ 1789535 w 2920997"/>
              <a:gd name="connsiteY85" fmla="*/ 78658 h 2281084"/>
              <a:gd name="connsiteX86" fmla="*/ 1701045 w 2920997"/>
              <a:gd name="connsiteY86" fmla="*/ 58993 h 2281084"/>
              <a:gd name="connsiteX87" fmla="*/ 1632219 w 2920997"/>
              <a:gd name="connsiteY87" fmla="*/ 49161 h 2281084"/>
              <a:gd name="connsiteX88" fmla="*/ 1199600 w 2920997"/>
              <a:gd name="connsiteY88" fmla="*/ 39329 h 2281084"/>
              <a:gd name="connsiteX89" fmla="*/ 914464 w 2920997"/>
              <a:gd name="connsiteY89" fmla="*/ 9832 h 228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920997" h="2281084">
                <a:moveTo>
                  <a:pt x="914464" y="9832"/>
                </a:moveTo>
                <a:lnTo>
                  <a:pt x="914464" y="9832"/>
                </a:lnTo>
                <a:cubicBezTo>
                  <a:pt x="881690" y="6555"/>
                  <a:pt x="849079" y="0"/>
                  <a:pt x="816142" y="0"/>
                </a:cubicBezTo>
                <a:cubicBezTo>
                  <a:pt x="756719" y="0"/>
                  <a:pt x="615112" y="255"/>
                  <a:pt x="531006" y="19664"/>
                </a:cubicBezTo>
                <a:cubicBezTo>
                  <a:pt x="449592" y="38452"/>
                  <a:pt x="478437" y="37493"/>
                  <a:pt x="403187" y="58993"/>
                </a:cubicBezTo>
                <a:cubicBezTo>
                  <a:pt x="377201" y="66418"/>
                  <a:pt x="324529" y="78658"/>
                  <a:pt x="324529" y="78658"/>
                </a:cubicBezTo>
                <a:cubicBezTo>
                  <a:pt x="232026" y="140324"/>
                  <a:pt x="378174" y="45821"/>
                  <a:pt x="245871" y="117987"/>
                </a:cubicBezTo>
                <a:cubicBezTo>
                  <a:pt x="179982" y="153927"/>
                  <a:pt x="166001" y="178192"/>
                  <a:pt x="108219" y="235974"/>
                </a:cubicBezTo>
                <a:cubicBezTo>
                  <a:pt x="52178" y="292015"/>
                  <a:pt x="79175" y="259877"/>
                  <a:pt x="29561" y="334296"/>
                </a:cubicBezTo>
                <a:lnTo>
                  <a:pt x="9896" y="363793"/>
                </a:lnTo>
                <a:cubicBezTo>
                  <a:pt x="6619" y="383458"/>
                  <a:pt x="-766" y="402868"/>
                  <a:pt x="64" y="422787"/>
                </a:cubicBezTo>
                <a:cubicBezTo>
                  <a:pt x="2535" y="482092"/>
                  <a:pt x="12052" y="540909"/>
                  <a:pt x="19729" y="599767"/>
                </a:cubicBezTo>
                <a:cubicBezTo>
                  <a:pt x="23891" y="631676"/>
                  <a:pt x="39746" y="690897"/>
                  <a:pt x="49225" y="717755"/>
                </a:cubicBezTo>
                <a:cubicBezTo>
                  <a:pt x="60973" y="751041"/>
                  <a:pt x="81631" y="781464"/>
                  <a:pt x="88554" y="816077"/>
                </a:cubicBezTo>
                <a:cubicBezTo>
                  <a:pt x="91832" y="832464"/>
                  <a:pt x="95640" y="848754"/>
                  <a:pt x="98387" y="865238"/>
                </a:cubicBezTo>
                <a:cubicBezTo>
                  <a:pt x="102197" y="888098"/>
                  <a:pt x="104073" y="911263"/>
                  <a:pt x="108219" y="934064"/>
                </a:cubicBezTo>
                <a:cubicBezTo>
                  <a:pt x="113157" y="961225"/>
                  <a:pt x="119459" y="977618"/>
                  <a:pt x="127883" y="1002890"/>
                </a:cubicBezTo>
                <a:cubicBezTo>
                  <a:pt x="144664" y="1120352"/>
                  <a:pt x="127936" y="1032568"/>
                  <a:pt x="147548" y="1101213"/>
                </a:cubicBezTo>
                <a:cubicBezTo>
                  <a:pt x="151260" y="1114206"/>
                  <a:pt x="152635" y="1127889"/>
                  <a:pt x="157380" y="1140542"/>
                </a:cubicBezTo>
                <a:cubicBezTo>
                  <a:pt x="162526" y="1154266"/>
                  <a:pt x="171601" y="1166262"/>
                  <a:pt x="177045" y="1179871"/>
                </a:cubicBezTo>
                <a:cubicBezTo>
                  <a:pt x="184743" y="1199116"/>
                  <a:pt x="196709" y="1238864"/>
                  <a:pt x="196709" y="1238864"/>
                </a:cubicBezTo>
                <a:cubicBezTo>
                  <a:pt x="211255" y="1355224"/>
                  <a:pt x="197700" y="1279450"/>
                  <a:pt x="226206" y="1386348"/>
                </a:cubicBezTo>
                <a:cubicBezTo>
                  <a:pt x="233170" y="1412462"/>
                  <a:pt x="238446" y="1439020"/>
                  <a:pt x="245871" y="1465006"/>
                </a:cubicBezTo>
                <a:cubicBezTo>
                  <a:pt x="251565" y="1484937"/>
                  <a:pt x="258451" y="1504520"/>
                  <a:pt x="265535" y="1524000"/>
                </a:cubicBezTo>
                <a:cubicBezTo>
                  <a:pt x="276067" y="1552963"/>
                  <a:pt x="289412" y="1585449"/>
                  <a:pt x="304864" y="1612490"/>
                </a:cubicBezTo>
                <a:cubicBezTo>
                  <a:pt x="310727" y="1622750"/>
                  <a:pt x="317974" y="1632155"/>
                  <a:pt x="324529" y="1641987"/>
                </a:cubicBezTo>
                <a:cubicBezTo>
                  <a:pt x="327806" y="1661651"/>
                  <a:pt x="328057" y="1682067"/>
                  <a:pt x="334361" y="1700980"/>
                </a:cubicBezTo>
                <a:cubicBezTo>
                  <a:pt x="338098" y="1712190"/>
                  <a:pt x="347762" y="1720456"/>
                  <a:pt x="354025" y="1730477"/>
                </a:cubicBezTo>
                <a:cubicBezTo>
                  <a:pt x="364153" y="1746683"/>
                  <a:pt x="372056" y="1764350"/>
                  <a:pt x="383522" y="1779638"/>
                </a:cubicBezTo>
                <a:cubicBezTo>
                  <a:pt x="407384" y="1811454"/>
                  <a:pt x="433061" y="1819344"/>
                  <a:pt x="462180" y="1848464"/>
                </a:cubicBezTo>
                <a:cubicBezTo>
                  <a:pt x="525160" y="1911444"/>
                  <a:pt x="473117" y="1888162"/>
                  <a:pt x="531006" y="1907458"/>
                </a:cubicBezTo>
                <a:cubicBezTo>
                  <a:pt x="537561" y="1917290"/>
                  <a:pt x="542315" y="1928599"/>
                  <a:pt x="550671" y="1936955"/>
                </a:cubicBezTo>
                <a:cubicBezTo>
                  <a:pt x="615776" y="2002058"/>
                  <a:pt x="565981" y="1931729"/>
                  <a:pt x="619496" y="1995948"/>
                </a:cubicBezTo>
                <a:cubicBezTo>
                  <a:pt x="649394" y="2031826"/>
                  <a:pt x="627840" y="2023195"/>
                  <a:pt x="668658" y="2054942"/>
                </a:cubicBezTo>
                <a:cubicBezTo>
                  <a:pt x="728631" y="2101588"/>
                  <a:pt x="713468" y="2084207"/>
                  <a:pt x="766980" y="2113935"/>
                </a:cubicBezTo>
                <a:cubicBezTo>
                  <a:pt x="783686" y="2123216"/>
                  <a:pt x="798678" y="2135670"/>
                  <a:pt x="816142" y="2143432"/>
                </a:cubicBezTo>
                <a:cubicBezTo>
                  <a:pt x="828490" y="2148920"/>
                  <a:pt x="842528" y="2149381"/>
                  <a:pt x="855471" y="2153264"/>
                </a:cubicBezTo>
                <a:cubicBezTo>
                  <a:pt x="875325" y="2159220"/>
                  <a:pt x="895522" y="2164511"/>
                  <a:pt x="914464" y="2172929"/>
                </a:cubicBezTo>
                <a:cubicBezTo>
                  <a:pt x="925262" y="2177728"/>
                  <a:pt x="933163" y="2187794"/>
                  <a:pt x="943961" y="2192593"/>
                </a:cubicBezTo>
                <a:cubicBezTo>
                  <a:pt x="962903" y="2201011"/>
                  <a:pt x="983290" y="2205703"/>
                  <a:pt x="1002954" y="2212258"/>
                </a:cubicBezTo>
                <a:cubicBezTo>
                  <a:pt x="1012786" y="2215535"/>
                  <a:pt x="1022110" y="2221401"/>
                  <a:pt x="1032451" y="2222090"/>
                </a:cubicBezTo>
                <a:lnTo>
                  <a:pt x="1327419" y="2241755"/>
                </a:lnTo>
                <a:cubicBezTo>
                  <a:pt x="1432296" y="2238477"/>
                  <a:pt x="1537284" y="2237743"/>
                  <a:pt x="1642051" y="2231922"/>
                </a:cubicBezTo>
                <a:cubicBezTo>
                  <a:pt x="1655543" y="2231172"/>
                  <a:pt x="1668189" y="2225021"/>
                  <a:pt x="1681380" y="2222090"/>
                </a:cubicBezTo>
                <a:cubicBezTo>
                  <a:pt x="1793722" y="2197126"/>
                  <a:pt x="1673956" y="2226404"/>
                  <a:pt x="1769871" y="2202426"/>
                </a:cubicBezTo>
                <a:cubicBezTo>
                  <a:pt x="1815755" y="2205703"/>
                  <a:pt x="1862084" y="2205084"/>
                  <a:pt x="1907522" y="2212258"/>
                </a:cubicBezTo>
                <a:cubicBezTo>
                  <a:pt x="1924955" y="2215011"/>
                  <a:pt x="1940096" y="2225890"/>
                  <a:pt x="1956683" y="2231922"/>
                </a:cubicBezTo>
                <a:cubicBezTo>
                  <a:pt x="2043692" y="2263562"/>
                  <a:pt x="1988789" y="2235454"/>
                  <a:pt x="2064838" y="2281084"/>
                </a:cubicBezTo>
                <a:cubicBezTo>
                  <a:pt x="2130386" y="2277806"/>
                  <a:pt x="2196360" y="2279391"/>
                  <a:pt x="2261483" y="2271251"/>
                </a:cubicBezTo>
                <a:cubicBezTo>
                  <a:pt x="2276027" y="2269433"/>
                  <a:pt x="2287419" y="2257540"/>
                  <a:pt x="2300813" y="2251587"/>
                </a:cubicBezTo>
                <a:cubicBezTo>
                  <a:pt x="2418215" y="2199409"/>
                  <a:pt x="2280163" y="2268522"/>
                  <a:pt x="2399135" y="2202426"/>
                </a:cubicBezTo>
                <a:cubicBezTo>
                  <a:pt x="2411948" y="2195308"/>
                  <a:pt x="2426269" y="2190891"/>
                  <a:pt x="2438464" y="2182761"/>
                </a:cubicBezTo>
                <a:cubicBezTo>
                  <a:pt x="2465734" y="2164581"/>
                  <a:pt x="2487808" y="2138424"/>
                  <a:pt x="2517122" y="2123767"/>
                </a:cubicBezTo>
                <a:cubicBezTo>
                  <a:pt x="2530232" y="2117212"/>
                  <a:pt x="2544400" y="2112446"/>
                  <a:pt x="2556451" y="2104103"/>
                </a:cubicBezTo>
                <a:cubicBezTo>
                  <a:pt x="2587175" y="2082833"/>
                  <a:pt x="2612899" y="2054503"/>
                  <a:pt x="2644942" y="2035277"/>
                </a:cubicBezTo>
                <a:cubicBezTo>
                  <a:pt x="2702740" y="2000598"/>
                  <a:pt x="2694215" y="2011118"/>
                  <a:pt x="2743264" y="1956619"/>
                </a:cubicBezTo>
                <a:cubicBezTo>
                  <a:pt x="2757303" y="1941021"/>
                  <a:pt x="2768651" y="1923143"/>
                  <a:pt x="2782593" y="1907458"/>
                </a:cubicBezTo>
                <a:cubicBezTo>
                  <a:pt x="2794910" y="1893601"/>
                  <a:pt x="2809856" y="1882205"/>
                  <a:pt x="2821922" y="1868129"/>
                </a:cubicBezTo>
                <a:cubicBezTo>
                  <a:pt x="2841506" y="1845281"/>
                  <a:pt x="2876840" y="1772203"/>
                  <a:pt x="2880916" y="1759974"/>
                </a:cubicBezTo>
                <a:lnTo>
                  <a:pt x="2900580" y="1700980"/>
                </a:lnTo>
                <a:lnTo>
                  <a:pt x="2910413" y="1671484"/>
                </a:lnTo>
                <a:cubicBezTo>
                  <a:pt x="2918963" y="1526131"/>
                  <a:pt x="2933248" y="1417699"/>
                  <a:pt x="2900580" y="1268361"/>
                </a:cubicBezTo>
                <a:cubicBezTo>
                  <a:pt x="2893973" y="1238156"/>
                  <a:pt x="2867148" y="1216322"/>
                  <a:pt x="2851419" y="1189703"/>
                </a:cubicBezTo>
                <a:cubicBezTo>
                  <a:pt x="2824534" y="1144206"/>
                  <a:pt x="2792388" y="1101118"/>
                  <a:pt x="2772761" y="1052051"/>
                </a:cubicBezTo>
                <a:lnTo>
                  <a:pt x="2733432" y="953729"/>
                </a:lnTo>
                <a:cubicBezTo>
                  <a:pt x="2730155" y="937342"/>
                  <a:pt x="2730515" y="919781"/>
                  <a:pt x="2723600" y="904567"/>
                </a:cubicBezTo>
                <a:cubicBezTo>
                  <a:pt x="2713820" y="883052"/>
                  <a:pt x="2684271" y="845574"/>
                  <a:pt x="2684271" y="845574"/>
                </a:cubicBezTo>
                <a:cubicBezTo>
                  <a:pt x="2680993" y="832464"/>
                  <a:pt x="2679761" y="818666"/>
                  <a:pt x="2674438" y="806245"/>
                </a:cubicBezTo>
                <a:cubicBezTo>
                  <a:pt x="2669783" y="795384"/>
                  <a:pt x="2661037" y="786769"/>
                  <a:pt x="2654774" y="776748"/>
                </a:cubicBezTo>
                <a:cubicBezTo>
                  <a:pt x="2614052" y="711593"/>
                  <a:pt x="2641752" y="744062"/>
                  <a:pt x="2595780" y="698090"/>
                </a:cubicBezTo>
                <a:cubicBezTo>
                  <a:pt x="2589225" y="684980"/>
                  <a:pt x="2583657" y="671329"/>
                  <a:pt x="2576116" y="658761"/>
                </a:cubicBezTo>
                <a:cubicBezTo>
                  <a:pt x="2563957" y="638495"/>
                  <a:pt x="2536787" y="599767"/>
                  <a:pt x="2536787" y="599767"/>
                </a:cubicBezTo>
                <a:cubicBezTo>
                  <a:pt x="2521112" y="537069"/>
                  <a:pt x="2521758" y="524598"/>
                  <a:pt x="2497458" y="471948"/>
                </a:cubicBezTo>
                <a:cubicBezTo>
                  <a:pt x="2485174" y="445332"/>
                  <a:pt x="2471239" y="419509"/>
                  <a:pt x="2458129" y="393290"/>
                </a:cubicBezTo>
                <a:cubicBezTo>
                  <a:pt x="2451574" y="380180"/>
                  <a:pt x="2446594" y="366157"/>
                  <a:pt x="2438464" y="353961"/>
                </a:cubicBezTo>
                <a:cubicBezTo>
                  <a:pt x="2431909" y="344129"/>
                  <a:pt x="2424085" y="335033"/>
                  <a:pt x="2418800" y="324464"/>
                </a:cubicBezTo>
                <a:cubicBezTo>
                  <a:pt x="2414165" y="315194"/>
                  <a:pt x="2414716" y="303591"/>
                  <a:pt x="2408967" y="294967"/>
                </a:cubicBezTo>
                <a:cubicBezTo>
                  <a:pt x="2397475" y="277730"/>
                  <a:pt x="2355719" y="245710"/>
                  <a:pt x="2340142" y="235974"/>
                </a:cubicBezTo>
                <a:cubicBezTo>
                  <a:pt x="2327713" y="228206"/>
                  <a:pt x="2313242" y="224077"/>
                  <a:pt x="2300813" y="216309"/>
                </a:cubicBezTo>
                <a:cubicBezTo>
                  <a:pt x="2146104" y="119618"/>
                  <a:pt x="2385757" y="253865"/>
                  <a:pt x="2212322" y="167148"/>
                </a:cubicBezTo>
                <a:cubicBezTo>
                  <a:pt x="2201753" y="161863"/>
                  <a:pt x="2193889" y="151633"/>
                  <a:pt x="2182825" y="147484"/>
                </a:cubicBezTo>
                <a:cubicBezTo>
                  <a:pt x="2167177" y="141616"/>
                  <a:pt x="2149787" y="142048"/>
                  <a:pt x="2133664" y="137651"/>
                </a:cubicBezTo>
                <a:cubicBezTo>
                  <a:pt x="2113666" y="132197"/>
                  <a:pt x="2094997" y="122052"/>
                  <a:pt x="2074671" y="117987"/>
                </a:cubicBezTo>
                <a:cubicBezTo>
                  <a:pt x="1988131" y="100680"/>
                  <a:pt x="2062373" y="114582"/>
                  <a:pt x="1956683" y="98322"/>
                </a:cubicBezTo>
                <a:cubicBezTo>
                  <a:pt x="1936979" y="95291"/>
                  <a:pt x="1917489" y="90819"/>
                  <a:pt x="1897690" y="88490"/>
                </a:cubicBezTo>
                <a:cubicBezTo>
                  <a:pt x="1861738" y="84260"/>
                  <a:pt x="1825587" y="81935"/>
                  <a:pt x="1789535" y="78658"/>
                </a:cubicBezTo>
                <a:cubicBezTo>
                  <a:pt x="1754190" y="69822"/>
                  <a:pt x="1738480" y="65232"/>
                  <a:pt x="1701045" y="58993"/>
                </a:cubicBezTo>
                <a:cubicBezTo>
                  <a:pt x="1678185" y="55183"/>
                  <a:pt x="1655376" y="50069"/>
                  <a:pt x="1632219" y="49161"/>
                </a:cubicBezTo>
                <a:cubicBezTo>
                  <a:pt x="1488086" y="43509"/>
                  <a:pt x="1343806" y="42606"/>
                  <a:pt x="1199600" y="39329"/>
                </a:cubicBezTo>
                <a:lnTo>
                  <a:pt x="914464" y="9832"/>
                </a:lnTo>
                <a:close/>
              </a:path>
            </a:pathLst>
          </a:custGeom>
          <a:solidFill>
            <a:srgbClr val="00B050">
              <a:alpha val="5000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710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latin typeface="Georgia" pitchFamily="18" charset="0"/>
              </a:rPr>
              <a:t>How to Represent Quality of Monitoring?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define a general </a:t>
            </a:r>
            <a:r>
              <a:rPr lang="en-US" b="1" dirty="0" err="1"/>
              <a:t>submodular</a:t>
            </a:r>
            <a:r>
              <a:rPr lang="en-US" dirty="0"/>
              <a:t> function </a:t>
            </a:r>
            <a:r>
              <a:rPr lang="en-US" dirty="0" smtClean="0"/>
              <a:t>to quantify </a:t>
            </a:r>
            <a:r>
              <a:rPr lang="en-US" dirty="0"/>
              <a:t>the Quality-of-Monitoring (</a:t>
            </a:r>
            <a:r>
              <a:rPr lang="en-US" dirty="0" err="1"/>
              <a:t>QoM</a:t>
            </a:r>
            <a:r>
              <a:rPr lang="en-US" dirty="0"/>
              <a:t>) under different </a:t>
            </a:r>
            <a:r>
              <a:rPr lang="en-US" dirty="0" smtClean="0"/>
              <a:t>sensing rate </a:t>
            </a:r>
            <a:r>
              <a:rPr lang="en-US" dirty="0"/>
              <a:t>allocations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0" y="2667000"/>
            <a:ext cx="781848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SimHei" pitchFamily="49" charset="-122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charset="0"/>
                <a:ea typeface="SimHei" pitchFamily="49" charset="-122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charset="0"/>
                <a:ea typeface="SimHei" pitchFamily="49" charset="-122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charset="0"/>
                <a:ea typeface="SimHei" pitchFamily="49" charset="-122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charset="0"/>
                <a:ea typeface="SimHei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SimHei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SimHei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SimHei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SimHei" pitchFamily="49" charset="-122"/>
              </a:defRPr>
            </a:lvl9pPr>
          </a:lstStyle>
          <a:p>
            <a:r>
              <a:rPr lang="en-US" altLang="zh-CN" dirty="0">
                <a:latin typeface="Georgia" pitchFamily="18" charset="0"/>
              </a:rPr>
              <a:t>          </a:t>
            </a:r>
            <a:endParaRPr lang="en-US" altLang="zh-CN" i="1" dirty="0">
              <a:latin typeface="Georgia" pitchFamily="18" charset="0"/>
            </a:endParaRPr>
          </a:p>
          <a:p>
            <a:endParaRPr lang="en-US" altLang="zh-CN" i="1" dirty="0">
              <a:latin typeface="Georgia" pitchFamily="18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</a:rPr>
              <a:t>Let </a:t>
            </a:r>
            <a:r>
              <a:rPr lang="en-US" altLang="zh-CN" sz="2400" b="1" dirty="0" err="1">
                <a:solidFill>
                  <a:schemeClr val="tx1"/>
                </a:solidFill>
                <a:latin typeface="+mn-lt"/>
                <a:ea typeface="+mn-ea"/>
              </a:rPr>
              <a:t>p</a:t>
            </a:r>
            <a:r>
              <a:rPr lang="en-US" altLang="zh-CN" sz="1600" b="1" dirty="0" err="1">
                <a:solidFill>
                  <a:schemeClr val="tx1"/>
                </a:solidFill>
                <a:latin typeface="+mn-lt"/>
                <a:ea typeface="+mn-ea"/>
              </a:rPr>
              <a:t>j</a:t>
            </a:r>
            <a:r>
              <a:rPr lang="en-US" altLang="zh-CN" sz="2400" b="1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</a:rPr>
              <a:t>be the probability that the sensor </a:t>
            </a:r>
            <a:r>
              <a:rPr lang="en-US" altLang="zh-CN" sz="2400" b="1" dirty="0" err="1">
                <a:solidFill>
                  <a:schemeClr val="tx1"/>
                </a:solidFill>
                <a:latin typeface="+mn-lt"/>
                <a:ea typeface="+mn-ea"/>
              </a:rPr>
              <a:t>v</a:t>
            </a:r>
            <a:r>
              <a:rPr lang="en-US" altLang="zh-CN" sz="1800" b="1" dirty="0" err="1">
                <a:solidFill>
                  <a:schemeClr val="tx1"/>
                </a:solidFill>
                <a:latin typeface="+mn-lt"/>
                <a:ea typeface="+mn-ea"/>
              </a:rPr>
              <a:t>j</a:t>
            </a: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</a:rPr>
              <a:t> will detect a certain event happened at </a:t>
            </a:r>
            <a:r>
              <a:rPr lang="en-US" altLang="zh-CN" sz="2400" dirty="0" smtClean="0">
                <a:solidFill>
                  <a:schemeClr val="tx1"/>
                </a:solidFill>
                <a:latin typeface="+mn-lt"/>
                <a:ea typeface="+mn-ea"/>
              </a:rPr>
              <a:t>a component. Then </a:t>
            </a: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</a:rPr>
              <a:t>the utility function gained from </a:t>
            </a:r>
            <a:r>
              <a:rPr lang="en-US" altLang="zh-CN" sz="2400" dirty="0" smtClean="0">
                <a:solidFill>
                  <a:schemeClr val="tx1"/>
                </a:solidFill>
                <a:latin typeface="+mn-lt"/>
                <a:ea typeface="+mn-ea"/>
              </a:rPr>
              <a:t>that component can </a:t>
            </a: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</a:rPr>
              <a:t>be defined as</a:t>
            </a:r>
            <a:endParaRPr lang="zh-CN" altLang="en-US" sz="24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6999" y="4900152"/>
            <a:ext cx="3762375" cy="41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447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268</TotalTime>
  <Words>2353</Words>
  <Application>Microsoft Office PowerPoint</Application>
  <PresentationFormat>全屏显示(4:3)</PresentationFormat>
  <Paragraphs>254</Paragraphs>
  <Slides>32</Slides>
  <Notes>16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Civic</vt:lpstr>
      <vt:lpstr>Qute: Quality-of-Monitoring Aware Sensing and Routing Strategy in Wireless Sensor Networks </vt:lpstr>
      <vt:lpstr>Examples of WSNs</vt:lpstr>
      <vt:lpstr>Comparison with Traditional Networks</vt:lpstr>
      <vt:lpstr>System Overview</vt:lpstr>
      <vt:lpstr>Statistical Correlations</vt:lpstr>
      <vt:lpstr>Correlation Model</vt:lpstr>
      <vt:lpstr>How to Represent Quality of Monitoring?</vt:lpstr>
      <vt:lpstr>How to Represent Quality of Monitoring?</vt:lpstr>
      <vt:lpstr>How to Represent Quality of Monitoring?</vt:lpstr>
      <vt:lpstr>How to Represent Quality of Monitoring?</vt:lpstr>
      <vt:lpstr>Problem Formulation</vt:lpstr>
      <vt:lpstr>System Flow</vt:lpstr>
      <vt:lpstr>Two-layered Communication-Correlation Graph</vt:lpstr>
      <vt:lpstr>CCG-based Formulation</vt:lpstr>
      <vt:lpstr>CCG-based Formulation</vt:lpstr>
      <vt:lpstr>Optimal Fair Rate Allocation</vt:lpstr>
      <vt:lpstr>Optimal Fair Rate Allocation</vt:lpstr>
      <vt:lpstr>Maximum Common Rate Computation</vt:lpstr>
      <vt:lpstr>Maximum Individual Rate Computation</vt:lpstr>
      <vt:lpstr>Optimal Fair Rate Allocation</vt:lpstr>
      <vt:lpstr>QoM-aware Rate Allocation</vt:lpstr>
      <vt:lpstr>QoM-aware Rate Allocation</vt:lpstr>
      <vt:lpstr>QoM-aware Rate Allocation</vt:lpstr>
      <vt:lpstr>QoM-aware Rate Allocation</vt:lpstr>
      <vt:lpstr>QoM-aware Rate Allocation</vt:lpstr>
      <vt:lpstr>QoM-aware Rate Allocation</vt:lpstr>
      <vt:lpstr>Experimental Results</vt:lpstr>
      <vt:lpstr>Experimental Results</vt:lpstr>
      <vt:lpstr>Experimental Results</vt:lpstr>
      <vt:lpstr>Experimental Results</vt:lpstr>
      <vt:lpstr>Future Work</vt:lpstr>
      <vt:lpstr>幻灯片 32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Qute: Quality-of-Monitoring Aware Sensing and Routing Strategy in Wireless Sensor Networks</dc:title>
  <dc:creator>Shaojie Tang</dc:creator>
  <cp:lastModifiedBy>PortableAppC.com</cp:lastModifiedBy>
  <cp:revision>60</cp:revision>
  <dcterms:created xsi:type="dcterms:W3CDTF">2013-07-16T13:20:11Z</dcterms:created>
  <dcterms:modified xsi:type="dcterms:W3CDTF">2013-07-27T01:33:03Z</dcterms:modified>
</cp:coreProperties>
</file>