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1"/>
  </p:notesMasterIdLst>
  <p:sldIdLst>
    <p:sldId id="256" r:id="rId4"/>
    <p:sldId id="263" r:id="rId5"/>
    <p:sldId id="276" r:id="rId6"/>
    <p:sldId id="257" r:id="rId7"/>
    <p:sldId id="262" r:id="rId8"/>
    <p:sldId id="277" r:id="rId9"/>
    <p:sldId id="259" r:id="rId10"/>
    <p:sldId id="278" r:id="rId11"/>
    <p:sldId id="279" r:id="rId12"/>
    <p:sldId id="274" r:id="rId13"/>
    <p:sldId id="266" r:id="rId14"/>
    <p:sldId id="267" r:id="rId15"/>
    <p:sldId id="261" r:id="rId16"/>
    <p:sldId id="268" r:id="rId17"/>
    <p:sldId id="260" r:id="rId18"/>
    <p:sldId id="265" r:id="rId19"/>
    <p:sldId id="28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6294"/>
    <a:srgbClr val="4248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8A5621-E4CD-6C47-B62A-AA4F934B7BFD}" v="6" dt="2026-02-19T00:22:16.4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0"/>
    <p:restoredTop sz="77918"/>
  </p:normalViewPr>
  <p:slideViewPr>
    <p:cSldViewPr snapToGrid="0">
      <p:cViewPr varScale="1">
        <p:scale>
          <a:sx n="123" d="100"/>
          <a:sy n="123" d="100"/>
        </p:scale>
        <p:origin x="7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sif Fahmid Prangon" userId="e668760d-e9ea-4326-8e3e-232473622256" providerId="ADAL" clId="{EC2AB3CC-BD5D-5A51-99E3-6EC2EECC3E5A}"/>
    <pc:docChg chg="addSld modSld">
      <pc:chgData name="Nasif Fahmid Prangon" userId="e668760d-e9ea-4326-8e3e-232473622256" providerId="ADAL" clId="{EC2AB3CC-BD5D-5A51-99E3-6EC2EECC3E5A}" dt="2026-02-19T00:22:38.262" v="83" actId="1076"/>
      <pc:docMkLst>
        <pc:docMk/>
      </pc:docMkLst>
      <pc:sldChg chg="modNotesTx">
        <pc:chgData name="Nasif Fahmid Prangon" userId="e668760d-e9ea-4326-8e3e-232473622256" providerId="ADAL" clId="{EC2AB3CC-BD5D-5A51-99E3-6EC2EECC3E5A}" dt="2026-02-19T00:17:43.134" v="12" actId="20577"/>
        <pc:sldMkLst>
          <pc:docMk/>
          <pc:sldMk cId="0" sldId="267"/>
        </pc:sldMkLst>
      </pc:sldChg>
      <pc:sldChg chg="modNotesTx">
        <pc:chgData name="Nasif Fahmid Prangon" userId="e668760d-e9ea-4326-8e3e-232473622256" providerId="ADAL" clId="{EC2AB3CC-BD5D-5A51-99E3-6EC2EECC3E5A}" dt="2026-02-17T01:02:24.849" v="2" actId="20577"/>
        <pc:sldMkLst>
          <pc:docMk/>
          <pc:sldMk cId="2245213477" sldId="276"/>
        </pc:sldMkLst>
      </pc:sldChg>
      <pc:sldChg chg="modSp new mod">
        <pc:chgData name="Nasif Fahmid Prangon" userId="e668760d-e9ea-4326-8e3e-232473622256" providerId="ADAL" clId="{EC2AB3CC-BD5D-5A51-99E3-6EC2EECC3E5A}" dt="2026-02-19T00:22:38.262" v="83" actId="1076"/>
        <pc:sldMkLst>
          <pc:docMk/>
          <pc:sldMk cId="2909545938" sldId="280"/>
        </pc:sldMkLst>
        <pc:spChg chg="mod">
          <ac:chgData name="Nasif Fahmid Prangon" userId="e668760d-e9ea-4326-8e3e-232473622256" providerId="ADAL" clId="{EC2AB3CC-BD5D-5A51-99E3-6EC2EECC3E5A}" dt="2026-02-19T00:22:38.262" v="83" actId="1076"/>
          <ac:spMkLst>
            <pc:docMk/>
            <pc:sldMk cId="2909545938" sldId="280"/>
            <ac:spMk id="2" creationId="{EBB31263-B7C8-8390-EDF0-502A7E5D12A0}"/>
          </ac:spMkLst>
        </pc:spChg>
        <pc:spChg chg="mod">
          <ac:chgData name="Nasif Fahmid Prangon" userId="e668760d-e9ea-4326-8e3e-232473622256" providerId="ADAL" clId="{EC2AB3CC-BD5D-5A51-99E3-6EC2EECC3E5A}" dt="2026-02-19T00:22:30.080" v="75" actId="1076"/>
          <ac:spMkLst>
            <pc:docMk/>
            <pc:sldMk cId="2909545938" sldId="280"/>
            <ac:spMk id="3" creationId="{52C3DA3C-113D-56D3-B62C-0FEE1F9BC91B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854F07-93EF-45C3-B334-4DDFBAF76E1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BC8AD345-BC40-42DC-8D8A-6B7AD12EF4C1}">
      <dgm:prSet/>
      <dgm:spPr/>
      <dgm:t>
        <a:bodyPr/>
        <a:lstStyle/>
        <a:p>
          <a:r>
            <a:rPr lang="en-US"/>
            <a:t>Background &amp; Motivation</a:t>
          </a:r>
        </a:p>
      </dgm:t>
    </dgm:pt>
    <dgm:pt modelId="{C0B7D8CC-3CDE-4BD2-9A23-86D833A5F735}" type="parTrans" cxnId="{4ECBAF80-49B1-4DAC-B0E8-6A9248F111EE}">
      <dgm:prSet/>
      <dgm:spPr/>
      <dgm:t>
        <a:bodyPr/>
        <a:lstStyle/>
        <a:p>
          <a:endParaRPr lang="en-US"/>
        </a:p>
      </dgm:t>
    </dgm:pt>
    <dgm:pt modelId="{EB4D2552-121C-4AFC-9033-99B3243CEBDC}" type="sibTrans" cxnId="{4ECBAF80-49B1-4DAC-B0E8-6A9248F111EE}">
      <dgm:prSet/>
      <dgm:spPr/>
      <dgm:t>
        <a:bodyPr/>
        <a:lstStyle/>
        <a:p>
          <a:endParaRPr lang="en-US"/>
        </a:p>
      </dgm:t>
    </dgm:pt>
    <dgm:pt modelId="{5CA58551-A9A7-489B-8CF4-05E0F97C64B2}">
      <dgm:prSet/>
      <dgm:spPr/>
      <dgm:t>
        <a:bodyPr/>
        <a:lstStyle/>
        <a:p>
          <a:r>
            <a:rPr lang="en-US" dirty="0"/>
            <a:t>Key Idea</a:t>
          </a:r>
        </a:p>
      </dgm:t>
    </dgm:pt>
    <dgm:pt modelId="{428EF3D8-C796-43B7-8418-E1290F4AE2A0}" type="parTrans" cxnId="{18E65E35-A235-4F6A-8694-1BA5ECD45E5E}">
      <dgm:prSet/>
      <dgm:spPr/>
      <dgm:t>
        <a:bodyPr/>
        <a:lstStyle/>
        <a:p>
          <a:endParaRPr lang="en-US"/>
        </a:p>
      </dgm:t>
    </dgm:pt>
    <dgm:pt modelId="{FD854282-5AA3-4599-ABB1-8E8299C94BD4}" type="sibTrans" cxnId="{18E65E35-A235-4F6A-8694-1BA5ECD45E5E}">
      <dgm:prSet/>
      <dgm:spPr/>
      <dgm:t>
        <a:bodyPr/>
        <a:lstStyle/>
        <a:p>
          <a:endParaRPr lang="en-US"/>
        </a:p>
      </dgm:t>
    </dgm:pt>
    <dgm:pt modelId="{A35CDB1B-9AA2-46A4-ACB5-1AEEE6869AD4}">
      <dgm:prSet/>
      <dgm:spPr/>
      <dgm:t>
        <a:bodyPr/>
        <a:lstStyle/>
        <a:p>
          <a:r>
            <a:rPr lang="en-US"/>
            <a:t>Idea Overview</a:t>
          </a:r>
        </a:p>
      </dgm:t>
    </dgm:pt>
    <dgm:pt modelId="{CD611A90-D287-40C3-813B-A16C0134328A}" type="parTrans" cxnId="{F91249BC-5D5B-4FC0-98E5-75A49FCF285E}">
      <dgm:prSet/>
      <dgm:spPr/>
      <dgm:t>
        <a:bodyPr/>
        <a:lstStyle/>
        <a:p>
          <a:endParaRPr lang="en-US"/>
        </a:p>
      </dgm:t>
    </dgm:pt>
    <dgm:pt modelId="{A8AFB3A4-7C1E-4275-9D5E-AD18DB0BE692}" type="sibTrans" cxnId="{F91249BC-5D5B-4FC0-98E5-75A49FCF285E}">
      <dgm:prSet/>
      <dgm:spPr/>
      <dgm:t>
        <a:bodyPr/>
        <a:lstStyle/>
        <a:p>
          <a:endParaRPr lang="en-US"/>
        </a:p>
      </dgm:t>
    </dgm:pt>
    <dgm:pt modelId="{FE791210-A815-49C8-AD0F-218B6E756A00}">
      <dgm:prSet/>
      <dgm:spPr/>
      <dgm:t>
        <a:bodyPr/>
        <a:lstStyle/>
        <a:p>
          <a:r>
            <a:rPr lang="en-US"/>
            <a:t>Evaluation &amp; Conclusion</a:t>
          </a:r>
        </a:p>
      </dgm:t>
    </dgm:pt>
    <dgm:pt modelId="{E9236349-C3A3-4088-B234-1F39575023C9}" type="parTrans" cxnId="{F7513303-BF1A-4F9D-B620-2509A7E24574}">
      <dgm:prSet/>
      <dgm:spPr/>
      <dgm:t>
        <a:bodyPr/>
        <a:lstStyle/>
        <a:p>
          <a:endParaRPr lang="en-US"/>
        </a:p>
      </dgm:t>
    </dgm:pt>
    <dgm:pt modelId="{BAA26773-AF2E-4390-82AC-A23F03307DF3}" type="sibTrans" cxnId="{F7513303-BF1A-4F9D-B620-2509A7E24574}">
      <dgm:prSet/>
      <dgm:spPr/>
      <dgm:t>
        <a:bodyPr/>
        <a:lstStyle/>
        <a:p>
          <a:endParaRPr lang="en-US"/>
        </a:p>
      </dgm:t>
    </dgm:pt>
    <dgm:pt modelId="{BB2CA043-1CC6-422F-BF3C-AB51F7B7ECEC}" type="pres">
      <dgm:prSet presAssocID="{58854F07-93EF-45C3-B334-4DDFBAF76E16}" presName="root" presStyleCnt="0">
        <dgm:presLayoutVars>
          <dgm:dir/>
          <dgm:resizeHandles val="exact"/>
        </dgm:presLayoutVars>
      </dgm:prSet>
      <dgm:spPr/>
    </dgm:pt>
    <dgm:pt modelId="{E3305D73-CD00-45C5-9E2B-77FA65D0B59F}" type="pres">
      <dgm:prSet presAssocID="{BC8AD345-BC40-42DC-8D8A-6B7AD12EF4C1}" presName="compNode" presStyleCnt="0"/>
      <dgm:spPr/>
    </dgm:pt>
    <dgm:pt modelId="{4FF73540-628E-488F-B34E-E0782B457688}" type="pres">
      <dgm:prSet presAssocID="{BC8AD345-BC40-42DC-8D8A-6B7AD12EF4C1}" presName="bgRect" presStyleLbl="bgShp" presStyleIdx="0" presStyleCnt="4"/>
      <dgm:spPr/>
    </dgm:pt>
    <dgm:pt modelId="{5E996E25-EE8A-45AD-BD81-C30A43278ED7}" type="pres">
      <dgm:prSet presAssocID="{BC8AD345-BC40-42DC-8D8A-6B7AD12EF4C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1142BDEF-FEA3-4712-B750-44ACC46E0560}" type="pres">
      <dgm:prSet presAssocID="{BC8AD345-BC40-42DC-8D8A-6B7AD12EF4C1}" presName="spaceRect" presStyleCnt="0"/>
      <dgm:spPr/>
    </dgm:pt>
    <dgm:pt modelId="{186EEA7D-0409-493B-9D73-838FAB39A61F}" type="pres">
      <dgm:prSet presAssocID="{BC8AD345-BC40-42DC-8D8A-6B7AD12EF4C1}" presName="parTx" presStyleLbl="revTx" presStyleIdx="0" presStyleCnt="4">
        <dgm:presLayoutVars>
          <dgm:chMax val="0"/>
          <dgm:chPref val="0"/>
        </dgm:presLayoutVars>
      </dgm:prSet>
      <dgm:spPr/>
    </dgm:pt>
    <dgm:pt modelId="{35338643-3726-44AB-8840-33DA816B2685}" type="pres">
      <dgm:prSet presAssocID="{EB4D2552-121C-4AFC-9033-99B3243CEBDC}" presName="sibTrans" presStyleCnt="0"/>
      <dgm:spPr/>
    </dgm:pt>
    <dgm:pt modelId="{EF557FA6-1AD2-4AAE-AF4D-3640DCC70412}" type="pres">
      <dgm:prSet presAssocID="{5CA58551-A9A7-489B-8CF4-05E0F97C64B2}" presName="compNode" presStyleCnt="0"/>
      <dgm:spPr/>
    </dgm:pt>
    <dgm:pt modelId="{11D46741-97FC-4554-9B77-F38CC86D51D0}" type="pres">
      <dgm:prSet presAssocID="{5CA58551-A9A7-489B-8CF4-05E0F97C64B2}" presName="bgRect" presStyleLbl="bgShp" presStyleIdx="1" presStyleCnt="4"/>
      <dgm:spPr/>
    </dgm:pt>
    <dgm:pt modelId="{772F5EB2-FFFA-4739-A979-68CF00BCAABD}" type="pres">
      <dgm:prSet presAssocID="{5CA58551-A9A7-489B-8CF4-05E0F97C64B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8CFE8736-97E4-4797-8135-2E24865CDEAE}" type="pres">
      <dgm:prSet presAssocID="{5CA58551-A9A7-489B-8CF4-05E0F97C64B2}" presName="spaceRect" presStyleCnt="0"/>
      <dgm:spPr/>
    </dgm:pt>
    <dgm:pt modelId="{26BEBCE4-8061-4B2E-9AA1-21CDFEF0072F}" type="pres">
      <dgm:prSet presAssocID="{5CA58551-A9A7-489B-8CF4-05E0F97C64B2}" presName="parTx" presStyleLbl="revTx" presStyleIdx="1" presStyleCnt="4">
        <dgm:presLayoutVars>
          <dgm:chMax val="0"/>
          <dgm:chPref val="0"/>
        </dgm:presLayoutVars>
      </dgm:prSet>
      <dgm:spPr/>
    </dgm:pt>
    <dgm:pt modelId="{7D22989E-513D-412C-A9AB-B147800260D0}" type="pres">
      <dgm:prSet presAssocID="{FD854282-5AA3-4599-ABB1-8E8299C94BD4}" presName="sibTrans" presStyleCnt="0"/>
      <dgm:spPr/>
    </dgm:pt>
    <dgm:pt modelId="{3BB3AB03-179C-458F-9D85-E74838B43736}" type="pres">
      <dgm:prSet presAssocID="{A35CDB1B-9AA2-46A4-ACB5-1AEEE6869AD4}" presName="compNode" presStyleCnt="0"/>
      <dgm:spPr/>
    </dgm:pt>
    <dgm:pt modelId="{79AC9AE4-124F-4D3A-A1B1-95071E89C9D1}" type="pres">
      <dgm:prSet presAssocID="{A35CDB1B-9AA2-46A4-ACB5-1AEEE6869AD4}" presName="bgRect" presStyleLbl="bgShp" presStyleIdx="2" presStyleCnt="4"/>
      <dgm:spPr/>
    </dgm:pt>
    <dgm:pt modelId="{2599BBE9-6987-4DA3-9D75-31EAFAA7D088}" type="pres">
      <dgm:prSet presAssocID="{A35CDB1B-9AA2-46A4-ACB5-1AEEE6869AD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6232FB72-D09A-4766-BA56-ECFAAA8B4629}" type="pres">
      <dgm:prSet presAssocID="{A35CDB1B-9AA2-46A4-ACB5-1AEEE6869AD4}" presName="spaceRect" presStyleCnt="0"/>
      <dgm:spPr/>
    </dgm:pt>
    <dgm:pt modelId="{53B2BAEA-5BD6-44EA-B4C1-2E6530C0CD68}" type="pres">
      <dgm:prSet presAssocID="{A35CDB1B-9AA2-46A4-ACB5-1AEEE6869AD4}" presName="parTx" presStyleLbl="revTx" presStyleIdx="2" presStyleCnt="4">
        <dgm:presLayoutVars>
          <dgm:chMax val="0"/>
          <dgm:chPref val="0"/>
        </dgm:presLayoutVars>
      </dgm:prSet>
      <dgm:spPr/>
    </dgm:pt>
    <dgm:pt modelId="{267C2D43-8EE6-40F2-870F-7E4EE8B5F3CB}" type="pres">
      <dgm:prSet presAssocID="{A8AFB3A4-7C1E-4275-9D5E-AD18DB0BE692}" presName="sibTrans" presStyleCnt="0"/>
      <dgm:spPr/>
    </dgm:pt>
    <dgm:pt modelId="{33850E9F-508A-4A00-AD19-66FF880381E1}" type="pres">
      <dgm:prSet presAssocID="{FE791210-A815-49C8-AD0F-218B6E756A00}" presName="compNode" presStyleCnt="0"/>
      <dgm:spPr/>
    </dgm:pt>
    <dgm:pt modelId="{33661E48-A317-4D4E-BCF3-0A6AFA3F2C91}" type="pres">
      <dgm:prSet presAssocID="{FE791210-A815-49C8-AD0F-218B6E756A00}" presName="bgRect" presStyleLbl="bgShp" presStyleIdx="3" presStyleCnt="4"/>
      <dgm:spPr/>
    </dgm:pt>
    <dgm:pt modelId="{89505C02-F0A4-4805-9293-8E45E52618AC}" type="pres">
      <dgm:prSet presAssocID="{FE791210-A815-49C8-AD0F-218B6E756A0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887871F9-AC49-4C04-A495-ED8E02C01193}" type="pres">
      <dgm:prSet presAssocID="{FE791210-A815-49C8-AD0F-218B6E756A00}" presName="spaceRect" presStyleCnt="0"/>
      <dgm:spPr/>
    </dgm:pt>
    <dgm:pt modelId="{804ED072-F998-46FB-8E9D-D2049473DA62}" type="pres">
      <dgm:prSet presAssocID="{FE791210-A815-49C8-AD0F-218B6E756A0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56661000-30BC-4A3C-B9C7-644431BC6686}" type="presOf" srcId="{5CA58551-A9A7-489B-8CF4-05E0F97C64B2}" destId="{26BEBCE4-8061-4B2E-9AA1-21CDFEF0072F}" srcOrd="0" destOrd="0" presId="urn:microsoft.com/office/officeart/2018/2/layout/IconVerticalSolidList"/>
    <dgm:cxn modelId="{F7513303-BF1A-4F9D-B620-2509A7E24574}" srcId="{58854F07-93EF-45C3-B334-4DDFBAF76E16}" destId="{FE791210-A815-49C8-AD0F-218B6E756A00}" srcOrd="3" destOrd="0" parTransId="{E9236349-C3A3-4088-B234-1F39575023C9}" sibTransId="{BAA26773-AF2E-4390-82AC-A23F03307DF3}"/>
    <dgm:cxn modelId="{18E65E35-A235-4F6A-8694-1BA5ECD45E5E}" srcId="{58854F07-93EF-45C3-B334-4DDFBAF76E16}" destId="{5CA58551-A9A7-489B-8CF4-05E0F97C64B2}" srcOrd="1" destOrd="0" parTransId="{428EF3D8-C796-43B7-8418-E1290F4AE2A0}" sibTransId="{FD854282-5AA3-4599-ABB1-8E8299C94BD4}"/>
    <dgm:cxn modelId="{7382123C-7C65-4F49-A50D-1135F00C6528}" type="presOf" srcId="{FE791210-A815-49C8-AD0F-218B6E756A00}" destId="{804ED072-F998-46FB-8E9D-D2049473DA62}" srcOrd="0" destOrd="0" presId="urn:microsoft.com/office/officeart/2018/2/layout/IconVerticalSolidList"/>
    <dgm:cxn modelId="{533D9270-2A23-4758-877C-3DB286902F5F}" type="presOf" srcId="{A35CDB1B-9AA2-46A4-ACB5-1AEEE6869AD4}" destId="{53B2BAEA-5BD6-44EA-B4C1-2E6530C0CD68}" srcOrd="0" destOrd="0" presId="urn:microsoft.com/office/officeart/2018/2/layout/IconVerticalSolidList"/>
    <dgm:cxn modelId="{4ECBAF80-49B1-4DAC-B0E8-6A9248F111EE}" srcId="{58854F07-93EF-45C3-B334-4DDFBAF76E16}" destId="{BC8AD345-BC40-42DC-8D8A-6B7AD12EF4C1}" srcOrd="0" destOrd="0" parTransId="{C0B7D8CC-3CDE-4BD2-9A23-86D833A5F735}" sibTransId="{EB4D2552-121C-4AFC-9033-99B3243CEBDC}"/>
    <dgm:cxn modelId="{2B205D8C-BB06-4242-A3B4-8ED128429A0B}" type="presOf" srcId="{58854F07-93EF-45C3-B334-4DDFBAF76E16}" destId="{BB2CA043-1CC6-422F-BF3C-AB51F7B7ECEC}" srcOrd="0" destOrd="0" presId="urn:microsoft.com/office/officeart/2018/2/layout/IconVerticalSolidList"/>
    <dgm:cxn modelId="{F91249BC-5D5B-4FC0-98E5-75A49FCF285E}" srcId="{58854F07-93EF-45C3-B334-4DDFBAF76E16}" destId="{A35CDB1B-9AA2-46A4-ACB5-1AEEE6869AD4}" srcOrd="2" destOrd="0" parTransId="{CD611A90-D287-40C3-813B-A16C0134328A}" sibTransId="{A8AFB3A4-7C1E-4275-9D5E-AD18DB0BE692}"/>
    <dgm:cxn modelId="{8C4279BF-4BDE-4B15-88E2-2BB0986EC1AA}" type="presOf" srcId="{BC8AD345-BC40-42DC-8D8A-6B7AD12EF4C1}" destId="{186EEA7D-0409-493B-9D73-838FAB39A61F}" srcOrd="0" destOrd="0" presId="urn:microsoft.com/office/officeart/2018/2/layout/IconVerticalSolidList"/>
    <dgm:cxn modelId="{300586DD-3DE3-4C85-B89A-17668B1F7E9B}" type="presParOf" srcId="{BB2CA043-1CC6-422F-BF3C-AB51F7B7ECEC}" destId="{E3305D73-CD00-45C5-9E2B-77FA65D0B59F}" srcOrd="0" destOrd="0" presId="urn:microsoft.com/office/officeart/2018/2/layout/IconVerticalSolidList"/>
    <dgm:cxn modelId="{D4B380CC-909F-47AC-B207-260AF754F81B}" type="presParOf" srcId="{E3305D73-CD00-45C5-9E2B-77FA65D0B59F}" destId="{4FF73540-628E-488F-B34E-E0782B457688}" srcOrd="0" destOrd="0" presId="urn:microsoft.com/office/officeart/2018/2/layout/IconVerticalSolidList"/>
    <dgm:cxn modelId="{FF31B0AE-31B3-43CE-9532-D5BE2B172FB0}" type="presParOf" srcId="{E3305D73-CD00-45C5-9E2B-77FA65D0B59F}" destId="{5E996E25-EE8A-45AD-BD81-C30A43278ED7}" srcOrd="1" destOrd="0" presId="urn:microsoft.com/office/officeart/2018/2/layout/IconVerticalSolidList"/>
    <dgm:cxn modelId="{37A81618-D47F-487A-B97E-98190D18B9B3}" type="presParOf" srcId="{E3305D73-CD00-45C5-9E2B-77FA65D0B59F}" destId="{1142BDEF-FEA3-4712-B750-44ACC46E0560}" srcOrd="2" destOrd="0" presId="urn:microsoft.com/office/officeart/2018/2/layout/IconVerticalSolidList"/>
    <dgm:cxn modelId="{86336024-0CBD-49DC-966F-BDA392C95C66}" type="presParOf" srcId="{E3305D73-CD00-45C5-9E2B-77FA65D0B59F}" destId="{186EEA7D-0409-493B-9D73-838FAB39A61F}" srcOrd="3" destOrd="0" presId="urn:microsoft.com/office/officeart/2018/2/layout/IconVerticalSolidList"/>
    <dgm:cxn modelId="{C1D2AF3D-B66F-4499-9CB9-EA8410ABB691}" type="presParOf" srcId="{BB2CA043-1CC6-422F-BF3C-AB51F7B7ECEC}" destId="{35338643-3726-44AB-8840-33DA816B2685}" srcOrd="1" destOrd="0" presId="urn:microsoft.com/office/officeart/2018/2/layout/IconVerticalSolidList"/>
    <dgm:cxn modelId="{4BDBA92D-DCC6-434B-8ECA-C7996E8A04A7}" type="presParOf" srcId="{BB2CA043-1CC6-422F-BF3C-AB51F7B7ECEC}" destId="{EF557FA6-1AD2-4AAE-AF4D-3640DCC70412}" srcOrd="2" destOrd="0" presId="urn:microsoft.com/office/officeart/2018/2/layout/IconVerticalSolidList"/>
    <dgm:cxn modelId="{696774AA-6458-40CD-8E8B-725320442F22}" type="presParOf" srcId="{EF557FA6-1AD2-4AAE-AF4D-3640DCC70412}" destId="{11D46741-97FC-4554-9B77-F38CC86D51D0}" srcOrd="0" destOrd="0" presId="urn:microsoft.com/office/officeart/2018/2/layout/IconVerticalSolidList"/>
    <dgm:cxn modelId="{2551D685-4745-4664-A406-B93E2CCA05D9}" type="presParOf" srcId="{EF557FA6-1AD2-4AAE-AF4D-3640DCC70412}" destId="{772F5EB2-FFFA-4739-A979-68CF00BCAABD}" srcOrd="1" destOrd="0" presId="urn:microsoft.com/office/officeart/2018/2/layout/IconVerticalSolidList"/>
    <dgm:cxn modelId="{19FD4FFE-EF6E-4D45-92AD-7D2B6B256BB0}" type="presParOf" srcId="{EF557FA6-1AD2-4AAE-AF4D-3640DCC70412}" destId="{8CFE8736-97E4-4797-8135-2E24865CDEAE}" srcOrd="2" destOrd="0" presId="urn:microsoft.com/office/officeart/2018/2/layout/IconVerticalSolidList"/>
    <dgm:cxn modelId="{B68CFC1B-8746-4CB1-B740-D82937492740}" type="presParOf" srcId="{EF557FA6-1AD2-4AAE-AF4D-3640DCC70412}" destId="{26BEBCE4-8061-4B2E-9AA1-21CDFEF0072F}" srcOrd="3" destOrd="0" presId="urn:microsoft.com/office/officeart/2018/2/layout/IconVerticalSolidList"/>
    <dgm:cxn modelId="{D51D1F03-9F95-4F33-92E3-677E8D2F4CEA}" type="presParOf" srcId="{BB2CA043-1CC6-422F-BF3C-AB51F7B7ECEC}" destId="{7D22989E-513D-412C-A9AB-B147800260D0}" srcOrd="3" destOrd="0" presId="urn:microsoft.com/office/officeart/2018/2/layout/IconVerticalSolidList"/>
    <dgm:cxn modelId="{3D17115D-5A5E-4FB2-B5EC-225BFA234A3F}" type="presParOf" srcId="{BB2CA043-1CC6-422F-BF3C-AB51F7B7ECEC}" destId="{3BB3AB03-179C-458F-9D85-E74838B43736}" srcOrd="4" destOrd="0" presId="urn:microsoft.com/office/officeart/2018/2/layout/IconVerticalSolidList"/>
    <dgm:cxn modelId="{8BF15648-6393-48DC-8880-A79E06843140}" type="presParOf" srcId="{3BB3AB03-179C-458F-9D85-E74838B43736}" destId="{79AC9AE4-124F-4D3A-A1B1-95071E89C9D1}" srcOrd="0" destOrd="0" presId="urn:microsoft.com/office/officeart/2018/2/layout/IconVerticalSolidList"/>
    <dgm:cxn modelId="{7CD9FDD3-A80C-4FDB-8149-030C538ED4B7}" type="presParOf" srcId="{3BB3AB03-179C-458F-9D85-E74838B43736}" destId="{2599BBE9-6987-4DA3-9D75-31EAFAA7D088}" srcOrd="1" destOrd="0" presId="urn:microsoft.com/office/officeart/2018/2/layout/IconVerticalSolidList"/>
    <dgm:cxn modelId="{25847976-1B9C-4D0A-9CF6-931CD3B08628}" type="presParOf" srcId="{3BB3AB03-179C-458F-9D85-E74838B43736}" destId="{6232FB72-D09A-4766-BA56-ECFAAA8B4629}" srcOrd="2" destOrd="0" presId="urn:microsoft.com/office/officeart/2018/2/layout/IconVerticalSolidList"/>
    <dgm:cxn modelId="{429C1974-B665-4701-8990-F91A91D45AB1}" type="presParOf" srcId="{3BB3AB03-179C-458F-9D85-E74838B43736}" destId="{53B2BAEA-5BD6-44EA-B4C1-2E6530C0CD68}" srcOrd="3" destOrd="0" presId="urn:microsoft.com/office/officeart/2018/2/layout/IconVerticalSolidList"/>
    <dgm:cxn modelId="{E91DE83D-A4F7-4AD5-9244-FF528A748C54}" type="presParOf" srcId="{BB2CA043-1CC6-422F-BF3C-AB51F7B7ECEC}" destId="{267C2D43-8EE6-40F2-870F-7E4EE8B5F3CB}" srcOrd="5" destOrd="0" presId="urn:microsoft.com/office/officeart/2018/2/layout/IconVerticalSolidList"/>
    <dgm:cxn modelId="{44D1DFBE-8922-4D1A-842E-B3D7EB09E573}" type="presParOf" srcId="{BB2CA043-1CC6-422F-BF3C-AB51F7B7ECEC}" destId="{33850E9F-508A-4A00-AD19-66FF880381E1}" srcOrd="6" destOrd="0" presId="urn:microsoft.com/office/officeart/2018/2/layout/IconVerticalSolidList"/>
    <dgm:cxn modelId="{3BC020AF-9B8A-4790-9977-27236FCABDA3}" type="presParOf" srcId="{33850E9F-508A-4A00-AD19-66FF880381E1}" destId="{33661E48-A317-4D4E-BCF3-0A6AFA3F2C91}" srcOrd="0" destOrd="0" presId="urn:microsoft.com/office/officeart/2018/2/layout/IconVerticalSolidList"/>
    <dgm:cxn modelId="{34F103D4-CA45-499E-B710-C36651F7540D}" type="presParOf" srcId="{33850E9F-508A-4A00-AD19-66FF880381E1}" destId="{89505C02-F0A4-4805-9293-8E45E52618AC}" srcOrd="1" destOrd="0" presId="urn:microsoft.com/office/officeart/2018/2/layout/IconVerticalSolidList"/>
    <dgm:cxn modelId="{F03A8EBC-5902-4068-A981-200913815077}" type="presParOf" srcId="{33850E9F-508A-4A00-AD19-66FF880381E1}" destId="{887871F9-AC49-4C04-A495-ED8E02C01193}" srcOrd="2" destOrd="0" presId="urn:microsoft.com/office/officeart/2018/2/layout/IconVerticalSolidList"/>
    <dgm:cxn modelId="{710C97F2-0BE6-49E0-8D70-F993B6340463}" type="presParOf" srcId="{33850E9F-508A-4A00-AD19-66FF880381E1}" destId="{804ED072-F998-46FB-8E9D-D2049473DA6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F73540-628E-488F-B34E-E0782B457688}">
      <dsp:nvSpPr>
        <dsp:cNvPr id="0" name=""/>
        <dsp:cNvSpPr/>
      </dsp:nvSpPr>
      <dsp:spPr>
        <a:xfrm>
          <a:off x="0" y="231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996E25-EE8A-45AD-BD81-C30A43278ED7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6EEA7D-0409-493B-9D73-838FAB39A61F}">
      <dsp:nvSpPr>
        <dsp:cNvPr id="0" name=""/>
        <dsp:cNvSpPr/>
      </dsp:nvSpPr>
      <dsp:spPr>
        <a:xfrm>
          <a:off x="1357965" y="231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Background &amp; Motivation</a:t>
          </a:r>
        </a:p>
      </dsp:txBody>
      <dsp:txXfrm>
        <a:off x="1357965" y="2319"/>
        <a:ext cx="4887299" cy="1175727"/>
      </dsp:txXfrm>
    </dsp:sp>
    <dsp:sp modelId="{11D46741-97FC-4554-9B77-F38CC86D51D0}">
      <dsp:nvSpPr>
        <dsp:cNvPr id="0" name=""/>
        <dsp:cNvSpPr/>
      </dsp:nvSpPr>
      <dsp:spPr>
        <a:xfrm>
          <a:off x="0" y="147197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F5EB2-FFFA-4739-A979-68CF00BCAABD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EBCE4-8061-4B2E-9AA1-21CDFEF0072F}">
      <dsp:nvSpPr>
        <dsp:cNvPr id="0" name=""/>
        <dsp:cNvSpPr/>
      </dsp:nvSpPr>
      <dsp:spPr>
        <a:xfrm>
          <a:off x="1357965" y="147197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Key Idea</a:t>
          </a:r>
        </a:p>
      </dsp:txBody>
      <dsp:txXfrm>
        <a:off x="1357965" y="1471979"/>
        <a:ext cx="4887299" cy="1175727"/>
      </dsp:txXfrm>
    </dsp:sp>
    <dsp:sp modelId="{79AC9AE4-124F-4D3A-A1B1-95071E89C9D1}">
      <dsp:nvSpPr>
        <dsp:cNvPr id="0" name=""/>
        <dsp:cNvSpPr/>
      </dsp:nvSpPr>
      <dsp:spPr>
        <a:xfrm>
          <a:off x="0" y="294163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9BBE9-6987-4DA3-9D75-31EAFAA7D088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B2BAEA-5BD6-44EA-B4C1-2E6530C0CD68}">
      <dsp:nvSpPr>
        <dsp:cNvPr id="0" name=""/>
        <dsp:cNvSpPr/>
      </dsp:nvSpPr>
      <dsp:spPr>
        <a:xfrm>
          <a:off x="1357965" y="294163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Idea Overview</a:t>
          </a:r>
        </a:p>
      </dsp:txBody>
      <dsp:txXfrm>
        <a:off x="1357965" y="2941639"/>
        <a:ext cx="4887299" cy="1175727"/>
      </dsp:txXfrm>
    </dsp:sp>
    <dsp:sp modelId="{33661E48-A317-4D4E-BCF3-0A6AFA3F2C91}">
      <dsp:nvSpPr>
        <dsp:cNvPr id="0" name=""/>
        <dsp:cNvSpPr/>
      </dsp:nvSpPr>
      <dsp:spPr>
        <a:xfrm>
          <a:off x="0" y="441129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05C02-F0A4-4805-9293-8E45E52618AC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4ED072-F998-46FB-8E9D-D2049473DA62}">
      <dsp:nvSpPr>
        <dsp:cNvPr id="0" name=""/>
        <dsp:cNvSpPr/>
      </dsp:nvSpPr>
      <dsp:spPr>
        <a:xfrm>
          <a:off x="1357965" y="441129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Evaluation &amp; Conclusion</a:t>
          </a:r>
        </a:p>
      </dsp:txBody>
      <dsp:txXfrm>
        <a:off x="1357965" y="4411299"/>
        <a:ext cx="4887299" cy="1175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DDD50D-5627-A146-9AAD-0983FBA3AFA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2B6C0-7F5D-8940-82B4-B2DD5AD77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72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I will present our work on </a:t>
            </a:r>
            <a:r>
              <a:rPr lang="en-US" b="1" dirty="0"/>
              <a:t>RAN–IDS: Adaptive Continual Learning for Intrusion Detection in Open RAN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This work addresses a fundamental mismatch between how O-RAN behaves and how traditional IDS systems are designed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3589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replay buffer and sample selection mechanism ensure stable adaptation under non-stationary traffic.</a:t>
            </a:r>
          </a:p>
          <a:p>
            <a:r>
              <a:rPr lang="en-US" dirty="0"/>
              <a:t>This prevents catastrophic forgetting while enabling forward transfer to new tasks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561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teacher model, located at higher-capacity nodes, maintains global knowledge.</a:t>
            </a:r>
          </a:p>
          <a:p>
            <a:r>
              <a:rPr lang="en-US" dirty="0"/>
              <a:t>Students provide low-latency detection locally.</a:t>
            </a:r>
          </a:p>
          <a:p>
            <a:r>
              <a:rPr lang="en-US" dirty="0"/>
              <a:t>This separation mirrors the O-RAN functional split and balances global stability with local responsiveness.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51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evaluate using the 5G-NIDD dataset under a sequential continual learning setting with nine attack sessions.</a:t>
            </a:r>
          </a:p>
          <a:p>
            <a:r>
              <a:rPr lang="en-US" dirty="0"/>
              <a:t>Performance is measured using F1 score, forward transfer, and backward transfer.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Experience Replay, Averaged Gradient Episodic Memory, </a:t>
            </a:r>
            <a:r>
              <a:rPr lang="en-US" b="1" dirty="0"/>
              <a:t>Learning without Forgetting,</a:t>
            </a:r>
            <a:r>
              <a:rPr lang="en-US" dirty="0"/>
              <a:t> Elastic Weight Consolidation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8880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RAN-IDS consistently achieves the highest F1 score compared to static and standard continual learning baselines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49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approach significantly improves zero-day detection performance, reflecting better generalization under evolving traffic.</a:t>
            </a:r>
          </a:p>
          <a:p>
            <a:endParaRPr lang="en-US" dirty="0"/>
          </a:p>
          <a:p>
            <a:r>
              <a:rPr lang="en-US" dirty="0"/>
              <a:t>In continual learning, we care about two things:</a:t>
            </a:r>
          </a:p>
          <a:p>
            <a:r>
              <a:rPr lang="en-US" dirty="0"/>
              <a:t>(1) Does learning new tasks help with future tasks?</a:t>
            </a:r>
          </a:p>
          <a:p>
            <a:r>
              <a:rPr lang="en-US" dirty="0"/>
              <a:t>(2) Does learning new tasks damage performance on old tasks?</a:t>
            </a:r>
          </a:p>
          <a:p>
            <a:r>
              <a:rPr lang="en-US" dirty="0"/>
              <a:t>That’s it.</a:t>
            </a:r>
          </a:p>
          <a:p>
            <a:endParaRPr lang="en-US" dirty="0"/>
          </a:p>
          <a:p>
            <a:r>
              <a:rPr lang="en-US" dirty="0" err="1"/>
              <a:t>FwdTrans</a:t>
            </a:r>
            <a:r>
              <a:rPr lang="en-US" dirty="0"/>
              <a:t> answers (1).</a:t>
            </a:r>
            <a:br>
              <a:rPr lang="en-US" dirty="0"/>
            </a:br>
            <a:r>
              <a:rPr lang="en-US" dirty="0" err="1"/>
              <a:t>BwdTrans</a:t>
            </a:r>
            <a:r>
              <a:rPr lang="en-US" dirty="0"/>
              <a:t> answers (2).</a:t>
            </a:r>
          </a:p>
          <a:p>
            <a:endParaRPr lang="en-US" dirty="0"/>
          </a:p>
          <a:p>
            <a:r>
              <a:rPr lang="en-US" dirty="0"/>
              <a:t>Forward transfer measures whether previously learned attack knowledge improves detection of future unseen attack sessions.</a:t>
            </a:r>
            <a:br>
              <a:rPr lang="en-US" dirty="0"/>
            </a:br>
            <a:r>
              <a:rPr lang="en-US" dirty="0"/>
              <a:t>Positive forward transfer indicates better zero-day generalization.</a:t>
            </a:r>
          </a:p>
          <a:p>
            <a:endParaRPr lang="en-US" dirty="0"/>
          </a:p>
          <a:p>
            <a:r>
              <a:rPr lang="en-US" dirty="0"/>
              <a:t>Backward transfer measures how learning new attack sessions affects performance on previously learned sessions.</a:t>
            </a:r>
            <a:br>
              <a:rPr lang="en-US" dirty="0"/>
            </a:br>
            <a:r>
              <a:rPr lang="en-US"/>
              <a:t>Negative backward transfer indicates catastrophic forgetting.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702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Unlike baselines, performance remains stable across tasks, demonstrating resistance to catastrophic forgetting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91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summarize, we propose the first architecture-aware continual IDS framework tailored for O-RAN.</a:t>
            </a:r>
          </a:p>
          <a:p>
            <a:r>
              <a:rPr lang="en-US" dirty="0"/>
              <a:t>It mitigates catastrophic forgetting under interface drift.</a:t>
            </a:r>
          </a:p>
          <a:p>
            <a:r>
              <a:rPr lang="en-US" dirty="0"/>
              <a:t>It improves zero-day detection through hierarchical and federated adaptation.</a:t>
            </a:r>
          </a:p>
          <a:p>
            <a:r>
              <a:rPr lang="en-US" dirty="0"/>
              <a:t>Future work includes integration with RIC-based mitigation policies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434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will briefly introduce O-RAN and the problem setting,</a:t>
            </a:r>
            <a:br>
              <a:rPr lang="en-US" dirty="0"/>
            </a:br>
            <a:r>
              <a:rPr lang="en-US" dirty="0"/>
              <a:t>then explain our key idea and architecture,</a:t>
            </a:r>
            <a:br>
              <a:rPr lang="en-US" dirty="0"/>
            </a:br>
            <a:r>
              <a:rPr lang="en-US" dirty="0"/>
              <a:t>and finally present experimental 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533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me briefly provide background on both O-RAN and intrusion detection systems.</a:t>
            </a:r>
          </a:p>
          <a:p>
            <a:endParaRPr lang="en-US" dirty="0"/>
          </a:p>
          <a:p>
            <a:r>
              <a:rPr lang="en-US" dirty="0"/>
              <a:t>O-RAN disaggregates the traditional RAN into RU, DU, and CU components, and introduces programmable control through the near-RT and non-RT RIC.</a:t>
            </a:r>
            <a:br>
              <a:rPr lang="en-US" dirty="0"/>
            </a:br>
            <a:r>
              <a:rPr lang="en-US" dirty="0"/>
              <a:t>This enables multi-vendor and software-defined deployments, increasing flexibility and innovation.</a:t>
            </a:r>
          </a:p>
          <a:p>
            <a:endParaRPr lang="en-US" dirty="0"/>
          </a:p>
          <a:p>
            <a:r>
              <a:rPr lang="en-US" dirty="0"/>
              <a:t>Now, traditional intrusion detection systems (IDS) monitor network traffic to detect malicious behavior.</a:t>
            </a:r>
            <a:br>
              <a:rPr lang="en-US" dirty="0"/>
            </a:br>
            <a:r>
              <a:rPr lang="en-US" dirty="0"/>
              <a:t>They are typically trained offline using historical data and deployed assuming relatively stable traffic distributions.</a:t>
            </a:r>
          </a:p>
          <a:p>
            <a:r>
              <a:rPr lang="en-US" dirty="0"/>
              <a:t>They are designed under relatively stable traffic distributions.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RU = Radio Unit</a:t>
            </a:r>
          </a:p>
          <a:p>
            <a:r>
              <a:rPr lang="en-US" dirty="0"/>
              <a:t>DU = Distributed Unit</a:t>
            </a:r>
          </a:p>
          <a:p>
            <a:r>
              <a:rPr lang="en-US" dirty="0"/>
              <a:t>CU = Centralized Unit</a:t>
            </a:r>
          </a:p>
          <a:p>
            <a:r>
              <a:rPr lang="en-US" dirty="0"/>
              <a:t>RIC = RAN Intelligent Controller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841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However, O-RAN introduces continuous behavioral changes.</a:t>
            </a:r>
            <a:br>
              <a:rPr lang="en-US" dirty="0"/>
            </a:br>
            <a:r>
              <a:rPr lang="en-US" dirty="0"/>
              <a:t>RIC policies update frequently.</a:t>
            </a:r>
            <a:br>
              <a:rPr lang="en-US" dirty="0"/>
            </a:br>
            <a:r>
              <a:rPr lang="en-US" dirty="0"/>
              <a:t>Network slices scale dynamically.</a:t>
            </a:r>
            <a:br>
              <a:rPr lang="en-US" dirty="0"/>
            </a:br>
            <a:r>
              <a:rPr lang="en-US" dirty="0"/>
              <a:t>Vendor configurations evolve.</a:t>
            </a:r>
          </a:p>
          <a:p>
            <a:endParaRPr lang="en-US" dirty="0"/>
          </a:p>
          <a:p>
            <a:r>
              <a:rPr lang="en-US" dirty="0"/>
              <a:t>As a result, both control-plane and data-plane traffic experience continuous concept drift.</a:t>
            </a:r>
          </a:p>
          <a:p>
            <a:endParaRPr lang="en-US" dirty="0"/>
          </a:p>
          <a:p>
            <a:r>
              <a:rPr lang="en-US" dirty="0"/>
              <a:t>Static IDS models quickly become outdated.</a:t>
            </a:r>
            <a:br>
              <a:rPr lang="en-US" dirty="0"/>
            </a:br>
            <a:r>
              <a:rPr lang="en-US" dirty="0"/>
              <a:t>But naïve online updates cause catastrophic forgetting.</a:t>
            </a:r>
          </a:p>
          <a:p>
            <a:r>
              <a:rPr lang="en-US" dirty="0"/>
              <a:t>This creates a central question: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13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key idea behind RAN-IDS is to redesign intrusion detection as a continual learning system aligned with O-RAN architecture.</a:t>
            </a:r>
          </a:p>
          <a:p>
            <a:endParaRPr lang="en-US" dirty="0"/>
          </a:p>
          <a:p>
            <a:r>
              <a:rPr lang="en-US" dirty="0"/>
              <a:t>Instead of periodic retraining, the IDS adapts incrementally to evolving traffic patterns.</a:t>
            </a:r>
          </a:p>
          <a:p>
            <a:endParaRPr lang="en-US" dirty="0"/>
          </a:p>
          <a:p>
            <a:r>
              <a:rPr lang="en-US" dirty="0"/>
              <a:t>It is slice-aware and interface-aware, recognizing that different parts of O-RAN exhibit distinct dynamics.</a:t>
            </a:r>
          </a:p>
          <a:p>
            <a:endParaRPr lang="en-US" dirty="0"/>
          </a:p>
          <a:p>
            <a:r>
              <a:rPr lang="en-US" dirty="0"/>
              <a:t>We introduce a hierarchical teacher–student structure that mirrors the O-RAN functional split, enabling both global stability and local responsiveness.</a:t>
            </a:r>
          </a:p>
          <a:p>
            <a:endParaRPr lang="en-US" dirty="0"/>
          </a:p>
          <a:p>
            <a:r>
              <a:rPr lang="en-US" dirty="0"/>
              <a:t>In short, we transform IDS from static classification into architecture-aware adaptive learning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766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854DC-8C1F-9F03-8218-09BF5449D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FAC4F5-1461-5996-0139-BC0B45C25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BC6E18-9A4D-93DE-3694-C69D32A062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Different O-RAN interfaces — fronthaul, </a:t>
            </a:r>
            <a:r>
              <a:rPr lang="en-US" dirty="0" err="1"/>
              <a:t>midhaul</a:t>
            </a:r>
            <a:r>
              <a:rPr lang="en-US" dirty="0"/>
              <a:t>, backhaul — exhibit different traffic characteristics and drift patterns.</a:t>
            </a:r>
          </a:p>
          <a:p>
            <a:r>
              <a:rPr lang="en-US" dirty="0"/>
              <a:t>Therefore, detection must consider interface-specific behavior rather than treating the network as homogeneous.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B1E18-5694-481F-EDFF-B08E5A9986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52B6C0-7F5D-8940-82B4-B2DD5AD775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3857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the key idea behind RAN–IDS is to stop treating intrusion detection as a static classification problem. </a:t>
            </a:r>
          </a:p>
          <a:p>
            <a:r>
              <a:rPr lang="en-US" dirty="0"/>
              <a:t>In fact, RAN–IDS is not just continual learning applied to IDS. It is an IDS architecture designed specifically for O-RAN dynamics.</a:t>
            </a:r>
          </a:p>
          <a:p>
            <a:endParaRPr lang="en-US" dirty="0"/>
          </a:p>
          <a:p>
            <a:r>
              <a:rPr lang="en-US" dirty="0"/>
              <a:t>Let me briefly walk through the architecture.</a:t>
            </a:r>
          </a:p>
          <a:p>
            <a:r>
              <a:rPr lang="en-US" dirty="0"/>
              <a:t>Incoming traffic is processed in a streaming manner — there is no fixed train-test split.</a:t>
            </a:r>
          </a:p>
          <a:p>
            <a:endParaRPr lang="en-US" dirty="0"/>
          </a:p>
          <a:p>
            <a:r>
              <a:rPr lang="en-US" dirty="0"/>
              <a:t>A continual feature extractor generates embeddings that feed both a detection model and a novelty detector.</a:t>
            </a:r>
          </a:p>
          <a:p>
            <a:r>
              <a:rPr lang="en-US" dirty="0"/>
              <a:t>The novelty detector identifies previously unseen behaviors, enabling zero-day detection.</a:t>
            </a:r>
          </a:p>
          <a:p>
            <a:r>
              <a:rPr lang="en-US" dirty="0"/>
              <a:t>Meanwhile, a replay-based continual learning loop updates the model using both new samples and representative past samples to mitigate catastrophic forgetting.</a:t>
            </a:r>
          </a:p>
          <a:p>
            <a:endParaRPr lang="en-US" dirty="0"/>
          </a:p>
          <a:p>
            <a:r>
              <a:rPr lang="en-US" dirty="0"/>
              <a:t>Federated continual learning aggregates updates across distributed nodes without sharing raw traffic.</a:t>
            </a:r>
          </a:p>
          <a:p>
            <a:r>
              <a:rPr lang="en-US" dirty="0"/>
              <a:t>This architecture enables real-time adaptation while preserving stability.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52B6C0-7F5D-8940-82B4-B2DD5AD7750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131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683D0-47E8-3020-0263-FB9350EED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DDC349-A8C3-ABAE-DA10-DE3D84C264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4C0929-F1EF-FDA7-43C3-872597D6A1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Incoming traffic is first processed through a streaming preprocessing module.</a:t>
            </a:r>
            <a:br>
              <a:rPr lang="en-US" dirty="0"/>
            </a:br>
            <a:r>
              <a:rPr lang="en-US" dirty="0"/>
              <a:t>There is no fixed train-test split — the system operates continuously.</a:t>
            </a:r>
          </a:p>
          <a:p>
            <a:r>
              <a:rPr lang="en-US" dirty="0"/>
              <a:t>Then a continual feature extractor generates compact embeddings.</a:t>
            </a:r>
            <a:br>
              <a:rPr lang="en-US" dirty="0"/>
            </a:br>
            <a:r>
              <a:rPr lang="en-US" dirty="0"/>
              <a:t>These embeddings feed two components: a detection model and a novelty detector.</a:t>
            </a:r>
          </a:p>
          <a:p>
            <a:endParaRPr lang="en-US" dirty="0"/>
          </a:p>
          <a:p>
            <a:r>
              <a:rPr lang="en-US" dirty="0"/>
              <a:t>Now point to novelty detector → Novelty detection operates on embedding distributions and confidence signals.</a:t>
            </a:r>
          </a:p>
          <a:p>
            <a:r>
              <a:rPr lang="en-US" dirty="0"/>
              <a:t>It allows the system to flag unseen attacks without requiring labeled examples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DC00E1-A5CC-FE00-2146-7BE9595078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52B6C0-7F5D-8940-82B4-B2DD5AD775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0894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5680A-3827-DA1E-D9C1-30E8D6E0C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71ED11-0E3A-CA03-F785-1F2F25A0ED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14E8ED-0517-644E-D09B-0165EFE66D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However, detection alone is not sufficient in O-RAN, because traffic continuously drifts</a:t>
            </a:r>
          </a:p>
          <a:p>
            <a:endParaRPr lang="en-US" dirty="0"/>
          </a:p>
          <a:p>
            <a:r>
              <a:rPr lang="en-US" dirty="0"/>
              <a:t>So we introduce a continual learning loop.</a:t>
            </a:r>
            <a:br>
              <a:rPr lang="en-US" dirty="0"/>
            </a:br>
            <a:r>
              <a:rPr lang="en-US" dirty="0"/>
              <a:t>Representative samples are selected and stored in a replay buffer.</a:t>
            </a:r>
          </a:p>
          <a:p>
            <a:r>
              <a:rPr lang="en-US" dirty="0"/>
              <a:t>The detection model is periodically retrained using both new data and selected past samples</a:t>
            </a:r>
          </a:p>
          <a:p>
            <a:endParaRPr lang="en-US" dirty="0"/>
          </a:p>
          <a:p>
            <a:r>
              <a:rPr lang="en-US" dirty="0"/>
              <a:t>This mitigates catastrophic forgetting.</a:t>
            </a:r>
          </a:p>
          <a:p>
            <a:endParaRPr lang="en-US" dirty="0"/>
          </a:p>
          <a:p>
            <a:r>
              <a:rPr lang="en-US" dirty="0"/>
              <a:t>Additionally, we incorporate federated continual learning.</a:t>
            </a:r>
            <a:br>
              <a:rPr lang="en-US" dirty="0"/>
            </a:br>
            <a:r>
              <a:rPr lang="en-US" dirty="0"/>
              <a:t>Each distributed O-RAN node contributes model updates — without sharing raw traffic.</a:t>
            </a:r>
          </a:p>
          <a:p>
            <a:endParaRPr lang="en-US" dirty="0"/>
          </a:p>
          <a:p>
            <a:r>
              <a:rPr lang="en-US" dirty="0"/>
              <a:t>In short, the system learns continuously while operating under O-RAN latency and resource constraints.</a:t>
            </a:r>
          </a:p>
          <a:p>
            <a:endParaRPr lang="en-US" dirty="0"/>
          </a:p>
          <a:p>
            <a:r>
              <a:rPr lang="en-US" dirty="0"/>
              <a:t>So instead of retraining occasionally, RAN–IDS is always learning — but in a controlled, stable way.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01613-4DBF-A1E4-9B58-2C3AD65768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52B6C0-7F5D-8940-82B4-B2DD5AD775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202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E1C8F-6AC4-0D5B-248E-E17B2A8BE8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54E7D8-EC18-D66F-C8DC-6A070CF595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6FA59-4698-C10D-0C62-CCC7C2C11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E25229-3103-14D7-DAB0-A51AD600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5F59D-B01D-E54E-3DEE-C146E713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7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20A89-93A0-1FAD-6046-273CE73C8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6C934E-B898-1D92-F112-BA391FC1B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B1FC1-1B04-B836-81B6-1FEEDCDCA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053D2-9880-7926-9145-961DC159F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D5EF4-A6E5-E448-C457-43205074B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6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0155E-3DF4-9941-E9EB-86338C2390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12C87F-F326-7ED0-F0EE-F16B88545C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3915F9-0085-612C-2049-483FE0A30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2E95D-F721-092A-75A1-8E35A0398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1239C-0971-FA28-C226-62140DE7D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012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C3E75-E062-0B02-9D62-6D2C2AF749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388A71-AF9A-12BB-3AA8-956DE56F9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1F8A94-3B8D-418C-FBDC-25537662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6E8B5-32A3-C129-A07E-6676A267B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99644-7C08-623C-9153-F71B4A328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442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E540D-BAAD-AD32-5892-BEFC4EAD2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B10B81-CE14-0A6F-253C-28FFA9FF8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EAB88-A4F6-CB1A-0A72-D2011BB56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4F2CE-5796-CE23-7DF6-778227801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5AC44-15AA-BA62-293F-BFC3FA0D9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33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41BDA-2769-3A9D-DE1C-CFBC4F0F5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9F5BBE-4F51-AF6C-FF32-43AD0CA67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F9B5E-2FB8-E930-66DC-6501FC832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E060D-02F7-6AD9-84FD-BBC1A518C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495D7-6FBA-D92D-A3BB-FBBD9C12E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24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ECE25-8C3D-3CEF-27CF-C5A4B25B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945C67-96E4-A350-C958-9A38E2DA37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E1A633-6684-7CCD-93CB-4CFA3BB02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6325D-7371-9907-13E1-E93CCF728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64BC03-70EE-D32B-3710-F29361F67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4D362-C82A-A912-8589-EC6BF732D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04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66026-61FA-464D-7D57-F48B17488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1A8C4-8766-5FD3-03B5-ED3189985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714666-2242-9001-4757-FD49984FA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0040D8-0CF5-AC66-7083-01A11A0F48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C6D799-CFD1-4304-705C-EA44BE4F57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A6E95A-ED03-148F-C68E-803C26327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607F56-70F0-49B4-85E6-A140A9B0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95CF22-226D-2683-2567-1B3B0C3B4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20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1033-EBEF-997A-DB99-9A290EED7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8A0A43-7959-ECC7-AF4E-369E60B51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0164C1-A144-96A7-4233-5AB8D5D78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355BC8-62DC-B568-28E8-3D14B5ABF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664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3CCC69-FADE-5AD6-4D84-855D4F6A2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8CB92-BC73-AC61-74D4-98F90B3F6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904AC-BA2C-332D-5641-7DC2A9E57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66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4C0C1-ECEF-BF05-7CBE-ADEF2B252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42C69-7B0B-8058-C921-05778145A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C09573-E2AC-76F9-2458-823A1FD8D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0155A4-DAF2-68E2-B4F6-8DABFEA3A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CB52CC-9BC6-E560-219A-0BF7E8775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DF4284-0527-F990-23C4-12D4F4EE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919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BC132-2C22-27A9-D655-40D066F59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03360-FE76-E9DB-AB67-52C8AB3A8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89134-F7DD-5542-CF93-F7CE00792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E9ABE-281A-C720-E15A-D8CBE36FB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A52AE-84C4-B542-5ACE-83B817B59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451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5DC45-2505-73F5-5AD9-EB54FDFED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958C57-0C53-D52A-666A-269EEADD59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1B4C80-45C8-C97D-F8FF-FBE1B066A6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A0D000-D212-91E4-B64B-2C406C1A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8DD7E-D32F-C329-2F43-20DDA435A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53BE41-C02F-02EC-C6FF-6D21F037F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36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51389-A13A-B9B5-D7F3-1518804AD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4B8936-2C89-5F1C-3A47-90C7DC9194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74971-3E94-3BC7-1AA1-559C07FAC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1C040-59E5-4C9C-B8E6-B2CE952AC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48CA6-B414-FA6C-4E43-56E6165E0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17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F73AE7-74B0-B78B-D51D-74E18AFAA8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D7A860-8DE8-00D7-7720-B44D454439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BF653-4772-5797-B5A6-19EFDFFF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7C34C0-03C5-DBC8-5121-0756B0341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2319F-479A-797A-6F4C-DA52E954A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902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2600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412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139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31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865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600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73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39AAD-E6C2-44E7-5262-C35160C27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71731-A98C-58AE-9ADF-D04ECCCF3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2082D-9EB4-A773-FE20-ADAFBCBF8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E3B4F-F11D-52E8-045A-35567AFCF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4992E-0097-5444-128D-AC064E03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435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679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67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403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84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9E4C6-8B22-61D7-7C03-F6A1455F3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02CF6-9F12-7E72-8013-7AB6E76EED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655C64-4601-4D23-EECB-DB8DF19980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2F52B4-98C2-430F-131D-9CD3C3ECD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04D7B4-D09C-31FE-EC13-4598ED924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98D10-1DAE-2791-4575-1ADB97140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42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96983-63E9-B803-0554-53C6AF597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FFAC2-7136-0AAA-7181-E9E6B0C29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730263-F7AD-E005-C73C-73089CB8EE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2FFC9C-39AB-ADB6-298C-286B168E05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51B0D2-EA52-32F7-1794-C8CD3FBA0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B907D1-6DB5-C6C4-D593-521344D53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9EBF06-42F6-AE00-19F8-E9E832794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262751-06A2-D88B-2F0F-3B53121CF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51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43388-AC48-85F6-0299-9543C18FE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7B3B57-5583-90B0-5F27-F4A04CCD0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1272EE-738E-6313-8DFD-0F06BE247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8C198C-84D4-858E-5A29-24C4E254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08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DA4B6-3604-E0EE-8350-A0F056F8B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961CEC-2F6B-BDFF-D33C-21FE9649A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773378-F16B-CB44-7A09-384AB7FBD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3D527-B342-226E-1484-3D4107BF9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ED123-A3C4-0707-3A4F-8CB688047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843F41-1324-93FD-7F74-D081AE811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D982D-BF31-59A6-7C04-D4E72611E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B19BCB-C438-C96B-D106-07575FF34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32050-44E9-2C40-4A19-104CF3BD2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13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B66B0-9405-7B5E-27AE-42B6449D5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8AD527-F953-36D8-E4AE-E3442744AD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1BDD8-3B7C-559E-754C-262214295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9C1F85-F6B3-BAA1-04A4-20ADD45C2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0C2A2E-7028-C985-14C9-9802C605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DE973-91A3-3876-9E96-22C8D4D62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49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DD3A4A-5508-AF40-3E2A-51564E4C2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B3A67-44A9-5A0B-7DC9-D6B8DA95A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B5137-A418-2E9B-62FD-C7AEAAA253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C91DFF-108F-C644-BECC-88D3138036F5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BF883-716A-1060-A4A7-F79201DDEA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49F97-7E76-757C-7274-1D9322A808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524FD9-BA3F-3541-877A-F497E24D6C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735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6F27FF-9B8D-BC1A-4BB3-B09B7618F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0A409-EAE5-D7B9-3FB5-FB1CB3AC4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C9423-7B8D-D12A-E824-2AFD070597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D0BF09-8A1C-0840-833F-86640439FEB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153BCA-0A11-79C7-846F-E631E60940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1DA41-0B55-4249-C634-6FB0EA14F0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7D0A7-9128-1F49-9B61-7A124106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74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5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-up of a network&#10;&#10;AI-generated content may be incorrect.">
            <a:extLst>
              <a:ext uri="{FF2B5EF4-FFF2-40B4-BE49-F238E27FC236}">
                <a16:creationId xmlns:a16="http://schemas.microsoft.com/office/drawing/2014/main" id="{E6CA2F8C-1C7A-7394-C872-18BB5CF08E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l="8677" r="8677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976C02-2D27-1968-9942-BC6CDD474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b="1" i="1" dirty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RAN–IDS: Adaptive Continual Learning for Intrusion Detection in Open RAN</a:t>
            </a:r>
            <a:endParaRPr lang="en-US" sz="5600" b="1" dirty="0">
              <a:solidFill>
                <a:schemeClr val="bg1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98D7B7-A98B-AE22-3A0B-8ABD88D79455}"/>
              </a:ext>
            </a:extLst>
          </p:cNvPr>
          <p:cNvSpPr txBox="1"/>
          <p:nvPr/>
        </p:nvSpPr>
        <p:spPr>
          <a:xfrm>
            <a:off x="1524000" y="171247"/>
            <a:ext cx="9144000" cy="1536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i="0" dirty="0">
                <a:solidFill>
                  <a:schemeClr val="bg1"/>
                </a:solidFill>
                <a:effectLst/>
              </a:rPr>
              <a:t>International Conference on Computing, Networking and Communications (ICNC 2026)</a:t>
            </a:r>
          </a:p>
        </p:txBody>
      </p:sp>
      <p:sp>
        <p:nvSpPr>
          <p:cNvPr id="24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5">
            <a:extLst>
              <a:ext uri="{FF2B5EF4-FFF2-40B4-BE49-F238E27FC236}">
                <a16:creationId xmlns:a16="http://schemas.microsoft.com/office/drawing/2014/main" id="{3DE1A81F-D532-D87B-27F1-D52F456BA87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0" y="4738688"/>
            <a:ext cx="9144000" cy="7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Nadia Niknami                                        </a:t>
            </a:r>
            <a:r>
              <a:rPr lang="en-US" i="1" dirty="0">
                <a:solidFill>
                  <a:schemeClr val="bg1"/>
                </a:solidFill>
              </a:rPr>
              <a:t>Jie Wu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baseline="30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B0DC5F-EF0B-18A7-E6D3-F804F9FDAA0F}"/>
              </a:ext>
            </a:extLst>
          </p:cNvPr>
          <p:cNvSpPr txBox="1"/>
          <p:nvPr/>
        </p:nvSpPr>
        <p:spPr>
          <a:xfrm>
            <a:off x="3174103" y="5403371"/>
            <a:ext cx="6100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Villanova University                    Temple University</a:t>
            </a:r>
          </a:p>
        </p:txBody>
      </p:sp>
    </p:spTree>
    <p:extLst>
      <p:ext uri="{BB962C8B-B14F-4D97-AF65-F5344CB8AC3E}">
        <p14:creationId xmlns:p14="http://schemas.microsoft.com/office/powerpoint/2010/main" val="4080302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Continual Learning Loop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dirty="0"/>
              <a:t>Federated continual learning (no raw traffic sharing)</a:t>
            </a:r>
          </a:p>
          <a:p>
            <a:pPr lvl="1"/>
            <a:r>
              <a:rPr sz="2400" dirty="0"/>
              <a:t>Replay buffer with sample selection</a:t>
            </a:r>
          </a:p>
          <a:p>
            <a:pPr lvl="1"/>
            <a:r>
              <a:rPr sz="2400" dirty="0"/>
              <a:t>Mitigates catastrophic forgetting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8C91D8-1091-52FF-9275-DBA67B51CF1A}"/>
              </a:ext>
            </a:extLst>
          </p:cNvPr>
          <p:cNvSpPr txBox="1"/>
          <p:nvPr/>
        </p:nvSpPr>
        <p:spPr>
          <a:xfrm>
            <a:off x="609600" y="3441917"/>
            <a:ext cx="101631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Replay and sample selection ensure stability under non-stationary traffic.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Enables separation of global stability and local responsiveness.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Essential under slice scaling and RIC policy drift.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Teacher–Student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teacher–student hierarchy mirrors the O-RAN functional split (non-RT RIC → near-RT RIC / DU-CU)</a:t>
            </a:r>
          </a:p>
          <a:p>
            <a:endParaRPr lang="en-US" dirty="0"/>
          </a:p>
          <a:p>
            <a:r>
              <a:rPr dirty="0"/>
              <a:t>Teacher captures long-term global behavior</a:t>
            </a:r>
          </a:p>
          <a:p>
            <a:pPr lvl="1"/>
            <a:r>
              <a:rPr dirty="0"/>
              <a:t>Students ensure low-latency inference</a:t>
            </a:r>
          </a:p>
          <a:p>
            <a:pPr lvl="1"/>
            <a:r>
              <a:rPr dirty="0"/>
              <a:t>Separates learning capacity from deployment constraints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Experimental Setup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cs typeface="Times New Roman" panose="02020603050405020304" pitchFamily="18" charset="0"/>
              </a:rPr>
              <a:t>Dataset: </a:t>
            </a:r>
          </a:p>
          <a:p>
            <a:r>
              <a:rPr lang="en-US" sz="2000" dirty="0">
                <a:cs typeface="Times New Roman" panose="02020603050405020304" pitchFamily="18" charset="0"/>
              </a:rPr>
              <a:t>5G-NIDD (</a:t>
            </a:r>
            <a:r>
              <a:rPr lang="en-US" sz="2000" dirty="0"/>
              <a:t>realistic 5G traffic)</a:t>
            </a:r>
            <a:endParaRPr lang="en-US" sz="2000" dirty="0">
              <a:cs typeface="Times New Roman" panose="02020603050405020304" pitchFamily="18" charset="0"/>
            </a:endParaRPr>
          </a:p>
          <a:p>
            <a:pPr lvl="1"/>
            <a:r>
              <a:rPr lang="en-US" sz="2000" dirty="0">
                <a:cs typeface="Times New Roman" panose="02020603050405020304" pitchFamily="18" charset="0"/>
              </a:rPr>
              <a:t>9 sequential attack tasks</a:t>
            </a:r>
          </a:p>
          <a:p>
            <a:pPr lvl="1"/>
            <a:r>
              <a:rPr lang="en-US" sz="2000" dirty="0">
                <a:cs typeface="Times New Roman" panose="02020603050405020304" pitchFamily="18" charset="0"/>
              </a:rPr>
              <a:t>Streaming continual learning setting</a:t>
            </a:r>
          </a:p>
          <a:p>
            <a:pPr lvl="1"/>
            <a:r>
              <a:rPr lang="en-US" sz="2000" dirty="0">
                <a:cs typeface="Times New Roman" panose="02020603050405020304" pitchFamily="18" charset="0"/>
              </a:rPr>
              <a:t>Metric: F1 score</a:t>
            </a:r>
          </a:p>
          <a:p>
            <a:pPr marL="0" indent="0">
              <a:buNone/>
            </a:pPr>
            <a:endParaRPr lang="en-US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cs typeface="Times New Roman" panose="02020603050405020304" pitchFamily="18" charset="0"/>
              </a:rPr>
              <a:t>Baselines for Comparison</a:t>
            </a:r>
          </a:p>
          <a:p>
            <a:r>
              <a:rPr lang="en-US" sz="2000" dirty="0">
                <a:cs typeface="Times New Roman" panose="02020603050405020304" pitchFamily="18" charset="0"/>
              </a:rPr>
              <a:t>ER, AGEM, </a:t>
            </a:r>
            <a:r>
              <a:rPr lang="en-US" sz="2000" dirty="0" err="1">
                <a:cs typeface="Times New Roman" panose="02020603050405020304" pitchFamily="18" charset="0"/>
              </a:rPr>
              <a:t>LwF</a:t>
            </a:r>
            <a:r>
              <a:rPr lang="en-US" sz="2000" dirty="0">
                <a:cs typeface="Times New Roman" panose="02020603050405020304" pitchFamily="18" charset="0"/>
              </a:rPr>
              <a:t>, EWC</a:t>
            </a:r>
          </a:p>
          <a:p>
            <a:pPr lvl="1"/>
            <a:r>
              <a:rPr lang="en-US" sz="2000" dirty="0">
                <a:cs typeface="Times New Roman" panose="02020603050405020304" pitchFamily="18" charset="0"/>
              </a:rPr>
              <a:t>AOC-IDS</a:t>
            </a:r>
          </a:p>
          <a:p>
            <a:pPr lvl="1"/>
            <a:r>
              <a:rPr lang="en-US" sz="2000" dirty="0">
                <a:cs typeface="Times New Roman" panose="02020603050405020304" pitchFamily="18" charset="0"/>
              </a:rPr>
              <a:t>Static non-adaptive model</a:t>
            </a:r>
          </a:p>
          <a:p>
            <a:pPr marL="0" indent="0">
              <a:buNone/>
            </a:pPr>
            <a:endParaRPr lang="en-US" sz="200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782CA-B826-8A86-9C11-19D43FF04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Evaluation: Overall Performance</a:t>
            </a:r>
          </a:p>
        </p:txBody>
      </p:sp>
      <p:pic>
        <p:nvPicPr>
          <p:cNvPr id="5" name="Content Placeholder 4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67A1572B-6DE3-1E8E-B40B-2E9FB56459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57054" y="1762974"/>
            <a:ext cx="6387373" cy="333205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75EED8-E1F4-CCDC-B94E-1950700AD88E}"/>
              </a:ext>
            </a:extLst>
          </p:cNvPr>
          <p:cNvSpPr txBox="1"/>
          <p:nvPr/>
        </p:nvSpPr>
        <p:spPr>
          <a:xfrm>
            <a:off x="3289738" y="556954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RAN–IDS achieves highest F1, precision, recall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Static and naive CL degrade under drift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Hierarchical CL shows strongest robustness</a:t>
            </a:r>
          </a:p>
        </p:txBody>
      </p:sp>
    </p:spTree>
    <p:extLst>
      <p:ext uri="{BB962C8B-B14F-4D97-AF65-F5344CB8AC3E}">
        <p14:creationId xmlns:p14="http://schemas.microsoft.com/office/powerpoint/2010/main" val="407302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53DB6-3A5C-F9FE-B659-0942A67B6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Evaluation: Performance and Ablation Study</a:t>
            </a:r>
          </a:p>
        </p:txBody>
      </p:sp>
      <p:pic>
        <p:nvPicPr>
          <p:cNvPr id="5" name="Content Placeholder 4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D52A5EC6-AFE1-98D9-60AA-966B0AD94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120900"/>
            <a:ext cx="4254500" cy="2006600"/>
          </a:xfrm>
        </p:spPr>
      </p:pic>
      <p:pic>
        <p:nvPicPr>
          <p:cNvPr id="7" name="Picture 6" descr="A table of impact of continuous leave&#10;&#10;AI-generated content may be incorrect.">
            <a:extLst>
              <a:ext uri="{FF2B5EF4-FFF2-40B4-BE49-F238E27FC236}">
                <a16:creationId xmlns:a16="http://schemas.microsoft.com/office/drawing/2014/main" id="{4795AC2C-62ED-AAA3-6508-66CCA344CA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973335"/>
            <a:ext cx="4902200" cy="1778000"/>
          </a:xfrm>
          <a:prstGeom prst="rect">
            <a:avLst/>
          </a:prstGeom>
        </p:spPr>
      </p:pic>
      <p:pic>
        <p:nvPicPr>
          <p:cNvPr id="9" name="Picture 8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7DE84EAE-2B90-4E5F-7F39-BC425B13A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881583"/>
            <a:ext cx="4978400" cy="16383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05F5AD5-C2B1-68A6-08A1-26DAB86B736A}"/>
              </a:ext>
            </a:extLst>
          </p:cNvPr>
          <p:cNvSpPr txBox="1"/>
          <p:nvPr/>
        </p:nvSpPr>
        <p:spPr>
          <a:xfrm>
            <a:off x="536027" y="4462431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Compared with PCA, OC-SVM, IF, AE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RAN–IDS achieves 80% F1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Significant improvement over baselines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Removing CL causes major degradation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Replay is critical for memory retention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Sample selection improves forward transfer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55A104-6B14-A8E3-E74B-16D6F5406856}"/>
              </a:ext>
            </a:extLst>
          </p:cNvPr>
          <p:cNvSpPr txBox="1"/>
          <p:nvPr/>
        </p:nvSpPr>
        <p:spPr>
          <a:xfrm>
            <a:off x="6160416" y="5498987"/>
            <a:ext cx="53855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Forward Transfer reflects zero-day generalization under evolving traffic.</a:t>
            </a:r>
          </a:p>
        </p:txBody>
      </p:sp>
    </p:spTree>
    <p:extLst>
      <p:ext uri="{BB962C8B-B14F-4D97-AF65-F5344CB8AC3E}">
        <p14:creationId xmlns:p14="http://schemas.microsoft.com/office/powerpoint/2010/main" val="22986701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CBD86-1EE1-CE42-77F9-21AA035B7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Evaluation: Task-wise Stability</a:t>
            </a:r>
          </a:p>
        </p:txBody>
      </p:sp>
      <p:pic>
        <p:nvPicPr>
          <p:cNvPr id="5" name="Content Placeholder 4" descr="A graph with different colored lines&#10;&#10;AI-generated content may be incorrect.">
            <a:extLst>
              <a:ext uri="{FF2B5EF4-FFF2-40B4-BE49-F238E27FC236}">
                <a16:creationId xmlns:a16="http://schemas.microsoft.com/office/drawing/2014/main" id="{EEB55DD9-1B84-59FC-9680-B0E204403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86062" y="3914553"/>
            <a:ext cx="6494003" cy="289219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D3FAD9-752B-2652-10DF-7A37D9664426}"/>
              </a:ext>
            </a:extLst>
          </p:cNvPr>
          <p:cNvSpPr txBox="1"/>
          <p:nvPr/>
        </p:nvSpPr>
        <p:spPr>
          <a:xfrm>
            <a:off x="651970" y="2032577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Baselines show gradual forgetting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RAN–IDS maintains stable performance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Effective adaptation across all tasks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0644F5-C7FE-183C-B983-9970D95CAE9C}"/>
              </a:ext>
            </a:extLst>
          </p:cNvPr>
          <p:cNvSpPr txBox="1"/>
          <p:nvPr/>
        </p:nvSpPr>
        <p:spPr>
          <a:xfrm>
            <a:off x="651969" y="3297796"/>
            <a:ext cx="7334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Demonstrates resistance to catastrophic forgetting.</a:t>
            </a:r>
          </a:p>
        </p:txBody>
      </p:sp>
    </p:spTree>
    <p:extLst>
      <p:ext uri="{BB962C8B-B14F-4D97-AF65-F5344CB8AC3E}">
        <p14:creationId xmlns:p14="http://schemas.microsoft.com/office/powerpoint/2010/main" val="950873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7EF59-7B2A-DCE8-F846-1630C523D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DBF69-773E-5042-957E-0C1A8C6819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First architecture-aware continual IDS for O-RAN</a:t>
            </a:r>
          </a:p>
          <a:p>
            <a:r>
              <a:rPr lang="en-US" sz="2400" dirty="0"/>
              <a:t>Mitigates catastrophic forgetting under interface drift</a:t>
            </a:r>
          </a:p>
          <a:p>
            <a:r>
              <a:rPr lang="en-US" sz="2400" dirty="0"/>
              <a:t>Achieves superior zero-day detection with federated adaptation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Future Work:</a:t>
            </a:r>
          </a:p>
          <a:p>
            <a:r>
              <a:rPr lang="en-US" sz="2400" dirty="0"/>
              <a:t>Integration with RIC closed-loop mitigation</a:t>
            </a:r>
          </a:p>
        </p:txBody>
      </p:sp>
    </p:spTree>
    <p:extLst>
      <p:ext uri="{BB962C8B-B14F-4D97-AF65-F5344CB8AC3E}">
        <p14:creationId xmlns:p14="http://schemas.microsoft.com/office/powerpoint/2010/main" val="1461391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31263-B7C8-8390-EDF0-502A7E5D1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83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3DA3C-113D-56D3-B62C-0FEE1F9BC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56344"/>
            <a:ext cx="10515600" cy="132556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questions this please email: </a:t>
            </a:r>
            <a:r>
              <a:rPr lang="en-US" dirty="0" err="1"/>
              <a:t>nadia.niknami@villanova.edu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45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77FD56-C4D4-1300-2BFF-9DE5ED2D2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8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Outline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1216A280-AC2C-F095-5C42-BE4AD1F376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3378594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097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F1C92D-FE51-7793-DD86-75C8244EE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E1E20F0-DF76-9711-D80B-1F27F19FB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42CBCC-2355-7C6B-8C29-63793302B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17AC86-8353-7CF1-DADF-551118ECB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10B559-4007-547B-3D68-EF250FBF2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E447F6-D72F-513A-07EC-1CF625EE6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08" y="349112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Background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A0FA0A-F46C-F51D-A9CA-1C1B217C9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7930" y="1633102"/>
            <a:ext cx="5834070" cy="435133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2400" dirty="0"/>
              <a:t>Intrusion Detection System (IDS)</a:t>
            </a:r>
          </a:p>
          <a:p>
            <a:pPr lvl="1"/>
            <a:r>
              <a:rPr lang="en-US" sz="2000" dirty="0"/>
              <a:t>Monitor network traffic for malicious behavior</a:t>
            </a:r>
          </a:p>
          <a:p>
            <a:pPr lvl="1"/>
            <a:r>
              <a:rPr lang="en-US" sz="2000" dirty="0"/>
              <a:t>Typically trained offline on historical data</a:t>
            </a:r>
          </a:p>
          <a:p>
            <a:pPr lvl="1"/>
            <a:r>
              <a:rPr lang="en-US" sz="2000" dirty="0"/>
              <a:t>Designed under relatively stable traffic distributions</a:t>
            </a:r>
          </a:p>
          <a:p>
            <a:endParaRPr lang="en-US" dirty="0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9BD6A6D-CD17-E273-C9E3-295CB1A17FEC}"/>
              </a:ext>
            </a:extLst>
          </p:cNvPr>
          <p:cNvSpPr txBox="1">
            <a:spLocks/>
          </p:cNvSpPr>
          <p:nvPr/>
        </p:nvSpPr>
        <p:spPr>
          <a:xfrm>
            <a:off x="275010" y="2157550"/>
            <a:ext cx="599365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Open-RAN</a:t>
            </a:r>
          </a:p>
          <a:p>
            <a:pPr lvl="1"/>
            <a:r>
              <a:rPr lang="en-US" sz="2000" dirty="0"/>
              <a:t>Disaggregated RU / DU / CU architecture</a:t>
            </a:r>
          </a:p>
          <a:p>
            <a:pPr lvl="1"/>
            <a:r>
              <a:rPr lang="en-US" sz="2000" dirty="0"/>
              <a:t>Near-RT and non-RT RIC control</a:t>
            </a:r>
          </a:p>
          <a:p>
            <a:pPr lvl="1"/>
            <a:r>
              <a:rPr lang="en-US" sz="2000" dirty="0"/>
              <a:t>Multi-vendor, software-defined deployment</a:t>
            </a:r>
          </a:p>
          <a:p>
            <a:endParaRPr lang="en-US" dirty="0"/>
          </a:p>
        </p:txBody>
      </p:sp>
      <p:pic>
        <p:nvPicPr>
          <p:cNvPr id="8" name="Picture 7" descr="A diagram of a computer network&#10;&#10;AI-generated content may be incorrect.">
            <a:extLst>
              <a:ext uri="{FF2B5EF4-FFF2-40B4-BE49-F238E27FC236}">
                <a16:creationId xmlns:a16="http://schemas.microsoft.com/office/drawing/2014/main" id="{84FED239-309D-BAE4-9083-593ED7D3F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337" y="4197332"/>
            <a:ext cx="3878981" cy="2311556"/>
          </a:xfrm>
          <a:prstGeom prst="rect">
            <a:avLst/>
          </a:prstGeom>
        </p:spPr>
      </p:pic>
      <p:pic>
        <p:nvPicPr>
          <p:cNvPr id="10" name="Picture 9" descr="A diagram of a network structure&#10;&#10;AI-generated content may be incorrect.">
            <a:extLst>
              <a:ext uri="{FF2B5EF4-FFF2-40B4-BE49-F238E27FC236}">
                <a16:creationId xmlns:a16="http://schemas.microsoft.com/office/drawing/2014/main" id="{9DD0F0A3-532A-906D-7808-59961DE335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418" y="4172607"/>
            <a:ext cx="4717820" cy="249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1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B68C9B-7644-EF78-7529-7DDDC77E4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18C7A-35E1-5C72-DAC4-A1333C2B5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b="1" dirty="0"/>
              <a:t>Why O-RAN Breaks IDS?</a:t>
            </a:r>
          </a:p>
          <a:p>
            <a:r>
              <a:rPr lang="en-US" sz="2000" dirty="0"/>
              <a:t>Frequent RIC policy updates</a:t>
            </a:r>
          </a:p>
          <a:p>
            <a:r>
              <a:rPr lang="en-US" sz="2000" dirty="0"/>
              <a:t>Dynamic slice scaling and reconfiguration</a:t>
            </a:r>
          </a:p>
          <a:p>
            <a:r>
              <a:rPr lang="en-US" sz="2000" dirty="0"/>
              <a:t>Vendor-specific functional variations</a:t>
            </a:r>
          </a:p>
          <a:p>
            <a:r>
              <a:rPr lang="en-US" sz="2000" dirty="0"/>
              <a:t>Continuous concept drift in control and data planes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Why Existing IDS Cannot Cope?</a:t>
            </a:r>
          </a:p>
          <a:p>
            <a:r>
              <a:rPr lang="en-US" sz="2000" dirty="0"/>
              <a:t>Designed for stationary distributions</a:t>
            </a:r>
          </a:p>
          <a:p>
            <a:r>
              <a:rPr lang="en-US" sz="2000" dirty="0"/>
              <a:t>Centralized retraining is too slow</a:t>
            </a:r>
          </a:p>
          <a:p>
            <a:r>
              <a:rPr lang="en-US" sz="2000" dirty="0"/>
              <a:t>Naïve online updates → catastrophic forgetting</a:t>
            </a:r>
          </a:p>
          <a:p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B4FC31-3F5B-FD2B-A00C-AC6C60A789E9}"/>
              </a:ext>
            </a:extLst>
          </p:cNvPr>
          <p:cNvSpPr txBox="1"/>
          <p:nvPr/>
        </p:nvSpPr>
        <p:spPr>
          <a:xfrm>
            <a:off x="4610868" y="5942741"/>
            <a:ext cx="7086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How can we design an IDS that adapts continuously without losing past knowledge for O-RAN?</a:t>
            </a:r>
          </a:p>
        </p:txBody>
      </p:sp>
    </p:spTree>
    <p:extLst>
      <p:ext uri="{BB962C8B-B14F-4D97-AF65-F5344CB8AC3E}">
        <p14:creationId xmlns:p14="http://schemas.microsoft.com/office/powerpoint/2010/main" val="1241927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35B51A-8054-67F2-0824-A5CF90030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08" y="349112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Key Idea: RAN–IDS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189EFA-2538-5757-2610-D8D101FB7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106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 Continual Learning Framework Designed for O-RAN</a:t>
            </a:r>
          </a:p>
          <a:p>
            <a:pPr marL="469900" indent="-285750"/>
            <a:r>
              <a:rPr lang="en-US" dirty="0"/>
              <a:t>Detect zero-day and evolving attacks</a:t>
            </a:r>
          </a:p>
          <a:p>
            <a:pPr marL="469900" indent="-285750"/>
            <a:r>
              <a:rPr lang="en-US" dirty="0"/>
              <a:t>Adapt continuously without catastrophic forgetting</a:t>
            </a:r>
          </a:p>
          <a:p>
            <a:pPr marL="469900" indent="-285750"/>
            <a:r>
              <a:rPr lang="en-US" dirty="0"/>
              <a:t>Slice-aware and interface-aware detection</a:t>
            </a:r>
          </a:p>
          <a:p>
            <a:pPr marL="469900" indent="-285750"/>
            <a:r>
              <a:rPr lang="en-US" dirty="0"/>
              <a:t>Hierarchical teacher–student architecture</a:t>
            </a:r>
          </a:p>
          <a:p>
            <a:pPr marL="469900" indent="-285750"/>
            <a:r>
              <a:rPr lang="en-US" dirty="0"/>
              <a:t>Operates under O-RAN latency constraints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47E0F1F-CE78-C43F-113D-E7AFF66ACE5D}"/>
              </a:ext>
            </a:extLst>
          </p:cNvPr>
          <p:cNvSpPr txBox="1"/>
          <p:nvPr/>
        </p:nvSpPr>
        <p:spPr>
          <a:xfrm>
            <a:off x="419099" y="5677891"/>
            <a:ext cx="113538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Key Idea: </a:t>
            </a:r>
          </a:p>
          <a:p>
            <a:r>
              <a:rPr lang="en-US" sz="2400" b="1" dirty="0"/>
              <a:t>Transforms IDS from static classification to architecture-aware adaptive learning</a:t>
            </a:r>
          </a:p>
        </p:txBody>
      </p:sp>
    </p:spTree>
    <p:extLst>
      <p:ext uri="{BB962C8B-B14F-4D97-AF65-F5344CB8AC3E}">
        <p14:creationId xmlns:p14="http://schemas.microsoft.com/office/powerpoint/2010/main" val="226397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50C8E6-1B7B-DDD3-A67B-2A19EC582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DA2CB6E-A83F-A5D6-1E92-985B64F1D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1C6794-02DD-5BFC-D722-51B14563A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271E88C-4944-7955-DA56-252653458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58D7FE-CBA3-64FA-6092-BA6B7301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8629B7-792F-7A19-5AC1-80BAC8A26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808" y="349112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IDS Placement in O-RAN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9C13018-9F0F-38C9-9B8F-2B54FF4F8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103666"/>
            <a:ext cx="10972800" cy="4525963"/>
          </a:xfrm>
        </p:spPr>
        <p:txBody>
          <a:bodyPr/>
          <a:lstStyle/>
          <a:p>
            <a:r>
              <a:rPr dirty="0"/>
              <a:t>Near-RT RIC: control-plane monitoring</a:t>
            </a:r>
          </a:p>
          <a:p>
            <a:pPr lvl="1"/>
            <a:r>
              <a:rPr dirty="0"/>
              <a:t>DU–CU </a:t>
            </a:r>
            <a:r>
              <a:rPr dirty="0" err="1"/>
              <a:t>midhaul</a:t>
            </a:r>
            <a:r>
              <a:rPr dirty="0"/>
              <a:t>: data-plane visibility</a:t>
            </a:r>
          </a:p>
          <a:p>
            <a:pPr lvl="1"/>
            <a:r>
              <a:rPr dirty="0"/>
              <a:t>Backhaul: traffic toward core network</a:t>
            </a:r>
          </a:p>
        </p:txBody>
      </p:sp>
      <p:pic>
        <p:nvPicPr>
          <p:cNvPr id="7" name="Content Placeholder 4" descr="A diagram of cloud computing&#10;&#10;AI-generated content may be incorrect.">
            <a:extLst>
              <a:ext uri="{FF2B5EF4-FFF2-40B4-BE49-F238E27FC236}">
                <a16:creationId xmlns:a16="http://schemas.microsoft.com/office/drawing/2014/main" id="{BDB09316-1C8D-A59A-0F09-2DE513B34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799" y="4612169"/>
            <a:ext cx="5612088" cy="20174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FA470E-8BDF-2949-1DB3-953977207ABF}"/>
              </a:ext>
            </a:extLst>
          </p:cNvPr>
          <p:cNvSpPr txBox="1"/>
          <p:nvPr/>
        </p:nvSpPr>
        <p:spPr>
          <a:xfrm>
            <a:off x="565699" y="3919671"/>
            <a:ext cx="60351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298450">
              <a:buFont typeface="Arial" panose="020B0604020202020204" pitchFamily="34" charset="0"/>
              <a:buChar char="•"/>
            </a:pPr>
            <a:r>
              <a:rPr lang="en-US" sz="2400" dirty="0"/>
              <a:t>Different interfaces exhibit distinct traffic dynamics and drift patterns</a:t>
            </a:r>
          </a:p>
        </p:txBody>
      </p:sp>
    </p:spTree>
    <p:extLst>
      <p:ext uri="{BB962C8B-B14F-4D97-AF65-F5344CB8AC3E}">
        <p14:creationId xmlns:p14="http://schemas.microsoft.com/office/powerpoint/2010/main" val="1239309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A51DD8-D751-58E3-A9CB-669CC4B42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Idea Overview</a:t>
            </a:r>
          </a:p>
        </p:txBody>
      </p:sp>
      <p:pic>
        <p:nvPicPr>
          <p:cNvPr id="5" name="Content Placeholder 4" descr="Diagram of a diagram of a software development process&#10;&#10;AI-generated content may be incorrect.">
            <a:extLst>
              <a:ext uri="{FF2B5EF4-FFF2-40B4-BE49-F238E27FC236}">
                <a16:creationId xmlns:a16="http://schemas.microsoft.com/office/drawing/2014/main" id="{747A567B-D88B-F671-89E9-D4A96B4F38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7427" y="2145580"/>
            <a:ext cx="9402336" cy="27971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CAE4605-793E-6CF3-1F30-C1F56C68F1AF}"/>
              </a:ext>
            </a:extLst>
          </p:cNvPr>
          <p:cNvSpPr txBox="1"/>
          <p:nvPr/>
        </p:nvSpPr>
        <p:spPr>
          <a:xfrm>
            <a:off x="1493041" y="5594299"/>
            <a:ext cx="88511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Designed to align continuous traffic drift with controlled model adaptation.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Combines streaming detection, replay-based CL, and hierarchical knowledge transfer.</a:t>
            </a:r>
          </a:p>
        </p:txBody>
      </p:sp>
    </p:spTree>
    <p:extLst>
      <p:ext uri="{BB962C8B-B14F-4D97-AF65-F5344CB8AC3E}">
        <p14:creationId xmlns:p14="http://schemas.microsoft.com/office/powerpoint/2010/main" val="3233000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57E9ED-AF91-4F50-EBED-94F73A3B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D1FFAFF-5C79-287A-A593-C737051C3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45AE6C-450E-1E91-114F-2F8013590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AEC2E58-C244-2C7D-1290-6C5CD81AB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722F83-6B07-131D-A6B6-54B90A8F1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51D9DB-012D-F747-2782-63188FE9A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8558587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Idea Overview (Streaming &amp; </a:t>
            </a:r>
            <a:r>
              <a:rPr lang="en-US" sz="4000" dirty="0">
                <a:solidFill>
                  <a:srgbClr val="FFFFFF"/>
                </a:solidFill>
              </a:rPr>
              <a:t>N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ovelty)</a:t>
            </a:r>
          </a:p>
        </p:txBody>
      </p:sp>
      <p:pic>
        <p:nvPicPr>
          <p:cNvPr id="5" name="Content Placeholder 4" descr="Diagram of a diagram of a software development process&#10;&#10;AI-generated content may be incorrect.">
            <a:extLst>
              <a:ext uri="{FF2B5EF4-FFF2-40B4-BE49-F238E27FC236}">
                <a16:creationId xmlns:a16="http://schemas.microsoft.com/office/drawing/2014/main" id="{CDBC860F-ED35-2124-BCF8-ACE539772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46296" y="4614851"/>
            <a:ext cx="8109216" cy="241249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9E49F8-2196-86B2-A57F-2E6CD1D099B6}"/>
              </a:ext>
            </a:extLst>
          </p:cNvPr>
          <p:cNvGrpSpPr/>
          <p:nvPr/>
        </p:nvGrpSpPr>
        <p:grpSpPr>
          <a:xfrm>
            <a:off x="4411674" y="5347927"/>
            <a:ext cx="6703519" cy="2632056"/>
            <a:chOff x="4411674" y="5833714"/>
            <a:chExt cx="6703519" cy="263205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3F00BFC-836E-6071-36E7-9BFE756D7016}"/>
                </a:ext>
              </a:extLst>
            </p:cNvPr>
            <p:cNvSpPr/>
            <p:nvPr/>
          </p:nvSpPr>
          <p:spPr>
            <a:xfrm>
              <a:off x="5879785" y="5889988"/>
              <a:ext cx="5235408" cy="25757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AD5135-EDF6-790C-5360-33C4020A09F4}"/>
                </a:ext>
              </a:extLst>
            </p:cNvPr>
            <p:cNvSpPr/>
            <p:nvPr/>
          </p:nvSpPr>
          <p:spPr>
            <a:xfrm>
              <a:off x="4411674" y="6668672"/>
              <a:ext cx="5235408" cy="17518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CA1725A-1C8B-1339-DD71-48200143499F}"/>
                </a:ext>
              </a:extLst>
            </p:cNvPr>
            <p:cNvSpPr/>
            <p:nvPr/>
          </p:nvSpPr>
          <p:spPr>
            <a:xfrm>
              <a:off x="6248732" y="5833714"/>
              <a:ext cx="1706392" cy="118072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2C1EC7F-FC2C-DBEA-E13C-1C3A2A76F60B}"/>
              </a:ext>
            </a:extLst>
          </p:cNvPr>
          <p:cNvSpPr txBox="1"/>
          <p:nvPr/>
        </p:nvSpPr>
        <p:spPr>
          <a:xfrm>
            <a:off x="632314" y="1839518"/>
            <a:ext cx="719851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Streaming preprocessing (no train/test split)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Continual feature extractor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Detection model and novelty detector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Wingdings" pitchFamily="2" charset="2"/>
              <a:buChar char="Ø"/>
            </a:pPr>
            <a:r>
              <a:rPr lang="en-US" sz="2400" dirty="0"/>
              <a:t>Novelty Detector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Uses embeddings and confidence scores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Detects unseen and zero-day attacks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Slice-specific drift awareness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5E1988-1577-D96C-DCF9-9980A2DF7B69}"/>
              </a:ext>
            </a:extLst>
          </p:cNvPr>
          <p:cNvSpPr txBox="1"/>
          <p:nvPr/>
        </p:nvSpPr>
        <p:spPr>
          <a:xfrm>
            <a:off x="2346296" y="6323993"/>
            <a:ext cx="71834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Operates fully online to match dynamic slice reconfiguration</a:t>
            </a:r>
          </a:p>
        </p:txBody>
      </p:sp>
    </p:spTree>
    <p:extLst>
      <p:ext uri="{BB962C8B-B14F-4D97-AF65-F5344CB8AC3E}">
        <p14:creationId xmlns:p14="http://schemas.microsoft.com/office/powerpoint/2010/main" val="1111574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54364D-D9A5-00C6-8B3C-F55FB2628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933AA7D-712E-B95E-AAE1-21FDD206B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92C22F-6248-D7D7-62D9-E889D4AF6E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19906B-FC71-E09E-B051-9D5234F17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3D556D8-B92A-C639-29BB-64152E8CC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8C337F-2C00-196B-02FF-CE3024F05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Idea Overview (Detection &amp; FCL)</a:t>
            </a:r>
          </a:p>
        </p:txBody>
      </p:sp>
      <p:pic>
        <p:nvPicPr>
          <p:cNvPr id="5" name="Content Placeholder 4" descr="Diagram of a diagram of a software development process&#10;&#10;AI-generated content may be incorrect.">
            <a:extLst>
              <a:ext uri="{FF2B5EF4-FFF2-40B4-BE49-F238E27FC236}">
                <a16:creationId xmlns:a16="http://schemas.microsoft.com/office/drawing/2014/main" id="{77898773-84DA-DC59-D669-2AE7F15D3B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31688" y="2107351"/>
            <a:ext cx="10128620" cy="301326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6A0A1A8-66B2-F59B-9218-EC96A20A41EC}"/>
              </a:ext>
            </a:extLst>
          </p:cNvPr>
          <p:cNvSpPr/>
          <p:nvPr/>
        </p:nvSpPr>
        <p:spPr>
          <a:xfrm>
            <a:off x="5872162" y="3344042"/>
            <a:ext cx="1345404" cy="75647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B65C743-94B5-3163-9374-D120213F8494}"/>
              </a:ext>
            </a:extLst>
          </p:cNvPr>
          <p:cNvSpPr/>
          <p:nvPr/>
        </p:nvSpPr>
        <p:spPr>
          <a:xfrm>
            <a:off x="7763434" y="3286508"/>
            <a:ext cx="3195079" cy="75647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006353-8DE8-8ECF-C1D9-66E5C00350F1}"/>
              </a:ext>
            </a:extLst>
          </p:cNvPr>
          <p:cNvSpPr txBox="1"/>
          <p:nvPr/>
        </p:nvSpPr>
        <p:spPr>
          <a:xfrm>
            <a:off x="1331421" y="5796419"/>
            <a:ext cx="95291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FCL enables distributed adaptation without sharing raw traffic across vendors.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Aggregates drift information across heterogeneous O-RAN nodes</a:t>
            </a:r>
          </a:p>
        </p:txBody>
      </p:sp>
    </p:spTree>
    <p:extLst>
      <p:ext uri="{BB962C8B-B14F-4D97-AF65-F5344CB8AC3E}">
        <p14:creationId xmlns:p14="http://schemas.microsoft.com/office/powerpoint/2010/main" val="346585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6897</TotalTime>
  <Words>1583</Words>
  <Application>Microsoft Macintosh PowerPoint</Application>
  <PresentationFormat>Widescreen</PresentationFormat>
  <Paragraphs>221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Times New Roman</vt:lpstr>
      <vt:lpstr>Wingdings</vt:lpstr>
      <vt:lpstr>Office Theme</vt:lpstr>
      <vt:lpstr>1_Office Theme</vt:lpstr>
      <vt:lpstr>2_Office Theme</vt:lpstr>
      <vt:lpstr>RAN–IDS: Adaptive Continual Learning for Intrusion Detection in Open RAN</vt:lpstr>
      <vt:lpstr>Outline</vt:lpstr>
      <vt:lpstr>Background</vt:lpstr>
      <vt:lpstr>Motivation</vt:lpstr>
      <vt:lpstr>Key Idea: RAN–IDS</vt:lpstr>
      <vt:lpstr>IDS Placement in O-RAN</vt:lpstr>
      <vt:lpstr>Idea Overview</vt:lpstr>
      <vt:lpstr>Idea Overview (Streaming &amp; Novelty)</vt:lpstr>
      <vt:lpstr>Idea Overview (Detection &amp; FCL)</vt:lpstr>
      <vt:lpstr>Continual Learning Loop</vt:lpstr>
      <vt:lpstr>Teacher–Student</vt:lpstr>
      <vt:lpstr>Experimental Setup</vt:lpstr>
      <vt:lpstr>Evaluation: Overall Performance</vt:lpstr>
      <vt:lpstr>Evaluation: Performance and Ablation Study</vt:lpstr>
      <vt:lpstr>Evaluation: Task-wise Stability</vt:lpstr>
      <vt:lpstr>Conclusion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Nadia Niknami</dc:creator>
  <cp:lastModifiedBy>Nasif Fahmid Prangon</cp:lastModifiedBy>
  <cp:revision>7</cp:revision>
  <dcterms:created xsi:type="dcterms:W3CDTF">2026-02-07T18:21:46Z</dcterms:created>
  <dcterms:modified xsi:type="dcterms:W3CDTF">2026-02-19T00:22:39Z</dcterms:modified>
</cp:coreProperties>
</file>