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8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9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43"/>
  </p:notesMasterIdLst>
  <p:sldIdLst>
    <p:sldId id="275" r:id="rId14"/>
    <p:sldId id="308" r:id="rId15"/>
    <p:sldId id="313" r:id="rId16"/>
    <p:sldId id="311" r:id="rId17"/>
    <p:sldId id="315" r:id="rId18"/>
    <p:sldId id="327" r:id="rId19"/>
    <p:sldId id="331" r:id="rId20"/>
    <p:sldId id="332" r:id="rId21"/>
    <p:sldId id="333" r:id="rId22"/>
    <p:sldId id="339" r:id="rId23"/>
    <p:sldId id="336" r:id="rId24"/>
    <p:sldId id="334" r:id="rId25"/>
    <p:sldId id="328" r:id="rId26"/>
    <p:sldId id="321" r:id="rId27"/>
    <p:sldId id="325" r:id="rId28"/>
    <p:sldId id="326" r:id="rId29"/>
    <p:sldId id="324" r:id="rId30"/>
    <p:sldId id="292" r:id="rId31"/>
    <p:sldId id="286" r:id="rId32"/>
    <p:sldId id="287" r:id="rId33"/>
    <p:sldId id="300" r:id="rId34"/>
    <p:sldId id="338" r:id="rId35"/>
    <p:sldId id="337" r:id="rId36"/>
    <p:sldId id="285" r:id="rId37"/>
    <p:sldId id="340" r:id="rId38"/>
    <p:sldId id="301" r:id="rId39"/>
    <p:sldId id="302" r:id="rId40"/>
    <p:sldId id="306" r:id="rId41"/>
    <p:sldId id="303" r:id="rId4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712"/>
    <a:srgbClr val="A81B12"/>
    <a:srgbClr val="FF1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9" autoAdjust="0"/>
    <p:restoredTop sz="81633" autoAdjust="0"/>
  </p:normalViewPr>
  <p:slideViewPr>
    <p:cSldViewPr>
      <p:cViewPr>
        <p:scale>
          <a:sx n="72" d="100"/>
          <a:sy n="72" d="100"/>
        </p:scale>
        <p:origin x="-96" y="-8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76D85FA-A52A-964E-BE67-379217F5AE93}" type="datetimeFigureOut">
              <a:rPr lang="en-US"/>
              <a:pPr/>
              <a:t>8/28/14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459345E-9773-9949-ACA0-16A26C1BB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0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morning</a:t>
            </a:r>
            <a:r>
              <a:rPr lang="zh-CN" altLang="en-US" dirty="0" smtClean="0"/>
              <a:t>, </a:t>
            </a:r>
            <a:r>
              <a:rPr lang="en-US" altLang="zh-CN" dirty="0" smtClean="0"/>
              <a:t>every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attention.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Today</a:t>
            </a:r>
            <a:r>
              <a:rPr lang="zh-CN" altLang="en-US" dirty="0" smtClean="0"/>
              <a:t>,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Interestspread</a:t>
            </a:r>
            <a:r>
              <a:rPr lang="zh-CN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transmission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92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r>
              <a:rPr lang="zh-CN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mobile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social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network,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nodes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are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always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connected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with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each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other,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but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contact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opportunistic.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average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contact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duration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and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inter</a:t>
            </a:r>
            <a:r>
              <a:rPr lang="zh-CN" altLang="en-US" dirty="0" smtClean="0">
                <a:solidFill>
                  <a:srgbClr val="FF0000"/>
                </a:solidFill>
              </a:rPr>
              <a:t>-</a:t>
            </a:r>
            <a:r>
              <a:rPr lang="en-US" altLang="zh-CN" dirty="0" smtClean="0">
                <a:solidFill>
                  <a:srgbClr val="FF0000"/>
                </a:solidFill>
              </a:rPr>
              <a:t>meeting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time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between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two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nodes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can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used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to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calculate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bandwidth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between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these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two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nodes.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Basically,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longer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average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contact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duration,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and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shorter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inter-meeting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time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relay.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global</a:t>
            </a:r>
            <a:r>
              <a:rPr lang="zh-CN" altLang="en-US" dirty="0" smtClean="0"/>
              <a:t> </a:t>
            </a:r>
            <a:r>
              <a:rPr lang="en-US" altLang="zh-CN" dirty="0" smtClean="0"/>
              <a:t>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network,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much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provide</a:t>
            </a:r>
            <a:r>
              <a:rPr lang="zh-CN" altLang="en-US" dirty="0" smtClean="0"/>
              <a:t>,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metric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represent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relay.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calculated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node.</a:t>
            </a:r>
            <a:r>
              <a:rPr lang="zh-CN" altLang="en-US" dirty="0" smtClean="0"/>
              <a:t> 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follows.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presetting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beta.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beta</a:t>
            </a:r>
            <a:r>
              <a:rPr lang="zh-CN" altLang="en-US" dirty="0" smtClean="0"/>
              <a:t>, </a:t>
            </a:r>
            <a:r>
              <a:rPr lang="en-US" altLang="zh-CN" dirty="0" smtClean="0"/>
              <a:t>respectively.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mentioned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characters.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kinds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would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cost.</a:t>
            </a:r>
            <a:r>
              <a:rPr lang="zh-CN" altLang="en-US" dirty="0" smtClean="0"/>
              <a:t> </a:t>
            </a:r>
            <a:r>
              <a:rPr lang="en-US" altLang="zh-CN" dirty="0" smtClean="0"/>
              <a:t>Another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receiveing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help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certain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6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mentioned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dimensions.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heterogeneous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heterogeneous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following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represent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zh-CN" altLang="zh-CN" dirty="0" smtClean="0"/>
              <a:t>2</a:t>
            </a:r>
            <a:r>
              <a:rPr lang="en-US" altLang="zh-CN" dirty="0" smtClean="0"/>
              <a:t>-dimension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left</a:t>
            </a:r>
            <a:r>
              <a:rPr lang="zh-CN" altLang="en-US" dirty="0" smtClean="0"/>
              <a:t> </a:t>
            </a:r>
            <a:r>
              <a:rPr lang="en-US" altLang="zh-CN" dirty="0" smtClean="0"/>
              <a:t>picture,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characters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slide,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yellow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green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05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model,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pub/sub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problem.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holds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multicast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limited.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At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same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time,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throughput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interested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nodes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maximized.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7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illustration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would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b,</a:t>
            </a:r>
            <a:r>
              <a:rPr lang="zh-CN" altLang="en-US" dirty="0" smtClean="0"/>
              <a:t> </a:t>
            </a:r>
            <a:r>
              <a:rPr lang="en-US" altLang="zh-CN" dirty="0" smtClean="0"/>
              <a:t>c</a:t>
            </a:r>
            <a:r>
              <a:rPr lang="zh-CN" altLang="en-US" dirty="0" smtClean="0"/>
              <a:t>,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4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course,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,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best.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biggest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8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little,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half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4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</a:t>
            </a:r>
            <a:r>
              <a:rPr lang="zh-CN" altLang="en-US" dirty="0" smtClean="0"/>
              <a:t>/</a:t>
            </a:r>
            <a:r>
              <a:rPr lang="en-US" altLang="zh-CN" dirty="0" smtClean="0"/>
              <a:t>sub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guarantee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ideas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beta,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1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,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thus,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rectangle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set.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either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belongs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adjacent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web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snapshot</a:t>
            </a:r>
            <a:r>
              <a:rPr lang="en-US" baseline="0" dirty="0" smtClean="0"/>
              <a:t> when I search the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hotpoint</a:t>
            </a:r>
            <a:r>
              <a:rPr lang="en-US" baseline="0" dirty="0" smtClean="0"/>
              <a:t> provided b</a:t>
            </a:r>
            <a:r>
              <a:rPr lang="en-US" altLang="zh-CN" baseline="0" dirty="0" smtClean="0"/>
              <a:t>y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a local internet provider. As you can see, people can access the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easily in the center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city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Philadelphia</a:t>
            </a:r>
            <a:r>
              <a:rPr lang="en-US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calculate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wifi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hotpoint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 should add more </a:t>
            </a:r>
            <a:r>
              <a:rPr lang="en-US" altLang="zh-CN" baseline="0" dirty="0" err="1" smtClean="0"/>
              <a:t>wifi</a:t>
            </a:r>
            <a:r>
              <a:rPr lang="en-US" altLang="zh-CN" baseline="0" dirty="0" smtClean="0"/>
              <a:t> hotpot. Let’s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wifi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hotpot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internet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provider</a:t>
            </a:r>
            <a:r>
              <a:rPr lang="zh-CN" altLang="zh-CN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dealers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store.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safe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wi-fi</a:t>
            </a:r>
            <a:r>
              <a:rPr lang="en-US" altLang="zh-CN" baseline="0" dirty="0" smtClean="0"/>
              <a:t> has coverage most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CDS?</a:t>
            </a:r>
            <a:r>
              <a:rPr lang="zh-CN" altLang="en-US" dirty="0" smtClean="0"/>
              <a:t> </a:t>
            </a:r>
            <a:r>
              <a:rPr lang="en-US" dirty="0" smtClean="0"/>
              <a:t>Here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unmarked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initially,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 which exists two unconnected neighbors are marked. and the marked nodes form a connected dominating set.  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Also,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will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mark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all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interested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end.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you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see,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neighbors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b,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,which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not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each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other.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So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marked.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neighbors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b,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and node</a:t>
            </a:r>
            <a:r>
              <a:rPr lang="en-US" altLang="zh-CN" sz="2800" baseline="0" dirty="0" smtClean="0">
                <a:latin typeface="Comic Sans MS"/>
                <a:ea typeface="微软雅黑" charset="0"/>
                <a:cs typeface="Comic Sans MS"/>
              </a:rPr>
              <a:t> d is connected with node b, so node c is not marked.</a:t>
            </a: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,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deleted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>
                <a:latin typeface="Chalkboard SE Regular"/>
                <a:ea typeface="微软雅黑" charset="0"/>
                <a:cs typeface="Chalkboard SE Regular"/>
              </a:rPr>
              <a:t>Then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,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we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use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to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prune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uninterested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nodes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in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CDS.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 </a:t>
            </a:r>
            <a:r>
              <a:rPr lang="zh-CN" altLang="zh-CN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idea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of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sz="1200" dirty="0" smtClean="0">
                <a:latin typeface="Comic Sans MS"/>
                <a:ea typeface="微软雅黑" charset="0"/>
                <a:cs typeface="Comic Sans MS"/>
              </a:rPr>
              <a:t>If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all the neighbors  of 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covered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set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higher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priorities,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this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.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using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rule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K,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get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CDS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only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3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hops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local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information.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other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hand,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never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interested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nodes.</a:t>
            </a:r>
            <a:endParaRPr lang="en-US" sz="12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8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k.</a:t>
            </a:r>
            <a:r>
              <a:rPr lang="zh-CN" altLang="en-US" dirty="0" smtClean="0"/>
              <a:t> 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, </a:t>
            </a:r>
            <a:r>
              <a:rPr lang="en-US" altLang="zh-CN" dirty="0" smtClean="0"/>
              <a:t>b,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{a</a:t>
            </a:r>
            <a:r>
              <a:rPr lang="zh-CN" altLang="en-US" dirty="0" smtClean="0"/>
              <a:t>, </a:t>
            </a:r>
            <a:r>
              <a:rPr lang="en-US" altLang="zh-CN" dirty="0" smtClean="0"/>
              <a:t>e</a:t>
            </a:r>
            <a:r>
              <a:rPr lang="zh-CN" altLang="en-US" dirty="0" smtClean="0"/>
              <a:t>, </a:t>
            </a:r>
            <a:r>
              <a:rPr lang="en-US" altLang="zh-CN" dirty="0" smtClean="0"/>
              <a:t>b}.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built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, </a:t>
            </a:r>
            <a:r>
              <a:rPr lang="en-US" altLang="zh-CN" dirty="0" smtClean="0"/>
              <a:t>rule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half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(Should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here?)</a:t>
            </a:r>
            <a:r>
              <a:rPr lang="zh-CN" altLang="en-US" dirty="0" smtClean="0"/>
              <a:t> </a:t>
            </a:r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exchange,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picture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calculate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throughput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think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create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sink.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infinite.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way,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throughput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sink.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classical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max-flow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solve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5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Infocom2006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widely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ourselves.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Infocom2006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participants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homogenous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b="1" dirty="0" err="1" smtClean="0"/>
              <a:t>imote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questionnaire.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questionnaire.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,and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1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beta,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,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throughput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decrease.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percentage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increase.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beta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determined,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consume</a:t>
            </a:r>
            <a:r>
              <a:rPr lang="zh-CN" altLang="en-US" dirty="0" smtClean="0"/>
              <a:t> </a:t>
            </a:r>
            <a:r>
              <a:rPr lang="en-US" altLang="zh-CN" dirty="0" smtClean="0"/>
              <a:t>fewer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45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fewer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9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conclude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Also,</a:t>
            </a:r>
            <a:r>
              <a:rPr lang="en-US" baseline="0" dirty="0" smtClean="0"/>
              <a:t> according to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statistical data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number of smart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phone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users increases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from 62 millions to about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160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million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the past four years in the US. Now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every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one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out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two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American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people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use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smartphone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.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can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conclude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that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smartphone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widely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used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our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daily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life.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same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time,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</a:t>
            </a:r>
            <a:r>
              <a:rPr lang="en-US" altLang="zh-CN" dirty="0" smtClean="0"/>
              <a:t>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reported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3.3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worldwide.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OK.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</a:t>
            </a:r>
            <a:r>
              <a:rPr lang="zh-CN" altLang="en-US" dirty="0" smtClean="0"/>
              <a:t>，</a:t>
            </a:r>
            <a:r>
              <a:rPr lang="en-US" altLang="zh-CN" dirty="0" smtClean="0"/>
              <a:t>let</a:t>
            </a:r>
            <a:r>
              <a:rPr lang="fr-FR" altLang="zh-CN" dirty="0" smtClean="0"/>
              <a:t>’</a:t>
            </a:r>
            <a:r>
              <a:rPr lang="en-US" altLang="zh-CN" dirty="0" smtClean="0"/>
              <a:t>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network.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Currently</a:t>
            </a:r>
            <a:r>
              <a:rPr lang="en-US" altLang="zh-CN" b="1" dirty="0" smtClean="0"/>
              <a:t>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widespread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use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availability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wifi</a:t>
            </a:r>
            <a:r>
              <a:rPr lang="zh-CN" altLang="en-US" b="1" dirty="0" smtClean="0"/>
              <a:t>  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smartphone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create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huge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number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contact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opportunities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among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humans.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That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means</a:t>
            </a:r>
            <a:r>
              <a:rPr lang="zh-CN" altLang="en-US" b="1" dirty="0" smtClean="0"/>
              <a:t> </a:t>
            </a:r>
            <a:r>
              <a:rPr lang="en-US" altLang="zh-CN" sz="2800" b="1" dirty="0" smtClean="0">
                <a:latin typeface="Comic Sans MS"/>
                <a:ea typeface="新細明體" charset="0"/>
                <a:cs typeface="Comic Sans MS"/>
              </a:rPr>
              <a:t>p</a:t>
            </a:r>
            <a:r>
              <a:rPr lang="en-US" sz="2800" b="1" dirty="0" smtClean="0">
                <a:latin typeface="Comic Sans MS"/>
                <a:ea typeface="新細明體" charset="0"/>
                <a:cs typeface="Comic Sans MS"/>
              </a:rPr>
              <a:t>eople</a:t>
            </a:r>
            <a:r>
              <a:rPr lang="zh-CN" altLang="en-US" sz="2800" b="1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b="1" dirty="0" smtClean="0">
                <a:latin typeface="Comic Sans MS"/>
                <a:ea typeface="新細明體" charset="0"/>
                <a:cs typeface="Comic Sans MS"/>
              </a:rPr>
              <a:t>can</a:t>
            </a:r>
            <a:r>
              <a:rPr lang="en-US" sz="2800" b="1" dirty="0" smtClean="0">
                <a:latin typeface="Comic Sans MS"/>
                <a:ea typeface="新細明體" charset="0"/>
                <a:cs typeface="Comic Sans MS"/>
              </a:rPr>
              <a:t> walk around with smartphones</a:t>
            </a:r>
            <a:r>
              <a:rPr lang="zh-CN" altLang="en-US" sz="2800" b="1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b="1" dirty="0" smtClean="0">
                <a:latin typeface="Comic Sans MS"/>
                <a:ea typeface="新細明體" charset="0"/>
                <a:cs typeface="Comic Sans MS"/>
              </a:rPr>
              <a:t>and communicate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with each other via Bluetooth or Wi-Fi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when they are in the transmission range of each other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.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Let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me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explain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it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by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using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example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this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slide.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dirty="0" smtClean="0"/>
              <a:t>If we</a:t>
            </a:r>
            <a:r>
              <a:rPr lang="en-US" altLang="zh-CN" baseline="0" dirty="0" smtClean="0"/>
              <a:t> regard a person as a dark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 in this figure,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dotted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circle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transmission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smartphone,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 once two nodes come into each other’s transmission range, they can contact with each other.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picture,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middle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gradually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forwarded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trends.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enormous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it.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is,</a:t>
            </a:r>
            <a:r>
              <a:rPr lang="zh-CN" altLang="en-US" dirty="0" smtClean="0"/>
              <a:t> 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topic.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greatly.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hope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audio,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transmitted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Publish</a:t>
            </a:r>
            <a:r>
              <a:rPr lang="zh-CN" altLang="en-US" dirty="0" smtClean="0"/>
              <a:t>/ </a:t>
            </a:r>
            <a:r>
              <a:rPr lang="en-US" altLang="zh-CN" dirty="0" smtClean="0"/>
              <a:t>Subscribe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(Pub/Sub)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paradigm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excellent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Let’s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introduce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pub/sub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implementation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mobile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social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networks.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three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kinds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of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nodes,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publisher,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broker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and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subscriber.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generate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message.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Subscriber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interested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receiving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messages.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brokers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relay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do not need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calculate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routing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to specific receivers, called subscribers. Instead, send messages to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brokers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without knowledge of where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subscribers are. Similarly, subscribers express interest in one or more topics, and only receive messages that are of interest, without knowledge of what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publishers there are.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paradigm,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kind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brokers.</a:t>
            </a:r>
            <a:r>
              <a:rPr lang="zh-CN" alt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Could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be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better,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you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just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use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one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arrow?</a:t>
            </a:r>
            <a:r>
              <a:rPr lang="zh-CN" altLang="en-US" dirty="0" smtClean="0"/>
              <a:t> </a:t>
            </a:r>
            <a:r>
              <a:rPr lang="en-US" dirty="0" smtClean="0"/>
              <a:t>Later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once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becomes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publisher.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encounter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r>
              <a:rPr lang="zh-CN" altLang="en-US" dirty="0" smtClean="0"/>
              <a:t>, </a:t>
            </a:r>
            <a:r>
              <a:rPr lang="en-US" altLang="zh-CN" dirty="0" smtClean="0"/>
              <a:t>later,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once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brokers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encounter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forwarded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subscribers.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communication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8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4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3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3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9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7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4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6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9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2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4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9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3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6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99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0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3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3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0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2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6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8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1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3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2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1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5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1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5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7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6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3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8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0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4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9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3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5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3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8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4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1244600" y="7073900"/>
            <a:ext cx="1270000" cy="1270000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-25400" y="-12700"/>
            <a:ext cx="13055600" cy="1422400"/>
          </a:xfrm>
          <a:prstGeom prst="rect">
            <a:avLst/>
          </a:prstGeom>
          <a:solidFill>
            <a:srgbClr val="A3263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3"/>
          <p:cNvSpPr>
            <a:spLocks/>
          </p:cNvSpPr>
          <p:nvPr/>
        </p:nvSpPr>
        <p:spPr bwMode="auto">
          <a:xfrm>
            <a:off x="12877800" y="9626600"/>
            <a:ext cx="154051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15900" tIns="215900" rIns="438226" bIns="215900" anchor="ctr"/>
          <a:lstStyle/>
          <a:p>
            <a:pPr algn="r">
              <a:defRPr/>
            </a:pPr>
            <a:r>
              <a:rPr lang="en-US" sz="6600">
                <a:solidFill>
                  <a:srgbClr val="3366FF"/>
                </a:solidFill>
                <a:latin typeface="Arial Bold" charset="0"/>
                <a:cs typeface="Arial Bold" charset="0"/>
                <a:sym typeface="Arial Bold" charset="0"/>
              </a:rPr>
              <a:t>Center for Networked Computing</a:t>
            </a:r>
          </a:p>
        </p:txBody>
      </p:sp>
      <p:pic>
        <p:nvPicPr>
          <p:cNvPr id="11269" name="Picture 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238" y="29610050"/>
            <a:ext cx="1285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39858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/>
          </p:cNvSpPr>
          <p:nvPr/>
        </p:nvSpPr>
        <p:spPr bwMode="auto">
          <a:xfrm>
            <a:off x="0" y="9347200"/>
            <a:ext cx="13055600" cy="457200"/>
          </a:xfrm>
          <a:prstGeom prst="rect">
            <a:avLst/>
          </a:prstGeom>
          <a:solidFill>
            <a:srgbClr val="A3263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72" name="Picture 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9347200"/>
            <a:ext cx="47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8"/>
          <p:cNvSpPr>
            <a:spLocks/>
          </p:cNvSpPr>
          <p:nvPr/>
        </p:nvSpPr>
        <p:spPr bwMode="auto">
          <a:xfrm>
            <a:off x="9613900" y="9398000"/>
            <a:ext cx="340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defRPr/>
            </a:pPr>
            <a:r>
              <a:rPr lang="en-US" sz="1800">
                <a:solidFill>
                  <a:srgbClr val="E6E6E6"/>
                </a:solidFill>
                <a:ea typeface="Gill Sans" charset="0"/>
                <a:cs typeface="Gill Sans" charset="0"/>
              </a:rPr>
              <a:t>Center for Networked Computing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9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3.emf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5.emf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9.xml"/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27813" y="2362200"/>
            <a:ext cx="13055600" cy="226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495800"/>
            <a:ext cx="13284200" cy="3352800"/>
          </a:xfrm>
          <a:solidFill>
            <a:srgbClr val="FF0000">
              <a:alpha val="58000"/>
            </a:srgbClr>
          </a:solidFill>
          <a:ln>
            <a:noFill/>
          </a:ln>
        </p:spPr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InterestSpread</a:t>
            </a:r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: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An Efficient Method for Content Transmission in Mobile Social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Networks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/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Ning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Wang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Jie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Wu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/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Temple University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00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Bandwidth (denoted by </a:t>
            </a:r>
            <a:r>
              <a:rPr lang="en-US" sz="3600" dirty="0" err="1" smtClean="0">
                <a:latin typeface="Comic Sans MS"/>
                <a:ea typeface="微软雅黑" charset="0"/>
                <a:cs typeface="Comic Sans MS"/>
              </a:rPr>
              <a:t>B</a:t>
            </a:r>
            <a:r>
              <a:rPr lang="en-US" sz="3600" baseline="-25000" dirty="0" err="1" smtClean="0">
                <a:latin typeface="Comic Sans MS"/>
                <a:ea typeface="微软雅黑" charset="0"/>
                <a:cs typeface="Comic Sans MS"/>
              </a:rPr>
              <a:t>ij</a:t>
            </a: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) between node </a:t>
            </a:r>
            <a:r>
              <a:rPr lang="en-US" sz="3600" dirty="0" err="1" smtClean="0">
                <a:latin typeface="Comic Sans MS"/>
                <a:ea typeface="微软雅黑" charset="0"/>
                <a:cs typeface="Comic Sans MS"/>
              </a:rPr>
              <a:t>i</a:t>
            </a: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 and node j in MSNs can be</a:t>
            </a:r>
            <a:r>
              <a:rPr lang="zh-CN" alt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calculated</a:t>
            </a: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 by </a:t>
            </a: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:</a:t>
            </a:r>
          </a:p>
          <a:p>
            <a:pPr lvl="1">
              <a:buFont typeface="Wingdings" charset="2"/>
              <a:buChar char="§"/>
            </a:pP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T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he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average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contact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duration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between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nodes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err="1" smtClean="0">
                <a:latin typeface="Comic Sans MS"/>
                <a:ea typeface="ＭＳ Ｐゴシック" charset="0"/>
                <a:cs typeface="Comic Sans MS"/>
              </a:rPr>
              <a:t>i</a:t>
            </a:r>
            <a:r>
              <a:rPr lang="zh-CN" altLang="zh-CN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j,</a:t>
            </a:r>
            <a:endParaRPr lang="en-US" altLang="zh-CN" sz="2800" dirty="0">
              <a:latin typeface="Comic Sans MS"/>
              <a:ea typeface="ＭＳ Ｐゴシック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T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he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average</a:t>
            </a:r>
            <a:r>
              <a:rPr lang="zh-CN" altLang="en-US" sz="280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smtClean="0">
                <a:latin typeface="Comic Sans MS"/>
                <a:ea typeface="ＭＳ Ｐゴシック" charset="0"/>
                <a:cs typeface="Comic Sans MS"/>
              </a:rPr>
              <a:t>meeting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time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nodes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i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j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,</a:t>
            </a:r>
            <a:endParaRPr lang="en-US" altLang="zh-CN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  <a:p>
            <a:pPr marL="357188" indent="0">
              <a:buNone/>
            </a:pP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marL="357188" indent="0">
              <a:buNone/>
            </a:pP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0875" y="584200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odel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9" name="Picture 2" descr="http://upload.wikimedia.org/wikipedia/commons/5/51/Illustration_of_overlapping_communit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800" y="5562600"/>
            <a:ext cx="2343456" cy="279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14927"/>
              </p:ext>
            </p:extLst>
          </p:nvPr>
        </p:nvGraphicFramePr>
        <p:xfrm>
          <a:off x="6216650" y="95948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6650" y="95948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28429"/>
              </p:ext>
            </p:extLst>
          </p:nvPr>
        </p:nvGraphicFramePr>
        <p:xfrm>
          <a:off x="6216650" y="95948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6650" y="95948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绘图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6019800"/>
            <a:ext cx="109474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r>
              <a:rPr lang="en-US" sz="3400" dirty="0" smtClean="0">
                <a:latin typeface="Comic Sans MS"/>
                <a:ea typeface="微软雅黑" charset="0"/>
                <a:cs typeface="Comic Sans MS"/>
              </a:rPr>
              <a:t>Evaluating the node’s ability as relay:</a:t>
            </a:r>
            <a:endParaRPr lang="en-US" sz="34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The </a:t>
            </a:r>
            <a:r>
              <a:rPr lang="en-US" altLang="zh-CN" sz="2800" b="1" dirty="0" smtClean="0">
                <a:latin typeface="Comic Sans MS"/>
                <a:ea typeface="ＭＳ Ｐゴシック" charset="0"/>
                <a:cs typeface="Comic Sans MS"/>
              </a:rPr>
              <a:t>expected</a:t>
            </a:r>
            <a:r>
              <a:rPr lang="zh-CN" altLang="en-US" sz="2800" b="1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b="1" dirty="0" smtClean="0">
                <a:latin typeface="Comic Sans MS"/>
                <a:ea typeface="ＭＳ Ｐゴシック" charset="0"/>
                <a:cs typeface="Comic Sans MS"/>
              </a:rPr>
              <a:t>performance</a:t>
            </a:r>
            <a:r>
              <a:rPr lang="zh-CN" altLang="en-US" sz="2800" b="1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b="1" dirty="0" smtClean="0">
                <a:latin typeface="Comic Sans MS"/>
                <a:ea typeface="ＭＳ Ｐゴシック" charset="0"/>
                <a:cs typeface="Comic Sans MS"/>
              </a:rPr>
              <a:t>contribution </a:t>
            </a:r>
            <a:r>
              <a:rPr lang="en-US" altLang="en-US" sz="2800" dirty="0" smtClean="0">
                <a:latin typeface="Comic Sans MS"/>
                <a:ea typeface="ＭＳ Ｐゴシック" charset="0"/>
                <a:cs typeface="Comic Sans MS"/>
              </a:rPr>
              <a:t>(defined by </a:t>
            </a:r>
            <a:r>
              <a:rPr lang="en-US" altLang="en-US" sz="2800" i="1" dirty="0" err="1" smtClean="0">
                <a:latin typeface="Comic Sans MS"/>
                <a:ea typeface="ＭＳ Ｐゴシック" charset="0"/>
                <a:cs typeface="Comic Sans MS"/>
              </a:rPr>
              <a:t>E</a:t>
            </a:r>
            <a:r>
              <a:rPr lang="en-US" altLang="en-US" sz="2800" i="1" baseline="-25000" dirty="0" err="1" smtClean="0">
                <a:latin typeface="Comic Sans MS"/>
                <a:ea typeface="ＭＳ Ｐゴシック" charset="0"/>
                <a:cs typeface="Comic Sans MS"/>
              </a:rPr>
              <a:t>i</a:t>
            </a:r>
            <a:r>
              <a:rPr lang="en-US" altLang="en-US" sz="2800" dirty="0" smtClean="0">
                <a:latin typeface="Comic Sans MS"/>
                <a:ea typeface="ＭＳ Ｐゴシック" charset="0"/>
                <a:cs typeface="Comic Sans MS"/>
              </a:rPr>
              <a:t>)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of node </a:t>
            </a:r>
            <a:r>
              <a:rPr lang="en-US" altLang="zh-CN" sz="2800" dirty="0" err="1" smtClean="0">
                <a:latin typeface="Comic Sans MS"/>
                <a:ea typeface="ＭＳ Ｐゴシック" charset="0"/>
                <a:cs typeface="Comic Sans MS"/>
              </a:rPr>
              <a:t>i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 is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d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efined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by</a:t>
            </a:r>
            <a:r>
              <a:rPr lang="zh-CN" altLang="en-US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its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bandwidth summation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.</a:t>
            </a:r>
          </a:p>
          <a:p>
            <a:pPr lvl="1">
              <a:buFont typeface="Wingdings" charset="2"/>
              <a:buChar char="§"/>
            </a:pP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lvl="1"/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Popular nodes and unpopular nodes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:</a:t>
            </a:r>
          </a:p>
          <a:p>
            <a:pPr lvl="1"/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Popular nodes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: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ea typeface="ＭＳ Ｐゴシック" charset="0"/>
                <a:cs typeface="Comic Sans MS"/>
              </a:rPr>
              <a:t>E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 ≥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lvl="1"/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Unpopular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nodes: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i="1" dirty="0">
                <a:latin typeface="Comic Sans MS"/>
                <a:ea typeface="ＭＳ Ｐゴシック" charset="0"/>
                <a:cs typeface="Comic Sans MS"/>
              </a:rPr>
              <a:t>E</a:t>
            </a:r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&lt;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marL="1246188" lvl="2" indent="0">
              <a:buNone/>
            </a:pP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0875" y="584200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odel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9" name="Picture 2" descr="http://upload.wikimedia.org/wikipedia/commons/5/51/Illustration_of_overlapping_communit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800" y="5562600"/>
            <a:ext cx="2343456" cy="279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07348"/>
              </p:ext>
            </p:extLst>
          </p:nvPr>
        </p:nvGraphicFramePr>
        <p:xfrm>
          <a:off x="6216650" y="76898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6650" y="76898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71408"/>
              </p:ext>
            </p:extLst>
          </p:nvPr>
        </p:nvGraphicFramePr>
        <p:xfrm>
          <a:off x="6216650" y="76898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6650" y="76898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91655"/>
              </p:ext>
            </p:extLst>
          </p:nvPr>
        </p:nvGraphicFramePr>
        <p:xfrm>
          <a:off x="5232400" y="4448175"/>
          <a:ext cx="2489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8" name="Equation" r:id="rId8" imgW="749300" imgH="266700" progId="Equation.DSMT4">
                  <p:embed/>
                </p:oleObj>
              </mc:Choice>
              <mc:Fallback>
                <p:oleObj name="Equation" r:id="rId8" imgW="749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2400" y="4448175"/>
                        <a:ext cx="24892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90075"/>
              </p:ext>
            </p:extLst>
          </p:nvPr>
        </p:nvGraphicFramePr>
        <p:xfrm>
          <a:off x="5562600" y="7162800"/>
          <a:ext cx="40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" name="Equation" r:id="rId10" imgW="139700" imgH="203200" progId="Equation.DSMT4">
                  <p:embed/>
                </p:oleObj>
              </mc:Choice>
              <mc:Fallback>
                <p:oleObj name="Equation" r:id="rId10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62600" y="7162800"/>
                        <a:ext cx="406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18673"/>
              </p:ext>
            </p:extLst>
          </p:nvPr>
        </p:nvGraphicFramePr>
        <p:xfrm>
          <a:off x="5105400" y="6477000"/>
          <a:ext cx="40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5400" y="6477000"/>
                        <a:ext cx="406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r>
              <a:rPr lang="en-US" sz="3400" dirty="0" smtClean="0">
                <a:latin typeface="Comic Sans MS"/>
                <a:ea typeface="微软雅黑" charset="0"/>
                <a:cs typeface="Comic Sans MS"/>
              </a:rPr>
              <a:t>Social characters of MSNs:</a:t>
            </a:r>
            <a:endParaRPr lang="en-US" sz="3400" dirty="0">
              <a:latin typeface="Comic Sans MS"/>
              <a:ea typeface="微软雅黑" charset="0"/>
              <a:cs typeface="Comic Sans MS"/>
            </a:endParaRPr>
          </a:p>
          <a:p>
            <a:pPr lvl="1"/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Interested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nodes (nodes subscribe the topic):</a:t>
            </a: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lvl="2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nodes who are </a:t>
            </a:r>
            <a:r>
              <a:rPr lang="en-US" sz="2800" dirty="0" smtClean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interested in receiving the message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,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and they would like to deliver the message </a:t>
            </a:r>
            <a:r>
              <a:rPr lang="en-US" altLang="zh-CN" sz="2800" dirty="0" smtClean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without</a:t>
            </a:r>
            <a:r>
              <a:rPr lang="zh-CN" altLang="en-US" sz="2800" dirty="0" smtClean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cost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. </a:t>
            </a:r>
          </a:p>
          <a:p>
            <a:pPr lvl="1">
              <a:buFont typeface="Arial"/>
              <a:buChar char="•"/>
            </a:pP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Uninterested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nodes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(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nodes do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not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subscribe the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topic)</a:t>
            </a: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lvl="2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nodes </a:t>
            </a:r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who are </a:t>
            </a:r>
            <a:r>
              <a:rPr lang="en-US" sz="2800" dirty="0" smtClean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not </a:t>
            </a:r>
            <a:r>
              <a:rPr lang="en-US" sz="2800" dirty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interested in </a:t>
            </a:r>
            <a:r>
              <a:rPr lang="en-US" sz="2800" dirty="0" smtClean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receiving </a:t>
            </a:r>
            <a:r>
              <a:rPr lang="en-US" sz="2800" dirty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the message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,</a:t>
            </a:r>
            <a:r>
              <a:rPr lang="zh-CN" altLang="en-US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they can help to deliver the message </a:t>
            </a:r>
            <a:r>
              <a:rPr lang="en-US" altLang="zh-CN" sz="2800" dirty="0" smtClean="0">
                <a:ln>
                  <a:solidFill>
                    <a:srgbClr val="3366FF"/>
                  </a:solidFill>
                </a:ln>
                <a:solidFill>
                  <a:srgbClr val="7575D1"/>
                </a:solidFill>
                <a:latin typeface="Comic Sans MS"/>
                <a:ea typeface="ＭＳ Ｐゴシック" charset="0"/>
                <a:cs typeface="Comic Sans MS"/>
              </a:rPr>
              <a:t>with certain costs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. </a:t>
            </a: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  <a:p>
            <a:pPr marL="1246188" lvl="2" indent="0">
              <a:buNone/>
            </a:pP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0875" y="584200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odel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9" name="Picture 2" descr="http://upload.wikimedia.org/wikipedia/commons/5/51/Illustration_of_overlapping_commun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800" y="5562600"/>
            <a:ext cx="2343456" cy="279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286000"/>
            <a:ext cx="12557125" cy="6435725"/>
          </a:xfrm>
        </p:spPr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Combine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the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contact</a:t>
            </a:r>
            <a:r>
              <a:rPr lang="zh-CN" altLang="en-US" sz="3600" dirty="0" smtClean="0">
                <a:ln>
                  <a:solidFill>
                    <a:srgbClr val="3366FF"/>
                  </a:solidFill>
                </a:ln>
                <a:solidFill>
                  <a:srgbClr val="333399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and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social</a:t>
            </a:r>
            <a:r>
              <a:rPr lang="en-US" sz="3600" dirty="0">
                <a:ln>
                  <a:solidFill>
                    <a:srgbClr val="3366FF"/>
                  </a:solidFill>
                </a:ln>
                <a:solidFill>
                  <a:srgbClr val="333399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character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together</a:t>
            </a:r>
          </a:p>
          <a:p>
            <a:pPr lvl="2"/>
            <a:r>
              <a:rPr lang="en-US" altLang="zh-CN" sz="2800" dirty="0" smtClean="0">
                <a:latin typeface="Comic Sans MS"/>
                <a:cs typeface="Comic Sans MS"/>
              </a:rPr>
              <a:t>Contact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character: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heterogeneous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bandwidth</a:t>
            </a:r>
          </a:p>
          <a:p>
            <a:pPr lvl="2"/>
            <a:r>
              <a:rPr lang="en-US" altLang="zh-CN" sz="2800" dirty="0" smtClean="0">
                <a:latin typeface="Comic Sans MS"/>
                <a:cs typeface="Comic Sans MS"/>
              </a:rPr>
              <a:t>Social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character: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heterogeneous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interest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endParaRPr lang="en-US" altLang="zh-CN" sz="2800" dirty="0" smtClean="0">
              <a:latin typeface="Comic Sans MS"/>
              <a:cs typeface="Comic Sans MS"/>
            </a:endParaRPr>
          </a:p>
          <a:p>
            <a:pPr lvl="3">
              <a:buFont typeface="Wingdings" charset="2"/>
              <a:buChar char="§"/>
            </a:pPr>
            <a:r>
              <a:rPr lang="en-US" altLang="zh-CN" sz="2400" dirty="0" smtClean="0">
                <a:latin typeface="Comic Sans MS"/>
                <a:cs typeface="Comic Sans MS"/>
              </a:rPr>
              <a:t>Different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interests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are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represented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by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different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colors</a:t>
            </a:r>
          </a:p>
          <a:p>
            <a:pPr lvl="2"/>
            <a:endParaRPr lang="en-US" altLang="zh-CN" sz="2400" dirty="0" smtClean="0">
              <a:latin typeface="Comic Sans MS"/>
              <a:cs typeface="Comic Sans MS"/>
            </a:endParaRPr>
          </a:p>
          <a:p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1200" y="5429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model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101" name="Right Arrow 100"/>
          <p:cNvSpPr/>
          <p:nvPr/>
        </p:nvSpPr>
        <p:spPr bwMode="auto">
          <a:xfrm>
            <a:off x="6637615" y="6639724"/>
            <a:ext cx="533400" cy="599276"/>
          </a:xfrm>
          <a:prstGeom prst="rightArrow">
            <a:avLst>
              <a:gd name="adj1" fmla="val 36545"/>
              <a:gd name="adj2" fmla="val 61575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15" y="5257800"/>
            <a:ext cx="3332111" cy="3185842"/>
          </a:xfrm>
          <a:prstGeom prst="rect">
            <a:avLst/>
          </a:prstGeom>
        </p:spPr>
      </p:pic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5" y="5181600"/>
            <a:ext cx="3141385" cy="315199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32415" y="8667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Contact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graph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009215" y="8686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Combined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graph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510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3275" y="5429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Problem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formulation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Mobile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Pub/Sub</a:t>
            </a:r>
            <a:r>
              <a:rPr lang="en-US" dirty="0" smtClean="0">
                <a:latin typeface="Comic Sans MS"/>
                <a:cs typeface="Comic Sans MS"/>
              </a:rPr>
              <a:t> content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dissemination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marL="801688" lvl="1" indent="0">
              <a:buNone/>
            </a:pPr>
            <a:r>
              <a:rPr lang="en-US" sz="3200" dirty="0" smtClean="0">
                <a:latin typeface="Comic Sans MS"/>
                <a:cs typeface="Comic Sans MS"/>
              </a:rPr>
              <a:t>Suppose a node </a:t>
            </a:r>
            <a:r>
              <a:rPr lang="en-US" altLang="zh-CN" sz="3200" dirty="0" smtClean="0">
                <a:latin typeface="Comic Sans MS"/>
                <a:cs typeface="Comic Sans MS"/>
              </a:rPr>
              <a:t>(publisher)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holds a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message for many interested nodes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(subscribers),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how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should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we design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a</a:t>
            </a:r>
            <a:r>
              <a:rPr lang="en-US" altLang="zh-CN" sz="3200" dirty="0" smtClean="0">
                <a:latin typeface="Comic Sans MS"/>
                <a:cs typeface="Comic Sans MS"/>
              </a:rPr>
              <a:t> multicast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scheme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with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local</a:t>
            </a:r>
            <a:r>
              <a:rPr lang="zh-CN" altLang="en-US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information </a:t>
            </a:r>
            <a:r>
              <a:rPr lang="en-US" altLang="zh-CN" sz="3200" dirty="0" smtClean="0">
                <a:latin typeface="Comic Sans MS"/>
                <a:cs typeface="Comic Sans MS"/>
              </a:rPr>
              <a:t>so that:</a:t>
            </a:r>
          </a:p>
          <a:p>
            <a:pPr lvl="2"/>
            <a:r>
              <a:rPr lang="en-US" sz="2800" dirty="0" smtClean="0">
                <a:latin typeface="Comic Sans MS"/>
                <a:cs typeface="Comic Sans MS"/>
              </a:rPr>
              <a:t>The message can be delivered to all the interested nodes.</a:t>
            </a:r>
          </a:p>
          <a:p>
            <a:pPr lvl="2"/>
            <a:r>
              <a:rPr lang="en-US" sz="2800" dirty="0" smtClean="0">
                <a:latin typeface="Comic Sans MS"/>
                <a:cs typeface="Comic Sans MS"/>
              </a:rPr>
              <a:t>The usage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uninterested nodes is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limited.</a:t>
            </a:r>
          </a:p>
          <a:p>
            <a:pPr lvl="2"/>
            <a:r>
              <a:rPr lang="en-US" sz="2800" dirty="0" smtClean="0">
                <a:latin typeface="Comic Sans MS"/>
                <a:cs typeface="Comic Sans MS"/>
              </a:rPr>
              <a:t>The throughput of interested nodes is maximized.</a:t>
            </a:r>
          </a:p>
          <a:p>
            <a:pPr lvl="2"/>
            <a:endParaRPr lang="en-US" sz="2800" dirty="0" smtClean="0">
              <a:latin typeface="Comic Sans MS"/>
              <a:cs typeface="Comic Sans MS"/>
            </a:endParaRPr>
          </a:p>
          <a:p>
            <a:pPr lvl="1"/>
            <a:endParaRPr lang="en-US" sz="3600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4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276475"/>
            <a:ext cx="12496799" cy="6435725"/>
          </a:xfrm>
        </p:spPr>
        <p:txBody>
          <a:bodyPr/>
          <a:lstStyle/>
          <a:p>
            <a:r>
              <a:rPr lang="en-US" sz="3200" dirty="0">
                <a:latin typeface="Comic Sans MS"/>
                <a:cs typeface="Comic Sans MS"/>
              </a:rPr>
              <a:t>An illustration to the </a:t>
            </a:r>
            <a:r>
              <a:rPr lang="en-US" sz="3200" dirty="0" smtClean="0">
                <a:latin typeface="Comic Sans MS"/>
                <a:cs typeface="Comic Sans MS"/>
              </a:rPr>
              <a:t>mobile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Pub/Sub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content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dissemination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0875" y="584200"/>
            <a:ext cx="11703050" cy="1625600"/>
          </a:xfrm>
        </p:spPr>
        <p:txBody>
          <a:bodyPr/>
          <a:lstStyle/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Problem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illustration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cxnSp>
        <p:nvCxnSpPr>
          <p:cNvPr id="97" name="Straight Connector 96"/>
          <p:cNvCxnSpPr>
            <a:stCxn id="110" idx="2"/>
          </p:cNvCxnSpPr>
          <p:nvPr/>
        </p:nvCxnSpPr>
        <p:spPr bwMode="auto">
          <a:xfrm>
            <a:off x="4445000" y="4837394"/>
            <a:ext cx="76200" cy="91701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endCxn id="107" idx="0"/>
          </p:cNvCxnSpPr>
          <p:nvPr/>
        </p:nvCxnSpPr>
        <p:spPr bwMode="auto">
          <a:xfrm>
            <a:off x="4521200" y="6858000"/>
            <a:ext cx="0" cy="7620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2082800" y="6400800"/>
            <a:ext cx="2209800" cy="3810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0" name="Group 99"/>
          <p:cNvGrpSpPr/>
          <p:nvPr/>
        </p:nvGrpSpPr>
        <p:grpSpPr>
          <a:xfrm>
            <a:off x="4064000" y="5562600"/>
            <a:ext cx="914400" cy="1190056"/>
            <a:chOff x="1397000" y="5943600"/>
            <a:chExt cx="914400" cy="1190056"/>
          </a:xfrm>
        </p:grpSpPr>
        <p:pic>
          <p:nvPicPr>
            <p:cNvPr id="101" name="Picture 100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b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549400" y="3429000"/>
            <a:ext cx="914400" cy="1190056"/>
            <a:chOff x="1397000" y="5943600"/>
            <a:chExt cx="914400" cy="1190056"/>
          </a:xfrm>
        </p:grpSpPr>
        <p:pic>
          <p:nvPicPr>
            <p:cNvPr id="104" name="Picture 103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5" name="TextBox 104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a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064000" y="7620000"/>
            <a:ext cx="914400" cy="1190056"/>
            <a:chOff x="1397000" y="5943600"/>
            <a:chExt cx="914400" cy="1190056"/>
          </a:xfrm>
        </p:grpSpPr>
        <p:pic>
          <p:nvPicPr>
            <p:cNvPr id="107" name="Picture 106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c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911600" y="3657600"/>
            <a:ext cx="1066800" cy="1179794"/>
            <a:chOff x="3911600" y="3657600"/>
            <a:chExt cx="1066800" cy="1179794"/>
          </a:xfrm>
        </p:grpSpPr>
        <p:pic>
          <p:nvPicPr>
            <p:cNvPr id="110" name="Picture 109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57600"/>
              <a:ext cx="914400" cy="1179794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e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168400" y="6172200"/>
            <a:ext cx="1066800" cy="1179794"/>
            <a:chOff x="3911600" y="3697006"/>
            <a:chExt cx="1066800" cy="1179794"/>
          </a:xfrm>
        </p:grpSpPr>
        <p:pic>
          <p:nvPicPr>
            <p:cNvPr id="113" name="Picture 112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97006"/>
              <a:ext cx="914400" cy="1179794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d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cxnSp>
        <p:nvCxnSpPr>
          <p:cNvPr id="115" name="Straight Connector 114"/>
          <p:cNvCxnSpPr/>
          <p:nvPr/>
        </p:nvCxnSpPr>
        <p:spPr bwMode="auto">
          <a:xfrm>
            <a:off x="1701800" y="7239000"/>
            <a:ext cx="2286000" cy="14286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13" idx="0"/>
            <a:endCxn id="104" idx="2"/>
          </p:cNvCxnSpPr>
          <p:nvPr/>
        </p:nvCxnSpPr>
        <p:spPr bwMode="auto">
          <a:xfrm flipV="1">
            <a:off x="1701800" y="4619056"/>
            <a:ext cx="304800" cy="155314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111" idx="1"/>
          </p:cNvCxnSpPr>
          <p:nvPr/>
        </p:nvCxnSpPr>
        <p:spPr bwMode="auto">
          <a:xfrm>
            <a:off x="2540000" y="4267200"/>
            <a:ext cx="1371600" cy="12385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902200" y="4572000"/>
            <a:ext cx="1066800" cy="15240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5664200" y="6019800"/>
            <a:ext cx="914400" cy="1190056"/>
            <a:chOff x="1397000" y="5943600"/>
            <a:chExt cx="914400" cy="1190056"/>
          </a:xfrm>
        </p:grpSpPr>
        <p:pic>
          <p:nvPicPr>
            <p:cNvPr id="121" name="Picture 120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f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2921000" y="3886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168400" y="5105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0.1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7686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0.2</a:t>
            </a:r>
            <a:endParaRPr lang="en-US" sz="2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159000" y="8001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835400" y="502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0.4</a:t>
            </a:r>
            <a:endParaRPr lang="en-US" sz="2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683000" y="7162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588000" y="4876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0.3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340600" y="4114800"/>
            <a:ext cx="5257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omic Sans MS"/>
              <a:cs typeface="Comic Sans MS"/>
            </a:endParaRP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Publisher: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Interest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nodes</a:t>
            </a:r>
            <a:r>
              <a:rPr lang="zh-CN" altLang="en-US" sz="2400" dirty="0" smtClean="0">
                <a:latin typeface="Comic Sans MS"/>
                <a:cs typeface="Comic Sans MS"/>
              </a:rPr>
              <a:t>      </a:t>
            </a:r>
            <a:r>
              <a:rPr lang="en-US" altLang="zh-CN" sz="2400" dirty="0" smtClean="0">
                <a:latin typeface="Comic Sans MS"/>
                <a:cs typeface="Comic Sans MS"/>
              </a:rPr>
              <a:t>: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b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c</a:t>
            </a:r>
            <a:r>
              <a:rPr lang="en-US" altLang="zh-CN" sz="2400" dirty="0" smtClean="0">
                <a:latin typeface="Comic Sans MS"/>
                <a:cs typeface="Comic Sans MS"/>
              </a:rPr>
              <a:t>,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f</a:t>
            </a:r>
            <a:r>
              <a:rPr lang="en-US" altLang="zh-CN" sz="2400" dirty="0" smtClean="0">
                <a:latin typeface="Comic Sans MS"/>
                <a:cs typeface="Comic Sans MS"/>
              </a:rPr>
              <a:t>;</a:t>
            </a:r>
          </a:p>
          <a:p>
            <a:endParaRPr lang="en-US" altLang="zh-CN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Uninterested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nodes</a:t>
            </a:r>
            <a:r>
              <a:rPr lang="zh-CN" altLang="en-US" sz="2400" dirty="0" smtClean="0">
                <a:latin typeface="Comic Sans MS"/>
                <a:cs typeface="Comic Sans MS"/>
              </a:rPr>
              <a:t>      </a:t>
            </a:r>
            <a:r>
              <a:rPr lang="en-US" altLang="zh-CN" sz="2400" dirty="0" smtClean="0">
                <a:latin typeface="Comic Sans MS"/>
                <a:cs typeface="Comic Sans MS"/>
              </a:rPr>
              <a:t>: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d</a:t>
            </a:r>
            <a:r>
              <a:rPr lang="zh-CN" altLang="zh-CN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e</a:t>
            </a:r>
            <a:r>
              <a:rPr lang="en-US" altLang="zh-CN" sz="2400" dirty="0" smtClean="0">
                <a:latin typeface="Comic Sans MS"/>
                <a:cs typeface="Comic Sans MS"/>
              </a:rPr>
              <a:t>;</a:t>
            </a:r>
          </a:p>
          <a:p>
            <a:endParaRPr lang="en-US" sz="2400" dirty="0">
              <a:latin typeface="Comic Sans MS"/>
              <a:cs typeface="Comic Sans M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626600" y="6477000"/>
            <a:ext cx="457200" cy="656656"/>
            <a:chOff x="1397000" y="5943600"/>
            <a:chExt cx="914400" cy="1190056"/>
          </a:xfrm>
        </p:grpSpPr>
        <p:pic>
          <p:nvPicPr>
            <p:cNvPr id="44" name="Picture 43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pic>
        <p:nvPicPr>
          <p:cNvPr id="46" name="Picture 45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 t="-2195" r="8329" b="30727"/>
          <a:stretch/>
        </p:blipFill>
        <p:spPr>
          <a:xfrm>
            <a:off x="10230757" y="7239000"/>
            <a:ext cx="538843" cy="700358"/>
          </a:xfrm>
          <a:prstGeom prst="rect">
            <a:avLst/>
          </a:prstGeom>
        </p:spPr>
      </p:pic>
      <p:pic>
        <p:nvPicPr>
          <p:cNvPr id="47" name="Picture 46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7" t="68816"/>
          <a:stretch/>
        </p:blipFill>
        <p:spPr>
          <a:xfrm>
            <a:off x="8864600" y="5791200"/>
            <a:ext cx="457200" cy="656656"/>
          </a:xfrm>
          <a:prstGeom prst="rect">
            <a:avLst/>
          </a:prstGeom>
          <a:ln>
            <a:solidFill>
              <a:srgbClr val="FF1C16"/>
            </a:solidFill>
          </a:ln>
        </p:spPr>
      </p:pic>
    </p:spTree>
    <p:extLst>
      <p:ext uri="{BB962C8B-B14F-4D97-AF65-F5344CB8AC3E}">
        <p14:creationId xmlns:p14="http://schemas.microsoft.com/office/powerpoint/2010/main" val="41691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2950" y="584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Problem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illustration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4000" y="2276475"/>
            <a:ext cx="12598400" cy="6435725"/>
          </a:xfrm>
        </p:spPr>
        <p:txBody>
          <a:bodyPr/>
          <a:lstStyle/>
          <a:p>
            <a:r>
              <a:rPr lang="en-US" sz="3200" dirty="0">
                <a:latin typeface="Comic Sans MS"/>
                <a:cs typeface="Comic Sans MS"/>
              </a:rPr>
              <a:t>An illustration to the mobile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Pub/Sub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content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dissemination</a:t>
            </a:r>
            <a:endParaRPr lang="en-US" sz="3200" dirty="0">
              <a:latin typeface="Comic Sans MS"/>
              <a:cs typeface="Comic Sans MS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311400" y="4114800"/>
            <a:ext cx="1447800" cy="20005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>
            <a:off x="4216400" y="4761194"/>
            <a:ext cx="76200" cy="7252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4292600" y="6781800"/>
            <a:ext cx="76200" cy="7252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>
            <a:off x="4445000" y="4800600"/>
            <a:ext cx="1066800" cy="1066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835400" y="5486400"/>
            <a:ext cx="914400" cy="1190056"/>
            <a:chOff x="1397000" y="5943600"/>
            <a:chExt cx="914400" cy="1190056"/>
          </a:xfrm>
        </p:grpSpPr>
        <p:pic>
          <p:nvPicPr>
            <p:cNvPr id="59" name="Picture 58" descr="9cpeX5do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b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320800" y="3352800"/>
            <a:ext cx="914400" cy="1190056"/>
            <a:chOff x="1397000" y="5943600"/>
            <a:chExt cx="914400" cy="1190056"/>
          </a:xfrm>
        </p:grpSpPr>
        <p:pic>
          <p:nvPicPr>
            <p:cNvPr id="62" name="Picture 61" descr="9cpeX5do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a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35400" y="7543800"/>
            <a:ext cx="914400" cy="1190056"/>
            <a:chOff x="1397000" y="5943600"/>
            <a:chExt cx="914400" cy="1190056"/>
          </a:xfrm>
        </p:grpSpPr>
        <p:pic>
          <p:nvPicPr>
            <p:cNvPr id="65" name="Picture 64" descr="9cpeX5do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c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83000" y="3581400"/>
            <a:ext cx="1066800" cy="1179794"/>
            <a:chOff x="3911600" y="3657600"/>
            <a:chExt cx="1066800" cy="1179794"/>
          </a:xfrm>
        </p:grpSpPr>
        <p:pic>
          <p:nvPicPr>
            <p:cNvPr id="68" name="Picture 67" descr="9cpeX5do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57600"/>
              <a:ext cx="914400" cy="117979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halkboard SE Regular"/>
                  <a:cs typeface="Chalkboard SE Regular"/>
                </a:rPr>
                <a:t>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39800" y="6096000"/>
            <a:ext cx="1066800" cy="1179794"/>
            <a:chOff x="3911600" y="3697006"/>
            <a:chExt cx="1066800" cy="1179794"/>
          </a:xfrm>
        </p:grpSpPr>
        <p:pic>
          <p:nvPicPr>
            <p:cNvPr id="71" name="Picture 70" descr="9cpeX5do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97006"/>
              <a:ext cx="914400" cy="1179794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d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283200" y="5791200"/>
            <a:ext cx="914400" cy="1190056"/>
            <a:chOff x="1397000" y="5943600"/>
            <a:chExt cx="914400" cy="1190056"/>
          </a:xfrm>
        </p:grpSpPr>
        <p:pic>
          <p:nvPicPr>
            <p:cNvPr id="78" name="Picture 77" descr="9cpeX5do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f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6924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39800" y="502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0.1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2540000" y="586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0.2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1930400" y="792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3606800" y="4953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0.4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3454400" y="7086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5359400" y="4800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0.3</a:t>
            </a:r>
            <a:endParaRPr lang="en-US" sz="2400" dirty="0"/>
          </a:p>
        </p:txBody>
      </p:sp>
      <p:cxnSp>
        <p:nvCxnSpPr>
          <p:cNvPr id="37" name="Straight Arrow Connector 36"/>
          <p:cNvCxnSpPr>
            <a:endCxn id="71" idx="0"/>
          </p:cNvCxnSpPr>
          <p:nvPr/>
        </p:nvCxnSpPr>
        <p:spPr bwMode="auto">
          <a:xfrm flipH="1">
            <a:off x="1473200" y="4572000"/>
            <a:ext cx="381000" cy="1524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2" idx="3"/>
          </p:cNvCxnSpPr>
          <p:nvPr/>
        </p:nvCxnSpPr>
        <p:spPr bwMode="auto">
          <a:xfrm flipV="1">
            <a:off x="2006600" y="6477000"/>
            <a:ext cx="1981200" cy="31304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65" idx="1"/>
          </p:cNvCxnSpPr>
          <p:nvPr/>
        </p:nvCxnSpPr>
        <p:spPr bwMode="auto">
          <a:xfrm>
            <a:off x="1778000" y="7239000"/>
            <a:ext cx="2057400" cy="8998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88200" y="4343400"/>
            <a:ext cx="5105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latin typeface="Comic Sans MS"/>
              <a:cs typeface="Comic Sans MS"/>
            </a:endParaRPr>
          </a:p>
          <a:p>
            <a:endParaRPr lang="en-US" altLang="zh-CN" sz="2400" dirty="0">
              <a:latin typeface="Comic Sans MS"/>
              <a:cs typeface="Comic Sans MS"/>
            </a:endParaRPr>
          </a:p>
          <a:p>
            <a:r>
              <a:rPr lang="en-US" altLang="zh-CN" sz="2400" dirty="0" smtClean="0">
                <a:latin typeface="Comic Sans MS"/>
                <a:cs typeface="Comic Sans MS"/>
              </a:rPr>
              <a:t>Popular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nodes:</a:t>
            </a:r>
            <a:r>
              <a:rPr lang="zh-CN" altLang="en-US" sz="2400" dirty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b</a:t>
            </a:r>
            <a:r>
              <a:rPr lang="en-US" altLang="en-US" sz="2400" dirty="0" smtClean="0">
                <a:latin typeface="Comic Sans MS"/>
                <a:cs typeface="Comic Sans MS"/>
              </a:rPr>
              <a:t>,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d</a:t>
            </a:r>
            <a:r>
              <a:rPr lang="en-US" altLang="zh-CN" sz="2400" dirty="0" smtClean="0">
                <a:latin typeface="Comic Sans MS"/>
                <a:cs typeface="Comic Sans MS"/>
              </a:rPr>
              <a:t> and e;</a:t>
            </a:r>
            <a:endParaRPr lang="en-US" altLang="zh-CN" sz="2400" dirty="0">
              <a:latin typeface="Comic Sans MS"/>
              <a:cs typeface="Comic Sans MS"/>
            </a:endParaRPr>
          </a:p>
          <a:p>
            <a:endParaRPr lang="en-US" altLang="zh-CN" sz="2400" dirty="0" smtClean="0">
              <a:latin typeface="Comic Sans MS"/>
              <a:cs typeface="Comic Sans MS"/>
            </a:endParaRP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Publisher: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Interest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nodes</a:t>
            </a:r>
            <a:r>
              <a:rPr lang="zh-CN" altLang="en-US" sz="2400" dirty="0" smtClean="0">
                <a:latin typeface="Comic Sans MS"/>
                <a:cs typeface="Comic Sans MS"/>
              </a:rPr>
              <a:t>    </a:t>
            </a:r>
            <a:r>
              <a:rPr lang="en-US" altLang="zh-CN" sz="2400" dirty="0" smtClean="0">
                <a:latin typeface="Comic Sans MS"/>
                <a:cs typeface="Comic Sans MS"/>
              </a:rPr>
              <a:t>: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b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c</a:t>
            </a:r>
            <a:r>
              <a:rPr lang="en-US" altLang="zh-CN" sz="2400" dirty="0" smtClean="0">
                <a:latin typeface="Comic Sans MS"/>
                <a:cs typeface="Comic Sans MS"/>
              </a:rPr>
              <a:t>,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f</a:t>
            </a:r>
            <a:r>
              <a:rPr lang="en-US" altLang="zh-CN" sz="2400" dirty="0" smtClean="0">
                <a:latin typeface="Comic Sans MS"/>
                <a:cs typeface="Comic Sans MS"/>
              </a:rPr>
              <a:t>;</a:t>
            </a:r>
          </a:p>
          <a:p>
            <a:endParaRPr lang="en-US" altLang="zh-CN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Uninterested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nodes</a:t>
            </a:r>
            <a:r>
              <a:rPr lang="zh-CN" altLang="en-US" sz="2400" dirty="0" smtClean="0">
                <a:latin typeface="Comic Sans MS"/>
                <a:cs typeface="Comic Sans MS"/>
              </a:rPr>
              <a:t>    </a:t>
            </a:r>
            <a:r>
              <a:rPr lang="en-US" altLang="zh-CN" sz="2400" dirty="0" smtClean="0">
                <a:latin typeface="Comic Sans MS"/>
                <a:cs typeface="Comic Sans MS"/>
              </a:rPr>
              <a:t>: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d</a:t>
            </a:r>
            <a:r>
              <a:rPr lang="zh-CN" altLang="zh-CN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e</a:t>
            </a:r>
            <a:r>
              <a:rPr lang="en-US" altLang="zh-CN" sz="2400" dirty="0" smtClean="0">
                <a:latin typeface="Comic Sans MS"/>
                <a:cs typeface="Comic Sans MS"/>
              </a:rPr>
              <a:t>;</a:t>
            </a:r>
          </a:p>
          <a:p>
            <a:endParaRPr lang="en-US" sz="2400" dirty="0">
              <a:latin typeface="Comic Sans MS"/>
              <a:cs typeface="Comic Sans M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245600" y="6705600"/>
            <a:ext cx="457200" cy="656656"/>
            <a:chOff x="1397000" y="5943600"/>
            <a:chExt cx="914400" cy="1190056"/>
          </a:xfrm>
        </p:grpSpPr>
        <p:pic>
          <p:nvPicPr>
            <p:cNvPr id="49" name="Picture 48" descr="9cpeX5do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pic>
        <p:nvPicPr>
          <p:cNvPr id="53" name="Picture 52" descr="9cpeX5do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 t="-2195" r="8329" b="30727"/>
          <a:stretch/>
        </p:blipFill>
        <p:spPr>
          <a:xfrm>
            <a:off x="9855200" y="7467600"/>
            <a:ext cx="538843" cy="700358"/>
          </a:xfrm>
          <a:prstGeom prst="rect">
            <a:avLst/>
          </a:prstGeom>
        </p:spPr>
      </p:pic>
      <p:pic>
        <p:nvPicPr>
          <p:cNvPr id="55" name="Picture 54" descr="9cpeX5do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7" t="68816"/>
          <a:stretch/>
        </p:blipFill>
        <p:spPr>
          <a:xfrm>
            <a:off x="8712200" y="6019800"/>
            <a:ext cx="457200" cy="656656"/>
          </a:xfrm>
          <a:prstGeom prst="rect">
            <a:avLst/>
          </a:prstGeom>
          <a:ln>
            <a:solidFill>
              <a:srgbClr val="FF1C16"/>
            </a:solidFill>
          </a:ln>
        </p:spPr>
      </p:pic>
    </p:spTree>
    <p:extLst>
      <p:ext uri="{BB962C8B-B14F-4D97-AF65-F5344CB8AC3E}">
        <p14:creationId xmlns:p14="http://schemas.microsoft.com/office/powerpoint/2010/main" val="33371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03275" y="5429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Problem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illustration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311400" y="4114800"/>
            <a:ext cx="1447800" cy="20005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>
            <a:off x="4216400" y="4761194"/>
            <a:ext cx="76200" cy="7252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4292600" y="6781800"/>
            <a:ext cx="76200" cy="7252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>
            <a:off x="4445000" y="4800600"/>
            <a:ext cx="1066800" cy="1066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V="1">
            <a:off x="1854200" y="6324600"/>
            <a:ext cx="2209800" cy="3810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3835400" y="5486400"/>
            <a:ext cx="914400" cy="1190056"/>
            <a:chOff x="1397000" y="5943600"/>
            <a:chExt cx="914400" cy="1190056"/>
          </a:xfrm>
        </p:grpSpPr>
        <p:pic>
          <p:nvPicPr>
            <p:cNvPr id="59" name="Picture 58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b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320800" y="3352800"/>
            <a:ext cx="914400" cy="1190056"/>
            <a:chOff x="1397000" y="5943600"/>
            <a:chExt cx="914400" cy="1190056"/>
          </a:xfrm>
        </p:grpSpPr>
        <p:pic>
          <p:nvPicPr>
            <p:cNvPr id="62" name="Picture 61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a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35400" y="7543800"/>
            <a:ext cx="914400" cy="1190056"/>
            <a:chOff x="1397000" y="5943600"/>
            <a:chExt cx="914400" cy="1190056"/>
          </a:xfrm>
        </p:grpSpPr>
        <p:pic>
          <p:nvPicPr>
            <p:cNvPr id="65" name="Picture 64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c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83000" y="3581400"/>
            <a:ext cx="1066800" cy="1179794"/>
            <a:chOff x="3911600" y="3657600"/>
            <a:chExt cx="1066800" cy="1179794"/>
          </a:xfrm>
        </p:grpSpPr>
        <p:pic>
          <p:nvPicPr>
            <p:cNvPr id="68" name="Picture 67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57600"/>
              <a:ext cx="914400" cy="117979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e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39800" y="6096000"/>
            <a:ext cx="1066800" cy="1179794"/>
            <a:chOff x="3911600" y="3697006"/>
            <a:chExt cx="1066800" cy="1179794"/>
          </a:xfrm>
        </p:grpSpPr>
        <p:pic>
          <p:nvPicPr>
            <p:cNvPr id="71" name="Picture 70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97006"/>
              <a:ext cx="914400" cy="1179794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d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 bwMode="auto">
          <a:xfrm>
            <a:off x="1473200" y="7162800"/>
            <a:ext cx="2286000" cy="14286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1" idx="0"/>
            <a:endCxn id="62" idx="2"/>
          </p:cNvCxnSpPr>
          <p:nvPr/>
        </p:nvCxnSpPr>
        <p:spPr bwMode="auto">
          <a:xfrm flipV="1">
            <a:off x="1473200" y="4542856"/>
            <a:ext cx="304800" cy="155314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7" name="Group 76"/>
          <p:cNvGrpSpPr/>
          <p:nvPr/>
        </p:nvGrpSpPr>
        <p:grpSpPr>
          <a:xfrm>
            <a:off x="5283200" y="5791200"/>
            <a:ext cx="914400" cy="1190056"/>
            <a:chOff x="1397000" y="5943600"/>
            <a:chExt cx="914400" cy="1190056"/>
          </a:xfrm>
        </p:grpSpPr>
        <p:pic>
          <p:nvPicPr>
            <p:cNvPr id="78" name="Picture 77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f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6924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39800" y="502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0.1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2540000" y="586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0.2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1930400" y="792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3606800" y="4953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0.4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3454400" y="7086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5359400" y="4800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0.3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188200" y="4343400"/>
            <a:ext cx="5105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latin typeface="Comic Sans MS"/>
              <a:cs typeface="Comic Sans MS"/>
            </a:endParaRPr>
          </a:p>
          <a:p>
            <a:endParaRPr lang="en-US" altLang="zh-CN" sz="2400" dirty="0">
              <a:latin typeface="Comic Sans MS"/>
              <a:cs typeface="Comic Sans MS"/>
            </a:endParaRPr>
          </a:p>
          <a:p>
            <a:r>
              <a:rPr lang="en-US" altLang="zh-CN" sz="2400" dirty="0" smtClean="0">
                <a:latin typeface="Comic Sans MS"/>
                <a:cs typeface="Comic Sans MS"/>
              </a:rPr>
              <a:t>Popular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nodes:</a:t>
            </a:r>
            <a:r>
              <a:rPr lang="zh-CN" altLang="en-US" sz="2400" dirty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b</a:t>
            </a:r>
            <a:r>
              <a:rPr lang="en-US" altLang="zh-CN" sz="2400" dirty="0" smtClean="0">
                <a:latin typeface="Comic Sans MS"/>
                <a:cs typeface="Comic Sans MS"/>
              </a:rPr>
              <a:t> and </a:t>
            </a:r>
            <a:r>
              <a:rPr lang="en-US" altLang="zh-CN" sz="2400" dirty="0">
                <a:latin typeface="Comic Sans MS"/>
                <a:cs typeface="Comic Sans MS"/>
              </a:rPr>
              <a:t>e</a:t>
            </a:r>
            <a:r>
              <a:rPr lang="en-US" altLang="zh-CN" sz="2400" dirty="0" smtClean="0">
                <a:latin typeface="Comic Sans MS"/>
                <a:cs typeface="Comic Sans MS"/>
              </a:rPr>
              <a:t>;</a:t>
            </a:r>
            <a:endParaRPr lang="en-US" altLang="zh-CN" sz="2400" dirty="0">
              <a:latin typeface="Comic Sans MS"/>
              <a:cs typeface="Comic Sans MS"/>
            </a:endParaRPr>
          </a:p>
          <a:p>
            <a:endParaRPr lang="en-US" altLang="zh-CN" sz="2400" dirty="0" smtClean="0">
              <a:latin typeface="Comic Sans MS"/>
              <a:cs typeface="Comic Sans MS"/>
            </a:endParaRP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Publisher: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Interest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nodes</a:t>
            </a:r>
            <a:r>
              <a:rPr lang="zh-CN" altLang="en-US" sz="2400" dirty="0" smtClean="0">
                <a:latin typeface="Comic Sans MS"/>
                <a:cs typeface="Comic Sans MS"/>
              </a:rPr>
              <a:t>    </a:t>
            </a:r>
            <a:r>
              <a:rPr lang="en-US" altLang="zh-CN" sz="2400" dirty="0" smtClean="0">
                <a:latin typeface="Comic Sans MS"/>
                <a:cs typeface="Comic Sans MS"/>
              </a:rPr>
              <a:t>: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b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c</a:t>
            </a:r>
            <a:r>
              <a:rPr lang="en-US" altLang="zh-CN" sz="2400" dirty="0" smtClean="0">
                <a:latin typeface="Comic Sans MS"/>
                <a:cs typeface="Comic Sans MS"/>
              </a:rPr>
              <a:t>,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f</a:t>
            </a:r>
            <a:r>
              <a:rPr lang="en-US" altLang="zh-CN" sz="2400" dirty="0" smtClean="0">
                <a:latin typeface="Comic Sans MS"/>
                <a:cs typeface="Comic Sans MS"/>
              </a:rPr>
              <a:t>;</a:t>
            </a:r>
          </a:p>
          <a:p>
            <a:endParaRPr lang="en-US" altLang="zh-CN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Uninterested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nodes</a:t>
            </a:r>
            <a:r>
              <a:rPr lang="zh-CN" altLang="en-US" sz="2400" dirty="0" smtClean="0">
                <a:latin typeface="Comic Sans MS"/>
                <a:cs typeface="Comic Sans MS"/>
              </a:rPr>
              <a:t>    </a:t>
            </a:r>
            <a:r>
              <a:rPr lang="en-US" altLang="zh-CN" sz="2400" dirty="0" smtClean="0">
                <a:latin typeface="Comic Sans MS"/>
                <a:cs typeface="Comic Sans MS"/>
              </a:rPr>
              <a:t>: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d</a:t>
            </a:r>
            <a:r>
              <a:rPr lang="zh-CN" altLang="zh-CN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and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latin typeface="Comic Sans MS"/>
                <a:cs typeface="Comic Sans MS"/>
              </a:rPr>
              <a:t>e</a:t>
            </a:r>
            <a:r>
              <a:rPr lang="en-US" altLang="zh-CN" sz="2400" dirty="0" smtClean="0">
                <a:latin typeface="Comic Sans MS"/>
                <a:cs typeface="Comic Sans MS"/>
              </a:rPr>
              <a:t>;</a:t>
            </a:r>
          </a:p>
          <a:p>
            <a:endParaRPr lang="en-US" sz="2400" dirty="0">
              <a:latin typeface="Comic Sans MS"/>
              <a:cs typeface="Comic Sans M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45600" y="6705600"/>
            <a:ext cx="457200" cy="656656"/>
            <a:chOff x="1397000" y="5943600"/>
            <a:chExt cx="914400" cy="1190056"/>
          </a:xfrm>
        </p:grpSpPr>
        <p:pic>
          <p:nvPicPr>
            <p:cNvPr id="43" name="Picture 42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pic>
        <p:nvPicPr>
          <p:cNvPr id="45" name="Picture 44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 t="-2195" r="8329" b="30727"/>
          <a:stretch/>
        </p:blipFill>
        <p:spPr>
          <a:xfrm>
            <a:off x="9855200" y="7467600"/>
            <a:ext cx="538843" cy="700358"/>
          </a:xfrm>
          <a:prstGeom prst="rect">
            <a:avLst/>
          </a:prstGeom>
        </p:spPr>
      </p:pic>
      <p:pic>
        <p:nvPicPr>
          <p:cNvPr id="47" name="Picture 46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7" t="68816"/>
          <a:stretch/>
        </p:blipFill>
        <p:spPr>
          <a:xfrm>
            <a:off x="8712200" y="6019800"/>
            <a:ext cx="457200" cy="656656"/>
          </a:xfrm>
          <a:prstGeom prst="rect">
            <a:avLst/>
          </a:prstGeom>
          <a:ln>
            <a:solidFill>
              <a:srgbClr val="FF1C16"/>
            </a:solidFill>
          </a:ln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254000" y="2276475"/>
            <a:ext cx="12598400" cy="6435725"/>
          </a:xfrm>
          <a:prstGeom prst="rect">
            <a:avLst/>
          </a:prstGeom>
        </p:spPr>
        <p:txBody>
          <a:bodyPr/>
          <a:lstStyle>
            <a:lvl1pPr marL="928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373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817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262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706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1638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6210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782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5354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3200" smtClean="0">
                <a:latin typeface="Comic Sans MS"/>
                <a:cs typeface="Comic Sans MS"/>
              </a:rPr>
              <a:t>An illustration to the mobile</a:t>
            </a:r>
            <a:r>
              <a:rPr lang="zh-CN" altLang="en-US" sz="3200" smtClean="0">
                <a:latin typeface="Comic Sans MS"/>
                <a:cs typeface="Comic Sans MS"/>
              </a:rPr>
              <a:t> </a:t>
            </a:r>
            <a:r>
              <a:rPr lang="en-US" altLang="zh-CN" sz="3200" smtClean="0">
                <a:latin typeface="Comic Sans MS"/>
                <a:cs typeface="Comic Sans MS"/>
              </a:rPr>
              <a:t>Pub/Sub</a:t>
            </a:r>
            <a:r>
              <a:rPr lang="zh-CN" altLang="en-US" sz="3200" smtClean="0">
                <a:latin typeface="Comic Sans MS"/>
                <a:cs typeface="Comic Sans MS"/>
              </a:rPr>
              <a:t> </a:t>
            </a:r>
            <a:r>
              <a:rPr lang="en-US" sz="3200" smtClean="0">
                <a:latin typeface="Comic Sans MS"/>
                <a:cs typeface="Comic Sans MS"/>
              </a:rPr>
              <a:t>content</a:t>
            </a:r>
            <a:r>
              <a:rPr lang="zh-CN" altLang="en-US" sz="3200" smtClean="0">
                <a:latin typeface="Comic Sans MS"/>
                <a:cs typeface="Comic Sans MS"/>
              </a:rPr>
              <a:t> </a:t>
            </a:r>
            <a:r>
              <a:rPr lang="en-US" altLang="zh-CN" sz="3200" smtClean="0">
                <a:latin typeface="Comic Sans MS"/>
                <a:cs typeface="Comic Sans MS"/>
              </a:rPr>
              <a:t>dissemination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02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r>
              <a:rPr lang="en-US" sz="3600" dirty="0" smtClean="0">
                <a:latin typeface="Comic Sans MS"/>
                <a:ea typeface="ＭＳ Ｐゴシック" charset="0"/>
                <a:cs typeface="Comic Sans MS"/>
              </a:rPr>
              <a:t>Challenges</a:t>
            </a:r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:</a:t>
            </a:r>
            <a:endParaRPr lang="en-US" sz="3600" dirty="0">
              <a:latin typeface="Comic Sans MS"/>
              <a:ea typeface="ＭＳ Ｐゴシック" charset="0"/>
              <a:cs typeface="Comic Sans MS"/>
            </a:endParaRPr>
          </a:p>
          <a:p>
            <a:pPr lvl="2"/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How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can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we use the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local</a:t>
            </a:r>
            <a:r>
              <a:rPr lang="en-US" altLang="zh-CN" sz="2800" dirty="0" smtClean="0">
                <a:ln>
                  <a:solidFill>
                    <a:srgbClr val="3366FF"/>
                  </a:solidFill>
                </a:ln>
                <a:solidFill>
                  <a:srgbClr val="333399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information</a:t>
            </a:r>
            <a:r>
              <a:rPr lang="en-US" altLang="zh-CN" sz="2800" dirty="0" smtClean="0">
                <a:ln>
                  <a:solidFill>
                    <a:srgbClr val="3366FF"/>
                  </a:solidFill>
                </a:ln>
                <a:solidFill>
                  <a:srgbClr val="333399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to guarantee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the delivery of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message to all the interested nodes?</a:t>
            </a:r>
            <a:endParaRPr lang="en-US" altLang="zh-CN" sz="2800" dirty="0">
              <a:latin typeface="Comic Sans MS"/>
              <a:ea typeface="ＭＳ Ｐゴシック" charset="0"/>
              <a:cs typeface="Comic Sans MS"/>
            </a:endParaRPr>
          </a:p>
          <a:p>
            <a:pPr lvl="2"/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How</a:t>
            </a:r>
            <a:r>
              <a:rPr lang="zh-CN" altLang="en-US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can</a:t>
            </a:r>
            <a:r>
              <a:rPr lang="zh-CN" altLang="en-US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we</a:t>
            </a:r>
            <a:r>
              <a:rPr lang="zh-CN" altLang="en-US" sz="2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balance the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performance </a:t>
            </a:r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and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ＭＳ Ｐゴシック" charset="0"/>
                <a:cs typeface="Comic Sans MS"/>
              </a:rPr>
              <a:t>cost</a:t>
            </a:r>
            <a:r>
              <a:rPr lang="zh-CN" altLang="zh-CN" sz="2800" dirty="0" smtClean="0">
                <a:latin typeface="Comic Sans MS"/>
                <a:ea typeface="ＭＳ Ｐゴシック" charset="0"/>
                <a:cs typeface="Comic Sans MS"/>
              </a:rPr>
              <a:t>?</a:t>
            </a:r>
            <a:endParaRPr lang="en-US" altLang="zh-CN" sz="2800" dirty="0" smtClean="0">
              <a:latin typeface="Comic Sans MS"/>
              <a:ea typeface="ＭＳ Ｐゴシック" charset="0"/>
              <a:cs typeface="Comic Sans MS"/>
            </a:endParaRPr>
          </a:p>
          <a:p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Ideas:</a:t>
            </a:r>
          </a:p>
          <a:p>
            <a:pPr lvl="2"/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Locally</a:t>
            </a:r>
            <a:r>
              <a:rPr lang="zh-CN" altLang="en-US" sz="28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ea typeface="ＭＳ Ｐゴシック" charset="0"/>
                <a:cs typeface="Comic Sans MS"/>
              </a:rPr>
              <a:t>c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onstruct </a:t>
            </a:r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a backbone (as the broker)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for </a:t>
            </a:r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the publishers/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subscribers.</a:t>
            </a: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  <a:p>
            <a:pPr lvl="2"/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Interested nodes and popular nodes have higher priorities for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constructing the </a:t>
            </a:r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backbone. </a:t>
            </a:r>
          </a:p>
          <a:p>
            <a:endParaRPr lang="en-US" sz="3200" dirty="0">
              <a:latin typeface="Comic Sans MS"/>
              <a:ea typeface="ＭＳ Ｐゴシック" charset="0"/>
              <a:cs typeface="Comic Sans MS"/>
            </a:endParaRPr>
          </a:p>
          <a:p>
            <a:pPr lvl="1"/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sz="3200" dirty="0">
              <a:latin typeface="Comic Sans MS"/>
              <a:ea typeface="ＭＳ Ｐゴシック" charset="0"/>
              <a:cs typeface="Comic Sans MS"/>
            </a:endParaRPr>
          </a:p>
          <a:p>
            <a:pPr marL="1690688" lvl="3" indent="0"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Arial" charset="0"/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Challenges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ideas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011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7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pPr lvl="1"/>
            <a:r>
              <a:rPr lang="en-US" sz="3200" dirty="0">
                <a:latin typeface="Comic Sans MS"/>
                <a:cs typeface="Comic Sans MS"/>
              </a:rPr>
              <a:t>The</a:t>
            </a:r>
            <a:r>
              <a:rPr lang="zh-CN" altLang="en-US" sz="32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connected</a:t>
            </a:r>
            <a:r>
              <a:rPr lang="zh-CN" altLang="en-US" sz="3200" dirty="0" smtClean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dominating</a:t>
            </a:r>
            <a:r>
              <a:rPr lang="zh-CN" altLang="en-US" sz="3200" dirty="0" smtClean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set (CDS)</a:t>
            </a:r>
            <a:r>
              <a:rPr lang="zh-CN" altLang="en-US" sz="3200" dirty="0" smtClean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is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an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efficient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method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to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build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the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virtual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backbone,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which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keeps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connectivity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of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graph.</a:t>
            </a:r>
            <a:endParaRPr lang="en-US" sz="3200" dirty="0">
              <a:latin typeface="Comic Sans MS"/>
              <a:cs typeface="Comic Sans MS"/>
            </a:endParaRPr>
          </a:p>
          <a:p>
            <a:pPr lvl="1"/>
            <a:r>
              <a:rPr lang="en-US" sz="3200" dirty="0" smtClean="0">
                <a:latin typeface="Comic Sans MS"/>
                <a:cs typeface="Comic Sans MS"/>
              </a:rPr>
              <a:t>A </a:t>
            </a:r>
            <a:r>
              <a:rPr lang="en-US" sz="3200" dirty="0">
                <a:latin typeface="Comic Sans MS"/>
                <a:cs typeface="Comic Sans MS"/>
              </a:rPr>
              <a:t>connected dominating </a:t>
            </a:r>
            <a:r>
              <a:rPr lang="en-US" sz="3200" dirty="0" smtClean="0">
                <a:latin typeface="Comic Sans MS"/>
                <a:cs typeface="Comic Sans MS"/>
              </a:rPr>
              <a:t>set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of </a:t>
            </a:r>
            <a:r>
              <a:rPr lang="en-US" sz="3200" dirty="0">
                <a:latin typeface="Comic Sans MS"/>
                <a:cs typeface="Comic Sans MS"/>
              </a:rPr>
              <a:t>a graph </a:t>
            </a:r>
            <a:r>
              <a:rPr lang="en-US" sz="3200" i="1" dirty="0">
                <a:latin typeface="Comic Sans MS"/>
                <a:cs typeface="Comic Sans MS"/>
              </a:rPr>
              <a:t>G</a:t>
            </a:r>
            <a:r>
              <a:rPr lang="en-US" sz="3200" dirty="0">
                <a:latin typeface="Comic Sans MS"/>
                <a:cs typeface="Comic Sans MS"/>
              </a:rPr>
              <a:t> is a set </a:t>
            </a:r>
            <a:r>
              <a:rPr lang="en-US" sz="3200" i="1" dirty="0">
                <a:latin typeface="Comic Sans MS"/>
                <a:cs typeface="Comic Sans MS"/>
              </a:rPr>
              <a:t>D</a:t>
            </a:r>
            <a:r>
              <a:rPr lang="en-US" sz="3200" dirty="0">
                <a:latin typeface="Comic Sans MS"/>
                <a:cs typeface="Comic Sans MS"/>
              </a:rPr>
              <a:t> of vertices with two properties:</a:t>
            </a:r>
          </a:p>
          <a:p>
            <a:pPr lvl="1"/>
            <a:endParaRPr lang="en-US" altLang="zh-CN" sz="34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4200" y="5105400"/>
            <a:ext cx="6858000" cy="3455303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endParaRPr lang="en-US" sz="2400" dirty="0">
              <a:latin typeface="Comic Sans MS"/>
              <a:cs typeface="Comic Sans MS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Any node in </a:t>
            </a:r>
            <a:r>
              <a:rPr lang="en-US" sz="2400" i="1" dirty="0"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 can reach any other node in </a:t>
            </a:r>
            <a:r>
              <a:rPr lang="en-US" sz="2400" i="1" dirty="0"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 by a path that stays entirely within </a:t>
            </a:r>
            <a:r>
              <a:rPr lang="en-US" sz="2400" i="1" dirty="0"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. That is, </a:t>
            </a:r>
            <a:r>
              <a:rPr lang="en-US" sz="2400" i="1" dirty="0"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 induces a connected </a:t>
            </a:r>
            <a:r>
              <a:rPr lang="en-US" sz="2400" dirty="0" err="1">
                <a:latin typeface="Comic Sans MS"/>
                <a:cs typeface="Comic Sans MS"/>
              </a:rPr>
              <a:t>subgraph</a:t>
            </a:r>
            <a:r>
              <a:rPr lang="en-US" sz="2400" dirty="0">
                <a:latin typeface="Comic Sans MS"/>
                <a:cs typeface="Comic Sans MS"/>
              </a:rPr>
              <a:t> of </a:t>
            </a:r>
            <a:r>
              <a:rPr lang="en-US" sz="2400" i="1" dirty="0">
                <a:latin typeface="Comic Sans MS"/>
                <a:cs typeface="Comic Sans MS"/>
              </a:rPr>
              <a:t>G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Comic Sans MS"/>
              <a:cs typeface="Comic Sans MS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Every vertex in </a:t>
            </a:r>
            <a:r>
              <a:rPr lang="en-US" sz="2400" i="1" dirty="0">
                <a:latin typeface="Comic Sans MS"/>
                <a:cs typeface="Comic Sans MS"/>
              </a:rPr>
              <a:t>G</a:t>
            </a:r>
            <a:r>
              <a:rPr lang="en-US" sz="2400" dirty="0">
                <a:latin typeface="Comic Sans MS"/>
                <a:cs typeface="Comic Sans MS"/>
              </a:rPr>
              <a:t> either belongs to </a:t>
            </a:r>
            <a:r>
              <a:rPr lang="en-US" sz="2400" i="1" dirty="0"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 or is adjacent to a vertex in </a:t>
            </a:r>
            <a:r>
              <a:rPr lang="en-US" sz="2400" i="1" dirty="0"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. That is, </a:t>
            </a:r>
            <a:r>
              <a:rPr lang="en-US" sz="2400" i="1" dirty="0"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 is a dominating set of </a:t>
            </a:r>
            <a:r>
              <a:rPr lang="en-US" sz="2400" i="1" dirty="0">
                <a:latin typeface="Comic Sans MS"/>
                <a:cs typeface="Comic Sans MS"/>
              </a:rPr>
              <a:t>G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Connected dominating set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3" r="48509"/>
          <a:stretch/>
        </p:blipFill>
        <p:spPr>
          <a:xfrm>
            <a:off x="1750229" y="5357490"/>
            <a:ext cx="3532971" cy="33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051300"/>
            <a:ext cx="11709400" cy="1638300"/>
          </a:xfrm>
          <a:prstGeom prst="rect">
            <a:avLst/>
          </a:prstGeom>
        </p:spPr>
      </p:pic>
      <p:pic>
        <p:nvPicPr>
          <p:cNvPr id="13" name="Picture 12" descr="Screen Shot 2014-08-04 at 11.30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3200400"/>
            <a:ext cx="8827241" cy="540716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Background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The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large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coverage</a:t>
            </a:r>
            <a:r>
              <a:rPr lang="en-US" dirty="0" smtClean="0">
                <a:latin typeface="Comic Sans MS"/>
                <a:cs typeface="Comic Sans MS"/>
              </a:rPr>
              <a:t> of </a:t>
            </a:r>
            <a:r>
              <a:rPr lang="en-US" altLang="zh-CN" dirty="0" smtClean="0">
                <a:latin typeface="Comic Sans MS"/>
                <a:cs typeface="Comic Sans MS"/>
              </a:rPr>
              <a:t>Wi-Fi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139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650875" y="2057401"/>
            <a:ext cx="11703050" cy="6654800"/>
          </a:xfrm>
        </p:spPr>
        <p:txBody>
          <a:bodyPr lIns="130046" tIns="65023" rIns="130046" bIns="65023"/>
          <a:lstStyle/>
          <a:p>
            <a:r>
              <a:rPr lang="en-US" sz="3200" dirty="0" smtClean="0">
                <a:latin typeface="Comic Sans MS"/>
                <a:ea typeface="微软雅黑" charset="0"/>
                <a:cs typeface="Comic Sans MS"/>
              </a:rPr>
              <a:t>Marking</a:t>
            </a:r>
            <a:r>
              <a:rPr lang="zh-CN" altLang="en-US" sz="3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principle</a:t>
            </a:r>
            <a:endParaRPr lang="en-US" sz="32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All </a:t>
            </a:r>
            <a:r>
              <a:rPr lang="en-US" sz="2800" dirty="0">
                <a:latin typeface="Comic Sans MS"/>
                <a:ea typeface="微软雅黑" charset="0"/>
                <a:cs typeface="Comic Sans MS"/>
              </a:rPr>
              <a:t>the nodes in the network are unmarked initially, then through neighbor exchange about node’s neighbor set, The node which exists two unconnected neighbors are marked. and the marked nodes form a connected dominating set. </a:t>
            </a: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 lvl="1"/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lvl="1"/>
            <a:r>
              <a:rPr lang="en-US" sz="2800" dirty="0">
                <a:latin typeface="Comic Sans MS"/>
                <a:ea typeface="微软雅黑" charset="0"/>
                <a:cs typeface="Comic Sans MS"/>
              </a:rPr>
              <a:t>Mark all the interested nodes and popular nodes.</a:t>
            </a:r>
          </a:p>
          <a:p>
            <a:pPr lvl="1"/>
            <a:endParaRPr lang="en-US" sz="2800" dirty="0">
              <a:latin typeface="Chalkboard SE Regular"/>
              <a:ea typeface="微软雅黑" charset="0"/>
              <a:cs typeface="Chalkboard SE Regular"/>
            </a:endParaRPr>
          </a:p>
          <a:p>
            <a:endParaRPr lang="en-US" sz="2800" dirty="0"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5400" dirty="0" smtClean="0">
                <a:solidFill>
                  <a:srgbClr val="FFFFFF"/>
                </a:solidFill>
                <a:latin typeface="Comic Sans MS"/>
                <a:ea typeface="微软雅黑" charset="0"/>
                <a:cs typeface="Comic Sans MS"/>
              </a:rPr>
              <a:t>Build</a:t>
            </a:r>
            <a:r>
              <a:rPr lang="zh-CN" altLang="en-US" sz="5400" dirty="0" smtClean="0">
                <a:solidFill>
                  <a:srgbClr val="FFFFFF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solidFill>
                  <a:srgbClr val="FFFFFF"/>
                </a:solidFill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5400" dirty="0" smtClean="0">
                <a:solidFill>
                  <a:srgbClr val="FFFFFF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solidFill>
                  <a:srgbClr val="FFFFFF"/>
                </a:solidFill>
                <a:latin typeface="Comic Sans MS"/>
                <a:ea typeface="微软雅黑" charset="0"/>
                <a:cs typeface="Comic Sans MS"/>
              </a:rPr>
              <a:t>CDS</a:t>
            </a:r>
            <a:endParaRPr lang="en-US" sz="5400" dirty="0">
              <a:solidFill>
                <a:srgbClr val="FFFFFF"/>
              </a:solidFill>
              <a:latin typeface="Comic Sans MS"/>
              <a:ea typeface="微软雅黑" charset="0"/>
              <a:cs typeface="Comic Sans M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40252"/>
              </p:ext>
            </p:extLst>
          </p:nvPr>
        </p:nvGraphicFramePr>
        <p:xfrm>
          <a:off x="60960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13515"/>
              </p:ext>
            </p:extLst>
          </p:nvPr>
        </p:nvGraphicFramePr>
        <p:xfrm>
          <a:off x="6262999" y="5074920"/>
          <a:ext cx="5802001" cy="27736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43287"/>
                <a:gridCol w="2486571"/>
                <a:gridCol w="2072143"/>
              </a:tblGrid>
              <a:tr h="39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Node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Neighbor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set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Marking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</a:txBody>
                  <a:tcPr/>
                </a:tc>
              </a:tr>
              <a:tr h="39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d</a:t>
                      </a:r>
                      <a:r>
                        <a:rPr lang="zh-CN" altLang="en-US" sz="2000" dirty="0" smtClean="0"/>
                        <a:t>, </a:t>
                      </a:r>
                      <a:r>
                        <a:rPr lang="en-US" altLang="zh-CN" sz="2000" dirty="0" smtClean="0"/>
                        <a:t>e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1C16"/>
                          </a:solidFill>
                          <a:latin typeface="+mn-lt"/>
                          <a:cs typeface="+mn-cs"/>
                        </a:rPr>
                        <a:t>Yes</a:t>
                      </a:r>
                      <a:endParaRPr lang="en-US" sz="2000" dirty="0">
                        <a:solidFill>
                          <a:srgbClr val="FF1C1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c,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altLang="zh-CN" sz="2000" dirty="0" smtClean="0"/>
                        <a:t>,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e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1C16"/>
                          </a:solidFill>
                          <a:latin typeface="+mn-lt"/>
                          <a:cs typeface="+mn-cs"/>
                        </a:rPr>
                        <a:t>Yes</a:t>
                      </a:r>
                      <a:endParaRPr lang="en-US" sz="2000" dirty="0">
                        <a:solidFill>
                          <a:srgbClr val="FF1C1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cs typeface="+mn-cs"/>
                        </a:rPr>
                        <a:t>b,</a:t>
                      </a:r>
                      <a:r>
                        <a:rPr lang="zh-CN" altLang="en-US" sz="20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altLang="zh-CN" sz="2000" dirty="0" smtClean="0">
                          <a:latin typeface="+mn-lt"/>
                          <a:cs typeface="+mn-cs"/>
                        </a:rPr>
                        <a:t>d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altLang="zh-CN" sz="2000" dirty="0" smtClean="0"/>
                        <a:t>,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b,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c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+mn-cs"/>
                        </a:rPr>
                        <a:t>a</a:t>
                      </a:r>
                      <a:r>
                        <a:rPr lang="en-US" altLang="zh-CN" sz="2000" dirty="0" smtClean="0">
                          <a:latin typeface="+mn-lt"/>
                          <a:cs typeface="+mn-cs"/>
                        </a:rPr>
                        <a:t>,</a:t>
                      </a:r>
                      <a:r>
                        <a:rPr lang="zh-CN" altLang="en-US" sz="20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altLang="zh-CN" sz="2000" dirty="0" smtClean="0">
                          <a:latin typeface="+mn-lt"/>
                          <a:cs typeface="+mn-cs"/>
                        </a:rPr>
                        <a:t>b,</a:t>
                      </a:r>
                      <a:r>
                        <a:rPr lang="zh-CN" altLang="en-US" sz="20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altLang="zh-CN" sz="2000" dirty="0" smtClean="0">
                          <a:latin typeface="+mn-lt"/>
                          <a:cs typeface="+mn-cs"/>
                        </a:rPr>
                        <a:t>f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f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e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3795998" y="4953000"/>
            <a:ext cx="4974602" cy="3499875"/>
            <a:chOff x="1473200" y="5034525"/>
            <a:chExt cx="4974602" cy="3499875"/>
          </a:xfrm>
        </p:grpSpPr>
        <p:cxnSp>
          <p:nvCxnSpPr>
            <p:cNvPr id="29" name="Straight Connector 28"/>
            <p:cNvCxnSpPr>
              <a:stCxn id="48" idx="2"/>
            </p:cNvCxnSpPr>
            <p:nvPr/>
          </p:nvCxnSpPr>
          <p:spPr bwMode="auto">
            <a:xfrm>
              <a:off x="2050101" y="6177525"/>
              <a:ext cx="957900" cy="1143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3008001" y="6177525"/>
              <a:ext cx="914400" cy="1143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2169801" y="6177525"/>
              <a:ext cx="2514600" cy="10668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4760601" y="6025125"/>
              <a:ext cx="1066800" cy="12192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998601" y="6177525"/>
              <a:ext cx="685800" cy="9906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3465201" y="8158725"/>
              <a:ext cx="838200" cy="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1473200" y="5039850"/>
              <a:ext cx="1153801" cy="1137675"/>
              <a:chOff x="852799" y="4120125"/>
              <a:chExt cx="1153801" cy="1137675"/>
            </a:xfrm>
          </p:grpSpPr>
          <p:pic>
            <p:nvPicPr>
              <p:cNvPr id="48" name="Picture 47" descr="9cpeX5doi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7" t="70359" r="36115" b="-484"/>
              <a:stretch/>
            </p:blipFill>
            <p:spPr>
              <a:xfrm>
                <a:off x="852799" y="4120125"/>
                <a:ext cx="1153801" cy="1137675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320800" y="4724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mic Sans MS"/>
                    <a:cs typeface="Comic Sans MS"/>
                  </a:rPr>
                  <a:t>a</a:t>
                </a:r>
                <a:endParaRPr lang="en-US" sz="2400" dirty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312801" y="5034525"/>
              <a:ext cx="1153801" cy="1137675"/>
              <a:chOff x="852799" y="4120125"/>
              <a:chExt cx="1153801" cy="1137675"/>
            </a:xfrm>
          </p:grpSpPr>
          <p:pic>
            <p:nvPicPr>
              <p:cNvPr id="46" name="Picture 45" descr="9cpeX5doi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7" t="70359" r="36115" b="-484"/>
              <a:stretch/>
            </p:blipFill>
            <p:spPr>
              <a:xfrm>
                <a:off x="852799" y="4120125"/>
                <a:ext cx="1153801" cy="1137675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320800" y="4724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omic Sans MS"/>
                    <a:cs typeface="Comic Sans MS"/>
                  </a:rPr>
                  <a:t>b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294001" y="5039850"/>
              <a:ext cx="1153801" cy="1137675"/>
              <a:chOff x="852799" y="4120125"/>
              <a:chExt cx="1153801" cy="1137675"/>
            </a:xfrm>
          </p:grpSpPr>
          <p:pic>
            <p:nvPicPr>
              <p:cNvPr id="44" name="Picture 43" descr="9cpeX5doi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7" t="70359" r="36115" b="-484"/>
              <a:stretch/>
            </p:blipFill>
            <p:spPr>
              <a:xfrm>
                <a:off x="852799" y="4120125"/>
                <a:ext cx="1153801" cy="1137675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20800" y="4724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mic Sans MS"/>
                    <a:cs typeface="Comic Sans MS"/>
                  </a:rPr>
                  <a:t>c</a:t>
                </a:r>
                <a:endParaRPr lang="en-US" sz="2400" dirty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398401" y="7396725"/>
              <a:ext cx="1153801" cy="1137675"/>
              <a:chOff x="852799" y="4120125"/>
              <a:chExt cx="1153801" cy="1137675"/>
            </a:xfrm>
            <a:solidFill>
              <a:srgbClr val="FFFF00"/>
            </a:solidFill>
          </p:grpSpPr>
          <p:pic>
            <p:nvPicPr>
              <p:cNvPr id="42" name="Picture 41" descr="9cpeX5doi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7" t="70359" r="36115" b="-484"/>
              <a:stretch/>
            </p:blipFill>
            <p:spPr>
              <a:xfrm>
                <a:off x="852799" y="4120125"/>
                <a:ext cx="1153801" cy="1137675"/>
              </a:xfrm>
              <a:prstGeom prst="rect">
                <a:avLst/>
              </a:prstGeom>
              <a:grpFill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320800" y="4724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mic Sans MS"/>
                    <a:cs typeface="Comic Sans MS"/>
                  </a:rPr>
                  <a:t>d</a:t>
                </a:r>
                <a:endParaRPr lang="en-US" sz="2400" dirty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227201" y="7396725"/>
              <a:ext cx="1153801" cy="1137675"/>
              <a:chOff x="852799" y="4120125"/>
              <a:chExt cx="1153801" cy="1137675"/>
            </a:xfrm>
            <a:solidFill>
              <a:srgbClr val="FFFF00"/>
            </a:solidFill>
          </p:grpSpPr>
          <p:pic>
            <p:nvPicPr>
              <p:cNvPr id="40" name="Picture 39" descr="9cpeX5doi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7" t="70359" r="36115" b="-484"/>
              <a:stretch/>
            </p:blipFill>
            <p:spPr>
              <a:xfrm>
                <a:off x="852799" y="4120125"/>
                <a:ext cx="1153801" cy="1137675"/>
              </a:xfrm>
              <a:prstGeom prst="rect">
                <a:avLst/>
              </a:prstGeom>
              <a:grp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320800" y="4724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mic Sans MS"/>
                    <a:cs typeface="Comic Sans MS"/>
                  </a:rPr>
                  <a:t>e</a:t>
                </a:r>
                <a:endParaRPr lang="en-US" sz="2400" dirty="0">
                  <a:latin typeface="Comic Sans MS"/>
                  <a:cs typeface="Comic Sans MS"/>
                </a:endParaRPr>
              </a:p>
            </p:txBody>
          </p:sp>
        </p:grpSp>
      </p:grpSp>
      <p:pic>
        <p:nvPicPr>
          <p:cNvPr id="50" name="Picture 49" descr="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2" t="35676" r="-1705" b="-284"/>
          <a:stretch/>
        </p:blipFill>
        <p:spPr>
          <a:xfrm>
            <a:off x="1855393" y="4773960"/>
            <a:ext cx="3961207" cy="36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30200" y="2276475"/>
            <a:ext cx="12039599" cy="6435725"/>
          </a:xfrm>
        </p:spPr>
        <p:txBody>
          <a:bodyPr lIns="130046" tIns="65023" rIns="130046" bIns="65023"/>
          <a:lstStyle/>
          <a:p>
            <a:pPr marL="928688" lvl="2"/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Reduce </a:t>
            </a:r>
            <a:r>
              <a:rPr lang="en-US" altLang="zh-CN" sz="3600" dirty="0">
                <a:latin typeface="Comic Sans MS"/>
                <a:ea typeface="微软雅黑" charset="0"/>
                <a:cs typeface="Comic Sans MS"/>
              </a:rPr>
              <a:t>the usage of the uninterested </a:t>
            </a: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nodes</a:t>
            </a:r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928688" lvl="2"/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Priority</a:t>
            </a:r>
            <a:r>
              <a:rPr lang="zh-CN" alt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setting</a:t>
            </a:r>
            <a:r>
              <a:rPr lang="zh-CN" alt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  <a:endParaRPr lang="en-US" altLang="zh-CN" sz="3600" dirty="0">
              <a:latin typeface="Comic Sans MS"/>
              <a:ea typeface="微软雅黑" charset="0"/>
              <a:cs typeface="Comic Sans MS"/>
            </a:endParaRPr>
          </a:p>
          <a:p>
            <a:pPr lvl="1">
              <a:lnSpc>
                <a:spcPct val="7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Interested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nodes &gt; uninterested nodes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Nodes with higher expected bandwidth contribution has higher priority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.</a:t>
            </a:r>
            <a:endParaRPr lang="en-US" sz="2800" dirty="0">
              <a:solidFill>
                <a:srgbClr val="000000"/>
              </a:solidFill>
              <a:latin typeface="Comic Sans MS"/>
              <a:ea typeface="微软雅黑" charset="0"/>
              <a:cs typeface="Comic Sans MS"/>
            </a:endParaRPr>
          </a:p>
          <a:p>
            <a:pPr>
              <a:lnSpc>
                <a:spcPct val="70000"/>
              </a:lnSpc>
            </a:pPr>
            <a:r>
              <a:rPr lang="en-US" altLang="zh-CN" sz="3600" dirty="0" smtClean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Rule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k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endParaRPr lang="en-US" altLang="zh-CN" sz="3600" dirty="0" smtClean="0">
              <a:solidFill>
                <a:srgbClr val="000000"/>
              </a:solidFill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If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all the neighbors  of a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covered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by the neighbors set of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set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higher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priorities,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be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pruned</a:t>
            </a:r>
            <a:r>
              <a:rPr lang="en-US" altLang="zh-CN" sz="2800" dirty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zh-CN" altLang="zh-CN" sz="2800" dirty="0" smtClean="0">
                <a:latin typeface="Comic Sans MS"/>
                <a:ea typeface="微软雅黑" charset="0"/>
                <a:cs typeface="Comic Sans MS"/>
              </a:rPr>
              <a:t>(</a:t>
            </a:r>
            <a:r>
              <a:rPr lang="en-US" sz="28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Rule</a:t>
            </a:r>
            <a:r>
              <a:rPr lang="en-US" sz="2800" dirty="0"/>
              <a:t> </a:t>
            </a:r>
            <a:r>
              <a:rPr lang="en-US" sz="2800" dirty="0" smtClean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k</a:t>
            </a:r>
            <a:r>
              <a:rPr lang="zh-CN" altLang="en-US" sz="2800" dirty="0" smtClean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 smtClean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needs </a:t>
            </a:r>
            <a:r>
              <a:rPr lang="en-US" sz="28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only </a:t>
            </a:r>
            <a:r>
              <a:rPr lang="en-US" sz="2800" dirty="0" smtClean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3 hops </a:t>
            </a:r>
            <a:r>
              <a:rPr lang="en-US" sz="28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local information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).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We never prune the interested nodes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.</a:t>
            </a:r>
          </a:p>
          <a:p>
            <a:pPr marL="801688" lvl="1" indent="0">
              <a:buNone/>
            </a:pPr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>
              <a:buFont typeface="Arial" charset="0"/>
              <a:buNone/>
            </a:pPr>
            <a:endParaRPr lang="en-US" sz="34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endParaRPr lang="en-US" sz="13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Prune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CDS</a:t>
            </a:r>
            <a:endParaRPr lang="en-US" sz="5400" dirty="0">
              <a:solidFill>
                <a:schemeClr val="bg1"/>
              </a:solidFill>
              <a:latin typeface="Comic Sans MS"/>
              <a:ea typeface="微软雅黑" charset="0"/>
              <a:cs typeface="Comic Sans MS"/>
            </a:endParaRPr>
          </a:p>
          <a:p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1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3275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>
                <a:solidFill>
                  <a:srgbClr val="FFFFFF"/>
                </a:solidFill>
                <a:latin typeface="Comic Sans MS"/>
                <a:cs typeface="Comic Sans MS"/>
              </a:rPr>
              <a:t>An</a:t>
            </a:r>
            <a:r>
              <a:rPr lang="zh-CN" altLang="en-US" sz="5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altLang="zh-CN" sz="5400" dirty="0">
                <a:solidFill>
                  <a:srgbClr val="FFFFFF"/>
                </a:solidFill>
                <a:latin typeface="Comic Sans MS"/>
                <a:cs typeface="Comic Sans MS"/>
              </a:rPr>
              <a:t>illustration</a:t>
            </a:r>
            <a:r>
              <a:rPr lang="zh-CN" altLang="en-US" sz="5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altLang="zh-CN" sz="5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lang="zh-CN" altLang="en-US" sz="5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altLang="zh-CN" sz="5400" dirty="0" smtClean="0">
                <a:solidFill>
                  <a:srgbClr val="FFFFFF"/>
                </a:solidFill>
                <a:latin typeface="Comic Sans MS"/>
                <a:cs typeface="Comic Sans MS"/>
              </a:rPr>
              <a:t>pruning</a:t>
            </a:r>
            <a:r>
              <a:rPr lang="zh-CN" altLang="en-US" sz="54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endParaRPr lang="en-US" altLang="zh-CN" sz="5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832845" y="517328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1" name="Text Placeholder 120"/>
          <p:cNvSpPr>
            <a:spLocks noGrp="1"/>
          </p:cNvSpPr>
          <p:nvPr>
            <p:ph type="body" idx="1"/>
          </p:nvPr>
        </p:nvSpPr>
        <p:spPr>
          <a:xfrm>
            <a:off x="1701800" y="8158163"/>
            <a:ext cx="5745163" cy="909637"/>
          </a:xfrm>
        </p:spPr>
        <p:txBody>
          <a:bodyPr/>
          <a:lstStyle/>
          <a:p>
            <a:r>
              <a:rPr lang="en-US" sz="2800" b="0" dirty="0" smtClean="0">
                <a:latin typeface="Comic Sans MS"/>
                <a:cs typeface="Comic Sans MS"/>
              </a:rPr>
              <a:t>Before</a:t>
            </a:r>
            <a:r>
              <a:rPr lang="zh-CN" altLang="en-US" sz="2800" b="0" dirty="0" smtClean="0">
                <a:latin typeface="Comic Sans MS"/>
                <a:cs typeface="Comic Sans MS"/>
              </a:rPr>
              <a:t> </a:t>
            </a:r>
            <a:r>
              <a:rPr lang="en-US" altLang="zh-CN" sz="2800" b="0" dirty="0" smtClean="0">
                <a:latin typeface="Comic Sans MS"/>
                <a:cs typeface="Comic Sans MS"/>
              </a:rPr>
              <a:t>pruning</a:t>
            </a:r>
            <a:endParaRPr lang="en-US" sz="2800" b="0" dirty="0">
              <a:latin typeface="Comic Sans MS"/>
              <a:cs typeface="Comic Sans MS"/>
            </a:endParaRPr>
          </a:p>
        </p:txBody>
      </p:sp>
      <p:sp>
        <p:nvSpPr>
          <p:cNvPr id="123" name="Text Placeholder 122"/>
          <p:cNvSpPr>
            <a:spLocks noGrp="1"/>
          </p:cNvSpPr>
          <p:nvPr>
            <p:ph type="body" sz="quarter" idx="3"/>
          </p:nvPr>
        </p:nvSpPr>
        <p:spPr>
          <a:xfrm>
            <a:off x="8407400" y="8158163"/>
            <a:ext cx="5748337" cy="909637"/>
          </a:xfrm>
        </p:spPr>
        <p:txBody>
          <a:bodyPr/>
          <a:lstStyle/>
          <a:p>
            <a:r>
              <a:rPr lang="en-US" sz="2800" b="0" dirty="0" smtClean="0">
                <a:latin typeface="Comic Sans MS"/>
                <a:cs typeface="Comic Sans MS"/>
              </a:rPr>
              <a:t>After</a:t>
            </a:r>
            <a:r>
              <a:rPr lang="zh-CN" altLang="en-US" sz="2800" b="0" dirty="0" smtClean="0">
                <a:latin typeface="Comic Sans MS"/>
                <a:cs typeface="Comic Sans MS"/>
              </a:rPr>
              <a:t> </a:t>
            </a:r>
            <a:r>
              <a:rPr lang="en-US" altLang="zh-CN" sz="2800" b="0" dirty="0" smtClean="0">
                <a:latin typeface="Comic Sans MS"/>
                <a:cs typeface="Comic Sans MS"/>
              </a:rPr>
              <a:t>pruning</a:t>
            </a:r>
            <a:endParaRPr lang="en-US" sz="2800" b="0" dirty="0">
              <a:latin typeface="Comic Sans MS"/>
              <a:cs typeface="Comic Sans M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39800" y="2133600"/>
            <a:ext cx="800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When </a:t>
            </a:r>
            <a:r>
              <a:rPr lang="zh-CN" altLang="en-US" sz="3200" dirty="0" smtClean="0">
                <a:latin typeface="Comic Sans MS"/>
                <a:cs typeface="Comic Sans MS"/>
              </a:rPr>
              <a:t>    </a:t>
            </a:r>
            <a:r>
              <a:rPr lang="en-US" altLang="zh-CN" sz="3200" dirty="0" smtClean="0">
                <a:latin typeface="Comic Sans MS"/>
                <a:cs typeface="Comic Sans MS"/>
              </a:rPr>
              <a:t>is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larger</a:t>
            </a:r>
            <a:r>
              <a:rPr lang="zh-CN" altLang="en-US" sz="3200" dirty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than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0.8</a:t>
            </a:r>
            <a:endParaRPr lang="en-US" sz="3200" dirty="0">
              <a:latin typeface="Comic Sans MS"/>
              <a:cs typeface="Comic Sans MS"/>
            </a:endParaRPr>
          </a:p>
        </p:txBody>
      </p:sp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21396"/>
              </p:ext>
            </p:extLst>
          </p:nvPr>
        </p:nvGraphicFramePr>
        <p:xfrm>
          <a:off x="2159000" y="2209800"/>
          <a:ext cx="45720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4" imgW="139700" imgH="203200" progId="Equation.DSMT4">
                  <p:embed/>
                </p:oleObj>
              </mc:Choice>
              <mc:Fallback>
                <p:oleObj name="Equation" r:id="rId4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9000" y="2209800"/>
                        <a:ext cx="457200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 flipV="1">
            <a:off x="-6451600" y="6019800"/>
            <a:ext cx="2209800" cy="381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-4470400" y="51816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16" name="Picture 15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17" name="TextBox 16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B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6985000" y="30480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19" name="Picture 18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A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470400" y="72390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22" name="Picture 21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C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4622800" y="3276600"/>
            <a:ext cx="1066800" cy="1179794"/>
            <a:chOff x="3911600" y="3657600"/>
            <a:chExt cx="1066800" cy="1179794"/>
          </a:xfrm>
          <a:solidFill>
            <a:srgbClr val="0000FF"/>
          </a:solidFill>
        </p:grpSpPr>
        <p:pic>
          <p:nvPicPr>
            <p:cNvPr id="25" name="Picture 24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57600"/>
              <a:ext cx="914400" cy="1179794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E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7366000" y="5791200"/>
            <a:ext cx="1066800" cy="1179794"/>
            <a:chOff x="3911600" y="3697006"/>
            <a:chExt cx="1066800" cy="1179794"/>
          </a:xfrm>
          <a:solidFill>
            <a:srgbClr val="0000FF"/>
          </a:solidFill>
        </p:grpSpPr>
        <p:pic>
          <p:nvPicPr>
            <p:cNvPr id="28" name="Picture 27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97006"/>
              <a:ext cx="914400" cy="1179794"/>
            </a:xfrm>
            <a:prstGeom prst="rect">
              <a:avLst/>
            </a:prstGeom>
            <a:grpFill/>
          </p:spPr>
        </p:pic>
        <p:sp>
          <p:nvSpPr>
            <p:cNvPr id="29" name="TextBox 28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D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-6832600" y="6858000"/>
            <a:ext cx="2286000" cy="142869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8" idx="0"/>
            <a:endCxn id="19" idx="2"/>
          </p:cNvCxnSpPr>
          <p:nvPr/>
        </p:nvCxnSpPr>
        <p:spPr bwMode="auto">
          <a:xfrm flipV="1">
            <a:off x="-6832600" y="4238056"/>
            <a:ext cx="304800" cy="1553144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-3022600" y="54864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33" name="Picture 32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F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6134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-7366000" y="472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0.1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-5765800" y="5562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0.2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-6375400" y="762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-4699000" y="464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0.4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-4851400" y="678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-2946400" y="4495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0.3</a:t>
            </a:r>
            <a:endParaRPr lang="en-US" sz="2400" dirty="0"/>
          </a:p>
        </p:txBody>
      </p:sp>
      <p:cxnSp>
        <p:nvCxnSpPr>
          <p:cNvPr id="46" name="Straight Connector 45"/>
          <p:cNvCxnSpPr>
            <a:stCxn id="22" idx="0"/>
          </p:cNvCxnSpPr>
          <p:nvPr/>
        </p:nvCxnSpPr>
        <p:spPr bwMode="auto">
          <a:xfrm flipV="1">
            <a:off x="-4013200" y="6477000"/>
            <a:ext cx="0" cy="762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6" idx="0"/>
          </p:cNvCxnSpPr>
          <p:nvPr/>
        </p:nvCxnSpPr>
        <p:spPr bwMode="auto">
          <a:xfrm flipH="1" flipV="1">
            <a:off x="-4089400" y="4419600"/>
            <a:ext cx="76200" cy="762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-3784600" y="4343400"/>
            <a:ext cx="1066800" cy="1143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26" idx="1"/>
          </p:cNvCxnSpPr>
          <p:nvPr/>
        </p:nvCxnSpPr>
        <p:spPr bwMode="auto">
          <a:xfrm flipH="1" flipV="1">
            <a:off x="-5994400" y="3886200"/>
            <a:ext cx="1371600" cy="123855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1701800" y="5867400"/>
            <a:ext cx="2209800" cy="381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Group 64"/>
          <p:cNvGrpSpPr/>
          <p:nvPr/>
        </p:nvGrpSpPr>
        <p:grpSpPr>
          <a:xfrm>
            <a:off x="3683000" y="50292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66" name="Picture 65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67" name="TextBox 66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B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68400" y="28956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69" name="Picture 68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A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683000" y="70866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72" name="Picture 71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73" name="TextBox 72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C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530600" y="3124200"/>
            <a:ext cx="1066800" cy="1179794"/>
            <a:chOff x="3911600" y="3657600"/>
            <a:chExt cx="1066800" cy="1179794"/>
          </a:xfrm>
          <a:solidFill>
            <a:srgbClr val="0000FF"/>
          </a:solidFill>
        </p:grpSpPr>
        <p:pic>
          <p:nvPicPr>
            <p:cNvPr id="75" name="Picture 74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57600"/>
              <a:ext cx="914400" cy="1179794"/>
            </a:xfrm>
            <a:prstGeom prst="rect">
              <a:avLst/>
            </a:prstGeom>
            <a:grpFill/>
          </p:spPr>
        </p:pic>
        <p:sp>
          <p:nvSpPr>
            <p:cNvPr id="76" name="TextBox 75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E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87400" y="5638800"/>
            <a:ext cx="1066800" cy="1179794"/>
            <a:chOff x="3911600" y="3697006"/>
            <a:chExt cx="1066800" cy="1179794"/>
          </a:xfrm>
          <a:solidFill>
            <a:srgbClr val="0000FF"/>
          </a:solidFill>
        </p:grpSpPr>
        <p:pic>
          <p:nvPicPr>
            <p:cNvPr id="78" name="Picture 77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97006"/>
              <a:ext cx="914400" cy="1179794"/>
            </a:xfrm>
            <a:prstGeom prst="rect">
              <a:avLst/>
            </a:prstGeom>
            <a:grpFill/>
          </p:spPr>
        </p:pic>
        <p:sp>
          <p:nvSpPr>
            <p:cNvPr id="79" name="TextBox 78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D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cxnSp>
        <p:nvCxnSpPr>
          <p:cNvPr id="80" name="Straight Connector 79"/>
          <p:cNvCxnSpPr/>
          <p:nvPr/>
        </p:nvCxnSpPr>
        <p:spPr bwMode="auto">
          <a:xfrm>
            <a:off x="1320800" y="6705600"/>
            <a:ext cx="2286000" cy="142869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0"/>
            <a:endCxn id="69" idx="2"/>
          </p:cNvCxnSpPr>
          <p:nvPr/>
        </p:nvCxnSpPr>
        <p:spPr bwMode="auto">
          <a:xfrm flipV="1">
            <a:off x="1320800" y="4085656"/>
            <a:ext cx="304800" cy="1553144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/>
          <p:cNvGrpSpPr/>
          <p:nvPr/>
        </p:nvGrpSpPr>
        <p:grpSpPr>
          <a:xfrm>
            <a:off x="5130800" y="53340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83" name="Picture 82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84" name="TextBox 83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F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540000" y="3352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787400" y="457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0.1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2387600" y="5410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78000" y="7467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3454400" y="4495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0.4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3302000" y="6629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5207000" y="4343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0.3</a:t>
            </a:r>
            <a:endParaRPr lang="en-US" sz="2400" dirty="0"/>
          </a:p>
        </p:txBody>
      </p:sp>
      <p:cxnSp>
        <p:nvCxnSpPr>
          <p:cNvPr id="92" name="Straight Connector 91"/>
          <p:cNvCxnSpPr>
            <a:stCxn id="72" idx="0"/>
          </p:cNvCxnSpPr>
          <p:nvPr/>
        </p:nvCxnSpPr>
        <p:spPr bwMode="auto">
          <a:xfrm flipV="1">
            <a:off x="4140200" y="6324600"/>
            <a:ext cx="0" cy="762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66" idx="0"/>
          </p:cNvCxnSpPr>
          <p:nvPr/>
        </p:nvCxnSpPr>
        <p:spPr bwMode="auto">
          <a:xfrm flipH="1" flipV="1">
            <a:off x="4064000" y="4267200"/>
            <a:ext cx="76200" cy="762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 flipV="1">
            <a:off x="4368800" y="4191000"/>
            <a:ext cx="1066800" cy="1143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76" idx="1"/>
          </p:cNvCxnSpPr>
          <p:nvPr/>
        </p:nvCxnSpPr>
        <p:spPr bwMode="auto">
          <a:xfrm flipH="1" flipV="1">
            <a:off x="2159000" y="3733800"/>
            <a:ext cx="1371600" cy="123855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7950200" y="5715000"/>
            <a:ext cx="2209800" cy="381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7" name="Group 96"/>
          <p:cNvGrpSpPr/>
          <p:nvPr/>
        </p:nvGrpSpPr>
        <p:grpSpPr>
          <a:xfrm>
            <a:off x="9931400" y="48768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98" name="Picture 97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99" name="TextBox 98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B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416800" y="27432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101" name="Picture 100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sp>
          <p:nvSpPr>
            <p:cNvPr id="102" name="TextBox 101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A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9931400" y="69342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104" name="Picture 103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105" name="TextBox 104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C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9779000" y="2971800"/>
            <a:ext cx="1066800" cy="1179794"/>
            <a:chOff x="3911600" y="3657600"/>
            <a:chExt cx="1066800" cy="1179794"/>
          </a:xfrm>
          <a:solidFill>
            <a:srgbClr val="0000FF"/>
          </a:solidFill>
        </p:grpSpPr>
        <p:pic>
          <p:nvPicPr>
            <p:cNvPr id="107" name="Picture 106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57600"/>
              <a:ext cx="914400" cy="1179794"/>
            </a:xfrm>
            <a:prstGeom prst="rect">
              <a:avLst/>
            </a:prstGeom>
            <a:grpFill/>
          </p:spPr>
        </p:pic>
        <p:sp>
          <p:nvSpPr>
            <p:cNvPr id="108" name="TextBox 107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E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35800" y="5486400"/>
            <a:ext cx="1066800" cy="1179794"/>
            <a:chOff x="3911600" y="3697006"/>
            <a:chExt cx="1066800" cy="1179794"/>
          </a:xfrm>
          <a:noFill/>
        </p:grpSpPr>
        <p:pic>
          <p:nvPicPr>
            <p:cNvPr id="110" name="Picture 109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97006"/>
              <a:ext cx="914400" cy="1179794"/>
            </a:xfrm>
            <a:prstGeom prst="rect">
              <a:avLst/>
            </a:prstGeom>
            <a:grpFill/>
          </p:spPr>
        </p:pic>
        <p:sp>
          <p:nvSpPr>
            <p:cNvPr id="111" name="TextBox 110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D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cxnSp>
        <p:nvCxnSpPr>
          <p:cNvPr id="112" name="Straight Connector 111"/>
          <p:cNvCxnSpPr/>
          <p:nvPr/>
        </p:nvCxnSpPr>
        <p:spPr bwMode="auto">
          <a:xfrm>
            <a:off x="7569200" y="6553200"/>
            <a:ext cx="2286000" cy="142869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0"/>
            <a:endCxn id="101" idx="2"/>
          </p:cNvCxnSpPr>
          <p:nvPr/>
        </p:nvCxnSpPr>
        <p:spPr bwMode="auto">
          <a:xfrm flipV="1">
            <a:off x="7569200" y="3933256"/>
            <a:ext cx="304800" cy="1553144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11379200" y="5181600"/>
            <a:ext cx="914400" cy="1190056"/>
            <a:chOff x="1397000" y="5943600"/>
            <a:chExt cx="914400" cy="1190056"/>
          </a:xfrm>
          <a:solidFill>
            <a:srgbClr val="0000FF"/>
          </a:solidFill>
        </p:grpSpPr>
        <p:pic>
          <p:nvPicPr>
            <p:cNvPr id="115" name="Picture 114" descr="9cpeX5doi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grpFill/>
          </p:spPr>
        </p:pic>
        <p:sp>
          <p:nvSpPr>
            <p:cNvPr id="116" name="TextBox 115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F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8788400" y="3200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035800" y="441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0.1</a:t>
            </a:r>
            <a:endParaRPr lang="en-US" sz="2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636000" y="525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0.2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8026400" y="731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9702800" y="4343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0.4</a:t>
            </a:r>
            <a:endParaRPr lang="en-US" sz="2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9550400" y="6477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1455400" y="4191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0.3</a:t>
            </a:r>
            <a:endParaRPr lang="en-US" sz="2400" dirty="0"/>
          </a:p>
        </p:txBody>
      </p:sp>
      <p:cxnSp>
        <p:nvCxnSpPr>
          <p:cNvPr id="131" name="Straight Connector 130"/>
          <p:cNvCxnSpPr>
            <a:stCxn id="104" idx="0"/>
          </p:cNvCxnSpPr>
          <p:nvPr/>
        </p:nvCxnSpPr>
        <p:spPr bwMode="auto">
          <a:xfrm flipV="1">
            <a:off x="10388600" y="6172200"/>
            <a:ext cx="0" cy="762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98" idx="0"/>
          </p:cNvCxnSpPr>
          <p:nvPr/>
        </p:nvCxnSpPr>
        <p:spPr bwMode="auto">
          <a:xfrm flipH="1" flipV="1">
            <a:off x="10312400" y="4114800"/>
            <a:ext cx="76200" cy="762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flipH="1" flipV="1">
            <a:off x="10617200" y="4038600"/>
            <a:ext cx="1066800" cy="1143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8" idx="1"/>
          </p:cNvCxnSpPr>
          <p:nvPr/>
        </p:nvCxnSpPr>
        <p:spPr bwMode="auto">
          <a:xfrm flipH="1" flipV="1">
            <a:off x="8407400" y="3581400"/>
            <a:ext cx="1371600" cy="123855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97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803275" y="5429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Extension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Through backbone information exchange, we can get a picture of the whole network.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The network throughput is defined by the max flow from the publisher to the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virtual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sink.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 </a:t>
            </a:r>
            <a:endParaRPr lang="en-US" sz="3200" dirty="0">
              <a:latin typeface="Comic Sans MS"/>
              <a:cs typeface="Comic Sans MS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-5156200" y="3810000"/>
            <a:ext cx="1447800" cy="20005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-3251200" y="4456394"/>
            <a:ext cx="76200" cy="7252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-3175000" y="6477000"/>
            <a:ext cx="76200" cy="7252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-3022600" y="4495800"/>
            <a:ext cx="1066800" cy="1066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-5613400" y="6019800"/>
            <a:ext cx="2209800" cy="3810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-3632200" y="5181600"/>
            <a:ext cx="914400" cy="1190056"/>
            <a:chOff x="1397000" y="5943600"/>
            <a:chExt cx="914400" cy="1190056"/>
          </a:xfrm>
        </p:grpSpPr>
        <p:pic>
          <p:nvPicPr>
            <p:cNvPr id="50" name="Picture 49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B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6146800" y="3048000"/>
            <a:ext cx="914400" cy="1190056"/>
            <a:chOff x="1397000" y="5943600"/>
            <a:chExt cx="914400" cy="1190056"/>
          </a:xfrm>
        </p:grpSpPr>
        <p:pic>
          <p:nvPicPr>
            <p:cNvPr id="53" name="Picture 52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 smtClean="0">
                  <a:latin typeface="Chalkboard SE Regular"/>
                  <a:cs typeface="Chalkboard SE Regular"/>
                </a:rPr>
                <a:t>A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-3632200" y="7239000"/>
            <a:ext cx="914400" cy="1190056"/>
            <a:chOff x="1397000" y="5943600"/>
            <a:chExt cx="914400" cy="1190056"/>
          </a:xfrm>
        </p:grpSpPr>
        <p:pic>
          <p:nvPicPr>
            <p:cNvPr id="56" name="Picture 55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C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3784600" y="3276600"/>
            <a:ext cx="1066800" cy="1179794"/>
            <a:chOff x="3911600" y="3657600"/>
            <a:chExt cx="1066800" cy="1179794"/>
          </a:xfrm>
        </p:grpSpPr>
        <p:pic>
          <p:nvPicPr>
            <p:cNvPr id="59" name="Picture 58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57600"/>
              <a:ext cx="914400" cy="1179794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E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6527800" y="5791200"/>
            <a:ext cx="1066800" cy="1179794"/>
            <a:chOff x="3911600" y="3697006"/>
            <a:chExt cx="1066800" cy="1179794"/>
          </a:xfrm>
        </p:grpSpPr>
        <p:pic>
          <p:nvPicPr>
            <p:cNvPr id="62" name="Picture 61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3987800" y="3697006"/>
              <a:ext cx="914400" cy="1179794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911600" y="4191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halkboard SE Regular"/>
                  <a:cs typeface="Chalkboard SE Regular"/>
                </a:rPr>
                <a:t>D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>
            <a:off x="-5994400" y="6858000"/>
            <a:ext cx="2286000" cy="14286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62" idx="0"/>
            <a:endCxn id="53" idx="2"/>
          </p:cNvCxnSpPr>
          <p:nvPr/>
        </p:nvCxnSpPr>
        <p:spPr bwMode="auto">
          <a:xfrm flipV="1">
            <a:off x="-5994400" y="4238056"/>
            <a:ext cx="304800" cy="155314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Group 65"/>
          <p:cNvGrpSpPr/>
          <p:nvPr/>
        </p:nvGrpSpPr>
        <p:grpSpPr>
          <a:xfrm>
            <a:off x="-2184400" y="5486400"/>
            <a:ext cx="914400" cy="1190056"/>
            <a:chOff x="1397000" y="5943600"/>
            <a:chExt cx="914400" cy="1190056"/>
          </a:xfrm>
        </p:grpSpPr>
        <p:pic>
          <p:nvPicPr>
            <p:cNvPr id="67" name="Picture 66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1397000" y="5943600"/>
              <a:ext cx="914400" cy="119005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397000" y="6629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Chalkboard SE Regular"/>
                  <a:cs typeface="Chalkboard SE Regular"/>
                </a:rPr>
                <a:t> </a:t>
              </a:r>
              <a:r>
                <a:rPr lang="en-US" altLang="zh-CN" sz="2000" dirty="0">
                  <a:latin typeface="Chalkboard SE Regular"/>
                  <a:cs typeface="Chalkboard SE Regular"/>
                </a:rPr>
                <a:t>F</a:t>
              </a:r>
              <a:endParaRPr lang="en-US" sz="2000" dirty="0">
                <a:latin typeface="Chalkboard SE Regular"/>
                <a:cs typeface="Chalkboard SE Regular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-47752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-6527800" y="472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0.1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-4927600" y="5562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0.2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-5537200" y="762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-3860800" y="464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0.4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-4013200" y="678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0.5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-2108200" y="4495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0.3</a:t>
            </a:r>
            <a:endParaRPr lang="en-US" sz="24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7264400" y="4965680"/>
            <a:ext cx="5740400" cy="3416320"/>
            <a:chOff x="6959600" y="5791200"/>
            <a:chExt cx="5740400" cy="3416320"/>
          </a:xfrm>
        </p:grpSpPr>
        <p:sp>
          <p:nvSpPr>
            <p:cNvPr id="76" name="TextBox 75"/>
            <p:cNvSpPr txBox="1"/>
            <p:nvPr/>
          </p:nvSpPr>
          <p:spPr>
            <a:xfrm>
              <a:off x="6959600" y="5791200"/>
              <a:ext cx="57404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 smtClean="0">
                <a:latin typeface="Comic Sans MS"/>
                <a:cs typeface="Comic Sans MS"/>
              </a:endParaRPr>
            </a:p>
            <a:p>
              <a:r>
                <a:rPr lang="en-US" sz="2400" dirty="0" smtClean="0">
                  <a:latin typeface="Comic Sans MS"/>
                  <a:cs typeface="Comic Sans MS"/>
                </a:rPr>
                <a:t>Publisher:</a:t>
              </a:r>
            </a:p>
            <a:p>
              <a:endParaRPr lang="en-US" sz="2400" dirty="0">
                <a:latin typeface="Comic Sans MS"/>
                <a:cs typeface="Comic Sans MS"/>
              </a:endParaRPr>
            </a:p>
            <a:p>
              <a:r>
                <a:rPr lang="en-US" sz="2400" dirty="0" smtClean="0">
                  <a:latin typeface="Comic Sans MS"/>
                  <a:cs typeface="Comic Sans MS"/>
                </a:rPr>
                <a:t>Interest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nodes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  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: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: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B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and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C,</a:t>
              </a:r>
              <a:r>
                <a:rPr lang="zh-CN" altLang="en-US" sz="2400" dirty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and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F;</a:t>
              </a:r>
            </a:p>
            <a:p>
              <a:endParaRPr lang="en-US" altLang="zh-CN" sz="2400" dirty="0" smtClean="0">
                <a:latin typeface="Comic Sans MS"/>
                <a:cs typeface="Comic Sans MS"/>
              </a:endParaRPr>
            </a:p>
            <a:p>
              <a:r>
                <a:rPr lang="en-US" sz="2400" dirty="0" smtClean="0">
                  <a:latin typeface="Comic Sans MS"/>
                  <a:cs typeface="Comic Sans MS"/>
                </a:rPr>
                <a:t>Uninterested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nodes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  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: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: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D</a:t>
              </a:r>
              <a:r>
                <a:rPr lang="zh-CN" altLang="zh-CN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and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E;</a:t>
              </a:r>
            </a:p>
            <a:p>
              <a:endParaRPr lang="en-US" altLang="zh-CN" sz="2400" dirty="0">
                <a:latin typeface="Comic Sans MS"/>
                <a:cs typeface="Comic Sans MS"/>
              </a:endParaRPr>
            </a:p>
            <a:p>
              <a:r>
                <a:rPr lang="en-US" altLang="zh-CN" sz="2400" dirty="0" smtClean="0">
                  <a:latin typeface="Comic Sans MS"/>
                  <a:cs typeface="Comic Sans MS"/>
                </a:rPr>
                <a:t>Virtual</a:t>
              </a:r>
              <a:r>
                <a:rPr lang="zh-CN" alt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altLang="zh-CN" sz="2400" dirty="0" smtClean="0">
                  <a:latin typeface="Comic Sans MS"/>
                  <a:cs typeface="Comic Sans MS"/>
                </a:rPr>
                <a:t>sink:</a:t>
              </a:r>
            </a:p>
            <a:p>
              <a:endParaRPr lang="en-US" sz="2400" dirty="0">
                <a:latin typeface="Comic Sans MS"/>
                <a:cs typeface="Comic Sans MS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245600" y="6705600"/>
              <a:ext cx="457200" cy="656656"/>
              <a:chOff x="1397000" y="5943600"/>
              <a:chExt cx="914400" cy="1190056"/>
            </a:xfrm>
          </p:grpSpPr>
          <p:pic>
            <p:nvPicPr>
              <p:cNvPr id="78" name="Picture 77" descr="9cpeX5doi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68816"/>
              <a:stretch/>
            </p:blipFill>
            <p:spPr>
              <a:xfrm>
                <a:off x="1397000" y="5943600"/>
                <a:ext cx="914400" cy="1190056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1397000" y="66294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 smtClean="0">
                    <a:latin typeface="Chalkboard SE Regular"/>
                    <a:cs typeface="Chalkboard SE Regular"/>
                  </a:rPr>
                  <a:t> </a:t>
                </a:r>
                <a:endParaRPr lang="en-US" sz="2000" dirty="0">
                  <a:latin typeface="Chalkboard SE Regular"/>
                  <a:cs typeface="Chalkboard SE Regular"/>
                </a:endParaRPr>
              </a:p>
            </p:txBody>
          </p:sp>
        </p:grpSp>
        <p:pic>
          <p:nvPicPr>
            <p:cNvPr id="80" name="Picture 79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0" t="-2195" r="8329" b="30727"/>
            <a:stretch/>
          </p:blipFill>
          <p:spPr>
            <a:xfrm>
              <a:off x="9855200" y="7467600"/>
              <a:ext cx="538843" cy="700358"/>
            </a:xfrm>
            <a:prstGeom prst="rect">
              <a:avLst/>
            </a:prstGeom>
          </p:spPr>
        </p:pic>
        <p:pic>
          <p:nvPicPr>
            <p:cNvPr id="81" name="Picture 80" descr="9cpeX5doi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68816"/>
            <a:stretch/>
          </p:blipFill>
          <p:spPr>
            <a:xfrm>
              <a:off x="8712200" y="6019800"/>
              <a:ext cx="457200" cy="656656"/>
            </a:xfrm>
            <a:prstGeom prst="rect">
              <a:avLst/>
            </a:prstGeom>
            <a:ln>
              <a:solidFill>
                <a:srgbClr val="FF1C16"/>
              </a:solidFill>
            </a:ln>
          </p:spPr>
        </p:pic>
      </p:grpSp>
      <p:cxnSp>
        <p:nvCxnSpPr>
          <p:cNvPr id="82" name="Straight Arrow Connector 81"/>
          <p:cNvCxnSpPr/>
          <p:nvPr/>
        </p:nvCxnSpPr>
        <p:spPr bwMode="auto">
          <a:xfrm>
            <a:off x="-2641600" y="8153400"/>
            <a:ext cx="12954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>
            <a:off x="-1574800" y="6629400"/>
            <a:ext cx="457200" cy="9144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0" name="Picture 89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0" t="69626" r="17930" b="-708"/>
          <a:stretch/>
        </p:blipFill>
        <p:spPr>
          <a:xfrm>
            <a:off x="-1422400" y="7391400"/>
            <a:ext cx="1090392" cy="1289514"/>
          </a:xfrm>
          <a:prstGeom prst="rect">
            <a:avLst/>
          </a:prstGeom>
        </p:spPr>
      </p:pic>
      <p:pic>
        <p:nvPicPr>
          <p:cNvPr id="92" name="Picture 91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0" t="69626" r="17930" b="-708"/>
          <a:stretch/>
        </p:blipFill>
        <p:spPr>
          <a:xfrm>
            <a:off x="9169400" y="7327880"/>
            <a:ext cx="579901" cy="685800"/>
          </a:xfrm>
          <a:prstGeom prst="rect">
            <a:avLst/>
          </a:prstGeom>
        </p:spPr>
      </p:pic>
      <p:cxnSp>
        <p:nvCxnSpPr>
          <p:cNvPr id="93" name="Straight Arrow Connector 92"/>
          <p:cNvCxnSpPr/>
          <p:nvPr/>
        </p:nvCxnSpPr>
        <p:spPr bwMode="auto">
          <a:xfrm>
            <a:off x="-2870200" y="6477000"/>
            <a:ext cx="1524000" cy="12954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5" name="Picture 94" descr="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876800"/>
            <a:ext cx="4694867" cy="4279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9000" y="7620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4826000" y="8001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978400" y="88392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42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Simulation setting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276475"/>
            <a:ext cx="12039599" cy="6435725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Real trace</a:t>
            </a:r>
            <a:r>
              <a:rPr lang="en-US" altLang="zh-CN" dirty="0" smtClean="0">
                <a:latin typeface="Comic Sans MS"/>
                <a:cs typeface="Comic Sans MS"/>
              </a:rPr>
              <a:t>:</a:t>
            </a:r>
          </a:p>
          <a:p>
            <a:pPr lvl="2"/>
            <a:r>
              <a:rPr lang="en-US" altLang="zh-CN" sz="3600" dirty="0" smtClean="0">
                <a:latin typeface="Comic Sans MS"/>
                <a:cs typeface="Comic Sans MS"/>
              </a:rPr>
              <a:t>Infocom2006</a:t>
            </a:r>
            <a:endParaRPr lang="en-US" altLang="zh-CN" sz="3600" dirty="0">
              <a:latin typeface="Comic Sans MS"/>
              <a:cs typeface="Comic Sans MS"/>
            </a:endParaRP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zh-CN" altLang="zh-CN" sz="2800" dirty="0" smtClean="0">
                <a:latin typeface="Comic Sans MS"/>
                <a:cs typeface="Comic Sans MS"/>
              </a:rPr>
              <a:t>7</a:t>
            </a:r>
            <a:r>
              <a:rPr lang="en-US" altLang="zh-CN" sz="2800" dirty="0" smtClean="0">
                <a:latin typeface="Comic Sans MS"/>
                <a:cs typeface="Comic Sans MS"/>
              </a:rPr>
              <a:t>8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nodes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en-US" sz="2800" dirty="0" smtClean="0">
                <a:latin typeface="Comic Sans MS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interest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information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included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questionnaire</a:t>
            </a:r>
            <a:r>
              <a:rPr lang="en-US" altLang="zh-CN" sz="4400" dirty="0" smtClean="0">
                <a:latin typeface="Comic Sans MS"/>
                <a:cs typeface="Comic Sans MS"/>
              </a:rPr>
              <a:t>.</a:t>
            </a:r>
          </a:p>
          <a:p>
            <a:pPr marL="1690688" lvl="3" indent="0">
              <a:lnSpc>
                <a:spcPct val="50000"/>
              </a:lnSpc>
              <a:buNone/>
            </a:pPr>
            <a:endParaRPr lang="en-US" altLang="zh-CN" dirty="0" smtClean="0">
              <a:latin typeface="Comic Sans MS"/>
              <a:cs typeface="Comic Sans MS"/>
            </a:endParaRPr>
          </a:p>
          <a:p>
            <a:pPr>
              <a:lnSpc>
                <a:spcPct val="50000"/>
              </a:lnSpc>
            </a:pPr>
            <a:r>
              <a:rPr lang="en-US" dirty="0" smtClean="0">
                <a:latin typeface="Comic Sans MS"/>
                <a:cs typeface="Comic Sans MS"/>
              </a:rPr>
              <a:t>Synthetic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dataset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en-US" altLang="zh-CN" sz="2800" dirty="0">
                <a:latin typeface="Comic Sans MS"/>
                <a:cs typeface="Comic Sans MS"/>
              </a:rPr>
              <a:t>100</a:t>
            </a:r>
            <a:r>
              <a:rPr lang="zh-CN" altLang="en-US" sz="2800" dirty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nodes</a:t>
            </a:r>
          </a:p>
          <a:p>
            <a:pPr lvl="3">
              <a:buFont typeface="Wingdings" charset="2"/>
              <a:buChar char="§"/>
            </a:pPr>
            <a:r>
              <a:rPr lang="en-US" sz="2800" dirty="0" smtClean="0">
                <a:latin typeface="Comic Sans MS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contact,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bandwidth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interest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information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generated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randomly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for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100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rounds.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575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76475"/>
            <a:ext cx="11947525" cy="6435725"/>
          </a:xfrm>
        </p:spPr>
        <p:txBody>
          <a:bodyPr/>
          <a:lstStyle/>
          <a:p>
            <a:r>
              <a:rPr lang="en-US" sz="4400" dirty="0" smtClean="0">
                <a:latin typeface="Comic Sans MS"/>
                <a:cs typeface="Comic Sans MS"/>
              </a:rPr>
              <a:t>Four algorithms:</a:t>
            </a:r>
          </a:p>
          <a:p>
            <a:pPr lvl="1"/>
            <a:r>
              <a:rPr lang="en-US" sz="3200" b="1" dirty="0" err="1" smtClean="0">
                <a:latin typeface="Comic Sans MS"/>
                <a:cs typeface="Comic Sans MS"/>
              </a:rPr>
              <a:t>InterestSpread</a:t>
            </a:r>
            <a:r>
              <a:rPr lang="en-US" sz="3200" dirty="0" smtClean="0">
                <a:latin typeface="Comic Sans MS"/>
                <a:cs typeface="Comic Sans MS"/>
              </a:rPr>
              <a:t>: </a:t>
            </a:r>
            <a:r>
              <a:rPr lang="en-US" sz="2800" dirty="0" smtClean="0">
                <a:latin typeface="Comic Sans MS"/>
                <a:cs typeface="Comic Sans MS"/>
              </a:rPr>
              <a:t>consider the contact and social character:</a:t>
            </a:r>
          </a:p>
          <a:p>
            <a:pPr lvl="1"/>
            <a:r>
              <a:rPr lang="en-US" sz="3200" b="1" dirty="0" err="1" smtClean="0">
                <a:latin typeface="Comic Sans MS"/>
                <a:cs typeface="Comic Sans MS"/>
              </a:rPr>
              <a:t>ContactOnly</a:t>
            </a:r>
            <a:r>
              <a:rPr lang="en-US" sz="3200" b="1" dirty="0" smtClean="0">
                <a:latin typeface="Comic Sans MS"/>
                <a:cs typeface="Comic Sans MS"/>
              </a:rPr>
              <a:t>: </a:t>
            </a:r>
            <a:r>
              <a:rPr lang="en-US" sz="2800" dirty="0" smtClean="0">
                <a:latin typeface="Comic Sans MS"/>
                <a:cs typeface="Comic Sans MS"/>
              </a:rPr>
              <a:t>only consider the contact character</a:t>
            </a:r>
          </a:p>
          <a:p>
            <a:pPr lvl="1"/>
            <a:r>
              <a:rPr lang="en-US" sz="3200" b="1" dirty="0" err="1" smtClean="0">
                <a:latin typeface="Comic Sans MS"/>
                <a:cs typeface="Comic Sans MS"/>
              </a:rPr>
              <a:t>InterestOnly</a:t>
            </a:r>
            <a:r>
              <a:rPr lang="en-US" sz="3200" b="1" dirty="0" smtClean="0">
                <a:latin typeface="Comic Sans MS"/>
                <a:cs typeface="Comic Sans MS"/>
              </a:rPr>
              <a:t>: </a:t>
            </a:r>
            <a:r>
              <a:rPr lang="en-US" sz="2800" dirty="0" smtClean="0">
                <a:latin typeface="Comic Sans MS"/>
                <a:cs typeface="Comic Sans MS"/>
              </a:rPr>
              <a:t>only consider the social character</a:t>
            </a:r>
            <a:endParaRPr lang="en-US" sz="3200" dirty="0" smtClean="0">
              <a:latin typeface="Comic Sans MS"/>
              <a:cs typeface="Comic Sans MS"/>
            </a:endParaRPr>
          </a:p>
          <a:p>
            <a:pPr lvl="1"/>
            <a:r>
              <a:rPr lang="en-US" sz="3200" b="1" dirty="0" smtClean="0">
                <a:latin typeface="Comic Sans MS"/>
                <a:cs typeface="Comic Sans MS"/>
              </a:rPr>
              <a:t>Rand: </a:t>
            </a:r>
            <a:r>
              <a:rPr lang="en-US" sz="2800" dirty="0" smtClean="0">
                <a:latin typeface="Comic Sans MS"/>
                <a:cs typeface="Comic Sans MS"/>
              </a:rPr>
              <a:t>randomly select the brokers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Algorithm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comparion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71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0875" y="584200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Real trace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2" name="Picture 1" descr="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590800"/>
            <a:ext cx="5257025" cy="4038600"/>
          </a:xfrm>
          <a:prstGeom prst="rect">
            <a:avLst/>
          </a:prstGeom>
        </p:spPr>
      </p:pic>
      <p:pic>
        <p:nvPicPr>
          <p:cNvPr id="4" name="Picture 3" descr="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2460718"/>
            <a:ext cx="5257800" cy="4092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200" y="7086600"/>
            <a:ext cx="1181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increase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  ,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decrease.</a:t>
            </a:r>
            <a:endParaRPr lang="en-US" sz="2800" dirty="0" smtClean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same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  ,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cs typeface="Comic Sans MS"/>
              </a:rPr>
              <a:t>o</a:t>
            </a:r>
            <a:r>
              <a:rPr lang="en-US" sz="2800" dirty="0" smtClean="0">
                <a:latin typeface="Comic Sans MS"/>
                <a:cs typeface="Comic Sans MS"/>
              </a:rPr>
              <a:t>ur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algorithm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achieve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highest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with 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least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consumption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uninterested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nodes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045092"/>
              </p:ext>
            </p:extLst>
          </p:nvPr>
        </p:nvGraphicFramePr>
        <p:xfrm>
          <a:off x="3225800" y="7101840"/>
          <a:ext cx="45720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4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25800" y="7101840"/>
                        <a:ext cx="457200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75171"/>
              </p:ext>
            </p:extLst>
          </p:nvPr>
        </p:nvGraphicFramePr>
        <p:xfrm>
          <a:off x="2768600" y="7940040"/>
          <a:ext cx="45720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8600" y="7940040"/>
                        <a:ext cx="457200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35200" y="6477000"/>
            <a:ext cx="2971800" cy="533400"/>
            <a:chOff x="2235200" y="6400800"/>
            <a:chExt cx="2971800" cy="533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35200" y="6400800"/>
              <a:ext cx="2971800" cy="533400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/>
                  <a:ea typeface="Heiti SC Light" charset="0"/>
                  <a:cs typeface="Comic Sans MS"/>
                  <a:sym typeface="Gill Sans" charset="0"/>
                </a:rPr>
                <a:t>The threshold 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7842012"/>
                </p:ext>
              </p:extLst>
            </p:nvPr>
          </p:nvGraphicFramePr>
          <p:xfrm>
            <a:off x="4368800" y="6400800"/>
            <a:ext cx="4034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6" name="Equation" r:id="rId9" imgW="139700" imgH="203200" progId="Equation.DSMT4">
                    <p:embed/>
                  </p:oleObj>
                </mc:Choice>
                <mc:Fallback>
                  <p:oleObj name="Equation" r:id="rId9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68800" y="6400800"/>
                          <a:ext cx="403412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8102600" y="6400800"/>
            <a:ext cx="2971800" cy="533400"/>
            <a:chOff x="2235200" y="6400800"/>
            <a:chExt cx="2971800" cy="533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235200" y="6400800"/>
              <a:ext cx="2971800" cy="533400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/>
                  <a:ea typeface="Heiti SC Light" charset="0"/>
                  <a:cs typeface="Comic Sans MS"/>
                  <a:sym typeface="Gill Sans" charset="0"/>
                </a:rPr>
                <a:t>The threshold 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0199504"/>
                </p:ext>
              </p:extLst>
            </p:nvPr>
          </p:nvGraphicFramePr>
          <p:xfrm>
            <a:off x="4368800" y="6400800"/>
            <a:ext cx="4034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7" name="Equation" r:id="rId10" imgW="139700" imgH="203200" progId="Equation.DSMT4">
                    <p:embed/>
                  </p:oleObj>
                </mc:Choice>
                <mc:Fallback>
                  <p:oleObj name="Equation" r:id="rId10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68800" y="6400800"/>
                          <a:ext cx="403412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016000" y="2743200"/>
            <a:ext cx="553998" cy="35814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The network throughput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7200" y="2895600"/>
            <a:ext cx="553998" cy="33528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The cost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32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3275" y="3048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Synthetic dataset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5" name="Picture 4" descr="synthetic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514600"/>
            <a:ext cx="5188574" cy="4038600"/>
          </a:xfrm>
          <a:prstGeom prst="rect">
            <a:avLst/>
          </a:prstGeom>
        </p:spPr>
      </p:pic>
      <p:pic>
        <p:nvPicPr>
          <p:cNvPr id="6" name="Picture 5" descr="synthetic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2590800"/>
            <a:ext cx="5029200" cy="3914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955800" y="10439400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In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decrease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of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  ,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the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decrease.</a:t>
            </a:r>
            <a:endParaRPr lang="en-US" sz="2000" dirty="0" smtClean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In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the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same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  ,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latin typeface="Comic Sans MS"/>
                <a:cs typeface="Comic Sans MS"/>
              </a:rPr>
              <a:t>o</a:t>
            </a:r>
            <a:r>
              <a:rPr lang="en-US" sz="2000" dirty="0" smtClean="0">
                <a:latin typeface="Comic Sans MS"/>
                <a:cs typeface="Comic Sans MS"/>
              </a:rPr>
              <a:t>ur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algorithm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achieve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highest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with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least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consumption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of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uninterested</a:t>
            </a:r>
            <a:r>
              <a:rPr lang="zh-CN" altLang="en-US" sz="2000" dirty="0" smtClean="0">
                <a:latin typeface="Comic Sans MS"/>
                <a:cs typeface="Comic Sans MS"/>
              </a:rPr>
              <a:t> </a:t>
            </a:r>
            <a:r>
              <a:rPr lang="en-US" altLang="zh-CN" sz="2000" dirty="0" smtClean="0">
                <a:latin typeface="Comic Sans MS"/>
                <a:cs typeface="Comic Sans MS"/>
              </a:rPr>
              <a:t>nodes</a:t>
            </a:r>
            <a:endParaRPr lang="en-US" sz="20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56089"/>
              </p:ext>
            </p:extLst>
          </p:nvPr>
        </p:nvGraphicFramePr>
        <p:xfrm>
          <a:off x="823259" y="10363200"/>
          <a:ext cx="26894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3259" y="10363200"/>
                        <a:ext cx="268941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588247"/>
              </p:ext>
            </p:extLst>
          </p:nvPr>
        </p:nvGraphicFramePr>
        <p:xfrm>
          <a:off x="482600" y="10972800"/>
          <a:ext cx="26894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600" y="10972800"/>
                        <a:ext cx="268941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1200" y="7086600"/>
            <a:ext cx="1181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smtClean="0">
                <a:latin typeface="Comic Sans MS"/>
                <a:cs typeface="Comic Sans MS"/>
              </a:rPr>
              <a:t>increase</a:t>
            </a:r>
            <a:r>
              <a:rPr lang="zh-CN" altLang="en-US" sz="280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  ,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decrease.</a:t>
            </a:r>
            <a:endParaRPr lang="en-US" sz="2800" dirty="0" smtClean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same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  ,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latin typeface="Comic Sans MS"/>
                <a:cs typeface="Comic Sans MS"/>
              </a:rPr>
              <a:t>o</a:t>
            </a:r>
            <a:r>
              <a:rPr lang="en-US" sz="2800" dirty="0" smtClean="0">
                <a:latin typeface="Comic Sans MS"/>
                <a:cs typeface="Comic Sans MS"/>
              </a:rPr>
              <a:t>ur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algorithm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achieve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highest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with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least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consumption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uninterested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nodes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86948"/>
              </p:ext>
            </p:extLst>
          </p:nvPr>
        </p:nvGraphicFramePr>
        <p:xfrm>
          <a:off x="3225800" y="7101840"/>
          <a:ext cx="45720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" name="Equation" r:id="rId9" imgW="139700" imgH="203200" progId="Equation.DSMT4">
                  <p:embed/>
                </p:oleObj>
              </mc:Choice>
              <mc:Fallback>
                <p:oleObj name="Equation" r:id="rId9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25800" y="7101840"/>
                        <a:ext cx="457200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43835"/>
              </p:ext>
            </p:extLst>
          </p:nvPr>
        </p:nvGraphicFramePr>
        <p:xfrm>
          <a:off x="2768600" y="7940040"/>
          <a:ext cx="45720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" name="Equation" r:id="rId10" imgW="139700" imgH="203200" progId="Equation.DSMT4">
                  <p:embed/>
                </p:oleObj>
              </mc:Choice>
              <mc:Fallback>
                <p:oleObj name="Equation" r:id="rId10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8600" y="7940040"/>
                        <a:ext cx="457200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387600" y="6324600"/>
            <a:ext cx="2971800" cy="533400"/>
            <a:chOff x="2235200" y="6400800"/>
            <a:chExt cx="2971800" cy="5334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235200" y="6400800"/>
              <a:ext cx="2971800" cy="533400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/>
                  <a:ea typeface="Heiti SC Light" charset="0"/>
                  <a:cs typeface="Comic Sans MS"/>
                  <a:sym typeface="Gill Sans" charset="0"/>
                </a:rPr>
                <a:t>The threshold 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0199504"/>
                </p:ext>
              </p:extLst>
            </p:nvPr>
          </p:nvGraphicFramePr>
          <p:xfrm>
            <a:off x="4368800" y="6400800"/>
            <a:ext cx="4034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8" name="Equation" r:id="rId11" imgW="139700" imgH="203200" progId="Equation.DSMT4">
                    <p:embed/>
                  </p:oleObj>
                </mc:Choice>
                <mc:Fallback>
                  <p:oleObj name="Equation" r:id="rId11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68800" y="6400800"/>
                          <a:ext cx="403412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8178800" y="6248400"/>
            <a:ext cx="2971800" cy="533400"/>
            <a:chOff x="2235200" y="6400800"/>
            <a:chExt cx="2971800" cy="5334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235200" y="6400800"/>
              <a:ext cx="2971800" cy="533400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/>
                  <a:ea typeface="Heiti SC Light" charset="0"/>
                  <a:cs typeface="Comic Sans MS"/>
                  <a:sym typeface="Gill Sans" charset="0"/>
                </a:rPr>
                <a:t>The threshold 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0199504"/>
                </p:ext>
              </p:extLst>
            </p:nvPr>
          </p:nvGraphicFramePr>
          <p:xfrm>
            <a:off x="4368800" y="6400800"/>
            <a:ext cx="4034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9" name="Equation" r:id="rId12" imgW="139700" imgH="203200" progId="Equation.DSMT4">
                    <p:embed/>
                  </p:oleObj>
                </mc:Choice>
                <mc:Fallback>
                  <p:oleObj name="Equation" r:id="rId12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68800" y="6400800"/>
                          <a:ext cx="403412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1016000" y="2743200"/>
            <a:ext cx="553998" cy="35814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The network throughput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3400" y="2590800"/>
            <a:ext cx="553998" cy="35814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The cost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82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3275" y="3048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Conclusions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We</a:t>
            </a:r>
            <a:r>
              <a:rPr lang="en-US" sz="3200" dirty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investigate a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mobile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pub/sub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content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dissemination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problem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in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MSNs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that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exploits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information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about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nodes’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contact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and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social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characters.</a:t>
            </a:r>
          </a:p>
          <a:p>
            <a:r>
              <a:rPr lang="en-US" altLang="zh-CN" sz="3200" dirty="0" smtClean="0">
                <a:latin typeface="Comic Sans MS"/>
                <a:cs typeface="Comic Sans MS"/>
              </a:rPr>
              <a:t>A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novel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localized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virtual backbone building method is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proposed to balance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and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cost</a:t>
            </a:r>
            <a:r>
              <a:rPr lang="zh-CN" altLang="en-US" sz="3200" dirty="0" smtClean="0">
                <a:latin typeface="Comic Sans MS"/>
                <a:cs typeface="Comic Sans MS"/>
              </a:rPr>
              <a:t>.</a:t>
            </a:r>
            <a:endParaRPr lang="en-US" altLang="zh-CN" sz="3200" dirty="0" smtClean="0">
              <a:latin typeface="Comic Sans MS"/>
              <a:cs typeface="Comic Sans MS"/>
            </a:endParaRPr>
          </a:p>
          <a:p>
            <a:r>
              <a:rPr lang="en-US" altLang="zh-CN" sz="3200" dirty="0" smtClean="0">
                <a:latin typeface="Comic Sans MS"/>
                <a:cs typeface="Comic Sans MS"/>
              </a:rPr>
              <a:t>Limiting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relay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selection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into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virtual backbone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achieves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good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trade-off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between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performance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and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cost.</a:t>
            </a:r>
          </a:p>
        </p:txBody>
      </p:sp>
    </p:spTree>
    <p:extLst>
      <p:ext uri="{BB962C8B-B14F-4D97-AF65-F5344CB8AC3E}">
        <p14:creationId xmlns:p14="http://schemas.microsoft.com/office/powerpoint/2010/main" val="230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latin typeface="Comic Sans MS"/>
                <a:cs typeface="Comic Sans MS"/>
              </a:rPr>
              <a:t>Thank you and Question</a:t>
            </a:r>
            <a:endParaRPr lang="en-US" sz="6600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Ning Wang</a:t>
            </a:r>
          </a:p>
          <a:p>
            <a:r>
              <a:rPr lang="en-US" dirty="0" err="1">
                <a:latin typeface="Comic Sans MS"/>
                <a:cs typeface="Comic Sans MS"/>
              </a:rPr>
              <a:t>n</a:t>
            </a:r>
            <a:r>
              <a:rPr lang="en-US" dirty="0" err="1" smtClean="0">
                <a:latin typeface="Comic Sans MS"/>
                <a:cs typeface="Comic Sans MS"/>
              </a:rPr>
              <a:t>ing.wang@temple.edu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95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051300"/>
            <a:ext cx="11709400" cy="1638300"/>
          </a:xfrm>
          <a:prstGeom prst="rect">
            <a:avLst/>
          </a:prstGeom>
        </p:spPr>
      </p:pic>
      <p:pic>
        <p:nvPicPr>
          <p:cNvPr id="14" name="Picture 13" descr="Screen Shot 2014-08-04 at 12.36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3276600"/>
            <a:ext cx="9128369" cy="5562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Background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The widespread </a:t>
            </a:r>
            <a:r>
              <a:rPr lang="en-US" dirty="0" smtClean="0">
                <a:latin typeface="Comic Sans MS"/>
                <a:cs typeface="Comic Sans MS"/>
              </a:rPr>
              <a:t>usage </a:t>
            </a:r>
            <a:r>
              <a:rPr lang="en-US" dirty="0">
                <a:latin typeface="Comic Sans MS"/>
                <a:cs typeface="Comic Sans MS"/>
              </a:rPr>
              <a:t>of </a:t>
            </a:r>
            <a:r>
              <a:rPr lang="en-US" dirty="0" smtClean="0">
                <a:latin typeface="Comic Sans MS"/>
                <a:cs typeface="Comic Sans MS"/>
              </a:rPr>
              <a:t>smartphone</a:t>
            </a:r>
            <a:endParaRPr lang="en-US" dirty="0"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3275" y="5429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Mobile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Social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0" y="2057400"/>
            <a:ext cx="116586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Comic Sans MS"/>
                <a:ea typeface="宋体" pitchFamily="2" charset="-122"/>
                <a:cs typeface="Comic Sans MS"/>
              </a:rPr>
              <a:t>Concept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of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mobile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social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networks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(MSNs)</a:t>
            </a:r>
            <a:r>
              <a:rPr lang="en-US" altLang="zh-CN" sz="3200" dirty="0" smtClean="0">
                <a:latin typeface="Comic Sans MS"/>
                <a:ea typeface="宋体" pitchFamily="2" charset="-122"/>
                <a:cs typeface="Comic Sans MS"/>
              </a:rPr>
              <a:t>:</a:t>
            </a:r>
            <a:endParaRPr lang="en-US" sz="3200" dirty="0" smtClean="0">
              <a:latin typeface="Comic Sans MS"/>
              <a:ea typeface="宋体" pitchFamily="2" charset="-122"/>
              <a:cs typeface="Comic Sans MS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People </a:t>
            </a:r>
            <a:r>
              <a:rPr lang="en-US" sz="2800" dirty="0">
                <a:latin typeface="Comic Sans MS"/>
                <a:ea typeface="新細明體" charset="0"/>
                <a:cs typeface="Comic Sans MS"/>
              </a:rPr>
              <a:t>walk around with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smartphones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and </a:t>
            </a:r>
            <a:r>
              <a:rPr lang="en-US" sz="2800" dirty="0">
                <a:latin typeface="Comic Sans MS"/>
                <a:ea typeface="新細明體" charset="0"/>
                <a:cs typeface="Comic Sans MS"/>
              </a:rPr>
              <a:t>communicate with each other via Bluetooth or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Wi-Fi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when </a:t>
            </a:r>
            <a:r>
              <a:rPr lang="en-US" sz="2800" dirty="0">
                <a:latin typeface="Comic Sans MS"/>
                <a:ea typeface="新細明體" charset="0"/>
                <a:cs typeface="Comic Sans MS"/>
              </a:rPr>
              <a:t>they are in the transmission range of each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other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.</a:t>
            </a:r>
          </a:p>
          <a:p>
            <a:pPr lvl="1">
              <a:defRPr/>
            </a:pPr>
            <a:endParaRPr lang="en-US" sz="2800" dirty="0">
              <a:latin typeface="Comic Sans MS"/>
              <a:ea typeface="新細明體" charset="0"/>
              <a:cs typeface="Comic Sans MS"/>
            </a:endParaRPr>
          </a:p>
          <a:p>
            <a:pPr>
              <a:defRPr/>
            </a:pPr>
            <a:r>
              <a:rPr lang="en-US" sz="3600" dirty="0" smtClean="0">
                <a:latin typeface="Comic Sans MS"/>
                <a:ea typeface="宋体" pitchFamily="2" charset="-122"/>
                <a:cs typeface="Comic Sans MS"/>
              </a:rPr>
              <a:t>Characters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:</a:t>
            </a:r>
            <a:endParaRPr lang="en-US" sz="3600" dirty="0">
              <a:latin typeface="Comic Sans MS"/>
              <a:ea typeface="宋体" pitchFamily="2" charset="-122"/>
              <a:cs typeface="Comic Sans MS"/>
            </a:endParaRPr>
          </a:p>
          <a:p>
            <a:pPr marL="800100" lvl="1" indent="-342900" eaLnBrk="1" hangingPunct="1">
              <a:buFont typeface="Arial"/>
              <a:buChar char="•"/>
            </a:pP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No end</a:t>
            </a:r>
            <a:r>
              <a:rPr lang="en-US" altLang="zh-TW" sz="2800" dirty="0">
                <a:latin typeface="Comic Sans MS"/>
                <a:ea typeface="新細明體" charset="0"/>
                <a:cs typeface="Comic Sans MS"/>
              </a:rPr>
              <a:t>-to-end </a:t>
            </a: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connectivity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TW" sz="2800" dirty="0">
                <a:latin typeface="Comic Sans MS"/>
                <a:ea typeface="新細明體" charset="0"/>
                <a:cs typeface="Comic Sans MS"/>
              </a:rPr>
              <a:t>Using store-carry-forward </a:t>
            </a: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fashion</a:t>
            </a:r>
            <a:endParaRPr lang="en-US" altLang="zh-TW" sz="2800" dirty="0">
              <a:latin typeface="Comic Sans MS"/>
              <a:ea typeface="新細明體" charset="0"/>
              <a:cs typeface="Comic Sans MS"/>
            </a:endParaRPr>
          </a:p>
          <a:p>
            <a:pPr marL="800100" lvl="1" indent="-342900" eaLnBrk="1" hangingPunct="1">
              <a:buFont typeface="Arial"/>
              <a:buChar char="•"/>
            </a:pPr>
            <a:r>
              <a:rPr lang="en-US" altLang="zh-TW" sz="2800" dirty="0">
                <a:latin typeface="Comic Sans MS"/>
                <a:ea typeface="新細明體" charset="0"/>
                <a:cs typeface="Comic Sans MS"/>
              </a:rPr>
              <a:t>Exploiting </a:t>
            </a: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node’s mobility</a:t>
            </a:r>
            <a:endParaRPr lang="en-US" altLang="zh-TW" sz="2800" dirty="0">
              <a:latin typeface="Comic Sans MS"/>
              <a:ea typeface="新細明體" charset="0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843" t="-1" b="3467"/>
          <a:stretch/>
        </p:blipFill>
        <p:spPr>
          <a:xfrm>
            <a:off x="732564" y="6416130"/>
            <a:ext cx="3521935" cy="2194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930" t="5643" r="1" b="4389"/>
          <a:stretch/>
        </p:blipFill>
        <p:spPr>
          <a:xfrm>
            <a:off x="4844914" y="6473929"/>
            <a:ext cx="3460886" cy="2136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66" t="3253"/>
          <a:stretch/>
        </p:blipFill>
        <p:spPr>
          <a:xfrm>
            <a:off x="9098374" y="6413457"/>
            <a:ext cx="3500026" cy="21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051300"/>
            <a:ext cx="11709400" cy="16383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Content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dissemination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MSNs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/>
                <a:cs typeface="Comic Sans MS"/>
              </a:rPr>
              <a:t>Characters:</a:t>
            </a:r>
          </a:p>
          <a:p>
            <a:pPr lvl="1"/>
            <a:r>
              <a:rPr lang="en-US" altLang="zh-CN" sz="3200" dirty="0" smtClean="0">
                <a:latin typeface="Comic Sans MS"/>
                <a:cs typeface="Comic Sans MS"/>
              </a:rPr>
              <a:t>Personalized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content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dissemination</a:t>
            </a:r>
          </a:p>
          <a:p>
            <a:pPr lvl="1"/>
            <a:r>
              <a:rPr lang="en-US" altLang="zh-CN" sz="3200" dirty="0" smtClean="0">
                <a:latin typeface="Comic Sans MS"/>
                <a:cs typeface="Comic Sans MS"/>
              </a:rPr>
              <a:t>Increasing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content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size</a:t>
            </a:r>
          </a:p>
          <a:p>
            <a:endParaRPr lang="en-US" altLang="zh-CN" dirty="0" smtClean="0">
              <a:latin typeface="Comic Sans MS"/>
              <a:cs typeface="Comic Sans MS"/>
            </a:endParaRPr>
          </a:p>
          <a:p>
            <a:endParaRPr lang="en-US" sz="4400" dirty="0">
              <a:latin typeface="Comic Sans MS"/>
              <a:cs typeface="Comic Sans MS"/>
            </a:endParaRPr>
          </a:p>
          <a:p>
            <a:pPr marL="357188" indent="0">
              <a:buNone/>
            </a:pPr>
            <a:endParaRPr lang="en-US" sz="4400" dirty="0">
              <a:latin typeface="Comic Sans MS"/>
              <a:cs typeface="Comic Sans MS"/>
            </a:endParaRPr>
          </a:p>
          <a:p>
            <a:r>
              <a:rPr lang="en-US" altLang="zh-CN" sz="3200" dirty="0" smtClean="0">
                <a:latin typeface="Comic Sans MS"/>
                <a:cs typeface="Comic Sans MS"/>
              </a:rPr>
              <a:t>Publish/Subscribe (Pub/sub)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paradigm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is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excellent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method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for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this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type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of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content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dissemination</a:t>
            </a:r>
            <a:endParaRPr lang="en-US" sz="3200" dirty="0">
              <a:latin typeface="Comic Sans MS"/>
              <a:cs typeface="Comic Sans MS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4800600"/>
            <a:ext cx="4282068" cy="225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20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3275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Pub/Sub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paradigm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352800"/>
            <a:ext cx="4063402" cy="3302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446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Publisher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08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Broker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456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Subscriber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34" name="Picture 33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2438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Picture 36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92200" y="41148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0" name="Picture 39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5867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1" name="Picture 40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21800" y="2438400"/>
            <a:ext cx="1214843" cy="1197864"/>
          </a:xfrm>
          <a:prstGeom prst="rect">
            <a:avLst/>
          </a:prstGeom>
        </p:spPr>
      </p:pic>
      <p:pic>
        <p:nvPicPr>
          <p:cNvPr id="42" name="Picture 41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98000" y="5867400"/>
            <a:ext cx="1214843" cy="1197864"/>
          </a:xfrm>
          <a:prstGeom prst="rect">
            <a:avLst/>
          </a:prstGeom>
        </p:spPr>
      </p:pic>
      <p:pic>
        <p:nvPicPr>
          <p:cNvPr id="43" name="Picture 42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693400" y="4114800"/>
            <a:ext cx="1214843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3275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Pub/Sub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paradigm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352800"/>
            <a:ext cx="4063402" cy="3302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8255000" y="3429000"/>
            <a:ext cx="9906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8331200" y="5791200"/>
            <a:ext cx="838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>
            <a:off x="8712200" y="4938428"/>
            <a:ext cx="1676400" cy="907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2438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1" name="Picture 40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92200" y="41148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2" name="Picture 41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5867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3" name="Picture 42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21800" y="2438400"/>
            <a:ext cx="1214843" cy="1197864"/>
          </a:xfrm>
          <a:prstGeom prst="rect">
            <a:avLst/>
          </a:prstGeom>
        </p:spPr>
      </p:pic>
      <p:pic>
        <p:nvPicPr>
          <p:cNvPr id="44" name="Picture 43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98000" y="5867400"/>
            <a:ext cx="1214843" cy="1197864"/>
          </a:xfrm>
          <a:prstGeom prst="rect">
            <a:avLst/>
          </a:prstGeom>
        </p:spPr>
      </p:pic>
      <p:pic>
        <p:nvPicPr>
          <p:cNvPr id="45" name="Picture 44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693400" y="4114800"/>
            <a:ext cx="1214843" cy="119786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2446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Publisher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08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Broker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456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Subscriber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034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3275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Pub/Sub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paradigm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352800"/>
            <a:ext cx="4063402" cy="3302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>
            <a:off x="3835400" y="3429000"/>
            <a:ext cx="8382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2438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Picture 36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92200" y="41148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0" name="Picture 39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5867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1" name="Picture 40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21800" y="2438400"/>
            <a:ext cx="1214843" cy="1197864"/>
          </a:xfrm>
          <a:prstGeom prst="rect">
            <a:avLst/>
          </a:prstGeom>
        </p:spPr>
      </p:pic>
      <p:pic>
        <p:nvPicPr>
          <p:cNvPr id="42" name="Picture 41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98000" y="5867400"/>
            <a:ext cx="1214843" cy="1197864"/>
          </a:xfrm>
          <a:prstGeom prst="rect">
            <a:avLst/>
          </a:prstGeom>
        </p:spPr>
      </p:pic>
      <p:pic>
        <p:nvPicPr>
          <p:cNvPr id="43" name="Picture 42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693400" y="4114800"/>
            <a:ext cx="1214843" cy="119786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446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Publisher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308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Broker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45600" y="769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Subscriber</a:t>
            </a:r>
            <a:endParaRPr lang="en-US" sz="3200" dirty="0">
              <a:latin typeface="Comic Sans MS"/>
              <a:cs typeface="Comic Sans MS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2463800" y="4800600"/>
            <a:ext cx="21336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3835400" y="5943600"/>
            <a:ext cx="6858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3275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Pub/Sub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paradigm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352800"/>
            <a:ext cx="4063402" cy="3302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8178800" y="3657600"/>
            <a:ext cx="1143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8026400" y="6172200"/>
            <a:ext cx="12192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8636000" y="5105400"/>
            <a:ext cx="1447800" cy="616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2438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1" name="Picture 40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92200" y="41148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2" name="Picture 41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2540000" y="5867400"/>
            <a:ext cx="1214843" cy="119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3" name="Picture 42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21800" y="2438400"/>
            <a:ext cx="1214843" cy="1197864"/>
          </a:xfrm>
          <a:prstGeom prst="rect">
            <a:avLst/>
          </a:prstGeom>
        </p:spPr>
      </p:pic>
      <p:pic>
        <p:nvPicPr>
          <p:cNvPr id="44" name="Picture 43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9398000" y="5867400"/>
            <a:ext cx="1214843" cy="1197864"/>
          </a:xfrm>
          <a:prstGeom prst="rect">
            <a:avLst/>
          </a:prstGeom>
        </p:spPr>
      </p:pic>
      <p:pic>
        <p:nvPicPr>
          <p:cNvPr id="45" name="Picture 44" descr="9cpeX5do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 t="70359" r="36115" b="-484"/>
          <a:stretch/>
        </p:blipFill>
        <p:spPr>
          <a:xfrm>
            <a:off x="10693400" y="4114800"/>
            <a:ext cx="1214843" cy="119786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244600" y="7721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Publisher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0800" y="7721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Broker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45600" y="7721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Subscriber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Ning's slide.potx</Template>
  <TotalTime>9725</TotalTime>
  <Pages>0</Pages>
  <Words>3496</Words>
  <Characters>0</Characters>
  <Application>Microsoft Macintosh PowerPoint</Application>
  <PresentationFormat>Custom</PresentationFormat>
  <Lines>0</Lines>
  <Paragraphs>383</Paragraphs>
  <Slides>29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Photo - Horizontal</vt:lpstr>
      <vt:lpstr>Photo - Horizontal Reflection</vt:lpstr>
      <vt:lpstr>Photo - Vertical</vt:lpstr>
      <vt:lpstr>Photo - Vertical Reflection</vt:lpstr>
      <vt:lpstr>Title - Top</vt:lpstr>
      <vt:lpstr>Title &amp; Bullets</vt:lpstr>
      <vt:lpstr>Title - Center</vt:lpstr>
      <vt:lpstr>Master #4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Equation</vt:lpstr>
      <vt:lpstr>InterestSpread: An Efficient Method for Content Transmission in Mobile Social Networks  Ning Wang and Jie Wu Temple University </vt:lpstr>
      <vt:lpstr>Background</vt:lpstr>
      <vt:lpstr>Background</vt:lpstr>
      <vt:lpstr>PowerPoint Presentation</vt:lpstr>
      <vt:lpstr>Content dissemination in MSNs</vt:lpstr>
      <vt:lpstr>PowerPoint Presentation</vt:lpstr>
      <vt:lpstr>PowerPoint Presentation</vt:lpstr>
      <vt:lpstr>PowerPoint Presentation</vt:lpstr>
      <vt:lpstr>PowerPoint Presentation</vt:lpstr>
      <vt:lpstr>Network model</vt:lpstr>
      <vt:lpstr>Network model</vt:lpstr>
      <vt:lpstr>Network model</vt:lpstr>
      <vt:lpstr>PowerPoint Presentation</vt:lpstr>
      <vt:lpstr>PowerPoint Presentation</vt:lpstr>
      <vt:lpstr>Problem illustration</vt:lpstr>
      <vt:lpstr>PowerPoint Presentation</vt:lpstr>
      <vt:lpstr>PowerPoint Presentation</vt:lpstr>
      <vt:lpstr>Challenges and ideas</vt:lpstr>
      <vt:lpstr>Connected dominating set</vt:lpstr>
      <vt:lpstr>PowerPoint Presentation</vt:lpstr>
      <vt:lpstr>PowerPoint Presentation</vt:lpstr>
      <vt:lpstr>PowerPoint Presentation</vt:lpstr>
      <vt:lpstr>PowerPoint Presentation</vt:lpstr>
      <vt:lpstr> Simulation setting</vt:lpstr>
      <vt:lpstr> Algorithm comparion</vt:lpstr>
      <vt:lpstr>Real trace</vt:lpstr>
      <vt:lpstr>PowerPoint Presentation</vt:lpstr>
      <vt:lpstr>PowerPoint Presentation</vt:lpstr>
      <vt:lpstr>Thank you and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Ning</dc:creator>
  <cp:lastModifiedBy>Ning Wang</cp:lastModifiedBy>
  <cp:revision>257</cp:revision>
  <cp:lastPrinted>2014-01-20T21:24:56Z</cp:lastPrinted>
  <dcterms:modified xsi:type="dcterms:W3CDTF">2014-08-28T16:45:14Z</dcterms:modified>
</cp:coreProperties>
</file>