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1.xml" ContentType="application/vnd.openxmlformats-officedocument.presentationml.notesSlide+xml"/>
  <Override PartName="/ppt/embeddings/oleObject5.bin" ContentType="application/vnd.openxmlformats-officedocument.oleObject"/>
  <Override PartName="/ppt/notesSlides/notesSlide12.xml" ContentType="application/vnd.openxmlformats-officedocument.presentationml.notesSlide+xml"/>
  <Override PartName="/ppt/embeddings/oleObject6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7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3653" r:id="rId2"/>
    <p:sldMasterId id="2147483654" r:id="rId3"/>
    <p:sldMasterId id="2147483655" r:id="rId4"/>
    <p:sldMasterId id="2147483656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662" r:id="rId11"/>
    <p:sldMasterId id="2147483663" r:id="rId12"/>
    <p:sldMasterId id="2147483664" r:id="rId13"/>
  </p:sldMasterIdLst>
  <p:notesMasterIdLst>
    <p:notesMasterId r:id="rId43"/>
  </p:notesMasterIdLst>
  <p:sldIdLst>
    <p:sldId id="275" r:id="rId14"/>
    <p:sldId id="311" r:id="rId15"/>
    <p:sldId id="315" r:id="rId16"/>
    <p:sldId id="354" r:id="rId17"/>
    <p:sldId id="349" r:id="rId18"/>
    <p:sldId id="339" r:id="rId19"/>
    <p:sldId id="321" r:id="rId20"/>
    <p:sldId id="292" r:id="rId21"/>
    <p:sldId id="344" r:id="rId22"/>
    <p:sldId id="350" r:id="rId23"/>
    <p:sldId id="286" r:id="rId24"/>
    <p:sldId id="327" r:id="rId25"/>
    <p:sldId id="287" r:id="rId26"/>
    <p:sldId id="300" r:id="rId27"/>
    <p:sldId id="352" r:id="rId28"/>
    <p:sldId id="348" r:id="rId29"/>
    <p:sldId id="341" r:id="rId30"/>
    <p:sldId id="345" r:id="rId31"/>
    <p:sldId id="338" r:id="rId32"/>
    <p:sldId id="346" r:id="rId33"/>
    <p:sldId id="285" r:id="rId34"/>
    <p:sldId id="353" r:id="rId35"/>
    <p:sldId id="343" r:id="rId36"/>
    <p:sldId id="340" r:id="rId37"/>
    <p:sldId id="302" r:id="rId38"/>
    <p:sldId id="342" r:id="rId39"/>
    <p:sldId id="306" r:id="rId40"/>
    <p:sldId id="351" r:id="rId41"/>
    <p:sldId id="303" r:id="rId42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5pPr>
    <a:lvl6pPr marL="22860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6pPr>
    <a:lvl7pPr marL="27432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7pPr>
    <a:lvl8pPr marL="32004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8pPr>
    <a:lvl9pPr marL="36576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1712"/>
    <a:srgbClr val="A81B12"/>
    <a:srgbClr val="FF1C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89" autoAdjust="0"/>
    <p:restoredTop sz="81633" autoAdjust="0"/>
  </p:normalViewPr>
  <p:slideViewPr>
    <p:cSldViewPr>
      <p:cViewPr>
        <p:scale>
          <a:sx n="60" d="100"/>
          <a:sy n="60" d="100"/>
        </p:scale>
        <p:origin x="-96" y="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slide" Target="slides/slide22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37" Type="http://schemas.openxmlformats.org/officeDocument/2006/relationships/slide" Target="slides/slide24.xml"/><Relationship Id="rId38" Type="http://schemas.openxmlformats.org/officeDocument/2006/relationships/slide" Target="slides/slide25.xml"/><Relationship Id="rId39" Type="http://schemas.openxmlformats.org/officeDocument/2006/relationships/slide" Target="slides/slide26.xml"/><Relationship Id="rId40" Type="http://schemas.openxmlformats.org/officeDocument/2006/relationships/slide" Target="slides/slide27.xml"/><Relationship Id="rId41" Type="http://schemas.openxmlformats.org/officeDocument/2006/relationships/slide" Target="slides/slide28.xml"/><Relationship Id="rId42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F76D85FA-A52A-964E-BE67-379217F5AE93}" type="datetimeFigureOut">
              <a:rPr lang="en-US"/>
              <a:pPr/>
              <a:t>12/15/14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7459345E-9773-9949-ACA0-16A26C1BBE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209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Good</a:t>
            </a:r>
            <a:r>
              <a:rPr lang="zh-CN" altLang="en-US" dirty="0" smtClean="0"/>
              <a:t> </a:t>
            </a:r>
            <a:r>
              <a:rPr lang="en-US" altLang="zh-CN" dirty="0" smtClean="0"/>
              <a:t>morning</a:t>
            </a:r>
            <a:r>
              <a:rPr lang="zh-CN" altLang="en-US" dirty="0" smtClean="0"/>
              <a:t>, </a:t>
            </a:r>
            <a:r>
              <a:rPr lang="en-US" altLang="zh-CN" dirty="0" smtClean="0"/>
              <a:t>every</a:t>
            </a:r>
            <a:r>
              <a:rPr lang="zh-CN" altLang="en-US" dirty="0" smtClean="0"/>
              <a:t> </a:t>
            </a:r>
            <a:r>
              <a:rPr lang="en-US" altLang="zh-CN" dirty="0" smtClean="0"/>
              <a:t>one.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Thank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attention.</a:t>
            </a:r>
            <a:r>
              <a:rPr lang="zh-CN" altLang="en-US" dirty="0" smtClean="0"/>
              <a:t> </a:t>
            </a:r>
            <a:r>
              <a:rPr lang="en-US" altLang="zh-CN" dirty="0" smtClean="0"/>
              <a:t>Today</a:t>
            </a:r>
            <a:r>
              <a:rPr lang="zh-CN" altLang="en-US" dirty="0" smtClean="0"/>
              <a:t>, </a:t>
            </a:r>
            <a:r>
              <a:rPr lang="en-US" altLang="zh-CN" dirty="0" smtClean="0"/>
              <a:t>I</a:t>
            </a:r>
            <a:r>
              <a:rPr lang="zh-CN" altLang="en-US" dirty="0" smtClean="0"/>
              <a:t> </a:t>
            </a:r>
            <a:r>
              <a:rPr lang="en-US" altLang="zh-CN" dirty="0" smtClean="0"/>
              <a:t>will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present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my</a:t>
            </a:r>
            <a:r>
              <a:rPr lang="zh-CN" altLang="en-US" dirty="0" smtClean="0"/>
              <a:t> </a:t>
            </a:r>
            <a:r>
              <a:rPr lang="en-US" altLang="zh-CN" dirty="0" smtClean="0"/>
              <a:t>paper,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Interestspread</a:t>
            </a:r>
            <a:r>
              <a:rPr lang="zh-CN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>an</a:t>
            </a:r>
            <a:r>
              <a:rPr lang="zh-CN" altLang="en-US" dirty="0" smtClean="0"/>
              <a:t> </a:t>
            </a:r>
            <a:r>
              <a:rPr lang="en-US" altLang="zh-CN" dirty="0" smtClean="0"/>
              <a:t>efficient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method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transmission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mobile</a:t>
            </a:r>
            <a:r>
              <a:rPr lang="zh-CN" altLang="en-US" dirty="0" smtClean="0"/>
              <a:t> </a:t>
            </a:r>
            <a:r>
              <a:rPr lang="en-US" altLang="zh-CN" dirty="0" smtClean="0"/>
              <a:t>social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92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backbone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should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able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reach</a:t>
            </a:r>
            <a:r>
              <a:rPr lang="zh-CN" altLang="en-US" dirty="0" smtClean="0"/>
              <a:t> </a:t>
            </a:r>
            <a:r>
              <a:rPr lang="en-US" altLang="zh-CN" dirty="0" smtClean="0"/>
              <a:t>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networks.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Connected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dominating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set</a:t>
            </a:r>
            <a:r>
              <a:rPr lang="zh-CN" altLang="en-US" dirty="0" smtClean="0"/>
              <a:t> 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/>
              <a:t>called</a:t>
            </a:r>
            <a:r>
              <a:rPr lang="zh-CN" altLang="en-US" dirty="0" smtClean="0"/>
              <a:t> </a:t>
            </a:r>
            <a:r>
              <a:rPr lang="en-US" altLang="zh-CN" dirty="0" smtClean="0"/>
              <a:t>CDS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graph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theory</a:t>
            </a:r>
            <a:r>
              <a:rPr lang="zh-CN" altLang="en-US" dirty="0" smtClean="0"/>
              <a:t> </a:t>
            </a:r>
            <a:r>
              <a:rPr lang="en-US" altLang="zh-CN" dirty="0" smtClean="0"/>
              <a:t>has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property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reach</a:t>
            </a:r>
            <a:r>
              <a:rPr lang="zh-CN" altLang="en-US" dirty="0" smtClean="0"/>
              <a:t> </a:t>
            </a:r>
            <a:r>
              <a:rPr lang="en-US" altLang="zh-CN" dirty="0" smtClean="0"/>
              <a:t>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</a:t>
            </a:r>
            <a:r>
              <a:rPr lang="zh-CN" altLang="en-US" dirty="0" smtClean="0"/>
              <a:t>,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thus,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connected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dominating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set</a:t>
            </a: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virtual</a:t>
            </a:r>
            <a:r>
              <a:rPr lang="zh-CN" altLang="en-US" dirty="0" smtClean="0"/>
              <a:t> </a:t>
            </a:r>
            <a:r>
              <a:rPr lang="en-US" altLang="zh-CN" dirty="0" smtClean="0"/>
              <a:t>backbone.</a:t>
            </a:r>
            <a:r>
              <a:rPr lang="zh-CN" altLang="en-US" dirty="0" smtClean="0"/>
              <a:t> </a:t>
            </a:r>
            <a:r>
              <a:rPr lang="en-US" altLang="zh-CN" dirty="0" smtClean="0"/>
              <a:t>An</a:t>
            </a:r>
            <a:r>
              <a:rPr lang="zh-CN" altLang="en-US" dirty="0" smtClean="0"/>
              <a:t> </a:t>
            </a:r>
            <a:r>
              <a:rPr lang="en-US" altLang="zh-CN" dirty="0" smtClean="0"/>
              <a:t>example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connected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dominating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set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shown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figure.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blue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rectangle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connected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dominating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set.</a:t>
            </a: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see,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any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either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belongs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CDS</a:t>
            </a:r>
            <a:r>
              <a:rPr lang="zh-CN" altLang="en-US" dirty="0" smtClean="0"/>
              <a:t> 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adjacent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CDS.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33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Let’s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introduce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the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pub/sub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implementation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in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mobile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social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networks.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There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are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three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kinds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of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nodes,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publisher,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broker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,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and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subscriber.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Publisher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are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nodes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who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generate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the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message.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Subscriber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are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nodes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who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are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interested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in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receiving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the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messages.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The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brokers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the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relay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nodes.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Publisher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do not need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to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calculate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the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routing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path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to specific receivers, called subscribers. Instead, send messages to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brokers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, without knowledge of where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subscribers are. Similarly, subscribers express interest in one or more topics, and only receive messages that are of interest, without knowledge of what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publishers there are.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08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build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CDS?</a:t>
            </a:r>
            <a:r>
              <a:rPr lang="zh-CN" altLang="en-US" dirty="0" smtClean="0"/>
              <a:t> </a:t>
            </a:r>
            <a:r>
              <a:rPr lang="en-US" dirty="0" smtClean="0"/>
              <a:t>Here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introduce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marking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principle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find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CDS</a:t>
            </a:r>
            <a:r>
              <a:rPr lang="zh-CN" altLang="en-US" dirty="0" smtClean="0"/>
              <a:t> </a:t>
            </a:r>
            <a:r>
              <a:rPr lang="en-US" altLang="zh-CN" dirty="0" smtClean="0"/>
              <a:t>locally.</a:t>
            </a:r>
            <a:r>
              <a:rPr lang="zh-CN" altLang="en-US" dirty="0" smtClean="0"/>
              <a:t> </a:t>
            </a:r>
            <a:r>
              <a:rPr lang="en-US" altLang="zh-CN" dirty="0" smtClean="0"/>
              <a:t>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unmarked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initially,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through</a:t>
            </a:r>
            <a:r>
              <a:rPr lang="zh-CN" altLang="en-US" dirty="0" smtClean="0"/>
              <a:t> </a:t>
            </a:r>
            <a:r>
              <a:rPr lang="en-US" altLang="zh-CN" dirty="0" smtClean="0"/>
              <a:t>neighbor</a:t>
            </a:r>
            <a:r>
              <a:rPr lang="zh-CN" altLang="en-US" dirty="0" smtClean="0"/>
              <a:t> </a:t>
            </a:r>
            <a:r>
              <a:rPr lang="en-US" altLang="zh-CN" dirty="0" smtClean="0"/>
              <a:t>exchange</a:t>
            </a:r>
            <a:r>
              <a:rPr lang="zh-CN" altLang="en-US" dirty="0" smtClean="0"/>
              <a:t> </a:t>
            </a:r>
            <a:r>
              <a:rPr lang="en-US" altLang="zh-CN" dirty="0" smtClean="0"/>
              <a:t>about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neighbor</a:t>
            </a:r>
            <a:r>
              <a:rPr lang="zh-CN" altLang="en-US" dirty="0" smtClean="0"/>
              <a:t> </a:t>
            </a:r>
            <a:r>
              <a:rPr lang="en-US" altLang="zh-CN" dirty="0" smtClean="0"/>
              <a:t>set,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</a:t>
            </a:r>
            <a:r>
              <a:rPr lang="en-US" sz="2800" dirty="0" smtClean="0">
                <a:latin typeface="Comic Sans MS"/>
                <a:ea typeface="微软雅黑" charset="0"/>
                <a:cs typeface="Comic Sans MS"/>
              </a:rPr>
              <a:t> which exists two unconnected neighbors are marked. and the marked nodes form a connected dominating set.  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Also,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we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will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mark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all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the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interested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nodes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and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popular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nodes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in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the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end.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As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you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can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see,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the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neighbors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od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node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d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is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node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a,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b,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c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,which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are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not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connected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with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each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other.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So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node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d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is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marked.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The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neighbors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of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node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c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is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node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d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and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b,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and node</a:t>
            </a:r>
            <a:r>
              <a:rPr lang="en-US" altLang="zh-CN" sz="2800" baseline="0" dirty="0" smtClean="0">
                <a:latin typeface="Comic Sans MS"/>
                <a:ea typeface="微软雅黑" charset="0"/>
                <a:cs typeface="Comic Sans MS"/>
              </a:rPr>
              <a:t> d is connected with node b, so node c is not marked.</a:t>
            </a:r>
            <a:endParaRPr lang="en-US" sz="2800" dirty="0" smtClean="0">
              <a:latin typeface="Comic Sans MS"/>
              <a:ea typeface="微软雅黑" charset="0"/>
              <a:cs typeface="Comic Sans M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7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Through</a:t>
            </a:r>
            <a:r>
              <a:rPr lang="zh-CN" altLang="en-US" dirty="0" smtClean="0"/>
              <a:t> </a:t>
            </a:r>
            <a:r>
              <a:rPr lang="en-US" altLang="zh-CN" dirty="0" smtClean="0"/>
              <a:t>marking</a:t>
            </a:r>
            <a:r>
              <a:rPr lang="zh-CN" altLang="en-US" dirty="0" smtClean="0"/>
              <a:t>,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size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CDS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get</a:t>
            </a:r>
            <a:r>
              <a:rPr lang="zh-CN" altLang="en-US" dirty="0" smtClean="0"/>
              <a:t> </a:t>
            </a:r>
            <a:r>
              <a:rPr lang="en-US" altLang="zh-CN" dirty="0" smtClean="0"/>
              <a:t>might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large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general.</a:t>
            </a:r>
            <a:r>
              <a:rPr lang="zh-CN" altLang="en-US" dirty="0" smtClean="0"/>
              <a:t> </a:t>
            </a:r>
            <a:r>
              <a:rPr lang="en-US" altLang="zh-CN" dirty="0" smtClean="0"/>
              <a:t>So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want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further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reduce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size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CDS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pruning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principle.</a:t>
            </a:r>
            <a:r>
              <a:rPr lang="zh-CN" altLang="en-US" dirty="0" smtClean="0"/>
              <a:t> </a:t>
            </a:r>
            <a:r>
              <a:rPr lang="zh-CN" altLang="zh-CN" dirty="0" smtClean="0"/>
              <a:t> </a:t>
            </a:r>
            <a:r>
              <a:rPr lang="en-US" altLang="zh-CN" dirty="0" smtClean="0"/>
              <a:t>If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want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prune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CDS,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have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decide</a:t>
            </a:r>
            <a:r>
              <a:rPr lang="zh-CN" altLang="en-US" dirty="0" smtClean="0"/>
              <a:t> </a:t>
            </a:r>
            <a:r>
              <a:rPr lang="en-US" altLang="zh-CN" dirty="0" smtClean="0"/>
              <a:t>which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should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deleted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comparison.</a:t>
            </a:r>
            <a:r>
              <a:rPr lang="zh-CN" altLang="en-US" dirty="0" smtClean="0"/>
              <a:t> </a:t>
            </a:r>
            <a:r>
              <a:rPr lang="en-US" altLang="zh-CN" dirty="0" smtClean="0"/>
              <a:t>So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assign</a:t>
            </a:r>
            <a:r>
              <a:rPr lang="zh-CN" altLang="en-US" dirty="0" smtClean="0"/>
              <a:t> </a:t>
            </a:r>
            <a:r>
              <a:rPr lang="en-US" altLang="zh-CN" dirty="0" smtClean="0"/>
              <a:t>different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priority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nodes.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method,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have</a:t>
            </a:r>
            <a:r>
              <a:rPr lang="zh-CN" altLang="en-US" dirty="0" smtClean="0"/>
              <a:t> </a:t>
            </a:r>
            <a:r>
              <a:rPr lang="en-US" altLang="zh-CN" dirty="0" smtClean="0"/>
              <a:t>two</a:t>
            </a:r>
            <a:r>
              <a:rPr lang="zh-CN" altLang="en-US" dirty="0" smtClean="0"/>
              <a:t> </a:t>
            </a:r>
            <a:r>
              <a:rPr lang="en-US" altLang="zh-CN" dirty="0" smtClean="0"/>
              <a:t>rules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first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have</a:t>
            </a:r>
            <a:r>
              <a:rPr lang="zh-CN" altLang="en-US" dirty="0" smtClean="0"/>
              <a:t> </a:t>
            </a:r>
            <a:r>
              <a:rPr lang="en-US" altLang="zh-CN" dirty="0" smtClean="0"/>
              <a:t>higher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priority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than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higher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expected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bandwidth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contribution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has</a:t>
            </a:r>
            <a:r>
              <a:rPr lang="zh-CN" altLang="en-US" dirty="0" smtClean="0"/>
              <a:t> </a:t>
            </a:r>
            <a:r>
              <a:rPr lang="en-US" altLang="zh-CN" dirty="0" smtClean="0"/>
              <a:t>higher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priority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those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lower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expected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bandwidth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contribution.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200" dirty="0" smtClean="0">
                <a:latin typeface="Chalkboard SE Regular"/>
                <a:ea typeface="微软雅黑" charset="0"/>
                <a:cs typeface="Chalkboard SE Regular"/>
              </a:rPr>
              <a:t>Then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,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we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use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Rule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k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to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prune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the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uninterested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nodes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in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the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CDS.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 </a:t>
            </a:r>
            <a:r>
              <a:rPr lang="zh-CN" altLang="zh-CN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The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idea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of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Rule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k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is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sz="1200" dirty="0" smtClean="0">
                <a:latin typeface="Comic Sans MS"/>
                <a:ea typeface="微软雅黑" charset="0"/>
                <a:cs typeface="Comic Sans MS"/>
              </a:rPr>
              <a:t>If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all the neighbors  of a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node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are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covered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by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a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connected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set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of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nodes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with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higher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priorities,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then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this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node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can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be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pruned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.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By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using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rule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K,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we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can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get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a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CDS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with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only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3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hops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local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information.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On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the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other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hand,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we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never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prune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the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interested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nodes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and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popular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nodes.</a:t>
            </a:r>
            <a:endParaRPr lang="en-US" sz="1200" dirty="0" smtClean="0">
              <a:latin typeface="Chalkboard SE Regular"/>
              <a:ea typeface="微软雅黑" charset="0"/>
              <a:cs typeface="Chalkboard SE Regular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68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Through</a:t>
            </a:r>
            <a:r>
              <a:rPr lang="zh-CN" altLang="en-US" dirty="0" smtClean="0"/>
              <a:t> </a:t>
            </a:r>
            <a:r>
              <a:rPr lang="en-US" altLang="zh-CN" dirty="0" smtClean="0"/>
              <a:t>marking</a:t>
            </a:r>
            <a:r>
              <a:rPr lang="zh-CN" altLang="en-US" dirty="0" smtClean="0"/>
              <a:t>,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size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CDS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get</a:t>
            </a:r>
            <a:r>
              <a:rPr lang="zh-CN" altLang="en-US" dirty="0" smtClean="0"/>
              <a:t> </a:t>
            </a:r>
            <a:r>
              <a:rPr lang="en-US" altLang="zh-CN" dirty="0" smtClean="0"/>
              <a:t>might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large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general.</a:t>
            </a:r>
            <a:r>
              <a:rPr lang="zh-CN" altLang="en-US" dirty="0" smtClean="0"/>
              <a:t> </a:t>
            </a:r>
            <a:r>
              <a:rPr lang="en-US" altLang="zh-CN" dirty="0" smtClean="0"/>
              <a:t>So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want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further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reduce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size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CDS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pruning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principle.</a:t>
            </a:r>
            <a:r>
              <a:rPr lang="zh-CN" altLang="en-US" dirty="0" smtClean="0"/>
              <a:t> </a:t>
            </a:r>
            <a:r>
              <a:rPr lang="zh-CN" altLang="zh-CN" dirty="0" smtClean="0"/>
              <a:t> </a:t>
            </a:r>
            <a:r>
              <a:rPr lang="en-US" altLang="zh-CN" dirty="0" smtClean="0"/>
              <a:t>If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want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prune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CDS,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have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decide</a:t>
            </a:r>
            <a:r>
              <a:rPr lang="zh-CN" altLang="en-US" dirty="0" smtClean="0"/>
              <a:t> </a:t>
            </a:r>
            <a:r>
              <a:rPr lang="en-US" altLang="zh-CN" dirty="0" smtClean="0"/>
              <a:t>which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should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deleted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comparison.</a:t>
            </a:r>
            <a:r>
              <a:rPr lang="zh-CN" altLang="en-US" dirty="0" smtClean="0"/>
              <a:t> </a:t>
            </a:r>
            <a:r>
              <a:rPr lang="en-US" altLang="zh-CN" dirty="0" smtClean="0"/>
              <a:t>So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assign</a:t>
            </a:r>
            <a:r>
              <a:rPr lang="zh-CN" altLang="en-US" dirty="0" smtClean="0"/>
              <a:t> </a:t>
            </a:r>
            <a:r>
              <a:rPr lang="en-US" altLang="zh-CN" dirty="0" smtClean="0"/>
              <a:t>different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priority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nodes.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method,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have</a:t>
            </a:r>
            <a:r>
              <a:rPr lang="zh-CN" altLang="en-US" dirty="0" smtClean="0"/>
              <a:t> </a:t>
            </a:r>
            <a:r>
              <a:rPr lang="en-US" altLang="zh-CN" dirty="0" smtClean="0"/>
              <a:t>two</a:t>
            </a:r>
            <a:r>
              <a:rPr lang="zh-CN" altLang="en-US" dirty="0" smtClean="0"/>
              <a:t> </a:t>
            </a:r>
            <a:r>
              <a:rPr lang="en-US" altLang="zh-CN" dirty="0" smtClean="0"/>
              <a:t>rules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first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have</a:t>
            </a:r>
            <a:r>
              <a:rPr lang="zh-CN" altLang="en-US" dirty="0" smtClean="0"/>
              <a:t> </a:t>
            </a:r>
            <a:r>
              <a:rPr lang="en-US" altLang="zh-CN" dirty="0" smtClean="0"/>
              <a:t>higher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priority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than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higher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expected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bandwidth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contribution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has</a:t>
            </a:r>
            <a:r>
              <a:rPr lang="zh-CN" altLang="en-US" dirty="0" smtClean="0"/>
              <a:t> </a:t>
            </a:r>
            <a:r>
              <a:rPr lang="en-US" altLang="zh-CN" dirty="0" smtClean="0"/>
              <a:t>higher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priority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those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lower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expected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bandwidth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contribution.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200" dirty="0" smtClean="0">
                <a:latin typeface="Chalkboard SE Regular"/>
                <a:ea typeface="微软雅黑" charset="0"/>
                <a:cs typeface="Chalkboard SE Regular"/>
              </a:rPr>
              <a:t>Then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,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we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use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Rule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k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to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prune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the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uninterested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nodes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in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the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CDS.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 </a:t>
            </a:r>
            <a:r>
              <a:rPr lang="zh-CN" altLang="zh-CN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The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idea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of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Rule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k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is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sz="1200" dirty="0" smtClean="0">
                <a:latin typeface="Comic Sans MS"/>
                <a:ea typeface="微软雅黑" charset="0"/>
                <a:cs typeface="Comic Sans MS"/>
              </a:rPr>
              <a:t>If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all the neighbors  of a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node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are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covered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by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a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connected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set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of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nodes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with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higher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priorities,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then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this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node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can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be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pruned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.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By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using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rule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K,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we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can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get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a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CDS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with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only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3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hops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local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information.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On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the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other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hand,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we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never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prune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the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interested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nodes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and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popular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nodes.</a:t>
            </a:r>
            <a:endParaRPr lang="en-US" sz="1200" dirty="0" smtClean="0">
              <a:latin typeface="Chalkboard SE Regular"/>
              <a:ea typeface="微软雅黑" charset="0"/>
              <a:cs typeface="Chalkboard SE Regular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68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Through</a:t>
            </a:r>
            <a:r>
              <a:rPr lang="zh-CN" altLang="en-US" dirty="0" smtClean="0"/>
              <a:t> </a:t>
            </a:r>
            <a:r>
              <a:rPr lang="en-US" altLang="zh-CN" dirty="0" smtClean="0"/>
              <a:t>marking</a:t>
            </a:r>
            <a:r>
              <a:rPr lang="zh-CN" altLang="en-US" dirty="0" smtClean="0"/>
              <a:t>,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size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CDS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get</a:t>
            </a:r>
            <a:r>
              <a:rPr lang="zh-CN" altLang="en-US" dirty="0" smtClean="0"/>
              <a:t> </a:t>
            </a:r>
            <a:r>
              <a:rPr lang="en-US" altLang="zh-CN" dirty="0" smtClean="0"/>
              <a:t>might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large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general.</a:t>
            </a:r>
            <a:r>
              <a:rPr lang="zh-CN" altLang="en-US" dirty="0" smtClean="0"/>
              <a:t> </a:t>
            </a:r>
            <a:r>
              <a:rPr lang="en-US" altLang="zh-CN" dirty="0" smtClean="0"/>
              <a:t>So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want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further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reduce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size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CDS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pruning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principle.</a:t>
            </a:r>
            <a:r>
              <a:rPr lang="zh-CN" altLang="en-US" dirty="0" smtClean="0"/>
              <a:t> </a:t>
            </a:r>
            <a:r>
              <a:rPr lang="zh-CN" altLang="zh-CN" dirty="0" smtClean="0"/>
              <a:t> </a:t>
            </a:r>
            <a:r>
              <a:rPr lang="en-US" altLang="zh-CN" dirty="0" smtClean="0"/>
              <a:t>If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want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prune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CDS,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have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decide</a:t>
            </a:r>
            <a:r>
              <a:rPr lang="zh-CN" altLang="en-US" dirty="0" smtClean="0"/>
              <a:t> </a:t>
            </a:r>
            <a:r>
              <a:rPr lang="en-US" altLang="zh-CN" dirty="0" smtClean="0"/>
              <a:t>which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should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deleted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comparison.</a:t>
            </a:r>
            <a:r>
              <a:rPr lang="zh-CN" altLang="en-US" dirty="0" smtClean="0"/>
              <a:t> </a:t>
            </a:r>
            <a:r>
              <a:rPr lang="en-US" altLang="zh-CN" dirty="0" smtClean="0"/>
              <a:t>So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assign</a:t>
            </a:r>
            <a:r>
              <a:rPr lang="zh-CN" altLang="en-US" dirty="0" smtClean="0"/>
              <a:t> </a:t>
            </a:r>
            <a:r>
              <a:rPr lang="en-US" altLang="zh-CN" dirty="0" smtClean="0"/>
              <a:t>different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priority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nodes.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method,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have</a:t>
            </a:r>
            <a:r>
              <a:rPr lang="zh-CN" altLang="en-US" dirty="0" smtClean="0"/>
              <a:t> </a:t>
            </a:r>
            <a:r>
              <a:rPr lang="en-US" altLang="zh-CN" dirty="0" smtClean="0"/>
              <a:t>two</a:t>
            </a:r>
            <a:r>
              <a:rPr lang="zh-CN" altLang="en-US" dirty="0" smtClean="0"/>
              <a:t> </a:t>
            </a:r>
            <a:r>
              <a:rPr lang="en-US" altLang="zh-CN" dirty="0" smtClean="0"/>
              <a:t>rules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first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have</a:t>
            </a:r>
            <a:r>
              <a:rPr lang="zh-CN" altLang="en-US" dirty="0" smtClean="0"/>
              <a:t> </a:t>
            </a:r>
            <a:r>
              <a:rPr lang="en-US" altLang="zh-CN" dirty="0" smtClean="0"/>
              <a:t>higher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priority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than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higher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expected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bandwidth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contribution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has</a:t>
            </a:r>
            <a:r>
              <a:rPr lang="zh-CN" altLang="en-US" dirty="0" smtClean="0"/>
              <a:t> </a:t>
            </a:r>
            <a:r>
              <a:rPr lang="en-US" altLang="zh-CN" dirty="0" smtClean="0"/>
              <a:t>higher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priority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those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lower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expected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bandwidth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contribution.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200" dirty="0" smtClean="0">
                <a:latin typeface="Chalkboard SE Regular"/>
                <a:ea typeface="微软雅黑" charset="0"/>
                <a:cs typeface="Chalkboard SE Regular"/>
              </a:rPr>
              <a:t>Then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,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we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use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Rule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k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to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prune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the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uninterested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nodes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in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the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CDS.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 </a:t>
            </a:r>
            <a:r>
              <a:rPr lang="zh-CN" altLang="zh-CN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The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idea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of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Rule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k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is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sz="1200" dirty="0" smtClean="0">
                <a:latin typeface="Comic Sans MS"/>
                <a:ea typeface="微软雅黑" charset="0"/>
                <a:cs typeface="Comic Sans MS"/>
              </a:rPr>
              <a:t>If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all the neighbors  of a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node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are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covered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by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a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connected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set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of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nodes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with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higher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priorities,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then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this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node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can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be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pruned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.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By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using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rule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K,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we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can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get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a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CDS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with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only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3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hops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local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information.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On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the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other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hand,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we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never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prune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the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interested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nodes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and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popular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nodes.</a:t>
            </a:r>
            <a:endParaRPr lang="en-US" sz="1200" dirty="0" smtClean="0">
              <a:latin typeface="Chalkboard SE Regular"/>
              <a:ea typeface="微软雅黑" charset="0"/>
              <a:cs typeface="Chalkboard SE Regular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68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Through</a:t>
            </a:r>
            <a:r>
              <a:rPr lang="zh-CN" altLang="en-US" dirty="0" smtClean="0"/>
              <a:t> </a:t>
            </a:r>
            <a:r>
              <a:rPr lang="en-US" altLang="zh-CN" dirty="0" smtClean="0"/>
              <a:t>marking</a:t>
            </a:r>
            <a:r>
              <a:rPr lang="zh-CN" altLang="en-US" dirty="0" smtClean="0"/>
              <a:t>,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size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CDS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get</a:t>
            </a:r>
            <a:r>
              <a:rPr lang="zh-CN" altLang="en-US" dirty="0" smtClean="0"/>
              <a:t> </a:t>
            </a:r>
            <a:r>
              <a:rPr lang="en-US" altLang="zh-CN" dirty="0" smtClean="0"/>
              <a:t>might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large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general.</a:t>
            </a:r>
            <a:r>
              <a:rPr lang="zh-CN" altLang="en-US" dirty="0" smtClean="0"/>
              <a:t> </a:t>
            </a:r>
            <a:r>
              <a:rPr lang="en-US" altLang="zh-CN" dirty="0" smtClean="0"/>
              <a:t>So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want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further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reduce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size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CDS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pruning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principle.</a:t>
            </a:r>
            <a:r>
              <a:rPr lang="zh-CN" altLang="en-US" dirty="0" smtClean="0"/>
              <a:t> </a:t>
            </a:r>
            <a:r>
              <a:rPr lang="zh-CN" altLang="zh-CN" dirty="0" smtClean="0"/>
              <a:t> </a:t>
            </a:r>
            <a:r>
              <a:rPr lang="en-US" altLang="zh-CN" dirty="0" smtClean="0"/>
              <a:t>If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want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prune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CDS,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have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decide</a:t>
            </a:r>
            <a:r>
              <a:rPr lang="zh-CN" altLang="en-US" dirty="0" smtClean="0"/>
              <a:t> </a:t>
            </a:r>
            <a:r>
              <a:rPr lang="en-US" altLang="zh-CN" dirty="0" smtClean="0"/>
              <a:t>which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should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deleted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comparison.</a:t>
            </a:r>
            <a:r>
              <a:rPr lang="zh-CN" altLang="en-US" dirty="0" smtClean="0"/>
              <a:t> </a:t>
            </a:r>
            <a:r>
              <a:rPr lang="en-US" altLang="zh-CN" dirty="0" smtClean="0"/>
              <a:t>So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assign</a:t>
            </a:r>
            <a:r>
              <a:rPr lang="zh-CN" altLang="en-US" dirty="0" smtClean="0"/>
              <a:t> </a:t>
            </a:r>
            <a:r>
              <a:rPr lang="en-US" altLang="zh-CN" dirty="0" smtClean="0"/>
              <a:t>different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priority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nodes.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method,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have</a:t>
            </a:r>
            <a:r>
              <a:rPr lang="zh-CN" altLang="en-US" dirty="0" smtClean="0"/>
              <a:t> </a:t>
            </a:r>
            <a:r>
              <a:rPr lang="en-US" altLang="zh-CN" dirty="0" smtClean="0"/>
              <a:t>two</a:t>
            </a:r>
            <a:r>
              <a:rPr lang="zh-CN" altLang="en-US" dirty="0" smtClean="0"/>
              <a:t> </a:t>
            </a:r>
            <a:r>
              <a:rPr lang="en-US" altLang="zh-CN" dirty="0" smtClean="0"/>
              <a:t>rules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first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have</a:t>
            </a:r>
            <a:r>
              <a:rPr lang="zh-CN" altLang="en-US" dirty="0" smtClean="0"/>
              <a:t> </a:t>
            </a:r>
            <a:r>
              <a:rPr lang="en-US" altLang="zh-CN" dirty="0" smtClean="0"/>
              <a:t>higher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priority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than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higher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expected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bandwidth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contribution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has</a:t>
            </a:r>
            <a:r>
              <a:rPr lang="zh-CN" altLang="en-US" dirty="0" smtClean="0"/>
              <a:t> </a:t>
            </a:r>
            <a:r>
              <a:rPr lang="en-US" altLang="zh-CN" dirty="0" smtClean="0"/>
              <a:t>higher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priority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those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lower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expected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bandwidth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contribution.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200" dirty="0" smtClean="0">
                <a:latin typeface="Chalkboard SE Regular"/>
                <a:ea typeface="微软雅黑" charset="0"/>
                <a:cs typeface="Chalkboard SE Regular"/>
              </a:rPr>
              <a:t>Then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,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we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use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Rule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k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to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prune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the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uninterested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nodes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in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the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CDS.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 </a:t>
            </a:r>
            <a:r>
              <a:rPr lang="zh-CN" altLang="zh-CN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The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idea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of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Rule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k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altLang="zh-CN" sz="1200" dirty="0" smtClean="0">
                <a:latin typeface="Chalkboard SE Regular"/>
                <a:ea typeface="微软雅黑" charset="0"/>
                <a:cs typeface="Chalkboard SE Regular"/>
              </a:rPr>
              <a:t>is</a:t>
            </a:r>
            <a:r>
              <a:rPr lang="zh-CN" altLang="en-US" sz="1200" dirty="0" smtClean="0">
                <a:latin typeface="Chalkboard SE Regular"/>
                <a:ea typeface="微软雅黑" charset="0"/>
                <a:cs typeface="Chalkboard SE Regular"/>
              </a:rPr>
              <a:t> </a:t>
            </a:r>
            <a:r>
              <a:rPr lang="en-US" sz="1200" dirty="0" smtClean="0">
                <a:latin typeface="Comic Sans MS"/>
                <a:ea typeface="微软雅黑" charset="0"/>
                <a:cs typeface="Comic Sans MS"/>
              </a:rPr>
              <a:t>If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all the neighbors  of a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node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are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covered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by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a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connected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set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of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nodes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with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higher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priorities,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then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this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node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can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be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pruned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.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By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using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rule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K,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we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can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get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a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CDS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with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only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3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hops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local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information.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On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the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other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hand,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we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never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prune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the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interested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nodes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and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popular</a:t>
            </a:r>
            <a:r>
              <a:rPr lang="zh-CN" altLang="en-US" sz="1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1200" dirty="0" smtClean="0">
                <a:latin typeface="Comic Sans MS"/>
                <a:ea typeface="微软雅黑" charset="0"/>
                <a:cs typeface="Comic Sans MS"/>
              </a:rPr>
              <a:t>nodes.</a:t>
            </a:r>
            <a:endParaRPr lang="en-US" sz="1200" dirty="0" smtClean="0">
              <a:latin typeface="Chalkboard SE Regular"/>
              <a:ea typeface="微软雅黑" charset="0"/>
              <a:cs typeface="Chalkboard SE Regular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68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</a:t>
            </a:r>
            <a:r>
              <a:rPr lang="zh-CN" altLang="en-US" dirty="0" smtClean="0"/>
              <a:t> </a:t>
            </a:r>
            <a:r>
              <a:rPr lang="en-US" altLang="zh-CN" dirty="0" smtClean="0"/>
              <a:t>example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using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rule</a:t>
            </a:r>
            <a:r>
              <a:rPr lang="zh-CN" altLang="en-US" dirty="0" smtClean="0"/>
              <a:t> </a:t>
            </a:r>
            <a:r>
              <a:rPr lang="en-US" altLang="zh-CN" dirty="0" smtClean="0"/>
              <a:t>k.</a:t>
            </a:r>
            <a:r>
              <a:rPr lang="zh-CN" altLang="en-US" dirty="0" smtClean="0"/>
              <a:t>  </a:t>
            </a:r>
            <a:r>
              <a:rPr lang="en-US" altLang="zh-CN" dirty="0" smtClean="0"/>
              <a:t>Node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d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not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popular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its</a:t>
            </a:r>
            <a:r>
              <a:rPr lang="zh-CN" altLang="en-US" dirty="0" smtClean="0"/>
              <a:t> </a:t>
            </a:r>
            <a:r>
              <a:rPr lang="en-US" altLang="zh-CN" dirty="0" smtClean="0"/>
              <a:t>neighbor</a:t>
            </a:r>
            <a:r>
              <a:rPr lang="zh-CN" altLang="en-US" dirty="0" smtClean="0"/>
              <a:t> </a:t>
            </a:r>
            <a:r>
              <a:rPr lang="en-US" altLang="zh-CN" dirty="0" smtClean="0"/>
              <a:t>set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, </a:t>
            </a:r>
            <a:r>
              <a:rPr lang="en-US" altLang="zh-CN" dirty="0" smtClean="0"/>
              <a:t>b,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c,</a:t>
            </a:r>
            <a:r>
              <a:rPr lang="zh-CN" altLang="en-US" dirty="0" smtClean="0"/>
              <a:t> </a:t>
            </a:r>
            <a:r>
              <a:rPr lang="en-US" altLang="zh-CN" dirty="0" smtClean="0"/>
              <a:t>which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covered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set,</a:t>
            </a:r>
            <a:r>
              <a:rPr lang="zh-CN" altLang="en-US" dirty="0" smtClean="0"/>
              <a:t> </a:t>
            </a:r>
            <a:r>
              <a:rPr lang="en-US" altLang="zh-CN" dirty="0" smtClean="0"/>
              <a:t>{a</a:t>
            </a:r>
            <a:r>
              <a:rPr lang="zh-CN" altLang="en-US" dirty="0" smtClean="0"/>
              <a:t>, </a:t>
            </a:r>
            <a:r>
              <a:rPr lang="en-US" altLang="zh-CN" dirty="0" smtClean="0"/>
              <a:t>e</a:t>
            </a:r>
            <a:r>
              <a:rPr lang="zh-CN" altLang="en-US" dirty="0" smtClean="0"/>
              <a:t>, </a:t>
            </a:r>
            <a:r>
              <a:rPr lang="en-US" altLang="zh-CN" dirty="0" smtClean="0"/>
              <a:t>b}.</a:t>
            </a:r>
            <a:r>
              <a:rPr lang="zh-CN" altLang="en-US" dirty="0" smtClean="0"/>
              <a:t> </a:t>
            </a:r>
            <a:r>
              <a:rPr lang="en-US" altLang="zh-CN" dirty="0" smtClean="0"/>
              <a:t>So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d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pruned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connected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dominating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set</a:t>
            </a:r>
            <a:r>
              <a:rPr lang="zh-CN" altLang="en-US" dirty="0" smtClean="0"/>
              <a:t> </a:t>
            </a:r>
            <a:r>
              <a:rPr lang="en-US" altLang="zh-CN" dirty="0" smtClean="0"/>
              <a:t>built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marking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principle.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simple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example</a:t>
            </a:r>
            <a:r>
              <a:rPr lang="zh-CN" altLang="en-US" dirty="0" smtClean="0"/>
              <a:t>, </a:t>
            </a:r>
            <a:r>
              <a:rPr lang="en-US" altLang="zh-CN" dirty="0" smtClean="0"/>
              <a:t>rule</a:t>
            </a:r>
            <a:r>
              <a:rPr lang="zh-CN" altLang="en-US" dirty="0" smtClean="0"/>
              <a:t> </a:t>
            </a:r>
            <a:r>
              <a:rPr lang="en-US" altLang="zh-CN" dirty="0" smtClean="0"/>
              <a:t>k</a:t>
            </a:r>
            <a:r>
              <a:rPr lang="zh-CN" altLang="en-US" dirty="0" smtClean="0"/>
              <a:t> </a:t>
            </a:r>
            <a:r>
              <a:rPr lang="en-US" altLang="zh-CN" dirty="0" smtClean="0"/>
              <a:t>reduce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half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44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</a:t>
            </a:r>
            <a:r>
              <a:rPr lang="zh-CN" altLang="en-US" dirty="0" smtClean="0"/>
              <a:t> </a:t>
            </a:r>
            <a:r>
              <a:rPr lang="en-US" altLang="zh-CN" dirty="0" smtClean="0"/>
              <a:t>example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using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rule</a:t>
            </a:r>
            <a:r>
              <a:rPr lang="zh-CN" altLang="en-US" dirty="0" smtClean="0"/>
              <a:t> </a:t>
            </a:r>
            <a:r>
              <a:rPr lang="en-US" altLang="zh-CN" dirty="0" smtClean="0"/>
              <a:t>k.</a:t>
            </a:r>
            <a:r>
              <a:rPr lang="zh-CN" altLang="en-US" dirty="0" smtClean="0"/>
              <a:t>  </a:t>
            </a:r>
            <a:r>
              <a:rPr lang="en-US" altLang="zh-CN" dirty="0" smtClean="0"/>
              <a:t>Node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d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not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popular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its</a:t>
            </a:r>
            <a:r>
              <a:rPr lang="zh-CN" altLang="en-US" dirty="0" smtClean="0"/>
              <a:t> </a:t>
            </a:r>
            <a:r>
              <a:rPr lang="en-US" altLang="zh-CN" dirty="0" smtClean="0"/>
              <a:t>neighbor</a:t>
            </a:r>
            <a:r>
              <a:rPr lang="zh-CN" altLang="en-US" dirty="0" smtClean="0"/>
              <a:t> </a:t>
            </a:r>
            <a:r>
              <a:rPr lang="en-US" altLang="zh-CN" dirty="0" smtClean="0"/>
              <a:t>set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, </a:t>
            </a:r>
            <a:r>
              <a:rPr lang="en-US" altLang="zh-CN" dirty="0" smtClean="0"/>
              <a:t>b,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c,</a:t>
            </a:r>
            <a:r>
              <a:rPr lang="zh-CN" altLang="en-US" dirty="0" smtClean="0"/>
              <a:t> </a:t>
            </a:r>
            <a:r>
              <a:rPr lang="en-US" altLang="zh-CN" dirty="0" smtClean="0"/>
              <a:t>which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covered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set,</a:t>
            </a:r>
            <a:r>
              <a:rPr lang="zh-CN" altLang="en-US" dirty="0" smtClean="0"/>
              <a:t> </a:t>
            </a:r>
            <a:r>
              <a:rPr lang="en-US" altLang="zh-CN" dirty="0" smtClean="0"/>
              <a:t>{a</a:t>
            </a:r>
            <a:r>
              <a:rPr lang="zh-CN" altLang="en-US" dirty="0" smtClean="0"/>
              <a:t>, </a:t>
            </a:r>
            <a:r>
              <a:rPr lang="en-US" altLang="zh-CN" dirty="0" smtClean="0"/>
              <a:t>e</a:t>
            </a:r>
            <a:r>
              <a:rPr lang="zh-CN" altLang="en-US" dirty="0" smtClean="0"/>
              <a:t>, </a:t>
            </a:r>
            <a:r>
              <a:rPr lang="en-US" altLang="zh-CN" dirty="0" smtClean="0"/>
              <a:t>b}.</a:t>
            </a:r>
            <a:r>
              <a:rPr lang="zh-CN" altLang="en-US" dirty="0" smtClean="0"/>
              <a:t> </a:t>
            </a:r>
            <a:r>
              <a:rPr lang="en-US" altLang="zh-CN" dirty="0" smtClean="0"/>
              <a:t>So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d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pruned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connected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dominating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set</a:t>
            </a:r>
            <a:r>
              <a:rPr lang="zh-CN" altLang="en-US" dirty="0" smtClean="0"/>
              <a:t> </a:t>
            </a:r>
            <a:r>
              <a:rPr lang="en-US" altLang="zh-CN" dirty="0" smtClean="0"/>
              <a:t>built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marking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principle.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simple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example</a:t>
            </a:r>
            <a:r>
              <a:rPr lang="zh-CN" altLang="en-US" dirty="0" smtClean="0"/>
              <a:t>, </a:t>
            </a:r>
            <a:r>
              <a:rPr lang="en-US" altLang="zh-CN" dirty="0" smtClean="0"/>
              <a:t>rule</a:t>
            </a:r>
            <a:r>
              <a:rPr lang="zh-CN" altLang="en-US" dirty="0" smtClean="0"/>
              <a:t> </a:t>
            </a:r>
            <a:r>
              <a:rPr lang="en-US" altLang="zh-CN" dirty="0" smtClean="0"/>
              <a:t>k</a:t>
            </a:r>
            <a:r>
              <a:rPr lang="zh-CN" altLang="en-US" dirty="0" smtClean="0"/>
              <a:t> </a:t>
            </a:r>
            <a:r>
              <a:rPr lang="en-US" altLang="zh-CN" dirty="0" smtClean="0"/>
              <a:t>reduce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half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44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experiment,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Infocom2006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trace,</a:t>
            </a:r>
            <a:r>
              <a:rPr lang="zh-CN" altLang="en-US" dirty="0" smtClean="0"/>
              <a:t> </a:t>
            </a:r>
            <a:r>
              <a:rPr lang="en-US" altLang="zh-CN" dirty="0" smtClean="0"/>
              <a:t>which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widely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MSNs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do</a:t>
            </a:r>
            <a:r>
              <a:rPr lang="zh-CN" altLang="en-US" dirty="0" smtClean="0"/>
              <a:t> </a:t>
            </a:r>
            <a:r>
              <a:rPr lang="en-US" altLang="zh-CN" dirty="0" smtClean="0"/>
              <a:t>simulation.</a:t>
            </a:r>
            <a:r>
              <a:rPr lang="zh-CN" altLang="en-US" dirty="0" smtClean="0"/>
              <a:t> </a:t>
            </a:r>
            <a:r>
              <a:rPr lang="en-US" altLang="zh-CN" dirty="0" smtClean="0"/>
              <a:t>Also,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generate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synthetic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dataset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ourselves.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Infocom2006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trace,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participants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carry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homogenous</a:t>
            </a:r>
            <a:r>
              <a:rPr lang="zh-CN" altLang="en-US" dirty="0" smtClean="0"/>
              <a:t> </a:t>
            </a:r>
            <a:r>
              <a:rPr lang="en-US" altLang="zh-CN" dirty="0" smtClean="0"/>
              <a:t>devices</a:t>
            </a:r>
            <a:r>
              <a:rPr lang="zh-CN" altLang="en-US" dirty="0" smtClean="0"/>
              <a:t> </a:t>
            </a:r>
            <a:r>
              <a:rPr lang="en-US" altLang="zh-CN" dirty="0" smtClean="0"/>
              <a:t>called</a:t>
            </a:r>
            <a:r>
              <a:rPr lang="zh-CN" altLang="en-US" dirty="0" smtClean="0"/>
              <a:t> </a:t>
            </a:r>
            <a:r>
              <a:rPr lang="en-US" altLang="zh-CN" b="1" dirty="0" err="1" smtClean="0"/>
              <a:t>imote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asked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fill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questionnaire.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information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get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questionnaire.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synthetic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dataset,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just</a:t>
            </a:r>
            <a:r>
              <a:rPr lang="zh-CN" altLang="en-US" dirty="0" smtClean="0"/>
              <a:t> </a:t>
            </a:r>
            <a:r>
              <a:rPr lang="en-US" altLang="zh-CN" dirty="0" smtClean="0"/>
              <a:t>randomly</a:t>
            </a:r>
            <a:r>
              <a:rPr lang="zh-CN" altLang="en-US" dirty="0" smtClean="0"/>
              <a:t> </a:t>
            </a:r>
            <a:r>
              <a:rPr lang="en-US" altLang="zh-CN" dirty="0" smtClean="0"/>
              <a:t>generate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contact,</a:t>
            </a:r>
            <a:r>
              <a:rPr lang="zh-CN" altLang="en-US" dirty="0" smtClean="0"/>
              <a:t> </a:t>
            </a:r>
            <a:r>
              <a:rPr lang="en-US" altLang="zh-CN" dirty="0" smtClean="0"/>
              <a:t>bandwidth</a:t>
            </a:r>
            <a:r>
              <a:rPr lang="zh-CN" altLang="en-US" dirty="0" smtClean="0"/>
              <a:t> </a:t>
            </a:r>
            <a:r>
              <a:rPr lang="en-US" altLang="zh-CN" dirty="0" smtClean="0"/>
              <a:t>,and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11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OK.</a:t>
            </a:r>
            <a:r>
              <a:rPr lang="zh-CN" altLang="en-US" dirty="0" smtClean="0"/>
              <a:t> </a:t>
            </a:r>
            <a:r>
              <a:rPr lang="en-US" altLang="zh-CN" dirty="0" smtClean="0"/>
              <a:t>Now</a:t>
            </a:r>
            <a:r>
              <a:rPr lang="zh-CN" altLang="en-US" dirty="0" smtClean="0"/>
              <a:t>，</a:t>
            </a:r>
            <a:r>
              <a:rPr lang="en-US" altLang="zh-CN" dirty="0" smtClean="0"/>
              <a:t>let</a:t>
            </a:r>
            <a:r>
              <a:rPr lang="fr-FR" altLang="zh-CN" dirty="0" smtClean="0"/>
              <a:t>’</a:t>
            </a:r>
            <a:r>
              <a:rPr lang="en-US" altLang="zh-CN" dirty="0" smtClean="0"/>
              <a:t>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introduce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concept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mobile</a:t>
            </a:r>
            <a:r>
              <a:rPr lang="zh-CN" altLang="en-US" dirty="0" smtClean="0"/>
              <a:t> </a:t>
            </a:r>
            <a:r>
              <a:rPr lang="en-US" altLang="zh-CN" dirty="0" smtClean="0"/>
              <a:t>social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network.</a:t>
            </a:r>
            <a:r>
              <a:rPr lang="zh-CN" altLang="en-US" dirty="0" smtClean="0"/>
              <a:t> </a:t>
            </a:r>
            <a:r>
              <a:rPr lang="en-US" altLang="zh-CN" dirty="0" smtClean="0"/>
              <a:t>Currently</a:t>
            </a:r>
            <a:r>
              <a:rPr lang="en-US" altLang="zh-CN" b="1" dirty="0" smtClean="0"/>
              <a:t>,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the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widespread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use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and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availability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of</a:t>
            </a:r>
            <a:r>
              <a:rPr lang="zh-CN" altLang="en-US" b="1" dirty="0" smtClean="0"/>
              <a:t> </a:t>
            </a:r>
            <a:r>
              <a:rPr lang="en-US" altLang="zh-CN" b="1" dirty="0" err="1" smtClean="0"/>
              <a:t>wifi</a:t>
            </a:r>
            <a:r>
              <a:rPr lang="zh-CN" altLang="en-US" b="1" dirty="0" smtClean="0"/>
              <a:t>  </a:t>
            </a:r>
            <a:r>
              <a:rPr lang="en-US" altLang="zh-CN" b="1" dirty="0" smtClean="0"/>
              <a:t>and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smartphone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create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a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huge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number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of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contact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opportunities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among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humans.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That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means</a:t>
            </a:r>
            <a:r>
              <a:rPr lang="zh-CN" altLang="en-US" b="1" dirty="0" smtClean="0"/>
              <a:t> </a:t>
            </a:r>
            <a:r>
              <a:rPr lang="en-US" altLang="zh-CN" sz="2800" b="1" dirty="0" smtClean="0">
                <a:latin typeface="Comic Sans MS"/>
                <a:ea typeface="新細明體" charset="0"/>
                <a:cs typeface="Comic Sans MS"/>
              </a:rPr>
              <a:t>p</a:t>
            </a:r>
            <a:r>
              <a:rPr lang="en-US" sz="2800" b="1" dirty="0" smtClean="0">
                <a:latin typeface="Comic Sans MS"/>
                <a:ea typeface="新細明體" charset="0"/>
                <a:cs typeface="Comic Sans MS"/>
              </a:rPr>
              <a:t>eople</a:t>
            </a:r>
            <a:r>
              <a:rPr lang="zh-CN" altLang="en-US" sz="2800" b="1" dirty="0" smtClean="0">
                <a:latin typeface="Comic Sans MS"/>
                <a:ea typeface="新細明體" charset="0"/>
                <a:cs typeface="Comic Sans MS"/>
              </a:rPr>
              <a:t> </a:t>
            </a:r>
            <a:r>
              <a:rPr lang="en-US" altLang="zh-CN" sz="2800" b="1" dirty="0" smtClean="0">
                <a:latin typeface="Comic Sans MS"/>
                <a:ea typeface="新細明體" charset="0"/>
                <a:cs typeface="Comic Sans MS"/>
              </a:rPr>
              <a:t>can</a:t>
            </a:r>
            <a:r>
              <a:rPr lang="en-US" sz="2800" b="1" dirty="0" smtClean="0">
                <a:latin typeface="Comic Sans MS"/>
                <a:ea typeface="新細明體" charset="0"/>
                <a:cs typeface="Comic Sans MS"/>
              </a:rPr>
              <a:t> walk around with smartphones</a:t>
            </a:r>
            <a:r>
              <a:rPr lang="zh-CN" altLang="en-US" sz="2800" b="1" dirty="0" smtClean="0">
                <a:latin typeface="Comic Sans MS"/>
                <a:ea typeface="新細明體" charset="0"/>
                <a:cs typeface="Comic Sans MS"/>
              </a:rPr>
              <a:t> </a:t>
            </a:r>
            <a:r>
              <a:rPr lang="en-US" sz="2800" b="1" dirty="0" smtClean="0">
                <a:latin typeface="Comic Sans MS"/>
                <a:ea typeface="新細明體" charset="0"/>
                <a:cs typeface="Comic Sans MS"/>
              </a:rPr>
              <a:t>and communicate </a:t>
            </a:r>
            <a:r>
              <a:rPr lang="en-US" sz="2800" dirty="0" smtClean="0">
                <a:latin typeface="Comic Sans MS"/>
                <a:ea typeface="新細明體" charset="0"/>
                <a:cs typeface="Comic Sans MS"/>
              </a:rPr>
              <a:t>with each other via Bluetooth or Wi-Fi</a:t>
            </a:r>
            <a:r>
              <a:rPr lang="zh-CN" altLang="en-US" sz="2800" dirty="0" smtClean="0">
                <a:latin typeface="Comic Sans MS"/>
                <a:ea typeface="新細明體" charset="0"/>
                <a:cs typeface="Comic Sans MS"/>
              </a:rPr>
              <a:t> </a:t>
            </a:r>
            <a:r>
              <a:rPr lang="en-US" sz="2800" dirty="0" smtClean="0">
                <a:latin typeface="Comic Sans MS"/>
                <a:ea typeface="新細明體" charset="0"/>
                <a:cs typeface="Comic Sans MS"/>
              </a:rPr>
              <a:t>when they are in the transmission range of each other</a:t>
            </a:r>
            <a:r>
              <a:rPr lang="en-US" altLang="zh-CN" sz="2800" dirty="0" smtClean="0">
                <a:latin typeface="Comic Sans MS"/>
                <a:ea typeface="新細明體" charset="0"/>
                <a:cs typeface="Comic Sans MS"/>
              </a:rPr>
              <a:t>.</a:t>
            </a:r>
            <a:r>
              <a:rPr lang="zh-CN" altLang="en-US" sz="2800" dirty="0" smtClean="0">
                <a:latin typeface="Comic Sans MS"/>
                <a:ea typeface="新細明體" charset="0"/>
                <a:cs typeface="Comic Sans MS"/>
              </a:rPr>
              <a:t>  </a:t>
            </a:r>
            <a:r>
              <a:rPr lang="en-US" altLang="zh-CN" sz="2800" dirty="0" smtClean="0">
                <a:latin typeface="Comic Sans MS"/>
                <a:ea typeface="新細明體" charset="0"/>
                <a:cs typeface="Comic Sans MS"/>
              </a:rPr>
              <a:t>Let</a:t>
            </a:r>
            <a:r>
              <a:rPr lang="zh-CN" altLang="en-US" sz="2800" dirty="0" smtClean="0">
                <a:latin typeface="Comic Sans MS"/>
                <a:ea typeface="新細明體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新細明體" charset="0"/>
                <a:cs typeface="Comic Sans MS"/>
              </a:rPr>
              <a:t>me</a:t>
            </a:r>
            <a:r>
              <a:rPr lang="zh-CN" altLang="en-US" sz="2800" dirty="0" smtClean="0">
                <a:latin typeface="Comic Sans MS"/>
                <a:ea typeface="新細明體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新細明體" charset="0"/>
                <a:cs typeface="Comic Sans MS"/>
              </a:rPr>
              <a:t>explain</a:t>
            </a:r>
            <a:r>
              <a:rPr lang="zh-CN" altLang="en-US" sz="2800" dirty="0" smtClean="0">
                <a:latin typeface="Comic Sans MS"/>
                <a:ea typeface="新細明體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新細明體" charset="0"/>
                <a:cs typeface="Comic Sans MS"/>
              </a:rPr>
              <a:t>it</a:t>
            </a:r>
            <a:r>
              <a:rPr lang="zh-CN" altLang="en-US" sz="2800" dirty="0" smtClean="0">
                <a:latin typeface="Comic Sans MS"/>
                <a:ea typeface="新細明體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新細明體" charset="0"/>
                <a:cs typeface="Comic Sans MS"/>
              </a:rPr>
              <a:t>by</a:t>
            </a:r>
            <a:r>
              <a:rPr lang="zh-CN" altLang="en-US" sz="2800" dirty="0" smtClean="0">
                <a:latin typeface="Comic Sans MS"/>
                <a:ea typeface="新細明體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新細明體" charset="0"/>
                <a:cs typeface="Comic Sans MS"/>
              </a:rPr>
              <a:t>using</a:t>
            </a:r>
            <a:r>
              <a:rPr lang="zh-CN" altLang="en-US" sz="2800" dirty="0" smtClean="0">
                <a:latin typeface="Comic Sans MS"/>
                <a:ea typeface="新細明體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新細明體" charset="0"/>
                <a:cs typeface="Comic Sans MS"/>
              </a:rPr>
              <a:t>the</a:t>
            </a:r>
            <a:r>
              <a:rPr lang="zh-CN" altLang="en-US" sz="2800" dirty="0" smtClean="0">
                <a:latin typeface="Comic Sans MS"/>
                <a:ea typeface="新細明體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新細明體" charset="0"/>
                <a:cs typeface="Comic Sans MS"/>
              </a:rPr>
              <a:t>example</a:t>
            </a:r>
            <a:r>
              <a:rPr lang="zh-CN" altLang="en-US" sz="2800" dirty="0" smtClean="0">
                <a:latin typeface="Comic Sans MS"/>
                <a:ea typeface="新細明體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新細明體" charset="0"/>
                <a:cs typeface="Comic Sans MS"/>
              </a:rPr>
              <a:t>in</a:t>
            </a:r>
            <a:r>
              <a:rPr lang="zh-CN" altLang="en-US" sz="2800" dirty="0" smtClean="0">
                <a:latin typeface="Comic Sans MS"/>
                <a:ea typeface="新細明體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新細明體" charset="0"/>
                <a:cs typeface="Comic Sans MS"/>
              </a:rPr>
              <a:t>this</a:t>
            </a:r>
            <a:r>
              <a:rPr lang="zh-CN" altLang="en-US" sz="2800" dirty="0" smtClean="0">
                <a:latin typeface="Comic Sans MS"/>
                <a:ea typeface="新細明體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新細明體" charset="0"/>
                <a:cs typeface="Comic Sans MS"/>
              </a:rPr>
              <a:t>slide.</a:t>
            </a:r>
            <a:r>
              <a:rPr lang="zh-CN" altLang="en-US" sz="2800" dirty="0" smtClean="0">
                <a:latin typeface="Comic Sans MS"/>
                <a:ea typeface="新細明體" charset="0"/>
                <a:cs typeface="Comic Sans MS"/>
              </a:rPr>
              <a:t> </a:t>
            </a:r>
            <a:r>
              <a:rPr lang="en-US" altLang="zh-CN" dirty="0" smtClean="0"/>
              <a:t>If we</a:t>
            </a:r>
            <a:r>
              <a:rPr lang="en-US" altLang="zh-CN" baseline="0" dirty="0" smtClean="0"/>
              <a:t> regard a person as a dark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point in this figure,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dotted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circle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transmission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range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smartphone,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 once two nodes come into each other’s transmission range, they can contact with each other.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picture,</a:t>
            </a:r>
            <a:r>
              <a:rPr lang="zh-CN" altLang="en-US" baseline="0" dirty="0" smtClean="0"/>
              <a:t>  </a:t>
            </a:r>
            <a:r>
              <a:rPr lang="en-US" altLang="zh-CN" baseline="0" dirty="0" smtClean="0"/>
              <a:t>no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nodes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contact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other.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middle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picture,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contact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time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3.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contact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message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gradually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forwarded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210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experiment,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Infocom2006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trace,</a:t>
            </a:r>
            <a:r>
              <a:rPr lang="zh-CN" altLang="en-US" dirty="0" smtClean="0"/>
              <a:t> </a:t>
            </a:r>
            <a:r>
              <a:rPr lang="en-US" altLang="zh-CN" dirty="0" smtClean="0"/>
              <a:t>which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widely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MSNs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do</a:t>
            </a:r>
            <a:r>
              <a:rPr lang="zh-CN" altLang="en-US" dirty="0" smtClean="0"/>
              <a:t> </a:t>
            </a:r>
            <a:r>
              <a:rPr lang="en-US" altLang="zh-CN" dirty="0" smtClean="0"/>
              <a:t>simulation.</a:t>
            </a:r>
            <a:r>
              <a:rPr lang="zh-CN" altLang="en-US" dirty="0" smtClean="0"/>
              <a:t> </a:t>
            </a:r>
            <a:r>
              <a:rPr lang="en-US" altLang="zh-CN" dirty="0" smtClean="0"/>
              <a:t>Also,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generate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synthetic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dataset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ourselves.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Infocom2006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trace,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participants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carry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homogenous</a:t>
            </a:r>
            <a:r>
              <a:rPr lang="zh-CN" altLang="en-US" dirty="0" smtClean="0"/>
              <a:t> </a:t>
            </a:r>
            <a:r>
              <a:rPr lang="en-US" altLang="zh-CN" dirty="0" smtClean="0"/>
              <a:t>devices</a:t>
            </a:r>
            <a:r>
              <a:rPr lang="zh-CN" altLang="en-US" dirty="0" smtClean="0"/>
              <a:t> </a:t>
            </a:r>
            <a:r>
              <a:rPr lang="en-US" altLang="zh-CN" dirty="0" smtClean="0"/>
              <a:t>called</a:t>
            </a:r>
            <a:r>
              <a:rPr lang="zh-CN" altLang="en-US" dirty="0" smtClean="0"/>
              <a:t> </a:t>
            </a:r>
            <a:r>
              <a:rPr lang="en-US" altLang="zh-CN" b="1" dirty="0" err="1" smtClean="0"/>
              <a:t>imote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asked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fill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questionnaire.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information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get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questionnaire.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synthetic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dataset,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just</a:t>
            </a:r>
            <a:r>
              <a:rPr lang="zh-CN" altLang="en-US" dirty="0" smtClean="0"/>
              <a:t> </a:t>
            </a:r>
            <a:r>
              <a:rPr lang="en-US" altLang="zh-CN" dirty="0" smtClean="0"/>
              <a:t>randomly</a:t>
            </a:r>
            <a:r>
              <a:rPr lang="zh-CN" altLang="en-US" dirty="0" smtClean="0"/>
              <a:t> </a:t>
            </a:r>
            <a:r>
              <a:rPr lang="en-US" altLang="zh-CN" dirty="0" smtClean="0"/>
              <a:t>generate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contact,</a:t>
            </a:r>
            <a:r>
              <a:rPr lang="zh-CN" altLang="en-US" dirty="0" smtClean="0"/>
              <a:t> </a:t>
            </a:r>
            <a:r>
              <a:rPr lang="en-US" altLang="zh-CN" dirty="0" smtClean="0"/>
              <a:t>bandwidth</a:t>
            </a:r>
            <a:r>
              <a:rPr lang="zh-CN" altLang="en-US" dirty="0" smtClean="0"/>
              <a:t> </a:t>
            </a:r>
            <a:r>
              <a:rPr lang="en-US" altLang="zh-CN" dirty="0" smtClean="0"/>
              <a:t>,and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118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get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similar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result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synthetic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data.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results</a:t>
            </a:r>
            <a:r>
              <a:rPr lang="zh-CN" altLang="en-US" dirty="0" smtClean="0"/>
              <a:t> </a:t>
            </a:r>
            <a:r>
              <a:rPr lang="en-US" altLang="zh-CN" dirty="0" smtClean="0"/>
              <a:t>also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algorithm</a:t>
            </a:r>
            <a:r>
              <a:rPr lang="zh-CN" altLang="en-US" dirty="0" smtClean="0"/>
              <a:t> </a:t>
            </a:r>
            <a:r>
              <a:rPr lang="en-US" altLang="zh-CN" dirty="0" smtClean="0"/>
              <a:t>achieve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performance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fewer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296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get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similar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result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synthetic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data.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results</a:t>
            </a:r>
            <a:r>
              <a:rPr lang="zh-CN" altLang="en-US" dirty="0" smtClean="0"/>
              <a:t> </a:t>
            </a:r>
            <a:r>
              <a:rPr lang="en-US" altLang="zh-CN" dirty="0" smtClean="0"/>
              <a:t>also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algorithm</a:t>
            </a:r>
            <a:r>
              <a:rPr lang="zh-CN" altLang="en-US" dirty="0" smtClean="0"/>
              <a:t> </a:t>
            </a:r>
            <a:r>
              <a:rPr lang="en-US" altLang="zh-CN" dirty="0" smtClean="0"/>
              <a:t>achieve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performance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fewer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296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let’s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conclude</a:t>
            </a:r>
            <a:r>
              <a:rPr lang="zh-CN" altLang="en-US" dirty="0" smtClean="0"/>
              <a:t> </a:t>
            </a:r>
            <a:r>
              <a:rPr lang="en-US" altLang="zh-CN" dirty="0" smtClean="0"/>
              <a:t>my</a:t>
            </a:r>
            <a:r>
              <a:rPr lang="zh-CN" altLang="en-US" dirty="0" smtClean="0"/>
              <a:t> </a:t>
            </a:r>
            <a:r>
              <a:rPr lang="en-US" altLang="zh-CN" dirty="0" smtClean="0"/>
              <a:t>paper.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082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let’s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conclude</a:t>
            </a:r>
            <a:r>
              <a:rPr lang="zh-CN" altLang="en-US" dirty="0" smtClean="0"/>
              <a:t> </a:t>
            </a:r>
            <a:r>
              <a:rPr lang="en-US" altLang="zh-CN" dirty="0" smtClean="0"/>
              <a:t>my</a:t>
            </a:r>
            <a:r>
              <a:rPr lang="zh-CN" altLang="en-US" dirty="0" smtClean="0"/>
              <a:t> </a:t>
            </a:r>
            <a:r>
              <a:rPr lang="en-US" altLang="zh-CN" dirty="0" smtClean="0"/>
              <a:t>paper.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08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Because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most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user</a:t>
            </a:r>
            <a:r>
              <a:rPr lang="zh-CN" altLang="en-US" dirty="0" smtClean="0"/>
              <a:t> </a:t>
            </a:r>
            <a:r>
              <a:rPr lang="en-US" altLang="zh-CN" dirty="0" smtClean="0"/>
              <a:t>generated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MSNs.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dissemination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MSNs</a:t>
            </a:r>
            <a:r>
              <a:rPr lang="zh-CN" altLang="en-US" dirty="0" smtClean="0"/>
              <a:t> </a:t>
            </a:r>
            <a:r>
              <a:rPr lang="zh-CN" altLang="zh-CN" dirty="0" smtClean="0"/>
              <a:t> 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shows</a:t>
            </a:r>
            <a:r>
              <a:rPr lang="zh-CN" altLang="en-US" dirty="0" smtClean="0"/>
              <a:t> </a:t>
            </a:r>
            <a:r>
              <a:rPr lang="en-US" altLang="zh-CN" dirty="0" smtClean="0"/>
              <a:t>two</a:t>
            </a:r>
            <a:r>
              <a:rPr lang="zh-CN" altLang="en-US" dirty="0" smtClean="0"/>
              <a:t> </a:t>
            </a:r>
            <a:r>
              <a:rPr lang="en-US" altLang="zh-CN" dirty="0" smtClean="0"/>
              <a:t>trends.</a:t>
            </a:r>
            <a:r>
              <a:rPr lang="zh-CN" altLang="en-US" dirty="0" smtClean="0"/>
              <a:t>  </a:t>
            </a:r>
            <a:r>
              <a:rPr lang="en-US" altLang="zh-CN" dirty="0" smtClean="0"/>
              <a:t>First,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</a:t>
            </a:r>
            <a:r>
              <a:rPr lang="zh-CN" altLang="en-US" dirty="0" smtClean="0"/>
              <a:t> </a:t>
            </a:r>
            <a:r>
              <a:rPr lang="en-US" altLang="zh-CN" dirty="0" smtClean="0"/>
              <a:t>enormous</a:t>
            </a:r>
            <a:r>
              <a:rPr lang="zh-CN" altLang="en-US" dirty="0" smtClean="0"/>
              <a:t> </a:t>
            </a:r>
            <a:r>
              <a:rPr lang="en-US" altLang="zh-CN" dirty="0" smtClean="0"/>
              <a:t>amount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generated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MSNs,</a:t>
            </a:r>
            <a:r>
              <a:rPr lang="zh-CN" altLang="en-US" dirty="0" smtClean="0"/>
              <a:t> </a:t>
            </a:r>
            <a:r>
              <a:rPr lang="en-US" altLang="zh-CN" dirty="0" smtClean="0"/>
              <a:t>but</a:t>
            </a:r>
            <a:r>
              <a:rPr lang="zh-CN" altLang="en-US" dirty="0" smtClean="0"/>
              <a:t> </a:t>
            </a:r>
            <a:r>
              <a:rPr lang="en-US" altLang="zh-CN" dirty="0" smtClean="0"/>
              <a:t>only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very</a:t>
            </a:r>
            <a:r>
              <a:rPr lang="zh-CN" altLang="en-US" dirty="0" smtClean="0"/>
              <a:t> </a:t>
            </a:r>
            <a:r>
              <a:rPr lang="en-US" altLang="zh-CN" dirty="0" smtClean="0"/>
              <a:t>small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portion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will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receiving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any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it.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is,</a:t>
            </a:r>
            <a:r>
              <a:rPr lang="zh-CN" altLang="en-US" dirty="0" smtClean="0"/>
              <a:t>  </a:t>
            </a:r>
            <a:r>
              <a:rPr lang="en-US" altLang="zh-CN" dirty="0" smtClean="0"/>
              <a:t>some</a:t>
            </a:r>
            <a:r>
              <a:rPr lang="zh-CN" altLang="en-US" dirty="0" smtClean="0"/>
              <a:t> </a:t>
            </a:r>
            <a:r>
              <a:rPr lang="en-US" altLang="zh-CN" dirty="0" smtClean="0"/>
              <a:t>people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topic,</a:t>
            </a:r>
            <a:r>
              <a:rPr lang="zh-CN" altLang="en-US" dirty="0" smtClean="0"/>
              <a:t> </a:t>
            </a:r>
            <a:r>
              <a:rPr lang="en-US" altLang="zh-CN" dirty="0" smtClean="0"/>
              <a:t>however,</a:t>
            </a:r>
            <a:r>
              <a:rPr lang="zh-CN" altLang="en-US" dirty="0" smtClean="0"/>
              <a:t> </a:t>
            </a:r>
            <a:r>
              <a:rPr lang="en-US" altLang="zh-CN" dirty="0" smtClean="0"/>
              <a:t>other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people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not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topic.</a:t>
            </a:r>
            <a:r>
              <a:rPr lang="zh-CN" altLang="en-US" dirty="0" smtClean="0"/>
              <a:t> </a:t>
            </a:r>
            <a:r>
              <a:rPr lang="en-US" altLang="zh-CN" dirty="0" smtClean="0"/>
              <a:t>Second,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size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increase</a:t>
            </a:r>
            <a:r>
              <a:rPr lang="zh-CN" altLang="en-US" dirty="0" smtClean="0"/>
              <a:t> </a:t>
            </a:r>
            <a:r>
              <a:rPr lang="en-US" altLang="zh-CN" dirty="0" smtClean="0"/>
              <a:t>greatly.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hope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audio,</a:t>
            </a:r>
            <a:r>
              <a:rPr lang="zh-CN" altLang="en-US" dirty="0" smtClean="0"/>
              <a:t> </a:t>
            </a:r>
            <a:r>
              <a:rPr lang="en-US" altLang="zh-CN" dirty="0" smtClean="0"/>
              <a:t>video,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high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resolution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images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transmitted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MSNs.</a:t>
            </a:r>
            <a:r>
              <a:rPr lang="zh-CN" altLang="en-US" dirty="0" smtClean="0"/>
              <a:t>  </a:t>
            </a:r>
            <a:r>
              <a:rPr lang="en-US" altLang="zh-CN" dirty="0" smtClean="0"/>
              <a:t>Publish</a:t>
            </a:r>
            <a:r>
              <a:rPr lang="zh-CN" altLang="en-US" dirty="0" smtClean="0"/>
              <a:t>/ </a:t>
            </a:r>
            <a:r>
              <a:rPr lang="en-US" altLang="zh-CN" dirty="0" smtClean="0"/>
              <a:t>Subscribe</a:t>
            </a:r>
            <a:r>
              <a:rPr lang="zh-CN" altLang="en-US" dirty="0" smtClean="0"/>
              <a:t> 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/>
              <a:t>(Pub/Sub)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paradigm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</a:t>
            </a:r>
            <a:r>
              <a:rPr lang="zh-CN" altLang="en-US" dirty="0" smtClean="0"/>
              <a:t> </a:t>
            </a:r>
            <a:r>
              <a:rPr lang="en-US" altLang="zh-CN" dirty="0" smtClean="0"/>
              <a:t>excellent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method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type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dissemination.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14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Because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most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user</a:t>
            </a:r>
            <a:r>
              <a:rPr lang="zh-CN" altLang="en-US" dirty="0" smtClean="0"/>
              <a:t> </a:t>
            </a:r>
            <a:r>
              <a:rPr lang="en-US" altLang="zh-CN" dirty="0" smtClean="0"/>
              <a:t>generated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MSNs.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dissemination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MSNs</a:t>
            </a:r>
            <a:r>
              <a:rPr lang="zh-CN" altLang="en-US" dirty="0" smtClean="0"/>
              <a:t> </a:t>
            </a:r>
            <a:r>
              <a:rPr lang="zh-CN" altLang="zh-CN" dirty="0" smtClean="0"/>
              <a:t> 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shows</a:t>
            </a:r>
            <a:r>
              <a:rPr lang="zh-CN" altLang="en-US" dirty="0" smtClean="0"/>
              <a:t> </a:t>
            </a:r>
            <a:r>
              <a:rPr lang="en-US" altLang="zh-CN" dirty="0" smtClean="0"/>
              <a:t>two</a:t>
            </a:r>
            <a:r>
              <a:rPr lang="zh-CN" altLang="en-US" dirty="0" smtClean="0"/>
              <a:t> </a:t>
            </a:r>
            <a:r>
              <a:rPr lang="en-US" altLang="zh-CN" dirty="0" smtClean="0"/>
              <a:t>trends.</a:t>
            </a:r>
            <a:r>
              <a:rPr lang="zh-CN" altLang="en-US" dirty="0" smtClean="0"/>
              <a:t>  </a:t>
            </a:r>
            <a:r>
              <a:rPr lang="en-US" altLang="zh-CN" dirty="0" smtClean="0"/>
              <a:t>First,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</a:t>
            </a:r>
            <a:r>
              <a:rPr lang="zh-CN" altLang="en-US" dirty="0" smtClean="0"/>
              <a:t> </a:t>
            </a:r>
            <a:r>
              <a:rPr lang="en-US" altLang="zh-CN" dirty="0" smtClean="0"/>
              <a:t>enormous</a:t>
            </a:r>
            <a:r>
              <a:rPr lang="zh-CN" altLang="en-US" dirty="0" smtClean="0"/>
              <a:t> </a:t>
            </a:r>
            <a:r>
              <a:rPr lang="en-US" altLang="zh-CN" dirty="0" smtClean="0"/>
              <a:t>amount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generated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MSNs,</a:t>
            </a:r>
            <a:r>
              <a:rPr lang="zh-CN" altLang="en-US" dirty="0" smtClean="0"/>
              <a:t> </a:t>
            </a:r>
            <a:r>
              <a:rPr lang="en-US" altLang="zh-CN" dirty="0" smtClean="0"/>
              <a:t>but</a:t>
            </a:r>
            <a:r>
              <a:rPr lang="zh-CN" altLang="en-US" dirty="0" smtClean="0"/>
              <a:t> </a:t>
            </a:r>
            <a:r>
              <a:rPr lang="en-US" altLang="zh-CN" dirty="0" smtClean="0"/>
              <a:t>only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very</a:t>
            </a:r>
            <a:r>
              <a:rPr lang="zh-CN" altLang="en-US" dirty="0" smtClean="0"/>
              <a:t> </a:t>
            </a:r>
            <a:r>
              <a:rPr lang="en-US" altLang="zh-CN" dirty="0" smtClean="0"/>
              <a:t>small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portion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will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receiving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any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it.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is,</a:t>
            </a:r>
            <a:r>
              <a:rPr lang="zh-CN" altLang="en-US" dirty="0" smtClean="0"/>
              <a:t>  </a:t>
            </a:r>
            <a:r>
              <a:rPr lang="en-US" altLang="zh-CN" dirty="0" smtClean="0"/>
              <a:t>some</a:t>
            </a:r>
            <a:r>
              <a:rPr lang="zh-CN" altLang="en-US" dirty="0" smtClean="0"/>
              <a:t> </a:t>
            </a:r>
            <a:r>
              <a:rPr lang="en-US" altLang="zh-CN" dirty="0" smtClean="0"/>
              <a:t>people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topic,</a:t>
            </a:r>
            <a:r>
              <a:rPr lang="zh-CN" altLang="en-US" dirty="0" smtClean="0"/>
              <a:t> </a:t>
            </a:r>
            <a:r>
              <a:rPr lang="en-US" altLang="zh-CN" dirty="0" smtClean="0"/>
              <a:t>however,</a:t>
            </a:r>
            <a:r>
              <a:rPr lang="zh-CN" altLang="en-US" dirty="0" smtClean="0"/>
              <a:t> </a:t>
            </a:r>
            <a:r>
              <a:rPr lang="en-US" altLang="zh-CN" dirty="0" smtClean="0"/>
              <a:t>other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people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not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topic.</a:t>
            </a:r>
            <a:r>
              <a:rPr lang="zh-CN" altLang="en-US" dirty="0" smtClean="0"/>
              <a:t> </a:t>
            </a:r>
            <a:r>
              <a:rPr lang="en-US" altLang="zh-CN" dirty="0" smtClean="0"/>
              <a:t>Second,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size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increase</a:t>
            </a:r>
            <a:r>
              <a:rPr lang="zh-CN" altLang="en-US" dirty="0" smtClean="0"/>
              <a:t> </a:t>
            </a:r>
            <a:r>
              <a:rPr lang="en-US" altLang="zh-CN" dirty="0" smtClean="0"/>
              <a:t>greatly.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hope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audio,</a:t>
            </a:r>
            <a:r>
              <a:rPr lang="zh-CN" altLang="en-US" dirty="0" smtClean="0"/>
              <a:t> </a:t>
            </a:r>
            <a:r>
              <a:rPr lang="en-US" altLang="zh-CN" dirty="0" smtClean="0"/>
              <a:t>video,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high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resolution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images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transmitted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MSNs.</a:t>
            </a:r>
            <a:r>
              <a:rPr lang="zh-CN" altLang="en-US" dirty="0" smtClean="0"/>
              <a:t>  </a:t>
            </a:r>
            <a:r>
              <a:rPr lang="en-US" altLang="zh-CN" dirty="0" smtClean="0"/>
              <a:t>Publish</a:t>
            </a:r>
            <a:r>
              <a:rPr lang="zh-CN" altLang="en-US" dirty="0" smtClean="0"/>
              <a:t>/ </a:t>
            </a:r>
            <a:r>
              <a:rPr lang="en-US" altLang="zh-CN" dirty="0" smtClean="0"/>
              <a:t>Subscribe</a:t>
            </a:r>
            <a:r>
              <a:rPr lang="zh-CN" altLang="en-US" dirty="0" smtClean="0"/>
              <a:t> 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/>
              <a:t>(Pub/Sub)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paradigm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</a:t>
            </a:r>
            <a:r>
              <a:rPr lang="zh-CN" altLang="en-US" dirty="0" smtClean="0"/>
              <a:t> </a:t>
            </a:r>
            <a:r>
              <a:rPr lang="en-US" altLang="zh-CN" dirty="0" smtClean="0"/>
              <a:t>excellent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method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type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dissemination.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14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Because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most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user</a:t>
            </a:r>
            <a:r>
              <a:rPr lang="zh-CN" altLang="en-US" dirty="0" smtClean="0"/>
              <a:t> </a:t>
            </a:r>
            <a:r>
              <a:rPr lang="en-US" altLang="zh-CN" dirty="0" smtClean="0"/>
              <a:t>generated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MSNs.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dissemination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MSNs</a:t>
            </a:r>
            <a:r>
              <a:rPr lang="zh-CN" altLang="en-US" dirty="0" smtClean="0"/>
              <a:t> </a:t>
            </a:r>
            <a:r>
              <a:rPr lang="zh-CN" altLang="zh-CN" dirty="0" smtClean="0"/>
              <a:t> 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shows</a:t>
            </a:r>
            <a:r>
              <a:rPr lang="zh-CN" altLang="en-US" dirty="0" smtClean="0"/>
              <a:t> </a:t>
            </a:r>
            <a:r>
              <a:rPr lang="en-US" altLang="zh-CN" dirty="0" smtClean="0"/>
              <a:t>two</a:t>
            </a:r>
            <a:r>
              <a:rPr lang="zh-CN" altLang="en-US" dirty="0" smtClean="0"/>
              <a:t> </a:t>
            </a:r>
            <a:r>
              <a:rPr lang="en-US" altLang="zh-CN" dirty="0" smtClean="0"/>
              <a:t>trends.</a:t>
            </a:r>
            <a:r>
              <a:rPr lang="zh-CN" altLang="en-US" dirty="0" smtClean="0"/>
              <a:t>  </a:t>
            </a:r>
            <a:r>
              <a:rPr lang="en-US" altLang="zh-CN" dirty="0" smtClean="0"/>
              <a:t>First,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</a:t>
            </a:r>
            <a:r>
              <a:rPr lang="zh-CN" altLang="en-US" dirty="0" smtClean="0"/>
              <a:t> </a:t>
            </a:r>
            <a:r>
              <a:rPr lang="en-US" altLang="zh-CN" dirty="0" smtClean="0"/>
              <a:t>enormous</a:t>
            </a:r>
            <a:r>
              <a:rPr lang="zh-CN" altLang="en-US" dirty="0" smtClean="0"/>
              <a:t> </a:t>
            </a:r>
            <a:r>
              <a:rPr lang="en-US" altLang="zh-CN" dirty="0" smtClean="0"/>
              <a:t>amount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generated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MSNs,</a:t>
            </a:r>
            <a:r>
              <a:rPr lang="zh-CN" altLang="en-US" dirty="0" smtClean="0"/>
              <a:t> </a:t>
            </a:r>
            <a:r>
              <a:rPr lang="en-US" altLang="zh-CN" dirty="0" smtClean="0"/>
              <a:t>but</a:t>
            </a:r>
            <a:r>
              <a:rPr lang="zh-CN" altLang="en-US" dirty="0" smtClean="0"/>
              <a:t> </a:t>
            </a:r>
            <a:r>
              <a:rPr lang="en-US" altLang="zh-CN" dirty="0" smtClean="0"/>
              <a:t>only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very</a:t>
            </a:r>
            <a:r>
              <a:rPr lang="zh-CN" altLang="en-US" dirty="0" smtClean="0"/>
              <a:t> </a:t>
            </a:r>
            <a:r>
              <a:rPr lang="en-US" altLang="zh-CN" dirty="0" smtClean="0"/>
              <a:t>small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portion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will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receiving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any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it.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is,</a:t>
            </a:r>
            <a:r>
              <a:rPr lang="zh-CN" altLang="en-US" dirty="0" smtClean="0"/>
              <a:t>  </a:t>
            </a:r>
            <a:r>
              <a:rPr lang="en-US" altLang="zh-CN" dirty="0" smtClean="0"/>
              <a:t>some</a:t>
            </a:r>
            <a:r>
              <a:rPr lang="zh-CN" altLang="en-US" dirty="0" smtClean="0"/>
              <a:t> </a:t>
            </a:r>
            <a:r>
              <a:rPr lang="en-US" altLang="zh-CN" dirty="0" smtClean="0"/>
              <a:t>people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topic,</a:t>
            </a:r>
            <a:r>
              <a:rPr lang="zh-CN" altLang="en-US" dirty="0" smtClean="0"/>
              <a:t> </a:t>
            </a:r>
            <a:r>
              <a:rPr lang="en-US" altLang="zh-CN" dirty="0" smtClean="0"/>
              <a:t>however,</a:t>
            </a:r>
            <a:r>
              <a:rPr lang="zh-CN" altLang="en-US" dirty="0" smtClean="0"/>
              <a:t> </a:t>
            </a:r>
            <a:r>
              <a:rPr lang="en-US" altLang="zh-CN" dirty="0" smtClean="0"/>
              <a:t>other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people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not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topic.</a:t>
            </a:r>
            <a:r>
              <a:rPr lang="zh-CN" altLang="en-US" dirty="0" smtClean="0"/>
              <a:t> </a:t>
            </a:r>
            <a:r>
              <a:rPr lang="en-US" altLang="zh-CN" dirty="0" smtClean="0"/>
              <a:t>Second,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size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increase</a:t>
            </a:r>
            <a:r>
              <a:rPr lang="zh-CN" altLang="en-US" dirty="0" smtClean="0"/>
              <a:t> </a:t>
            </a:r>
            <a:r>
              <a:rPr lang="en-US" altLang="zh-CN" dirty="0" smtClean="0"/>
              <a:t>greatly.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hope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audio,</a:t>
            </a:r>
            <a:r>
              <a:rPr lang="zh-CN" altLang="en-US" dirty="0" smtClean="0"/>
              <a:t> </a:t>
            </a:r>
            <a:r>
              <a:rPr lang="en-US" altLang="zh-CN" dirty="0" smtClean="0"/>
              <a:t>video,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high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resolution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images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transmitted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MSNs.</a:t>
            </a:r>
            <a:r>
              <a:rPr lang="zh-CN" altLang="en-US" dirty="0" smtClean="0"/>
              <a:t>  </a:t>
            </a:r>
            <a:r>
              <a:rPr lang="en-US" altLang="zh-CN" dirty="0" smtClean="0"/>
              <a:t>Publish</a:t>
            </a:r>
            <a:r>
              <a:rPr lang="zh-CN" altLang="en-US" dirty="0" smtClean="0"/>
              <a:t>/ </a:t>
            </a:r>
            <a:r>
              <a:rPr lang="en-US" altLang="zh-CN" dirty="0" smtClean="0"/>
              <a:t>Subscribe</a:t>
            </a:r>
            <a:r>
              <a:rPr lang="zh-CN" altLang="en-US" dirty="0" smtClean="0"/>
              <a:t> 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/>
              <a:t>(Pub/Sub)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paradigm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</a:t>
            </a:r>
            <a:r>
              <a:rPr lang="zh-CN" altLang="en-US" dirty="0" smtClean="0"/>
              <a:t> </a:t>
            </a:r>
            <a:r>
              <a:rPr lang="en-US" altLang="zh-CN" dirty="0" smtClean="0"/>
              <a:t>excellent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method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type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dissemination.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14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</a:t>
            </a:r>
            <a:r>
              <a:rPr lang="zh-CN" altLang="zh-CN" dirty="0" smtClean="0"/>
              <a:t>.</a:t>
            </a:r>
            <a:r>
              <a:rPr lang="zh-CN" altLang="en-US" dirty="0" smtClean="0"/>
              <a:t> </a:t>
            </a:r>
            <a:r>
              <a:rPr lang="en-US" altLang="zh-CN" dirty="0" smtClean="0"/>
              <a:t>Now,</a:t>
            </a:r>
            <a:r>
              <a:rPr lang="zh-CN" altLang="en-US" dirty="0" smtClean="0"/>
              <a:t> </a:t>
            </a:r>
            <a:r>
              <a:rPr lang="en-US" altLang="zh-CN" dirty="0" smtClean="0"/>
              <a:t>let’s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introduce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paper.</a:t>
            </a:r>
            <a:r>
              <a:rPr lang="zh-CN" altLang="en-US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In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mobile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social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network,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the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nodes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are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not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always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connected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with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each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other,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but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contact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opportunistic.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The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average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contact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duration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and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the</a:t>
            </a:r>
            <a:r>
              <a:rPr lang="zh-CN" altLang="en-US" dirty="0" smtClean="0">
                <a:solidFill>
                  <a:srgbClr val="FF0000"/>
                </a:solidFill>
              </a:rPr>
              <a:t>  </a:t>
            </a:r>
            <a:r>
              <a:rPr lang="en-US" altLang="zh-CN" dirty="0" smtClean="0">
                <a:solidFill>
                  <a:srgbClr val="FF0000"/>
                </a:solidFill>
              </a:rPr>
              <a:t>inter</a:t>
            </a:r>
            <a:r>
              <a:rPr lang="zh-CN" altLang="en-US" dirty="0" smtClean="0">
                <a:solidFill>
                  <a:srgbClr val="FF0000"/>
                </a:solidFill>
              </a:rPr>
              <a:t>-</a:t>
            </a:r>
            <a:r>
              <a:rPr lang="en-US" altLang="zh-CN" dirty="0" smtClean="0">
                <a:solidFill>
                  <a:srgbClr val="FF0000"/>
                </a:solidFill>
              </a:rPr>
              <a:t>meeting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time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between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two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nodes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can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be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used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to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calculate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the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bandwidth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between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these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two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nodes.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Basically,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the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longer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average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contact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duration,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and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the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shorter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inter-meeting</a:t>
            </a:r>
            <a:r>
              <a:rPr lang="zh-CN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time</a:t>
            </a:r>
            <a:r>
              <a:rPr lang="zh-CN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/>
              <a:t>will</a:t>
            </a:r>
            <a:r>
              <a:rPr lang="zh-CN" altLang="en-US" dirty="0" smtClean="0"/>
              <a:t> </a:t>
            </a:r>
            <a:r>
              <a:rPr lang="en-US" altLang="zh-CN" dirty="0" smtClean="0"/>
              <a:t>cause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larger</a:t>
            </a:r>
            <a:r>
              <a:rPr lang="zh-CN" altLang="en-US" dirty="0" smtClean="0"/>
              <a:t> </a:t>
            </a:r>
            <a:r>
              <a:rPr lang="en-US" altLang="zh-CN" dirty="0" smtClean="0"/>
              <a:t>bandwidth.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23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I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explain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model,</a:t>
            </a:r>
            <a:r>
              <a:rPr lang="zh-CN" altLang="en-US" dirty="0" smtClean="0"/>
              <a:t> </a:t>
            </a:r>
            <a:r>
              <a:rPr lang="en-US" altLang="zh-CN" dirty="0" smtClean="0"/>
              <a:t>I</a:t>
            </a:r>
            <a:r>
              <a:rPr lang="zh-CN" altLang="en-US" dirty="0" smtClean="0"/>
              <a:t> </a:t>
            </a:r>
            <a:r>
              <a:rPr lang="en-US" altLang="zh-CN" dirty="0" smtClean="0"/>
              <a:t>will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explain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problem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paper.</a:t>
            </a:r>
            <a:r>
              <a:rPr lang="zh-CN" altLang="en-US" dirty="0" smtClean="0"/>
              <a:t> </a:t>
            </a:r>
            <a:r>
              <a:rPr lang="zh-CN" altLang="zh-CN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problem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paper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mobile</a:t>
            </a:r>
            <a:r>
              <a:rPr lang="zh-CN" altLang="en-US" dirty="0" smtClean="0"/>
              <a:t> </a:t>
            </a:r>
            <a:r>
              <a:rPr lang="en-US" altLang="zh-CN" dirty="0" smtClean="0"/>
              <a:t>pub/sub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dissemination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problem.</a:t>
            </a:r>
            <a:r>
              <a:rPr lang="zh-CN" altLang="en-US" dirty="0" smtClean="0"/>
              <a:t> </a:t>
            </a:r>
            <a:r>
              <a:rPr lang="en-US" altLang="zh-CN" dirty="0" smtClean="0"/>
              <a:t>Suppose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holds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message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many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nodes,</a:t>
            </a:r>
            <a:r>
              <a:rPr lang="zh-CN" altLang="en-US" dirty="0" smtClean="0"/>
              <a:t> </a:t>
            </a:r>
            <a:r>
              <a:rPr lang="en-US" altLang="zh-CN" dirty="0" smtClean="0"/>
              <a:t>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should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design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multicast</a:t>
            </a:r>
            <a:r>
              <a:rPr lang="zh-CN" altLang="en-US" dirty="0" smtClean="0"/>
              <a:t> </a:t>
            </a:r>
            <a:r>
              <a:rPr lang="en-US" altLang="zh-CN" dirty="0" smtClean="0"/>
              <a:t>scheme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local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information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so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message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delivered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usage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limited.</a:t>
            </a:r>
            <a:r>
              <a:rPr lang="zh-CN" altLang="en-US" dirty="0" smtClean="0"/>
              <a:t> </a:t>
            </a:r>
            <a:r>
              <a:rPr lang="en-US" altLang="zh-CN" b="1" dirty="0" smtClean="0"/>
              <a:t>At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the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same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time,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the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throughput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of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interested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nodes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is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maximized.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87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challenges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mobile</a:t>
            </a:r>
            <a:r>
              <a:rPr lang="zh-CN" altLang="en-US" dirty="0" smtClean="0"/>
              <a:t> </a:t>
            </a:r>
            <a:r>
              <a:rPr lang="en-US" altLang="zh-CN" dirty="0" smtClean="0"/>
              <a:t>pub</a:t>
            </a:r>
            <a:r>
              <a:rPr lang="zh-CN" altLang="en-US" dirty="0" smtClean="0"/>
              <a:t>/</a:t>
            </a:r>
            <a:r>
              <a:rPr lang="en-US" altLang="zh-CN" dirty="0" smtClean="0"/>
              <a:t>sub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dissemination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problem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local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information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guarantee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delivery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message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balance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performance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resource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consumption.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overcome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these</a:t>
            </a:r>
            <a:r>
              <a:rPr lang="zh-CN" altLang="en-US" dirty="0" smtClean="0"/>
              <a:t> </a:t>
            </a:r>
            <a:r>
              <a:rPr lang="en-US" altLang="zh-CN" dirty="0" smtClean="0"/>
              <a:t>challenge,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ideas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paper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construct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backbone</a:t>
            </a: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broker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publishers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subscribers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locally.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popular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</a:t>
            </a:r>
            <a:r>
              <a:rPr lang="zh-CN" altLang="en-US" dirty="0" smtClean="0"/>
              <a:t> </a:t>
            </a:r>
            <a:r>
              <a:rPr lang="en-US" altLang="zh-CN" dirty="0" smtClean="0"/>
              <a:t>have</a:t>
            </a:r>
            <a:r>
              <a:rPr lang="zh-CN" altLang="en-US" dirty="0" smtClean="0"/>
              <a:t> </a:t>
            </a:r>
            <a:r>
              <a:rPr lang="en-US" altLang="zh-CN" dirty="0" smtClean="0"/>
              <a:t>higher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priorities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constructing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backbone.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adjust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threshold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beta,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adjust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resource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consumption.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51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challenges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mobile</a:t>
            </a:r>
            <a:r>
              <a:rPr lang="zh-CN" altLang="en-US" dirty="0" smtClean="0"/>
              <a:t> </a:t>
            </a:r>
            <a:r>
              <a:rPr lang="en-US" altLang="zh-CN" dirty="0" smtClean="0"/>
              <a:t>pub</a:t>
            </a:r>
            <a:r>
              <a:rPr lang="zh-CN" altLang="en-US" dirty="0" smtClean="0"/>
              <a:t>/</a:t>
            </a:r>
            <a:r>
              <a:rPr lang="en-US" altLang="zh-CN" dirty="0" smtClean="0"/>
              <a:t>sub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dissemination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problem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local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information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guarantee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delivery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message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balance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performance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resource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consumption.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overcome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these</a:t>
            </a:r>
            <a:r>
              <a:rPr lang="zh-CN" altLang="en-US" dirty="0" smtClean="0"/>
              <a:t> </a:t>
            </a:r>
            <a:r>
              <a:rPr lang="en-US" altLang="zh-CN" dirty="0" smtClean="0"/>
              <a:t>challenge,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ideas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paper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construct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backbone</a:t>
            </a: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broker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publishers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subscribers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locally.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popular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</a:t>
            </a:r>
            <a:r>
              <a:rPr lang="zh-CN" altLang="en-US" dirty="0" smtClean="0"/>
              <a:t> </a:t>
            </a:r>
            <a:r>
              <a:rPr lang="en-US" altLang="zh-CN" dirty="0" smtClean="0"/>
              <a:t>have</a:t>
            </a:r>
            <a:r>
              <a:rPr lang="zh-CN" altLang="en-US" dirty="0" smtClean="0"/>
              <a:t> </a:t>
            </a:r>
            <a:r>
              <a:rPr lang="en-US" altLang="zh-CN" dirty="0" smtClean="0"/>
              <a:t>higher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priorities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constructing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backbone.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adjust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threshold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beta,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adjust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resource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consumption.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45E-9773-9949-ACA0-16A26C1BBE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51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2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0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5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4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64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1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2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0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85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242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737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1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1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0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9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23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3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0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99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373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746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9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4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77800"/>
            <a:ext cx="2616200" cy="957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77800"/>
            <a:ext cx="7696200" cy="957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4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5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2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699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5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8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95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660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5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596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3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5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2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0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423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9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3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7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43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96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533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64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8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4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7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5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2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65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999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2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103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6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7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3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8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934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6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2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3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437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02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824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165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8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9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3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4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588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2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5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7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6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11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534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526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6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3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5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1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612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9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9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4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5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155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367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813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1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4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2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7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151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8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2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6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36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879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860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8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9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0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5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243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36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2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9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2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87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101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056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6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7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049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197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2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6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4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936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10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956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2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6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030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5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285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3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2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52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17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848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5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5" Type="http://schemas.openxmlformats.org/officeDocument/2006/relationships/image" Target="../media/image4.pn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77800"/>
            <a:ext cx="10464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05100"/>
            <a:ext cx="39624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928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73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17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62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06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638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210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782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354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104648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787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319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76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209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65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226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798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370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942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/>
          </p:cNvSpPr>
          <p:nvPr/>
        </p:nvSpPr>
        <p:spPr bwMode="auto">
          <a:xfrm>
            <a:off x="1244600" y="7073900"/>
            <a:ext cx="1270000" cy="1270000"/>
          </a:xfrm>
          <a:prstGeom prst="rect">
            <a:avLst/>
          </a:prstGeom>
          <a:solidFill>
            <a:schemeClr val="accent1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0" name="Rectangle 2"/>
          <p:cNvSpPr>
            <a:spLocks/>
          </p:cNvSpPr>
          <p:nvPr/>
        </p:nvSpPr>
        <p:spPr bwMode="auto">
          <a:xfrm>
            <a:off x="-25400" y="-12700"/>
            <a:ext cx="13055600" cy="1422400"/>
          </a:xfrm>
          <a:prstGeom prst="rect">
            <a:avLst/>
          </a:prstGeom>
          <a:solidFill>
            <a:srgbClr val="A32638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4" name="Rectangle 3"/>
          <p:cNvSpPr>
            <a:spLocks/>
          </p:cNvSpPr>
          <p:nvPr/>
        </p:nvSpPr>
        <p:spPr bwMode="auto">
          <a:xfrm>
            <a:off x="12877800" y="9626600"/>
            <a:ext cx="1540510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15900" tIns="215900" rIns="438226" bIns="215900" anchor="ctr"/>
          <a:lstStyle/>
          <a:p>
            <a:pPr algn="r">
              <a:defRPr/>
            </a:pPr>
            <a:r>
              <a:rPr lang="en-US" sz="6600">
                <a:solidFill>
                  <a:srgbClr val="3366FF"/>
                </a:solidFill>
                <a:latin typeface="Arial Bold" charset="0"/>
                <a:cs typeface="Arial Bold" charset="0"/>
                <a:sym typeface="Arial Bold" charset="0"/>
              </a:rPr>
              <a:t>Center for Networked Computing</a:t>
            </a:r>
          </a:p>
        </p:txBody>
      </p:sp>
      <p:pic>
        <p:nvPicPr>
          <p:cNvPr id="11269" name="Picture 4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6238" y="29610050"/>
            <a:ext cx="12858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/>
          <p:cNvPicPr>
            <a:picLocks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1398588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6"/>
          <p:cNvSpPr>
            <a:spLocks/>
          </p:cNvSpPr>
          <p:nvPr/>
        </p:nvSpPr>
        <p:spPr bwMode="auto">
          <a:xfrm>
            <a:off x="0" y="9347200"/>
            <a:ext cx="13055600" cy="457200"/>
          </a:xfrm>
          <a:prstGeom prst="rect">
            <a:avLst/>
          </a:prstGeom>
          <a:solidFill>
            <a:srgbClr val="A32638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1272" name="Picture 7"/>
          <p:cNvPicPr>
            <a:picLocks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300" y="9347200"/>
            <a:ext cx="477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Rectangle 8"/>
          <p:cNvSpPr>
            <a:spLocks/>
          </p:cNvSpPr>
          <p:nvPr/>
        </p:nvSpPr>
        <p:spPr bwMode="auto">
          <a:xfrm>
            <a:off x="9613900" y="9398000"/>
            <a:ext cx="34036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>
              <a:defRPr/>
            </a:pPr>
            <a:r>
              <a:rPr lang="en-US" sz="1800">
                <a:solidFill>
                  <a:srgbClr val="E6E6E6"/>
                </a:solidFill>
                <a:ea typeface="Gill Sans" charset="0"/>
                <a:cs typeface="Gill Sans" charset="0"/>
              </a:rPr>
              <a:t>Center for Networked Computing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928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73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17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62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06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638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210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782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354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787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319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76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209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65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226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798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370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942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6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9.emf"/><Relationship Id="rId6" Type="http://schemas.openxmlformats.org/officeDocument/2006/relationships/image" Target="../media/image20.png"/><Relationship Id="rId7" Type="http://schemas.openxmlformats.org/officeDocument/2006/relationships/image" Target="../media/image1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24.emf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208000" cy="9906000"/>
          </a:xfrm>
          <a:prstGeom prst="rect">
            <a:avLst/>
          </a:prstGeom>
        </p:spPr>
      </p:pic>
      <p:sp>
        <p:nvSpPr>
          <p:cNvPr id="9" name="Rectangle 2"/>
          <p:cNvSpPr>
            <a:spLocks/>
          </p:cNvSpPr>
          <p:nvPr/>
        </p:nvSpPr>
        <p:spPr bwMode="auto">
          <a:xfrm>
            <a:off x="27813" y="2362200"/>
            <a:ext cx="13055600" cy="2260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/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4495800"/>
            <a:ext cx="13284200" cy="3352800"/>
          </a:xfrm>
          <a:solidFill>
            <a:srgbClr val="FF0000">
              <a:alpha val="58000"/>
            </a:srgbClr>
          </a:solidFill>
          <a:ln>
            <a:noFill/>
          </a:ln>
        </p:spPr>
        <p:txBody>
          <a:bodyPr/>
          <a:lstStyle/>
          <a:p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A General Data and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Acknowledgement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/>
            </a:r>
            <a:b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</a:b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Dissemination Scheme in Mobile Social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Networks</a:t>
            </a:r>
            <a:b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</a:b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/>
            </a:r>
            <a:b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</a:br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Ning</a:t>
            </a:r>
            <a:r>
              <a:rPr lang="zh-CN" alt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Wang</a:t>
            </a:r>
            <a:r>
              <a:rPr lang="zh-CN" alt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and</a:t>
            </a:r>
            <a:r>
              <a:rPr lang="zh-CN" alt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Jie</a:t>
            </a:r>
            <a:r>
              <a:rPr lang="zh-CN" alt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Wu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/>
            </a:r>
            <a:b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</a:b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Temple University</a:t>
            </a:r>
            <a:b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</a:b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9000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4400" dirty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Relay selection </a:t>
            </a:r>
            <a:r>
              <a:rPr lang="en-US" altLang="zh-CN" sz="4400" dirty="0" smtClean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criteria</a:t>
            </a:r>
          </a:p>
          <a:p>
            <a:r>
              <a:rPr lang="en-US" sz="4400" dirty="0" smtClean="0">
                <a:latin typeface="Comic Sans MS"/>
                <a:ea typeface="ＭＳ Ｐゴシック" charset="0"/>
                <a:cs typeface="Comic Sans MS"/>
              </a:rPr>
              <a:t>Priority buffer exchange</a:t>
            </a:r>
          </a:p>
          <a:p>
            <a:r>
              <a:rPr lang="en-US" sz="4400" dirty="0" smtClean="0">
                <a:latin typeface="Comic Sans MS"/>
                <a:ea typeface="ＭＳ Ｐゴシック" charset="0"/>
                <a:cs typeface="Comic Sans MS"/>
              </a:rPr>
              <a:t>Simulation</a:t>
            </a:r>
            <a:endParaRPr lang="en-US" sz="4400" dirty="0">
              <a:latin typeface="Comic Sans MS"/>
              <a:ea typeface="ＭＳ Ｐゴシック" charset="0"/>
              <a:cs typeface="Comic Sans MS"/>
            </a:endParaRP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/>
          <a:p>
            <a:r>
              <a:rPr lang="en-US" altLang="zh-C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Agenda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微软雅黑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5967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内容占位符 7"/>
          <p:cNvSpPr>
            <a:spLocks noGrp="1"/>
          </p:cNvSpPr>
          <p:nvPr>
            <p:ph idx="1"/>
          </p:nvPr>
        </p:nvSpPr>
        <p:spPr/>
        <p:txBody>
          <a:bodyPr lIns="130046" tIns="65023" rIns="130046" bIns="65023"/>
          <a:lstStyle/>
          <a:p>
            <a:r>
              <a:rPr lang="en-US" sz="4000" dirty="0">
                <a:latin typeface="Comic Sans MS"/>
                <a:cs typeface="Comic Sans MS"/>
              </a:rPr>
              <a:t>Two kinds of </a:t>
            </a:r>
            <a:r>
              <a:rPr lang="en-US" sz="4000" dirty="0" smtClean="0">
                <a:latin typeface="Comic Sans MS"/>
                <a:cs typeface="Comic Sans MS"/>
              </a:rPr>
              <a:t>relationship</a:t>
            </a:r>
            <a:r>
              <a:rPr lang="en-US" altLang="zh-CN" sz="4000" dirty="0" smtClean="0">
                <a:latin typeface="Comic Sans MS"/>
                <a:cs typeface="Comic Sans MS"/>
              </a:rPr>
              <a:t>s</a:t>
            </a:r>
            <a:r>
              <a:rPr lang="en-US" sz="4000" dirty="0" smtClean="0">
                <a:latin typeface="Comic Sans MS"/>
                <a:cs typeface="Comic Sans MS"/>
              </a:rPr>
              <a:t>:</a:t>
            </a:r>
            <a:endParaRPr lang="en-US" sz="4000" dirty="0">
              <a:latin typeface="Comic Sans MS"/>
              <a:cs typeface="Comic Sans MS"/>
            </a:endParaRPr>
          </a:p>
          <a:p>
            <a:pPr lvl="1"/>
            <a:r>
              <a:rPr lang="en-US" sz="3600" dirty="0" smtClean="0">
                <a:latin typeface="Comic Sans MS"/>
                <a:cs typeface="Comic Sans MS"/>
              </a:rPr>
              <a:t>Contact probability: </a:t>
            </a:r>
          </a:p>
          <a:p>
            <a:pPr lvl="2"/>
            <a:r>
              <a:rPr lang="en-US" sz="2800" dirty="0" smtClean="0">
                <a:latin typeface="Comic Sans MS"/>
                <a:cs typeface="Comic Sans MS"/>
              </a:rPr>
              <a:t>The encounter probability between node a and b is  denoted as  </a:t>
            </a:r>
            <a:r>
              <a:rPr lang="en-US" sz="2800" i="1" dirty="0"/>
              <a:t>p</a:t>
            </a:r>
            <a:r>
              <a:rPr lang="en-US" sz="2800" i="1" baseline="-25000" dirty="0"/>
              <a:t>a</a:t>
            </a:r>
            <a:r>
              <a:rPr lang="en-US" sz="2800" i="1" dirty="0"/>
              <a:t>(b</a:t>
            </a:r>
            <a:r>
              <a:rPr lang="en-US" sz="2800" i="1" dirty="0" smtClean="0"/>
              <a:t>). </a:t>
            </a:r>
            <a:r>
              <a:rPr lang="en-US" sz="2800" dirty="0" smtClean="0">
                <a:latin typeface="Comic Sans MS"/>
                <a:cs typeface="Comic Sans MS"/>
              </a:rPr>
              <a:t>  (</a:t>
            </a:r>
            <a:r>
              <a:rPr lang="en-US" sz="2800" dirty="0">
                <a:ln>
                  <a:solidFill>
                    <a:srgbClr val="3366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/>
                <a:ea typeface="ＭＳ Ｐゴシック" charset="0"/>
                <a:cs typeface="Comic Sans MS"/>
              </a:rPr>
              <a:t>One-hop information</a:t>
            </a:r>
            <a:r>
              <a:rPr lang="en-US" sz="2800" dirty="0" smtClean="0">
                <a:latin typeface="Comic Sans MS"/>
                <a:cs typeface="Comic Sans MS"/>
              </a:rPr>
              <a:t>).</a:t>
            </a:r>
            <a:endParaRPr lang="en-US" sz="3200" dirty="0" smtClean="0">
              <a:latin typeface="Comic Sans MS"/>
              <a:cs typeface="Comic Sans MS"/>
            </a:endParaRPr>
          </a:p>
          <a:p>
            <a:pPr lvl="1"/>
            <a:r>
              <a:rPr lang="en-US" sz="3600" dirty="0" smtClean="0">
                <a:latin typeface="Comic Sans MS"/>
                <a:cs typeface="Comic Sans MS"/>
              </a:rPr>
              <a:t>Social status:</a:t>
            </a:r>
          </a:p>
          <a:p>
            <a:pPr lvl="2"/>
            <a:r>
              <a:rPr lang="en-US" sz="2800" dirty="0" smtClean="0">
                <a:latin typeface="Comic Sans MS"/>
                <a:cs typeface="Comic Sans MS"/>
              </a:rPr>
              <a:t>The centrality of a node in the network.</a:t>
            </a:r>
          </a:p>
          <a:p>
            <a:pPr marL="1690688" lvl="3" indent="0">
              <a:buNone/>
            </a:pP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smtClean="0">
                <a:latin typeface="Comic Sans MS"/>
                <a:cs typeface="Comic Sans MS"/>
              </a:rPr>
              <a:t> (</a:t>
            </a:r>
            <a:r>
              <a:rPr lang="en-US" sz="2800" dirty="0">
                <a:ln>
                  <a:solidFill>
                    <a:srgbClr val="3366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/>
                <a:ea typeface="ＭＳ Ｐゴシック" charset="0"/>
                <a:cs typeface="Comic Sans MS"/>
              </a:rPr>
              <a:t>Multi-hop </a:t>
            </a:r>
            <a:r>
              <a:rPr lang="en-US" sz="2800" dirty="0" smtClean="0">
                <a:ln>
                  <a:solidFill>
                    <a:srgbClr val="3366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/>
                <a:ea typeface="ＭＳ Ｐゴシック" charset="0"/>
                <a:cs typeface="Comic Sans MS"/>
              </a:rPr>
              <a:t>estimation</a:t>
            </a:r>
            <a:r>
              <a:rPr lang="en-US" sz="2800" dirty="0" smtClean="0">
                <a:latin typeface="Comic Sans MS"/>
                <a:cs typeface="Comic Sans MS"/>
              </a:rPr>
              <a:t>)</a:t>
            </a:r>
            <a:r>
              <a:rPr lang="en-US" sz="2800" i="1" dirty="0" smtClean="0"/>
              <a:t> .</a:t>
            </a:r>
            <a:endParaRPr lang="en-US" sz="2800" dirty="0">
              <a:latin typeface="Comic Sans MS"/>
              <a:cs typeface="Comic Sans M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35000" y="457200"/>
            <a:ext cx="11703050" cy="1625600"/>
          </a:xfrm>
        </p:spPr>
        <p:txBody>
          <a:bodyPr/>
          <a:lstStyle/>
          <a:p>
            <a:r>
              <a:rPr lang="en-US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Relay selection Criteria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微软雅黑" charset="0"/>
              <a:cs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600" y="7435434"/>
            <a:ext cx="4635500" cy="1632366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579460"/>
              </p:ext>
            </p:extLst>
          </p:nvPr>
        </p:nvGraphicFramePr>
        <p:xfrm>
          <a:off x="6096000" y="3695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4"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0" y="36957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995623"/>
              </p:ext>
            </p:extLst>
          </p:nvPr>
        </p:nvGraphicFramePr>
        <p:xfrm>
          <a:off x="6445250" y="47942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5"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45250" y="47942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6121400" y="8229600"/>
            <a:ext cx="6197600" cy="990600"/>
            <a:chOff x="6350000" y="7163326"/>
            <a:chExt cx="6197600" cy="9906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6350000" y="7924800"/>
              <a:ext cx="609600" cy="0"/>
            </a:xfrm>
            <a:prstGeom prst="line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6959600" y="7924800"/>
              <a:ext cx="2286000" cy="229126"/>
            </a:xfrm>
            <a:prstGeom prst="line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9321800" y="7163326"/>
              <a:ext cx="3225800" cy="95410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Comic Sans MS"/>
                  <a:cs typeface="Comic Sans MS"/>
                </a:rPr>
                <a:t>N(a) </a:t>
              </a:r>
              <a:r>
                <a:rPr lang="en-US" sz="2800" dirty="0" smtClean="0">
                  <a:solidFill>
                    <a:schemeClr val="tx1"/>
                  </a:solidFill>
                  <a:latin typeface="Comic Sans MS"/>
                  <a:cs typeface="Comic Sans MS"/>
                </a:rPr>
                <a:t>denotes </a:t>
              </a:r>
              <a:r>
                <a:rPr lang="en-US" sz="2800" dirty="0">
                  <a:solidFill>
                    <a:schemeClr val="tx1"/>
                  </a:solidFill>
                  <a:latin typeface="Comic Sans MS"/>
                  <a:cs typeface="Comic Sans MS"/>
                </a:rPr>
                <a:t>node a ‘s neighbor 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584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内容占位符 2"/>
          <p:cNvSpPr txBox="1">
            <a:spLocks/>
          </p:cNvSpPr>
          <p:nvPr/>
        </p:nvSpPr>
        <p:spPr>
          <a:xfrm>
            <a:off x="650875" y="2057401"/>
            <a:ext cx="11703050" cy="6654800"/>
          </a:xfrm>
          <a:prstGeom prst="rect">
            <a:avLst/>
          </a:prstGeom>
        </p:spPr>
        <p:txBody>
          <a:bodyPr lIns="130046" tIns="65023" rIns="130046" bIns="65023"/>
          <a:lstStyle>
            <a:lvl1pPr marL="928688" indent="-571500" algn="l" rtl="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373188" indent="-571500" algn="l" rtl="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817688" indent="-571500" algn="l" rtl="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262188" indent="-571500" algn="l" rtl="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706688" indent="-571500" algn="l" rtl="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163888" indent="-571500" algn="l" rtl="0" fontAlgn="base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621088" indent="-571500" algn="l" rtl="0" fontAlgn="base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4078288" indent="-571500" algn="l" rtl="0" fontAlgn="base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535488" indent="-571500" algn="l" rtl="0" fontAlgn="base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r>
              <a:rPr lang="en-US" altLang="zh-CN" sz="3600" dirty="0" smtClean="0">
                <a:latin typeface="Comic Sans MS"/>
                <a:ea typeface="微软雅黑" charset="0"/>
                <a:cs typeface="Comic Sans MS"/>
              </a:rPr>
              <a:t>Is node b better than node a as a relay?</a:t>
            </a:r>
            <a:endParaRPr lang="en-US" sz="3600" dirty="0" smtClean="0">
              <a:latin typeface="Comic Sans MS"/>
              <a:ea typeface="微软雅黑" charset="0"/>
              <a:cs typeface="Comic Sans MS"/>
            </a:endParaRPr>
          </a:p>
          <a:p>
            <a:pPr lvl="1">
              <a:buFont typeface="Wingdings" charset="2"/>
              <a:buChar char="§"/>
            </a:pPr>
            <a:r>
              <a:rPr lang="en-US" sz="2800" dirty="0" smtClean="0">
                <a:latin typeface="Comic Sans MS"/>
                <a:ea typeface="微软雅黑" charset="0"/>
                <a:cs typeface="Comic Sans MS"/>
              </a:rPr>
              <a:t>Contact </a:t>
            </a:r>
            <a:r>
              <a:rPr lang="en-US" sz="2800" dirty="0">
                <a:latin typeface="Comic Sans MS"/>
                <a:ea typeface="微软雅黑" charset="0"/>
                <a:cs typeface="Comic Sans MS"/>
              </a:rPr>
              <a:t>probability</a:t>
            </a:r>
            <a:r>
              <a:rPr lang="en-US" sz="3200" dirty="0" smtClean="0">
                <a:latin typeface="Comic Sans MS"/>
                <a:ea typeface="微软雅黑" charset="0"/>
                <a:cs typeface="Comic Sans MS"/>
              </a:rPr>
              <a:t>:  </a:t>
            </a:r>
            <a:r>
              <a:rPr lang="en-US" sz="3200" i="1" dirty="0" smtClean="0"/>
              <a:t>p</a:t>
            </a:r>
            <a:r>
              <a:rPr lang="en-US" sz="3200" i="1" baseline="-25000" dirty="0" smtClean="0"/>
              <a:t>a</a:t>
            </a:r>
            <a:r>
              <a:rPr lang="en-US" sz="3200" i="1" dirty="0" smtClean="0"/>
              <a:t>(d) &lt; </a:t>
            </a:r>
            <a:r>
              <a:rPr lang="en-US" sz="3200" i="1" dirty="0" err="1" smtClean="0"/>
              <a:t>p</a:t>
            </a:r>
            <a:r>
              <a:rPr lang="en-US" sz="3200" i="1" baseline="-25000" dirty="0" err="1" smtClean="0"/>
              <a:t>b</a:t>
            </a:r>
            <a:r>
              <a:rPr lang="en-US" sz="3200" i="1" dirty="0" smtClean="0"/>
              <a:t>(</a:t>
            </a:r>
            <a:r>
              <a:rPr lang="en-US" sz="3200" i="1" dirty="0"/>
              <a:t>d</a:t>
            </a:r>
            <a:r>
              <a:rPr lang="en-US" sz="3200" i="1" dirty="0" smtClean="0"/>
              <a:t>)</a:t>
            </a:r>
            <a:endParaRPr lang="en-US" sz="3200" dirty="0" smtClean="0">
              <a:latin typeface="Comic Sans MS"/>
              <a:ea typeface="微软雅黑" charset="0"/>
              <a:cs typeface="Comic Sans MS"/>
            </a:endParaRPr>
          </a:p>
          <a:p>
            <a:pPr lvl="1">
              <a:buFont typeface="Wingdings" charset="2"/>
              <a:buChar char="§"/>
            </a:pPr>
            <a:r>
              <a:rPr lang="en-US" sz="2800" dirty="0" smtClean="0">
                <a:latin typeface="Comic Sans MS"/>
                <a:ea typeface="微软雅黑" charset="0"/>
                <a:cs typeface="Comic Sans MS"/>
              </a:rPr>
              <a:t>Transitive contact probability: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sz="3200" i="1" dirty="0" smtClean="0"/>
              <a:t>p</a:t>
            </a:r>
            <a:r>
              <a:rPr lang="en-US" sz="3200" i="1" baseline="-25000" dirty="0" smtClean="0"/>
              <a:t>a</a:t>
            </a:r>
            <a:r>
              <a:rPr lang="en-US" sz="3200" i="1" dirty="0" smtClean="0"/>
              <a:t>(c)</a:t>
            </a:r>
            <a:r>
              <a:rPr lang="en-US" sz="3200" i="1" dirty="0"/>
              <a:t> </a:t>
            </a:r>
            <a:r>
              <a:rPr lang="en-US" sz="3200" i="1" dirty="0" smtClean="0"/>
              <a:t>p</a:t>
            </a:r>
            <a:r>
              <a:rPr lang="en-US" sz="3200" i="1" baseline="-25000" dirty="0"/>
              <a:t>c</a:t>
            </a:r>
            <a:r>
              <a:rPr lang="en-US" sz="3200" i="1" dirty="0" smtClean="0"/>
              <a:t>(d) </a:t>
            </a:r>
            <a:r>
              <a:rPr lang="en-US" altLang="zh-CN" sz="3200" i="1" dirty="0" smtClean="0"/>
              <a:t>&gt;</a:t>
            </a:r>
            <a:r>
              <a:rPr lang="en-US" sz="3200" i="1" dirty="0" smtClean="0"/>
              <a:t> </a:t>
            </a:r>
            <a:r>
              <a:rPr lang="en-US" sz="3200" i="1" dirty="0" err="1"/>
              <a:t>p</a:t>
            </a:r>
            <a:r>
              <a:rPr lang="en-US" sz="3200" i="1" baseline="-25000" dirty="0" err="1"/>
              <a:t>b</a:t>
            </a:r>
            <a:r>
              <a:rPr lang="en-US" sz="3200" i="1" dirty="0" smtClean="0"/>
              <a:t>(d)</a:t>
            </a:r>
            <a:endParaRPr lang="en-US" sz="3200" dirty="0" smtClean="0">
              <a:latin typeface="Comic Sans MS"/>
              <a:ea typeface="微软雅黑" charset="0"/>
              <a:cs typeface="Comic Sans MS"/>
            </a:endParaRPr>
          </a:p>
          <a:p>
            <a:pPr lvl="1">
              <a:buFont typeface="Wingdings" charset="2"/>
              <a:buChar char="§"/>
            </a:pPr>
            <a:r>
              <a:rPr lang="en-US" sz="2800" dirty="0" smtClean="0">
                <a:latin typeface="Comic Sans MS"/>
                <a:ea typeface="微软雅黑" charset="0"/>
                <a:cs typeface="Comic Sans MS"/>
              </a:rPr>
              <a:t>Two-hop probability:  0.75 &gt; 0.6 </a:t>
            </a:r>
          </a:p>
          <a:p>
            <a:pPr lvl="1">
              <a:buFont typeface="Wingdings" charset="2"/>
              <a:buChar char="§"/>
            </a:pPr>
            <a:r>
              <a:rPr lang="en-US" sz="2800" dirty="0" smtClean="0">
                <a:latin typeface="Comic Sans MS"/>
                <a:ea typeface="微软雅黑" charset="0"/>
                <a:cs typeface="Comic Sans MS"/>
              </a:rPr>
              <a:t>Multi-hop probability: </a:t>
            </a:r>
            <a:r>
              <a:rPr lang="en-US" sz="2800" dirty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sz="2800" dirty="0" smtClean="0">
                <a:latin typeface="Comic Sans MS"/>
                <a:ea typeface="微软雅黑" charset="0"/>
                <a:cs typeface="Comic Sans MS"/>
              </a:rPr>
              <a:t>larger than 0.75 &gt; 0.6</a:t>
            </a:r>
          </a:p>
          <a:p>
            <a:pPr lvl="1">
              <a:buFont typeface="Wingdings" charset="2"/>
              <a:buChar char="§"/>
            </a:pPr>
            <a:endParaRPr lang="en-US" altLang="zh-CN" sz="2400" dirty="0" smtClean="0">
              <a:latin typeface="Comic Sans MS"/>
              <a:ea typeface="微软雅黑" charset="0"/>
              <a:cs typeface="Comic Sans MS"/>
            </a:endParaRPr>
          </a:p>
          <a:p>
            <a:pPr lvl="1">
              <a:buFont typeface="Wingdings" charset="2"/>
              <a:buChar char="§"/>
            </a:pPr>
            <a:endParaRPr lang="en-US" altLang="zh-CN" sz="2400" dirty="0">
              <a:latin typeface="Comic Sans MS"/>
              <a:ea typeface="微软雅黑" charset="0"/>
              <a:cs typeface="Comic Sans MS"/>
            </a:endParaRPr>
          </a:p>
          <a:p>
            <a:pPr lvl="1">
              <a:buFont typeface="Wingdings" charset="2"/>
              <a:buChar char="§"/>
            </a:pPr>
            <a:endParaRPr lang="en-US" altLang="zh-CN" sz="2400" dirty="0" smtClean="0">
              <a:latin typeface="Comic Sans MS"/>
              <a:ea typeface="微软雅黑" charset="0"/>
              <a:cs typeface="Comic Sans MS"/>
            </a:endParaRPr>
          </a:p>
          <a:p>
            <a:pPr lvl="1">
              <a:buFont typeface="Wingdings" charset="2"/>
              <a:buChar char="§"/>
            </a:pPr>
            <a:endParaRPr lang="en-US" altLang="zh-CN" sz="2400" dirty="0">
              <a:latin typeface="Comic Sans MS"/>
              <a:ea typeface="微软雅黑" charset="0"/>
              <a:cs typeface="Comic Sans MS"/>
            </a:endParaRPr>
          </a:p>
          <a:p>
            <a:pPr lvl="1">
              <a:buFont typeface="Wingdings" charset="2"/>
              <a:buChar char="§"/>
            </a:pPr>
            <a:endParaRPr lang="en-US" altLang="zh-CN" sz="2400" dirty="0" smtClean="0">
              <a:latin typeface="Comic Sans MS"/>
              <a:ea typeface="微软雅黑" charset="0"/>
              <a:cs typeface="Comic Sans MS"/>
            </a:endParaRPr>
          </a:p>
          <a:p>
            <a:pPr marL="801688" lvl="1" indent="0" algn="ctr">
              <a:buNone/>
            </a:pPr>
            <a:endParaRPr lang="en-US" altLang="zh-CN" sz="2400" dirty="0">
              <a:solidFill>
                <a:srgbClr val="FF0000"/>
              </a:solidFill>
              <a:latin typeface="Comic Sans MS"/>
              <a:ea typeface="微软雅黑" charset="0"/>
              <a:cs typeface="Comic Sans MS"/>
            </a:endParaRPr>
          </a:p>
          <a:p>
            <a:pPr marL="801688" lvl="1" indent="0" algn="ctr">
              <a:buNone/>
            </a:pPr>
            <a:endParaRPr lang="en-US" altLang="zh-CN" sz="2400" dirty="0" smtClean="0">
              <a:solidFill>
                <a:srgbClr val="FF0000"/>
              </a:solidFill>
              <a:latin typeface="Comic Sans MS"/>
              <a:ea typeface="微软雅黑" charset="0"/>
              <a:cs typeface="Comic Sans MS"/>
            </a:endParaRPr>
          </a:p>
          <a:p>
            <a:pPr marL="801688" lvl="1" indent="0" algn="ctr">
              <a:buNone/>
            </a:pPr>
            <a:r>
              <a:rPr lang="en-US" altLang="zh-CN" sz="2400" dirty="0" smtClean="0">
                <a:solidFill>
                  <a:srgbClr val="FF0000"/>
                </a:solidFill>
                <a:latin typeface="Comic Sans MS"/>
                <a:ea typeface="微软雅黑" charset="0"/>
                <a:cs typeface="Comic Sans MS"/>
              </a:rPr>
              <a:t>Contact probability alone is not enough!</a:t>
            </a:r>
          </a:p>
          <a:p>
            <a:pPr marL="801688" lvl="1" indent="0">
              <a:buNone/>
            </a:pPr>
            <a:endParaRPr lang="en-US" sz="2400" dirty="0" smtClean="0">
              <a:latin typeface="Comic Sans MS"/>
              <a:ea typeface="微软雅黑" charset="0"/>
              <a:cs typeface="Comic Sans MS"/>
            </a:endParaRPr>
          </a:p>
          <a:p>
            <a:pPr marL="801688" lvl="1" indent="0">
              <a:buNone/>
            </a:pPr>
            <a:endParaRPr lang="en-US" sz="2400" dirty="0" smtClean="0">
              <a:latin typeface="Comic Sans MS"/>
              <a:ea typeface="微软雅黑" charset="0"/>
              <a:cs typeface="Comic Sans MS"/>
            </a:endParaRPr>
          </a:p>
          <a:p>
            <a:pPr marL="357188" indent="0">
              <a:buNone/>
            </a:pPr>
            <a:r>
              <a:rPr lang="en-US" sz="3200" dirty="0" smtClean="0">
                <a:latin typeface="Comic Sans MS"/>
                <a:ea typeface="微软雅黑" charset="0"/>
                <a:cs typeface="Comic Sans MS"/>
              </a:rPr>
              <a:t>  </a:t>
            </a:r>
            <a:endParaRPr lang="en-US" sz="3200" dirty="0">
              <a:latin typeface="Comic Sans MS"/>
              <a:ea typeface="微软雅黑" charset="0"/>
              <a:cs typeface="Comic Sans MS"/>
            </a:endParaRPr>
          </a:p>
          <a:p>
            <a:pPr marL="801688" lvl="1" indent="0">
              <a:buNone/>
            </a:pPr>
            <a:r>
              <a:rPr 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</a:p>
          <a:p>
            <a:pPr lvl="1"/>
            <a:endParaRPr lang="en-US" sz="2800" dirty="0" smtClean="0">
              <a:latin typeface="Comic Sans MS"/>
              <a:ea typeface="微软雅黑" charset="0"/>
              <a:cs typeface="Comic Sans MS"/>
            </a:endParaRPr>
          </a:p>
          <a:p>
            <a:pPr marL="801688" lvl="1" indent="0">
              <a:buNone/>
            </a:pPr>
            <a:endParaRPr lang="en-US" sz="2800" dirty="0" smtClean="0">
              <a:latin typeface="Comic Sans MS"/>
              <a:ea typeface="微软雅黑" charset="0"/>
              <a:cs typeface="Comic Sans MS"/>
            </a:endParaRPr>
          </a:p>
          <a:p>
            <a:pPr marL="801688" lvl="1" indent="0">
              <a:buNone/>
            </a:pPr>
            <a:endParaRPr lang="en-US" sz="2800" dirty="0">
              <a:latin typeface="Comic Sans MS"/>
              <a:ea typeface="微软雅黑" charset="0"/>
              <a:cs typeface="Comic Sans MS"/>
            </a:endParaRPr>
          </a:p>
          <a:p>
            <a:pPr marL="801688" lvl="1" indent="0">
              <a:buNone/>
            </a:pPr>
            <a:endParaRPr lang="en-US" sz="2800" dirty="0" smtClean="0">
              <a:latin typeface="Comic Sans MS"/>
              <a:ea typeface="微软雅黑" charset="0"/>
              <a:cs typeface="Comic Sans MS"/>
            </a:endParaRPr>
          </a:p>
          <a:p>
            <a:pPr marL="801688" lvl="1" indent="0">
              <a:buNone/>
            </a:pPr>
            <a:endParaRPr lang="en-US" sz="2800" dirty="0" smtClean="0">
              <a:latin typeface="Comic Sans MS"/>
              <a:ea typeface="微软雅黑" charset="0"/>
              <a:cs typeface="Comic Sans MS"/>
            </a:endParaRPr>
          </a:p>
          <a:p>
            <a:pPr lvl="1"/>
            <a:endParaRPr lang="en-US" sz="2800" dirty="0" smtClean="0">
              <a:latin typeface="Comic Sans MS"/>
              <a:ea typeface="微软雅黑" charset="0"/>
              <a:cs typeface="Comic Sans MS"/>
            </a:endParaRPr>
          </a:p>
          <a:p>
            <a:pPr marL="801688" lvl="1" indent="0">
              <a:buNone/>
            </a:pPr>
            <a:endParaRPr lang="en-US" sz="2800" dirty="0" smtClean="0">
              <a:latin typeface="Chalkboard SE Regular"/>
              <a:ea typeface="微软雅黑" charset="0"/>
              <a:cs typeface="Chalkboard SE Regular"/>
            </a:endParaRPr>
          </a:p>
          <a:p>
            <a:endParaRPr lang="en-US" sz="2800" dirty="0">
              <a:latin typeface="Chalkboard SE Regular"/>
              <a:ea typeface="微软雅黑" charset="0"/>
              <a:cs typeface="Chalkboard SE Regular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35000" y="457200"/>
            <a:ext cx="11703050" cy="1625600"/>
          </a:xfrm>
          <a:prstGeom prst="rect">
            <a:avLst/>
          </a:prstGeom>
        </p:spPr>
        <p:txBody>
          <a:bodyPr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altLang="zh-C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Relay selection Criteria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微软雅黑" charset="0"/>
              <a:cs typeface="Comic Sans MS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829866"/>
              </p:ext>
            </p:extLst>
          </p:nvPr>
        </p:nvGraphicFramePr>
        <p:xfrm>
          <a:off x="6205538" y="2911475"/>
          <a:ext cx="30003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9"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05538" y="2911475"/>
                        <a:ext cx="300037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average.pdf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25" t="25259" r="21" b="34797"/>
          <a:stretch/>
        </p:blipFill>
        <p:spPr>
          <a:xfrm>
            <a:off x="2427996" y="5809822"/>
            <a:ext cx="7732004" cy="379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6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内容占位符 2"/>
          <p:cNvSpPr>
            <a:spLocks noGrp="1"/>
          </p:cNvSpPr>
          <p:nvPr>
            <p:ph idx="1"/>
          </p:nvPr>
        </p:nvSpPr>
        <p:spPr>
          <a:xfrm>
            <a:off x="177800" y="2057401"/>
            <a:ext cx="12750799" cy="6654800"/>
          </a:xfrm>
        </p:spPr>
        <p:txBody>
          <a:bodyPr lIns="130046" tIns="65023" rIns="130046" bIns="65023"/>
          <a:lstStyle/>
          <a:p>
            <a:r>
              <a:rPr lang="en-US" sz="3600" dirty="0" smtClean="0">
                <a:latin typeface="Comic Sans MS"/>
                <a:ea typeface="微软雅黑" charset="0"/>
                <a:cs typeface="Comic Sans MS"/>
              </a:rPr>
              <a:t>Compare operation:</a:t>
            </a:r>
          </a:p>
          <a:p>
            <a:pPr lvl="1"/>
            <a:r>
              <a:rPr lang="en-US" sz="3600" dirty="0" smtClean="0">
                <a:latin typeface="Comic Sans MS"/>
                <a:ea typeface="微软雅黑" charset="0"/>
                <a:cs typeface="Comic Sans MS"/>
              </a:rPr>
              <a:t>Idea: social status has an influence on relay selection.</a:t>
            </a:r>
          </a:p>
          <a:p>
            <a:pPr lvl="2">
              <a:buFont typeface="Wingdings" charset="2"/>
              <a:buChar char="§"/>
            </a:pPr>
            <a:r>
              <a:rPr lang="en-US" sz="2800" dirty="0" smtClean="0">
                <a:latin typeface="Comic Sans MS"/>
                <a:ea typeface="微软雅黑" charset="0"/>
                <a:cs typeface="Comic Sans MS"/>
              </a:rPr>
              <a:t>Order the messages based on the contact probability.</a:t>
            </a:r>
          </a:p>
          <a:p>
            <a:pPr lvl="2">
              <a:buFont typeface="Wingdings" charset="2"/>
              <a:buChar char="§"/>
            </a:pPr>
            <a:r>
              <a:rPr lang="en-US" sz="2800" dirty="0" smtClean="0">
                <a:latin typeface="Comic Sans MS"/>
                <a:ea typeface="微软雅黑" charset="0"/>
                <a:cs typeface="Comic Sans MS"/>
              </a:rPr>
              <a:t>Only the m-k messages can be exchanged in each contact.</a:t>
            </a:r>
          </a:p>
          <a:p>
            <a:pPr lvl="1">
              <a:buFont typeface="Wingdings" charset="2"/>
              <a:buChar char="§"/>
            </a:pPr>
            <a:endParaRPr lang="en-US" sz="2800" dirty="0">
              <a:latin typeface="Comic Sans MS"/>
              <a:ea typeface="微软雅黑" charset="0"/>
              <a:cs typeface="Comic Sans MS"/>
            </a:endParaRPr>
          </a:p>
          <a:p>
            <a:pPr lvl="1">
              <a:buFont typeface="Wingdings" charset="2"/>
              <a:buChar char="§"/>
            </a:pPr>
            <a:endParaRPr lang="en-US" sz="2800" dirty="0" smtClean="0">
              <a:latin typeface="Comic Sans MS"/>
              <a:ea typeface="微软雅黑" charset="0"/>
              <a:cs typeface="Comic Sans MS"/>
            </a:endParaRPr>
          </a:p>
          <a:p>
            <a:pPr lvl="1">
              <a:buFont typeface="Wingdings" charset="2"/>
              <a:buChar char="§"/>
            </a:pPr>
            <a:endParaRPr lang="en-US" sz="2400" dirty="0">
              <a:latin typeface="Comic Sans MS"/>
              <a:ea typeface="微软雅黑" charset="0"/>
              <a:cs typeface="Comic Sans MS"/>
            </a:endParaRPr>
          </a:p>
          <a:p>
            <a:pPr marL="801688" lvl="1" indent="0">
              <a:buNone/>
            </a:pPr>
            <a:endParaRPr lang="en-US" sz="2400" dirty="0">
              <a:latin typeface="Comic Sans MS"/>
              <a:ea typeface="微软雅黑" charset="0"/>
              <a:cs typeface="Comic Sans MS"/>
            </a:endParaRPr>
          </a:p>
          <a:p>
            <a:pPr marL="357188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Comic Sans MS"/>
                <a:ea typeface="微软雅黑" charset="0"/>
                <a:cs typeface="Comic Sans MS"/>
              </a:rPr>
              <a:t>The higher the social status, the less the contact probability matters</a:t>
            </a:r>
          </a:p>
          <a:p>
            <a:pPr marL="801688" lvl="1" indent="0">
              <a:buNone/>
            </a:pPr>
            <a:endParaRPr lang="en-US" sz="2800" dirty="0">
              <a:latin typeface="Comic Sans MS"/>
              <a:ea typeface="微软雅黑" charset="0"/>
              <a:cs typeface="Comic Sans MS"/>
            </a:endParaRPr>
          </a:p>
          <a:p>
            <a:pPr lvl="1"/>
            <a:endParaRPr lang="en-US" sz="2800" dirty="0" smtClean="0">
              <a:latin typeface="Comic Sans MS"/>
              <a:ea typeface="微软雅黑" charset="0"/>
              <a:cs typeface="Comic Sans MS"/>
            </a:endParaRPr>
          </a:p>
          <a:p>
            <a:pPr lvl="1"/>
            <a:endParaRPr lang="en-US" sz="2800" dirty="0">
              <a:latin typeface="Comic Sans MS"/>
              <a:ea typeface="微软雅黑" charset="0"/>
              <a:cs typeface="Comic Sans MS"/>
            </a:endParaRPr>
          </a:p>
          <a:p>
            <a:pPr lvl="1"/>
            <a:endParaRPr lang="en-US" sz="2800" dirty="0" smtClean="0">
              <a:latin typeface="Comic Sans MS"/>
              <a:ea typeface="微软雅黑" charset="0"/>
              <a:cs typeface="Comic Sans MS"/>
            </a:endParaRPr>
          </a:p>
          <a:p>
            <a:pPr lvl="1"/>
            <a:endParaRPr lang="en-US" sz="2800" dirty="0">
              <a:latin typeface="Comic Sans MS"/>
              <a:ea typeface="微软雅黑" charset="0"/>
              <a:cs typeface="Comic Sans MS"/>
            </a:endParaRPr>
          </a:p>
          <a:p>
            <a:pPr marL="801688" lvl="1" indent="0">
              <a:buNone/>
            </a:pPr>
            <a:endParaRPr lang="en-US" sz="2800" dirty="0">
              <a:latin typeface="Chalkboard SE Regular"/>
              <a:ea typeface="微软雅黑" charset="0"/>
              <a:cs typeface="Chalkboard SE Regular"/>
            </a:endParaRPr>
          </a:p>
          <a:p>
            <a:endParaRPr lang="en-US" sz="2800" dirty="0">
              <a:latin typeface="Chalkboard SE Regular"/>
              <a:ea typeface="微软雅黑" charset="0"/>
              <a:cs typeface="Chalkboard SE Regular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Relay selection Criteria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微软雅黑" charset="0"/>
              <a:cs typeface="Comic Sans M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940252"/>
              </p:ext>
            </p:extLst>
          </p:nvPr>
        </p:nvGraphicFramePr>
        <p:xfrm>
          <a:off x="6096000" y="3695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2"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0" y="36957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7200" y="5674953"/>
            <a:ext cx="5943600" cy="1541762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7645400" y="6835711"/>
            <a:ext cx="4267200" cy="1241489"/>
            <a:chOff x="6350000" y="7848600"/>
            <a:chExt cx="5588000" cy="914400"/>
          </a:xfrm>
        </p:grpSpPr>
        <p:cxnSp>
          <p:nvCxnSpPr>
            <p:cNvPr id="52" name="Straight Connector 51"/>
            <p:cNvCxnSpPr/>
            <p:nvPr/>
          </p:nvCxnSpPr>
          <p:spPr bwMode="auto">
            <a:xfrm>
              <a:off x="6350000" y="7924800"/>
              <a:ext cx="609600" cy="0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6959600" y="7924800"/>
              <a:ext cx="1752600" cy="838200"/>
            </a:xfrm>
            <a:prstGeom prst="lin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TextBox 53"/>
            <p:cNvSpPr txBox="1"/>
            <p:nvPr/>
          </p:nvSpPr>
          <p:spPr>
            <a:xfrm>
              <a:off x="8712200" y="7848600"/>
              <a:ext cx="3225800" cy="88408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  <a:latin typeface="Comic Sans MS"/>
                  <a:cs typeface="Comic Sans MS"/>
                </a:rPr>
                <a:t>m is the number of messages in  node a’s butter</a:t>
              </a:r>
              <a:endParaRPr lang="en-US" sz="2400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041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内容占位符 2"/>
          <p:cNvSpPr>
            <a:spLocks noGrp="1"/>
          </p:cNvSpPr>
          <p:nvPr>
            <p:ph idx="1"/>
          </p:nvPr>
        </p:nvSpPr>
        <p:spPr>
          <a:xfrm>
            <a:off x="330200" y="2276475"/>
            <a:ext cx="12039599" cy="6435725"/>
          </a:xfrm>
        </p:spPr>
        <p:txBody>
          <a:bodyPr lIns="130046" tIns="65023" rIns="130046" bIns="65023"/>
          <a:lstStyle/>
          <a:p>
            <a:pPr marL="928688" lvl="2"/>
            <a:r>
              <a:rPr lang="en-US" altLang="zh-CN" sz="3600" dirty="0" smtClean="0">
                <a:latin typeface="Comic Sans MS"/>
                <a:ea typeface="微软雅黑" charset="0"/>
                <a:cs typeface="Comic Sans MS"/>
              </a:rPr>
              <a:t>Compare operation (cont’d)</a:t>
            </a:r>
          </a:p>
          <a:p>
            <a:pPr marL="1817688" lvl="4">
              <a:buFont typeface="Wingdings" charset="2"/>
              <a:buChar char="§"/>
            </a:pPr>
            <a:r>
              <a:rPr lang="en-US" altLang="zh-CN" sz="3600" dirty="0" smtClean="0">
                <a:latin typeface="Comic Sans MS"/>
                <a:ea typeface="微软雅黑" charset="0"/>
                <a:cs typeface="Comic Sans MS"/>
              </a:rPr>
              <a:t>An illustration about compare operation</a:t>
            </a:r>
            <a:endParaRPr lang="en-US" sz="3600" dirty="0" smtClean="0">
              <a:latin typeface="Comic Sans MS"/>
              <a:ea typeface="微软雅黑" charset="0"/>
              <a:cs typeface="Comic Sans MS"/>
            </a:endParaRPr>
          </a:p>
          <a:p>
            <a:pPr marL="801688" lvl="1" indent="0">
              <a:buNone/>
            </a:pPr>
            <a:r>
              <a:rPr lang="en-US" sz="3600" dirty="0" smtClean="0">
                <a:latin typeface="Comic Sans MS"/>
                <a:ea typeface="微软雅黑" charset="0"/>
                <a:cs typeface="Comic Sans MS"/>
              </a:rPr>
              <a:t> </a:t>
            </a:r>
          </a:p>
          <a:p>
            <a:pPr>
              <a:buFont typeface="Arial" charset="0"/>
              <a:buNone/>
            </a:pPr>
            <a:endParaRPr lang="en-US" sz="3400" dirty="0" smtClean="0">
              <a:latin typeface="Comic Sans MS"/>
              <a:ea typeface="微软雅黑" charset="0"/>
              <a:cs typeface="Comic Sans MS"/>
            </a:endParaRPr>
          </a:p>
          <a:p>
            <a:pPr marL="357188" indent="0">
              <a:buNone/>
            </a:pPr>
            <a:endParaRPr lang="en-US" sz="1300" dirty="0">
              <a:latin typeface="Comic Sans MS"/>
              <a:ea typeface="微软雅黑" charset="0"/>
              <a:cs typeface="Comic Sans M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Relay selection Criteria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微软雅黑" charset="0"/>
              <a:cs typeface="Comic Sans MS"/>
            </a:endParaRPr>
          </a:p>
        </p:txBody>
      </p:sp>
      <p:grpSp>
        <p:nvGrpSpPr>
          <p:cNvPr id="15" name="组合 10"/>
          <p:cNvGrpSpPr>
            <a:grpSpLocks/>
          </p:cNvGrpSpPr>
          <p:nvPr/>
        </p:nvGrpSpPr>
        <p:grpSpPr bwMode="auto">
          <a:xfrm>
            <a:off x="4692650" y="4419600"/>
            <a:ext cx="2952750" cy="647700"/>
            <a:chOff x="3131418" y="837540"/>
            <a:chExt cx="2952750" cy="647244"/>
          </a:xfrm>
        </p:grpSpPr>
        <p:sp>
          <p:nvSpPr>
            <p:cNvPr id="16" name="流程图: 联系 1"/>
            <p:cNvSpPr/>
            <p:nvPr/>
          </p:nvSpPr>
          <p:spPr>
            <a:xfrm>
              <a:off x="3131418" y="1053288"/>
              <a:ext cx="433387" cy="431496"/>
            </a:xfrm>
            <a:prstGeom prst="flowChartConnector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3200" i="1" dirty="0">
                  <a:solidFill>
                    <a:schemeClr val="tx1"/>
                  </a:solidFill>
                  <a:latin typeface="Times New Roman" charset="0"/>
                  <a:ea typeface="宋体" charset="0"/>
                  <a:cs typeface="Times New Roman" charset="0"/>
                </a:rPr>
                <a:t>a</a:t>
              </a:r>
            </a:p>
          </p:txBody>
        </p:sp>
        <p:sp>
          <p:nvSpPr>
            <p:cNvPr id="17" name="流程图: 联系 2"/>
            <p:cNvSpPr/>
            <p:nvPr/>
          </p:nvSpPr>
          <p:spPr>
            <a:xfrm>
              <a:off x="5652368" y="1053288"/>
              <a:ext cx="431800" cy="431496"/>
            </a:xfrm>
            <a:prstGeom prst="flowChartConnector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3200" i="1">
                  <a:solidFill>
                    <a:schemeClr val="tx1"/>
                  </a:solidFill>
                  <a:latin typeface="Times New Roman" charset="0"/>
                  <a:ea typeface="宋体" charset="0"/>
                  <a:cs typeface="Times New Roman" charset="0"/>
                </a:rPr>
                <a:t>b</a:t>
              </a:r>
            </a:p>
          </p:txBody>
        </p:sp>
        <p:cxnSp>
          <p:nvCxnSpPr>
            <p:cNvPr id="18" name="直接箭头连接符 3"/>
            <p:cNvCxnSpPr>
              <a:stCxn id="16" idx="6"/>
              <a:endCxn id="17" idx="2"/>
            </p:cNvCxnSpPr>
            <p:nvPr/>
          </p:nvCxnSpPr>
          <p:spPr>
            <a:xfrm>
              <a:off x="3564805" y="1269036"/>
              <a:ext cx="208756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3787452" y="837540"/>
              <a:ext cx="1655763" cy="522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algn="ctr" eaLnBrk="1" hangingPunct="1"/>
              <a:r>
                <a:rPr lang="en-US" sz="2800" dirty="0">
                  <a:latin typeface="Times New Roman" charset="0"/>
                  <a:cs typeface="Times New Roman" charset="0"/>
                </a:rPr>
                <a:t>encounter</a:t>
              </a:r>
              <a:endParaRPr lang="en-US" sz="1600" dirty="0">
                <a:latin typeface="Times New Roman" charset="0"/>
                <a:cs typeface="Times New Roman" charset="0"/>
              </a:endParaRPr>
            </a:p>
          </p:txBody>
        </p:sp>
      </p:grpSp>
      <p:graphicFrame>
        <p:nvGraphicFramePr>
          <p:cNvPr id="20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664659"/>
              </p:ext>
            </p:extLst>
          </p:nvPr>
        </p:nvGraphicFramePr>
        <p:xfrm>
          <a:off x="177800" y="5181600"/>
          <a:ext cx="12586301" cy="1554479"/>
        </p:xfrm>
        <a:graphic>
          <a:graphicData uri="http://schemas.openxmlformats.org/drawingml/2006/table">
            <a:tbl>
              <a:tblPr/>
              <a:tblGrid>
                <a:gridCol w="4264120"/>
                <a:gridCol w="4092800"/>
                <a:gridCol w="4229381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Destination set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{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d</a:t>
                      </a:r>
                      <a:r>
                        <a:rPr kumimoji="0" lang="en-US" sz="2800" b="0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,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 d</a:t>
                      </a:r>
                      <a:r>
                        <a:rPr kumimoji="0" lang="en-US" sz="2800" b="0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, </a:t>
                      </a: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…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,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d</a:t>
                      </a:r>
                      <a:r>
                        <a:rPr kumimoji="0" lang="en-US" sz="28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Contact probability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{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p</a:t>
                      </a:r>
                      <a:r>
                        <a:rPr kumimoji="0" lang="en-US" sz="2800" b="0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(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d</a:t>
                      </a:r>
                      <a:r>
                        <a:rPr kumimoji="0" lang="en-US" sz="2800" b="0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) ,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 p</a:t>
                      </a:r>
                      <a:r>
                        <a:rPr kumimoji="0" lang="en-US" sz="2800" b="0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(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d</a:t>
                      </a:r>
                      <a:r>
                        <a:rPr kumimoji="0" lang="en-US" sz="2800" b="0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) ,</a:t>
                      </a:r>
                      <a:r>
                        <a:rPr kumimoji="0" lang="en-US" altLang="zh-CN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…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,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 p</a:t>
                      </a:r>
                      <a:r>
                        <a:rPr kumimoji="0" lang="en-US" sz="2800" b="0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(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d</a:t>
                      </a:r>
                      <a:r>
                        <a:rPr kumimoji="0" lang="en-US" sz="28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) 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{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p</a:t>
                      </a:r>
                      <a:r>
                        <a:rPr kumimoji="0" lang="en-US" sz="28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(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d</a:t>
                      </a:r>
                      <a:r>
                        <a:rPr kumimoji="0" lang="en-US" sz="2800" b="0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) ,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p</a:t>
                      </a:r>
                      <a:r>
                        <a:rPr kumimoji="0" lang="en-US" sz="28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(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d</a:t>
                      </a:r>
                      <a:r>
                        <a:rPr kumimoji="0" lang="en-US" sz="2800" b="0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) ,</a:t>
                      </a:r>
                      <a:r>
                        <a:rPr kumimoji="0" lang="en-US" altLang="zh-CN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…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,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p</a:t>
                      </a:r>
                      <a:r>
                        <a:rPr kumimoji="0" lang="en-US" sz="28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(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d</a:t>
                      </a:r>
                      <a:r>
                        <a:rPr kumimoji="0" lang="en-US" sz="28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) 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Probability difference vector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{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∆</a:t>
                      </a:r>
                      <a:r>
                        <a:rPr kumimoji="0" lang="en-US" sz="2800" b="0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,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 ∆</a:t>
                      </a:r>
                      <a:r>
                        <a:rPr kumimoji="0" lang="en-US" sz="2800" b="0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,</a:t>
                      </a:r>
                      <a:r>
                        <a:rPr kumimoji="0" lang="en-US" altLang="zh-CN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…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,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 ∆</a:t>
                      </a:r>
                      <a:r>
                        <a:rPr kumimoji="0" lang="en-US" altLang="zh-CN" sz="2800" b="0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}        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∆</a:t>
                      </a:r>
                      <a:r>
                        <a:rPr kumimoji="0" lang="en-US" sz="28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i</a:t>
                      </a:r>
                      <a:r>
                        <a:rPr kumimoji="0" lang="en-US" sz="2800" b="0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=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p</a:t>
                      </a:r>
                      <a:r>
                        <a:rPr kumimoji="0" lang="en-US" sz="2800" b="0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(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d</a:t>
                      </a:r>
                      <a:r>
                        <a:rPr kumimoji="0" lang="en-US" sz="2800" b="0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) </a:t>
                      </a:r>
                      <a:r>
                        <a:rPr kumimoji="0" lang="en-US" sz="2800" b="0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–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p</a:t>
                      </a:r>
                      <a:r>
                        <a:rPr kumimoji="0" lang="en-US" sz="28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(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d</a:t>
                      </a:r>
                      <a:r>
                        <a:rPr kumimoji="0" lang="en-US" sz="2800" b="0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459882"/>
              </p:ext>
            </p:extLst>
          </p:nvPr>
        </p:nvGraphicFramePr>
        <p:xfrm>
          <a:off x="2540000" y="8092440"/>
          <a:ext cx="8816595" cy="518159"/>
        </p:xfrm>
        <a:graphic>
          <a:graphicData uri="http://schemas.openxmlformats.org/drawingml/2006/table">
            <a:tbl>
              <a:tblPr/>
              <a:tblGrid>
                <a:gridCol w="2463717"/>
                <a:gridCol w="2796546"/>
                <a:gridCol w="3556332"/>
              </a:tblGrid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Destination set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{</a:t>
                      </a: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d</a:t>
                      </a:r>
                      <a:r>
                        <a:rPr kumimoji="0" lang="en-US" sz="2800" b="0" i="1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1</a:t>
                      </a: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’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 ,</a:t>
                      </a: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 d</a:t>
                      </a:r>
                      <a:r>
                        <a:rPr kumimoji="0" lang="en-US" sz="2800" b="0" i="1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2</a:t>
                      </a: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’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,</a:t>
                      </a: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…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, </a:t>
                      </a: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d</a:t>
                      </a:r>
                      <a:r>
                        <a:rPr kumimoji="0" lang="en-US" altLang="zh-CN" sz="2800" b="0" i="1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k</a:t>
                      </a: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’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{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d</a:t>
                      </a:r>
                      <a:r>
                        <a:rPr kumimoji="0" lang="en-US" altLang="zh-CN" sz="2800" b="0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(k+1)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’, 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d</a:t>
                      </a:r>
                      <a:r>
                        <a:rPr kumimoji="0" lang="en-US" altLang="zh-CN" sz="2800" b="0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(k+2)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’,</a:t>
                      </a: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…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,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d</a:t>
                      </a:r>
                      <a:r>
                        <a:rPr kumimoji="0" lang="en-US" sz="28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’}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下箭头 9"/>
          <p:cNvSpPr/>
          <p:nvPr/>
        </p:nvSpPr>
        <p:spPr>
          <a:xfrm>
            <a:off x="6569522" y="7300352"/>
            <a:ext cx="618678" cy="492894"/>
          </a:xfrm>
          <a:prstGeom prst="down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600" dirty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3204841" y="7290133"/>
            <a:ext cx="32210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sz="2800" i="1" dirty="0" err="1">
                <a:latin typeface="Times New Roman" charset="0"/>
                <a:cs typeface="Times New Roman" charset="0"/>
              </a:rPr>
              <a:t>k</a:t>
            </a:r>
            <a:r>
              <a:rPr lang="en-US" sz="2800" dirty="0" err="1">
                <a:latin typeface="Times New Roman" charset="0"/>
                <a:cs typeface="Times New Roman" charset="0"/>
              </a:rPr>
              <a:t>th</a:t>
            </a:r>
            <a:r>
              <a:rPr lang="en-US" sz="2800" dirty="0">
                <a:latin typeface="Times New Roman" charset="0"/>
                <a:cs typeface="Times New Roman" charset="0"/>
              </a:rPr>
              <a:t> element partition</a:t>
            </a:r>
          </a:p>
        </p:txBody>
      </p:sp>
    </p:spTree>
    <p:extLst>
      <p:ext uri="{BB962C8B-B14F-4D97-AF65-F5344CB8AC3E}">
        <p14:creationId xmlns:p14="http://schemas.microsoft.com/office/powerpoint/2010/main" val="3961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4400" dirty="0">
                <a:latin typeface="Comic Sans MS"/>
                <a:ea typeface="ＭＳ Ｐゴシック" charset="0"/>
                <a:cs typeface="Comic Sans MS"/>
              </a:rPr>
              <a:t>Relay selection </a:t>
            </a:r>
            <a:r>
              <a:rPr lang="en-US" altLang="zh-CN" sz="4400" dirty="0" smtClean="0">
                <a:latin typeface="Comic Sans MS"/>
                <a:ea typeface="ＭＳ Ｐゴシック" charset="0"/>
                <a:cs typeface="Comic Sans MS"/>
              </a:rPr>
              <a:t>criteria</a:t>
            </a:r>
          </a:p>
          <a:p>
            <a:r>
              <a:rPr lang="en-US" sz="4400" dirty="0" smtClean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Priority buffer exchange</a:t>
            </a:r>
          </a:p>
          <a:p>
            <a:r>
              <a:rPr lang="en-US" sz="4400" dirty="0" smtClean="0">
                <a:latin typeface="Comic Sans MS"/>
                <a:ea typeface="ＭＳ Ｐゴシック" charset="0"/>
                <a:cs typeface="Comic Sans MS"/>
              </a:rPr>
              <a:t>Simulation</a:t>
            </a:r>
            <a:endParaRPr lang="en-US" sz="4400" dirty="0">
              <a:latin typeface="Comic Sans MS"/>
              <a:ea typeface="ＭＳ Ｐゴシック" charset="0"/>
              <a:cs typeface="Comic Sans MS"/>
            </a:endParaRP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/>
          <a:p>
            <a:r>
              <a:rPr lang="en-US" altLang="zh-C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Agenda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微软雅黑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1259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内容占位符 2"/>
          <p:cNvSpPr>
            <a:spLocks noGrp="1"/>
          </p:cNvSpPr>
          <p:nvPr>
            <p:ph idx="1"/>
          </p:nvPr>
        </p:nvSpPr>
        <p:spPr>
          <a:xfrm>
            <a:off x="330200" y="2276475"/>
            <a:ext cx="12039599" cy="6435725"/>
          </a:xfrm>
        </p:spPr>
        <p:txBody>
          <a:bodyPr lIns="130046" tIns="65023" rIns="130046" bIns="65023"/>
          <a:lstStyle/>
          <a:p>
            <a:pPr marL="928688" lvl="2"/>
            <a:r>
              <a:rPr lang="en-US" altLang="zh-CN" sz="3600" dirty="0" smtClean="0">
                <a:latin typeface="Comic Sans MS"/>
                <a:ea typeface="微软雅黑" charset="0"/>
                <a:cs typeface="Comic Sans MS"/>
              </a:rPr>
              <a:t>An example about the compare operation</a:t>
            </a:r>
          </a:p>
          <a:p>
            <a:pPr marL="357188" lvl="2" indent="0">
              <a:buNone/>
            </a:pPr>
            <a:endParaRPr lang="en-US" altLang="zh-CN" sz="3600" dirty="0" smtClean="0">
              <a:latin typeface="Comic Sans MS"/>
              <a:ea typeface="微软雅黑" charset="0"/>
              <a:cs typeface="Comic Sans MS"/>
            </a:endParaRPr>
          </a:p>
          <a:p>
            <a:pPr marL="357188" lvl="2" indent="0">
              <a:buNone/>
            </a:pPr>
            <a:endParaRPr lang="en-US" altLang="zh-CN" sz="3600" dirty="0" smtClean="0">
              <a:latin typeface="Comic Sans MS"/>
              <a:ea typeface="微软雅黑" charset="0"/>
              <a:cs typeface="Comic Sans MS"/>
            </a:endParaRPr>
          </a:p>
          <a:p>
            <a:pPr marL="928688" lvl="2"/>
            <a:r>
              <a:rPr lang="en-US" altLang="zh-CN" sz="3600" dirty="0" smtClean="0">
                <a:latin typeface="Comic Sans MS"/>
                <a:ea typeface="微软雅黑" charset="0"/>
                <a:cs typeface="Comic Sans MS"/>
              </a:rPr>
              <a:t>From node a’s view:</a:t>
            </a:r>
          </a:p>
          <a:p>
            <a:pPr marL="928688" lvl="2"/>
            <a:endParaRPr lang="en-US" sz="3600" dirty="0">
              <a:latin typeface="Comic Sans MS"/>
              <a:ea typeface="微软雅黑" charset="0"/>
              <a:cs typeface="Comic Sans MS"/>
            </a:endParaRPr>
          </a:p>
          <a:p>
            <a:pPr marL="928688" lvl="2"/>
            <a:endParaRPr lang="en-US" sz="3600" dirty="0" smtClean="0">
              <a:latin typeface="Comic Sans MS"/>
              <a:ea typeface="微软雅黑" charset="0"/>
              <a:cs typeface="Comic Sans MS"/>
            </a:endParaRPr>
          </a:p>
          <a:p>
            <a:pPr marL="928688" lvl="2"/>
            <a:endParaRPr lang="en-US" sz="3600" dirty="0">
              <a:latin typeface="Comic Sans MS"/>
              <a:ea typeface="微软雅黑" charset="0"/>
              <a:cs typeface="Comic Sans MS"/>
            </a:endParaRPr>
          </a:p>
          <a:p>
            <a:pPr marL="928688" lvl="2"/>
            <a:endParaRPr lang="en-US" sz="3600" dirty="0" smtClean="0">
              <a:latin typeface="Comic Sans MS"/>
              <a:ea typeface="微软雅黑" charset="0"/>
              <a:cs typeface="Comic Sans MS"/>
            </a:endParaRPr>
          </a:p>
          <a:p>
            <a:pPr marL="357188" lvl="2" indent="0">
              <a:buNone/>
            </a:pPr>
            <a:endParaRPr lang="en-US" sz="3600" dirty="0" smtClean="0">
              <a:latin typeface="Comic Sans MS"/>
              <a:ea typeface="微软雅黑" charset="0"/>
              <a:cs typeface="Comic Sans MS"/>
            </a:endParaRPr>
          </a:p>
          <a:p>
            <a:pPr marL="801688" lvl="1" indent="0">
              <a:buNone/>
            </a:pPr>
            <a:r>
              <a:rPr lang="en-US" sz="3600" dirty="0" smtClean="0">
                <a:latin typeface="Comic Sans MS"/>
                <a:ea typeface="微软雅黑" charset="0"/>
                <a:cs typeface="Comic Sans MS"/>
              </a:rPr>
              <a:t> </a:t>
            </a:r>
          </a:p>
          <a:p>
            <a:pPr>
              <a:buFont typeface="Arial" charset="0"/>
              <a:buNone/>
            </a:pPr>
            <a:endParaRPr lang="en-US" sz="3400" dirty="0" smtClean="0">
              <a:latin typeface="Comic Sans MS"/>
              <a:ea typeface="微软雅黑" charset="0"/>
              <a:cs typeface="Comic Sans MS"/>
            </a:endParaRPr>
          </a:p>
          <a:p>
            <a:pPr marL="357188" indent="0">
              <a:buNone/>
            </a:pPr>
            <a:endParaRPr lang="en-US" sz="3600" dirty="0">
              <a:latin typeface="Comic Sans MS"/>
              <a:ea typeface="微软雅黑" charset="0"/>
              <a:cs typeface="Comic Sans M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Relay selection Criteria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微软雅黑" charset="0"/>
              <a:cs typeface="Comic Sans MS"/>
            </a:endParaRPr>
          </a:p>
          <a:p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alkboard SE Regular"/>
              <a:ea typeface="微软雅黑" charset="0"/>
              <a:cs typeface="Chalkboard SE Regular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1" y="5410200"/>
            <a:ext cx="3810000" cy="1267822"/>
          </a:xfrm>
          <a:prstGeom prst="rect">
            <a:avLst/>
          </a:prstGeom>
        </p:spPr>
      </p:pic>
      <p:graphicFrame>
        <p:nvGraphicFramePr>
          <p:cNvPr id="11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198491"/>
              </p:ext>
            </p:extLst>
          </p:nvPr>
        </p:nvGraphicFramePr>
        <p:xfrm>
          <a:off x="2374900" y="3352800"/>
          <a:ext cx="8318500" cy="1036319"/>
        </p:xfrm>
        <a:graphic>
          <a:graphicData uri="http://schemas.openxmlformats.org/drawingml/2006/table">
            <a:tbl>
              <a:tblPr/>
              <a:tblGrid>
                <a:gridCol w="3600450"/>
                <a:gridCol w="2544763"/>
                <a:gridCol w="2173287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Destination set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{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d</a:t>
                      </a:r>
                      <a:r>
                        <a:rPr kumimoji="0" lang="en-US" sz="2800" b="0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1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, d</a:t>
                      </a:r>
                      <a:r>
                        <a:rPr kumimoji="0" lang="en-US" sz="2800" b="0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2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, d</a:t>
                      </a:r>
                      <a:r>
                        <a:rPr kumimoji="0" lang="en-US" sz="2800" b="0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3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, d</a:t>
                      </a:r>
                      <a:r>
                        <a:rPr kumimoji="0" lang="en-US" sz="2800" b="0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4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, d</a:t>
                      </a:r>
                      <a:r>
                        <a:rPr kumimoji="0" lang="en-US" sz="2800" b="0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5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Social status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97147"/>
              </p:ext>
            </p:extLst>
          </p:nvPr>
        </p:nvGraphicFramePr>
        <p:xfrm>
          <a:off x="754318" y="6629400"/>
          <a:ext cx="11539282" cy="2590799"/>
        </p:xfrm>
        <a:graphic>
          <a:graphicData uri="http://schemas.openxmlformats.org/drawingml/2006/table">
            <a:tbl>
              <a:tblPr/>
              <a:tblGrid>
                <a:gridCol w="4264120"/>
                <a:gridCol w="3923986"/>
                <a:gridCol w="3351176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Destination set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{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d</a:t>
                      </a:r>
                      <a:r>
                        <a:rPr kumimoji="0" lang="en-US" sz="2800" b="0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1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, d</a:t>
                      </a:r>
                      <a:r>
                        <a:rPr kumimoji="0" lang="en-US" sz="2800" b="0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2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, d</a:t>
                      </a:r>
                      <a:r>
                        <a:rPr kumimoji="0" lang="en-US" sz="2800" b="0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3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, d</a:t>
                      </a:r>
                      <a:r>
                        <a:rPr kumimoji="0" lang="en-US" sz="2800" b="0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4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, d</a:t>
                      </a:r>
                      <a:r>
                        <a:rPr kumimoji="0" lang="en-US" sz="2800" b="0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5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Social status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Contact probability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{0.6, 0.2, 0.7, 0.4, 0.7}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{0.4, 1, 0.4, 0.5, 0.6}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Probability difference vector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{0.2, -0.8, 0.3, -0.1, 0.1}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Partition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{1, 3}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 {2, 4, 5}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18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内容占位符 2"/>
          <p:cNvSpPr>
            <a:spLocks noGrp="1"/>
          </p:cNvSpPr>
          <p:nvPr>
            <p:ph idx="1"/>
          </p:nvPr>
        </p:nvSpPr>
        <p:spPr>
          <a:xfrm>
            <a:off x="330200" y="2276475"/>
            <a:ext cx="12039599" cy="6435725"/>
          </a:xfrm>
        </p:spPr>
        <p:txBody>
          <a:bodyPr lIns="130046" tIns="65023" rIns="130046" bIns="65023"/>
          <a:lstStyle/>
          <a:p>
            <a:pPr marL="928688" lvl="2">
              <a:buFont typeface="Arial"/>
              <a:buChar char="•"/>
            </a:pPr>
            <a:r>
              <a:rPr lang="en-US" altLang="zh-CN" sz="3600" dirty="0">
                <a:latin typeface="Comic Sans MS"/>
                <a:ea typeface="微软雅黑" charset="0"/>
                <a:cs typeface="Comic Sans MS"/>
              </a:rPr>
              <a:t>Within one type of </a:t>
            </a:r>
            <a:r>
              <a:rPr lang="en-US" altLang="zh-CN" sz="3600" dirty="0" smtClean="0">
                <a:latin typeface="Comic Sans MS"/>
                <a:ea typeface="微软雅黑" charset="0"/>
                <a:cs typeface="Comic Sans MS"/>
              </a:rPr>
              <a:t>message:</a:t>
            </a:r>
          </a:p>
          <a:p>
            <a:pPr marL="1373188" lvl="3">
              <a:buFont typeface="Wingdings" charset="2"/>
              <a:buChar char="§"/>
            </a:pPr>
            <a:r>
              <a:rPr lang="en-US" altLang="zh-CN" sz="3200" dirty="0" smtClean="0">
                <a:latin typeface="Comic Sans MS"/>
                <a:ea typeface="微软雅黑" charset="0"/>
                <a:cs typeface="Comic Sans MS"/>
              </a:rPr>
              <a:t>Estimate the expected delay </a:t>
            </a:r>
          </a:p>
          <a:p>
            <a:pPr marL="1817688" lvl="4">
              <a:buFont typeface="Wingdings" charset="2"/>
              <a:buChar char="§"/>
            </a:pPr>
            <a:r>
              <a:rPr lang="en-US" altLang="zh-CN" sz="3200" dirty="0" smtClean="0">
                <a:latin typeface="Comic Sans MS"/>
                <a:ea typeface="微软雅黑" charset="0"/>
                <a:cs typeface="Comic Sans MS"/>
              </a:rPr>
              <a:t>The effect of contact probability and social status:</a:t>
            </a:r>
          </a:p>
          <a:p>
            <a:pPr marL="801688" lvl="3" indent="0">
              <a:buNone/>
            </a:pPr>
            <a:endParaRPr lang="en-US" altLang="zh-CN" sz="3200" dirty="0" smtClean="0">
              <a:latin typeface="Comic Sans MS"/>
              <a:ea typeface="微软雅黑" charset="0"/>
              <a:cs typeface="Comic Sans MS"/>
            </a:endParaRPr>
          </a:p>
          <a:p>
            <a:pPr marL="1373188" lvl="3">
              <a:buFont typeface="Wingdings" charset="2"/>
              <a:buChar char="§"/>
            </a:pPr>
            <a:r>
              <a:rPr lang="en-US" altLang="zh-CN" sz="3200" dirty="0" smtClean="0">
                <a:latin typeface="Comic Sans MS"/>
                <a:ea typeface="微软雅黑" charset="0"/>
                <a:cs typeface="Comic Sans MS"/>
              </a:rPr>
              <a:t>Priority setting</a:t>
            </a:r>
          </a:p>
          <a:p>
            <a:pPr marL="1817688" lvl="4">
              <a:buFont typeface="Wingdings" charset="2"/>
              <a:buChar char="§"/>
            </a:pPr>
            <a:r>
              <a:rPr lang="en-US" altLang="zh-CN" sz="3200" dirty="0" smtClean="0">
                <a:latin typeface="Comic Sans MS"/>
                <a:ea typeface="微软雅黑" charset="0"/>
                <a:cs typeface="Comic Sans MS"/>
              </a:rPr>
              <a:t>Balance the </a:t>
            </a:r>
            <a:r>
              <a:rPr lang="en-US" altLang="zh-CN" sz="3200" dirty="0">
                <a:ln>
                  <a:solidFill>
                    <a:srgbClr val="3366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/>
                <a:ea typeface="ＭＳ Ｐゴシック" charset="0"/>
                <a:cs typeface="Comic Sans MS"/>
              </a:rPr>
              <a:t>expected</a:t>
            </a:r>
            <a:r>
              <a:rPr lang="en-US" altLang="zh-CN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3200" dirty="0">
                <a:ln>
                  <a:solidFill>
                    <a:srgbClr val="3366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/>
                <a:ea typeface="ＭＳ Ｐゴシック" charset="0"/>
                <a:cs typeface="Comic Sans MS"/>
              </a:rPr>
              <a:t>delay</a:t>
            </a:r>
            <a:r>
              <a:rPr lang="en-US" altLang="zh-CN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ea typeface="微软雅黑" charset="0"/>
                <a:cs typeface="Comic Sans MS"/>
              </a:rPr>
              <a:t>and </a:t>
            </a:r>
            <a:r>
              <a:rPr lang="en-US" altLang="zh-CN" sz="3200" dirty="0">
                <a:ln>
                  <a:solidFill>
                    <a:srgbClr val="3366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/>
                <a:ea typeface="ＭＳ Ｐゴシック" charset="0"/>
                <a:cs typeface="Comic Sans MS"/>
              </a:rPr>
              <a:t>remaining</a:t>
            </a:r>
            <a:r>
              <a:rPr lang="en-US" altLang="zh-CN" sz="32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3200" dirty="0">
                <a:ln>
                  <a:solidFill>
                    <a:srgbClr val="3366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/>
                <a:ea typeface="ＭＳ Ｐゴシック" charset="0"/>
                <a:cs typeface="Comic Sans MS"/>
              </a:rPr>
              <a:t>time</a:t>
            </a:r>
            <a:r>
              <a:rPr lang="en-US" altLang="zh-CN" sz="3200" dirty="0" smtClean="0">
                <a:latin typeface="Comic Sans MS"/>
                <a:ea typeface="微软雅黑" charset="0"/>
                <a:cs typeface="Comic Sans MS"/>
              </a:rPr>
              <a:t>.</a:t>
            </a:r>
          </a:p>
          <a:p>
            <a:pPr marL="357188" lvl="2" indent="0">
              <a:buNone/>
            </a:pPr>
            <a:r>
              <a:rPr lang="en-US" altLang="zh-CN" sz="3600" dirty="0">
                <a:latin typeface="Comic Sans MS"/>
                <a:ea typeface="微软雅黑" charset="0"/>
                <a:cs typeface="Comic Sans MS"/>
              </a:rPr>
              <a:t>	</a:t>
            </a:r>
            <a:r>
              <a:rPr lang="en-US" altLang="zh-CN" sz="3600" dirty="0" smtClean="0">
                <a:latin typeface="Comic Sans MS"/>
                <a:ea typeface="微软雅黑" charset="0"/>
                <a:cs typeface="Comic Sans MS"/>
              </a:rPr>
              <a:t>	</a:t>
            </a:r>
            <a:endParaRPr lang="en-US" altLang="zh-CN" sz="2800" dirty="0">
              <a:latin typeface="Comic Sans MS"/>
              <a:ea typeface="微软雅黑" charset="0"/>
              <a:cs typeface="Comic Sans MS"/>
            </a:endParaRPr>
          </a:p>
          <a:p>
            <a:pPr marL="801688" lvl="3" indent="0">
              <a:buNone/>
            </a:pPr>
            <a:endParaRPr lang="en-US" sz="3600" dirty="0" smtClean="0">
              <a:latin typeface="Comic Sans MS"/>
              <a:ea typeface="微软雅黑" charset="0"/>
              <a:cs typeface="Comic Sans MS"/>
            </a:endParaRPr>
          </a:p>
          <a:p>
            <a:pPr marL="801688" lvl="1" indent="0">
              <a:buNone/>
            </a:pPr>
            <a:r>
              <a:rPr lang="en-US" sz="3600" dirty="0" smtClean="0">
                <a:latin typeface="Comic Sans MS"/>
                <a:ea typeface="微软雅黑" charset="0"/>
                <a:cs typeface="Comic Sans MS"/>
              </a:rPr>
              <a:t> </a:t>
            </a:r>
          </a:p>
          <a:p>
            <a:pPr>
              <a:buFont typeface="Arial" charset="0"/>
              <a:buNone/>
            </a:pPr>
            <a:endParaRPr lang="en-US" sz="3400" dirty="0" smtClean="0">
              <a:latin typeface="Comic Sans MS"/>
              <a:ea typeface="微软雅黑" charset="0"/>
              <a:cs typeface="Comic Sans MS"/>
            </a:endParaRPr>
          </a:p>
          <a:p>
            <a:pPr marL="357188" indent="0">
              <a:buNone/>
            </a:pPr>
            <a:endParaRPr lang="en-US" sz="1300" dirty="0">
              <a:latin typeface="Comic Sans MS"/>
              <a:ea typeface="微软雅黑" charset="0"/>
              <a:cs typeface="Comic Sans M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sz="5400" dirty="0" smtClean="0">
                <a:solidFill>
                  <a:schemeClr val="bg1"/>
                </a:solidFill>
                <a:latin typeface="Comic Sans MS"/>
                <a:ea typeface="微软雅黑" charset="0"/>
                <a:cs typeface="Comic Sans MS"/>
              </a:rPr>
              <a:t>Priority</a:t>
            </a:r>
            <a:r>
              <a:rPr lang="zh-CN" altLang="en-US" sz="5400" dirty="0" smtClean="0">
                <a:solidFill>
                  <a:schemeClr val="bg1"/>
                </a:solidFill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5400" dirty="0" smtClean="0">
                <a:solidFill>
                  <a:schemeClr val="bg1"/>
                </a:solidFill>
                <a:latin typeface="Comic Sans MS"/>
                <a:ea typeface="微软雅黑" charset="0"/>
                <a:cs typeface="Comic Sans MS"/>
              </a:rPr>
              <a:t>buffer</a:t>
            </a:r>
            <a:r>
              <a:rPr lang="zh-CN" altLang="en-US" sz="5400" dirty="0" smtClean="0">
                <a:solidFill>
                  <a:schemeClr val="bg1"/>
                </a:solidFill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5400" dirty="0" smtClean="0">
                <a:solidFill>
                  <a:schemeClr val="bg1"/>
                </a:solidFill>
                <a:latin typeface="Comic Sans MS"/>
                <a:ea typeface="微软雅黑" charset="0"/>
                <a:cs typeface="Comic Sans MS"/>
              </a:rPr>
              <a:t>exchange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alkboard SE Regular"/>
              <a:ea typeface="微软雅黑" charset="0"/>
              <a:cs typeface="Chalkboard SE Regula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0" y="4572000"/>
            <a:ext cx="3465903" cy="12152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800" y="7543800"/>
            <a:ext cx="5994400" cy="146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4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内容占位符 2"/>
          <p:cNvSpPr>
            <a:spLocks noGrp="1"/>
          </p:cNvSpPr>
          <p:nvPr>
            <p:ph idx="1"/>
          </p:nvPr>
        </p:nvSpPr>
        <p:spPr>
          <a:xfrm>
            <a:off x="330200" y="2276475"/>
            <a:ext cx="12039599" cy="6435725"/>
          </a:xfrm>
        </p:spPr>
        <p:txBody>
          <a:bodyPr lIns="130046" tIns="65023" rIns="130046" bIns="65023"/>
          <a:lstStyle/>
          <a:p>
            <a:pPr marL="928688" lvl="2">
              <a:buFont typeface="Arial"/>
              <a:buChar char="•"/>
            </a:pPr>
            <a:r>
              <a:rPr lang="en-US" altLang="zh-CN" sz="4000" dirty="0" smtClean="0">
                <a:latin typeface="Comic Sans MS"/>
                <a:ea typeface="微软雅黑" charset="0"/>
                <a:cs typeface="Comic Sans MS"/>
              </a:rPr>
              <a:t>Between two types of messages:</a:t>
            </a:r>
          </a:p>
          <a:p>
            <a:pPr marL="1373188" lvl="3">
              <a:buFont typeface="Arial"/>
              <a:buChar char="•"/>
            </a:pPr>
            <a:r>
              <a:rPr lang="en-US" altLang="zh-CN" sz="3600" dirty="0" smtClean="0">
                <a:latin typeface="Comic Sans MS"/>
                <a:ea typeface="微软雅黑" charset="0"/>
                <a:cs typeface="Comic Sans MS"/>
              </a:rPr>
              <a:t>The relative important factor is considered as .</a:t>
            </a:r>
          </a:p>
          <a:p>
            <a:pPr marL="2274888" lvl="5">
              <a:buFont typeface="Wingdings" charset="2"/>
              <a:buChar char="§"/>
            </a:pP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In different scenarios, we have different </a:t>
            </a:r>
          </a:p>
          <a:p>
            <a:pPr marL="2274888" lvl="5">
              <a:buFont typeface="Wingdings" charset="2"/>
              <a:buChar char="§"/>
            </a:pP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The delivery cost, such as message size, can also be embedded into </a:t>
            </a:r>
            <a:endParaRPr lang="en-US" altLang="zh-CN" sz="3600" dirty="0" smtClean="0">
              <a:latin typeface="Comic Sans MS"/>
              <a:ea typeface="微软雅黑" charset="0"/>
              <a:cs typeface="Comic Sans MS"/>
            </a:endParaRPr>
          </a:p>
          <a:p>
            <a:pPr marL="1373188" lvl="3">
              <a:buFont typeface="Arial"/>
              <a:buChar char="•"/>
            </a:pPr>
            <a:r>
              <a:rPr lang="en-US" altLang="zh-CN" sz="3600" dirty="0" smtClean="0">
                <a:latin typeface="Comic Sans MS"/>
                <a:ea typeface="微软雅黑" charset="0"/>
                <a:cs typeface="Comic Sans MS"/>
              </a:rPr>
              <a:t>Two typical scenarios:</a:t>
            </a:r>
          </a:p>
          <a:p>
            <a:pPr marL="1817688" lvl="4">
              <a:buFont typeface="Wingdings" charset="2"/>
              <a:buChar char="§"/>
            </a:pPr>
            <a:r>
              <a:rPr lang="en-US" altLang="zh-CN" sz="3600" dirty="0" smtClean="0">
                <a:latin typeface="Comic Sans MS"/>
                <a:ea typeface="微软雅黑" charset="0"/>
                <a:cs typeface="Comic Sans MS"/>
              </a:rPr>
              <a:t>Data-first:</a:t>
            </a:r>
          </a:p>
          <a:p>
            <a:pPr marL="1817688" lvl="4">
              <a:buFont typeface="Wingdings" charset="2"/>
              <a:buChar char="§"/>
            </a:pPr>
            <a:r>
              <a:rPr lang="en-US" altLang="zh-CN" sz="3600" dirty="0" smtClean="0">
                <a:latin typeface="Comic Sans MS"/>
                <a:ea typeface="微软雅黑" charset="0"/>
                <a:cs typeface="Comic Sans MS"/>
              </a:rPr>
              <a:t>Acknowledgement-first:</a:t>
            </a:r>
          </a:p>
          <a:p>
            <a:pPr marL="801688" lvl="1" indent="0">
              <a:buNone/>
            </a:pPr>
            <a:r>
              <a:rPr lang="en-US" sz="3600" dirty="0" smtClean="0">
                <a:latin typeface="Comic Sans MS"/>
                <a:ea typeface="微软雅黑" charset="0"/>
                <a:cs typeface="Comic Sans MS"/>
              </a:rPr>
              <a:t> </a:t>
            </a:r>
          </a:p>
          <a:p>
            <a:pPr>
              <a:buFont typeface="Arial" charset="0"/>
              <a:buNone/>
            </a:pPr>
            <a:endParaRPr lang="en-US" sz="3400" dirty="0" smtClean="0">
              <a:latin typeface="Comic Sans MS"/>
              <a:ea typeface="微软雅黑" charset="0"/>
              <a:cs typeface="Comic Sans MS"/>
            </a:endParaRPr>
          </a:p>
          <a:p>
            <a:pPr marL="357188" indent="0">
              <a:buNone/>
            </a:pPr>
            <a:endParaRPr lang="en-US" sz="1300" dirty="0">
              <a:latin typeface="Comic Sans MS"/>
              <a:ea typeface="微软雅黑" charset="0"/>
              <a:cs typeface="Comic Sans M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  <a:latin typeface="Comic Sans MS"/>
                <a:ea typeface="微软雅黑" charset="0"/>
                <a:cs typeface="Comic Sans MS"/>
              </a:rPr>
              <a:t>Priority</a:t>
            </a:r>
            <a:r>
              <a:rPr lang="zh-CN" altLang="en-US" sz="5400" dirty="0">
                <a:solidFill>
                  <a:schemeClr val="bg1"/>
                </a:solidFill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5400" dirty="0">
                <a:solidFill>
                  <a:schemeClr val="bg1"/>
                </a:solidFill>
                <a:latin typeface="Comic Sans MS"/>
                <a:ea typeface="微软雅黑" charset="0"/>
                <a:cs typeface="Comic Sans MS"/>
              </a:rPr>
              <a:t>buffer</a:t>
            </a:r>
            <a:r>
              <a:rPr lang="zh-CN" altLang="en-US" sz="5400" dirty="0">
                <a:solidFill>
                  <a:schemeClr val="bg1"/>
                </a:solidFill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5400" dirty="0">
                <a:solidFill>
                  <a:schemeClr val="bg1"/>
                </a:solidFill>
                <a:latin typeface="Comic Sans MS"/>
                <a:ea typeface="微软雅黑" charset="0"/>
                <a:cs typeface="Comic Sans MS"/>
              </a:rPr>
              <a:t>exchange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alkboard SE Regular"/>
              <a:ea typeface="微软雅黑" charset="0"/>
              <a:cs typeface="Chalkboard SE Regular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531465"/>
              </p:ext>
            </p:extLst>
          </p:nvPr>
        </p:nvGraphicFramePr>
        <p:xfrm>
          <a:off x="6445250" y="47942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6"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45250" y="47942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6000" y="6680200"/>
            <a:ext cx="4000500" cy="93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5400" y="7620000"/>
            <a:ext cx="3594100" cy="76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47500" y="3200400"/>
            <a:ext cx="7747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6178" y="4038600"/>
            <a:ext cx="688622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7000" y="5251554"/>
            <a:ext cx="609600" cy="53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9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03275" y="457200"/>
            <a:ext cx="11703050" cy="1625600"/>
          </a:xfrm>
          <a:prstGeom prst="rect">
            <a:avLst/>
          </a:prstGeom>
        </p:spPr>
        <p:txBody>
          <a:bodyPr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  <a:latin typeface="Comic Sans MS"/>
                <a:ea typeface="微软雅黑" charset="0"/>
                <a:cs typeface="Comic Sans MS"/>
              </a:rPr>
              <a:t>Priority</a:t>
            </a:r>
            <a:r>
              <a:rPr lang="zh-CN" altLang="en-US" sz="5400" dirty="0">
                <a:solidFill>
                  <a:schemeClr val="bg1"/>
                </a:solidFill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5400" dirty="0">
                <a:solidFill>
                  <a:schemeClr val="bg1"/>
                </a:solidFill>
                <a:latin typeface="Comic Sans MS"/>
                <a:ea typeface="微软雅黑" charset="0"/>
                <a:cs typeface="Comic Sans MS"/>
              </a:rPr>
              <a:t>buffer</a:t>
            </a:r>
            <a:r>
              <a:rPr lang="zh-CN" altLang="en-US" sz="5400" dirty="0">
                <a:solidFill>
                  <a:schemeClr val="bg1"/>
                </a:solidFill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5400" dirty="0">
                <a:solidFill>
                  <a:schemeClr val="bg1"/>
                </a:solidFill>
                <a:latin typeface="Comic Sans MS"/>
                <a:ea typeface="微软雅黑" charset="0"/>
                <a:cs typeface="Comic Sans MS"/>
              </a:rPr>
              <a:t>exchange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alkboard SE Regular"/>
              <a:ea typeface="微软雅黑" charset="0"/>
              <a:cs typeface="Chalkboard SE Regular"/>
            </a:endParaRPr>
          </a:p>
          <a:p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alkboard SE Regular"/>
              <a:ea typeface="微软雅黑" charset="0"/>
              <a:cs typeface="Chalkboard SE Regular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9832845" y="5173283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7" name="内容占位符 2"/>
          <p:cNvSpPr txBox="1">
            <a:spLocks/>
          </p:cNvSpPr>
          <p:nvPr/>
        </p:nvSpPr>
        <p:spPr>
          <a:xfrm>
            <a:off x="650875" y="1676400"/>
            <a:ext cx="11703050" cy="7035801"/>
          </a:xfrm>
          <a:prstGeom prst="rect">
            <a:avLst/>
          </a:prstGeom>
        </p:spPr>
        <p:txBody>
          <a:bodyPr lIns="130046" tIns="65023" rIns="130046" bIns="65023"/>
          <a:lstStyle>
            <a:lvl1pPr marL="928688" indent="-571500" algn="l" rtl="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373188" indent="-571500" algn="l" rtl="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817688" indent="-571500" algn="l" rtl="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262188" indent="-571500" algn="l" rtl="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706688" indent="-571500" algn="l" rtl="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163888" indent="-571500" algn="l" rtl="0" fontAlgn="base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621088" indent="-571500" algn="l" rtl="0" fontAlgn="base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4078288" indent="-571500" algn="l" rtl="0" fontAlgn="base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535488" indent="-571500" algn="l" rtl="0" fontAlgn="base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r>
              <a:rPr lang="en-US" sz="3600" dirty="0" smtClean="0">
                <a:latin typeface="Comic Sans MS"/>
                <a:ea typeface="微软雅黑" charset="0"/>
                <a:cs typeface="Comic Sans MS"/>
              </a:rPr>
              <a:t>An example</a:t>
            </a:r>
          </a:p>
          <a:p>
            <a:endParaRPr lang="en-US" sz="3600" dirty="0">
              <a:latin typeface="Comic Sans MS"/>
              <a:ea typeface="微软雅黑" charset="0"/>
              <a:cs typeface="Comic Sans MS"/>
            </a:endParaRPr>
          </a:p>
          <a:p>
            <a:endParaRPr lang="en-US" sz="3600" dirty="0" smtClean="0">
              <a:latin typeface="Comic Sans MS"/>
              <a:ea typeface="微软雅黑" charset="0"/>
              <a:cs typeface="Comic Sans MS"/>
            </a:endParaRPr>
          </a:p>
          <a:p>
            <a:pPr marL="357188" indent="0">
              <a:buNone/>
            </a:pPr>
            <a:endParaRPr lang="en-US" sz="3600" dirty="0">
              <a:latin typeface="Comic Sans MS"/>
              <a:ea typeface="微软雅黑" charset="0"/>
              <a:cs typeface="Comic Sans MS"/>
            </a:endParaRPr>
          </a:p>
          <a:p>
            <a:r>
              <a:rPr lang="en-US" sz="2800" dirty="0" smtClean="0">
                <a:latin typeface="Comic Sans MS"/>
                <a:ea typeface="微软雅黑" charset="0"/>
                <a:cs typeface="Comic Sans MS"/>
              </a:rPr>
              <a:t>Buffer size of a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sz="2800" dirty="0" smtClean="0">
                <a:latin typeface="Comic Sans MS"/>
                <a:ea typeface="微软雅黑" charset="0"/>
                <a:cs typeface="Comic Sans MS"/>
              </a:rPr>
              <a:t>node is 4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.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The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number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under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the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destination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is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the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number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of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messages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for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that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destination</a:t>
            </a:r>
            <a:r>
              <a:rPr lang="zh-CN" alt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ea typeface="微软雅黑" charset="0"/>
                <a:cs typeface="Comic Sans MS"/>
              </a:rPr>
              <a:t>respectively.</a:t>
            </a:r>
            <a:endParaRPr lang="en-US" sz="2800" dirty="0" smtClean="0">
              <a:latin typeface="Comic Sans MS"/>
              <a:ea typeface="微软雅黑" charset="0"/>
              <a:cs typeface="Comic Sans MS"/>
            </a:endParaRPr>
          </a:p>
          <a:p>
            <a:pPr marL="801688" lvl="1" indent="0">
              <a:buNone/>
            </a:pPr>
            <a:endParaRPr lang="en-US" sz="1800" dirty="0" smtClean="0">
              <a:latin typeface="Comic Sans MS"/>
              <a:ea typeface="微软雅黑" charset="0"/>
              <a:cs typeface="Comic Sans MS"/>
            </a:endParaRPr>
          </a:p>
          <a:p>
            <a:pPr marL="801688" lvl="1" indent="0">
              <a:buNone/>
            </a:pPr>
            <a:endParaRPr lang="en-US" sz="2800" dirty="0">
              <a:latin typeface="Comic Sans MS"/>
              <a:ea typeface="微软雅黑" charset="0"/>
              <a:cs typeface="Comic Sans MS"/>
            </a:endParaRPr>
          </a:p>
          <a:p>
            <a:pPr marL="801688" lvl="1" indent="0">
              <a:buNone/>
            </a:pPr>
            <a:endParaRPr lang="en-US" sz="2800" dirty="0" smtClean="0">
              <a:latin typeface="Comic Sans MS"/>
              <a:ea typeface="微软雅黑" charset="0"/>
              <a:cs typeface="Comic Sans MS"/>
            </a:endParaRPr>
          </a:p>
          <a:p>
            <a:pPr marL="801688" lvl="1" indent="0">
              <a:buNone/>
            </a:pPr>
            <a:endParaRPr lang="en-US" sz="2800" dirty="0" smtClean="0">
              <a:latin typeface="Comic Sans MS"/>
              <a:ea typeface="微软雅黑" charset="0"/>
              <a:cs typeface="Comic Sans MS"/>
            </a:endParaRPr>
          </a:p>
          <a:p>
            <a:pPr lvl="1"/>
            <a:endParaRPr lang="en-US" sz="2800" dirty="0" smtClean="0">
              <a:latin typeface="Comic Sans MS"/>
              <a:ea typeface="微软雅黑" charset="0"/>
              <a:cs typeface="Comic Sans MS"/>
            </a:endParaRPr>
          </a:p>
          <a:p>
            <a:pPr marL="801688" lvl="1" indent="0">
              <a:buNone/>
            </a:pPr>
            <a:endParaRPr lang="en-US" sz="2800" dirty="0" smtClean="0">
              <a:latin typeface="Chalkboard SE Regular"/>
              <a:ea typeface="微软雅黑" charset="0"/>
              <a:cs typeface="Chalkboard SE Regular"/>
            </a:endParaRPr>
          </a:p>
          <a:p>
            <a:endParaRPr lang="en-US" sz="2800" dirty="0">
              <a:latin typeface="Chalkboard SE Regular"/>
              <a:ea typeface="微软雅黑" charset="0"/>
              <a:cs typeface="Chalkboard SE Regula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2974" y="3084063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18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651181"/>
              </p:ext>
            </p:extLst>
          </p:nvPr>
        </p:nvGraphicFramePr>
        <p:xfrm>
          <a:off x="634999" y="2667000"/>
          <a:ext cx="12039601" cy="2072639"/>
        </p:xfrm>
        <a:graphic>
          <a:graphicData uri="http://schemas.openxmlformats.org/drawingml/2006/table">
            <a:tbl>
              <a:tblPr/>
              <a:tblGrid>
                <a:gridCol w="5211033"/>
                <a:gridCol w="3683107"/>
                <a:gridCol w="3145461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Destination set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{</a:t>
                      </a: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d</a:t>
                      </a:r>
                      <a:r>
                        <a:rPr kumimoji="0" lang="en-US" sz="2800" b="0" i="1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1</a:t>
                      </a: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, d</a:t>
                      </a:r>
                      <a:r>
                        <a:rPr kumimoji="0" lang="en-US" sz="2800" b="0" i="1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2</a:t>
                      </a: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, d</a:t>
                      </a:r>
                      <a:r>
                        <a:rPr kumimoji="0" lang="en-US" sz="2800" b="0" i="1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3</a:t>
                      </a: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, d</a:t>
                      </a:r>
                      <a:r>
                        <a:rPr kumimoji="0" lang="en-US" sz="2800" b="0" i="1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4</a:t>
                      </a: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, d</a:t>
                      </a:r>
                      <a:r>
                        <a:rPr kumimoji="0" lang="en-US" sz="2800" b="0" i="1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5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Partition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{1, 3}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 {2, 4, 5}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Priority of the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{5, 4, 3, 2, 1}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Priority of the acknowledgement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{0,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0.5, 1, 1.5,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0}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5" name="Picture 134" descr="routing1.pd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" t="48554" r="57623" b="8012"/>
          <a:stretch/>
        </p:blipFill>
        <p:spPr>
          <a:xfrm>
            <a:off x="2692400" y="5478169"/>
            <a:ext cx="8382000" cy="366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7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03275" y="542925"/>
            <a:ext cx="11703050" cy="1625600"/>
          </a:xfrm>
          <a:prstGeom prst="rect">
            <a:avLst/>
          </a:prstGeom>
        </p:spPr>
        <p:txBody>
          <a:bodyPr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altLang="zh-C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Mobile</a:t>
            </a:r>
            <a:r>
              <a:rPr lang="zh-CN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Social</a:t>
            </a:r>
            <a:r>
              <a:rPr lang="zh-CN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Networks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微软雅黑" charset="0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6000" y="2057400"/>
            <a:ext cx="1165860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smtClean="0">
                <a:latin typeface="Comic Sans MS"/>
                <a:ea typeface="宋体" pitchFamily="2" charset="-122"/>
                <a:cs typeface="Comic Sans MS"/>
              </a:rPr>
              <a:t>Concept</a:t>
            </a:r>
            <a:r>
              <a:rPr lang="zh-CN" altLang="en-US" sz="3600" dirty="0" smtClean="0">
                <a:latin typeface="Comic Sans MS"/>
                <a:ea typeface="宋体" pitchFamily="2" charset="-122"/>
                <a:cs typeface="Comic Sans MS"/>
              </a:rPr>
              <a:t> </a:t>
            </a:r>
            <a:r>
              <a:rPr lang="en-US" altLang="zh-CN" sz="3600" dirty="0" smtClean="0">
                <a:latin typeface="Comic Sans MS"/>
                <a:ea typeface="宋体" pitchFamily="2" charset="-122"/>
                <a:cs typeface="Comic Sans MS"/>
              </a:rPr>
              <a:t>of</a:t>
            </a:r>
            <a:r>
              <a:rPr lang="zh-CN" altLang="en-US" sz="3600" dirty="0" smtClean="0">
                <a:latin typeface="Comic Sans MS"/>
                <a:ea typeface="宋体" pitchFamily="2" charset="-122"/>
                <a:cs typeface="Comic Sans MS"/>
              </a:rPr>
              <a:t> </a:t>
            </a:r>
            <a:r>
              <a:rPr lang="en-US" altLang="zh-CN" sz="3600" dirty="0" smtClean="0">
                <a:latin typeface="Comic Sans MS"/>
                <a:ea typeface="宋体" pitchFamily="2" charset="-122"/>
                <a:cs typeface="Comic Sans MS"/>
              </a:rPr>
              <a:t>mobile</a:t>
            </a:r>
            <a:r>
              <a:rPr lang="zh-CN" altLang="en-US" sz="3600" dirty="0" smtClean="0">
                <a:latin typeface="Comic Sans MS"/>
                <a:ea typeface="宋体" pitchFamily="2" charset="-122"/>
                <a:cs typeface="Comic Sans MS"/>
              </a:rPr>
              <a:t> </a:t>
            </a:r>
            <a:r>
              <a:rPr lang="en-US" altLang="zh-CN" sz="3600" dirty="0" smtClean="0">
                <a:latin typeface="Comic Sans MS"/>
                <a:ea typeface="宋体" pitchFamily="2" charset="-122"/>
                <a:cs typeface="Comic Sans MS"/>
              </a:rPr>
              <a:t>social</a:t>
            </a:r>
            <a:r>
              <a:rPr lang="zh-CN" altLang="en-US" sz="3600" dirty="0" smtClean="0">
                <a:latin typeface="Comic Sans MS"/>
                <a:ea typeface="宋体" pitchFamily="2" charset="-122"/>
                <a:cs typeface="Comic Sans MS"/>
              </a:rPr>
              <a:t> </a:t>
            </a:r>
            <a:r>
              <a:rPr lang="en-US" altLang="zh-CN" sz="3600" dirty="0" smtClean="0">
                <a:latin typeface="Comic Sans MS"/>
                <a:ea typeface="宋体" pitchFamily="2" charset="-122"/>
                <a:cs typeface="Comic Sans MS"/>
              </a:rPr>
              <a:t>networks</a:t>
            </a:r>
            <a:r>
              <a:rPr lang="zh-CN" altLang="en-US" sz="3600" dirty="0" smtClean="0">
                <a:latin typeface="Comic Sans MS"/>
                <a:ea typeface="宋体" pitchFamily="2" charset="-122"/>
                <a:cs typeface="Comic Sans MS"/>
              </a:rPr>
              <a:t> </a:t>
            </a:r>
            <a:r>
              <a:rPr lang="en-US" altLang="zh-CN" sz="3600" dirty="0" smtClean="0">
                <a:latin typeface="Comic Sans MS"/>
                <a:ea typeface="宋体" pitchFamily="2" charset="-122"/>
                <a:cs typeface="Comic Sans MS"/>
              </a:rPr>
              <a:t>(MSNs)</a:t>
            </a:r>
            <a:r>
              <a:rPr lang="en-US" altLang="zh-CN" sz="3200" dirty="0" smtClean="0">
                <a:latin typeface="Comic Sans MS"/>
                <a:ea typeface="宋体" pitchFamily="2" charset="-122"/>
                <a:cs typeface="Comic Sans MS"/>
              </a:rPr>
              <a:t>:</a:t>
            </a:r>
            <a:endParaRPr lang="en-US" sz="3200" dirty="0" smtClean="0">
              <a:latin typeface="Comic Sans MS"/>
              <a:ea typeface="宋体" pitchFamily="2" charset="-122"/>
              <a:cs typeface="Comic Sans MS"/>
            </a:endParaRPr>
          </a:p>
          <a:p>
            <a:pPr marL="800100" lvl="1" indent="-342900">
              <a:buFont typeface="Arial"/>
              <a:buChar char="•"/>
              <a:defRPr/>
            </a:pPr>
            <a:r>
              <a:rPr lang="en-US" sz="2800" dirty="0" smtClean="0">
                <a:latin typeface="Comic Sans MS"/>
                <a:ea typeface="新細明體" charset="0"/>
                <a:cs typeface="Comic Sans MS"/>
              </a:rPr>
              <a:t>People </a:t>
            </a:r>
            <a:r>
              <a:rPr lang="en-US" sz="2800" dirty="0">
                <a:latin typeface="Comic Sans MS"/>
                <a:ea typeface="新細明體" charset="0"/>
                <a:cs typeface="Comic Sans MS"/>
              </a:rPr>
              <a:t>walk around with </a:t>
            </a:r>
            <a:r>
              <a:rPr lang="en-US" sz="2800" dirty="0" smtClean="0">
                <a:latin typeface="Comic Sans MS"/>
                <a:ea typeface="新細明體" charset="0"/>
                <a:cs typeface="Comic Sans MS"/>
              </a:rPr>
              <a:t>smartphones</a:t>
            </a:r>
            <a:r>
              <a:rPr lang="zh-CN" altLang="en-US" sz="2800" dirty="0" smtClean="0">
                <a:latin typeface="Comic Sans MS"/>
                <a:ea typeface="新細明體" charset="0"/>
                <a:cs typeface="Comic Sans MS"/>
              </a:rPr>
              <a:t> </a:t>
            </a:r>
            <a:r>
              <a:rPr lang="en-US" sz="2800" dirty="0" smtClean="0">
                <a:latin typeface="Comic Sans MS"/>
                <a:ea typeface="新細明體" charset="0"/>
                <a:cs typeface="Comic Sans MS"/>
              </a:rPr>
              <a:t>and </a:t>
            </a:r>
            <a:r>
              <a:rPr lang="en-US" sz="2800" dirty="0">
                <a:latin typeface="Comic Sans MS"/>
                <a:ea typeface="新細明體" charset="0"/>
                <a:cs typeface="Comic Sans MS"/>
              </a:rPr>
              <a:t>communicate with each other via Bluetooth or </a:t>
            </a:r>
            <a:r>
              <a:rPr lang="en-US" sz="2800" dirty="0" smtClean="0">
                <a:latin typeface="Comic Sans MS"/>
                <a:ea typeface="新細明體" charset="0"/>
                <a:cs typeface="Comic Sans MS"/>
              </a:rPr>
              <a:t>Wi-Fi</a:t>
            </a:r>
            <a:r>
              <a:rPr lang="zh-CN" altLang="en-US" sz="2800" dirty="0" smtClean="0">
                <a:latin typeface="Comic Sans MS"/>
                <a:ea typeface="新細明體" charset="0"/>
                <a:cs typeface="Comic Sans MS"/>
              </a:rPr>
              <a:t> </a:t>
            </a:r>
            <a:r>
              <a:rPr lang="en-US" sz="2800" dirty="0" smtClean="0">
                <a:latin typeface="Comic Sans MS"/>
                <a:ea typeface="新細明體" charset="0"/>
                <a:cs typeface="Comic Sans MS"/>
              </a:rPr>
              <a:t>when </a:t>
            </a:r>
            <a:r>
              <a:rPr lang="en-US" sz="2800" dirty="0">
                <a:latin typeface="Comic Sans MS"/>
                <a:ea typeface="新細明體" charset="0"/>
                <a:cs typeface="Comic Sans MS"/>
              </a:rPr>
              <a:t>they are </a:t>
            </a:r>
            <a:r>
              <a:rPr lang="en-US" sz="2800" dirty="0" smtClean="0">
                <a:latin typeface="Comic Sans MS"/>
                <a:ea typeface="新細明體" charset="0"/>
                <a:cs typeface="Comic Sans MS"/>
              </a:rPr>
              <a:t>within </a:t>
            </a:r>
            <a:r>
              <a:rPr lang="en-US" sz="2800" dirty="0">
                <a:latin typeface="Comic Sans MS"/>
                <a:ea typeface="新細明體" charset="0"/>
                <a:cs typeface="Comic Sans MS"/>
              </a:rPr>
              <a:t>transmission range of each </a:t>
            </a:r>
            <a:r>
              <a:rPr lang="en-US" sz="2800" dirty="0" smtClean="0">
                <a:latin typeface="Comic Sans MS"/>
                <a:ea typeface="新細明體" charset="0"/>
                <a:cs typeface="Comic Sans MS"/>
              </a:rPr>
              <a:t>other</a:t>
            </a:r>
            <a:r>
              <a:rPr lang="en-US" altLang="zh-CN" sz="2800" dirty="0" smtClean="0">
                <a:latin typeface="Comic Sans MS"/>
                <a:ea typeface="新細明體" charset="0"/>
                <a:cs typeface="Comic Sans MS"/>
              </a:rPr>
              <a:t>.</a:t>
            </a:r>
          </a:p>
          <a:p>
            <a:pPr lvl="1">
              <a:defRPr/>
            </a:pPr>
            <a:endParaRPr lang="en-US" sz="2800" dirty="0">
              <a:latin typeface="Comic Sans MS"/>
              <a:ea typeface="新細明體" charset="0"/>
              <a:cs typeface="Comic Sans MS"/>
            </a:endParaRPr>
          </a:p>
          <a:p>
            <a:pPr>
              <a:defRPr/>
            </a:pPr>
            <a:r>
              <a:rPr lang="en-US" sz="3600" dirty="0" smtClean="0">
                <a:latin typeface="Comic Sans MS"/>
                <a:ea typeface="宋体" pitchFamily="2" charset="-122"/>
                <a:cs typeface="Comic Sans MS"/>
              </a:rPr>
              <a:t>Characters</a:t>
            </a:r>
            <a:r>
              <a:rPr lang="en-US" altLang="zh-CN" sz="3600" dirty="0" smtClean="0">
                <a:latin typeface="Comic Sans MS"/>
                <a:ea typeface="宋体" pitchFamily="2" charset="-122"/>
                <a:cs typeface="Comic Sans MS"/>
              </a:rPr>
              <a:t>:</a:t>
            </a:r>
            <a:endParaRPr lang="en-US" sz="3600" dirty="0">
              <a:latin typeface="Comic Sans MS"/>
              <a:ea typeface="宋体" pitchFamily="2" charset="-122"/>
              <a:cs typeface="Comic Sans MS"/>
            </a:endParaRPr>
          </a:p>
          <a:p>
            <a:pPr marL="800100" lvl="1" indent="-342900" eaLnBrk="1" hangingPunct="1">
              <a:buFont typeface="Arial"/>
              <a:buChar char="•"/>
            </a:pPr>
            <a:r>
              <a:rPr lang="en-US" altLang="zh-TW" sz="2800" dirty="0" smtClean="0">
                <a:latin typeface="Comic Sans MS"/>
                <a:ea typeface="新細明體" charset="0"/>
                <a:cs typeface="Comic Sans MS"/>
              </a:rPr>
              <a:t>No end</a:t>
            </a:r>
            <a:r>
              <a:rPr lang="en-US" altLang="zh-TW" sz="2800" dirty="0">
                <a:latin typeface="Comic Sans MS"/>
                <a:ea typeface="新細明體" charset="0"/>
                <a:cs typeface="Comic Sans MS"/>
              </a:rPr>
              <a:t>-to-end </a:t>
            </a:r>
            <a:r>
              <a:rPr lang="en-US" altLang="zh-TW" sz="2800" dirty="0" smtClean="0">
                <a:latin typeface="Comic Sans MS"/>
                <a:ea typeface="新細明體" charset="0"/>
                <a:cs typeface="Comic Sans MS"/>
              </a:rPr>
              <a:t>connectivity</a:t>
            </a:r>
          </a:p>
          <a:p>
            <a:pPr marL="800100" lvl="1" indent="-342900">
              <a:buFont typeface="Arial"/>
              <a:buChar char="•"/>
            </a:pPr>
            <a:r>
              <a:rPr lang="en-US" altLang="zh-TW" sz="2800" dirty="0">
                <a:latin typeface="Comic Sans MS"/>
                <a:ea typeface="新細明體" charset="0"/>
                <a:cs typeface="Comic Sans MS"/>
              </a:rPr>
              <a:t>Using store-carry-forward </a:t>
            </a:r>
            <a:r>
              <a:rPr lang="en-US" altLang="zh-TW" sz="2800" dirty="0" smtClean="0">
                <a:latin typeface="Comic Sans MS"/>
                <a:ea typeface="新細明體" charset="0"/>
                <a:cs typeface="Comic Sans MS"/>
              </a:rPr>
              <a:t>design</a:t>
            </a:r>
            <a:endParaRPr lang="en-US" altLang="zh-TW" sz="2800" dirty="0">
              <a:latin typeface="Comic Sans MS"/>
              <a:ea typeface="新細明體" charset="0"/>
              <a:cs typeface="Comic Sans MS"/>
            </a:endParaRPr>
          </a:p>
          <a:p>
            <a:pPr marL="800100" lvl="1" indent="-342900" eaLnBrk="1" hangingPunct="1">
              <a:buFont typeface="Arial"/>
              <a:buChar char="•"/>
            </a:pPr>
            <a:r>
              <a:rPr lang="en-US" altLang="zh-TW" sz="2800" dirty="0">
                <a:latin typeface="Comic Sans MS"/>
                <a:ea typeface="新細明體" charset="0"/>
                <a:cs typeface="Comic Sans MS"/>
              </a:rPr>
              <a:t>Exploiting </a:t>
            </a:r>
            <a:r>
              <a:rPr lang="en-US" altLang="zh-TW" sz="2800" dirty="0" smtClean="0">
                <a:latin typeface="Comic Sans MS"/>
                <a:ea typeface="新細明體" charset="0"/>
                <a:cs typeface="Comic Sans MS"/>
              </a:rPr>
              <a:t>node’s mobility</a:t>
            </a:r>
            <a:endParaRPr lang="en-US" altLang="zh-TW" sz="2800" dirty="0">
              <a:latin typeface="Comic Sans MS"/>
              <a:ea typeface="新細明體" charset="0"/>
              <a:cs typeface="Comic Sans M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-843" t="-1" b="3467"/>
          <a:stretch/>
        </p:blipFill>
        <p:spPr>
          <a:xfrm>
            <a:off x="732564" y="6416130"/>
            <a:ext cx="3521935" cy="21944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-930" t="5643" r="1" b="4389"/>
          <a:stretch/>
        </p:blipFill>
        <p:spPr>
          <a:xfrm>
            <a:off x="4844914" y="6473929"/>
            <a:ext cx="3460886" cy="21366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866" t="3253"/>
          <a:stretch/>
        </p:blipFill>
        <p:spPr>
          <a:xfrm>
            <a:off x="9098374" y="6413457"/>
            <a:ext cx="3500026" cy="218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0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03275" y="457200"/>
            <a:ext cx="11703050" cy="1625600"/>
          </a:xfrm>
          <a:prstGeom prst="rect">
            <a:avLst/>
          </a:prstGeom>
        </p:spPr>
        <p:txBody>
          <a:bodyPr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  <a:latin typeface="Comic Sans MS"/>
                <a:ea typeface="微软雅黑" charset="0"/>
                <a:cs typeface="Comic Sans MS"/>
              </a:rPr>
              <a:t>Priority</a:t>
            </a:r>
            <a:r>
              <a:rPr lang="zh-CN" altLang="en-US" sz="5400" dirty="0">
                <a:solidFill>
                  <a:schemeClr val="bg1"/>
                </a:solidFill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5400" dirty="0">
                <a:solidFill>
                  <a:schemeClr val="bg1"/>
                </a:solidFill>
                <a:latin typeface="Comic Sans MS"/>
                <a:ea typeface="微软雅黑" charset="0"/>
                <a:cs typeface="Comic Sans MS"/>
              </a:rPr>
              <a:t>buffer</a:t>
            </a:r>
            <a:r>
              <a:rPr lang="zh-CN" altLang="en-US" sz="5400" dirty="0">
                <a:solidFill>
                  <a:schemeClr val="bg1"/>
                </a:solidFill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5400" dirty="0">
                <a:solidFill>
                  <a:schemeClr val="bg1"/>
                </a:solidFill>
                <a:latin typeface="Comic Sans MS"/>
                <a:ea typeface="微软雅黑" charset="0"/>
                <a:cs typeface="Comic Sans MS"/>
              </a:rPr>
              <a:t>exchange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alkboard SE Regular"/>
              <a:ea typeface="微软雅黑" charset="0"/>
              <a:cs typeface="Chalkboard SE Regular"/>
            </a:endParaRPr>
          </a:p>
          <a:p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alkboard SE Regular"/>
              <a:ea typeface="微软雅黑" charset="0"/>
              <a:cs typeface="Chalkboard SE Regular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650875" y="2057401"/>
            <a:ext cx="11703050" cy="6654800"/>
          </a:xfrm>
          <a:prstGeom prst="rect">
            <a:avLst/>
          </a:prstGeom>
        </p:spPr>
        <p:txBody>
          <a:bodyPr lIns="130046" tIns="65023" rIns="130046" bIns="65023"/>
          <a:lstStyle>
            <a:lvl1pPr marL="928688" indent="-571500" algn="l" rtl="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373188" indent="-571500" algn="l" rtl="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817688" indent="-571500" algn="l" rtl="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262188" indent="-571500" algn="l" rtl="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706688" indent="-571500" algn="l" rtl="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163888" indent="-571500" algn="l" rtl="0" fontAlgn="base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621088" indent="-571500" algn="l" rtl="0" fontAlgn="base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4078288" indent="-571500" algn="l" rtl="0" fontAlgn="base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535488" indent="-571500" algn="l" rtl="0" fontAlgn="base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r>
              <a:rPr lang="en-US" sz="3600" dirty="0" smtClean="0">
                <a:latin typeface="Comic Sans MS"/>
                <a:ea typeface="微软雅黑" charset="0"/>
                <a:cs typeface="Comic Sans MS"/>
              </a:rPr>
              <a:t>An example (cont’d)</a:t>
            </a:r>
            <a:endParaRPr lang="en-US" sz="2400" dirty="0" smtClean="0">
              <a:latin typeface="Comic Sans MS"/>
              <a:ea typeface="微软雅黑" charset="0"/>
              <a:cs typeface="Comic Sans MS"/>
            </a:endParaRPr>
          </a:p>
          <a:p>
            <a:pPr marL="357188" indent="0">
              <a:buNone/>
            </a:pPr>
            <a:r>
              <a:rPr lang="en-US" sz="3200" dirty="0" smtClean="0">
                <a:latin typeface="Comic Sans MS"/>
                <a:ea typeface="微软雅黑" charset="0"/>
                <a:cs typeface="Comic Sans MS"/>
              </a:rPr>
              <a:t>  </a:t>
            </a:r>
            <a:endParaRPr lang="en-US" sz="3200" dirty="0">
              <a:latin typeface="Comic Sans MS"/>
              <a:ea typeface="微软雅黑" charset="0"/>
              <a:cs typeface="Comic Sans MS"/>
            </a:endParaRPr>
          </a:p>
          <a:p>
            <a:pPr marL="801688" lvl="1" indent="0">
              <a:buNone/>
            </a:pPr>
            <a:r>
              <a:rPr lang="en-US" sz="2800" dirty="0" smtClean="0">
                <a:latin typeface="Comic Sans MS"/>
                <a:ea typeface="微软雅黑" charset="0"/>
                <a:cs typeface="Comic Sans MS"/>
              </a:rPr>
              <a:t> </a:t>
            </a:r>
          </a:p>
          <a:p>
            <a:pPr lvl="1"/>
            <a:endParaRPr lang="en-US" sz="2800" dirty="0" smtClean="0">
              <a:latin typeface="Comic Sans MS"/>
              <a:ea typeface="微软雅黑" charset="0"/>
              <a:cs typeface="Comic Sans MS"/>
            </a:endParaRPr>
          </a:p>
          <a:p>
            <a:pPr marL="801688" lvl="1" indent="0">
              <a:buNone/>
            </a:pPr>
            <a:endParaRPr lang="en-US" sz="2800" dirty="0" smtClean="0">
              <a:latin typeface="Comic Sans MS"/>
              <a:ea typeface="微软雅黑" charset="0"/>
              <a:cs typeface="Comic Sans MS"/>
            </a:endParaRPr>
          </a:p>
          <a:p>
            <a:pPr marL="801688" lvl="1" indent="0">
              <a:buNone/>
            </a:pPr>
            <a:endParaRPr lang="en-US" sz="2800" dirty="0">
              <a:latin typeface="Comic Sans MS"/>
              <a:ea typeface="微软雅黑" charset="0"/>
              <a:cs typeface="Comic Sans MS"/>
            </a:endParaRPr>
          </a:p>
          <a:p>
            <a:pPr marL="801688" lvl="1" indent="0">
              <a:buNone/>
            </a:pPr>
            <a:endParaRPr lang="en-US" sz="2800" dirty="0" smtClean="0">
              <a:latin typeface="Comic Sans MS"/>
              <a:ea typeface="微软雅黑" charset="0"/>
              <a:cs typeface="Comic Sans MS"/>
            </a:endParaRPr>
          </a:p>
          <a:p>
            <a:pPr marL="801688" lvl="1" indent="0">
              <a:buNone/>
            </a:pPr>
            <a:endParaRPr lang="en-US" sz="2800" dirty="0" smtClean="0">
              <a:latin typeface="Comic Sans MS"/>
              <a:ea typeface="微软雅黑" charset="0"/>
              <a:cs typeface="Comic Sans MS"/>
            </a:endParaRPr>
          </a:p>
          <a:p>
            <a:pPr lvl="1"/>
            <a:endParaRPr lang="en-US" sz="2800" dirty="0" smtClean="0">
              <a:latin typeface="Comic Sans MS"/>
              <a:ea typeface="微软雅黑" charset="0"/>
              <a:cs typeface="Comic Sans MS"/>
            </a:endParaRPr>
          </a:p>
          <a:p>
            <a:pPr marL="801688" lvl="1" indent="0">
              <a:buNone/>
            </a:pPr>
            <a:endParaRPr lang="en-US" sz="2800" dirty="0" smtClean="0">
              <a:latin typeface="Chalkboard SE Regular"/>
              <a:ea typeface="微软雅黑" charset="0"/>
              <a:cs typeface="Chalkboard SE Regular"/>
            </a:endParaRPr>
          </a:p>
          <a:p>
            <a:endParaRPr lang="en-US" sz="2800" dirty="0">
              <a:latin typeface="Chalkboard SE Regular"/>
              <a:ea typeface="微软雅黑" charset="0"/>
              <a:cs typeface="Chalkboard SE Regular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9832845" y="5173283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routing1.pd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54" r="57624" b="175"/>
          <a:stretch/>
        </p:blipFill>
        <p:spPr>
          <a:xfrm>
            <a:off x="118199" y="3048000"/>
            <a:ext cx="6993801" cy="3626564"/>
          </a:xfrm>
          <a:prstGeom prst="rect">
            <a:avLst/>
          </a:prstGeom>
        </p:spPr>
      </p:pic>
      <p:pic>
        <p:nvPicPr>
          <p:cNvPr id="8" name="Picture 7" descr="routing1.pd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3" t="51938"/>
          <a:stretch/>
        </p:blipFill>
        <p:spPr>
          <a:xfrm>
            <a:off x="6340388" y="3352800"/>
            <a:ext cx="6639012" cy="3429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3600" y="7086600"/>
            <a:ext cx="472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Comic Sans MS"/>
                <a:ea typeface="微软雅黑" charset="0"/>
                <a:cs typeface="Comic Sans MS"/>
              </a:rPr>
              <a:t>Sum of delivery </a:t>
            </a:r>
            <a:r>
              <a:rPr lang="en-US" sz="2800" dirty="0" smtClean="0">
                <a:solidFill>
                  <a:schemeClr val="tx1"/>
                </a:solidFill>
                <a:latin typeface="Comic Sans MS"/>
                <a:ea typeface="微软雅黑" charset="0"/>
                <a:cs typeface="Comic Sans MS"/>
              </a:rPr>
              <a:t>probability</a:t>
            </a:r>
          </a:p>
          <a:p>
            <a:endParaRPr lang="en-US" sz="2800" dirty="0">
              <a:solidFill>
                <a:schemeClr val="tx1"/>
              </a:solidFill>
              <a:latin typeface="Comic Sans MS"/>
              <a:ea typeface="微软雅黑" charset="0"/>
              <a:cs typeface="Comic Sans MS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Comic Sans MS"/>
                <a:ea typeface="微软雅黑" charset="0"/>
                <a:cs typeface="Comic Sans MS"/>
              </a:rPr>
              <a:t>Node a: 1.4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omic Sans MS"/>
                <a:ea typeface="微软雅黑" charset="0"/>
                <a:cs typeface="Comic Sans MS"/>
              </a:rPr>
              <a:t>Node b: 1.9</a:t>
            </a:r>
            <a:endParaRPr lang="en-US" sz="2800" dirty="0">
              <a:solidFill>
                <a:schemeClr val="tx1"/>
              </a:solidFill>
              <a:latin typeface="Comic Sans MS"/>
              <a:ea typeface="微软雅黑" charset="0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9600" y="7086600"/>
            <a:ext cx="472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Comic Sans MS"/>
                <a:ea typeface="微软雅黑" charset="0"/>
                <a:cs typeface="Comic Sans MS"/>
              </a:rPr>
              <a:t>Sum of delivery </a:t>
            </a:r>
            <a:r>
              <a:rPr lang="en-US" sz="2800" dirty="0" smtClean="0">
                <a:solidFill>
                  <a:schemeClr val="tx1"/>
                </a:solidFill>
                <a:latin typeface="Comic Sans MS"/>
                <a:ea typeface="微软雅黑" charset="0"/>
                <a:cs typeface="Comic Sans MS"/>
              </a:rPr>
              <a:t>probability</a:t>
            </a:r>
          </a:p>
          <a:p>
            <a:endParaRPr lang="en-US" sz="2800" dirty="0">
              <a:solidFill>
                <a:schemeClr val="tx1"/>
              </a:solidFill>
              <a:latin typeface="Comic Sans MS"/>
              <a:ea typeface="微软雅黑" charset="0"/>
              <a:cs typeface="Comic Sans MS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Comic Sans MS"/>
                <a:ea typeface="微软雅黑" charset="0"/>
                <a:cs typeface="Comic Sans MS"/>
              </a:rPr>
              <a:t>Node a: 2.2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omic Sans MS"/>
                <a:ea typeface="微软雅黑" charset="0"/>
                <a:cs typeface="Comic Sans MS"/>
              </a:rPr>
              <a:t>Node b: 2.6</a:t>
            </a:r>
            <a:endParaRPr lang="en-US" sz="2800" dirty="0">
              <a:solidFill>
                <a:schemeClr val="tx1"/>
              </a:solidFill>
              <a:latin typeface="Comic Sans MS"/>
              <a:ea typeface="微软雅黑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1924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Extension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微软雅黑" charset="0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2276475"/>
            <a:ext cx="12039599" cy="6435725"/>
          </a:xfrm>
        </p:spPr>
        <p:txBody>
          <a:bodyPr/>
          <a:lstStyle/>
          <a:p>
            <a:r>
              <a:rPr lang="en-US" altLang="zh-CN" dirty="0" smtClean="0">
                <a:latin typeface="Comic Sans MS"/>
                <a:cs typeface="Comic Sans MS"/>
              </a:rPr>
              <a:t>Multiple-copy single destination  </a:t>
            </a:r>
          </a:p>
          <a:p>
            <a:pPr lvl="2">
              <a:buFont typeface="Wingdings" charset="2"/>
              <a:buChar char="§"/>
            </a:pPr>
            <a:r>
              <a:rPr lang="en-US" altLang="zh-CN" sz="3200" dirty="0" smtClean="0">
                <a:latin typeface="Comic Sans MS"/>
                <a:cs typeface="Comic Sans MS"/>
              </a:rPr>
              <a:t>Difference: </a:t>
            </a:r>
            <a:r>
              <a:rPr lang="en-US" altLang="zh-CN" sz="2800" dirty="0" smtClean="0">
                <a:latin typeface="Comic Sans MS"/>
                <a:cs typeface="Comic Sans MS"/>
              </a:rPr>
              <a:t>A node can see the duplicated message many times.</a:t>
            </a:r>
          </a:p>
          <a:p>
            <a:pPr lvl="2">
              <a:buFont typeface="Wingdings" charset="2"/>
              <a:buChar char="§"/>
            </a:pPr>
            <a:r>
              <a:rPr lang="en-US" altLang="zh-CN" sz="3200" dirty="0" smtClean="0">
                <a:latin typeface="Comic Sans MS"/>
                <a:cs typeface="Comic Sans MS"/>
              </a:rPr>
              <a:t>Idea: </a:t>
            </a:r>
            <a:r>
              <a:rPr lang="en-US" altLang="zh-CN" sz="2800" dirty="0" smtClean="0">
                <a:latin typeface="Comic Sans MS"/>
                <a:cs typeface="Comic Sans MS"/>
              </a:rPr>
              <a:t>Priority decreases as the encounter time increases.  </a:t>
            </a:r>
          </a:p>
          <a:p>
            <a:pPr lvl="2">
              <a:buFont typeface="Wingdings" charset="2"/>
              <a:buChar char="§"/>
            </a:pPr>
            <a:r>
              <a:rPr lang="en-US" altLang="zh-CN" sz="3200" dirty="0" smtClean="0">
                <a:latin typeface="Comic Sans MS"/>
                <a:cs typeface="Comic Sans MS"/>
              </a:rPr>
              <a:t>Solution: </a:t>
            </a:r>
            <a:r>
              <a:rPr lang="en-US" altLang="zh-CN" sz="2800" dirty="0" smtClean="0">
                <a:latin typeface="Comic Sans MS"/>
                <a:cs typeface="Comic Sans MS"/>
              </a:rPr>
              <a:t>The priority of data </a:t>
            </a:r>
            <a:r>
              <a:rPr lang="en-US" altLang="zh-CN" sz="2800" dirty="0" err="1" smtClean="0">
                <a:latin typeface="Comic Sans MS"/>
                <a:cs typeface="Comic Sans MS"/>
              </a:rPr>
              <a:t>i</a:t>
            </a:r>
            <a:r>
              <a:rPr lang="en-US" altLang="zh-CN" sz="2800" dirty="0" smtClean="0">
                <a:latin typeface="Comic Sans MS"/>
                <a:cs typeface="Comic Sans MS"/>
              </a:rPr>
              <a:t> is determined by a tuple &lt;times, P(</a:t>
            </a:r>
            <a:r>
              <a:rPr lang="en-US" altLang="zh-CN" sz="2800" dirty="0" err="1" smtClean="0">
                <a:latin typeface="Comic Sans MS"/>
                <a:cs typeface="Comic Sans MS"/>
              </a:rPr>
              <a:t>i</a:t>
            </a:r>
            <a:r>
              <a:rPr lang="en-US" altLang="zh-CN" sz="2800" dirty="0" smtClean="0">
                <a:latin typeface="Comic Sans MS"/>
                <a:cs typeface="Comic Sans MS"/>
              </a:rPr>
              <a:t>)&gt;.</a:t>
            </a:r>
          </a:p>
          <a:p>
            <a:endParaRPr lang="en-US" altLang="zh-CN" sz="2800" dirty="0">
              <a:latin typeface="Comic Sans MS"/>
              <a:cs typeface="Comic Sans MS"/>
            </a:endParaRPr>
          </a:p>
          <a:p>
            <a:pPr marL="357188" indent="0">
              <a:buNone/>
            </a:pPr>
            <a:endParaRPr lang="en-US" altLang="zh-CN" sz="2800" dirty="0" smtClean="0">
              <a:latin typeface="Comic Sans MS"/>
              <a:cs typeface="Comic Sans MS"/>
            </a:endParaRPr>
          </a:p>
          <a:p>
            <a:endParaRPr lang="en-US" sz="2800" dirty="0">
              <a:latin typeface="Comic Sans MS"/>
              <a:cs typeface="Comic Sans MS"/>
            </a:endParaRPr>
          </a:p>
          <a:p>
            <a:endParaRPr lang="en-US" sz="2800" dirty="0" smtClean="0">
              <a:latin typeface="Comic Sans MS"/>
              <a:cs typeface="Comic Sans MS"/>
            </a:endParaRPr>
          </a:p>
          <a:p>
            <a:pPr marL="357188" indent="0">
              <a:buNone/>
            </a:pP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5756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4400" dirty="0">
                <a:latin typeface="Comic Sans MS"/>
                <a:ea typeface="ＭＳ Ｐゴシック" charset="0"/>
                <a:cs typeface="Comic Sans MS"/>
              </a:rPr>
              <a:t>Relay selection </a:t>
            </a:r>
            <a:r>
              <a:rPr lang="en-US" altLang="zh-CN" sz="4400" dirty="0" smtClean="0">
                <a:latin typeface="Comic Sans MS"/>
                <a:ea typeface="ＭＳ Ｐゴシック" charset="0"/>
                <a:cs typeface="Comic Sans MS"/>
              </a:rPr>
              <a:t>criteria</a:t>
            </a:r>
          </a:p>
          <a:p>
            <a:r>
              <a:rPr lang="en-US" sz="4400" dirty="0" smtClean="0">
                <a:latin typeface="Comic Sans MS"/>
                <a:ea typeface="ＭＳ Ｐゴシック" charset="0"/>
                <a:cs typeface="Comic Sans MS"/>
              </a:rPr>
              <a:t>Priority buffer exchange</a:t>
            </a:r>
          </a:p>
          <a:p>
            <a:r>
              <a:rPr lang="en-US" sz="4400" dirty="0" smtClean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Simulation</a:t>
            </a:r>
            <a:endParaRPr lang="en-US" sz="4400" dirty="0">
              <a:solidFill>
                <a:srgbClr val="FF0000"/>
              </a:solidFill>
              <a:latin typeface="Comic Sans MS"/>
              <a:ea typeface="ＭＳ Ｐゴシック" charset="0"/>
              <a:cs typeface="Comic Sans MS"/>
            </a:endParaRP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/>
          <a:p>
            <a:r>
              <a:rPr lang="en-US" altLang="zh-C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Agenda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微软雅黑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1259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 Simulation setting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微软雅黑" charset="0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2276475"/>
            <a:ext cx="12039599" cy="6435725"/>
          </a:xfrm>
        </p:spPr>
        <p:txBody>
          <a:bodyPr/>
          <a:lstStyle/>
          <a:p>
            <a:pPr marL="1690688" lvl="3" indent="0">
              <a:lnSpc>
                <a:spcPct val="50000"/>
              </a:lnSpc>
              <a:buNone/>
            </a:pPr>
            <a:endParaRPr lang="en-US" altLang="zh-CN" dirty="0" smtClean="0">
              <a:latin typeface="Comic Sans MS"/>
              <a:cs typeface="Comic Sans MS"/>
            </a:endParaRPr>
          </a:p>
          <a:p>
            <a:pPr>
              <a:lnSpc>
                <a:spcPct val="50000"/>
              </a:lnSpc>
            </a:pPr>
            <a:r>
              <a:rPr lang="en-US" dirty="0" smtClean="0">
                <a:latin typeface="Comic Sans MS"/>
                <a:cs typeface="Comic Sans MS"/>
              </a:rPr>
              <a:t>Synthetic</a:t>
            </a:r>
            <a:r>
              <a:rPr lang="zh-CN" altLang="en-US" dirty="0" smtClean="0">
                <a:latin typeface="Comic Sans MS"/>
                <a:cs typeface="Comic Sans MS"/>
              </a:rPr>
              <a:t> </a:t>
            </a:r>
            <a:r>
              <a:rPr lang="en-US" altLang="zh-CN" dirty="0" smtClean="0">
                <a:latin typeface="Comic Sans MS"/>
                <a:cs typeface="Comic Sans MS"/>
              </a:rPr>
              <a:t>dataset</a:t>
            </a:r>
          </a:p>
          <a:p>
            <a:pPr lvl="3">
              <a:lnSpc>
                <a:spcPct val="50000"/>
              </a:lnSpc>
              <a:buFont typeface="Wingdings" charset="2"/>
              <a:buChar char="§"/>
            </a:pPr>
            <a:r>
              <a:rPr lang="en-US" altLang="zh-CN" sz="2800" dirty="0" smtClean="0">
                <a:latin typeface="Comic Sans MS"/>
                <a:cs typeface="Comic Sans MS"/>
              </a:rPr>
              <a:t>20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nodes</a:t>
            </a:r>
          </a:p>
          <a:p>
            <a:pPr lvl="3">
              <a:lnSpc>
                <a:spcPct val="50000"/>
              </a:lnSpc>
              <a:buFont typeface="Wingdings" charset="2"/>
              <a:buChar char="§"/>
            </a:pPr>
            <a:r>
              <a:rPr lang="en-US" altLang="zh-CN" sz="2800" dirty="0" smtClean="0">
                <a:latin typeface="Comic Sans MS"/>
                <a:cs typeface="Comic Sans MS"/>
              </a:rPr>
              <a:t>Uniform mobility distribution</a:t>
            </a:r>
          </a:p>
          <a:p>
            <a:pPr lvl="3">
              <a:lnSpc>
                <a:spcPct val="50000"/>
              </a:lnSpc>
              <a:buFont typeface="Wingdings" charset="2"/>
              <a:buChar char="§"/>
            </a:pPr>
            <a:r>
              <a:rPr lang="en-US" altLang="zh-CN" sz="2800" dirty="0" smtClean="0">
                <a:latin typeface="Comic Sans MS"/>
                <a:cs typeface="Comic Sans MS"/>
              </a:rPr>
              <a:t>5 </a:t>
            </a:r>
            <a:r>
              <a:rPr lang="en-US" altLang="zh-CN" sz="2800" dirty="0">
                <a:latin typeface="Comic Sans MS"/>
                <a:cs typeface="Comic Sans MS"/>
              </a:rPr>
              <a:t>source nodes and 5 destination nodes.</a:t>
            </a:r>
          </a:p>
          <a:p>
            <a:pPr lvl="3">
              <a:lnSpc>
                <a:spcPct val="50000"/>
              </a:lnSpc>
              <a:buFont typeface="Wingdings" charset="2"/>
              <a:buChar char="§"/>
            </a:pPr>
            <a:endParaRPr lang="en-US" altLang="zh-CN" sz="2800" dirty="0" smtClean="0">
              <a:latin typeface="Comic Sans MS"/>
              <a:cs typeface="Comic Sans MS"/>
            </a:endParaRPr>
          </a:p>
          <a:p>
            <a:pPr marL="928688" lvl="2"/>
            <a:r>
              <a:rPr lang="en-US" dirty="0" smtClean="0">
                <a:latin typeface="Comic Sans MS"/>
                <a:cs typeface="Comic Sans MS"/>
              </a:rPr>
              <a:t>Real trace (</a:t>
            </a:r>
            <a:r>
              <a:rPr lang="en-US" altLang="zh-CN" sz="3600" dirty="0" smtClean="0">
                <a:latin typeface="Comic Sans MS"/>
                <a:cs typeface="Comic Sans MS"/>
              </a:rPr>
              <a:t>Infocom2006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r>
              <a:rPr lang="en-US" altLang="zh-CN" dirty="0" smtClean="0">
                <a:latin typeface="Comic Sans MS"/>
                <a:cs typeface="Comic Sans MS"/>
              </a:rPr>
              <a:t>:</a:t>
            </a:r>
          </a:p>
          <a:p>
            <a:pPr lvl="3">
              <a:lnSpc>
                <a:spcPct val="50000"/>
              </a:lnSpc>
              <a:buFont typeface="Wingdings" charset="2"/>
              <a:buChar char="§"/>
            </a:pPr>
            <a:r>
              <a:rPr lang="zh-CN" altLang="zh-CN" sz="2800" dirty="0" smtClean="0">
                <a:latin typeface="Comic Sans MS"/>
                <a:cs typeface="Comic Sans MS"/>
              </a:rPr>
              <a:t>7</a:t>
            </a:r>
            <a:r>
              <a:rPr lang="en-US" altLang="zh-CN" sz="2800" dirty="0" smtClean="0">
                <a:latin typeface="Comic Sans MS"/>
                <a:cs typeface="Comic Sans MS"/>
              </a:rPr>
              <a:t>8</a:t>
            </a:r>
            <a:r>
              <a:rPr lang="zh-CN" altLang="en-US" sz="2800" dirty="0" smtClean="0">
                <a:latin typeface="Comic Sans MS"/>
                <a:cs typeface="Comic Sans MS"/>
              </a:rPr>
              <a:t> </a:t>
            </a:r>
            <a:r>
              <a:rPr lang="en-US" altLang="zh-CN" sz="2800" dirty="0" smtClean="0">
                <a:latin typeface="Comic Sans MS"/>
                <a:cs typeface="Comic Sans MS"/>
              </a:rPr>
              <a:t>mobile nodes + 20 stable nodes</a:t>
            </a:r>
          </a:p>
          <a:p>
            <a:pPr lvl="3">
              <a:lnSpc>
                <a:spcPct val="50000"/>
              </a:lnSpc>
              <a:buFont typeface="Wingdings" charset="2"/>
              <a:buChar char="§"/>
            </a:pPr>
            <a:r>
              <a:rPr lang="en-US" altLang="zh-CN" sz="2800" dirty="0" smtClean="0">
                <a:latin typeface="Comic Sans MS"/>
                <a:cs typeface="Comic Sans MS"/>
              </a:rPr>
              <a:t>10 source nodes and 10 destination nodes.</a:t>
            </a:r>
            <a:endParaRPr lang="en-US" altLang="zh-CN" sz="2800" dirty="0">
              <a:latin typeface="Comic Sans MS"/>
              <a:cs typeface="Comic Sans MS"/>
            </a:endParaRPr>
          </a:p>
          <a:p>
            <a:pPr lvl="3">
              <a:buFont typeface="Wingdings" charset="2"/>
              <a:buChar char="§"/>
            </a:pP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9808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2276475"/>
            <a:ext cx="11947525" cy="6435725"/>
          </a:xfrm>
        </p:spPr>
        <p:txBody>
          <a:bodyPr/>
          <a:lstStyle/>
          <a:p>
            <a:r>
              <a:rPr lang="en-US" sz="4400" dirty="0" smtClean="0">
                <a:latin typeface="Comic Sans MS"/>
                <a:cs typeface="Comic Sans MS"/>
              </a:rPr>
              <a:t>Algorithms:</a:t>
            </a:r>
          </a:p>
          <a:p>
            <a:pPr lvl="1">
              <a:buFont typeface="Wingdings" charset="2"/>
              <a:buChar char="§"/>
            </a:pPr>
            <a:r>
              <a:rPr lang="en-US" sz="3600" dirty="0" smtClean="0">
                <a:latin typeface="Comic Sans MS"/>
                <a:cs typeface="Comic Sans MS"/>
              </a:rPr>
              <a:t>As for relay selection, we compare our algorithm with 1-hop and 2-hop routing.</a:t>
            </a:r>
          </a:p>
          <a:p>
            <a:pPr lvl="1">
              <a:buFont typeface="Wingdings" charset="2"/>
              <a:buChar char="§"/>
            </a:pPr>
            <a:r>
              <a:rPr lang="en-US" sz="3600" dirty="0" smtClean="0">
                <a:latin typeface="Comic Sans MS"/>
                <a:cs typeface="Comic Sans MS"/>
              </a:rPr>
              <a:t>As for the priority, we compare our method with the deadline</a:t>
            </a:r>
          </a:p>
          <a:p>
            <a:pPr lvl="1">
              <a:buFont typeface="Wingdings" charset="2"/>
              <a:buChar char="§"/>
            </a:pPr>
            <a:endParaRPr lang="en-US" sz="4000" dirty="0">
              <a:latin typeface="Comic Sans MS"/>
              <a:cs typeface="Comic Sans MS"/>
            </a:endParaRPr>
          </a:p>
          <a:p>
            <a:pPr marL="357188" indent="0">
              <a:buNone/>
            </a:pPr>
            <a:r>
              <a:rPr lang="en-US" sz="3600" dirty="0" smtClean="0">
                <a:latin typeface="Comic Sans MS"/>
                <a:cs typeface="Comic Sans MS"/>
              </a:rPr>
              <a:t>The combination from above </a:t>
            </a:r>
            <a:r>
              <a:rPr lang="en-US" sz="3600" dirty="0">
                <a:latin typeface="Comic Sans MS"/>
                <a:cs typeface="Comic Sans MS"/>
              </a:rPr>
              <a:t>i</a:t>
            </a:r>
            <a:r>
              <a:rPr lang="en-US" sz="3600" dirty="0" smtClean="0">
                <a:latin typeface="Comic Sans MS"/>
                <a:cs typeface="Comic Sans MS"/>
              </a:rPr>
              <a:t>s 6 algorithms.</a:t>
            </a:r>
          </a:p>
          <a:p>
            <a:endParaRPr lang="en-US" sz="4400" dirty="0">
              <a:latin typeface="Comic Sans MS"/>
              <a:cs typeface="Comic Sans M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/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 Algorithm comparison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微软雅黑" charset="0"/>
              <a:cs typeface="Comic Sans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1546" y="2701074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16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03275" y="304800"/>
            <a:ext cx="11703050" cy="1625600"/>
          </a:xfrm>
          <a:prstGeom prst="rect">
            <a:avLst/>
          </a:prstGeom>
        </p:spPr>
        <p:txBody>
          <a:bodyPr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Synthetic dataset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微软雅黑" charset="0"/>
              <a:cs typeface="Comic Sans MS"/>
            </a:endParaRPr>
          </a:p>
        </p:txBody>
      </p:sp>
      <p:pic>
        <p:nvPicPr>
          <p:cNvPr id="7" name="Picture 6" descr="alpha_s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48" y="2438400"/>
            <a:ext cx="5707152" cy="4473574"/>
          </a:xfrm>
          <a:prstGeom prst="rect">
            <a:avLst/>
          </a:prstGeom>
        </p:spPr>
      </p:pic>
      <p:pic>
        <p:nvPicPr>
          <p:cNvPr id="9" name="Picture 8" descr="1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977" y="2514600"/>
            <a:ext cx="5460222" cy="430376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87400" y="7467600"/>
            <a:ext cx="1089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Along with the increase of alpha, </a:t>
            </a:r>
            <a:r>
              <a:rPr lang="en-US" sz="2800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message delivery </a:t>
            </a:r>
            <a:r>
              <a:rPr lang="en-US" sz="2800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ratio decreases, and the ack. delivery ratio increases.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Our proposed algorithm achieves the highest delivery ratio</a:t>
            </a:r>
            <a:endParaRPr lang="en-US" sz="2800" dirty="0">
              <a:solidFill>
                <a:schemeClr val="tx1"/>
              </a:solidFill>
              <a:latin typeface="Comic Sans MS"/>
              <a:ea typeface="+mn-ea"/>
              <a:cs typeface="Comic Sans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73400" y="6629400"/>
            <a:ext cx="251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The</a:t>
            </a:r>
            <a:r>
              <a:rPr lang="en-US" dirty="0" smtClean="0"/>
              <a:t> 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alpha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88400" y="6553200"/>
            <a:ext cx="251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The</a:t>
            </a:r>
            <a:r>
              <a:rPr lang="en-US" dirty="0" smtClean="0"/>
              <a:t> 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alpha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31000" y="2438400"/>
            <a:ext cx="615553" cy="3886200"/>
          </a:xfrm>
          <a:prstGeom prst="rect">
            <a:avLst/>
          </a:prstGeom>
          <a:solidFill>
            <a:srgbClr val="FFFFFF"/>
          </a:solidFill>
        </p:spPr>
        <p:txBody>
          <a:bodyPr vert="vert270"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Delivered</a:t>
            </a:r>
            <a:r>
              <a:rPr lang="zh-CN" altLang="en-US" sz="2800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#</a:t>
            </a:r>
            <a:r>
              <a:rPr lang="zh-CN" altLang="en-US" sz="2800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of</a:t>
            </a:r>
            <a:r>
              <a:rPr lang="zh-CN" altLang="en-US" sz="2800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zh-CN" altLang="en-US" dirty="0" smtClean="0"/>
              <a:t> </a:t>
            </a:r>
            <a:r>
              <a:rPr lang="en-US" altLang="zh-CN" sz="2800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ack.</a:t>
            </a:r>
            <a:endParaRPr lang="en-US" sz="2800" dirty="0">
              <a:solidFill>
                <a:schemeClr val="tx1"/>
              </a:solidFill>
              <a:latin typeface="Comic Sans MS"/>
              <a:ea typeface="+mn-ea"/>
              <a:cs typeface="Comic Sans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8800" y="2362200"/>
            <a:ext cx="615553" cy="3886200"/>
          </a:xfrm>
          <a:prstGeom prst="rect">
            <a:avLst/>
          </a:prstGeom>
          <a:solidFill>
            <a:srgbClr val="FFFFFF"/>
          </a:solidFill>
        </p:spPr>
        <p:txBody>
          <a:bodyPr vert="vert270"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Delivered</a:t>
            </a:r>
            <a:r>
              <a:rPr lang="zh-CN" altLang="en-US" sz="2800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#</a:t>
            </a:r>
            <a:r>
              <a:rPr lang="zh-CN" altLang="en-US" sz="2800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of</a:t>
            </a:r>
            <a:r>
              <a:rPr lang="zh-CN" altLang="en-US" sz="2800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zh-CN" altLang="en-US" dirty="0" smtClean="0"/>
              <a:t> </a:t>
            </a:r>
            <a:r>
              <a:rPr lang="en-US" altLang="zh-CN" sz="2800" dirty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data</a:t>
            </a:r>
            <a:endParaRPr lang="en-US" sz="2800" dirty="0">
              <a:solidFill>
                <a:schemeClr val="tx1"/>
              </a:solidFill>
              <a:latin typeface="Comic Sans MS"/>
              <a:ea typeface="+mn-ea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9820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03275" y="304800"/>
            <a:ext cx="11703050" cy="1625600"/>
          </a:xfrm>
          <a:prstGeom prst="rect">
            <a:avLst/>
          </a:prstGeom>
        </p:spPr>
        <p:txBody>
          <a:bodyPr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Real trace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微软雅黑" charset="0"/>
              <a:cs typeface="Comic Sans MS"/>
            </a:endParaRPr>
          </a:p>
        </p:txBody>
      </p:sp>
      <p:pic>
        <p:nvPicPr>
          <p:cNvPr id="6" name="Picture 5" descr="alpha_i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94" y="2133600"/>
            <a:ext cx="5735506" cy="4495800"/>
          </a:xfrm>
          <a:prstGeom prst="rect">
            <a:avLst/>
          </a:prstGeom>
        </p:spPr>
      </p:pic>
      <p:pic>
        <p:nvPicPr>
          <p:cNvPr id="7" name="Picture 6" descr="alpha_i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93" y="2209800"/>
            <a:ext cx="5675254" cy="43801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92200" y="7086600"/>
            <a:ext cx="1082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Along with the increase of alpha,  the message delivery ratio </a:t>
            </a:r>
            <a:r>
              <a:rPr lang="en-US" sz="2800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decreases, 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and the ack. </a:t>
            </a:r>
            <a:r>
              <a:rPr lang="en-US" sz="2800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delivery 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ratio </a:t>
            </a:r>
            <a:r>
              <a:rPr lang="en-US" sz="2800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increases.</a:t>
            </a:r>
            <a:endParaRPr lang="en-US" sz="2800" dirty="0">
              <a:solidFill>
                <a:schemeClr val="tx1"/>
              </a:solidFill>
              <a:latin typeface="Comic Sans MS"/>
              <a:ea typeface="+mn-ea"/>
              <a:cs typeface="Comic Sans MS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Our 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proposed algorithm </a:t>
            </a:r>
            <a:r>
              <a:rPr lang="en-US" sz="2800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achieves 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the </a:t>
            </a:r>
            <a:r>
              <a:rPr lang="en-US" sz="2800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highest 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delivery ratio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6200" y="6324600"/>
            <a:ext cx="251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The</a:t>
            </a:r>
            <a:r>
              <a:rPr lang="en-US" dirty="0" smtClean="0"/>
              <a:t> 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alpha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59800" y="6248400"/>
            <a:ext cx="251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The</a:t>
            </a:r>
            <a:r>
              <a:rPr lang="en-US" dirty="0" smtClean="0"/>
              <a:t> 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alpha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6400" y="2209800"/>
            <a:ext cx="615553" cy="3886200"/>
          </a:xfrm>
          <a:prstGeom prst="rect">
            <a:avLst/>
          </a:prstGeom>
          <a:solidFill>
            <a:srgbClr val="FFFFFF"/>
          </a:solidFill>
        </p:spPr>
        <p:txBody>
          <a:bodyPr vert="vert270"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Delivered</a:t>
            </a:r>
            <a:r>
              <a:rPr lang="zh-CN" altLang="en-US" sz="2800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#</a:t>
            </a:r>
            <a:r>
              <a:rPr lang="zh-CN" altLang="en-US" sz="2800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of</a:t>
            </a:r>
            <a:r>
              <a:rPr lang="zh-CN" altLang="en-US" sz="2800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zh-CN" altLang="en-US" dirty="0" smtClean="0"/>
              <a:t> </a:t>
            </a:r>
            <a:r>
              <a:rPr lang="en-US" altLang="zh-CN" sz="2800" dirty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data</a:t>
            </a:r>
            <a:endParaRPr lang="en-US" sz="2800" dirty="0">
              <a:solidFill>
                <a:schemeClr val="tx1"/>
              </a:solidFill>
              <a:latin typeface="Comic Sans MS"/>
              <a:ea typeface="+mn-ea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0000" y="2286000"/>
            <a:ext cx="615553" cy="3886200"/>
          </a:xfrm>
          <a:prstGeom prst="rect">
            <a:avLst/>
          </a:prstGeom>
          <a:solidFill>
            <a:srgbClr val="FFFFFF"/>
          </a:solidFill>
        </p:spPr>
        <p:txBody>
          <a:bodyPr vert="vert270"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Delivered</a:t>
            </a:r>
            <a:r>
              <a:rPr lang="zh-CN" altLang="en-US" sz="2800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#</a:t>
            </a:r>
            <a:r>
              <a:rPr lang="zh-CN" altLang="en-US" sz="2800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of</a:t>
            </a:r>
            <a:r>
              <a:rPr lang="zh-CN" altLang="en-US" sz="2800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zh-CN" altLang="en-US" dirty="0" smtClean="0"/>
              <a:t> </a:t>
            </a:r>
            <a:r>
              <a:rPr lang="en-US" altLang="zh-CN" sz="2800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ack.</a:t>
            </a:r>
            <a:endParaRPr lang="en-US" sz="2800" dirty="0">
              <a:solidFill>
                <a:schemeClr val="tx1"/>
              </a:solidFill>
              <a:latin typeface="Comic Sans MS"/>
              <a:ea typeface="+mn-ea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0403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03275" y="304800"/>
            <a:ext cx="11703050" cy="1625600"/>
          </a:xfrm>
          <a:prstGeom prst="rect">
            <a:avLst/>
          </a:prstGeom>
        </p:spPr>
        <p:txBody>
          <a:bodyPr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Simulation summary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微软雅黑" charset="0"/>
              <a:cs typeface="Comic Sans M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altLang="zh-CN" sz="3600" dirty="0" smtClean="0">
                <a:latin typeface="Comic Sans MS"/>
                <a:cs typeface="Comic Sans MS"/>
              </a:rPr>
              <a:t>Simulation results:</a:t>
            </a:r>
          </a:p>
          <a:p>
            <a:pPr lvl="1">
              <a:buFont typeface="Wingdings" charset="2"/>
              <a:buChar char="§"/>
            </a:pPr>
            <a:r>
              <a:rPr lang="en-US" altLang="zh-CN" sz="3200" dirty="0" smtClean="0">
                <a:latin typeface="Comic Sans MS"/>
                <a:cs typeface="Comic Sans MS"/>
              </a:rPr>
              <a:t>Delivered ratio increase with TTL.</a:t>
            </a:r>
          </a:p>
          <a:p>
            <a:pPr lvl="1">
              <a:buFont typeface="Wingdings" charset="2"/>
              <a:buChar char="§"/>
            </a:pPr>
            <a:r>
              <a:rPr lang="en-US" altLang="zh-CN" sz="3200" dirty="0" smtClean="0">
                <a:latin typeface="Comic Sans MS"/>
                <a:cs typeface="Comic Sans MS"/>
              </a:rPr>
              <a:t>The factor alpha can adjust the priority well.</a:t>
            </a:r>
          </a:p>
          <a:p>
            <a:pPr>
              <a:buFont typeface="Arial"/>
              <a:buChar char="•"/>
            </a:pPr>
            <a:r>
              <a:rPr lang="en-US" altLang="zh-CN" sz="3600" dirty="0" smtClean="0">
                <a:latin typeface="Comic Sans MS"/>
                <a:cs typeface="Comic Sans MS"/>
              </a:rPr>
              <a:t>Algorithm:</a:t>
            </a:r>
            <a:endParaRPr lang="en-US" altLang="zh-CN" sz="3600" dirty="0">
              <a:latin typeface="Comic Sans MS"/>
              <a:cs typeface="Comic Sans MS"/>
            </a:endParaRPr>
          </a:p>
          <a:p>
            <a:pPr lvl="1">
              <a:buFont typeface="Wingdings" charset="2"/>
              <a:buChar char="§"/>
            </a:pPr>
            <a:r>
              <a:rPr lang="en-US" altLang="zh-CN" sz="3200" dirty="0">
                <a:latin typeface="Comic Sans MS"/>
                <a:cs typeface="Comic Sans MS"/>
              </a:rPr>
              <a:t>Relay selection </a:t>
            </a:r>
          </a:p>
          <a:p>
            <a:pPr lvl="3">
              <a:buFont typeface="Courier New"/>
              <a:buChar char="o"/>
            </a:pPr>
            <a:r>
              <a:rPr lang="en-US" altLang="zh-CN" sz="2800" dirty="0">
                <a:latin typeface="Comic Sans MS"/>
                <a:cs typeface="Comic Sans MS"/>
              </a:rPr>
              <a:t>Proposed scheme &gt; 2-hop &gt;  1-hop</a:t>
            </a:r>
          </a:p>
          <a:p>
            <a:pPr lvl="1">
              <a:buFont typeface="Wingdings" charset="2"/>
              <a:buChar char="§"/>
            </a:pPr>
            <a:r>
              <a:rPr lang="en-US" altLang="zh-CN" sz="3200" dirty="0">
                <a:latin typeface="Comic Sans MS"/>
                <a:cs typeface="Comic Sans MS"/>
              </a:rPr>
              <a:t>Priority setting</a:t>
            </a:r>
          </a:p>
          <a:p>
            <a:pPr lvl="3">
              <a:buFont typeface="Courier New"/>
              <a:buChar char="o"/>
            </a:pPr>
            <a:r>
              <a:rPr lang="en-US" altLang="zh-CN" sz="2800" dirty="0">
                <a:latin typeface="Comic Sans MS"/>
                <a:cs typeface="Comic Sans MS"/>
              </a:rPr>
              <a:t>Proposed scheme &gt; deadline driven </a:t>
            </a:r>
            <a:r>
              <a:rPr lang="en-US" altLang="zh-CN" sz="2800" dirty="0" smtClean="0">
                <a:latin typeface="Comic Sans MS"/>
                <a:cs typeface="Comic Sans MS"/>
              </a:rPr>
              <a:t>scheme</a:t>
            </a:r>
          </a:p>
          <a:p>
            <a:pPr marL="801688" lvl="1" indent="0">
              <a:buNone/>
            </a:pPr>
            <a:endParaRPr lang="en-US" altLang="zh-CN" sz="2000" dirty="0">
              <a:latin typeface="Comic Sans MS"/>
              <a:cs typeface="Comic Sans MS"/>
            </a:endParaRPr>
          </a:p>
          <a:p>
            <a:pPr>
              <a:buFont typeface="Arial"/>
              <a:buChar char="•"/>
            </a:pPr>
            <a:endParaRPr lang="en-US" altLang="zh-CN" sz="3600" dirty="0" smtClean="0">
              <a:latin typeface="Comic Sans MS"/>
              <a:cs typeface="Comic Sans MS"/>
            </a:endParaRPr>
          </a:p>
          <a:p>
            <a:pPr marL="357188" indent="0">
              <a:buNone/>
            </a:pPr>
            <a:r>
              <a:rPr lang="en-US" altLang="zh-CN" sz="3600" dirty="0" smtClean="0">
                <a:latin typeface="Comic Sans MS"/>
                <a:cs typeface="Comic Sans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1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03275" y="304800"/>
            <a:ext cx="11703050" cy="1625600"/>
          </a:xfrm>
          <a:prstGeom prst="rect">
            <a:avLst/>
          </a:prstGeom>
        </p:spPr>
        <p:txBody>
          <a:bodyPr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Conclusions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微软雅黑" charset="0"/>
              <a:cs typeface="Comic Sans M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latin typeface="Comic Sans MS"/>
                <a:cs typeface="Comic Sans MS"/>
              </a:rPr>
              <a:t>We</a:t>
            </a:r>
            <a:r>
              <a:rPr lang="en-US" sz="3600" dirty="0">
                <a:latin typeface="Comic Sans MS"/>
                <a:cs typeface="Comic Sans MS"/>
              </a:rPr>
              <a:t> </a:t>
            </a:r>
            <a:r>
              <a:rPr lang="en-US" sz="3600" dirty="0" smtClean="0">
                <a:latin typeface="Comic Sans MS"/>
                <a:cs typeface="Comic Sans MS"/>
              </a:rPr>
              <a:t>investigate a</a:t>
            </a:r>
            <a:r>
              <a:rPr lang="zh-CN" altLang="en-US" sz="3600" dirty="0" smtClean="0">
                <a:latin typeface="Comic Sans MS"/>
                <a:cs typeface="Comic Sans MS"/>
              </a:rPr>
              <a:t> </a:t>
            </a:r>
            <a:r>
              <a:rPr lang="en-US" altLang="zh-CN" sz="3600" dirty="0" smtClean="0">
                <a:latin typeface="Comic Sans MS"/>
                <a:cs typeface="Comic Sans MS"/>
              </a:rPr>
              <a:t>general scheme for the message</a:t>
            </a:r>
            <a:r>
              <a:rPr lang="zh-CN" altLang="en-US" sz="3600" dirty="0" smtClean="0">
                <a:latin typeface="Comic Sans MS"/>
                <a:cs typeface="Comic Sans MS"/>
              </a:rPr>
              <a:t> </a:t>
            </a:r>
            <a:r>
              <a:rPr lang="en-US" altLang="zh-CN" sz="3600" dirty="0" smtClean="0">
                <a:latin typeface="Comic Sans MS"/>
                <a:cs typeface="Comic Sans MS"/>
              </a:rPr>
              <a:t>dissemination</a:t>
            </a:r>
            <a:r>
              <a:rPr lang="zh-CN" altLang="en-US" sz="3600" dirty="0" smtClean="0">
                <a:latin typeface="Comic Sans MS"/>
                <a:cs typeface="Comic Sans MS"/>
              </a:rPr>
              <a:t> </a:t>
            </a:r>
            <a:r>
              <a:rPr lang="en-US" altLang="zh-CN" sz="3600" dirty="0" smtClean="0">
                <a:latin typeface="Comic Sans MS"/>
                <a:cs typeface="Comic Sans MS"/>
              </a:rPr>
              <a:t>problem</a:t>
            </a:r>
            <a:r>
              <a:rPr lang="zh-CN" altLang="en-US" sz="3600" dirty="0" smtClean="0">
                <a:latin typeface="Comic Sans MS"/>
                <a:cs typeface="Comic Sans MS"/>
              </a:rPr>
              <a:t> </a:t>
            </a:r>
            <a:r>
              <a:rPr lang="en-US" altLang="zh-CN" sz="3600" dirty="0" smtClean="0">
                <a:latin typeface="Comic Sans MS"/>
                <a:cs typeface="Comic Sans MS"/>
              </a:rPr>
              <a:t>in</a:t>
            </a:r>
            <a:r>
              <a:rPr lang="zh-CN" altLang="en-US" sz="3600" dirty="0" smtClean="0">
                <a:latin typeface="Comic Sans MS"/>
                <a:cs typeface="Comic Sans MS"/>
              </a:rPr>
              <a:t> </a:t>
            </a:r>
            <a:r>
              <a:rPr lang="en-US" altLang="zh-CN" sz="3600" dirty="0" smtClean="0">
                <a:latin typeface="Comic Sans MS"/>
                <a:cs typeface="Comic Sans MS"/>
              </a:rPr>
              <a:t>MSNs,</a:t>
            </a:r>
            <a:r>
              <a:rPr lang="zh-CN" altLang="en-US" sz="3600" dirty="0" smtClean="0">
                <a:latin typeface="Comic Sans MS"/>
                <a:cs typeface="Comic Sans MS"/>
              </a:rPr>
              <a:t> </a:t>
            </a:r>
            <a:r>
              <a:rPr lang="en-US" altLang="zh-CN" sz="3600" dirty="0" smtClean="0">
                <a:latin typeface="Comic Sans MS"/>
                <a:cs typeface="Comic Sans MS"/>
              </a:rPr>
              <a:t>considering</a:t>
            </a:r>
            <a:r>
              <a:rPr lang="zh-CN" altLang="en-US" sz="3600" dirty="0" smtClean="0">
                <a:latin typeface="Comic Sans MS"/>
                <a:cs typeface="Comic Sans MS"/>
              </a:rPr>
              <a:t> </a:t>
            </a:r>
            <a:r>
              <a:rPr lang="en-US" altLang="zh-CN" sz="3600" smtClean="0">
                <a:latin typeface="Comic Sans MS"/>
                <a:cs typeface="Comic Sans MS"/>
              </a:rPr>
              <a:t>the time </a:t>
            </a:r>
            <a:r>
              <a:rPr lang="en-US" altLang="zh-CN" sz="3600" dirty="0" smtClean="0">
                <a:latin typeface="Comic Sans MS"/>
                <a:cs typeface="Comic Sans MS"/>
              </a:rPr>
              <a:t>constraint</a:t>
            </a:r>
            <a:r>
              <a:rPr lang="zh-CN" altLang="en-US" sz="3600" dirty="0" smtClean="0">
                <a:latin typeface="Comic Sans MS"/>
                <a:cs typeface="Comic Sans MS"/>
              </a:rPr>
              <a:t> </a:t>
            </a:r>
            <a:r>
              <a:rPr lang="en-US" altLang="zh-CN" sz="3600" dirty="0" smtClean="0">
                <a:latin typeface="Comic Sans MS"/>
                <a:cs typeface="Comic Sans MS"/>
              </a:rPr>
              <a:t>and</a:t>
            </a:r>
            <a:r>
              <a:rPr lang="zh-CN" altLang="en-US" sz="3600" dirty="0" smtClean="0">
                <a:latin typeface="Comic Sans MS"/>
                <a:cs typeface="Comic Sans MS"/>
              </a:rPr>
              <a:t> </a:t>
            </a:r>
            <a:r>
              <a:rPr lang="en-US" altLang="zh-CN" sz="3600" dirty="0" smtClean="0">
                <a:latin typeface="Comic Sans MS"/>
                <a:cs typeface="Comic Sans MS"/>
              </a:rPr>
              <a:t>buffer constraint.</a:t>
            </a:r>
          </a:p>
          <a:p>
            <a:r>
              <a:rPr lang="en-US" altLang="zh-CN" sz="3600" dirty="0" smtClean="0">
                <a:latin typeface="Comic Sans MS"/>
                <a:cs typeface="Comic Sans MS"/>
              </a:rPr>
              <a:t>A</a:t>
            </a:r>
            <a:r>
              <a:rPr lang="zh-CN" altLang="en-US" sz="3600" dirty="0" smtClean="0">
                <a:latin typeface="Comic Sans MS"/>
                <a:cs typeface="Comic Sans MS"/>
              </a:rPr>
              <a:t> </a:t>
            </a:r>
            <a:r>
              <a:rPr lang="en-US" altLang="zh-CN" sz="3600" dirty="0" smtClean="0">
                <a:latin typeface="Comic Sans MS"/>
                <a:cs typeface="Comic Sans MS"/>
              </a:rPr>
              <a:t>novel</a:t>
            </a:r>
            <a:r>
              <a:rPr lang="zh-CN" altLang="en-US" sz="3600" dirty="0" smtClean="0">
                <a:latin typeface="Comic Sans MS"/>
                <a:cs typeface="Comic Sans MS"/>
              </a:rPr>
              <a:t> </a:t>
            </a:r>
            <a:r>
              <a:rPr lang="en-US" altLang="zh-CN" sz="3600" dirty="0" smtClean="0">
                <a:latin typeface="Comic Sans MS"/>
                <a:cs typeface="Comic Sans MS"/>
              </a:rPr>
              <a:t>localized</a:t>
            </a:r>
            <a:r>
              <a:rPr lang="zh-CN" altLang="en-US" sz="3600" dirty="0" smtClean="0">
                <a:latin typeface="Comic Sans MS"/>
                <a:cs typeface="Comic Sans MS"/>
              </a:rPr>
              <a:t> </a:t>
            </a:r>
            <a:r>
              <a:rPr lang="en-US" altLang="zh-CN" sz="3600" dirty="0" smtClean="0">
                <a:latin typeface="Comic Sans MS"/>
                <a:cs typeface="Comic Sans MS"/>
              </a:rPr>
              <a:t>buffer exchange scheme is proposed to maximize the achievable objective</a:t>
            </a:r>
            <a:r>
              <a:rPr lang="zh-CN" altLang="en-US" sz="3600" dirty="0" smtClean="0">
                <a:latin typeface="Comic Sans MS"/>
                <a:cs typeface="Comic Sans MS"/>
              </a:rPr>
              <a:t>.</a:t>
            </a:r>
            <a:endParaRPr lang="en-US" altLang="zh-CN" sz="3600" dirty="0" smtClean="0">
              <a:latin typeface="Comic Sans MS"/>
              <a:cs typeface="Comic Sans MS"/>
            </a:endParaRPr>
          </a:p>
          <a:p>
            <a:pPr lvl="1">
              <a:buFont typeface="Wingdings" charset="2"/>
              <a:buChar char="§"/>
            </a:pPr>
            <a:r>
              <a:rPr lang="en-US" altLang="zh-CN" sz="2800" dirty="0" smtClean="0">
                <a:latin typeface="Comic Sans MS"/>
                <a:cs typeface="Comic Sans MS"/>
              </a:rPr>
              <a:t>Two dimensions are jointly considered to evaluate the relay</a:t>
            </a:r>
          </a:p>
          <a:p>
            <a:pPr lvl="1">
              <a:buFont typeface="Wingdings" charset="2"/>
              <a:buChar char="§"/>
            </a:pPr>
            <a:r>
              <a:rPr lang="en-US" altLang="zh-CN" sz="2800" dirty="0" smtClean="0">
                <a:latin typeface="Comic Sans MS"/>
                <a:cs typeface="Comic Sans MS"/>
              </a:rPr>
              <a:t>The message type, expected delivery time, and deadline are considered to assign priority.</a:t>
            </a:r>
          </a:p>
        </p:txBody>
      </p:sp>
    </p:spTree>
    <p:extLst>
      <p:ext uri="{BB962C8B-B14F-4D97-AF65-F5344CB8AC3E}">
        <p14:creationId xmlns:p14="http://schemas.microsoft.com/office/powerpoint/2010/main" val="147547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>
                <a:latin typeface="Comic Sans MS"/>
                <a:cs typeface="Comic Sans MS"/>
              </a:rPr>
              <a:t>Thank you, any Questions?</a:t>
            </a:r>
            <a:endParaRPr lang="en-US" sz="6600" dirty="0">
              <a:latin typeface="Comic Sans MS"/>
              <a:cs typeface="Comic Sans MS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Ning Wang</a:t>
            </a:r>
          </a:p>
          <a:p>
            <a:r>
              <a:rPr lang="en-US" dirty="0" err="1">
                <a:latin typeface="Comic Sans MS"/>
                <a:cs typeface="Comic Sans MS"/>
              </a:rPr>
              <a:t>n</a:t>
            </a:r>
            <a:r>
              <a:rPr lang="en-US" dirty="0" err="1" smtClean="0">
                <a:latin typeface="Comic Sans MS"/>
                <a:cs typeface="Comic Sans MS"/>
              </a:rPr>
              <a:t>ing.wang@temple.edu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4954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4051300"/>
            <a:ext cx="11709400" cy="16383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Content</a:t>
            </a:r>
            <a:r>
              <a:rPr lang="zh-CN" altLang="en-US" sz="5400" dirty="0" smtClean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en-US" altLang="zh-CN" sz="5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dissemination</a:t>
            </a:r>
            <a:r>
              <a:rPr lang="zh-CN" altLang="en-US" sz="5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5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in</a:t>
            </a:r>
            <a:r>
              <a:rPr lang="zh-CN" altLang="en-US" sz="5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5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MSNs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/>
                <a:cs typeface="Comic Sans MS"/>
              </a:rPr>
              <a:t>Two main problems:</a:t>
            </a:r>
          </a:p>
          <a:p>
            <a:pPr lvl="1"/>
            <a:r>
              <a:rPr lang="en-US" altLang="zh-CN" sz="3200" dirty="0">
                <a:latin typeface="Comic Sans MS"/>
                <a:cs typeface="Comic Sans MS"/>
              </a:rPr>
              <a:t>I</a:t>
            </a:r>
            <a:r>
              <a:rPr lang="en-US" altLang="zh-CN" sz="3200" dirty="0" smtClean="0">
                <a:latin typeface="Comic Sans MS"/>
                <a:cs typeface="Comic Sans MS"/>
              </a:rPr>
              <a:t>nformation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dissemination</a:t>
            </a:r>
          </a:p>
          <a:p>
            <a:pPr lvl="2">
              <a:buFont typeface="Wingdings" charset="2"/>
              <a:buChar char="§"/>
            </a:pPr>
            <a:r>
              <a:rPr lang="en-US" altLang="zh-CN" sz="2800" dirty="0" smtClean="0">
                <a:latin typeface="Comic Sans MS"/>
                <a:cs typeface="Comic Sans MS"/>
              </a:rPr>
              <a:t>Mobile ad, News, </a:t>
            </a:r>
            <a:r>
              <a:rPr lang="en-US" altLang="zh-CN" sz="2800" dirty="0">
                <a:latin typeface="Comic Sans MS"/>
                <a:cs typeface="Comic Sans MS"/>
              </a:rPr>
              <a:t>T</a:t>
            </a:r>
            <a:r>
              <a:rPr lang="en-US" altLang="zh-CN" sz="2800" dirty="0" smtClean="0">
                <a:latin typeface="Comic Sans MS"/>
                <a:cs typeface="Comic Sans MS"/>
              </a:rPr>
              <a:t>witter, ……</a:t>
            </a:r>
          </a:p>
          <a:p>
            <a:pPr lvl="1"/>
            <a:r>
              <a:rPr lang="en-US" altLang="zh-CN" sz="3200" dirty="0" smtClean="0">
                <a:latin typeface="Comic Sans MS"/>
                <a:cs typeface="Comic Sans MS"/>
              </a:rPr>
              <a:t>Acknowledgement dissemination</a:t>
            </a:r>
          </a:p>
          <a:p>
            <a:pPr lvl="2">
              <a:buFont typeface="Wingdings" charset="2"/>
              <a:buChar char="§"/>
            </a:pPr>
            <a:r>
              <a:rPr lang="en-US" altLang="zh-CN" sz="2800" dirty="0" smtClean="0">
                <a:latin typeface="Comic Sans MS"/>
                <a:cs typeface="Comic Sans MS"/>
              </a:rPr>
              <a:t>Mobile trade, </a:t>
            </a:r>
            <a:r>
              <a:rPr lang="en-US" altLang="zh-CN" sz="2800" dirty="0">
                <a:latin typeface="Comic Sans MS"/>
                <a:cs typeface="Comic Sans MS"/>
              </a:rPr>
              <a:t>incentive mechanism</a:t>
            </a:r>
            <a:endParaRPr lang="en-US" altLang="zh-CN" sz="2800" dirty="0" smtClean="0">
              <a:latin typeface="Comic Sans MS"/>
              <a:cs typeface="Comic Sans MS"/>
            </a:endParaRPr>
          </a:p>
          <a:p>
            <a:pPr lvl="2">
              <a:buFont typeface="Wingdings" charset="2"/>
              <a:buChar char="§"/>
            </a:pPr>
            <a:endParaRPr lang="en-US" altLang="zh-CN" sz="3200" dirty="0" smtClean="0">
              <a:latin typeface="Comic Sans MS"/>
              <a:cs typeface="Comic Sans MS"/>
            </a:endParaRPr>
          </a:p>
          <a:p>
            <a:endParaRPr lang="en-US" altLang="zh-CN" dirty="0" smtClean="0">
              <a:latin typeface="Comic Sans MS"/>
              <a:cs typeface="Comic Sans MS"/>
            </a:endParaRPr>
          </a:p>
          <a:p>
            <a:endParaRPr lang="en-US" sz="4400" dirty="0">
              <a:latin typeface="Comic Sans MS"/>
              <a:cs typeface="Comic Sans MS"/>
            </a:endParaRPr>
          </a:p>
          <a:p>
            <a:pPr marL="357188" indent="0">
              <a:buNone/>
            </a:pPr>
            <a:endParaRPr lang="en-US" sz="4400" dirty="0">
              <a:latin typeface="Comic Sans MS"/>
              <a:cs typeface="Comic Sans MS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200" y="6553200"/>
            <a:ext cx="4267200" cy="2162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4000" y="6477000"/>
            <a:ext cx="2617216" cy="235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0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2133600"/>
            <a:ext cx="12557125" cy="6435725"/>
          </a:xfrm>
        </p:spPr>
        <p:txBody>
          <a:bodyPr/>
          <a:lstStyle/>
          <a:p>
            <a:r>
              <a:rPr lang="en-US" altLang="zh-CN" dirty="0" smtClean="0">
                <a:latin typeface="Comic Sans MS"/>
                <a:cs typeface="Comic Sans MS"/>
              </a:rPr>
              <a:t>A scenario (mobile ad dissemination)</a:t>
            </a:r>
          </a:p>
          <a:p>
            <a:pPr lvl="1"/>
            <a:endParaRPr lang="en-US" altLang="zh-CN" sz="3200" dirty="0" smtClean="0">
              <a:latin typeface="Comic Sans MS"/>
              <a:cs typeface="Comic Sans MS"/>
            </a:endParaRPr>
          </a:p>
          <a:p>
            <a:endParaRPr lang="en-US" altLang="zh-CN" dirty="0">
              <a:latin typeface="Comic Sans MS"/>
              <a:cs typeface="Comic Sans MS"/>
            </a:endParaRPr>
          </a:p>
          <a:p>
            <a:endParaRPr lang="en-US" sz="4400" dirty="0">
              <a:latin typeface="Comic Sans MS"/>
              <a:cs typeface="Comic Sans MS"/>
            </a:endParaRPr>
          </a:p>
          <a:p>
            <a:pPr marL="357188" indent="0">
              <a:buNone/>
            </a:pPr>
            <a:endParaRPr lang="en-US" sz="4400" dirty="0">
              <a:latin typeface="Comic Sans MS"/>
              <a:cs typeface="Comic Sans MS"/>
            </a:endParaRPr>
          </a:p>
          <a:p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Content</a:t>
            </a:r>
            <a:r>
              <a:rPr lang="zh-CN" altLang="en-US" sz="5400" dirty="0" smtClean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en-US" altLang="zh-CN" sz="5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dissemination</a:t>
            </a:r>
            <a:r>
              <a:rPr lang="zh-CN" altLang="en-US" sz="5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5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in</a:t>
            </a:r>
            <a:r>
              <a:rPr lang="zh-CN" altLang="en-US" sz="5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5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MSNs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7400" y="3352800"/>
            <a:ext cx="784860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latin typeface="Comic Sans MS"/>
                <a:ea typeface="+mn-ea"/>
                <a:cs typeface="Comic Sans MS"/>
              </a:rPr>
              <a:t>Information dissemination: </a:t>
            </a:r>
          </a:p>
          <a:p>
            <a:endParaRPr lang="en-US" sz="2800" b="1" dirty="0">
              <a:solidFill>
                <a:schemeClr val="tx1"/>
              </a:solidFill>
              <a:latin typeface="Comic Sans MS"/>
              <a:ea typeface="+mn-ea"/>
              <a:cs typeface="Comic Sans MS"/>
            </a:endParaRPr>
          </a:p>
          <a:p>
            <a:r>
              <a:rPr lang="en-US" sz="2300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The </a:t>
            </a:r>
            <a:r>
              <a:rPr lang="en-US" sz="2300" dirty="0" smtClean="0"/>
              <a:t> </a:t>
            </a:r>
            <a:r>
              <a:rPr lang="en-US" sz="2300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merchant node would like to send the message (ads) to the potential receivers (customers) soon. </a:t>
            </a:r>
          </a:p>
          <a:p>
            <a:endParaRPr lang="en-US" sz="2400" dirty="0">
              <a:solidFill>
                <a:schemeClr val="tx1"/>
              </a:solidFill>
              <a:latin typeface="Comic Sans MS"/>
              <a:ea typeface="+mn-ea"/>
              <a:cs typeface="Comic Sans MS"/>
            </a:endParaRPr>
          </a:p>
          <a:p>
            <a:r>
              <a:rPr lang="en-US" sz="3000" b="1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Acknowledgement dissemination:</a:t>
            </a:r>
          </a:p>
          <a:p>
            <a:endParaRPr lang="en-US" sz="2800" b="1" dirty="0" smtClean="0">
              <a:solidFill>
                <a:schemeClr val="tx1"/>
              </a:solidFill>
              <a:latin typeface="Comic Sans MS"/>
              <a:ea typeface="+mn-ea"/>
              <a:cs typeface="Comic Sans MS"/>
            </a:endParaRPr>
          </a:p>
          <a:p>
            <a:r>
              <a:rPr lang="en-US" sz="2300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After the receiver gets the message, it would send back a receipt (ack.) to the sender. </a:t>
            </a:r>
            <a:r>
              <a:rPr lang="en-US" sz="2300" dirty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I</a:t>
            </a:r>
            <a:r>
              <a:rPr lang="en-US" sz="2300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f the merchant receives this ack., it might pay some money for relays.</a:t>
            </a:r>
          </a:p>
          <a:p>
            <a:endParaRPr lang="en-US" sz="2300" dirty="0">
              <a:solidFill>
                <a:schemeClr val="tx1"/>
              </a:solidFill>
              <a:latin typeface="Comic Sans MS"/>
              <a:ea typeface="+mn-ea"/>
              <a:cs typeface="Comic Sans MS"/>
            </a:endParaRPr>
          </a:p>
          <a:p>
            <a:r>
              <a:rPr lang="en-US" sz="2300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The relay nodes would like to send the ack. to the merchant node soon.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3"/>
          <a:srcRect l="13337" t="1447" r="8525"/>
          <a:stretch/>
        </p:blipFill>
        <p:spPr>
          <a:xfrm>
            <a:off x="8788400" y="4114800"/>
            <a:ext cx="4741333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7800" y="2133600"/>
            <a:ext cx="12557125" cy="6435725"/>
          </a:xfrm>
        </p:spPr>
        <p:txBody>
          <a:bodyPr/>
          <a:lstStyle/>
          <a:p>
            <a:r>
              <a:rPr lang="en-US" altLang="zh-CN" dirty="0" smtClean="0">
                <a:latin typeface="Comic Sans MS"/>
                <a:cs typeface="Comic Sans MS"/>
              </a:rPr>
              <a:t>A scenario (mobile ad dissemination)</a:t>
            </a:r>
          </a:p>
          <a:p>
            <a:pPr lvl="1"/>
            <a:endParaRPr lang="en-US" altLang="zh-CN" sz="3200" dirty="0" smtClean="0">
              <a:latin typeface="Comic Sans MS"/>
              <a:cs typeface="Comic Sans MS"/>
            </a:endParaRPr>
          </a:p>
          <a:p>
            <a:endParaRPr lang="en-US" altLang="zh-CN" dirty="0">
              <a:latin typeface="Comic Sans MS"/>
              <a:cs typeface="Comic Sans MS"/>
            </a:endParaRPr>
          </a:p>
          <a:p>
            <a:endParaRPr lang="en-US" sz="4400" dirty="0">
              <a:latin typeface="Comic Sans MS"/>
              <a:cs typeface="Comic Sans MS"/>
            </a:endParaRPr>
          </a:p>
          <a:p>
            <a:pPr marL="357188" indent="0">
              <a:buNone/>
            </a:pPr>
            <a:endParaRPr lang="en-US" sz="4400" dirty="0">
              <a:latin typeface="Comic Sans MS"/>
              <a:cs typeface="Comic Sans MS"/>
            </a:endParaRPr>
          </a:p>
          <a:p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Content</a:t>
            </a:r>
            <a:r>
              <a:rPr lang="zh-CN" altLang="en-US" sz="5400" dirty="0" smtClean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en-US" altLang="zh-CN" sz="5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dissemination</a:t>
            </a:r>
            <a:r>
              <a:rPr lang="zh-CN" altLang="en-US" sz="5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5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in</a:t>
            </a:r>
            <a:r>
              <a:rPr lang="zh-CN" altLang="en-US" sz="5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5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MSNs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447" r="8525"/>
          <a:stretch/>
        </p:blipFill>
        <p:spPr>
          <a:xfrm>
            <a:off x="7504998" y="4038600"/>
            <a:ext cx="5550602" cy="335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1200" y="3581400"/>
            <a:ext cx="7620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/>
                <a:cs typeface="Comic Sans MS"/>
              </a:rPr>
              <a:t>Data and ack. dissemination problem:</a:t>
            </a:r>
          </a:p>
          <a:p>
            <a:endParaRPr lang="en-US" sz="3200" dirty="0" smtClean="0">
              <a:solidFill>
                <a:schemeClr val="tx1"/>
              </a:solidFill>
              <a:latin typeface="Comic Sans MS"/>
              <a:ea typeface="+mn-ea"/>
              <a:cs typeface="Comic Sans MS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We hope to find a scheme so that the ads can soon be sent to the receiver. At the same time, the relay can get the reward soon.	</a:t>
            </a:r>
            <a:endParaRPr lang="en-US" sz="3200" dirty="0">
              <a:solidFill>
                <a:schemeClr val="tx1"/>
              </a:solidFill>
              <a:latin typeface="Comic Sans MS"/>
              <a:ea typeface="+mn-ea"/>
              <a:cs typeface="Comic Sans MS"/>
            </a:endParaRPr>
          </a:p>
          <a:p>
            <a:endParaRPr lang="en-US" sz="3200" dirty="0" smtClean="0">
              <a:solidFill>
                <a:schemeClr val="tx1"/>
              </a:solidFill>
              <a:latin typeface="Comic Sans MS"/>
              <a:ea typeface="+mn-ea"/>
              <a:cs typeface="Comic Sans MS"/>
            </a:endParaRPr>
          </a:p>
          <a:p>
            <a:endParaRPr lang="en-US" sz="2400" dirty="0">
              <a:solidFill>
                <a:schemeClr val="tx1"/>
              </a:solidFill>
              <a:latin typeface="Comic Sans MS"/>
              <a:ea typeface="+mn-ea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699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内容占位符 2"/>
          <p:cNvSpPr>
            <a:spLocks noGrp="1"/>
          </p:cNvSpPr>
          <p:nvPr>
            <p:ph idx="1"/>
          </p:nvPr>
        </p:nvSpPr>
        <p:spPr/>
        <p:txBody>
          <a:bodyPr lIns="130046" tIns="65023" rIns="130046" bIns="65023"/>
          <a:lstStyle/>
          <a:p>
            <a:r>
              <a:rPr lang="en-US" sz="3600" dirty="0" smtClean="0">
                <a:latin typeface="Comic Sans MS"/>
                <a:ea typeface="微软雅黑" charset="0"/>
                <a:cs typeface="Comic Sans MS"/>
              </a:rPr>
              <a:t>Message </a:t>
            </a:r>
            <a:r>
              <a:rPr lang="en-US" sz="3600" dirty="0">
                <a:latin typeface="Comic Sans MS"/>
                <a:ea typeface="微软雅黑" charset="0"/>
                <a:cs typeface="Comic Sans MS"/>
              </a:rPr>
              <a:t>(data </a:t>
            </a:r>
            <a:r>
              <a:rPr lang="en-US" sz="3600" dirty="0" smtClean="0">
                <a:latin typeface="Comic Sans MS"/>
                <a:ea typeface="微软雅黑" charset="0"/>
                <a:cs typeface="Comic Sans MS"/>
              </a:rPr>
              <a:t>and </a:t>
            </a:r>
            <a:r>
              <a:rPr lang="en-US" sz="3600" dirty="0">
                <a:latin typeface="Comic Sans MS"/>
                <a:ea typeface="微软雅黑" charset="0"/>
                <a:cs typeface="Comic Sans MS"/>
              </a:rPr>
              <a:t>acknowledgement):</a:t>
            </a:r>
            <a:endParaRPr lang="en-US" sz="3600" dirty="0" smtClean="0">
              <a:latin typeface="Comic Sans MS"/>
              <a:ea typeface="微软雅黑" charset="0"/>
              <a:cs typeface="Comic Sans MS"/>
            </a:endParaRPr>
          </a:p>
          <a:p>
            <a:pPr lvl="1">
              <a:buFont typeface="Wingdings" charset="2"/>
              <a:buChar char="§"/>
            </a:pPr>
            <a:r>
              <a:rPr lang="en-US" sz="3200" dirty="0" smtClean="0">
                <a:latin typeface="Comic Sans MS"/>
                <a:ea typeface="微软雅黑" charset="0"/>
                <a:cs typeface="Comic Sans MS"/>
              </a:rPr>
              <a:t>Single-copy unicast scenario.</a:t>
            </a:r>
            <a:endParaRPr lang="en-US" sz="3200" dirty="0">
              <a:latin typeface="Comic Sans MS"/>
              <a:ea typeface="微软雅黑" charset="0"/>
              <a:cs typeface="Comic Sans MS"/>
            </a:endParaRPr>
          </a:p>
          <a:p>
            <a:pPr lvl="1">
              <a:buFont typeface="Wingdings" charset="2"/>
              <a:buChar char="§"/>
            </a:pPr>
            <a:r>
              <a:rPr lang="en-US" sz="3200" dirty="0" smtClean="0">
                <a:latin typeface="Comic Sans MS"/>
                <a:ea typeface="微软雅黑" charset="0"/>
                <a:cs typeface="Comic Sans MS"/>
              </a:rPr>
              <a:t>Time-to-live (TTL) is assigned.</a:t>
            </a:r>
            <a:endParaRPr lang="en-US" sz="3200" dirty="0">
              <a:latin typeface="Comic Sans MS"/>
              <a:ea typeface="微软雅黑" charset="0"/>
              <a:cs typeface="Comic Sans MS"/>
            </a:endParaRPr>
          </a:p>
          <a:p>
            <a:pPr>
              <a:buFont typeface="Arial"/>
              <a:buChar char="•"/>
            </a:pPr>
            <a:r>
              <a:rPr lang="en-US" sz="3600" dirty="0" smtClean="0">
                <a:latin typeface="Comic Sans MS"/>
                <a:ea typeface="微软雅黑" charset="0"/>
                <a:cs typeface="Comic Sans MS"/>
              </a:rPr>
              <a:t>Nodes:</a:t>
            </a:r>
          </a:p>
          <a:p>
            <a:pPr lvl="1">
              <a:buFont typeface="Wingdings" charset="2"/>
              <a:buChar char="§"/>
            </a:pPr>
            <a:r>
              <a:rPr lang="en-US" sz="3200" dirty="0" smtClean="0">
                <a:latin typeface="Comic Sans MS"/>
                <a:ea typeface="微软雅黑" charset="0"/>
                <a:cs typeface="Comic Sans MS"/>
              </a:rPr>
              <a:t>Buffer is limited.</a:t>
            </a:r>
            <a:endParaRPr lang="en-US" sz="3200" dirty="0">
              <a:latin typeface="Comic Sans MS"/>
              <a:ea typeface="微软雅黑" charset="0"/>
              <a:cs typeface="Comic Sans MS"/>
            </a:endParaRPr>
          </a:p>
          <a:p>
            <a:pPr>
              <a:buFont typeface="Arial"/>
              <a:buChar char="•"/>
            </a:pPr>
            <a:endParaRPr lang="en-US" sz="2800" dirty="0" smtClean="0">
              <a:latin typeface="Comic Sans MS"/>
              <a:ea typeface="ＭＳ Ｐゴシック" charset="0"/>
              <a:cs typeface="Comic Sans MS"/>
            </a:endParaRPr>
          </a:p>
          <a:p>
            <a:pPr marL="357188" indent="0">
              <a:buNone/>
            </a:pPr>
            <a:endParaRPr lang="en-US" sz="2800" dirty="0" smtClean="0">
              <a:latin typeface="Comic Sans MS"/>
              <a:ea typeface="ＭＳ Ｐゴシック" charset="0"/>
              <a:cs typeface="Comic Sans MS"/>
            </a:endParaRPr>
          </a:p>
          <a:p>
            <a:pPr marL="357188" indent="0">
              <a:buNone/>
            </a:pPr>
            <a:endParaRPr lang="en-US" sz="2800" dirty="0" smtClean="0"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50875" y="533400"/>
            <a:ext cx="11703050" cy="1625600"/>
          </a:xfrm>
        </p:spPr>
        <p:txBody>
          <a:bodyPr/>
          <a:lstStyle/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Network</a:t>
            </a:r>
            <a:r>
              <a:rPr lang="zh-CN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m</a:t>
            </a:r>
            <a:r>
              <a:rPr lang="en-US" altLang="zh-C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odel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微软雅黑" charset="0"/>
              <a:cs typeface="Comic Sans M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114927"/>
              </p:ext>
            </p:extLst>
          </p:nvPr>
        </p:nvGraphicFramePr>
        <p:xfrm>
          <a:off x="6216650" y="95948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"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16650" y="95948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128429"/>
              </p:ext>
            </p:extLst>
          </p:nvPr>
        </p:nvGraphicFramePr>
        <p:xfrm>
          <a:off x="6216650" y="95948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"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16650" y="95948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model.pd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027339"/>
            <a:ext cx="12497806" cy="334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6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03275" y="542925"/>
            <a:ext cx="11703050" cy="1625600"/>
          </a:xfrm>
          <a:prstGeom prst="rect">
            <a:avLst/>
          </a:prstGeom>
        </p:spPr>
        <p:txBody>
          <a:bodyPr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en-US" altLang="zh-C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Problem</a:t>
            </a:r>
            <a:r>
              <a:rPr lang="zh-CN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 </a:t>
            </a:r>
            <a:r>
              <a:rPr lang="en-US" altLang="zh-C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formulation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微软雅黑" charset="0"/>
              <a:cs typeface="Comic Sans M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2600" y="2209800"/>
            <a:ext cx="12252326" cy="6435725"/>
          </a:xfrm>
        </p:spPr>
        <p:txBody>
          <a:bodyPr/>
          <a:lstStyle/>
          <a:p>
            <a:r>
              <a:rPr lang="en-US" altLang="zh-CN" dirty="0" smtClean="0">
                <a:latin typeface="Comic Sans MS"/>
                <a:cs typeface="Comic Sans MS"/>
              </a:rPr>
              <a:t>Priority</a:t>
            </a:r>
            <a:r>
              <a:rPr lang="zh-CN" altLang="en-US" dirty="0" smtClean="0">
                <a:latin typeface="Comic Sans MS"/>
                <a:cs typeface="Comic Sans MS"/>
              </a:rPr>
              <a:t> </a:t>
            </a:r>
            <a:r>
              <a:rPr lang="en-US" altLang="zh-CN" dirty="0" smtClean="0">
                <a:latin typeface="Comic Sans MS"/>
                <a:cs typeface="Comic Sans MS"/>
              </a:rPr>
              <a:t>buffer exchange problem</a:t>
            </a:r>
            <a:r>
              <a:rPr lang="en-US" dirty="0" smtClean="0">
                <a:latin typeface="Comic Sans MS"/>
                <a:cs typeface="Comic Sans MS"/>
              </a:rPr>
              <a:t>:</a:t>
            </a:r>
          </a:p>
          <a:p>
            <a:pPr marL="801688" lvl="1" indent="0">
              <a:buNone/>
            </a:pPr>
            <a:r>
              <a:rPr lang="en-US" sz="3200" dirty="0" smtClean="0">
                <a:latin typeface="Comic Sans MS"/>
                <a:cs typeface="Comic Sans MS"/>
              </a:rPr>
              <a:t>Suppose</a:t>
            </a:r>
            <a:r>
              <a:rPr lang="en-US" sz="3200" dirty="0">
                <a:latin typeface="Comic Sans MS"/>
                <a:cs typeface="Comic Sans MS"/>
              </a:rPr>
              <a:t> </a:t>
            </a:r>
            <a:r>
              <a:rPr lang="en-US" sz="3200" dirty="0" smtClean="0">
                <a:latin typeface="Comic Sans MS"/>
                <a:cs typeface="Comic Sans MS"/>
              </a:rPr>
              <a:t>two nodes encounter with limited contact opportunity</a:t>
            </a:r>
            <a:r>
              <a:rPr lang="en-US" sz="3200" dirty="0">
                <a:latin typeface="Comic Sans MS"/>
                <a:cs typeface="Comic Sans MS"/>
              </a:rPr>
              <a:t>: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how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should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we design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>
                <a:latin typeface="Comic Sans MS"/>
                <a:cs typeface="Comic Sans MS"/>
              </a:rPr>
              <a:t>a</a:t>
            </a:r>
            <a:r>
              <a:rPr lang="en-US" altLang="zh-CN" sz="3200" dirty="0" smtClean="0">
                <a:latin typeface="Comic Sans MS"/>
                <a:cs typeface="Comic Sans MS"/>
              </a:rPr>
              <a:t> buffer exchange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scheme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with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>
                <a:ln>
                  <a:solidFill>
                    <a:srgbClr val="3366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/>
                <a:ea typeface="ＭＳ Ｐゴシック" charset="0"/>
                <a:cs typeface="Comic Sans MS"/>
              </a:rPr>
              <a:t>local</a:t>
            </a:r>
            <a:r>
              <a:rPr lang="zh-CN" altLang="en-US" sz="3200" dirty="0">
                <a:ln>
                  <a:solidFill>
                    <a:srgbClr val="3366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altLang="zh-CN" sz="3200" dirty="0">
                <a:ln>
                  <a:solidFill>
                    <a:srgbClr val="3366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/>
                <a:ea typeface="ＭＳ Ｐゴシック" charset="0"/>
                <a:cs typeface="Comic Sans MS"/>
              </a:rPr>
              <a:t>information </a:t>
            </a:r>
            <a:r>
              <a:rPr lang="en-US" altLang="zh-CN" sz="3200" dirty="0" smtClean="0">
                <a:latin typeface="Comic Sans MS"/>
                <a:cs typeface="Comic Sans MS"/>
              </a:rPr>
              <a:t>so that:</a:t>
            </a:r>
          </a:p>
          <a:p>
            <a:pPr lvl="2"/>
            <a:r>
              <a:rPr lang="en-US" sz="3200" dirty="0" smtClean="0">
                <a:latin typeface="Comic Sans MS"/>
                <a:cs typeface="Comic Sans MS"/>
              </a:rPr>
              <a:t>It can satisfy the data and ack. delivery objective.</a:t>
            </a:r>
          </a:p>
          <a:p>
            <a:pPr lvl="2"/>
            <a:r>
              <a:rPr lang="en-US" sz="3200" dirty="0" smtClean="0">
                <a:latin typeface="Comic Sans MS"/>
                <a:cs typeface="Comic Sans MS"/>
              </a:rPr>
              <a:t>For example</a:t>
            </a:r>
            <a:r>
              <a:rPr lang="en-US" sz="3200" dirty="0">
                <a:latin typeface="Comic Sans MS"/>
                <a:cs typeface="Comic Sans MS"/>
              </a:rPr>
              <a:t>:</a:t>
            </a:r>
            <a:r>
              <a:rPr lang="en-US" sz="3200" dirty="0" smtClean="0">
                <a:latin typeface="Comic Sans MS"/>
                <a:cs typeface="Comic Sans MS"/>
              </a:rPr>
              <a:t> </a:t>
            </a:r>
          </a:p>
          <a:p>
            <a:pPr lvl="4">
              <a:buFont typeface="Wingdings" charset="2"/>
              <a:buChar char="§"/>
            </a:pPr>
            <a:r>
              <a:rPr lang="en-US" sz="3200" dirty="0" smtClean="0">
                <a:latin typeface="Comic Sans MS"/>
                <a:cs typeface="Comic Sans MS"/>
              </a:rPr>
              <a:t>maximize </a:t>
            </a:r>
            <a:r>
              <a:rPr lang="en-US" sz="3200" dirty="0">
                <a:latin typeface="Comic Sans MS"/>
                <a:cs typeface="Comic Sans MS"/>
              </a:rPr>
              <a:t>the delivery ratio of </a:t>
            </a:r>
            <a:r>
              <a:rPr lang="en-US" sz="3200" dirty="0" smtClean="0">
                <a:latin typeface="Comic Sans MS"/>
                <a:cs typeface="Comic Sans MS"/>
              </a:rPr>
              <a:t>data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and</a:t>
            </a:r>
            <a:r>
              <a:rPr lang="zh-CN" altLang="en-US" sz="3200" dirty="0" smtClean="0">
                <a:latin typeface="Comic Sans MS"/>
                <a:cs typeface="Comic Sans MS"/>
              </a:rPr>
              <a:t> </a:t>
            </a:r>
            <a:r>
              <a:rPr lang="en-US" altLang="zh-CN" sz="3200" dirty="0" smtClean="0">
                <a:latin typeface="Comic Sans MS"/>
                <a:cs typeface="Comic Sans MS"/>
              </a:rPr>
              <a:t>ack. </a:t>
            </a:r>
          </a:p>
          <a:p>
            <a:pPr lvl="4">
              <a:buFont typeface="Wingdings" charset="2"/>
              <a:buChar char="§"/>
            </a:pPr>
            <a:r>
              <a:rPr lang="en-US" altLang="zh-CN" sz="3200" dirty="0" smtClean="0">
                <a:latin typeface="Comic Sans MS"/>
                <a:cs typeface="Comic Sans MS"/>
              </a:rPr>
              <a:t>minimize the delivery delay of data and ack.</a:t>
            </a:r>
            <a:endParaRPr lang="en-US" sz="3200" dirty="0" smtClean="0">
              <a:latin typeface="Comic Sans MS"/>
              <a:cs typeface="Comic Sans MS"/>
            </a:endParaRPr>
          </a:p>
          <a:p>
            <a:pPr lvl="3"/>
            <a:endParaRPr lang="en-US" sz="2800" dirty="0" smtClean="0">
              <a:latin typeface="Comic Sans MS"/>
              <a:cs typeface="Comic Sans MS"/>
            </a:endParaRPr>
          </a:p>
          <a:p>
            <a:pPr lvl="2"/>
            <a:endParaRPr lang="en-US" sz="2800" dirty="0" smtClean="0">
              <a:latin typeface="Comic Sans MS"/>
              <a:cs typeface="Comic Sans MS"/>
            </a:endParaRPr>
          </a:p>
          <a:p>
            <a:pPr lvl="1"/>
            <a:endParaRPr lang="en-US" sz="3600" dirty="0" smtClean="0">
              <a:latin typeface="Comic Sans MS"/>
              <a:cs typeface="Comic Sans MS"/>
            </a:endParaRPr>
          </a:p>
          <a:p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7405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内容占位符 2"/>
          <p:cNvSpPr>
            <a:spLocks noGrp="1"/>
          </p:cNvSpPr>
          <p:nvPr>
            <p:ph idx="1"/>
          </p:nvPr>
        </p:nvSpPr>
        <p:spPr/>
        <p:txBody>
          <a:bodyPr lIns="130046" tIns="65023" rIns="130046" bIns="65023"/>
          <a:lstStyle/>
          <a:p>
            <a:pPr>
              <a:buFont typeface="Arial"/>
              <a:buChar char="•"/>
            </a:pPr>
            <a:r>
              <a:rPr lang="en-US" altLang="zh-CN" sz="3600" dirty="0" smtClean="0">
                <a:latin typeface="Comic Sans MS"/>
                <a:ea typeface="ＭＳ Ｐゴシック" charset="0"/>
                <a:cs typeface="Comic Sans MS"/>
              </a:rPr>
              <a:t>How </a:t>
            </a:r>
            <a:r>
              <a:rPr lang="en-US" altLang="zh-CN" sz="3600" dirty="0">
                <a:latin typeface="Comic Sans MS"/>
                <a:ea typeface="ＭＳ Ｐゴシック" charset="0"/>
                <a:cs typeface="Comic Sans MS"/>
              </a:rPr>
              <a:t>can </a:t>
            </a:r>
            <a:r>
              <a:rPr lang="en-US" altLang="zh-CN" sz="3600" dirty="0" smtClean="0">
                <a:latin typeface="Comic Sans MS"/>
                <a:ea typeface="ＭＳ Ｐゴシック" charset="0"/>
                <a:cs typeface="Comic Sans MS"/>
              </a:rPr>
              <a:t>we use the</a:t>
            </a:r>
            <a:r>
              <a:rPr lang="zh-CN" altLang="en-US" sz="3600" dirty="0" smtClean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altLang="zh-CN" sz="3600" dirty="0">
                <a:ln>
                  <a:solidFill>
                    <a:srgbClr val="3366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/>
                <a:ea typeface="ＭＳ Ｐゴシック" charset="0"/>
                <a:cs typeface="Comic Sans MS"/>
              </a:rPr>
              <a:t>local</a:t>
            </a:r>
            <a:r>
              <a:rPr lang="en-US" altLang="zh-CN" sz="3600" dirty="0" smtClean="0">
                <a:ln>
                  <a:solidFill>
                    <a:srgbClr val="3366FF"/>
                  </a:solidFill>
                </a:ln>
                <a:solidFill>
                  <a:srgbClr val="333399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altLang="zh-CN" sz="3600" dirty="0">
                <a:ln>
                  <a:solidFill>
                    <a:srgbClr val="3366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/>
                <a:ea typeface="ＭＳ Ｐゴシック" charset="0"/>
                <a:cs typeface="Comic Sans MS"/>
              </a:rPr>
              <a:t>information</a:t>
            </a:r>
            <a:r>
              <a:rPr lang="en-US" altLang="zh-CN" sz="3600" dirty="0" smtClean="0">
                <a:ln>
                  <a:solidFill>
                    <a:srgbClr val="3366FF"/>
                  </a:solidFill>
                </a:ln>
                <a:solidFill>
                  <a:srgbClr val="333399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altLang="zh-CN" sz="3600" dirty="0" smtClean="0">
                <a:latin typeface="Comic Sans MS"/>
                <a:ea typeface="ＭＳ Ｐゴシック" charset="0"/>
                <a:cs typeface="Comic Sans MS"/>
              </a:rPr>
              <a:t>to evaluate each node’s ability?</a:t>
            </a:r>
          </a:p>
          <a:p>
            <a:pPr lvl="1">
              <a:buFont typeface="Wingdings" charset="2"/>
              <a:buChar char="§"/>
            </a:pPr>
            <a:r>
              <a:rPr lang="en-US" altLang="zh-CN" sz="3200" dirty="0" smtClean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altLang="zh-CN" sz="3200" dirty="0">
                <a:latin typeface="Comic Sans MS"/>
                <a:ea typeface="ＭＳ Ｐゴシック" charset="0"/>
                <a:cs typeface="Comic Sans MS"/>
              </a:rPr>
              <a:t>keeping the message </a:t>
            </a:r>
            <a:r>
              <a:rPr lang="en-US" altLang="zh-CN" sz="3200" dirty="0" smtClean="0">
                <a:latin typeface="Comic Sans MS"/>
                <a:ea typeface="ＭＳ Ｐゴシック" charset="0"/>
                <a:cs typeface="Comic Sans MS"/>
              </a:rPr>
              <a:t>vs. exchanging the message </a:t>
            </a:r>
          </a:p>
          <a:p>
            <a:pPr marL="801688" lvl="1" indent="0">
              <a:buNone/>
            </a:pPr>
            <a:endParaRPr lang="en-US" altLang="zh-CN" sz="2800" dirty="0">
              <a:latin typeface="Comic Sans MS"/>
              <a:ea typeface="ＭＳ Ｐゴシック" charset="0"/>
              <a:cs typeface="Comic Sans MS"/>
            </a:endParaRPr>
          </a:p>
          <a:p>
            <a:r>
              <a:rPr lang="en-US" altLang="zh-CN" sz="3600" dirty="0" smtClean="0">
                <a:latin typeface="Comic Sans MS"/>
                <a:ea typeface="ＭＳ Ｐゴシック" charset="0"/>
                <a:cs typeface="Comic Sans MS"/>
              </a:rPr>
              <a:t>What’s the </a:t>
            </a:r>
            <a:r>
              <a:rPr lang="en-US" altLang="zh-CN" sz="3600" dirty="0">
                <a:ln>
                  <a:solidFill>
                    <a:srgbClr val="3366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/>
                <a:ea typeface="ＭＳ Ｐゴシック" charset="0"/>
                <a:cs typeface="Comic Sans MS"/>
              </a:rPr>
              <a:t>buffer exchange priority </a:t>
            </a:r>
            <a:r>
              <a:rPr lang="en-US" altLang="zh-CN" sz="3600" dirty="0" smtClean="0">
                <a:latin typeface="Comic Sans MS"/>
                <a:ea typeface="ＭＳ Ｐゴシック" charset="0"/>
                <a:cs typeface="Comic Sans MS"/>
              </a:rPr>
              <a:t>each time</a:t>
            </a:r>
            <a:r>
              <a:rPr lang="zh-CN" altLang="zh-CN" sz="3600" dirty="0" smtClean="0">
                <a:latin typeface="Comic Sans MS"/>
                <a:ea typeface="ＭＳ Ｐゴシック" charset="0"/>
                <a:cs typeface="Comic Sans MS"/>
              </a:rPr>
              <a:t>?</a:t>
            </a:r>
            <a:endParaRPr lang="en-US" altLang="zh-CN" sz="3600" dirty="0" smtClean="0">
              <a:latin typeface="Comic Sans MS"/>
              <a:ea typeface="ＭＳ Ｐゴシック" charset="0"/>
              <a:cs typeface="Comic Sans MS"/>
            </a:endParaRPr>
          </a:p>
          <a:p>
            <a:pPr lvl="1">
              <a:buFont typeface="Wingdings" charset="2"/>
              <a:buChar char="§"/>
            </a:pPr>
            <a:r>
              <a:rPr lang="en-US" altLang="zh-CN" sz="3200" dirty="0" smtClean="0">
                <a:latin typeface="Comic Sans MS"/>
                <a:ea typeface="ＭＳ Ｐゴシック" charset="0"/>
                <a:cs typeface="Comic Sans MS"/>
              </a:rPr>
              <a:t>Which one should be exchanged first?</a:t>
            </a:r>
          </a:p>
          <a:p>
            <a:pPr lvl="1">
              <a:buFont typeface="Wingdings" charset="2"/>
              <a:buChar char="§"/>
            </a:pPr>
            <a:r>
              <a:rPr lang="en-US" altLang="zh-CN" sz="3200" dirty="0" smtClean="0">
                <a:latin typeface="Comic Sans MS"/>
                <a:ea typeface="ＭＳ Ｐゴシック" charset="0"/>
                <a:cs typeface="Comic Sans MS"/>
              </a:rPr>
              <a:t>Data and ack. have different priorities.</a:t>
            </a:r>
          </a:p>
          <a:p>
            <a:pPr>
              <a:buFont typeface="Wingdings" charset="2"/>
              <a:buChar char="§"/>
            </a:pPr>
            <a:endParaRPr lang="en-US" altLang="zh-CN" sz="3200" dirty="0" smtClean="0">
              <a:latin typeface="Comic Sans MS"/>
              <a:ea typeface="ＭＳ Ｐゴシック" charset="0"/>
              <a:cs typeface="Comic Sans MS"/>
            </a:endParaRPr>
          </a:p>
          <a:p>
            <a:pPr marL="801688" lvl="1" indent="0">
              <a:buNone/>
            </a:pPr>
            <a:endParaRPr lang="en-US" altLang="zh-CN" sz="3200" dirty="0" smtClean="0">
              <a:latin typeface="Comic Sans MS"/>
              <a:ea typeface="ＭＳ Ｐゴシック" charset="0"/>
              <a:cs typeface="Comic Sans MS"/>
            </a:endParaRPr>
          </a:p>
          <a:p>
            <a:pPr marL="801688" lvl="1" indent="0">
              <a:buNone/>
            </a:pPr>
            <a:endParaRPr lang="en-US" altLang="zh-CN" sz="3200" dirty="0" smtClean="0">
              <a:latin typeface="Comic Sans MS"/>
              <a:ea typeface="ＭＳ Ｐゴシック" charset="0"/>
              <a:cs typeface="Comic Sans MS"/>
            </a:endParaRPr>
          </a:p>
          <a:p>
            <a:pPr marL="801688" lvl="1" indent="0">
              <a:buNone/>
            </a:pPr>
            <a:endParaRPr lang="en-US" sz="3200" dirty="0">
              <a:latin typeface="Comic Sans MS"/>
              <a:ea typeface="ＭＳ Ｐゴシック" charset="0"/>
              <a:cs typeface="Comic Sans MS"/>
            </a:endParaRPr>
          </a:p>
          <a:p>
            <a:pPr marL="1690688" lvl="3" indent="0">
              <a:buNone/>
            </a:pPr>
            <a:endParaRPr lang="en-US" sz="4400" dirty="0">
              <a:latin typeface="Comic Sans MS"/>
              <a:ea typeface="微软雅黑" charset="0"/>
              <a:cs typeface="Comic Sans MS"/>
            </a:endParaRPr>
          </a:p>
          <a:p>
            <a:pPr lvl="1">
              <a:buFont typeface="Arial" charset="0"/>
              <a:buNone/>
            </a:pPr>
            <a:endParaRPr lang="en-US" sz="4400" dirty="0">
              <a:latin typeface="Comic Sans MS"/>
              <a:ea typeface="微软雅黑" charset="0"/>
              <a:cs typeface="Comic Sans MS"/>
            </a:endParaRPr>
          </a:p>
          <a:p>
            <a:pPr marL="801688" lvl="1" indent="0">
              <a:buNone/>
            </a:pPr>
            <a:endParaRPr lang="en-US" sz="4400" dirty="0">
              <a:latin typeface="Comic Sans MS"/>
              <a:ea typeface="微软雅黑" charset="0"/>
              <a:cs typeface="Comic Sans M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/>
          <a:p>
            <a:r>
              <a:rPr lang="en-US" altLang="zh-C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Challenges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微软雅黑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0114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内容占位符 2"/>
          <p:cNvSpPr>
            <a:spLocks noGrp="1"/>
          </p:cNvSpPr>
          <p:nvPr>
            <p:ph idx="1"/>
          </p:nvPr>
        </p:nvSpPr>
        <p:spPr>
          <a:xfrm>
            <a:off x="406400" y="2276475"/>
            <a:ext cx="12420599" cy="6435725"/>
          </a:xfrm>
        </p:spPr>
        <p:txBody>
          <a:bodyPr lIns="130046" tIns="65023" rIns="130046" bIns="65023"/>
          <a:lstStyle/>
          <a:p>
            <a:r>
              <a:rPr lang="en-US" altLang="zh-CN" sz="3600" dirty="0" smtClean="0">
                <a:latin typeface="Comic Sans MS"/>
                <a:ea typeface="ＭＳ Ｐゴシック" charset="0"/>
                <a:cs typeface="Comic Sans MS"/>
              </a:rPr>
              <a:t>Relay selection criteria:</a:t>
            </a:r>
            <a:endParaRPr lang="en-US" sz="3600" dirty="0">
              <a:latin typeface="Comic Sans MS"/>
              <a:ea typeface="ＭＳ Ｐゴシック" charset="0"/>
              <a:cs typeface="Comic Sans MS"/>
            </a:endParaRPr>
          </a:p>
          <a:p>
            <a:pPr lvl="2"/>
            <a:r>
              <a:rPr lang="en-US" altLang="zh-CN" sz="3200" dirty="0" smtClean="0">
                <a:latin typeface="Comic Sans MS"/>
                <a:ea typeface="ＭＳ Ｐゴシック" charset="0"/>
                <a:cs typeface="Comic Sans MS"/>
              </a:rPr>
              <a:t>Strongly connected relationship with destination.</a:t>
            </a:r>
          </a:p>
          <a:p>
            <a:pPr lvl="2"/>
            <a:r>
              <a:rPr lang="en-US" altLang="zh-CN" sz="3200" dirty="0" smtClean="0">
                <a:latin typeface="Comic Sans MS"/>
                <a:ea typeface="ＭＳ Ｐゴシック" charset="0"/>
                <a:cs typeface="Comic Sans MS"/>
              </a:rPr>
              <a:t>Weakly connected relationship with destination</a:t>
            </a:r>
            <a:r>
              <a:rPr lang="en-US" altLang="zh-CN" sz="3200" dirty="0">
                <a:latin typeface="Comic Sans MS"/>
                <a:ea typeface="ＭＳ Ｐゴシック" charset="0"/>
                <a:cs typeface="Comic Sans MS"/>
              </a:rPr>
              <a:t>.</a:t>
            </a:r>
            <a:endParaRPr lang="en-US" altLang="zh-CN" sz="3200" dirty="0" smtClean="0">
              <a:latin typeface="Comic Sans MS"/>
              <a:ea typeface="ＭＳ Ｐゴシック" charset="0"/>
              <a:cs typeface="Comic Sans MS"/>
            </a:endParaRPr>
          </a:p>
          <a:p>
            <a:pPr marL="1246188" lvl="2" indent="0">
              <a:buNone/>
            </a:pPr>
            <a:endParaRPr lang="en-US" altLang="zh-CN" sz="2800" dirty="0" smtClean="0">
              <a:latin typeface="Comic Sans MS"/>
              <a:ea typeface="ＭＳ Ｐゴシック" charset="0"/>
              <a:cs typeface="Comic Sans MS"/>
            </a:endParaRPr>
          </a:p>
          <a:p>
            <a:r>
              <a:rPr lang="en-US" altLang="zh-CN" sz="3600" dirty="0" smtClean="0">
                <a:latin typeface="Comic Sans MS"/>
                <a:ea typeface="ＭＳ Ｐゴシック" charset="0"/>
                <a:cs typeface="Comic Sans MS"/>
              </a:rPr>
              <a:t>Priority buffer exchange:</a:t>
            </a:r>
          </a:p>
          <a:p>
            <a:pPr lvl="2"/>
            <a:r>
              <a:rPr lang="en-US" sz="2800" dirty="0" smtClean="0">
                <a:latin typeface="Comic Sans MS"/>
                <a:ea typeface="ＭＳ Ｐゴシック" charset="0"/>
                <a:cs typeface="Comic Sans MS"/>
              </a:rPr>
              <a:t>Message should reach the destination before the deadline.</a:t>
            </a:r>
            <a:endParaRPr lang="en-US" sz="2800" dirty="0">
              <a:latin typeface="Comic Sans MS"/>
              <a:ea typeface="ＭＳ Ｐゴシック" charset="0"/>
              <a:cs typeface="Comic Sans MS"/>
            </a:endParaRPr>
          </a:p>
          <a:p>
            <a:pPr lvl="2"/>
            <a:r>
              <a:rPr lang="en-US" sz="2800" dirty="0" smtClean="0">
                <a:latin typeface="Comic Sans MS"/>
                <a:ea typeface="ＭＳ Ｐゴシック" charset="0"/>
                <a:cs typeface="Comic Sans MS"/>
              </a:rPr>
              <a:t>Combine the expected delivery time and TTL to assign priority.</a:t>
            </a:r>
          </a:p>
          <a:p>
            <a:pPr lvl="2"/>
            <a:r>
              <a:rPr lang="en-US" sz="2800" dirty="0" smtClean="0">
                <a:latin typeface="Comic Sans MS"/>
                <a:ea typeface="ＭＳ Ｐゴシック" charset="0"/>
                <a:cs typeface="Comic Sans MS"/>
              </a:rPr>
              <a:t>Assign data and ack. different priorities.</a:t>
            </a:r>
            <a:endParaRPr lang="en-US" sz="2800" dirty="0">
              <a:latin typeface="Comic Sans MS"/>
              <a:ea typeface="ＭＳ Ｐゴシック" charset="0"/>
              <a:cs typeface="Comic Sans MS"/>
            </a:endParaRPr>
          </a:p>
          <a:p>
            <a:endParaRPr lang="en-US" sz="3200" dirty="0">
              <a:latin typeface="Comic Sans MS"/>
              <a:ea typeface="ＭＳ Ｐゴシック" charset="0"/>
              <a:cs typeface="Comic Sans MS"/>
            </a:endParaRPr>
          </a:p>
          <a:p>
            <a:pPr lvl="1"/>
            <a:endParaRPr lang="en-US" altLang="zh-CN" sz="3200" dirty="0" smtClean="0">
              <a:latin typeface="Comic Sans MS"/>
              <a:ea typeface="ＭＳ Ｐゴシック" charset="0"/>
              <a:cs typeface="Comic Sans MS"/>
            </a:endParaRPr>
          </a:p>
          <a:p>
            <a:pPr marL="801688" lvl="1" indent="0">
              <a:buNone/>
            </a:pPr>
            <a:endParaRPr lang="en-US" altLang="zh-CN" sz="3200" dirty="0" smtClean="0">
              <a:latin typeface="Comic Sans MS"/>
              <a:ea typeface="ＭＳ Ｐゴシック" charset="0"/>
              <a:cs typeface="Comic Sans MS"/>
            </a:endParaRPr>
          </a:p>
          <a:p>
            <a:pPr marL="801688" lvl="1" indent="0">
              <a:buNone/>
            </a:pPr>
            <a:endParaRPr lang="en-US" sz="3200" dirty="0">
              <a:latin typeface="Comic Sans MS"/>
              <a:ea typeface="ＭＳ Ｐゴシック" charset="0"/>
              <a:cs typeface="Comic Sans MS"/>
            </a:endParaRPr>
          </a:p>
          <a:p>
            <a:pPr marL="1690688" lvl="3" indent="0">
              <a:buNone/>
            </a:pPr>
            <a:endParaRPr lang="en-US" sz="4400" dirty="0">
              <a:latin typeface="Comic Sans MS"/>
              <a:ea typeface="微软雅黑" charset="0"/>
              <a:cs typeface="Comic Sans MS"/>
            </a:endParaRPr>
          </a:p>
          <a:p>
            <a:pPr lvl="1">
              <a:buFont typeface="Arial" charset="0"/>
              <a:buNone/>
            </a:pPr>
            <a:endParaRPr lang="en-US" sz="4400" dirty="0">
              <a:latin typeface="Comic Sans MS"/>
              <a:ea typeface="微软雅黑" charset="0"/>
              <a:cs typeface="Comic Sans MS"/>
            </a:endParaRPr>
          </a:p>
          <a:p>
            <a:pPr marL="801688" lvl="1" indent="0">
              <a:buNone/>
            </a:pPr>
            <a:endParaRPr lang="en-US" sz="4400" dirty="0">
              <a:latin typeface="Comic Sans MS"/>
              <a:ea typeface="微软雅黑" charset="0"/>
              <a:cs typeface="Comic Sans M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/>
          <a:p>
            <a:r>
              <a:rPr lang="en-US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I</a:t>
            </a:r>
            <a:r>
              <a:rPr lang="en-US" altLang="zh-C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微软雅黑" charset="0"/>
                <a:cs typeface="Comic Sans MS"/>
              </a:rPr>
              <a:t>deas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微软雅黑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7781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Master #4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Master #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Ning's slide.potx</Template>
  <TotalTime>11231</TotalTime>
  <Pages>0</Pages>
  <Words>3772</Words>
  <Characters>0</Characters>
  <Application>Microsoft Macintosh PowerPoint</Application>
  <PresentationFormat>Custom</PresentationFormat>
  <Lines>0</Lines>
  <Paragraphs>364</Paragraphs>
  <Slides>29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Photo - Horizontal</vt:lpstr>
      <vt:lpstr>Photo - Horizontal Reflection</vt:lpstr>
      <vt:lpstr>Photo - Vertical</vt:lpstr>
      <vt:lpstr>Photo - Vertical Reflection</vt:lpstr>
      <vt:lpstr>Title - Top</vt:lpstr>
      <vt:lpstr>Title &amp; Bullets</vt:lpstr>
      <vt:lpstr>Title - Center</vt:lpstr>
      <vt:lpstr>Master #4</vt:lpstr>
      <vt:lpstr>Bullets</vt:lpstr>
      <vt:lpstr>Title &amp; Bullets - Left</vt:lpstr>
      <vt:lpstr>Title &amp; Bullets - 2 Column</vt:lpstr>
      <vt:lpstr>Title &amp; Bullets - Right</vt:lpstr>
      <vt:lpstr>Title, Bullets &amp; Photo</vt:lpstr>
      <vt:lpstr>Equation</vt:lpstr>
      <vt:lpstr>A General Data and Acknowledgement Dissemination Scheme in Mobile Social Networks  Ning Wang and Jie Wu Temple University </vt:lpstr>
      <vt:lpstr>PowerPoint Presentation</vt:lpstr>
      <vt:lpstr>Content dissemination in MSNs</vt:lpstr>
      <vt:lpstr>Content dissemination in MSNs</vt:lpstr>
      <vt:lpstr>Content dissemination in MSNs</vt:lpstr>
      <vt:lpstr>Network model</vt:lpstr>
      <vt:lpstr>PowerPoint Presentation</vt:lpstr>
      <vt:lpstr>Challenges</vt:lpstr>
      <vt:lpstr>Ideas</vt:lpstr>
      <vt:lpstr>Agenda</vt:lpstr>
      <vt:lpstr>Relay selection Criteria</vt:lpstr>
      <vt:lpstr>PowerPoint Presentation</vt:lpstr>
      <vt:lpstr>PowerPoint Presentation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Extension</vt:lpstr>
      <vt:lpstr>Agenda</vt:lpstr>
      <vt:lpstr> Simulation setting</vt:lpstr>
      <vt:lpstr> Algorithm comparison</vt:lpstr>
      <vt:lpstr>PowerPoint Presentation</vt:lpstr>
      <vt:lpstr>PowerPoint Presentation</vt:lpstr>
      <vt:lpstr>PowerPoint Presentation</vt:lpstr>
      <vt:lpstr>PowerPoint Presentation</vt:lpstr>
      <vt:lpstr>Thank you, 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Ning</dc:creator>
  <cp:lastModifiedBy>Ning Wang</cp:lastModifiedBy>
  <cp:revision>346</cp:revision>
  <cp:lastPrinted>2014-01-20T21:24:56Z</cp:lastPrinted>
  <dcterms:modified xsi:type="dcterms:W3CDTF">2014-12-15T19:47:56Z</dcterms:modified>
</cp:coreProperties>
</file>