
<file path=[Content_Types].xml><?xml version="1.0" encoding="utf-8"?>
<Types xmlns="http://schemas.openxmlformats.org/package/2006/content-types">
  <Default Extension="xml" ContentType="application/xml"/>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53" r:id="rId2"/>
    <p:sldMasterId id="2147483654" r:id="rId3"/>
    <p:sldMasterId id="2147483655" r:id="rId4"/>
    <p:sldMasterId id="2147483656" r:id="rId5"/>
    <p:sldMasterId id="2147483657" r:id="rId6"/>
    <p:sldMasterId id="2147483658" r:id="rId7"/>
    <p:sldMasterId id="2147483659" r:id="rId8"/>
    <p:sldMasterId id="2147483660" r:id="rId9"/>
    <p:sldMasterId id="2147483661" r:id="rId10"/>
    <p:sldMasterId id="2147483662" r:id="rId11"/>
    <p:sldMasterId id="2147483663" r:id="rId12"/>
    <p:sldMasterId id="2147483664" r:id="rId13"/>
  </p:sldMasterIdLst>
  <p:notesMasterIdLst>
    <p:notesMasterId r:id="rId35"/>
  </p:notesMasterIdLst>
  <p:sldIdLst>
    <p:sldId id="275" r:id="rId14"/>
    <p:sldId id="356" r:id="rId15"/>
    <p:sldId id="311" r:id="rId16"/>
    <p:sldId id="357" r:id="rId17"/>
    <p:sldId id="355" r:id="rId18"/>
    <p:sldId id="364" r:id="rId19"/>
    <p:sldId id="315" r:id="rId20"/>
    <p:sldId id="292" r:id="rId21"/>
    <p:sldId id="365" r:id="rId22"/>
    <p:sldId id="344" r:id="rId23"/>
    <p:sldId id="358" r:id="rId24"/>
    <p:sldId id="366" r:id="rId25"/>
    <p:sldId id="286" r:id="rId26"/>
    <p:sldId id="362" r:id="rId27"/>
    <p:sldId id="343" r:id="rId28"/>
    <p:sldId id="340" r:id="rId29"/>
    <p:sldId id="302" r:id="rId30"/>
    <p:sldId id="367" r:id="rId31"/>
    <p:sldId id="368" r:id="rId32"/>
    <p:sldId id="351" r:id="rId33"/>
    <p:sldId id="303" r:id="rId34"/>
  </p:sldIdLst>
  <p:sldSz cx="13004800" cy="9753600"/>
  <p:notesSz cx="6858000" cy="9144000"/>
  <p:defaultTextStyle>
    <a:defPPr>
      <a:defRPr lang="en-US"/>
    </a:defPPr>
    <a:lvl1pPr algn="l" rtl="0" fontAlgn="base">
      <a:spcBef>
        <a:spcPct val="0"/>
      </a:spcBef>
      <a:spcAft>
        <a:spcPct val="0"/>
      </a:spcAft>
      <a:defRPr sz="1200" kern="1200">
        <a:solidFill>
          <a:srgbClr val="000000"/>
        </a:solidFill>
        <a:latin typeface="Gill Sans" charset="0"/>
        <a:ea typeface="Heiti SC Light" charset="0"/>
        <a:cs typeface="Heiti SC Light" charset="0"/>
        <a:sym typeface="Gill Sans" charset="0"/>
      </a:defRPr>
    </a:lvl1pPr>
    <a:lvl2pPr marL="457200" algn="l" rtl="0" fontAlgn="base">
      <a:spcBef>
        <a:spcPct val="0"/>
      </a:spcBef>
      <a:spcAft>
        <a:spcPct val="0"/>
      </a:spcAft>
      <a:defRPr sz="1200" kern="1200">
        <a:solidFill>
          <a:srgbClr val="000000"/>
        </a:solidFill>
        <a:latin typeface="Gill Sans" charset="0"/>
        <a:ea typeface="Heiti SC Light" charset="0"/>
        <a:cs typeface="Heiti SC Light" charset="0"/>
        <a:sym typeface="Gill Sans" charset="0"/>
      </a:defRPr>
    </a:lvl2pPr>
    <a:lvl3pPr marL="914400" algn="l" rtl="0" fontAlgn="base">
      <a:spcBef>
        <a:spcPct val="0"/>
      </a:spcBef>
      <a:spcAft>
        <a:spcPct val="0"/>
      </a:spcAft>
      <a:defRPr sz="1200" kern="1200">
        <a:solidFill>
          <a:srgbClr val="000000"/>
        </a:solidFill>
        <a:latin typeface="Gill Sans" charset="0"/>
        <a:ea typeface="Heiti SC Light" charset="0"/>
        <a:cs typeface="Heiti SC Light" charset="0"/>
        <a:sym typeface="Gill Sans" charset="0"/>
      </a:defRPr>
    </a:lvl3pPr>
    <a:lvl4pPr marL="1371600" algn="l" rtl="0" fontAlgn="base">
      <a:spcBef>
        <a:spcPct val="0"/>
      </a:spcBef>
      <a:spcAft>
        <a:spcPct val="0"/>
      </a:spcAft>
      <a:defRPr sz="1200" kern="1200">
        <a:solidFill>
          <a:srgbClr val="000000"/>
        </a:solidFill>
        <a:latin typeface="Gill Sans" charset="0"/>
        <a:ea typeface="Heiti SC Light" charset="0"/>
        <a:cs typeface="Heiti SC Light" charset="0"/>
        <a:sym typeface="Gill Sans" charset="0"/>
      </a:defRPr>
    </a:lvl4pPr>
    <a:lvl5pPr marL="1828800" algn="l" rtl="0" fontAlgn="base">
      <a:spcBef>
        <a:spcPct val="0"/>
      </a:spcBef>
      <a:spcAft>
        <a:spcPct val="0"/>
      </a:spcAft>
      <a:defRPr sz="12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12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12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12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12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1712"/>
    <a:srgbClr val="A81B12"/>
    <a:srgbClr val="FF1C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65608" autoAdjust="0"/>
  </p:normalViewPr>
  <p:slideViewPr>
    <p:cSldViewPr>
      <p:cViewPr varScale="1">
        <p:scale>
          <a:sx n="56" d="100"/>
          <a:sy n="56" d="100"/>
        </p:scale>
        <p:origin x="2536" y="192"/>
      </p:cViewPr>
      <p:guideLst>
        <p:guide orient="horz" pos="3072"/>
        <p:guide pos="4096"/>
      </p:guideLst>
    </p:cSldViewPr>
  </p:slideViewPr>
  <p:notesTextViewPr>
    <p:cViewPr>
      <p:scale>
        <a:sx n="120" d="100"/>
        <a:sy n="12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a:lvl1pPr>
          </a:lstStyle>
          <a:p>
            <a:fld id="{F76D85FA-A52A-964E-BE67-379217F5AE93}" type="datetimeFigureOut">
              <a:rPr lang="en-US"/>
              <a:pPr/>
              <a:t>4/13/16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a:lvl1pPr>
          </a:lstStyle>
          <a:p>
            <a:fld id="{7459345E-9773-9949-ACA0-16A26C1BBE41}" type="slidenum">
              <a:rPr lang="en-US"/>
              <a:pPr/>
              <a:t>‹#›</a:t>
            </a:fld>
            <a:endParaRPr lang="en-US"/>
          </a:p>
        </p:txBody>
      </p:sp>
    </p:spTree>
    <p:extLst>
      <p:ext uri="{BB962C8B-B14F-4D97-AF65-F5344CB8AC3E}">
        <p14:creationId xmlns:p14="http://schemas.microsoft.com/office/powerpoint/2010/main" val="22622209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Good</a:t>
            </a:r>
            <a:r>
              <a:rPr lang="zh-CN" altLang="en-US" dirty="0" smtClean="0"/>
              <a:t> </a:t>
            </a:r>
            <a:r>
              <a:rPr lang="en-US" altLang="zh-CN" dirty="0" smtClean="0"/>
              <a:t>afternoon</a:t>
            </a:r>
            <a:r>
              <a:rPr lang="zh-CN" altLang="en-US" dirty="0" smtClean="0"/>
              <a:t>, </a:t>
            </a:r>
            <a:r>
              <a:rPr lang="en-US" altLang="zh-CN" dirty="0" smtClean="0"/>
              <a:t>every</a:t>
            </a:r>
            <a:r>
              <a:rPr lang="zh-CN" altLang="en-US" dirty="0" smtClean="0"/>
              <a:t> </a:t>
            </a:r>
            <a:r>
              <a:rPr lang="en-US" altLang="zh-CN" dirty="0" smtClean="0"/>
              <a:t>one.</a:t>
            </a:r>
            <a:r>
              <a:rPr lang="zh-CN" altLang="en-US" dirty="0" smtClean="0"/>
              <a:t> </a:t>
            </a:r>
            <a:r>
              <a:rPr lang="en-US" altLang="zh-CN" dirty="0" smtClean="0"/>
              <a:t>My name is Ning Wang.</a:t>
            </a:r>
            <a:r>
              <a:rPr lang="en-US" altLang="zh-CN" baseline="0" dirty="0" smtClean="0"/>
              <a:t> From the Temple University</a:t>
            </a:r>
            <a:r>
              <a:rPr lang="en-US" altLang="zh-CN" dirty="0" smtClean="0"/>
              <a:t>.</a:t>
            </a:r>
            <a:r>
              <a:rPr lang="zh-CN" altLang="en-US" dirty="0" smtClean="0"/>
              <a:t> </a:t>
            </a:r>
            <a:r>
              <a:rPr lang="en-US" altLang="zh-CN" dirty="0" smtClean="0"/>
              <a:t>Today</a:t>
            </a:r>
            <a:r>
              <a:rPr lang="zh-CN" altLang="en-US" dirty="0" smtClean="0"/>
              <a:t>, </a:t>
            </a:r>
            <a:r>
              <a:rPr lang="en-US" altLang="zh-CN" dirty="0" smtClean="0"/>
              <a:t>I</a:t>
            </a:r>
            <a:r>
              <a:rPr lang="zh-CN" altLang="en-US" dirty="0" smtClean="0"/>
              <a:t> </a:t>
            </a:r>
            <a:r>
              <a:rPr lang="en-US" altLang="zh-CN" dirty="0" smtClean="0"/>
              <a:t>will</a:t>
            </a:r>
            <a:r>
              <a:rPr lang="zh-CN" altLang="en-US" dirty="0" smtClean="0"/>
              <a:t> </a:t>
            </a:r>
            <a:r>
              <a:rPr lang="en-US" altLang="zh-CN" dirty="0" smtClean="0"/>
              <a:t>present</a:t>
            </a:r>
            <a:r>
              <a:rPr lang="zh-CN" altLang="en-US" dirty="0" smtClean="0"/>
              <a:t> </a:t>
            </a:r>
            <a:r>
              <a:rPr lang="en-US" altLang="zh-CN" dirty="0" smtClean="0"/>
              <a:t>my</a:t>
            </a:r>
            <a:r>
              <a:rPr lang="zh-CN" altLang="en-US" dirty="0" smtClean="0"/>
              <a:t> </a:t>
            </a:r>
            <a:r>
              <a:rPr lang="en-US" altLang="zh-CN" dirty="0" smtClean="0"/>
              <a:t>paper,</a:t>
            </a:r>
            <a:r>
              <a:rPr lang="en-US" altLang="zh-CN" baseline="0" dirty="0" smtClean="0"/>
              <a:t> </a:t>
            </a:r>
            <a:r>
              <a:rPr lang="en-US" sz="1200" dirty="0" smtClean="0">
                <a:solidFill>
                  <a:schemeClr val="bg1"/>
                </a:solidFill>
              </a:rPr>
              <a:t>Opportunistic </a:t>
            </a:r>
            <a:r>
              <a:rPr lang="en-US" sz="1200" dirty="0" err="1" smtClean="0">
                <a:solidFill>
                  <a:schemeClr val="bg1"/>
                </a:solidFill>
              </a:rPr>
              <a:t>WiFi</a:t>
            </a:r>
            <a:r>
              <a:rPr lang="en-US" sz="1200" dirty="0" smtClean="0">
                <a:solidFill>
                  <a:schemeClr val="bg1"/>
                </a:solidFill>
              </a:rPr>
              <a:t> Offloading in a Vehicular Environment: Waiting or Downloading Now?</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1</a:t>
            </a:fld>
            <a:endParaRPr lang="en-US"/>
          </a:p>
        </p:txBody>
      </p:sp>
    </p:spTree>
    <p:extLst>
      <p:ext uri="{BB962C8B-B14F-4D97-AF65-F5344CB8AC3E}">
        <p14:creationId xmlns:p14="http://schemas.microsoft.com/office/powerpoint/2010/main" val="849092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try to analysis the inter-meeting distribution in a real data set. This slide shows the results from the two buses in this data set. From the left figure, we can find out that sometimes, the longer we wait, the lower probability that we can meet a RSU.  From the right figure, we can find out that sometimes, we need to wait for a while, then, we might have a high probability to meet a RSU.</a:t>
            </a:r>
          </a:p>
          <a:p>
            <a:endParaRPr lang="en-US" baseline="0" dirty="0" smtClean="0"/>
          </a:p>
          <a:p>
            <a:r>
              <a:rPr lang="en-US" baseline="0" dirty="0" smtClean="0"/>
              <a:t>To model these two cases, we use the exponential distribution between the vehicle and RSUs and the Gaussian distribution.</a:t>
            </a:r>
            <a:endParaRPr lang="en-US" dirty="0" smtClean="0"/>
          </a:p>
        </p:txBody>
      </p:sp>
      <p:sp>
        <p:nvSpPr>
          <p:cNvPr id="4" name="Slide Number Placeholder 3"/>
          <p:cNvSpPr>
            <a:spLocks noGrp="1"/>
          </p:cNvSpPr>
          <p:nvPr>
            <p:ph type="sldNum" sz="quarter" idx="10"/>
          </p:nvPr>
        </p:nvSpPr>
        <p:spPr/>
        <p:txBody>
          <a:bodyPr/>
          <a:lstStyle/>
          <a:p>
            <a:fld id="{7459345E-9773-9949-ACA0-16A26C1BBE41}" type="slidenum">
              <a:rPr lang="en-US" smtClean="0"/>
              <a:pPr/>
              <a:t>10</a:t>
            </a:fld>
            <a:endParaRPr lang="en-US"/>
          </a:p>
        </p:txBody>
      </p:sp>
    </p:spTree>
    <p:extLst>
      <p:ext uri="{BB962C8B-B14F-4D97-AF65-F5344CB8AC3E}">
        <p14:creationId xmlns:p14="http://schemas.microsoft.com/office/powerpoint/2010/main" val="4052451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the first situation, we model the RSUs inter-meeting as the exponential inter-meeting distribution. That is, the vehicle has a high probability to meet a RSU in a short period. However,  the vehicle has a low probability to meet a RSU, if it has wait for a long time.</a:t>
            </a:r>
          </a:p>
          <a:p>
            <a:endParaRPr lang="en-US" baseline="0" dirty="0" smtClean="0"/>
          </a:p>
          <a:p>
            <a:r>
              <a:rPr lang="en-US" baseline="0" dirty="0" smtClean="0"/>
              <a:t>It might be the situation, when a vehicle is driving out of the center city.  In such a case, we only need to do decision once.</a:t>
            </a:r>
            <a:endParaRPr lang="en-US" dirty="0" smtClean="0"/>
          </a:p>
        </p:txBody>
      </p:sp>
      <p:sp>
        <p:nvSpPr>
          <p:cNvPr id="4" name="Slide Number Placeholder 3"/>
          <p:cNvSpPr>
            <a:spLocks noGrp="1"/>
          </p:cNvSpPr>
          <p:nvPr>
            <p:ph type="sldNum" sz="quarter" idx="10"/>
          </p:nvPr>
        </p:nvSpPr>
        <p:spPr/>
        <p:txBody>
          <a:bodyPr/>
          <a:lstStyle/>
          <a:p>
            <a:fld id="{7459345E-9773-9949-ACA0-16A26C1BBE41}" type="slidenum">
              <a:rPr lang="en-US" smtClean="0"/>
              <a:pPr/>
              <a:t>11</a:t>
            </a:fld>
            <a:endParaRPr lang="en-US"/>
          </a:p>
        </p:txBody>
      </p:sp>
    </p:spTree>
    <p:extLst>
      <p:ext uri="{BB962C8B-B14F-4D97-AF65-F5344CB8AC3E}">
        <p14:creationId xmlns:p14="http://schemas.microsoft.com/office/powerpoint/2010/main" val="4052451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Gaussian inter-meeting distribution,</a:t>
            </a:r>
            <a:r>
              <a:rPr lang="en-US" baseline="0" dirty="0" smtClean="0"/>
              <a:t> along with the time, the probability that the vehicle meets the RSU increases. As you can see here.</a:t>
            </a:r>
            <a:endParaRPr lang="en-US" dirty="0" smtClean="0"/>
          </a:p>
        </p:txBody>
      </p:sp>
      <p:sp>
        <p:nvSpPr>
          <p:cNvPr id="4" name="Slide Number Placeholder 3"/>
          <p:cNvSpPr>
            <a:spLocks noGrp="1"/>
          </p:cNvSpPr>
          <p:nvPr>
            <p:ph type="sldNum" sz="quarter" idx="10"/>
          </p:nvPr>
        </p:nvSpPr>
        <p:spPr/>
        <p:txBody>
          <a:bodyPr/>
          <a:lstStyle/>
          <a:p>
            <a:fld id="{7459345E-9773-9949-ACA0-16A26C1BBE41}" type="slidenum">
              <a:rPr lang="en-US" smtClean="0"/>
              <a:pPr/>
              <a:t>12</a:t>
            </a:fld>
            <a:endParaRPr lang="en-US"/>
          </a:p>
        </p:txBody>
      </p:sp>
    </p:spTree>
    <p:extLst>
      <p:ext uri="{BB962C8B-B14F-4D97-AF65-F5344CB8AC3E}">
        <p14:creationId xmlns:p14="http://schemas.microsoft.com/office/powerpoint/2010/main" val="405245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a:t>
            </a:r>
            <a:r>
              <a:rPr lang="en-US" baseline="0" dirty="0" smtClean="0"/>
              <a:t> in the reality, there are multiple RSUs, how should we model the </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13</a:t>
            </a:fld>
            <a:endParaRPr lang="en-US"/>
          </a:p>
        </p:txBody>
      </p:sp>
    </p:spTree>
    <p:extLst>
      <p:ext uri="{BB962C8B-B14F-4D97-AF65-F5344CB8AC3E}">
        <p14:creationId xmlns:p14="http://schemas.microsoft.com/office/powerpoint/2010/main" val="3321433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the </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14</a:t>
            </a:fld>
            <a:endParaRPr lang="en-US"/>
          </a:p>
        </p:txBody>
      </p:sp>
    </p:spTree>
    <p:extLst>
      <p:ext uri="{BB962C8B-B14F-4D97-AF65-F5344CB8AC3E}">
        <p14:creationId xmlns:p14="http://schemas.microsoft.com/office/powerpoint/2010/main" val="3321433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reason that we use such a low speed is that  the wireless connection is usually poor in the moving scenario.</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15</a:t>
            </a:fld>
            <a:endParaRPr lang="en-US"/>
          </a:p>
        </p:txBody>
      </p:sp>
    </p:spTree>
    <p:extLst>
      <p:ext uri="{BB962C8B-B14F-4D97-AF65-F5344CB8AC3E}">
        <p14:creationId xmlns:p14="http://schemas.microsoft.com/office/powerpoint/2010/main" val="1968411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zh-CN" altLang="en-US" dirty="0" smtClean="0"/>
              <a:t> </a:t>
            </a:r>
            <a:r>
              <a:rPr lang="en-US" altLang="zh-CN" dirty="0" smtClean="0"/>
              <a:t>get</a:t>
            </a:r>
            <a:r>
              <a:rPr lang="zh-CN" altLang="en-US" dirty="0" smtClean="0"/>
              <a:t> </a:t>
            </a:r>
            <a:r>
              <a:rPr lang="en-US" altLang="zh-CN" dirty="0" smtClean="0"/>
              <a:t>the</a:t>
            </a:r>
            <a:r>
              <a:rPr lang="zh-CN" altLang="en-US" dirty="0" smtClean="0"/>
              <a:t> </a:t>
            </a:r>
            <a:r>
              <a:rPr lang="en-US" altLang="zh-CN" dirty="0" smtClean="0"/>
              <a:t>similar</a:t>
            </a:r>
            <a:r>
              <a:rPr lang="zh-CN" altLang="en-US" dirty="0" smtClean="0"/>
              <a:t> </a:t>
            </a:r>
            <a:r>
              <a:rPr lang="en-US" altLang="zh-CN" dirty="0" smtClean="0"/>
              <a:t>result</a:t>
            </a:r>
            <a:r>
              <a:rPr lang="zh-CN" altLang="en-US" dirty="0" smtClean="0"/>
              <a:t> </a:t>
            </a:r>
            <a:r>
              <a:rPr lang="en-US" altLang="zh-CN" dirty="0" smtClean="0"/>
              <a:t>from</a:t>
            </a:r>
            <a:r>
              <a:rPr lang="zh-CN" altLang="en-US" dirty="0" smtClean="0"/>
              <a:t> </a:t>
            </a:r>
            <a:r>
              <a:rPr lang="en-US" altLang="zh-CN" dirty="0" smtClean="0"/>
              <a:t>the</a:t>
            </a:r>
            <a:r>
              <a:rPr lang="zh-CN" altLang="en-US" dirty="0" smtClean="0"/>
              <a:t> </a:t>
            </a:r>
            <a:r>
              <a:rPr lang="en-US" altLang="zh-CN" dirty="0" smtClean="0"/>
              <a:t>synthetic</a:t>
            </a:r>
            <a:r>
              <a:rPr lang="zh-CN" altLang="en-US" dirty="0" smtClean="0"/>
              <a:t> </a:t>
            </a:r>
            <a:r>
              <a:rPr lang="en-US" altLang="zh-CN" dirty="0" smtClean="0"/>
              <a:t>data.</a:t>
            </a:r>
            <a:r>
              <a:rPr lang="zh-CN" altLang="en-US" dirty="0" smtClean="0"/>
              <a:t> </a:t>
            </a:r>
            <a:r>
              <a:rPr lang="en-US" altLang="zh-CN" dirty="0" smtClean="0"/>
              <a:t>The</a:t>
            </a:r>
            <a:r>
              <a:rPr lang="zh-CN" altLang="en-US" dirty="0" smtClean="0"/>
              <a:t> </a:t>
            </a:r>
            <a:r>
              <a:rPr lang="en-US" altLang="zh-CN" dirty="0" smtClean="0"/>
              <a:t>results</a:t>
            </a:r>
            <a:r>
              <a:rPr lang="zh-CN" altLang="en-US" dirty="0" smtClean="0"/>
              <a:t> </a:t>
            </a:r>
            <a:r>
              <a:rPr lang="en-US" altLang="zh-CN" dirty="0" smtClean="0"/>
              <a:t>also</a:t>
            </a:r>
            <a:r>
              <a:rPr lang="zh-CN" altLang="en-US" dirty="0" smtClean="0"/>
              <a:t> </a:t>
            </a:r>
            <a:r>
              <a:rPr lang="en-US" altLang="zh-CN" dirty="0" smtClean="0"/>
              <a:t>show</a:t>
            </a:r>
            <a:r>
              <a:rPr lang="zh-CN" altLang="en-US" dirty="0" smtClean="0"/>
              <a:t> </a:t>
            </a:r>
            <a:r>
              <a:rPr lang="en-US" altLang="zh-CN" dirty="0" smtClean="0"/>
              <a:t>that</a:t>
            </a:r>
            <a:r>
              <a:rPr lang="zh-CN" altLang="en-US" dirty="0" smtClean="0"/>
              <a:t> </a:t>
            </a:r>
            <a:r>
              <a:rPr lang="en-US" altLang="zh-CN" dirty="0" smtClean="0"/>
              <a:t>our</a:t>
            </a:r>
            <a:r>
              <a:rPr lang="zh-CN" altLang="en-US" dirty="0" smtClean="0"/>
              <a:t> </a:t>
            </a:r>
            <a:r>
              <a:rPr lang="en-US" altLang="zh-CN" dirty="0" smtClean="0"/>
              <a:t>algorithm</a:t>
            </a:r>
            <a:r>
              <a:rPr lang="zh-CN" altLang="en-US" dirty="0" smtClean="0"/>
              <a:t> </a:t>
            </a:r>
            <a:r>
              <a:rPr lang="en-US" altLang="zh-CN" dirty="0" smtClean="0"/>
              <a:t>achieve</a:t>
            </a:r>
            <a:r>
              <a:rPr lang="zh-CN" altLang="en-US" dirty="0" smtClean="0"/>
              <a:t> </a:t>
            </a:r>
            <a:r>
              <a:rPr lang="en-US" altLang="zh-CN" dirty="0" smtClean="0"/>
              <a:t>better</a:t>
            </a:r>
            <a:r>
              <a:rPr lang="zh-CN" altLang="en-US" dirty="0" smtClean="0"/>
              <a:t> </a:t>
            </a:r>
            <a:r>
              <a:rPr lang="en-US" altLang="zh-CN" dirty="0" smtClean="0"/>
              <a:t>performance</a:t>
            </a:r>
            <a:r>
              <a:rPr lang="zh-CN" altLang="en-US" dirty="0" smtClean="0"/>
              <a:t> </a:t>
            </a:r>
            <a:r>
              <a:rPr lang="en-US" altLang="zh-CN" dirty="0" smtClean="0"/>
              <a:t>with</a:t>
            </a:r>
            <a:r>
              <a:rPr lang="zh-CN" altLang="en-US" dirty="0" smtClean="0"/>
              <a:t> </a:t>
            </a:r>
            <a:r>
              <a:rPr lang="en-US" altLang="zh-CN" dirty="0" smtClean="0"/>
              <a:t>fewer</a:t>
            </a:r>
            <a:r>
              <a:rPr lang="zh-CN" altLang="en-US" dirty="0" smtClean="0"/>
              <a:t> </a:t>
            </a:r>
            <a:r>
              <a:rPr lang="en-US" altLang="zh-CN" dirty="0" smtClean="0"/>
              <a:t>uninterested</a:t>
            </a:r>
            <a:r>
              <a:rPr lang="zh-CN" altLang="en-US" dirty="0" smtClean="0"/>
              <a:t> </a:t>
            </a:r>
            <a:r>
              <a:rPr lang="en-US" altLang="zh-CN" dirty="0" smtClean="0"/>
              <a:t>nodes.</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17</a:t>
            </a:fld>
            <a:endParaRPr lang="en-US"/>
          </a:p>
        </p:txBody>
      </p:sp>
    </p:spTree>
    <p:extLst>
      <p:ext uri="{BB962C8B-B14F-4D97-AF65-F5344CB8AC3E}">
        <p14:creationId xmlns:p14="http://schemas.microsoft.com/office/powerpoint/2010/main" val="2237629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zh-CN" altLang="en-US" dirty="0" smtClean="0"/>
              <a:t> </a:t>
            </a:r>
            <a:r>
              <a:rPr lang="en-US" altLang="zh-CN" dirty="0" smtClean="0"/>
              <a:t>get</a:t>
            </a:r>
            <a:r>
              <a:rPr lang="zh-CN" altLang="en-US" dirty="0" smtClean="0"/>
              <a:t> </a:t>
            </a:r>
            <a:r>
              <a:rPr lang="en-US" altLang="zh-CN" dirty="0" smtClean="0"/>
              <a:t>the</a:t>
            </a:r>
            <a:r>
              <a:rPr lang="zh-CN" altLang="en-US" dirty="0" smtClean="0"/>
              <a:t> </a:t>
            </a:r>
            <a:r>
              <a:rPr lang="en-US" altLang="zh-CN" dirty="0" smtClean="0"/>
              <a:t>similar</a:t>
            </a:r>
            <a:r>
              <a:rPr lang="zh-CN" altLang="en-US" dirty="0" smtClean="0"/>
              <a:t> </a:t>
            </a:r>
            <a:r>
              <a:rPr lang="en-US" altLang="zh-CN" dirty="0" smtClean="0"/>
              <a:t>result</a:t>
            </a:r>
            <a:r>
              <a:rPr lang="zh-CN" altLang="en-US" dirty="0" smtClean="0"/>
              <a:t> </a:t>
            </a:r>
            <a:r>
              <a:rPr lang="en-US" altLang="zh-CN" dirty="0" smtClean="0"/>
              <a:t>from</a:t>
            </a:r>
            <a:r>
              <a:rPr lang="zh-CN" altLang="en-US" dirty="0" smtClean="0"/>
              <a:t> </a:t>
            </a:r>
            <a:r>
              <a:rPr lang="en-US" altLang="zh-CN" dirty="0" smtClean="0"/>
              <a:t>the</a:t>
            </a:r>
            <a:r>
              <a:rPr lang="zh-CN" altLang="en-US" dirty="0" smtClean="0"/>
              <a:t> </a:t>
            </a:r>
            <a:r>
              <a:rPr lang="en-US" altLang="zh-CN" dirty="0" smtClean="0"/>
              <a:t>synthetic</a:t>
            </a:r>
            <a:r>
              <a:rPr lang="zh-CN" altLang="en-US" dirty="0" smtClean="0"/>
              <a:t> </a:t>
            </a:r>
            <a:r>
              <a:rPr lang="en-US" altLang="zh-CN" dirty="0" smtClean="0"/>
              <a:t>data.</a:t>
            </a:r>
            <a:r>
              <a:rPr lang="zh-CN" altLang="en-US" dirty="0" smtClean="0"/>
              <a:t> </a:t>
            </a:r>
            <a:r>
              <a:rPr lang="en-US" altLang="zh-CN" dirty="0" smtClean="0"/>
              <a:t>The</a:t>
            </a:r>
            <a:r>
              <a:rPr lang="zh-CN" altLang="en-US" dirty="0" smtClean="0"/>
              <a:t> </a:t>
            </a:r>
            <a:r>
              <a:rPr lang="en-US" altLang="zh-CN" dirty="0" smtClean="0"/>
              <a:t>results</a:t>
            </a:r>
            <a:r>
              <a:rPr lang="zh-CN" altLang="en-US" dirty="0" smtClean="0"/>
              <a:t> </a:t>
            </a:r>
            <a:r>
              <a:rPr lang="en-US" altLang="zh-CN" dirty="0" smtClean="0"/>
              <a:t>also</a:t>
            </a:r>
            <a:r>
              <a:rPr lang="zh-CN" altLang="en-US" dirty="0" smtClean="0"/>
              <a:t> </a:t>
            </a:r>
            <a:r>
              <a:rPr lang="en-US" altLang="zh-CN" dirty="0" smtClean="0"/>
              <a:t>show</a:t>
            </a:r>
            <a:r>
              <a:rPr lang="zh-CN" altLang="en-US" dirty="0" smtClean="0"/>
              <a:t> </a:t>
            </a:r>
            <a:r>
              <a:rPr lang="en-US" altLang="zh-CN" dirty="0" smtClean="0"/>
              <a:t>that</a:t>
            </a:r>
            <a:r>
              <a:rPr lang="zh-CN" altLang="en-US" dirty="0" smtClean="0"/>
              <a:t> </a:t>
            </a:r>
            <a:r>
              <a:rPr lang="en-US" altLang="zh-CN" dirty="0" smtClean="0"/>
              <a:t>our</a:t>
            </a:r>
            <a:r>
              <a:rPr lang="zh-CN" altLang="en-US" dirty="0" smtClean="0"/>
              <a:t> </a:t>
            </a:r>
            <a:r>
              <a:rPr lang="en-US" altLang="zh-CN" dirty="0" smtClean="0"/>
              <a:t>algorithm</a:t>
            </a:r>
            <a:r>
              <a:rPr lang="zh-CN" altLang="en-US" dirty="0" smtClean="0"/>
              <a:t> </a:t>
            </a:r>
            <a:r>
              <a:rPr lang="en-US" altLang="zh-CN" dirty="0" smtClean="0"/>
              <a:t>achieve</a:t>
            </a:r>
            <a:r>
              <a:rPr lang="zh-CN" altLang="en-US" dirty="0" smtClean="0"/>
              <a:t> </a:t>
            </a:r>
            <a:r>
              <a:rPr lang="en-US" altLang="zh-CN" dirty="0" smtClean="0"/>
              <a:t>better</a:t>
            </a:r>
            <a:r>
              <a:rPr lang="zh-CN" altLang="en-US" dirty="0" smtClean="0"/>
              <a:t> </a:t>
            </a:r>
            <a:r>
              <a:rPr lang="en-US" altLang="zh-CN" dirty="0" smtClean="0"/>
              <a:t>performance</a:t>
            </a:r>
            <a:r>
              <a:rPr lang="zh-CN" altLang="en-US" dirty="0" smtClean="0"/>
              <a:t> </a:t>
            </a:r>
            <a:r>
              <a:rPr lang="en-US" altLang="zh-CN" dirty="0" smtClean="0"/>
              <a:t>with</a:t>
            </a:r>
            <a:r>
              <a:rPr lang="zh-CN" altLang="en-US" dirty="0" smtClean="0"/>
              <a:t> </a:t>
            </a:r>
            <a:r>
              <a:rPr lang="en-US" altLang="zh-CN" dirty="0" smtClean="0"/>
              <a:t>fewer</a:t>
            </a:r>
            <a:r>
              <a:rPr lang="zh-CN" altLang="en-US" dirty="0" smtClean="0"/>
              <a:t> </a:t>
            </a:r>
            <a:r>
              <a:rPr lang="en-US" altLang="zh-CN" dirty="0" smtClean="0"/>
              <a:t>uninterested</a:t>
            </a:r>
            <a:r>
              <a:rPr lang="zh-CN" altLang="en-US" dirty="0" smtClean="0"/>
              <a:t> </a:t>
            </a:r>
            <a:r>
              <a:rPr lang="en-US" altLang="zh-CN" dirty="0" smtClean="0"/>
              <a:t>nodes.</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18</a:t>
            </a:fld>
            <a:endParaRPr lang="en-US"/>
          </a:p>
        </p:txBody>
      </p:sp>
    </p:spTree>
    <p:extLst>
      <p:ext uri="{BB962C8B-B14F-4D97-AF65-F5344CB8AC3E}">
        <p14:creationId xmlns:p14="http://schemas.microsoft.com/office/powerpoint/2010/main" val="2237629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zh-CN" altLang="en-US" dirty="0" smtClean="0"/>
              <a:t> </a:t>
            </a:r>
            <a:r>
              <a:rPr lang="en-US" altLang="zh-CN" dirty="0" smtClean="0"/>
              <a:t>get</a:t>
            </a:r>
            <a:r>
              <a:rPr lang="zh-CN" altLang="en-US" dirty="0" smtClean="0"/>
              <a:t> </a:t>
            </a:r>
            <a:r>
              <a:rPr lang="en-US" altLang="zh-CN" dirty="0" smtClean="0"/>
              <a:t>the</a:t>
            </a:r>
            <a:r>
              <a:rPr lang="zh-CN" altLang="en-US" dirty="0" smtClean="0"/>
              <a:t> </a:t>
            </a:r>
            <a:r>
              <a:rPr lang="en-US" altLang="zh-CN" dirty="0" smtClean="0"/>
              <a:t>similar</a:t>
            </a:r>
            <a:r>
              <a:rPr lang="zh-CN" altLang="en-US" dirty="0" smtClean="0"/>
              <a:t> </a:t>
            </a:r>
            <a:r>
              <a:rPr lang="en-US" altLang="zh-CN" dirty="0" smtClean="0"/>
              <a:t>result</a:t>
            </a:r>
            <a:r>
              <a:rPr lang="zh-CN" altLang="en-US" dirty="0" smtClean="0"/>
              <a:t> </a:t>
            </a:r>
            <a:r>
              <a:rPr lang="en-US" altLang="zh-CN" dirty="0" smtClean="0"/>
              <a:t>from</a:t>
            </a:r>
            <a:r>
              <a:rPr lang="zh-CN" altLang="en-US" dirty="0" smtClean="0"/>
              <a:t> </a:t>
            </a:r>
            <a:r>
              <a:rPr lang="en-US" altLang="zh-CN" dirty="0" smtClean="0"/>
              <a:t>the</a:t>
            </a:r>
            <a:r>
              <a:rPr lang="zh-CN" altLang="en-US" dirty="0" smtClean="0"/>
              <a:t> </a:t>
            </a:r>
            <a:r>
              <a:rPr lang="en-US" altLang="zh-CN" dirty="0" smtClean="0"/>
              <a:t>synthetic</a:t>
            </a:r>
            <a:r>
              <a:rPr lang="zh-CN" altLang="en-US" dirty="0" smtClean="0"/>
              <a:t> </a:t>
            </a:r>
            <a:r>
              <a:rPr lang="en-US" altLang="zh-CN" dirty="0" smtClean="0"/>
              <a:t>data.</a:t>
            </a:r>
            <a:r>
              <a:rPr lang="zh-CN" altLang="en-US" dirty="0" smtClean="0"/>
              <a:t> </a:t>
            </a:r>
            <a:r>
              <a:rPr lang="en-US" altLang="zh-CN" dirty="0" smtClean="0"/>
              <a:t>The</a:t>
            </a:r>
            <a:r>
              <a:rPr lang="zh-CN" altLang="en-US" dirty="0" smtClean="0"/>
              <a:t> </a:t>
            </a:r>
            <a:r>
              <a:rPr lang="en-US" altLang="zh-CN" dirty="0" smtClean="0"/>
              <a:t>results</a:t>
            </a:r>
            <a:r>
              <a:rPr lang="zh-CN" altLang="en-US" dirty="0" smtClean="0"/>
              <a:t> </a:t>
            </a:r>
            <a:r>
              <a:rPr lang="en-US" altLang="zh-CN" dirty="0" smtClean="0"/>
              <a:t>also</a:t>
            </a:r>
            <a:r>
              <a:rPr lang="zh-CN" altLang="en-US" dirty="0" smtClean="0"/>
              <a:t> </a:t>
            </a:r>
            <a:r>
              <a:rPr lang="en-US" altLang="zh-CN" dirty="0" smtClean="0"/>
              <a:t>show</a:t>
            </a:r>
            <a:r>
              <a:rPr lang="zh-CN" altLang="en-US" dirty="0" smtClean="0"/>
              <a:t> </a:t>
            </a:r>
            <a:r>
              <a:rPr lang="en-US" altLang="zh-CN" dirty="0" smtClean="0"/>
              <a:t>that</a:t>
            </a:r>
            <a:r>
              <a:rPr lang="zh-CN" altLang="en-US" dirty="0" smtClean="0"/>
              <a:t> </a:t>
            </a:r>
            <a:r>
              <a:rPr lang="en-US" altLang="zh-CN" dirty="0" smtClean="0"/>
              <a:t>our</a:t>
            </a:r>
            <a:r>
              <a:rPr lang="zh-CN" altLang="en-US" dirty="0" smtClean="0"/>
              <a:t> </a:t>
            </a:r>
            <a:r>
              <a:rPr lang="en-US" altLang="zh-CN" dirty="0" smtClean="0"/>
              <a:t>algorithm</a:t>
            </a:r>
            <a:r>
              <a:rPr lang="zh-CN" altLang="en-US" dirty="0" smtClean="0"/>
              <a:t> </a:t>
            </a:r>
            <a:r>
              <a:rPr lang="en-US" altLang="zh-CN" dirty="0" smtClean="0"/>
              <a:t>achieve</a:t>
            </a:r>
            <a:r>
              <a:rPr lang="zh-CN" altLang="en-US" dirty="0" smtClean="0"/>
              <a:t> </a:t>
            </a:r>
            <a:r>
              <a:rPr lang="en-US" altLang="zh-CN" dirty="0" smtClean="0"/>
              <a:t>better</a:t>
            </a:r>
            <a:r>
              <a:rPr lang="zh-CN" altLang="en-US" dirty="0" smtClean="0"/>
              <a:t> </a:t>
            </a:r>
            <a:r>
              <a:rPr lang="en-US" altLang="zh-CN" dirty="0" smtClean="0"/>
              <a:t>performance</a:t>
            </a:r>
            <a:r>
              <a:rPr lang="zh-CN" altLang="en-US" dirty="0" smtClean="0"/>
              <a:t> </a:t>
            </a:r>
            <a:r>
              <a:rPr lang="en-US" altLang="zh-CN" dirty="0" smtClean="0"/>
              <a:t>with</a:t>
            </a:r>
            <a:r>
              <a:rPr lang="zh-CN" altLang="en-US" dirty="0" smtClean="0"/>
              <a:t> </a:t>
            </a:r>
            <a:r>
              <a:rPr lang="en-US" altLang="zh-CN" dirty="0" smtClean="0"/>
              <a:t>fewer</a:t>
            </a:r>
            <a:r>
              <a:rPr lang="zh-CN" altLang="en-US" dirty="0" smtClean="0"/>
              <a:t> </a:t>
            </a:r>
            <a:r>
              <a:rPr lang="en-US" altLang="zh-CN" dirty="0" smtClean="0"/>
              <a:t>uninterested</a:t>
            </a:r>
            <a:r>
              <a:rPr lang="zh-CN" altLang="en-US" dirty="0" smtClean="0"/>
              <a:t> </a:t>
            </a:r>
            <a:r>
              <a:rPr lang="en-US" altLang="zh-CN" dirty="0" smtClean="0"/>
              <a:t>nodes.</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19</a:t>
            </a:fld>
            <a:endParaRPr lang="en-US"/>
          </a:p>
        </p:txBody>
      </p:sp>
    </p:spTree>
    <p:extLst>
      <p:ext uri="{BB962C8B-B14F-4D97-AF65-F5344CB8AC3E}">
        <p14:creationId xmlns:p14="http://schemas.microsoft.com/office/powerpoint/2010/main" val="2237629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altLang="zh-CN" dirty="0" smtClean="0"/>
              <a:t>,</a:t>
            </a:r>
            <a:r>
              <a:rPr lang="zh-CN" altLang="en-US" dirty="0" smtClean="0"/>
              <a:t> </a:t>
            </a:r>
            <a:r>
              <a:rPr lang="en-US" altLang="zh-CN" dirty="0" smtClean="0"/>
              <a:t>let’s</a:t>
            </a:r>
            <a:r>
              <a:rPr lang="zh-CN" altLang="en-US" dirty="0" smtClean="0"/>
              <a:t> </a:t>
            </a:r>
            <a:r>
              <a:rPr lang="en-US" altLang="zh-CN" dirty="0" smtClean="0"/>
              <a:t>conclude</a:t>
            </a:r>
            <a:r>
              <a:rPr lang="zh-CN" altLang="en-US" dirty="0" smtClean="0"/>
              <a:t> </a:t>
            </a:r>
            <a:r>
              <a:rPr lang="en-US" altLang="zh-CN" dirty="0" smtClean="0"/>
              <a:t>my</a:t>
            </a:r>
            <a:r>
              <a:rPr lang="zh-CN" altLang="en-US" dirty="0" smtClean="0"/>
              <a:t> </a:t>
            </a:r>
            <a:r>
              <a:rPr lang="en-US" altLang="zh-CN" dirty="0" smtClean="0"/>
              <a:t>paper.</a:t>
            </a:r>
            <a:r>
              <a:rPr lang="zh-CN" altLang="en-US" dirty="0" smtClean="0"/>
              <a:t> </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20</a:t>
            </a:fld>
            <a:endParaRPr lang="en-US"/>
          </a:p>
        </p:txBody>
      </p:sp>
    </p:spTree>
    <p:extLst>
      <p:ext uri="{BB962C8B-B14F-4D97-AF65-F5344CB8AC3E}">
        <p14:creationId xmlns:p14="http://schemas.microsoft.com/office/powerpoint/2010/main" val="122940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talk</a:t>
            </a:r>
            <a:r>
              <a:rPr lang="en-US" baseline="0" dirty="0" smtClean="0"/>
              <a:t> will be mainly divided into five parts. First, I would like to provide some motivation about our research.  Wh</a:t>
            </a:r>
            <a:r>
              <a:rPr lang="en-US" altLang="zh-CN" baseline="0" dirty="0" smtClean="0"/>
              <a:t>y</a:t>
            </a:r>
            <a:r>
              <a:rPr lang="en-US" baseline="0" dirty="0" smtClean="0"/>
              <a:t> we conduct research in this topic. Then, I will briefly talk about  the novelty of our work. Then I will introduce the model and problem formulation.  After that,  it is the basic idea about the proposed algorithms in this paper. The last part is the performance evaluation</a:t>
            </a:r>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2</a:t>
            </a:fld>
            <a:endParaRPr lang="en-US"/>
          </a:p>
        </p:txBody>
      </p:sp>
    </p:spTree>
    <p:extLst>
      <p:ext uri="{BB962C8B-B14F-4D97-AF65-F5344CB8AC3E}">
        <p14:creationId xmlns:p14="http://schemas.microsoft.com/office/powerpoint/2010/main" val="277015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800" dirty="0" smtClean="0"/>
              <a:t>In recent years, the demand for high-speed mobile Internet services has increased dramatically. People expect to connect to the Internet anywhere and anytime, including within their own cars. </a:t>
            </a:r>
          </a:p>
          <a:p>
            <a:endParaRPr lang="en-US" sz="4800" dirty="0" smtClean="0"/>
          </a:p>
          <a:p>
            <a:r>
              <a:rPr lang="en-US" sz="4800" dirty="0" smtClean="0"/>
              <a:t>Therefore, content distribution to vehicular users through wireless network access is very</a:t>
            </a:r>
            <a:r>
              <a:rPr lang="en-US" sz="4800" baseline="0" dirty="0" smtClean="0"/>
              <a:t> important topic.  It can greatly improve the</a:t>
            </a:r>
            <a:r>
              <a:rPr lang="en-US" sz="4800" dirty="0" smtClean="0"/>
              <a:t> road safety and enhance driving experience. </a:t>
            </a:r>
          </a:p>
          <a:p>
            <a:endParaRPr lang="en-US" sz="4800" dirty="0" smtClean="0"/>
          </a:p>
          <a:p>
            <a:r>
              <a:rPr lang="en-US" sz="4800" dirty="0" smtClean="0"/>
              <a:t>The following are two</a:t>
            </a:r>
            <a:r>
              <a:rPr lang="en-US" sz="4800" baseline="0" dirty="0" smtClean="0"/>
              <a:t> major</a:t>
            </a:r>
            <a:r>
              <a:rPr lang="en-US" sz="4800" dirty="0" smtClean="0"/>
              <a:t> motivational</a:t>
            </a:r>
            <a:r>
              <a:rPr lang="en-US" sz="4800" baseline="0" dirty="0" smtClean="0"/>
              <a:t> examples. </a:t>
            </a:r>
          </a:p>
          <a:p>
            <a:endParaRPr lang="en-US" sz="4800" baseline="0" dirty="0" smtClean="0"/>
          </a:p>
          <a:p>
            <a:r>
              <a:rPr lang="en-US" sz="4800" baseline="0" dirty="0" smtClean="0"/>
              <a:t>First, the  self-driving car.  The self-driving car might need to communicate with center server frequently to retrieve the traffic and safety information in the coming trajectory to further optimize the route. Besides, the  self-driving car relies on the high-resolution digital maps to guide the driving in the new place.</a:t>
            </a:r>
            <a:endParaRPr lang="en-US" sz="4800" dirty="0" smtClean="0"/>
          </a:p>
          <a:p>
            <a:endParaRPr lang="en-US" sz="4800" dirty="0" smtClean="0"/>
          </a:p>
          <a:p>
            <a:r>
              <a:rPr lang="en-US" sz="4800" dirty="0" smtClean="0"/>
              <a:t>The another</a:t>
            </a:r>
            <a:r>
              <a:rPr lang="en-US" sz="4800" baseline="0" dirty="0" smtClean="0"/>
              <a:t> example. The driving entertainment.   Take myself as an example, If I cannot check my email or the updates in my social websites, I will feel stressful.  Basically, t</a:t>
            </a:r>
            <a:r>
              <a:rPr lang="en-US" sz="4800" dirty="0" smtClean="0"/>
              <a:t>he contents in driving include electronic newspapers, advertisements, movie clips, etc. Leading technology companies like Google and Apple all developed the standards for automobile applications.</a:t>
            </a:r>
            <a:r>
              <a:rPr lang="en-US" sz="4800" baseline="0" dirty="0" smtClean="0"/>
              <a:t> Some current research includes the streaming video  and video call or video conference. </a:t>
            </a:r>
            <a:endParaRPr lang="en-US" sz="4800" dirty="0">
              <a:solidFill>
                <a:schemeClr val="tx1"/>
              </a:solidFill>
            </a:endParaRPr>
          </a:p>
        </p:txBody>
      </p:sp>
      <p:sp>
        <p:nvSpPr>
          <p:cNvPr id="4" name="Slide Number Placeholder 3"/>
          <p:cNvSpPr>
            <a:spLocks noGrp="1"/>
          </p:cNvSpPr>
          <p:nvPr>
            <p:ph type="sldNum" sz="quarter" idx="10"/>
          </p:nvPr>
        </p:nvSpPr>
        <p:spPr/>
        <p:txBody>
          <a:bodyPr/>
          <a:lstStyle/>
          <a:p>
            <a:fld id="{7459345E-9773-9949-ACA0-16A26C1BBE41}" type="slidenum">
              <a:rPr lang="en-US" smtClean="0"/>
              <a:pPr/>
              <a:t>3</a:t>
            </a:fld>
            <a:endParaRPr lang="en-US"/>
          </a:p>
        </p:txBody>
      </p:sp>
    </p:spTree>
    <p:extLst>
      <p:ext uri="{BB962C8B-B14F-4D97-AF65-F5344CB8AC3E}">
        <p14:creationId xmlns:p14="http://schemas.microsoft.com/office/powerpoint/2010/main" val="1152221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talking about our work, let me introduce some related works.   It has been a while that people try to use the opportunistic contact opportunity to send and download data. This research field is called Delay Tolerant network,</a:t>
            </a:r>
            <a:r>
              <a:rPr lang="zh-CN" altLang="en-US" baseline="0" dirty="0" smtClean="0"/>
              <a:t> </a:t>
            </a:r>
            <a:r>
              <a:rPr lang="en-US" altLang="zh-CN" baseline="0" dirty="0" smtClean="0"/>
              <a:t>or</a:t>
            </a:r>
            <a:r>
              <a:rPr lang="en-US" baseline="0" dirty="0" smtClean="0"/>
              <a:t> opportunistic network.   However, in these work, they only use the opportunistic contact without using the cellular network. </a:t>
            </a:r>
          </a:p>
          <a:p>
            <a:endParaRPr lang="en-US" baseline="0" dirty="0" smtClean="0"/>
          </a:p>
          <a:p>
            <a:endParaRPr lang="en-US" baseline="0" dirty="0" smtClean="0"/>
          </a:p>
          <a:p>
            <a:r>
              <a:rPr lang="en-US" baseline="0" dirty="0" smtClean="0"/>
              <a:t>The latter research  (TOSS </a:t>
            </a:r>
            <a:r>
              <a:rPr lang="en-US" baseline="0" dirty="0" err="1" smtClean="0"/>
              <a:t>Infocom</a:t>
            </a:r>
            <a:r>
              <a:rPr lang="en-US" baseline="0" dirty="0" smtClean="0"/>
              <a:t> 2014) found that user might be unhappy for the delay.   They propose the idea to minimize the network resource consumption, however the data can be delivered to the user just before the user would like to get it.</a:t>
            </a:r>
          </a:p>
          <a:p>
            <a:endParaRPr lang="en-US" dirty="0" smtClean="0"/>
          </a:p>
          <a:p>
            <a:r>
              <a:rPr lang="en-US" dirty="0" smtClean="0"/>
              <a:t>In</a:t>
            </a:r>
            <a:r>
              <a:rPr lang="en-US" baseline="0" dirty="0" smtClean="0"/>
              <a:t> the vehicle network, some research propose problem about  the RSUs deployment. Therefore, the RSUs can send the data to the passing-by vehicles. However, deploying RSUs takes money. And there are many existing </a:t>
            </a:r>
            <a:r>
              <a:rPr lang="en-US" baseline="0" dirty="0" err="1" smtClean="0"/>
              <a:t>wifi</a:t>
            </a:r>
            <a:r>
              <a:rPr lang="en-US" baseline="0" dirty="0" smtClean="0"/>
              <a:t> access points deployed in the reality.   In additions,  in the RSUs deployment problem, they assume that the RSUs can always have enough bandwidth, so that they can send the whole data to the vehicles. This assumption might not be true, if we considering the increasing size of  data, and the future video stream in the vehicle network.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459345E-9773-9949-ACA0-16A26C1BBE41}" type="slidenum">
              <a:rPr lang="en-US" smtClean="0"/>
              <a:pPr/>
              <a:t>4</a:t>
            </a:fld>
            <a:endParaRPr lang="en-US"/>
          </a:p>
        </p:txBody>
      </p:sp>
    </p:spTree>
    <p:extLst>
      <p:ext uri="{BB962C8B-B14F-4D97-AF65-F5344CB8AC3E}">
        <p14:creationId xmlns:p14="http://schemas.microsoft.com/office/powerpoint/2010/main" val="104286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address the aforementioned</a:t>
            </a:r>
            <a:r>
              <a:rPr lang="en-US" baseline="0" dirty="0" smtClean="0"/>
              <a:t> content dissemination problem, first, we should have a practical network model.  Currently, the most promising network model is that the vehicles are in a hybrid network, where there are two different interfaces, </a:t>
            </a:r>
            <a:r>
              <a:rPr lang="en-US" baseline="0" dirty="0" err="1" smtClean="0"/>
              <a:t>WiFi</a:t>
            </a:r>
            <a:r>
              <a:rPr lang="en-US" baseline="0" dirty="0" smtClean="0"/>
              <a:t> and cellular . The roadside units, also called (RSUs), which can provide the </a:t>
            </a:r>
            <a:r>
              <a:rPr lang="en-US" baseline="0" dirty="0" err="1" smtClean="0"/>
              <a:t>WiFi</a:t>
            </a:r>
            <a:r>
              <a:rPr lang="en-US" baseline="0" dirty="0" smtClean="0"/>
              <a:t> access to the nearby vehicles. It has  a relatively high bandwidth, and the price for </a:t>
            </a:r>
            <a:r>
              <a:rPr lang="en-US" baseline="0" dirty="0" err="1" smtClean="0"/>
              <a:t>wifi</a:t>
            </a:r>
            <a:r>
              <a:rPr lang="en-US" baseline="0" dirty="0" smtClean="0"/>
              <a:t> is cheap. In reality, we do not pay at most of times.  The disadvantage of the RSU is that its coverage is limited. Therefore, if the vehicle would like to retrieve data from the RSUs, it may need to wait for a while.</a:t>
            </a:r>
          </a:p>
          <a:p>
            <a:endParaRPr lang="en-US" baseline="0" dirty="0" smtClean="0"/>
          </a:p>
          <a:p>
            <a:r>
              <a:rPr lang="en-US" baseline="0" dirty="0" smtClean="0"/>
              <a:t>On the other hand,  the vehicle can retrieve the data from the cellular network from anywhere an anytime. The cellular network provide the full coverage . However, it has its disadvantage. Compared with the RSUs, its bandwidth is limited.  And it is expensive. </a:t>
            </a:r>
          </a:p>
          <a:p>
            <a:endParaRPr lang="en-US" baseline="0" dirty="0" smtClean="0"/>
          </a:p>
          <a:p>
            <a:r>
              <a:rPr lang="en-US" baseline="0" dirty="0" smtClean="0"/>
              <a:t>Then,  let us talk about the data downloading in a real scenario. There are many different apps in your smartphones. Some of the data must be downloaded to the vehicle right away, such as the incoming call, safety information update and so on. However, some other data can be delayed for a while without having an influence about the user’s experience. Such applications are like music , social network updates, and so on.</a:t>
            </a:r>
          </a:p>
          <a:p>
            <a:endParaRPr lang="en-US" dirty="0" smtClean="0"/>
          </a:p>
          <a:p>
            <a:endParaRPr lang="en-US" dirty="0" smtClean="0"/>
          </a:p>
          <a:p>
            <a:r>
              <a:rPr lang="en-US" dirty="0" smtClean="0"/>
              <a:t>Since</a:t>
            </a:r>
            <a:r>
              <a:rPr lang="en-US" baseline="0" dirty="0" smtClean="0"/>
              <a:t> the vehicle faces such a hybrid network, and the different apps have different delay requirements. A fundamental problem is that how can we take advantage of the hybrid network, while considering the delay requirement of different apps.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t>
            </a:r>
            <a:r>
              <a:rPr lang="en-US" dirty="0" smtClean="0"/>
              <a:t>To</a:t>
            </a:r>
            <a:r>
              <a:rPr lang="en-US" baseline="0" dirty="0" smtClean="0"/>
              <a:t> our best knowledge, we are the first to considering the the data downloading strategy in the vehicle network.</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459345E-9773-9949-ACA0-16A26C1BBE41}" type="slidenum">
              <a:rPr lang="en-US" smtClean="0"/>
              <a:pPr/>
              <a:t>5</a:t>
            </a:fld>
            <a:endParaRPr lang="en-US"/>
          </a:p>
        </p:txBody>
      </p:sp>
    </p:spTree>
    <p:extLst>
      <p:ext uri="{BB962C8B-B14F-4D97-AF65-F5344CB8AC3E}">
        <p14:creationId xmlns:p14="http://schemas.microsoft.com/office/powerpoint/2010/main" val="115222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t>
            </a:r>
            <a:r>
              <a:rPr lang="en-US" baseline="0" dirty="0" smtClean="0"/>
              <a:t> let me summarize  the challenge of the proposed problem.  There exists a trade-off between the cost and delay. If we always download data from the cellular network, there is no risk, but we might need to pay a lot of money. On the other hand, if we always download data from the opportunistic encountered RSUs, there exists risk and delay. However, we might be able to save money.</a:t>
            </a:r>
          </a:p>
          <a:p>
            <a:endParaRPr lang="en-US" baseline="0" dirty="0" smtClean="0"/>
          </a:p>
          <a:p>
            <a:r>
              <a:rPr lang="en-US" baseline="0" dirty="0" smtClean="0"/>
              <a:t>Then, what should we do to balance the cost and delay. A natural idea is that we can download a part of data, after we get the data downloading request. The size of this part of data is related to the delay requirement of the apps. Then, we can wait for the RSUs to download the remaining data. However, sometimes, we cannot meet  a RSU after a certain time period. Then we might need to re-download part of data from the cellular.</a:t>
            </a:r>
          </a:p>
          <a:p>
            <a:endParaRPr lang="en-US" baseline="0" dirty="0" smtClean="0"/>
          </a:p>
        </p:txBody>
      </p:sp>
      <p:sp>
        <p:nvSpPr>
          <p:cNvPr id="4" name="Slide Number Placeholder 3"/>
          <p:cNvSpPr>
            <a:spLocks noGrp="1"/>
          </p:cNvSpPr>
          <p:nvPr>
            <p:ph type="sldNum" sz="quarter" idx="10"/>
          </p:nvPr>
        </p:nvSpPr>
        <p:spPr/>
        <p:txBody>
          <a:bodyPr/>
          <a:lstStyle/>
          <a:p>
            <a:fld id="{7459345E-9773-9949-ACA0-16A26C1BBE41}" type="slidenum">
              <a:rPr lang="en-US" smtClean="0"/>
              <a:pPr/>
              <a:t>6</a:t>
            </a:fld>
            <a:endParaRPr lang="en-US"/>
          </a:p>
        </p:txBody>
      </p:sp>
    </p:spTree>
    <p:extLst>
      <p:ext uri="{BB962C8B-B14F-4D97-AF65-F5344CB8AC3E}">
        <p14:creationId xmlns:p14="http://schemas.microsoft.com/office/powerpoint/2010/main" val="336221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to balance the delay and cost trade-off. In this paper, we unify the delay and the cost as unity, it represents the user’s satisfaction.  Therefore, if the cost is high, the user’s satisfaction will be low. On the other hand, if the delay is large, the user’s satisfaction will be low.</a:t>
            </a:r>
          </a:p>
          <a:p>
            <a:endParaRPr lang="en-US" baseline="0" dirty="0" smtClean="0"/>
          </a:p>
          <a:p>
            <a:r>
              <a:rPr lang="en-US" baseline="0" dirty="0" smtClean="0"/>
              <a:t>Here, we assume that data’s utility decays in a linear manner. The decay speed is decided by the parameter a. Therefore, for a safety-related apps, the value of a should be large. On the other hand, for the social apps, the value of a should be small.  Besides, we assume that the price of downloading from cellular network cost c more per bit than that of the RSUs. </a:t>
            </a:r>
          </a:p>
        </p:txBody>
      </p:sp>
      <p:sp>
        <p:nvSpPr>
          <p:cNvPr id="4" name="Slide Number Placeholder 3"/>
          <p:cNvSpPr>
            <a:spLocks noGrp="1"/>
          </p:cNvSpPr>
          <p:nvPr>
            <p:ph type="sldNum" sz="quarter" idx="10"/>
          </p:nvPr>
        </p:nvSpPr>
        <p:spPr/>
        <p:txBody>
          <a:bodyPr/>
          <a:lstStyle/>
          <a:p>
            <a:fld id="{7459345E-9773-9949-ACA0-16A26C1BBE41}" type="slidenum">
              <a:rPr lang="en-US" smtClean="0"/>
              <a:pPr/>
              <a:t>7</a:t>
            </a:fld>
            <a:endParaRPr lang="en-US"/>
          </a:p>
        </p:txBody>
      </p:sp>
    </p:spTree>
    <p:extLst>
      <p:ext uri="{BB962C8B-B14F-4D97-AF65-F5344CB8AC3E}">
        <p14:creationId xmlns:p14="http://schemas.microsoft.com/office/powerpoint/2010/main" val="3362214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did some experiments in different scenarios,.  Where we have three different strategies. The first one is called minimizing delay strategy, in this strategy,  the vehicle will keep downloading data from the cellular network.  The second strategy is that the vehi</a:t>
            </a:r>
            <a:r>
              <a:rPr lang="en-US" altLang="zh-CN" baseline="0" dirty="0" smtClean="0"/>
              <a:t>c</a:t>
            </a:r>
            <a:r>
              <a:rPr lang="en-US" baseline="0" dirty="0" smtClean="0"/>
              <a:t>le only downloads data through RSUs. The optimal strategy is got by use the brute-force search. </a:t>
            </a:r>
            <a:endParaRPr lang="en-US" dirty="0" smtClean="0"/>
          </a:p>
        </p:txBody>
      </p:sp>
      <p:sp>
        <p:nvSpPr>
          <p:cNvPr id="4" name="Slide Number Placeholder 3"/>
          <p:cNvSpPr>
            <a:spLocks noGrp="1"/>
          </p:cNvSpPr>
          <p:nvPr>
            <p:ph type="sldNum" sz="quarter" idx="10"/>
          </p:nvPr>
        </p:nvSpPr>
        <p:spPr/>
        <p:txBody>
          <a:bodyPr/>
          <a:lstStyle/>
          <a:p>
            <a:fld id="{7459345E-9773-9949-ACA0-16A26C1BBE41}" type="slidenum">
              <a:rPr lang="en-US" smtClean="0"/>
              <a:pPr/>
              <a:t>8</a:t>
            </a:fld>
            <a:endParaRPr lang="en-US"/>
          </a:p>
        </p:txBody>
      </p:sp>
    </p:spTree>
    <p:extLst>
      <p:ext uri="{BB962C8B-B14F-4D97-AF65-F5344CB8AC3E}">
        <p14:creationId xmlns:p14="http://schemas.microsoft.com/office/powerpoint/2010/main" val="4052451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talking about the problem and the model, we can talk about the challenges of it.</a:t>
            </a:r>
          </a:p>
          <a:p>
            <a:endParaRPr lang="en-US" baseline="0" dirty="0" smtClean="0"/>
          </a:p>
          <a:p>
            <a:r>
              <a:rPr lang="en-US" baseline="0" dirty="0" smtClean="0"/>
              <a:t>The major challenge is that how can we predict the expected utility through RSUs,  since it is opportunistic encountered.  Another challenge is that if the real situation is not the same as the original prediction, how to adjust our downloading strategy. Here is some example.  </a:t>
            </a:r>
            <a:endParaRPr lang="en-US" dirty="0" smtClean="0"/>
          </a:p>
        </p:txBody>
      </p:sp>
      <p:sp>
        <p:nvSpPr>
          <p:cNvPr id="4" name="Slide Number Placeholder 3"/>
          <p:cNvSpPr>
            <a:spLocks noGrp="1"/>
          </p:cNvSpPr>
          <p:nvPr>
            <p:ph type="sldNum" sz="quarter" idx="10"/>
          </p:nvPr>
        </p:nvSpPr>
        <p:spPr/>
        <p:txBody>
          <a:bodyPr/>
          <a:lstStyle/>
          <a:p>
            <a:fld id="{7459345E-9773-9949-ACA0-16A26C1BBE41}" type="slidenum">
              <a:rPr lang="en-US" smtClean="0"/>
              <a:pPr/>
              <a:t>9</a:t>
            </a:fld>
            <a:endParaRPr lang="en-US"/>
          </a:p>
        </p:txBody>
      </p:sp>
    </p:spTree>
    <p:extLst>
      <p:ext uri="{BB962C8B-B14F-4D97-AF65-F5344CB8AC3E}">
        <p14:creationId xmlns:p14="http://schemas.microsoft.com/office/powerpoint/2010/main" val="405245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235279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000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6054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08498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76435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05100"/>
            <a:ext cx="244475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05100"/>
            <a:ext cx="244475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67115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626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6308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858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24202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73766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6117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9115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39713"/>
            <a:ext cx="2616200" cy="830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39713"/>
            <a:ext cx="7696200" cy="830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03032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82231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2893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723394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698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698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96358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779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71018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9934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37346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67466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14692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2461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77800"/>
            <a:ext cx="2616200" cy="957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77800"/>
            <a:ext cx="7696200" cy="957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2484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1854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320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16993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05100"/>
            <a:ext cx="190500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05100"/>
            <a:ext cx="190500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325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7527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3483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9559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66012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055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5961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8837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39713"/>
            <a:ext cx="2616200" cy="830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39713"/>
            <a:ext cx="7696200" cy="830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60558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167262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08045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84235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05100"/>
            <a:ext cx="244475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05100"/>
            <a:ext cx="244475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1495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6357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6779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4352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509642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5336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76420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1686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39713"/>
            <a:ext cx="2616200" cy="830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39713"/>
            <a:ext cx="7696200" cy="830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5045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4474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156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38209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6569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9997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8286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10356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08667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5762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451307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86889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593415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496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496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89695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720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45634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3702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61028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82445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16550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18858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0"/>
            <a:ext cx="146685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0"/>
            <a:ext cx="424815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61932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3030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46495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458846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496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4965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4323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650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572707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54611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17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053442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52606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264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0"/>
            <a:ext cx="146685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0"/>
            <a:ext cx="424815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4637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6755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5510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661234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991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41949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6046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78527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5554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36790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136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1150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0431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45241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2276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515113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05100"/>
            <a:ext cx="515620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05100"/>
            <a:ext cx="5156200" cy="584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1851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69890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1029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27647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365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687916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86001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9805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39713"/>
            <a:ext cx="2616200" cy="8305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39713"/>
            <a:ext cx="7696200" cy="830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20985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7707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4254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424378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368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1525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7996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8248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871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10186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0569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73607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5053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64672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891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0495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919707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6826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369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739409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368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1105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295609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97227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1675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26072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0300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86555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02854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6337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052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75821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526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91727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8486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26459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73539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270000" y="7366000"/>
            <a:ext cx="10464800" cy="1701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39688" indent="-39688" algn="ctr" rtl="0" eaLnBrk="0" fontAlgn="base" hangingPunct="0">
        <a:spcBef>
          <a:spcPct val="0"/>
        </a:spcBef>
        <a:spcAft>
          <a:spcPct val="0"/>
        </a:spcAft>
        <a:defRPr sz="3600">
          <a:solidFill>
            <a:schemeClr val="tx1"/>
          </a:solidFill>
          <a:latin typeface="+mn-lt"/>
          <a:ea typeface="+mn-ea"/>
          <a:cs typeface="+mn-cs"/>
          <a:sym typeface="Gill Sans" charset="0"/>
        </a:defRPr>
      </a:lvl1pPr>
      <a:lvl2pPr marL="39688" indent="417513" algn="ctr" rtl="0" eaLnBrk="0" fontAlgn="base" hangingPunct="0">
        <a:spcBef>
          <a:spcPct val="0"/>
        </a:spcBef>
        <a:spcAft>
          <a:spcPct val="0"/>
        </a:spcAft>
        <a:defRPr sz="3600">
          <a:solidFill>
            <a:schemeClr val="tx1"/>
          </a:solidFill>
          <a:latin typeface="+mn-lt"/>
          <a:ea typeface="+mn-ea"/>
          <a:cs typeface="+mn-cs"/>
          <a:sym typeface="Gill Sans" charset="0"/>
        </a:defRPr>
      </a:lvl2pPr>
      <a:lvl3pPr marL="39688" indent="874713" algn="ctr" rtl="0" eaLnBrk="0" fontAlgn="base" hangingPunct="0">
        <a:spcBef>
          <a:spcPct val="0"/>
        </a:spcBef>
        <a:spcAft>
          <a:spcPct val="0"/>
        </a:spcAft>
        <a:defRPr sz="3600">
          <a:solidFill>
            <a:schemeClr val="tx1"/>
          </a:solidFill>
          <a:latin typeface="+mn-lt"/>
          <a:ea typeface="+mn-ea"/>
          <a:cs typeface="+mn-cs"/>
          <a:sym typeface="Gill Sans" charset="0"/>
        </a:defRPr>
      </a:lvl3pPr>
      <a:lvl4pPr marL="39688" indent="1331913" algn="ctr" rtl="0" eaLnBrk="0" fontAlgn="base" hangingPunct="0">
        <a:spcBef>
          <a:spcPct val="0"/>
        </a:spcBef>
        <a:spcAft>
          <a:spcPct val="0"/>
        </a:spcAft>
        <a:defRPr sz="3600">
          <a:solidFill>
            <a:schemeClr val="tx1"/>
          </a:solidFill>
          <a:latin typeface="+mn-lt"/>
          <a:ea typeface="+mn-ea"/>
          <a:cs typeface="+mn-cs"/>
          <a:sym typeface="Gill Sans" charset="0"/>
        </a:defRPr>
      </a:lvl4pPr>
      <a:lvl5pPr marL="39688" indent="1789113"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96888" algn="ctr" rtl="0" fontAlgn="base">
        <a:spcBef>
          <a:spcPct val="0"/>
        </a:spcBef>
        <a:spcAft>
          <a:spcPct val="0"/>
        </a:spcAft>
        <a:defRPr sz="3600">
          <a:solidFill>
            <a:schemeClr val="tx1"/>
          </a:solidFill>
          <a:latin typeface="+mn-lt"/>
          <a:ea typeface="+mn-ea"/>
          <a:cs typeface="+mn-cs"/>
          <a:sym typeface="Gill Sans" charset="0"/>
        </a:defRPr>
      </a:lvl6pPr>
      <a:lvl7pPr marL="954088" algn="ctr" rtl="0" fontAlgn="base">
        <a:spcBef>
          <a:spcPct val="0"/>
        </a:spcBef>
        <a:spcAft>
          <a:spcPct val="0"/>
        </a:spcAft>
        <a:defRPr sz="3600">
          <a:solidFill>
            <a:schemeClr val="tx1"/>
          </a:solidFill>
          <a:latin typeface="+mn-lt"/>
          <a:ea typeface="+mn-ea"/>
          <a:cs typeface="+mn-cs"/>
          <a:sym typeface="Gill Sans" charset="0"/>
        </a:defRPr>
      </a:lvl7pPr>
      <a:lvl8pPr marL="1411288" algn="ctr" rtl="0" fontAlgn="base">
        <a:spcBef>
          <a:spcPct val="0"/>
        </a:spcBef>
        <a:spcAft>
          <a:spcPct val="0"/>
        </a:spcAft>
        <a:defRPr sz="3600">
          <a:solidFill>
            <a:schemeClr val="tx1"/>
          </a:solidFill>
          <a:latin typeface="+mn-lt"/>
          <a:ea typeface="+mn-ea"/>
          <a:cs typeface="+mn-cs"/>
          <a:sym typeface="Gill Sans" charset="0"/>
        </a:defRPr>
      </a:lvl8pPr>
      <a:lvl9pPr marL="1868488"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1270000" y="239713"/>
            <a:ext cx="10464800" cy="24653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5" name="Rectangle 2"/>
          <p:cNvSpPr>
            <a:spLocks noGrp="1" noChangeArrowheads="1"/>
          </p:cNvSpPr>
          <p:nvPr>
            <p:ph type="body" idx="1"/>
          </p:nvPr>
        </p:nvSpPr>
        <p:spPr bwMode="auto">
          <a:xfrm>
            <a:off x="1270000" y="2705100"/>
            <a:ext cx="5041900" cy="58404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09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1pPr>
      <a:lvl2pPr marL="1154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2pPr>
      <a:lvl3pPr marL="1598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3pPr>
      <a:lvl4pPr marL="2043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4pPr>
      <a:lvl5pPr marL="2487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5pPr>
      <a:lvl6pPr marL="29448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6pPr>
      <a:lvl7pPr marL="34020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7pPr>
      <a:lvl8pPr marL="38592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8pPr>
      <a:lvl9pPr marL="43164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1270000" y="177800"/>
            <a:ext cx="10464800" cy="2590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9" name="Rectangle 2"/>
          <p:cNvSpPr>
            <a:spLocks noGrp="1" noChangeArrowheads="1"/>
          </p:cNvSpPr>
          <p:nvPr>
            <p:ph type="body" idx="1"/>
          </p:nvPr>
        </p:nvSpPr>
        <p:spPr bwMode="auto">
          <a:xfrm>
            <a:off x="1270000" y="2768600"/>
            <a:ext cx="10464800" cy="6985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09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1pPr>
      <a:lvl2pPr marL="1154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2pPr>
      <a:lvl3pPr marL="1598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3pPr>
      <a:lvl4pPr marL="2043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4pPr>
      <a:lvl5pPr marL="2487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5pPr>
      <a:lvl6pPr marL="29448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6pPr>
      <a:lvl7pPr marL="34020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7pPr>
      <a:lvl8pPr marL="38592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8pPr>
      <a:lvl9pPr marL="43164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39713"/>
            <a:ext cx="10464800" cy="24653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7772400" y="2705100"/>
            <a:ext cx="3962400" cy="58404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09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1pPr>
      <a:lvl2pPr marL="1154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2pPr>
      <a:lvl3pPr marL="1598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3pPr>
      <a:lvl4pPr marL="2043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4pPr>
      <a:lvl5pPr marL="2487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5pPr>
      <a:lvl6pPr marL="29448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6pPr>
      <a:lvl7pPr marL="34020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7pPr>
      <a:lvl8pPr marL="38592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8pPr>
      <a:lvl9pPr marL="43164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39713"/>
            <a:ext cx="10464800" cy="24653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6387" name="Rectangle 2"/>
          <p:cNvSpPr>
            <a:spLocks noGrp="1" noChangeArrowheads="1"/>
          </p:cNvSpPr>
          <p:nvPr>
            <p:ph type="body" idx="1"/>
          </p:nvPr>
        </p:nvSpPr>
        <p:spPr bwMode="auto">
          <a:xfrm>
            <a:off x="1270000" y="2705100"/>
            <a:ext cx="5041900" cy="58404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09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1pPr>
      <a:lvl2pPr marL="1154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2pPr>
      <a:lvl3pPr marL="1598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3pPr>
      <a:lvl4pPr marL="20431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4pPr>
      <a:lvl5pPr marL="2487613" indent="-493713" algn="l" rtl="0" eaLnBrk="0" fontAlgn="base" hangingPunct="0">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5pPr>
      <a:lvl6pPr marL="29448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6pPr>
      <a:lvl7pPr marL="34020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7pPr>
      <a:lvl8pPr marL="38592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8pPr>
      <a:lvl9pPr marL="4316413" indent="-493713" algn="l" rtl="0" fontAlgn="base">
        <a:spcBef>
          <a:spcPts val="3800"/>
        </a:spcBef>
        <a:spcAft>
          <a:spcPct val="0"/>
        </a:spcAft>
        <a:buClr>
          <a:srgbClr val="000000"/>
        </a:buClr>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1270000" y="7366000"/>
            <a:ext cx="10464800" cy="1701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39688" indent="-39688" algn="ctr" rtl="0" eaLnBrk="0" fontAlgn="base" hangingPunct="0">
        <a:spcBef>
          <a:spcPct val="0"/>
        </a:spcBef>
        <a:spcAft>
          <a:spcPct val="0"/>
        </a:spcAft>
        <a:defRPr sz="3600">
          <a:solidFill>
            <a:schemeClr val="tx1"/>
          </a:solidFill>
          <a:latin typeface="+mn-lt"/>
          <a:ea typeface="+mn-ea"/>
          <a:cs typeface="+mn-cs"/>
          <a:sym typeface="Gill Sans" charset="0"/>
        </a:defRPr>
      </a:lvl1pPr>
      <a:lvl2pPr marL="39688" indent="417513" algn="ctr" rtl="0" eaLnBrk="0" fontAlgn="base" hangingPunct="0">
        <a:spcBef>
          <a:spcPct val="0"/>
        </a:spcBef>
        <a:spcAft>
          <a:spcPct val="0"/>
        </a:spcAft>
        <a:defRPr sz="3600">
          <a:solidFill>
            <a:schemeClr val="tx1"/>
          </a:solidFill>
          <a:latin typeface="+mn-lt"/>
          <a:ea typeface="+mn-ea"/>
          <a:cs typeface="+mn-cs"/>
          <a:sym typeface="Gill Sans" charset="0"/>
        </a:defRPr>
      </a:lvl2pPr>
      <a:lvl3pPr marL="39688" indent="874713" algn="ctr" rtl="0" eaLnBrk="0" fontAlgn="base" hangingPunct="0">
        <a:spcBef>
          <a:spcPct val="0"/>
        </a:spcBef>
        <a:spcAft>
          <a:spcPct val="0"/>
        </a:spcAft>
        <a:defRPr sz="3600">
          <a:solidFill>
            <a:schemeClr val="tx1"/>
          </a:solidFill>
          <a:latin typeface="+mn-lt"/>
          <a:ea typeface="+mn-ea"/>
          <a:cs typeface="+mn-cs"/>
          <a:sym typeface="Gill Sans" charset="0"/>
        </a:defRPr>
      </a:lvl3pPr>
      <a:lvl4pPr marL="39688" indent="1331913" algn="ctr" rtl="0" eaLnBrk="0" fontAlgn="base" hangingPunct="0">
        <a:spcBef>
          <a:spcPct val="0"/>
        </a:spcBef>
        <a:spcAft>
          <a:spcPct val="0"/>
        </a:spcAft>
        <a:defRPr sz="3600">
          <a:solidFill>
            <a:schemeClr val="tx1"/>
          </a:solidFill>
          <a:latin typeface="+mn-lt"/>
          <a:ea typeface="+mn-ea"/>
          <a:cs typeface="+mn-cs"/>
          <a:sym typeface="Gill Sans" charset="0"/>
        </a:defRPr>
      </a:lvl4pPr>
      <a:lvl5pPr marL="39688" indent="1789113"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96888" algn="ctr" rtl="0" fontAlgn="base">
        <a:spcBef>
          <a:spcPct val="0"/>
        </a:spcBef>
        <a:spcAft>
          <a:spcPct val="0"/>
        </a:spcAft>
        <a:defRPr sz="3600">
          <a:solidFill>
            <a:schemeClr val="tx1"/>
          </a:solidFill>
          <a:latin typeface="+mn-lt"/>
          <a:ea typeface="+mn-ea"/>
          <a:cs typeface="+mn-cs"/>
          <a:sym typeface="Gill Sans" charset="0"/>
        </a:defRPr>
      </a:lvl6pPr>
      <a:lvl7pPr marL="954088" algn="ctr" rtl="0" fontAlgn="base">
        <a:spcBef>
          <a:spcPct val="0"/>
        </a:spcBef>
        <a:spcAft>
          <a:spcPct val="0"/>
        </a:spcAft>
        <a:defRPr sz="3600">
          <a:solidFill>
            <a:schemeClr val="tx1"/>
          </a:solidFill>
          <a:latin typeface="+mn-lt"/>
          <a:ea typeface="+mn-ea"/>
          <a:cs typeface="+mn-cs"/>
          <a:sym typeface="Gill Sans" charset="0"/>
        </a:defRPr>
      </a:lvl7pPr>
      <a:lvl8pPr marL="1411288" algn="ctr" rtl="0" fontAlgn="base">
        <a:spcBef>
          <a:spcPct val="0"/>
        </a:spcBef>
        <a:spcAft>
          <a:spcPct val="0"/>
        </a:spcAft>
        <a:defRPr sz="3600">
          <a:solidFill>
            <a:schemeClr val="tx1"/>
          </a:solidFill>
          <a:latin typeface="+mn-lt"/>
          <a:ea typeface="+mn-ea"/>
          <a:cs typeface="+mn-cs"/>
          <a:sym typeface="Gill Sans" charset="0"/>
        </a:defRPr>
      </a:lvl8pPr>
      <a:lvl9pPr marL="1868488"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body" idx="1"/>
          </p:nvPr>
        </p:nvSpPr>
        <p:spPr bwMode="auto">
          <a:xfrm>
            <a:off x="635000" y="4787900"/>
            <a:ext cx="5867400" cy="49657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6147" name="Rectangle 2"/>
          <p:cNvSpPr>
            <a:spLocks noGrp="1" noChangeArrowheads="1"/>
          </p:cNvSpPr>
          <p:nvPr>
            <p:ph type="title"/>
          </p:nvPr>
        </p:nvSpPr>
        <p:spPr bwMode="auto">
          <a:xfrm>
            <a:off x="635000" y="0"/>
            <a:ext cx="5867400" cy="47117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635000" y="4787900"/>
            <a:ext cx="5867400" cy="49657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1" name="Rectangle 2"/>
          <p:cNvSpPr>
            <a:spLocks noGrp="1" noChangeArrowheads="1"/>
          </p:cNvSpPr>
          <p:nvPr>
            <p:ph type="title"/>
          </p:nvPr>
        </p:nvSpPr>
        <p:spPr bwMode="auto">
          <a:xfrm>
            <a:off x="635000" y="0"/>
            <a:ext cx="5867400" cy="47117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70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70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1270000" y="254000"/>
            <a:ext cx="10464800" cy="2438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9286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1pPr>
      <a:lvl2pPr marL="13731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2pPr>
      <a:lvl3pPr marL="18176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3pPr>
      <a:lvl4pPr marL="22621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4pPr>
      <a:lvl5pPr marL="27066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5pPr>
      <a:lvl6pPr marL="31638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6pPr>
      <a:lvl7pPr marL="36210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7pPr>
      <a:lvl8pPr marL="40782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8pPr>
      <a:lvl9pPr marL="45354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1270000" y="239713"/>
            <a:ext cx="10464800" cy="246538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9219" name="Rectangle 2"/>
          <p:cNvSpPr>
            <a:spLocks noGrp="1" noChangeArrowheads="1"/>
          </p:cNvSpPr>
          <p:nvPr>
            <p:ph type="body" idx="1"/>
          </p:nvPr>
        </p:nvSpPr>
        <p:spPr bwMode="auto">
          <a:xfrm>
            <a:off x="1270000" y="2705100"/>
            <a:ext cx="10464800" cy="584041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87400"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1pPr>
      <a:lvl2pPr marL="1231900"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2pPr>
      <a:lvl3pPr marL="1676400"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3pPr>
      <a:lvl4pPr marL="2120900"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4pPr>
      <a:lvl5pPr marL="2565400"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5pPr>
      <a:lvl6pPr marL="3022600"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6pPr>
      <a:lvl7pPr marL="3479800"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7pPr>
      <a:lvl8pPr marL="3937000"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8pPr>
      <a:lvl9pPr marL="4394200"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1270000" y="2971800"/>
            <a:ext cx="10464800" cy="3810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39688" indent="-39688" algn="ctr" rtl="0" eaLnBrk="0" fontAlgn="base" hangingPunct="0">
        <a:spcBef>
          <a:spcPct val="0"/>
        </a:spcBef>
        <a:spcAft>
          <a:spcPct val="0"/>
        </a:spcAft>
        <a:defRPr sz="3600">
          <a:solidFill>
            <a:schemeClr val="tx1"/>
          </a:solidFill>
          <a:latin typeface="+mn-lt"/>
          <a:ea typeface="+mn-ea"/>
          <a:cs typeface="+mn-cs"/>
          <a:sym typeface="Gill Sans" charset="0"/>
        </a:defRPr>
      </a:lvl1pPr>
      <a:lvl2pPr marL="39688" indent="417513" algn="ctr" rtl="0" eaLnBrk="0" fontAlgn="base" hangingPunct="0">
        <a:spcBef>
          <a:spcPct val="0"/>
        </a:spcBef>
        <a:spcAft>
          <a:spcPct val="0"/>
        </a:spcAft>
        <a:defRPr sz="3600">
          <a:solidFill>
            <a:schemeClr val="tx1"/>
          </a:solidFill>
          <a:latin typeface="+mn-lt"/>
          <a:ea typeface="+mn-ea"/>
          <a:cs typeface="+mn-cs"/>
          <a:sym typeface="Gill Sans" charset="0"/>
        </a:defRPr>
      </a:lvl2pPr>
      <a:lvl3pPr marL="39688" indent="874713" algn="ctr" rtl="0" eaLnBrk="0" fontAlgn="base" hangingPunct="0">
        <a:spcBef>
          <a:spcPct val="0"/>
        </a:spcBef>
        <a:spcAft>
          <a:spcPct val="0"/>
        </a:spcAft>
        <a:defRPr sz="3600">
          <a:solidFill>
            <a:schemeClr val="tx1"/>
          </a:solidFill>
          <a:latin typeface="+mn-lt"/>
          <a:ea typeface="+mn-ea"/>
          <a:cs typeface="+mn-cs"/>
          <a:sym typeface="Gill Sans" charset="0"/>
        </a:defRPr>
      </a:lvl3pPr>
      <a:lvl4pPr marL="39688" indent="1331913" algn="ctr" rtl="0" eaLnBrk="0" fontAlgn="base" hangingPunct="0">
        <a:spcBef>
          <a:spcPct val="0"/>
        </a:spcBef>
        <a:spcAft>
          <a:spcPct val="0"/>
        </a:spcAft>
        <a:defRPr sz="3600">
          <a:solidFill>
            <a:schemeClr val="tx1"/>
          </a:solidFill>
          <a:latin typeface="+mn-lt"/>
          <a:ea typeface="+mn-ea"/>
          <a:cs typeface="+mn-cs"/>
          <a:sym typeface="Gill Sans" charset="0"/>
        </a:defRPr>
      </a:lvl4pPr>
      <a:lvl5pPr marL="39688" indent="1789113"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96888" algn="ctr" rtl="0" fontAlgn="base">
        <a:spcBef>
          <a:spcPct val="0"/>
        </a:spcBef>
        <a:spcAft>
          <a:spcPct val="0"/>
        </a:spcAft>
        <a:defRPr sz="3600">
          <a:solidFill>
            <a:schemeClr val="tx1"/>
          </a:solidFill>
          <a:latin typeface="+mn-lt"/>
          <a:ea typeface="+mn-ea"/>
          <a:cs typeface="+mn-cs"/>
          <a:sym typeface="Gill Sans" charset="0"/>
        </a:defRPr>
      </a:lvl6pPr>
      <a:lvl7pPr marL="954088" algn="ctr" rtl="0" fontAlgn="base">
        <a:spcBef>
          <a:spcPct val="0"/>
        </a:spcBef>
        <a:spcAft>
          <a:spcPct val="0"/>
        </a:spcAft>
        <a:defRPr sz="3600">
          <a:solidFill>
            <a:schemeClr val="tx1"/>
          </a:solidFill>
          <a:latin typeface="+mn-lt"/>
          <a:ea typeface="+mn-ea"/>
          <a:cs typeface="+mn-cs"/>
          <a:sym typeface="Gill Sans" charset="0"/>
        </a:defRPr>
      </a:lvl7pPr>
      <a:lvl8pPr marL="1411288" algn="ctr" rtl="0" fontAlgn="base">
        <a:spcBef>
          <a:spcPct val="0"/>
        </a:spcBef>
        <a:spcAft>
          <a:spcPct val="0"/>
        </a:spcAft>
        <a:defRPr sz="3600">
          <a:solidFill>
            <a:schemeClr val="tx1"/>
          </a:solidFill>
          <a:latin typeface="+mn-lt"/>
          <a:ea typeface="+mn-ea"/>
          <a:cs typeface="+mn-cs"/>
          <a:sym typeface="Gill Sans" charset="0"/>
        </a:defRPr>
      </a:lvl8pPr>
      <a:lvl9pPr marL="1868488"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p:cNvSpPr>
          <p:nvPr/>
        </p:nvSpPr>
        <p:spPr bwMode="auto">
          <a:xfrm>
            <a:off x="1244600" y="7073900"/>
            <a:ext cx="1270000" cy="1270000"/>
          </a:xfrm>
          <a:prstGeom prst="rect">
            <a:avLst/>
          </a:prstGeom>
          <a:solidFill>
            <a:schemeClr val="accent1"/>
          </a:solidFill>
          <a:ln w="25400" cap="flat">
            <a:noFill/>
            <a:miter lim="800000"/>
            <a:headEnd type="none" w="med" len="med"/>
            <a:tailEnd type="none" w="med" len="med"/>
          </a:ln>
        </p:spPr>
        <p:txBody>
          <a:bodyPr lIns="0" tIns="0" rIns="0" bIns="0"/>
          <a:lstStyle/>
          <a:p>
            <a:endParaRPr lang="en-US"/>
          </a:p>
        </p:txBody>
      </p:sp>
      <p:sp>
        <p:nvSpPr>
          <p:cNvPr id="12290" name="Rectangle 2"/>
          <p:cNvSpPr>
            <a:spLocks/>
          </p:cNvSpPr>
          <p:nvPr/>
        </p:nvSpPr>
        <p:spPr bwMode="auto">
          <a:xfrm>
            <a:off x="-25400" y="-12700"/>
            <a:ext cx="13055600" cy="1422400"/>
          </a:xfrm>
          <a:prstGeom prst="rect">
            <a:avLst/>
          </a:prstGeom>
          <a:solidFill>
            <a:srgbClr val="A32638"/>
          </a:solidFill>
          <a:ln w="25400" cap="flat">
            <a:noFill/>
            <a:miter lim="800000"/>
            <a:headEnd type="none" w="med" len="med"/>
            <a:tailEnd type="none" w="med" len="med"/>
          </a:ln>
        </p:spPr>
        <p:txBody>
          <a:bodyPr lIns="0" tIns="0" rIns="0" bIns="0"/>
          <a:lstStyle/>
          <a:p>
            <a:endParaRPr lang="en-US"/>
          </a:p>
        </p:txBody>
      </p:sp>
      <p:sp>
        <p:nvSpPr>
          <p:cNvPr id="10244" name="Rectangle 3"/>
          <p:cNvSpPr>
            <a:spLocks/>
          </p:cNvSpPr>
          <p:nvPr/>
        </p:nvSpPr>
        <p:spPr bwMode="auto">
          <a:xfrm>
            <a:off x="12877800" y="9626600"/>
            <a:ext cx="15405100" cy="1371600"/>
          </a:xfrm>
          <a:prstGeom prst="rect">
            <a:avLst/>
          </a:prstGeom>
          <a:noFill/>
          <a:ln w="12700">
            <a:noFill/>
            <a:miter lim="800000"/>
            <a:headEnd/>
            <a:tailEnd/>
          </a:ln>
        </p:spPr>
        <p:txBody>
          <a:bodyPr lIns="215900" tIns="215900" rIns="438226" bIns="215900" anchor="ctr"/>
          <a:lstStyle/>
          <a:p>
            <a:pPr algn="r">
              <a:defRPr/>
            </a:pPr>
            <a:r>
              <a:rPr lang="en-US" sz="6600">
                <a:solidFill>
                  <a:srgbClr val="3366FF"/>
                </a:solidFill>
                <a:latin typeface="Arial Bold" charset="0"/>
                <a:cs typeface="Arial Bold" charset="0"/>
                <a:sym typeface="Arial Bold" charset="0"/>
              </a:rPr>
              <a:t>Center for Networked Computing</a:t>
            </a:r>
          </a:p>
        </p:txBody>
      </p:sp>
      <p:pic>
        <p:nvPicPr>
          <p:cNvPr id="11269" name="Picture 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856238" y="29610050"/>
            <a:ext cx="1285875" cy="122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0" name="Picture 5"/>
          <p:cNvPicPr>
            <a:picLocks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0" y="-14288"/>
            <a:ext cx="1398588" cy="142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294" name="Rectangle 6"/>
          <p:cNvSpPr>
            <a:spLocks/>
          </p:cNvSpPr>
          <p:nvPr/>
        </p:nvSpPr>
        <p:spPr bwMode="auto">
          <a:xfrm>
            <a:off x="0" y="9347200"/>
            <a:ext cx="13055600" cy="457200"/>
          </a:xfrm>
          <a:prstGeom prst="rect">
            <a:avLst/>
          </a:prstGeom>
          <a:solidFill>
            <a:srgbClr val="A32638"/>
          </a:solidFill>
          <a:ln w="25400" cap="flat">
            <a:noFill/>
            <a:miter lim="800000"/>
            <a:headEnd type="none" w="med" len="med"/>
            <a:tailEnd type="none" w="med" len="med"/>
          </a:ln>
        </p:spPr>
        <p:txBody>
          <a:bodyPr lIns="0" tIns="0" rIns="0" bIns="0"/>
          <a:lstStyle/>
          <a:p>
            <a:endParaRPr lang="en-US"/>
          </a:p>
        </p:txBody>
      </p:sp>
      <p:pic>
        <p:nvPicPr>
          <p:cNvPr id="11272" name="Picture 7"/>
          <p:cNvPicPr>
            <a:picLocks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9131300" y="9347200"/>
            <a:ext cx="477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9" name="Rectangle 8"/>
          <p:cNvSpPr>
            <a:spLocks/>
          </p:cNvSpPr>
          <p:nvPr/>
        </p:nvSpPr>
        <p:spPr bwMode="auto">
          <a:xfrm>
            <a:off x="9613900" y="9398000"/>
            <a:ext cx="3403600" cy="266700"/>
          </a:xfrm>
          <a:prstGeom prst="rect">
            <a:avLst/>
          </a:prstGeom>
          <a:noFill/>
          <a:ln w="12700">
            <a:noFill/>
            <a:miter lim="800000"/>
            <a:headEnd/>
            <a:tailEnd/>
          </a:ln>
        </p:spPr>
        <p:txBody>
          <a:bodyPr lIns="0" tIns="0" rIns="0" bIns="0" anchor="ctr"/>
          <a:lstStyle/>
          <a:p>
            <a:pPr algn="just">
              <a:defRPr/>
            </a:pPr>
            <a:r>
              <a:rPr lang="en-US" sz="1800">
                <a:solidFill>
                  <a:srgbClr val="E6E6E6"/>
                </a:solidFill>
                <a:ea typeface="Gill Sans" charset="0"/>
                <a:cs typeface="Gill Sans" charset="0"/>
              </a:rPr>
              <a:t>Center for Networked Computing</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9286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1pPr>
      <a:lvl2pPr marL="13731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2pPr>
      <a:lvl3pPr marL="18176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3pPr>
      <a:lvl4pPr marL="22621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4pPr>
      <a:lvl5pPr marL="2706688" indent="-571500" algn="l" rtl="0" eaLnBrk="0" fontAlgn="base" hangingPunct="0">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5pPr>
      <a:lvl6pPr marL="31638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6pPr>
      <a:lvl7pPr marL="36210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7pPr>
      <a:lvl8pPr marL="40782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8pPr>
      <a:lvl9pPr marL="4535488" indent="-571500" algn="l" rtl="0" fontAlgn="base">
        <a:spcBef>
          <a:spcPts val="24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body" idx="1"/>
          </p:nvPr>
        </p:nvSpPr>
        <p:spPr bwMode="auto">
          <a:xfrm>
            <a:off x="1270000" y="1270000"/>
            <a:ext cx="10464800" cy="7213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p:titleStyle>
    <p:bodyStyle>
      <a:lvl1pPr marL="787400" indent="-571500" algn="l" rtl="0" eaLnBrk="0" fontAlgn="base" hangingPunct="0">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1pPr>
      <a:lvl2pPr marL="1231900" indent="-571500" algn="l" rtl="0" eaLnBrk="0" fontAlgn="base" hangingPunct="0">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2pPr>
      <a:lvl3pPr marL="1676400" indent="-571500" algn="l" rtl="0" eaLnBrk="0" fontAlgn="base" hangingPunct="0">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3pPr>
      <a:lvl4pPr marL="2120900" indent="-571500" algn="l" rtl="0" eaLnBrk="0" fontAlgn="base" hangingPunct="0">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4pPr>
      <a:lvl5pPr marL="2565400" indent="-571500" algn="l" rtl="0" eaLnBrk="0" fontAlgn="base" hangingPunct="0">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5pPr>
      <a:lvl6pPr marL="3022600" indent="-571500" algn="l" rtl="0" fontAlgn="base">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6pPr>
      <a:lvl7pPr marL="3479800" indent="-571500" algn="l" rtl="0" fontAlgn="base">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7pPr>
      <a:lvl8pPr marL="3937000" indent="-571500" algn="l" rtl="0" fontAlgn="base">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8pPr>
      <a:lvl9pPr marL="4394200" indent="-571500" algn="l" rtl="0" fontAlgn="base">
        <a:spcBef>
          <a:spcPts val="4800"/>
        </a:spcBef>
        <a:spcAft>
          <a:spcPct val="0"/>
        </a:spcAft>
        <a:buClr>
          <a:srgbClr val="000000"/>
        </a:buClr>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15.emf"/><Relationship Id="rId6" Type="http://schemas.openxmlformats.org/officeDocument/2006/relationships/oleObject" Target="../embeddings/oleObject2.bin"/><Relationship Id="rId7" Type="http://schemas.openxmlformats.org/officeDocument/2006/relationships/image" Target="../media/image16.emf"/><Relationship Id="rId8"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1" Type="http://schemas.openxmlformats.org/officeDocument/2006/relationships/slideLayout" Target="../slideLayouts/slideLayout7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3.bin"/><Relationship Id="rId5" Type="http://schemas.openxmlformats.org/officeDocument/2006/relationships/image" Target="../media/image20.emf"/><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vmlDrawing" Target="../drawings/vmlDrawing2.vml"/><Relationship Id="rId2"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4.bin"/><Relationship Id="rId5" Type="http://schemas.openxmlformats.org/officeDocument/2006/relationships/image" Target="../media/image20.emf"/><Relationship Id="rId1" Type="http://schemas.openxmlformats.org/officeDocument/2006/relationships/vmlDrawing" Target="../drawings/vmlDrawing3.vml"/><Relationship Id="rId2"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6.xml"/><Relationship Id="rId3" Type="http://schemas.openxmlformats.org/officeDocument/2006/relationships/image" Target="../media/image2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7.xml"/><Relationship Id="rId3" Type="http://schemas.openxmlformats.org/officeDocument/2006/relationships/image" Target="../media/image2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8.xml"/><Relationship Id="rId3"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8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7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2.png"/><Relationship Id="rId1" Type="http://schemas.openxmlformats.org/officeDocument/2006/relationships/slideLayout" Target="../slideLayouts/slideLayout7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13208000" cy="9906000"/>
          </a:xfrm>
          <a:prstGeom prst="rect">
            <a:avLst/>
          </a:prstGeom>
        </p:spPr>
      </p:pic>
      <p:sp>
        <p:nvSpPr>
          <p:cNvPr id="9" name="Rectangle 2"/>
          <p:cNvSpPr>
            <a:spLocks/>
          </p:cNvSpPr>
          <p:nvPr/>
        </p:nvSpPr>
        <p:spPr bwMode="auto">
          <a:xfrm>
            <a:off x="27813" y="2362200"/>
            <a:ext cx="13055600" cy="2260600"/>
          </a:xfrm>
          <a:prstGeom prst="rect">
            <a:avLst/>
          </a:prstGeom>
          <a:noFill/>
          <a:ln w="25400">
            <a:noFill/>
            <a:miter lim="800000"/>
            <a:headEnd/>
            <a:tailEnd/>
          </a:ln>
          <a:extLst/>
        </p:spPr>
        <p:txBody>
          <a:bodyPr lIns="0" tIns="0" rIns="0" bIns="0"/>
          <a:lstStyle/>
          <a:p>
            <a:endParaRPr lang="en-US" dirty="0"/>
          </a:p>
        </p:txBody>
      </p:sp>
      <p:sp>
        <p:nvSpPr>
          <p:cNvPr id="5" name="Title 4"/>
          <p:cNvSpPr>
            <a:spLocks noGrp="1"/>
          </p:cNvSpPr>
          <p:nvPr>
            <p:ph type="ctrTitle"/>
          </p:nvPr>
        </p:nvSpPr>
        <p:spPr>
          <a:xfrm>
            <a:off x="0" y="4495800"/>
            <a:ext cx="13284200" cy="3352800"/>
          </a:xfrm>
          <a:solidFill>
            <a:srgbClr val="FF0000">
              <a:alpha val="58000"/>
            </a:srgbClr>
          </a:solidFill>
          <a:ln>
            <a:noFill/>
          </a:ln>
        </p:spPr>
        <p:txBody>
          <a:bodyPr/>
          <a:lstStyle/>
          <a:p>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Opportunistic </a:t>
            </a:r>
            <a:r>
              <a:rPr lang="en-US" sz="4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WiFi</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Offloading in a Vehicular Environment: Waiting or Downloading Now</a:t>
            </a: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a:t>
            </a:r>
            <a:b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br>
            <a:r>
              <a:rPr lang="en-US" sz="4000" dirty="0"/>
              <a:t/>
            </a:r>
            <a:br>
              <a:rPr lang="en-US" sz="4000" dirty="0"/>
            </a:br>
            <a:r>
              <a:rPr 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Ning</a:t>
            </a:r>
            <a:r>
              <a:rPr lang="zh-CN" alt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t>
            </a:r>
            <a:r>
              <a:rPr lang="en-US"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Wang</a:t>
            </a:r>
            <a:r>
              <a:rPr lang="zh-CN" altLang="en-US"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t>
            </a:r>
            <a:r>
              <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and</a:t>
            </a: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t>
            </a:r>
            <a:r>
              <a:rPr lang="en-US" altLang="zh-CN" sz="40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Jie</a:t>
            </a: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t>
            </a:r>
            <a:r>
              <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Wu</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r>
            <a:b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b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Temple University</a:t>
            </a:r>
            <a:b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b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cs typeface="Comic Sans MS"/>
            </a:endParaRPr>
          </a:p>
        </p:txBody>
      </p:sp>
    </p:spTree>
    <p:extLst>
      <p:ext uri="{BB962C8B-B14F-4D97-AF65-F5344CB8AC3E}">
        <p14:creationId xmlns:p14="http://schemas.microsoft.com/office/powerpoint/2010/main" val="790002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内容占位符 2"/>
          <p:cNvSpPr>
            <a:spLocks noGrp="1"/>
          </p:cNvSpPr>
          <p:nvPr>
            <p:ph idx="1"/>
          </p:nvPr>
        </p:nvSpPr>
        <p:spPr>
          <a:xfrm>
            <a:off x="406400" y="2276475"/>
            <a:ext cx="12420599" cy="6435725"/>
          </a:xfrm>
        </p:spPr>
        <p:txBody>
          <a:bodyPr lIns="130046" tIns="65023" rIns="130046" bIns="65023"/>
          <a:lstStyle/>
          <a:p>
            <a:r>
              <a:rPr lang="en-US" altLang="zh-CN" sz="3600" dirty="0" smtClean="0">
                <a:latin typeface="Comic Sans MS"/>
                <a:ea typeface="ＭＳ Ｐゴシック" charset="0"/>
                <a:cs typeface="Comic Sans MS"/>
              </a:rPr>
              <a:t>Inter-meeting distribution between a vehicle and RSUs in Diesel Bus Dataset:</a:t>
            </a:r>
          </a:p>
          <a:p>
            <a:pPr marL="357188" indent="0" eaLnBrk="1" hangingPunct="1">
              <a:buNone/>
            </a:pPr>
            <a:endParaRPr lang="en-US" altLang="zh-CN" sz="2400" dirty="0" smtClean="0">
              <a:latin typeface="Comic Sans MS" charset="0"/>
              <a:ea typeface="宋体" charset="0"/>
              <a:cs typeface="宋体" charset="0"/>
            </a:endParaRPr>
          </a:p>
          <a:p>
            <a:pPr lvl="2"/>
            <a:endParaRPr lang="en-US" sz="3600" dirty="0" smtClean="0">
              <a:latin typeface="Comic Sans MS"/>
              <a:ea typeface="ＭＳ Ｐゴシック" charset="0"/>
              <a:cs typeface="Comic Sans MS"/>
            </a:endParaRPr>
          </a:p>
          <a:p>
            <a:pPr marL="801688" lvl="1" indent="0">
              <a:buNone/>
            </a:pPr>
            <a:endParaRPr lang="en-US" sz="3600" dirty="0" smtClean="0">
              <a:latin typeface="Comic Sans MS"/>
              <a:ea typeface="ＭＳ Ｐゴシック" charset="0"/>
              <a:cs typeface="Comic Sans MS"/>
            </a:endParaRPr>
          </a:p>
          <a:p>
            <a:pPr marL="801688" lvl="1" indent="0">
              <a:buNone/>
            </a:pPr>
            <a:endParaRPr lang="en-US" sz="3600" dirty="0">
              <a:latin typeface="Comic Sans MS"/>
              <a:ea typeface="ＭＳ Ｐゴシック" charset="0"/>
              <a:cs typeface="Comic Sans MS"/>
            </a:endParaRPr>
          </a:p>
          <a:p>
            <a:pPr marL="1246188" lvl="2" indent="0">
              <a:buNone/>
            </a:pPr>
            <a:endParaRPr lang="en-US" altLang="zh-CN" sz="2800" dirty="0" smtClean="0">
              <a:latin typeface="Comic Sans MS"/>
              <a:ea typeface="ＭＳ Ｐゴシック" charset="0"/>
              <a:cs typeface="Comic Sans MS"/>
            </a:endParaRPr>
          </a:p>
          <a:p>
            <a:pPr marL="1246188" lvl="2" indent="0">
              <a:buNone/>
            </a:pPr>
            <a:endParaRPr lang="en-US" altLang="zh-CN" sz="2800" dirty="0" smtClean="0">
              <a:latin typeface="Comic Sans MS"/>
              <a:ea typeface="ＭＳ Ｐゴシック" charset="0"/>
              <a:cs typeface="Comic Sans MS"/>
            </a:endParaRPr>
          </a:p>
          <a:p>
            <a:pPr marL="357188" indent="0">
              <a:buNone/>
            </a:pPr>
            <a:endParaRPr lang="en-US" sz="3200" dirty="0">
              <a:latin typeface="Comic Sans MS"/>
              <a:ea typeface="ＭＳ Ｐゴシック" charset="0"/>
              <a:cs typeface="Comic Sans MS"/>
            </a:endParaRPr>
          </a:p>
          <a:p>
            <a:pPr lvl="1"/>
            <a:endParaRPr lang="en-US" altLang="zh-CN" sz="3200" dirty="0" smtClean="0">
              <a:latin typeface="Comic Sans MS"/>
              <a:ea typeface="ＭＳ Ｐゴシック" charset="0"/>
              <a:cs typeface="Comic Sans MS"/>
            </a:endParaRPr>
          </a:p>
          <a:p>
            <a:pPr marL="801688" lvl="1" indent="0">
              <a:buNone/>
            </a:pPr>
            <a:endParaRPr lang="en-US" altLang="zh-CN" sz="3200" dirty="0" smtClean="0">
              <a:latin typeface="Comic Sans MS"/>
              <a:ea typeface="ＭＳ Ｐゴシック" charset="0"/>
              <a:cs typeface="Comic Sans MS"/>
            </a:endParaRPr>
          </a:p>
          <a:p>
            <a:pPr marL="801688" lvl="1" indent="0">
              <a:buNone/>
            </a:pPr>
            <a:endParaRPr lang="en-US" sz="3200" dirty="0">
              <a:latin typeface="Comic Sans MS"/>
              <a:ea typeface="ＭＳ Ｐゴシック" charset="0"/>
              <a:cs typeface="Comic Sans MS"/>
            </a:endParaRPr>
          </a:p>
          <a:p>
            <a:pPr marL="1690688" lvl="3" indent="0">
              <a:buNone/>
            </a:pPr>
            <a:endParaRPr lang="en-US" sz="4400" dirty="0">
              <a:latin typeface="Comic Sans MS"/>
              <a:ea typeface="微软雅黑" charset="0"/>
              <a:cs typeface="Comic Sans MS"/>
            </a:endParaRPr>
          </a:p>
          <a:p>
            <a:pPr lvl="1">
              <a:buFont typeface="Arial" charset="0"/>
              <a:buNone/>
            </a:pPr>
            <a:endParaRPr lang="en-US" sz="4400" dirty="0">
              <a:latin typeface="Comic Sans MS"/>
              <a:ea typeface="微软雅黑" charset="0"/>
              <a:cs typeface="Comic Sans MS"/>
            </a:endParaRPr>
          </a:p>
          <a:p>
            <a:pPr marL="801688" lvl="1" indent="0">
              <a:buNone/>
            </a:pPr>
            <a:endParaRPr lang="en-US" sz="4400" dirty="0">
              <a:latin typeface="Comic Sans MS"/>
              <a:ea typeface="微软雅黑" charset="0"/>
              <a:cs typeface="Comic Sans MS"/>
            </a:endParaRPr>
          </a:p>
        </p:txBody>
      </p:sp>
      <p:sp>
        <p:nvSpPr>
          <p:cNvPr id="16" name="Title 1"/>
          <p:cNvSpPr>
            <a:spLocks noGrp="1"/>
          </p:cNvSpPr>
          <p:nvPr>
            <p:ph type="title"/>
          </p:nvPr>
        </p:nvSpPr>
        <p:spPr>
          <a:xfrm>
            <a:off x="650875" y="390525"/>
            <a:ext cx="11703050" cy="1625600"/>
          </a:xfrm>
        </p:spPr>
        <p:txBody>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Real trace</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078492303"/>
              </p:ext>
            </p:extLst>
          </p:nvPr>
        </p:nvGraphicFramePr>
        <p:xfrm>
          <a:off x="6096000" y="3695700"/>
          <a:ext cx="114300" cy="165100"/>
        </p:xfrm>
        <a:graphic>
          <a:graphicData uri="http://schemas.openxmlformats.org/presentationml/2006/ole">
            <mc:AlternateContent xmlns:mc="http://schemas.openxmlformats.org/markup-compatibility/2006">
              <mc:Choice xmlns:v="urn:schemas-microsoft-com:vml" Requires="v">
                <p:oleObj spid="_x0000_s26861"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6096000" y="3695700"/>
                        <a:ext cx="114300" cy="1651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56694687"/>
              </p:ext>
            </p:extLst>
          </p:nvPr>
        </p:nvGraphicFramePr>
        <p:xfrm>
          <a:off x="6445250" y="4794250"/>
          <a:ext cx="114300" cy="165100"/>
        </p:xfrm>
        <a:graphic>
          <a:graphicData uri="http://schemas.openxmlformats.org/presentationml/2006/ole">
            <mc:AlternateContent xmlns:mc="http://schemas.openxmlformats.org/markup-compatibility/2006">
              <mc:Choice xmlns:v="urn:schemas-microsoft-com:vml" Requires="v">
                <p:oleObj spid="_x0000_s26862" name="Equation" r:id="rId6" imgW="114300" imgH="165100" progId="Equation.DSMT4">
                  <p:embed/>
                </p:oleObj>
              </mc:Choice>
              <mc:Fallback>
                <p:oleObj name="Equation" r:id="rId6" imgW="114300" imgH="165100" progId="Equation.DSMT4">
                  <p:embed/>
                  <p:pic>
                    <p:nvPicPr>
                      <p:cNvPr id="0" name=""/>
                      <p:cNvPicPr/>
                      <p:nvPr/>
                    </p:nvPicPr>
                    <p:blipFill>
                      <a:blip r:embed="rId7"/>
                      <a:stretch>
                        <a:fillRect/>
                      </a:stretch>
                    </p:blipFill>
                    <p:spPr>
                      <a:xfrm>
                        <a:off x="6445250" y="4794250"/>
                        <a:ext cx="114300" cy="165100"/>
                      </a:xfrm>
                      <a:prstGeom prst="rect">
                        <a:avLst/>
                      </a:prstGeom>
                    </p:spPr>
                  </p:pic>
                </p:oleObj>
              </mc:Fallback>
            </mc:AlternateContent>
          </a:graphicData>
        </a:graphic>
      </p:graphicFrame>
      <p:pic>
        <p:nvPicPr>
          <p:cNvPr id="3" name="Picture 2"/>
          <p:cNvPicPr>
            <a:picLocks noChangeAspect="1"/>
          </p:cNvPicPr>
          <p:nvPr/>
        </p:nvPicPr>
        <p:blipFill rotWithShape="1">
          <a:blip r:embed="rId8"/>
          <a:srcRect l="1177" b="15658"/>
          <a:stretch/>
        </p:blipFill>
        <p:spPr>
          <a:xfrm>
            <a:off x="975797" y="3679658"/>
            <a:ext cx="10938905" cy="4864925"/>
          </a:xfrm>
          <a:prstGeom prst="rect">
            <a:avLst/>
          </a:prstGeom>
        </p:spPr>
      </p:pic>
    </p:spTree>
    <p:extLst>
      <p:ext uri="{BB962C8B-B14F-4D97-AF65-F5344CB8AC3E}">
        <p14:creationId xmlns:p14="http://schemas.microsoft.com/office/powerpoint/2010/main" val="1777817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内容占位符 2"/>
          <p:cNvSpPr>
            <a:spLocks noGrp="1"/>
          </p:cNvSpPr>
          <p:nvPr>
            <p:ph idx="1"/>
          </p:nvPr>
        </p:nvSpPr>
        <p:spPr>
          <a:xfrm>
            <a:off x="406400" y="2276475"/>
            <a:ext cx="12420599" cy="6435725"/>
          </a:xfrm>
        </p:spPr>
        <p:txBody>
          <a:bodyPr lIns="130046" tIns="65023" rIns="130046" bIns="65023"/>
          <a:lstStyle/>
          <a:p>
            <a:r>
              <a:rPr lang="en-US" altLang="zh-CN" sz="3600" dirty="0" smtClean="0">
                <a:latin typeface="Comic Sans MS"/>
                <a:ea typeface="ＭＳ Ｐゴシック" charset="0"/>
                <a:cs typeface="Comic Sans MS"/>
              </a:rPr>
              <a:t>Exponential inter-meeting distribution</a:t>
            </a:r>
          </a:p>
          <a:p>
            <a:pPr lvl="1"/>
            <a:r>
              <a:rPr lang="en-US" altLang="zh-CN" sz="3600" dirty="0" err="1" smtClean="0">
                <a:latin typeface="Comic Sans MS"/>
                <a:ea typeface="ＭＳ Ｐゴシック" charset="0"/>
                <a:cs typeface="Comic Sans MS"/>
              </a:rPr>
              <a:t>Memoryless</a:t>
            </a:r>
            <a:r>
              <a:rPr lang="en-US" altLang="zh-CN" sz="3600" dirty="0" smtClean="0">
                <a:latin typeface="Comic Sans MS"/>
                <a:ea typeface="ＭＳ Ｐゴシック" charset="0"/>
                <a:cs typeface="Comic Sans MS"/>
              </a:rPr>
              <a:t> property</a:t>
            </a:r>
          </a:p>
          <a:p>
            <a:pPr marL="357188" indent="0">
              <a:buNone/>
            </a:pPr>
            <a:endParaRPr lang="en-US" altLang="zh-CN" sz="3600" dirty="0" smtClean="0">
              <a:latin typeface="Comic Sans MS"/>
              <a:ea typeface="ＭＳ Ｐゴシック" charset="0"/>
              <a:cs typeface="Comic Sans MS"/>
            </a:endParaRPr>
          </a:p>
          <a:p>
            <a:r>
              <a:rPr lang="en-US" altLang="zh-CN" sz="3200" dirty="0"/>
              <a:t>Theorem: </a:t>
            </a:r>
            <a:r>
              <a:rPr lang="en-US" sz="3200" dirty="0"/>
              <a:t> For exponential distribution of the </a:t>
            </a:r>
            <a:r>
              <a:rPr lang="en-US" sz="3200" dirty="0" smtClean="0"/>
              <a:t>encountering time </a:t>
            </a:r>
            <a:r>
              <a:rPr lang="en-US" sz="3200" dirty="0"/>
              <a:t>between the vehicle and RSUs, the vehicle only needs </a:t>
            </a:r>
            <a:r>
              <a:rPr lang="en-US" sz="3200" dirty="0" smtClean="0"/>
              <a:t>to </a:t>
            </a:r>
            <a:r>
              <a:rPr lang="en-US" sz="3200" dirty="0">
                <a:solidFill>
                  <a:srgbClr val="0070C0"/>
                </a:solidFill>
                <a:latin typeface="Comic Sans MS" charset="0"/>
                <a:ea typeface="宋体" charset="0"/>
                <a:cs typeface="宋体" charset="0"/>
              </a:rPr>
              <a:t>do</a:t>
            </a:r>
            <a:r>
              <a:rPr lang="en-US" sz="3200" dirty="0" smtClean="0"/>
              <a:t> </a:t>
            </a:r>
            <a:r>
              <a:rPr lang="en-US" sz="3200" dirty="0">
                <a:solidFill>
                  <a:srgbClr val="0070C0"/>
                </a:solidFill>
                <a:latin typeface="Comic Sans MS" charset="0"/>
                <a:ea typeface="宋体" charset="0"/>
                <a:cs typeface="宋体" charset="0"/>
              </a:rPr>
              <a:t>the</a:t>
            </a:r>
            <a:r>
              <a:rPr lang="en-US" sz="3200" dirty="0"/>
              <a:t> </a:t>
            </a:r>
            <a:r>
              <a:rPr lang="en-US" sz="3200" dirty="0">
                <a:solidFill>
                  <a:srgbClr val="0070C0"/>
                </a:solidFill>
                <a:latin typeface="Comic Sans MS" charset="0"/>
                <a:ea typeface="宋体" charset="0"/>
                <a:cs typeface="宋体" charset="0"/>
              </a:rPr>
              <a:t>decision</a:t>
            </a:r>
            <a:r>
              <a:rPr lang="en-US" sz="3200" dirty="0"/>
              <a:t> </a:t>
            </a:r>
            <a:r>
              <a:rPr lang="en-US" sz="3200" dirty="0">
                <a:solidFill>
                  <a:srgbClr val="0070C0"/>
                </a:solidFill>
                <a:latin typeface="Comic Sans MS" charset="0"/>
                <a:ea typeface="宋体" charset="0"/>
                <a:cs typeface="宋体" charset="0"/>
              </a:rPr>
              <a:t>once</a:t>
            </a:r>
            <a:r>
              <a:rPr lang="en-US" sz="3200" dirty="0"/>
              <a:t>: download from the cellular network </a:t>
            </a:r>
            <a:r>
              <a:rPr lang="en-US" sz="3200" dirty="0" smtClean="0"/>
              <a:t>right now</a:t>
            </a:r>
            <a:r>
              <a:rPr lang="en-US" sz="3200" dirty="0"/>
              <a:t>, or never. The criterion of choosing the cellular </a:t>
            </a:r>
            <a:r>
              <a:rPr lang="en-US" sz="3200" dirty="0" smtClean="0"/>
              <a:t>network right </a:t>
            </a:r>
            <a:r>
              <a:rPr lang="en-US" sz="3200" dirty="0"/>
              <a:t>now </a:t>
            </a:r>
            <a:r>
              <a:rPr lang="en-US" sz="3200" dirty="0" smtClean="0"/>
              <a:t>is </a:t>
            </a:r>
            <a:r>
              <a:rPr lang="en-US" sz="3200" dirty="0">
                <a:solidFill>
                  <a:srgbClr val="0070C0"/>
                </a:solidFill>
                <a:latin typeface="Comic Sans MS" charset="0"/>
                <a:ea typeface="宋体" charset="0"/>
                <a:cs typeface="宋体" charset="0"/>
              </a:rPr>
              <a:t>a/2λ &gt; </a:t>
            </a:r>
            <a:r>
              <a:rPr lang="en-US" sz="3200" dirty="0" smtClean="0">
                <a:solidFill>
                  <a:srgbClr val="0070C0"/>
                </a:solidFill>
                <a:latin typeface="Comic Sans MS" charset="0"/>
                <a:ea typeface="宋体" charset="0"/>
                <a:cs typeface="宋体" charset="0"/>
              </a:rPr>
              <a:t>c</a:t>
            </a:r>
            <a:r>
              <a:rPr lang="en-US" sz="3200" dirty="0" smtClean="0"/>
              <a:t>.</a:t>
            </a:r>
            <a:endParaRPr lang="en-US" altLang="zh-CN" sz="3200" dirty="0" smtClean="0">
              <a:latin typeface="Comic Sans MS"/>
              <a:ea typeface="ＭＳ Ｐゴシック" charset="0"/>
              <a:cs typeface="Comic Sans MS"/>
            </a:endParaRPr>
          </a:p>
          <a:p>
            <a:endParaRPr lang="en-US" sz="3200" dirty="0">
              <a:latin typeface="Comic Sans MS"/>
              <a:ea typeface="ＭＳ Ｐゴシック" charset="0"/>
              <a:cs typeface="Comic Sans MS"/>
            </a:endParaRPr>
          </a:p>
          <a:p>
            <a:pPr lvl="1"/>
            <a:endParaRPr lang="en-US" altLang="zh-CN" sz="3200" dirty="0" smtClean="0">
              <a:latin typeface="Comic Sans MS"/>
              <a:ea typeface="ＭＳ Ｐゴシック" charset="0"/>
              <a:cs typeface="Comic Sans MS"/>
            </a:endParaRPr>
          </a:p>
          <a:p>
            <a:pPr marL="801688" lvl="1" indent="0">
              <a:buNone/>
            </a:pPr>
            <a:endParaRPr lang="en-US" altLang="zh-CN" sz="3200" dirty="0" smtClean="0">
              <a:latin typeface="Comic Sans MS"/>
              <a:ea typeface="ＭＳ Ｐゴシック" charset="0"/>
              <a:cs typeface="Comic Sans MS"/>
            </a:endParaRPr>
          </a:p>
          <a:p>
            <a:pPr marL="801688" lvl="1" indent="0">
              <a:buNone/>
            </a:pPr>
            <a:endParaRPr lang="en-US" sz="3200" dirty="0">
              <a:latin typeface="Comic Sans MS"/>
              <a:ea typeface="ＭＳ Ｐゴシック" charset="0"/>
              <a:cs typeface="Comic Sans MS"/>
            </a:endParaRPr>
          </a:p>
          <a:p>
            <a:pPr marL="1690688" lvl="3" indent="0">
              <a:buNone/>
            </a:pPr>
            <a:endParaRPr lang="en-US" sz="4400" dirty="0">
              <a:latin typeface="Comic Sans MS"/>
              <a:ea typeface="微软雅黑" charset="0"/>
              <a:cs typeface="Comic Sans MS"/>
            </a:endParaRPr>
          </a:p>
          <a:p>
            <a:pPr lvl="1">
              <a:buFont typeface="Arial" charset="0"/>
              <a:buNone/>
            </a:pPr>
            <a:endParaRPr lang="en-US" sz="4400" dirty="0">
              <a:latin typeface="Comic Sans MS"/>
              <a:ea typeface="微软雅黑" charset="0"/>
              <a:cs typeface="Comic Sans MS"/>
            </a:endParaRPr>
          </a:p>
          <a:p>
            <a:pPr marL="801688" lvl="1" indent="0">
              <a:buNone/>
            </a:pPr>
            <a:endParaRPr lang="en-US" sz="4400" dirty="0">
              <a:latin typeface="Comic Sans MS"/>
              <a:ea typeface="微软雅黑" charset="0"/>
              <a:cs typeface="Comic Sans MS"/>
            </a:endParaRPr>
          </a:p>
        </p:txBody>
      </p:sp>
      <p:sp>
        <p:nvSpPr>
          <p:cNvPr id="16" name="Title 1"/>
          <p:cNvSpPr>
            <a:spLocks noGrp="1"/>
          </p:cNvSpPr>
          <p:nvPr>
            <p:ph type="title"/>
          </p:nvPr>
        </p:nvSpPr>
        <p:spPr>
          <a:xfrm>
            <a:off x="650875" y="390525"/>
            <a:ext cx="11703050" cy="1625600"/>
          </a:xfrm>
        </p:spPr>
        <p:txBody>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t>
            </a: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O</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ne RSU</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Tree>
    <p:extLst>
      <p:ext uri="{BB962C8B-B14F-4D97-AF65-F5344CB8AC3E}">
        <p14:creationId xmlns:p14="http://schemas.microsoft.com/office/powerpoint/2010/main" val="4139296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内容占位符 2"/>
          <p:cNvSpPr>
            <a:spLocks noGrp="1"/>
          </p:cNvSpPr>
          <p:nvPr>
            <p:ph idx="1"/>
          </p:nvPr>
        </p:nvSpPr>
        <p:spPr>
          <a:xfrm>
            <a:off x="406400" y="2276475"/>
            <a:ext cx="12420599" cy="6435725"/>
          </a:xfrm>
        </p:spPr>
        <p:txBody>
          <a:bodyPr lIns="130046" tIns="65023" rIns="130046" bIns="65023"/>
          <a:lstStyle/>
          <a:p>
            <a:r>
              <a:rPr lang="en-US" altLang="zh-CN" sz="3600" dirty="0" smtClean="0">
                <a:latin typeface="Comic Sans MS"/>
                <a:ea typeface="ＭＳ Ｐゴシック" charset="0"/>
                <a:cs typeface="Comic Sans MS"/>
              </a:rPr>
              <a:t>Gaussian inter-meeting distribution</a:t>
            </a:r>
          </a:p>
          <a:p>
            <a:endParaRPr lang="en-US" altLang="zh-CN" sz="3600" dirty="0">
              <a:latin typeface="Comic Sans MS"/>
              <a:ea typeface="ＭＳ Ｐゴシック" charset="0"/>
              <a:cs typeface="Comic Sans MS"/>
            </a:endParaRPr>
          </a:p>
          <a:p>
            <a:endParaRPr lang="en-US" altLang="zh-CN" sz="3600" dirty="0" smtClean="0">
              <a:latin typeface="Comic Sans MS"/>
              <a:ea typeface="ＭＳ Ｐゴシック" charset="0"/>
              <a:cs typeface="Comic Sans MS"/>
            </a:endParaRPr>
          </a:p>
          <a:p>
            <a:endParaRPr lang="en-US" altLang="zh-CN" sz="3600" dirty="0">
              <a:latin typeface="Comic Sans MS"/>
              <a:ea typeface="ＭＳ Ｐゴシック" charset="0"/>
              <a:cs typeface="Comic Sans MS"/>
            </a:endParaRPr>
          </a:p>
          <a:p>
            <a:endParaRPr lang="en-US" altLang="zh-CN" sz="3600" dirty="0" smtClean="0">
              <a:latin typeface="Comic Sans MS"/>
              <a:ea typeface="ＭＳ Ｐゴシック" charset="0"/>
              <a:cs typeface="Comic Sans MS"/>
            </a:endParaRPr>
          </a:p>
          <a:p>
            <a:endParaRPr lang="en-US" altLang="zh-CN" sz="3600" dirty="0">
              <a:latin typeface="Comic Sans MS"/>
              <a:ea typeface="ＭＳ Ｐゴシック" charset="0"/>
              <a:cs typeface="Comic Sans MS"/>
            </a:endParaRPr>
          </a:p>
          <a:p>
            <a:pPr marL="928688" lvl="1"/>
            <a:r>
              <a:rPr lang="en-US" altLang="zh-CN" sz="3200" dirty="0"/>
              <a:t>Theorem: </a:t>
            </a:r>
            <a:r>
              <a:rPr lang="en-US" sz="3200" dirty="0"/>
              <a:t>For Gaussian distribution of the encountering time between the vehicle and RSUs, the criterion for choosing the cellular network right now is </a:t>
            </a:r>
          </a:p>
          <a:p>
            <a:endParaRPr lang="en-US" altLang="zh-CN" sz="3600" dirty="0" smtClean="0">
              <a:latin typeface="Comic Sans MS"/>
              <a:ea typeface="ＭＳ Ｐゴシック" charset="0"/>
              <a:cs typeface="Comic Sans MS"/>
            </a:endParaRPr>
          </a:p>
          <a:p>
            <a:endParaRPr lang="en-US" sz="3200" dirty="0">
              <a:latin typeface="Comic Sans MS"/>
              <a:ea typeface="ＭＳ Ｐゴシック" charset="0"/>
              <a:cs typeface="Comic Sans MS"/>
            </a:endParaRPr>
          </a:p>
          <a:p>
            <a:pPr lvl="1"/>
            <a:endParaRPr lang="en-US" altLang="zh-CN" sz="3200" dirty="0" smtClean="0">
              <a:latin typeface="Comic Sans MS"/>
              <a:ea typeface="ＭＳ Ｐゴシック" charset="0"/>
              <a:cs typeface="Comic Sans MS"/>
            </a:endParaRPr>
          </a:p>
          <a:p>
            <a:pPr marL="801688" lvl="1" indent="0">
              <a:buNone/>
            </a:pPr>
            <a:endParaRPr lang="en-US" altLang="zh-CN" sz="3200" dirty="0" smtClean="0">
              <a:latin typeface="Comic Sans MS"/>
              <a:ea typeface="ＭＳ Ｐゴシック" charset="0"/>
              <a:cs typeface="Comic Sans MS"/>
            </a:endParaRPr>
          </a:p>
          <a:p>
            <a:pPr marL="801688" lvl="1" indent="0">
              <a:buNone/>
            </a:pPr>
            <a:endParaRPr lang="en-US" sz="3200" dirty="0">
              <a:latin typeface="Comic Sans MS"/>
              <a:ea typeface="ＭＳ Ｐゴシック" charset="0"/>
              <a:cs typeface="Comic Sans MS"/>
            </a:endParaRPr>
          </a:p>
          <a:p>
            <a:pPr marL="1690688" lvl="3" indent="0">
              <a:buNone/>
            </a:pPr>
            <a:endParaRPr lang="en-US" sz="4400" dirty="0">
              <a:latin typeface="Comic Sans MS"/>
              <a:ea typeface="微软雅黑" charset="0"/>
              <a:cs typeface="Comic Sans MS"/>
            </a:endParaRPr>
          </a:p>
          <a:p>
            <a:pPr lvl="1">
              <a:buFont typeface="Arial" charset="0"/>
              <a:buNone/>
            </a:pPr>
            <a:endParaRPr lang="en-US" sz="4400" dirty="0">
              <a:latin typeface="Comic Sans MS"/>
              <a:ea typeface="微软雅黑" charset="0"/>
              <a:cs typeface="Comic Sans MS"/>
            </a:endParaRPr>
          </a:p>
          <a:p>
            <a:pPr marL="801688" lvl="1" indent="0">
              <a:buNone/>
            </a:pPr>
            <a:endParaRPr lang="en-US" sz="4400" dirty="0">
              <a:latin typeface="Comic Sans MS"/>
              <a:ea typeface="微软雅黑" charset="0"/>
              <a:cs typeface="Comic Sans MS"/>
            </a:endParaRPr>
          </a:p>
        </p:txBody>
      </p:sp>
      <p:sp>
        <p:nvSpPr>
          <p:cNvPr id="16" name="Title 1"/>
          <p:cNvSpPr>
            <a:spLocks noGrp="1"/>
          </p:cNvSpPr>
          <p:nvPr>
            <p:ph type="title"/>
          </p:nvPr>
        </p:nvSpPr>
        <p:spPr>
          <a:xfrm>
            <a:off x="650875" y="390525"/>
            <a:ext cx="11703050" cy="1625600"/>
          </a:xfrm>
        </p:spPr>
        <p:txBody>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t>
            </a: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O</a:t>
            </a: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ne RSU</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pic>
        <p:nvPicPr>
          <p:cNvPr id="2" name="Picture 1"/>
          <p:cNvPicPr>
            <a:picLocks noChangeAspect="1"/>
          </p:cNvPicPr>
          <p:nvPr/>
        </p:nvPicPr>
        <p:blipFill rotWithShape="1">
          <a:blip r:embed="rId3"/>
          <a:srcRect l="1563" t="3928" r="781" b="25363"/>
          <a:stretch/>
        </p:blipFill>
        <p:spPr>
          <a:xfrm>
            <a:off x="1549400" y="2895600"/>
            <a:ext cx="9525000" cy="4114800"/>
          </a:xfrm>
          <a:prstGeom prst="rect">
            <a:avLst/>
          </a:prstGeom>
        </p:spPr>
      </p:pic>
      <p:pic>
        <p:nvPicPr>
          <p:cNvPr id="5" name="Picture 4"/>
          <p:cNvPicPr>
            <a:picLocks noChangeAspect="1"/>
          </p:cNvPicPr>
          <p:nvPr/>
        </p:nvPicPr>
        <p:blipFill>
          <a:blip r:embed="rId4"/>
          <a:stretch>
            <a:fillRect/>
          </a:stretch>
        </p:blipFill>
        <p:spPr>
          <a:xfrm>
            <a:off x="6413500" y="8458200"/>
            <a:ext cx="2374900" cy="676243"/>
          </a:xfrm>
          <a:prstGeom prst="rect">
            <a:avLst/>
          </a:prstGeom>
        </p:spPr>
      </p:pic>
    </p:spTree>
    <p:extLst>
      <p:ext uri="{BB962C8B-B14F-4D97-AF65-F5344CB8AC3E}">
        <p14:creationId xmlns:p14="http://schemas.microsoft.com/office/powerpoint/2010/main" val="2825243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内容占位符 7"/>
          <p:cNvSpPr>
            <a:spLocks noGrp="1"/>
          </p:cNvSpPr>
          <p:nvPr>
            <p:ph idx="1"/>
          </p:nvPr>
        </p:nvSpPr>
        <p:spPr/>
        <p:txBody>
          <a:bodyPr lIns="130046" tIns="65023" rIns="130046" bIns="65023"/>
          <a:lstStyle/>
          <a:p>
            <a:r>
              <a:rPr lang="en-US" altLang="zh-CN" sz="4000" dirty="0" smtClean="0">
                <a:latin typeface="Comic Sans MS" charset="0"/>
                <a:ea typeface="宋体" charset="0"/>
                <a:cs typeface="宋体" charset="0"/>
              </a:rPr>
              <a:t>Dependent inter-meeting time in RSUs</a:t>
            </a:r>
          </a:p>
          <a:p>
            <a:pPr lvl="1"/>
            <a:r>
              <a:rPr lang="en-US" altLang="zh-CN" sz="3600" dirty="0" smtClean="0">
                <a:latin typeface="Comic Sans MS" charset="0"/>
                <a:ea typeface="宋体" charset="0"/>
                <a:cs typeface="宋体" charset="0"/>
              </a:rPr>
              <a:t>Meet one RSU earlier (later), high probability to meet the following RSUs earlier (later)</a:t>
            </a:r>
          </a:p>
          <a:p>
            <a:endParaRPr lang="en-US" altLang="zh-CN" sz="4000" dirty="0">
              <a:latin typeface="Comic Sans MS" charset="0"/>
              <a:ea typeface="宋体" charset="0"/>
              <a:cs typeface="宋体" charset="0"/>
            </a:endParaRPr>
          </a:p>
          <a:p>
            <a:pPr marL="357188" indent="0">
              <a:buNone/>
            </a:pPr>
            <a:endParaRPr lang="en-US" altLang="zh-CN" sz="4000" dirty="0" smtClean="0">
              <a:latin typeface="Comic Sans MS" charset="0"/>
              <a:ea typeface="宋体" charset="0"/>
              <a:cs typeface="宋体" charset="0"/>
            </a:endParaRPr>
          </a:p>
          <a:p>
            <a:r>
              <a:rPr lang="en-US" altLang="zh-CN" sz="4000" dirty="0" smtClean="0">
                <a:latin typeface="Comic Sans MS" charset="0"/>
                <a:ea typeface="宋体" charset="0"/>
                <a:cs typeface="宋体" charset="0"/>
              </a:rPr>
              <a:t>Theorem: the expected meeting time with </a:t>
            </a:r>
            <a:r>
              <a:rPr lang="en-US" altLang="zh-CN" sz="4000" dirty="0" err="1" smtClean="0">
                <a:latin typeface="Comic Sans MS" charset="0"/>
                <a:ea typeface="宋体" charset="0"/>
                <a:cs typeface="宋体" charset="0"/>
              </a:rPr>
              <a:t>kth</a:t>
            </a:r>
            <a:r>
              <a:rPr lang="en-US" altLang="zh-CN" sz="4000" dirty="0" smtClean="0">
                <a:latin typeface="Comic Sans MS" charset="0"/>
                <a:ea typeface="宋体" charset="0"/>
                <a:cs typeface="宋体" charset="0"/>
              </a:rPr>
              <a:t> RSUs will not change, however the estimation uncertainty will increase        times. </a:t>
            </a:r>
            <a:endParaRPr lang="en-US" altLang="zh-CN" sz="4000" dirty="0">
              <a:latin typeface="Comic Sans MS" charset="0"/>
              <a:ea typeface="宋体" charset="0"/>
              <a:cs typeface="宋体" charset="0"/>
            </a:endParaRPr>
          </a:p>
          <a:p>
            <a:pPr marL="357188" indent="0">
              <a:buNone/>
            </a:pPr>
            <a:endParaRPr lang="en-US" sz="4000" dirty="0">
              <a:latin typeface="Comic Sans MS" charset="0"/>
              <a:ea typeface="宋体" charset="0"/>
              <a:cs typeface="宋体" charset="0"/>
            </a:endParaRPr>
          </a:p>
        </p:txBody>
      </p:sp>
      <p:sp>
        <p:nvSpPr>
          <p:cNvPr id="9" name="Title 1"/>
          <p:cNvSpPr>
            <a:spLocks noGrp="1"/>
          </p:cNvSpPr>
          <p:nvPr>
            <p:ph type="title"/>
          </p:nvPr>
        </p:nvSpPr>
        <p:spPr>
          <a:xfrm>
            <a:off x="635000" y="457200"/>
            <a:ext cx="11703050" cy="1625600"/>
          </a:xfrm>
        </p:spPr>
        <p:txBody>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multiple RSUs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207045403"/>
              </p:ext>
            </p:extLst>
          </p:nvPr>
        </p:nvGraphicFramePr>
        <p:xfrm>
          <a:off x="6096000" y="3233737"/>
          <a:ext cx="114300" cy="165100"/>
        </p:xfrm>
        <a:graphic>
          <a:graphicData uri="http://schemas.openxmlformats.org/presentationml/2006/ole">
            <mc:AlternateContent xmlns:mc="http://schemas.openxmlformats.org/markup-compatibility/2006">
              <mc:Choice xmlns:v="urn:schemas-microsoft-com:vml" Requires="v">
                <p:oleObj spid="_x0000_s21845"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6096000" y="3233737"/>
                        <a:ext cx="114300" cy="165100"/>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1930400" y="4584700"/>
            <a:ext cx="10028740" cy="1739900"/>
          </a:xfrm>
          <a:prstGeom prst="rect">
            <a:avLst/>
          </a:prstGeom>
        </p:spPr>
      </p:pic>
      <p:pic>
        <p:nvPicPr>
          <p:cNvPr id="8" name="Picture 7"/>
          <p:cNvPicPr>
            <a:picLocks noChangeAspect="1"/>
          </p:cNvPicPr>
          <p:nvPr/>
        </p:nvPicPr>
        <p:blipFill>
          <a:blip r:embed="rId7"/>
          <a:stretch>
            <a:fillRect/>
          </a:stretch>
        </p:blipFill>
        <p:spPr>
          <a:xfrm>
            <a:off x="10236200" y="7759700"/>
            <a:ext cx="848591" cy="698500"/>
          </a:xfrm>
          <a:prstGeom prst="rect">
            <a:avLst/>
          </a:prstGeom>
        </p:spPr>
      </p:pic>
    </p:spTree>
    <p:extLst>
      <p:ext uri="{BB962C8B-B14F-4D97-AF65-F5344CB8AC3E}">
        <p14:creationId xmlns:p14="http://schemas.microsoft.com/office/powerpoint/2010/main" val="10158447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内容占位符 7"/>
          <p:cNvSpPr>
            <a:spLocks noGrp="1"/>
          </p:cNvSpPr>
          <p:nvPr>
            <p:ph idx="1"/>
          </p:nvPr>
        </p:nvSpPr>
        <p:spPr/>
        <p:txBody>
          <a:bodyPr lIns="130046" tIns="65023" rIns="130046" bIns="65023"/>
          <a:lstStyle/>
          <a:p>
            <a:r>
              <a:rPr lang="en-US" altLang="zh-CN" sz="4000" dirty="0" smtClean="0">
                <a:latin typeface="Comic Sans MS" charset="0"/>
                <a:ea typeface="宋体" charset="0"/>
                <a:cs typeface="宋体" charset="0"/>
              </a:rPr>
              <a:t>Adaptive algorithm</a:t>
            </a:r>
          </a:p>
          <a:p>
            <a:pPr lvl="1"/>
            <a:r>
              <a:rPr lang="en-US" altLang="zh-CN" sz="4000" dirty="0" smtClean="0">
                <a:latin typeface="Comic Sans MS" charset="0"/>
                <a:ea typeface="宋体" charset="0"/>
                <a:cs typeface="宋体" charset="0"/>
              </a:rPr>
              <a:t>RSUs meeting prediction by historical information.</a:t>
            </a:r>
          </a:p>
          <a:p>
            <a:pPr lvl="1"/>
            <a:r>
              <a:rPr lang="en-US" altLang="zh-CN" sz="4000" dirty="0" smtClean="0">
                <a:latin typeface="Comic Sans MS" charset="0"/>
                <a:ea typeface="宋体" charset="0"/>
                <a:cs typeface="宋体" charset="0"/>
              </a:rPr>
              <a:t>Jointly consider the </a:t>
            </a:r>
            <a:r>
              <a:rPr lang="en-US" altLang="zh-CN" sz="4000" kern="1200" dirty="0">
                <a:solidFill>
                  <a:srgbClr val="0070C0"/>
                </a:solidFill>
                <a:latin typeface="Comic Sans MS" charset="0"/>
                <a:ea typeface="宋体" charset="0"/>
                <a:cs typeface="宋体" charset="0"/>
              </a:rPr>
              <a:t>expected</a:t>
            </a:r>
            <a:r>
              <a:rPr lang="en-US" altLang="zh-CN" sz="4000" dirty="0" smtClean="0">
                <a:latin typeface="Comic Sans MS" charset="0"/>
                <a:ea typeface="宋体" charset="0"/>
                <a:cs typeface="宋体" charset="0"/>
              </a:rPr>
              <a:t> </a:t>
            </a:r>
            <a:r>
              <a:rPr lang="en-US" altLang="zh-CN" sz="4000" kern="1200" dirty="0">
                <a:solidFill>
                  <a:srgbClr val="0070C0"/>
                </a:solidFill>
                <a:latin typeface="Comic Sans MS" charset="0"/>
                <a:ea typeface="宋体" charset="0"/>
                <a:cs typeface="宋体" charset="0"/>
              </a:rPr>
              <a:t>meeting</a:t>
            </a:r>
            <a:r>
              <a:rPr lang="en-US" altLang="zh-CN" sz="4000" dirty="0" smtClean="0">
                <a:latin typeface="Comic Sans MS" charset="0"/>
                <a:ea typeface="宋体" charset="0"/>
                <a:cs typeface="宋体" charset="0"/>
              </a:rPr>
              <a:t> </a:t>
            </a:r>
            <a:r>
              <a:rPr lang="en-US" altLang="zh-CN" sz="4000" kern="1200" dirty="0">
                <a:solidFill>
                  <a:srgbClr val="0070C0"/>
                </a:solidFill>
                <a:latin typeface="Comic Sans MS" charset="0"/>
                <a:ea typeface="宋体" charset="0"/>
                <a:cs typeface="宋体" charset="0"/>
              </a:rPr>
              <a:t>time</a:t>
            </a:r>
            <a:r>
              <a:rPr lang="en-US" altLang="zh-CN" sz="4000" dirty="0" smtClean="0">
                <a:latin typeface="Comic Sans MS" charset="0"/>
                <a:ea typeface="宋体" charset="0"/>
                <a:cs typeface="宋体" charset="0"/>
              </a:rPr>
              <a:t> with RSUs and the </a:t>
            </a:r>
            <a:r>
              <a:rPr lang="en-US" altLang="zh-CN" sz="4000" kern="1200" dirty="0">
                <a:solidFill>
                  <a:srgbClr val="0070C0"/>
                </a:solidFill>
                <a:latin typeface="Comic Sans MS" charset="0"/>
                <a:ea typeface="宋体" charset="0"/>
                <a:cs typeface="宋体" charset="0"/>
              </a:rPr>
              <a:t>uncertainty</a:t>
            </a:r>
            <a:r>
              <a:rPr lang="en-US" altLang="zh-CN" sz="4000" dirty="0" smtClean="0">
                <a:latin typeface="Comic Sans MS" charset="0"/>
                <a:ea typeface="宋体" charset="0"/>
                <a:cs typeface="宋体" charset="0"/>
              </a:rPr>
              <a:t> to do downloading strategy.</a:t>
            </a:r>
          </a:p>
          <a:p>
            <a:pPr lvl="1"/>
            <a:r>
              <a:rPr lang="en-US" altLang="zh-CN" sz="4000" dirty="0" smtClean="0">
                <a:latin typeface="Comic Sans MS" charset="0"/>
                <a:ea typeface="宋体" charset="0"/>
                <a:cs typeface="宋体" charset="0"/>
              </a:rPr>
              <a:t>Re-decision based on the actual situation.</a:t>
            </a:r>
          </a:p>
          <a:p>
            <a:pPr marL="357188" indent="0">
              <a:buNone/>
            </a:pPr>
            <a:endParaRPr lang="en-US" sz="4000" dirty="0">
              <a:latin typeface="Comic Sans MS" charset="0"/>
              <a:ea typeface="宋体" charset="0"/>
              <a:cs typeface="宋体" charset="0"/>
            </a:endParaRPr>
          </a:p>
        </p:txBody>
      </p:sp>
      <p:sp>
        <p:nvSpPr>
          <p:cNvPr id="9" name="Title 1"/>
          <p:cNvSpPr>
            <a:spLocks noGrp="1"/>
          </p:cNvSpPr>
          <p:nvPr>
            <p:ph type="title"/>
          </p:nvPr>
        </p:nvSpPr>
        <p:spPr>
          <a:xfrm>
            <a:off x="635000" y="457200"/>
            <a:ext cx="11703050" cy="1625600"/>
          </a:xfrm>
        </p:spPr>
        <p:txBody>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Proposed solution</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932645937"/>
              </p:ext>
            </p:extLst>
          </p:nvPr>
        </p:nvGraphicFramePr>
        <p:xfrm>
          <a:off x="6096000" y="3233737"/>
          <a:ext cx="114300" cy="165100"/>
        </p:xfrm>
        <a:graphic>
          <a:graphicData uri="http://schemas.openxmlformats.org/presentationml/2006/ole">
            <mc:AlternateContent xmlns:mc="http://schemas.openxmlformats.org/markup-compatibility/2006">
              <mc:Choice xmlns:v="urn:schemas-microsoft-com:vml" Requires="v">
                <p:oleObj spid="_x0000_s27764" name="Equation" r:id="rId4" imgW="114300" imgH="165100" progId="Equation.DSMT4">
                  <p:embed/>
                </p:oleObj>
              </mc:Choice>
              <mc:Fallback>
                <p:oleObj name="Equation" r:id="rId4" imgW="114300" imgH="165100" progId="Equation.DSMT4">
                  <p:embed/>
                  <p:pic>
                    <p:nvPicPr>
                      <p:cNvPr id="0" name=""/>
                      <p:cNvPicPr/>
                      <p:nvPr/>
                    </p:nvPicPr>
                    <p:blipFill>
                      <a:blip r:embed="rId5"/>
                      <a:stretch>
                        <a:fillRect/>
                      </a:stretch>
                    </p:blipFill>
                    <p:spPr>
                      <a:xfrm>
                        <a:off x="6096000" y="3233737"/>
                        <a:ext cx="114300" cy="165100"/>
                      </a:xfrm>
                      <a:prstGeom prst="rect">
                        <a:avLst/>
                      </a:prstGeom>
                    </p:spPr>
                  </p:pic>
                </p:oleObj>
              </mc:Fallback>
            </mc:AlternateContent>
          </a:graphicData>
        </a:graphic>
      </p:graphicFrame>
    </p:spTree>
    <p:extLst>
      <p:ext uri="{BB962C8B-B14F-4D97-AF65-F5344CB8AC3E}">
        <p14:creationId xmlns:p14="http://schemas.microsoft.com/office/powerpoint/2010/main" val="22198066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Performance evaluation</a:t>
            </a:r>
          </a:p>
        </p:txBody>
      </p:sp>
      <p:sp>
        <p:nvSpPr>
          <p:cNvPr id="3" name="Content Placeholder 2"/>
          <p:cNvSpPr>
            <a:spLocks noGrp="1"/>
          </p:cNvSpPr>
          <p:nvPr>
            <p:ph sz="half" idx="1"/>
          </p:nvPr>
        </p:nvSpPr>
        <p:spPr/>
        <p:txBody>
          <a:bodyPr/>
          <a:lstStyle/>
          <a:p>
            <a:pPr marL="1690688" lvl="3" indent="0">
              <a:lnSpc>
                <a:spcPct val="50000"/>
              </a:lnSpc>
              <a:buNone/>
            </a:pPr>
            <a:endParaRPr lang="en-US" altLang="zh-CN" dirty="0" smtClean="0">
              <a:latin typeface="Comic Sans MS"/>
              <a:cs typeface="Comic Sans MS"/>
            </a:endParaRPr>
          </a:p>
          <a:p>
            <a:pPr>
              <a:lnSpc>
                <a:spcPct val="50000"/>
              </a:lnSpc>
            </a:pPr>
            <a:r>
              <a:rPr lang="en-US" sz="3200" dirty="0">
                <a:latin typeface="Comic Sans MS"/>
                <a:cs typeface="Comic Sans MS"/>
              </a:rPr>
              <a:t>Trace </a:t>
            </a:r>
            <a:r>
              <a:rPr lang="en-US" sz="3200" dirty="0" smtClean="0">
                <a:latin typeface="Comic Sans MS"/>
                <a:cs typeface="Comic Sans MS"/>
              </a:rPr>
              <a:t>information</a:t>
            </a:r>
          </a:p>
          <a:p>
            <a:pPr lvl="1">
              <a:lnSpc>
                <a:spcPct val="50000"/>
              </a:lnSpc>
            </a:pPr>
            <a:r>
              <a:rPr lang="en-US" dirty="0" smtClean="0">
                <a:latin typeface="Comic Sans MS"/>
                <a:cs typeface="Comic Sans MS"/>
              </a:rPr>
              <a:t>Synthetic trace</a:t>
            </a:r>
          </a:p>
          <a:p>
            <a:pPr lvl="1">
              <a:lnSpc>
                <a:spcPct val="50000"/>
              </a:lnSpc>
            </a:pPr>
            <a:r>
              <a:rPr lang="en-US" smtClean="0">
                <a:latin typeface="Comic Sans MS"/>
                <a:cs typeface="Comic Sans MS"/>
              </a:rPr>
              <a:t>UMass </a:t>
            </a:r>
            <a:r>
              <a:rPr lang="en-US" dirty="0" smtClean="0">
                <a:latin typeface="Comic Sans MS"/>
                <a:cs typeface="Comic Sans MS"/>
              </a:rPr>
              <a:t>Diesel Trace</a:t>
            </a:r>
            <a:endParaRPr lang="en-US" dirty="0">
              <a:latin typeface="Comic Sans MS"/>
              <a:cs typeface="Comic Sans MS"/>
            </a:endParaRPr>
          </a:p>
          <a:p>
            <a:pPr marL="2274888" lvl="5">
              <a:lnSpc>
                <a:spcPct val="50000"/>
              </a:lnSpc>
            </a:pPr>
            <a:r>
              <a:rPr lang="en-US" sz="2800" dirty="0" smtClean="0"/>
              <a:t>40 Buses </a:t>
            </a:r>
            <a:endParaRPr lang="en-US" sz="2800" dirty="0"/>
          </a:p>
          <a:p>
            <a:pPr marL="2274888" lvl="5">
              <a:lnSpc>
                <a:spcPct val="50000"/>
              </a:lnSpc>
            </a:pPr>
            <a:r>
              <a:rPr lang="en-US" altLang="zh-CN" sz="2800" dirty="0"/>
              <a:t>47 RSUs </a:t>
            </a:r>
            <a:endParaRPr lang="en-US" altLang="zh-CN" sz="2800" dirty="0" smtClean="0"/>
          </a:p>
          <a:p>
            <a:r>
              <a:rPr lang="en-US" altLang="zh-CN" sz="3200" dirty="0">
                <a:latin typeface="Comic Sans MS"/>
                <a:cs typeface="Comic Sans MS"/>
              </a:rPr>
              <a:t>Experiment </a:t>
            </a:r>
            <a:r>
              <a:rPr lang="en-US" altLang="zh-CN" sz="3200" dirty="0" smtClean="0">
                <a:latin typeface="Comic Sans MS"/>
                <a:cs typeface="Comic Sans MS"/>
              </a:rPr>
              <a:t>setting</a:t>
            </a:r>
            <a:endParaRPr lang="en-US" altLang="zh-CN" sz="3200" dirty="0">
              <a:latin typeface="Comic Sans MS"/>
              <a:cs typeface="Comic Sans MS"/>
            </a:endParaRPr>
          </a:p>
          <a:p>
            <a:pPr lvl="2">
              <a:lnSpc>
                <a:spcPct val="80000"/>
              </a:lnSpc>
            </a:pPr>
            <a:r>
              <a:rPr lang="en-US" altLang="zh-CN" dirty="0" smtClean="0">
                <a:latin typeface="Comic Sans MS"/>
                <a:cs typeface="Comic Sans MS"/>
              </a:rPr>
              <a:t>Average data size 6MB</a:t>
            </a:r>
          </a:p>
          <a:p>
            <a:pPr lvl="2">
              <a:lnSpc>
                <a:spcPct val="80000"/>
              </a:lnSpc>
            </a:pPr>
            <a:r>
              <a:rPr lang="en-US" altLang="zh-CN" dirty="0" smtClean="0">
                <a:latin typeface="Comic Sans MS"/>
                <a:cs typeface="Comic Sans MS"/>
              </a:rPr>
              <a:t>Different cost setting</a:t>
            </a:r>
          </a:p>
          <a:p>
            <a:pPr lvl="2">
              <a:lnSpc>
                <a:spcPct val="80000"/>
              </a:lnSpc>
            </a:pPr>
            <a:r>
              <a:rPr lang="en-US" altLang="zh-CN" dirty="0" smtClean="0">
                <a:latin typeface="Comic Sans MS"/>
                <a:cs typeface="Comic Sans MS"/>
              </a:rPr>
              <a:t>Different decay speed</a:t>
            </a:r>
          </a:p>
          <a:p>
            <a:pPr lvl="2"/>
            <a:endParaRPr lang="en-US" altLang="zh-CN" dirty="0" smtClean="0">
              <a:latin typeface="Comic Sans MS"/>
              <a:cs typeface="Comic Sans MS"/>
            </a:endParaRPr>
          </a:p>
          <a:p>
            <a:pPr lvl="2"/>
            <a:endParaRPr lang="en-US" altLang="zh-CN" dirty="0" smtClean="0">
              <a:latin typeface="Comic Sans MS"/>
              <a:cs typeface="Comic Sans MS"/>
            </a:endParaRPr>
          </a:p>
        </p:txBody>
      </p:sp>
      <p:sp>
        <p:nvSpPr>
          <p:cNvPr id="6" name="Content Placeholder 5"/>
          <p:cNvSpPr>
            <a:spLocks noGrp="1"/>
          </p:cNvSpPr>
          <p:nvPr>
            <p:ph sz="half" idx="2"/>
          </p:nvPr>
        </p:nvSpPr>
        <p:spPr/>
        <p:txBody>
          <a:bodyPr/>
          <a:lstStyle/>
          <a:p>
            <a:endParaRPr lang="en-US" dirty="0" smtClean="0"/>
          </a:p>
          <a:p>
            <a:endParaRPr lang="en-US" dirty="0"/>
          </a:p>
          <a:p>
            <a:endParaRPr lang="en-US" dirty="0" smtClean="0"/>
          </a:p>
          <a:p>
            <a:endParaRPr lang="en-US" dirty="0"/>
          </a:p>
          <a:p>
            <a:pPr marL="357188" indent="0">
              <a:buNone/>
            </a:pPr>
            <a:endParaRPr lang="en-US" dirty="0"/>
          </a:p>
          <a:p>
            <a:r>
              <a:rPr lang="en-US" dirty="0"/>
              <a:t>Meeting positions of a bus with RSUs in Diesel data trace, where </a:t>
            </a:r>
            <a:r>
              <a:rPr lang="en-US" dirty="0" smtClean="0"/>
              <a:t>the red </a:t>
            </a:r>
            <a:r>
              <a:rPr lang="en-US" dirty="0"/>
              <a:t>marker represents the contact records between a vehicle and RSUs</a:t>
            </a:r>
            <a:endParaRPr lang="en-US" sz="2400" dirty="0"/>
          </a:p>
        </p:txBody>
      </p:sp>
      <p:pic>
        <p:nvPicPr>
          <p:cNvPr id="2" name="Picture 1"/>
          <p:cNvPicPr>
            <a:picLocks noChangeAspect="1"/>
          </p:cNvPicPr>
          <p:nvPr/>
        </p:nvPicPr>
        <p:blipFill rotWithShape="1">
          <a:blip r:embed="rId3"/>
          <a:srcRect l="28703" t="10709" r="23920" b="23226"/>
          <a:stretch/>
        </p:blipFill>
        <p:spPr>
          <a:xfrm>
            <a:off x="7569200" y="2819400"/>
            <a:ext cx="4445182" cy="301015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241644965"/>
              </p:ext>
            </p:extLst>
          </p:nvPr>
        </p:nvGraphicFramePr>
        <p:xfrm>
          <a:off x="1016000" y="7696200"/>
          <a:ext cx="5317068" cy="853440"/>
        </p:xfrm>
        <a:graphic>
          <a:graphicData uri="http://schemas.openxmlformats.org/drawingml/2006/table">
            <a:tbl>
              <a:tblPr firstRow="1" bandRow="1">
                <a:tableStyleId>{0660B408-B3CF-4A94-85FC-2B1E0A45F4A2}</a:tableStyleId>
              </a:tblPr>
              <a:tblGrid>
                <a:gridCol w="1772356"/>
                <a:gridCol w="1772356"/>
                <a:gridCol w="1772356"/>
              </a:tblGrid>
              <a:tr h="370840">
                <a:tc>
                  <a:txBody>
                    <a:bodyPr/>
                    <a:lstStyle/>
                    <a:p>
                      <a:r>
                        <a:rPr lang="en-US" sz="2000" dirty="0" smtClean="0">
                          <a:sym typeface="Gill Sans" charset="0"/>
                        </a:rPr>
                        <a:t>bandwidth</a:t>
                      </a:r>
                      <a:endParaRPr lang="en-US" sz="2000" dirty="0">
                        <a:solidFill>
                          <a:schemeClr val="bg1"/>
                        </a:solidFill>
                        <a:latin typeface="Comic Sans MS"/>
                        <a:ea typeface="+mn-ea"/>
                        <a:cs typeface="Comic Sans MS"/>
                        <a:sym typeface="Gill Sans"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t> </a:t>
                      </a:r>
                      <a:r>
                        <a:rPr lang="en-US" sz="2000" dirty="0" smtClean="0">
                          <a:sym typeface="Gill Sans" charset="0"/>
                        </a:rPr>
                        <a:t>Cellular</a:t>
                      </a:r>
                      <a:endParaRPr lang="en-US" sz="2000" dirty="0">
                        <a:solidFill>
                          <a:schemeClr val="bg1"/>
                        </a:solidFill>
                        <a:latin typeface="Comic Sans MS"/>
                        <a:ea typeface="+mn-ea"/>
                        <a:cs typeface="Comic Sans MS"/>
                        <a:sym typeface="Gill Sans"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2000" dirty="0" smtClean="0">
                          <a:sym typeface="Gill Sans" charset="0"/>
                        </a:rPr>
                        <a:t>RSUs</a:t>
                      </a:r>
                      <a:endParaRPr lang="en-US" sz="2000" dirty="0">
                        <a:solidFill>
                          <a:schemeClr val="bg1"/>
                        </a:solidFill>
                        <a:latin typeface="Comic Sans MS"/>
                        <a:ea typeface="+mn-ea"/>
                        <a:cs typeface="Comic Sans MS"/>
                        <a:sym typeface="Gill Sans"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marL="0" algn="l" defTabSz="914400" rtl="0" eaLnBrk="1" latinLnBrk="0" hangingPunct="1"/>
                      <a:r>
                        <a:rPr lang="en-US" sz="2400" kern="1200" dirty="0" smtClean="0"/>
                        <a:t>Kbps</a:t>
                      </a:r>
                      <a:endParaRPr lang="en-US" sz="2400" kern="1200" dirty="0">
                        <a:solidFill>
                          <a:schemeClr val="bg1"/>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algn="l" defTabSz="914400" rtl="0" eaLnBrk="1" latinLnBrk="0" hangingPunct="1"/>
                      <a:r>
                        <a:rPr lang="en-US" sz="2400" kern="1200" dirty="0" smtClean="0"/>
                        <a:t>20</a:t>
                      </a:r>
                      <a:endParaRPr lang="en-US" sz="2400" kern="1200" dirty="0">
                        <a:solidFill>
                          <a:schemeClr val="bg1"/>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algn="l" defTabSz="914400" rtl="0" eaLnBrk="1" latinLnBrk="0" hangingPunct="1"/>
                      <a:r>
                        <a:rPr lang="en-US" sz="2400" kern="1200" dirty="0" smtClean="0"/>
                        <a:t>100</a:t>
                      </a:r>
                      <a:endParaRPr lang="en-US" sz="2400" kern="1200" dirty="0">
                        <a:solidFill>
                          <a:schemeClr val="bg1"/>
                        </a:solidFill>
                        <a:latin typeface="+mn-lt"/>
                        <a:ea typeface="+mn-ea"/>
                        <a:cs typeface="+mn-cs"/>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98087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2276475"/>
            <a:ext cx="11947525" cy="6435725"/>
          </a:xfrm>
        </p:spPr>
        <p:txBody>
          <a:bodyPr/>
          <a:lstStyle/>
          <a:p>
            <a:r>
              <a:rPr lang="en-US" sz="4400" dirty="0" smtClean="0">
                <a:latin typeface="Comic Sans MS"/>
                <a:cs typeface="Comic Sans MS"/>
              </a:rPr>
              <a:t>Algorithms:</a:t>
            </a:r>
          </a:p>
          <a:p>
            <a:pPr lvl="1">
              <a:buFont typeface="Wingdings" charset="2"/>
              <a:buChar char="§"/>
            </a:pPr>
            <a:r>
              <a:rPr lang="en-US" sz="4000" dirty="0" smtClean="0">
                <a:latin typeface="Comic Sans MS"/>
                <a:cs typeface="Comic Sans MS"/>
              </a:rPr>
              <a:t>Minimizing delay: Keep downloading data from cellular network. </a:t>
            </a:r>
            <a:endParaRPr lang="en-US" sz="4000" dirty="0">
              <a:latin typeface="Comic Sans MS"/>
              <a:cs typeface="Comic Sans MS"/>
            </a:endParaRPr>
          </a:p>
          <a:p>
            <a:pPr lvl="1">
              <a:buFont typeface="Wingdings" charset="2"/>
              <a:buChar char="§"/>
            </a:pPr>
            <a:r>
              <a:rPr lang="en-US" sz="4000" dirty="0" smtClean="0">
                <a:latin typeface="Comic Sans MS"/>
                <a:cs typeface="Comic Sans MS"/>
              </a:rPr>
              <a:t>Minimizing cost: Always wait for the RSUs</a:t>
            </a:r>
          </a:p>
          <a:p>
            <a:pPr lvl="1">
              <a:buFont typeface="Wingdings" charset="2"/>
              <a:buChar char="§"/>
            </a:pPr>
            <a:r>
              <a:rPr lang="en-US" sz="4000" dirty="0" smtClean="0">
                <a:latin typeface="Comic Sans MS"/>
                <a:cs typeface="Comic Sans MS"/>
              </a:rPr>
              <a:t>Optimal solution through brute-force</a:t>
            </a:r>
          </a:p>
          <a:p>
            <a:pPr lvl="1">
              <a:buFont typeface="Wingdings" charset="2"/>
              <a:buChar char="§"/>
            </a:pPr>
            <a:r>
              <a:rPr lang="en-US" sz="4000" dirty="0" smtClean="0">
                <a:latin typeface="Comic Sans MS"/>
                <a:cs typeface="Comic Sans MS"/>
              </a:rPr>
              <a:t>Proposed algorithm </a:t>
            </a:r>
            <a:endParaRPr lang="en-US" sz="4000" dirty="0">
              <a:latin typeface="Comic Sans MS"/>
              <a:cs typeface="Comic Sans MS"/>
            </a:endParaRPr>
          </a:p>
          <a:p>
            <a:pPr marL="801688" lvl="1" indent="0">
              <a:buNone/>
            </a:pPr>
            <a:endParaRPr lang="en-US" sz="4000" dirty="0">
              <a:latin typeface="Comic Sans MS"/>
              <a:cs typeface="Comic Sans MS"/>
            </a:endParaRPr>
          </a:p>
        </p:txBody>
      </p:sp>
      <p:sp>
        <p:nvSpPr>
          <p:cNvPr id="5" name="Title 1"/>
          <p:cNvSpPr>
            <a:spLocks noGrp="1"/>
          </p:cNvSpPr>
          <p:nvPr>
            <p:ph type="title"/>
          </p:nvPr>
        </p:nvSpPr>
        <p:spPr>
          <a:xfrm>
            <a:off x="650875" y="390525"/>
            <a:ext cx="11703050" cy="1625600"/>
          </a:xfrm>
        </p:spPr>
        <p:txBody>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 Algorithm comparison</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2" name="TextBox 1"/>
          <p:cNvSpPr txBox="1"/>
          <p:nvPr/>
        </p:nvSpPr>
        <p:spPr>
          <a:xfrm>
            <a:off x="5281546" y="2701074"/>
            <a:ext cx="184666" cy="276999"/>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271664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03275" y="304800"/>
            <a:ext cx="11703050" cy="1625600"/>
          </a:xfrm>
          <a:prstGeom prst="rect">
            <a:avLst/>
          </a:prstGeom>
        </p:spPr>
        <p:txBody>
          <a:bodyPr/>
          <a:lst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Experiment result</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pic>
        <p:nvPicPr>
          <p:cNvPr id="3" name="Picture 2" descr="diesel_deca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200" y="2044700"/>
            <a:ext cx="7264400" cy="5664200"/>
          </a:xfrm>
          <a:prstGeom prst="rect">
            <a:avLst/>
          </a:prstGeom>
        </p:spPr>
      </p:pic>
    </p:spTree>
    <p:extLst>
      <p:ext uri="{BB962C8B-B14F-4D97-AF65-F5344CB8AC3E}">
        <p14:creationId xmlns:p14="http://schemas.microsoft.com/office/powerpoint/2010/main" val="35982032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03275" y="304800"/>
            <a:ext cx="11703050" cy="1625600"/>
          </a:xfrm>
          <a:prstGeom prst="rect">
            <a:avLst/>
          </a:prstGeom>
        </p:spPr>
        <p:txBody>
          <a:bodyPr/>
          <a:lst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Experiment result</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pic>
        <p:nvPicPr>
          <p:cNvPr id="2" name="Picture 1" descr="diesel_co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2044700"/>
            <a:ext cx="7302500" cy="5664200"/>
          </a:xfrm>
          <a:prstGeom prst="rect">
            <a:avLst/>
          </a:prstGeom>
        </p:spPr>
      </p:pic>
    </p:spTree>
    <p:extLst>
      <p:ext uri="{BB962C8B-B14F-4D97-AF65-F5344CB8AC3E}">
        <p14:creationId xmlns:p14="http://schemas.microsoft.com/office/powerpoint/2010/main" val="3840622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03275" y="304800"/>
            <a:ext cx="11703050" cy="1625600"/>
          </a:xfrm>
          <a:prstGeom prst="rect">
            <a:avLst/>
          </a:prstGeom>
        </p:spPr>
        <p:txBody>
          <a:bodyPr/>
          <a:lst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Experiment result</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pic>
        <p:nvPicPr>
          <p:cNvPr id="2" name="Picture 1" descr="diesel_siz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100" y="2171700"/>
            <a:ext cx="6578600" cy="5410200"/>
          </a:xfrm>
          <a:prstGeom prst="rect">
            <a:avLst/>
          </a:prstGeom>
        </p:spPr>
      </p:pic>
    </p:spTree>
    <p:extLst>
      <p:ext uri="{BB962C8B-B14F-4D97-AF65-F5344CB8AC3E}">
        <p14:creationId xmlns:p14="http://schemas.microsoft.com/office/powerpoint/2010/main" val="38406229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CN" sz="4400" dirty="0" smtClean="0">
                <a:latin typeface="Comic Sans MS"/>
                <a:ea typeface="ＭＳ Ｐゴシック" charset="0"/>
                <a:cs typeface="Comic Sans MS"/>
              </a:rPr>
              <a:t>Motivation</a:t>
            </a:r>
          </a:p>
          <a:p>
            <a:r>
              <a:rPr lang="en-US" altLang="zh-CN" sz="4400" dirty="0" smtClean="0">
                <a:latin typeface="Comic Sans MS"/>
                <a:ea typeface="ＭＳ Ｐゴシック" charset="0"/>
                <a:cs typeface="Comic Sans MS"/>
              </a:rPr>
              <a:t>Model and problem formulation</a:t>
            </a:r>
          </a:p>
          <a:p>
            <a:r>
              <a:rPr lang="en-US" altLang="zh-CN" sz="4400" dirty="0" smtClean="0">
                <a:latin typeface="Comic Sans MS"/>
                <a:ea typeface="ＭＳ Ｐゴシック" charset="0"/>
                <a:cs typeface="Comic Sans MS"/>
              </a:rPr>
              <a:t>Theoretical analysis</a:t>
            </a:r>
          </a:p>
          <a:p>
            <a:r>
              <a:rPr lang="en-US" sz="4400" dirty="0" smtClean="0">
                <a:latin typeface="Comic Sans MS"/>
                <a:ea typeface="ＭＳ Ｐゴシック" charset="0"/>
                <a:cs typeface="Comic Sans MS"/>
              </a:rPr>
              <a:t>The idea of the </a:t>
            </a:r>
            <a:r>
              <a:rPr lang="en-US" sz="4400" dirty="0">
                <a:latin typeface="Comic Sans MS"/>
                <a:ea typeface="ＭＳ Ｐゴシック" charset="0"/>
                <a:cs typeface="Comic Sans MS"/>
              </a:rPr>
              <a:t>p</a:t>
            </a:r>
            <a:r>
              <a:rPr lang="en-US" sz="4400" dirty="0" smtClean="0">
                <a:latin typeface="Comic Sans MS"/>
                <a:ea typeface="ＭＳ Ｐゴシック" charset="0"/>
                <a:cs typeface="Comic Sans MS"/>
              </a:rPr>
              <a:t>roposed algorithm</a:t>
            </a:r>
          </a:p>
          <a:p>
            <a:r>
              <a:rPr lang="en-US" sz="4400" dirty="0" smtClean="0">
                <a:latin typeface="Comic Sans MS"/>
                <a:ea typeface="ＭＳ Ｐゴシック" charset="0"/>
                <a:cs typeface="Comic Sans MS"/>
              </a:rPr>
              <a:t>Performance evaluations</a:t>
            </a:r>
            <a:endParaRPr lang="en-US" sz="4400" dirty="0">
              <a:latin typeface="Comic Sans MS"/>
              <a:ea typeface="ＭＳ Ｐゴシック" charset="0"/>
              <a:cs typeface="Comic Sans MS"/>
            </a:endParaRPr>
          </a:p>
          <a:p>
            <a:endParaRPr lang="en-US" dirty="0"/>
          </a:p>
        </p:txBody>
      </p:sp>
      <p:sp>
        <p:nvSpPr>
          <p:cNvPr id="6" name="Title 1"/>
          <p:cNvSpPr>
            <a:spLocks noGrp="1"/>
          </p:cNvSpPr>
          <p:nvPr>
            <p:ph type="title"/>
          </p:nvPr>
        </p:nvSpPr>
        <p:spPr>
          <a:xfrm>
            <a:off x="650875" y="390525"/>
            <a:ext cx="11703050" cy="1625600"/>
          </a:xfrm>
        </p:spPr>
        <p:txBody>
          <a:bodyPr/>
          <a:lstStyle/>
          <a:p>
            <a:r>
              <a:rPr lang="en-US" altLang="zh-CN"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Agenda</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Tree>
    <p:extLst>
      <p:ext uri="{BB962C8B-B14F-4D97-AF65-F5344CB8AC3E}">
        <p14:creationId xmlns:p14="http://schemas.microsoft.com/office/powerpoint/2010/main" val="26524548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03275" y="304800"/>
            <a:ext cx="11703050" cy="1625600"/>
          </a:xfrm>
          <a:prstGeom prst="rect">
            <a:avLst/>
          </a:prstGeom>
        </p:spPr>
        <p:txBody>
          <a:bodyPr/>
          <a:lst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Conclusions </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6" name="Content Placeholder 5"/>
          <p:cNvSpPr>
            <a:spLocks noGrp="1"/>
          </p:cNvSpPr>
          <p:nvPr>
            <p:ph idx="1"/>
          </p:nvPr>
        </p:nvSpPr>
        <p:spPr/>
        <p:txBody>
          <a:bodyPr/>
          <a:lstStyle/>
          <a:p>
            <a:r>
              <a:rPr lang="en-US" sz="3600" dirty="0" smtClean="0">
                <a:latin typeface="Comic Sans MS"/>
                <a:cs typeface="Comic Sans MS"/>
              </a:rPr>
              <a:t>We </a:t>
            </a:r>
            <a:r>
              <a:rPr lang="en-US" sz="3600" dirty="0">
                <a:latin typeface="Comic Sans MS"/>
                <a:cs typeface="Comic Sans MS"/>
              </a:rPr>
              <a:t>investigate </a:t>
            </a:r>
            <a:r>
              <a:rPr lang="en-US" sz="3600" dirty="0" smtClean="0">
                <a:latin typeface="Comic Sans MS"/>
                <a:cs typeface="Comic Sans MS"/>
              </a:rPr>
              <a:t>the data downloading strategy from a hybrid network (RSUs and Cellular networks), </a:t>
            </a:r>
            <a:r>
              <a:rPr lang="en-US" sz="3600" dirty="0">
                <a:latin typeface="Comic Sans MS"/>
                <a:cs typeface="Comic Sans MS"/>
              </a:rPr>
              <a:t>considering </a:t>
            </a:r>
            <a:r>
              <a:rPr lang="en-US" sz="3600" dirty="0" smtClean="0">
                <a:latin typeface="Comic Sans MS"/>
                <a:cs typeface="Comic Sans MS"/>
              </a:rPr>
              <a:t>the downloading cost and delay.</a:t>
            </a:r>
            <a:endParaRPr lang="en-US" altLang="zh-CN" sz="3600" dirty="0">
              <a:latin typeface="Comic Sans MS"/>
              <a:cs typeface="Comic Sans MS"/>
            </a:endParaRPr>
          </a:p>
          <a:p>
            <a:r>
              <a:rPr lang="en-US" altLang="zh-CN" sz="3600" dirty="0" smtClean="0">
                <a:latin typeface="Comic Sans MS"/>
                <a:cs typeface="Comic Sans MS"/>
              </a:rPr>
              <a:t>We </a:t>
            </a:r>
            <a:r>
              <a:rPr lang="en-US" altLang="zh-CN" sz="3600" smtClean="0">
                <a:latin typeface="Comic Sans MS"/>
                <a:cs typeface="Comic Sans MS"/>
              </a:rPr>
              <a:t>analyze </a:t>
            </a:r>
            <a:r>
              <a:rPr lang="en-US" altLang="zh-CN" sz="3600" smtClean="0">
                <a:latin typeface="Comic Sans MS"/>
                <a:cs typeface="Comic Sans MS"/>
              </a:rPr>
              <a:t>two </a:t>
            </a:r>
            <a:r>
              <a:rPr lang="en-US" altLang="zh-CN" sz="3600" dirty="0" smtClean="0">
                <a:latin typeface="Comic Sans MS"/>
                <a:cs typeface="Comic Sans MS"/>
              </a:rPr>
              <a:t>theoretical meeting distributions and propose an adaptive scheme.</a:t>
            </a:r>
          </a:p>
          <a:p>
            <a:r>
              <a:rPr lang="en-US" altLang="zh-CN" sz="3600" dirty="0" smtClean="0">
                <a:latin typeface="Comic Sans MS"/>
                <a:cs typeface="Comic Sans MS"/>
              </a:rPr>
              <a:t>RSUs inter-meeting prediction</a:t>
            </a:r>
            <a:r>
              <a:rPr lang="zh-CN" altLang="en-US" sz="3600" dirty="0" smtClean="0">
                <a:latin typeface="Comic Sans MS"/>
                <a:cs typeface="Comic Sans MS"/>
              </a:rPr>
              <a:t>.</a:t>
            </a:r>
            <a:endParaRPr lang="en-US" altLang="zh-CN" sz="3600" dirty="0" smtClean="0">
              <a:latin typeface="Comic Sans MS"/>
              <a:cs typeface="Comic Sans MS"/>
            </a:endParaRPr>
          </a:p>
          <a:p>
            <a:pPr lvl="1">
              <a:buFont typeface="Wingdings" charset="2"/>
              <a:buChar char="§"/>
            </a:pPr>
            <a:r>
              <a:rPr lang="en-US" altLang="zh-CN" sz="2800" dirty="0" smtClean="0">
                <a:latin typeface="Comic Sans MS"/>
                <a:cs typeface="Comic Sans MS"/>
              </a:rPr>
              <a:t>Inter-meeting time and uncertainty</a:t>
            </a:r>
          </a:p>
          <a:p>
            <a:pPr lvl="1">
              <a:buFont typeface="Wingdings" charset="2"/>
              <a:buChar char="§"/>
            </a:pPr>
            <a:endParaRPr lang="en-US" altLang="zh-CN" sz="2800" dirty="0">
              <a:latin typeface="Comic Sans MS"/>
              <a:cs typeface="Comic Sans MS"/>
            </a:endParaRPr>
          </a:p>
          <a:p>
            <a:pPr marL="357188" indent="0">
              <a:buNone/>
            </a:pPr>
            <a:r>
              <a:rPr lang="en-US" altLang="zh-CN" sz="3200" b="1" dirty="0" smtClean="0">
                <a:latin typeface="Comic Sans MS"/>
                <a:cs typeface="Comic Sans MS"/>
              </a:rPr>
              <a:t>Future work:</a:t>
            </a:r>
            <a:r>
              <a:rPr lang="en-US" altLang="zh-CN" sz="2800" dirty="0" smtClean="0">
                <a:latin typeface="Comic Sans MS"/>
                <a:cs typeface="Comic Sans MS"/>
              </a:rPr>
              <a:t> the content sharing between vehicles</a:t>
            </a:r>
          </a:p>
        </p:txBody>
      </p:sp>
    </p:spTree>
    <p:extLst>
      <p:ext uri="{BB962C8B-B14F-4D97-AF65-F5344CB8AC3E}">
        <p14:creationId xmlns:p14="http://schemas.microsoft.com/office/powerpoint/2010/main" val="14754797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6600" dirty="0" smtClean="0">
                <a:latin typeface="Comic Sans MS"/>
                <a:cs typeface="Comic Sans MS"/>
              </a:rPr>
              <a:t>Thank you</a:t>
            </a:r>
            <a:r>
              <a:rPr lang="en-US" sz="6600" dirty="0">
                <a:latin typeface="Comic Sans MS"/>
                <a:cs typeface="Comic Sans MS"/>
              </a:rPr>
              <a:t>!</a:t>
            </a:r>
          </a:p>
        </p:txBody>
      </p:sp>
      <p:sp>
        <p:nvSpPr>
          <p:cNvPr id="5" name="Subtitle 4"/>
          <p:cNvSpPr>
            <a:spLocks noGrp="1"/>
          </p:cNvSpPr>
          <p:nvPr>
            <p:ph type="subTitle" idx="1"/>
          </p:nvPr>
        </p:nvSpPr>
        <p:spPr/>
        <p:txBody>
          <a:bodyPr/>
          <a:lstStyle/>
          <a:p>
            <a:r>
              <a:rPr lang="en-US" dirty="0" smtClean="0">
                <a:latin typeface="Comic Sans MS"/>
                <a:cs typeface="Comic Sans MS"/>
              </a:rPr>
              <a:t>Ning Wang</a:t>
            </a:r>
          </a:p>
          <a:p>
            <a:r>
              <a:rPr lang="en-US" dirty="0" err="1">
                <a:latin typeface="Comic Sans MS"/>
                <a:cs typeface="Comic Sans MS"/>
              </a:rPr>
              <a:t>n</a:t>
            </a:r>
            <a:r>
              <a:rPr lang="en-US" dirty="0" err="1" smtClean="0">
                <a:latin typeface="Comic Sans MS"/>
                <a:cs typeface="Comic Sans MS"/>
              </a:rPr>
              <a:t>ing.wang@temple.edu</a:t>
            </a:r>
            <a:endParaRPr lang="en-US" dirty="0">
              <a:latin typeface="Comic Sans MS"/>
              <a:cs typeface="Comic Sans MS"/>
            </a:endParaRPr>
          </a:p>
        </p:txBody>
      </p:sp>
    </p:spTree>
    <p:extLst>
      <p:ext uri="{BB962C8B-B14F-4D97-AF65-F5344CB8AC3E}">
        <p14:creationId xmlns:p14="http://schemas.microsoft.com/office/powerpoint/2010/main" val="18495493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03275" y="542925"/>
            <a:ext cx="11703050" cy="1625600"/>
          </a:xfrm>
          <a:prstGeom prst="rect">
            <a:avLst/>
          </a:prstGeom>
        </p:spPr>
        <p:txBody>
          <a:bodyPr/>
          <a:lst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a:lstStyle>
          <a:p>
            <a:r>
              <a:rPr lang="en-US" altLang="zh-CN"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Motivation</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8" name="TextBox 7"/>
          <p:cNvSpPr txBox="1"/>
          <p:nvPr/>
        </p:nvSpPr>
        <p:spPr>
          <a:xfrm>
            <a:off x="1016000" y="2057400"/>
            <a:ext cx="11658600" cy="5262979"/>
          </a:xfrm>
          <a:prstGeom prst="rect">
            <a:avLst/>
          </a:prstGeom>
          <a:noFill/>
        </p:spPr>
        <p:txBody>
          <a:bodyPr wrap="square">
            <a:spAutoFit/>
          </a:bodyPr>
          <a:lstStyle/>
          <a:p>
            <a:pPr marL="800100" lvl="1" indent="-342900">
              <a:buFont typeface="Arial"/>
              <a:buChar char="•"/>
              <a:defRPr/>
            </a:pPr>
            <a:r>
              <a:rPr lang="en-US" altLang="zh-CN" sz="3600" dirty="0" smtClean="0">
                <a:latin typeface="Comic Sans MS"/>
                <a:ea typeface="新細明體" charset="0"/>
                <a:cs typeface="Comic Sans MS"/>
              </a:rPr>
              <a:t>Data downloading during the driving</a:t>
            </a:r>
          </a:p>
          <a:p>
            <a:pPr marL="1257300" lvl="2" indent="-342900">
              <a:buFont typeface="Arial"/>
              <a:buChar char="•"/>
              <a:defRPr/>
            </a:pPr>
            <a:r>
              <a:rPr lang="en-US" altLang="zh-CN" sz="3600" dirty="0" smtClean="0">
                <a:latin typeface="Comic Sans MS"/>
                <a:ea typeface="新細明體" charset="0"/>
                <a:cs typeface="Comic Sans MS"/>
              </a:rPr>
              <a:t>Self-driving vehicles</a:t>
            </a:r>
          </a:p>
          <a:p>
            <a:pPr marL="1714500" lvl="3" indent="-342900">
              <a:buFont typeface="Arial"/>
              <a:buChar char="•"/>
              <a:defRPr/>
            </a:pPr>
            <a:r>
              <a:rPr lang="en-US" altLang="zh-CN" sz="3600" dirty="0">
                <a:latin typeface="Comic Sans MS"/>
                <a:ea typeface="新細明體" charset="0"/>
                <a:cs typeface="Comic Sans MS"/>
              </a:rPr>
              <a:t>Traffic and safety </a:t>
            </a:r>
            <a:r>
              <a:rPr lang="en-US" altLang="zh-CN" sz="3600" dirty="0" smtClean="0">
                <a:latin typeface="Comic Sans MS"/>
                <a:ea typeface="新細明體" charset="0"/>
                <a:cs typeface="Comic Sans MS"/>
              </a:rPr>
              <a:t>information</a:t>
            </a:r>
          </a:p>
          <a:p>
            <a:pPr marL="1714500" lvl="3" indent="-342900">
              <a:buFont typeface="Arial"/>
              <a:buChar char="•"/>
              <a:defRPr/>
            </a:pPr>
            <a:r>
              <a:rPr lang="en-US" altLang="zh-CN" sz="3600" dirty="0" smtClean="0">
                <a:latin typeface="Comic Sans MS"/>
                <a:ea typeface="新細明體" charset="0"/>
                <a:cs typeface="Comic Sans MS"/>
              </a:rPr>
              <a:t>High-resolution digital maps</a:t>
            </a:r>
          </a:p>
          <a:p>
            <a:pPr marL="1257300" lvl="2" indent="-342900">
              <a:buFont typeface="Arial"/>
              <a:buChar char="•"/>
              <a:defRPr/>
            </a:pPr>
            <a:r>
              <a:rPr lang="en-US" altLang="zh-CN" sz="3600" dirty="0" smtClean="0">
                <a:latin typeface="Comic Sans MS"/>
                <a:ea typeface="新細明體" charset="0"/>
                <a:cs typeface="Comic Sans MS"/>
              </a:rPr>
              <a:t>On boarding applications</a:t>
            </a:r>
          </a:p>
          <a:p>
            <a:pPr marL="1714500" lvl="3" indent="-342900">
              <a:buFont typeface="Arial"/>
              <a:buChar char="•"/>
              <a:defRPr/>
            </a:pPr>
            <a:r>
              <a:rPr lang="en-US" altLang="zh-CN" sz="3600" dirty="0" smtClean="0">
                <a:latin typeface="Comic Sans MS"/>
                <a:ea typeface="新細明體" charset="0"/>
                <a:cs typeface="Comic Sans MS"/>
              </a:rPr>
              <a:t>Video, music, social networks</a:t>
            </a:r>
          </a:p>
          <a:p>
            <a:pPr marL="1714500" lvl="3" indent="-342900">
              <a:buFont typeface="Arial"/>
              <a:buChar char="•"/>
              <a:defRPr/>
            </a:pPr>
            <a:r>
              <a:rPr lang="en-US" altLang="zh-CN" sz="3600" dirty="0" smtClean="0">
                <a:latin typeface="Comic Sans MS"/>
                <a:ea typeface="新細明體" charset="0"/>
                <a:cs typeface="Comic Sans MS"/>
              </a:rPr>
              <a:t>……</a:t>
            </a:r>
            <a:endParaRPr lang="en-US" altLang="zh-CN" sz="3600" dirty="0">
              <a:latin typeface="Comic Sans MS"/>
              <a:ea typeface="新細明體" charset="0"/>
              <a:cs typeface="Comic Sans MS"/>
            </a:endParaRPr>
          </a:p>
          <a:p>
            <a:pPr marL="800100" lvl="1" indent="-342900">
              <a:buFont typeface="Arial"/>
              <a:buChar char="•"/>
              <a:defRPr/>
            </a:pPr>
            <a:endParaRPr lang="en-US" altLang="zh-CN" sz="2800" dirty="0" smtClean="0">
              <a:latin typeface="Comic Sans MS"/>
              <a:ea typeface="新細明體" charset="0"/>
              <a:cs typeface="Comic Sans MS"/>
            </a:endParaRPr>
          </a:p>
          <a:p>
            <a:pPr marL="800100" lvl="1" indent="-342900">
              <a:buFont typeface="Arial"/>
              <a:buChar char="•"/>
              <a:defRPr/>
            </a:pPr>
            <a:endParaRPr lang="en-US" altLang="zh-CN" sz="2800" dirty="0" smtClean="0">
              <a:latin typeface="Comic Sans MS"/>
              <a:ea typeface="新細明體" charset="0"/>
              <a:cs typeface="Comic Sans MS"/>
            </a:endParaRPr>
          </a:p>
          <a:p>
            <a:pPr lvl="1">
              <a:defRPr/>
            </a:pPr>
            <a:endParaRPr lang="en-US" sz="2800" dirty="0">
              <a:latin typeface="Comic Sans MS"/>
              <a:ea typeface="新細明體" charset="0"/>
              <a:cs typeface="Comic Sans MS"/>
            </a:endParaRPr>
          </a:p>
        </p:txBody>
      </p:sp>
      <p:pic>
        <p:nvPicPr>
          <p:cNvPr id="4" name="Picture 3"/>
          <p:cNvPicPr>
            <a:picLocks noChangeAspect="1"/>
          </p:cNvPicPr>
          <p:nvPr/>
        </p:nvPicPr>
        <p:blipFill>
          <a:blip r:embed="rId3"/>
          <a:stretch>
            <a:fillRect/>
          </a:stretch>
        </p:blipFill>
        <p:spPr>
          <a:xfrm>
            <a:off x="9466942" y="5486400"/>
            <a:ext cx="3537857" cy="1981200"/>
          </a:xfrm>
          <a:prstGeom prst="rect">
            <a:avLst/>
          </a:prstGeom>
        </p:spPr>
      </p:pic>
      <p:pic>
        <p:nvPicPr>
          <p:cNvPr id="7" name="Picture 6"/>
          <p:cNvPicPr>
            <a:picLocks noChangeAspect="1"/>
          </p:cNvPicPr>
          <p:nvPr/>
        </p:nvPicPr>
        <p:blipFill>
          <a:blip r:embed="rId4"/>
          <a:stretch>
            <a:fillRect/>
          </a:stretch>
        </p:blipFill>
        <p:spPr>
          <a:xfrm>
            <a:off x="9967494" y="7421033"/>
            <a:ext cx="2600158" cy="1646767"/>
          </a:xfrm>
          <a:prstGeom prst="rect">
            <a:avLst/>
          </a:prstGeom>
        </p:spPr>
      </p:pic>
      <p:pic>
        <p:nvPicPr>
          <p:cNvPr id="10" name="Picture 9"/>
          <p:cNvPicPr>
            <a:picLocks noChangeAspect="1"/>
          </p:cNvPicPr>
          <p:nvPr/>
        </p:nvPicPr>
        <p:blipFill>
          <a:blip r:embed="rId5"/>
          <a:stretch>
            <a:fillRect/>
          </a:stretch>
        </p:blipFill>
        <p:spPr>
          <a:xfrm>
            <a:off x="1549400" y="6019800"/>
            <a:ext cx="4064000" cy="2706146"/>
          </a:xfrm>
          <a:prstGeom prst="rect">
            <a:avLst/>
          </a:prstGeom>
        </p:spPr>
      </p:pic>
      <p:pic>
        <p:nvPicPr>
          <p:cNvPr id="2" name="Picture 1"/>
          <p:cNvPicPr>
            <a:picLocks noChangeAspect="1"/>
          </p:cNvPicPr>
          <p:nvPr/>
        </p:nvPicPr>
        <p:blipFill>
          <a:blip r:embed="rId6"/>
          <a:stretch>
            <a:fillRect/>
          </a:stretch>
        </p:blipFill>
        <p:spPr>
          <a:xfrm>
            <a:off x="5816600" y="6096000"/>
            <a:ext cx="4025693" cy="2667000"/>
          </a:xfrm>
          <a:prstGeom prst="rect">
            <a:avLst/>
          </a:prstGeom>
        </p:spPr>
      </p:pic>
    </p:spTree>
    <p:extLst>
      <p:ext uri="{BB962C8B-B14F-4D97-AF65-F5344CB8AC3E}">
        <p14:creationId xmlns:p14="http://schemas.microsoft.com/office/powerpoint/2010/main" val="30449052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4400" dirty="0" smtClean="0"/>
              <a:t>Opportunistic offloading</a:t>
            </a:r>
          </a:p>
          <a:p>
            <a:pPr lvl="1"/>
            <a:r>
              <a:rPr lang="en-US" sz="3200" dirty="0">
                <a:solidFill>
                  <a:srgbClr val="000000"/>
                </a:solidFill>
                <a:latin typeface="Comic Sans MS"/>
                <a:ea typeface="ＭＳ Ｐゴシック" charset="0"/>
                <a:cs typeface="Comic Sans MS"/>
              </a:rPr>
              <a:t>Mobile Data Offloading through Opportunistic Communications and Social </a:t>
            </a:r>
            <a:r>
              <a:rPr lang="en-US" sz="3200" dirty="0" smtClean="0">
                <a:solidFill>
                  <a:srgbClr val="000000"/>
                </a:solidFill>
                <a:latin typeface="Comic Sans MS"/>
                <a:ea typeface="ＭＳ Ｐゴシック" charset="0"/>
                <a:cs typeface="Comic Sans MS"/>
              </a:rPr>
              <a:t>Participation.  (TMC 2012)</a:t>
            </a:r>
            <a:endParaRPr lang="en-US" sz="4400" dirty="0">
              <a:solidFill>
                <a:srgbClr val="000000"/>
              </a:solidFill>
              <a:latin typeface="Comic Sans MS"/>
              <a:ea typeface="ＭＳ Ｐゴシック" charset="0"/>
              <a:cs typeface="Comic Sans MS"/>
            </a:endParaRPr>
          </a:p>
          <a:p>
            <a:r>
              <a:rPr lang="en-US" sz="4400" dirty="0" smtClean="0">
                <a:solidFill>
                  <a:srgbClr val="000000"/>
                </a:solidFill>
                <a:latin typeface="Comic Sans MS"/>
                <a:ea typeface="ＭＳ Ｐゴシック" charset="0"/>
                <a:cs typeface="Comic Sans MS"/>
              </a:rPr>
              <a:t>User’s </a:t>
            </a:r>
            <a:r>
              <a:rPr lang="en-US" sz="4400" dirty="0">
                <a:solidFill>
                  <a:srgbClr val="000000"/>
                </a:solidFill>
                <a:latin typeface="Comic Sans MS"/>
                <a:ea typeface="ＭＳ Ｐゴシック" charset="0"/>
                <a:cs typeface="Comic Sans MS"/>
              </a:rPr>
              <a:t>satisfaction decay with time</a:t>
            </a:r>
          </a:p>
          <a:p>
            <a:pPr lvl="1"/>
            <a:r>
              <a:rPr lang="en-US" sz="3200" dirty="0" smtClean="0">
                <a:solidFill>
                  <a:srgbClr val="000000"/>
                </a:solidFill>
                <a:latin typeface="Comic Sans MS"/>
                <a:ea typeface="ＭＳ Ｐゴシック" charset="0"/>
                <a:cs typeface="Comic Sans MS"/>
              </a:rPr>
              <a:t>Toss</a:t>
            </a:r>
            <a:r>
              <a:rPr lang="en-US" sz="3200" dirty="0">
                <a:solidFill>
                  <a:srgbClr val="000000"/>
                </a:solidFill>
                <a:latin typeface="Comic Sans MS"/>
                <a:ea typeface="ＭＳ Ｐゴシック" charset="0"/>
                <a:cs typeface="Comic Sans MS"/>
              </a:rPr>
              <a:t>: Traffic offloading by social network service-based opportunistic sharing in mobile social </a:t>
            </a:r>
            <a:r>
              <a:rPr lang="en-US" sz="3200" dirty="0" smtClean="0">
                <a:solidFill>
                  <a:srgbClr val="000000"/>
                </a:solidFill>
                <a:latin typeface="Comic Sans MS"/>
                <a:ea typeface="ＭＳ Ｐゴシック" charset="0"/>
                <a:cs typeface="Comic Sans MS"/>
              </a:rPr>
              <a:t>networks </a:t>
            </a:r>
            <a:r>
              <a:rPr lang="en-US" sz="3200" dirty="0">
                <a:solidFill>
                  <a:srgbClr val="000000"/>
                </a:solidFill>
                <a:latin typeface="Comic Sans MS"/>
                <a:ea typeface="ＭＳ Ｐゴシック" charset="0"/>
                <a:cs typeface="Comic Sans MS"/>
              </a:rPr>
              <a:t>(INFOCOM 2014</a:t>
            </a:r>
            <a:r>
              <a:rPr lang="en-US" sz="3200" dirty="0" smtClean="0">
                <a:solidFill>
                  <a:srgbClr val="000000"/>
                </a:solidFill>
                <a:latin typeface="Comic Sans MS"/>
                <a:ea typeface="ＭＳ Ｐゴシック" charset="0"/>
                <a:cs typeface="Comic Sans MS"/>
              </a:rPr>
              <a:t>)</a:t>
            </a:r>
            <a:endParaRPr lang="en-US" sz="3200" dirty="0">
              <a:solidFill>
                <a:srgbClr val="000000"/>
              </a:solidFill>
              <a:latin typeface="Comic Sans MS"/>
              <a:ea typeface="ＭＳ Ｐゴシック" charset="0"/>
              <a:cs typeface="Comic Sans MS"/>
            </a:endParaRPr>
          </a:p>
          <a:p>
            <a:r>
              <a:rPr lang="en-US" sz="4400" dirty="0">
                <a:latin typeface="Comic Sans MS"/>
                <a:ea typeface="新細明體" charset="0"/>
                <a:cs typeface="Comic Sans MS"/>
              </a:rPr>
              <a:t>Roadside Units </a:t>
            </a:r>
            <a:r>
              <a:rPr lang="en-US" altLang="zh-CN" sz="4400" dirty="0" smtClean="0">
                <a:solidFill>
                  <a:srgbClr val="000000"/>
                </a:solidFill>
                <a:latin typeface="Comic Sans MS"/>
                <a:ea typeface="ＭＳ Ｐゴシック" charset="0"/>
                <a:cs typeface="Comic Sans MS"/>
              </a:rPr>
              <a:t>deployment</a:t>
            </a:r>
          </a:p>
          <a:p>
            <a:pPr lvl="1"/>
            <a:r>
              <a:rPr lang="en-US" sz="3200" dirty="0" smtClean="0">
                <a:solidFill>
                  <a:srgbClr val="000000"/>
                </a:solidFill>
                <a:latin typeface="Comic Sans MS"/>
                <a:ea typeface="ＭＳ Ｐゴシック" charset="0"/>
                <a:cs typeface="Comic Sans MS"/>
              </a:rPr>
              <a:t>On</a:t>
            </a:r>
            <a:r>
              <a:rPr lang="en-US" sz="3200" dirty="0">
                <a:solidFill>
                  <a:srgbClr val="000000"/>
                </a:solidFill>
                <a:latin typeface="Comic Sans MS"/>
                <a:ea typeface="ＭＳ Ｐゴシック" charset="0"/>
                <a:cs typeface="Comic Sans MS"/>
              </a:rPr>
              <a:t>-road ads delivery scheduling and </a:t>
            </a:r>
            <a:r>
              <a:rPr lang="en-US" sz="3200" dirty="0" smtClean="0">
                <a:solidFill>
                  <a:srgbClr val="000000"/>
                </a:solidFill>
                <a:latin typeface="Comic Sans MS"/>
                <a:ea typeface="ＭＳ Ｐゴシック" charset="0"/>
                <a:cs typeface="Comic Sans MS"/>
              </a:rPr>
              <a:t>bandwidth </a:t>
            </a:r>
            <a:r>
              <a:rPr lang="en-US" sz="3200" dirty="0">
                <a:solidFill>
                  <a:srgbClr val="000000"/>
                </a:solidFill>
                <a:latin typeface="Comic Sans MS"/>
                <a:ea typeface="ＭＳ Ｐゴシック" charset="0"/>
                <a:cs typeface="Comic Sans MS"/>
              </a:rPr>
              <a:t>allocation in vehicular cps</a:t>
            </a:r>
            <a:r>
              <a:rPr lang="en-US" altLang="zh-CN" sz="3200" dirty="0">
                <a:solidFill>
                  <a:srgbClr val="000000"/>
                </a:solidFill>
                <a:latin typeface="Comic Sans MS"/>
                <a:ea typeface="ＭＳ Ｐゴシック" charset="0"/>
                <a:cs typeface="Comic Sans MS"/>
              </a:rPr>
              <a:t> </a:t>
            </a:r>
            <a:r>
              <a:rPr lang="en-US" altLang="zh-CN" sz="3200" dirty="0" smtClean="0">
                <a:solidFill>
                  <a:srgbClr val="000000"/>
                </a:solidFill>
                <a:latin typeface="Comic Sans MS"/>
                <a:ea typeface="ＭＳ Ｐゴシック" charset="0"/>
                <a:cs typeface="Comic Sans MS"/>
              </a:rPr>
              <a:t>(INFOCOM 2013)</a:t>
            </a:r>
          </a:p>
          <a:p>
            <a:endParaRPr lang="en-US" altLang="zh-CN" sz="4000" dirty="0">
              <a:solidFill>
                <a:srgbClr val="000000"/>
              </a:solidFill>
              <a:latin typeface="Comic Sans MS"/>
              <a:ea typeface="ＭＳ Ｐゴシック" charset="0"/>
              <a:cs typeface="Comic Sans MS"/>
            </a:endParaRPr>
          </a:p>
        </p:txBody>
      </p:sp>
      <p:sp>
        <p:nvSpPr>
          <p:cNvPr id="6" name="Title 1"/>
          <p:cNvSpPr>
            <a:spLocks noGrp="1"/>
          </p:cNvSpPr>
          <p:nvPr>
            <p:ph type="title"/>
          </p:nvPr>
        </p:nvSpPr>
        <p:spPr>
          <a:xfrm>
            <a:off x="650875" y="390525"/>
            <a:ext cx="11703050" cy="1625600"/>
          </a:xfrm>
        </p:spPr>
        <p:txBody>
          <a:bodyPr/>
          <a:lstStyle/>
          <a:p>
            <a:r>
              <a:rPr lang="en-US" altLang="zh-CN"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Related works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Tree>
    <p:extLst>
      <p:ext uri="{BB962C8B-B14F-4D97-AF65-F5344CB8AC3E}">
        <p14:creationId xmlns:p14="http://schemas.microsoft.com/office/powerpoint/2010/main" val="42599356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03275" y="542925"/>
            <a:ext cx="11703050" cy="1625600"/>
          </a:xfrm>
          <a:prstGeom prst="rect">
            <a:avLst/>
          </a:prstGeom>
        </p:spPr>
        <p:txBody>
          <a:bodyPr/>
          <a:lstStyle>
            <a:lvl1pPr marL="39688" indent="-39688" algn="ctr" rtl="0" eaLnBrk="0" fontAlgn="base" hangingPunct="0">
              <a:spcBef>
                <a:spcPct val="0"/>
              </a:spcBef>
              <a:spcAft>
                <a:spcPct val="0"/>
              </a:spcAft>
              <a:defRPr sz="84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2pPr>
            <a:lvl3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3pPr>
            <a:lvl4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4pPr>
            <a:lvl5pPr marL="39688" indent="-39688" algn="ctr" rtl="0" eaLnBrk="0" fontAlgn="base" hangingPunct="0">
              <a:spcBef>
                <a:spcPct val="0"/>
              </a:spcBef>
              <a:spcAft>
                <a:spcPct val="0"/>
              </a:spcAft>
              <a:defRPr sz="8400">
                <a:solidFill>
                  <a:schemeClr val="tx1"/>
                </a:solidFill>
                <a:latin typeface="Gill Sans" charset="0"/>
                <a:ea typeface="Heiti SC Light" charset="0"/>
                <a:cs typeface="Heiti SC Light" charset="0"/>
                <a:sym typeface="Gill Sans" charset="0"/>
              </a:defRPr>
            </a:lvl5pPr>
            <a:lvl6pPr marL="4968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6pPr>
            <a:lvl7pPr marL="9540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7pPr>
            <a:lvl8pPr marL="14112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8pPr>
            <a:lvl9pPr marL="1868488" algn="ctr" rtl="0" fontAlgn="base">
              <a:spcBef>
                <a:spcPct val="0"/>
              </a:spcBef>
              <a:spcAft>
                <a:spcPct val="0"/>
              </a:spcAft>
              <a:defRPr sz="8400">
                <a:solidFill>
                  <a:schemeClr val="tx1"/>
                </a:solidFill>
                <a:latin typeface="Gill Sans" charset="0"/>
                <a:ea typeface="Heiti SC Light" charset="0"/>
                <a:cs typeface="Heiti SC Light" charset="0"/>
                <a:sym typeface="Gill Sans" charset="0"/>
              </a:defRPr>
            </a:lvl9pPr>
          </a:lstStyle>
          <a:p>
            <a:r>
              <a:rPr lang="en-US" altLang="zh-CN"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Motivation</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8" name="TextBox 7"/>
          <p:cNvSpPr txBox="1"/>
          <p:nvPr/>
        </p:nvSpPr>
        <p:spPr>
          <a:xfrm>
            <a:off x="1016000" y="2057400"/>
            <a:ext cx="11658600" cy="1384995"/>
          </a:xfrm>
          <a:prstGeom prst="rect">
            <a:avLst/>
          </a:prstGeom>
          <a:noFill/>
        </p:spPr>
        <p:txBody>
          <a:bodyPr wrap="square">
            <a:spAutoFit/>
          </a:bodyPr>
          <a:lstStyle/>
          <a:p>
            <a:pPr marL="800100" lvl="1" indent="-342900">
              <a:buFont typeface="Arial"/>
              <a:buChar char="•"/>
              <a:defRPr/>
            </a:pPr>
            <a:endParaRPr lang="en-US" altLang="zh-CN" sz="2800" dirty="0" smtClean="0">
              <a:latin typeface="Comic Sans MS"/>
              <a:ea typeface="新細明體" charset="0"/>
              <a:cs typeface="Comic Sans MS"/>
            </a:endParaRPr>
          </a:p>
          <a:p>
            <a:pPr marL="800100" lvl="1" indent="-342900">
              <a:buFont typeface="Arial"/>
              <a:buChar char="•"/>
              <a:defRPr/>
            </a:pPr>
            <a:endParaRPr lang="en-US" altLang="zh-CN" sz="2800" dirty="0" smtClean="0">
              <a:latin typeface="Comic Sans MS"/>
              <a:ea typeface="新細明體" charset="0"/>
              <a:cs typeface="Comic Sans MS"/>
            </a:endParaRPr>
          </a:p>
          <a:p>
            <a:pPr lvl="1">
              <a:defRPr/>
            </a:pPr>
            <a:endParaRPr lang="en-US" sz="2800" dirty="0">
              <a:latin typeface="Comic Sans MS"/>
              <a:ea typeface="新細明體" charset="0"/>
              <a:cs typeface="Comic Sans MS"/>
            </a:endParaRPr>
          </a:p>
        </p:txBody>
      </p:sp>
      <p:sp>
        <p:nvSpPr>
          <p:cNvPr id="3" name="Content Placeholder 2"/>
          <p:cNvSpPr>
            <a:spLocks noGrp="1"/>
          </p:cNvSpPr>
          <p:nvPr>
            <p:ph idx="1"/>
          </p:nvPr>
        </p:nvSpPr>
        <p:spPr/>
        <p:txBody>
          <a:bodyPr/>
          <a:lstStyle/>
          <a:p>
            <a:r>
              <a:rPr lang="en-US" altLang="zh-CN" sz="3600" b="1" dirty="0" smtClean="0">
                <a:latin typeface="Comic Sans MS"/>
                <a:ea typeface="新細明體" charset="0"/>
                <a:cs typeface="Comic Sans MS"/>
              </a:rPr>
              <a:t>A hybrid network</a:t>
            </a:r>
            <a:endParaRPr lang="en-US" sz="1600" b="1" dirty="0">
              <a:latin typeface="Comic Sans MS"/>
              <a:ea typeface="新細明體" charset="0"/>
              <a:cs typeface="Comic Sans MS"/>
            </a:endParaRPr>
          </a:p>
          <a:p>
            <a:pPr marL="1244600" lvl="2" indent="-342900">
              <a:buFont typeface="Courier New"/>
              <a:buChar char="o"/>
            </a:pPr>
            <a:r>
              <a:rPr lang="en-US" sz="2400" dirty="0" smtClean="0">
                <a:latin typeface="Comic Sans MS"/>
                <a:ea typeface="新細明體" charset="0"/>
                <a:cs typeface="Comic Sans MS"/>
              </a:rPr>
              <a:t>Roadside Units with </a:t>
            </a:r>
            <a:r>
              <a:rPr lang="en-US" sz="2400" dirty="0" err="1" smtClean="0">
                <a:latin typeface="Comic Sans MS"/>
                <a:ea typeface="新細明體" charset="0"/>
                <a:cs typeface="Comic Sans MS"/>
              </a:rPr>
              <a:t>WiFi</a:t>
            </a:r>
            <a:r>
              <a:rPr lang="en-US" sz="2400" dirty="0" smtClean="0">
                <a:latin typeface="Comic Sans MS"/>
                <a:ea typeface="新細明體" charset="0"/>
                <a:cs typeface="Comic Sans MS"/>
              </a:rPr>
              <a:t> (RSUs). </a:t>
            </a:r>
            <a:endParaRPr lang="en-US" sz="2400" dirty="0">
              <a:latin typeface="Comic Sans MS"/>
              <a:ea typeface="新細明體" charset="0"/>
              <a:cs typeface="Comic Sans MS"/>
            </a:endParaRPr>
          </a:p>
          <a:p>
            <a:pPr marL="1689100" lvl="3" indent="-342900">
              <a:buFont typeface="Courier New"/>
              <a:buChar char="o"/>
            </a:pPr>
            <a:r>
              <a:rPr lang="en-US" altLang="zh-TW" sz="2400" dirty="0" smtClean="0">
                <a:latin typeface="Comic Sans MS"/>
                <a:ea typeface="新細明體" charset="0"/>
                <a:cs typeface="Comic Sans MS"/>
              </a:rPr>
              <a:t>Limited coverage, high bandwidth, cheap</a:t>
            </a:r>
            <a:endParaRPr lang="en-US" altLang="zh-TW" sz="2400" dirty="0">
              <a:latin typeface="Comic Sans MS"/>
              <a:ea typeface="新細明體" charset="0"/>
              <a:cs typeface="Comic Sans MS"/>
            </a:endParaRPr>
          </a:p>
          <a:p>
            <a:pPr marL="1244600" lvl="2" indent="-342900" eaLnBrk="1" hangingPunct="1">
              <a:buFont typeface="Courier New"/>
              <a:buChar char="o"/>
            </a:pPr>
            <a:r>
              <a:rPr lang="en-US" altLang="zh-TW" sz="2400" dirty="0" smtClean="0">
                <a:latin typeface="Comic Sans MS"/>
                <a:ea typeface="新細明體" charset="0"/>
                <a:cs typeface="Comic Sans MS"/>
              </a:rPr>
              <a:t>Cellular network</a:t>
            </a:r>
          </a:p>
          <a:p>
            <a:pPr marL="1689100" lvl="3" indent="-342900" eaLnBrk="1" hangingPunct="1">
              <a:buFont typeface="Courier New"/>
              <a:buChar char="o"/>
            </a:pPr>
            <a:r>
              <a:rPr lang="en-US" altLang="zh-TW" sz="2400" dirty="0" smtClean="0">
                <a:latin typeface="Comic Sans MS"/>
                <a:ea typeface="新細明體" charset="0"/>
                <a:cs typeface="Comic Sans MS"/>
              </a:rPr>
              <a:t>Full coverage, low bandwidth, expensive</a:t>
            </a:r>
            <a:r>
              <a:rPr lang="en-US" altLang="zh-TW" sz="2400" dirty="0">
                <a:latin typeface="Comic Sans MS"/>
                <a:ea typeface="新細明體" charset="0"/>
                <a:cs typeface="Comic Sans MS"/>
              </a:rPr>
              <a:t>.</a:t>
            </a:r>
            <a:endParaRPr lang="en-US" altLang="zh-TW" sz="2400" dirty="0" smtClean="0">
              <a:latin typeface="Comic Sans MS"/>
              <a:ea typeface="新細明體" charset="0"/>
              <a:cs typeface="Comic Sans MS"/>
            </a:endParaRPr>
          </a:p>
          <a:p>
            <a:r>
              <a:rPr lang="en-US" sz="3600" b="1" dirty="0" smtClean="0">
                <a:latin typeface="Comic Sans MS"/>
                <a:ea typeface="新細明體" charset="0"/>
                <a:cs typeface="Comic Sans MS"/>
              </a:rPr>
              <a:t>Delay-sensitive data downloading</a:t>
            </a:r>
            <a:endParaRPr lang="en-US" sz="3600" b="1" dirty="0">
              <a:latin typeface="Comic Sans MS"/>
              <a:ea typeface="新細明體" charset="0"/>
              <a:cs typeface="Comic Sans MS"/>
            </a:endParaRPr>
          </a:p>
          <a:p>
            <a:pPr marL="1244600" lvl="2" indent="-342900">
              <a:buFont typeface="Courier New"/>
              <a:buChar char="o"/>
            </a:pPr>
            <a:r>
              <a:rPr lang="en-US" sz="2400" dirty="0" smtClean="0">
                <a:latin typeface="Comic Sans MS"/>
                <a:ea typeface="新細明體" charset="0"/>
                <a:cs typeface="Comic Sans MS"/>
              </a:rPr>
              <a:t>Delay sensitive</a:t>
            </a:r>
            <a:r>
              <a:rPr lang="zh-CN" altLang="en-US" sz="2400" dirty="0" smtClean="0">
                <a:latin typeface="Comic Sans MS"/>
                <a:ea typeface="新細明體" charset="0"/>
                <a:cs typeface="Comic Sans MS"/>
              </a:rPr>
              <a:t> </a:t>
            </a:r>
            <a:r>
              <a:rPr lang="en-US" altLang="zh-CN" sz="2400" dirty="0" smtClean="0">
                <a:latin typeface="Comic Sans MS"/>
                <a:ea typeface="新細明體" charset="0"/>
                <a:cs typeface="Comic Sans MS"/>
              </a:rPr>
              <a:t>data</a:t>
            </a:r>
            <a:endParaRPr lang="en-US" sz="2400" dirty="0" smtClean="0">
              <a:latin typeface="Comic Sans MS"/>
              <a:ea typeface="新細明體" charset="0"/>
              <a:cs typeface="Comic Sans MS"/>
            </a:endParaRPr>
          </a:p>
          <a:p>
            <a:pPr marL="1689100" lvl="3" indent="-342900"/>
            <a:r>
              <a:rPr lang="en-US" sz="2400" dirty="0" smtClean="0">
                <a:latin typeface="Comic Sans MS"/>
                <a:ea typeface="新細明體" charset="0"/>
                <a:cs typeface="Comic Sans MS"/>
              </a:rPr>
              <a:t>Incoming call,  safety information update</a:t>
            </a:r>
          </a:p>
          <a:p>
            <a:pPr marL="1244600" lvl="2" indent="-342900">
              <a:buFont typeface="Courier New"/>
              <a:buChar char="o"/>
            </a:pPr>
            <a:r>
              <a:rPr lang="en-US" sz="2400" dirty="0">
                <a:latin typeface="Comic Sans MS"/>
                <a:ea typeface="新細明體" charset="0"/>
                <a:cs typeface="Comic Sans MS"/>
              </a:rPr>
              <a:t>Delay </a:t>
            </a:r>
            <a:r>
              <a:rPr lang="en-US" sz="2400" dirty="0" smtClean="0">
                <a:latin typeface="Comic Sans MS"/>
                <a:ea typeface="新細明體" charset="0"/>
                <a:cs typeface="Comic Sans MS"/>
              </a:rPr>
              <a:t>non-sensitive data</a:t>
            </a:r>
            <a:endParaRPr lang="en-US" sz="2400" dirty="0">
              <a:latin typeface="Comic Sans MS"/>
              <a:ea typeface="新細明體" charset="0"/>
              <a:cs typeface="Comic Sans MS"/>
            </a:endParaRPr>
          </a:p>
          <a:p>
            <a:pPr marL="1689100" lvl="3" indent="-342900"/>
            <a:r>
              <a:rPr lang="en-US" sz="2400" dirty="0" smtClean="0">
                <a:latin typeface="Comic Sans MS"/>
                <a:ea typeface="新細明體" charset="0"/>
                <a:cs typeface="Comic Sans MS"/>
              </a:rPr>
              <a:t>Music, social network update, </a:t>
            </a:r>
            <a:r>
              <a:rPr lang="en-US" sz="2400" dirty="0">
                <a:latin typeface="Comic Sans MS"/>
                <a:ea typeface="新細明體" charset="0"/>
                <a:cs typeface="Comic Sans MS"/>
              </a:rPr>
              <a:t>e</a:t>
            </a:r>
            <a:r>
              <a:rPr lang="en-US" sz="2400" dirty="0" smtClean="0">
                <a:latin typeface="Comic Sans MS"/>
                <a:ea typeface="新細明體" charset="0"/>
                <a:cs typeface="Comic Sans MS"/>
              </a:rPr>
              <a:t>tc.</a:t>
            </a:r>
            <a:endParaRPr lang="en-US" sz="2400" dirty="0">
              <a:latin typeface="Comic Sans MS"/>
              <a:ea typeface="新細明體" charset="0"/>
              <a:cs typeface="Comic Sans MS"/>
            </a:endParaRPr>
          </a:p>
          <a:p>
            <a:pPr marL="901700" lvl="2" indent="0" eaLnBrk="1" hangingPunct="1">
              <a:buNone/>
            </a:pPr>
            <a:endParaRPr lang="en-US" altLang="zh-TW" sz="2400" dirty="0">
              <a:latin typeface="Comic Sans MS"/>
              <a:ea typeface="新細明體" charset="0"/>
              <a:cs typeface="Comic Sans MS"/>
            </a:endParaRPr>
          </a:p>
          <a:p>
            <a:pPr>
              <a:buFont typeface="Courier New"/>
              <a:buChar char="o"/>
            </a:pPr>
            <a:endParaRPr lang="en-US" sz="2400" dirty="0"/>
          </a:p>
        </p:txBody>
      </p:sp>
    </p:spTree>
    <p:extLst>
      <p:ext uri="{BB962C8B-B14F-4D97-AF65-F5344CB8AC3E}">
        <p14:creationId xmlns:p14="http://schemas.microsoft.com/office/powerpoint/2010/main" val="17698852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47700" y="4051300"/>
            <a:ext cx="11709400" cy="1638300"/>
          </a:xfrm>
          <a:prstGeom prst="rect">
            <a:avLst/>
          </a:prstGeom>
        </p:spPr>
      </p:pic>
      <p:sp>
        <p:nvSpPr>
          <p:cNvPr id="15" name="Title 1"/>
          <p:cNvSpPr>
            <a:spLocks noGrp="1"/>
          </p:cNvSpPr>
          <p:nvPr>
            <p:ph type="title"/>
          </p:nvPr>
        </p:nvSpPr>
        <p:spPr/>
        <p:txBody>
          <a:bodyPr/>
          <a:lstStyle/>
          <a:p>
            <a:r>
              <a:rPr lang="en-US" altLang="zh-CN" sz="54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Network model and Problem</a:t>
            </a:r>
            <a:endParaRPr lang="en-US" altLang="zh-CN" sz="54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12" name="Content Placeholder 11"/>
          <p:cNvSpPr>
            <a:spLocks noGrp="1"/>
          </p:cNvSpPr>
          <p:nvPr>
            <p:ph idx="1"/>
          </p:nvPr>
        </p:nvSpPr>
        <p:spPr/>
        <p:txBody>
          <a:bodyPr/>
          <a:lstStyle/>
          <a:p>
            <a:pPr marL="928688" lvl="2"/>
            <a:r>
              <a:rPr lang="en-US" altLang="zh-CN" dirty="0" smtClean="0">
                <a:latin typeface="Comic Sans MS" charset="0"/>
                <a:ea typeface="宋体" charset="0"/>
                <a:cs typeface="宋体" charset="0"/>
              </a:rPr>
              <a:t>With the increasing of data size</a:t>
            </a:r>
          </a:p>
          <a:p>
            <a:pPr marL="1373188" lvl="3"/>
            <a:r>
              <a:rPr lang="en-US" altLang="zh-CN" sz="4000" dirty="0" smtClean="0">
                <a:latin typeface="Comic Sans MS" charset="0"/>
                <a:ea typeface="宋体" charset="0"/>
                <a:cs typeface="宋体" charset="0"/>
              </a:rPr>
              <a:t>A </a:t>
            </a:r>
            <a:r>
              <a:rPr lang="en-US" altLang="zh-CN" sz="4000" dirty="0">
                <a:latin typeface="Comic Sans MS" charset="0"/>
                <a:ea typeface="宋体" charset="0"/>
                <a:cs typeface="宋体" charset="0"/>
              </a:rPr>
              <a:t>trade-off between the </a:t>
            </a:r>
            <a:r>
              <a:rPr lang="en-US" altLang="zh-CN" sz="4000" dirty="0">
                <a:solidFill>
                  <a:srgbClr val="0070C0"/>
                </a:solidFill>
                <a:latin typeface="Comic Sans MS" charset="0"/>
                <a:ea typeface="宋体" charset="0"/>
                <a:cs typeface="宋体" charset="0"/>
              </a:rPr>
              <a:t>cost</a:t>
            </a:r>
            <a:r>
              <a:rPr lang="en-US" altLang="zh-CN" sz="4000" dirty="0">
                <a:solidFill>
                  <a:schemeClr val="accent2">
                    <a:lumMod val="60000"/>
                    <a:lumOff val="40000"/>
                  </a:schemeClr>
                </a:solidFill>
                <a:latin typeface="Comic Sans MS" charset="0"/>
                <a:ea typeface="宋体" charset="0"/>
                <a:cs typeface="宋体" charset="0"/>
              </a:rPr>
              <a:t> </a:t>
            </a:r>
            <a:r>
              <a:rPr lang="en-US" altLang="zh-CN" sz="4000" dirty="0">
                <a:latin typeface="Comic Sans MS" charset="0"/>
                <a:ea typeface="宋体" charset="0"/>
                <a:cs typeface="宋体" charset="0"/>
              </a:rPr>
              <a:t>and </a:t>
            </a:r>
            <a:r>
              <a:rPr lang="en-US" altLang="zh-CN" sz="4000" dirty="0" smtClean="0">
                <a:solidFill>
                  <a:srgbClr val="0070C0"/>
                </a:solidFill>
                <a:latin typeface="Comic Sans MS" charset="0"/>
                <a:ea typeface="宋体" charset="0"/>
                <a:cs typeface="宋体" charset="0"/>
              </a:rPr>
              <a:t>delay</a:t>
            </a:r>
            <a:endParaRPr lang="en-US" sz="4000" dirty="0" smtClean="0">
              <a:latin typeface="Comic Sans MS"/>
              <a:cs typeface="Comic Sans MS"/>
            </a:endParaRPr>
          </a:p>
          <a:p>
            <a:pPr lvl="3" eaLnBrk="1" hangingPunct="1"/>
            <a:r>
              <a:rPr lang="en-US" sz="2000" b="1" dirty="0" smtClean="0">
                <a:latin typeface="Comic Sans MS"/>
                <a:cs typeface="Comic Sans MS"/>
              </a:rPr>
              <a:t>from </a:t>
            </a:r>
            <a:r>
              <a:rPr lang="en-US" sz="2000" b="1" dirty="0">
                <a:latin typeface="Comic Sans MS"/>
                <a:cs typeface="Comic Sans MS"/>
              </a:rPr>
              <a:t>the Cellular </a:t>
            </a:r>
            <a:r>
              <a:rPr lang="en-US" sz="2000" b="1" dirty="0" smtClean="0">
                <a:latin typeface="Comic Sans MS"/>
                <a:cs typeface="Comic Sans MS"/>
              </a:rPr>
              <a:t>netw</a:t>
            </a:r>
            <a:r>
              <a:rPr lang="en-US" sz="2000" dirty="0" smtClean="0">
                <a:latin typeface="Comic Sans MS"/>
                <a:cs typeface="Comic Sans MS"/>
              </a:rPr>
              <a:t>ork: </a:t>
            </a:r>
            <a:r>
              <a:rPr lang="en-US" altLang="zh-CN" sz="2000" dirty="0" smtClean="0">
                <a:latin typeface="Comic Sans MS" charset="0"/>
                <a:ea typeface="宋体" charset="0"/>
                <a:cs typeface="宋体" charset="0"/>
              </a:rPr>
              <a:t>No risk but lead to a high cost.</a:t>
            </a:r>
          </a:p>
          <a:p>
            <a:pPr lvl="3"/>
            <a:r>
              <a:rPr lang="en-US" sz="2000" b="1" dirty="0" smtClean="0">
                <a:latin typeface="Comic Sans MS"/>
                <a:cs typeface="Comic Sans MS"/>
              </a:rPr>
              <a:t>from </a:t>
            </a:r>
            <a:r>
              <a:rPr lang="en-US" sz="2000" b="1" dirty="0">
                <a:latin typeface="Comic Sans MS"/>
                <a:cs typeface="Comic Sans MS"/>
              </a:rPr>
              <a:t>the RSUs network </a:t>
            </a:r>
            <a:r>
              <a:rPr lang="en-US" sz="2000" dirty="0" smtClean="0">
                <a:latin typeface="Comic Sans MS"/>
                <a:cs typeface="Comic Sans MS"/>
              </a:rPr>
              <a:t>: </a:t>
            </a:r>
            <a:r>
              <a:rPr lang="en-US" sz="2000" dirty="0" smtClean="0">
                <a:latin typeface="Comic Sans MS" charset="0"/>
                <a:ea typeface="宋体" charset="0"/>
                <a:cs typeface="宋体" charset="0"/>
              </a:rPr>
              <a:t>Risk</a:t>
            </a:r>
            <a:r>
              <a:rPr lang="en-US" sz="2000" dirty="0">
                <a:latin typeface="Comic Sans MS" charset="0"/>
                <a:ea typeface="宋体" charset="0"/>
                <a:cs typeface="宋体" charset="0"/>
              </a:rPr>
              <a:t>, </a:t>
            </a:r>
            <a:r>
              <a:rPr lang="en-US" sz="2000" dirty="0" smtClean="0">
                <a:latin typeface="Comic Sans MS" charset="0"/>
                <a:ea typeface="宋体" charset="0"/>
                <a:cs typeface="宋体" charset="0"/>
              </a:rPr>
              <a:t>high delay, but cheap</a:t>
            </a:r>
          </a:p>
          <a:p>
            <a:pPr lvl="2"/>
            <a:endParaRPr lang="en-US" sz="2400" dirty="0" smtClean="0">
              <a:latin typeface="Comic Sans MS" charset="0"/>
              <a:ea typeface="宋体" charset="0"/>
              <a:cs typeface="宋体" charset="0"/>
            </a:endParaRPr>
          </a:p>
          <a:p>
            <a:pPr lvl="2"/>
            <a:endParaRPr lang="en-US" sz="2400" dirty="0">
              <a:latin typeface="Comic Sans MS" charset="0"/>
              <a:ea typeface="宋体" charset="0"/>
              <a:cs typeface="宋体" charset="0"/>
            </a:endParaRPr>
          </a:p>
          <a:p>
            <a:pPr lvl="2"/>
            <a:endParaRPr lang="en-US" sz="2400" dirty="0" smtClean="0">
              <a:latin typeface="Comic Sans MS" charset="0"/>
              <a:ea typeface="宋体" charset="0"/>
              <a:cs typeface="宋体" charset="0"/>
            </a:endParaRPr>
          </a:p>
          <a:p>
            <a:pPr lvl="2"/>
            <a:endParaRPr lang="en-US" sz="2400" dirty="0" smtClean="0">
              <a:latin typeface="Comic Sans MS" charset="0"/>
              <a:ea typeface="宋体" charset="0"/>
              <a:cs typeface="宋体" charset="0"/>
            </a:endParaRPr>
          </a:p>
          <a:p>
            <a:pPr lvl="2"/>
            <a:endParaRPr lang="en-US" sz="2400" dirty="0">
              <a:latin typeface="Comic Sans MS" charset="0"/>
              <a:ea typeface="宋体" charset="0"/>
              <a:cs typeface="宋体" charset="0"/>
            </a:endParaRPr>
          </a:p>
          <a:p>
            <a:pPr lvl="2"/>
            <a:endParaRPr lang="en-US" sz="2400" dirty="0">
              <a:latin typeface="Comic Sans MS" charset="0"/>
              <a:ea typeface="宋体" charset="0"/>
              <a:cs typeface="宋体" charset="0"/>
            </a:endParaRPr>
          </a:p>
          <a:p>
            <a:pPr lvl="1" eaLnBrk="1" hangingPunct="1"/>
            <a:endParaRPr lang="en-US" altLang="zh-CN" sz="2400" dirty="0" smtClean="0">
              <a:latin typeface="Comic Sans MS" charset="0"/>
              <a:ea typeface="宋体" charset="0"/>
              <a:cs typeface="宋体" charset="0"/>
            </a:endParaRPr>
          </a:p>
          <a:p>
            <a:pPr lvl="1" eaLnBrk="1" hangingPunct="1"/>
            <a:endParaRPr lang="en-US" altLang="zh-CN" sz="2400" dirty="0" smtClean="0">
              <a:latin typeface="Comic Sans MS" charset="0"/>
              <a:ea typeface="宋体" charset="0"/>
              <a:cs typeface="宋体" charset="0"/>
            </a:endParaRPr>
          </a:p>
        </p:txBody>
      </p:sp>
      <p:pic>
        <p:nvPicPr>
          <p:cNvPr id="6" name="Picture 5" descr="model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400" y="5334000"/>
            <a:ext cx="8393674" cy="3828880"/>
          </a:xfrm>
          <a:prstGeom prst="rect">
            <a:avLst/>
          </a:prstGeom>
        </p:spPr>
      </p:pic>
    </p:spTree>
    <p:extLst>
      <p:ext uri="{BB962C8B-B14F-4D97-AF65-F5344CB8AC3E}">
        <p14:creationId xmlns:p14="http://schemas.microsoft.com/office/powerpoint/2010/main" val="10360531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47700" y="4051300"/>
            <a:ext cx="11709400" cy="1638300"/>
          </a:xfrm>
          <a:prstGeom prst="rect">
            <a:avLst/>
          </a:prstGeom>
        </p:spPr>
      </p:pic>
      <p:sp>
        <p:nvSpPr>
          <p:cNvPr id="15" name="Title 1"/>
          <p:cNvSpPr>
            <a:spLocks noGrp="1"/>
          </p:cNvSpPr>
          <p:nvPr>
            <p:ph type="title"/>
          </p:nvPr>
        </p:nvSpPr>
        <p:spPr/>
        <p:txBody>
          <a:bodyPr/>
          <a:lstStyle/>
          <a:p>
            <a:r>
              <a:rPr lang="en-US" altLang="zh-CN" sz="5400" kern="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Network model and Problem</a:t>
            </a:r>
            <a:endParaRPr lang="en-US" altLang="zh-CN" sz="54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12" name="Content Placeholder 11"/>
          <p:cNvSpPr>
            <a:spLocks noGrp="1"/>
          </p:cNvSpPr>
          <p:nvPr>
            <p:ph idx="1"/>
          </p:nvPr>
        </p:nvSpPr>
        <p:spPr/>
        <p:txBody>
          <a:bodyPr/>
          <a:lstStyle/>
          <a:p>
            <a:r>
              <a:rPr lang="en-US" dirty="0" smtClean="0">
                <a:latin typeface="Comic Sans MS"/>
                <a:cs typeface="Comic Sans MS"/>
              </a:rPr>
              <a:t>Maximize the user’s satisfaction</a:t>
            </a:r>
          </a:p>
          <a:p>
            <a:pPr lvl="2" eaLnBrk="1" hangingPunct="1"/>
            <a:r>
              <a:rPr lang="en-US" altLang="zh-CN" sz="2400" dirty="0" smtClean="0">
                <a:latin typeface="Comic Sans MS" charset="0"/>
                <a:ea typeface="宋体" charset="0"/>
                <a:cs typeface="宋体" charset="0"/>
              </a:rPr>
              <a:t>If the </a:t>
            </a:r>
            <a:r>
              <a:rPr lang="en-US" altLang="zh-CN" sz="2400" dirty="0">
                <a:solidFill>
                  <a:srgbClr val="0070C0"/>
                </a:solidFill>
                <a:latin typeface="Comic Sans MS" charset="0"/>
                <a:ea typeface="宋体" charset="0"/>
                <a:cs typeface="宋体" charset="0"/>
              </a:rPr>
              <a:t>cost</a:t>
            </a:r>
            <a:r>
              <a:rPr lang="en-US" altLang="zh-CN" sz="2400" dirty="0" smtClean="0">
                <a:latin typeface="Comic Sans MS" charset="0"/>
                <a:ea typeface="宋体" charset="0"/>
                <a:cs typeface="宋体" charset="0"/>
              </a:rPr>
              <a:t> is </a:t>
            </a:r>
            <a:r>
              <a:rPr lang="en-US" altLang="zh-CN" sz="2400" dirty="0">
                <a:solidFill>
                  <a:srgbClr val="0070C0"/>
                </a:solidFill>
                <a:latin typeface="Comic Sans MS" charset="0"/>
                <a:ea typeface="宋体" charset="0"/>
                <a:cs typeface="宋体" charset="0"/>
              </a:rPr>
              <a:t>high</a:t>
            </a:r>
            <a:r>
              <a:rPr lang="en-US" altLang="zh-CN" sz="2400" dirty="0" smtClean="0">
                <a:latin typeface="Comic Sans MS" charset="0"/>
                <a:ea typeface="宋体" charset="0"/>
                <a:cs typeface="宋体" charset="0"/>
              </a:rPr>
              <a:t>, the </a:t>
            </a:r>
            <a:r>
              <a:rPr lang="en-US" altLang="zh-CN" sz="2400" dirty="0" smtClean="0">
                <a:solidFill>
                  <a:srgbClr val="000000"/>
                </a:solidFill>
                <a:latin typeface="Comic Sans MS" charset="0"/>
                <a:ea typeface="宋体" charset="0"/>
                <a:cs typeface="宋体" charset="0"/>
              </a:rPr>
              <a:t>user’s satisfaction </a:t>
            </a:r>
            <a:r>
              <a:rPr lang="en-US" altLang="zh-CN" sz="2400" dirty="0" smtClean="0">
                <a:latin typeface="Comic Sans MS" charset="0"/>
                <a:ea typeface="宋体" charset="0"/>
                <a:cs typeface="宋体" charset="0"/>
              </a:rPr>
              <a:t>will be </a:t>
            </a:r>
            <a:r>
              <a:rPr lang="en-US" altLang="zh-CN" sz="2400" dirty="0" smtClean="0">
                <a:solidFill>
                  <a:srgbClr val="0070C0"/>
                </a:solidFill>
                <a:latin typeface="Comic Sans MS" charset="0"/>
                <a:ea typeface="宋体" charset="0"/>
                <a:cs typeface="宋体" charset="0"/>
              </a:rPr>
              <a:t>low.</a:t>
            </a:r>
            <a:endParaRPr lang="en-US" altLang="zh-CN" sz="2400" dirty="0">
              <a:solidFill>
                <a:srgbClr val="0070C0"/>
              </a:solidFill>
              <a:latin typeface="Comic Sans MS" charset="0"/>
              <a:ea typeface="宋体" charset="0"/>
              <a:cs typeface="宋体" charset="0"/>
            </a:endParaRPr>
          </a:p>
          <a:p>
            <a:pPr lvl="2" eaLnBrk="1" hangingPunct="1"/>
            <a:r>
              <a:rPr lang="en-US" altLang="zh-CN" sz="2400" dirty="0" smtClean="0">
                <a:solidFill>
                  <a:srgbClr val="000000"/>
                </a:solidFill>
                <a:latin typeface="Comic Sans MS" charset="0"/>
                <a:ea typeface="宋体" charset="0"/>
                <a:cs typeface="宋体" charset="0"/>
              </a:rPr>
              <a:t>If the </a:t>
            </a:r>
            <a:r>
              <a:rPr lang="en-US" altLang="zh-CN" sz="2400" dirty="0">
                <a:solidFill>
                  <a:srgbClr val="0070C0"/>
                </a:solidFill>
                <a:latin typeface="Comic Sans MS" charset="0"/>
                <a:ea typeface="宋体" charset="0"/>
                <a:cs typeface="宋体" charset="0"/>
              </a:rPr>
              <a:t>delay</a:t>
            </a:r>
            <a:r>
              <a:rPr lang="en-US" altLang="zh-CN" sz="2400" dirty="0" smtClean="0">
                <a:solidFill>
                  <a:schemeClr val="accent2">
                    <a:lumMod val="60000"/>
                    <a:lumOff val="40000"/>
                  </a:schemeClr>
                </a:solidFill>
                <a:latin typeface="Comic Sans MS" charset="0"/>
                <a:ea typeface="宋体" charset="0"/>
                <a:cs typeface="宋体" charset="0"/>
              </a:rPr>
              <a:t> </a:t>
            </a:r>
            <a:r>
              <a:rPr lang="en-US" altLang="zh-CN" sz="2400" dirty="0" smtClean="0">
                <a:solidFill>
                  <a:srgbClr val="000000"/>
                </a:solidFill>
                <a:latin typeface="Comic Sans MS" charset="0"/>
                <a:ea typeface="宋体" charset="0"/>
                <a:cs typeface="宋体" charset="0"/>
              </a:rPr>
              <a:t>is </a:t>
            </a:r>
            <a:r>
              <a:rPr lang="en-US" altLang="zh-CN" sz="2400" dirty="0">
                <a:solidFill>
                  <a:srgbClr val="0070C0"/>
                </a:solidFill>
                <a:latin typeface="Comic Sans MS" charset="0"/>
                <a:ea typeface="宋体" charset="0"/>
                <a:cs typeface="宋体" charset="0"/>
              </a:rPr>
              <a:t>large</a:t>
            </a:r>
            <a:r>
              <a:rPr lang="en-US" altLang="zh-CN" sz="2400" dirty="0" smtClean="0">
                <a:solidFill>
                  <a:srgbClr val="000000"/>
                </a:solidFill>
                <a:latin typeface="Comic Sans MS" charset="0"/>
                <a:ea typeface="宋体" charset="0"/>
                <a:cs typeface="宋体" charset="0"/>
              </a:rPr>
              <a:t>, the user’s satisfaction will be </a:t>
            </a:r>
            <a:r>
              <a:rPr lang="en-US" altLang="zh-CN" sz="2400" dirty="0">
                <a:solidFill>
                  <a:srgbClr val="0070C0"/>
                </a:solidFill>
                <a:latin typeface="Comic Sans MS" charset="0"/>
                <a:ea typeface="宋体" charset="0"/>
                <a:cs typeface="宋体" charset="0"/>
              </a:rPr>
              <a:t>low</a:t>
            </a:r>
            <a:r>
              <a:rPr lang="en-US" altLang="zh-CN" sz="2400" dirty="0" smtClean="0">
                <a:solidFill>
                  <a:srgbClr val="000000"/>
                </a:solidFill>
                <a:latin typeface="Comic Sans MS" charset="0"/>
                <a:ea typeface="宋体" charset="0"/>
                <a:cs typeface="宋体" charset="0"/>
              </a:rPr>
              <a:t>.</a:t>
            </a:r>
          </a:p>
          <a:p>
            <a:pPr marL="1246188" lvl="2" indent="0" eaLnBrk="1" hangingPunct="1">
              <a:buNone/>
            </a:pPr>
            <a:endParaRPr lang="en-US" altLang="zh-CN" sz="2400" dirty="0" smtClean="0">
              <a:solidFill>
                <a:srgbClr val="000000"/>
              </a:solidFill>
              <a:latin typeface="Comic Sans MS" charset="0"/>
              <a:ea typeface="宋体" charset="0"/>
              <a:cs typeface="宋体" charset="0"/>
            </a:endParaRPr>
          </a:p>
          <a:p>
            <a:pPr lvl="1" eaLnBrk="1" hangingPunct="1"/>
            <a:r>
              <a:rPr lang="en-US" altLang="zh-CN" dirty="0" smtClean="0">
                <a:latin typeface="Comic Sans MS"/>
                <a:cs typeface="Comic Sans MS"/>
              </a:rPr>
              <a:t>Utility model</a:t>
            </a:r>
          </a:p>
          <a:p>
            <a:pPr lvl="1" eaLnBrk="1" hangingPunct="1"/>
            <a:endParaRPr lang="en-US" altLang="zh-CN" dirty="0">
              <a:latin typeface="Comic Sans MS"/>
              <a:cs typeface="Comic Sans MS"/>
            </a:endParaRPr>
          </a:p>
          <a:p>
            <a:pPr lvl="1" eaLnBrk="1" hangingPunct="1"/>
            <a:r>
              <a:rPr lang="en-US" altLang="zh-CN" dirty="0" smtClean="0">
                <a:latin typeface="Comic Sans MS"/>
                <a:cs typeface="Comic Sans MS"/>
              </a:rPr>
              <a:t>Cost model</a:t>
            </a:r>
            <a:r>
              <a:rPr lang="en-US" altLang="zh-CN" sz="3600" dirty="0" smtClean="0">
                <a:latin typeface="Comic Sans MS"/>
                <a:cs typeface="Comic Sans MS"/>
              </a:rPr>
              <a:t> </a:t>
            </a:r>
          </a:p>
          <a:p>
            <a:pPr lvl="2" eaLnBrk="1" hangingPunct="1"/>
            <a:r>
              <a:rPr lang="en-US" altLang="zh-CN" sz="2800" dirty="0" smtClean="0">
                <a:latin typeface="Comic Sans MS"/>
                <a:cs typeface="Comic Sans MS"/>
              </a:rPr>
              <a:t>The </a:t>
            </a:r>
            <a:r>
              <a:rPr lang="en-US" altLang="zh-CN" sz="2800" dirty="0">
                <a:latin typeface="Comic Sans MS"/>
                <a:cs typeface="Comic Sans MS"/>
              </a:rPr>
              <a:t>price of downloading from cellular networks is  </a:t>
            </a:r>
            <a:r>
              <a:rPr lang="en-US" altLang="zh-CN" sz="3200" kern="1200" dirty="0">
                <a:solidFill>
                  <a:srgbClr val="0070C0"/>
                </a:solidFill>
                <a:latin typeface="Comic Sans MS" charset="0"/>
                <a:ea typeface="宋体" charset="0"/>
                <a:cs typeface="宋体" charset="0"/>
              </a:rPr>
              <a:t>c </a:t>
            </a:r>
            <a:r>
              <a:rPr lang="en-US" altLang="zh-CN" sz="2800" dirty="0">
                <a:latin typeface="Comic Sans MS"/>
                <a:cs typeface="Comic Sans MS"/>
              </a:rPr>
              <a:t>higher </a:t>
            </a:r>
            <a:r>
              <a:rPr lang="en-US" altLang="zh-CN" sz="2800" dirty="0" smtClean="0">
                <a:latin typeface="Comic Sans MS"/>
                <a:cs typeface="Comic Sans MS"/>
              </a:rPr>
              <a:t>per bit than the price of downloading from RSUs.</a:t>
            </a:r>
          </a:p>
          <a:p>
            <a:pPr lvl="2" eaLnBrk="1" hangingPunct="1"/>
            <a:endParaRPr lang="en-US" altLang="zh-CN" dirty="0">
              <a:latin typeface="Comic Sans MS"/>
              <a:cs typeface="Comic Sans MS"/>
            </a:endParaRPr>
          </a:p>
          <a:p>
            <a:pPr marL="801688" lvl="1" indent="0" eaLnBrk="1" hangingPunct="1">
              <a:buNone/>
            </a:pPr>
            <a:endParaRPr lang="en-US" altLang="zh-CN" dirty="0" smtClean="0">
              <a:latin typeface="Comic Sans MS"/>
              <a:cs typeface="Comic Sans MS"/>
            </a:endParaRPr>
          </a:p>
          <a:p>
            <a:pPr lvl="2" eaLnBrk="1" hangingPunct="1"/>
            <a:endParaRPr lang="en-US" altLang="zh-CN" sz="2400" dirty="0">
              <a:solidFill>
                <a:srgbClr val="000000"/>
              </a:solidFill>
              <a:latin typeface="Comic Sans MS" charset="0"/>
              <a:ea typeface="宋体" charset="0"/>
              <a:cs typeface="宋体" charset="0"/>
            </a:endParaRPr>
          </a:p>
          <a:p>
            <a:pPr lvl="2" eaLnBrk="1" hangingPunct="1"/>
            <a:endParaRPr lang="en-US" altLang="zh-CN" sz="2400" dirty="0" smtClean="0">
              <a:solidFill>
                <a:srgbClr val="000000"/>
              </a:solidFill>
              <a:latin typeface="Comic Sans MS" charset="0"/>
              <a:ea typeface="宋体" charset="0"/>
              <a:cs typeface="宋体" charset="0"/>
            </a:endParaRPr>
          </a:p>
          <a:p>
            <a:pPr lvl="2" eaLnBrk="1" hangingPunct="1"/>
            <a:endParaRPr lang="en-US" altLang="zh-CN" sz="2400" dirty="0">
              <a:solidFill>
                <a:srgbClr val="000000"/>
              </a:solidFill>
              <a:latin typeface="Comic Sans MS" charset="0"/>
              <a:ea typeface="宋体" charset="0"/>
              <a:cs typeface="宋体" charset="0"/>
            </a:endParaRPr>
          </a:p>
          <a:p>
            <a:pPr eaLnBrk="1" hangingPunct="1"/>
            <a:endParaRPr lang="en-US" altLang="zh-CN" sz="2400" dirty="0" smtClean="0">
              <a:solidFill>
                <a:srgbClr val="000000"/>
              </a:solidFill>
              <a:latin typeface="Comic Sans MS" charset="0"/>
              <a:ea typeface="宋体" charset="0"/>
              <a:cs typeface="宋体" charset="0"/>
            </a:endParaRPr>
          </a:p>
        </p:txBody>
      </p:sp>
      <p:pic>
        <p:nvPicPr>
          <p:cNvPr id="5" name="Picture 4"/>
          <p:cNvPicPr>
            <a:picLocks noChangeAspect="1"/>
          </p:cNvPicPr>
          <p:nvPr/>
        </p:nvPicPr>
        <p:blipFill>
          <a:blip r:embed="rId4"/>
          <a:stretch>
            <a:fillRect/>
          </a:stretch>
        </p:blipFill>
        <p:spPr>
          <a:xfrm>
            <a:off x="4064000" y="5943600"/>
            <a:ext cx="3728690" cy="1143000"/>
          </a:xfrm>
          <a:prstGeom prst="rect">
            <a:avLst/>
          </a:prstGeom>
        </p:spPr>
      </p:pic>
      <p:sp>
        <p:nvSpPr>
          <p:cNvPr id="13" name="Line Callout 2 (Accent Bar) 12"/>
          <p:cNvSpPr/>
          <p:nvPr/>
        </p:nvSpPr>
        <p:spPr bwMode="auto">
          <a:xfrm rot="16200000">
            <a:off x="7112000" y="6400800"/>
            <a:ext cx="533400" cy="533400"/>
          </a:xfrm>
          <a:prstGeom prst="accentCallout2">
            <a:avLst>
              <a:gd name="adj1" fmla="val 18750"/>
              <a:gd name="adj2" fmla="val -8333"/>
              <a:gd name="adj3" fmla="val 18750"/>
              <a:gd name="adj4" fmla="val -16667"/>
              <a:gd name="adj5" fmla="val 542582"/>
              <a:gd name="adj6" fmla="val -67148"/>
            </a:avLst>
          </a:prstGeom>
          <a:no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endParaRPr>
          </a:p>
        </p:txBody>
      </p:sp>
      <p:sp>
        <p:nvSpPr>
          <p:cNvPr id="14" name="TextBox 13"/>
          <p:cNvSpPr txBox="1"/>
          <p:nvPr/>
        </p:nvSpPr>
        <p:spPr>
          <a:xfrm>
            <a:off x="10083800" y="6705600"/>
            <a:ext cx="2743200" cy="830997"/>
          </a:xfrm>
          <a:prstGeom prst="rect">
            <a:avLst/>
          </a:prstGeom>
          <a:noFill/>
        </p:spPr>
        <p:txBody>
          <a:bodyPr wrap="square" rtlCol="0">
            <a:spAutoFit/>
          </a:bodyPr>
          <a:lstStyle/>
          <a:p>
            <a:r>
              <a:rPr lang="en-US" sz="2400" dirty="0">
                <a:solidFill>
                  <a:srgbClr val="0070C0"/>
                </a:solidFill>
                <a:latin typeface="Comic Sans MS" charset="0"/>
                <a:ea typeface="宋体" charset="0"/>
                <a:cs typeface="宋体" charset="0"/>
              </a:rPr>
              <a:t>The </a:t>
            </a:r>
            <a:r>
              <a:rPr lang="en-US" sz="2400" dirty="0" smtClean="0">
                <a:solidFill>
                  <a:srgbClr val="0070C0"/>
                </a:solidFill>
                <a:latin typeface="Comic Sans MS" charset="0"/>
                <a:ea typeface="宋体" charset="0"/>
                <a:cs typeface="宋体" charset="0"/>
              </a:rPr>
              <a:t>sensitivity </a:t>
            </a:r>
            <a:r>
              <a:rPr lang="en-US" sz="2400" dirty="0">
                <a:solidFill>
                  <a:srgbClr val="0070C0"/>
                </a:solidFill>
                <a:latin typeface="Comic Sans MS" charset="0"/>
                <a:ea typeface="宋体" charset="0"/>
                <a:cs typeface="宋体" charset="0"/>
              </a:rPr>
              <a:t>to the delay</a:t>
            </a:r>
          </a:p>
        </p:txBody>
      </p:sp>
    </p:spTree>
    <p:extLst>
      <p:ext uri="{BB962C8B-B14F-4D97-AF65-F5344CB8AC3E}">
        <p14:creationId xmlns:p14="http://schemas.microsoft.com/office/powerpoint/2010/main" val="502003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en-US" altLang="zh-CN"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Challenges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15363" name="内容占位符 2"/>
          <p:cNvSpPr>
            <a:spLocks noGrp="1"/>
          </p:cNvSpPr>
          <p:nvPr>
            <p:ph sz="half" idx="1"/>
          </p:nvPr>
        </p:nvSpPr>
        <p:spPr>
          <a:xfrm>
            <a:off x="254001" y="2276475"/>
            <a:ext cx="12496800" cy="6435725"/>
          </a:xfrm>
        </p:spPr>
        <p:txBody>
          <a:bodyPr lIns="130046" tIns="65023" rIns="130046" bIns="65023"/>
          <a:lstStyle/>
          <a:p>
            <a:pPr>
              <a:buFont typeface="Arial"/>
              <a:buChar char="•"/>
            </a:pPr>
            <a:r>
              <a:rPr lang="en-US" altLang="zh-CN" sz="3600" dirty="0" smtClean="0">
                <a:latin typeface="Comic Sans MS"/>
                <a:ea typeface="ＭＳ Ｐゴシック" charset="0"/>
                <a:cs typeface="Comic Sans MS"/>
              </a:rPr>
              <a:t>Simple downloading strategies. </a:t>
            </a:r>
          </a:p>
          <a:p>
            <a:pPr lvl="1">
              <a:buFont typeface="Arial"/>
              <a:buChar char="•"/>
            </a:pPr>
            <a:r>
              <a:rPr lang="en-US" altLang="zh-CN" sz="3200" dirty="0" smtClean="0">
                <a:latin typeface="Comic Sans MS"/>
                <a:ea typeface="ＭＳ Ｐゴシック" charset="0"/>
                <a:cs typeface="Comic Sans MS"/>
              </a:rPr>
              <a:t> only get good result in certain scenarios.</a:t>
            </a:r>
            <a:endParaRPr lang="en-US" altLang="zh-CN" sz="3200" dirty="0">
              <a:latin typeface="Comic Sans MS"/>
              <a:ea typeface="ＭＳ Ｐゴシック" charset="0"/>
              <a:cs typeface="Comic Sans MS"/>
            </a:endParaRPr>
          </a:p>
          <a:p>
            <a:pPr>
              <a:buFont typeface="Arial"/>
              <a:buChar char="•"/>
            </a:pPr>
            <a:endParaRPr lang="en-US" altLang="zh-CN" sz="3600" dirty="0" smtClean="0">
              <a:latin typeface="Comic Sans MS"/>
              <a:ea typeface="ＭＳ Ｐゴシック" charset="0"/>
              <a:cs typeface="Comic Sans MS"/>
            </a:endParaRPr>
          </a:p>
          <a:p>
            <a:pPr>
              <a:buFont typeface="Arial"/>
              <a:buChar char="•"/>
            </a:pPr>
            <a:endParaRPr lang="en-US" altLang="zh-CN" sz="4000" dirty="0">
              <a:latin typeface="Comic Sans MS"/>
              <a:ea typeface="ＭＳ Ｐゴシック" charset="0"/>
              <a:cs typeface="Comic Sans MS"/>
            </a:endParaRPr>
          </a:p>
          <a:p>
            <a:pPr>
              <a:buFont typeface="Arial"/>
              <a:buChar char="•"/>
            </a:pPr>
            <a:endParaRPr lang="en-US" altLang="zh-CN" sz="3200" dirty="0">
              <a:latin typeface="Comic Sans MS"/>
              <a:ea typeface="ＭＳ Ｐゴシック" charset="0"/>
              <a:cs typeface="Comic Sans MS"/>
            </a:endParaRPr>
          </a:p>
          <a:p>
            <a:pPr>
              <a:buFont typeface="Wingdings" charset="2"/>
              <a:buChar char="§"/>
            </a:pPr>
            <a:endParaRPr lang="en-US" altLang="zh-CN" sz="3600" dirty="0" smtClean="0">
              <a:latin typeface="Comic Sans MS"/>
              <a:ea typeface="ＭＳ Ｐゴシック" charset="0"/>
              <a:cs typeface="Comic Sans MS"/>
            </a:endParaRPr>
          </a:p>
          <a:p>
            <a:pPr marL="801688" lvl="1" indent="0">
              <a:buNone/>
            </a:pPr>
            <a:endParaRPr lang="en-US" altLang="zh-CN" sz="3600" dirty="0" smtClean="0">
              <a:latin typeface="Comic Sans MS"/>
              <a:ea typeface="ＭＳ Ｐゴシック" charset="0"/>
              <a:cs typeface="Comic Sans MS"/>
            </a:endParaRPr>
          </a:p>
          <a:p>
            <a:pPr marL="801688" lvl="1" indent="0">
              <a:buNone/>
            </a:pPr>
            <a:endParaRPr lang="en-US" altLang="zh-CN" sz="3600" dirty="0" smtClean="0">
              <a:latin typeface="Comic Sans MS"/>
              <a:ea typeface="ＭＳ Ｐゴシック" charset="0"/>
              <a:cs typeface="Comic Sans MS"/>
            </a:endParaRPr>
          </a:p>
          <a:p>
            <a:pPr marL="801688" lvl="1" indent="0">
              <a:buNone/>
            </a:pPr>
            <a:endParaRPr lang="en-US" sz="3600" dirty="0">
              <a:latin typeface="Comic Sans MS"/>
              <a:ea typeface="ＭＳ Ｐゴシック" charset="0"/>
              <a:cs typeface="Comic Sans MS"/>
            </a:endParaRPr>
          </a:p>
          <a:p>
            <a:pPr marL="1690688" lvl="3" indent="0">
              <a:buNone/>
            </a:pPr>
            <a:endParaRPr lang="en-US" sz="4800" dirty="0">
              <a:latin typeface="Comic Sans MS"/>
              <a:ea typeface="微软雅黑" charset="0"/>
              <a:cs typeface="Comic Sans MS"/>
            </a:endParaRPr>
          </a:p>
          <a:p>
            <a:pPr lvl="1">
              <a:buFont typeface="Arial" charset="0"/>
              <a:buNone/>
            </a:pPr>
            <a:endParaRPr lang="en-US" sz="4800" dirty="0">
              <a:latin typeface="Comic Sans MS"/>
              <a:ea typeface="微软雅黑" charset="0"/>
              <a:cs typeface="Comic Sans MS"/>
            </a:endParaRPr>
          </a:p>
          <a:p>
            <a:pPr marL="801688" lvl="1" indent="0">
              <a:buNone/>
            </a:pPr>
            <a:endParaRPr lang="en-US" sz="4800" dirty="0">
              <a:latin typeface="Comic Sans MS"/>
              <a:ea typeface="微软雅黑" charset="0"/>
              <a:cs typeface="Comic Sans MS"/>
            </a:endParaRPr>
          </a:p>
        </p:txBody>
      </p:sp>
      <p:pic>
        <p:nvPicPr>
          <p:cNvPr id="5" name="Picture 4"/>
          <p:cNvPicPr>
            <a:picLocks noChangeAspect="1"/>
          </p:cNvPicPr>
          <p:nvPr/>
        </p:nvPicPr>
        <p:blipFill>
          <a:blip r:embed="rId3"/>
          <a:stretch>
            <a:fillRect/>
          </a:stretch>
        </p:blipFill>
        <p:spPr>
          <a:xfrm>
            <a:off x="1549400" y="4267200"/>
            <a:ext cx="9906000" cy="4424847"/>
          </a:xfrm>
          <a:prstGeom prst="rect">
            <a:avLst/>
          </a:prstGeom>
        </p:spPr>
      </p:pic>
    </p:spTree>
    <p:extLst>
      <p:ext uri="{BB962C8B-B14F-4D97-AF65-F5344CB8AC3E}">
        <p14:creationId xmlns:p14="http://schemas.microsoft.com/office/powerpoint/2010/main" val="30011475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p:txBody>
          <a:bodyPr/>
          <a:lstStyle/>
          <a:p>
            <a:r>
              <a:rPr lang="en-US" altLang="zh-CN"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rPr>
              <a:t>Challenges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a:ea typeface="微软雅黑" charset="0"/>
              <a:cs typeface="Comic Sans MS"/>
            </a:endParaRPr>
          </a:p>
        </p:txBody>
      </p:sp>
      <p:sp>
        <p:nvSpPr>
          <p:cNvPr id="15363" name="内容占位符 2"/>
          <p:cNvSpPr>
            <a:spLocks noGrp="1"/>
          </p:cNvSpPr>
          <p:nvPr>
            <p:ph sz="half" idx="1"/>
          </p:nvPr>
        </p:nvSpPr>
        <p:spPr>
          <a:xfrm>
            <a:off x="254000" y="2276475"/>
            <a:ext cx="12750801" cy="6435725"/>
          </a:xfrm>
        </p:spPr>
        <p:txBody>
          <a:bodyPr lIns="130046" tIns="65023" rIns="130046" bIns="65023"/>
          <a:lstStyle/>
          <a:p>
            <a:pPr>
              <a:buFont typeface="Arial"/>
              <a:buChar char="•"/>
            </a:pPr>
            <a:r>
              <a:rPr lang="en-US" altLang="zh-CN" sz="3600" dirty="0" smtClean="0">
                <a:latin typeface="Comic Sans MS"/>
                <a:ea typeface="ＭＳ Ｐゴシック" charset="0"/>
                <a:cs typeface="Comic Sans MS"/>
              </a:rPr>
              <a:t>How to predict the expected utility through RSUs?</a:t>
            </a:r>
            <a:endParaRPr lang="en-US" altLang="zh-CN" sz="3600" dirty="0">
              <a:latin typeface="Comic Sans MS"/>
              <a:ea typeface="ＭＳ Ｐゴシック" charset="0"/>
              <a:cs typeface="Comic Sans MS"/>
            </a:endParaRPr>
          </a:p>
          <a:p>
            <a:pPr>
              <a:buFont typeface="Arial"/>
              <a:buChar char="•"/>
            </a:pPr>
            <a:r>
              <a:rPr lang="en-US" altLang="zh-CN" sz="3600" dirty="0" smtClean="0">
                <a:latin typeface="Comic Sans MS"/>
                <a:ea typeface="ＭＳ Ｐゴシック" charset="0"/>
                <a:cs typeface="Comic Sans MS"/>
              </a:rPr>
              <a:t>When to adjust your downloading strategy?</a:t>
            </a:r>
          </a:p>
          <a:p>
            <a:pPr>
              <a:buFont typeface="Arial"/>
              <a:buChar char="•"/>
            </a:pPr>
            <a:endParaRPr lang="en-US" altLang="zh-CN" sz="4000" dirty="0">
              <a:latin typeface="Comic Sans MS"/>
              <a:ea typeface="ＭＳ Ｐゴシック" charset="0"/>
              <a:cs typeface="Comic Sans MS"/>
            </a:endParaRPr>
          </a:p>
          <a:p>
            <a:pPr>
              <a:buFont typeface="Arial"/>
              <a:buChar char="•"/>
            </a:pPr>
            <a:endParaRPr lang="en-US" altLang="zh-CN" sz="3200" dirty="0">
              <a:latin typeface="Comic Sans MS"/>
              <a:ea typeface="ＭＳ Ｐゴシック" charset="0"/>
              <a:cs typeface="Comic Sans MS"/>
            </a:endParaRPr>
          </a:p>
          <a:p>
            <a:pPr>
              <a:buFont typeface="Wingdings" charset="2"/>
              <a:buChar char="§"/>
            </a:pPr>
            <a:endParaRPr lang="en-US" altLang="zh-CN" sz="3600" dirty="0" smtClean="0">
              <a:latin typeface="Comic Sans MS"/>
              <a:ea typeface="ＭＳ Ｐゴシック" charset="0"/>
              <a:cs typeface="Comic Sans MS"/>
            </a:endParaRPr>
          </a:p>
          <a:p>
            <a:pPr marL="801688" lvl="1" indent="0">
              <a:buNone/>
            </a:pPr>
            <a:endParaRPr lang="en-US" altLang="zh-CN" sz="3600" dirty="0" smtClean="0">
              <a:latin typeface="Comic Sans MS"/>
              <a:ea typeface="ＭＳ Ｐゴシック" charset="0"/>
              <a:cs typeface="Comic Sans MS"/>
            </a:endParaRPr>
          </a:p>
          <a:p>
            <a:pPr marL="801688" lvl="1" indent="0">
              <a:buNone/>
            </a:pPr>
            <a:endParaRPr lang="en-US" altLang="zh-CN" sz="3600" dirty="0" smtClean="0">
              <a:latin typeface="Comic Sans MS"/>
              <a:ea typeface="ＭＳ Ｐゴシック" charset="0"/>
              <a:cs typeface="Comic Sans MS"/>
            </a:endParaRPr>
          </a:p>
          <a:p>
            <a:pPr marL="801688" lvl="1" indent="0">
              <a:buNone/>
            </a:pPr>
            <a:endParaRPr lang="en-US" sz="3600" dirty="0">
              <a:latin typeface="Comic Sans MS"/>
              <a:ea typeface="ＭＳ Ｐゴシック" charset="0"/>
              <a:cs typeface="Comic Sans MS"/>
            </a:endParaRPr>
          </a:p>
          <a:p>
            <a:pPr marL="1690688" lvl="3" indent="0">
              <a:buNone/>
            </a:pPr>
            <a:endParaRPr lang="en-US" sz="4800" dirty="0">
              <a:latin typeface="Comic Sans MS"/>
              <a:ea typeface="微软雅黑" charset="0"/>
              <a:cs typeface="Comic Sans MS"/>
            </a:endParaRPr>
          </a:p>
          <a:p>
            <a:pPr lvl="1">
              <a:buFont typeface="Arial" charset="0"/>
              <a:buNone/>
            </a:pPr>
            <a:endParaRPr lang="en-US" sz="4800" dirty="0">
              <a:latin typeface="Comic Sans MS"/>
              <a:ea typeface="微软雅黑" charset="0"/>
              <a:cs typeface="Comic Sans MS"/>
            </a:endParaRPr>
          </a:p>
          <a:p>
            <a:pPr marL="801688" lvl="1" indent="0">
              <a:buNone/>
            </a:pPr>
            <a:endParaRPr lang="en-US" sz="4800" dirty="0">
              <a:latin typeface="Comic Sans MS"/>
              <a:ea typeface="微软雅黑" charset="0"/>
              <a:cs typeface="Comic Sans MS"/>
            </a:endParaRPr>
          </a:p>
        </p:txBody>
      </p:sp>
      <p:pic>
        <p:nvPicPr>
          <p:cNvPr id="4" name="Picture 3"/>
          <p:cNvPicPr>
            <a:picLocks noChangeAspect="1"/>
          </p:cNvPicPr>
          <p:nvPr/>
        </p:nvPicPr>
        <p:blipFill>
          <a:blip r:embed="rId3"/>
          <a:stretch>
            <a:fillRect/>
          </a:stretch>
        </p:blipFill>
        <p:spPr>
          <a:xfrm>
            <a:off x="1320800" y="4343400"/>
            <a:ext cx="10278498" cy="4114800"/>
          </a:xfrm>
          <a:prstGeom prst="rect">
            <a:avLst/>
          </a:prstGeom>
        </p:spPr>
      </p:pic>
    </p:spTree>
    <p:extLst>
      <p:ext uri="{BB962C8B-B14F-4D97-AF65-F5344CB8AC3E}">
        <p14:creationId xmlns:p14="http://schemas.microsoft.com/office/powerpoint/2010/main" val="36550285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aster #4">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Master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Ning's slide.potx</Template>
  <TotalTime>22803</TotalTime>
  <Pages>0</Pages>
  <Words>2290</Words>
  <Characters>0</Characters>
  <Application>Microsoft Macintosh PowerPoint</Application>
  <PresentationFormat>Custom</PresentationFormat>
  <Lines>0</Lines>
  <Paragraphs>241</Paragraphs>
  <Slides>21</Slides>
  <Notes>19</Notes>
  <HiddenSlides>0</HiddenSlides>
  <MMClips>0</MMClips>
  <ScaleCrop>false</ScaleCrop>
  <HeadingPairs>
    <vt:vector size="8" baseType="variant">
      <vt:variant>
        <vt:lpstr>Fonts Used</vt:lpstr>
      </vt:variant>
      <vt:variant>
        <vt:i4>14</vt:i4>
      </vt:variant>
      <vt:variant>
        <vt:lpstr>Theme</vt:lpstr>
      </vt:variant>
      <vt:variant>
        <vt:i4>13</vt:i4>
      </vt:variant>
      <vt:variant>
        <vt:lpstr>Embedded OLE Servers</vt:lpstr>
      </vt:variant>
      <vt:variant>
        <vt:i4>1</vt:i4>
      </vt:variant>
      <vt:variant>
        <vt:lpstr>Slide Titles</vt:lpstr>
      </vt:variant>
      <vt:variant>
        <vt:i4>21</vt:i4>
      </vt:variant>
    </vt:vector>
  </HeadingPairs>
  <TitlesOfParts>
    <vt:vector size="49" baseType="lpstr">
      <vt:lpstr>Arial Bold</vt:lpstr>
      <vt:lpstr>Calibri</vt:lpstr>
      <vt:lpstr>Comic Sans MS</vt:lpstr>
      <vt:lpstr>Courier New</vt:lpstr>
      <vt:lpstr>Gill Sans</vt:lpstr>
      <vt:lpstr>Gill Sans MT</vt:lpstr>
      <vt:lpstr>Heiti SC Light</vt:lpstr>
      <vt:lpstr>ＭＳ Ｐゴシック</vt:lpstr>
      <vt:lpstr>Wingdings</vt:lpstr>
      <vt:lpstr>华文中宋</vt:lpstr>
      <vt:lpstr>宋体</vt:lpstr>
      <vt:lpstr>微软雅黑</vt:lpstr>
      <vt:lpstr>新細明體</vt:lpstr>
      <vt:lpstr>Arial</vt:lpstr>
      <vt:lpstr>Photo - Horizontal</vt:lpstr>
      <vt:lpstr>Photo - Horizontal Reflection</vt:lpstr>
      <vt:lpstr>Photo - Vertical</vt:lpstr>
      <vt:lpstr>Photo - Vertical Reflection</vt:lpstr>
      <vt:lpstr>Title - Top</vt:lpstr>
      <vt:lpstr>Title &amp; Bullets</vt:lpstr>
      <vt:lpstr>Title - Center</vt:lpstr>
      <vt:lpstr>Master #4</vt:lpstr>
      <vt:lpstr>Bullets</vt:lpstr>
      <vt:lpstr>Title &amp; Bullets - Left</vt:lpstr>
      <vt:lpstr>Title &amp; Bullets - 2 Column</vt:lpstr>
      <vt:lpstr>Title &amp; Bullets - Right</vt:lpstr>
      <vt:lpstr>Title, Bullets &amp; Photo</vt:lpstr>
      <vt:lpstr>Equation</vt:lpstr>
      <vt:lpstr> Opportunistic WiFi Offloading in a Vehicular Environment: Waiting or Downloading Now?  Ning Wang and Jie Wu Temple University </vt:lpstr>
      <vt:lpstr>Agenda</vt:lpstr>
      <vt:lpstr>PowerPoint Presentation</vt:lpstr>
      <vt:lpstr>Related works</vt:lpstr>
      <vt:lpstr>PowerPoint Presentation</vt:lpstr>
      <vt:lpstr>Network model and Problem</vt:lpstr>
      <vt:lpstr>Network model and Problem</vt:lpstr>
      <vt:lpstr>Challenges</vt:lpstr>
      <vt:lpstr>Challenges</vt:lpstr>
      <vt:lpstr>Real trace</vt:lpstr>
      <vt:lpstr> One RSU</vt:lpstr>
      <vt:lpstr> One RSU</vt:lpstr>
      <vt:lpstr>multiple RSUs</vt:lpstr>
      <vt:lpstr>Proposed solution</vt:lpstr>
      <vt:lpstr>Performance evaluation</vt:lpstr>
      <vt:lpstr> Algorithm comparison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Ning</dc:creator>
  <cp:lastModifiedBy>Ning Wang</cp:lastModifiedBy>
  <cp:revision>491</cp:revision>
  <cp:lastPrinted>2016-04-13T16:26:56Z</cp:lastPrinted>
  <dcterms:modified xsi:type="dcterms:W3CDTF">2016-04-13T18:20:56Z</dcterms:modified>
</cp:coreProperties>
</file>