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759" r:id="rId2"/>
    <p:sldId id="854" r:id="rId3"/>
    <p:sldId id="855" r:id="rId4"/>
    <p:sldId id="857" r:id="rId5"/>
    <p:sldId id="804" r:id="rId6"/>
    <p:sldId id="820" r:id="rId7"/>
    <p:sldId id="851" r:id="rId8"/>
    <p:sldId id="858" r:id="rId9"/>
    <p:sldId id="846" r:id="rId10"/>
    <p:sldId id="824" r:id="rId11"/>
    <p:sldId id="848" r:id="rId12"/>
    <p:sldId id="839" r:id="rId13"/>
    <p:sldId id="850" r:id="rId14"/>
    <p:sldId id="805" r:id="rId15"/>
    <p:sldId id="838" r:id="rId16"/>
    <p:sldId id="844" r:id="rId17"/>
    <p:sldId id="816" r:id="rId18"/>
    <p:sldId id="817" r:id="rId19"/>
    <p:sldId id="819" r:id="rId20"/>
    <p:sldId id="852" r:id="rId21"/>
    <p:sldId id="806" r:id="rId22"/>
    <p:sldId id="81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沈 莉娟" initials="沈" lastIdx="1" clrIdx="0">
    <p:extLst>
      <p:ext uri="{19B8F6BF-5375-455C-9EA6-DF929625EA0E}">
        <p15:presenceInfo xmlns:p15="http://schemas.microsoft.com/office/powerpoint/2012/main" userId="937f6ec90c51e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549AD2"/>
    <a:srgbClr val="4472C4"/>
    <a:srgbClr val="4D792F"/>
    <a:srgbClr val="FFFFFF"/>
    <a:srgbClr val="F2F2F2"/>
    <a:srgbClr val="ED7D31"/>
    <a:srgbClr val="FAE297"/>
    <a:srgbClr val="F3B083"/>
    <a:srgbClr val="C6E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76480" autoAdjust="0"/>
  </p:normalViewPr>
  <p:slideViewPr>
    <p:cSldViewPr snapToGrid="0">
      <p:cViewPr varScale="1">
        <p:scale>
          <a:sx n="118" d="100"/>
          <a:sy n="118" d="100"/>
        </p:scale>
        <p:origin x="2058" y="96"/>
      </p:cViewPr>
      <p:guideLst/>
    </p:cSldViewPr>
  </p:slideViewPr>
  <p:notesTextViewPr>
    <p:cViewPr>
      <p:scale>
        <a:sx n="125" d="100"/>
        <a:sy n="125" d="100"/>
      </p:scale>
      <p:origin x="0" y="0"/>
    </p:cViewPr>
  </p:notesTextViewPr>
  <p:sorterViewPr>
    <p:cViewPr>
      <p:scale>
        <a:sx n="100" d="100"/>
        <a:sy n="100" d="100"/>
      </p:scale>
      <p:origin x="0" y="-45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A8159-521F-47D5-8370-DF728E45D25B}" type="datetimeFigureOut">
              <a:rPr lang="zh-CN" altLang="en-US" smtClean="0"/>
              <a:t>2025/12/9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F62A6-A8EF-4BD5-8010-02FFC3868AA1}" type="slidenum">
              <a:rPr lang="zh-CN" altLang="en-US" smtClean="0"/>
              <a:t>‹#›</a:t>
            </a:fld>
            <a:endParaRPr lang="zh-CN" altLang="en-US"/>
          </a:p>
        </p:txBody>
      </p:sp>
    </p:spTree>
    <p:extLst>
      <p:ext uri="{BB962C8B-B14F-4D97-AF65-F5344CB8AC3E}">
        <p14:creationId xmlns:p14="http://schemas.microsoft.com/office/powerpoint/2010/main" val="48585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ctr" defTabSz="914400" rtl="0" eaLnBrk="1" fontAlgn="auto" latinLnBrk="0" hangingPunct="1">
              <a:lnSpc>
                <a:spcPct val="100000"/>
              </a:lnSpc>
              <a:spcBef>
                <a:spcPts val="300"/>
              </a:spcBef>
              <a:spcAft>
                <a:spcPts val="0"/>
              </a:spcAft>
              <a:buClr>
                <a:srgbClr val="0000FF"/>
              </a:buClr>
              <a:buSzTx/>
              <a:buFont typeface="Wingdings" panose="05000000000000000000" pitchFamily="2" charset="2"/>
              <a:buNone/>
              <a:tabLst/>
              <a:defRPr/>
            </a:pPr>
            <a:r>
              <a:rPr lang="en-US" altLang="zh-CN" sz="1200" kern="1200" dirty="0">
                <a:solidFill>
                  <a:schemeClr val="tx1"/>
                </a:solidFill>
                <a:effectLst/>
                <a:latin typeface="+mn-lt"/>
                <a:ea typeface="+mn-ea"/>
                <a:cs typeface="+mn-cs"/>
              </a:rPr>
              <a:t>Good afternoon, everyone. Thank you for being here. </a:t>
            </a:r>
          </a:p>
          <a:p>
            <a:pPr marL="0" marR="0" lvl="0" indent="0" algn="ctr" defTabSz="914400" rtl="0" eaLnBrk="1" fontAlgn="auto" latinLnBrk="0" hangingPunct="1">
              <a:lnSpc>
                <a:spcPct val="100000"/>
              </a:lnSpc>
              <a:spcBef>
                <a:spcPts val="300"/>
              </a:spcBef>
              <a:spcAft>
                <a:spcPts val="0"/>
              </a:spcAft>
              <a:buClr>
                <a:srgbClr val="0000FF"/>
              </a:buClr>
              <a:buSzTx/>
              <a:buFont typeface="Wingdings" panose="05000000000000000000" pitchFamily="2" charset="2"/>
              <a:buNone/>
              <a:tabLst/>
              <a:defRPr/>
            </a:pPr>
            <a:r>
              <a:rPr lang="en-US" altLang="zh-CN" sz="1200" kern="1200" dirty="0">
                <a:solidFill>
                  <a:schemeClr val="tx1"/>
                </a:solidFill>
                <a:effectLst/>
                <a:latin typeface="+mn-lt"/>
                <a:ea typeface="+mn-ea"/>
                <a:cs typeface="+mn-cs"/>
              </a:rPr>
              <a:t>My name is [ ], and on behalf of my co-authors from </a:t>
            </a:r>
            <a:r>
              <a:rPr lang="en-US" altLang="zh-CN" sz="1200" kern="1200" dirty="0" err="1">
                <a:solidFill>
                  <a:schemeClr val="tx1"/>
                </a:solidFill>
                <a:effectLst/>
                <a:latin typeface="+mn-lt"/>
                <a:ea typeface="+mn-ea"/>
                <a:cs typeface="+mn-cs"/>
              </a:rPr>
              <a:t>Hohai</a:t>
            </a:r>
            <a:r>
              <a:rPr lang="en-US" altLang="zh-CN" sz="1200" kern="1200" dirty="0">
                <a:solidFill>
                  <a:schemeClr val="tx1"/>
                </a:solidFill>
                <a:effectLst/>
                <a:latin typeface="+mn-lt"/>
                <a:ea typeface="+mn-ea"/>
                <a:cs typeface="+mn-cs"/>
              </a:rPr>
              <a:t> University, Huaneng Lancang River Hydropower, Nanjing University of Posts and Telecommunications, and Temple University, </a:t>
            </a:r>
          </a:p>
          <a:p>
            <a:pPr marL="0" marR="0" lvl="0" indent="0" algn="ctr" defTabSz="914400" rtl="0" eaLnBrk="1" fontAlgn="auto" latinLnBrk="0" hangingPunct="1">
              <a:lnSpc>
                <a:spcPct val="100000"/>
              </a:lnSpc>
              <a:spcBef>
                <a:spcPts val="300"/>
              </a:spcBef>
              <a:spcAft>
                <a:spcPts val="0"/>
              </a:spcAft>
              <a:buClr>
                <a:srgbClr val="0000FF"/>
              </a:buClr>
              <a:buSzTx/>
              <a:buFont typeface="Wingdings" panose="05000000000000000000" pitchFamily="2" charset="2"/>
              <a:buNone/>
              <a:tabLst/>
              <a:defRPr/>
            </a:pPr>
            <a:r>
              <a:rPr lang="en-US" altLang="zh-CN" sz="1200" kern="1200" dirty="0">
                <a:solidFill>
                  <a:schemeClr val="tx1"/>
                </a:solidFill>
                <a:effectLst/>
                <a:latin typeface="+mn-lt"/>
                <a:ea typeface="+mn-ea"/>
                <a:cs typeface="+mn-cs"/>
              </a:rPr>
              <a:t>I am pleased to present our paper: 'Cloud-Guided LLM Quantization for Resource-Constrained Edge Devices.’ </a:t>
            </a:r>
          </a:p>
          <a:p>
            <a:pPr marL="0" marR="0" lvl="0" indent="0" algn="ctr" defTabSz="914400" rtl="0" eaLnBrk="1" fontAlgn="auto" latinLnBrk="0" hangingPunct="1">
              <a:lnSpc>
                <a:spcPct val="100000"/>
              </a:lnSpc>
              <a:spcBef>
                <a:spcPts val="300"/>
              </a:spcBef>
              <a:spcAft>
                <a:spcPts val="0"/>
              </a:spcAft>
              <a:buClr>
                <a:srgbClr val="0000FF"/>
              </a:buClr>
              <a:buSzTx/>
              <a:buFont typeface="Wingdings" panose="05000000000000000000" pitchFamily="2" charset="2"/>
              <a:buNone/>
              <a:tabLst/>
              <a:defRPr/>
            </a:pPr>
            <a:r>
              <a:rPr lang="en-US" altLang="zh-CN" sz="1200" kern="1200" dirty="0">
                <a:solidFill>
                  <a:schemeClr val="tx1"/>
                </a:solidFill>
                <a:effectLst/>
                <a:latin typeface="+mn-lt"/>
                <a:ea typeface="+mn-ea"/>
                <a:cs typeface="+mn-cs"/>
              </a:rPr>
              <a:t>Our work focuses on a critical challenge: enabling powerful Large Language Models to run efficiently on small, low-power devices.</a:t>
            </a:r>
            <a:r>
              <a:rPr lang="zh-CN" altLang="zh-CN" sz="1800" dirty="0">
                <a:effectLst/>
              </a:rPr>
              <a:t> </a:t>
            </a:r>
            <a:endParaRPr lang="zh-CN" altLang="zh-CN" sz="1800" kern="100" dirty="0">
              <a:effectLst/>
              <a:latin typeface="等线" panose="02010600030101010101" pitchFamily="2" charset="-122"/>
              <a:ea typeface="等线"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8D99538C-E8D6-4CCC-8812-AAE7275A9B27}" type="slidenum">
              <a:rPr lang="zh-CN" altLang="en-US" smtClean="0"/>
              <a:pPr>
                <a:defRPr/>
              </a:pPr>
              <a:t>1</a:t>
            </a:fld>
            <a:endParaRPr lang="zh-CN" altLang="en-US"/>
          </a:p>
        </p:txBody>
      </p:sp>
    </p:spTree>
    <p:extLst>
      <p:ext uri="{BB962C8B-B14F-4D97-AF65-F5344CB8AC3E}">
        <p14:creationId xmlns:p14="http://schemas.microsoft.com/office/powerpoint/2010/main" val="378365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BAEC3-F55A-C1F9-4546-C4A4510D285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117683-DCC2-17C8-6D26-8B94703D872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B9DB96D-C223-6AE4-4594-5B5ECC4424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sz="1200" b="0" i="0" kern="1200" dirty="0">
                <a:solidFill>
                  <a:schemeClr val="tx1"/>
                </a:solidFill>
                <a:effectLst/>
                <a:latin typeface="+mn-lt"/>
                <a:ea typeface="+mn-ea"/>
                <a:cs typeface="+mn-cs"/>
              </a:rPr>
              <a:t>困境</a:t>
            </a:r>
            <a:r>
              <a:rPr lang="zh-CN" altLang="en-US" sz="1200" b="0" i="0" kern="1200" dirty="0">
                <a:solidFill>
                  <a:schemeClr val="tx1"/>
                </a:solidFill>
                <a:effectLst/>
                <a:latin typeface="+mn-lt"/>
                <a:ea typeface="+mn-ea"/>
                <a:cs typeface="+mn-cs"/>
              </a:rPr>
              <a:t>：</a:t>
            </a:r>
            <a:endParaRPr lang="en"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The same outliers exist in the KV cache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For channel outliers, learnable shift and scaling factors are introduced.</a:t>
            </a:r>
          </a:p>
          <a:p>
            <a:pPr rtl="0"/>
            <a:r>
              <a:rPr lang="en" altLang="zh-CN" sz="1200" b="0" i="0" kern="1200" dirty="0">
                <a:solidFill>
                  <a:schemeClr val="tx1"/>
                </a:solidFill>
                <a:effectLst/>
                <a:latin typeface="+mn-lt"/>
                <a:ea typeface="+mn-ea"/>
                <a:cs typeface="+mn-cs"/>
              </a:rPr>
              <a:t>For outliers between tokens, we adjust the numerical distribution of the shifted, scaled matrix to a symmetric distribution based on the median.</a:t>
            </a:r>
          </a:p>
          <a:p>
            <a:pPr rtl="0"/>
            <a:endParaRPr lang="en" altLang="zh-CN" sz="1200" b="0" i="0" kern="1200" dirty="0">
              <a:solidFill>
                <a:schemeClr val="tx1"/>
              </a:solidFill>
              <a:effectLst/>
              <a:latin typeface="+mn-lt"/>
              <a:ea typeface="+mn-ea"/>
              <a:cs typeface="+mn-cs"/>
            </a:endParaRPr>
          </a:p>
          <a:p>
            <a:pPr rtl="0"/>
            <a:endParaRPr lang="en" altLang="zh-CN" sz="1200" b="0" i="0" kern="1200" dirty="0">
              <a:solidFill>
                <a:schemeClr val="tx1"/>
              </a:solidFill>
              <a:effectLst/>
              <a:latin typeface="+mn-lt"/>
              <a:ea typeface="+mn-ea"/>
              <a:cs typeface="+mn-cs"/>
            </a:endParaRPr>
          </a:p>
          <a:p>
            <a:pPr rtl="0"/>
            <a:r>
              <a:rPr lang="en" altLang="zh-CN" sz="1200" b="0" i="0" kern="1200" dirty="0">
                <a:solidFill>
                  <a:schemeClr val="tx1"/>
                </a:solidFill>
                <a:effectLst/>
                <a:latin typeface="+mn-lt"/>
                <a:ea typeface="+mn-ea"/>
                <a:cs typeface="+mn-cs"/>
              </a:rPr>
              <a:t>This shift-based distribution centering operation significantly suppresses the impact of outliers on quantization. </a:t>
            </a:r>
          </a:p>
          <a:p>
            <a:pPr rtl="0"/>
            <a:r>
              <a:rPr lang="en" altLang="zh-CN" sz="1200" b="0" i="0" kern="1200" dirty="0">
                <a:solidFill>
                  <a:schemeClr val="tx1"/>
                </a:solidFill>
                <a:effectLst/>
                <a:latin typeface="+mn-lt"/>
                <a:ea typeface="+mn-ea"/>
                <a:cs typeface="+mn-cs"/>
              </a:rPr>
              <a:t>Then, we calculate the scaling factor for each token quantization, and by calculating the maximum deviation, we expand the quantization representation range (allowing outliers to be reasonably quantized without truncation).</a:t>
            </a:r>
          </a:p>
          <a:p>
            <a:endParaRPr lang="en-US" altLang="zh-CN" i="0" dirty="0"/>
          </a:p>
        </p:txBody>
      </p:sp>
      <p:sp>
        <p:nvSpPr>
          <p:cNvPr id="4" name="灯片编号占位符 3">
            <a:extLst>
              <a:ext uri="{FF2B5EF4-FFF2-40B4-BE49-F238E27FC236}">
                <a16:creationId xmlns:a16="http://schemas.microsoft.com/office/drawing/2014/main" id="{A985932D-96A7-BD2D-B9F0-0006133089F4}"/>
              </a:ext>
            </a:extLst>
          </p:cNvPr>
          <p:cNvSpPr>
            <a:spLocks noGrp="1"/>
          </p:cNvSpPr>
          <p:nvPr>
            <p:ph type="sldNum" sz="quarter" idx="5"/>
          </p:nvPr>
        </p:nvSpPr>
        <p:spPr/>
        <p:txBody>
          <a:bodyPr/>
          <a:lstStyle/>
          <a:p>
            <a:fld id="{426F62A6-A8EF-4BD5-8010-02FFC3868AA1}" type="slidenum">
              <a:rPr lang="zh-CN" altLang="en-US" smtClean="0"/>
              <a:t>10</a:t>
            </a:fld>
            <a:endParaRPr lang="zh-CN" altLang="en-US"/>
          </a:p>
        </p:txBody>
      </p:sp>
    </p:spTree>
    <p:extLst>
      <p:ext uri="{BB962C8B-B14F-4D97-AF65-F5344CB8AC3E}">
        <p14:creationId xmlns:p14="http://schemas.microsoft.com/office/powerpoint/2010/main" val="219549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C8DF5-CEA3-6838-8D0C-CBA79E8EB7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FAB574-5B12-7E69-E763-B7FFD81A207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B536A61-9A2C-FFDC-6F78-6BCC5604F5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These are the two stages of inference in LLM: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r>
              <a:rPr lang="en" altLang="zh-CN" sz="1200" b="0" i="0" kern="1200" dirty="0">
                <a:solidFill>
                  <a:schemeClr val="tx1"/>
                </a:solidFill>
                <a:effectLst/>
                <a:latin typeface="+mn-lt"/>
                <a:ea typeface="+mn-ea"/>
                <a:cs typeface="+mn-cs"/>
              </a:rPr>
              <a:t>the prefill stage and the decoding stage.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r>
              <a:rPr lang="en" altLang="zh-CN" sz="1200" b="0" i="0" kern="1200" dirty="0">
                <a:solidFill>
                  <a:schemeClr val="tx1"/>
                </a:solidFill>
                <a:effectLst/>
                <a:latin typeface="+mn-lt"/>
                <a:ea typeface="+mn-ea"/>
                <a:cs typeface="+mn-cs"/>
              </a:rPr>
              <a:t>Key-value quantization occurs during the decoding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i="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 altLang="zh-CN" dirty="0"/>
            </a:br>
            <a:r>
              <a:rPr lang="en" altLang="zh-CN" sz="1200" b="0" i="0" kern="1200" dirty="0">
                <a:solidFill>
                  <a:schemeClr val="tx1"/>
                </a:solidFill>
                <a:effectLst/>
                <a:latin typeface="+mn-lt"/>
                <a:ea typeface="+mn-ea"/>
                <a:cs typeface="+mn-cs"/>
              </a:rPr>
              <a:t>Because key-value quantization affects the accuracy of attention calculations, traditional key-value caching quantization requires directly concatenating the quantized key-value pairs and then performing dequantization to complete the remaining forward computation; however, this reduces the accuracy of attention calculations.</a:t>
            </a:r>
          </a:p>
          <a:p>
            <a:pPr rtl="0"/>
            <a:br>
              <a:rPr lang="en" altLang="zh-CN" sz="1200" b="0" i="0" kern="1200" dirty="0">
                <a:solidFill>
                  <a:schemeClr val="tx1"/>
                </a:solidFill>
                <a:effectLst/>
                <a:latin typeface="+mn-lt"/>
                <a:ea typeface="+mn-ea"/>
                <a:cs typeface="+mn-cs"/>
              </a:rPr>
            </a:br>
            <a:r>
              <a:rPr lang="en" altLang="zh-CN" sz="1200" b="0" i="0" kern="1200" dirty="0">
                <a:solidFill>
                  <a:schemeClr val="tx1"/>
                </a:solidFill>
                <a:effectLst/>
                <a:latin typeface="+mn-lt"/>
                <a:ea typeface="+mn-ea"/>
                <a:cs typeface="+mn-cs"/>
              </a:rPr>
              <a:t>The historical key-value caching method only quantizes past key-value pairs, with the current key-value pair directly participating in the forward computation. This eliminates the unnecessary truncation error between quantizing and dequantizing the current key-value pair, thus improving the accuracy of key-value caching quantization.</a:t>
            </a:r>
          </a:p>
          <a:p>
            <a:br>
              <a:rPr lang="en" altLang="zh-CN" sz="1200" b="0" i="0" kern="1200" dirty="0">
                <a:solidFill>
                  <a:schemeClr val="tx1"/>
                </a:solidFill>
                <a:effectLst/>
                <a:latin typeface="+mn-lt"/>
                <a:ea typeface="+mn-ea"/>
                <a:cs typeface="+mn-cs"/>
              </a:rPr>
            </a:br>
            <a:endParaRPr lang="en" altLang="zh-CN" sz="1200" b="0" i="0" kern="1200" dirty="0">
              <a:solidFill>
                <a:schemeClr val="tx1"/>
              </a:solidFill>
              <a:effectLst/>
              <a:latin typeface="+mn-lt"/>
              <a:ea typeface="+mn-ea"/>
              <a:cs typeface="+mn-cs"/>
            </a:endParaRPr>
          </a:p>
          <a:p>
            <a:endParaRPr lang="en"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i="0" dirty="0"/>
          </a:p>
          <a:p>
            <a:endParaRPr lang="zh-CN" altLang="en-US" i="0" dirty="0"/>
          </a:p>
        </p:txBody>
      </p:sp>
      <p:sp>
        <p:nvSpPr>
          <p:cNvPr id="4" name="灯片编号占位符 3">
            <a:extLst>
              <a:ext uri="{FF2B5EF4-FFF2-40B4-BE49-F238E27FC236}">
                <a16:creationId xmlns:a16="http://schemas.microsoft.com/office/drawing/2014/main" id="{F78836F0-58B7-92CC-21FF-00253B1CFAAF}"/>
              </a:ext>
            </a:extLst>
          </p:cNvPr>
          <p:cNvSpPr>
            <a:spLocks noGrp="1"/>
          </p:cNvSpPr>
          <p:nvPr>
            <p:ph type="sldNum" sz="quarter" idx="5"/>
          </p:nvPr>
        </p:nvSpPr>
        <p:spPr/>
        <p:txBody>
          <a:bodyPr/>
          <a:lstStyle/>
          <a:p>
            <a:fld id="{426F62A6-A8EF-4BD5-8010-02FFC3868AA1}" type="slidenum">
              <a:rPr lang="zh-CN" altLang="en-US" smtClean="0"/>
              <a:t>11</a:t>
            </a:fld>
            <a:endParaRPr lang="zh-CN" altLang="en-US"/>
          </a:p>
        </p:txBody>
      </p:sp>
    </p:spTree>
    <p:extLst>
      <p:ext uri="{BB962C8B-B14F-4D97-AF65-F5344CB8AC3E}">
        <p14:creationId xmlns:p14="http://schemas.microsoft.com/office/powerpoint/2010/main" val="295575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B73FF-4531-2F69-8D2B-1C730755F2F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6CA278-AB1E-BB6D-922F-98943129C55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B4F3C84E-8F7F-E18D-A6CD-C1CC30DE315E}"/>
                  </a:ext>
                </a:extLst>
              </p:cNvPr>
              <p:cNvSpPr>
                <a:spLocks noGrp="1"/>
              </p:cNvSpPr>
              <p:nvPr>
                <p:ph type="body" idx="1"/>
              </p:nvPr>
            </p:nvSpPr>
            <p:spPr/>
            <p:txBody>
              <a:bodyPr/>
              <a:lstStyle/>
              <a:p>
                <a:r>
                  <a:rPr lang="en" altLang="zh-CN" sz="1200" b="0" i="0" kern="1200" dirty="0">
                    <a:solidFill>
                      <a:schemeClr val="tx1"/>
                    </a:solidFill>
                    <a:effectLst/>
                    <a:latin typeface="+mn-lt"/>
                    <a:ea typeface="+mn-ea"/>
                    <a:cs typeface="+mn-cs"/>
                  </a:rPr>
                  <a:t>To update the previously learnable parameters, we design two loss functions: </a:t>
                </a:r>
              </a:p>
              <a:p>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r>
                  <a:rPr lang="en" altLang="zh-CN" sz="1200" b="0" i="0" kern="1200" dirty="0">
                    <a:solidFill>
                      <a:schemeClr val="tx1"/>
                    </a:solidFill>
                    <a:effectLst/>
                    <a:latin typeface="+mn-lt"/>
                    <a:ea typeface="+mn-ea"/>
                    <a:cs typeface="+mn-cs"/>
                  </a:rPr>
                  <a:t>Attention Loss and Feature Loss.</a:t>
                </a:r>
              </a:p>
              <a:p>
                <a:endParaRPr lang="en"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For Feature Loss</a:t>
                </a:r>
                <a:r>
                  <a:rPr kumimoji="1" lang="zh-CN" altLang="en-US" sz="1200" b="1" dirty="0">
                    <a:latin typeface="Calibri" panose="020F0502020204030204" pitchFamily="34" charset="0"/>
                    <a:cs typeface="Calibri" panose="020F0502020204030204" pitchFamily="34" charset="0"/>
                  </a:rPr>
                  <a:t>：</a:t>
                </a:r>
                <a:endParaRPr kumimoji="1" lang="en-US" altLang="zh-CN" sz="1200" b="1" dirty="0">
                  <a:latin typeface="Calibri" panose="020F0502020204030204" pitchFamily="34" charset="0"/>
                  <a:cs typeface="Calibri" panose="020F0502020204030204" pitchFamily="34" charset="0"/>
                </a:endParaRPr>
              </a:p>
              <a:p>
                <a:pPr rtl="0"/>
                <a:r>
                  <a:rPr lang="en" altLang="zh-CN" sz="1200" b="0" i="0" kern="1200" dirty="0">
                    <a:solidFill>
                      <a:schemeClr val="tx1"/>
                    </a:solidFill>
                    <a:effectLst/>
                    <a:latin typeface="+mn-lt"/>
                    <a:ea typeface="+mn-ea"/>
                    <a:cs typeface="+mn-cs"/>
                  </a:rPr>
                  <a:t>We use MSE &amp; Cosine Similarity to </a:t>
                </a:r>
                <a:r>
                  <a:rPr lang="en" altLang="zh-CN" sz="1200" b="0" i="0" kern="1200" dirty="0" err="1">
                    <a:solidFill>
                      <a:schemeClr val="tx1"/>
                    </a:solidFill>
                    <a:effectLst/>
                    <a:latin typeface="+mn-lt"/>
                    <a:ea typeface="+mn-ea"/>
                    <a:cs typeface="+mn-cs"/>
                  </a:rPr>
                  <a:t>mistigate</a:t>
                </a:r>
                <a:r>
                  <a:rPr lang="en" altLang="zh-CN" sz="1200" b="0" i="0" kern="1200" dirty="0">
                    <a:solidFill>
                      <a:schemeClr val="tx1"/>
                    </a:solidFill>
                    <a:effectLst/>
                    <a:latin typeface="+mn-lt"/>
                    <a:ea typeface="+mn-ea"/>
                    <a:cs typeface="+mn-cs"/>
                  </a:rPr>
                  <a:t> inter-layer error accumulation by aligning with an ideal output based on the previous block's quantized input.</a:t>
                </a:r>
              </a:p>
              <a:p>
                <a:pPr rtl="0"/>
                <a:endParaRPr lang="en" altLang="zh-CN" sz="1200" b="0" i="0" kern="1200" dirty="0">
                  <a:solidFill>
                    <a:schemeClr val="tx1"/>
                  </a:solidFill>
                  <a:effectLst/>
                  <a:latin typeface="+mn-lt"/>
                  <a:ea typeface="+mn-ea"/>
                  <a:cs typeface="+mn-cs"/>
                </a:endParaRPr>
              </a:p>
              <a:p>
                <a:pPr rtl="0"/>
                <a:r>
                  <a:rPr lang="en" altLang="zh-CN" sz="1200" b="0" i="0" kern="1200" dirty="0">
                    <a:solidFill>
                      <a:schemeClr val="tx1"/>
                    </a:solidFill>
                    <a:effectLst/>
                    <a:latin typeface="+mn-lt"/>
                    <a:ea typeface="+mn-ea"/>
                    <a:cs typeface="+mn-cs"/>
                  </a:rPr>
                  <a:t>For Attention Loss: </a:t>
                </a:r>
              </a:p>
              <a:p>
                <a:pPr rtl="0"/>
                <a:r>
                  <a:rPr lang="en" altLang="zh-CN" sz="1200" b="0" i="0" kern="1200" dirty="0">
                    <a:solidFill>
                      <a:schemeClr val="tx1"/>
                    </a:solidFill>
                    <a:effectLst/>
                    <a:latin typeface="+mn-lt"/>
                    <a:ea typeface="+mn-ea"/>
                    <a:cs typeface="+mn-cs"/>
                  </a:rPr>
                  <a:t>We use Symmetric </a:t>
                </a:r>
                <a:r>
                  <a:rPr lang="en" altLang="zh-CN" sz="1200" b="0" i="0" kern="1200" dirty="0" err="1">
                    <a:solidFill>
                      <a:schemeClr val="tx1"/>
                    </a:solidFill>
                    <a:effectLst/>
                    <a:latin typeface="+mn-lt"/>
                    <a:ea typeface="+mn-ea"/>
                    <a:cs typeface="+mn-cs"/>
                  </a:rPr>
                  <a:t>Kullback</a:t>
                </a:r>
                <a:r>
                  <a:rPr lang="en" altLang="zh-CN" sz="1200" b="0" i="0" kern="1200" dirty="0">
                    <a:solidFill>
                      <a:schemeClr val="tx1"/>
                    </a:solidFill>
                    <a:effectLst/>
                    <a:latin typeface="+mn-lt"/>
                    <a:ea typeface="+mn-ea"/>
                    <a:cs typeface="+mn-cs"/>
                  </a:rPr>
                  <a:t>-Leibler (KL) Divergence loss to perform a bidirectional correction, pulling the quantized attention distribution closer to the original and vice-versa for a more robust alignment.</a:t>
                </a:r>
              </a:p>
              <a:p>
                <a:pPr rtl="0"/>
                <a:r>
                  <a:rPr lang="en" altLang="zh-CN" sz="1200" b="0" i="0" kern="1200" dirty="0">
                    <a:solidFill>
                      <a:schemeClr val="tx1"/>
                    </a:solidFill>
                    <a:effectLst/>
                    <a:latin typeface="+mn-lt"/>
                    <a:ea typeface="+mn-ea"/>
                    <a:cs typeface="+mn-cs"/>
                  </a:rPr>
                  <a:t> Combining the two, DCG finds the optimal transformation parameters for each block.</a:t>
                </a:r>
              </a:p>
            </p:txBody>
          </p:sp>
        </mc:Choice>
        <mc:Fallback xmlns="">
          <p:sp>
            <p:nvSpPr>
              <p:cNvPr id="3" name="备注占位符 2">
                <a:extLst>
                  <a:ext uri="{FF2B5EF4-FFF2-40B4-BE49-F238E27FC236}">
                    <a16:creationId xmlns:a16="http://schemas.microsoft.com/office/drawing/2014/main" id="{B4F3C84E-8F7F-E18D-A6CD-C1CC30DE315E}"/>
                  </a:ext>
                </a:extLst>
              </p:cNvPr>
              <p:cNvSpPr>
                <a:spLocks noGrp="1"/>
              </p:cNvSpPr>
              <p:nvPr>
                <p:ph type="body" idx="1"/>
              </p:nvPr>
            </p:nvSpPr>
            <p:spPr/>
            <p:txBody>
              <a:bodyPr/>
              <a:lstStyle/>
              <a:p>
                <a:r>
                  <a:rPr lang="en-US" altLang="zh-CN" sz="1200" b="0" i="0" kern="1200" dirty="0">
                    <a:solidFill>
                      <a:schemeClr val="tx1"/>
                    </a:solidFill>
                    <a:effectLst/>
                    <a:latin typeface="+mn-lt"/>
                    <a:ea typeface="+mn-ea"/>
                    <a:cs typeface="+mn-cs"/>
                  </a:rPr>
                  <a:t>.</a:t>
                </a:r>
                <a:r>
                  <a:rPr kumimoji="1" lang="en-US" altLang="zh-CN"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Optimization</a:t>
                </a:r>
                <a:r>
                  <a:rPr kumimoji="1" lang="zh-CN" altLang="en-US"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Goal &amp; Process:</a:t>
                </a:r>
                <a:endParaRPr kumimoji="1" lang="en-US" altLang="zh-CN" sz="1200" b="1" dirty="0">
                  <a:latin typeface="Calibri" panose="020F0502020204030204" pitchFamily="34" charset="0"/>
                  <a:cs typeface="Calibri" panose="020F0502020204030204" pitchFamily="34" charset="0"/>
                </a:endParaRPr>
              </a:p>
              <a:p>
                <a:pPr marL="285750" indent="-285750">
                  <a:buFont typeface="Wingdings" pitchFamily="2" charset="2"/>
                  <a:buChar char="Ø"/>
                </a:pPr>
                <a:r>
                  <a:rPr kumimoji="1" lang="en-US" altLang="zh-CN" sz="1200" dirty="0">
                    <a:latin typeface="Calibri" panose="020F0502020204030204" pitchFamily="34" charset="0"/>
                    <a:cs typeface="Calibri" panose="020F0502020204030204" pitchFamily="34" charset="0"/>
                  </a:rPr>
                  <a:t>Learnable</a:t>
                </a:r>
                <a:r>
                  <a:rPr kumimoji="1" lang="zh-CN" altLang="en-US" sz="1200" dirty="0">
                    <a:latin typeface="Calibri" panose="020F0502020204030204" pitchFamily="34" charset="0"/>
                    <a:cs typeface="Calibri" panose="020F0502020204030204" pitchFamily="34" charset="0"/>
                  </a:rPr>
                  <a:t> </a:t>
                </a:r>
                <a:r>
                  <a:rPr kumimoji="1" lang="en-US" altLang="zh-CN" sz="1200" dirty="0">
                    <a:latin typeface="Calibri" panose="020F0502020204030204" pitchFamily="34" charset="0"/>
                    <a:cs typeface="Calibri" panose="020F0502020204030204" pitchFamily="34" charset="0"/>
                  </a:rPr>
                  <a:t>parameters </a:t>
                </a:r>
                <a:r>
                  <a:rPr kumimoji="1" lang="en-US" altLang="zh-CN" sz="1200" i="0">
                    <a:latin typeface="Cambria Math" panose="02040503050406030204" pitchFamily="18" charset="0"/>
                  </a:rPr>
                  <a:t>{𝑘,𝜃_𝑤,𝜃_𝑎,𝜃_𝑘𝑣}</a:t>
                </a:r>
                <a:endParaRPr kumimoji="1" lang="en-US" altLang="zh-CN" sz="1200" dirty="0">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sz="1200" dirty="0">
                    <a:latin typeface="Calibri" panose="020F0502020204030204" pitchFamily="34" charset="0"/>
                    <a:cs typeface="Calibri" panose="020F0502020204030204" pitchFamily="34" charset="0"/>
                  </a:rPr>
                  <a:t>Overall </a:t>
                </a:r>
                <a:r>
                  <a:rPr lang="en" altLang="zh-CN" sz="1200" b="1" dirty="0">
                    <a:latin typeface="Calibri" panose="020F0502020204030204" pitchFamily="34" charset="0"/>
                    <a:cs typeface="Calibri" panose="020F0502020204030204" pitchFamily="34" charset="0"/>
                  </a:rPr>
                  <a:t>optimization target</a:t>
                </a:r>
                <a:r>
                  <a:rPr lang="en" altLang="zh-CN" sz="1200" dirty="0">
                    <a:latin typeface="Calibri" panose="020F0502020204030204" pitchFamily="34" charset="0"/>
                    <a:cs typeface="Calibri" panose="020F0502020204030204" pitchFamily="34" charset="0"/>
                  </a:rPr>
                  <a:t> update</a:t>
                </a:r>
                <a:endParaRPr kumimoji="1" lang="en-US" altLang="zh-CN" sz="1200" dirty="0">
                  <a:latin typeface="Calibri" panose="020F0502020204030204" pitchFamily="34" charset="0"/>
                  <a:cs typeface="Calibri" panose="020F0502020204030204" pitchFamily="34" charset="0"/>
                </a:endParaRPr>
              </a:p>
              <a:p>
                <a:pPr/>
                <a:r>
                  <a:rPr kumimoji="1" lang="en" altLang="zh-CN" sz="1200" i="0">
                    <a:latin typeface="Cambria Math" panose="02040503050406030204" pitchFamily="18" charset="0"/>
                  </a:rPr>
                  <a:t>𝑎𝑟𝑔⁡min┬(𝑘,𝜃_𝑤,𝜃_𝑎,𝜃_𝑘𝑣 ) |𝑊</a:t>
                </a:r>
                <a:r>
                  <a:rPr kumimoji="1" lang="en-US" altLang="zh-CN" sz="1200" i="0">
                    <a:latin typeface="Cambria Math" panose="02040503050406030204" pitchFamily="18" charset="0"/>
                  </a:rPr>
                  <a:t>X</a:t>
                </a:r>
                <a:r>
                  <a:rPr kumimoji="1" lang="en" altLang="zh-CN" sz="1200" i="0">
                    <a:latin typeface="Cambria Math" panose="02040503050406030204" pitchFamily="18" charset="0"/>
                  </a:rPr>
                  <a:t>−𝑄_𝑤 (𝑊;𝑘;𝜃_𝑤,𝜃_𝑘𝑣 ) 𝑄_𝑎 (𝑋;𝑘;𝜃_𝑎,𝜃_𝑘𝑣)\|</a:t>
                </a:r>
                <a:endParaRPr kumimoji="1" lang="en-US" altLang="zh-CN" sz="1200" dirty="0">
                  <a:latin typeface="Calibri" panose="020F0502020204030204" pitchFamily="34" charset="0"/>
                  <a:cs typeface="Calibri" panose="020F0502020204030204" pitchFamily="34" charset="0"/>
                </a:endParaRPr>
              </a:p>
              <a:p>
                <a:r>
                  <a:rPr kumimoji="1" lang="en" altLang="zh-CN"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Solution: Distribution Correction-Guided (DCG) Update</a:t>
                </a:r>
              </a:p>
              <a:p>
                <a:pPr marL="285750" indent="-285750">
                  <a:buFont typeface="Wingdings" pitchFamily="2" charset="2"/>
                  <a:buChar char="Ø"/>
                </a:pPr>
                <a:r>
                  <a:rPr lang="en" altLang="zh-CN" sz="1200" dirty="0">
                    <a:solidFill>
                      <a:srgbClr val="1A1C1E"/>
                    </a:solidFill>
                    <a:latin typeface="Calibri" panose="020F0502020204030204" pitchFamily="34" charset="0"/>
                    <a:cs typeface="Calibri" panose="020F0502020204030204" pitchFamily="34" charset="0"/>
                  </a:rPr>
                  <a:t>Minimize the distribution difference between the quantized and full-precision outputs</a:t>
                </a:r>
                <a:r>
                  <a:rPr lang="zh-CN" altLang="en-US" sz="1200" dirty="0">
                    <a:solidFill>
                      <a:srgbClr val="1A1C1E"/>
                    </a:solidFill>
                    <a:latin typeface="Calibri" panose="020F0502020204030204" pitchFamily="34" charset="0"/>
                    <a:cs typeface="Calibri" panose="020F0502020204030204" pitchFamily="34" charset="0"/>
                  </a:rPr>
                  <a:t> </a:t>
                </a:r>
                <a:r>
                  <a:rPr lang="en-US" altLang="zh-CN" sz="1200" b="1" dirty="0">
                    <a:solidFill>
                      <a:srgbClr val="1A1C1E"/>
                    </a:solidFill>
                    <a:latin typeface="Calibri" panose="020F0502020204030204" pitchFamily="34" charset="0"/>
                    <a:cs typeface="Calibri" panose="020F0502020204030204" pitchFamily="34" charset="0"/>
                  </a:rPr>
                  <a:t>block</a:t>
                </a:r>
                <a:r>
                  <a:rPr lang="zh-CN" altLang="en-US" sz="1200" b="1" dirty="0">
                    <a:solidFill>
                      <a:srgbClr val="1A1C1E"/>
                    </a:solidFill>
                    <a:latin typeface="Calibri" panose="020F0502020204030204" pitchFamily="34" charset="0"/>
                    <a:cs typeface="Calibri" panose="020F0502020204030204" pitchFamily="34" charset="0"/>
                  </a:rPr>
                  <a:t> </a:t>
                </a:r>
                <a:r>
                  <a:rPr lang="en-US" altLang="zh-CN" sz="1200" b="1" dirty="0">
                    <a:solidFill>
                      <a:srgbClr val="1A1C1E"/>
                    </a:solidFill>
                    <a:latin typeface="Calibri" panose="020F0502020204030204" pitchFamily="34" charset="0"/>
                    <a:cs typeface="Calibri" panose="020F0502020204030204" pitchFamily="34" charset="0"/>
                  </a:rPr>
                  <a:t>by</a:t>
                </a:r>
                <a:r>
                  <a:rPr lang="zh-CN" altLang="en-US" sz="1200" b="1" dirty="0">
                    <a:solidFill>
                      <a:srgbClr val="1A1C1E"/>
                    </a:solidFill>
                    <a:latin typeface="Calibri" panose="020F0502020204030204" pitchFamily="34" charset="0"/>
                    <a:cs typeface="Calibri" panose="020F0502020204030204" pitchFamily="34" charset="0"/>
                  </a:rPr>
                  <a:t> </a:t>
                </a:r>
                <a:r>
                  <a:rPr lang="en-US" altLang="zh-CN" sz="1200" b="1" dirty="0">
                    <a:solidFill>
                      <a:srgbClr val="1A1C1E"/>
                    </a:solidFill>
                    <a:latin typeface="Calibri" panose="020F0502020204030204" pitchFamily="34" charset="0"/>
                    <a:cs typeface="Calibri" panose="020F0502020204030204" pitchFamily="34" charset="0"/>
                  </a:rPr>
                  <a:t>block</a:t>
                </a:r>
                <a:endParaRPr lang="en" altLang="zh-CN" sz="1200" b="1" dirty="0">
                  <a:solidFill>
                    <a:srgbClr val="1A1C1E"/>
                  </a:solidFill>
                  <a:latin typeface="Calibri" panose="020F0502020204030204" pitchFamily="34" charset="0"/>
                  <a:cs typeface="Calibri" panose="020F0502020204030204" pitchFamily="34" charset="0"/>
                </a:endParaRPr>
              </a:p>
              <a:p>
                <a:r>
                  <a:rPr kumimoji="1" lang="en-US" altLang="zh-CN"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Optimization</a:t>
                </a:r>
                <a:r>
                  <a:rPr kumimoji="1" lang="zh-CN" altLang="en-US"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Process:</a:t>
                </a:r>
                <a:endParaRPr kumimoji="1" lang="en" altLang="zh-CN" sz="12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sz="1200" b="1" dirty="0">
                    <a:solidFill>
                      <a:srgbClr val="1A1C1E"/>
                    </a:solidFill>
                    <a:latin typeface="Calibri" panose="020F0502020204030204" pitchFamily="34" charset="0"/>
                    <a:cs typeface="Calibri" panose="020F0502020204030204" pitchFamily="34" charset="0"/>
                  </a:rPr>
                  <a:t>Input:</a:t>
                </a:r>
                <a:r>
                  <a:rPr lang="en" altLang="zh-CN" sz="1200" dirty="0">
                    <a:solidFill>
                      <a:srgbClr val="1A1C1E"/>
                    </a:solidFill>
                    <a:latin typeface="Calibri" panose="020F0502020204030204" pitchFamily="34" charset="0"/>
                    <a:cs typeface="Calibri" panose="020F0502020204030204" pitchFamily="34" charset="0"/>
                  </a:rPr>
                  <a:t> Uses a small, representative calibration dataset.</a:t>
                </a:r>
              </a:p>
              <a:p>
                <a:pPr marL="285750" indent="-285750">
                  <a:buFont typeface="Wingdings" pitchFamily="2" charset="2"/>
                  <a:buChar char="Ø"/>
                </a:pPr>
                <a:r>
                  <a:rPr lang="en" altLang="zh-CN" sz="1200" b="1" dirty="0">
                    <a:solidFill>
                      <a:srgbClr val="1A1C1E"/>
                    </a:solidFill>
                    <a:latin typeface="Calibri" panose="020F0502020204030204" pitchFamily="34" charset="0"/>
                    <a:cs typeface="Calibri" panose="020F0502020204030204" pitchFamily="34" charset="0"/>
                  </a:rPr>
                  <a:t>Strategy:</a:t>
                </a:r>
                <a:r>
                  <a:rPr lang="en" altLang="zh-CN" sz="1200" dirty="0">
                    <a:solidFill>
                      <a:srgbClr val="1A1C1E"/>
                    </a:solidFill>
                    <a:latin typeface="Calibri" panose="020F0502020204030204" pitchFamily="34" charset="0"/>
                    <a:cs typeface="Calibri" panose="020F0502020204030204" pitchFamily="34" charset="0"/>
                  </a:rPr>
                  <a:t> Optimizes the model </a:t>
                </a:r>
                <a:r>
                  <a:rPr lang="en" altLang="zh-CN" sz="1200" b="1" dirty="0">
                    <a:solidFill>
                      <a:srgbClr val="1A1C1E"/>
                    </a:solidFill>
                    <a:latin typeface="Calibri" panose="020F0502020204030204" pitchFamily="34" charset="0"/>
                    <a:cs typeface="Calibri" panose="020F0502020204030204" pitchFamily="34" charset="0"/>
                  </a:rPr>
                  <a:t>block-by-block</a:t>
                </a:r>
                <a:r>
                  <a:rPr lang="en" altLang="zh-CN" sz="1200" dirty="0">
                    <a:solidFill>
                      <a:srgbClr val="1A1C1E"/>
                    </a:solidFill>
                    <a:latin typeface="Calibri" panose="020F0502020204030204" pitchFamily="34" charset="0"/>
                    <a:cs typeface="Calibri" panose="020F0502020204030204" pitchFamily="34" charset="0"/>
                  </a:rPr>
                  <a:t> to prevent error accumulation.</a:t>
                </a:r>
              </a:p>
              <a:p>
                <a:pPr marL="285750" indent="-285750">
                  <a:buFont typeface="Wingdings" pitchFamily="2" charset="2"/>
                  <a:buChar char="Ø"/>
                </a:pPr>
                <a:r>
                  <a:rPr lang="en" altLang="zh-CN" sz="1200" b="1" dirty="0">
                    <a:solidFill>
                      <a:srgbClr val="1A1C1E"/>
                    </a:solidFill>
                    <a:latin typeface="Calibri" panose="020F0502020204030204" pitchFamily="34" charset="0"/>
                    <a:cs typeface="Calibri" panose="020F0502020204030204" pitchFamily="34" charset="0"/>
                  </a:rPr>
                  <a:t>Mechanism:</a:t>
                </a:r>
                <a:r>
                  <a:rPr lang="en" altLang="zh-CN" sz="1200" dirty="0">
                    <a:solidFill>
                      <a:srgbClr val="1A1C1E"/>
                    </a:solidFill>
                    <a:latin typeface="Calibri" panose="020F0502020204030204" pitchFamily="34" charset="0"/>
                    <a:cs typeface="Calibri" panose="020F0502020204030204" pitchFamily="34" charset="0"/>
                  </a:rPr>
                  <a:t> Employs a composite loss function to guide the update of all learnable parameters.</a:t>
                </a:r>
                <a:endPar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zh-CN" altLang="en-US" i="0" dirty="0"/>
              </a:p>
            </p:txBody>
          </p:sp>
        </mc:Fallback>
      </mc:AlternateContent>
      <p:sp>
        <p:nvSpPr>
          <p:cNvPr id="4" name="灯片编号占位符 3">
            <a:extLst>
              <a:ext uri="{FF2B5EF4-FFF2-40B4-BE49-F238E27FC236}">
                <a16:creationId xmlns:a16="http://schemas.microsoft.com/office/drawing/2014/main" id="{45CCF774-25DD-CE7B-6F98-32653B7BB52E}"/>
              </a:ext>
            </a:extLst>
          </p:cNvPr>
          <p:cNvSpPr>
            <a:spLocks noGrp="1"/>
          </p:cNvSpPr>
          <p:nvPr>
            <p:ph type="sldNum" sz="quarter" idx="5"/>
          </p:nvPr>
        </p:nvSpPr>
        <p:spPr/>
        <p:txBody>
          <a:bodyPr/>
          <a:lstStyle/>
          <a:p>
            <a:fld id="{426F62A6-A8EF-4BD5-8010-02FFC3868AA1}" type="slidenum">
              <a:rPr lang="zh-CN" altLang="en-US" smtClean="0"/>
              <a:t>12</a:t>
            </a:fld>
            <a:endParaRPr lang="zh-CN" altLang="en-US"/>
          </a:p>
        </p:txBody>
      </p:sp>
    </p:spTree>
    <p:extLst>
      <p:ext uri="{BB962C8B-B14F-4D97-AF65-F5344CB8AC3E}">
        <p14:creationId xmlns:p14="http://schemas.microsoft.com/office/powerpoint/2010/main" val="30326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FAE7-5083-4C7A-9E89-39C8072EFD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27281E-2C72-AEB3-023A-A61B3E7E47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99F5F21-ED6C-A57B-7F84-543A03EFA736}"/>
              </a:ext>
            </a:extLst>
          </p:cNvPr>
          <p:cNvSpPr>
            <a:spLocks noGrp="1"/>
          </p:cNvSpPr>
          <p:nvPr>
            <p:ph type="body" idx="1"/>
          </p:nvPr>
        </p:nvSpPr>
        <p:spPr/>
        <p:txBody>
          <a:bodyPr/>
          <a:lstStyle/>
          <a:p>
            <a:r>
              <a:rPr lang="en" altLang="zh-CN" sz="1200" b="0" i="0" kern="1200" dirty="0">
                <a:solidFill>
                  <a:schemeClr val="tx1"/>
                </a:solidFill>
                <a:effectLst/>
                <a:latin typeface="+mn-lt"/>
                <a:ea typeface="+mn-ea"/>
                <a:cs typeface="+mn-cs"/>
              </a:rPr>
              <a:t>This slide summarizes the iterative optimization process. </a:t>
            </a:r>
          </a:p>
          <a:p>
            <a:endParaRPr lang="en" altLang="zh-CN" sz="1200" b="0" i="0" kern="1200" dirty="0">
              <a:solidFill>
                <a:schemeClr val="tx1"/>
              </a:solidFill>
              <a:effectLst/>
              <a:latin typeface="+mn-lt"/>
              <a:ea typeface="+mn-ea"/>
              <a:cs typeface="+mn-cs"/>
            </a:endParaRPr>
          </a:p>
          <a:p>
            <a:r>
              <a:rPr lang="en" altLang="zh-CN" sz="1200" b="0" i="0" kern="1200" dirty="0">
                <a:solidFill>
                  <a:schemeClr val="tx1"/>
                </a:solidFill>
                <a:effectLst/>
                <a:latin typeface="+mn-lt"/>
                <a:ea typeface="+mn-ea"/>
                <a:cs typeface="+mn-cs"/>
              </a:rPr>
              <a:t>For each block in the model, we first initialize and apply our learnable transformations. </a:t>
            </a:r>
          </a:p>
          <a:p>
            <a:r>
              <a:rPr lang="en" altLang="zh-CN" sz="1200" b="0" i="0" kern="1200" dirty="0">
                <a:solidFill>
                  <a:schemeClr val="tx1"/>
                </a:solidFill>
                <a:effectLst/>
                <a:latin typeface="+mn-lt"/>
                <a:ea typeface="+mn-ea"/>
                <a:cs typeface="+mn-cs"/>
              </a:rPr>
              <a:t>Then, the DCG module calculates the loss. Based on this loss, we update the transformation parameters. Once a block is optimized, we proceed to the next, repeating this process until the entire model is quantized.</a:t>
            </a:r>
            <a:endParaRPr lang="zh-CN" altLang="en-US" i="0" dirty="0"/>
          </a:p>
        </p:txBody>
      </p:sp>
      <p:sp>
        <p:nvSpPr>
          <p:cNvPr id="4" name="灯片编号占位符 3">
            <a:extLst>
              <a:ext uri="{FF2B5EF4-FFF2-40B4-BE49-F238E27FC236}">
                <a16:creationId xmlns:a16="http://schemas.microsoft.com/office/drawing/2014/main" id="{8605B1F9-ABC8-B9C6-310A-543537EE426F}"/>
              </a:ext>
            </a:extLst>
          </p:cNvPr>
          <p:cNvSpPr>
            <a:spLocks noGrp="1"/>
          </p:cNvSpPr>
          <p:nvPr>
            <p:ph type="sldNum" sz="quarter" idx="5"/>
          </p:nvPr>
        </p:nvSpPr>
        <p:spPr/>
        <p:txBody>
          <a:bodyPr/>
          <a:lstStyle/>
          <a:p>
            <a:fld id="{426F62A6-A8EF-4BD5-8010-02FFC3868AA1}" type="slidenum">
              <a:rPr lang="zh-CN" altLang="en-US" smtClean="0"/>
              <a:t>13</a:t>
            </a:fld>
            <a:endParaRPr lang="zh-CN" altLang="en-US"/>
          </a:p>
        </p:txBody>
      </p:sp>
    </p:spTree>
    <p:extLst>
      <p:ext uri="{BB962C8B-B14F-4D97-AF65-F5344CB8AC3E}">
        <p14:creationId xmlns:p14="http://schemas.microsoft.com/office/powerpoint/2010/main" val="402162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1884-099C-FBC2-DD6C-8C93B072FD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34C55-24A6-AC37-C93B-1B7F1BC16D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69913C3-C8CA-E5E9-A5EF-98A31B6E3005}"/>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We conducted our experiments using a cloud server with NVIDIA A100 GPUs and two edge devices: the Jetson AGX Orin and NX Orin. </a:t>
            </a:r>
          </a:p>
          <a:p>
            <a:r>
              <a:rPr lang="en" altLang="zh-CN" sz="1200" b="0" i="0" kern="1200" dirty="0">
                <a:solidFill>
                  <a:schemeClr val="tx1"/>
                </a:solidFill>
                <a:effectLst/>
                <a:latin typeface="+mn-lt"/>
                <a:ea typeface="+mn-ea"/>
                <a:cs typeface="+mn-cs"/>
              </a:rPr>
              <a:t>We evaluated our method on several </a:t>
            </a:r>
            <a:r>
              <a:rPr lang="en" altLang="zh-CN" sz="1200" b="0" i="0" kern="1200" dirty="0" err="1">
                <a:solidFill>
                  <a:schemeClr val="tx1"/>
                </a:solidFill>
                <a:effectLst/>
                <a:latin typeface="+mn-lt"/>
                <a:ea typeface="+mn-ea"/>
                <a:cs typeface="+mn-cs"/>
              </a:rPr>
              <a:t>LLaMA</a:t>
            </a:r>
            <a:r>
              <a:rPr lang="en" altLang="zh-CN" sz="1200" b="0" i="0" kern="1200" dirty="0">
                <a:solidFill>
                  <a:schemeClr val="tx1"/>
                </a:solidFill>
                <a:effectLst/>
                <a:latin typeface="+mn-lt"/>
                <a:ea typeface="+mn-ea"/>
                <a:cs typeface="+mn-cs"/>
              </a:rPr>
              <a:t> models and used a range of datasets for both language generation and zero-shot reasoning tasks.</a:t>
            </a:r>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92F4B38C-988E-7127-740D-08D9E2C8A25B}"/>
              </a:ext>
            </a:extLst>
          </p:cNvPr>
          <p:cNvSpPr>
            <a:spLocks noGrp="1"/>
          </p:cNvSpPr>
          <p:nvPr>
            <p:ph type="sldNum" sz="quarter" idx="5"/>
          </p:nvPr>
        </p:nvSpPr>
        <p:spPr/>
        <p:txBody>
          <a:bodyPr/>
          <a:lstStyle/>
          <a:p>
            <a:fld id="{426F62A6-A8EF-4BD5-8010-02FFC3868AA1}" type="slidenum">
              <a:rPr lang="zh-CN" altLang="en-US" smtClean="0"/>
              <a:t>15</a:t>
            </a:fld>
            <a:endParaRPr lang="zh-CN" altLang="en-US"/>
          </a:p>
        </p:txBody>
      </p:sp>
    </p:spTree>
    <p:extLst>
      <p:ext uri="{BB962C8B-B14F-4D97-AF65-F5344CB8AC3E}">
        <p14:creationId xmlns:p14="http://schemas.microsoft.com/office/powerpoint/2010/main" val="267881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1884-099C-FBC2-DD6C-8C93B072FD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734C55-24A6-AC37-C93B-1B7F1BC16D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69913C3-C8CA-E5E9-A5EF-98A31B6E3005}"/>
              </a:ext>
            </a:extLst>
          </p:cNvPr>
          <p:cNvSpPr>
            <a:spLocks noGrp="1"/>
          </p:cNvSpPr>
          <p:nvPr>
            <p:ph type="body" idx="1"/>
          </p:nvPr>
        </p:nvSpPr>
        <p:spPr/>
        <p:txBody>
          <a:bodyPr/>
          <a:lstStyle/>
          <a:p>
            <a:r>
              <a:rPr lang="en" altLang="zh-CN" sz="1200" b="0" i="0" kern="1200" dirty="0">
                <a:solidFill>
                  <a:schemeClr val="tx1"/>
                </a:solidFill>
                <a:effectLst/>
                <a:latin typeface="+mn-lt"/>
                <a:ea typeface="+mn-ea"/>
                <a:cs typeface="+mn-cs"/>
              </a:rPr>
              <a:t>We compared LQGDC against strong baseline methods, including </a:t>
            </a:r>
            <a:r>
              <a:rPr lang="en" altLang="zh-CN" sz="1200" b="0" i="0" kern="1200" dirty="0" err="1">
                <a:solidFill>
                  <a:schemeClr val="tx1"/>
                </a:solidFill>
                <a:effectLst/>
                <a:latin typeface="+mn-lt"/>
                <a:ea typeface="+mn-ea"/>
                <a:cs typeface="+mn-cs"/>
              </a:rPr>
              <a:t>SmoothQuant</a:t>
            </a:r>
            <a:r>
              <a:rPr lang="en" altLang="zh-CN" sz="1200" b="0" i="0" kern="1200" dirty="0">
                <a:solidFill>
                  <a:schemeClr val="tx1"/>
                </a:solidFill>
                <a:effectLst/>
                <a:latin typeface="+mn-lt"/>
                <a:ea typeface="+mn-ea"/>
                <a:cs typeface="+mn-cs"/>
              </a:rPr>
              <a:t>, OS+, and </a:t>
            </a:r>
            <a:r>
              <a:rPr lang="en" altLang="zh-CN" sz="1200" b="0" i="0" kern="1200" dirty="0" err="1">
                <a:solidFill>
                  <a:schemeClr val="tx1"/>
                </a:solidFill>
                <a:effectLst/>
                <a:latin typeface="+mn-lt"/>
                <a:ea typeface="+mn-ea"/>
                <a:cs typeface="+mn-cs"/>
              </a:rPr>
              <a:t>OmniQuant</a:t>
            </a:r>
            <a:r>
              <a:rPr lang="en" altLang="zh-CN" sz="1200" b="0" i="0" kern="1200" dirty="0">
                <a:solidFill>
                  <a:schemeClr val="tx1"/>
                </a:solidFill>
                <a:effectLst/>
                <a:latin typeface="+mn-lt"/>
                <a:ea typeface="+mn-ea"/>
                <a:cs typeface="+mn-cs"/>
              </a:rPr>
              <a:t>. To measure performance, we used two key metrics. </a:t>
            </a:r>
          </a:p>
          <a:p>
            <a:r>
              <a:rPr lang="en" altLang="zh-CN" sz="1200" b="0" i="0" kern="1200" dirty="0">
                <a:solidFill>
                  <a:schemeClr val="tx1"/>
                </a:solidFill>
                <a:effectLst/>
                <a:latin typeface="+mn-lt"/>
                <a:ea typeface="+mn-ea"/>
                <a:cs typeface="+mn-cs"/>
              </a:rPr>
              <a:t>For language generation, we used Perplexity, where a lower score is better. </a:t>
            </a:r>
          </a:p>
          <a:p>
            <a:r>
              <a:rPr lang="en" altLang="zh-CN" sz="1200" b="0" i="0" kern="1200" dirty="0">
                <a:solidFill>
                  <a:schemeClr val="tx1"/>
                </a:solidFill>
                <a:effectLst/>
                <a:latin typeface="+mn-lt"/>
                <a:ea typeface="+mn-ea"/>
                <a:cs typeface="+mn-cs"/>
              </a:rPr>
              <a:t>For reasoning tasks, we used Accuracy, where a higher score is better.</a:t>
            </a:r>
            <a:endParaRPr lang="zh-CN" altLang="en-US" i="0" dirty="0"/>
          </a:p>
        </p:txBody>
      </p:sp>
      <p:sp>
        <p:nvSpPr>
          <p:cNvPr id="4" name="灯片编号占位符 3">
            <a:extLst>
              <a:ext uri="{FF2B5EF4-FFF2-40B4-BE49-F238E27FC236}">
                <a16:creationId xmlns:a16="http://schemas.microsoft.com/office/drawing/2014/main" id="{92F4B38C-988E-7127-740D-08D9E2C8A25B}"/>
              </a:ext>
            </a:extLst>
          </p:cNvPr>
          <p:cNvSpPr>
            <a:spLocks noGrp="1"/>
          </p:cNvSpPr>
          <p:nvPr>
            <p:ph type="sldNum" sz="quarter" idx="5"/>
          </p:nvPr>
        </p:nvSpPr>
        <p:spPr/>
        <p:txBody>
          <a:bodyPr/>
          <a:lstStyle/>
          <a:p>
            <a:fld id="{426F62A6-A8EF-4BD5-8010-02FFC3868AA1}" type="slidenum">
              <a:rPr lang="zh-CN" altLang="en-US" smtClean="0"/>
              <a:t>16</a:t>
            </a:fld>
            <a:endParaRPr lang="zh-CN" altLang="en-US"/>
          </a:p>
        </p:txBody>
      </p:sp>
    </p:spTree>
    <p:extLst>
      <p:ext uri="{BB962C8B-B14F-4D97-AF65-F5344CB8AC3E}">
        <p14:creationId xmlns:p14="http://schemas.microsoft.com/office/powerpoint/2010/main" val="327330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1200" kern="1200" dirty="0">
                <a:solidFill>
                  <a:schemeClr val="tx1"/>
                </a:solidFill>
                <a:effectLst/>
                <a:latin typeface="+mn-lt"/>
                <a:ea typeface="+mn-ea"/>
                <a:cs typeface="+mn-cs"/>
              </a:rPr>
              <a:t>In language generation tasks, Table 1 shows that LQGDC consistently achieves the lowest perplexity, meaning the highest quality, across all models and bit-widths.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1200" kern="1200" dirty="0">
                <a:solidFill>
                  <a:schemeClr val="tx1"/>
                </a:solidFill>
                <a:effectLst/>
                <a:latin typeface="+mn-lt"/>
                <a:ea typeface="+mn-ea"/>
                <a:cs typeface="+mn-cs"/>
              </a:rPr>
              <a:t>For example, on the AGX device with 4-bit quantization, our method significantly outperforms all baselines. This proves our ability to preserve the model's fluency even after aggressive compression.</a:t>
            </a:r>
            <a:r>
              <a:rPr lang="zh-CN" altLang="zh-CN" dirty="0">
                <a:effectLst/>
              </a:rPr>
              <a:t> </a:t>
            </a:r>
            <a:br>
              <a:rPr lang="en" altLang="zh-CN" dirty="0">
                <a:latin typeface="Calibri" panose="020F0502020204030204" pitchFamily="34" charset="0"/>
                <a:cs typeface="Calibri" panose="020F0502020204030204" pitchFamily="34" charset="0"/>
              </a:rPr>
            </a:br>
            <a:endParaRPr lang="zh-CN" altLang="en-US" i="0" dirty="0"/>
          </a:p>
        </p:txBody>
      </p:sp>
      <p:sp>
        <p:nvSpPr>
          <p:cNvPr id="4" name="灯片编号占位符 3"/>
          <p:cNvSpPr>
            <a:spLocks noGrp="1"/>
          </p:cNvSpPr>
          <p:nvPr>
            <p:ph type="sldNum" sz="quarter" idx="5"/>
          </p:nvPr>
        </p:nvSpPr>
        <p:spPr/>
        <p:txBody>
          <a:bodyPr/>
          <a:lstStyle/>
          <a:p>
            <a:fld id="{426F62A6-A8EF-4BD5-8010-02FFC3868AA1}" type="slidenum">
              <a:rPr lang="zh-CN" altLang="en-US" smtClean="0"/>
              <a:t>17</a:t>
            </a:fld>
            <a:endParaRPr lang="zh-CN" altLang="en-US"/>
          </a:p>
        </p:txBody>
      </p:sp>
    </p:spTree>
    <p:extLst>
      <p:ext uri="{BB962C8B-B14F-4D97-AF65-F5344CB8AC3E}">
        <p14:creationId xmlns:p14="http://schemas.microsoft.com/office/powerpoint/2010/main" val="314536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38492-759B-B360-2D77-D83300A4645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E7557F-64A6-03E6-C1FB-42A251338B9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383DF1C-6060-C79C-E0C2-FB49A57222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In zero-shot reasoning tasks, LQGDC again demonstrates superior performance. Table 2 shows that our method achieves the highest average accuracy.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We see a significant improvement of over 2.1% on AGX Orin and 2.2% on NX Orin compared to the best baseline at 4-bit.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This shows that LQGDC has little impact on the quantization error caused by 4-bit quantization and has a significant advantage in balancing model performance and deployment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B5803175-72E6-D07E-DC7B-EEF42F252130}"/>
              </a:ext>
            </a:extLst>
          </p:cNvPr>
          <p:cNvSpPr>
            <a:spLocks noGrp="1"/>
          </p:cNvSpPr>
          <p:nvPr>
            <p:ph type="sldNum" sz="quarter" idx="5"/>
          </p:nvPr>
        </p:nvSpPr>
        <p:spPr/>
        <p:txBody>
          <a:bodyPr/>
          <a:lstStyle/>
          <a:p>
            <a:fld id="{426F62A6-A8EF-4BD5-8010-02FFC3868AA1}" type="slidenum">
              <a:rPr lang="zh-CN" altLang="en-US" smtClean="0"/>
              <a:t>18</a:t>
            </a:fld>
            <a:endParaRPr lang="zh-CN" altLang="en-US"/>
          </a:p>
        </p:txBody>
      </p:sp>
    </p:spTree>
    <p:extLst>
      <p:ext uri="{BB962C8B-B14F-4D97-AF65-F5344CB8AC3E}">
        <p14:creationId xmlns:p14="http://schemas.microsoft.com/office/powerpoint/2010/main" val="185670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4E4F3-0CE1-48AB-E40C-3324E554C4B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F41310-A86F-D6D5-2745-1DEABD376CC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EE624C1-7A8D-AA22-6220-A4A714FFEAF7}"/>
              </a:ext>
            </a:extLst>
          </p:cNvPr>
          <p:cNvSpPr>
            <a:spLocks noGrp="1"/>
          </p:cNvSpPr>
          <p:nvPr>
            <p:ph type="body" idx="1"/>
          </p:nvPr>
        </p:nvSpPr>
        <p:spPr/>
        <p:txBody>
          <a:bodyPr/>
          <a:lstStyle/>
          <a:p>
            <a:pPr marL="285750" indent="-285750">
              <a:buFont typeface="Wingdings" panose="05000000000000000000" pitchFamily="2" charset="2"/>
              <a:buChar char="p"/>
            </a:pPr>
            <a:r>
              <a:rPr lang="en-US" altLang="zh-CN" sz="1200" kern="1200" dirty="0">
                <a:solidFill>
                  <a:schemeClr val="tx1"/>
                </a:solidFill>
                <a:effectLst/>
                <a:latin typeface="+mn-lt"/>
                <a:ea typeface="+mn-ea"/>
                <a:cs typeface="+mn-cs"/>
              </a:rPr>
              <a:t>For long-context inference, we achieved a memory compression ratio of over 72% compared to the original model, making large-scale tasks feasible on the edge.</a:t>
            </a:r>
            <a:r>
              <a:rPr lang="zh-CN" altLang="zh-CN" dirty="0">
                <a:effectLst/>
              </a:rPr>
              <a:t> </a:t>
            </a:r>
            <a:endParaRPr lang="en-US" altLang="zh-CN" dirty="0"/>
          </a:p>
        </p:txBody>
      </p:sp>
      <p:sp>
        <p:nvSpPr>
          <p:cNvPr id="4" name="灯片编号占位符 3">
            <a:extLst>
              <a:ext uri="{FF2B5EF4-FFF2-40B4-BE49-F238E27FC236}">
                <a16:creationId xmlns:a16="http://schemas.microsoft.com/office/drawing/2014/main" id="{9279AB0C-7295-2413-6CAA-B35E53E0BC9A}"/>
              </a:ext>
            </a:extLst>
          </p:cNvPr>
          <p:cNvSpPr>
            <a:spLocks noGrp="1"/>
          </p:cNvSpPr>
          <p:nvPr>
            <p:ph type="sldNum" sz="quarter" idx="5"/>
          </p:nvPr>
        </p:nvSpPr>
        <p:spPr/>
        <p:txBody>
          <a:bodyPr/>
          <a:lstStyle/>
          <a:p>
            <a:fld id="{426F62A6-A8EF-4BD5-8010-02FFC3868AA1}" type="slidenum">
              <a:rPr lang="zh-CN" altLang="en-US" smtClean="0"/>
              <a:t>19</a:t>
            </a:fld>
            <a:endParaRPr lang="zh-CN" altLang="en-US"/>
          </a:p>
        </p:txBody>
      </p:sp>
    </p:spTree>
    <p:extLst>
      <p:ext uri="{BB962C8B-B14F-4D97-AF65-F5344CB8AC3E}">
        <p14:creationId xmlns:p14="http://schemas.microsoft.com/office/powerpoint/2010/main" val="156595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9A32-B2FC-E381-50FD-0179BDB075E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90EFE8-08F9-5011-57E4-DF707F10CE2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587819A-67FF-756F-17CA-FD45C073105A}"/>
              </a:ext>
            </a:extLst>
          </p:cNvPr>
          <p:cNvSpPr>
            <a:spLocks noGrp="1"/>
          </p:cNvSpPr>
          <p:nvPr>
            <p:ph type="body" idx="1"/>
          </p:nvPr>
        </p:nvSpPr>
        <p:spPr/>
        <p:txBody>
          <a:bodyPr/>
          <a:lstStyle/>
          <a:p>
            <a:pPr marL="285750" marR="0" lvl="0" indent="-285750" algn="l" defTabSz="914400" rtl="0" eaLnBrk="1" fontAlgn="auto" latinLnBrk="0" hangingPunct="1">
              <a:lnSpc>
                <a:spcPts val="1500"/>
              </a:lnSpc>
              <a:spcBef>
                <a:spcPts val="0"/>
              </a:spcBef>
              <a:spcAft>
                <a:spcPts val="1350"/>
              </a:spcAft>
              <a:buClrTx/>
              <a:buSzTx/>
              <a:buFont typeface="Wingdings" pitchFamily="2" charset="2"/>
              <a:buChar char="Ø"/>
              <a:tabLst/>
              <a:defRPr/>
            </a:pPr>
            <a:r>
              <a:rPr lang="en" altLang="zh-CN" sz="1200" b="0" i="0" kern="1200" dirty="0">
                <a:solidFill>
                  <a:schemeClr val="tx1"/>
                </a:solidFill>
                <a:effectLst/>
                <a:latin typeface="+mn-lt"/>
                <a:ea typeface="+mn-ea"/>
                <a:cs typeface="+mn-cs"/>
              </a:rPr>
              <a:t>To understand the contribution of each component, we conducted an ablation study. The results in Table 3 are clear: the Distribution Correction-Guided module (DCG) is </a:t>
            </a:r>
            <a:r>
              <a:rPr lang="en" altLang="zh-CN" dirty="0">
                <a:latin typeface="Calibri" panose="020F0502020204030204" pitchFamily="34" charset="0"/>
                <a:cs typeface="Calibri" panose="020F0502020204030204" pitchFamily="34" charset="0"/>
              </a:rPr>
              <a:t>the most critical component </a:t>
            </a:r>
            <a:r>
              <a:rPr lang="zh-CN" altLang="en-US" dirty="0">
                <a:latin typeface="Calibri" panose="020F0502020204030204" pitchFamily="34" charset="0"/>
                <a:cs typeface="Calibri" panose="020F0502020204030204" pitchFamily="34" charset="0"/>
              </a:rPr>
              <a:t>；</a:t>
            </a:r>
            <a:r>
              <a:rPr lang="en" altLang="zh-CN" sz="1200" b="0" i="0" kern="1200" dirty="0">
                <a:solidFill>
                  <a:schemeClr val="tx1"/>
                </a:solidFill>
                <a:effectLst/>
                <a:latin typeface="+mn-lt"/>
                <a:ea typeface="+mn-ea"/>
                <a:cs typeface="+mn-cs"/>
              </a:rPr>
              <a:t>Removing it leads to a massive 12.9% drop in accuracy. This confirms that our guided optimization strategy is the key to LQGDC's success.</a:t>
            </a:r>
          </a:p>
          <a:p>
            <a:pPr marL="285750" marR="0" lvl="0" indent="-285750" algn="l" defTabSz="914400" rtl="0" eaLnBrk="1" fontAlgn="auto" latinLnBrk="0" hangingPunct="1">
              <a:lnSpc>
                <a:spcPts val="1500"/>
              </a:lnSpc>
              <a:spcBef>
                <a:spcPts val="0"/>
              </a:spcBef>
              <a:spcAft>
                <a:spcPts val="1350"/>
              </a:spcAft>
              <a:buClrTx/>
              <a:buSzTx/>
              <a:buFont typeface="Wingdings" pitchFamily="2" charset="2"/>
              <a:buChar char="Ø"/>
              <a:tabLst/>
              <a:defRPr/>
            </a:pPr>
            <a:r>
              <a:rPr lang="en" altLang="zh-CN" dirty="0">
                <a:latin typeface="Calibri" panose="020F0502020204030204" pitchFamily="34" charset="0"/>
                <a:cs typeface="Calibri" panose="020F0502020204030204" pitchFamily="34" charset="0"/>
              </a:rPr>
              <a:t>Handling Outliers is Crucial</a:t>
            </a:r>
          </a:p>
          <a:p>
            <a:pPr marL="285750" marR="0" lvl="0" indent="-285750" algn="l" defTabSz="914400" rtl="0" eaLnBrk="1" fontAlgn="auto" latinLnBrk="0" hangingPunct="1">
              <a:lnSpc>
                <a:spcPts val="1500"/>
              </a:lnSpc>
              <a:spcBef>
                <a:spcPts val="0"/>
              </a:spcBef>
              <a:spcAft>
                <a:spcPts val="1350"/>
              </a:spcAft>
              <a:buClrTx/>
              <a:buSzTx/>
              <a:buFont typeface="Wingdings" pitchFamily="2" charset="2"/>
              <a:buChar char="Ø"/>
              <a:tabLst/>
              <a:defRPr/>
            </a:pPr>
            <a:endParaRPr lang="en-US" altLang="zh-CN"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ts val="1500"/>
              </a:lnSpc>
              <a:spcBef>
                <a:spcPts val="0"/>
              </a:spcBef>
              <a:spcAft>
                <a:spcPts val="1350"/>
              </a:spcAft>
              <a:buClrTx/>
              <a:buSzTx/>
              <a:buFont typeface="Wingdings" pitchFamily="2" charset="2"/>
              <a:buChar char="Ø"/>
              <a:tabLst/>
              <a:defRPr/>
            </a:pPr>
            <a:endParaRPr lang="zh-CN" altLang="en-US" sz="1200" b="1"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012E2906-11AB-1F09-F467-670021DAD7FF}"/>
              </a:ext>
            </a:extLst>
          </p:cNvPr>
          <p:cNvSpPr>
            <a:spLocks noGrp="1"/>
          </p:cNvSpPr>
          <p:nvPr>
            <p:ph type="sldNum" sz="quarter" idx="5"/>
          </p:nvPr>
        </p:nvSpPr>
        <p:spPr/>
        <p:txBody>
          <a:bodyPr/>
          <a:lstStyle/>
          <a:p>
            <a:fld id="{426F62A6-A8EF-4BD5-8010-02FFC3868AA1}" type="slidenum">
              <a:rPr lang="zh-CN" altLang="en-US" smtClean="0"/>
              <a:t>20</a:t>
            </a:fld>
            <a:endParaRPr lang="zh-CN" altLang="en-US"/>
          </a:p>
        </p:txBody>
      </p:sp>
    </p:spTree>
    <p:extLst>
      <p:ext uri="{BB962C8B-B14F-4D97-AF65-F5344CB8AC3E}">
        <p14:creationId xmlns:p14="http://schemas.microsoft.com/office/powerpoint/2010/main" val="179392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3407-795D-9275-A4D8-B259E89F70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E833F5-2F70-71FA-20B4-9D089CF7D8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4CF437A-7104-ADF3-A928-78B71A31283E}"/>
              </a:ext>
            </a:extLst>
          </p:cNvPr>
          <p:cNvSpPr>
            <a:spLocks noGrp="1"/>
          </p:cNvSpPr>
          <p:nvPr>
            <p:ph type="body" idx="1"/>
          </p:nvPr>
        </p:nvSpPr>
        <p:spPr/>
        <p:txBody>
          <a:bodyPr/>
          <a:lstStyle/>
          <a:p>
            <a:r>
              <a:rPr lang="en" altLang="zh-CN" sz="1200" b="0" i="0" kern="1200" dirty="0">
                <a:solidFill>
                  <a:schemeClr val="tx1"/>
                </a:solidFill>
                <a:effectLst/>
                <a:latin typeface="+mn-lt"/>
                <a:ea typeface="+mn-ea"/>
                <a:cs typeface="+mn-cs"/>
              </a:rPr>
              <a:t>Large Language Models, or LLMs like GPT-3, are incredibly powerful. They can generate dialogue, retrieve information, and assist in intelligent decision-making. </a:t>
            </a:r>
          </a:p>
          <a:p>
            <a:r>
              <a:rPr lang="en" altLang="zh-CN" sz="1200" b="0" i="0" kern="1200" dirty="0">
                <a:solidFill>
                  <a:schemeClr val="tx1"/>
                </a:solidFill>
                <a:effectLst/>
                <a:latin typeface="+mn-lt"/>
                <a:ea typeface="+mn-ea"/>
                <a:cs typeface="+mn-cs"/>
              </a:rPr>
              <a:t>However, their size is a major bottleneck. A model like GPT-3 has 175 billion parameters and requires about 350 gigabytes of storage. </a:t>
            </a:r>
          </a:p>
          <a:p>
            <a:r>
              <a:rPr lang="en" altLang="zh-CN" sz="1200" b="0" i="0" kern="1200" dirty="0">
                <a:solidFill>
                  <a:schemeClr val="tx1"/>
                </a:solidFill>
                <a:effectLst/>
                <a:latin typeface="+mn-lt"/>
                <a:ea typeface="+mn-ea"/>
                <a:cs typeface="+mn-cs"/>
              </a:rPr>
              <a:t>This makes it impossible to deploy them directly onto edge devices such as NVIDIA's Jetson series, which have insufficient computing power and limited storage. </a:t>
            </a:r>
          </a:p>
          <a:p>
            <a:r>
              <a:rPr lang="en" altLang="zh-CN" sz="1200" b="0" i="0" kern="1200" dirty="0">
                <a:solidFill>
                  <a:schemeClr val="tx1"/>
                </a:solidFill>
                <a:effectLst/>
                <a:latin typeface="+mn-lt"/>
                <a:ea typeface="+mn-ea"/>
                <a:cs typeface="+mn-cs"/>
              </a:rPr>
              <a:t>Our goal is to bridge this gap through model compression, enabling effective edge deployment.</a:t>
            </a:r>
            <a:endParaRPr lang="zh-CN" altLang="en-US" dirty="0"/>
          </a:p>
        </p:txBody>
      </p:sp>
      <p:sp>
        <p:nvSpPr>
          <p:cNvPr id="4" name="灯片编号占位符 3">
            <a:extLst>
              <a:ext uri="{FF2B5EF4-FFF2-40B4-BE49-F238E27FC236}">
                <a16:creationId xmlns:a16="http://schemas.microsoft.com/office/drawing/2014/main" id="{7EA83334-2DB1-30A5-EF5A-0D1288AC3CAB}"/>
              </a:ext>
            </a:extLst>
          </p:cNvPr>
          <p:cNvSpPr>
            <a:spLocks noGrp="1"/>
          </p:cNvSpPr>
          <p:nvPr>
            <p:ph type="sldNum" sz="quarter" idx="5"/>
          </p:nvPr>
        </p:nvSpPr>
        <p:spPr/>
        <p:txBody>
          <a:bodyPr/>
          <a:lstStyle/>
          <a:p>
            <a:fld id="{426F62A6-A8EF-4BD5-8010-02FFC3868AA1}" type="slidenum">
              <a:rPr lang="zh-CN" altLang="en-US" smtClean="0"/>
              <a:t>2</a:t>
            </a:fld>
            <a:endParaRPr lang="zh-CN" altLang="en-US"/>
          </a:p>
        </p:txBody>
      </p:sp>
    </p:spTree>
    <p:extLst>
      <p:ext uri="{BB962C8B-B14F-4D97-AF65-F5344CB8AC3E}">
        <p14:creationId xmlns:p14="http://schemas.microsoft.com/office/powerpoint/2010/main" val="412958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6F62A6-A8EF-4BD5-8010-02FFC3868AA1}" type="slidenum">
              <a:rPr lang="zh-CN" altLang="en-US" smtClean="0"/>
              <a:t>21</a:t>
            </a:fld>
            <a:endParaRPr lang="zh-CN" altLang="en-US"/>
          </a:p>
        </p:txBody>
      </p:sp>
    </p:spTree>
    <p:extLst>
      <p:ext uri="{BB962C8B-B14F-4D97-AF65-F5344CB8AC3E}">
        <p14:creationId xmlns:p14="http://schemas.microsoft.com/office/powerpoint/2010/main" val="3761668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77C6-FF29-0022-51D2-7BF5000906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361CF8-3879-0F19-A087-B616BE4F394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A59618D-9E3F-04CA-5740-1FBF925280E4}"/>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In conclusion, we introduced LQGDC, a cloud-guided quantization framework that effectively deploys LLMs on resource-constrained edge devices.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Through a combination of learnable transformations and a novel distribution correction-guided optimization, our method successfully maintains high precision at very low bit-widths. </a:t>
            </a:r>
          </a:p>
          <a:p>
            <a:r>
              <a:rPr lang="en-US" altLang="zh-CN" sz="1200" kern="1200" dirty="0">
                <a:solidFill>
                  <a:schemeClr val="tx1"/>
                </a:solidFill>
                <a:effectLst/>
                <a:latin typeface="+mn-lt"/>
                <a:ea typeface="+mn-ea"/>
                <a:cs typeface="+mn-cs"/>
              </a:rPr>
              <a:t>It significantly enhances the capability for complex, long-text inference on the edge. This work represents a significant step towards making powerful, large-scale AI truly ubiquitous.</a:t>
            </a:r>
            <a:r>
              <a:rPr lang="zh-CN" altLang="zh-CN" dirty="0">
                <a:effectLst/>
              </a:rPr>
              <a:t> </a:t>
            </a:r>
            <a:endParaRPr lang="zh-CN" altLang="en-US" dirty="0"/>
          </a:p>
        </p:txBody>
      </p:sp>
      <p:sp>
        <p:nvSpPr>
          <p:cNvPr id="4" name="灯片编号占位符 3">
            <a:extLst>
              <a:ext uri="{FF2B5EF4-FFF2-40B4-BE49-F238E27FC236}">
                <a16:creationId xmlns:a16="http://schemas.microsoft.com/office/drawing/2014/main" id="{9722AC0E-C166-877F-D3CB-60E602070200}"/>
              </a:ext>
            </a:extLst>
          </p:cNvPr>
          <p:cNvSpPr>
            <a:spLocks noGrp="1"/>
          </p:cNvSpPr>
          <p:nvPr>
            <p:ph type="sldNum" sz="quarter" idx="5"/>
          </p:nvPr>
        </p:nvSpPr>
        <p:spPr/>
        <p:txBody>
          <a:bodyPr/>
          <a:lstStyle/>
          <a:p>
            <a:fld id="{426F62A6-A8EF-4BD5-8010-02FFC3868AA1}" type="slidenum">
              <a:rPr lang="zh-CN" altLang="en-US" smtClean="0"/>
              <a:t>22</a:t>
            </a:fld>
            <a:endParaRPr lang="zh-CN" altLang="en-US"/>
          </a:p>
        </p:txBody>
      </p:sp>
    </p:spTree>
    <p:extLst>
      <p:ext uri="{BB962C8B-B14F-4D97-AF65-F5344CB8AC3E}">
        <p14:creationId xmlns:p14="http://schemas.microsoft.com/office/powerpoint/2010/main" val="363809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A68C7-0126-8419-6C79-56A9AFAB32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1D6B72E-1501-0FCC-2B7B-BB2E63D1A9C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4E64A69-C707-6694-E793-F2ACEB8CC3C2}"/>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Pruning and distillation are effective but often require expensive retraining of the model.</a:t>
            </a:r>
            <a:r>
              <a:rPr lang="zh-CN" altLang="zh-CN" dirty="0">
                <a:effectLst/>
              </a:rPr>
              <a:t> </a:t>
            </a:r>
            <a:endParaRPr lang="en-US" altLang="zh-CN" dirty="0">
              <a:effectLst/>
            </a:endParaRPr>
          </a:p>
          <a:p>
            <a:r>
              <a:rPr lang="en-US" altLang="zh-CN" sz="1200" kern="1200" dirty="0">
                <a:solidFill>
                  <a:schemeClr val="tx1"/>
                </a:solidFill>
                <a:effectLst/>
                <a:latin typeface="+mn-lt"/>
                <a:ea typeface="+mn-ea"/>
                <a:cs typeface="+mn-cs"/>
              </a:rPr>
              <a:t>We focus on a more efficient method: Quantization. </a:t>
            </a:r>
          </a:p>
          <a:p>
            <a:r>
              <a:rPr lang="en-US" altLang="zh-CN" sz="1200" kern="1200" dirty="0">
                <a:solidFill>
                  <a:schemeClr val="tx1"/>
                </a:solidFill>
                <a:effectLst/>
                <a:latin typeface="+mn-lt"/>
                <a:ea typeface="+mn-ea"/>
                <a:cs typeface="+mn-cs"/>
              </a:rPr>
              <a:t>Quantization reduces model size by converting high-precision numbers, like 32-bit floating points, into low-precision integers, such as 2-bit integers.</a:t>
            </a:r>
            <a:r>
              <a:rPr lang="zh-CN" altLang="zh-CN" dirty="0">
                <a:effectLst/>
              </a:rPr>
              <a:t> </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Specifically, we utilize Post-Training Quantization (PTQ), which operates on an already-trained model. This avoids the high cost and time of retraining, making it a highly practical approach for real-world applications.</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53472D3-FAFF-637D-A710-7A46524D7F5E}"/>
              </a:ext>
            </a:extLst>
          </p:cNvPr>
          <p:cNvSpPr>
            <a:spLocks noGrp="1"/>
          </p:cNvSpPr>
          <p:nvPr>
            <p:ph type="sldNum" sz="quarter" idx="5"/>
          </p:nvPr>
        </p:nvSpPr>
        <p:spPr/>
        <p:txBody>
          <a:bodyPr/>
          <a:lstStyle/>
          <a:p>
            <a:fld id="{426F62A6-A8EF-4BD5-8010-02FFC3868AA1}" type="slidenum">
              <a:rPr lang="zh-CN" altLang="en-US" smtClean="0"/>
              <a:t>3</a:t>
            </a:fld>
            <a:endParaRPr lang="zh-CN" altLang="en-US"/>
          </a:p>
        </p:txBody>
      </p:sp>
    </p:spTree>
    <p:extLst>
      <p:ext uri="{BB962C8B-B14F-4D97-AF65-F5344CB8AC3E}">
        <p14:creationId xmlns:p14="http://schemas.microsoft.com/office/powerpoint/2010/main" val="132780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EA50-2FC6-F468-6E5D-BDD6146E685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00B9458-8C1F-B3B9-B64B-1C754E4D586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5513A17-E277-B754-2061-87C49F7AABC5}"/>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PTQ faces significant challenges, especially at very low bit-widths like 4-bit.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Firstly, quantization below 8-bit can cause severe accuracy loss. This is largely due to 'outliers'—a few extreme values in the weights that disrupt the quantization process. </a:t>
            </a:r>
          </a:p>
          <a:p>
            <a:r>
              <a:rPr lang="en-US" altLang="zh-CN" sz="1200" kern="1200" dirty="0">
                <a:solidFill>
                  <a:schemeClr val="tx1"/>
                </a:solidFill>
                <a:effectLst/>
                <a:latin typeface="+mn-lt"/>
                <a:ea typeface="+mn-ea"/>
                <a:cs typeface="+mn-cs"/>
              </a:rPr>
              <a:t>Secondly, these outliers also appear in the KV cache, which is vital for the model's attention mechanism. </a:t>
            </a:r>
          </a:p>
          <a:p>
            <a:r>
              <a:rPr lang="en-US" altLang="zh-CN" sz="1200" kern="1200" dirty="0">
                <a:solidFill>
                  <a:schemeClr val="tx1"/>
                </a:solidFill>
                <a:effectLst/>
                <a:latin typeface="+mn-lt"/>
                <a:ea typeface="+mn-ea"/>
                <a:cs typeface="+mn-cs"/>
              </a:rPr>
              <a:t>Finally, different layers of the model react differently to quantization, as shown in the chart. Existing methods attempt to solve these issues, but they often rely on static transformations and fail to adapt to dynamic data distributions, leaving performance gaps.</a:t>
            </a:r>
            <a:r>
              <a:rPr lang="zh-CN" altLang="zh-CN" dirty="0">
                <a:effectLst/>
              </a:rPr>
              <a:t> </a:t>
            </a:r>
            <a:endParaRPr lang="en" altLang="zh-CN" sz="1200" b="0" i="0" kern="1200" dirty="0">
              <a:solidFill>
                <a:schemeClr val="tx1"/>
              </a:solidFill>
              <a:effectLst/>
              <a:latin typeface="+mn-lt"/>
              <a:ea typeface="+mn-ea"/>
              <a:cs typeface="+mn-cs"/>
            </a:endParaRPr>
          </a:p>
          <a:p>
            <a:endParaRPr kumimoji="1" lang="en" altLang="zh-CN" sz="1200" b="0" i="0" kern="1200" dirty="0">
              <a:solidFill>
                <a:schemeClr val="tx1"/>
              </a:solidFill>
              <a:effectLst/>
              <a:latin typeface="+mn-lt"/>
              <a:ea typeface="+mn-ea"/>
              <a:cs typeface="+mn-cs"/>
            </a:endParaRPr>
          </a:p>
          <a:p>
            <a:endParaRPr kumimoji="1" lang="zh-CN" altLang="en-US" dirty="0"/>
          </a:p>
        </p:txBody>
      </p:sp>
      <p:sp>
        <p:nvSpPr>
          <p:cNvPr id="4" name="灯片编号占位符 3">
            <a:extLst>
              <a:ext uri="{FF2B5EF4-FFF2-40B4-BE49-F238E27FC236}">
                <a16:creationId xmlns:a16="http://schemas.microsoft.com/office/drawing/2014/main" id="{17E199FE-F767-C5A4-88A8-28E09872ED8B}"/>
              </a:ext>
            </a:extLst>
          </p:cNvPr>
          <p:cNvSpPr>
            <a:spLocks noGrp="1"/>
          </p:cNvSpPr>
          <p:nvPr>
            <p:ph type="sldNum" sz="quarter" idx="5"/>
          </p:nvPr>
        </p:nvSpPr>
        <p:spPr/>
        <p:txBody>
          <a:bodyPr/>
          <a:lstStyle/>
          <a:p>
            <a:fld id="{426F62A6-A8EF-4BD5-8010-02FFC3868AA1}" type="slidenum">
              <a:rPr lang="zh-CN" altLang="en-US" smtClean="0"/>
              <a:t>4</a:t>
            </a:fld>
            <a:endParaRPr lang="zh-CN" altLang="en-US"/>
          </a:p>
        </p:txBody>
      </p:sp>
    </p:spTree>
    <p:extLst>
      <p:ext uri="{BB962C8B-B14F-4D97-AF65-F5344CB8AC3E}">
        <p14:creationId xmlns:p14="http://schemas.microsoft.com/office/powerpoint/2010/main" val="23614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26F62A6-A8EF-4BD5-8010-02FFC3868AA1}" type="slidenum">
              <a:rPr lang="zh-CN" altLang="en-US" smtClean="0"/>
              <a:t>5</a:t>
            </a:fld>
            <a:endParaRPr lang="zh-CN" altLang="en-US"/>
          </a:p>
        </p:txBody>
      </p:sp>
    </p:spTree>
    <p:extLst>
      <p:ext uri="{BB962C8B-B14F-4D97-AF65-F5344CB8AC3E}">
        <p14:creationId xmlns:p14="http://schemas.microsoft.com/office/powerpoint/2010/main" val="311478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address these challenges, we propose </a:t>
            </a:r>
            <a:r>
              <a:rPr lang="en-US" altLang="zh-CN" sz="1200" b="1" kern="1200" dirty="0">
                <a:solidFill>
                  <a:schemeClr val="tx1"/>
                </a:solidFill>
                <a:effectLst/>
                <a:latin typeface="+mn-lt"/>
                <a:ea typeface="+mn-ea"/>
                <a:cs typeface="+mn-cs"/>
              </a:rPr>
              <a:t>LQGDC</a:t>
            </a:r>
            <a:r>
              <a:rPr lang="en-US" altLang="zh-CN" sz="1200" kern="1200" dirty="0">
                <a:solidFill>
                  <a:schemeClr val="tx1"/>
                </a:solidFill>
                <a:effectLst/>
                <a:latin typeface="+mn-lt"/>
                <a:ea typeface="+mn-ea"/>
                <a:cs typeface="+mn-cs"/>
              </a:rPr>
              <a:t>: Learnable Quantization Guided by Distribution Correction. This is a cloud-edge collaborative framework. </a:t>
            </a:r>
          </a:p>
          <a:p>
            <a:r>
              <a:rPr lang="en-US" altLang="zh-CN" sz="1200" kern="1200" dirty="0">
                <a:solidFill>
                  <a:schemeClr val="tx1"/>
                </a:solidFill>
                <a:effectLst/>
                <a:latin typeface="+mn-lt"/>
                <a:ea typeface="+mn-ea"/>
                <a:cs typeface="+mn-cs"/>
              </a:rPr>
              <a:t>It operates in three phases: </a:t>
            </a:r>
          </a:p>
          <a:p>
            <a:r>
              <a:rPr lang="en-US" altLang="zh-CN" sz="1200" kern="1200" dirty="0">
                <a:solidFill>
                  <a:schemeClr val="tx1"/>
                </a:solidFill>
                <a:effectLst/>
                <a:latin typeface="+mn-lt"/>
                <a:ea typeface="+mn-ea"/>
                <a:cs typeface="+mn-cs"/>
              </a:rPr>
              <a:t>First, an edge device uploads calibration data. </a:t>
            </a:r>
          </a:p>
          <a:p>
            <a:r>
              <a:rPr lang="en-US" altLang="zh-CN" sz="1200" kern="1200" dirty="0">
                <a:solidFill>
                  <a:schemeClr val="tx1"/>
                </a:solidFill>
                <a:effectLst/>
                <a:latin typeface="+mn-lt"/>
                <a:ea typeface="+mn-ea"/>
                <a:cs typeface="+mn-cs"/>
              </a:rPr>
              <a:t>Second, the cloud server performs our advanced quantization and optimization.</a:t>
            </a:r>
          </a:p>
          <a:p>
            <a:r>
              <a:rPr lang="en-US" altLang="zh-CN" sz="1200" kern="1200" dirty="0">
                <a:solidFill>
                  <a:schemeClr val="tx1"/>
                </a:solidFill>
                <a:effectLst/>
                <a:latin typeface="+mn-lt"/>
                <a:ea typeface="+mn-ea"/>
                <a:cs typeface="+mn-cs"/>
              </a:rPr>
              <a:t>Finally, the optimized, compact model is sent back to the edge for efficient local inference. </a:t>
            </a:r>
          </a:p>
          <a:p>
            <a:r>
              <a:rPr lang="en-US" altLang="zh-CN" sz="1200" kern="1200" dirty="0">
                <a:solidFill>
                  <a:schemeClr val="tx1"/>
                </a:solidFill>
                <a:effectLst/>
                <a:latin typeface="+mn-lt"/>
                <a:ea typeface="+mn-ea"/>
                <a:cs typeface="+mn-cs"/>
              </a:rPr>
              <a:t>The core idea is to leverage the cloud's power to create a highly optimized model for the edge.</a:t>
            </a:r>
            <a:r>
              <a:rPr lang="zh-CN" altLang="zh-CN" dirty="0">
                <a:effectLst/>
              </a:rPr>
              <a:t> </a:t>
            </a:r>
            <a:endParaRPr lang="zh-CN" altLang="en-US" dirty="0"/>
          </a:p>
        </p:txBody>
      </p:sp>
      <p:sp>
        <p:nvSpPr>
          <p:cNvPr id="4" name="灯片编号占位符 3"/>
          <p:cNvSpPr>
            <a:spLocks noGrp="1"/>
          </p:cNvSpPr>
          <p:nvPr>
            <p:ph type="sldNum" sz="quarter" idx="5"/>
          </p:nvPr>
        </p:nvSpPr>
        <p:spPr/>
        <p:txBody>
          <a:bodyPr/>
          <a:lstStyle/>
          <a:p>
            <a:fld id="{426F62A6-A8EF-4BD5-8010-02FFC3868AA1}" type="slidenum">
              <a:rPr lang="zh-CN" altLang="en-US" smtClean="0"/>
              <a:t>6</a:t>
            </a:fld>
            <a:endParaRPr lang="zh-CN" altLang="en-US"/>
          </a:p>
        </p:txBody>
      </p:sp>
    </p:spTree>
    <p:extLst>
      <p:ext uri="{BB962C8B-B14F-4D97-AF65-F5344CB8AC3E}">
        <p14:creationId xmlns:p14="http://schemas.microsoft.com/office/powerpoint/2010/main" val="68351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35B7B-401F-C112-B4AD-FBD23549B7A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F3A532-AF67-9FE9-FB68-BB9A26D750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DC5CCDE-F7A6-5E78-13C0-07722173C644}"/>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As shown on the slide, LQGDC addresses each challenge with a specific module.</a:t>
            </a:r>
          </a:p>
          <a:p>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To combat general accuracy loss (Challenge 2), we introduce </a:t>
            </a:r>
            <a:r>
              <a:rPr lang="en-US" altLang="zh-CN" sz="1200" b="1" kern="1200" dirty="0">
                <a:solidFill>
                  <a:schemeClr val="tx1"/>
                </a:solidFill>
                <a:effectLst/>
                <a:latin typeface="+mn-lt"/>
                <a:ea typeface="+mn-ea"/>
                <a:cs typeface="+mn-cs"/>
              </a:rPr>
              <a:t>LWAS</a:t>
            </a:r>
            <a:r>
              <a:rPr lang="en-US" altLang="zh-CN" sz="1200" kern="1200" dirty="0">
                <a:solidFill>
                  <a:schemeClr val="tx1"/>
                </a:solidFill>
                <a:effectLst/>
                <a:latin typeface="+mn-lt"/>
                <a:ea typeface="+mn-ea"/>
                <a:cs typeface="+mn-cs"/>
              </a:rPr>
              <a:t> and </a:t>
            </a:r>
            <a:r>
              <a:rPr lang="en-US" altLang="zh-CN" sz="1200" b="1" kern="1200" dirty="0">
                <a:solidFill>
                  <a:schemeClr val="tx1"/>
                </a:solidFill>
                <a:effectLst/>
                <a:latin typeface="+mn-lt"/>
                <a:ea typeface="+mn-ea"/>
                <a:cs typeface="+mn-cs"/>
              </a:rPr>
              <a:t>LWAC</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To handle outliers in the KV cache (Challenge 3), we use </a:t>
            </a:r>
            <a:r>
              <a:rPr lang="en-US" altLang="zh-CN" sz="1200" b="1" kern="1200" dirty="0">
                <a:solidFill>
                  <a:schemeClr val="tx1"/>
                </a:solidFill>
                <a:effectLst/>
                <a:latin typeface="+mn-lt"/>
                <a:ea typeface="+mn-ea"/>
                <a:cs typeface="+mn-cs"/>
              </a:rPr>
              <a:t>LKVTS</a:t>
            </a:r>
            <a:r>
              <a:rPr lang="en-US" altLang="zh-CN" sz="1200" kern="1200" dirty="0">
                <a:solidFill>
                  <a:schemeClr val="tx1"/>
                </a:solidFill>
                <a:effectLst/>
                <a:latin typeface="+mn-lt"/>
                <a:ea typeface="+mn-ea"/>
                <a:cs typeface="+mn-cs"/>
              </a:rPr>
              <a:t> and </a:t>
            </a:r>
            <a:r>
              <a:rPr lang="en-US" altLang="zh-CN" sz="1200" b="1" kern="1200" dirty="0">
                <a:solidFill>
                  <a:schemeClr val="tx1"/>
                </a:solidFill>
                <a:effectLst/>
                <a:latin typeface="+mn-lt"/>
                <a:ea typeface="+mn-ea"/>
                <a:cs typeface="+mn-cs"/>
              </a:rPr>
              <a:t>HKVQ</a:t>
            </a:r>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To address Challenge 4, varying sensitivity, our Distribution Correction-Guided (DCG) optimization module intelligently fine-tunes the parameters for each part of the model.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a:extLst>
              <a:ext uri="{FF2B5EF4-FFF2-40B4-BE49-F238E27FC236}">
                <a16:creationId xmlns:a16="http://schemas.microsoft.com/office/drawing/2014/main" id="{40E23FDB-411C-FD72-F46D-4F058C40E1A2}"/>
              </a:ext>
            </a:extLst>
          </p:cNvPr>
          <p:cNvSpPr>
            <a:spLocks noGrp="1"/>
          </p:cNvSpPr>
          <p:nvPr>
            <p:ph type="sldNum" sz="quarter" idx="5"/>
          </p:nvPr>
        </p:nvSpPr>
        <p:spPr/>
        <p:txBody>
          <a:bodyPr/>
          <a:lstStyle/>
          <a:p>
            <a:fld id="{426F62A6-A8EF-4BD5-8010-02FFC3868AA1}" type="slidenum">
              <a:rPr lang="zh-CN" altLang="en-US" smtClean="0"/>
              <a:t>7</a:t>
            </a:fld>
            <a:endParaRPr lang="zh-CN" altLang="en-US"/>
          </a:p>
        </p:txBody>
      </p:sp>
    </p:spTree>
    <p:extLst>
      <p:ext uri="{BB962C8B-B14F-4D97-AF65-F5344CB8AC3E}">
        <p14:creationId xmlns:p14="http://schemas.microsoft.com/office/powerpoint/2010/main" val="38883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LWAS, LWAC, and LKVTS are our learnable modules that directly tackle the outlier problems in both the main model and the KV cache.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entire optimization is orchestrated by our DCG module, which uses 'distribution correction guidance' to ensure the quantized model behaves as closely to the original full-precision model as possible.</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426F62A6-A8EF-4BD5-8010-02FFC3868AA1}" type="slidenum">
              <a:rPr lang="zh-CN" altLang="en-US" smtClean="0"/>
              <a:t>8</a:t>
            </a:fld>
            <a:endParaRPr lang="zh-CN" altLang="en-US"/>
          </a:p>
        </p:txBody>
      </p:sp>
    </p:spTree>
    <p:extLst>
      <p:ext uri="{BB962C8B-B14F-4D97-AF65-F5344CB8AC3E}">
        <p14:creationId xmlns:p14="http://schemas.microsoft.com/office/powerpoint/2010/main" val="38228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3091-D6B4-4AA2-E1D7-F35CB8AFCF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831AA95-8827-E251-7830-9B7DEDE3B28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4132F18-BF5F-6543-8A02-D770A82A419B}"/>
              </a:ext>
            </a:extLst>
          </p:cNvPr>
          <p:cNvSpPr>
            <a:spLocks noGrp="1"/>
          </p:cNvSpPr>
          <p:nvPr>
            <p:ph type="body" idx="1"/>
          </p:nvPr>
        </p:nvSpPr>
        <p:spPr/>
        <p:txBody>
          <a:bodyPr/>
          <a:lstStyle/>
          <a:p>
            <a:r>
              <a:rPr lang="zh-CN" altLang="en-US" sz="1200" b="0" i="0" kern="1200" dirty="0">
                <a:solidFill>
                  <a:schemeClr val="tx1"/>
                </a:solidFill>
                <a:effectLst/>
                <a:latin typeface="+mn-lt"/>
                <a:ea typeface="+mn-ea"/>
                <a:cs typeface="+mn-cs"/>
              </a:rPr>
              <a:t>引入：</a:t>
            </a:r>
            <a:endParaRPr lang="en" altLang="zh-CN" sz="1200" b="0" i="0" kern="1200" dirty="0">
              <a:solidFill>
                <a:schemeClr val="tx1"/>
              </a:solidFill>
              <a:effectLst/>
              <a:latin typeface="+mn-lt"/>
              <a:ea typeface="+mn-ea"/>
              <a:cs typeface="+mn-cs"/>
            </a:endParaRPr>
          </a:p>
          <a:p>
            <a:r>
              <a:rPr lang="en" altLang="zh-CN" sz="1200" b="0" i="0" kern="1200" dirty="0">
                <a:solidFill>
                  <a:schemeClr val="tx1"/>
                </a:solidFill>
                <a:effectLst/>
                <a:latin typeface="+mn-lt"/>
                <a:ea typeface="+mn-ea"/>
                <a:cs typeface="+mn-cs"/>
              </a:rPr>
              <a:t>Now, let's dive into the core of our solution for handling outliers: Learnable Transformations. The main challenge, as shown, is that outliers in either weights (W) or activations (X) can severely degrade the precision of the main Y = XW calculation after quantization.</a:t>
            </a:r>
          </a:p>
          <a:p>
            <a:endParaRPr lang="en" altLang="zh-CN" sz="1200" b="0" i="0" kern="1200" dirty="0">
              <a:solidFill>
                <a:schemeClr val="tx1"/>
              </a:solidFill>
              <a:effectLst/>
              <a:latin typeface="+mn-lt"/>
              <a:ea typeface="+mn-ea"/>
              <a:cs typeface="+mn-cs"/>
            </a:endParaRPr>
          </a:p>
          <a:p>
            <a:r>
              <a:rPr lang="zh-CN" altLang="en" sz="1200" b="0" i="0" kern="1200" dirty="0">
                <a:solidFill>
                  <a:schemeClr val="tx1"/>
                </a:solidFill>
                <a:effectLst/>
                <a:latin typeface="+mn-lt"/>
                <a:ea typeface="+mn-ea"/>
                <a:cs typeface="+mn-cs"/>
              </a:rPr>
              <a:t>我们</a:t>
            </a:r>
            <a:r>
              <a:rPr lang="zh-CN" altLang="en-US" sz="1200" b="0" i="0" kern="1200" dirty="0">
                <a:solidFill>
                  <a:schemeClr val="tx1"/>
                </a:solidFill>
                <a:effectLst/>
                <a:latin typeface="+mn-lt"/>
                <a:ea typeface="+mn-ea"/>
                <a:cs typeface="+mn-cs"/>
              </a:rPr>
              <a:t>的方法（</a:t>
            </a:r>
            <a:r>
              <a:rPr kumimoji="1" lang="en-US" altLang="zh-CN" sz="12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LWAS</a:t>
            </a:r>
            <a:r>
              <a:rPr kumimoji="1" lang="zh-CN" altLang="en-US" sz="12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r>
              <a:rPr kumimoji="1" lang="en-US" altLang="zh-CN" sz="12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LWAC</a:t>
            </a:r>
            <a:r>
              <a:rPr lang="zh-CN" altLang="en-US" sz="1200" b="0" i="0" kern="1200" dirty="0">
                <a:solidFill>
                  <a:schemeClr val="tx1"/>
                </a:solidFill>
                <a:effectLst/>
                <a:latin typeface="+mn-lt"/>
                <a:ea typeface="+mn-ea"/>
                <a:cs typeface="+mn-cs"/>
              </a:rPr>
              <a:t>）</a:t>
            </a:r>
            <a:endParaRPr lang="en" altLang="zh-CN" sz="1200" b="0" i="0" kern="1200" dirty="0">
              <a:solidFill>
                <a:schemeClr val="tx1"/>
              </a:solidFill>
              <a:effectLst/>
              <a:latin typeface="+mn-lt"/>
              <a:ea typeface="+mn-ea"/>
              <a:cs typeface="+mn-cs"/>
            </a:endParaRPr>
          </a:p>
          <a:p>
            <a:r>
              <a:rPr lang="en" altLang="zh-CN" sz="1200" b="0" i="0" kern="1200" dirty="0">
                <a:solidFill>
                  <a:schemeClr val="tx1"/>
                </a:solidFill>
                <a:effectLst/>
                <a:latin typeface="+mn-lt"/>
                <a:ea typeface="+mn-ea"/>
                <a:cs typeface="+mn-cs"/>
              </a:rPr>
              <a:t>First, </a:t>
            </a:r>
            <a:r>
              <a:rPr lang="en" altLang="zh-CN" sz="1200" b="1" i="0" kern="1200" dirty="0">
                <a:solidFill>
                  <a:schemeClr val="tx1"/>
                </a:solidFill>
                <a:effectLst/>
                <a:latin typeface="+mn-lt"/>
                <a:ea typeface="+mn-ea"/>
                <a:cs typeface="+mn-cs"/>
              </a:rPr>
              <a:t>LWAS (Learnable Weights-Activations Smooth)</a:t>
            </a:r>
            <a:r>
              <a:rPr lang="en" altLang="zh-CN" sz="1200" b="0" i="0" kern="1200" dirty="0">
                <a:solidFill>
                  <a:schemeClr val="tx1"/>
                </a:solidFill>
                <a:effectLst/>
                <a:latin typeface="+mn-lt"/>
                <a:ea typeface="+mn-ea"/>
                <a:cs typeface="+mn-cs"/>
              </a:rPr>
              <a:t> rebalances the quantization difficulty. It uses a learnable, per-channel scaling factor k to strategically transfer the dynamic range between weights and activations. Our framework learns the optimal k for each channel, making both tensors easier to quantize without changing the mathematical output.</a:t>
            </a:r>
          </a:p>
          <a:p>
            <a:r>
              <a:rPr lang="en" altLang="zh-CN" sz="1200" b="0" i="0" kern="1200" dirty="0">
                <a:solidFill>
                  <a:schemeClr val="tx1"/>
                </a:solidFill>
                <a:effectLst/>
                <a:latin typeface="+mn-lt"/>
                <a:ea typeface="+mn-ea"/>
                <a:cs typeface="+mn-cs"/>
              </a:rPr>
              <a:t>Second, for any residual outliers, </a:t>
            </a:r>
            <a:r>
              <a:rPr lang="en" altLang="zh-CN" sz="1200" b="1" i="0" kern="1200" dirty="0">
                <a:solidFill>
                  <a:schemeClr val="tx1"/>
                </a:solidFill>
                <a:effectLst/>
                <a:latin typeface="+mn-lt"/>
                <a:ea typeface="+mn-ea"/>
                <a:cs typeface="+mn-cs"/>
              </a:rPr>
              <a:t>LWAC (Learnable Weight-Activation Clipping)</a:t>
            </a:r>
            <a:r>
              <a:rPr lang="en" altLang="zh-CN" sz="1200" b="0" i="0" kern="1200" dirty="0">
                <a:solidFill>
                  <a:schemeClr val="tx1"/>
                </a:solidFill>
                <a:effectLst/>
                <a:latin typeface="+mn-lt"/>
                <a:ea typeface="+mn-ea"/>
                <a:cs typeface="+mn-cs"/>
              </a:rPr>
              <a:t> provides an adaptive solution. Instead of using static min/max values, which are sensitive to outliers, LWAC learns the optimal clipping range using parameters </a:t>
            </a:r>
            <a:r>
              <a:rPr lang="el-GR" altLang="zh-CN" sz="1200" b="0" i="0" kern="1200" dirty="0">
                <a:solidFill>
                  <a:schemeClr val="tx1"/>
                </a:solidFill>
                <a:effectLst/>
                <a:latin typeface="+mn-lt"/>
                <a:ea typeface="+mn-ea"/>
                <a:cs typeface="+mn-cs"/>
              </a:rPr>
              <a:t>α</a:t>
            </a:r>
            <a:r>
              <a:rPr lang="en" altLang="zh-CN" sz="1200" b="0" i="0" kern="1200" dirty="0">
                <a:solidFill>
                  <a:schemeClr val="tx1"/>
                </a:solidFill>
                <a:effectLst/>
                <a:latin typeface="+mn-lt"/>
                <a:ea typeface="+mn-ea"/>
                <a:cs typeface="+mn-cs"/>
              </a:rPr>
              <a:t>w and </a:t>
            </a:r>
            <a:r>
              <a:rPr lang="el-GR" altLang="zh-CN" sz="1200" b="0" i="0" kern="1200" dirty="0">
                <a:solidFill>
                  <a:schemeClr val="tx1"/>
                </a:solidFill>
                <a:effectLst/>
                <a:latin typeface="+mn-lt"/>
                <a:ea typeface="+mn-ea"/>
                <a:cs typeface="+mn-cs"/>
              </a:rPr>
              <a:t>β</a:t>
            </a:r>
            <a:r>
              <a:rPr lang="en" altLang="zh-CN" sz="1200" b="0" i="0" kern="1200" dirty="0">
                <a:solidFill>
                  <a:schemeClr val="tx1"/>
                </a:solidFill>
                <a:effectLst/>
                <a:latin typeface="+mn-lt"/>
                <a:ea typeface="+mn-ea"/>
                <a:cs typeface="+mn-cs"/>
              </a:rPr>
              <a:t>w. This dynamically sets the quantization boundaries, effectively ignoring extreme outliers and preventing them from consuming the limited bit-width representation.</a:t>
            </a:r>
          </a:p>
          <a:p>
            <a:endParaRPr lang="en" altLang="zh-CN" sz="1200" b="0" i="0" kern="1200" dirty="0">
              <a:solidFill>
                <a:schemeClr val="tx1"/>
              </a:solidFill>
              <a:effectLst/>
              <a:latin typeface="+mn-lt"/>
              <a:ea typeface="+mn-ea"/>
              <a:cs typeface="+mn-cs"/>
            </a:endParaRPr>
          </a:p>
          <a:p>
            <a:r>
              <a:rPr lang="zh-CN" altLang="en" sz="1200" b="0" i="0" kern="1200" dirty="0">
                <a:solidFill>
                  <a:schemeClr val="tx1"/>
                </a:solidFill>
                <a:effectLst/>
                <a:latin typeface="+mn-lt"/>
                <a:ea typeface="+mn-ea"/>
                <a:cs typeface="+mn-cs"/>
              </a:rPr>
              <a:t>总结</a:t>
            </a:r>
            <a:endParaRPr lang="en" altLang="zh-CN" sz="1200" b="0" i="0" kern="1200" dirty="0">
              <a:solidFill>
                <a:schemeClr val="tx1"/>
              </a:solidFill>
              <a:effectLst/>
              <a:latin typeface="+mn-lt"/>
              <a:ea typeface="+mn-ea"/>
              <a:cs typeface="+mn-cs"/>
            </a:endParaRPr>
          </a:p>
          <a:p>
            <a:r>
              <a:rPr lang="en" altLang="zh-CN" sz="1200" b="0" i="0" kern="1200" dirty="0">
                <a:solidFill>
                  <a:schemeClr val="tx1"/>
                </a:solidFill>
                <a:effectLst/>
                <a:latin typeface="+mn-lt"/>
                <a:ea typeface="+mn-ea"/>
                <a:cs typeface="+mn-cs"/>
              </a:rPr>
              <a:t>In short, LWAS rebalances the task, and LWAC adaptively clips outliers. Together, these data-driven transformations are key to preserving accuracy in low-bit quantization."</a:t>
            </a:r>
          </a:p>
          <a:p>
            <a:br>
              <a:rPr lang="en" altLang="zh-CN" dirty="0"/>
            </a:br>
            <a:endParaRPr lang="en" altLang="zh-CN" sz="1200" b="0" i="0" kern="1200" dirty="0">
              <a:solidFill>
                <a:schemeClr val="tx1"/>
              </a:solidFill>
              <a:effectLst/>
              <a:latin typeface="+mn-lt"/>
              <a:ea typeface="+mn-ea"/>
              <a:cs typeface="+mn-cs"/>
            </a:endParaRPr>
          </a:p>
          <a:p>
            <a:endParaRPr lang="zh-CN" altLang="en-US" dirty="0"/>
          </a:p>
        </p:txBody>
      </p:sp>
      <p:sp>
        <p:nvSpPr>
          <p:cNvPr id="4" name="灯片编号占位符 3">
            <a:extLst>
              <a:ext uri="{FF2B5EF4-FFF2-40B4-BE49-F238E27FC236}">
                <a16:creationId xmlns:a16="http://schemas.microsoft.com/office/drawing/2014/main" id="{D2046197-1AC9-8D32-CE05-F1F6C8BD92E5}"/>
              </a:ext>
            </a:extLst>
          </p:cNvPr>
          <p:cNvSpPr>
            <a:spLocks noGrp="1"/>
          </p:cNvSpPr>
          <p:nvPr>
            <p:ph type="sldNum" sz="quarter" idx="5"/>
          </p:nvPr>
        </p:nvSpPr>
        <p:spPr/>
        <p:txBody>
          <a:bodyPr/>
          <a:lstStyle/>
          <a:p>
            <a:fld id="{426F62A6-A8EF-4BD5-8010-02FFC3868AA1}" type="slidenum">
              <a:rPr lang="zh-CN" altLang="en-US" smtClean="0"/>
              <a:t>9</a:t>
            </a:fld>
            <a:endParaRPr lang="zh-CN" altLang="en-US"/>
          </a:p>
        </p:txBody>
      </p:sp>
    </p:spTree>
    <p:extLst>
      <p:ext uri="{BB962C8B-B14F-4D97-AF65-F5344CB8AC3E}">
        <p14:creationId xmlns:p14="http://schemas.microsoft.com/office/powerpoint/2010/main" val="270449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6C35C-8011-48D7-A24B-D681DA15DFC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6F9A6EE-B736-4108-A662-DFB6AD90C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66A03F3-616F-4F59-BEA4-474FA2D92775}"/>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1AC4C1CB-0EE7-4320-B533-A5441F48AB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8AB83-57E4-4AEA-9E66-DCCD6D1DA624}"/>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26320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26D69F-69E1-4430-8977-D6B92FB7079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178C6EC-4C06-444B-8519-69CB20AC0CD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518959-30BF-4044-BF7D-00ADCAC1DEB5}"/>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866A48BE-EA6D-49EE-8C61-4B999FCB9B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CE16CA-212A-4B1F-B989-591370AA911D}"/>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22875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24F27A-887E-48D2-847F-CDCAAA5FB75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BD11A9-9F1D-4757-9268-D719472BCCE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2C3E12-DB0D-43B0-BF9B-A58E1B9310EC}"/>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CE67E008-7B5C-4753-B2D5-313F765059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D31736-C4C2-43D4-8E02-9D0755C4AFB5}"/>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37143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7D1A6-6A92-4F6E-ADD2-EA2583709B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7881E9-8493-4710-BABB-E24AD6D6445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9B0F38-46B6-4FD3-ACBE-746138B305D5}"/>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DF6887AC-A237-448C-89BD-EB9A6D3B14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11B070-5B42-4F42-8B97-88F986286A28}"/>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17600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011A5-7D42-4258-B998-CB99A11B674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6853526-9579-4BBA-9BCC-877E581C33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F38E80B-6CBA-4E0D-BCB1-1E77363575BA}"/>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4B9608B4-500C-443D-901E-FBD3BBE22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1181AC-937B-44D9-8708-0E7578FA80B1}"/>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138885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49D47-5AAA-4543-AFFA-FB3D6F60C1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99792-DC9F-4B23-BB60-384A2F174CF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DEC322-D5A5-4631-B1B1-DE9B73692F0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A3022DD-EACB-4B71-9F5C-FF84D677CF43}"/>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C9CCB9D3-5F1E-447D-9577-82AC8A66004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4B18D3-603A-48A1-A640-AB8D2C854BE6}"/>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11113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13DBA6-6DCF-47F6-A829-FB332BFDBA1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D707943-6167-418C-85BE-469AE3F77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5589DAA-F82F-41DB-BC12-5F68744E8AD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89A27A-78C6-4A7E-AAB3-AA0BC7E3E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5D10774-FAA9-46F8-A1C9-F866CF0E14E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1600A08-D073-4ED3-8DD3-06BD67F29A9E}"/>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8" name="页脚占位符 7">
            <a:extLst>
              <a:ext uri="{FF2B5EF4-FFF2-40B4-BE49-F238E27FC236}">
                <a16:creationId xmlns:a16="http://schemas.microsoft.com/office/drawing/2014/main" id="{CC86BB53-3E25-4249-9AA0-FF4A789887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B194ADF-33F1-4897-9F05-006837E97C9C}"/>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53416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C7222-F302-400A-821F-5BF0D284371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3814165-A193-4EC4-A307-E26E500E5159}"/>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4" name="页脚占位符 3">
            <a:extLst>
              <a:ext uri="{FF2B5EF4-FFF2-40B4-BE49-F238E27FC236}">
                <a16:creationId xmlns:a16="http://schemas.microsoft.com/office/drawing/2014/main" id="{6D3462A0-6E61-4CDB-A3AF-6984BF13A9A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415826-2145-459B-AE84-2F5BB94CEAD7}"/>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107326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295501-A0BA-4D00-9B78-B756EEBC1EC9}"/>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3" name="页脚占位符 2">
            <a:extLst>
              <a:ext uri="{FF2B5EF4-FFF2-40B4-BE49-F238E27FC236}">
                <a16:creationId xmlns:a16="http://schemas.microsoft.com/office/drawing/2014/main" id="{EDB13F6D-3193-4A80-9C4D-C6ACF8AD256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3372182-6183-45A7-95FA-10BAE82E5F1C}"/>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265924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11ABC-662F-47C8-839A-99F999BB197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F57F0C-2F27-413D-AB20-A2E83C32C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C752A8F-D99C-401D-BD82-3E625462D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751CD-1037-4916-9EE1-0A70AB2B6F1A}"/>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4D16E679-4EE9-4CE8-A140-F247A7C315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79AA38-E512-4E9E-B55A-10C0BF52AAA1}"/>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39843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243C6-D3D5-4191-9DC5-0D2B24E0D5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0392058-DDB7-423B-96BC-DEFC8B39B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50A0E3-9ECE-4A0B-A241-5E0F7E5CB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F9D576B-D596-40A3-B785-FDFB9C52A0BC}"/>
              </a:ext>
            </a:extLst>
          </p:cNvPr>
          <p:cNvSpPr>
            <a:spLocks noGrp="1"/>
          </p:cNvSpPr>
          <p:nvPr>
            <p:ph type="dt" sz="half" idx="10"/>
          </p:nvPr>
        </p:nvSpPr>
        <p:spPr/>
        <p:txBody>
          <a:bodyPr/>
          <a:lstStyle/>
          <a:p>
            <a:fld id="{BD96F8CB-10A0-4595-B757-4BE1B193E488}"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4FF55F45-052D-4CF0-BBAB-C4D9B23C86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5B6AEB-FF8C-4A68-87E9-99CB6C8C8AB3}"/>
              </a:ext>
            </a:extLst>
          </p:cNvPr>
          <p:cNvSpPr>
            <a:spLocks noGrp="1"/>
          </p:cNvSpPr>
          <p:nvPr>
            <p:ph type="sldNum" sz="quarter" idx="12"/>
          </p:nvPr>
        </p:nvSpPr>
        <p:spPr/>
        <p:txBody>
          <a:body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272201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E40FB9F-EEDD-4AC3-AD5D-CEE592A55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93C6CE6-AF16-48B3-98E1-DF521BDEF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4B5AFF-F2BE-4D3E-A020-3C01646E6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6F8CB-10A0-4595-B757-4BE1B193E488}"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5ABEC2F6-4473-4CD1-B337-C2B689351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9163760-FF05-47D3-872F-B2BBFACB3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9FC82-772C-4C2D-B7AE-1C6E9A219095}" type="slidenum">
              <a:rPr lang="zh-CN" altLang="en-US" smtClean="0"/>
              <a:t>‹#›</a:t>
            </a:fld>
            <a:endParaRPr lang="zh-CN" altLang="en-US"/>
          </a:p>
        </p:txBody>
      </p:sp>
    </p:spTree>
    <p:extLst>
      <p:ext uri="{BB962C8B-B14F-4D97-AF65-F5344CB8AC3E}">
        <p14:creationId xmlns:p14="http://schemas.microsoft.com/office/powerpoint/2010/main" val="409174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30.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图片 7" descr="屏幕剪辑"/>
          <p:cNvPicPr>
            <a:picLocks noChangeAspect="1"/>
          </p:cNvPicPr>
          <p:nvPr/>
        </p:nvPicPr>
        <p:blipFill>
          <a:blip r:embed="rId3"/>
          <a:srcRect/>
          <a:stretch>
            <a:fillRect/>
          </a:stretch>
        </p:blipFill>
        <p:spPr bwMode="auto">
          <a:xfrm>
            <a:off x="9029132" y="460162"/>
            <a:ext cx="2119313" cy="742950"/>
          </a:xfrm>
          <a:prstGeom prst="rect">
            <a:avLst/>
          </a:prstGeom>
          <a:noFill/>
          <a:ln w="9525">
            <a:noFill/>
            <a:miter lim="800000"/>
            <a:headEnd/>
            <a:tailEnd/>
          </a:ln>
        </p:spPr>
      </p:pic>
      <p:sp>
        <p:nvSpPr>
          <p:cNvPr id="2" name="Rectangle 5">
            <a:extLst>
              <a:ext uri="{FF2B5EF4-FFF2-40B4-BE49-F238E27FC236}">
                <a16:creationId xmlns:a16="http://schemas.microsoft.com/office/drawing/2014/main" id="{43039343-91D1-7E4E-1A33-4A08A01DB0AD}"/>
              </a:ext>
            </a:extLst>
          </p:cNvPr>
          <p:cNvSpPr>
            <a:spLocks noGrp="1" noChangeArrowheads="1"/>
          </p:cNvSpPr>
          <p:nvPr>
            <p:ph idx="1"/>
          </p:nvPr>
        </p:nvSpPr>
        <p:spPr bwMode="auto">
          <a:xfrm>
            <a:off x="1399223" y="1771387"/>
            <a:ext cx="9883530" cy="10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spcBef>
                <a:spcPts val="2000"/>
              </a:spcBef>
              <a:buNone/>
            </a:pPr>
            <a:r>
              <a:rPr lang="en-US" altLang="zh-CN" sz="3600" b="1" dirty="0">
                <a:solidFill>
                  <a:srgbClr val="002856"/>
                </a:solidFill>
                <a:latin typeface="Times New Roman" panose="02020603050405020304" pitchFamily="18" charset="0"/>
                <a:cs typeface="Times New Roman" panose="02020603050405020304" pitchFamily="18" charset="0"/>
              </a:rPr>
              <a:t>Cloud-Guided LLM Quantization for</a:t>
            </a:r>
            <a:r>
              <a:rPr lang="zh-CN" altLang="en-US" sz="3600" b="1" dirty="0">
                <a:solidFill>
                  <a:srgbClr val="002856"/>
                </a:solidFill>
                <a:latin typeface="Times New Roman" panose="02020603050405020304" pitchFamily="18" charset="0"/>
                <a:cs typeface="Times New Roman" panose="02020603050405020304" pitchFamily="18" charset="0"/>
              </a:rPr>
              <a:t> </a:t>
            </a:r>
            <a:r>
              <a:rPr lang="en-US" altLang="zh-CN" sz="3600" b="1" dirty="0">
                <a:solidFill>
                  <a:srgbClr val="002856"/>
                </a:solidFill>
                <a:latin typeface="Times New Roman" panose="02020603050405020304" pitchFamily="18" charset="0"/>
                <a:cs typeface="Times New Roman" panose="02020603050405020304" pitchFamily="18" charset="0"/>
              </a:rPr>
              <a:t>Resource-Constrained Edge Devices</a:t>
            </a:r>
            <a:endParaRPr lang="zh-CN" altLang="zh-CN" sz="3600" b="1" dirty="0">
              <a:solidFill>
                <a:srgbClr val="002856"/>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A35B13-076B-30A1-5665-749BB485C21A}"/>
              </a:ext>
            </a:extLst>
          </p:cNvPr>
          <p:cNvSpPr txBox="1">
            <a:spLocks/>
          </p:cNvSpPr>
          <p:nvPr/>
        </p:nvSpPr>
        <p:spPr>
          <a:xfrm>
            <a:off x="1264915" y="3394625"/>
            <a:ext cx="9883530" cy="742949"/>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rgbClr val="002856"/>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400" kern="1200">
                <a:solidFill>
                  <a:srgbClr val="002856"/>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rgbClr val="002856"/>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Qinxiao</a:t>
            </a:r>
            <a:r>
              <a:rPr lang="zh-CN" alt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altLang="zh-CN" sz="2400" dirty="0">
                <a:latin typeface="Times New Roman" panose="02020603050405020304" pitchFamily="18" charset="0"/>
                <a:ea typeface="Calibri" panose="020F0502020204030204" pitchFamily="34" charset="0"/>
                <a:cs typeface="Times New Roman" panose="02020603050405020304" pitchFamily="18" charset="0"/>
              </a:rPr>
              <a:t>Deng</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Tianfu Pang</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Benteng</a:t>
            </a:r>
            <a:r>
              <a:rPr lang="en-US" sz="2400" dirty="0">
                <a:latin typeface="Times New Roman" panose="02020603050405020304" pitchFamily="18" charset="0"/>
                <a:ea typeface="Calibri" panose="020F0502020204030204" pitchFamily="34" charset="0"/>
                <a:cs typeface="Times New Roman" panose="02020603050405020304" pitchFamily="18" charset="0"/>
              </a:rPr>
              <a:t> Zhang</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,Nie Bingbing</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Xiaoming He</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Yingchi</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Mao</a:t>
            </a:r>
            <a:r>
              <a:rPr lang="en-US" altLang="zh-CN" sz="24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,Jie Wu</a:t>
            </a:r>
            <a:r>
              <a:rPr lang="en-US" sz="24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a:t>
            </a:r>
          </a:p>
        </p:txBody>
      </p:sp>
      <p:sp>
        <p:nvSpPr>
          <p:cNvPr id="7" name="Content Placeholder 2">
            <a:extLst>
              <a:ext uri="{FF2B5EF4-FFF2-40B4-BE49-F238E27FC236}">
                <a16:creationId xmlns:a16="http://schemas.microsoft.com/office/drawing/2014/main" id="{45810068-88C2-AB87-4522-FA4BEE78D07B}"/>
              </a:ext>
            </a:extLst>
          </p:cNvPr>
          <p:cNvSpPr txBox="1">
            <a:spLocks/>
          </p:cNvSpPr>
          <p:nvPr/>
        </p:nvSpPr>
        <p:spPr>
          <a:xfrm>
            <a:off x="4922032" y="6062026"/>
            <a:ext cx="2347936" cy="372533"/>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rgbClr val="002856"/>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400" kern="1200">
                <a:solidFill>
                  <a:srgbClr val="002856"/>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rgbClr val="002856"/>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 altLang="zh-CN" sz="2000" dirty="0">
                <a:latin typeface="Times New Roman" panose="02020603050405020304" pitchFamily="18" charset="0"/>
                <a:cs typeface="Times New Roman" panose="02020603050405020304" pitchFamily="18" charset="0"/>
              </a:rPr>
              <a:t>November</a:t>
            </a:r>
            <a:r>
              <a:rPr lang="en-US" altLang="zh-CN" sz="2000" dirty="0">
                <a:latin typeface="Times New Roman" panose="02020603050405020304" pitchFamily="18" charset="0"/>
                <a:cs typeface="Times New Roman" panose="02020603050405020304" pitchFamily="18" charset="0"/>
              </a:rPr>
              <a:t> 15, 2025</a:t>
            </a:r>
            <a:br>
              <a:rPr lang="en-US" altLang="zh-CN" sz="2000" dirty="0">
                <a:latin typeface="Times New Roman" panose="02020603050405020304" pitchFamily="18" charset="0"/>
                <a:ea typeface="Calibri" panose="020F0502020204030204" pitchFamily="34" charset="0"/>
                <a:cs typeface="Times New Roman" panose="02020603050405020304" pitchFamily="18" charset="0"/>
              </a:rPr>
            </a:b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53406E10-AF96-A8D0-73E4-2D23761FCF52}"/>
              </a:ext>
            </a:extLst>
          </p:cNvPr>
          <p:cNvSpPr txBox="1">
            <a:spLocks/>
          </p:cNvSpPr>
          <p:nvPr/>
        </p:nvSpPr>
        <p:spPr>
          <a:xfrm>
            <a:off x="1043555" y="4219861"/>
            <a:ext cx="10378986" cy="1759878"/>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rgbClr val="002856"/>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400" kern="1200">
                <a:solidFill>
                  <a:srgbClr val="002856"/>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rgbClr val="002856"/>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ts val="1000"/>
              </a:lnSpc>
              <a:buNone/>
            </a:pP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latin typeface="Times New Roman" panose="02020603050405020304" pitchFamily="18" charset="0"/>
                <a:ea typeface="Calibri" panose="020F0502020204030204" pitchFamily="34" charset="0"/>
                <a:cs typeface="Times New Roman" panose="02020603050405020304" pitchFamily="18" charset="0"/>
              </a:rPr>
              <a:t>College of Computer Science and Software Engineering,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Hohai</a:t>
            </a:r>
            <a:r>
              <a:rPr lang="en-US" sz="2000" dirty="0">
                <a:latin typeface="Times New Roman" panose="02020603050405020304" pitchFamily="18" charset="0"/>
                <a:ea typeface="Calibri" panose="020F0502020204030204" pitchFamily="34" charset="0"/>
                <a:cs typeface="Times New Roman" panose="02020603050405020304" pitchFamily="18" charset="0"/>
              </a:rPr>
              <a:t> University, Nanjing, China</a:t>
            </a:r>
          </a:p>
          <a:p>
            <a:pPr marL="0" indent="0" algn="ctr">
              <a:lnSpc>
                <a:spcPts val="1000"/>
              </a:lnSpc>
              <a:buNone/>
            </a:pPr>
            <a:r>
              <a:rPr lang="en-US" altLang="zh-CN" sz="20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 altLang="zh-CN" sz="2000" dirty="0">
                <a:latin typeface="Times New Roman" panose="02020603050405020304" pitchFamily="18" charset="0"/>
                <a:cs typeface="Times New Roman" panose="02020603050405020304" pitchFamily="18" charset="0"/>
              </a:rPr>
              <a:t>Huaneng Lancang River Hydropower Inc., China</a:t>
            </a:r>
          </a:p>
          <a:p>
            <a:pPr marL="0" indent="0" algn="ctr">
              <a:lnSpc>
                <a:spcPts val="1000"/>
              </a:lnSpc>
              <a:buNone/>
            </a:pPr>
            <a:r>
              <a:rPr lang="en-US" altLang="zh-CN" sz="20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 altLang="zh-CN" sz="2000" dirty="0">
                <a:latin typeface="Times New Roman" panose="02020603050405020304" pitchFamily="18" charset="0"/>
                <a:cs typeface="Times New Roman" panose="02020603050405020304" pitchFamily="18" charset="0"/>
              </a:rPr>
              <a:t>College of Internet of Things, Nanjing University of Posts and Telecommunications, </a:t>
            </a:r>
          </a:p>
          <a:p>
            <a:pPr marL="0" indent="0" algn="ctr">
              <a:lnSpc>
                <a:spcPts val="1000"/>
              </a:lnSpc>
              <a:buNone/>
            </a:pPr>
            <a:r>
              <a:rPr lang="en" altLang="zh-CN" sz="2000" dirty="0">
                <a:latin typeface="Times New Roman" panose="02020603050405020304" pitchFamily="18" charset="0"/>
                <a:cs typeface="Times New Roman" panose="02020603050405020304" pitchFamily="18" charset="0"/>
              </a:rPr>
              <a:t>Nanjing, China</a:t>
            </a:r>
          </a:p>
          <a:p>
            <a:pPr marL="0" indent="0" algn="ctr">
              <a:lnSpc>
                <a:spcPts val="1000"/>
              </a:lnSpc>
              <a:buNone/>
            </a:pPr>
            <a:r>
              <a:rPr lang="en-US" altLang="zh-CN" sz="20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 altLang="zh-CN" sz="2000" dirty="0">
                <a:latin typeface="Times New Roman" panose="02020603050405020304" pitchFamily="18" charset="0"/>
                <a:cs typeface="Times New Roman" panose="02020603050405020304" pitchFamily="18" charset="0"/>
              </a:rPr>
              <a:t>Center for Networked Computing, Temple University, Philadelphia, USA</a:t>
            </a:r>
          </a:p>
          <a:p>
            <a:pPr marL="0" indent="0" algn="ctr">
              <a:lnSpc>
                <a:spcPts val="1000"/>
              </a:lnSpc>
              <a:buNone/>
            </a:pPr>
            <a:endParaRPr lang="en" altLang="zh-CN" sz="2000" dirty="0">
              <a:latin typeface="Calibri" panose="020F0502020204030204" pitchFamily="34" charset="0"/>
              <a:cs typeface="Calibri" panose="020F0502020204030204" pitchFamily="34" charset="0"/>
            </a:endParaRPr>
          </a:p>
          <a:p>
            <a:pPr marL="0" indent="0" algn="ctr">
              <a:lnSpc>
                <a:spcPts val="1000"/>
              </a:lnSpc>
              <a:buNone/>
            </a:pPr>
            <a:endParaRPr lang="en" altLang="zh-CN" sz="20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92CDFEEB-9528-B822-F3BC-30BE065B692F}"/>
              </a:ext>
            </a:extLst>
          </p:cNvPr>
          <p:cNvSpPr txBox="1">
            <a:spLocks/>
          </p:cNvSpPr>
          <p:nvPr/>
        </p:nvSpPr>
        <p:spPr>
          <a:xfrm>
            <a:off x="0" y="500352"/>
            <a:ext cx="6847687" cy="74295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rgbClr val="002856"/>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400" kern="1200">
                <a:solidFill>
                  <a:srgbClr val="002856"/>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rgbClr val="002856"/>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rgbClr val="002856"/>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 altLang="zh-CN" sz="2000" dirty="0">
                <a:latin typeface="Times New Roman" panose="02020603050405020304" pitchFamily="18" charset="0"/>
                <a:cs typeface="Times New Roman" panose="02020603050405020304" pitchFamily="18" charset="0"/>
              </a:rPr>
              <a:t>The 21st Annual IFIP International Conference on Network and Parallel Computing</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NPC</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2025</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br>
              <a:rPr lang="en-US" altLang="zh-CN" sz="20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0709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785C-D4C7-ED45-6A53-3666FFEE9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4C7C3-ECC0-F5B3-2ACB-799917E11C76}"/>
              </a:ext>
            </a:extLst>
          </p:cNvPr>
          <p:cNvSpPr>
            <a:spLocks noGrp="1"/>
          </p:cNvSpPr>
          <p:nvPr>
            <p:ph type="title"/>
          </p:nvPr>
        </p:nvSpPr>
        <p:spPr>
          <a:xfrm>
            <a:off x="253655" y="129410"/>
            <a:ext cx="11276706" cy="587672"/>
          </a:xfrm>
        </p:spPr>
        <p:txBody>
          <a:bodyPr>
            <a:normAutofit/>
          </a:bodyPr>
          <a:lstStyle/>
          <a:p>
            <a:r>
              <a:rPr lang="en-US" altLang="zh-CN" sz="2400" b="1" dirty="0">
                <a:solidFill>
                  <a:srgbClr val="002856"/>
                </a:solidFill>
                <a:latin typeface="Calibri" panose="020F0502020204030204" pitchFamily="34" charset="0"/>
                <a:ea typeface="+mn-ea"/>
                <a:cs typeface="Calibri" panose="020F0502020204030204" pitchFamily="34" charset="0"/>
              </a:rPr>
              <a:t>2.3</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Learnable Scale and Offset Quantization for KV Cache</a:t>
            </a:r>
            <a:endParaRPr lang="en-US" sz="24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8DD5F23F-5C61-F716-BC01-B1D030953479}"/>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圆角矩形 8">
            <a:extLst>
              <a:ext uri="{FF2B5EF4-FFF2-40B4-BE49-F238E27FC236}">
                <a16:creationId xmlns:a16="http://schemas.microsoft.com/office/drawing/2014/main" id="{D9CCB4CA-ED21-1E11-670E-9C31A32DE039}"/>
              </a:ext>
            </a:extLst>
          </p:cNvPr>
          <p:cNvSpPr/>
          <p:nvPr/>
        </p:nvSpPr>
        <p:spPr>
          <a:xfrm>
            <a:off x="1102376" y="1245075"/>
            <a:ext cx="4019639" cy="1697506"/>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15" name="文本框 14">
            <a:extLst>
              <a:ext uri="{FF2B5EF4-FFF2-40B4-BE49-F238E27FC236}">
                <a16:creationId xmlns:a16="http://schemas.microsoft.com/office/drawing/2014/main" id="{C5C712E9-67BB-668A-0DE5-2A6FD3C5A896}"/>
              </a:ext>
            </a:extLst>
          </p:cNvPr>
          <p:cNvSpPr txBox="1"/>
          <p:nvPr/>
        </p:nvSpPr>
        <p:spPr>
          <a:xfrm>
            <a:off x="1088626" y="1510458"/>
            <a:ext cx="4019637" cy="369332"/>
          </a:xfrm>
          <a:prstGeom prst="rect">
            <a:avLst/>
          </a:prstGeom>
          <a:noFill/>
        </p:spPr>
        <p:txBody>
          <a:bodyPr wrap="square" rtlCol="0">
            <a:spAutoFit/>
          </a:bodyPr>
          <a:lstStyle/>
          <a:p>
            <a:pPr marL="285750" indent="-285750">
              <a:buFont typeface="Wingdings" pitchFamily="2" charset="2"/>
              <a:buChar char="Ø"/>
            </a:pPr>
            <a:r>
              <a:rPr lang="en" altLang="zh-CN" i="1" dirty="0">
                <a:latin typeface="Calibri" panose="020F0502020204030204" pitchFamily="34" charset="0"/>
                <a:cs typeface="Calibri" panose="020F0502020204030204" pitchFamily="34" charset="0"/>
              </a:rPr>
              <a:t>Demand for long-text inference</a:t>
            </a:r>
          </a:p>
        </p:txBody>
      </p:sp>
      <p:sp>
        <p:nvSpPr>
          <p:cNvPr id="6" name="矩形 5">
            <a:extLst>
              <a:ext uri="{FF2B5EF4-FFF2-40B4-BE49-F238E27FC236}">
                <a16:creationId xmlns:a16="http://schemas.microsoft.com/office/drawing/2014/main" id="{63A7E19F-FE10-6157-4DF2-E8D862F10FBD}"/>
              </a:ext>
            </a:extLst>
          </p:cNvPr>
          <p:cNvSpPr/>
          <p:nvPr/>
        </p:nvSpPr>
        <p:spPr>
          <a:xfrm>
            <a:off x="1679308" y="1245075"/>
            <a:ext cx="2380716" cy="369332"/>
          </a:xfrm>
          <a:prstGeom prst="rect">
            <a:avLst/>
          </a:prstGeom>
          <a:noFill/>
        </p:spPr>
        <p:txBody>
          <a:bodyPr wrap="none" lIns="91440" tIns="45720" rIns="91440" bIns="45720">
            <a:spAutoFit/>
          </a:bodyPr>
          <a:lstStyle/>
          <a:p>
            <a:pPr algn="ctr"/>
            <a:r>
              <a:rPr kumimoji="1" lang="en-US" altLang="zh-CN"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Quantization</a:t>
            </a:r>
            <a:r>
              <a:rPr kumimoji="1" lang="zh-CN" altLang="en-US"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challenge</a:t>
            </a:r>
            <a:endParaRPr lang="zh-CN" altLang="en-US"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6" name="矩形 15">
            <a:extLst>
              <a:ext uri="{FF2B5EF4-FFF2-40B4-BE49-F238E27FC236}">
                <a16:creationId xmlns:a16="http://schemas.microsoft.com/office/drawing/2014/main" id="{33698E51-ACD5-E588-AAC6-D9172340DCB7}"/>
              </a:ext>
            </a:extLst>
          </p:cNvPr>
          <p:cNvSpPr/>
          <p:nvPr/>
        </p:nvSpPr>
        <p:spPr>
          <a:xfrm>
            <a:off x="2379788" y="1788180"/>
            <a:ext cx="979755" cy="369332"/>
          </a:xfrm>
          <a:prstGeom prst="rect">
            <a:avLst/>
          </a:prstGeom>
          <a:noFill/>
        </p:spPr>
        <p:txBody>
          <a:bodyPr wrap="none" lIns="91440" tIns="45720" rIns="91440" bIns="45720">
            <a:spAutoFit/>
          </a:bodyPr>
          <a:lstStyle/>
          <a:p>
            <a:pPr algn="ctr"/>
            <a:r>
              <a:rPr lang="en-US" altLang="zh-CN"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Solution</a:t>
            </a:r>
            <a:endParaRPr lang="zh-CN" altLang="en-US"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2293F83E-6A65-017E-F89C-9C97820B2635}"/>
              </a:ext>
            </a:extLst>
          </p:cNvPr>
          <p:cNvSpPr txBox="1"/>
          <p:nvPr/>
        </p:nvSpPr>
        <p:spPr>
          <a:xfrm>
            <a:off x="1088627" y="2097189"/>
            <a:ext cx="4019638" cy="646331"/>
          </a:xfrm>
          <a:prstGeom prst="rect">
            <a:avLst/>
          </a:prstGeom>
          <a:noFill/>
        </p:spPr>
        <p:txBody>
          <a:bodyPr wrap="square" rtlCol="0">
            <a:spAutoFit/>
          </a:bodyPr>
          <a:lstStyle/>
          <a:p>
            <a:pPr algn="ctr"/>
            <a:r>
              <a:rPr lang="en" altLang="zh-CN" b="1" i="1" dirty="0">
                <a:latin typeface="Calibri" panose="020F0502020204030204" pitchFamily="34" charset="0"/>
                <a:cs typeface="Calibri" panose="020F0502020204030204" pitchFamily="34" charset="0"/>
              </a:rPr>
              <a:t>Learnable KV Cache Transformation and Smoothing (LKVTS)</a:t>
            </a:r>
          </a:p>
        </p:txBody>
      </p:sp>
      <p:sp>
        <p:nvSpPr>
          <p:cNvPr id="18" name="圆角矩形 8">
            <a:extLst>
              <a:ext uri="{FF2B5EF4-FFF2-40B4-BE49-F238E27FC236}">
                <a16:creationId xmlns:a16="http://schemas.microsoft.com/office/drawing/2014/main" id="{5A6679CC-C5FC-0EBC-A8E8-557A3A66AADD}"/>
              </a:ext>
            </a:extLst>
          </p:cNvPr>
          <p:cNvSpPr/>
          <p:nvPr/>
        </p:nvSpPr>
        <p:spPr>
          <a:xfrm>
            <a:off x="557561" y="3693999"/>
            <a:ext cx="5479525" cy="2783092"/>
          </a:xfrm>
          <a:prstGeom prst="roundRect">
            <a:avLst>
              <a:gd name="adj" fmla="val 4989"/>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22" name="右弧形箭头 21">
            <a:extLst>
              <a:ext uri="{FF2B5EF4-FFF2-40B4-BE49-F238E27FC236}">
                <a16:creationId xmlns:a16="http://schemas.microsoft.com/office/drawing/2014/main" id="{7F6D6F35-FDD2-AF82-CB10-B8E85717BFE3}"/>
              </a:ext>
            </a:extLst>
          </p:cNvPr>
          <p:cNvSpPr/>
          <p:nvPr/>
        </p:nvSpPr>
        <p:spPr>
          <a:xfrm>
            <a:off x="253655" y="2268814"/>
            <a:ext cx="770748" cy="1429193"/>
          </a:xfrm>
          <a:prstGeom prst="curvedRightArrow">
            <a:avLst>
              <a:gd name="adj1" fmla="val 25000"/>
              <a:gd name="adj2" fmla="val 44745"/>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0" name="圆角矩形 29">
            <a:extLst>
              <a:ext uri="{FF2B5EF4-FFF2-40B4-BE49-F238E27FC236}">
                <a16:creationId xmlns:a16="http://schemas.microsoft.com/office/drawing/2014/main" id="{49ED3C34-7814-9CFA-8342-B4AC92F373DE}"/>
              </a:ext>
            </a:extLst>
          </p:cNvPr>
          <p:cNvSpPr/>
          <p:nvPr/>
        </p:nvSpPr>
        <p:spPr>
          <a:xfrm>
            <a:off x="543811" y="3693998"/>
            <a:ext cx="5493274" cy="416080"/>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3. </a:t>
            </a:r>
            <a:r>
              <a:rPr lang="en" altLang="zh-CN" sz="1600" b="1" i="1" dirty="0">
                <a:latin typeface="Calibri" panose="020F0502020204030204" pitchFamily="34" charset="0"/>
                <a:cs typeface="Calibri" panose="020F0502020204030204" pitchFamily="34" charset="0"/>
              </a:rPr>
              <a:t>LKVTS</a:t>
            </a:r>
            <a:r>
              <a:rPr lang="en-US" altLang="zh-CN" sz="1600" b="1" i="1" dirty="0">
                <a:latin typeface="Calibri" panose="020F0502020204030204" pitchFamily="34" charset="0"/>
                <a:cs typeface="Calibri" panose="020F0502020204030204" pitchFamily="34" charset="0"/>
              </a:rPr>
              <a:t>:</a:t>
            </a:r>
            <a:r>
              <a:rPr lang="en" altLang="zh-CN" sz="1600" b="1" i="1" dirty="0">
                <a:latin typeface="Calibri" panose="020F0502020204030204" pitchFamily="34" charset="0"/>
                <a:cs typeface="Calibri" panose="020F0502020204030204" pitchFamily="34" charset="0"/>
              </a:rPr>
              <a:t>Learnable KV Cache Transformation and Smoothing </a:t>
            </a: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F623349A-07B1-DA43-B56B-360E1F08BA97}"/>
                  </a:ext>
                </a:extLst>
              </p:cNvPr>
              <p:cNvSpPr txBox="1"/>
              <p:nvPr/>
            </p:nvSpPr>
            <p:spPr>
              <a:xfrm>
                <a:off x="550686" y="4168423"/>
                <a:ext cx="5479524" cy="2182392"/>
              </a:xfrm>
              <a:prstGeom prst="rect">
                <a:avLst/>
              </a:prstGeom>
              <a:noFill/>
            </p:spPr>
            <p:txBody>
              <a:bodyPr wrap="square" rtlCol="0">
                <a:spAutoFit/>
              </a:bodyPr>
              <a:lstStyle/>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Challenge: Quantization errors due to dynamic distribution of KV cache</a:t>
                </a:r>
              </a:p>
              <a:p>
                <a:pPr marL="285750" indent="-285750">
                  <a:buFont typeface="Wingdings" pitchFamily="2" charset="2"/>
                  <a:buChar char="Ø"/>
                </a:pPr>
                <a:r>
                  <a:rPr lang="en" altLang="zh-CN" sz="1600" b="1" dirty="0">
                    <a:latin typeface="Calibri" panose="020F0502020204030204" pitchFamily="34" charset="0"/>
                    <a:cs typeface="Calibri" panose="020F0502020204030204" pitchFamily="34" charset="0"/>
                  </a:rPr>
                  <a:t>Solution</a:t>
                </a:r>
                <a:r>
                  <a:rPr lang="en-US" altLang="zh-CN" sz="1600" dirty="0">
                    <a:latin typeface="Calibri" panose="020F0502020204030204" pitchFamily="34" charset="0"/>
                    <a:cs typeface="Calibri" panose="020F0502020204030204" pitchFamily="34" charset="0"/>
                  </a:rPr>
                  <a:t>: Smooth</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the</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KV</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Cache</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through </a:t>
                </a:r>
                <a:r>
                  <a:rPr lang="en" altLang="zh-CN" sz="1600" b="1" dirty="0">
                    <a:latin typeface="Calibri" panose="020F0502020204030204" pitchFamily="34" charset="0"/>
                    <a:cs typeface="Calibri" panose="020F0502020204030204" pitchFamily="34" charset="0"/>
                  </a:rPr>
                  <a:t>Learnable  parameter</a:t>
                </a:r>
                <a:r>
                  <a:rPr lang="zh-CN" altLang="en-US" sz="1600" b="1" dirty="0">
                    <a:latin typeface="Calibri" panose="020F0502020204030204" pitchFamily="34" charset="0"/>
                    <a:cs typeface="Calibri" panose="020F0502020204030204" pitchFamily="34" charset="0"/>
                  </a:rPr>
                  <a:t> </a:t>
                </a:r>
                <a14:m>
                  <m:oMath xmlns:m="http://schemas.openxmlformats.org/officeDocument/2006/math">
                    <m:sSub>
                      <m:sSubPr>
                        <m:ctrlPr>
                          <a:rPr lang="en-US" altLang="zh-CN" sz="1600" b="1" i="1" smtClean="0">
                            <a:latin typeface="Cambria Math" panose="02040503050406030204" pitchFamily="18" charset="0"/>
                            <a:cs typeface="Calibri" panose="020F0502020204030204" pitchFamily="34" charset="0"/>
                          </a:rPr>
                        </m:ctrlPr>
                      </m:sSubPr>
                      <m:e>
                        <m:r>
                          <a:rPr lang="en-US" altLang="zh-CN" sz="1600" b="1" i="1" smtClean="0">
                            <a:latin typeface="Cambria Math" panose="02040503050406030204" pitchFamily="18" charset="0"/>
                            <a:cs typeface="Calibri" panose="020F0502020204030204" pitchFamily="34" charset="0"/>
                          </a:rPr>
                          <m:t>𝜽</m:t>
                        </m:r>
                      </m:e>
                      <m:sub>
                        <m:r>
                          <a:rPr lang="en-US" altLang="zh-CN" sz="1600" b="1" i="1" smtClean="0">
                            <a:latin typeface="Cambria Math" panose="02040503050406030204" pitchFamily="18" charset="0"/>
                            <a:cs typeface="Calibri" panose="020F0502020204030204" pitchFamily="34" charset="0"/>
                          </a:rPr>
                          <m:t>𝒌𝒗</m:t>
                        </m:r>
                      </m:sub>
                    </m:sSub>
                    <m:r>
                      <a:rPr lang="en-US" altLang="zh-CN" sz="1600" b="1" i="1" smtClean="0">
                        <a:latin typeface="Cambria Math" panose="02040503050406030204" pitchFamily="18" charset="0"/>
                        <a:cs typeface="Calibri" panose="020F0502020204030204" pitchFamily="34" charset="0"/>
                      </a:rPr>
                      <m:t>={</m:t>
                    </m:r>
                    <m:r>
                      <a:rPr lang="en-US" altLang="zh-CN" sz="1600" b="1" i="1" smtClean="0">
                        <a:latin typeface="Cambria Math" panose="02040503050406030204" pitchFamily="18" charset="0"/>
                        <a:cs typeface="Calibri" panose="020F0502020204030204" pitchFamily="34" charset="0"/>
                      </a:rPr>
                      <m:t>𝝈</m:t>
                    </m:r>
                    <m:r>
                      <a:rPr lang="en-US" altLang="zh-CN" sz="1600" b="1" i="1" smtClean="0">
                        <a:latin typeface="Cambria Math" panose="02040503050406030204" pitchFamily="18" charset="0"/>
                        <a:cs typeface="Calibri" panose="020F0502020204030204" pitchFamily="34" charset="0"/>
                      </a:rPr>
                      <m:t>,</m:t>
                    </m:r>
                    <m:r>
                      <a:rPr lang="en-US" altLang="zh-CN" sz="1600" b="1" i="1" smtClean="0">
                        <a:latin typeface="Cambria Math" panose="02040503050406030204" pitchFamily="18" charset="0"/>
                        <a:cs typeface="Calibri" panose="020F0502020204030204" pitchFamily="34" charset="0"/>
                      </a:rPr>
                      <m:t>𝜸</m:t>
                    </m:r>
                    <m:r>
                      <a:rPr lang="en-US" altLang="zh-CN" sz="1600" b="1" i="1" smtClean="0">
                        <a:latin typeface="Cambria Math" panose="02040503050406030204" pitchFamily="18" charset="0"/>
                        <a:cs typeface="Calibri" panose="020F0502020204030204" pitchFamily="34" charset="0"/>
                      </a:rPr>
                      <m:t>}</m:t>
                    </m:r>
                  </m:oMath>
                </a14:m>
                <a:r>
                  <a:rPr lang="en" altLang="zh-CN" sz="1600" b="1" dirty="0">
                    <a:latin typeface="Calibri" panose="020F0502020204030204" pitchFamily="34" charset="0"/>
                    <a:cs typeface="Calibri" panose="020F0502020204030204" pitchFamily="34" charset="0"/>
                  </a:rPr>
                  <a:t>:</a:t>
                </a:r>
              </a:p>
              <a:p>
                <a:pPr>
                  <a:lnSpc>
                    <a:spcPct val="120000"/>
                  </a:lnSpc>
                </a:pPr>
                <a14:m>
                  <m:oMathPara xmlns:m="http://schemas.openxmlformats.org/officeDocument/2006/math">
                    <m:oMathParaPr>
                      <m:jc m:val="centerGroup"/>
                    </m:oMathParaPr>
                    <m:oMath xmlns:m="http://schemas.openxmlformats.org/officeDocument/2006/math">
                      <m:sSub>
                        <m:sSubPr>
                          <m:ctrlPr>
                            <a:rPr lang="en" altLang="zh-CN" sz="1400" i="1">
                              <a:latin typeface="Cambria Math" panose="02040503050406030204" pitchFamily="18" charset="0"/>
                              <a:cs typeface="Calibri" panose="020F0502020204030204" pitchFamily="34" charset="0"/>
                            </a:rPr>
                          </m:ctrlPr>
                        </m:sSubPr>
                        <m:e>
                          <m:r>
                            <a:rPr lang="en" altLang="zh-CN" sz="1400" i="1">
                              <a:latin typeface="Cambria Math" panose="02040503050406030204" pitchFamily="18" charset="0"/>
                              <a:cs typeface="Calibri" panose="020F0502020204030204" pitchFamily="34" charset="0"/>
                            </a:rPr>
                            <m:t>𝑌</m:t>
                          </m:r>
                        </m:e>
                        <m:sub>
                          <m:r>
                            <a:rPr lang="en-US" altLang="zh-CN" sz="1400" b="0" i="1" smtClean="0">
                              <a:latin typeface="Cambria Math" panose="02040503050406030204" pitchFamily="18" charset="0"/>
                              <a:cs typeface="Calibri" panose="020F0502020204030204" pitchFamily="34" charset="0"/>
                            </a:rPr>
                            <m:t>𝑘𝑣</m:t>
                          </m:r>
                        </m:sub>
                      </m:sSub>
                      <m:r>
                        <a:rPr lang="en" altLang="zh-CN" sz="1400" i="1">
                          <a:latin typeface="Cambria Math" panose="02040503050406030204" pitchFamily="18" charset="0"/>
                          <a:cs typeface="Calibri" panose="020F0502020204030204" pitchFamily="34" charset="0"/>
                        </a:rPr>
                        <m:t> =</m:t>
                      </m:r>
                      <m:f>
                        <m:fPr>
                          <m:ctrlPr>
                            <a:rPr lang="en" altLang="zh-CN" sz="1400" i="1" smtClean="0">
                              <a:latin typeface="Cambria Math" panose="02040503050406030204" pitchFamily="18" charset="0"/>
                              <a:cs typeface="Calibri" panose="020F0502020204030204" pitchFamily="34" charset="0"/>
                            </a:rPr>
                          </m:ctrlPr>
                        </m:fPr>
                        <m:num>
                          <m:sSub>
                            <m:sSubPr>
                              <m:ctrlPr>
                                <a:rPr lang="en-US" altLang="zh-CN" sz="1400" i="1">
                                  <a:latin typeface="Cambria Math" panose="02040503050406030204" pitchFamily="18" charset="0"/>
                                  <a:cs typeface="Calibri" panose="020F0502020204030204" pitchFamily="34" charset="0"/>
                                </a:rPr>
                              </m:ctrlPr>
                            </m:sSubPr>
                            <m:e>
                              <m:r>
                                <a:rPr lang="en" altLang="zh-CN" sz="1400" i="1">
                                  <a:latin typeface="Cambria Math" panose="02040503050406030204" pitchFamily="18" charset="0"/>
                                  <a:cs typeface="Calibri" panose="020F0502020204030204" pitchFamily="34" charset="0"/>
                                </a:rPr>
                                <m:t>𝑌</m:t>
                              </m:r>
                            </m:e>
                            <m:sub>
                              <m:r>
                                <a:rPr lang="en-US" altLang="zh-CN" sz="1400" i="1">
                                  <a:latin typeface="Cambria Math" panose="02040503050406030204" pitchFamily="18" charset="0"/>
                                  <a:cs typeface="Calibri" panose="020F0502020204030204" pitchFamily="34" charset="0"/>
                                </a:rPr>
                                <m:t>𝑘𝑣</m:t>
                              </m:r>
                            </m:sub>
                          </m:sSub>
                          <m:r>
                            <a:rPr lang="en-US" altLang="zh-CN" sz="1400" i="1">
                              <a:latin typeface="Cambria Math" panose="02040503050406030204" pitchFamily="18" charset="0"/>
                              <a:cs typeface="Calibri" panose="020F0502020204030204" pitchFamily="34" charset="0"/>
                            </a:rPr>
                            <m:t>−</m:t>
                          </m:r>
                          <m:r>
                            <a:rPr lang="en-US" altLang="zh-CN" sz="1400" b="0" i="1" smtClean="0">
                              <a:latin typeface="Cambria Math" panose="02040503050406030204" pitchFamily="18" charset="0"/>
                              <a:cs typeface="Calibri" panose="020F0502020204030204" pitchFamily="34" charset="0"/>
                            </a:rPr>
                            <m:t>𝜎</m:t>
                          </m:r>
                        </m:num>
                        <m:den>
                          <m:r>
                            <a:rPr lang="en-US" altLang="zh-CN" sz="1400" b="0" i="1" smtClean="0">
                              <a:latin typeface="Cambria Math" panose="02040503050406030204" pitchFamily="18" charset="0"/>
                              <a:cs typeface="Calibri" panose="020F0502020204030204" pitchFamily="34" charset="0"/>
                            </a:rPr>
                            <m:t>𝛾</m:t>
                          </m:r>
                        </m:den>
                      </m:f>
                      <m:r>
                        <a:rPr lang="en-US" altLang="zh-CN" sz="1400" b="0" i="1" smtClean="0">
                          <a:latin typeface="Cambria Math" panose="02040503050406030204" pitchFamily="18" charset="0"/>
                          <a:cs typeface="Calibri" panose="020F0502020204030204" pitchFamily="34" charset="0"/>
                        </a:rPr>
                        <m:t>⋅</m:t>
                      </m:r>
                      <m:r>
                        <a:rPr lang="en" altLang="zh-CN" sz="1400" i="1" smtClean="0">
                          <a:latin typeface="Cambria Math" panose="02040503050406030204" pitchFamily="18" charset="0"/>
                          <a:cs typeface="Calibri" panose="020F0502020204030204" pitchFamily="34" charset="0"/>
                        </a:rPr>
                        <m:t>𝛾</m:t>
                      </m:r>
                      <m:r>
                        <a:rPr lang="en" altLang="zh-CN" sz="1400" i="1">
                          <a:latin typeface="Cambria Math" panose="02040503050406030204" pitchFamily="18" charset="0"/>
                          <a:cs typeface="Calibri" panose="020F0502020204030204" pitchFamily="34" charset="0"/>
                        </a:rPr>
                        <m:t> +</m:t>
                      </m:r>
                      <m:r>
                        <a:rPr lang="en" altLang="zh-CN" sz="1400" i="1" smtClean="0">
                          <a:latin typeface="Cambria Math" panose="02040503050406030204" pitchFamily="18" charset="0"/>
                          <a:cs typeface="Calibri" panose="020F0502020204030204" pitchFamily="34" charset="0"/>
                        </a:rPr>
                        <m:t>𝜎</m:t>
                      </m:r>
                    </m:oMath>
                  </m:oMathPara>
                </a14:m>
                <a:endParaRPr lang="en" altLang="zh-CN" sz="1400" dirty="0">
                  <a:latin typeface="Calibri" panose="020F0502020204030204" pitchFamily="34" charset="0"/>
                  <a:cs typeface="Calibri" panose="020F0502020204030204" pitchFamily="34" charset="0"/>
                </a:endParaRPr>
              </a:p>
              <a:p>
                <a:pPr indent="-285750">
                  <a:lnSpc>
                    <a:spcPct val="120000"/>
                  </a:lnSpc>
                  <a:buFont typeface="Wingdings" pitchFamily="2" charset="2"/>
                  <a:buChar char="Ø"/>
                </a:pPr>
                <a:r>
                  <a:rPr lang="en" altLang="zh-CN" sz="1600" dirty="0">
                    <a:latin typeface="Calibri" panose="020F0502020204030204" pitchFamily="34" charset="0"/>
                    <a:cs typeface="Calibri" panose="020F0502020204030204" pitchFamily="34" charset="0"/>
                  </a:rPr>
                  <a:t>Scale and translate the</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KV</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Cache , quantize </a:t>
                </a:r>
                <a14:m>
                  <m:oMath xmlns:m="http://schemas.openxmlformats.org/officeDocument/2006/math">
                    <m:acc>
                      <m:accPr>
                        <m:chr m:val="̃"/>
                        <m:ctrlPr>
                          <a:rPr kumimoji="1" lang="en" altLang="zh-CN" sz="1600" i="1">
                            <a:latin typeface="Cambria Math" panose="02040503050406030204" pitchFamily="18" charset="0"/>
                          </a:rPr>
                        </m:ctrlPr>
                      </m:accPr>
                      <m:e>
                        <m:sSub>
                          <m:sSubPr>
                            <m:ctrlPr>
                              <a:rPr kumimoji="1" lang="en" altLang="zh-CN" sz="1600" i="1">
                                <a:latin typeface="Cambria Math" panose="02040503050406030204" pitchFamily="18" charset="0"/>
                              </a:rPr>
                            </m:ctrlPr>
                          </m:sSubPr>
                          <m:e>
                            <m:r>
                              <a:rPr kumimoji="1" lang="en" altLang="zh-CN" sz="1600" i="1">
                                <a:latin typeface="Cambria Math" panose="02040503050406030204" pitchFamily="18" charset="0"/>
                              </a:rPr>
                              <m:t>𝑌</m:t>
                            </m:r>
                          </m:e>
                          <m:sub>
                            <m:r>
                              <a:rPr kumimoji="1" lang="en" altLang="zh-CN" sz="1600" i="1">
                                <a:latin typeface="Cambria Math" panose="02040503050406030204" pitchFamily="18" charset="0"/>
                              </a:rPr>
                              <m:t>𝑘𝑣</m:t>
                            </m:r>
                          </m:sub>
                        </m:sSub>
                      </m:e>
                    </m:acc>
                  </m:oMath>
                </a14:m>
                <a:r>
                  <a:rPr kumimoji="1" lang="en-US" altLang="zh-CN" sz="1600" dirty="0">
                    <a:latin typeface="Calibri" panose="020F0502020204030204" pitchFamily="34" charset="0"/>
                    <a:cs typeface="Calibri" panose="020F0502020204030204" pitchFamily="34" charset="0"/>
                  </a:rPr>
                  <a:t> maintain equivalence</a:t>
                </a:r>
                <a:endParaRPr lang="en" altLang="zh-CN" dirty="0"/>
              </a:p>
            </p:txBody>
          </p:sp>
        </mc:Choice>
        <mc:Fallback xmlns="">
          <p:sp>
            <p:nvSpPr>
              <p:cNvPr id="34" name="文本框 33">
                <a:extLst>
                  <a:ext uri="{FF2B5EF4-FFF2-40B4-BE49-F238E27FC236}">
                    <a16:creationId xmlns:a16="http://schemas.microsoft.com/office/drawing/2014/main" id="{F623349A-07B1-DA43-B56B-360E1F08BA97}"/>
                  </a:ext>
                </a:extLst>
              </p:cNvPr>
              <p:cNvSpPr txBox="1">
                <a:spLocks noRot="1" noChangeAspect="1" noMove="1" noResize="1" noEditPoints="1" noAdjustHandles="1" noChangeArrowheads="1" noChangeShapeType="1" noTextEdit="1"/>
              </p:cNvSpPr>
              <p:nvPr/>
            </p:nvSpPr>
            <p:spPr>
              <a:xfrm>
                <a:off x="550686" y="4168423"/>
                <a:ext cx="5479524" cy="2182392"/>
              </a:xfrm>
              <a:prstGeom prst="rect">
                <a:avLst/>
              </a:prstGeom>
              <a:blipFill>
                <a:blip r:embed="rId3"/>
                <a:stretch>
                  <a:fillRect l="-694" t="-1156" b="-2312"/>
                </a:stretch>
              </a:blipFill>
            </p:spPr>
            <p:txBody>
              <a:bodyPr/>
              <a:lstStyle/>
              <a:p>
                <a:r>
                  <a:rPr lang="zh-CN" altLang="en-US">
                    <a:noFill/>
                  </a:rPr>
                  <a:t> </a:t>
                </a:r>
              </a:p>
            </p:txBody>
          </p:sp>
        </mc:Fallback>
      </mc:AlternateContent>
      <p:sp>
        <p:nvSpPr>
          <p:cNvPr id="39" name="矩形 38">
            <a:extLst>
              <a:ext uri="{FF2B5EF4-FFF2-40B4-BE49-F238E27FC236}">
                <a16:creationId xmlns:a16="http://schemas.microsoft.com/office/drawing/2014/main" id="{3296750F-0D6A-DEE0-4E4F-4037A4E831EC}"/>
              </a:ext>
            </a:extLst>
          </p:cNvPr>
          <p:cNvSpPr/>
          <p:nvPr/>
        </p:nvSpPr>
        <p:spPr>
          <a:xfrm>
            <a:off x="2929501" y="5210648"/>
            <a:ext cx="624972" cy="52704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圆角矩形 8">
            <a:extLst>
              <a:ext uri="{FF2B5EF4-FFF2-40B4-BE49-F238E27FC236}">
                <a16:creationId xmlns:a16="http://schemas.microsoft.com/office/drawing/2014/main" id="{F5988506-F7CB-3225-AC5E-98454B5F6E88}"/>
              </a:ext>
            </a:extLst>
          </p:cNvPr>
          <p:cNvSpPr/>
          <p:nvPr/>
        </p:nvSpPr>
        <p:spPr>
          <a:xfrm>
            <a:off x="6379470" y="1048110"/>
            <a:ext cx="5479525" cy="2215026"/>
          </a:xfrm>
          <a:prstGeom prst="roundRect">
            <a:avLst>
              <a:gd name="adj" fmla="val 4583"/>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43" name="圆角矩形 42">
            <a:extLst>
              <a:ext uri="{FF2B5EF4-FFF2-40B4-BE49-F238E27FC236}">
                <a16:creationId xmlns:a16="http://schemas.microsoft.com/office/drawing/2014/main" id="{C89C9A5D-CBBE-2290-19A9-C4C835CC4409}"/>
              </a:ext>
            </a:extLst>
          </p:cNvPr>
          <p:cNvSpPr/>
          <p:nvPr/>
        </p:nvSpPr>
        <p:spPr>
          <a:xfrm>
            <a:off x="6365720" y="1048108"/>
            <a:ext cx="5493274" cy="326573"/>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3. </a:t>
            </a:r>
            <a:r>
              <a:rPr lang="en" altLang="zh-CN" sz="1600" b="1" i="1" dirty="0">
                <a:latin typeface="Calibri" panose="020F0502020204030204" pitchFamily="34" charset="0"/>
                <a:cs typeface="Calibri" panose="020F0502020204030204" pitchFamily="34" charset="0"/>
              </a:rPr>
              <a:t>LKVTS</a:t>
            </a:r>
            <a:r>
              <a:rPr lang="en-US" altLang="zh-CN" sz="1600" b="1" i="1" dirty="0">
                <a:latin typeface="Calibri" panose="020F0502020204030204" pitchFamily="34" charset="0"/>
                <a:cs typeface="Calibri" panose="020F0502020204030204" pitchFamily="34" charset="0"/>
              </a:rPr>
              <a:t>:</a:t>
            </a:r>
            <a:r>
              <a:rPr lang="en" altLang="zh-CN" sz="1600" b="1" i="1" dirty="0">
                <a:latin typeface="Calibri" panose="020F0502020204030204" pitchFamily="34" charset="0"/>
                <a:cs typeface="Calibri" panose="020F0502020204030204" pitchFamily="34" charset="0"/>
              </a:rPr>
              <a:t>Learnable KV Cache Transformation and Smoothing </a:t>
            </a: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55C2ED9F-580F-A841-559C-B00C8C522F6C}"/>
                  </a:ext>
                </a:extLst>
              </p:cNvPr>
              <p:cNvSpPr txBox="1"/>
              <p:nvPr/>
            </p:nvSpPr>
            <p:spPr>
              <a:xfrm>
                <a:off x="6379470" y="1405106"/>
                <a:ext cx="5479524" cy="1769715"/>
              </a:xfrm>
              <a:prstGeom prst="rect">
                <a:avLst/>
              </a:prstGeom>
              <a:noFill/>
            </p:spPr>
            <p:txBody>
              <a:bodyPr wrap="square" rtlCol="0">
                <a:spAutoFit/>
              </a:bodyPr>
              <a:lstStyle/>
              <a:p>
                <a:pPr marL="285750" indent="-285750">
                  <a:buFont typeface="Wingdings" pitchFamily="2" charset="2"/>
                  <a:buChar char="Ø"/>
                </a:pPr>
                <a:r>
                  <a:rPr lang="en" altLang="zh-CN" sz="1600" b="1" dirty="0">
                    <a:latin typeface="Calibri" panose="020F0502020204030204" pitchFamily="34" charset="0"/>
                    <a:cs typeface="Calibri" panose="020F0502020204030204" pitchFamily="34" charset="0"/>
                  </a:rPr>
                  <a:t>Adjust the quantization range of each token</a:t>
                </a:r>
                <a:r>
                  <a:rPr lang="zh-CN" altLang="en-US" sz="1600" b="1"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to</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reduce the error</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due</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to</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outliers</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in</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KV</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Cache</a:t>
                </a:r>
              </a:p>
              <a:p>
                <a:pPr/>
                <a14:m>
                  <m:oMathPara xmlns:m="http://schemas.openxmlformats.org/officeDocument/2006/math">
                    <m:oMathParaPr>
                      <m:jc m:val="centerGroup"/>
                    </m:oMathParaPr>
                    <m:oMath xmlns:m="http://schemas.openxmlformats.org/officeDocument/2006/math">
                      <m:acc>
                        <m:accPr>
                          <m:chr m:val="̃"/>
                          <m:ctrlPr>
                            <a:rPr lang="en" altLang="zh-CN" sz="1400" i="1" smtClean="0">
                              <a:latin typeface="Cambria Math" panose="02040503050406030204" pitchFamily="18" charset="0"/>
                            </a:rPr>
                          </m:ctrlPr>
                        </m:accPr>
                        <m:e>
                          <m:sSub>
                            <m:sSubPr>
                              <m:ctrlPr>
                                <a:rPr lang="en" altLang="zh-CN" sz="1400" i="1">
                                  <a:latin typeface="Cambria Math" panose="02040503050406030204" pitchFamily="18" charset="0"/>
                                </a:rPr>
                              </m:ctrlPr>
                            </m:sSubPr>
                            <m:e>
                              <m:r>
                                <a:rPr lang="en" altLang="zh-CN" sz="1400" i="1">
                                  <a:latin typeface="Cambria Math" panose="02040503050406030204" pitchFamily="18" charset="0"/>
                                </a:rPr>
                                <m:t>𝑌</m:t>
                              </m:r>
                            </m:e>
                            <m:sub>
                              <m:r>
                                <a:rPr lang="en" altLang="zh-CN" sz="1400" i="1">
                                  <a:latin typeface="Cambria Math" panose="02040503050406030204" pitchFamily="18" charset="0"/>
                                </a:rPr>
                                <m:t>𝑞</m:t>
                              </m:r>
                            </m:sub>
                          </m:sSub>
                        </m:e>
                      </m:acc>
                      <m:r>
                        <a:rPr lang="en" altLang="zh-CN" sz="1400" i="1">
                          <a:latin typeface="Cambria Math" panose="02040503050406030204" pitchFamily="18" charset="0"/>
                        </a:rPr>
                        <m:t>=</m:t>
                      </m:r>
                      <m:r>
                        <a:rPr lang="en" altLang="zh-CN" sz="1400" i="1">
                          <a:latin typeface="Cambria Math" panose="02040503050406030204" pitchFamily="18" charset="0"/>
                        </a:rPr>
                        <m:t>𝑐𝑙𝑎𝑚𝑝</m:t>
                      </m:r>
                      <m:d>
                        <m:dPr>
                          <m:ctrlPr>
                            <a:rPr lang="en" altLang="zh-CN" sz="1400" i="1">
                              <a:latin typeface="Cambria Math" panose="02040503050406030204" pitchFamily="18" charset="0"/>
                            </a:rPr>
                          </m:ctrlPr>
                        </m:dPr>
                        <m:e>
                          <m:d>
                            <m:dPr>
                              <m:begChr m:val="["/>
                              <m:endChr m:val="]"/>
                              <m:ctrlPr>
                                <a:rPr lang="en" altLang="zh-CN" sz="1400" i="1">
                                  <a:latin typeface="Cambria Math" panose="02040503050406030204" pitchFamily="18" charset="0"/>
                                </a:rPr>
                              </m:ctrlPr>
                            </m:dPr>
                            <m:e>
                              <m:f>
                                <m:fPr>
                                  <m:ctrlPr>
                                    <a:rPr lang="en" altLang="zh-CN" sz="1400" i="1">
                                      <a:latin typeface="Cambria Math" panose="02040503050406030204" pitchFamily="18" charset="0"/>
                                    </a:rPr>
                                  </m:ctrlPr>
                                </m:fPr>
                                <m:num>
                                  <m:acc>
                                    <m:accPr>
                                      <m:chr m:val="̃"/>
                                      <m:ctrlPr>
                                        <a:rPr lang="en" altLang="zh-CN" sz="1400" i="1">
                                          <a:latin typeface="Cambria Math" panose="02040503050406030204" pitchFamily="18" charset="0"/>
                                        </a:rPr>
                                      </m:ctrlPr>
                                    </m:accPr>
                                    <m:e>
                                      <m:sSub>
                                        <m:sSubPr>
                                          <m:ctrlPr>
                                            <a:rPr lang="en" altLang="zh-CN" sz="1400" i="1">
                                              <a:latin typeface="Cambria Math" panose="02040503050406030204" pitchFamily="18" charset="0"/>
                                            </a:rPr>
                                          </m:ctrlPr>
                                        </m:sSubPr>
                                        <m:e>
                                          <m:r>
                                            <a:rPr lang="en" altLang="zh-CN" sz="1400" i="1">
                                              <a:latin typeface="Cambria Math" panose="02040503050406030204" pitchFamily="18" charset="0"/>
                                            </a:rPr>
                                            <m:t>𝑌</m:t>
                                          </m:r>
                                        </m:e>
                                        <m:sub>
                                          <m:r>
                                            <a:rPr lang="en" altLang="zh-CN" sz="1400" i="1">
                                              <a:latin typeface="Cambria Math" panose="02040503050406030204" pitchFamily="18" charset="0"/>
                                            </a:rPr>
                                            <m:t>𝑘𝑣</m:t>
                                          </m:r>
                                        </m:sub>
                                      </m:sSub>
                                    </m:e>
                                  </m:acc>
                                  <m:r>
                                    <a:rPr lang="en" altLang="zh-CN" sz="1400" i="1">
                                      <a:latin typeface="Cambria Math" panose="02040503050406030204" pitchFamily="18" charset="0"/>
                                    </a:rPr>
                                    <m:t>−</m:t>
                                  </m:r>
                                  <m:r>
                                    <a:rPr lang="en" altLang="zh-CN" sz="1400" i="1">
                                      <a:latin typeface="Cambria Math" panose="02040503050406030204" pitchFamily="18" charset="0"/>
                                    </a:rPr>
                                    <m:t>𝑀</m:t>
                                  </m:r>
                                </m:num>
                                <m:den>
                                  <m:sSub>
                                    <m:sSubPr>
                                      <m:ctrlPr>
                                        <a:rPr lang="en" altLang="zh-CN" sz="1400" i="1">
                                          <a:latin typeface="Cambria Math" panose="02040503050406030204" pitchFamily="18" charset="0"/>
                                        </a:rPr>
                                      </m:ctrlPr>
                                    </m:sSubPr>
                                    <m:e>
                                      <m:r>
                                        <a:rPr lang="en" altLang="zh-CN" sz="1400" i="1">
                                          <a:latin typeface="Cambria Math" panose="02040503050406030204" pitchFamily="18" charset="0"/>
                                        </a:rPr>
                                        <m:t>𝑠</m:t>
                                      </m:r>
                                    </m:e>
                                    <m:sub>
                                      <m:r>
                                        <a:rPr lang="en" altLang="zh-CN" sz="1400" i="1">
                                          <a:latin typeface="Cambria Math" panose="02040503050406030204" pitchFamily="18" charset="0"/>
                                        </a:rPr>
                                        <m:t>𝑘𝑣</m:t>
                                      </m:r>
                                    </m:sub>
                                  </m:sSub>
                                </m:den>
                              </m:f>
                            </m:e>
                          </m:d>
                          <m:r>
                            <a:rPr lang="en" altLang="zh-CN" sz="1400" i="1">
                              <a:latin typeface="Cambria Math" panose="02040503050406030204" pitchFamily="18" charset="0"/>
                            </a:rPr>
                            <m:t>, 0, </m:t>
                          </m:r>
                          <m:sSup>
                            <m:sSupPr>
                              <m:ctrlPr>
                                <a:rPr lang="en" altLang="zh-CN" sz="1400" i="1">
                                  <a:latin typeface="Cambria Math" panose="02040503050406030204" pitchFamily="18" charset="0"/>
                                </a:rPr>
                              </m:ctrlPr>
                            </m:sSupPr>
                            <m:e>
                              <m:r>
                                <a:rPr lang="en" altLang="zh-CN" sz="1400" i="1">
                                  <a:latin typeface="Cambria Math" panose="02040503050406030204" pitchFamily="18" charset="0"/>
                                </a:rPr>
                                <m:t>2</m:t>
                              </m:r>
                            </m:e>
                            <m:sup>
                              <m:r>
                                <a:rPr lang="en" altLang="zh-CN" sz="1400" i="1">
                                  <a:latin typeface="Cambria Math" panose="02040503050406030204" pitchFamily="18" charset="0"/>
                                </a:rPr>
                                <m:t>𝑁</m:t>
                              </m:r>
                            </m:sup>
                          </m:sSup>
                          <m:r>
                            <a:rPr lang="en" altLang="zh-CN" sz="1400" i="1">
                              <a:latin typeface="Cambria Math" panose="02040503050406030204" pitchFamily="18" charset="0"/>
                            </a:rPr>
                            <m:t>−1</m:t>
                          </m:r>
                        </m:e>
                      </m:d>
                      <m:r>
                        <a:rPr lang="en" altLang="zh-CN" sz="1400" i="1">
                          <a:latin typeface="Cambria Math" panose="02040503050406030204" pitchFamily="18" charset="0"/>
                        </a:rPr>
                        <m:t>,</m:t>
                      </m:r>
                    </m:oMath>
                  </m:oMathPara>
                </a14:m>
                <a:endParaRPr lang="en"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𝑠</m:t>
                          </m:r>
                        </m:e>
                        <m:sub>
                          <m:r>
                            <a:rPr lang="en-US" altLang="zh-CN" sz="1400" i="1">
                              <a:latin typeface="Cambria Math" panose="02040503050406030204" pitchFamily="18" charset="0"/>
                            </a:rPr>
                            <m:t>𝑘𝑣</m:t>
                          </m:r>
                        </m:sub>
                      </m:sSub>
                      <m:r>
                        <a:rPr lang="en-US" altLang="zh-CN" sz="1400" i="1">
                          <a:latin typeface="Cambria Math" panose="02040503050406030204" pitchFamily="18" charset="0"/>
                        </a:rPr>
                        <m:t>=</m:t>
                      </m:r>
                      <m:f>
                        <m:fPr>
                          <m:ctrlPr>
                            <a:rPr lang="en-US" altLang="zh-CN" sz="1400" i="1">
                              <a:latin typeface="Cambria Math" panose="02040503050406030204" pitchFamily="18" charset="0"/>
                            </a:rPr>
                          </m:ctrlPr>
                        </m:fPr>
                        <m:num>
                          <m:func>
                            <m:funcPr>
                              <m:ctrlPr>
                                <a:rPr lang="en-US" altLang="zh-CN" sz="1400" i="1">
                                  <a:latin typeface="Cambria Math" panose="02040503050406030204" pitchFamily="18" charset="0"/>
                                </a:rPr>
                              </m:ctrlPr>
                            </m:funcPr>
                            <m:fName>
                              <m:r>
                                <m:rPr>
                                  <m:sty m:val="p"/>
                                </m:rPr>
                                <a:rPr lang="en-US" altLang="zh-CN" sz="1400" i="0">
                                  <a:latin typeface="Cambria Math" panose="02040503050406030204" pitchFamily="18" charset="0"/>
                                </a:rPr>
                                <m:t>max</m:t>
                              </m:r>
                            </m:fName>
                            <m:e>
                              <m:d>
                                <m:dPr>
                                  <m:ctrlPr>
                                    <a:rPr lang="en-US" altLang="zh-CN" sz="1400" i="1">
                                      <a:latin typeface="Cambria Math" panose="02040503050406030204" pitchFamily="18" charset="0"/>
                                    </a:rPr>
                                  </m:ctrlPr>
                                </m:dPr>
                                <m:e>
                                  <m:d>
                                    <m:dPr>
                                      <m:begChr m:val="|"/>
                                      <m:endChr m:val="|"/>
                                      <m:ctrlPr>
                                        <a:rPr lang="en-US" altLang="zh-CN" sz="1400" i="1">
                                          <a:latin typeface="Cambria Math" panose="02040503050406030204" pitchFamily="18" charset="0"/>
                                        </a:rPr>
                                      </m:ctrlPr>
                                    </m:dPr>
                                    <m:e>
                                      <m:acc>
                                        <m:accPr>
                                          <m:chr m:val="̃"/>
                                          <m:ctrlPr>
                                            <a:rPr lang="en-US" altLang="zh-CN" sz="1400" i="1">
                                              <a:latin typeface="Cambria Math" panose="02040503050406030204" pitchFamily="18" charset="0"/>
                                            </a:rPr>
                                          </m:ctrlPr>
                                        </m:acc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𝑌</m:t>
                                              </m:r>
                                            </m:e>
                                            <m:sub>
                                              <m:r>
                                                <a:rPr lang="en-US" altLang="zh-CN" sz="1400" i="1">
                                                  <a:latin typeface="Cambria Math" panose="02040503050406030204" pitchFamily="18" charset="0"/>
                                                </a:rPr>
                                                <m:t>𝑘𝑣</m:t>
                                              </m:r>
                                            </m:sub>
                                          </m:sSub>
                                        </m:e>
                                      </m:acc>
                                      <m:r>
                                        <a:rPr lang="en-US" altLang="zh-CN" sz="1400" i="1">
                                          <a:latin typeface="Cambria Math" panose="02040503050406030204" pitchFamily="18" charset="0"/>
                                        </a:rPr>
                                        <m:t>−</m:t>
                                      </m:r>
                                      <m:r>
                                        <a:rPr lang="en-US" altLang="zh-CN" sz="1400" i="1">
                                          <a:latin typeface="Cambria Math" panose="02040503050406030204" pitchFamily="18" charset="0"/>
                                        </a:rPr>
                                        <m:t>𝑀</m:t>
                                      </m:r>
                                    </m:e>
                                  </m:d>
                                </m:e>
                              </m:d>
                            </m:e>
                          </m:func>
                        </m:num>
                        <m:den>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2</m:t>
                              </m:r>
                            </m:e>
                            <m:sup>
                              <m:r>
                                <a:rPr lang="en-US" altLang="zh-CN" sz="1400" i="1">
                                  <a:latin typeface="Cambria Math" panose="02040503050406030204" pitchFamily="18" charset="0"/>
                                </a:rPr>
                                <m:t>𝑁</m:t>
                              </m:r>
                            </m:sup>
                          </m:sSup>
                          <m:r>
                            <a:rPr lang="en-US" altLang="zh-CN" sz="1400" i="1">
                              <a:latin typeface="Cambria Math" panose="02040503050406030204" pitchFamily="18" charset="0"/>
                            </a:rPr>
                            <m:t>−1</m:t>
                          </m:r>
                        </m:den>
                      </m:f>
                      <m:r>
                        <a:rPr lang="en-US" altLang="zh-CN" sz="1400" i="1">
                          <a:latin typeface="Cambria Math" panose="02040503050406030204" pitchFamily="18" charset="0"/>
                        </a:rPr>
                        <m:t>, </m:t>
                      </m:r>
                      <m:r>
                        <a:rPr lang="en-US" altLang="zh-CN" sz="1400" i="1">
                          <a:latin typeface="Cambria Math" panose="02040503050406030204" pitchFamily="18" charset="0"/>
                        </a:rPr>
                        <m:t>𝑀</m:t>
                      </m:r>
                      <m:r>
                        <a:rPr lang="en-US" altLang="zh-CN" sz="1400" i="1">
                          <a:latin typeface="Cambria Math" panose="02040503050406030204" pitchFamily="18" charset="0"/>
                        </a:rPr>
                        <m:t>=</m:t>
                      </m:r>
                      <m:r>
                        <m:rPr>
                          <m:nor/>
                        </m:rPr>
                        <a:rPr lang="en-US" altLang="zh-CN" sz="1400" i="0">
                          <a:latin typeface="Cambria Math" panose="02040503050406030204" pitchFamily="18" charset="0"/>
                        </a:rPr>
                        <m:t>Median</m:t>
                      </m:r>
                      <m:d>
                        <m:dPr>
                          <m:ctrlPr>
                            <a:rPr lang="en-US" altLang="zh-CN" sz="1400" i="1">
                              <a:latin typeface="Cambria Math" panose="02040503050406030204" pitchFamily="18" charset="0"/>
                            </a:rPr>
                          </m:ctrlPr>
                        </m:dPr>
                        <m:e>
                          <m:acc>
                            <m:accPr>
                              <m:chr m:val="̃"/>
                              <m:ctrlPr>
                                <a:rPr lang="en-US" altLang="zh-CN" sz="1400" i="1">
                                  <a:latin typeface="Cambria Math" panose="02040503050406030204" pitchFamily="18" charset="0"/>
                                </a:rPr>
                              </m:ctrlPr>
                            </m:acc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𝑌</m:t>
                                  </m:r>
                                </m:e>
                                <m:sub>
                                  <m:r>
                                    <a:rPr lang="en-US" altLang="zh-CN" sz="1400" i="1">
                                      <a:latin typeface="Cambria Math" panose="02040503050406030204" pitchFamily="18" charset="0"/>
                                    </a:rPr>
                                    <m:t>𝑘𝑣</m:t>
                                  </m:r>
                                </m:sub>
                              </m:sSub>
                            </m:e>
                          </m:acc>
                        </m:e>
                      </m:d>
                      <m:r>
                        <a:rPr lang="en-US" altLang="zh-CN" sz="1400" i="1">
                          <a:latin typeface="Cambria Math" panose="02040503050406030204" pitchFamily="18" charset="0"/>
                        </a:rPr>
                        <m:t>.</m:t>
                      </m:r>
                    </m:oMath>
                  </m:oMathPara>
                </a14:m>
                <a:endParaRPr lang="en-US" altLang="zh-CN" sz="1400" dirty="0"/>
              </a:p>
              <a:p>
                <a:endParaRPr lang="en" altLang="zh-CN" sz="1600" dirty="0">
                  <a:latin typeface="Calibri" panose="020F0502020204030204" pitchFamily="34" charset="0"/>
                  <a:cs typeface="Calibri" panose="020F0502020204030204" pitchFamily="34" charset="0"/>
                </a:endParaRPr>
              </a:p>
            </p:txBody>
          </p:sp>
        </mc:Choice>
        <mc:Fallback xmlns="">
          <p:sp>
            <p:nvSpPr>
              <p:cNvPr id="44" name="文本框 43">
                <a:extLst>
                  <a:ext uri="{FF2B5EF4-FFF2-40B4-BE49-F238E27FC236}">
                    <a16:creationId xmlns:a16="http://schemas.microsoft.com/office/drawing/2014/main" id="{55C2ED9F-580F-A841-559C-B00C8C522F6C}"/>
                  </a:ext>
                </a:extLst>
              </p:cNvPr>
              <p:cNvSpPr txBox="1">
                <a:spLocks noRot="1" noChangeAspect="1" noMove="1" noResize="1" noEditPoints="1" noAdjustHandles="1" noChangeArrowheads="1" noChangeShapeType="1" noTextEdit="1"/>
              </p:cNvSpPr>
              <p:nvPr/>
            </p:nvSpPr>
            <p:spPr>
              <a:xfrm>
                <a:off x="6379470" y="1405106"/>
                <a:ext cx="5479524" cy="1769715"/>
              </a:xfrm>
              <a:prstGeom prst="rect">
                <a:avLst/>
              </a:prstGeom>
              <a:blipFill>
                <a:blip r:embed="rId4"/>
                <a:stretch>
                  <a:fillRect l="-463" t="-709"/>
                </a:stretch>
              </a:blipFill>
            </p:spPr>
            <p:txBody>
              <a:bodyPr/>
              <a:lstStyle/>
              <a:p>
                <a:r>
                  <a:rPr lang="zh-CN" altLang="en-US">
                    <a:noFill/>
                  </a:rPr>
                  <a:t> </a:t>
                </a:r>
              </a:p>
            </p:txBody>
          </p:sp>
        </mc:Fallback>
      </mc:AlternateContent>
      <p:cxnSp>
        <p:nvCxnSpPr>
          <p:cNvPr id="47" name="直线箭头连接符 46">
            <a:extLst>
              <a:ext uri="{FF2B5EF4-FFF2-40B4-BE49-F238E27FC236}">
                <a16:creationId xmlns:a16="http://schemas.microsoft.com/office/drawing/2014/main" id="{286A542A-B45E-53D9-4C69-BCCBF8971330}"/>
              </a:ext>
            </a:extLst>
          </p:cNvPr>
          <p:cNvCxnSpPr>
            <a:cxnSpLocks/>
          </p:cNvCxnSpPr>
          <p:nvPr/>
        </p:nvCxnSpPr>
        <p:spPr>
          <a:xfrm flipV="1">
            <a:off x="3554473" y="5120241"/>
            <a:ext cx="935359" cy="218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B62CD38-1042-2A8C-516C-003A3CF5C51A}"/>
                  </a:ext>
                </a:extLst>
              </p:cNvPr>
              <p:cNvSpPr txBox="1"/>
              <p:nvPr/>
            </p:nvSpPr>
            <p:spPr>
              <a:xfrm>
                <a:off x="4379089" y="5000976"/>
                <a:ext cx="515304" cy="2219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 altLang="zh-CN" sz="1400" i="1" smtClean="0">
                              <a:latin typeface="Cambria Math" panose="02040503050406030204" pitchFamily="18" charset="0"/>
                            </a:rPr>
                          </m:ctrlPr>
                        </m:accPr>
                        <m:e>
                          <m:sSub>
                            <m:sSubPr>
                              <m:ctrlPr>
                                <a:rPr kumimoji="1" lang="en" altLang="zh-CN" sz="1400" i="1">
                                  <a:latin typeface="Cambria Math" panose="02040503050406030204" pitchFamily="18" charset="0"/>
                                </a:rPr>
                              </m:ctrlPr>
                            </m:sSubPr>
                            <m:e>
                              <m:r>
                                <a:rPr kumimoji="1" lang="en" altLang="zh-CN" sz="1400" i="1">
                                  <a:latin typeface="Cambria Math" panose="02040503050406030204" pitchFamily="18" charset="0"/>
                                </a:rPr>
                                <m:t>𝑌</m:t>
                              </m:r>
                            </m:e>
                            <m:sub>
                              <m:r>
                                <a:rPr kumimoji="1" lang="en" altLang="zh-CN" sz="1400" i="1">
                                  <a:latin typeface="Cambria Math" panose="02040503050406030204" pitchFamily="18" charset="0"/>
                                </a:rPr>
                                <m:t>𝑘𝑣</m:t>
                              </m:r>
                            </m:sub>
                          </m:sSub>
                        </m:e>
                      </m:acc>
                    </m:oMath>
                  </m:oMathPara>
                </a14:m>
                <a:endParaRPr kumimoji="1" lang="en-US" altLang="zh-CN" sz="1400" dirty="0"/>
              </a:p>
            </p:txBody>
          </p:sp>
        </mc:Choice>
        <mc:Fallback xmlns="">
          <p:sp>
            <p:nvSpPr>
              <p:cNvPr id="49" name="文本框 48">
                <a:extLst>
                  <a:ext uri="{FF2B5EF4-FFF2-40B4-BE49-F238E27FC236}">
                    <a16:creationId xmlns:a16="http://schemas.microsoft.com/office/drawing/2014/main" id="{CB62CD38-1042-2A8C-516C-003A3CF5C51A}"/>
                  </a:ext>
                </a:extLst>
              </p:cNvPr>
              <p:cNvSpPr txBox="1">
                <a:spLocks noRot="1" noChangeAspect="1" noMove="1" noResize="1" noEditPoints="1" noAdjustHandles="1" noChangeArrowheads="1" noChangeShapeType="1" noTextEdit="1"/>
              </p:cNvSpPr>
              <p:nvPr/>
            </p:nvSpPr>
            <p:spPr>
              <a:xfrm>
                <a:off x="4379089" y="5000976"/>
                <a:ext cx="515304" cy="221984"/>
              </a:xfrm>
              <a:prstGeom prst="rect">
                <a:avLst/>
              </a:prstGeom>
              <a:blipFill>
                <a:blip r:embed="rId5"/>
                <a:stretch>
                  <a:fillRect t="-15789" b="-15789"/>
                </a:stretch>
              </a:blipFill>
            </p:spPr>
            <p:txBody>
              <a:bodyPr/>
              <a:lstStyle/>
              <a:p>
                <a:r>
                  <a:rPr lang="zh-CN" altLang="en-US">
                    <a:noFill/>
                  </a:rPr>
                  <a:t> </a:t>
                </a:r>
              </a:p>
            </p:txBody>
          </p:sp>
        </mc:Fallback>
      </mc:AlternateContent>
      <p:cxnSp>
        <p:nvCxnSpPr>
          <p:cNvPr id="52" name="直线箭头连接符 51">
            <a:extLst>
              <a:ext uri="{FF2B5EF4-FFF2-40B4-BE49-F238E27FC236}">
                <a16:creationId xmlns:a16="http://schemas.microsoft.com/office/drawing/2014/main" id="{E57DD266-C838-EB0C-7109-55BC52E9C801}"/>
              </a:ext>
            </a:extLst>
          </p:cNvPr>
          <p:cNvCxnSpPr>
            <a:cxnSpLocks/>
          </p:cNvCxnSpPr>
          <p:nvPr/>
        </p:nvCxnSpPr>
        <p:spPr>
          <a:xfrm flipH="1">
            <a:off x="4489833" y="5259619"/>
            <a:ext cx="119408" cy="4598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矩形: 圆角 236">
            <a:extLst>
              <a:ext uri="{FF2B5EF4-FFF2-40B4-BE49-F238E27FC236}">
                <a16:creationId xmlns:a16="http://schemas.microsoft.com/office/drawing/2014/main" id="{84ADF67F-B569-53D0-817C-9E26971C9ECD}"/>
              </a:ext>
            </a:extLst>
          </p:cNvPr>
          <p:cNvSpPr/>
          <p:nvPr/>
        </p:nvSpPr>
        <p:spPr>
          <a:xfrm>
            <a:off x="6840038" y="4216850"/>
            <a:ext cx="4883391" cy="1342816"/>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右箭头 102">
            <a:extLst>
              <a:ext uri="{FF2B5EF4-FFF2-40B4-BE49-F238E27FC236}">
                <a16:creationId xmlns:a16="http://schemas.microsoft.com/office/drawing/2014/main" id="{9079418A-20DB-EF34-8941-139563FACF22}"/>
              </a:ext>
            </a:extLst>
          </p:cNvPr>
          <p:cNvSpPr/>
          <p:nvPr/>
        </p:nvSpPr>
        <p:spPr>
          <a:xfrm>
            <a:off x="6167044" y="4840132"/>
            <a:ext cx="495013" cy="204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4" name="下箭头 103">
            <a:extLst>
              <a:ext uri="{FF2B5EF4-FFF2-40B4-BE49-F238E27FC236}">
                <a16:creationId xmlns:a16="http://schemas.microsoft.com/office/drawing/2014/main" id="{04DC186A-925C-05CB-F942-627B9D41E1A3}"/>
              </a:ext>
            </a:extLst>
          </p:cNvPr>
          <p:cNvSpPr/>
          <p:nvPr/>
        </p:nvSpPr>
        <p:spPr>
          <a:xfrm>
            <a:off x="9024486" y="3502819"/>
            <a:ext cx="175741" cy="416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8" name="圆角右箭头 107">
            <a:extLst>
              <a:ext uri="{FF2B5EF4-FFF2-40B4-BE49-F238E27FC236}">
                <a16:creationId xmlns:a16="http://schemas.microsoft.com/office/drawing/2014/main" id="{0F789F4D-D915-6F62-61E7-BCB179E13FDF}"/>
              </a:ext>
            </a:extLst>
          </p:cNvPr>
          <p:cNvSpPr/>
          <p:nvPr/>
        </p:nvSpPr>
        <p:spPr>
          <a:xfrm>
            <a:off x="5427157" y="2710038"/>
            <a:ext cx="770748" cy="907926"/>
          </a:xfrm>
          <a:prstGeom prst="bentArrow">
            <a:avLst>
              <a:gd name="adj1" fmla="val 25000"/>
              <a:gd name="adj2" fmla="val 24504"/>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EB7BCCF2-003A-CD31-2BCE-215BA04453A2}"/>
                  </a:ext>
                </a:extLst>
              </p:cNvPr>
              <p:cNvSpPr txBox="1"/>
              <p:nvPr/>
            </p:nvSpPr>
            <p:spPr>
              <a:xfrm>
                <a:off x="6861702" y="4508151"/>
                <a:ext cx="4861728" cy="830997"/>
              </a:xfrm>
              <a:prstGeom prst="rect">
                <a:avLst/>
              </a:prstGeom>
              <a:noFill/>
            </p:spPr>
            <p:txBody>
              <a:bodyPr wrap="square" rtlCol="0">
                <a:spAutoFit/>
              </a:bodyPr>
              <a:lstStyle/>
              <a:p>
                <a:pPr marL="342900" indent="-342900">
                  <a:buFont typeface="+mj-ea"/>
                  <a:buAutoNum type="circleNumDbPlain"/>
                </a:pPr>
                <a:r>
                  <a:rPr lang="en" altLang="zh-CN" sz="1600" dirty="0">
                    <a:latin typeface="Calibri" panose="020F0502020204030204" pitchFamily="34" charset="0"/>
                    <a:cs typeface="Calibri" panose="020F0502020204030204" pitchFamily="34" charset="0"/>
                  </a:rPr>
                  <a:t>Symmetrical channel distribution</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to</a:t>
                </a:r>
                <a:r>
                  <a:rPr lang="zh-CN" altLang="en-US" sz="1600"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quantize</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easier</a:t>
                </a:r>
                <a:endParaRPr kumimoji="1" lang="en-US" altLang="zh-CN" sz="1600" dirty="0">
                  <a:latin typeface="Calibri" panose="020F0502020204030204" pitchFamily="34" charset="0"/>
                  <a:cs typeface="Calibri" panose="020F0502020204030204" pitchFamily="34" charset="0"/>
                </a:endParaRPr>
              </a:p>
              <a:p>
                <a:pPr marL="342900" indent="-342900">
                  <a:buFont typeface="+mj-ea"/>
                  <a:buAutoNum type="circleNumDbPlain"/>
                </a:pPr>
                <a:r>
                  <a:rPr lang="en" altLang="zh-CN" sz="1600" dirty="0">
                    <a:latin typeface="Calibri" panose="020F0502020204030204" pitchFamily="34" charset="0"/>
                    <a:cs typeface="Calibri" panose="020F0502020204030204" pitchFamily="34" charset="0"/>
                  </a:rPr>
                  <a:t>Adjust numerical distribution</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of</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KV</a:t>
                </a:r>
                <a:r>
                  <a:rPr lang="en" altLang="zh-CN" sz="1600" dirty="0">
                    <a:latin typeface="Calibri" panose="020F0502020204030204" pitchFamily="34" charset="0"/>
                    <a:cs typeface="Calibri" panose="020F0502020204030204" pitchFamily="34" charset="0"/>
                  </a:rPr>
                  <a:t> to symmetrical distribution based on </a:t>
                </a:r>
                <a14:m>
                  <m:oMath xmlns:m="http://schemas.openxmlformats.org/officeDocument/2006/math">
                    <m:r>
                      <a:rPr lang="en" altLang="zh-CN" sz="1600" i="1" dirty="0">
                        <a:latin typeface="Cambria Math" panose="02040503050406030204" pitchFamily="18" charset="0"/>
                        <a:cs typeface="Calibri" panose="020F0502020204030204" pitchFamily="34" charset="0"/>
                      </a:rPr>
                      <m:t>𝑀</m:t>
                    </m:r>
                  </m:oMath>
                </a14:m>
                <a:r>
                  <a:rPr lang="en" altLang="zh-CN" sz="1600" dirty="0">
                    <a:latin typeface="Calibri" panose="020F0502020204030204" pitchFamily="34" charset="0"/>
                    <a:cs typeface="Calibri" panose="020F0502020204030204" pitchFamily="34" charset="0"/>
                  </a:rPr>
                  <a:t>, reducing quantization error</a:t>
                </a:r>
              </a:p>
            </p:txBody>
          </p:sp>
        </mc:Choice>
        <mc:Fallback xmlns="">
          <p:sp>
            <p:nvSpPr>
              <p:cNvPr id="109" name="文本框 108">
                <a:extLst>
                  <a:ext uri="{FF2B5EF4-FFF2-40B4-BE49-F238E27FC236}">
                    <a16:creationId xmlns:a16="http://schemas.microsoft.com/office/drawing/2014/main" id="{EB7BCCF2-003A-CD31-2BCE-215BA04453A2}"/>
                  </a:ext>
                </a:extLst>
              </p:cNvPr>
              <p:cNvSpPr txBox="1">
                <a:spLocks noRot="1" noChangeAspect="1" noMove="1" noResize="1" noEditPoints="1" noAdjustHandles="1" noChangeArrowheads="1" noChangeShapeType="1" noTextEdit="1"/>
              </p:cNvSpPr>
              <p:nvPr/>
            </p:nvSpPr>
            <p:spPr>
              <a:xfrm>
                <a:off x="6861702" y="4508151"/>
                <a:ext cx="4861728" cy="830997"/>
              </a:xfrm>
              <a:prstGeom prst="rect">
                <a:avLst/>
              </a:prstGeom>
              <a:blipFill>
                <a:blip r:embed="rId6"/>
                <a:stretch>
                  <a:fillRect l="-521" t="-3030" r="-521" b="-7576"/>
                </a:stretch>
              </a:blipFill>
            </p:spPr>
            <p:txBody>
              <a:bodyPr/>
              <a:lstStyle/>
              <a:p>
                <a:r>
                  <a:rPr lang="zh-CN" altLang="en-US">
                    <a:noFill/>
                  </a:rPr>
                  <a:t> </a:t>
                </a:r>
              </a:p>
            </p:txBody>
          </p:sp>
        </mc:Fallback>
      </mc:AlternateContent>
      <p:sp>
        <p:nvSpPr>
          <p:cNvPr id="110" name="文本框 109">
            <a:extLst>
              <a:ext uri="{FF2B5EF4-FFF2-40B4-BE49-F238E27FC236}">
                <a16:creationId xmlns:a16="http://schemas.microsoft.com/office/drawing/2014/main" id="{D703560D-87AD-E23F-EC4F-2FA76743B0A2}"/>
              </a:ext>
            </a:extLst>
          </p:cNvPr>
          <p:cNvSpPr txBox="1"/>
          <p:nvPr/>
        </p:nvSpPr>
        <p:spPr>
          <a:xfrm>
            <a:off x="6157616" y="4518926"/>
            <a:ext cx="593432" cy="369332"/>
          </a:xfrm>
          <a:prstGeom prst="rect">
            <a:avLst/>
          </a:prstGeom>
          <a:noFill/>
        </p:spPr>
        <p:txBody>
          <a:bodyPr wrap="none" rtlCol="0">
            <a:spAutoFit/>
          </a:bodyPr>
          <a:lstStyle/>
          <a:p>
            <a:pPr marL="342900" indent="-342900">
              <a:buFont typeface="+mj-ea"/>
              <a:buAutoNum type="circleNumDbPlain"/>
            </a:pPr>
            <a:r>
              <a:rPr kumimoji="1" lang="en-US" altLang="zh-CN" dirty="0"/>
              <a:t> </a:t>
            </a:r>
            <a:endParaRPr kumimoji="1" lang="zh-CN" altLang="en-US" dirty="0"/>
          </a:p>
        </p:txBody>
      </p:sp>
      <p:pic>
        <p:nvPicPr>
          <p:cNvPr id="112" name="图片 111">
            <a:extLst>
              <a:ext uri="{FF2B5EF4-FFF2-40B4-BE49-F238E27FC236}">
                <a16:creationId xmlns:a16="http://schemas.microsoft.com/office/drawing/2014/main" id="{05071223-E6BE-8B3B-18F6-E623F95EBE4C}"/>
              </a:ext>
            </a:extLst>
          </p:cNvPr>
          <p:cNvPicPr>
            <a:picLocks noChangeAspect="1"/>
          </p:cNvPicPr>
          <p:nvPr/>
        </p:nvPicPr>
        <p:blipFill>
          <a:blip r:embed="rId7"/>
          <a:stretch>
            <a:fillRect/>
          </a:stretch>
        </p:blipFill>
        <p:spPr>
          <a:xfrm>
            <a:off x="9228055" y="3485958"/>
            <a:ext cx="369849" cy="416080"/>
          </a:xfrm>
          <a:prstGeom prst="rect">
            <a:avLst/>
          </a:prstGeom>
        </p:spPr>
      </p:pic>
    </p:spTree>
    <p:extLst>
      <p:ext uri="{BB962C8B-B14F-4D97-AF65-F5344CB8AC3E}">
        <p14:creationId xmlns:p14="http://schemas.microsoft.com/office/powerpoint/2010/main" val="21935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9DD9E-DAD1-7894-8DB3-629A7915E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D4F4F-69BF-5CD9-716C-ADFEE8EE2673}"/>
              </a:ext>
            </a:extLst>
          </p:cNvPr>
          <p:cNvSpPr>
            <a:spLocks noGrp="1"/>
          </p:cNvSpPr>
          <p:nvPr>
            <p:ph type="title"/>
          </p:nvPr>
        </p:nvSpPr>
        <p:spPr>
          <a:xfrm>
            <a:off x="253655" y="129410"/>
            <a:ext cx="11276706" cy="587672"/>
          </a:xfrm>
        </p:spPr>
        <p:txBody>
          <a:bodyPr>
            <a:normAutofit/>
          </a:bodyPr>
          <a:lstStyle/>
          <a:p>
            <a:r>
              <a:rPr lang="en-US" altLang="zh-CN" sz="2400" b="1" dirty="0">
                <a:solidFill>
                  <a:srgbClr val="002856"/>
                </a:solidFill>
                <a:latin typeface="Calibri" panose="020F0502020204030204" pitchFamily="34" charset="0"/>
                <a:ea typeface="+mn-ea"/>
                <a:cs typeface="Calibri" panose="020F0502020204030204" pitchFamily="34" charset="0"/>
              </a:rPr>
              <a:t>2.3</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Learnable Scale and Offset Quantization for KV Cache</a:t>
            </a:r>
            <a:endParaRPr lang="en-US" sz="24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A664CF8C-71F5-2625-3DDD-115A842C5B94}"/>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圆角矩形 8">
            <a:extLst>
              <a:ext uri="{FF2B5EF4-FFF2-40B4-BE49-F238E27FC236}">
                <a16:creationId xmlns:a16="http://schemas.microsoft.com/office/drawing/2014/main" id="{3D0C47FB-EB26-28EE-BDDE-78A7FF613BDE}"/>
              </a:ext>
            </a:extLst>
          </p:cNvPr>
          <p:cNvSpPr/>
          <p:nvPr/>
        </p:nvSpPr>
        <p:spPr>
          <a:xfrm>
            <a:off x="819769" y="4592470"/>
            <a:ext cx="3802705" cy="1601282"/>
          </a:xfrm>
          <a:prstGeom prst="roundRect">
            <a:avLst>
              <a:gd name="adj" fmla="val 4510"/>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17" name="文本框 16">
            <a:extLst>
              <a:ext uri="{FF2B5EF4-FFF2-40B4-BE49-F238E27FC236}">
                <a16:creationId xmlns:a16="http://schemas.microsoft.com/office/drawing/2014/main" id="{18D87952-D2AC-D432-C34C-494D8408E1AB}"/>
              </a:ext>
            </a:extLst>
          </p:cNvPr>
          <p:cNvSpPr txBox="1"/>
          <p:nvPr/>
        </p:nvSpPr>
        <p:spPr>
          <a:xfrm>
            <a:off x="819769" y="4804845"/>
            <a:ext cx="3802706" cy="1323439"/>
          </a:xfrm>
          <a:prstGeom prst="rect">
            <a:avLst/>
          </a:prstGeom>
          <a:noFill/>
        </p:spPr>
        <p:txBody>
          <a:bodyPr wrap="square" rtlCol="0">
            <a:spAutoFit/>
          </a:bodyPr>
          <a:lstStyle/>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Quantize both the current and historical key-values simultaneously, then perform dequantization.</a:t>
            </a:r>
          </a:p>
          <a:p>
            <a:pPr marL="285750" indent="-285750">
              <a:buFont typeface="Wingdings" pitchFamily="2" charset="2"/>
              <a:buChar char="Ø"/>
            </a:pPr>
            <a:r>
              <a:rPr lang="en" altLang="zh-CN" sz="1600" b="1" dirty="0">
                <a:latin typeface="Calibri" panose="020F0502020204030204" pitchFamily="34" charset="0"/>
                <a:cs typeface="Calibri" panose="020F0502020204030204" pitchFamily="34" charset="0"/>
              </a:rPr>
              <a:t>Introduce redundant truncation errors in Attention computation</a:t>
            </a:r>
            <a:r>
              <a:rPr lang="en" altLang="zh-CN" sz="1600" dirty="0">
                <a:latin typeface="Calibri" panose="020F0502020204030204" pitchFamily="34" charset="0"/>
                <a:cs typeface="Calibri" panose="020F0502020204030204" pitchFamily="34" charset="0"/>
              </a:rPr>
              <a:t>.</a:t>
            </a:r>
          </a:p>
        </p:txBody>
      </p:sp>
      <p:sp>
        <p:nvSpPr>
          <p:cNvPr id="4" name="圆角矩形 8">
            <a:extLst>
              <a:ext uri="{FF2B5EF4-FFF2-40B4-BE49-F238E27FC236}">
                <a16:creationId xmlns:a16="http://schemas.microsoft.com/office/drawing/2014/main" id="{3669CC9A-01E0-C0B2-FD80-39BBB8655A07}"/>
              </a:ext>
            </a:extLst>
          </p:cNvPr>
          <p:cNvSpPr/>
          <p:nvPr/>
        </p:nvSpPr>
        <p:spPr>
          <a:xfrm>
            <a:off x="5747020" y="4442250"/>
            <a:ext cx="5625211" cy="1751502"/>
          </a:xfrm>
          <a:prstGeom prst="roundRect">
            <a:avLst>
              <a:gd name="adj" fmla="val 4408"/>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5" name="圆角矩形 4">
            <a:extLst>
              <a:ext uri="{FF2B5EF4-FFF2-40B4-BE49-F238E27FC236}">
                <a16:creationId xmlns:a16="http://schemas.microsoft.com/office/drawing/2014/main" id="{61349993-D211-A8E6-382F-B57F0F5BA9BD}"/>
              </a:ext>
            </a:extLst>
          </p:cNvPr>
          <p:cNvSpPr/>
          <p:nvPr/>
        </p:nvSpPr>
        <p:spPr>
          <a:xfrm>
            <a:off x="5747018" y="4359792"/>
            <a:ext cx="5635971" cy="306146"/>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4. HKVQ:</a:t>
            </a:r>
            <a:r>
              <a:rPr lang="en" altLang="zh-CN" sz="1600" b="1" i="1" dirty="0">
                <a:latin typeface="Calibri" panose="020F0502020204030204" pitchFamily="34" charset="0"/>
                <a:cs typeface="Calibri" panose="020F0502020204030204" pitchFamily="34" charset="0"/>
              </a:rPr>
              <a:t>Historical KV Quantization</a:t>
            </a:r>
          </a:p>
        </p:txBody>
      </p:sp>
      <p:sp>
        <p:nvSpPr>
          <p:cNvPr id="9" name="文本框 8">
            <a:extLst>
              <a:ext uri="{FF2B5EF4-FFF2-40B4-BE49-F238E27FC236}">
                <a16:creationId xmlns:a16="http://schemas.microsoft.com/office/drawing/2014/main" id="{79B47D3A-4E99-25C8-B0F9-7B17CB89DB4D}"/>
              </a:ext>
            </a:extLst>
          </p:cNvPr>
          <p:cNvSpPr txBox="1"/>
          <p:nvPr/>
        </p:nvSpPr>
        <p:spPr>
          <a:xfrm>
            <a:off x="5795782" y="4655180"/>
            <a:ext cx="5576449" cy="1600438"/>
          </a:xfrm>
          <a:prstGeom prst="rect">
            <a:avLst/>
          </a:prstGeom>
          <a:noFill/>
        </p:spPr>
        <p:txBody>
          <a:bodyPr wrap="square" rtlCol="0">
            <a:spAutoFit/>
          </a:bodyPr>
          <a:lstStyle/>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Only quantize past key-values; current key-values participate directly in forward computation.</a:t>
            </a:r>
          </a:p>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Eliminate redundant phase errors between quantization and dequantization of current key-values, </a:t>
            </a:r>
            <a:r>
              <a:rPr lang="en" altLang="zh-CN" sz="1600" b="1" dirty="0">
                <a:latin typeface="Calibri" panose="020F0502020204030204" pitchFamily="34" charset="0"/>
                <a:cs typeface="Calibri" panose="020F0502020204030204" pitchFamily="34" charset="0"/>
              </a:rPr>
              <a:t>improving KV cache quantization accuracy</a:t>
            </a:r>
            <a:r>
              <a:rPr lang="en" altLang="zh-CN" sz="1600" dirty="0">
                <a:latin typeface="Calibri" panose="020F0502020204030204" pitchFamily="34" charset="0"/>
                <a:cs typeface="Calibri" panose="020F0502020204030204" pitchFamily="34" charset="0"/>
              </a:rPr>
              <a:t>.</a:t>
            </a:r>
          </a:p>
          <a:p>
            <a:pPr marL="285750" indent="-285750">
              <a:buFont typeface="Wingdings" pitchFamily="2" charset="2"/>
              <a:buChar char="Ø"/>
            </a:pPr>
            <a:endParaRPr kumimoji="1" lang="zh-CN" altLang="en-US" dirty="0"/>
          </a:p>
        </p:txBody>
      </p:sp>
      <p:sp>
        <p:nvSpPr>
          <p:cNvPr id="14" name="对话气泡: 圆角矩形 486">
            <a:extLst>
              <a:ext uri="{FF2B5EF4-FFF2-40B4-BE49-F238E27FC236}">
                <a16:creationId xmlns:a16="http://schemas.microsoft.com/office/drawing/2014/main" id="{723BFCB0-7BF3-1D63-9B20-EDDA795DB562}"/>
              </a:ext>
            </a:extLst>
          </p:cNvPr>
          <p:cNvSpPr/>
          <p:nvPr/>
        </p:nvSpPr>
        <p:spPr>
          <a:xfrm>
            <a:off x="5747018" y="1473895"/>
            <a:ext cx="5570529" cy="2637300"/>
          </a:xfrm>
          <a:prstGeom prst="wedgeRoundRectCallout">
            <a:avLst>
              <a:gd name="adj1" fmla="val -50069"/>
              <a:gd name="adj2" fmla="val 21058"/>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A01A2BCF-D1B2-1842-2BFE-65A692787D51}"/>
                  </a:ext>
                </a:extLst>
              </p:cNvPr>
              <p:cNvSpPr txBox="1"/>
              <p:nvPr/>
            </p:nvSpPr>
            <p:spPr>
              <a:xfrm>
                <a:off x="5881679" y="1661562"/>
                <a:ext cx="5446626" cy="2261966"/>
              </a:xfrm>
              <a:prstGeom prst="rect">
                <a:avLst/>
              </a:prstGeom>
              <a:noFill/>
            </p:spPr>
            <p:txBody>
              <a:bodyPr wrap="square" rtlCol="0">
                <a:spAutoFit/>
              </a:bodyPr>
              <a:lstStyle/>
              <a:p>
                <a:r>
                  <a:rPr kumimoji="1" lang="en-US" altLang="zh-CN" sz="1600" b="1" dirty="0">
                    <a:latin typeface="Calibri" panose="020F0502020204030204" pitchFamily="34" charset="0"/>
                    <a:cs typeface="Calibri" panose="020F0502020204030204" pitchFamily="34" charset="0"/>
                  </a:rPr>
                  <a:t>Inference in LLM</a:t>
                </a:r>
                <a:r>
                  <a:rPr kumimoji="1" lang="en-US" altLang="zh-CN" sz="1600" dirty="0">
                    <a:latin typeface="Calibri" panose="020F0502020204030204" pitchFamily="34" charset="0"/>
                    <a:cs typeface="Calibri" panose="020F0502020204030204" pitchFamily="34" charset="0"/>
                  </a:rPr>
                  <a:t>:</a:t>
                </a:r>
              </a:p>
              <a:p>
                <a:pPr marL="285750" indent="-285750">
                  <a:buFont typeface="Wingdings" pitchFamily="2" charset="2"/>
                  <a:buChar char="Ø"/>
                </a:pPr>
                <a:r>
                  <a:rPr lang="en" altLang="zh-CN" dirty="0">
                    <a:latin typeface="Calibri" panose="020F0502020204030204" pitchFamily="34" charset="0"/>
                    <a:cs typeface="Calibri" panose="020F0502020204030204" pitchFamily="34" charset="0"/>
                  </a:rPr>
                  <a:t>Pre-fill stage</a:t>
                </a:r>
                <a:endParaRPr kumimoji="1" lang="en-US" altLang="zh-CN" sz="16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kumimoji="1" lang="en-US" altLang="zh-CN" sz="1400" i="1" smtClean="0">
                              <a:latin typeface="Cambria Math" panose="02040503050406030204" pitchFamily="18" charset="0"/>
                            </a:rPr>
                          </m:ctrlPr>
                        </m:sSubPr>
                        <m:e>
                          <m:r>
                            <a:rPr kumimoji="1" lang="en-US" altLang="zh-CN" sz="1400" i="1">
                              <a:latin typeface="Cambria Math" panose="02040503050406030204" pitchFamily="18" charset="0"/>
                            </a:rPr>
                            <m:t>𝑋</m:t>
                          </m:r>
                        </m:e>
                        <m:sub>
                          <m:r>
                            <a:rPr kumimoji="1" lang="en-US" altLang="zh-CN" sz="1400" i="1">
                              <a:latin typeface="Cambria Math" panose="02040503050406030204" pitchFamily="18" charset="0"/>
                            </a:rPr>
                            <m:t>𝐾</m:t>
                          </m:r>
                        </m:sub>
                      </m:sSub>
                      <m:r>
                        <a:rPr kumimoji="1" lang="en-US" altLang="zh-CN" sz="1400" i="1">
                          <a:latin typeface="Cambria Math" panose="02040503050406030204" pitchFamily="18" charset="0"/>
                        </a:rPr>
                        <m:t>=</m:t>
                      </m:r>
                      <m:r>
                        <a:rPr kumimoji="1" lang="en-US" altLang="zh-CN" sz="1400" i="1">
                          <a:latin typeface="Cambria Math" panose="02040503050406030204" pitchFamily="18" charset="0"/>
                        </a:rPr>
                        <m:t>𝑋</m:t>
                      </m:r>
                      <m:sSub>
                        <m:sSubPr>
                          <m:ctrlPr>
                            <a:rPr kumimoji="1" lang="en-US" altLang="zh-CN" sz="1400" b="0" i="1" smtClean="0">
                              <a:latin typeface="Cambria Math" panose="02040503050406030204" pitchFamily="18" charset="0"/>
                            </a:rPr>
                          </m:ctrlPr>
                        </m:sSubPr>
                        <m:e>
                          <m:r>
                            <a:rPr kumimoji="1" lang="en-US" altLang="zh-CN" sz="1400" i="1">
                              <a:latin typeface="Cambria Math" panose="02040503050406030204" pitchFamily="18" charset="0"/>
                            </a:rPr>
                            <m:t>𝑊</m:t>
                          </m:r>
                        </m:e>
                        <m:sub>
                          <m:r>
                            <a:rPr kumimoji="1" lang="en-US" altLang="zh-CN" sz="1400" i="1">
                              <a:latin typeface="Cambria Math" panose="02040503050406030204" pitchFamily="18" charset="0"/>
                            </a:rPr>
                            <m:t>𝐾</m:t>
                          </m:r>
                        </m:sub>
                      </m:sSub>
                      <m:r>
                        <a:rPr kumimoji="1" lang="en-US" altLang="zh-CN" sz="1400" i="1">
                          <a:latin typeface="Cambria Math" panose="02040503050406030204" pitchFamily="18" charset="0"/>
                        </a:rPr>
                        <m:t>,</m:t>
                      </m:r>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rPr>
                            <m:t>𝑋</m:t>
                          </m:r>
                        </m:e>
                        <m:sub>
                          <m:r>
                            <a:rPr kumimoji="1" lang="en-US" altLang="zh-CN" sz="1400" i="1">
                              <a:latin typeface="Cambria Math" panose="02040503050406030204" pitchFamily="18" charset="0"/>
                            </a:rPr>
                            <m:t>𝑉</m:t>
                          </m:r>
                        </m:sub>
                      </m:sSub>
                      <m:r>
                        <a:rPr kumimoji="1" lang="en-US" altLang="zh-CN" sz="1400" i="1">
                          <a:latin typeface="Cambria Math" panose="02040503050406030204" pitchFamily="18" charset="0"/>
                        </a:rPr>
                        <m:t>=</m:t>
                      </m:r>
                      <m:r>
                        <a:rPr kumimoji="1" lang="en-US" altLang="zh-CN" sz="1400" i="1">
                          <a:latin typeface="Cambria Math" panose="02040503050406030204" pitchFamily="18" charset="0"/>
                        </a:rPr>
                        <m:t>𝑋</m:t>
                      </m:r>
                      <m:sSub>
                        <m:sSubPr>
                          <m:ctrlPr>
                            <a:rPr kumimoji="1" lang="en-US" altLang="zh-CN" sz="1400" i="1">
                              <a:latin typeface="Cambria Math" panose="02040503050406030204" pitchFamily="18" charset="0"/>
                            </a:rPr>
                          </m:ctrlPr>
                        </m:sSubPr>
                        <m:e>
                          <m:r>
                            <a:rPr kumimoji="1" lang="en-US" altLang="zh-CN" sz="1400" i="1">
                              <a:latin typeface="Cambria Math" panose="02040503050406030204" pitchFamily="18" charset="0"/>
                            </a:rPr>
                            <m:t>𝑊</m:t>
                          </m:r>
                        </m:e>
                        <m:sub>
                          <m:r>
                            <a:rPr kumimoji="1" lang="en-US" altLang="zh-CN" sz="1400" i="1">
                              <a:latin typeface="Cambria Math" panose="02040503050406030204" pitchFamily="18" charset="0"/>
                            </a:rPr>
                            <m:t>𝑉</m:t>
                          </m:r>
                        </m:sub>
                      </m:sSub>
                    </m:oMath>
                  </m:oMathPara>
                </a14:m>
                <a:endParaRPr kumimoji="1" lang="en-US" altLang="zh-CN" sz="1400" dirty="0">
                  <a:latin typeface="Calibri" panose="020F0502020204030204" pitchFamily="34" charset="0"/>
                  <a:cs typeface="Calibri" panose="020F0502020204030204" pitchFamily="34" charset="0"/>
                </a:endParaRPr>
              </a:p>
              <a:p>
                <a:pPr marL="285750" indent="-285750">
                  <a:buFont typeface="Wingdings" pitchFamily="2" charset="2"/>
                  <a:buChar char="Ø"/>
                </a:pPr>
                <a:r>
                  <a:rPr kumimoji="1" lang="en-US" altLang="zh-CN" sz="1600" dirty="0">
                    <a:latin typeface="Calibri" panose="020F0502020204030204" pitchFamily="34" charset="0"/>
                    <a:cs typeface="Calibri" panose="020F0502020204030204" pitchFamily="34" charset="0"/>
                  </a:rPr>
                  <a:t>Decoding stage</a:t>
                </a:r>
                <a:endParaRPr kumimoji="1" lang="en-US" altLang="zh-CN" sz="1600" b="0" dirty="0">
                  <a:latin typeface="Calibri" panose="020F0502020204030204" pitchFamily="34" charset="0"/>
                  <a:cs typeface="Calibri" panose="020F050202020403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𝐾</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𝑊</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𝐾</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𝑉</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𝑊</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𝑉</m:t>
                          </m:r>
                        </m:sub>
                      </m:sSub>
                      <m:r>
                        <a:rPr lang="en-US" altLang="zh-CN" sz="1400" b="0" i="1" smtClean="0">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𝑋</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𝐾</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𝐶𝑜𝑛𝑐𝑎𝑡</m:t>
                      </m:r>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𝑋</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𝐾</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𝐾</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b="0" i="0" smtClean="0">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𝑋</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𝑉</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𝐶𝑜𝑛𝑐𝑎𝑡</m:t>
                      </m:r>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𝑋</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𝑉</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𝑉</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oMath>
                  </m:oMathPara>
                </a14:m>
                <a:endParaRPr lang="en-US" altLang="zh-CN" sz="1400" dirty="0">
                  <a:latin typeface="Calibri" panose="020F0502020204030204" pitchFamily="34" charset="0"/>
                  <a:ea typeface="SimHei" panose="02010609060101010101" pitchFamily="49" charset="-122"/>
                  <a:cs typeface="Calibri" panose="020F050202020403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𝑄</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𝑊</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𝑄</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𝐴</m:t>
                      </m:r>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𝑆𝑜𝑓𝑡𝑚𝑎𝑥</m:t>
                      </m:r>
                      <m:d>
                        <m:d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dPr>
                        <m:e>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𝑄</m:t>
                              </m:r>
                            </m:sub>
                          </m:sSub>
                          <m:sSubSup>
                            <m:sSubSupPr>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𝑋</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𝐾</m:t>
                              </m:r>
                            </m:sub>
                            <m:sup>
                              <m:r>
                                <m:rPr>
                                  <m:sty m:val="p"/>
                                </m:rPr>
                                <a:rPr lang="el-GR" altLang="zh-CN" sz="1400" i="1">
                                  <a:latin typeface="Cambria Math" panose="02040503050406030204" pitchFamily="18" charset="0"/>
                                  <a:ea typeface="Cambria Math" panose="02040503050406030204" pitchFamily="18" charset="0"/>
                                  <a:cs typeface="Times New Roman" panose="02020603050405020304" pitchFamily="18" charset="0"/>
                                </a:rPr>
                                <m:t>Τ</m:t>
                              </m:r>
                            </m:sup>
                          </m:sSubSup>
                        </m:e>
                      </m:d>
                      <m:r>
                        <a:rPr lang="en-US" altLang="zh-CN" sz="1400" b="0" i="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𝑡</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𝑂</m:t>
                          </m:r>
                        </m:sub>
                      </m:sSub>
                      <m:r>
                        <a:rPr lang="en-US" altLang="zh-CN" sz="1400" i="1">
                          <a:latin typeface="Cambria Math" panose="02040503050406030204" pitchFamily="18" charset="0"/>
                          <a:ea typeface="SimHei" panose="02010609060101010101" pitchFamily="49" charset="-122"/>
                          <a:cs typeface="Times New Roman" panose="02020603050405020304" pitchFamily="18" charset="0"/>
                        </a:rPr>
                        <m:t>=</m:t>
                      </m:r>
                      <m:r>
                        <a:rPr lang="en-US" altLang="zh-CN" sz="1400" i="1">
                          <a:latin typeface="Cambria Math" panose="02040503050406030204" pitchFamily="18" charset="0"/>
                          <a:ea typeface="SimHei" panose="02010609060101010101" pitchFamily="49" charset="-122"/>
                          <a:cs typeface="Times New Roman" panose="02020603050405020304" pitchFamily="18" charset="0"/>
                        </a:rPr>
                        <m:t>𝐴</m:t>
                      </m:r>
                      <m:sSub>
                        <m:sSubPr>
                          <m:ctrlPr>
                            <a:rPr lang="en-US" altLang="zh-CN" sz="1400" i="1">
                              <a:latin typeface="Cambria Math" panose="02040503050406030204" pitchFamily="18" charset="0"/>
                              <a:ea typeface="SimHei" panose="02010609060101010101" pitchFamily="49" charset="-122"/>
                              <a:cs typeface="Times New Roman" panose="02020603050405020304" pitchFamily="18" charset="0"/>
                            </a:rPr>
                          </m:ctrlPr>
                        </m:sSubPr>
                        <m:e>
                          <m:r>
                            <a:rPr lang="en-US" altLang="zh-CN" sz="1400" i="1">
                              <a:latin typeface="Cambria Math" panose="02040503050406030204" pitchFamily="18" charset="0"/>
                              <a:ea typeface="SimHei" panose="02010609060101010101" pitchFamily="49" charset="-122"/>
                              <a:cs typeface="Times New Roman" panose="02020603050405020304" pitchFamily="18" charset="0"/>
                            </a:rPr>
                            <m:t>𝑋</m:t>
                          </m:r>
                        </m:e>
                        <m:sub>
                          <m:r>
                            <a:rPr lang="en-US" altLang="zh-CN" sz="1400" i="1">
                              <a:latin typeface="Cambria Math" panose="02040503050406030204" pitchFamily="18" charset="0"/>
                              <a:ea typeface="SimHei" panose="02010609060101010101" pitchFamily="49" charset="-122"/>
                              <a:cs typeface="Times New Roman" panose="02020603050405020304" pitchFamily="18" charset="0"/>
                            </a:rPr>
                            <m:t>𝑉</m:t>
                          </m:r>
                        </m:sub>
                      </m:sSub>
                    </m:oMath>
                  </m:oMathPara>
                </a14:m>
                <a:endParaRPr lang="en-US" altLang="zh-CN" sz="1400" dirty="0">
                  <a:latin typeface="Calibri" panose="020F0502020204030204" pitchFamily="34" charset="0"/>
                  <a:ea typeface="SimHei" panose="02010609060101010101" pitchFamily="49" charset="-122"/>
                  <a:cs typeface="Calibri" panose="020F0502020204030204" pitchFamily="34" charset="0"/>
                </a:endParaRPr>
              </a:p>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Introduce quantization errors and reducing the accuracy of attention calculations</a:t>
                </a:r>
              </a:p>
            </p:txBody>
          </p:sp>
        </mc:Choice>
        <mc:Fallback xmlns="">
          <p:sp>
            <p:nvSpPr>
              <p:cNvPr id="19" name="文本框 18">
                <a:extLst>
                  <a:ext uri="{FF2B5EF4-FFF2-40B4-BE49-F238E27FC236}">
                    <a16:creationId xmlns:a16="http://schemas.microsoft.com/office/drawing/2014/main" id="{A01A2BCF-D1B2-1842-2BFE-65A692787D51}"/>
                  </a:ext>
                </a:extLst>
              </p:cNvPr>
              <p:cNvSpPr txBox="1">
                <a:spLocks noRot="1" noChangeAspect="1" noMove="1" noResize="1" noEditPoints="1" noAdjustHandles="1" noChangeArrowheads="1" noChangeShapeType="1" noTextEdit="1"/>
              </p:cNvSpPr>
              <p:nvPr/>
            </p:nvSpPr>
            <p:spPr>
              <a:xfrm>
                <a:off x="5881679" y="1661562"/>
                <a:ext cx="5446626" cy="2261966"/>
              </a:xfrm>
              <a:prstGeom prst="rect">
                <a:avLst/>
              </a:prstGeom>
              <a:blipFill>
                <a:blip r:embed="rId3"/>
                <a:stretch>
                  <a:fillRect l="-699" t="-1117" b="-1676"/>
                </a:stretch>
              </a:blipFill>
            </p:spPr>
            <p:txBody>
              <a:bodyPr/>
              <a:lstStyle/>
              <a:p>
                <a:r>
                  <a:rPr lang="zh-CN" altLang="en-US">
                    <a:noFill/>
                  </a:rPr>
                  <a:t> </a:t>
                </a:r>
              </a:p>
            </p:txBody>
          </p:sp>
        </mc:Fallback>
      </mc:AlternateContent>
      <p:sp>
        <p:nvSpPr>
          <p:cNvPr id="7" name="右箭头 6">
            <a:extLst>
              <a:ext uri="{FF2B5EF4-FFF2-40B4-BE49-F238E27FC236}">
                <a16:creationId xmlns:a16="http://schemas.microsoft.com/office/drawing/2014/main" id="{11423517-9A84-A4F3-5132-C33CE17BF805}"/>
              </a:ext>
            </a:extLst>
          </p:cNvPr>
          <p:cNvSpPr/>
          <p:nvPr/>
        </p:nvSpPr>
        <p:spPr>
          <a:xfrm>
            <a:off x="4813486" y="5226409"/>
            <a:ext cx="742520" cy="333404"/>
          </a:xfrm>
          <a:prstGeom prst="rightArrow">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8" name="圆角矩形 7">
            <a:extLst>
              <a:ext uri="{FF2B5EF4-FFF2-40B4-BE49-F238E27FC236}">
                <a16:creationId xmlns:a16="http://schemas.microsoft.com/office/drawing/2014/main" id="{C0D0543A-3AF3-7A80-262F-AB163EFFAC17}"/>
              </a:ext>
            </a:extLst>
          </p:cNvPr>
          <p:cNvSpPr/>
          <p:nvPr/>
        </p:nvSpPr>
        <p:spPr>
          <a:xfrm>
            <a:off x="809011" y="4439397"/>
            <a:ext cx="3813463" cy="306146"/>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b="1" dirty="0"/>
              <a:t>Traditional</a:t>
            </a:r>
            <a:r>
              <a:rPr lang="zh-CN" altLang="en-US" b="1" dirty="0"/>
              <a:t> </a:t>
            </a:r>
            <a:r>
              <a:rPr lang="en" altLang="zh-CN" sz="1600" b="1" i="1" dirty="0">
                <a:latin typeface="Calibri" panose="020F0502020204030204" pitchFamily="34" charset="0"/>
                <a:cs typeface="Calibri" panose="020F0502020204030204" pitchFamily="34" charset="0"/>
              </a:rPr>
              <a:t>KV Quantization</a:t>
            </a:r>
          </a:p>
        </p:txBody>
      </p:sp>
      <p:pic>
        <p:nvPicPr>
          <p:cNvPr id="20" name="图片 19">
            <a:extLst>
              <a:ext uri="{FF2B5EF4-FFF2-40B4-BE49-F238E27FC236}">
                <a16:creationId xmlns:a16="http://schemas.microsoft.com/office/drawing/2014/main" id="{DF8A4E17-061D-EC34-60C6-4E642D927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11" y="1175312"/>
            <a:ext cx="4495289" cy="2936037"/>
          </a:xfrm>
          <a:prstGeom prst="rect">
            <a:avLst/>
          </a:prstGeom>
        </p:spPr>
      </p:pic>
      <p:sp>
        <p:nvSpPr>
          <p:cNvPr id="21" name="文本框 20">
            <a:extLst>
              <a:ext uri="{FF2B5EF4-FFF2-40B4-BE49-F238E27FC236}">
                <a16:creationId xmlns:a16="http://schemas.microsoft.com/office/drawing/2014/main" id="{F6AE3A2F-6986-C1AD-7AD9-32556CFC0793}"/>
              </a:ext>
            </a:extLst>
          </p:cNvPr>
          <p:cNvSpPr txBox="1"/>
          <p:nvPr/>
        </p:nvSpPr>
        <p:spPr>
          <a:xfrm>
            <a:off x="3856981" y="2722574"/>
            <a:ext cx="522514" cy="838773"/>
          </a:xfrm>
          <a:prstGeom prst="rect">
            <a:avLst/>
          </a:prstGeom>
          <a:noFill/>
          <a:ln w="31750">
            <a:solidFill>
              <a:srgbClr val="C00000"/>
            </a:solidFill>
          </a:ln>
        </p:spPr>
        <p:txBody>
          <a:bodyPr wrap="square" rtlCol="0">
            <a:spAutoFit/>
          </a:bodyPr>
          <a:lstStyle/>
          <a:p>
            <a:endParaRPr kumimoji="1" lang="zh-CN" altLang="en-US" dirty="0"/>
          </a:p>
        </p:txBody>
      </p:sp>
      <p:sp>
        <p:nvSpPr>
          <p:cNvPr id="22" name="文本框 21">
            <a:extLst>
              <a:ext uri="{FF2B5EF4-FFF2-40B4-BE49-F238E27FC236}">
                <a16:creationId xmlns:a16="http://schemas.microsoft.com/office/drawing/2014/main" id="{6A54C153-D8D9-CBFF-C0C0-7E13D90075E9}"/>
              </a:ext>
            </a:extLst>
          </p:cNvPr>
          <p:cNvSpPr txBox="1"/>
          <p:nvPr/>
        </p:nvSpPr>
        <p:spPr>
          <a:xfrm>
            <a:off x="1671817" y="2722574"/>
            <a:ext cx="522514" cy="838773"/>
          </a:xfrm>
          <a:prstGeom prst="rect">
            <a:avLst/>
          </a:prstGeom>
          <a:noFill/>
          <a:ln w="31750">
            <a:solidFill>
              <a:srgbClr val="C00000"/>
            </a:solidFill>
          </a:ln>
        </p:spPr>
        <p:txBody>
          <a:bodyPr wrap="square" rtlCol="0">
            <a:spAutoFit/>
          </a:bodyPr>
          <a:lstStyle/>
          <a:p>
            <a:endParaRPr kumimoji="1" lang="zh-CN" altLang="en-US" dirty="0"/>
          </a:p>
        </p:txBody>
      </p:sp>
    </p:spTree>
    <p:extLst>
      <p:ext uri="{BB962C8B-B14F-4D97-AF65-F5344CB8AC3E}">
        <p14:creationId xmlns:p14="http://schemas.microsoft.com/office/powerpoint/2010/main" val="273018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BC8E-6D10-3C89-84BA-F1407C81E734}"/>
            </a:ext>
          </a:extLst>
        </p:cNvPr>
        <p:cNvGrpSpPr/>
        <p:nvPr/>
      </p:nvGrpSpPr>
      <p:grpSpPr>
        <a:xfrm>
          <a:off x="0" y="0"/>
          <a:ext cx="0" cy="0"/>
          <a:chOff x="0" y="0"/>
          <a:chExt cx="0" cy="0"/>
        </a:xfrm>
      </p:grpSpPr>
      <p:sp>
        <p:nvSpPr>
          <p:cNvPr id="24" name="圆角矩形 8">
            <a:extLst>
              <a:ext uri="{FF2B5EF4-FFF2-40B4-BE49-F238E27FC236}">
                <a16:creationId xmlns:a16="http://schemas.microsoft.com/office/drawing/2014/main" id="{87D3ACD0-76EC-9FBF-8DCE-82E5757EC151}"/>
              </a:ext>
            </a:extLst>
          </p:cNvPr>
          <p:cNvSpPr/>
          <p:nvPr/>
        </p:nvSpPr>
        <p:spPr>
          <a:xfrm>
            <a:off x="7069415" y="2027454"/>
            <a:ext cx="4723406" cy="1705770"/>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21" name="圆角矩形 8">
            <a:extLst>
              <a:ext uri="{FF2B5EF4-FFF2-40B4-BE49-F238E27FC236}">
                <a16:creationId xmlns:a16="http://schemas.microsoft.com/office/drawing/2014/main" id="{3A6486BB-1412-FFBD-D7E8-4A00E2B5B9AE}"/>
              </a:ext>
            </a:extLst>
          </p:cNvPr>
          <p:cNvSpPr/>
          <p:nvPr/>
        </p:nvSpPr>
        <p:spPr>
          <a:xfrm>
            <a:off x="336884" y="5142641"/>
            <a:ext cx="4778256" cy="970031"/>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cxnSp>
        <p:nvCxnSpPr>
          <p:cNvPr id="3" name="直接连接符 2">
            <a:extLst>
              <a:ext uri="{FF2B5EF4-FFF2-40B4-BE49-F238E27FC236}">
                <a16:creationId xmlns:a16="http://schemas.microsoft.com/office/drawing/2014/main" id="{24176D18-D7B8-F758-60C3-FFECCFFAF287}"/>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F874BB6-4BF3-6AB0-334E-3CCA561F91A2}"/>
              </a:ext>
            </a:extLst>
          </p:cNvPr>
          <p:cNvCxnSpPr>
            <a:cxnSpLocks/>
          </p:cNvCxnSpPr>
          <p:nvPr/>
        </p:nvCxnSpPr>
        <p:spPr>
          <a:xfrm>
            <a:off x="132490" y="9427797"/>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43DB8F8-393D-7052-8BC6-91B4B88F07AE}"/>
              </a:ext>
            </a:extLst>
          </p:cNvPr>
          <p:cNvSpPr txBox="1">
            <a:spLocks/>
          </p:cNvSpPr>
          <p:nvPr/>
        </p:nvSpPr>
        <p:spPr>
          <a:xfrm>
            <a:off x="253656" y="129410"/>
            <a:ext cx="11758803" cy="587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856"/>
                </a:solidFill>
                <a:latin typeface="Calibri" panose="020F0502020204030204" pitchFamily="34" charset="0"/>
                <a:ea typeface="+mn-ea"/>
                <a:cs typeface="Calibri" panose="020F0502020204030204" pitchFamily="34" charset="0"/>
              </a:rPr>
              <a:t>2.4</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Distribution Correction-Guided Parameter Update</a:t>
            </a:r>
            <a:endParaRPr lang="en" altLang="zh-CN" sz="2400" b="1" dirty="0">
              <a:latin typeface="Calibri" panose="020F0502020204030204" pitchFamily="34" charset="0"/>
              <a:cs typeface="Calibri" panose="020F0502020204030204" pitchFamily="34" charset="0"/>
            </a:endParaRPr>
          </a:p>
        </p:txBody>
      </p:sp>
      <p:sp>
        <p:nvSpPr>
          <p:cNvPr id="11" name="圆角矩形 10">
            <a:extLst>
              <a:ext uri="{FF2B5EF4-FFF2-40B4-BE49-F238E27FC236}">
                <a16:creationId xmlns:a16="http://schemas.microsoft.com/office/drawing/2014/main" id="{20E0DDCB-CFF1-DB18-F668-CE743B5E1922}"/>
              </a:ext>
            </a:extLst>
          </p:cNvPr>
          <p:cNvSpPr/>
          <p:nvPr/>
        </p:nvSpPr>
        <p:spPr>
          <a:xfrm>
            <a:off x="7161353" y="2139521"/>
            <a:ext cx="4500235" cy="1414333"/>
          </a:xfrm>
          <a:prstGeom prst="roundRect">
            <a:avLst>
              <a:gd name="adj" fmla="val 8568"/>
            </a:avLst>
          </a:prstGeom>
          <a:noFill/>
          <a:ln w="1905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a:extLst>
              <a:ext uri="{FF2B5EF4-FFF2-40B4-BE49-F238E27FC236}">
                <a16:creationId xmlns:a16="http://schemas.microsoft.com/office/drawing/2014/main" id="{A901E048-9114-6B1B-FE92-98FF625E2931}"/>
              </a:ext>
            </a:extLst>
          </p:cNvPr>
          <p:cNvSpPr/>
          <p:nvPr/>
        </p:nvSpPr>
        <p:spPr>
          <a:xfrm>
            <a:off x="479675" y="5277627"/>
            <a:ext cx="4500235" cy="745503"/>
          </a:xfrm>
          <a:prstGeom prst="roundRect">
            <a:avLst>
              <a:gd name="adj" fmla="val 8568"/>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右箭头 16">
            <a:extLst>
              <a:ext uri="{FF2B5EF4-FFF2-40B4-BE49-F238E27FC236}">
                <a16:creationId xmlns:a16="http://schemas.microsoft.com/office/drawing/2014/main" id="{BB29778B-D650-4799-E1FF-D7E6D624E432}"/>
              </a:ext>
            </a:extLst>
          </p:cNvPr>
          <p:cNvSpPr/>
          <p:nvPr/>
        </p:nvSpPr>
        <p:spPr>
          <a:xfrm>
            <a:off x="5790810" y="2643158"/>
            <a:ext cx="823120" cy="340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933FBB7-47F0-0E1E-0FA5-6DB6692AF71D}"/>
                  </a:ext>
                </a:extLst>
              </p:cNvPr>
              <p:cNvSpPr txBox="1"/>
              <p:nvPr/>
            </p:nvSpPr>
            <p:spPr>
              <a:xfrm>
                <a:off x="7250731" y="2145523"/>
                <a:ext cx="4500235" cy="1425775"/>
              </a:xfrm>
              <a:prstGeom prst="rect">
                <a:avLst/>
              </a:prstGeom>
              <a:noFill/>
            </p:spPr>
            <p:txBody>
              <a:bodyPr wrap="square" rtlCol="0">
                <a:spAutoFit/>
              </a:bodyPr>
              <a:lstStyle/>
              <a:p>
                <a:pPr marL="285750" indent="-285750">
                  <a:buFont typeface="Wingdings" pitchFamily="2" charset="2"/>
                  <a:buChar char="Ø"/>
                </a:pPr>
                <a:r>
                  <a:rPr kumimoji="1" lang="en-US" altLang="zh-CN" sz="1400" b="1" dirty="0">
                    <a:latin typeface="Calibri" panose="020F0502020204030204" pitchFamily="34" charset="0"/>
                    <a:cs typeface="Calibri" panose="020F0502020204030204" pitchFamily="34" charset="0"/>
                  </a:rPr>
                  <a:t>Feature</a:t>
                </a:r>
                <a:r>
                  <a:rPr kumimoji="1" lang="zh-CN" altLang="en-US" sz="1400" b="1" dirty="0">
                    <a:latin typeface="Calibri" panose="020F0502020204030204" pitchFamily="34" charset="0"/>
                    <a:cs typeface="Calibri" panose="020F0502020204030204" pitchFamily="34" charset="0"/>
                  </a:rPr>
                  <a:t> </a:t>
                </a:r>
                <a:r>
                  <a:rPr kumimoji="1" lang="en-US" altLang="zh-CN" sz="1400" b="1" dirty="0">
                    <a:latin typeface="Calibri" panose="020F0502020204030204" pitchFamily="34" charset="0"/>
                    <a:cs typeface="Calibri" panose="020F0502020204030204" pitchFamily="34" charset="0"/>
                  </a:rPr>
                  <a:t>Loss</a:t>
                </a:r>
                <a:r>
                  <a:rPr kumimoji="1" lang="zh-CN" altLang="en-US" sz="1400" b="1" dirty="0">
                    <a:latin typeface="Calibri" panose="020F0502020204030204" pitchFamily="34" charset="0"/>
                    <a:cs typeface="Calibri" panose="020F0502020204030204" pitchFamily="34" charset="0"/>
                  </a:rPr>
                  <a:t> </a:t>
                </a:r>
                <a14:m>
                  <m:oMath xmlns:m="http://schemas.openxmlformats.org/officeDocument/2006/math">
                    <m:sSub>
                      <m:sSubPr>
                        <m:ctrlPr>
                          <a:rPr kumimoji="1" lang="en-US" altLang="zh-CN" sz="1400" b="1" i="1" dirty="0" smtClean="0">
                            <a:latin typeface="Cambria Math" panose="02040503050406030204" pitchFamily="18" charset="0"/>
                          </a:rPr>
                        </m:ctrlPr>
                      </m:sSubPr>
                      <m:e>
                        <m:r>
                          <a:rPr kumimoji="1" lang="en-US" altLang="zh-CN" sz="1400" b="1" i="1" dirty="0">
                            <a:latin typeface="Cambria Math" panose="02040503050406030204" pitchFamily="18" charset="0"/>
                          </a:rPr>
                          <m:t>𝑳</m:t>
                        </m:r>
                      </m:e>
                      <m:sub>
                        <m:r>
                          <a:rPr kumimoji="1" lang="en-US" altLang="zh-CN" sz="1400" b="1" i="1" dirty="0" smtClean="0">
                            <a:latin typeface="Cambria Math" panose="02040503050406030204" pitchFamily="18" charset="0"/>
                          </a:rPr>
                          <m:t>𝑭</m:t>
                        </m:r>
                      </m:sub>
                    </m:sSub>
                  </m:oMath>
                </a14:m>
                <a:r>
                  <a:rPr kumimoji="1" lang="en-US" altLang="zh-CN" sz="1400" b="0" dirty="0">
                    <a:latin typeface="Calibri" panose="020F0502020204030204" pitchFamily="34" charset="0"/>
                    <a:cs typeface="Calibri" panose="020F0502020204030204" pitchFamily="34" charset="0"/>
                  </a:rPr>
                  <a:t>:Value &amp; Semantic Direction</a:t>
                </a:r>
              </a:p>
              <a:p>
                <a:pPr/>
                <a14:m>
                  <m:oMathPara xmlns:m="http://schemas.openxmlformats.org/officeDocument/2006/math">
                    <m:oMathParaPr>
                      <m:jc m:val="centerGroup"/>
                    </m:oMathParaPr>
                    <m:oMath xmlns:m="http://schemas.openxmlformats.org/officeDocument/2006/math">
                      <m:sSubSup>
                        <m:sSubSupPr>
                          <m:ctrlPr>
                            <a:rPr kumimoji="1" lang="en" altLang="zh-CN" sz="1400" b="1" i="1" smtClean="0">
                              <a:latin typeface="Cambria Math" panose="02040503050406030204" pitchFamily="18" charset="0"/>
                            </a:rPr>
                          </m:ctrlPr>
                        </m:sSubSupPr>
                        <m:e>
                          <m:r>
                            <a:rPr kumimoji="1" lang="en" altLang="zh-CN" sz="1400" b="1" i="1" smtClean="0">
                              <a:latin typeface="Cambria Math" panose="02040503050406030204" pitchFamily="18" charset="0"/>
                            </a:rPr>
                            <m:t>𝓛</m:t>
                          </m:r>
                        </m:e>
                        <m:sub>
                          <m:r>
                            <a:rPr kumimoji="1" lang="en" altLang="zh-CN" sz="1400" b="1" i="1" smtClean="0">
                              <a:latin typeface="Cambria Math" panose="02040503050406030204" pitchFamily="18" charset="0"/>
                            </a:rPr>
                            <m:t>𝓕</m:t>
                          </m:r>
                        </m:sub>
                        <m:sup>
                          <m:r>
                            <a:rPr kumimoji="1" lang="en" altLang="zh-CN" sz="1400" b="1" i="1" smtClean="0">
                              <a:latin typeface="Cambria Math" panose="02040503050406030204" pitchFamily="18" charset="0"/>
                            </a:rPr>
                            <m:t>𝒊</m:t>
                          </m:r>
                        </m:sup>
                      </m:sSubSup>
                      <m:r>
                        <a:rPr kumimoji="1" lang="en" altLang="zh-CN" sz="1400" b="1" i="1" smtClean="0">
                          <a:latin typeface="Cambria Math" panose="02040503050406030204" pitchFamily="18" charset="0"/>
                        </a:rPr>
                        <m:t>=</m:t>
                      </m:r>
                      <m:r>
                        <m:rPr>
                          <m:lit/>
                        </m:rPr>
                        <a:rPr kumimoji="1" lang="en" altLang="zh-CN" sz="1400" b="1" i="1" smtClean="0">
                          <a:latin typeface="Cambria Math" panose="02040503050406030204" pitchFamily="18" charset="0"/>
                        </a:rPr>
                        <m:t>|</m:t>
                      </m:r>
                      <m:sSubSup>
                        <m:sSubSupPr>
                          <m:ctrlPr>
                            <a:rPr kumimoji="1" lang="en" altLang="zh-CN" sz="1400" b="1" i="1" smtClean="0">
                              <a:latin typeface="Cambria Math" panose="02040503050406030204" pitchFamily="18" charset="0"/>
                            </a:rPr>
                          </m:ctrlPr>
                        </m:sSubSupPr>
                        <m:e>
                          <m:r>
                            <a:rPr kumimoji="1" lang="en" altLang="zh-CN" sz="1400" b="1" i="1" smtClean="0">
                              <a:latin typeface="Cambria Math" panose="02040503050406030204" pitchFamily="18" charset="0"/>
                            </a:rPr>
                            <m:t>𝓕</m:t>
                          </m:r>
                        </m:e>
                        <m:sub>
                          <m:r>
                            <a:rPr kumimoji="1" lang="en" altLang="zh-CN" sz="1400" b="1" i="1" smtClean="0">
                              <a:latin typeface="Cambria Math" panose="02040503050406030204" pitchFamily="18" charset="0"/>
                            </a:rPr>
                            <m:t>𝒇𝒑</m:t>
                          </m:r>
                        </m:sub>
                        <m:sup>
                          <m:r>
                            <a:rPr kumimoji="1" lang="en" altLang="zh-CN" sz="1400" b="1" i="1" smtClean="0">
                              <a:latin typeface="Cambria Math" panose="02040503050406030204" pitchFamily="18" charset="0"/>
                            </a:rPr>
                            <m:t>𝒊</m:t>
                          </m:r>
                        </m:sup>
                      </m:sSubSup>
                      <m:r>
                        <a:rPr kumimoji="1" lang="en" altLang="zh-CN" sz="1400" b="1" i="1" smtClean="0">
                          <a:latin typeface="Cambria Math" panose="02040503050406030204" pitchFamily="18" charset="0"/>
                        </a:rPr>
                        <m:t>−</m:t>
                      </m:r>
                      <m:sSubSup>
                        <m:sSubSupPr>
                          <m:ctrlPr>
                            <a:rPr kumimoji="1" lang="en" altLang="zh-CN" sz="1400" b="1" i="1" smtClean="0">
                              <a:latin typeface="Cambria Math" panose="02040503050406030204" pitchFamily="18" charset="0"/>
                            </a:rPr>
                          </m:ctrlPr>
                        </m:sSubSupPr>
                        <m:e>
                          <m:r>
                            <a:rPr kumimoji="1" lang="en" altLang="zh-CN" sz="1400" b="1" i="1" smtClean="0">
                              <a:latin typeface="Cambria Math" panose="02040503050406030204" pitchFamily="18" charset="0"/>
                            </a:rPr>
                            <m:t>𝓕</m:t>
                          </m:r>
                        </m:e>
                        <m:sub>
                          <m:r>
                            <a:rPr kumimoji="1" lang="en" altLang="zh-CN" sz="1400" b="1" i="1" smtClean="0">
                              <a:latin typeface="Cambria Math" panose="02040503050406030204" pitchFamily="18" charset="0"/>
                            </a:rPr>
                            <m:t>𝒒</m:t>
                          </m:r>
                        </m:sub>
                        <m:sup>
                          <m:r>
                            <a:rPr kumimoji="1" lang="en" altLang="zh-CN" sz="1400" b="1" i="1" smtClean="0">
                              <a:latin typeface="Cambria Math" panose="02040503050406030204" pitchFamily="18" charset="0"/>
                            </a:rPr>
                            <m:t>𝒊</m:t>
                          </m:r>
                        </m:sup>
                      </m:sSubSup>
                      <m:sSubSup>
                        <m:sSubSupPr>
                          <m:ctrlPr>
                            <a:rPr kumimoji="1" lang="en" altLang="zh-CN" sz="1400" b="1" i="1" smtClean="0">
                              <a:latin typeface="Cambria Math" panose="02040503050406030204" pitchFamily="18" charset="0"/>
                            </a:rPr>
                          </m:ctrlPr>
                        </m:sSubSupPr>
                        <m:e>
                          <m:r>
                            <m:rPr>
                              <m:lit/>
                            </m:rPr>
                            <a:rPr kumimoji="1" lang="en" altLang="zh-CN" sz="1400" b="1" i="1" smtClean="0">
                              <a:latin typeface="Cambria Math" panose="02040503050406030204" pitchFamily="18" charset="0"/>
                            </a:rPr>
                            <m:t>|</m:t>
                          </m:r>
                        </m:e>
                        <m:sub>
                          <m:r>
                            <a:rPr kumimoji="1" lang="en" altLang="zh-CN" sz="1400" b="1" i="1" smtClean="0">
                              <a:latin typeface="Cambria Math" panose="02040503050406030204" pitchFamily="18" charset="0"/>
                            </a:rPr>
                            <m:t>𝟐</m:t>
                          </m:r>
                        </m:sub>
                        <m:sup>
                          <m:r>
                            <a:rPr kumimoji="1" lang="en" altLang="zh-CN" sz="1400" b="1" i="1" smtClean="0">
                              <a:latin typeface="Cambria Math" panose="02040503050406030204" pitchFamily="18" charset="0"/>
                            </a:rPr>
                            <m:t>𝟐</m:t>
                          </m:r>
                        </m:sup>
                      </m:sSubSup>
                      <m:r>
                        <a:rPr kumimoji="1" lang="en" altLang="zh-CN" sz="1400" b="1" i="1" smtClean="0">
                          <a:latin typeface="Cambria Math" panose="02040503050406030204" pitchFamily="18" charset="0"/>
                        </a:rPr>
                        <m:t>−</m:t>
                      </m:r>
                      <m:func>
                        <m:funcPr>
                          <m:ctrlPr>
                            <a:rPr kumimoji="1" lang="en" altLang="zh-CN" sz="1400" b="1" i="1" smtClean="0">
                              <a:latin typeface="Cambria Math" panose="02040503050406030204" pitchFamily="18" charset="0"/>
                            </a:rPr>
                          </m:ctrlPr>
                        </m:funcPr>
                        <m:fName>
                          <m:r>
                            <a:rPr kumimoji="1" lang="en-US" altLang="zh-CN" sz="1400" b="1" i="0" smtClean="0">
                              <a:latin typeface="Cambria Math" panose="02040503050406030204" pitchFamily="18" charset="0"/>
                            </a:rPr>
                            <m:t>𝐥𝐨𝐠</m:t>
                          </m:r>
                        </m:fName>
                        <m:e>
                          <m:d>
                            <m:dPr>
                              <m:ctrlPr>
                                <a:rPr kumimoji="1" lang="en" altLang="zh-CN" sz="1400" b="1" i="1" smtClean="0">
                                  <a:latin typeface="Cambria Math" panose="02040503050406030204" pitchFamily="18" charset="0"/>
                                </a:rPr>
                              </m:ctrlPr>
                            </m:dPr>
                            <m:e>
                              <m:f>
                                <m:fPr>
                                  <m:ctrlPr>
                                    <a:rPr kumimoji="1" lang="en" altLang="zh-CN" sz="1400" b="1" i="1" smtClean="0">
                                      <a:latin typeface="Cambria Math" panose="02040503050406030204" pitchFamily="18" charset="0"/>
                                    </a:rPr>
                                  </m:ctrlPr>
                                </m:fPr>
                                <m:num>
                                  <m:sSubSup>
                                    <m:sSubSupPr>
                                      <m:ctrlPr>
                                        <a:rPr kumimoji="1" lang="en" altLang="zh-CN" sz="1400" b="1" i="1" smtClean="0">
                                          <a:latin typeface="Cambria Math" panose="02040503050406030204" pitchFamily="18" charset="0"/>
                                        </a:rPr>
                                      </m:ctrlPr>
                                    </m:sSubSupPr>
                                    <m:e>
                                      <m:r>
                                        <a:rPr kumimoji="1" lang="en" altLang="zh-CN" sz="1400" b="1" i="1" smtClean="0">
                                          <a:latin typeface="Cambria Math" panose="02040503050406030204" pitchFamily="18" charset="0"/>
                                        </a:rPr>
                                        <m:t>𝓕</m:t>
                                      </m:r>
                                    </m:e>
                                    <m:sub>
                                      <m:r>
                                        <a:rPr kumimoji="1" lang="en" altLang="zh-CN" sz="1400" b="1" i="1" smtClean="0">
                                          <a:latin typeface="Cambria Math" panose="02040503050406030204" pitchFamily="18" charset="0"/>
                                        </a:rPr>
                                        <m:t>𝓺</m:t>
                                      </m:r>
                                    </m:sub>
                                    <m:sup>
                                      <m:r>
                                        <a:rPr kumimoji="1" lang="en" altLang="zh-CN" sz="1400" b="1" i="1" smtClean="0">
                                          <a:latin typeface="Cambria Math" panose="02040503050406030204" pitchFamily="18" charset="0"/>
                                        </a:rPr>
                                        <m:t>𝓲</m:t>
                                      </m:r>
                                    </m:sup>
                                  </m:sSubSup>
                                  <m:r>
                                    <a:rPr kumimoji="1" lang="en" altLang="zh-CN" sz="1400" b="1" i="1" smtClean="0">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𝒇𝒑</m:t>
                                      </m:r>
                                    </m:sub>
                                    <m:sup>
                                      <m:r>
                                        <a:rPr kumimoji="1" lang="en" altLang="zh-CN" sz="1400" b="1" i="1">
                                          <a:latin typeface="Cambria Math" panose="02040503050406030204" pitchFamily="18" charset="0"/>
                                        </a:rPr>
                                        <m:t>𝒊</m:t>
                                      </m:r>
                                    </m:sup>
                                  </m:sSubSup>
                                </m:num>
                                <m:den>
                                  <m:r>
                                    <m:rPr>
                                      <m:lit/>
                                    </m:rPr>
                                    <a:rPr kumimoji="1" lang="en" altLang="zh-CN" sz="1400" b="1" i="1" smtClean="0">
                                      <a:latin typeface="Cambria Math" panose="02040503050406030204" pitchFamily="18" charset="0"/>
                                    </a:rPr>
                                    <m:t>|</m:t>
                                  </m:r>
                                  <m:sSubSup>
                                    <m:sSubSupPr>
                                      <m:ctrlPr>
                                        <a:rPr kumimoji="1" lang="en" altLang="zh-CN" sz="1400" b="1" i="1" smtClean="0">
                                          <a:latin typeface="Cambria Math" panose="02040503050406030204" pitchFamily="18" charset="0"/>
                                        </a:rPr>
                                      </m:ctrlPr>
                                    </m:sSubSupPr>
                                    <m:e>
                                      <m:r>
                                        <a:rPr kumimoji="1" lang="en" altLang="zh-CN" sz="1400" b="1" i="1" smtClean="0">
                                          <a:latin typeface="Cambria Math" panose="02040503050406030204" pitchFamily="18" charset="0"/>
                                        </a:rPr>
                                        <m:t>𝓕</m:t>
                                      </m:r>
                                    </m:e>
                                    <m:sub>
                                      <m:r>
                                        <a:rPr kumimoji="1" lang="en" altLang="zh-CN" sz="1400" b="1" i="1" smtClean="0">
                                          <a:latin typeface="Cambria Math" panose="02040503050406030204" pitchFamily="18" charset="0"/>
                                        </a:rPr>
                                        <m:t>𝓺</m:t>
                                      </m:r>
                                    </m:sub>
                                    <m:sup>
                                      <m:r>
                                        <a:rPr kumimoji="1" lang="en" altLang="zh-CN" sz="1400" b="1" i="1" smtClean="0">
                                          <a:latin typeface="Cambria Math" panose="02040503050406030204" pitchFamily="18" charset="0"/>
                                        </a:rPr>
                                        <m:t>𝓲</m:t>
                                      </m:r>
                                    </m:sup>
                                  </m:sSubSup>
                                  <m:r>
                                    <m:rPr>
                                      <m:lit/>
                                    </m:rPr>
                                    <a:rPr kumimoji="1" lang="en" altLang="zh-CN" sz="1400" b="1" i="1" smtClean="0">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𝒇𝒑</m:t>
                                      </m:r>
                                    </m:sub>
                                    <m:sup>
                                      <m:r>
                                        <a:rPr kumimoji="1" lang="en" altLang="zh-CN" sz="1400" b="1" i="1">
                                          <a:latin typeface="Cambria Math" panose="02040503050406030204" pitchFamily="18" charset="0"/>
                                        </a:rPr>
                                        <m:t>𝒊</m:t>
                                      </m:r>
                                    </m:sup>
                                  </m:sSubSup>
                                  <m:r>
                                    <m:rPr>
                                      <m:lit/>
                                    </m:rPr>
                                    <a:rPr kumimoji="1" lang="en" altLang="zh-CN" sz="1400" b="1" i="1" smtClean="0">
                                      <a:latin typeface="Cambria Math" panose="02040503050406030204" pitchFamily="18" charset="0"/>
                                    </a:rPr>
                                    <m:t>|</m:t>
                                  </m:r>
                                </m:den>
                              </m:f>
                            </m:e>
                          </m:d>
                        </m:e>
                      </m:func>
                      <m:r>
                        <a:rPr kumimoji="1" lang="en" altLang="zh-CN" sz="1400" b="1" i="1">
                          <a:latin typeface="Cambria Math" panose="02040503050406030204" pitchFamily="18" charset="0"/>
                        </a:rPr>
                        <m:t>+</m:t>
                      </m:r>
                    </m:oMath>
                  </m:oMathPara>
                </a14:m>
                <a:endParaRPr kumimoji="1" lang="en-US" altLang="zh-CN" sz="1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lit/>
                        </m:rPr>
                        <a:rPr kumimoji="1" lang="en" altLang="zh-CN" sz="1400" b="1" i="1" smtClean="0">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smtClean="0">
                              <a:latin typeface="Cambria Math" panose="02040503050406030204" pitchFamily="18" charset="0"/>
                            </a:rPr>
                            <m:t>𝒇𝒑</m:t>
                          </m:r>
                        </m:sub>
                        <m:sup>
                          <m:r>
                            <a:rPr kumimoji="1" lang="en" altLang="zh-CN" sz="1400" b="1" i="1">
                              <a:latin typeface="Cambria Math" panose="02040503050406030204" pitchFamily="18" charset="0"/>
                            </a:rPr>
                            <m:t>𝒊</m:t>
                          </m:r>
                        </m:sup>
                      </m:sSubSup>
                      <m:r>
                        <a:rPr kumimoji="1" lang="en" altLang="zh-CN" sz="1400" b="1" i="1">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𝒒</m:t>
                          </m:r>
                        </m:sub>
                        <m:sup>
                          <m:r>
                            <a:rPr kumimoji="1" lang="en" altLang="zh-CN" sz="1400" b="1" i="1">
                              <a:latin typeface="Cambria Math" panose="02040503050406030204" pitchFamily="18" charset="0"/>
                            </a:rPr>
                            <m:t>𝒊</m:t>
                          </m:r>
                        </m:sup>
                      </m:sSubSup>
                      <m:sSubSup>
                        <m:sSubSupPr>
                          <m:ctrlPr>
                            <a:rPr kumimoji="1" lang="en" altLang="zh-CN" sz="1400" b="1" i="1">
                              <a:latin typeface="Cambria Math" panose="02040503050406030204" pitchFamily="18" charset="0"/>
                            </a:rPr>
                          </m:ctrlPr>
                        </m:sSubSupPr>
                        <m:e>
                          <m:r>
                            <m:rPr>
                              <m:lit/>
                            </m:rPr>
                            <a:rPr kumimoji="1" lang="en" altLang="zh-CN" sz="1400" b="1" i="1">
                              <a:latin typeface="Cambria Math" panose="02040503050406030204" pitchFamily="18" charset="0"/>
                            </a:rPr>
                            <m:t>|</m:t>
                          </m:r>
                        </m:e>
                        <m:sub>
                          <m:r>
                            <a:rPr kumimoji="1" lang="en" altLang="zh-CN" sz="1400" b="1" i="1">
                              <a:latin typeface="Cambria Math" panose="02040503050406030204" pitchFamily="18" charset="0"/>
                            </a:rPr>
                            <m:t>𝟐</m:t>
                          </m:r>
                        </m:sub>
                        <m:sup>
                          <m:r>
                            <a:rPr kumimoji="1" lang="en" altLang="zh-CN" sz="1400" b="1" i="1">
                              <a:latin typeface="Cambria Math" panose="02040503050406030204" pitchFamily="18" charset="0"/>
                            </a:rPr>
                            <m:t>𝟐</m:t>
                          </m:r>
                        </m:sup>
                      </m:sSubSup>
                      <m:r>
                        <a:rPr kumimoji="1" lang="en" altLang="zh-CN" sz="1400" b="1" i="1">
                          <a:latin typeface="Cambria Math" panose="02040503050406030204" pitchFamily="18" charset="0"/>
                        </a:rPr>
                        <m:t>−</m:t>
                      </m:r>
                      <m:func>
                        <m:funcPr>
                          <m:ctrlPr>
                            <a:rPr kumimoji="1" lang="en" altLang="zh-CN" sz="1400" b="1" i="1">
                              <a:latin typeface="Cambria Math" panose="02040503050406030204" pitchFamily="18" charset="0"/>
                            </a:rPr>
                          </m:ctrlPr>
                        </m:funcPr>
                        <m:fName>
                          <m:r>
                            <a:rPr kumimoji="1" lang="en" altLang="zh-CN" sz="1400" b="1" i="0">
                              <a:latin typeface="Cambria Math" panose="02040503050406030204" pitchFamily="18" charset="0"/>
                            </a:rPr>
                            <m:t>𝐥𝐨𝐠</m:t>
                          </m:r>
                        </m:fName>
                        <m:e>
                          <m:d>
                            <m:dPr>
                              <m:ctrlPr>
                                <a:rPr kumimoji="1" lang="en" altLang="zh-CN" sz="1400" b="1" i="1">
                                  <a:latin typeface="Cambria Math" panose="02040503050406030204" pitchFamily="18" charset="0"/>
                                </a:rPr>
                              </m:ctrlPr>
                            </m:dPr>
                            <m:e>
                              <m:f>
                                <m:fPr>
                                  <m:ctrlPr>
                                    <a:rPr kumimoji="1" lang="en" altLang="zh-CN" sz="1400" b="1" i="1">
                                      <a:latin typeface="Cambria Math" panose="02040503050406030204" pitchFamily="18" charset="0"/>
                                    </a:rPr>
                                  </m:ctrlPr>
                                </m:fPr>
                                <m:num>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𝓺</m:t>
                                      </m:r>
                                    </m:sub>
                                    <m:sup>
                                      <m:r>
                                        <a:rPr kumimoji="1" lang="en" altLang="zh-CN" sz="1400" b="1" i="1">
                                          <a:latin typeface="Cambria Math" panose="02040503050406030204" pitchFamily="18" charset="0"/>
                                        </a:rPr>
                                        <m:t>𝓲</m:t>
                                      </m:r>
                                    </m:sup>
                                  </m:sSubSup>
                                  <m:r>
                                    <a:rPr kumimoji="1" lang="en" altLang="zh-CN" sz="1400" b="1" i="1">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𝒇𝒑</m:t>
                                      </m:r>
                                    </m:sub>
                                    <m:sup>
                                      <m:r>
                                        <a:rPr kumimoji="1" lang="en" altLang="zh-CN" sz="1400" b="1" i="1">
                                          <a:latin typeface="Cambria Math" panose="02040503050406030204" pitchFamily="18" charset="0"/>
                                        </a:rPr>
                                        <m:t>𝒊</m:t>
                                      </m:r>
                                    </m:sup>
                                  </m:sSubSup>
                                  <m:r>
                                    <a:rPr kumimoji="1" lang="en" altLang="zh-CN" sz="1400" b="1" i="1">
                                      <a:latin typeface="Cambria Math" panose="02040503050406030204" pitchFamily="18" charset="0"/>
                                    </a:rPr>
                                    <m:t>∗</m:t>
                                  </m:r>
                                </m:num>
                                <m:den>
                                  <m:r>
                                    <m:rPr>
                                      <m:lit/>
                                    </m:rPr>
                                    <a:rPr kumimoji="1" lang="en" altLang="zh-CN" sz="1400" b="1" i="1">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𝓺</m:t>
                                      </m:r>
                                    </m:sub>
                                    <m:sup>
                                      <m:r>
                                        <a:rPr kumimoji="1" lang="en" altLang="zh-CN" sz="1400" b="1" i="1">
                                          <a:latin typeface="Cambria Math" panose="02040503050406030204" pitchFamily="18" charset="0"/>
                                        </a:rPr>
                                        <m:t>𝓲</m:t>
                                      </m:r>
                                    </m:sup>
                                  </m:sSubSup>
                                  <m:r>
                                    <m:rPr>
                                      <m:lit/>
                                    </m:rPr>
                                    <a:rPr kumimoji="1" lang="en" altLang="zh-CN" sz="1400" b="1" i="1">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𝓕</m:t>
                                      </m:r>
                                    </m:e>
                                    <m:sub>
                                      <m:r>
                                        <a:rPr kumimoji="1" lang="en" altLang="zh-CN" sz="1400" b="1" i="1">
                                          <a:latin typeface="Cambria Math" panose="02040503050406030204" pitchFamily="18" charset="0"/>
                                        </a:rPr>
                                        <m:t>𝒇𝒑</m:t>
                                      </m:r>
                                    </m:sub>
                                    <m:sup>
                                      <m:r>
                                        <a:rPr kumimoji="1" lang="en" altLang="zh-CN" sz="1400" b="1" i="1">
                                          <a:latin typeface="Cambria Math" panose="02040503050406030204" pitchFamily="18" charset="0"/>
                                        </a:rPr>
                                        <m:t>𝒊</m:t>
                                      </m:r>
                                    </m:sup>
                                  </m:sSubSup>
                                  <m:r>
                                    <a:rPr kumimoji="1" lang="en" altLang="zh-CN" sz="1400" b="1" i="1">
                                      <a:latin typeface="Cambria Math" panose="02040503050406030204" pitchFamily="18" charset="0"/>
                                    </a:rPr>
                                    <m:t>∗</m:t>
                                  </m:r>
                                  <m:r>
                                    <m:rPr>
                                      <m:lit/>
                                    </m:rPr>
                                    <a:rPr kumimoji="1" lang="en" altLang="zh-CN" sz="1400" b="1" i="1">
                                      <a:latin typeface="Cambria Math" panose="02040503050406030204" pitchFamily="18" charset="0"/>
                                    </a:rPr>
                                    <m:t>|</m:t>
                                  </m:r>
                                </m:den>
                              </m:f>
                            </m:e>
                          </m:d>
                        </m:e>
                      </m:func>
                    </m:oMath>
                  </m:oMathPara>
                </a14:m>
                <a:endParaRPr kumimoji="1" lang="en-US" altLang="zh-CN" b="1" dirty="0"/>
              </a:p>
            </p:txBody>
          </p:sp>
        </mc:Choice>
        <mc:Fallback xmlns="">
          <p:sp>
            <p:nvSpPr>
              <p:cNvPr id="18" name="文本框 17">
                <a:extLst>
                  <a:ext uri="{FF2B5EF4-FFF2-40B4-BE49-F238E27FC236}">
                    <a16:creationId xmlns:a16="http://schemas.microsoft.com/office/drawing/2014/main" id="{7933FBB7-47F0-0E1E-0FA5-6DB6692AF71D}"/>
                  </a:ext>
                </a:extLst>
              </p:cNvPr>
              <p:cNvSpPr txBox="1">
                <a:spLocks noRot="1" noChangeAspect="1" noMove="1" noResize="1" noEditPoints="1" noAdjustHandles="1" noChangeArrowheads="1" noChangeShapeType="1" noTextEdit="1"/>
              </p:cNvSpPr>
              <p:nvPr/>
            </p:nvSpPr>
            <p:spPr>
              <a:xfrm>
                <a:off x="7250731" y="2145523"/>
                <a:ext cx="4500235" cy="1425775"/>
              </a:xfrm>
              <a:prstGeom prst="rect">
                <a:avLst/>
              </a:prstGeom>
              <a:blipFill>
                <a:blip r:embed="rId3"/>
                <a:stretch>
                  <a:fillRect l="-281" b="-8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3C6081A-98D8-19A2-5624-F43E3D5F324C}"/>
                  </a:ext>
                </a:extLst>
              </p:cNvPr>
              <p:cNvSpPr txBox="1"/>
              <p:nvPr/>
            </p:nvSpPr>
            <p:spPr>
              <a:xfrm>
                <a:off x="555301" y="5366936"/>
                <a:ext cx="4500236" cy="566886"/>
              </a:xfrm>
              <a:prstGeom prst="rect">
                <a:avLst/>
              </a:prstGeom>
              <a:noFill/>
            </p:spPr>
            <p:txBody>
              <a:bodyPr wrap="square" rtlCol="0">
                <a:spAutoFit/>
              </a:bodyPr>
              <a:lstStyle/>
              <a:p>
                <a:pPr marL="285750" indent="-285750">
                  <a:buFont typeface="Wingdings" pitchFamily="2" charset="2"/>
                  <a:buChar char="Ø"/>
                </a:pPr>
                <a:r>
                  <a:rPr kumimoji="1" lang="en-US" altLang="zh-CN" sz="1400" b="1" dirty="0">
                    <a:latin typeface="Calibri" panose="020F0502020204030204" pitchFamily="34" charset="0"/>
                    <a:cs typeface="Calibri" panose="020F0502020204030204" pitchFamily="34" charset="0"/>
                  </a:rPr>
                  <a:t>Attention</a:t>
                </a:r>
                <a:r>
                  <a:rPr kumimoji="1" lang="zh-CN" altLang="en-US" sz="1400" b="1" dirty="0">
                    <a:latin typeface="Calibri" panose="020F0502020204030204" pitchFamily="34" charset="0"/>
                    <a:cs typeface="Calibri" panose="020F0502020204030204" pitchFamily="34" charset="0"/>
                  </a:rPr>
                  <a:t> </a:t>
                </a:r>
                <a:r>
                  <a:rPr kumimoji="1" lang="en-US" altLang="zh-CN" sz="1400" b="1" dirty="0">
                    <a:latin typeface="Calibri" panose="020F0502020204030204" pitchFamily="34" charset="0"/>
                    <a:cs typeface="Calibri" panose="020F0502020204030204" pitchFamily="34" charset="0"/>
                  </a:rPr>
                  <a:t>Loss </a:t>
                </a:r>
                <a14:m>
                  <m:oMath xmlns:m="http://schemas.openxmlformats.org/officeDocument/2006/math">
                    <m:sSub>
                      <m:sSubPr>
                        <m:ctrlPr>
                          <a:rPr kumimoji="1" lang="en-US" altLang="zh-CN" sz="1400" b="1" i="1" smtClean="0">
                            <a:latin typeface="Cambria Math" panose="02040503050406030204" pitchFamily="18" charset="0"/>
                          </a:rPr>
                        </m:ctrlPr>
                      </m:sSubPr>
                      <m:e>
                        <m:r>
                          <a:rPr kumimoji="1" lang="en-US" altLang="zh-CN" sz="1400" b="1" i="1" smtClean="0">
                            <a:latin typeface="Cambria Math" panose="02040503050406030204" pitchFamily="18" charset="0"/>
                          </a:rPr>
                          <m:t>𝑳</m:t>
                        </m:r>
                      </m:e>
                      <m:sub>
                        <m:r>
                          <a:rPr kumimoji="1" lang="en-US" altLang="zh-CN" sz="1400" b="1" i="1" smtClean="0">
                            <a:latin typeface="Cambria Math" panose="02040503050406030204" pitchFamily="18" charset="0"/>
                          </a:rPr>
                          <m:t>𝑨</m:t>
                        </m:r>
                      </m:sub>
                    </m:sSub>
                  </m:oMath>
                </a14:m>
                <a:r>
                  <a:rPr kumimoji="1" lang="en-US" altLang="zh-CN" sz="1400" b="0" dirty="0">
                    <a:latin typeface="Calibri" panose="020F0502020204030204" pitchFamily="34" charset="0"/>
                    <a:cs typeface="Calibri" panose="020F0502020204030204" pitchFamily="34" charset="0"/>
                  </a:rPr>
                  <a:t>: Restore Attention Distribution</a:t>
                </a:r>
              </a:p>
              <a:p>
                <a:pPr/>
                <a14:m>
                  <m:oMathPara xmlns:m="http://schemas.openxmlformats.org/officeDocument/2006/math">
                    <m:oMathParaPr>
                      <m:jc m:val="centerGroup"/>
                    </m:oMathParaPr>
                    <m:oMath xmlns:m="http://schemas.openxmlformats.org/officeDocument/2006/math">
                      <m:sSubSup>
                        <m:sSubSupPr>
                          <m:ctrlPr>
                            <a:rPr kumimoji="1" lang="en" altLang="zh-CN" sz="1400" b="1" i="1" smtClean="0">
                              <a:latin typeface="Cambria Math" panose="02040503050406030204" pitchFamily="18" charset="0"/>
                            </a:rPr>
                          </m:ctrlPr>
                        </m:sSubSupPr>
                        <m:e>
                          <m:r>
                            <a:rPr kumimoji="1" lang="en" altLang="zh-CN" sz="1400" b="1" i="1">
                              <a:latin typeface="Cambria Math" panose="02040503050406030204" pitchFamily="18" charset="0"/>
                            </a:rPr>
                            <m:t>𝓛</m:t>
                          </m:r>
                        </m:e>
                        <m:sub>
                          <m:r>
                            <a:rPr kumimoji="1" lang="en" altLang="zh-CN" sz="1400" b="1" i="1">
                              <a:latin typeface="Cambria Math" panose="02040503050406030204" pitchFamily="18" charset="0"/>
                            </a:rPr>
                            <m:t>𝓐</m:t>
                          </m:r>
                        </m:sub>
                        <m:sup>
                          <m:r>
                            <a:rPr kumimoji="1" lang="en" altLang="zh-CN" sz="1400" b="1" i="1">
                              <a:latin typeface="Cambria Math" panose="02040503050406030204" pitchFamily="18" charset="0"/>
                            </a:rPr>
                            <m:t>𝓲</m:t>
                          </m:r>
                        </m:sup>
                      </m:sSubSup>
                      <m:r>
                        <a:rPr kumimoji="1" lang="en" altLang="zh-CN" sz="1400" b="1" i="1">
                          <a:latin typeface="Cambria Math" panose="02040503050406030204" pitchFamily="18" charset="0"/>
                        </a:rPr>
                        <m:t>=</m:t>
                      </m:r>
                      <m:sSub>
                        <m:sSubPr>
                          <m:ctrlPr>
                            <a:rPr kumimoji="1" lang="en" altLang="zh-CN" sz="1400" b="1" i="1">
                              <a:latin typeface="Cambria Math" panose="02040503050406030204" pitchFamily="18" charset="0"/>
                            </a:rPr>
                          </m:ctrlPr>
                        </m:sSubPr>
                        <m:e>
                          <m:r>
                            <a:rPr kumimoji="1" lang="en" altLang="zh-CN" sz="1400" b="1" i="1">
                              <a:latin typeface="Cambria Math" panose="02040503050406030204" pitchFamily="18" charset="0"/>
                            </a:rPr>
                            <m:t>𝑫</m:t>
                          </m:r>
                        </m:e>
                        <m:sub>
                          <m:r>
                            <a:rPr kumimoji="1" lang="en" altLang="zh-CN" sz="1400" b="1" i="1">
                              <a:latin typeface="Cambria Math" panose="02040503050406030204" pitchFamily="18" charset="0"/>
                            </a:rPr>
                            <m:t>𝑲𝑳</m:t>
                          </m:r>
                        </m:sub>
                      </m:sSub>
                      <m:d>
                        <m:dPr>
                          <m:ctrlPr>
                            <a:rPr kumimoji="1" lang="en" altLang="zh-CN" sz="1400" b="1" i="1">
                              <a:latin typeface="Cambria Math" panose="02040503050406030204" pitchFamily="18" charset="0"/>
                            </a:rPr>
                          </m:ctrlPr>
                        </m:dPr>
                        <m:e>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𝑨</m:t>
                              </m:r>
                            </m:e>
                            <m:sub>
                              <m:r>
                                <a:rPr kumimoji="1" lang="en" altLang="zh-CN" sz="1400" b="1" i="1">
                                  <a:latin typeface="Cambria Math" panose="02040503050406030204" pitchFamily="18" charset="0"/>
                                </a:rPr>
                                <m:t>𝒒</m:t>
                              </m:r>
                            </m:sub>
                            <m:sup>
                              <m:r>
                                <a:rPr kumimoji="1" lang="en" altLang="zh-CN" sz="1400" b="1" i="1">
                                  <a:latin typeface="Cambria Math" panose="02040503050406030204" pitchFamily="18" charset="0"/>
                                </a:rPr>
                                <m:t>𝒊</m:t>
                              </m:r>
                            </m:sup>
                          </m:sSubSup>
                          <m:r>
                            <m:rPr>
                              <m:lit/>
                            </m:rPr>
                            <a:rPr kumimoji="1" lang="en" altLang="zh-CN" sz="1400" b="1" i="1">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𝑨</m:t>
                              </m:r>
                            </m:e>
                            <m:sub>
                              <m:r>
                                <a:rPr kumimoji="1" lang="en" altLang="zh-CN" sz="1400" b="1" i="1">
                                  <a:latin typeface="Cambria Math" panose="02040503050406030204" pitchFamily="18" charset="0"/>
                                </a:rPr>
                                <m:t>𝒇𝒑</m:t>
                              </m:r>
                            </m:sub>
                            <m:sup>
                              <m:r>
                                <a:rPr kumimoji="1" lang="en" altLang="zh-CN" sz="1400" b="1" i="1">
                                  <a:latin typeface="Cambria Math" panose="02040503050406030204" pitchFamily="18" charset="0"/>
                                </a:rPr>
                                <m:t>𝒊</m:t>
                              </m:r>
                            </m:sup>
                          </m:sSubSup>
                        </m:e>
                      </m:d>
                      <m:r>
                        <a:rPr kumimoji="1" lang="en" altLang="zh-CN" sz="1400" b="1" i="1">
                          <a:latin typeface="Cambria Math" panose="02040503050406030204" pitchFamily="18" charset="0"/>
                        </a:rPr>
                        <m:t>+</m:t>
                      </m:r>
                      <m:sSub>
                        <m:sSubPr>
                          <m:ctrlPr>
                            <a:rPr kumimoji="1" lang="en" altLang="zh-CN" sz="1400" b="1" i="1">
                              <a:latin typeface="Cambria Math" panose="02040503050406030204" pitchFamily="18" charset="0"/>
                            </a:rPr>
                          </m:ctrlPr>
                        </m:sSubPr>
                        <m:e>
                          <m:r>
                            <a:rPr kumimoji="1" lang="en" altLang="zh-CN" sz="1400" b="1" i="1">
                              <a:latin typeface="Cambria Math" panose="02040503050406030204" pitchFamily="18" charset="0"/>
                            </a:rPr>
                            <m:t>𝑫</m:t>
                          </m:r>
                        </m:e>
                        <m:sub>
                          <m:r>
                            <a:rPr kumimoji="1" lang="en" altLang="zh-CN" sz="1400" b="1" i="1">
                              <a:latin typeface="Cambria Math" panose="02040503050406030204" pitchFamily="18" charset="0"/>
                            </a:rPr>
                            <m:t>𝑲𝑳</m:t>
                          </m:r>
                        </m:sub>
                      </m:sSub>
                      <m:d>
                        <m:dPr>
                          <m:ctrlPr>
                            <a:rPr kumimoji="1" lang="en" altLang="zh-CN" sz="1400" b="1" i="1">
                              <a:latin typeface="Cambria Math" panose="02040503050406030204" pitchFamily="18" charset="0"/>
                            </a:rPr>
                          </m:ctrlPr>
                        </m:dPr>
                        <m:e>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𝑨</m:t>
                              </m:r>
                            </m:e>
                            <m:sub>
                              <m:r>
                                <a:rPr kumimoji="1" lang="en" altLang="zh-CN" sz="1400" b="1" i="1">
                                  <a:latin typeface="Cambria Math" panose="02040503050406030204" pitchFamily="18" charset="0"/>
                                </a:rPr>
                                <m:t>𝒇𝒑</m:t>
                              </m:r>
                            </m:sub>
                            <m:sup>
                              <m:r>
                                <a:rPr kumimoji="1" lang="en" altLang="zh-CN" sz="1400" b="1" i="1">
                                  <a:latin typeface="Cambria Math" panose="02040503050406030204" pitchFamily="18" charset="0"/>
                                </a:rPr>
                                <m:t>𝒊</m:t>
                              </m:r>
                            </m:sup>
                          </m:sSubSup>
                          <m:r>
                            <m:rPr>
                              <m:lit/>
                            </m:rPr>
                            <a:rPr kumimoji="1" lang="en" altLang="zh-CN" sz="1400" b="1" i="1">
                              <a:latin typeface="Cambria Math" panose="02040503050406030204" pitchFamily="18" charset="0"/>
                            </a:rPr>
                            <m:t>|</m:t>
                          </m:r>
                          <m:sSubSup>
                            <m:sSubSupPr>
                              <m:ctrlPr>
                                <a:rPr kumimoji="1" lang="en" altLang="zh-CN" sz="1400" b="1" i="1">
                                  <a:latin typeface="Cambria Math" panose="02040503050406030204" pitchFamily="18" charset="0"/>
                                </a:rPr>
                              </m:ctrlPr>
                            </m:sSubSupPr>
                            <m:e>
                              <m:r>
                                <a:rPr kumimoji="1" lang="en" altLang="zh-CN" sz="1400" b="1" i="1">
                                  <a:latin typeface="Cambria Math" panose="02040503050406030204" pitchFamily="18" charset="0"/>
                                </a:rPr>
                                <m:t>𝑨</m:t>
                              </m:r>
                            </m:e>
                            <m:sub>
                              <m:r>
                                <a:rPr kumimoji="1" lang="en" altLang="zh-CN" sz="1400" b="1" i="1">
                                  <a:latin typeface="Cambria Math" panose="02040503050406030204" pitchFamily="18" charset="0"/>
                                </a:rPr>
                                <m:t>𝒒</m:t>
                              </m:r>
                            </m:sub>
                            <m:sup>
                              <m:r>
                                <a:rPr kumimoji="1" lang="en" altLang="zh-CN" sz="1400" b="1" i="1">
                                  <a:latin typeface="Cambria Math" panose="02040503050406030204" pitchFamily="18" charset="0"/>
                                </a:rPr>
                                <m:t>𝒊</m:t>
                              </m:r>
                            </m:sup>
                          </m:sSubSup>
                        </m:e>
                      </m:d>
                    </m:oMath>
                  </m:oMathPara>
                </a14:m>
                <a:endParaRPr kumimoji="1" lang="en-US" altLang="zh-CN" sz="1400" b="1" dirty="0">
                  <a:latin typeface="Calibri" panose="020F0502020204030204" pitchFamily="34" charset="0"/>
                  <a:cs typeface="Calibri" panose="020F0502020204030204" pitchFamily="34" charset="0"/>
                </a:endParaRPr>
              </a:p>
            </p:txBody>
          </p:sp>
        </mc:Choice>
        <mc:Fallback xmlns="">
          <p:sp>
            <p:nvSpPr>
              <p:cNvPr id="19" name="文本框 18">
                <a:extLst>
                  <a:ext uri="{FF2B5EF4-FFF2-40B4-BE49-F238E27FC236}">
                    <a16:creationId xmlns:a16="http://schemas.microsoft.com/office/drawing/2014/main" id="{33C6081A-98D8-19A2-5624-F43E3D5F324C}"/>
                  </a:ext>
                </a:extLst>
              </p:cNvPr>
              <p:cNvSpPr txBox="1">
                <a:spLocks noRot="1" noChangeAspect="1" noMove="1" noResize="1" noEditPoints="1" noAdjustHandles="1" noChangeArrowheads="1" noChangeShapeType="1" noTextEdit="1"/>
              </p:cNvSpPr>
              <p:nvPr/>
            </p:nvSpPr>
            <p:spPr>
              <a:xfrm>
                <a:off x="555301" y="5366936"/>
                <a:ext cx="4500236" cy="566886"/>
              </a:xfrm>
              <a:prstGeom prst="rect">
                <a:avLst/>
              </a:prstGeom>
              <a:blipFill>
                <a:blip r:embed="rId4"/>
                <a:stretch>
                  <a:fillRect l="-282" t="-2174" b="-4348"/>
                </a:stretch>
              </a:blipFill>
            </p:spPr>
            <p:txBody>
              <a:bodyPr/>
              <a:lstStyle/>
              <a:p>
                <a:r>
                  <a:rPr lang="zh-CN" altLang="en-US">
                    <a:noFill/>
                  </a:rPr>
                  <a:t> </a:t>
                </a:r>
              </a:p>
            </p:txBody>
          </p:sp>
        </mc:Fallback>
      </mc:AlternateContent>
      <p:sp>
        <p:nvSpPr>
          <p:cNvPr id="23" name="下箭头 22">
            <a:extLst>
              <a:ext uri="{FF2B5EF4-FFF2-40B4-BE49-F238E27FC236}">
                <a16:creationId xmlns:a16="http://schemas.microsoft.com/office/drawing/2014/main" id="{6147BDC3-526C-6BC4-AF9B-8C5DA3AA989E}"/>
              </a:ext>
            </a:extLst>
          </p:cNvPr>
          <p:cNvSpPr/>
          <p:nvPr/>
        </p:nvSpPr>
        <p:spPr>
          <a:xfrm>
            <a:off x="2296313" y="4599501"/>
            <a:ext cx="213131" cy="4056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38A8B225-AFBC-E0FB-128E-169FE50B5EA8}"/>
              </a:ext>
            </a:extLst>
          </p:cNvPr>
          <p:cNvSpPr txBox="1"/>
          <p:nvPr/>
        </p:nvSpPr>
        <p:spPr>
          <a:xfrm>
            <a:off x="2509444" y="4604092"/>
            <a:ext cx="1739423" cy="338554"/>
          </a:xfrm>
          <a:prstGeom prst="rect">
            <a:avLst/>
          </a:prstGeom>
          <a:noFill/>
        </p:spPr>
        <p:txBody>
          <a:bodyPr wrap="square" rtlCol="0">
            <a:spAutoFit/>
          </a:bodyPr>
          <a:lstStyle/>
          <a:p>
            <a:r>
              <a:rPr kumimoji="1" lang="en-US" altLang="zh-CN" sz="1600" b="1" dirty="0">
                <a:latin typeface="Calibri" panose="020F0502020204030204" pitchFamily="34" charset="0"/>
                <a:cs typeface="Calibri" panose="020F0502020204030204" pitchFamily="34" charset="0"/>
              </a:rPr>
              <a:t>Loss</a:t>
            </a:r>
            <a:r>
              <a:rPr kumimoji="1" lang="zh-CN" altLang="en-US" sz="1600" b="1" dirty="0">
                <a:latin typeface="Calibri" panose="020F0502020204030204" pitchFamily="34" charset="0"/>
                <a:cs typeface="Calibri" panose="020F0502020204030204" pitchFamily="34" charset="0"/>
              </a:rPr>
              <a:t> </a:t>
            </a:r>
            <a:r>
              <a:rPr kumimoji="1" lang="en-US" altLang="zh-CN" sz="1600" b="1" dirty="0">
                <a:latin typeface="Calibri" panose="020F0502020204030204" pitchFamily="34" charset="0"/>
                <a:cs typeface="Calibri" panose="020F0502020204030204" pitchFamily="34" charset="0"/>
              </a:rPr>
              <a:t>function</a:t>
            </a:r>
            <a:r>
              <a:rPr kumimoji="1" lang="zh-CN" altLang="en-US" sz="1600" b="1" dirty="0">
                <a:latin typeface="Calibri" panose="020F0502020204030204" pitchFamily="34" charset="0"/>
                <a:cs typeface="Calibri" panose="020F0502020204030204" pitchFamily="34" charset="0"/>
              </a:rPr>
              <a:t> </a:t>
            </a:r>
            <a:r>
              <a:rPr kumimoji="1" lang="en-US" altLang="zh-CN" sz="1600" b="1" dirty="0">
                <a:latin typeface="Calibri" panose="020F0502020204030204" pitchFamily="34" charset="0"/>
                <a:cs typeface="Calibri" panose="020F0502020204030204" pitchFamily="34" charset="0"/>
              </a:rPr>
              <a:t>2</a:t>
            </a:r>
            <a:endParaRPr kumimoji="1" lang="zh-CN" altLang="en-US" sz="1600"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AFE819FE-39E5-522F-8BA8-B69A9BDCD2AC}"/>
              </a:ext>
            </a:extLst>
          </p:cNvPr>
          <p:cNvSpPr txBox="1"/>
          <p:nvPr/>
        </p:nvSpPr>
        <p:spPr>
          <a:xfrm>
            <a:off x="5443455" y="2969792"/>
            <a:ext cx="1473882" cy="338554"/>
          </a:xfrm>
          <a:prstGeom prst="rect">
            <a:avLst/>
          </a:prstGeom>
          <a:noFill/>
        </p:spPr>
        <p:txBody>
          <a:bodyPr wrap="square" rtlCol="0">
            <a:spAutoFit/>
          </a:bodyPr>
          <a:lstStyle/>
          <a:p>
            <a:r>
              <a:rPr kumimoji="1" lang="en-US" altLang="zh-CN" sz="1600" b="1" dirty="0">
                <a:latin typeface="Calibri" panose="020F0502020204030204" pitchFamily="34" charset="0"/>
                <a:cs typeface="Calibri" panose="020F0502020204030204" pitchFamily="34" charset="0"/>
              </a:rPr>
              <a:t>Loss</a:t>
            </a:r>
            <a:r>
              <a:rPr kumimoji="1" lang="zh-CN" altLang="en-US" sz="1600" b="1" dirty="0">
                <a:latin typeface="Calibri" panose="020F0502020204030204" pitchFamily="34" charset="0"/>
                <a:cs typeface="Calibri" panose="020F0502020204030204" pitchFamily="34" charset="0"/>
              </a:rPr>
              <a:t> </a:t>
            </a:r>
            <a:r>
              <a:rPr kumimoji="1" lang="en-US" altLang="zh-CN" sz="1600" b="1" dirty="0">
                <a:latin typeface="Calibri" panose="020F0502020204030204" pitchFamily="34" charset="0"/>
                <a:cs typeface="Calibri" panose="020F0502020204030204" pitchFamily="34" charset="0"/>
              </a:rPr>
              <a:t>function</a:t>
            </a:r>
            <a:r>
              <a:rPr kumimoji="1" lang="zh-CN" altLang="en-US" sz="1600" b="1" dirty="0">
                <a:latin typeface="Calibri" panose="020F0502020204030204" pitchFamily="34" charset="0"/>
                <a:cs typeface="Calibri" panose="020F0502020204030204" pitchFamily="34" charset="0"/>
              </a:rPr>
              <a:t> </a:t>
            </a:r>
            <a:r>
              <a:rPr kumimoji="1" lang="en-US" altLang="zh-CN" sz="1600" b="1" dirty="0">
                <a:latin typeface="Calibri" panose="020F0502020204030204" pitchFamily="34" charset="0"/>
                <a:cs typeface="Calibri" panose="020F0502020204030204" pitchFamily="34" charset="0"/>
              </a:rPr>
              <a:t>1</a:t>
            </a:r>
            <a:endParaRPr kumimoji="1" lang="zh-CN" altLang="en-US" sz="1600" b="1" dirty="0">
              <a:latin typeface="Calibri" panose="020F0502020204030204" pitchFamily="34" charset="0"/>
              <a:cs typeface="Calibri" panose="020F0502020204030204" pitchFamily="34" charset="0"/>
            </a:endParaRPr>
          </a:p>
        </p:txBody>
      </p:sp>
      <p:sp>
        <p:nvSpPr>
          <p:cNvPr id="29" name="对话气泡: 圆角矩形 488">
            <a:extLst>
              <a:ext uri="{FF2B5EF4-FFF2-40B4-BE49-F238E27FC236}">
                <a16:creationId xmlns:a16="http://schemas.microsoft.com/office/drawing/2014/main" id="{47FEC879-C4AA-C0AA-5302-02602780E116}"/>
              </a:ext>
            </a:extLst>
          </p:cNvPr>
          <p:cNvSpPr/>
          <p:nvPr/>
        </p:nvSpPr>
        <p:spPr>
          <a:xfrm>
            <a:off x="7340111" y="952658"/>
            <a:ext cx="4500234" cy="977387"/>
          </a:xfrm>
          <a:prstGeom prst="wedgeRoundRectCallout">
            <a:avLst>
              <a:gd name="adj1" fmla="val -44284"/>
              <a:gd name="adj2" fmla="val 63438"/>
              <a:gd name="adj3" fmla="val 16667"/>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a:extLst>
              <a:ext uri="{FF2B5EF4-FFF2-40B4-BE49-F238E27FC236}">
                <a16:creationId xmlns:a16="http://schemas.microsoft.com/office/drawing/2014/main" id="{1A0F2102-BCCA-115B-33C5-C6B37FF79828}"/>
              </a:ext>
            </a:extLst>
          </p:cNvPr>
          <p:cNvSpPr txBox="1"/>
          <p:nvPr/>
        </p:nvSpPr>
        <p:spPr>
          <a:xfrm>
            <a:off x="7399844" y="981939"/>
            <a:ext cx="4415140" cy="954107"/>
          </a:xfrm>
          <a:prstGeom prst="rect">
            <a:avLst/>
          </a:prstGeom>
          <a:noFill/>
        </p:spPr>
        <p:txBody>
          <a:bodyPr wrap="square" rtlCol="0">
            <a:spAutoFit/>
          </a:bodyPr>
          <a:lstStyle/>
          <a:p>
            <a:pPr marL="285750" indent="-285750">
              <a:buFont typeface="Wingdings" pitchFamily="2" charset="2"/>
              <a:buChar char="Ø"/>
            </a:pPr>
            <a:r>
              <a:rPr lang="en" altLang="zh-CN" sz="1400" b="1" dirty="0">
                <a:latin typeface="Calibri" panose="020F0502020204030204" pitchFamily="34" charset="0"/>
                <a:cs typeface="Calibri" panose="020F0502020204030204" pitchFamily="34" charset="0"/>
              </a:rPr>
              <a:t>Value</a:t>
            </a:r>
            <a:r>
              <a:rPr lang="en-US" altLang="zh-CN" sz="1400" b="1" dirty="0">
                <a:latin typeface="Calibri" panose="020F0502020204030204" pitchFamily="34" charset="0"/>
                <a:cs typeface="Calibri" panose="020F0502020204030204" pitchFamily="34" charset="0"/>
              </a:rPr>
              <a:t>&amp;</a:t>
            </a:r>
            <a:r>
              <a:rPr lang="en" altLang="zh-CN" sz="1400" b="1" dirty="0">
                <a:latin typeface="Calibri" panose="020F0502020204030204" pitchFamily="34" charset="0"/>
                <a:cs typeface="Calibri" panose="020F0502020204030204" pitchFamily="34" charset="0"/>
              </a:rPr>
              <a:t> Semantic :</a:t>
            </a:r>
            <a:r>
              <a:rPr lang="en" altLang="zh-CN" sz="1400" dirty="0">
                <a:latin typeface="Calibri" panose="020F0502020204030204" pitchFamily="34" charset="0"/>
                <a:cs typeface="Calibri" panose="020F0502020204030204" pitchFamily="34" charset="0"/>
              </a:rPr>
              <a:t> MSE</a:t>
            </a:r>
            <a:r>
              <a:rPr lang="zh-CN" altLang="en-US" sz="1400" dirty="0">
                <a:latin typeface="Calibri" panose="020F0502020204030204" pitchFamily="34" charset="0"/>
                <a:cs typeface="Calibri" panose="020F0502020204030204" pitchFamily="34" charset="0"/>
              </a:rPr>
              <a:t> </a:t>
            </a:r>
            <a:r>
              <a:rPr lang="en-US" altLang="zh-CN" sz="1400" dirty="0">
                <a:latin typeface="Calibri" panose="020F0502020204030204" pitchFamily="34" charset="0"/>
                <a:cs typeface="Calibri" panose="020F0502020204030204" pitchFamily="34" charset="0"/>
              </a:rPr>
              <a:t>&amp;</a:t>
            </a:r>
            <a:r>
              <a:rPr lang="zh-CN" altLang="en-US" sz="1400" dirty="0">
                <a:latin typeface="Calibri" panose="020F0502020204030204" pitchFamily="34" charset="0"/>
                <a:cs typeface="Calibri" panose="020F0502020204030204" pitchFamily="34" charset="0"/>
              </a:rPr>
              <a:t> </a:t>
            </a:r>
            <a:r>
              <a:rPr lang="en" altLang="zh-CN" sz="1400" dirty="0">
                <a:latin typeface="Calibri" panose="020F0502020204030204" pitchFamily="34" charset="0"/>
                <a:cs typeface="Calibri" panose="020F0502020204030204" pitchFamily="34" charset="0"/>
              </a:rPr>
              <a:t>Cosine Similarity</a:t>
            </a:r>
          </a:p>
          <a:p>
            <a:pPr marL="285750" indent="-285750">
              <a:buFont typeface="Wingdings" pitchFamily="2" charset="2"/>
              <a:buChar char="Ø"/>
            </a:pPr>
            <a:r>
              <a:rPr lang="en" altLang="zh-CN" sz="1400" dirty="0">
                <a:latin typeface="Calibri" panose="020F0502020204030204" pitchFamily="34" charset="0"/>
                <a:cs typeface="Calibri" panose="020F0502020204030204" pitchFamily="34" charset="0"/>
              </a:rPr>
              <a:t>Mitigates </a:t>
            </a:r>
            <a:r>
              <a:rPr lang="en" altLang="zh-CN" sz="1400" b="1" dirty="0">
                <a:latin typeface="Calibri" panose="020F0502020204030204" pitchFamily="34" charset="0"/>
                <a:cs typeface="Calibri" panose="020F0502020204030204" pitchFamily="34" charset="0"/>
              </a:rPr>
              <a:t>inter-layer error accumulation</a:t>
            </a:r>
            <a:r>
              <a:rPr lang="en" altLang="zh-CN" sz="1400" dirty="0">
                <a:latin typeface="Calibri" panose="020F0502020204030204" pitchFamily="34" charset="0"/>
                <a:cs typeface="Calibri" panose="020F0502020204030204" pitchFamily="34" charset="0"/>
              </a:rPr>
              <a:t> by aligning with an ideal output based on the previous block's quantized input.</a:t>
            </a:r>
          </a:p>
        </p:txBody>
      </p:sp>
      <p:sp>
        <p:nvSpPr>
          <p:cNvPr id="34" name="对话气泡: 圆角矩形 488">
            <a:extLst>
              <a:ext uri="{FF2B5EF4-FFF2-40B4-BE49-F238E27FC236}">
                <a16:creationId xmlns:a16="http://schemas.microsoft.com/office/drawing/2014/main" id="{371B70EC-A64F-8BD3-D67F-DDA9BD9E2911}"/>
              </a:ext>
            </a:extLst>
          </p:cNvPr>
          <p:cNvSpPr/>
          <p:nvPr/>
        </p:nvSpPr>
        <p:spPr>
          <a:xfrm>
            <a:off x="5180255" y="3933052"/>
            <a:ext cx="2596873" cy="1764972"/>
          </a:xfrm>
          <a:prstGeom prst="wedgeRoundRectCallout">
            <a:avLst>
              <a:gd name="adj1" fmla="val -66518"/>
              <a:gd name="adj2" fmla="val 56274"/>
              <a:gd name="adj3" fmla="val 16667"/>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a:extLst>
              <a:ext uri="{FF2B5EF4-FFF2-40B4-BE49-F238E27FC236}">
                <a16:creationId xmlns:a16="http://schemas.microsoft.com/office/drawing/2014/main" id="{88BE2F57-41E2-5953-191C-CA10FC0F3F62}"/>
              </a:ext>
            </a:extLst>
          </p:cNvPr>
          <p:cNvSpPr txBox="1"/>
          <p:nvPr/>
        </p:nvSpPr>
        <p:spPr>
          <a:xfrm>
            <a:off x="5227923" y="3941673"/>
            <a:ext cx="2574573" cy="1815882"/>
          </a:xfrm>
          <a:prstGeom prst="rect">
            <a:avLst/>
          </a:prstGeom>
          <a:noFill/>
        </p:spPr>
        <p:txBody>
          <a:bodyPr wrap="square" rtlCol="0">
            <a:spAutoFit/>
          </a:bodyPr>
          <a:lstStyle/>
          <a:p>
            <a:pPr marL="285750" indent="-285750">
              <a:buFont typeface="Wingdings" pitchFamily="2" charset="2"/>
              <a:buChar char="Ø"/>
            </a:pPr>
            <a:r>
              <a:rPr lang="en" altLang="zh-CN" sz="1400" dirty="0">
                <a:latin typeface="Calibri" panose="020F0502020204030204" pitchFamily="34" charset="0"/>
                <a:cs typeface="Calibri" panose="020F0502020204030204" pitchFamily="34" charset="0"/>
              </a:rPr>
              <a:t>Symmetric Kullback-Leibler (KL)</a:t>
            </a:r>
            <a:r>
              <a:rPr lang="zh-CN" altLang="en-US" sz="1400" dirty="0">
                <a:latin typeface="Calibri" panose="020F0502020204030204" pitchFamily="34" charset="0"/>
                <a:cs typeface="Calibri" panose="020F0502020204030204" pitchFamily="34" charset="0"/>
              </a:rPr>
              <a:t> </a:t>
            </a:r>
            <a:r>
              <a:rPr lang="en" altLang="zh-CN" sz="1400" dirty="0">
                <a:latin typeface="Calibri" panose="020F0502020204030204" pitchFamily="34" charset="0"/>
                <a:cs typeface="Calibri" panose="020F0502020204030204" pitchFamily="34" charset="0"/>
              </a:rPr>
              <a:t>Divergence loss</a:t>
            </a:r>
          </a:p>
          <a:p>
            <a:pPr marL="285750" indent="-285750">
              <a:buFont typeface="Wingdings" pitchFamily="2" charset="2"/>
              <a:buChar char="Ø"/>
            </a:pPr>
            <a:r>
              <a:rPr lang="en" altLang="zh-CN" sz="1400" dirty="0">
                <a:latin typeface="Calibri" panose="020F0502020204030204" pitchFamily="34" charset="0"/>
                <a:cs typeface="Calibri" panose="020F0502020204030204" pitchFamily="34" charset="0"/>
              </a:rPr>
              <a:t>Performs a </a:t>
            </a:r>
            <a:r>
              <a:rPr lang="en" altLang="zh-CN" sz="1400" b="1" dirty="0">
                <a:latin typeface="Calibri" panose="020F0502020204030204" pitchFamily="34" charset="0"/>
                <a:cs typeface="Calibri" panose="020F0502020204030204" pitchFamily="34" charset="0"/>
              </a:rPr>
              <a:t>bidirectional correction</a:t>
            </a:r>
            <a:r>
              <a:rPr lang="en" altLang="zh-CN" sz="1400" dirty="0">
                <a:latin typeface="Calibri" panose="020F0502020204030204" pitchFamily="34" charset="0"/>
                <a:cs typeface="Calibri" panose="020F0502020204030204" pitchFamily="34" charset="0"/>
              </a:rPr>
              <a:t>, pulling the quantized attention distribution closer to the original and vice-versa for a more robust alignment.</a:t>
            </a:r>
            <a:endParaRPr kumimoji="1" lang="zh-CN" altLang="en-US" sz="1100" dirty="0">
              <a:latin typeface="Calibri" panose="020F0502020204030204" pitchFamily="34" charset="0"/>
              <a:cs typeface="Calibri" panose="020F0502020204030204" pitchFamily="34" charset="0"/>
            </a:endParaRPr>
          </a:p>
        </p:txBody>
      </p:sp>
      <p:sp>
        <p:nvSpPr>
          <p:cNvPr id="36" name="圆角矩形 8">
            <a:extLst>
              <a:ext uri="{FF2B5EF4-FFF2-40B4-BE49-F238E27FC236}">
                <a16:creationId xmlns:a16="http://schemas.microsoft.com/office/drawing/2014/main" id="{2D632A4E-BCB6-5CD6-F602-44D53C5C748E}"/>
              </a:ext>
            </a:extLst>
          </p:cNvPr>
          <p:cNvSpPr/>
          <p:nvPr/>
        </p:nvSpPr>
        <p:spPr>
          <a:xfrm>
            <a:off x="7914302" y="4481862"/>
            <a:ext cx="3798019" cy="1803679"/>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cxnSp>
        <p:nvCxnSpPr>
          <p:cNvPr id="38" name="直线箭头连接符 37">
            <a:extLst>
              <a:ext uri="{FF2B5EF4-FFF2-40B4-BE49-F238E27FC236}">
                <a16:creationId xmlns:a16="http://schemas.microsoft.com/office/drawing/2014/main" id="{87BCDD4E-C152-675D-66C2-86D4F6758B1C}"/>
              </a:ext>
            </a:extLst>
          </p:cNvPr>
          <p:cNvCxnSpPr>
            <a:cxnSpLocks/>
          </p:cNvCxnSpPr>
          <p:nvPr/>
        </p:nvCxnSpPr>
        <p:spPr>
          <a:xfrm>
            <a:off x="4979910" y="6023130"/>
            <a:ext cx="3132812" cy="89547"/>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C97186B6-9513-45B8-7663-091B9BD62200}"/>
              </a:ext>
            </a:extLst>
          </p:cNvPr>
          <p:cNvCxnSpPr>
            <a:cxnSpLocks/>
            <a:stCxn id="24" idx="2"/>
          </p:cNvCxnSpPr>
          <p:nvPr/>
        </p:nvCxnSpPr>
        <p:spPr>
          <a:xfrm>
            <a:off x="9431118" y="3733224"/>
            <a:ext cx="0" cy="748638"/>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45EE0DFB-F83C-8AF4-D171-9A8F1696BC67}"/>
                  </a:ext>
                </a:extLst>
              </p:cNvPr>
              <p:cNvSpPr txBox="1"/>
              <p:nvPr/>
            </p:nvSpPr>
            <p:spPr>
              <a:xfrm>
                <a:off x="7981362" y="4528976"/>
                <a:ext cx="3680223" cy="1500347"/>
              </a:xfrm>
              <a:prstGeom prst="rect">
                <a:avLst/>
              </a:prstGeom>
              <a:noFill/>
            </p:spPr>
            <p:txBody>
              <a:bodyPr wrap="square" rtlCol="0">
                <a:spAutoFit/>
              </a:bodyPr>
              <a:lstStyle/>
              <a:p>
                <a:pPr marL="285750" indent="-285750">
                  <a:buFont typeface="Wingdings" pitchFamily="2" charset="2"/>
                  <a:buChar char="Ø"/>
                </a:pPr>
                <a:r>
                  <a:rPr lang="en-US" altLang="zh-CN" sz="1600" dirty="0">
                    <a:latin typeface="Calibri" panose="020F0502020204030204" pitchFamily="34" charset="0"/>
                    <a:cs typeface="Calibri" panose="020F0502020204030204" pitchFamily="34" charset="0"/>
                  </a:rPr>
                  <a:t>The</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final</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optimization function:</a:t>
                </a:r>
              </a:p>
              <a:p>
                <a:pPr/>
                <a14:m>
                  <m:oMathPara xmlns:m="http://schemas.openxmlformats.org/officeDocument/2006/math">
                    <m:oMathParaPr>
                      <m:jc m:val="centerGroup"/>
                    </m:oMathParaPr>
                    <m:oMath xmlns:m="http://schemas.openxmlformats.org/officeDocument/2006/math">
                      <m:sSup>
                        <m:sSupPr>
                          <m:ctrlPr>
                            <a:rPr kumimoji="1" lang="en" altLang="zh-CN" sz="1600" b="1" i="1" smtClean="0">
                              <a:latin typeface="Cambria Math" panose="02040503050406030204" pitchFamily="18" charset="0"/>
                              <a:cs typeface="Calibri" panose="020F0502020204030204" pitchFamily="34" charset="0"/>
                            </a:rPr>
                          </m:ctrlPr>
                        </m:sSupPr>
                        <m:e>
                          <m:r>
                            <a:rPr kumimoji="1" lang="en" altLang="zh-CN" sz="1600" b="1" i="1">
                              <a:latin typeface="Cambria Math" panose="02040503050406030204" pitchFamily="18" charset="0"/>
                              <a:cs typeface="Calibri" panose="020F0502020204030204" pitchFamily="34" charset="0"/>
                            </a:rPr>
                            <m:t>𝒌</m:t>
                          </m:r>
                        </m:e>
                        <m:sup>
                          <m:r>
                            <a:rPr kumimoji="1" lang="en" altLang="zh-CN" sz="1600" b="1" i="1">
                              <a:latin typeface="Cambria Math" panose="02040503050406030204" pitchFamily="18" charset="0"/>
                              <a:cs typeface="Calibri" panose="020F0502020204030204" pitchFamily="34" charset="0"/>
                            </a:rPr>
                            <m:t>∗</m:t>
                          </m:r>
                        </m:sup>
                      </m:s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𝜽</m:t>
                          </m:r>
                        </m:e>
                        <m:sub>
                          <m:r>
                            <a:rPr kumimoji="1" lang="en" altLang="zh-CN" sz="1600" b="1" i="1">
                              <a:latin typeface="Cambria Math" panose="02040503050406030204" pitchFamily="18" charset="0"/>
                              <a:cs typeface="Calibri" panose="020F0502020204030204" pitchFamily="34" charset="0"/>
                            </a:rPr>
                            <m:t>𝒘</m:t>
                          </m:r>
                        </m:sub>
                        <m:sup>
                          <m:r>
                            <a:rPr kumimoji="1" lang="en" altLang="zh-CN" sz="1600" b="1" i="1">
                              <a:latin typeface="Cambria Math" panose="02040503050406030204" pitchFamily="18" charset="0"/>
                              <a:cs typeface="Calibri" panose="020F0502020204030204" pitchFamily="34" charset="0"/>
                            </a:rPr>
                            <m:t>∗</m:t>
                          </m:r>
                        </m:sup>
                      </m:sSub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𝜽</m:t>
                          </m:r>
                        </m:e>
                        <m:sub>
                          <m:r>
                            <a:rPr kumimoji="1" lang="en" altLang="zh-CN" sz="1600" b="1" i="1">
                              <a:latin typeface="Cambria Math" panose="02040503050406030204" pitchFamily="18" charset="0"/>
                              <a:cs typeface="Calibri" panose="020F0502020204030204" pitchFamily="34" charset="0"/>
                            </a:rPr>
                            <m:t>𝒂</m:t>
                          </m:r>
                        </m:sub>
                        <m:sup>
                          <m:r>
                            <a:rPr kumimoji="1" lang="en" altLang="zh-CN" sz="1600" b="1" i="1">
                              <a:latin typeface="Cambria Math" panose="02040503050406030204" pitchFamily="18" charset="0"/>
                              <a:cs typeface="Calibri" panose="020F0502020204030204" pitchFamily="34" charset="0"/>
                            </a:rPr>
                            <m:t>∗</m:t>
                          </m:r>
                        </m:sup>
                      </m:sSub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𝜽</m:t>
                          </m:r>
                        </m:e>
                        <m:sub>
                          <m:r>
                            <a:rPr kumimoji="1" lang="en" altLang="zh-CN" sz="1600" b="1" i="1">
                              <a:latin typeface="Cambria Math" panose="02040503050406030204" pitchFamily="18" charset="0"/>
                              <a:cs typeface="Calibri" panose="020F0502020204030204" pitchFamily="34" charset="0"/>
                            </a:rPr>
                            <m:t>𝒌𝒗</m:t>
                          </m:r>
                        </m:sub>
                        <m:sup>
                          <m:r>
                            <a:rPr kumimoji="1" lang="en" altLang="zh-CN" sz="1600" b="1" i="1">
                              <a:latin typeface="Cambria Math" panose="02040503050406030204" pitchFamily="18" charset="0"/>
                              <a:cs typeface="Calibri" panose="020F0502020204030204" pitchFamily="34" charset="0"/>
                            </a:rPr>
                            <m:t>∗</m:t>
                          </m:r>
                        </m:sup>
                      </m:sSubSup>
                      <m:r>
                        <a:rPr kumimoji="1" lang="en" altLang="zh-CN" sz="1600" b="1" i="1">
                          <a:latin typeface="Cambria Math" panose="02040503050406030204" pitchFamily="18" charset="0"/>
                          <a:cs typeface="Calibri" panose="020F0502020204030204" pitchFamily="34" charset="0"/>
                        </a:rPr>
                        <m:t>=</m:t>
                      </m:r>
                      <m:func>
                        <m:funcPr>
                          <m:ctrlPr>
                            <a:rPr kumimoji="1" lang="en" altLang="zh-CN" sz="1600" b="1" i="1">
                              <a:latin typeface="Cambria Math" panose="02040503050406030204" pitchFamily="18" charset="0"/>
                              <a:cs typeface="Calibri" panose="020F0502020204030204" pitchFamily="34" charset="0"/>
                            </a:rPr>
                          </m:ctrlPr>
                        </m:funcPr>
                        <m:fName>
                          <m:limLow>
                            <m:limLowPr>
                              <m:ctrlPr>
                                <a:rPr kumimoji="1" lang="en" altLang="zh-CN" sz="1600" b="1" i="1">
                                  <a:latin typeface="Cambria Math" panose="02040503050406030204" pitchFamily="18" charset="0"/>
                                  <a:cs typeface="Calibri" panose="020F0502020204030204" pitchFamily="34" charset="0"/>
                                </a:rPr>
                              </m:ctrlPr>
                            </m:limLowPr>
                            <m:e>
                              <m:r>
                                <a:rPr kumimoji="1" lang="en" altLang="zh-CN" sz="1600" b="1" i="0">
                                  <a:latin typeface="Cambria Math" panose="02040503050406030204" pitchFamily="18" charset="0"/>
                                  <a:cs typeface="Calibri" panose="020F0502020204030204" pitchFamily="34" charset="0"/>
                                </a:rPr>
                                <m:t>𝐦𝐢𝐧</m:t>
                              </m:r>
                            </m:e>
                            <m:lim>
                              <m:sSup>
                                <m:sSupPr>
                                  <m:ctrlPr>
                                    <a:rPr kumimoji="1" lang="en" altLang="zh-CN" sz="1600" b="1" i="1">
                                      <a:latin typeface="Cambria Math" panose="02040503050406030204" pitchFamily="18" charset="0"/>
                                      <a:cs typeface="Calibri" panose="020F0502020204030204" pitchFamily="34" charset="0"/>
                                    </a:rPr>
                                  </m:ctrlPr>
                                </m:sSupPr>
                                <m:e>
                                  <m:r>
                                    <a:rPr kumimoji="1" lang="en" altLang="zh-CN" sz="1600" b="1" i="1">
                                      <a:latin typeface="Cambria Math" panose="02040503050406030204" pitchFamily="18" charset="0"/>
                                      <a:cs typeface="Calibri" panose="020F0502020204030204" pitchFamily="34" charset="0"/>
                                    </a:rPr>
                                    <m:t>𝒌</m:t>
                                  </m:r>
                                </m:e>
                                <m:sup>
                                  <m:r>
                                    <a:rPr kumimoji="1" lang="en" altLang="zh-CN" sz="1600" b="1" i="1">
                                      <a:latin typeface="Cambria Math" panose="02040503050406030204" pitchFamily="18" charset="0"/>
                                      <a:cs typeface="Calibri" panose="020F0502020204030204" pitchFamily="34" charset="0"/>
                                    </a:rPr>
                                    <m:t>𝒊</m:t>
                                  </m:r>
                                </m:sup>
                              </m:s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𝜽</m:t>
                                  </m:r>
                                </m:e>
                                <m:sub>
                                  <m:r>
                                    <a:rPr kumimoji="1" lang="en" altLang="zh-CN" sz="1600" b="1" i="1">
                                      <a:latin typeface="Cambria Math" panose="02040503050406030204" pitchFamily="18" charset="0"/>
                                      <a:cs typeface="Calibri" panose="020F0502020204030204" pitchFamily="34" charset="0"/>
                                    </a:rPr>
                                    <m:t>𝒘</m:t>
                                  </m:r>
                                </m:sub>
                                <m:sup>
                                  <m:r>
                                    <a:rPr kumimoji="1" lang="en" altLang="zh-CN" sz="1600" b="1" i="1">
                                      <a:latin typeface="Cambria Math" panose="02040503050406030204" pitchFamily="18" charset="0"/>
                                      <a:cs typeface="Calibri" panose="020F0502020204030204" pitchFamily="34" charset="0"/>
                                    </a:rPr>
                                    <m:t>𝒊</m:t>
                                  </m:r>
                                </m:sup>
                              </m:sSub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𝜽</m:t>
                                  </m:r>
                                </m:e>
                                <m:sub>
                                  <m:r>
                                    <a:rPr kumimoji="1" lang="en" altLang="zh-CN" sz="1600" b="1" i="1">
                                      <a:latin typeface="Cambria Math" panose="02040503050406030204" pitchFamily="18" charset="0"/>
                                      <a:cs typeface="Calibri" panose="020F0502020204030204" pitchFamily="34" charset="0"/>
                                    </a:rPr>
                                    <m:t>𝒂</m:t>
                                  </m:r>
                                </m:sub>
                                <m:sup>
                                  <m:r>
                                    <a:rPr kumimoji="1" lang="en" altLang="zh-CN" sz="1600" b="1" i="1">
                                      <a:latin typeface="Cambria Math" panose="02040503050406030204" pitchFamily="18" charset="0"/>
                                      <a:cs typeface="Calibri" panose="020F0502020204030204" pitchFamily="34" charset="0"/>
                                    </a:rPr>
                                    <m:t>𝒊</m:t>
                                  </m:r>
                                </m:sup>
                              </m:sSub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𝜽</m:t>
                                  </m:r>
                                </m:e>
                                <m:sub>
                                  <m:r>
                                    <a:rPr kumimoji="1" lang="en" altLang="zh-CN" sz="1600" b="1" i="1">
                                      <a:latin typeface="Cambria Math" panose="02040503050406030204" pitchFamily="18" charset="0"/>
                                      <a:cs typeface="Calibri" panose="020F0502020204030204" pitchFamily="34" charset="0"/>
                                    </a:rPr>
                                    <m:t>𝒌𝒗</m:t>
                                  </m:r>
                                </m:sub>
                                <m:sup>
                                  <m:r>
                                    <a:rPr kumimoji="1" lang="en" altLang="zh-CN" sz="1600" b="1" i="1">
                                      <a:latin typeface="Cambria Math" panose="02040503050406030204" pitchFamily="18" charset="0"/>
                                      <a:cs typeface="Calibri" panose="020F0502020204030204" pitchFamily="34" charset="0"/>
                                    </a:rPr>
                                    <m:t>𝒊</m:t>
                                  </m:r>
                                </m:sup>
                              </m:sSubSup>
                            </m:lim>
                          </m:limLow>
                        </m:fName>
                        <m:e>
                          <m:d>
                            <m:dPr>
                              <m:ctrlPr>
                                <a:rPr kumimoji="1" lang="en" altLang="zh-CN" sz="1600" b="1" i="1">
                                  <a:latin typeface="Cambria Math" panose="02040503050406030204" pitchFamily="18" charset="0"/>
                                  <a:cs typeface="Calibri" panose="020F0502020204030204" pitchFamily="34" charset="0"/>
                                </a:rPr>
                              </m:ctrlPr>
                            </m:dPr>
                            <m:e>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𝓛</m:t>
                                  </m:r>
                                </m:e>
                                <m:sub>
                                  <m:r>
                                    <a:rPr kumimoji="1" lang="en" altLang="zh-CN" sz="1600" b="1" i="1">
                                      <a:latin typeface="Cambria Math" panose="02040503050406030204" pitchFamily="18" charset="0"/>
                                      <a:cs typeface="Calibri" panose="020F0502020204030204" pitchFamily="34" charset="0"/>
                                    </a:rPr>
                                    <m:t>𝓕</m:t>
                                  </m:r>
                                </m:sub>
                                <m:sup>
                                  <m:r>
                                    <a:rPr kumimoji="1" lang="en" altLang="zh-CN" sz="1600" b="1" i="1">
                                      <a:latin typeface="Cambria Math" panose="02040503050406030204" pitchFamily="18" charset="0"/>
                                      <a:cs typeface="Calibri" panose="020F0502020204030204" pitchFamily="34" charset="0"/>
                                    </a:rPr>
                                    <m:t>𝓲</m:t>
                                  </m:r>
                                </m:sup>
                              </m:sSubSup>
                              <m:r>
                                <a:rPr kumimoji="1" lang="en" altLang="zh-CN" sz="1600" b="1" i="1">
                                  <a:latin typeface="Cambria Math" panose="02040503050406030204" pitchFamily="18" charset="0"/>
                                  <a:cs typeface="Calibri" panose="020F0502020204030204" pitchFamily="34" charset="0"/>
                                </a:rPr>
                                <m:t>+</m:t>
                              </m:r>
                              <m:sSubSup>
                                <m:sSubSupPr>
                                  <m:ctrlPr>
                                    <a:rPr kumimoji="1" lang="en" altLang="zh-CN" sz="1600" b="1" i="1">
                                      <a:latin typeface="Cambria Math" panose="02040503050406030204" pitchFamily="18" charset="0"/>
                                      <a:cs typeface="Calibri" panose="020F0502020204030204" pitchFamily="34" charset="0"/>
                                    </a:rPr>
                                  </m:ctrlPr>
                                </m:sSubSupPr>
                                <m:e>
                                  <m:r>
                                    <a:rPr kumimoji="1" lang="en" altLang="zh-CN" sz="1600" b="1" i="1">
                                      <a:latin typeface="Cambria Math" panose="02040503050406030204" pitchFamily="18" charset="0"/>
                                      <a:cs typeface="Calibri" panose="020F0502020204030204" pitchFamily="34" charset="0"/>
                                    </a:rPr>
                                    <m:t>𝓛</m:t>
                                  </m:r>
                                </m:e>
                                <m:sub>
                                  <m:r>
                                    <a:rPr kumimoji="1" lang="en" altLang="zh-CN" sz="1600" b="1" i="1">
                                      <a:latin typeface="Cambria Math" panose="02040503050406030204" pitchFamily="18" charset="0"/>
                                      <a:cs typeface="Calibri" panose="020F0502020204030204" pitchFamily="34" charset="0"/>
                                    </a:rPr>
                                    <m:t>𝓐</m:t>
                                  </m:r>
                                </m:sub>
                                <m:sup>
                                  <m:r>
                                    <a:rPr kumimoji="1" lang="en" altLang="zh-CN" sz="1600" b="1" i="1">
                                      <a:latin typeface="Cambria Math" panose="02040503050406030204" pitchFamily="18" charset="0"/>
                                      <a:cs typeface="Calibri" panose="020F0502020204030204" pitchFamily="34" charset="0"/>
                                    </a:rPr>
                                    <m:t>𝓲</m:t>
                                  </m:r>
                                </m:sup>
                              </m:sSubSup>
                            </m:e>
                          </m:d>
                        </m:e>
                      </m:func>
                    </m:oMath>
                  </m:oMathPara>
                </a14:m>
                <a:endParaRPr kumimoji="1" lang="en-US" altLang="zh-CN" sz="1600" b="1" dirty="0">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DCG automatically finds the optimal transformation parameters for each block</a:t>
                </a:r>
                <a:r>
                  <a:rPr lang="en-US" altLang="zh-CN" sz="1600" dirty="0">
                    <a:latin typeface="Calibri" panose="020F0502020204030204" pitchFamily="34" charset="0"/>
                    <a:cs typeface="Calibri" panose="020F0502020204030204" pitchFamily="34" charset="0"/>
                  </a:rPr>
                  <a:t>.</a:t>
                </a:r>
                <a:endParaRPr kumimoji="1" lang="zh-CN" altLang="en-US" sz="1200" dirty="0">
                  <a:latin typeface="Calibri" panose="020F0502020204030204" pitchFamily="34" charset="0"/>
                  <a:cs typeface="Calibri" panose="020F0502020204030204" pitchFamily="34" charset="0"/>
                </a:endParaRPr>
              </a:p>
            </p:txBody>
          </p:sp>
        </mc:Choice>
        <mc:Fallback xmlns="">
          <p:sp>
            <p:nvSpPr>
              <p:cNvPr id="44" name="文本框 43">
                <a:extLst>
                  <a:ext uri="{FF2B5EF4-FFF2-40B4-BE49-F238E27FC236}">
                    <a16:creationId xmlns:a16="http://schemas.microsoft.com/office/drawing/2014/main" id="{45EE0DFB-F83C-8AF4-D171-9A8F1696BC67}"/>
                  </a:ext>
                </a:extLst>
              </p:cNvPr>
              <p:cNvSpPr txBox="1">
                <a:spLocks noRot="1" noChangeAspect="1" noMove="1" noResize="1" noEditPoints="1" noAdjustHandles="1" noChangeArrowheads="1" noChangeShapeType="1" noTextEdit="1"/>
              </p:cNvSpPr>
              <p:nvPr/>
            </p:nvSpPr>
            <p:spPr>
              <a:xfrm>
                <a:off x="7981362" y="4528976"/>
                <a:ext cx="3680223" cy="1500347"/>
              </a:xfrm>
              <a:prstGeom prst="rect">
                <a:avLst/>
              </a:prstGeom>
              <a:blipFill>
                <a:blip r:embed="rId5"/>
                <a:stretch>
                  <a:fillRect l="-687" t="-840" b="-5042"/>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B3219FD1-AF82-4918-3C75-7304CE39CA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158" y="1650445"/>
            <a:ext cx="4661126" cy="2499546"/>
          </a:xfrm>
          <a:prstGeom prst="rect">
            <a:avLst/>
          </a:prstGeom>
        </p:spPr>
      </p:pic>
    </p:spTree>
    <p:extLst>
      <p:ext uri="{BB962C8B-B14F-4D97-AF65-F5344CB8AC3E}">
        <p14:creationId xmlns:p14="http://schemas.microsoft.com/office/powerpoint/2010/main" val="21075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4070-A5B7-DC19-87EA-9F4379F6A2FC}"/>
            </a:ext>
          </a:extLst>
        </p:cNvPr>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E6C9C73D-B271-BD4C-2175-ADBA5F3E4CC9}"/>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CB1A9C5D-3915-5C63-0A83-946344DCCB2C}"/>
              </a:ext>
            </a:extLst>
          </p:cNvPr>
          <p:cNvCxnSpPr>
            <a:cxnSpLocks/>
          </p:cNvCxnSpPr>
          <p:nvPr/>
        </p:nvCxnSpPr>
        <p:spPr>
          <a:xfrm>
            <a:off x="132490" y="9427797"/>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F8CEB49-AC7B-83FE-00FE-66D8E5EF0967}"/>
              </a:ext>
            </a:extLst>
          </p:cNvPr>
          <p:cNvSpPr txBox="1">
            <a:spLocks/>
          </p:cNvSpPr>
          <p:nvPr/>
        </p:nvSpPr>
        <p:spPr>
          <a:xfrm>
            <a:off x="253656" y="129410"/>
            <a:ext cx="11758803" cy="587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856"/>
                </a:solidFill>
                <a:latin typeface="Calibri" panose="020F0502020204030204" pitchFamily="34" charset="0"/>
                <a:ea typeface="+mn-ea"/>
                <a:cs typeface="Calibri" panose="020F0502020204030204" pitchFamily="34" charset="0"/>
              </a:rPr>
              <a:t>2.</a:t>
            </a:r>
            <a:r>
              <a:rPr lang="en-US" altLang="zh-CN" sz="2400" b="1" dirty="0">
                <a:solidFill>
                  <a:srgbClr val="002856"/>
                </a:solidFill>
                <a:latin typeface="Calibri" panose="020F0502020204030204" pitchFamily="34" charset="0"/>
                <a:ea typeface="+mn-ea"/>
                <a:cs typeface="Calibri" panose="020F0502020204030204" pitchFamily="34" charset="0"/>
              </a:rPr>
              <a:t>4</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Distribution Correction-Guided Parameter Update</a:t>
            </a:r>
            <a:endParaRPr lang="en-US" sz="2400" b="1" dirty="0">
              <a:solidFill>
                <a:srgbClr val="002856"/>
              </a:solidFill>
              <a:latin typeface="Calibri" panose="020F0502020204030204" pitchFamily="34" charset="0"/>
              <a:ea typeface="+mn-ea"/>
              <a:cs typeface="Calibri" panose="020F0502020204030204" pitchFamily="34" charset="0"/>
            </a:endParaRPr>
          </a:p>
        </p:txBody>
      </p:sp>
      <p:pic>
        <p:nvPicPr>
          <p:cNvPr id="9" name="图片 8">
            <a:extLst>
              <a:ext uri="{FF2B5EF4-FFF2-40B4-BE49-F238E27FC236}">
                <a16:creationId xmlns:a16="http://schemas.microsoft.com/office/drawing/2014/main" id="{704BF0AF-7AA2-7BE4-BDFC-67E342BC5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59" y="1949577"/>
            <a:ext cx="6217779" cy="3669794"/>
          </a:xfrm>
          <a:prstGeom prst="rect">
            <a:avLst/>
          </a:prstGeom>
        </p:spPr>
      </p:pic>
      <p:sp>
        <p:nvSpPr>
          <p:cNvPr id="10" name="圆角矩形 8">
            <a:extLst>
              <a:ext uri="{FF2B5EF4-FFF2-40B4-BE49-F238E27FC236}">
                <a16:creationId xmlns:a16="http://schemas.microsoft.com/office/drawing/2014/main" id="{36BA462C-6264-74CB-D98D-383C6E7761B7}"/>
              </a:ext>
            </a:extLst>
          </p:cNvPr>
          <p:cNvSpPr/>
          <p:nvPr/>
        </p:nvSpPr>
        <p:spPr>
          <a:xfrm>
            <a:off x="6920548" y="1972551"/>
            <a:ext cx="4884151" cy="3669787"/>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1B2F5F7-C038-FD7E-D81D-E2F6EDDF4588}"/>
                  </a:ext>
                </a:extLst>
              </p:cNvPr>
              <p:cNvSpPr txBox="1"/>
              <p:nvPr/>
            </p:nvSpPr>
            <p:spPr>
              <a:xfrm>
                <a:off x="7119331" y="2082388"/>
                <a:ext cx="4685368" cy="3388556"/>
              </a:xfrm>
              <a:prstGeom prst="rect">
                <a:avLst/>
              </a:prstGeom>
              <a:noFill/>
              <a:ln>
                <a:noFill/>
              </a:ln>
            </p:spPr>
            <p:txBody>
              <a:bodyPr wrap="square" rtlCol="0">
                <a:spAutoFit/>
              </a:bodyPr>
              <a:lstStyle/>
              <a:p>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Step1:</a:t>
                </a:r>
                <a:r>
                  <a:rPr kumimoji="1" lang="en"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Initialize &amp; Transform</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Initialize</a:t>
                </a:r>
                <a:r>
                  <a:rPr lang="en" altLang="zh-CN" dirty="0">
                    <a:latin typeface="Calibri" panose="020F0502020204030204" pitchFamily="34" charset="0"/>
                    <a:cs typeface="Calibri" panose="020F0502020204030204" pitchFamily="34" charset="0"/>
                  </a:rPr>
                  <a:t> learnable parameters</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Apply</a:t>
                </a:r>
                <a:r>
                  <a:rPr lang="en" altLang="zh-CN" dirty="0">
                    <a:latin typeface="Calibri" panose="020F0502020204030204" pitchFamily="34" charset="0"/>
                    <a:cs typeface="Calibri" panose="020F0502020204030204" pitchFamily="34" charset="0"/>
                  </a:rPr>
                  <a:t> transformations and quantize Block </a:t>
                </a:r>
                <a14:m>
                  <m:oMath xmlns:m="http://schemas.openxmlformats.org/officeDocument/2006/math">
                    <m:r>
                      <a:rPr lang="en" altLang="zh-CN" i="1" dirty="0" smtClean="0">
                        <a:latin typeface="Cambria Math" panose="02040503050406030204" pitchFamily="18" charset="0"/>
                        <a:cs typeface="Calibri" panose="020F0502020204030204" pitchFamily="34" charset="0"/>
                      </a:rPr>
                      <m:t>𝑖</m:t>
                    </m:r>
                  </m:oMath>
                </a14:m>
                <a:endParaRPr lang="en" altLang="zh-CN" dirty="0">
                  <a:latin typeface="Calibri" panose="020F0502020204030204" pitchFamily="34" charset="0"/>
                  <a:cs typeface="Calibri" panose="020F0502020204030204" pitchFamily="34" charset="0"/>
                </a:endParaRPr>
              </a:p>
              <a:p>
                <a:endParaRPr lang="en" altLang="zh-CN" dirty="0">
                  <a:latin typeface="Calibri" panose="020F0502020204030204" pitchFamily="34" charset="0"/>
                  <a:cs typeface="Calibri" panose="020F0502020204030204" pitchFamily="34" charset="0"/>
                </a:endParaRPr>
              </a:p>
              <a:p>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Step2:</a:t>
                </a:r>
                <a:r>
                  <a:rPr kumimoji="1" lang="en"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Loss Calculation via DCG Module</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Calculate Feature Loss</a:t>
                </a:r>
                <a:r>
                  <a:rPr lang="zh-CN" altLang="en-US" b="1" dirty="0">
                    <a:latin typeface="Calibri" panose="020F0502020204030204" pitchFamily="34" charset="0"/>
                    <a:cs typeface="Calibri" panose="020F0502020204030204" pitchFamily="34" charset="0"/>
                  </a:rPr>
                  <a:t> </a:t>
                </a:r>
                <a:r>
                  <a:rPr lang="en-US" altLang="zh-CN" b="1" dirty="0">
                    <a:latin typeface="Calibri" panose="020F0502020204030204" pitchFamily="34" charset="0"/>
                    <a:cs typeface="Calibri" panose="020F0502020204030204" pitchFamily="34" charset="0"/>
                  </a:rPr>
                  <a:t>/</a:t>
                </a:r>
                <a:r>
                  <a:rPr lang="en" altLang="zh-CN" b="1" dirty="0">
                    <a:latin typeface="Calibri" panose="020F0502020204030204" pitchFamily="34" charset="0"/>
                    <a:cs typeface="Calibri" panose="020F0502020204030204" pitchFamily="34" charset="0"/>
                  </a:rPr>
                  <a:t>Attention Loss</a:t>
                </a:r>
              </a:p>
              <a:p>
                <a:endParaRPr kumimoji="1" lang="en-US" altLang="zh-CN" sz="14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Setp3:</a:t>
                </a:r>
                <a:r>
                  <a:rPr kumimoji="1" lang="en"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Parameter Update &amp; Progression</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Update</a:t>
                </a:r>
                <a:r>
                  <a:rPr lang="en" altLang="zh-CN" dirty="0">
                    <a:latin typeface="Calibri" panose="020F0502020204030204" pitchFamily="34" charset="0"/>
                    <a:cs typeface="Calibri" panose="020F0502020204030204" pitchFamily="34" charset="0"/>
                  </a:rPr>
                  <a:t> parameters using the Total Loss.</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Finalize</a:t>
                </a:r>
                <a:r>
                  <a:rPr lang="en" altLang="zh-CN" dirty="0">
                    <a:latin typeface="Calibri" panose="020F0502020204030204" pitchFamily="34" charset="0"/>
                    <a:cs typeface="Calibri" panose="020F0502020204030204" pitchFamily="34" charset="0"/>
                  </a:rPr>
                  <a:t> optimal parameters for Block</a:t>
                </a:r>
                <a:r>
                  <a:rPr lang="zh-CN" altLang="en-US" dirty="0">
                    <a:latin typeface="Calibri" panose="020F0502020204030204" pitchFamily="34" charset="0"/>
                    <a:cs typeface="Calibri" panose="020F0502020204030204" pitchFamily="34" charset="0"/>
                  </a:rPr>
                  <a:t> </a:t>
                </a:r>
                <a14:m>
                  <m:oMath xmlns:m="http://schemas.openxmlformats.org/officeDocument/2006/math">
                    <m:r>
                      <a:rPr lang="en" altLang="zh-CN" i="1" dirty="0" smtClean="0">
                        <a:latin typeface="Cambria Math" panose="02040503050406030204" pitchFamily="18" charset="0"/>
                        <a:cs typeface="Calibri" panose="020F0502020204030204" pitchFamily="34" charset="0"/>
                      </a:rPr>
                      <m:t>𝑖</m:t>
                    </m:r>
                  </m:oMath>
                </a14:m>
                <a:endParaRPr lang="en" altLang="zh-CN" dirty="0">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Proceed</a:t>
                </a:r>
                <a:r>
                  <a:rPr lang="en" altLang="zh-CN" dirty="0">
                    <a:latin typeface="Calibri" panose="020F0502020204030204" pitchFamily="34" charset="0"/>
                    <a:cs typeface="Calibri" panose="020F0502020204030204" pitchFamily="34" charset="0"/>
                  </a:rPr>
                  <a:t> to Block </a:t>
                </a:r>
                <a14:m>
                  <m:oMath xmlns:m="http://schemas.openxmlformats.org/officeDocument/2006/math">
                    <m:r>
                      <a:rPr lang="en" altLang="zh-CN" i="1" dirty="0" smtClean="0">
                        <a:latin typeface="Cambria Math" panose="02040503050406030204" pitchFamily="18" charset="0"/>
                        <a:cs typeface="Calibri" panose="020F0502020204030204" pitchFamily="34" charset="0"/>
                      </a:rPr>
                      <m:t>𝑖</m:t>
                    </m:r>
                    <m:r>
                      <a:rPr lang="en" altLang="zh-CN" i="1" dirty="0" smtClean="0">
                        <a:latin typeface="Cambria Math" panose="02040503050406030204" pitchFamily="18" charset="0"/>
                        <a:cs typeface="Calibri" panose="020F0502020204030204" pitchFamily="34" charset="0"/>
                      </a:rPr>
                      <m:t>+1 </m:t>
                    </m:r>
                  </m:oMath>
                </a14:m>
                <a:r>
                  <a:rPr lang="en" altLang="zh-CN" dirty="0">
                    <a:latin typeface="Calibri" panose="020F0502020204030204" pitchFamily="34" charset="0"/>
                    <a:cs typeface="Calibri" panose="020F0502020204030204" pitchFamily="34" charset="0"/>
                  </a:rPr>
                  <a:t>with the calibrated output and the entire process repeats</a:t>
                </a:r>
                <a:endParaRPr kumimoji="1" lang="zh-CN" altLang="en-US" dirty="0">
                  <a:latin typeface="Calibri" panose="020F0502020204030204" pitchFamily="34" charset="0"/>
                  <a:cs typeface="Calibri" panose="020F0502020204030204" pitchFamily="34" charset="0"/>
                </a:endParaRPr>
              </a:p>
            </p:txBody>
          </p:sp>
        </mc:Choice>
        <mc:Fallback xmlns="">
          <p:sp>
            <p:nvSpPr>
              <p:cNvPr id="11" name="文本框 10">
                <a:extLst>
                  <a:ext uri="{FF2B5EF4-FFF2-40B4-BE49-F238E27FC236}">
                    <a16:creationId xmlns:a16="http://schemas.microsoft.com/office/drawing/2014/main" id="{F1B2F5F7-C038-FD7E-D81D-E2F6EDDF4588}"/>
                  </a:ext>
                </a:extLst>
              </p:cNvPr>
              <p:cNvSpPr txBox="1">
                <a:spLocks noRot="1" noChangeAspect="1" noMove="1" noResize="1" noEditPoints="1" noAdjustHandles="1" noChangeArrowheads="1" noChangeShapeType="1" noTextEdit="1"/>
              </p:cNvSpPr>
              <p:nvPr/>
            </p:nvSpPr>
            <p:spPr>
              <a:xfrm>
                <a:off x="7119331" y="2082388"/>
                <a:ext cx="4685368" cy="3388556"/>
              </a:xfrm>
              <a:prstGeom prst="rect">
                <a:avLst/>
              </a:prstGeom>
              <a:blipFill>
                <a:blip r:embed="rId4"/>
                <a:stretch>
                  <a:fillRect l="-1351" t="-1124" b="-1124"/>
                </a:stretch>
              </a:blipFill>
              <a:ln>
                <a:noFill/>
              </a:ln>
            </p:spPr>
            <p:txBody>
              <a:bodyPr/>
              <a:lstStyle/>
              <a:p>
                <a:r>
                  <a:rPr lang="zh-CN" altLang="en-US">
                    <a:noFill/>
                  </a:rPr>
                  <a:t> </a:t>
                </a:r>
              </a:p>
            </p:txBody>
          </p:sp>
        </mc:Fallback>
      </mc:AlternateContent>
      <p:sp>
        <p:nvSpPr>
          <p:cNvPr id="2" name="圆角矩形 1">
            <a:extLst>
              <a:ext uri="{FF2B5EF4-FFF2-40B4-BE49-F238E27FC236}">
                <a16:creationId xmlns:a16="http://schemas.microsoft.com/office/drawing/2014/main" id="{CD9175C1-CA03-00CE-AAAF-7BFABED7FD01}"/>
              </a:ext>
            </a:extLst>
          </p:cNvPr>
          <p:cNvSpPr/>
          <p:nvPr/>
        </p:nvSpPr>
        <p:spPr>
          <a:xfrm>
            <a:off x="1587441" y="1089896"/>
            <a:ext cx="3665201" cy="501889"/>
          </a:xfrm>
          <a:prstGeom prst="roundRect">
            <a:avLst/>
          </a:prstGeom>
          <a:solidFill>
            <a:schemeClr val="accent5"/>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 altLang="zh-CN" b="1" dirty="0">
                <a:solidFill>
                  <a:schemeClr val="bg1"/>
                </a:solidFill>
              </a:rPr>
              <a:t>Parameters are updated via DCG</a:t>
            </a:r>
            <a:endParaRPr kumimoji="1" lang="zh-CN" alt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69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4DD6F-2902-29EE-86B1-C9B07B90D49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9C666D-C779-AE97-5113-70241407C4DB}"/>
              </a:ext>
            </a:extLst>
          </p:cNvPr>
          <p:cNvSpPr>
            <a:spLocks noGrp="1"/>
          </p:cNvSpPr>
          <p:nvPr>
            <p:ph type="title"/>
          </p:nvPr>
        </p:nvSpPr>
        <p:spPr>
          <a:xfrm>
            <a:off x="253657" y="129410"/>
            <a:ext cx="1637708" cy="587672"/>
          </a:xfrm>
        </p:spPr>
        <p:txBody>
          <a:bodyPr>
            <a:normAutofit/>
          </a:bodyPr>
          <a:lstStyle/>
          <a:p>
            <a:r>
              <a:rPr lang="en-US" sz="3000" b="1" dirty="0">
                <a:solidFill>
                  <a:srgbClr val="002856"/>
                </a:solidFill>
                <a:latin typeface="Calibri" panose="020F0502020204030204" pitchFamily="34" charset="0"/>
                <a:ea typeface="+mn-ea"/>
                <a:cs typeface="Calibri" panose="020F0502020204030204" pitchFamily="34" charset="0"/>
              </a:rPr>
              <a:t>Outline</a:t>
            </a:r>
          </a:p>
        </p:txBody>
      </p:sp>
      <p:sp>
        <p:nvSpPr>
          <p:cNvPr id="5" name="Content Placeholder 2">
            <a:extLst>
              <a:ext uri="{FF2B5EF4-FFF2-40B4-BE49-F238E27FC236}">
                <a16:creationId xmlns:a16="http://schemas.microsoft.com/office/drawing/2014/main" id="{1AF90961-5E2C-2137-BE76-12333AAB9E0D}"/>
              </a:ext>
            </a:extLst>
          </p:cNvPr>
          <p:cNvSpPr>
            <a:spLocks noGrp="1"/>
          </p:cNvSpPr>
          <p:nvPr>
            <p:ph idx="1"/>
          </p:nvPr>
        </p:nvSpPr>
        <p:spPr>
          <a:xfrm>
            <a:off x="655367" y="1208550"/>
            <a:ext cx="10881265" cy="4440900"/>
          </a:xfrm>
        </p:spPr>
        <p:txBody>
          <a:bodyPr>
            <a:normAutofit/>
          </a:bodyPr>
          <a:lstStyle/>
          <a:p>
            <a:pPr marL="0" indent="0">
              <a:lnSpc>
                <a:spcPct val="200000"/>
              </a:lnSpc>
              <a:buNone/>
            </a:pPr>
            <a:r>
              <a:rPr lang="en-US" altLang="zh-CN" sz="3000" dirty="0">
                <a:solidFill>
                  <a:srgbClr val="BFBFBF"/>
                </a:solidFill>
                <a:latin typeface="Calibri" panose="020F0502020204030204" pitchFamily="34" charset="0"/>
                <a:ea typeface="Calibri" panose="020F0502020204030204" pitchFamily="34" charset="0"/>
                <a:cs typeface="Calibri" panose="020F0502020204030204" pitchFamily="34" charset="0"/>
              </a:rPr>
              <a:t>1. Introduction</a:t>
            </a:r>
          </a:p>
          <a:p>
            <a:pPr marL="0" indent="0">
              <a:lnSpc>
                <a:spcPct val="200000"/>
              </a:lnSpc>
              <a:buNone/>
            </a:pPr>
            <a:r>
              <a:rPr lang="en-US" altLang="zh-CN" sz="3000" dirty="0">
                <a:solidFill>
                  <a:srgbClr val="BFBFBF"/>
                </a:solidFill>
                <a:latin typeface="Calibri" panose="020F0502020204030204" pitchFamily="34" charset="0"/>
                <a:ea typeface="Calibri" panose="020F0502020204030204" pitchFamily="34" charset="0"/>
                <a:cs typeface="Calibri" panose="020F0502020204030204" pitchFamily="34" charset="0"/>
              </a:rPr>
              <a:t>2. Approach</a:t>
            </a:r>
          </a:p>
          <a:p>
            <a:pPr marL="0" indent="0">
              <a:lnSpc>
                <a:spcPct val="200000"/>
              </a:lnSpc>
              <a:buNone/>
            </a:pPr>
            <a:r>
              <a:rPr lang="en-US" altLang="zh-CN" sz="3000" dirty="0">
                <a:solidFill>
                  <a:srgbClr val="002856"/>
                </a:solidFill>
                <a:latin typeface="Calibri" panose="020F0502020204030204" pitchFamily="34" charset="0"/>
                <a:ea typeface="Calibri" panose="020F0502020204030204" pitchFamily="34" charset="0"/>
                <a:cs typeface="Calibri" panose="020F0502020204030204" pitchFamily="34" charset="0"/>
              </a:rPr>
              <a:t>3. Experimental Evaluation</a:t>
            </a:r>
          </a:p>
          <a:p>
            <a:pPr marL="0" indent="0">
              <a:lnSpc>
                <a:spcPct val="200000"/>
              </a:lnSpc>
              <a:buNone/>
            </a:pPr>
            <a:r>
              <a:rPr lang="en-US" altLang="zh-CN" sz="3000" dirty="0">
                <a:solidFill>
                  <a:srgbClr val="BFBFBF"/>
                </a:solidFill>
                <a:latin typeface="Calibri" panose="020F0502020204030204" pitchFamily="34" charset="0"/>
                <a:ea typeface="Calibri" panose="020F0502020204030204" pitchFamily="34" charset="0"/>
                <a:cs typeface="Calibri" panose="020F0502020204030204" pitchFamily="34" charset="0"/>
              </a:rPr>
              <a:t>4. Conclusion</a:t>
            </a:r>
          </a:p>
        </p:txBody>
      </p:sp>
      <p:cxnSp>
        <p:nvCxnSpPr>
          <p:cNvPr id="6" name="直接连接符 5">
            <a:extLst>
              <a:ext uri="{FF2B5EF4-FFF2-40B4-BE49-F238E27FC236}">
                <a16:creationId xmlns:a16="http://schemas.microsoft.com/office/drawing/2014/main" id="{7054FBE4-C5FE-CA93-3A6C-2BA3EABF1641}"/>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950516B5-6383-8E49-F4A4-AC293B82487D}"/>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10942-858D-F2F3-BA3E-8CEF86848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2CB7B-07AB-20FE-5279-6D3219C2FA6A}"/>
              </a:ext>
            </a:extLst>
          </p:cNvPr>
          <p:cNvSpPr>
            <a:spLocks noGrp="1"/>
          </p:cNvSpPr>
          <p:nvPr>
            <p:ph type="title"/>
          </p:nvPr>
        </p:nvSpPr>
        <p:spPr>
          <a:xfrm>
            <a:off x="253654" y="129410"/>
            <a:ext cx="8161683" cy="587672"/>
          </a:xfrm>
        </p:spPr>
        <p:txBody>
          <a:bodyPr>
            <a:normAutofit/>
          </a:bodyPr>
          <a:lstStyle/>
          <a:p>
            <a:r>
              <a:rPr lang="en-US" altLang="zh-CN" sz="3000" b="1" dirty="0">
                <a:solidFill>
                  <a:srgbClr val="002856"/>
                </a:solidFill>
                <a:latin typeface="Calibri" panose="020F0502020204030204" pitchFamily="34" charset="0"/>
                <a:ea typeface="+mn-ea"/>
                <a:cs typeface="Calibri" panose="020F0502020204030204" pitchFamily="34" charset="0"/>
              </a:rPr>
              <a:t>3.1 Experimental Environment and Search Space </a:t>
            </a:r>
            <a:endParaRPr lang="en-US" sz="30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81B1F037-90F9-DF43-5EC2-B69E297E19EF}"/>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D4C86EA-16FF-2C93-FCDF-15B29D1271B7}"/>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表格 14">
            <a:extLst>
              <a:ext uri="{FF2B5EF4-FFF2-40B4-BE49-F238E27FC236}">
                <a16:creationId xmlns:a16="http://schemas.microsoft.com/office/drawing/2014/main" id="{AF7E27F6-8F60-D49D-0166-33387D7EA8F3}"/>
              </a:ext>
            </a:extLst>
          </p:cNvPr>
          <p:cNvGraphicFramePr>
            <a:graphicFrameLocks noGrp="1"/>
          </p:cNvGraphicFramePr>
          <p:nvPr>
            <p:extLst>
              <p:ext uri="{D42A27DB-BD31-4B8C-83A1-F6EECF244321}">
                <p14:modId xmlns:p14="http://schemas.microsoft.com/office/powerpoint/2010/main" val="427747371"/>
              </p:ext>
            </p:extLst>
          </p:nvPr>
        </p:nvGraphicFramePr>
        <p:xfrm>
          <a:off x="253653" y="1079593"/>
          <a:ext cx="7927821" cy="4033520"/>
        </p:xfrm>
        <a:graphic>
          <a:graphicData uri="http://schemas.openxmlformats.org/drawingml/2006/table">
            <a:tbl>
              <a:tblPr firstRow="1" bandRow="1">
                <a:tableStyleId>{5C22544A-7EE6-4342-B048-85BDC9FD1C3A}</a:tableStyleId>
              </a:tblPr>
              <a:tblGrid>
                <a:gridCol w="2442605">
                  <a:extLst>
                    <a:ext uri="{9D8B030D-6E8A-4147-A177-3AD203B41FA5}">
                      <a16:colId xmlns:a16="http://schemas.microsoft.com/office/drawing/2014/main" val="1838828070"/>
                    </a:ext>
                  </a:extLst>
                </a:gridCol>
                <a:gridCol w="5485216">
                  <a:extLst>
                    <a:ext uri="{9D8B030D-6E8A-4147-A177-3AD203B41FA5}">
                      <a16:colId xmlns:a16="http://schemas.microsoft.com/office/drawing/2014/main" val="3750206942"/>
                    </a:ext>
                  </a:extLst>
                </a:gridCol>
              </a:tblGrid>
              <a:tr h="370840">
                <a:tc gridSpan="2">
                  <a:txBody>
                    <a:bodyPr/>
                    <a:lstStyle/>
                    <a:p>
                      <a:pPr algn="ctr"/>
                      <a:r>
                        <a:rPr lang="en-US" altLang="zh-CN" dirty="0"/>
                        <a:t>Experimental Environment</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1920379498"/>
                  </a:ext>
                </a:extLst>
              </a:tr>
              <a:tr h="370840">
                <a:tc>
                  <a:txBody>
                    <a:bodyPr/>
                    <a:lstStyle/>
                    <a:p>
                      <a:pPr algn="ctr"/>
                      <a:r>
                        <a:rPr lang="en-US" altLang="zh-CN" sz="1800" dirty="0">
                          <a:latin typeface="Calibri" panose="020F0502020204030204" pitchFamily="34" charset="0"/>
                          <a:ea typeface="Calibri" panose="020F0502020204030204" pitchFamily="34" charset="0"/>
                          <a:cs typeface="Calibri" panose="020F0502020204030204" pitchFamily="34" charset="0"/>
                        </a:rPr>
                        <a:t>Cloud Server </a:t>
                      </a:r>
                      <a:endParaRPr lang="zh-CN" altLang="en-US" sz="1800" dirty="0">
                        <a:latin typeface="Calibri" panose="020F0502020204030204" pitchFamily="34" charset="0"/>
                        <a:cs typeface="Calibri" panose="020F0502020204030204" pitchFamily="34" charset="0"/>
                      </a:endParaRPr>
                    </a:p>
                  </a:txBody>
                  <a:tcPr anchor="ctr"/>
                </a:tc>
                <a:tc>
                  <a:txBody>
                    <a:bodyPr/>
                    <a:lstStyle/>
                    <a:p>
                      <a:pPr algn="ctr"/>
                      <a:r>
                        <a:rPr lang="en-US" altLang="zh-CN" sz="1800" dirty="0">
                          <a:latin typeface="Calibri" panose="020F0502020204030204" pitchFamily="34" charset="0"/>
                          <a:ea typeface="Calibri" panose="020F0502020204030204" pitchFamily="34" charset="0"/>
                          <a:cs typeface="Calibri" panose="020F0502020204030204" pitchFamily="34" charset="0"/>
                        </a:rPr>
                        <a:t>NVIDIA A100 GPUs with 80GB memory and 128GB RAM</a:t>
                      </a:r>
                      <a:endParaRPr lang="zh-CN" alt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4331537"/>
                  </a:ext>
                </a:extLst>
              </a:tr>
              <a:tr h="370840">
                <a:tc>
                  <a:txBody>
                    <a:bodyPr/>
                    <a:lstStyle/>
                    <a:p>
                      <a:pPr algn="ctr"/>
                      <a:r>
                        <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Edge</a:t>
                      </a:r>
                      <a:r>
                        <a:rPr lang="zh-CN" alt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Devices(EDs)</a:t>
                      </a:r>
                      <a:endParaRPr lang="zh-CN" altLang="en-US" sz="1800" kern="1200" dirty="0">
                        <a:solidFill>
                          <a:schemeClr val="dk1"/>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a:solidFill>
                            <a:schemeClr val="dk1"/>
                          </a:solidFill>
                          <a:effectLst/>
                          <a:latin typeface="Calibri" panose="020F0502020204030204" pitchFamily="34" charset="0"/>
                          <a:ea typeface="+mn-ea"/>
                          <a:cs typeface="Calibri" panose="020F0502020204030204" pitchFamily="34" charset="0"/>
                        </a:rPr>
                        <a:t>NVIDIA Jetson AGX Orin 64G</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a:solidFill>
                            <a:schemeClr val="dk1"/>
                          </a:solidFill>
                          <a:effectLst/>
                          <a:latin typeface="Calibri" panose="020F0502020204030204" pitchFamily="34" charset="0"/>
                          <a:ea typeface="+mn-ea"/>
                          <a:cs typeface="Calibri" panose="020F0502020204030204" pitchFamily="34" charset="0"/>
                        </a:rPr>
                        <a:t>NVIDIA Jetson Orin NX 16G</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858350692"/>
                  </a:ext>
                </a:extLst>
              </a:tr>
              <a:tr h="37084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Datasets</a:t>
                      </a:r>
                      <a:endParaRPr lang="zh-CN" altLang="en-US" sz="1800" kern="1200" dirty="0">
                        <a:solidFill>
                          <a:schemeClr val="dk1"/>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a:solidFill>
                            <a:schemeClr val="dk1"/>
                          </a:solidFill>
                          <a:effectLst/>
                          <a:latin typeface="Calibri" panose="020F0502020204030204" pitchFamily="34" charset="0"/>
                          <a:ea typeface="+mn-ea"/>
                          <a:cs typeface="Calibri" panose="020F0502020204030204" pitchFamily="34" charset="0"/>
                        </a:rPr>
                        <a:t>WikiText-2</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a:solidFill>
                            <a:schemeClr val="dk1"/>
                          </a:solidFill>
                          <a:effectLst/>
                          <a:latin typeface="Calibri" panose="020F0502020204030204" pitchFamily="34" charset="0"/>
                          <a:ea typeface="+mn-ea"/>
                          <a:cs typeface="Calibri" panose="020F0502020204030204" pitchFamily="34" charset="0"/>
                        </a:rPr>
                        <a:t>C4</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a:solidFill>
                            <a:schemeClr val="dk1"/>
                          </a:solidFill>
                          <a:effectLst/>
                          <a:latin typeface="Calibri" panose="020F0502020204030204" pitchFamily="34" charset="0"/>
                          <a:ea typeface="+mn-ea"/>
                          <a:cs typeface="Calibri" panose="020F0502020204030204" pitchFamily="34" charset="0"/>
                        </a:rPr>
                        <a:t>ARC-e &amp; ARC-c</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err="1">
                          <a:solidFill>
                            <a:schemeClr val="dk1"/>
                          </a:solidFill>
                          <a:effectLst/>
                          <a:latin typeface="Calibri" panose="020F0502020204030204" pitchFamily="34" charset="0"/>
                          <a:ea typeface="+mn-ea"/>
                          <a:cs typeface="Calibri" panose="020F0502020204030204" pitchFamily="34" charset="0"/>
                        </a:rPr>
                        <a:t>HellaSwag</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a:solidFill>
                            <a:schemeClr val="dk1"/>
                          </a:solidFill>
                          <a:effectLst/>
                          <a:latin typeface="Calibri" panose="020F0502020204030204" pitchFamily="34" charset="0"/>
                          <a:ea typeface="+mn-ea"/>
                          <a:cs typeface="Calibri" panose="020F0502020204030204" pitchFamily="34" charset="0"/>
                        </a:rPr>
                        <a:t>PIQA</a:t>
                      </a:r>
                      <a:endParaRPr lang="en" altLang="zh-CN" sz="18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800" i="1" kern="1200" dirty="0" err="1">
                          <a:solidFill>
                            <a:schemeClr val="dk1"/>
                          </a:solidFill>
                          <a:effectLst/>
                          <a:latin typeface="Calibri" panose="020F0502020204030204" pitchFamily="34" charset="0"/>
                          <a:ea typeface="+mn-ea"/>
                          <a:cs typeface="Calibri" panose="020F0502020204030204" pitchFamily="34" charset="0"/>
                        </a:rPr>
                        <a:t>Winogrande</a:t>
                      </a:r>
                      <a:endPar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11150917"/>
                  </a:ext>
                </a:extLst>
              </a:tr>
              <a:tr h="370840">
                <a:tc>
                  <a:txBody>
                    <a:bodyPr/>
                    <a:lstStyle/>
                    <a:p>
                      <a:pPr marL="0" algn="ctr" defTabSz="914400" rtl="0" eaLnBrk="1" latinLnBrk="0" hangingPunct="1"/>
                      <a:r>
                        <a:rPr lang="en-US" altLang="zh-CN" sz="1800" kern="1200" dirty="0">
                          <a:solidFill>
                            <a:schemeClr val="dk1"/>
                          </a:solidFill>
                          <a:latin typeface="Calibri" panose="020F0502020204030204" pitchFamily="34" charset="0"/>
                          <a:cs typeface="Calibri" panose="020F0502020204030204" pitchFamily="34" charset="0"/>
                        </a:rPr>
                        <a:t>Models</a:t>
                      </a:r>
                      <a:endParaRPr lang="zh-CN" altLang="en-US" sz="1800" kern="1200" dirty="0">
                        <a:solidFill>
                          <a:schemeClr val="dk1"/>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LLaMA-7B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LLaMA-13B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LLaMA-2-7B</a:t>
                      </a:r>
                    </a:p>
                  </a:txBody>
                  <a:tcPr anchor="ctr"/>
                </a:tc>
                <a:extLst>
                  <a:ext uri="{0D108BD9-81ED-4DB2-BD59-A6C34878D82A}">
                    <a16:rowId xmlns:a16="http://schemas.microsoft.com/office/drawing/2014/main" val="1976638867"/>
                  </a:ext>
                </a:extLst>
              </a:tr>
            </a:tbl>
          </a:graphicData>
        </a:graphic>
      </p:graphicFrame>
      <p:pic>
        <p:nvPicPr>
          <p:cNvPr id="8" name="图片 7">
            <a:extLst>
              <a:ext uri="{FF2B5EF4-FFF2-40B4-BE49-F238E27FC236}">
                <a16:creationId xmlns:a16="http://schemas.microsoft.com/office/drawing/2014/main" id="{B2AFFDBE-526D-CBF4-FC49-7B7114D22F01}"/>
              </a:ext>
            </a:extLst>
          </p:cNvPr>
          <p:cNvPicPr>
            <a:picLocks noChangeAspect="1"/>
          </p:cNvPicPr>
          <p:nvPr/>
        </p:nvPicPr>
        <p:blipFill>
          <a:blip r:embed="rId3"/>
          <a:stretch>
            <a:fillRect/>
          </a:stretch>
        </p:blipFill>
        <p:spPr>
          <a:xfrm>
            <a:off x="9011322" y="1079593"/>
            <a:ext cx="2704054" cy="2351646"/>
          </a:xfrm>
          <a:prstGeom prst="rect">
            <a:avLst/>
          </a:prstGeom>
        </p:spPr>
      </p:pic>
      <p:sp>
        <p:nvSpPr>
          <p:cNvPr id="9" name="文本框 8">
            <a:extLst>
              <a:ext uri="{FF2B5EF4-FFF2-40B4-BE49-F238E27FC236}">
                <a16:creationId xmlns:a16="http://schemas.microsoft.com/office/drawing/2014/main" id="{8040B56A-5971-6D57-29E2-17DB520E720E}"/>
              </a:ext>
            </a:extLst>
          </p:cNvPr>
          <p:cNvSpPr txBox="1"/>
          <p:nvPr/>
        </p:nvSpPr>
        <p:spPr>
          <a:xfrm>
            <a:off x="8991326" y="3553690"/>
            <a:ext cx="2813372" cy="369332"/>
          </a:xfrm>
          <a:prstGeom prst="rect">
            <a:avLst/>
          </a:prstGeom>
          <a:noFill/>
        </p:spPr>
        <p:txBody>
          <a:bodyPr wrap="square" rtlCol="0">
            <a:spAutoFit/>
          </a:bodyPr>
          <a:lstStyle/>
          <a:p>
            <a:pPr lvl="0" algn="ctr">
              <a:defRPr/>
            </a:pPr>
            <a:r>
              <a:rPr lang="en" altLang="zh-CN" i="1" dirty="0">
                <a:solidFill>
                  <a:schemeClr val="dk1"/>
                </a:solidFill>
                <a:latin typeface="Calibri" panose="020F0502020204030204" pitchFamily="34" charset="0"/>
                <a:cs typeface="Calibri" panose="020F0502020204030204" pitchFamily="34" charset="0"/>
              </a:rPr>
              <a:t>NVIDIA Jetson Orin NX 16G</a:t>
            </a:r>
            <a:endParaRPr lang="en" altLang="zh-CN" dirty="0">
              <a:solidFill>
                <a:schemeClr val="dk1"/>
              </a:solidFill>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D60AB79A-2D70-BBD6-94AA-664959A67A7A}"/>
              </a:ext>
            </a:extLst>
          </p:cNvPr>
          <p:cNvSpPr/>
          <p:nvPr/>
        </p:nvSpPr>
        <p:spPr>
          <a:xfrm>
            <a:off x="4451532" y="2461510"/>
            <a:ext cx="1808174" cy="54565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813E6602-40F8-BEB6-08D6-C6F180091044}"/>
              </a:ext>
            </a:extLst>
          </p:cNvPr>
          <p:cNvSpPr/>
          <p:nvPr/>
        </p:nvSpPr>
        <p:spPr>
          <a:xfrm>
            <a:off x="4451532" y="3090825"/>
            <a:ext cx="1807025" cy="105324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对话气泡: 圆角矩形 486">
            <a:extLst>
              <a:ext uri="{FF2B5EF4-FFF2-40B4-BE49-F238E27FC236}">
                <a16:creationId xmlns:a16="http://schemas.microsoft.com/office/drawing/2014/main" id="{993ABDBB-95AA-0874-2B9D-5C35F2FBECB3}"/>
              </a:ext>
            </a:extLst>
          </p:cNvPr>
          <p:cNvSpPr/>
          <p:nvPr/>
        </p:nvSpPr>
        <p:spPr>
          <a:xfrm>
            <a:off x="6387051" y="2495694"/>
            <a:ext cx="1918262" cy="384638"/>
          </a:xfrm>
          <a:prstGeom prst="wedgeRoundRectCallout">
            <a:avLst>
              <a:gd name="adj1" fmla="val -55321"/>
              <a:gd name="adj2" fmla="val 42552"/>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9F92BC78-E03D-C7BC-69B6-C3D64B06628F}"/>
              </a:ext>
            </a:extLst>
          </p:cNvPr>
          <p:cNvSpPr txBox="1"/>
          <p:nvPr/>
        </p:nvSpPr>
        <p:spPr>
          <a:xfrm>
            <a:off x="6352675" y="2536945"/>
            <a:ext cx="2085947" cy="338554"/>
          </a:xfrm>
          <a:prstGeom prst="rect">
            <a:avLst/>
          </a:prstGeom>
          <a:noFill/>
        </p:spPr>
        <p:txBody>
          <a:bodyPr wrap="square" rtlCol="0">
            <a:spAutoFit/>
          </a:bodyPr>
          <a:lstStyle/>
          <a:p>
            <a:r>
              <a:rPr lang="en" altLang="zh-CN" sz="1600" b="1" dirty="0">
                <a:latin typeface="Calibri" panose="020F0502020204030204" pitchFamily="34" charset="0"/>
                <a:cs typeface="Calibri" panose="020F0502020204030204" pitchFamily="34" charset="0"/>
              </a:rPr>
              <a:t>Language</a:t>
            </a:r>
            <a:r>
              <a:rPr lang="zh-CN" altLang="en-US" sz="1600" b="1" dirty="0">
                <a:latin typeface="Calibri" panose="020F0502020204030204" pitchFamily="34" charset="0"/>
                <a:cs typeface="Calibri" panose="020F0502020204030204" pitchFamily="34" charset="0"/>
              </a:rPr>
              <a:t> </a:t>
            </a:r>
            <a:r>
              <a:rPr lang="en" altLang="zh-CN" sz="1600" b="1" dirty="0">
                <a:latin typeface="Calibri" panose="020F0502020204030204" pitchFamily="34" charset="0"/>
                <a:cs typeface="Calibri" panose="020F0502020204030204" pitchFamily="34" charset="0"/>
              </a:rPr>
              <a:t>generation</a:t>
            </a:r>
            <a:endParaRPr kumimoji="1" lang="zh-CN" altLang="en-US" sz="1600" b="1" dirty="0"/>
          </a:p>
        </p:txBody>
      </p:sp>
      <p:sp>
        <p:nvSpPr>
          <p:cNvPr id="17" name="对话气泡: 圆角矩形 486">
            <a:extLst>
              <a:ext uri="{FF2B5EF4-FFF2-40B4-BE49-F238E27FC236}">
                <a16:creationId xmlns:a16="http://schemas.microsoft.com/office/drawing/2014/main" id="{C680BD1D-CE99-BDB2-4369-2FCD7717F30B}"/>
              </a:ext>
            </a:extLst>
          </p:cNvPr>
          <p:cNvSpPr/>
          <p:nvPr/>
        </p:nvSpPr>
        <p:spPr>
          <a:xfrm>
            <a:off x="6359550" y="3338090"/>
            <a:ext cx="1918262" cy="399032"/>
          </a:xfrm>
          <a:prstGeom prst="wedgeRoundRectCallout">
            <a:avLst>
              <a:gd name="adj1" fmla="val -55321"/>
              <a:gd name="adj2" fmla="val 38521"/>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a:extLst>
              <a:ext uri="{FF2B5EF4-FFF2-40B4-BE49-F238E27FC236}">
                <a16:creationId xmlns:a16="http://schemas.microsoft.com/office/drawing/2014/main" id="{26FBA1A7-DB96-8494-0302-C5BF596749A7}"/>
              </a:ext>
            </a:extLst>
          </p:cNvPr>
          <p:cNvSpPr txBox="1"/>
          <p:nvPr/>
        </p:nvSpPr>
        <p:spPr>
          <a:xfrm>
            <a:off x="6345799" y="3382079"/>
            <a:ext cx="2085947" cy="338554"/>
          </a:xfrm>
          <a:prstGeom prst="rect">
            <a:avLst/>
          </a:prstGeom>
          <a:noFill/>
        </p:spPr>
        <p:txBody>
          <a:bodyPr wrap="square" rtlCol="0">
            <a:spAutoFit/>
          </a:bodyPr>
          <a:lstStyle/>
          <a:p>
            <a:r>
              <a:rPr lang="en" altLang="zh-CN" sz="1600" b="1" dirty="0">
                <a:latin typeface="Calibri" panose="020F0502020204030204" pitchFamily="34" charset="0"/>
                <a:cs typeface="Calibri" panose="020F0502020204030204" pitchFamily="34" charset="0"/>
              </a:rPr>
              <a:t>zero-shot reasoning</a:t>
            </a:r>
            <a:endParaRPr kumimoji="1" lang="zh-CN" altLang="en-US" sz="1600" dirty="0"/>
          </a:p>
        </p:txBody>
      </p:sp>
    </p:spTree>
    <p:extLst>
      <p:ext uri="{BB962C8B-B14F-4D97-AF65-F5344CB8AC3E}">
        <p14:creationId xmlns:p14="http://schemas.microsoft.com/office/powerpoint/2010/main" val="69856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10942-858D-F2F3-BA3E-8CEF86848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2CB7B-07AB-20FE-5279-6D3219C2FA6A}"/>
              </a:ext>
            </a:extLst>
          </p:cNvPr>
          <p:cNvSpPr>
            <a:spLocks noGrp="1"/>
          </p:cNvSpPr>
          <p:nvPr>
            <p:ph type="title"/>
          </p:nvPr>
        </p:nvSpPr>
        <p:spPr>
          <a:xfrm>
            <a:off x="253655" y="129410"/>
            <a:ext cx="4751481" cy="587672"/>
          </a:xfrm>
        </p:spPr>
        <p:txBody>
          <a:bodyPr>
            <a:normAutofit/>
          </a:bodyPr>
          <a:lstStyle/>
          <a:p>
            <a:r>
              <a:rPr lang="en-US" altLang="zh-CN" sz="3000" b="1" dirty="0">
                <a:solidFill>
                  <a:srgbClr val="002856"/>
                </a:solidFill>
                <a:latin typeface="Calibri" panose="020F0502020204030204" pitchFamily="34" charset="0"/>
                <a:ea typeface="+mn-ea"/>
                <a:cs typeface="Calibri" panose="020F0502020204030204" pitchFamily="34" charset="0"/>
              </a:rPr>
              <a:t>3.2</a:t>
            </a:r>
            <a:r>
              <a:rPr lang="zh-CN" altLang="en-US" sz="3000" b="1" dirty="0">
                <a:solidFill>
                  <a:srgbClr val="002856"/>
                </a:solidFill>
                <a:latin typeface="Calibri" panose="020F0502020204030204" pitchFamily="34" charset="0"/>
                <a:ea typeface="+mn-ea"/>
                <a:cs typeface="Calibri" panose="020F0502020204030204" pitchFamily="34" charset="0"/>
              </a:rPr>
              <a:t> </a:t>
            </a:r>
            <a:r>
              <a:rPr lang="en-US" altLang="zh-CN" sz="3200" b="1" dirty="0">
                <a:latin typeface="Calibri" panose="020F0502020204030204" pitchFamily="34" charset="0"/>
                <a:ea typeface="Calibri" panose="020F0502020204030204" pitchFamily="34" charset="0"/>
                <a:cs typeface="Calibri" panose="020F0502020204030204" pitchFamily="34" charset="0"/>
              </a:rPr>
              <a:t>Baseline and </a:t>
            </a:r>
            <a:r>
              <a:rPr lang="en-US" altLang="zh-CN" sz="3000" b="1" dirty="0">
                <a:solidFill>
                  <a:srgbClr val="002856"/>
                </a:solidFill>
                <a:latin typeface="Calibri" panose="020F0502020204030204" pitchFamily="34" charset="0"/>
                <a:ea typeface="+mn-ea"/>
                <a:cs typeface="Calibri" panose="020F0502020204030204" pitchFamily="34" charset="0"/>
              </a:rPr>
              <a:t>Metrics</a:t>
            </a:r>
            <a:endParaRPr lang="en-US" sz="30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81B1F037-90F9-DF43-5EC2-B69E297E19EF}"/>
              </a:ext>
            </a:extLst>
          </p:cNvPr>
          <p:cNvCxnSpPr>
            <a:cxnSpLocks/>
          </p:cNvCxnSpPr>
          <p:nvPr/>
        </p:nvCxnSpPr>
        <p:spPr>
          <a:xfrm>
            <a:off x="0" y="764552"/>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圆角矩形 8">
            <a:extLst>
              <a:ext uri="{FF2B5EF4-FFF2-40B4-BE49-F238E27FC236}">
                <a16:creationId xmlns:a16="http://schemas.microsoft.com/office/drawing/2014/main" id="{FBCB271F-C154-017A-61FB-E15F1FB3CA79}"/>
              </a:ext>
            </a:extLst>
          </p:cNvPr>
          <p:cNvSpPr/>
          <p:nvPr/>
        </p:nvSpPr>
        <p:spPr>
          <a:xfrm>
            <a:off x="361619" y="1466181"/>
            <a:ext cx="4884151" cy="3181448"/>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9" name="文本框 8">
            <a:extLst>
              <a:ext uri="{FF2B5EF4-FFF2-40B4-BE49-F238E27FC236}">
                <a16:creationId xmlns:a16="http://schemas.microsoft.com/office/drawing/2014/main" id="{67750288-8DD2-BF14-1E4F-6A5F8FCCC93A}"/>
              </a:ext>
            </a:extLst>
          </p:cNvPr>
          <p:cNvSpPr txBox="1"/>
          <p:nvPr/>
        </p:nvSpPr>
        <p:spPr>
          <a:xfrm>
            <a:off x="488138" y="1622545"/>
            <a:ext cx="4592626" cy="2893100"/>
          </a:xfrm>
          <a:prstGeom prst="rect">
            <a:avLst/>
          </a:prstGeom>
          <a:noFill/>
        </p:spPr>
        <p:txBody>
          <a:bodyPr wrap="square" rtlCol="0">
            <a:spAutoFit/>
          </a:bodyPr>
          <a:lstStyle/>
          <a:p>
            <a:r>
              <a:rPr lang="en-US" altLang="zh-CN" sz="20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Baseline:</a:t>
            </a:r>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itchFamily="2" charset="2"/>
              <a:buChar char="Ø"/>
            </a:pPr>
            <a:r>
              <a:rPr lang="en-US" altLang="zh-CN" b="1" dirty="0" err="1">
                <a:latin typeface="Calibri" panose="020F0502020204030204" pitchFamily="34" charset="0"/>
                <a:cs typeface="Calibri" panose="020F0502020204030204" pitchFamily="34" charset="0"/>
              </a:rPr>
              <a:t>SmoothQuant</a:t>
            </a:r>
            <a:endParaRPr lang="en-US" altLang="zh-CN"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An INT8 method that balances outliers between weights and activations.</a:t>
            </a:r>
            <a:endParaRPr lang="en-US" altLang="zh-CN" b="1" dirty="0">
              <a:latin typeface="Calibri" panose="020F0502020204030204" pitchFamily="34" charset="0"/>
              <a:cs typeface="Calibri" panose="020F0502020204030204" pitchFamily="34" charset="0"/>
            </a:endParaRPr>
          </a:p>
          <a:p>
            <a:pPr marL="285750" indent="-285750">
              <a:buFont typeface="Wingdings" pitchFamily="2" charset="2"/>
              <a:buChar char="Ø"/>
            </a:pPr>
            <a:r>
              <a:rPr kumimoji="1" lang="en-US" altLang="zh-CN" b="1" dirty="0">
                <a:latin typeface="Calibri" panose="020F0502020204030204" pitchFamily="34" charset="0"/>
                <a:cs typeface="Calibri" panose="020F0502020204030204" pitchFamily="34" charset="0"/>
              </a:rPr>
              <a:t>OS+</a:t>
            </a: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An INT4 method using channel-wise shifts to handle asymmetry.</a:t>
            </a:r>
            <a:endParaRPr kumimoji="1" lang="en-US" altLang="zh-CN" b="1" dirty="0">
              <a:latin typeface="Calibri" panose="020F0502020204030204" pitchFamily="34" charset="0"/>
              <a:cs typeface="Calibri" panose="020F0502020204030204" pitchFamily="34" charset="0"/>
            </a:endParaRPr>
          </a:p>
          <a:p>
            <a:pPr marL="285750" indent="-285750">
              <a:buFont typeface="Wingdings" pitchFamily="2" charset="2"/>
              <a:buChar char="Ø"/>
            </a:pPr>
            <a:r>
              <a:rPr kumimoji="1" lang="en-US" altLang="zh-CN" b="1" dirty="0" err="1">
                <a:latin typeface="Calibri" panose="020F0502020204030204" pitchFamily="34" charset="0"/>
                <a:cs typeface="Calibri" panose="020F0502020204030204" pitchFamily="34" charset="0"/>
              </a:rPr>
              <a:t>OminiQuant</a:t>
            </a:r>
            <a:endParaRPr kumimoji="1" lang="en-US" altLang="zh-CN"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An advanced INT4 method using block-wise MSE minimization.</a:t>
            </a:r>
            <a:endParaRPr kumimoji="1" lang="zh-CN" altLang="en-US" dirty="0">
              <a:latin typeface="Calibri" panose="020F0502020204030204" pitchFamily="34" charset="0"/>
              <a:cs typeface="Calibri" panose="020F0502020204030204" pitchFamily="34" charset="0"/>
            </a:endParaRPr>
          </a:p>
        </p:txBody>
      </p:sp>
      <p:sp>
        <p:nvSpPr>
          <p:cNvPr id="12" name="矩形: 圆角 236">
            <a:extLst>
              <a:ext uri="{FF2B5EF4-FFF2-40B4-BE49-F238E27FC236}">
                <a16:creationId xmlns:a16="http://schemas.microsoft.com/office/drawing/2014/main" id="{8020D9A8-2666-6375-5881-0A44101D2336}"/>
              </a:ext>
            </a:extLst>
          </p:cNvPr>
          <p:cNvSpPr/>
          <p:nvPr/>
        </p:nvSpPr>
        <p:spPr>
          <a:xfrm>
            <a:off x="5815637" y="1211798"/>
            <a:ext cx="4180886" cy="3642081"/>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471D660-AFA5-DE69-69D6-1A96472DCFFD}"/>
                  </a:ext>
                </a:extLst>
              </p:cNvPr>
              <p:cNvSpPr txBox="1"/>
              <p:nvPr/>
            </p:nvSpPr>
            <p:spPr>
              <a:xfrm>
                <a:off x="5967664" y="1368162"/>
                <a:ext cx="4028859" cy="3536417"/>
              </a:xfrm>
              <a:prstGeom prst="rect">
                <a:avLst/>
              </a:prstGeom>
              <a:noFill/>
            </p:spPr>
            <p:txBody>
              <a:bodyPr wrap="square" rtlCol="0">
                <a:spAutoFit/>
              </a:bodyPr>
              <a:lstStyle/>
              <a:p>
                <a:r>
                  <a:rPr lang="en-US" altLang="zh-CN" sz="20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Metrics:</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Perplexity (PPL) </a:t>
                </a:r>
                <a:r>
                  <a:rPr lang="en" altLang="zh-CN" dirty="0">
                    <a:latin typeface="Calibri" panose="020F0502020204030204" pitchFamily="34" charset="0"/>
                    <a:cs typeface="Calibri" panose="020F0502020204030204" pitchFamily="34" charset="0"/>
                  </a:rPr>
                  <a:t>↓</a:t>
                </a:r>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𝑃𝑃𝐿</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𝑒𝑥𝑝</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
                                <m:rPr>
                                  <m:sty m:val="p"/>
                                </m:rPr>
                                <a:rPr lang="en-US" altLang="zh-CN" sz="1600" b="0" i="1" smtClean="0">
                                  <a:latin typeface="Cambria Math" panose="02040503050406030204" pitchFamily="18" charset="0"/>
                                </a:rPr>
                                <m:t>N</m:t>
                              </m:r>
                            </m:den>
                          </m:f>
                          <m:nary>
                            <m:naryPr>
                              <m:chr m:val="∑"/>
                              <m:ctrlPr>
                                <a:rPr lang="en-US" altLang="zh-CN" sz="1600" b="0" i="1" smtClean="0">
                                  <a:latin typeface="Cambria Math" panose="02040503050406030204" pitchFamily="18" charset="0"/>
                                </a:rPr>
                              </m:ctrlPr>
                            </m:naryPr>
                            <m:sub>
                              <m:r>
                                <m:rPr>
                                  <m:sty m:val="p"/>
                                  <m:brk m:alnAt="23"/>
                                </m:rPr>
                                <a:rPr lang="en-US" altLang="zh-CN" sz="1600" b="0" i="1" smtClean="0">
                                  <a:latin typeface="Cambria Math" panose="02040503050406030204" pitchFamily="18" charset="0"/>
                                </a:rPr>
                                <m:t>i</m:t>
                              </m:r>
                              <m:r>
                                <a:rPr lang="en-US" altLang="zh-CN" sz="1600" b="0" i="1" smtClean="0">
                                  <a:latin typeface="Cambria Math" panose="02040503050406030204" pitchFamily="18" charset="0"/>
                                </a:rPr>
                                <m:t>=1</m:t>
                              </m:r>
                            </m:sub>
                            <m:sup>
                              <m:r>
                                <m:rPr>
                                  <m:sty m:val="p"/>
                                </m:rPr>
                                <a:rPr lang="en-US" altLang="zh-CN" sz="1600" b="0" i="1" smtClean="0">
                                  <a:latin typeface="Cambria Math" panose="02040503050406030204" pitchFamily="18" charset="0"/>
                                </a:rPr>
                                <m:t>N</m:t>
                              </m:r>
                            </m:sup>
                            <m:e>
                              <m:r>
                                <a:rPr lang="en-US" altLang="zh-CN" sz="1600" b="0" i="1" smtClean="0">
                                  <a:latin typeface="Cambria Math" panose="02040503050406030204" pitchFamily="18" charset="0"/>
                                </a:rPr>
                                <m:t>𝑙𝑜𝑔𝑃</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&lt;</m:t>
                                      </m:r>
                                      <m:r>
                                        <a:rPr lang="en-US" altLang="zh-CN" sz="1600" b="0" i="1" smtClean="0">
                                          <a:latin typeface="Cambria Math" panose="02040503050406030204" pitchFamily="18" charset="0"/>
                                        </a:rPr>
                                        <m:t>𝑖</m:t>
                                      </m:r>
                                    </m:sub>
                                  </m:sSub>
                                </m:e>
                              </m:d>
                            </m:e>
                          </m:nary>
                        </m:e>
                      </m:d>
                    </m:oMath>
                  </m:oMathPara>
                </a14:m>
                <a:endParaRPr lang="en" altLang="zh-CN"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For language generation. Measures prediction accuracy. </a:t>
                </a:r>
                <a:r>
                  <a:rPr lang="en" altLang="zh-CN" b="1" dirty="0">
                    <a:latin typeface="Calibri" panose="020F0502020204030204" pitchFamily="34" charset="0"/>
                    <a:cs typeface="Calibri" panose="020F0502020204030204" pitchFamily="34" charset="0"/>
                  </a:rPr>
                  <a:t>Lower is better.</a:t>
                </a:r>
                <a:endParaRPr kumimoji="1" lang="en" altLang="zh-CN" dirty="0">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Accuracy (ACC)</a:t>
                </a:r>
                <a:r>
                  <a:rPr lang="zh-CN" altLang="en-US" b="1" dirty="0">
                    <a:latin typeface="Calibri" panose="020F0502020204030204" pitchFamily="34" charset="0"/>
                    <a:cs typeface="Calibri" panose="020F0502020204030204" pitchFamily="34" charset="0"/>
                  </a:rPr>
                  <a:t> </a:t>
                </a:r>
                <a:r>
                  <a:rPr lang="zh-CN" altLang="en-US" dirty="0">
                    <a:latin typeface="Calibri" panose="020F0502020204030204" pitchFamily="34" charset="0"/>
                    <a:cs typeface="Calibri" panose="020F0502020204030204" pitchFamily="34" charset="0"/>
                  </a:rPr>
                  <a:t>↑</a:t>
                </a:r>
                <a:endParaRPr lang="en-US" altLang="zh-CN"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𝐴𝐶𝐶</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𝐶</m:t>
                              </m:r>
                            </m:sub>
                          </m:sSub>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𝑇</m:t>
                              </m:r>
                            </m:sub>
                          </m:sSub>
                        </m:den>
                      </m:f>
                    </m:oMath>
                  </m:oMathPara>
                </a14:m>
                <a:endParaRPr lang="en-US" altLang="zh-CN" sz="1600" b="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For zero-shot tasks. Measures reasoning ability.</a:t>
                </a:r>
                <a:r>
                  <a:rPr lang="en" altLang="zh-CN" b="1" dirty="0">
                    <a:latin typeface="Calibri" panose="020F0502020204030204" pitchFamily="34" charset="0"/>
                    <a:cs typeface="Calibri" panose="020F0502020204030204" pitchFamily="34" charset="0"/>
                  </a:rPr>
                  <a:t> Higher is better.</a:t>
                </a:r>
                <a:endParaRPr lang="en-US" altLang="zh-CN" dirty="0">
                  <a:latin typeface="Calibri" panose="020F0502020204030204" pitchFamily="34" charset="0"/>
                  <a:cs typeface="Calibri" panose="020F0502020204030204" pitchFamily="34" charset="0"/>
                </a:endParaRPr>
              </a:p>
              <a:p>
                <a:pPr marL="285750" indent="-285750">
                  <a:buFont typeface="Wingdings" pitchFamily="2" charset="2"/>
                  <a:buChar char="Ø"/>
                </a:pPr>
                <a:endParaRPr kumimoji="1" lang="zh-CN" altLang="en-US" dirty="0"/>
              </a:p>
            </p:txBody>
          </p:sp>
        </mc:Choice>
        <mc:Fallback xmlns="">
          <p:sp>
            <p:nvSpPr>
              <p:cNvPr id="13" name="文本框 12">
                <a:extLst>
                  <a:ext uri="{FF2B5EF4-FFF2-40B4-BE49-F238E27FC236}">
                    <a16:creationId xmlns:a16="http://schemas.microsoft.com/office/drawing/2014/main" id="{0471D660-AFA5-DE69-69D6-1A96472DCFFD}"/>
                  </a:ext>
                </a:extLst>
              </p:cNvPr>
              <p:cNvSpPr txBox="1">
                <a:spLocks noRot="1" noChangeAspect="1" noMove="1" noResize="1" noEditPoints="1" noAdjustHandles="1" noChangeArrowheads="1" noChangeShapeType="1" noTextEdit="1"/>
              </p:cNvSpPr>
              <p:nvPr/>
            </p:nvSpPr>
            <p:spPr>
              <a:xfrm>
                <a:off x="5967664" y="1368162"/>
                <a:ext cx="4028859" cy="3536417"/>
              </a:xfrm>
              <a:prstGeom prst="rect">
                <a:avLst/>
              </a:prstGeom>
              <a:blipFill>
                <a:blip r:embed="rId3"/>
                <a:stretch>
                  <a:fillRect l="-1567" t="-5000"/>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06B44EAB-A9DD-A590-6587-537D97AC604F}"/>
              </a:ext>
            </a:extLst>
          </p:cNvPr>
          <p:cNvSpPr/>
          <p:nvPr/>
        </p:nvSpPr>
        <p:spPr>
          <a:xfrm>
            <a:off x="8504606" y="2165684"/>
            <a:ext cx="914401" cy="391886"/>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对话气泡: 圆角矩形 486">
            <a:extLst>
              <a:ext uri="{FF2B5EF4-FFF2-40B4-BE49-F238E27FC236}">
                <a16:creationId xmlns:a16="http://schemas.microsoft.com/office/drawing/2014/main" id="{E54B12BC-4906-AA73-13EF-572E79E3FAE3}"/>
              </a:ext>
            </a:extLst>
          </p:cNvPr>
          <p:cNvSpPr/>
          <p:nvPr/>
        </p:nvSpPr>
        <p:spPr>
          <a:xfrm>
            <a:off x="10072150" y="1027880"/>
            <a:ext cx="1808175" cy="1048423"/>
          </a:xfrm>
          <a:prstGeom prst="wedgeRoundRectCallout">
            <a:avLst>
              <a:gd name="adj1" fmla="val -89887"/>
              <a:gd name="adj2" fmla="val 55074"/>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233AB78A-36A5-A6BE-0D65-74EDC9BC77F9}"/>
              </a:ext>
            </a:extLst>
          </p:cNvPr>
          <p:cNvSpPr txBox="1"/>
          <p:nvPr/>
        </p:nvSpPr>
        <p:spPr>
          <a:xfrm>
            <a:off x="10072150" y="1075037"/>
            <a:ext cx="1808175" cy="954107"/>
          </a:xfrm>
          <a:prstGeom prst="rect">
            <a:avLst/>
          </a:prstGeom>
          <a:noFill/>
        </p:spPr>
        <p:txBody>
          <a:bodyPr wrap="square" rtlCol="0">
            <a:spAutoFit/>
          </a:bodyPr>
          <a:lstStyle/>
          <a:p>
            <a:r>
              <a:rPr lang="en" altLang="zh-CN" sz="1400" dirty="0">
                <a:latin typeface="Calibri" panose="020F0502020204030204" pitchFamily="34" charset="0"/>
                <a:cs typeface="Calibri" panose="020F0502020204030204" pitchFamily="34" charset="0"/>
              </a:rPr>
              <a:t>Predict the probability of the current word given the preceding context.</a:t>
            </a:r>
          </a:p>
        </p:txBody>
      </p:sp>
    </p:spTree>
    <p:extLst>
      <p:ext uri="{BB962C8B-B14F-4D97-AF65-F5344CB8AC3E}">
        <p14:creationId xmlns:p14="http://schemas.microsoft.com/office/powerpoint/2010/main" val="26593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BE535-169F-EE11-1C0D-8E6EDBCD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87C1B-322E-5589-DB26-557E22BF034A}"/>
              </a:ext>
            </a:extLst>
          </p:cNvPr>
          <p:cNvSpPr>
            <a:spLocks noGrp="1"/>
          </p:cNvSpPr>
          <p:nvPr>
            <p:ph type="title"/>
          </p:nvPr>
        </p:nvSpPr>
        <p:spPr>
          <a:xfrm>
            <a:off x="253655" y="129410"/>
            <a:ext cx="4751481" cy="587672"/>
          </a:xfrm>
        </p:spPr>
        <p:txBody>
          <a:bodyPr>
            <a:normAutofit/>
          </a:bodyPr>
          <a:lstStyle/>
          <a:p>
            <a:r>
              <a:rPr lang="en-US" altLang="zh-CN" sz="2800" b="1" dirty="0">
                <a:solidFill>
                  <a:srgbClr val="002856"/>
                </a:solidFill>
                <a:latin typeface="Calibri" panose="020F0502020204030204" pitchFamily="34" charset="0"/>
                <a:ea typeface="+mn-ea"/>
                <a:cs typeface="Calibri" panose="020F0502020204030204" pitchFamily="34" charset="0"/>
              </a:rPr>
              <a:t>3.3</a:t>
            </a:r>
            <a:r>
              <a:rPr lang="zh-CN" altLang="en-US" sz="2800" b="1" dirty="0">
                <a:solidFill>
                  <a:srgbClr val="002856"/>
                </a:solidFill>
                <a:latin typeface="Calibri" panose="020F0502020204030204" pitchFamily="34" charset="0"/>
                <a:ea typeface="+mn-ea"/>
                <a:cs typeface="Calibri" panose="020F0502020204030204" pitchFamily="34" charset="0"/>
              </a:rPr>
              <a:t> </a:t>
            </a:r>
            <a:r>
              <a:rPr lang="en" altLang="zh-CN" sz="2800" b="1" dirty="0">
                <a:latin typeface="Calibri" panose="020F0502020204030204" pitchFamily="34" charset="0"/>
                <a:cs typeface="Calibri" panose="020F0502020204030204" pitchFamily="34" charset="0"/>
              </a:rPr>
              <a:t>Language generation</a:t>
            </a:r>
            <a:endParaRPr lang="en-US" sz="28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D1DB2C53-D4CB-F87A-6F49-EFDFDF7A1A5D}"/>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B4CCE166-432A-750E-CB4B-6128E41291FA}"/>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BDB2DBBE-F0B5-F9BC-C9C9-25D05192C438}"/>
              </a:ext>
            </a:extLst>
          </p:cNvPr>
          <p:cNvPicPr>
            <a:picLocks noChangeAspect="1"/>
          </p:cNvPicPr>
          <p:nvPr/>
        </p:nvPicPr>
        <p:blipFill>
          <a:blip r:embed="rId3"/>
          <a:stretch>
            <a:fillRect/>
          </a:stretch>
        </p:blipFill>
        <p:spPr>
          <a:xfrm>
            <a:off x="4276367" y="934494"/>
            <a:ext cx="7463589" cy="4828281"/>
          </a:xfrm>
          <a:prstGeom prst="rect">
            <a:avLst/>
          </a:prstGeom>
        </p:spPr>
      </p:pic>
      <p:sp>
        <p:nvSpPr>
          <p:cNvPr id="16" name="矩形 15">
            <a:extLst>
              <a:ext uri="{FF2B5EF4-FFF2-40B4-BE49-F238E27FC236}">
                <a16:creationId xmlns:a16="http://schemas.microsoft.com/office/drawing/2014/main" id="{6E86D1F3-9A52-4AFC-C6E5-9AF07E78FB3E}"/>
              </a:ext>
            </a:extLst>
          </p:cNvPr>
          <p:cNvSpPr/>
          <p:nvPr/>
        </p:nvSpPr>
        <p:spPr>
          <a:xfrm>
            <a:off x="5692656" y="3836354"/>
            <a:ext cx="5857660" cy="34375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F9ADC839-EA7B-C881-1D3C-D8B65F98581B}"/>
              </a:ext>
            </a:extLst>
          </p:cNvPr>
          <p:cNvSpPr txBox="1"/>
          <p:nvPr/>
        </p:nvSpPr>
        <p:spPr>
          <a:xfrm>
            <a:off x="253655" y="1095225"/>
            <a:ext cx="4436216" cy="2308324"/>
          </a:xfrm>
          <a:prstGeom prst="rect">
            <a:avLst/>
          </a:prstGeom>
          <a:noFill/>
        </p:spPr>
        <p:txBody>
          <a:bodyPr wrap="square">
            <a:spAutoFit/>
          </a:bodyPr>
          <a:lstStyle/>
          <a:p>
            <a:r>
              <a:rPr lang="en" altLang="zh-CN" dirty="0">
                <a:latin typeface="Calibri" panose="020F0502020204030204" pitchFamily="34" charset="0"/>
                <a:cs typeface="Calibri" panose="020F0502020204030204" pitchFamily="34" charset="0"/>
              </a:rPr>
              <a:t>For language generation tasks (Wiki, C4) on AGX edge devices, LQGDC outperforms all baseline methods.</a:t>
            </a: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W4A4KV4:</a:t>
            </a:r>
            <a:r>
              <a:rPr lang="zh-CN" altLang="en-US" dirty="0">
                <a:latin typeface="Calibri" panose="020F0502020204030204" pitchFamily="34" charset="0"/>
                <a:cs typeface="Calibri" panose="020F0502020204030204" pitchFamily="34" charset="0"/>
              </a:rPr>
              <a:t> </a:t>
            </a:r>
            <a:r>
              <a:rPr lang="en" altLang="zh-CN" dirty="0">
                <a:latin typeface="Calibri" panose="020F0502020204030204" pitchFamily="34" charset="0"/>
                <a:cs typeface="Calibri" panose="020F0502020204030204" pitchFamily="34" charset="0"/>
              </a:rPr>
              <a:t>Average perplexity reduced by </a:t>
            </a:r>
            <a:r>
              <a:rPr lang="en" altLang="zh-CN" b="1" dirty="0">
                <a:latin typeface="Calibri" panose="020F0502020204030204" pitchFamily="34" charset="0"/>
                <a:cs typeface="Calibri" panose="020F0502020204030204" pitchFamily="34" charset="0"/>
              </a:rPr>
              <a:t>1.35, 1.92, and 2.88 </a:t>
            </a:r>
            <a:r>
              <a:rPr lang="en" altLang="zh-CN" dirty="0">
                <a:latin typeface="Calibri" panose="020F0502020204030204" pitchFamily="34" charset="0"/>
                <a:cs typeface="Calibri" panose="020F0502020204030204" pitchFamily="34" charset="0"/>
              </a:rPr>
              <a:t>respectively.</a:t>
            </a: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W4A4 Quantization: Average perplexity reduced by </a:t>
            </a:r>
            <a:r>
              <a:rPr lang="en" altLang="zh-CN" b="1" dirty="0">
                <a:latin typeface="Calibri" panose="020F0502020204030204" pitchFamily="34" charset="0"/>
                <a:cs typeface="Calibri" panose="020F0502020204030204" pitchFamily="34" charset="0"/>
              </a:rPr>
              <a:t>1.17, 1.63, and 2.67 </a:t>
            </a:r>
            <a:r>
              <a:rPr lang="en" altLang="zh-CN" dirty="0">
                <a:latin typeface="Calibri" panose="020F0502020204030204" pitchFamily="34" charset="0"/>
                <a:cs typeface="Calibri" panose="020F0502020204030204" pitchFamily="34" charset="0"/>
              </a:rPr>
              <a:t>respectively.</a:t>
            </a:r>
          </a:p>
        </p:txBody>
      </p:sp>
      <p:sp>
        <p:nvSpPr>
          <p:cNvPr id="23" name="矩形: 圆角 236">
            <a:extLst>
              <a:ext uri="{FF2B5EF4-FFF2-40B4-BE49-F238E27FC236}">
                <a16:creationId xmlns:a16="http://schemas.microsoft.com/office/drawing/2014/main" id="{236292C0-3A77-8F30-492F-31D9754C42FF}"/>
              </a:ext>
            </a:extLst>
          </p:cNvPr>
          <p:cNvSpPr/>
          <p:nvPr/>
        </p:nvSpPr>
        <p:spPr>
          <a:xfrm>
            <a:off x="167197" y="1042932"/>
            <a:ext cx="4436216" cy="2481058"/>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9D7BFE7-6A7D-705F-F913-FA8514A29BE3}"/>
              </a:ext>
            </a:extLst>
          </p:cNvPr>
          <p:cNvSpPr/>
          <p:nvPr/>
        </p:nvSpPr>
        <p:spPr>
          <a:xfrm>
            <a:off x="5692656" y="3425558"/>
            <a:ext cx="5857660" cy="34375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5F37E69C-DAD7-C114-EC07-4A518F1FABE9}"/>
              </a:ext>
            </a:extLst>
          </p:cNvPr>
          <p:cNvSpPr/>
          <p:nvPr/>
        </p:nvSpPr>
        <p:spPr>
          <a:xfrm>
            <a:off x="5631926" y="5135765"/>
            <a:ext cx="5857660" cy="501543"/>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圆角 236">
            <a:extLst>
              <a:ext uri="{FF2B5EF4-FFF2-40B4-BE49-F238E27FC236}">
                <a16:creationId xmlns:a16="http://schemas.microsoft.com/office/drawing/2014/main" id="{984AB6FA-35C3-81B3-E0BC-014E175C2153}"/>
              </a:ext>
            </a:extLst>
          </p:cNvPr>
          <p:cNvSpPr/>
          <p:nvPr/>
        </p:nvSpPr>
        <p:spPr>
          <a:xfrm>
            <a:off x="167197" y="4100715"/>
            <a:ext cx="4436216" cy="1535668"/>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7A2CC70A-4C8A-13B4-E901-BEBFCC8176E7}"/>
              </a:ext>
            </a:extLst>
          </p:cNvPr>
          <p:cNvSpPr txBox="1"/>
          <p:nvPr/>
        </p:nvSpPr>
        <p:spPr>
          <a:xfrm>
            <a:off x="412511" y="4261346"/>
            <a:ext cx="4111363" cy="1200329"/>
          </a:xfrm>
          <a:prstGeom prst="rect">
            <a:avLst/>
          </a:prstGeom>
          <a:noFill/>
        </p:spPr>
        <p:txBody>
          <a:bodyPr wrap="square" rtlCol="0">
            <a:spAutoFit/>
          </a:bodyPr>
          <a:lstStyle/>
          <a:p>
            <a:r>
              <a:rPr lang="en" altLang="zh-CN" dirty="0">
                <a:latin typeface="Calibri" panose="020F0502020204030204" pitchFamily="34" charset="0"/>
                <a:cs typeface="Calibri" panose="020F0502020204030204" pitchFamily="34" charset="0"/>
              </a:rPr>
              <a:t>On NX edge devices, the model quantized with LQGDC achieves an average perplexity that outperforms the best baseline.</a:t>
            </a:r>
          </a:p>
        </p:txBody>
      </p:sp>
    </p:spTree>
    <p:extLst>
      <p:ext uri="{BB962C8B-B14F-4D97-AF65-F5344CB8AC3E}">
        <p14:creationId xmlns:p14="http://schemas.microsoft.com/office/powerpoint/2010/main" val="179777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23254-F2CC-23C5-0733-6916AFEE6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721EC-75C8-5724-801E-5BB73DE8F029}"/>
              </a:ext>
            </a:extLst>
          </p:cNvPr>
          <p:cNvSpPr>
            <a:spLocks noGrp="1"/>
          </p:cNvSpPr>
          <p:nvPr>
            <p:ph type="title"/>
          </p:nvPr>
        </p:nvSpPr>
        <p:spPr>
          <a:xfrm>
            <a:off x="253655" y="129410"/>
            <a:ext cx="4751481" cy="587672"/>
          </a:xfrm>
        </p:spPr>
        <p:txBody>
          <a:bodyPr>
            <a:normAutofit/>
          </a:bodyPr>
          <a:lstStyle/>
          <a:p>
            <a:r>
              <a:rPr lang="en-US" altLang="zh-CN" sz="2800" b="1" dirty="0">
                <a:solidFill>
                  <a:srgbClr val="002856"/>
                </a:solidFill>
                <a:latin typeface="Calibri" panose="020F0502020204030204" pitchFamily="34" charset="0"/>
                <a:ea typeface="+mn-ea"/>
                <a:cs typeface="Calibri" panose="020F0502020204030204" pitchFamily="34" charset="0"/>
              </a:rPr>
              <a:t>3.4</a:t>
            </a:r>
            <a:r>
              <a:rPr lang="zh-CN" altLang="en-US" sz="2800" b="1" dirty="0">
                <a:solidFill>
                  <a:srgbClr val="002856"/>
                </a:solidFill>
                <a:latin typeface="Calibri" panose="020F0502020204030204" pitchFamily="34" charset="0"/>
                <a:ea typeface="+mn-ea"/>
                <a:cs typeface="Calibri" panose="020F0502020204030204" pitchFamily="34" charset="0"/>
              </a:rPr>
              <a:t> </a:t>
            </a:r>
            <a:r>
              <a:rPr lang="en" altLang="zh-CN" sz="2800" b="1" dirty="0">
                <a:latin typeface="Calibri" panose="020F0502020204030204" pitchFamily="34" charset="0"/>
                <a:cs typeface="Calibri" panose="020F0502020204030204" pitchFamily="34" charset="0"/>
              </a:rPr>
              <a:t>zero-shot reasoning</a:t>
            </a:r>
            <a:endParaRPr lang="en-US" sz="28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FCA9C8D5-EC56-6366-52B5-C1DA671379A8}"/>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592CEC4E-C03F-2550-C435-18292AC76D20}"/>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D9876568-0D70-1F60-8EC2-482BB1A19CE0}"/>
              </a:ext>
            </a:extLst>
          </p:cNvPr>
          <p:cNvPicPr>
            <a:picLocks noChangeAspect="1"/>
          </p:cNvPicPr>
          <p:nvPr/>
        </p:nvPicPr>
        <p:blipFill>
          <a:blip r:embed="rId3"/>
          <a:stretch>
            <a:fillRect/>
          </a:stretch>
        </p:blipFill>
        <p:spPr>
          <a:xfrm>
            <a:off x="5005136" y="1035162"/>
            <a:ext cx="6477286" cy="4350331"/>
          </a:xfrm>
          <a:prstGeom prst="rect">
            <a:avLst/>
          </a:prstGeom>
        </p:spPr>
      </p:pic>
      <p:sp>
        <p:nvSpPr>
          <p:cNvPr id="22" name="文本框 21">
            <a:extLst>
              <a:ext uri="{FF2B5EF4-FFF2-40B4-BE49-F238E27FC236}">
                <a16:creationId xmlns:a16="http://schemas.microsoft.com/office/drawing/2014/main" id="{15D1A537-1642-D114-3C3A-F6BF6D69CC6A}"/>
              </a:ext>
            </a:extLst>
          </p:cNvPr>
          <p:cNvSpPr txBox="1"/>
          <p:nvPr/>
        </p:nvSpPr>
        <p:spPr>
          <a:xfrm>
            <a:off x="253655" y="1400331"/>
            <a:ext cx="4531476" cy="3970318"/>
          </a:xfrm>
          <a:prstGeom prst="rect">
            <a:avLst/>
          </a:prstGeom>
          <a:noFill/>
        </p:spPr>
        <p:txBody>
          <a:bodyPr wrap="square">
            <a:spAutoFit/>
          </a:bodyPr>
          <a:lstStyle/>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Superior Accuracy:</a:t>
            </a:r>
          </a:p>
          <a:p>
            <a:pPr marL="285750" indent="-285750">
              <a:buFont typeface="Arial" panose="020B0604020202020204" pitchFamily="34" charset="0"/>
              <a:buChar char="•"/>
            </a:pPr>
            <a:r>
              <a:rPr lang="en" altLang="zh-CN" b="0" i="0" dirty="0">
                <a:solidFill>
                  <a:srgbClr val="1A1C1E"/>
                </a:solidFill>
                <a:effectLst/>
                <a:latin typeface="Calibri" panose="020F0502020204030204" pitchFamily="34" charset="0"/>
                <a:cs typeface="Calibri" panose="020F0502020204030204" pitchFamily="34" charset="0"/>
              </a:rPr>
              <a:t>LQGDC achieves the highest average accuracy on a suite of five reasoning tasks.</a:t>
            </a: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Dominance at 4-bit Precision:</a:t>
            </a:r>
          </a:p>
          <a:p>
            <a:pPr marL="285750" indent="-285750">
              <a:buFont typeface="Arial" panose="020B0604020202020204" pitchFamily="34" charset="0"/>
              <a:buChar char="•"/>
            </a:pPr>
            <a:r>
              <a:rPr lang="en" altLang="zh-CN" dirty="0">
                <a:latin typeface="Calibri" panose="020F0502020204030204" pitchFamily="34" charset="0"/>
                <a:cs typeface="Calibri" panose="020F0502020204030204" pitchFamily="34" charset="0"/>
              </a:rPr>
              <a:t>LQGDC achieves the highest ACC across all models and settings.</a:t>
            </a:r>
          </a:p>
          <a:p>
            <a:pPr marL="285750" indent="-285750">
              <a:buFont typeface="Arial" panose="020B0604020202020204" pitchFamily="34" charset="0"/>
              <a:buChar char="•"/>
            </a:pPr>
            <a:r>
              <a:rPr lang="en" altLang="zh-CN" b="1" dirty="0">
                <a:latin typeface="Calibri" panose="020F0502020204030204" pitchFamily="34" charset="0"/>
                <a:cs typeface="Calibri" panose="020F0502020204030204" pitchFamily="34" charset="0"/>
              </a:rPr>
              <a:t>+2.14%</a:t>
            </a:r>
            <a:r>
              <a:rPr lang="en" altLang="zh-CN" dirty="0">
                <a:latin typeface="Calibri" panose="020F0502020204030204" pitchFamily="34" charset="0"/>
                <a:cs typeface="Calibri" panose="020F0502020204030204" pitchFamily="34" charset="0"/>
              </a:rPr>
              <a:t> improvement over </a:t>
            </a:r>
            <a:r>
              <a:rPr lang="en" altLang="zh-CN" dirty="0" err="1">
                <a:latin typeface="Calibri" panose="020F0502020204030204" pitchFamily="34" charset="0"/>
                <a:cs typeface="Calibri" panose="020F0502020204030204" pitchFamily="34" charset="0"/>
              </a:rPr>
              <a:t>OmniQuant</a:t>
            </a:r>
            <a:r>
              <a:rPr lang="en" altLang="zh-CN" dirty="0">
                <a:latin typeface="Calibri" panose="020F0502020204030204" pitchFamily="34" charset="0"/>
                <a:cs typeface="Calibri" panose="020F0502020204030204" pitchFamily="34" charset="0"/>
              </a:rPr>
              <a:t> on AGX Orin (W4A4KV4).</a:t>
            </a:r>
          </a:p>
          <a:p>
            <a:pPr marL="285750" indent="-285750">
              <a:buFont typeface="Arial" panose="020B0604020202020204" pitchFamily="34" charset="0"/>
              <a:buChar char="•"/>
            </a:pPr>
            <a:r>
              <a:rPr lang="en" altLang="zh-CN" b="1" dirty="0">
                <a:latin typeface="Calibri" panose="020F0502020204030204" pitchFamily="34" charset="0"/>
                <a:cs typeface="Calibri" panose="020F0502020204030204" pitchFamily="34" charset="0"/>
              </a:rPr>
              <a:t>+2.26%</a:t>
            </a:r>
            <a:r>
              <a:rPr lang="en" altLang="zh-CN" dirty="0">
                <a:latin typeface="Calibri" panose="020F0502020204030204" pitchFamily="34" charset="0"/>
                <a:cs typeface="Calibri" panose="020F0502020204030204" pitchFamily="34" charset="0"/>
              </a:rPr>
              <a:t> improvement on NX Orin, proving its</a:t>
            </a:r>
            <a:r>
              <a:rPr lang="en" altLang="zh-CN" b="1" dirty="0">
                <a:latin typeface="Calibri" panose="020F0502020204030204" pitchFamily="34" charset="0"/>
                <a:cs typeface="Calibri" panose="020F0502020204030204" pitchFamily="34" charset="0"/>
              </a:rPr>
              <a:t> real-world effectiveness</a:t>
            </a:r>
            <a:r>
              <a:rPr lang="en-US" altLang="zh-CN" b="1" dirty="0">
                <a:latin typeface="Calibri" panose="020F0502020204030204" pitchFamily="34" charset="0"/>
                <a:cs typeface="Calibri" panose="020F0502020204030204" pitchFamily="34" charset="0"/>
              </a:rPr>
              <a:t>.</a:t>
            </a:r>
            <a:endParaRPr lang="en" altLang="zh-CN" dirty="0">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b="1" dirty="0">
                <a:latin typeface="Calibri" panose="020F0502020204030204" pitchFamily="34" charset="0"/>
                <a:cs typeface="Calibri" panose="020F0502020204030204" pitchFamily="34" charset="0"/>
              </a:rPr>
              <a:t>Enables Powerful Reasoning on the Edge:</a:t>
            </a:r>
            <a:br>
              <a:rPr lang="en" altLang="zh-CN" dirty="0">
                <a:latin typeface="Calibri" panose="020F0502020204030204" pitchFamily="34" charset="0"/>
                <a:cs typeface="Calibri" panose="020F0502020204030204" pitchFamily="34" charset="0"/>
              </a:rPr>
            </a:br>
            <a:r>
              <a:rPr lang="en" altLang="zh-CN" dirty="0">
                <a:latin typeface="Calibri" panose="020F0502020204030204" pitchFamily="34" charset="0"/>
                <a:cs typeface="Calibri" panose="020F0502020204030204" pitchFamily="34" charset="0"/>
              </a:rPr>
              <a:t>Preserves complex reasoning abilities after low-bit quantization, making deployment on EDs practical and reliable.</a:t>
            </a:r>
            <a:endParaRPr lang="zh-CN" altLang="en-US" dirty="0">
              <a:latin typeface="Calibri" panose="020F0502020204030204" pitchFamily="34" charset="0"/>
              <a:cs typeface="Calibri" panose="020F0502020204030204" pitchFamily="34" charset="0"/>
            </a:endParaRPr>
          </a:p>
        </p:txBody>
      </p:sp>
      <p:sp>
        <p:nvSpPr>
          <p:cNvPr id="23" name="矩形 22">
            <a:extLst>
              <a:ext uri="{FF2B5EF4-FFF2-40B4-BE49-F238E27FC236}">
                <a16:creationId xmlns:a16="http://schemas.microsoft.com/office/drawing/2014/main" id="{E6FE551A-0678-76C2-58AE-75D223E4727C}"/>
              </a:ext>
            </a:extLst>
          </p:cNvPr>
          <p:cNvSpPr/>
          <p:nvPr/>
        </p:nvSpPr>
        <p:spPr>
          <a:xfrm>
            <a:off x="10869672" y="3630100"/>
            <a:ext cx="475953" cy="37126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C48E11D0-9378-92AD-1234-5A2C4C1D1456}"/>
              </a:ext>
            </a:extLst>
          </p:cNvPr>
          <p:cNvSpPr/>
          <p:nvPr/>
        </p:nvSpPr>
        <p:spPr>
          <a:xfrm>
            <a:off x="10869672" y="4923746"/>
            <a:ext cx="448452" cy="37126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FF578A23-476E-A5C7-7159-57726E6EC1F6}"/>
              </a:ext>
            </a:extLst>
          </p:cNvPr>
          <p:cNvSpPr/>
          <p:nvPr/>
        </p:nvSpPr>
        <p:spPr>
          <a:xfrm>
            <a:off x="7865215" y="3217589"/>
            <a:ext cx="3494161" cy="37126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圆角 236">
            <a:extLst>
              <a:ext uri="{FF2B5EF4-FFF2-40B4-BE49-F238E27FC236}">
                <a16:creationId xmlns:a16="http://schemas.microsoft.com/office/drawing/2014/main" id="{FE66F5D8-4D22-9982-B0C2-EF3C95711E78}"/>
              </a:ext>
            </a:extLst>
          </p:cNvPr>
          <p:cNvSpPr/>
          <p:nvPr/>
        </p:nvSpPr>
        <p:spPr>
          <a:xfrm>
            <a:off x="160409" y="1282542"/>
            <a:ext cx="4624722" cy="4365104"/>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511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6035B-8EE0-579C-4B8A-45B38C0A6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4C16C-0190-17E7-C18E-1BC376B02D3A}"/>
              </a:ext>
            </a:extLst>
          </p:cNvPr>
          <p:cNvSpPr>
            <a:spLocks noGrp="1"/>
          </p:cNvSpPr>
          <p:nvPr>
            <p:ph type="title"/>
          </p:nvPr>
        </p:nvSpPr>
        <p:spPr>
          <a:xfrm>
            <a:off x="253655" y="129410"/>
            <a:ext cx="4751481" cy="587672"/>
          </a:xfrm>
        </p:spPr>
        <p:txBody>
          <a:bodyPr>
            <a:normAutofit/>
          </a:bodyPr>
          <a:lstStyle/>
          <a:p>
            <a:r>
              <a:rPr lang="en-US" altLang="zh-CN" sz="2800" b="1" dirty="0">
                <a:solidFill>
                  <a:srgbClr val="002856"/>
                </a:solidFill>
                <a:latin typeface="Calibri" panose="020F0502020204030204" pitchFamily="34" charset="0"/>
                <a:ea typeface="+mn-ea"/>
                <a:cs typeface="Calibri" panose="020F0502020204030204" pitchFamily="34" charset="0"/>
              </a:rPr>
              <a:t>3.5</a:t>
            </a:r>
            <a:r>
              <a:rPr lang="zh-CN" altLang="en-US" sz="2800" b="1" dirty="0">
                <a:solidFill>
                  <a:srgbClr val="002856"/>
                </a:solidFill>
                <a:latin typeface="Calibri" panose="020F0502020204030204" pitchFamily="34" charset="0"/>
                <a:ea typeface="+mn-ea"/>
                <a:cs typeface="Calibri" panose="020F0502020204030204" pitchFamily="34" charset="0"/>
              </a:rPr>
              <a:t> </a:t>
            </a:r>
            <a:r>
              <a:rPr lang="en" altLang="zh-CN" sz="2800" b="1" dirty="0">
                <a:latin typeface="Calibri" panose="020F0502020204030204" pitchFamily="34" charset="0"/>
                <a:cs typeface="Calibri" panose="020F0502020204030204" pitchFamily="34" charset="0"/>
              </a:rPr>
              <a:t>long-context inference</a:t>
            </a:r>
            <a:endParaRPr lang="en-US" sz="28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DBD9BDA3-8C26-EBF3-0C6B-A72CFB34739B}"/>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77185C84-1653-BF86-B4CC-6F7F5DE6A8D2}"/>
              </a:ext>
            </a:extLst>
          </p:cNvPr>
          <p:cNvCxnSpPr>
            <a:cxnSpLocks/>
          </p:cNvCxnSpPr>
          <p:nvPr/>
        </p:nvCxnSpPr>
        <p:spPr>
          <a:xfrm>
            <a:off x="0" y="6191678"/>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5097F08F-CE9D-8084-1604-DF5A711D225B}"/>
              </a:ext>
            </a:extLst>
          </p:cNvPr>
          <p:cNvPicPr>
            <a:picLocks noChangeAspect="1"/>
          </p:cNvPicPr>
          <p:nvPr/>
        </p:nvPicPr>
        <p:blipFill>
          <a:blip r:embed="rId3"/>
          <a:stretch>
            <a:fillRect/>
          </a:stretch>
        </p:blipFill>
        <p:spPr>
          <a:xfrm>
            <a:off x="5390155" y="1488579"/>
            <a:ext cx="6740696" cy="3595963"/>
          </a:xfrm>
          <a:prstGeom prst="rect">
            <a:avLst/>
          </a:prstGeom>
        </p:spPr>
      </p:pic>
      <p:sp>
        <p:nvSpPr>
          <p:cNvPr id="17" name="文本框 16">
            <a:extLst>
              <a:ext uri="{FF2B5EF4-FFF2-40B4-BE49-F238E27FC236}">
                <a16:creationId xmlns:a16="http://schemas.microsoft.com/office/drawing/2014/main" id="{48527626-E524-426B-9A3A-884F5F3E12A0}"/>
              </a:ext>
            </a:extLst>
          </p:cNvPr>
          <p:cNvSpPr txBox="1"/>
          <p:nvPr/>
        </p:nvSpPr>
        <p:spPr>
          <a:xfrm>
            <a:off x="178026" y="1851529"/>
            <a:ext cx="5294623" cy="2585323"/>
          </a:xfrm>
          <a:prstGeom prst="rect">
            <a:avLst/>
          </a:prstGeom>
          <a:noFill/>
        </p:spPr>
        <p:txBody>
          <a:bodyPr wrap="square">
            <a:spAutoFit/>
          </a:bodyPr>
          <a:lstStyle/>
          <a:p>
            <a:r>
              <a:rPr lang="en" altLang="zh-CN" dirty="0">
                <a:latin typeface="Calibri" panose="020F0502020204030204" pitchFamily="34" charset="0"/>
                <a:cs typeface="Calibri" panose="020F0502020204030204" pitchFamily="34" charset="0"/>
              </a:rPr>
              <a:t>Test compression efficiency of LQGDC-quantized models on AGX 64G</a:t>
            </a:r>
            <a:r>
              <a:rPr lang="zh-CN" altLang="en-US" dirty="0">
                <a:latin typeface="Calibri" panose="020F0502020204030204" pitchFamily="34" charset="0"/>
                <a:cs typeface="Calibri" panose="020F0502020204030204" pitchFamily="34" charset="0"/>
              </a:rPr>
              <a:t> </a:t>
            </a:r>
            <a:r>
              <a:rPr lang="en" altLang="zh-CN" dirty="0">
                <a:latin typeface="Calibri" panose="020F0502020204030204" pitchFamily="34" charset="0"/>
                <a:cs typeface="Calibri" panose="020F0502020204030204" pitchFamily="34" charset="0"/>
              </a:rPr>
              <a:t>With batch size = 1 and context length = 9012:</a:t>
            </a:r>
          </a:p>
          <a:p>
            <a:pPr marL="285750" indent="-285750">
              <a:buFont typeface="Wingdings" pitchFamily="2" charset="2"/>
              <a:buChar char="Ø"/>
            </a:pPr>
            <a:r>
              <a:rPr lang="en" altLang="zh-CN" dirty="0">
                <a:latin typeface="Calibri" panose="020F0502020204030204" pitchFamily="34" charset="0"/>
                <a:cs typeface="Calibri" panose="020F0502020204030204" pitchFamily="34" charset="0"/>
              </a:rPr>
              <a:t>LLaMA-13B (W4A4KV4): Inference memory footprint reduced by </a:t>
            </a:r>
            <a:r>
              <a:rPr lang="en" altLang="zh-CN" b="1" dirty="0">
                <a:latin typeface="Calibri" panose="020F0502020204030204" pitchFamily="34" charset="0"/>
                <a:cs typeface="Calibri" panose="020F0502020204030204" pitchFamily="34" charset="0"/>
              </a:rPr>
              <a:t>12.50% </a:t>
            </a:r>
            <a:r>
              <a:rPr lang="en" altLang="zh-CN" dirty="0">
                <a:latin typeface="Calibri" panose="020F0502020204030204" pitchFamily="34" charset="0"/>
                <a:cs typeface="Calibri" panose="020F0502020204030204" pitchFamily="34" charset="0"/>
              </a:rPr>
              <a:t>vs. W4A4.</a:t>
            </a:r>
          </a:p>
          <a:p>
            <a:pPr marL="285750" indent="-285750">
              <a:buFont typeface="Wingdings" pitchFamily="2" charset="2"/>
              <a:buChar char="Ø"/>
            </a:pPr>
            <a:r>
              <a:rPr lang="en" altLang="zh-CN" dirty="0">
                <a:latin typeface="Calibri" panose="020F0502020204030204" pitchFamily="34" charset="0"/>
                <a:cs typeface="Calibri" panose="020F0502020204030204" pitchFamily="34" charset="0"/>
              </a:rPr>
              <a:t>Compression ratio reaches </a:t>
            </a:r>
            <a:r>
              <a:rPr lang="en" altLang="zh-CN" b="1" dirty="0">
                <a:latin typeface="Calibri" panose="020F0502020204030204" pitchFamily="34" charset="0"/>
                <a:cs typeface="Calibri" panose="020F0502020204030204" pitchFamily="34" charset="0"/>
              </a:rPr>
              <a:t>72.17%</a:t>
            </a:r>
            <a:r>
              <a:rPr lang="en" altLang="zh-CN" dirty="0">
                <a:latin typeface="Calibri" panose="020F0502020204030204" pitchFamily="34" charset="0"/>
                <a:cs typeface="Calibri" panose="020F0502020204030204" pitchFamily="34" charset="0"/>
              </a:rPr>
              <a:t> vs. original FP16 precision model.</a:t>
            </a:r>
          </a:p>
          <a:p>
            <a:pPr marL="285750" indent="-285750">
              <a:buFont typeface="Wingdings" pitchFamily="2" charset="2"/>
              <a:buChar char="Ø"/>
            </a:pPr>
            <a:r>
              <a:rPr lang="en" altLang="zh-CN" dirty="0">
                <a:latin typeface="Calibri" panose="020F0502020204030204" pitchFamily="34" charset="0"/>
                <a:cs typeface="Calibri" panose="020F0502020204030204" pitchFamily="34" charset="0"/>
              </a:rPr>
              <a:t>This makes deploying LLMs for </a:t>
            </a:r>
            <a:r>
              <a:rPr lang="en" altLang="zh-CN" b="1" dirty="0">
                <a:latin typeface="Calibri" panose="020F0502020204030204" pitchFamily="34" charset="0"/>
                <a:cs typeface="Calibri" panose="020F0502020204030204" pitchFamily="34" charset="0"/>
              </a:rPr>
              <a:t>long-context inference </a:t>
            </a:r>
            <a:r>
              <a:rPr lang="en" altLang="zh-CN" dirty="0">
                <a:latin typeface="Calibri" panose="020F0502020204030204" pitchFamily="34" charset="0"/>
                <a:cs typeface="Calibri" panose="020F0502020204030204" pitchFamily="34" charset="0"/>
              </a:rPr>
              <a:t>feasible on resource-constrained </a:t>
            </a:r>
            <a:r>
              <a:rPr lang="en" altLang="zh-CN" dirty="0" err="1">
                <a:latin typeface="Calibri" panose="020F0502020204030204" pitchFamily="34" charset="0"/>
                <a:cs typeface="Calibri" panose="020F0502020204030204" pitchFamily="34" charset="0"/>
              </a:rPr>
              <a:t>EDs.</a:t>
            </a:r>
            <a:endParaRPr lang="zh-CN" altLang="en-US" dirty="0">
              <a:latin typeface="Calibri" panose="020F0502020204030204" pitchFamily="34" charset="0"/>
              <a:cs typeface="Calibri" panose="020F0502020204030204" pitchFamily="34" charset="0"/>
            </a:endParaRPr>
          </a:p>
        </p:txBody>
      </p:sp>
      <p:sp>
        <p:nvSpPr>
          <p:cNvPr id="20" name="矩形: 圆角 236">
            <a:extLst>
              <a:ext uri="{FF2B5EF4-FFF2-40B4-BE49-F238E27FC236}">
                <a16:creationId xmlns:a16="http://schemas.microsoft.com/office/drawing/2014/main" id="{CDAB0EB2-03B4-6CCB-22BA-64C827660200}"/>
              </a:ext>
            </a:extLst>
          </p:cNvPr>
          <p:cNvSpPr/>
          <p:nvPr/>
        </p:nvSpPr>
        <p:spPr>
          <a:xfrm>
            <a:off x="139784" y="1677547"/>
            <a:ext cx="5332866" cy="3200952"/>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14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0A2E0-D7D2-9688-0182-A28702A17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EAE55-8FAB-D9D5-961F-C8501A5F7D2C}"/>
              </a:ext>
            </a:extLst>
          </p:cNvPr>
          <p:cNvSpPr>
            <a:spLocks noGrp="1"/>
          </p:cNvSpPr>
          <p:nvPr>
            <p:ph type="title"/>
          </p:nvPr>
        </p:nvSpPr>
        <p:spPr>
          <a:xfrm>
            <a:off x="253655" y="129410"/>
            <a:ext cx="7927579" cy="587672"/>
          </a:xfrm>
        </p:spPr>
        <p:txBody>
          <a:bodyPr>
            <a:normAutofit/>
          </a:bodyPr>
          <a:lstStyle/>
          <a:p>
            <a:r>
              <a:rPr lang="en-US"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rPr>
              <a:t>1.</a:t>
            </a:r>
            <a:r>
              <a:rPr lang="en-US" altLang="zh-CN"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rPr>
              <a:t>1</a:t>
            </a:r>
            <a:r>
              <a:rPr lang="en-US"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rPr>
              <a:t> </a:t>
            </a:r>
            <a:r>
              <a:rPr kumimoji="1" lang="en-US" altLang="zh-CN" sz="3200" b="1" dirty="0">
                <a:latin typeface="Times New Roman" panose="02020603050405020304" pitchFamily="18" charset="0"/>
                <a:ea typeface="SimHei" panose="02010609060101010101" pitchFamily="49" charset="-122"/>
                <a:cs typeface="Times New Roman" panose="02020603050405020304" pitchFamily="18" charset="0"/>
              </a:rPr>
              <a:t>Background</a:t>
            </a:r>
            <a:endParaRPr lang="en-US"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endParaRPr>
          </a:p>
        </p:txBody>
      </p:sp>
      <p:cxnSp>
        <p:nvCxnSpPr>
          <p:cNvPr id="3" name="直接连接符 2">
            <a:extLst>
              <a:ext uri="{FF2B5EF4-FFF2-40B4-BE49-F238E27FC236}">
                <a16:creationId xmlns:a16="http://schemas.microsoft.com/office/drawing/2014/main" id="{03C0DB8A-3BED-F757-FA4A-FEFE1F66D181}"/>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8" name="Picture 4" descr="【超强GPT】ChatGPT免费使用教程，还有全球最全的免费AI工具以及使用教程-bilibili(B站)无水印视频解析——YIUIOS易柚斯">
            <a:extLst>
              <a:ext uri="{FF2B5EF4-FFF2-40B4-BE49-F238E27FC236}">
                <a16:creationId xmlns:a16="http://schemas.microsoft.com/office/drawing/2014/main" id="{DC2B4132-0545-B023-45D7-999A632A95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76" t="8721" r="38003" b="55589"/>
          <a:stretch>
            <a:fillRect/>
          </a:stretch>
        </p:blipFill>
        <p:spPr bwMode="auto">
          <a:xfrm>
            <a:off x="2367238" y="1439992"/>
            <a:ext cx="715255" cy="65600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6F6D4DCF-DADE-03A7-8A39-8D1B6B22F06B}"/>
              </a:ext>
            </a:extLst>
          </p:cNvPr>
          <p:cNvSpPr txBox="1"/>
          <p:nvPr/>
        </p:nvSpPr>
        <p:spPr>
          <a:xfrm>
            <a:off x="1202830" y="2108334"/>
            <a:ext cx="2963204" cy="738664"/>
          </a:xfrm>
          <a:prstGeom prst="rect">
            <a:avLst/>
          </a:prstGeom>
          <a:noFill/>
        </p:spPr>
        <p:txBody>
          <a:bodyPr wrap="square" rtlCol="0">
            <a:spAutoFit/>
          </a:bodyPr>
          <a:lstStyle/>
          <a:p>
            <a:pPr algn="ctr"/>
            <a:r>
              <a:rPr kumimoji="1" lang="en-US" altLang="zh-CN" sz="1400" b="1" dirty="0"/>
              <a:t>Large</a:t>
            </a:r>
            <a:r>
              <a:rPr kumimoji="1" lang="zh-CN" altLang="en-US" sz="1400" b="1" dirty="0"/>
              <a:t> </a:t>
            </a:r>
            <a:r>
              <a:rPr kumimoji="1" lang="en-US" altLang="zh-CN" sz="1400" b="1" dirty="0"/>
              <a:t>Language</a:t>
            </a:r>
            <a:r>
              <a:rPr kumimoji="1" lang="zh-CN" altLang="en-US" sz="1400" b="1" dirty="0"/>
              <a:t> </a:t>
            </a:r>
            <a:r>
              <a:rPr kumimoji="1" lang="en-US" altLang="zh-CN" sz="1400" b="1" dirty="0"/>
              <a:t>Model (LLM)</a:t>
            </a:r>
          </a:p>
          <a:p>
            <a:pPr algn="ctr"/>
            <a:r>
              <a:rPr kumimoji="1" lang="en-US" altLang="zh-CN" sz="1400" b="1" dirty="0"/>
              <a:t>GPT3 (175B)</a:t>
            </a:r>
          </a:p>
          <a:p>
            <a:pPr algn="ctr"/>
            <a:r>
              <a:rPr kumimoji="1" lang="en-US" altLang="zh-CN" sz="1400" b="1" dirty="0"/>
              <a:t>Storage:350 GB(FP16)</a:t>
            </a:r>
            <a:endParaRPr kumimoji="1" lang="zh-CN" altLang="en-US" sz="1400" b="1" dirty="0"/>
          </a:p>
        </p:txBody>
      </p:sp>
      <p:sp>
        <p:nvSpPr>
          <p:cNvPr id="8" name="右箭头 7">
            <a:extLst>
              <a:ext uri="{FF2B5EF4-FFF2-40B4-BE49-F238E27FC236}">
                <a16:creationId xmlns:a16="http://schemas.microsoft.com/office/drawing/2014/main" id="{96EC8130-17CD-74FA-E44D-ADABBCA502CF}"/>
              </a:ext>
            </a:extLst>
          </p:cNvPr>
          <p:cNvSpPr/>
          <p:nvPr/>
        </p:nvSpPr>
        <p:spPr>
          <a:xfrm>
            <a:off x="4114560" y="1939326"/>
            <a:ext cx="1533075" cy="5580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左大括号 8">
            <a:extLst>
              <a:ext uri="{FF2B5EF4-FFF2-40B4-BE49-F238E27FC236}">
                <a16:creationId xmlns:a16="http://schemas.microsoft.com/office/drawing/2014/main" id="{46BF5781-C70B-29E6-402C-6616EC52011B}"/>
              </a:ext>
            </a:extLst>
          </p:cNvPr>
          <p:cNvSpPr/>
          <p:nvPr/>
        </p:nvSpPr>
        <p:spPr>
          <a:xfrm>
            <a:off x="5829828" y="1229175"/>
            <a:ext cx="364385" cy="158263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0" name="文本框 9">
            <a:extLst>
              <a:ext uri="{FF2B5EF4-FFF2-40B4-BE49-F238E27FC236}">
                <a16:creationId xmlns:a16="http://schemas.microsoft.com/office/drawing/2014/main" id="{E21D2B19-BBE7-41EE-3897-53DEBCBD2FCC}"/>
              </a:ext>
            </a:extLst>
          </p:cNvPr>
          <p:cNvSpPr txBox="1"/>
          <p:nvPr/>
        </p:nvSpPr>
        <p:spPr>
          <a:xfrm>
            <a:off x="4035151" y="1620695"/>
            <a:ext cx="1670402" cy="338554"/>
          </a:xfrm>
          <a:prstGeom prst="rect">
            <a:avLst/>
          </a:prstGeom>
          <a:noFill/>
        </p:spPr>
        <p:txBody>
          <a:bodyPr wrap="square" rtlCol="0">
            <a:spAutoFit/>
          </a:bodyPr>
          <a:lstStyle/>
          <a:p>
            <a:r>
              <a:rPr kumimoji="1" lang="en-US" altLang="zh-CN" sz="1600" b="1" dirty="0">
                <a:latin typeface="Calibri" panose="020F0502020204030204" pitchFamily="34" charset="0"/>
                <a:cs typeface="Calibri" panose="020F0502020204030204" pitchFamily="34" charset="0"/>
              </a:rPr>
              <a:t>Edge device (ED)</a:t>
            </a:r>
            <a:endParaRPr kumimoji="1" lang="zh-CN" altLang="en-US" sz="1600" b="1"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361C3A44-2A22-F738-EC9E-BC7E42088CEF}"/>
              </a:ext>
            </a:extLst>
          </p:cNvPr>
          <p:cNvSpPr txBox="1"/>
          <p:nvPr/>
        </p:nvSpPr>
        <p:spPr>
          <a:xfrm>
            <a:off x="6194213" y="1273042"/>
            <a:ext cx="3272921" cy="1477328"/>
          </a:xfrm>
          <a:prstGeom prst="rect">
            <a:avLst/>
          </a:prstGeom>
          <a:noFill/>
        </p:spPr>
        <p:txBody>
          <a:bodyPr wrap="square" rtlCol="0">
            <a:spAutoFit/>
          </a:bodyPr>
          <a:lstStyle/>
          <a:p>
            <a:pPr marL="285750" indent="-285750">
              <a:buFont typeface="Arial" panose="020B0604020202020204" pitchFamily="34" charset="0"/>
              <a:buChar char="•"/>
            </a:pPr>
            <a:r>
              <a:rPr lang="en" altLang="zh-CN" b="1" dirty="0">
                <a:latin typeface="Calibri" panose="020F0502020204030204" pitchFamily="34" charset="0"/>
                <a:cs typeface="Calibri" panose="020F0502020204030204" pitchFamily="34" charset="0"/>
              </a:rPr>
              <a:t>Dialogue Generation</a:t>
            </a:r>
          </a:p>
          <a:p>
            <a:pPr marL="285750" indent="-285750">
              <a:buFont typeface="Arial" panose="020B0604020202020204" pitchFamily="34" charset="0"/>
              <a:buChar char="•"/>
            </a:pPr>
            <a:endParaRPr kumimoji="1" lang="en" altLang="zh-CN"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 altLang="zh-CN" b="1" dirty="0">
                <a:latin typeface="Calibri" panose="020F0502020204030204" pitchFamily="34" charset="0"/>
                <a:cs typeface="Calibri" panose="020F0502020204030204" pitchFamily="34" charset="0"/>
              </a:rPr>
              <a:t>Information Retrieval</a:t>
            </a:r>
          </a:p>
          <a:p>
            <a:pPr marL="285750" indent="-285750">
              <a:buFont typeface="Arial" panose="020B0604020202020204" pitchFamily="34" charset="0"/>
              <a:buChar char="•"/>
            </a:pPr>
            <a:endParaRPr kumimoji="1" lang="en" altLang="zh-CN"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 altLang="zh-CN" b="1" dirty="0">
                <a:latin typeface="Calibri" panose="020F0502020204030204" pitchFamily="34" charset="0"/>
                <a:cs typeface="Calibri" panose="020F0502020204030204" pitchFamily="34" charset="0"/>
              </a:rPr>
              <a:t>Intelligent Decision-Making</a:t>
            </a:r>
            <a:endParaRPr kumimoji="1" lang="zh-CN" altLang="en-US" b="1" dirty="0">
              <a:latin typeface="Calibri" panose="020F0502020204030204" pitchFamily="34" charset="0"/>
              <a:cs typeface="Calibri" panose="020F0502020204030204" pitchFamily="34" charset="0"/>
            </a:endParaRPr>
          </a:p>
        </p:txBody>
      </p:sp>
      <p:pic>
        <p:nvPicPr>
          <p:cNvPr id="21" name="图片 20">
            <a:extLst>
              <a:ext uri="{FF2B5EF4-FFF2-40B4-BE49-F238E27FC236}">
                <a16:creationId xmlns:a16="http://schemas.microsoft.com/office/drawing/2014/main" id="{A8DDB5D0-9B9E-B785-69B1-16344CE04BFE}"/>
              </a:ext>
            </a:extLst>
          </p:cNvPr>
          <p:cNvPicPr>
            <a:picLocks noChangeAspect="1"/>
          </p:cNvPicPr>
          <p:nvPr/>
        </p:nvPicPr>
        <p:blipFill>
          <a:blip r:embed="rId4"/>
          <a:stretch>
            <a:fillRect/>
          </a:stretch>
        </p:blipFill>
        <p:spPr>
          <a:xfrm>
            <a:off x="1563098" y="3089594"/>
            <a:ext cx="947581" cy="947581"/>
          </a:xfrm>
          <a:prstGeom prst="rect">
            <a:avLst/>
          </a:prstGeom>
        </p:spPr>
      </p:pic>
      <p:pic>
        <p:nvPicPr>
          <p:cNvPr id="22" name="图片 21">
            <a:extLst>
              <a:ext uri="{FF2B5EF4-FFF2-40B4-BE49-F238E27FC236}">
                <a16:creationId xmlns:a16="http://schemas.microsoft.com/office/drawing/2014/main" id="{378791F6-DEBB-77E6-682D-FC383ACAADBD}"/>
              </a:ext>
            </a:extLst>
          </p:cNvPr>
          <p:cNvPicPr>
            <a:picLocks noChangeAspect="1"/>
          </p:cNvPicPr>
          <p:nvPr/>
        </p:nvPicPr>
        <p:blipFill>
          <a:blip r:embed="rId5"/>
          <a:stretch>
            <a:fillRect/>
          </a:stretch>
        </p:blipFill>
        <p:spPr>
          <a:xfrm>
            <a:off x="2997332" y="3089594"/>
            <a:ext cx="1117656" cy="947577"/>
          </a:xfrm>
          <a:prstGeom prst="rect">
            <a:avLst/>
          </a:prstGeom>
        </p:spPr>
      </p:pic>
      <p:pic>
        <p:nvPicPr>
          <p:cNvPr id="23" name="图片 22">
            <a:extLst>
              <a:ext uri="{FF2B5EF4-FFF2-40B4-BE49-F238E27FC236}">
                <a16:creationId xmlns:a16="http://schemas.microsoft.com/office/drawing/2014/main" id="{3011EF01-601B-3FFD-9928-A1F6DCC932A9}"/>
              </a:ext>
            </a:extLst>
          </p:cNvPr>
          <p:cNvPicPr>
            <a:picLocks noChangeAspect="1"/>
          </p:cNvPicPr>
          <p:nvPr/>
        </p:nvPicPr>
        <p:blipFill>
          <a:blip r:embed="rId6"/>
          <a:stretch>
            <a:fillRect/>
          </a:stretch>
        </p:blipFill>
        <p:spPr>
          <a:xfrm>
            <a:off x="1563098" y="4512954"/>
            <a:ext cx="2469181" cy="966727"/>
          </a:xfrm>
          <a:prstGeom prst="rect">
            <a:avLst/>
          </a:prstGeom>
        </p:spPr>
      </p:pic>
      <p:sp>
        <p:nvSpPr>
          <p:cNvPr id="24" name="下箭头 23">
            <a:extLst>
              <a:ext uri="{FF2B5EF4-FFF2-40B4-BE49-F238E27FC236}">
                <a16:creationId xmlns:a16="http://schemas.microsoft.com/office/drawing/2014/main" id="{FAE0F054-32CD-E126-F426-ABEEB178E17C}"/>
              </a:ext>
            </a:extLst>
          </p:cNvPr>
          <p:cNvSpPr/>
          <p:nvPr/>
        </p:nvSpPr>
        <p:spPr>
          <a:xfrm>
            <a:off x="2668922" y="4016546"/>
            <a:ext cx="290720" cy="463079"/>
          </a:xfrm>
          <a:prstGeom prst="downArrow">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25" name="文本框 24">
            <a:extLst>
              <a:ext uri="{FF2B5EF4-FFF2-40B4-BE49-F238E27FC236}">
                <a16:creationId xmlns:a16="http://schemas.microsoft.com/office/drawing/2014/main" id="{0B2C790F-297F-9C5D-8B49-B247E8EFCB1B}"/>
              </a:ext>
            </a:extLst>
          </p:cNvPr>
          <p:cNvSpPr txBox="1"/>
          <p:nvPr/>
        </p:nvSpPr>
        <p:spPr>
          <a:xfrm>
            <a:off x="1891563" y="5479685"/>
            <a:ext cx="1894531" cy="646331"/>
          </a:xfrm>
          <a:prstGeom prst="rect">
            <a:avLst/>
          </a:prstGeom>
          <a:noFill/>
        </p:spPr>
        <p:txBody>
          <a:bodyPr wrap="square" rtlCol="0">
            <a:spAutoFit/>
          </a:bodyPr>
          <a:lstStyle/>
          <a:p>
            <a:r>
              <a:rPr kumimoji="1" lang="en-US" altLang="zh-CN" b="1" dirty="0">
                <a:latin typeface="Calibri" panose="020F0502020204030204" pitchFamily="34" charset="0"/>
                <a:cs typeface="Calibri" panose="020F0502020204030204" pitchFamily="34" charset="0"/>
              </a:rPr>
              <a:t>Jetson</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AGX</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Orin</a:t>
            </a:r>
          </a:p>
          <a:p>
            <a:r>
              <a:rPr kumimoji="1" lang="en-US" altLang="zh-CN" b="1" dirty="0">
                <a:latin typeface="Calibri" panose="020F0502020204030204" pitchFamily="34" charset="0"/>
                <a:cs typeface="Calibri" panose="020F0502020204030204" pitchFamily="34" charset="0"/>
              </a:rPr>
              <a:t>Jetson</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Orin</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NX</a:t>
            </a:r>
            <a:endParaRPr kumimoji="1" lang="zh-CN" altLang="en-US" b="1" dirty="0">
              <a:latin typeface="Calibri" panose="020F0502020204030204" pitchFamily="34" charset="0"/>
              <a:cs typeface="Calibri" panose="020F0502020204030204" pitchFamily="34" charset="0"/>
            </a:endParaRPr>
          </a:p>
        </p:txBody>
      </p:sp>
      <p:sp>
        <p:nvSpPr>
          <p:cNvPr id="26" name="圆角矩形 25">
            <a:extLst>
              <a:ext uri="{FF2B5EF4-FFF2-40B4-BE49-F238E27FC236}">
                <a16:creationId xmlns:a16="http://schemas.microsoft.com/office/drawing/2014/main" id="{2447876F-9C28-0DFE-65E3-5C5EE8D0EC89}"/>
              </a:ext>
            </a:extLst>
          </p:cNvPr>
          <p:cNvSpPr/>
          <p:nvPr/>
        </p:nvSpPr>
        <p:spPr>
          <a:xfrm>
            <a:off x="5451097" y="4631150"/>
            <a:ext cx="1731621" cy="796536"/>
          </a:xfrm>
          <a:prstGeom prst="roundRect">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 altLang="zh-CN" b="1" dirty="0">
                <a:solidFill>
                  <a:schemeClr val="bg1"/>
                </a:solidFill>
                <a:latin typeface="Calibri" panose="020F0502020204030204" pitchFamily="34" charset="0"/>
                <a:cs typeface="Calibri" panose="020F0502020204030204" pitchFamily="34" charset="0"/>
              </a:rPr>
              <a:t>Model Compression</a:t>
            </a:r>
            <a:endParaRPr kumimoji="1" lang="zh-CN" altLang="en-US" b="1" dirty="0">
              <a:solidFill>
                <a:schemeClr val="bg1"/>
              </a:solidFill>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CB6EAFB2-F88E-73DD-6642-C1876CC89515}"/>
              </a:ext>
            </a:extLst>
          </p:cNvPr>
          <p:cNvSpPr txBox="1"/>
          <p:nvPr/>
        </p:nvSpPr>
        <p:spPr>
          <a:xfrm>
            <a:off x="1416163" y="4520142"/>
            <a:ext cx="2832703" cy="931146"/>
          </a:xfrm>
          <a:prstGeom prst="rect">
            <a:avLst/>
          </a:prstGeom>
          <a:noFill/>
          <a:ln w="25400">
            <a:solidFill>
              <a:srgbClr val="FF0000"/>
            </a:solidFill>
          </a:ln>
        </p:spPr>
        <p:txBody>
          <a:bodyPr wrap="square" rtlCol="0">
            <a:spAutoFit/>
          </a:bodyPr>
          <a:lstStyle/>
          <a:p>
            <a:endParaRPr kumimoji="1" lang="zh-CN" altLang="en-US" dirty="0"/>
          </a:p>
        </p:txBody>
      </p:sp>
      <p:sp>
        <p:nvSpPr>
          <p:cNvPr id="34" name="文本框 33">
            <a:extLst>
              <a:ext uri="{FF2B5EF4-FFF2-40B4-BE49-F238E27FC236}">
                <a16:creationId xmlns:a16="http://schemas.microsoft.com/office/drawing/2014/main" id="{3C4D46AF-F957-1898-D52F-730D5E394C65}"/>
              </a:ext>
            </a:extLst>
          </p:cNvPr>
          <p:cNvSpPr txBox="1"/>
          <p:nvPr/>
        </p:nvSpPr>
        <p:spPr>
          <a:xfrm>
            <a:off x="5905208" y="3330597"/>
            <a:ext cx="3417299" cy="646331"/>
          </a:xfrm>
          <a:prstGeom prst="rect">
            <a:avLst/>
          </a:prstGeom>
          <a:noFill/>
        </p:spPr>
        <p:txBody>
          <a:bodyPr wrap="square" rtlCol="0">
            <a:spAutoFit/>
          </a:bodyPr>
          <a:lstStyle/>
          <a:p>
            <a:pPr marL="285750" indent="-285750">
              <a:buFont typeface="Wingdings" pitchFamily="2" charset="2"/>
              <a:buChar char="Ø"/>
            </a:pPr>
            <a:r>
              <a:rPr lang="en" altLang="zh-CN" dirty="0">
                <a:latin typeface="Calibri" panose="020F0502020204030204" pitchFamily="34" charset="0"/>
                <a:cs typeface="Calibri" panose="020F0502020204030204" pitchFamily="34" charset="0"/>
              </a:rPr>
              <a:t>Insufficient Computing Power</a:t>
            </a:r>
          </a:p>
          <a:p>
            <a:pPr marL="285750" indent="-285750">
              <a:buFont typeface="Wingdings" pitchFamily="2" charset="2"/>
              <a:buChar char="Ø"/>
            </a:pPr>
            <a:r>
              <a:rPr lang="en" altLang="zh-CN" dirty="0">
                <a:latin typeface="Calibri" panose="020F0502020204030204" pitchFamily="34" charset="0"/>
                <a:cs typeface="Calibri" panose="020F0502020204030204" pitchFamily="34" charset="0"/>
              </a:rPr>
              <a:t>Storage Capacity Limitations</a:t>
            </a:r>
          </a:p>
        </p:txBody>
      </p:sp>
      <p:sp>
        <p:nvSpPr>
          <p:cNvPr id="37" name="圆角矩形 36">
            <a:extLst>
              <a:ext uri="{FF2B5EF4-FFF2-40B4-BE49-F238E27FC236}">
                <a16:creationId xmlns:a16="http://schemas.microsoft.com/office/drawing/2014/main" id="{5D822CE9-BBD7-14DB-9B9A-D81FF5FB14B3}"/>
              </a:ext>
            </a:extLst>
          </p:cNvPr>
          <p:cNvSpPr/>
          <p:nvPr/>
        </p:nvSpPr>
        <p:spPr>
          <a:xfrm>
            <a:off x="9044216" y="4631150"/>
            <a:ext cx="1731621" cy="796536"/>
          </a:xfrm>
          <a:prstGeom prst="roundRect">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 altLang="zh-CN" b="1" dirty="0">
                <a:solidFill>
                  <a:schemeClr val="bg1"/>
                </a:solidFill>
                <a:latin typeface="Calibri" panose="020F0502020204030204" pitchFamily="34" charset="0"/>
                <a:cs typeface="Calibri" panose="020F0502020204030204" pitchFamily="34" charset="0"/>
              </a:rPr>
              <a:t>Edge</a:t>
            </a:r>
            <a:r>
              <a:rPr lang="zh-CN" altLang="en-US" b="1" dirty="0">
                <a:solidFill>
                  <a:schemeClr val="bg1"/>
                </a:solidFill>
                <a:latin typeface="Calibri" panose="020F0502020204030204" pitchFamily="34" charset="0"/>
                <a:cs typeface="Calibri" panose="020F0502020204030204" pitchFamily="34" charset="0"/>
              </a:rPr>
              <a:t> </a:t>
            </a:r>
            <a:r>
              <a:rPr lang="en-US" altLang="zh-CN" b="1" dirty="0">
                <a:solidFill>
                  <a:schemeClr val="bg1"/>
                </a:solidFill>
                <a:latin typeface="Calibri" panose="020F0502020204030204" pitchFamily="34" charset="0"/>
                <a:cs typeface="Calibri" panose="020F0502020204030204" pitchFamily="34" charset="0"/>
              </a:rPr>
              <a:t>Deployment</a:t>
            </a:r>
            <a:endParaRPr kumimoji="1" lang="zh-CN" altLang="en-US" b="1" dirty="0">
              <a:solidFill>
                <a:schemeClr val="bg1"/>
              </a:solidFill>
              <a:latin typeface="Calibri" panose="020F0502020204030204" pitchFamily="34" charset="0"/>
              <a:cs typeface="Calibri" panose="020F0502020204030204" pitchFamily="34" charset="0"/>
            </a:endParaRPr>
          </a:p>
        </p:txBody>
      </p:sp>
      <p:sp>
        <p:nvSpPr>
          <p:cNvPr id="40" name="右箭头 39">
            <a:extLst>
              <a:ext uri="{FF2B5EF4-FFF2-40B4-BE49-F238E27FC236}">
                <a16:creationId xmlns:a16="http://schemas.microsoft.com/office/drawing/2014/main" id="{3B1C12CB-9206-A806-14F5-66B2A48C9343}"/>
              </a:ext>
            </a:extLst>
          </p:cNvPr>
          <p:cNvSpPr/>
          <p:nvPr/>
        </p:nvSpPr>
        <p:spPr>
          <a:xfrm>
            <a:off x="7473329" y="4698531"/>
            <a:ext cx="1306286" cy="661774"/>
          </a:xfrm>
          <a:prstGeom prst="rightArrow">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2" name="圆角矩形 41">
            <a:extLst>
              <a:ext uri="{FF2B5EF4-FFF2-40B4-BE49-F238E27FC236}">
                <a16:creationId xmlns:a16="http://schemas.microsoft.com/office/drawing/2014/main" id="{B2EC97B2-3E77-CAC3-CCD9-5209570DC54C}"/>
              </a:ext>
            </a:extLst>
          </p:cNvPr>
          <p:cNvSpPr/>
          <p:nvPr/>
        </p:nvSpPr>
        <p:spPr>
          <a:xfrm>
            <a:off x="5867518" y="3303324"/>
            <a:ext cx="3637306" cy="740537"/>
          </a:xfrm>
          <a:prstGeom prst="roundRect">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47" name="直线箭头连接符 46">
            <a:extLst>
              <a:ext uri="{FF2B5EF4-FFF2-40B4-BE49-F238E27FC236}">
                <a16:creationId xmlns:a16="http://schemas.microsoft.com/office/drawing/2014/main" id="{33803FB5-02E1-8920-8290-B03687290AE4}"/>
              </a:ext>
            </a:extLst>
          </p:cNvPr>
          <p:cNvCxnSpPr>
            <a:cxnSpLocks/>
            <a:endCxn id="42" idx="1"/>
          </p:cNvCxnSpPr>
          <p:nvPr/>
        </p:nvCxnSpPr>
        <p:spPr>
          <a:xfrm flipV="1">
            <a:off x="4217444" y="3673593"/>
            <a:ext cx="1650074" cy="8465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7B4DA588-5BDE-4FAE-A0E6-2E3DF59F8991}"/>
              </a:ext>
            </a:extLst>
          </p:cNvPr>
          <p:cNvCxnSpPr>
            <a:cxnSpLocks/>
          </p:cNvCxnSpPr>
          <p:nvPr/>
        </p:nvCxnSpPr>
        <p:spPr>
          <a:xfrm>
            <a:off x="3911982" y="2592235"/>
            <a:ext cx="1955536" cy="990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CB3BAAFA-FEAD-79F7-5F73-49B5AFE8BCEC}"/>
              </a:ext>
            </a:extLst>
          </p:cNvPr>
          <p:cNvSpPr txBox="1"/>
          <p:nvPr/>
        </p:nvSpPr>
        <p:spPr>
          <a:xfrm>
            <a:off x="7521455" y="4844752"/>
            <a:ext cx="990027" cy="369332"/>
          </a:xfrm>
          <a:prstGeom prst="rect">
            <a:avLst/>
          </a:prstGeom>
          <a:noFill/>
        </p:spPr>
        <p:txBody>
          <a:bodyPr wrap="square" rtlCol="0">
            <a:spAutoFit/>
          </a:bodyPr>
          <a:lstStyle/>
          <a:p>
            <a:r>
              <a:rPr kumimoji="1" lang="en-US" altLang="zh-CN" b="1" dirty="0">
                <a:solidFill>
                  <a:schemeClr val="bg1"/>
                </a:solidFill>
                <a:latin typeface="Calibri" panose="020F0502020204030204" pitchFamily="34" charset="0"/>
                <a:cs typeface="Calibri" panose="020F0502020204030204" pitchFamily="34" charset="0"/>
              </a:rPr>
              <a:t>Solution</a:t>
            </a:r>
            <a:endParaRPr kumimoji="1" lang="zh-CN" alt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27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35A6E-8A3B-EADE-74C0-599B80C96F2E}"/>
            </a:ext>
          </a:extLst>
        </p:cNvPr>
        <p:cNvGrpSpPr/>
        <p:nvPr/>
      </p:nvGrpSpPr>
      <p:grpSpPr>
        <a:xfrm>
          <a:off x="0" y="0"/>
          <a:ext cx="0" cy="0"/>
          <a:chOff x="0" y="0"/>
          <a:chExt cx="0" cy="0"/>
        </a:xfrm>
      </p:grpSpPr>
      <p:sp>
        <p:nvSpPr>
          <p:cNvPr id="9" name="圆角矩形 8">
            <a:extLst>
              <a:ext uri="{FF2B5EF4-FFF2-40B4-BE49-F238E27FC236}">
                <a16:creationId xmlns:a16="http://schemas.microsoft.com/office/drawing/2014/main" id="{669DDA47-0017-8AC1-10A2-7BCF9FFF1984}"/>
              </a:ext>
            </a:extLst>
          </p:cNvPr>
          <p:cNvSpPr/>
          <p:nvPr/>
        </p:nvSpPr>
        <p:spPr>
          <a:xfrm>
            <a:off x="2122618" y="3823445"/>
            <a:ext cx="6733179" cy="1538288"/>
          </a:xfrm>
          <a:prstGeom prst="roundRect">
            <a:avLst>
              <a:gd name="adj" fmla="val 7376"/>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US" altLang="zh-CN" dirty="0">
              <a:solidFill>
                <a:schemeClr val="tx1"/>
              </a:solidFill>
            </a:endParaRPr>
          </a:p>
        </p:txBody>
      </p:sp>
      <p:sp>
        <p:nvSpPr>
          <p:cNvPr id="2" name="Title 1">
            <a:extLst>
              <a:ext uri="{FF2B5EF4-FFF2-40B4-BE49-F238E27FC236}">
                <a16:creationId xmlns:a16="http://schemas.microsoft.com/office/drawing/2014/main" id="{2BDE7033-3E71-BDCF-F16F-DF64B8868E07}"/>
              </a:ext>
            </a:extLst>
          </p:cNvPr>
          <p:cNvSpPr>
            <a:spLocks noGrp="1"/>
          </p:cNvSpPr>
          <p:nvPr>
            <p:ph type="title"/>
          </p:nvPr>
        </p:nvSpPr>
        <p:spPr>
          <a:xfrm>
            <a:off x="253655" y="129410"/>
            <a:ext cx="4751481" cy="587672"/>
          </a:xfrm>
        </p:spPr>
        <p:txBody>
          <a:bodyPr>
            <a:normAutofit/>
          </a:bodyPr>
          <a:lstStyle/>
          <a:p>
            <a:r>
              <a:rPr lang="en-US" altLang="zh-CN" sz="2800" b="1" dirty="0">
                <a:solidFill>
                  <a:srgbClr val="002856"/>
                </a:solidFill>
                <a:latin typeface="Calibri" panose="020F0502020204030204" pitchFamily="34" charset="0"/>
                <a:ea typeface="+mn-ea"/>
                <a:cs typeface="Calibri" panose="020F0502020204030204" pitchFamily="34" charset="0"/>
              </a:rPr>
              <a:t>3.6</a:t>
            </a:r>
            <a:r>
              <a:rPr lang="zh-CN" altLang="en-US" sz="2800" b="1" dirty="0">
                <a:solidFill>
                  <a:srgbClr val="002856"/>
                </a:solidFill>
                <a:latin typeface="Calibri" panose="020F0502020204030204" pitchFamily="34" charset="0"/>
                <a:ea typeface="+mn-ea"/>
                <a:cs typeface="Calibri" panose="020F0502020204030204" pitchFamily="34" charset="0"/>
              </a:rPr>
              <a:t> </a:t>
            </a:r>
            <a:r>
              <a:rPr lang="en" altLang="zh-CN" sz="2800" b="1" dirty="0">
                <a:latin typeface="Calibri" panose="020F0502020204030204" pitchFamily="34" charset="0"/>
                <a:cs typeface="Calibri" panose="020F0502020204030204" pitchFamily="34" charset="0"/>
              </a:rPr>
              <a:t>Ablation studies</a:t>
            </a:r>
            <a:endParaRPr lang="en-US" sz="28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1257FE33-C3F3-F1A2-EABD-E10CDC102AB0}"/>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DCCCEF07-82F6-AF1D-C64C-11F813C7BDE9}"/>
              </a:ext>
            </a:extLst>
          </p:cNvPr>
          <p:cNvCxnSpPr>
            <a:cxnSpLocks/>
          </p:cNvCxnSpPr>
          <p:nvPr/>
        </p:nvCxnSpPr>
        <p:spPr>
          <a:xfrm>
            <a:off x="0" y="6191678"/>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DD1CE5E-ABB0-9845-9FEF-55E30864DDF1}"/>
              </a:ext>
            </a:extLst>
          </p:cNvPr>
          <p:cNvPicPr>
            <a:picLocks noChangeAspect="1"/>
          </p:cNvPicPr>
          <p:nvPr/>
        </p:nvPicPr>
        <p:blipFill>
          <a:blip r:embed="rId3"/>
          <a:stretch>
            <a:fillRect/>
          </a:stretch>
        </p:blipFill>
        <p:spPr>
          <a:xfrm>
            <a:off x="2498768" y="966525"/>
            <a:ext cx="6170846" cy="2462475"/>
          </a:xfrm>
          <a:prstGeom prst="rect">
            <a:avLst/>
          </a:prstGeom>
        </p:spPr>
      </p:pic>
      <p:sp>
        <p:nvSpPr>
          <p:cNvPr id="7" name="文本框 6">
            <a:extLst>
              <a:ext uri="{FF2B5EF4-FFF2-40B4-BE49-F238E27FC236}">
                <a16:creationId xmlns:a16="http://schemas.microsoft.com/office/drawing/2014/main" id="{6DC078B6-207A-4FF6-F20E-B99C78726AD3}"/>
              </a:ext>
            </a:extLst>
          </p:cNvPr>
          <p:cNvSpPr txBox="1"/>
          <p:nvPr/>
        </p:nvSpPr>
        <p:spPr>
          <a:xfrm>
            <a:off x="2180799" y="3976737"/>
            <a:ext cx="6606643" cy="1041311"/>
          </a:xfrm>
          <a:prstGeom prst="rect">
            <a:avLst/>
          </a:prstGeom>
          <a:noFill/>
        </p:spPr>
        <p:txBody>
          <a:bodyPr wrap="square">
            <a:spAutoFit/>
          </a:bodyPr>
          <a:lstStyle/>
          <a:p>
            <a:pPr marL="285750" indent="-285750">
              <a:lnSpc>
                <a:spcPts val="1500"/>
              </a:lnSpc>
              <a:spcAft>
                <a:spcPts val="1350"/>
              </a:spcAft>
              <a:buFont typeface="Wingdings" pitchFamily="2" charset="2"/>
              <a:buChar char="Ø"/>
            </a:pPr>
            <a:r>
              <a:rPr lang="en" altLang="zh-CN" dirty="0">
                <a:latin typeface="Calibri" panose="020F0502020204030204" pitchFamily="34" charset="0"/>
                <a:cs typeface="Calibri" panose="020F0502020204030204" pitchFamily="34" charset="0"/>
              </a:rPr>
              <a:t>DCG is the most critical component </a:t>
            </a:r>
            <a:endParaRPr lang="en-US" altLang="zh-CN" dirty="0">
              <a:latin typeface="Calibri" panose="020F0502020204030204" pitchFamily="34" charset="0"/>
              <a:cs typeface="Calibri" panose="020F0502020204030204" pitchFamily="34" charset="0"/>
            </a:endParaRPr>
          </a:p>
          <a:p>
            <a:pPr marL="285750" indent="-285750">
              <a:lnSpc>
                <a:spcPts val="1500"/>
              </a:lnSpc>
              <a:spcAft>
                <a:spcPts val="1350"/>
              </a:spcAft>
              <a:buFont typeface="Wingdings" pitchFamily="2" charset="2"/>
              <a:buChar char="Ø"/>
            </a:pPr>
            <a:r>
              <a:rPr lang="en" altLang="zh-CN" dirty="0">
                <a:latin typeface="Calibri" panose="020F0502020204030204" pitchFamily="34" charset="0"/>
                <a:cs typeface="Calibri" panose="020F0502020204030204" pitchFamily="34" charset="0"/>
              </a:rPr>
              <a:t>Handling Outliers is Crucial</a:t>
            </a:r>
          </a:p>
          <a:p>
            <a:pPr>
              <a:lnSpc>
                <a:spcPts val="1500"/>
              </a:lnSpc>
              <a:spcAft>
                <a:spcPts val="1350"/>
              </a:spcAft>
            </a:pPr>
            <a:r>
              <a:rPr lang="en" altLang="zh-CN" dirty="0">
                <a:latin typeface="Calibri" panose="020F0502020204030204" pitchFamily="34" charset="0"/>
                <a:cs typeface="Calibri" panose="020F0502020204030204" pitchFamily="34" charset="0"/>
              </a:rPr>
              <a:t>smoothing activations (-LWAS, -4.65%) and KV cache (-LKVTS, -4.94%)</a:t>
            </a:r>
          </a:p>
        </p:txBody>
      </p:sp>
      <p:sp>
        <p:nvSpPr>
          <p:cNvPr id="6" name="文本框 5">
            <a:extLst>
              <a:ext uri="{FF2B5EF4-FFF2-40B4-BE49-F238E27FC236}">
                <a16:creationId xmlns:a16="http://schemas.microsoft.com/office/drawing/2014/main" id="{65E92904-07E0-E5B8-EC78-ED8B6F955901}"/>
              </a:ext>
            </a:extLst>
          </p:cNvPr>
          <p:cNvSpPr txBox="1"/>
          <p:nvPr/>
        </p:nvSpPr>
        <p:spPr>
          <a:xfrm>
            <a:off x="6909563" y="2090057"/>
            <a:ext cx="474388" cy="261610"/>
          </a:xfrm>
          <a:prstGeom prst="rect">
            <a:avLst/>
          </a:prstGeom>
          <a:noFill/>
          <a:ln w="19050">
            <a:solidFill>
              <a:srgbClr val="C00000"/>
            </a:solidFill>
          </a:ln>
        </p:spPr>
        <p:txBody>
          <a:bodyPr wrap="square" rtlCol="0">
            <a:spAutoFit/>
          </a:bodyPr>
          <a:lstStyle/>
          <a:p>
            <a:endParaRPr kumimoji="1" lang="zh-CN" altLang="en-US" sz="1050" dirty="0"/>
          </a:p>
        </p:txBody>
      </p:sp>
      <p:sp>
        <p:nvSpPr>
          <p:cNvPr id="8" name="文本框 7">
            <a:extLst>
              <a:ext uri="{FF2B5EF4-FFF2-40B4-BE49-F238E27FC236}">
                <a16:creationId xmlns:a16="http://schemas.microsoft.com/office/drawing/2014/main" id="{84E61BB9-0631-66EA-CF70-CBAD9AD69899}"/>
              </a:ext>
            </a:extLst>
          </p:cNvPr>
          <p:cNvSpPr txBox="1"/>
          <p:nvPr/>
        </p:nvSpPr>
        <p:spPr>
          <a:xfrm>
            <a:off x="6909563" y="2546564"/>
            <a:ext cx="474388" cy="261610"/>
          </a:xfrm>
          <a:prstGeom prst="rect">
            <a:avLst/>
          </a:prstGeom>
          <a:noFill/>
          <a:ln w="19050">
            <a:solidFill>
              <a:srgbClr val="C00000"/>
            </a:solidFill>
          </a:ln>
        </p:spPr>
        <p:txBody>
          <a:bodyPr wrap="square" rtlCol="0">
            <a:spAutoFit/>
          </a:bodyPr>
          <a:lstStyle/>
          <a:p>
            <a:endParaRPr kumimoji="1" lang="zh-CN" altLang="en-US" sz="1050" dirty="0"/>
          </a:p>
        </p:txBody>
      </p:sp>
      <p:sp>
        <p:nvSpPr>
          <p:cNvPr id="10" name="文本框 9">
            <a:extLst>
              <a:ext uri="{FF2B5EF4-FFF2-40B4-BE49-F238E27FC236}">
                <a16:creationId xmlns:a16="http://schemas.microsoft.com/office/drawing/2014/main" id="{61F3CFE9-8951-EF09-B122-6452C0D897B8}"/>
              </a:ext>
            </a:extLst>
          </p:cNvPr>
          <p:cNvSpPr txBox="1"/>
          <p:nvPr/>
        </p:nvSpPr>
        <p:spPr>
          <a:xfrm>
            <a:off x="6895813" y="3020666"/>
            <a:ext cx="529390" cy="273480"/>
          </a:xfrm>
          <a:prstGeom prst="rect">
            <a:avLst/>
          </a:prstGeom>
          <a:noFill/>
          <a:ln w="19050">
            <a:solidFill>
              <a:srgbClr val="C00000"/>
            </a:solidFill>
          </a:ln>
        </p:spPr>
        <p:txBody>
          <a:bodyPr wrap="square" rtlCol="0">
            <a:spAutoFit/>
          </a:bodyPr>
          <a:lstStyle/>
          <a:p>
            <a:endParaRPr kumimoji="1" lang="zh-CN" altLang="en-US" sz="1050" dirty="0"/>
          </a:p>
        </p:txBody>
      </p:sp>
    </p:spTree>
    <p:extLst>
      <p:ext uri="{BB962C8B-B14F-4D97-AF65-F5344CB8AC3E}">
        <p14:creationId xmlns:p14="http://schemas.microsoft.com/office/powerpoint/2010/main" val="147269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3DB8E-9C70-B53B-DE13-B473E2B6FBE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B66DC75-5E2B-04FE-DD00-77AE9EB6363A}"/>
              </a:ext>
            </a:extLst>
          </p:cNvPr>
          <p:cNvSpPr>
            <a:spLocks noGrp="1"/>
          </p:cNvSpPr>
          <p:nvPr>
            <p:ph type="title"/>
          </p:nvPr>
        </p:nvSpPr>
        <p:spPr>
          <a:xfrm>
            <a:off x="253657" y="129410"/>
            <a:ext cx="1637708" cy="587672"/>
          </a:xfrm>
        </p:spPr>
        <p:txBody>
          <a:bodyPr>
            <a:normAutofit/>
          </a:bodyPr>
          <a:lstStyle/>
          <a:p>
            <a:r>
              <a:rPr lang="en-US" sz="3000" b="1" dirty="0">
                <a:solidFill>
                  <a:srgbClr val="002856"/>
                </a:solidFill>
                <a:latin typeface="Calibri" panose="020F0502020204030204" pitchFamily="34" charset="0"/>
                <a:ea typeface="+mn-ea"/>
                <a:cs typeface="Calibri" panose="020F0502020204030204" pitchFamily="34" charset="0"/>
              </a:rPr>
              <a:t>Outline</a:t>
            </a:r>
          </a:p>
        </p:txBody>
      </p:sp>
      <p:sp>
        <p:nvSpPr>
          <p:cNvPr id="5" name="Content Placeholder 2">
            <a:extLst>
              <a:ext uri="{FF2B5EF4-FFF2-40B4-BE49-F238E27FC236}">
                <a16:creationId xmlns:a16="http://schemas.microsoft.com/office/drawing/2014/main" id="{8CAADDEE-D05F-84B4-1DD0-5D576657B39D}"/>
              </a:ext>
            </a:extLst>
          </p:cNvPr>
          <p:cNvSpPr>
            <a:spLocks noGrp="1"/>
          </p:cNvSpPr>
          <p:nvPr>
            <p:ph idx="1"/>
          </p:nvPr>
        </p:nvSpPr>
        <p:spPr>
          <a:xfrm>
            <a:off x="655367" y="1208550"/>
            <a:ext cx="10881265" cy="4440900"/>
          </a:xfrm>
        </p:spPr>
        <p:txBody>
          <a:bodyPr>
            <a:normAutofit/>
          </a:bodyPr>
          <a:lstStyle/>
          <a:p>
            <a:pPr marL="0" indent="0">
              <a:lnSpc>
                <a:spcPct val="200000"/>
              </a:lnSpc>
              <a:buNone/>
            </a:pPr>
            <a:r>
              <a:rPr lang="en-US" altLang="zh-CN" sz="3000" dirty="0">
                <a:solidFill>
                  <a:srgbClr val="BFBFBF"/>
                </a:solidFill>
                <a:latin typeface="Calibri" panose="020F0502020204030204" pitchFamily="34" charset="0"/>
                <a:ea typeface="Calibri" panose="020F0502020204030204" pitchFamily="34" charset="0"/>
                <a:cs typeface="Calibri" panose="020F0502020204030204" pitchFamily="34" charset="0"/>
              </a:rPr>
              <a:t>1. Introduction</a:t>
            </a:r>
          </a:p>
          <a:p>
            <a:pPr marL="0" indent="0">
              <a:lnSpc>
                <a:spcPct val="200000"/>
              </a:lnSpc>
              <a:buNone/>
            </a:pPr>
            <a:r>
              <a:rPr lang="en-US" altLang="zh-CN" sz="3000" dirty="0">
                <a:solidFill>
                  <a:srgbClr val="BFBFBF"/>
                </a:solidFill>
                <a:latin typeface="Calibri" panose="020F0502020204030204" pitchFamily="34" charset="0"/>
                <a:ea typeface="Calibri" panose="020F0502020204030204" pitchFamily="34" charset="0"/>
                <a:cs typeface="Calibri" panose="020F0502020204030204" pitchFamily="34" charset="0"/>
              </a:rPr>
              <a:t>2. Approach</a:t>
            </a:r>
          </a:p>
          <a:p>
            <a:pPr marL="0" indent="0">
              <a:lnSpc>
                <a:spcPct val="200000"/>
              </a:lnSpc>
              <a:buNone/>
            </a:pPr>
            <a:r>
              <a:rPr lang="en-US" altLang="zh-CN" sz="3000" dirty="0">
                <a:solidFill>
                  <a:srgbClr val="BFBFBF"/>
                </a:solidFill>
                <a:latin typeface="Calibri" panose="020F0502020204030204" pitchFamily="34" charset="0"/>
                <a:ea typeface="Calibri" panose="020F0502020204030204" pitchFamily="34" charset="0"/>
                <a:cs typeface="Calibri" panose="020F0502020204030204" pitchFamily="34" charset="0"/>
              </a:rPr>
              <a:t>3. Experimental Evaluation</a:t>
            </a:r>
          </a:p>
          <a:p>
            <a:pPr marL="0" indent="0">
              <a:lnSpc>
                <a:spcPct val="200000"/>
              </a:lnSpc>
              <a:buNone/>
            </a:pPr>
            <a:r>
              <a:rPr lang="en-US" altLang="zh-CN" sz="3000" dirty="0">
                <a:solidFill>
                  <a:srgbClr val="002856"/>
                </a:solidFill>
                <a:latin typeface="Calibri" panose="020F0502020204030204" pitchFamily="34" charset="0"/>
                <a:ea typeface="Calibri" panose="020F0502020204030204" pitchFamily="34" charset="0"/>
                <a:cs typeface="Calibri" panose="020F0502020204030204" pitchFamily="34" charset="0"/>
              </a:rPr>
              <a:t>4. Conclusion</a:t>
            </a:r>
          </a:p>
        </p:txBody>
      </p:sp>
      <p:cxnSp>
        <p:nvCxnSpPr>
          <p:cNvPr id="6" name="直接连接符 5">
            <a:extLst>
              <a:ext uri="{FF2B5EF4-FFF2-40B4-BE49-F238E27FC236}">
                <a16:creationId xmlns:a16="http://schemas.microsoft.com/office/drawing/2014/main" id="{8C050853-9F0B-97D3-E820-7946709C1BA3}"/>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3BFD264B-F41C-D43D-C4E8-4787818CB6C0}"/>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5517-F46D-53A9-A3B1-334027BFC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18C94-22F9-1450-DAB2-27B2F2C170DF}"/>
              </a:ext>
            </a:extLst>
          </p:cNvPr>
          <p:cNvSpPr>
            <a:spLocks noGrp="1"/>
          </p:cNvSpPr>
          <p:nvPr>
            <p:ph type="title"/>
          </p:nvPr>
        </p:nvSpPr>
        <p:spPr>
          <a:xfrm>
            <a:off x="253655" y="129410"/>
            <a:ext cx="4751481" cy="587672"/>
          </a:xfrm>
        </p:spPr>
        <p:txBody>
          <a:bodyPr>
            <a:normAutofit/>
          </a:bodyPr>
          <a:lstStyle/>
          <a:p>
            <a:r>
              <a:rPr lang="en-US" altLang="zh-CN" sz="3000" b="1" dirty="0">
                <a:solidFill>
                  <a:srgbClr val="002856"/>
                </a:solidFill>
                <a:latin typeface="Calibri" panose="020F0502020204030204" pitchFamily="34" charset="0"/>
                <a:ea typeface="+mn-ea"/>
                <a:cs typeface="Calibri" panose="020F0502020204030204" pitchFamily="34" charset="0"/>
              </a:rPr>
              <a:t>Conclusion</a:t>
            </a:r>
            <a:endParaRPr lang="en-US" sz="30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BECB4846-5042-43D2-3CC2-CA72AD33D5D6}"/>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BC817FF3-8451-D9F1-CF0C-04ED807AF95F}"/>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020DECD0-C7B5-D89D-607B-56BC14027758}"/>
              </a:ext>
            </a:extLst>
          </p:cNvPr>
          <p:cNvSpPr txBox="1"/>
          <p:nvPr/>
        </p:nvSpPr>
        <p:spPr>
          <a:xfrm>
            <a:off x="486420" y="1088821"/>
            <a:ext cx="9977615" cy="452431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 altLang="zh-CN" b="1" dirty="0">
                <a:latin typeface="Calibri" panose="020F0502020204030204" pitchFamily="34" charset="0"/>
                <a:cs typeface="Calibri" panose="020F0502020204030204" pitchFamily="34" charset="0"/>
              </a:rPr>
              <a:t>Learnable Transformations and long-text reasoning optimizations</a:t>
            </a:r>
            <a:r>
              <a:rPr lang="en-US" altLang="zh-CN" b="1" dirty="0">
                <a:latin typeface="Calibri" panose="020F0502020204030204" pitchFamily="34" charset="0"/>
                <a:cs typeface="Calibri" panose="020F0502020204030204" pitchFamily="34" charset="0"/>
              </a:rPr>
              <a:t>: </a:t>
            </a:r>
          </a:p>
          <a:p>
            <a:pPr marL="285750" indent="-285750">
              <a:lnSpc>
                <a:spcPct val="150000"/>
              </a:lnSpc>
              <a:buFont typeface="Wingdings" pitchFamily="2" charset="2"/>
              <a:buChar char="ü"/>
            </a:pPr>
            <a:r>
              <a:rPr lang="en" altLang="zh-CN" b="1" dirty="0">
                <a:latin typeface="Calibri" panose="020F0502020204030204" pitchFamily="34" charset="0"/>
                <a:cs typeface="Calibri" panose="020F0502020204030204" pitchFamily="34" charset="0"/>
              </a:rPr>
              <a:t>LWAS</a:t>
            </a:r>
            <a:r>
              <a:rPr lang="zh-CN" altLang="en-US" b="1" dirty="0">
                <a:latin typeface="Calibri" panose="020F0502020204030204" pitchFamily="34" charset="0"/>
                <a:cs typeface="Calibri" panose="020F0502020204030204" pitchFamily="34" charset="0"/>
              </a:rPr>
              <a:t>、</a:t>
            </a:r>
            <a:r>
              <a:rPr lang="en-US" altLang="zh-CN" b="1" dirty="0">
                <a:latin typeface="Calibri" panose="020F0502020204030204" pitchFamily="34" charset="0"/>
                <a:cs typeface="Calibri" panose="020F0502020204030204" pitchFamily="34" charset="0"/>
              </a:rPr>
              <a:t>LWAC</a:t>
            </a:r>
            <a:r>
              <a:rPr lang="zh-CN" altLang="en-US" b="1" dirty="0">
                <a:latin typeface="Calibri" panose="020F0502020204030204" pitchFamily="34" charset="0"/>
                <a:cs typeface="Calibri" panose="020F0502020204030204" pitchFamily="34" charset="0"/>
              </a:rPr>
              <a:t>、</a:t>
            </a:r>
            <a:r>
              <a:rPr lang="en-US" altLang="zh-CN" b="1" dirty="0">
                <a:latin typeface="Calibri" panose="020F0502020204030204" pitchFamily="34" charset="0"/>
                <a:cs typeface="Calibri" panose="020F0502020204030204" pitchFamily="34" charset="0"/>
              </a:rPr>
              <a:t>LKVTS</a:t>
            </a:r>
            <a:r>
              <a:rPr lang="zh-CN" altLang="en-US" b="1" dirty="0">
                <a:latin typeface="Calibri" panose="020F0502020204030204" pitchFamily="34" charset="0"/>
                <a:cs typeface="Calibri" panose="020F0502020204030204" pitchFamily="34" charset="0"/>
              </a:rPr>
              <a:t> </a:t>
            </a:r>
            <a:r>
              <a:rPr lang="en-US" altLang="zh-CN" b="1" dirty="0">
                <a:latin typeface="Calibri" panose="020F0502020204030204" pitchFamily="34" charset="0"/>
                <a:cs typeface="Calibri" panose="020F0502020204030204" pitchFamily="34" charset="0"/>
              </a:rPr>
              <a:t>introduce</a:t>
            </a:r>
            <a:r>
              <a:rPr lang="zh-CN" altLang="en-US" b="1" dirty="0">
                <a:latin typeface="Calibri" panose="020F0502020204030204" pitchFamily="34" charset="0"/>
                <a:cs typeface="Calibri" panose="020F0502020204030204" pitchFamily="34" charset="0"/>
              </a:rPr>
              <a:t> </a:t>
            </a:r>
            <a:r>
              <a:rPr lang="en" altLang="zh-CN" dirty="0">
                <a:latin typeface="Calibri" panose="020F0502020204030204" pitchFamily="34" charset="0"/>
                <a:cs typeface="Calibri" panose="020F0502020204030204" pitchFamily="34" charset="0"/>
              </a:rPr>
              <a:t>learnable parameters for</a:t>
            </a:r>
            <a:r>
              <a:rPr lang="zh-CN" altLang="en-US" dirty="0">
                <a:latin typeface="Calibri" panose="020F0502020204030204" pitchFamily="34" charset="0"/>
                <a:cs typeface="Calibri" panose="020F0502020204030204" pitchFamily="34" charset="0"/>
              </a:rPr>
              <a:t> </a:t>
            </a:r>
            <a:r>
              <a:rPr lang="en" altLang="zh-CN" dirty="0">
                <a:latin typeface="Calibri" panose="020F0502020204030204" pitchFamily="34" charset="0"/>
                <a:cs typeface="Calibri" panose="020F0502020204030204" pitchFamily="34" charset="0"/>
              </a:rPr>
              <a:t>weights, activations, and KV cache</a:t>
            </a:r>
            <a:r>
              <a:rPr lang="en-US" altLang="zh-CN" dirty="0">
                <a:latin typeface="Calibri" panose="020F0502020204030204" pitchFamily="34" charset="0"/>
                <a:cs typeface="Calibri" panose="020F0502020204030204" pitchFamily="34" charset="0"/>
              </a:rPr>
              <a:t>.</a:t>
            </a:r>
            <a:r>
              <a:rPr lang="en" altLang="zh-CN" b="1" dirty="0">
                <a:latin typeface="Calibri" panose="020F0502020204030204" pitchFamily="34" charset="0"/>
                <a:cs typeface="Calibri" panose="020F0502020204030204" pitchFamily="34" charset="0"/>
              </a:rPr>
              <a:t>HKVQ</a:t>
            </a:r>
            <a:r>
              <a:rPr lang="zh-CN" altLang="en-US" b="1" dirty="0">
                <a:latin typeface="Calibri" panose="020F0502020204030204" pitchFamily="34" charset="0"/>
                <a:cs typeface="Calibri" panose="020F0502020204030204" pitchFamily="34" charset="0"/>
              </a:rPr>
              <a:t> </a:t>
            </a:r>
            <a:r>
              <a:rPr lang="en" altLang="zh-CN" dirty="0">
                <a:latin typeface="Calibri" panose="020F0502020204030204" pitchFamily="34" charset="0"/>
                <a:cs typeface="Calibri" panose="020F0502020204030204" pitchFamily="34" charset="0"/>
              </a:rPr>
              <a:t>preserves critical attention accuracy while significantly compressing memory usage.</a:t>
            </a:r>
            <a:endParaRPr lang="en" altLang="zh-CN" b="1"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 altLang="zh-CN" b="1" dirty="0">
                <a:latin typeface="Calibri" panose="020F0502020204030204" pitchFamily="34" charset="0"/>
                <a:cs typeface="Calibri" panose="020F0502020204030204" pitchFamily="34" charset="0"/>
              </a:rPr>
              <a:t>Intelligent, Guided Optimization</a:t>
            </a:r>
          </a:p>
          <a:p>
            <a:pPr marL="285750" indent="-285750">
              <a:lnSpc>
                <a:spcPct val="150000"/>
              </a:lnSpc>
              <a:buFont typeface="Wingdings" pitchFamily="2" charset="2"/>
              <a:buChar char="ü"/>
            </a:pPr>
            <a:r>
              <a:rPr lang="en" altLang="zh-CN" b="1" dirty="0">
                <a:latin typeface="Calibri" panose="020F0502020204030204" pitchFamily="34" charset="0"/>
                <a:cs typeface="Calibri" panose="020F0502020204030204" pitchFamily="34" charset="0"/>
              </a:rPr>
              <a:t>DCG</a:t>
            </a:r>
            <a:r>
              <a:rPr lang="en" altLang="zh-CN" dirty="0">
                <a:latin typeface="Calibri" panose="020F0502020204030204" pitchFamily="34" charset="0"/>
                <a:cs typeface="Calibri" panose="020F0502020204030204" pitchFamily="34" charset="0"/>
              </a:rPr>
              <a:t> module uses a multi-objective loss function (MSE, Cosine Similarity, KL Divergence) to find the optimal parameters for each block.</a:t>
            </a:r>
          </a:p>
          <a:p>
            <a:pPr>
              <a:lnSpc>
                <a:spcPct val="150000"/>
              </a:lnSpc>
            </a:pPr>
            <a:r>
              <a:rPr lang="en" altLang="zh-CN" dirty="0">
                <a:latin typeface="Calibri" panose="020F0502020204030204" pitchFamily="34" charset="0"/>
                <a:cs typeface="Calibri" panose="020F0502020204030204" pitchFamily="34" charset="0"/>
              </a:rPr>
              <a:t>LQGDC successfully maintains model precision at low bit-widths, </a:t>
            </a:r>
            <a:r>
              <a:rPr lang="en" altLang="zh-CN" b="1" dirty="0">
                <a:latin typeface="Calibri" panose="020F0502020204030204" pitchFamily="34" charset="0"/>
                <a:cs typeface="Calibri" panose="020F0502020204030204" pitchFamily="34" charset="0"/>
              </a:rPr>
              <a:t>significantly enhancing the capability for complex, long-text inference on resource-constrained edge devices.</a:t>
            </a:r>
          </a:p>
          <a:p>
            <a:pPr>
              <a:lnSpc>
                <a:spcPct val="150000"/>
              </a:lnSpc>
            </a:pPr>
            <a:endParaRPr lang="en" altLang="zh-CN" dirty="0">
              <a:latin typeface="Calibri" panose="020F0502020204030204" pitchFamily="34" charset="0"/>
              <a:cs typeface="Calibri" panose="020F0502020204030204" pitchFamily="34" charset="0"/>
            </a:endParaRPr>
          </a:p>
          <a:p>
            <a:pPr>
              <a:lnSpc>
                <a:spcPct val="150000"/>
              </a:lnSpc>
            </a:pPr>
            <a:endParaRPr lang="en" altLang="zh-CN" dirty="0">
              <a:latin typeface="Calibri" panose="020F0502020204030204" pitchFamily="34" charset="0"/>
              <a:cs typeface="Calibri" panose="020F0502020204030204" pitchFamily="34" charset="0"/>
            </a:endParaRPr>
          </a:p>
          <a:p>
            <a:r>
              <a:rPr lang="en" altLang="zh-CN" b="1" dirty="0">
                <a:latin typeface="Calibri" panose="020F0502020204030204" pitchFamily="34" charset="0"/>
                <a:cs typeface="Calibri" panose="020F0502020204030204" pitchFamily="34" charset="0"/>
              </a:rPr>
              <a:t>Thank</a:t>
            </a:r>
            <a:r>
              <a:rPr lang="zh-CN" altLang="en-US" b="1" dirty="0">
                <a:latin typeface="Calibri" panose="020F0502020204030204" pitchFamily="34" charset="0"/>
                <a:cs typeface="Calibri" panose="020F0502020204030204" pitchFamily="34" charset="0"/>
              </a:rPr>
              <a:t> </a:t>
            </a:r>
            <a:r>
              <a:rPr lang="en-US" altLang="zh-CN" b="1" dirty="0">
                <a:latin typeface="Calibri" panose="020F0502020204030204" pitchFamily="34" charset="0"/>
                <a:cs typeface="Calibri" panose="020F0502020204030204" pitchFamily="34" charset="0"/>
              </a:rPr>
              <a:t>you!</a:t>
            </a:r>
            <a:endParaRPr lang="en" altLang="zh-CN"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70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36644-292A-157F-55B4-01BB6EE6A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0A80B-1E1C-6F4C-FC23-50717F6B4115}"/>
              </a:ext>
            </a:extLst>
          </p:cNvPr>
          <p:cNvSpPr>
            <a:spLocks noGrp="1"/>
          </p:cNvSpPr>
          <p:nvPr>
            <p:ph type="title"/>
          </p:nvPr>
        </p:nvSpPr>
        <p:spPr>
          <a:xfrm>
            <a:off x="253655" y="129410"/>
            <a:ext cx="7927579" cy="587672"/>
          </a:xfrm>
        </p:spPr>
        <p:txBody>
          <a:bodyPr>
            <a:normAutofit/>
          </a:bodyPr>
          <a:lstStyle/>
          <a:p>
            <a:r>
              <a:rPr lang="en-US"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rPr>
              <a:t>1.</a:t>
            </a:r>
            <a:r>
              <a:rPr lang="en-US" altLang="zh-CN"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rPr>
              <a:t>2</a:t>
            </a:r>
            <a:r>
              <a:rPr lang="en-US"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rPr>
              <a:t> </a:t>
            </a:r>
            <a:r>
              <a:rPr kumimoji="1" lang="en-US" altLang="zh-CN" sz="3200" b="1" dirty="0">
                <a:latin typeface="Times New Roman" panose="02020603050405020304" pitchFamily="18" charset="0"/>
                <a:ea typeface="SimHei" panose="02010609060101010101" pitchFamily="49" charset="-122"/>
                <a:cs typeface="Times New Roman" panose="02020603050405020304" pitchFamily="18" charset="0"/>
              </a:rPr>
              <a:t>What is Quantization?</a:t>
            </a:r>
            <a:endParaRPr lang="en-US" sz="3000" b="1" dirty="0">
              <a:solidFill>
                <a:srgbClr val="002856"/>
              </a:solidFill>
              <a:latin typeface="Times New Roman" panose="02020603050405020304" pitchFamily="18" charset="0"/>
              <a:ea typeface="SimHei" panose="02010609060101010101" pitchFamily="49" charset="-122"/>
              <a:cs typeface="Times New Roman" panose="02020603050405020304" pitchFamily="18" charset="0"/>
            </a:endParaRPr>
          </a:p>
        </p:txBody>
      </p:sp>
      <p:cxnSp>
        <p:nvCxnSpPr>
          <p:cNvPr id="3" name="直接连接符 2">
            <a:extLst>
              <a:ext uri="{FF2B5EF4-FFF2-40B4-BE49-F238E27FC236}">
                <a16:creationId xmlns:a16="http://schemas.microsoft.com/office/drawing/2014/main" id="{1BF3DEB0-7850-35DA-1051-59EF9869294C}"/>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圆角矩形 3">
            <a:extLst>
              <a:ext uri="{FF2B5EF4-FFF2-40B4-BE49-F238E27FC236}">
                <a16:creationId xmlns:a16="http://schemas.microsoft.com/office/drawing/2014/main" id="{26421C2F-2D51-2937-CCE1-AF806EB8581D}"/>
              </a:ext>
            </a:extLst>
          </p:cNvPr>
          <p:cNvSpPr/>
          <p:nvPr/>
        </p:nvSpPr>
        <p:spPr>
          <a:xfrm>
            <a:off x="1848498" y="1144452"/>
            <a:ext cx="1731621" cy="796536"/>
          </a:xfrm>
          <a:prstGeom prst="roundRect">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 altLang="zh-CN" b="1" dirty="0">
                <a:solidFill>
                  <a:schemeClr val="bg1"/>
                </a:solidFill>
                <a:latin typeface="Calibri" panose="020F0502020204030204" pitchFamily="34" charset="0"/>
                <a:cs typeface="Calibri" panose="020F0502020204030204" pitchFamily="34" charset="0"/>
              </a:rPr>
              <a:t>Model Compression</a:t>
            </a:r>
            <a:endParaRPr kumimoji="1" lang="zh-CN" altLang="en-US" b="1" dirty="0">
              <a:solidFill>
                <a:schemeClr val="bg1"/>
              </a:solidFill>
              <a:latin typeface="Calibri" panose="020F0502020204030204" pitchFamily="34" charset="0"/>
              <a:cs typeface="Calibri" panose="020F0502020204030204" pitchFamily="34" charset="0"/>
            </a:endParaRPr>
          </a:p>
        </p:txBody>
      </p:sp>
      <p:cxnSp>
        <p:nvCxnSpPr>
          <p:cNvPr id="8" name="直线箭头连接符 7">
            <a:extLst>
              <a:ext uri="{FF2B5EF4-FFF2-40B4-BE49-F238E27FC236}">
                <a16:creationId xmlns:a16="http://schemas.microsoft.com/office/drawing/2014/main" id="{C0A5DB9E-C79B-C655-C21B-F462CE4D981F}"/>
              </a:ext>
            </a:extLst>
          </p:cNvPr>
          <p:cNvCxnSpPr/>
          <p:nvPr/>
        </p:nvCxnSpPr>
        <p:spPr>
          <a:xfrm>
            <a:off x="3580119" y="1542720"/>
            <a:ext cx="1151110" cy="0"/>
          </a:xfrm>
          <a:prstGeom prst="straightConnector1">
            <a:avLst/>
          </a:prstGeom>
          <a:ln w="38100">
            <a:solidFill>
              <a:schemeClr val="tx1">
                <a:alpha val="99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a:extLst>
              <a:ext uri="{FF2B5EF4-FFF2-40B4-BE49-F238E27FC236}">
                <a16:creationId xmlns:a16="http://schemas.microsoft.com/office/drawing/2014/main" id="{68EB774A-9969-7634-87A5-4EE0C782481E}"/>
              </a:ext>
            </a:extLst>
          </p:cNvPr>
          <p:cNvSpPr/>
          <p:nvPr/>
        </p:nvSpPr>
        <p:spPr>
          <a:xfrm>
            <a:off x="4723968" y="1101487"/>
            <a:ext cx="2027081" cy="876432"/>
          </a:xfrm>
          <a:prstGeom prst="roundRect">
            <a:avLst/>
          </a:prstGeom>
          <a:solidFill>
            <a:schemeClr val="bg1">
              <a:lumMod val="9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b="1" dirty="0">
              <a:solidFill>
                <a:schemeClr val="bg1"/>
              </a:solidFill>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FE10BAFB-34D1-EE79-685D-68C28C2AECF9}"/>
              </a:ext>
            </a:extLst>
          </p:cNvPr>
          <p:cNvSpPr txBox="1"/>
          <p:nvPr/>
        </p:nvSpPr>
        <p:spPr>
          <a:xfrm>
            <a:off x="4857677" y="1081055"/>
            <a:ext cx="1893372" cy="923330"/>
          </a:xfrm>
          <a:prstGeom prst="rect">
            <a:avLst/>
          </a:prstGeom>
          <a:noFill/>
        </p:spPr>
        <p:txBody>
          <a:bodyPr wrap="square" rtlCol="0">
            <a:spAutoFit/>
          </a:bodyPr>
          <a:lstStyle/>
          <a:p>
            <a:pPr marL="285750" indent="-285750">
              <a:buFont typeface="Wingdings" pitchFamily="2" charset="2"/>
              <a:buChar char="Ø"/>
            </a:pPr>
            <a:r>
              <a:rPr lang="en" altLang="zh-CN" b="1" dirty="0"/>
              <a:t>Pruning</a:t>
            </a:r>
          </a:p>
          <a:p>
            <a:pPr marL="285750" indent="-285750">
              <a:buFont typeface="Wingdings" pitchFamily="2" charset="2"/>
              <a:buChar char="Ø"/>
            </a:pPr>
            <a:r>
              <a:rPr lang="en" altLang="zh-CN" b="1" dirty="0"/>
              <a:t>Distillation</a:t>
            </a:r>
          </a:p>
          <a:p>
            <a:pPr marL="285750" indent="-285750">
              <a:buFont typeface="Wingdings" pitchFamily="2" charset="2"/>
              <a:buChar char="Ø"/>
            </a:pPr>
            <a:r>
              <a:rPr lang="en" altLang="zh-CN" b="1" dirty="0">
                <a:solidFill>
                  <a:srgbClr val="FF0000"/>
                </a:solidFill>
              </a:rPr>
              <a:t>Quantization</a:t>
            </a:r>
            <a:endParaRPr kumimoji="1" lang="zh-CN" altLang="en-US" b="1" dirty="0">
              <a:solidFill>
                <a:srgbClr val="FF0000"/>
              </a:solidFill>
            </a:endParaRPr>
          </a:p>
        </p:txBody>
      </p:sp>
      <p:cxnSp>
        <p:nvCxnSpPr>
          <p:cNvPr id="14" name="直线箭头连接符 13">
            <a:extLst>
              <a:ext uri="{FF2B5EF4-FFF2-40B4-BE49-F238E27FC236}">
                <a16:creationId xmlns:a16="http://schemas.microsoft.com/office/drawing/2014/main" id="{EAC88253-28AF-4CAB-048C-BF5EA219CE4D}"/>
              </a:ext>
            </a:extLst>
          </p:cNvPr>
          <p:cNvCxnSpPr/>
          <p:nvPr/>
        </p:nvCxnSpPr>
        <p:spPr>
          <a:xfrm>
            <a:off x="6751049" y="1542720"/>
            <a:ext cx="1151110" cy="0"/>
          </a:xfrm>
          <a:prstGeom prst="straightConnector1">
            <a:avLst/>
          </a:prstGeom>
          <a:ln w="38100">
            <a:solidFill>
              <a:schemeClr val="tx1">
                <a:alpha val="99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a16="http://schemas.microsoft.com/office/drawing/2014/main" id="{514B6229-5A98-3ED9-C239-F772C07A1103}"/>
              </a:ext>
            </a:extLst>
          </p:cNvPr>
          <p:cNvSpPr/>
          <p:nvPr/>
        </p:nvSpPr>
        <p:spPr>
          <a:xfrm>
            <a:off x="7902159" y="1144452"/>
            <a:ext cx="2032487" cy="796536"/>
          </a:xfrm>
          <a:prstGeom prst="roundRect">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 altLang="zh-CN" b="1" dirty="0">
                <a:solidFill>
                  <a:schemeClr val="bg1"/>
                </a:solidFill>
                <a:latin typeface="Calibri" panose="020F0502020204030204" pitchFamily="34" charset="0"/>
                <a:cs typeface="Calibri" panose="020F0502020204030204" pitchFamily="34" charset="0"/>
              </a:rPr>
              <a:t>Post-Training Quantization</a:t>
            </a:r>
            <a:r>
              <a:rPr lang="en-US" altLang="zh-CN" b="1" dirty="0">
                <a:solidFill>
                  <a:schemeClr val="bg1"/>
                </a:solidFill>
                <a:latin typeface="Calibri" panose="020F0502020204030204" pitchFamily="34" charset="0"/>
                <a:cs typeface="Calibri" panose="020F0502020204030204" pitchFamily="34" charset="0"/>
              </a:rPr>
              <a:t>(PTQ)</a:t>
            </a:r>
            <a:endParaRPr kumimoji="1" lang="zh-CN" altLang="en-US" b="1" dirty="0">
              <a:solidFill>
                <a:schemeClr val="bg1"/>
              </a:solidFill>
              <a:latin typeface="Calibri" panose="020F0502020204030204" pitchFamily="34" charset="0"/>
              <a:cs typeface="Calibri" panose="020F0502020204030204" pitchFamily="34" charset="0"/>
            </a:endParaRPr>
          </a:p>
        </p:txBody>
      </p:sp>
      <p:sp>
        <p:nvSpPr>
          <p:cNvPr id="16" name="圆角矩形 15">
            <a:extLst>
              <a:ext uri="{FF2B5EF4-FFF2-40B4-BE49-F238E27FC236}">
                <a16:creationId xmlns:a16="http://schemas.microsoft.com/office/drawing/2014/main" id="{EE0EE95D-156D-658D-41EB-BF45A30047CB}"/>
              </a:ext>
            </a:extLst>
          </p:cNvPr>
          <p:cNvSpPr/>
          <p:nvPr/>
        </p:nvSpPr>
        <p:spPr>
          <a:xfrm>
            <a:off x="6790554" y="2264273"/>
            <a:ext cx="4902389" cy="3937143"/>
          </a:xfrm>
          <a:prstGeom prst="roundRect">
            <a:avLst>
              <a:gd name="adj" fmla="val 7730"/>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b="1" dirty="0">
              <a:solidFill>
                <a:schemeClr val="bg1"/>
              </a:solidFill>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7C889B2E-920C-A054-74AF-A43178216A9C}"/>
              </a:ext>
            </a:extLst>
          </p:cNvPr>
          <p:cNvSpPr txBox="1"/>
          <p:nvPr/>
        </p:nvSpPr>
        <p:spPr>
          <a:xfrm>
            <a:off x="6899120" y="2477819"/>
            <a:ext cx="4809637" cy="3385542"/>
          </a:xfrm>
          <a:prstGeom prst="rect">
            <a:avLst/>
          </a:prstGeom>
          <a:noFill/>
        </p:spPr>
        <p:txBody>
          <a:bodyPr wrap="square" rtlCol="0">
            <a:spAutoFit/>
          </a:bodyPr>
          <a:lstStyle/>
          <a:p>
            <a:pPr marL="285750" indent="-285750">
              <a:buFont typeface="Wingdings" pitchFamily="2" charset="2"/>
              <a:buChar char="n"/>
            </a:pPr>
            <a:r>
              <a:rPr kumimoji="1" lang="en-US" altLang="zh-CN" b="1" dirty="0">
                <a:latin typeface="Calibri" panose="020F0502020204030204" pitchFamily="34" charset="0"/>
                <a:cs typeface="Calibri" panose="020F0502020204030204" pitchFamily="34" charset="0"/>
              </a:rPr>
              <a:t>Pruning</a:t>
            </a:r>
          </a:p>
          <a:p>
            <a:pPr marL="742950" lvl="1" indent="-285750">
              <a:buFont typeface="Wingdings" pitchFamily="2" charset="2"/>
              <a:buChar char="Ø"/>
            </a:pPr>
            <a:r>
              <a:rPr lang="en" altLang="zh-CN" sz="1600" dirty="0">
                <a:latin typeface="Calibri" panose="020F0502020204030204" pitchFamily="34" charset="0"/>
                <a:cs typeface="Calibri" panose="020F0502020204030204" pitchFamily="34" charset="0"/>
              </a:rPr>
              <a:t>Eliminate the unimportant weights</a:t>
            </a:r>
          </a:p>
          <a:p>
            <a:pPr marL="742950" lvl="1" indent="-285750">
              <a:buFont typeface="Wingdings" pitchFamily="2" charset="2"/>
              <a:buChar char="Ø"/>
            </a:pPr>
            <a:r>
              <a:rPr lang="en" altLang="zh-CN" sz="1600" dirty="0">
                <a:latin typeface="Calibri" panose="020F0502020204030204" pitchFamily="34" charset="0"/>
                <a:cs typeface="Calibri" panose="020F0502020204030204" pitchFamily="34" charset="0"/>
              </a:rPr>
              <a:t>Requires Retraining the Model(High Cost)</a:t>
            </a:r>
          </a:p>
          <a:p>
            <a:pPr marL="285750" indent="-285750">
              <a:buFont typeface="Wingdings" pitchFamily="2" charset="2"/>
              <a:buChar char="n"/>
            </a:pPr>
            <a:r>
              <a:rPr lang="en" altLang="zh-CN" b="1" dirty="0">
                <a:latin typeface="Calibri" panose="020F0502020204030204" pitchFamily="34" charset="0"/>
                <a:cs typeface="Calibri" panose="020F0502020204030204" pitchFamily="34" charset="0"/>
              </a:rPr>
              <a:t>Distillation</a:t>
            </a:r>
          </a:p>
          <a:p>
            <a:pPr marL="742950" lvl="1" indent="-285750">
              <a:buFont typeface="Wingdings" pitchFamily="2" charset="2"/>
              <a:buChar char="Ø"/>
            </a:pPr>
            <a:r>
              <a:rPr lang="en" altLang="zh-CN" sz="1600" dirty="0">
                <a:latin typeface="Calibri" panose="020F0502020204030204" pitchFamily="34" charset="0"/>
                <a:cs typeface="Calibri" panose="020F0502020204030204" pitchFamily="34" charset="0"/>
              </a:rPr>
              <a:t>Transfer large-model knowledge to student model</a:t>
            </a:r>
          </a:p>
          <a:p>
            <a:pPr marL="742950" lvl="1" indent="-285750">
              <a:buFont typeface="Wingdings" pitchFamily="2" charset="2"/>
              <a:buChar char="Ø"/>
            </a:pPr>
            <a:r>
              <a:rPr lang="en" altLang="zh-CN" sz="1600" dirty="0">
                <a:latin typeface="Calibri" panose="020F0502020204030204" pitchFamily="34" charset="0"/>
                <a:cs typeface="Calibri" panose="020F0502020204030204" pitchFamily="34" charset="0"/>
              </a:rPr>
              <a:t>The student model will still exceed the  device's burden</a:t>
            </a:r>
          </a:p>
          <a:p>
            <a:pPr marL="285750" indent="-285750">
              <a:buFont typeface="Wingdings" pitchFamily="2" charset="2"/>
              <a:buChar char="n"/>
            </a:pPr>
            <a:r>
              <a:rPr kumimoji="1" lang="en" altLang="zh-CN" b="1" dirty="0">
                <a:latin typeface="Calibri" panose="020F0502020204030204" pitchFamily="34" charset="0"/>
                <a:cs typeface="Calibri" panose="020F0502020204030204" pitchFamily="34" charset="0"/>
              </a:rPr>
              <a:t>Quantization</a:t>
            </a:r>
          </a:p>
          <a:p>
            <a:pPr marL="742950" lvl="1" indent="-285750">
              <a:buFont typeface="Wingdings" pitchFamily="2" charset="2"/>
              <a:buChar char="Ø"/>
            </a:pPr>
            <a:r>
              <a:rPr lang="en" altLang="zh-CN" sz="1600" dirty="0">
                <a:latin typeface="Calibri" panose="020F0502020204030204" pitchFamily="34" charset="0"/>
                <a:cs typeface="Calibri" panose="020F0502020204030204" pitchFamily="34" charset="0"/>
              </a:rPr>
              <a:t>Quantization-Aware Training(QAT): </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Requires Retraining the Model (High Cost)</a:t>
            </a:r>
          </a:p>
          <a:p>
            <a:pPr marL="742950" lvl="1" indent="-285750">
              <a:buFont typeface="Wingdings" pitchFamily="2" charset="2"/>
              <a:buChar char="Ø"/>
            </a:pPr>
            <a:r>
              <a:rPr lang="en" altLang="zh-CN" sz="1600" dirty="0">
                <a:latin typeface="Calibri" panose="020F0502020204030204" pitchFamily="34" charset="0"/>
                <a:cs typeface="Calibri" panose="020F0502020204030204" pitchFamily="34" charset="0"/>
              </a:rPr>
              <a:t>Post-Training Quantization(PTQ): Quantize</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pre-trained floating-point models </a:t>
            </a:r>
          </a:p>
        </p:txBody>
      </p:sp>
      <p:sp>
        <p:nvSpPr>
          <p:cNvPr id="40" name="文本框 39">
            <a:extLst>
              <a:ext uri="{FF2B5EF4-FFF2-40B4-BE49-F238E27FC236}">
                <a16:creationId xmlns:a16="http://schemas.microsoft.com/office/drawing/2014/main" id="{E537C8C0-4C51-8E48-5DAE-678AA42F205C}"/>
              </a:ext>
            </a:extLst>
          </p:cNvPr>
          <p:cNvSpPr txBox="1"/>
          <p:nvPr/>
        </p:nvSpPr>
        <p:spPr>
          <a:xfrm flipH="1">
            <a:off x="11186294" y="5521159"/>
            <a:ext cx="329615" cy="523220"/>
          </a:xfrm>
          <a:prstGeom prst="rect">
            <a:avLst/>
          </a:prstGeom>
          <a:noFill/>
        </p:spPr>
        <p:txBody>
          <a:bodyPr wrap="square" rtlCol="0">
            <a:spAutoFit/>
          </a:bodyPr>
          <a:lstStyle>
            <a:defPPr>
              <a:defRPr lang="zh-CN"/>
            </a:defPPr>
            <a:lvl1pPr algn="ctr">
              <a:defRPr sz="1600" b="1">
                <a:solidFill>
                  <a:srgbClr val="008A3E"/>
                </a:solidFill>
                <a:latin typeface="微软雅黑" panose="020B0503020204020204" pitchFamily="34" charset="-122"/>
                <a:ea typeface="微软雅黑" panose="020B0503020204020204" pitchFamily="34" charset="-122"/>
              </a:defRPr>
            </a:lvl1pPr>
          </a:lstStyle>
          <a:p>
            <a:r>
              <a:rPr lang="zh-CN" altLang="en-US" sz="2800" dirty="0"/>
              <a:t>✔</a:t>
            </a:r>
          </a:p>
        </p:txBody>
      </p:sp>
      <p:sp>
        <p:nvSpPr>
          <p:cNvPr id="42" name="文本框 41">
            <a:extLst>
              <a:ext uri="{FF2B5EF4-FFF2-40B4-BE49-F238E27FC236}">
                <a16:creationId xmlns:a16="http://schemas.microsoft.com/office/drawing/2014/main" id="{F37BFE26-3899-623C-C78C-4BC5D2A6F8E4}"/>
              </a:ext>
            </a:extLst>
          </p:cNvPr>
          <p:cNvSpPr txBox="1"/>
          <p:nvPr/>
        </p:nvSpPr>
        <p:spPr>
          <a:xfrm>
            <a:off x="11072881" y="4901846"/>
            <a:ext cx="597691" cy="523220"/>
          </a:xfrm>
          <a:prstGeom prst="rect">
            <a:avLst/>
          </a:prstGeom>
          <a:noFill/>
        </p:spPr>
        <p:txBody>
          <a:bodyPr wrap="square">
            <a:spAutoFit/>
          </a:bodyPr>
          <a:lstStyle/>
          <a:p>
            <a:r>
              <a:rPr lang="zh-CN" altLang="en-US" sz="2800" dirty="0"/>
              <a:t>❌</a:t>
            </a:r>
          </a:p>
        </p:txBody>
      </p:sp>
      <p:sp>
        <p:nvSpPr>
          <p:cNvPr id="43" name="文本框 42">
            <a:extLst>
              <a:ext uri="{FF2B5EF4-FFF2-40B4-BE49-F238E27FC236}">
                <a16:creationId xmlns:a16="http://schemas.microsoft.com/office/drawing/2014/main" id="{2CD506C4-0ACF-F707-4864-AC7C6BBC1782}"/>
              </a:ext>
            </a:extLst>
          </p:cNvPr>
          <p:cNvSpPr txBox="1"/>
          <p:nvPr/>
        </p:nvSpPr>
        <p:spPr>
          <a:xfrm>
            <a:off x="11052258" y="2930848"/>
            <a:ext cx="597691" cy="584775"/>
          </a:xfrm>
          <a:prstGeom prst="rect">
            <a:avLst/>
          </a:prstGeom>
          <a:noFill/>
        </p:spPr>
        <p:txBody>
          <a:bodyPr wrap="square">
            <a:spAutoFit/>
          </a:bodyPr>
          <a:lstStyle/>
          <a:p>
            <a:r>
              <a:rPr lang="zh-CN" altLang="en-US" sz="3200" dirty="0"/>
              <a:t>❌</a:t>
            </a:r>
          </a:p>
        </p:txBody>
      </p:sp>
      <p:sp>
        <p:nvSpPr>
          <p:cNvPr id="47" name="文本框 46">
            <a:extLst>
              <a:ext uri="{FF2B5EF4-FFF2-40B4-BE49-F238E27FC236}">
                <a16:creationId xmlns:a16="http://schemas.microsoft.com/office/drawing/2014/main" id="{93AC6106-B22C-D210-3823-4C6FFF9610D0}"/>
              </a:ext>
            </a:extLst>
          </p:cNvPr>
          <p:cNvSpPr txBox="1"/>
          <p:nvPr/>
        </p:nvSpPr>
        <p:spPr>
          <a:xfrm>
            <a:off x="11052257" y="3950899"/>
            <a:ext cx="597691" cy="584775"/>
          </a:xfrm>
          <a:prstGeom prst="rect">
            <a:avLst/>
          </a:prstGeom>
          <a:noFill/>
        </p:spPr>
        <p:txBody>
          <a:bodyPr wrap="square">
            <a:spAutoFit/>
          </a:bodyPr>
          <a:lstStyle/>
          <a:p>
            <a:r>
              <a:rPr lang="zh-CN" altLang="en-US" sz="3200" dirty="0"/>
              <a:t>❌</a:t>
            </a:r>
          </a:p>
        </p:txBody>
      </p:sp>
      <p:sp>
        <p:nvSpPr>
          <p:cNvPr id="94" name="Rectangle 2">
            <a:extLst>
              <a:ext uri="{FF2B5EF4-FFF2-40B4-BE49-F238E27FC236}">
                <a16:creationId xmlns:a16="http://schemas.microsoft.com/office/drawing/2014/main" id="{FE696F91-F365-48A3-67EF-5AFB6BFC8D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1" name="图片 100">
            <a:extLst>
              <a:ext uri="{FF2B5EF4-FFF2-40B4-BE49-F238E27FC236}">
                <a16:creationId xmlns:a16="http://schemas.microsoft.com/office/drawing/2014/main" id="{1910E90D-3658-FC09-7217-22A0C5866D5A}"/>
              </a:ext>
            </a:extLst>
          </p:cNvPr>
          <p:cNvPicPr>
            <a:picLocks noChangeAspect="1"/>
          </p:cNvPicPr>
          <p:nvPr/>
        </p:nvPicPr>
        <p:blipFill>
          <a:blip r:embed="rId3"/>
          <a:stretch>
            <a:fillRect/>
          </a:stretch>
        </p:blipFill>
        <p:spPr>
          <a:xfrm>
            <a:off x="3729120" y="2300585"/>
            <a:ext cx="2820804" cy="1484334"/>
          </a:xfrm>
          <a:prstGeom prst="rect">
            <a:avLst/>
          </a:prstGeom>
        </p:spPr>
      </p:pic>
      <p:pic>
        <p:nvPicPr>
          <p:cNvPr id="104" name="图片 103">
            <a:extLst>
              <a:ext uri="{FF2B5EF4-FFF2-40B4-BE49-F238E27FC236}">
                <a16:creationId xmlns:a16="http://schemas.microsoft.com/office/drawing/2014/main" id="{6AECC732-4264-5CB0-711F-58484E44548C}"/>
              </a:ext>
            </a:extLst>
          </p:cNvPr>
          <p:cNvPicPr>
            <a:picLocks noChangeAspect="1"/>
          </p:cNvPicPr>
          <p:nvPr/>
        </p:nvPicPr>
        <p:blipFill>
          <a:blip r:embed="rId4"/>
          <a:srcRect l="6140" t="5918" r="4511" b="2826"/>
          <a:stretch>
            <a:fillRect/>
          </a:stretch>
        </p:blipFill>
        <p:spPr>
          <a:xfrm>
            <a:off x="758405" y="2351989"/>
            <a:ext cx="2667494" cy="1704436"/>
          </a:xfrm>
          <a:prstGeom prst="rect">
            <a:avLst/>
          </a:prstGeom>
        </p:spPr>
      </p:pic>
      <p:sp>
        <p:nvSpPr>
          <p:cNvPr id="106" name="矩形 105">
            <a:extLst>
              <a:ext uri="{FF2B5EF4-FFF2-40B4-BE49-F238E27FC236}">
                <a16:creationId xmlns:a16="http://schemas.microsoft.com/office/drawing/2014/main" id="{1E58B265-ED02-D305-C2CB-313CA5B8FF72}"/>
              </a:ext>
            </a:extLst>
          </p:cNvPr>
          <p:cNvSpPr/>
          <p:nvPr/>
        </p:nvSpPr>
        <p:spPr>
          <a:xfrm>
            <a:off x="3635253" y="4053048"/>
            <a:ext cx="1082093" cy="36068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en-US" altLang="zh-CN" b="1" dirty="0">
                <a:latin typeface="Calibri" panose="020F0502020204030204" pitchFamily="34" charset="0"/>
                <a:ea typeface="Microsoft YaHei" panose="020B0503020204020204" pitchFamily="34" charset="-122"/>
                <a:cs typeface="Calibri" panose="020F0502020204030204" pitchFamily="34" charset="0"/>
              </a:rPr>
              <a:t>Float</a:t>
            </a:r>
            <a:endParaRPr kumimoji="1" lang="zh-CN" altLang="en-US" b="1" dirty="0">
              <a:latin typeface="Calibri" panose="020F0502020204030204" pitchFamily="34" charset="0"/>
              <a:ea typeface="Microsoft YaHei" panose="020B0503020204020204" pitchFamily="34" charset="-122"/>
              <a:cs typeface="Calibri" panose="020F0502020204030204" pitchFamily="34" charset="0"/>
            </a:endParaRPr>
          </a:p>
        </p:txBody>
      </p:sp>
      <p:sp>
        <p:nvSpPr>
          <p:cNvPr id="107" name="矩形 106">
            <a:extLst>
              <a:ext uri="{FF2B5EF4-FFF2-40B4-BE49-F238E27FC236}">
                <a16:creationId xmlns:a16="http://schemas.microsoft.com/office/drawing/2014/main" id="{87F3BDE9-25D4-D897-C98B-12A6BDED2CF4}"/>
              </a:ext>
            </a:extLst>
          </p:cNvPr>
          <p:cNvSpPr/>
          <p:nvPr/>
        </p:nvSpPr>
        <p:spPr>
          <a:xfrm>
            <a:off x="3600745" y="5500191"/>
            <a:ext cx="1082094" cy="36068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en-US" altLang="zh-CN" b="1" dirty="0">
                <a:latin typeface="Calibri" panose="020F0502020204030204" pitchFamily="34" charset="0"/>
                <a:cs typeface="Calibri" panose="020F0502020204030204" pitchFamily="34" charset="0"/>
              </a:rPr>
              <a:t>Quant</a:t>
            </a:r>
            <a:endParaRPr kumimoji="1" lang="zh-CN" altLang="en-US" b="1" dirty="0">
              <a:latin typeface="Calibri" panose="020F0502020204030204" pitchFamily="34" charset="0"/>
              <a:cs typeface="Calibri" panose="020F0502020204030204" pitchFamily="34" charset="0"/>
            </a:endParaRPr>
          </a:p>
        </p:txBody>
      </p:sp>
      <p:cxnSp>
        <p:nvCxnSpPr>
          <p:cNvPr id="108" name="直线箭头连接符 107">
            <a:extLst>
              <a:ext uri="{FF2B5EF4-FFF2-40B4-BE49-F238E27FC236}">
                <a16:creationId xmlns:a16="http://schemas.microsoft.com/office/drawing/2014/main" id="{B5D8FA2E-1C38-4F0D-E9A6-DC072ECE412D}"/>
              </a:ext>
            </a:extLst>
          </p:cNvPr>
          <p:cNvCxnSpPr>
            <a:cxnSpLocks/>
          </p:cNvCxnSpPr>
          <p:nvPr/>
        </p:nvCxnSpPr>
        <p:spPr>
          <a:xfrm>
            <a:off x="3964853" y="4397941"/>
            <a:ext cx="0" cy="1121142"/>
          </a:xfrm>
          <a:prstGeom prst="straightConnector1">
            <a:avLst/>
          </a:prstGeom>
          <a:ln w="22225">
            <a:tailEnd type="triangle" w="med" len="lg"/>
          </a:ln>
        </p:spPr>
        <p:style>
          <a:lnRef idx="1">
            <a:schemeClr val="accent1"/>
          </a:lnRef>
          <a:fillRef idx="0">
            <a:schemeClr val="accent1"/>
          </a:fillRef>
          <a:effectRef idx="0">
            <a:schemeClr val="accent1"/>
          </a:effectRef>
          <a:fontRef idx="minor">
            <a:schemeClr val="tx1"/>
          </a:fontRef>
        </p:style>
      </p:cxnSp>
      <p:cxnSp>
        <p:nvCxnSpPr>
          <p:cNvPr id="109" name="直线箭头连接符 108">
            <a:extLst>
              <a:ext uri="{FF2B5EF4-FFF2-40B4-BE49-F238E27FC236}">
                <a16:creationId xmlns:a16="http://schemas.microsoft.com/office/drawing/2014/main" id="{BF59ED22-595B-651E-2799-DA8C135F2AA2}"/>
              </a:ext>
            </a:extLst>
          </p:cNvPr>
          <p:cNvCxnSpPr>
            <a:cxnSpLocks/>
          </p:cNvCxnSpPr>
          <p:nvPr/>
        </p:nvCxnSpPr>
        <p:spPr>
          <a:xfrm flipV="1">
            <a:off x="4246746" y="4397941"/>
            <a:ext cx="0" cy="1114267"/>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36D73007-C2D8-93DB-F55C-67F7FE091D35}"/>
                  </a:ext>
                </a:extLst>
              </p:cNvPr>
              <p:cNvSpPr txBox="1"/>
              <p:nvPr/>
            </p:nvSpPr>
            <p:spPr>
              <a:xfrm>
                <a:off x="3138089" y="3995675"/>
                <a:ext cx="3061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smtClean="0">
                          <a:solidFill>
                            <a:srgbClr val="FF0000"/>
                          </a:solidFill>
                          <a:latin typeface="Cambria Math" panose="02040503050406030204" pitchFamily="18" charset="0"/>
                        </a:rPr>
                        <m:t>𝒙</m:t>
                      </m:r>
                    </m:oMath>
                  </m:oMathPara>
                </a14:m>
                <a:endParaRPr kumimoji="1" lang="en-US" altLang="zh-CN" sz="2800" b="1" dirty="0">
                  <a:solidFill>
                    <a:srgbClr val="FF0000"/>
                  </a:solidFill>
                </a:endParaRPr>
              </a:p>
            </p:txBody>
          </p:sp>
        </mc:Choice>
        <mc:Fallback xmlns="">
          <p:sp>
            <p:nvSpPr>
              <p:cNvPr id="112" name="文本框 111">
                <a:extLst>
                  <a:ext uri="{FF2B5EF4-FFF2-40B4-BE49-F238E27FC236}">
                    <a16:creationId xmlns:a16="http://schemas.microsoft.com/office/drawing/2014/main" id="{36D73007-C2D8-93DB-F55C-67F7FE091D35}"/>
                  </a:ext>
                </a:extLst>
              </p:cNvPr>
              <p:cNvSpPr txBox="1">
                <a:spLocks noRot="1" noChangeAspect="1" noMove="1" noResize="1" noEditPoints="1" noAdjustHandles="1" noChangeArrowheads="1" noChangeShapeType="1" noTextEdit="1"/>
              </p:cNvSpPr>
              <p:nvPr/>
            </p:nvSpPr>
            <p:spPr>
              <a:xfrm>
                <a:off x="3138089" y="3995675"/>
                <a:ext cx="306173" cy="430887"/>
              </a:xfrm>
              <a:prstGeom prst="rect">
                <a:avLst/>
              </a:prstGeom>
              <a:blipFill>
                <a:blip r:embed="rId5"/>
                <a:stretch>
                  <a:fillRect l="-16000" r="-1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7AC61132-A7C7-AAEF-4934-52181E88FCBF}"/>
                  </a:ext>
                </a:extLst>
              </p:cNvPr>
              <p:cNvSpPr txBox="1"/>
              <p:nvPr/>
            </p:nvSpPr>
            <p:spPr>
              <a:xfrm>
                <a:off x="2911222" y="5369277"/>
                <a:ext cx="67823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800" b="1" i="1" dirty="0" smtClean="0">
                          <a:solidFill>
                            <a:srgbClr val="FF0000"/>
                          </a:solidFill>
                          <a:latin typeface="Cambria Math" panose="02040503050406030204" pitchFamily="18" charset="0"/>
                          <a:cs typeface="Times New Roman" panose="02020603050405020304" pitchFamily="18" charset="0"/>
                        </a:rPr>
                        <m:t>𝒒</m:t>
                      </m:r>
                    </m:oMath>
                  </m:oMathPara>
                </a14:m>
                <a:endParaRPr/>
              </a:p>
            </p:txBody>
          </p:sp>
        </mc:Choice>
        <mc:Fallback xmlns="">
          <p:sp>
            <p:nvSpPr>
              <p:cNvPr id="113" name="文本框 112">
                <a:extLst>
                  <a:ext uri="{FF2B5EF4-FFF2-40B4-BE49-F238E27FC236}">
                    <a16:creationId xmlns:a16="http://schemas.microsoft.com/office/drawing/2014/main" id="{7AC61132-A7C7-AAEF-4934-52181E88FCBF}"/>
                  </a:ext>
                </a:extLst>
              </p:cNvPr>
              <p:cNvSpPr txBox="1">
                <a:spLocks noRot="1" noChangeAspect="1" noMove="1" noResize="1" noEditPoints="1" noAdjustHandles="1" noChangeArrowheads="1" noChangeShapeType="1" noTextEdit="1"/>
              </p:cNvSpPr>
              <p:nvPr/>
            </p:nvSpPr>
            <p:spPr>
              <a:xfrm>
                <a:off x="2911222" y="5369277"/>
                <a:ext cx="678236" cy="523220"/>
              </a:xfrm>
              <a:prstGeom prst="rect">
                <a:avLst/>
              </a:prstGeom>
              <a:blipFill>
                <a:blip r:embed="rId6"/>
                <a:stretch>
                  <a:fillRect t="-11628" r="-9259" b="-27907"/>
                </a:stretch>
              </a:blipFill>
            </p:spPr>
            <p:txBody>
              <a:bodyPr/>
              <a:lstStyle/>
              <a:p>
                <a:r>
                  <a:rPr lang="zh-CN" altLang="en-US">
                    <a:noFill/>
                  </a:rPr>
                  <a:t> </a:t>
                </a:r>
              </a:p>
            </p:txBody>
          </p:sp>
        </mc:Fallback>
      </mc:AlternateContent>
      <p:sp>
        <p:nvSpPr>
          <p:cNvPr id="114" name="文本框 113">
            <a:extLst>
              <a:ext uri="{FF2B5EF4-FFF2-40B4-BE49-F238E27FC236}">
                <a16:creationId xmlns:a16="http://schemas.microsoft.com/office/drawing/2014/main" id="{ECF69E02-7D48-CB6D-B7B2-5A179D8A67E7}"/>
              </a:ext>
            </a:extLst>
          </p:cNvPr>
          <p:cNvSpPr txBox="1"/>
          <p:nvPr/>
        </p:nvSpPr>
        <p:spPr>
          <a:xfrm>
            <a:off x="4723607" y="4710310"/>
            <a:ext cx="65" cy="553998"/>
          </a:xfrm>
          <a:prstGeom prst="rect">
            <a:avLst/>
          </a:prstGeom>
          <a:noFill/>
        </p:spPr>
        <p:txBody>
          <a:bodyPr wrap="none" lIns="0" tIns="0" rIns="0" bIns="0" rtlCol="0">
            <a:spAutoFit/>
          </a:bodyPr>
          <a:lstStyle/>
          <a:p>
            <a:endParaRPr kumimoji="1" lang="en-US" altLang="zh-CN" b="0" dirty="0"/>
          </a:p>
          <a:p>
            <a:endParaRPr kumimoji="1" lang="zh-CN" altLang="en-US" dirty="0"/>
          </a:p>
        </p:txBody>
      </p: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63D485E7-D9CC-4F9F-609C-9588C6E52330}"/>
                  </a:ext>
                </a:extLst>
              </p:cNvPr>
              <p:cNvSpPr txBox="1"/>
              <p:nvPr/>
            </p:nvSpPr>
            <p:spPr>
              <a:xfrm>
                <a:off x="4442469" y="4791164"/>
                <a:ext cx="126868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𝑋</m:t>
                      </m:r>
                      <m:r>
                        <a:rPr kumimoji="1" lang="en-US" altLang="zh-CN" sz="1600" b="0" i="1" smtClean="0">
                          <a:latin typeface="Cambria Math" panose="02040503050406030204" pitchFamily="18" charset="0"/>
                        </a:rPr>
                        <m:t>=</m:t>
                      </m:r>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𝑠</m:t>
                          </m:r>
                        </m:e>
                        <m:sub>
                          <m:r>
                            <a:rPr kumimoji="1" lang="en-US" altLang="zh-CN" sz="1600" b="0" i="1" smtClean="0">
                              <a:latin typeface="Cambria Math" panose="02040503050406030204" pitchFamily="18" charset="0"/>
                            </a:rPr>
                            <m:t>𝑥</m:t>
                          </m:r>
                        </m:sub>
                      </m:sSub>
                      <m:d>
                        <m:dPr>
                          <m:ctrlPr>
                            <a:rPr kumimoji="1" lang="en-US" altLang="zh-CN" sz="1600" b="0" i="1" smtClean="0">
                              <a:latin typeface="Cambria Math" panose="02040503050406030204" pitchFamily="18" charset="0"/>
                            </a:rPr>
                          </m:ctrlPr>
                        </m:dPr>
                        <m:e>
                          <m:r>
                            <a:rPr kumimoji="1" lang="en-US" altLang="zh-CN" sz="1600" b="0" i="1" smtClean="0">
                              <a:latin typeface="Cambria Math" panose="02040503050406030204" pitchFamily="18" charset="0"/>
                            </a:rPr>
                            <m:t>𝑞</m:t>
                          </m:r>
                          <m:r>
                            <a:rPr kumimoji="1" lang="en-US" altLang="zh-CN" sz="1600" b="0" i="1" smtClean="0">
                              <a:latin typeface="Cambria Math" panose="02040503050406030204" pitchFamily="18" charset="0"/>
                            </a:rPr>
                            <m:t>−</m:t>
                          </m:r>
                          <m:r>
                            <m:rPr>
                              <m:sty m:val="p"/>
                            </m:rPr>
                            <a:rPr kumimoji="1" lang="en-US" altLang="zh-CN" sz="1600" b="0" i="1" smtClean="0">
                              <a:latin typeface="Cambria Math" panose="02040503050406030204" pitchFamily="18" charset="0"/>
                            </a:rPr>
                            <m:t>z</m:t>
                          </m:r>
                        </m:e>
                      </m:d>
                    </m:oMath>
                  </m:oMathPara>
                </a14:m>
                <a:endParaRPr kumimoji="1" lang="en-US" altLang="zh-CN" sz="1600" b="0" dirty="0">
                  <a:latin typeface="Times New Roman" panose="02020603050405020304" pitchFamily="18" charset="0"/>
                </a:endParaRPr>
              </a:p>
            </p:txBody>
          </p:sp>
        </mc:Choice>
        <mc:Fallback xmlns="">
          <p:sp>
            <p:nvSpPr>
              <p:cNvPr id="116" name="文本框 115">
                <a:extLst>
                  <a:ext uri="{FF2B5EF4-FFF2-40B4-BE49-F238E27FC236}">
                    <a16:creationId xmlns:a16="http://schemas.microsoft.com/office/drawing/2014/main" id="{63D485E7-D9CC-4F9F-609C-9588C6E52330}"/>
                  </a:ext>
                </a:extLst>
              </p:cNvPr>
              <p:cNvSpPr txBox="1">
                <a:spLocks noRot="1" noChangeAspect="1" noMove="1" noResize="1" noEditPoints="1" noAdjustHandles="1" noChangeArrowheads="1" noChangeShapeType="1" noTextEdit="1"/>
              </p:cNvSpPr>
              <p:nvPr/>
            </p:nvSpPr>
            <p:spPr>
              <a:xfrm>
                <a:off x="4442469" y="4791164"/>
                <a:ext cx="1268681" cy="246221"/>
              </a:xfrm>
              <a:prstGeom prst="rect">
                <a:avLst/>
              </a:prstGeom>
              <a:blipFill>
                <a:blip r:embed="rId7"/>
                <a:stretch>
                  <a:fillRect l="-297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5DAF9E39-41EC-C938-3638-A38FDD05EC68}"/>
                  </a:ext>
                </a:extLst>
              </p:cNvPr>
              <p:cNvSpPr txBox="1"/>
              <p:nvPr/>
            </p:nvSpPr>
            <p:spPr>
              <a:xfrm>
                <a:off x="1188162" y="5019018"/>
                <a:ext cx="2256100" cy="5124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𝑠</m:t>
                          </m:r>
                        </m:e>
                        <m:sub>
                          <m:r>
                            <a:rPr kumimoji="1" lang="en-US" altLang="zh-CN" sz="1600" b="0" i="1" smtClean="0">
                              <a:solidFill>
                                <a:schemeClr val="tx1"/>
                              </a:solidFill>
                              <a:latin typeface="Cambria Math" panose="02040503050406030204" pitchFamily="18" charset="0"/>
                            </a:rPr>
                            <m:t>𝑥</m:t>
                          </m:r>
                        </m:sub>
                      </m:sSub>
                      <m:r>
                        <a:rPr kumimoji="1" lang="en-US" altLang="zh-CN" sz="1600" b="0" i="1" smtClean="0">
                          <a:solidFill>
                            <a:schemeClr val="tx1"/>
                          </a:solidFill>
                          <a:latin typeface="Cambria Math" panose="02040503050406030204" pitchFamily="18" charset="0"/>
                        </a:rPr>
                        <m:t>=</m:t>
                      </m:r>
                      <m:f>
                        <m:fPr>
                          <m:ctrlPr>
                            <a:rPr kumimoji="1" lang="en-US" altLang="zh-CN" sz="1600" b="0" i="1" smtClean="0">
                              <a:solidFill>
                                <a:schemeClr val="tx1"/>
                              </a:solidFill>
                              <a:latin typeface="Cambria Math" panose="02040503050406030204" pitchFamily="18" charset="0"/>
                            </a:rPr>
                          </m:ctrlPr>
                        </m:fPr>
                        <m:num>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𝑞</m:t>
                              </m:r>
                            </m:e>
                            <m:sub>
                              <m:r>
                                <a:rPr kumimoji="1" lang="en-US" altLang="zh-CN" sz="1600" b="0" i="1" smtClean="0">
                                  <a:solidFill>
                                    <a:schemeClr val="tx1"/>
                                  </a:solidFill>
                                  <a:latin typeface="Cambria Math" panose="02040503050406030204" pitchFamily="18" charset="0"/>
                                </a:rPr>
                                <m:t>𝑚𝑎𝑥</m:t>
                              </m:r>
                            </m:sub>
                          </m:sSub>
                          <m:r>
                            <a:rPr kumimoji="1" lang="en-US" altLang="zh-CN" sz="1600" b="0" i="1">
                              <a:solidFill>
                                <a:schemeClr val="tx1"/>
                              </a:solidFill>
                              <a:latin typeface="Cambria Math" panose="02040503050406030204" pitchFamily="18" charset="0"/>
                            </a:rPr>
                            <m:t>−</m:t>
                          </m:r>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𝑞</m:t>
                              </m:r>
                            </m:e>
                            <m:sub>
                              <m:r>
                                <a:rPr kumimoji="1" lang="en-US" altLang="zh-CN" sz="1600" b="0" i="1" smtClean="0">
                                  <a:solidFill>
                                    <a:schemeClr val="tx1"/>
                                  </a:solidFill>
                                  <a:latin typeface="Cambria Math" panose="02040503050406030204" pitchFamily="18" charset="0"/>
                                </a:rPr>
                                <m:t>𝑚𝑖𝑛</m:t>
                              </m:r>
                            </m:sub>
                          </m:sSub>
                        </m:num>
                        <m:den>
                          <m:sSup>
                            <m:sSupPr>
                              <m:ctrlPr>
                                <a:rPr kumimoji="1" lang="en-US" altLang="zh-CN" sz="1600" b="0" i="1" smtClean="0">
                                  <a:solidFill>
                                    <a:schemeClr val="tx1"/>
                                  </a:solidFill>
                                  <a:latin typeface="Cambria Math" panose="02040503050406030204" pitchFamily="18" charset="0"/>
                                </a:rPr>
                              </m:ctrlPr>
                            </m:sSupPr>
                            <m:e>
                              <m:r>
                                <a:rPr kumimoji="1" lang="en-US" altLang="zh-CN" sz="1600" b="0" i="1" smtClean="0">
                                  <a:solidFill>
                                    <a:schemeClr val="tx1"/>
                                  </a:solidFill>
                                  <a:latin typeface="Cambria Math" panose="02040503050406030204" pitchFamily="18" charset="0"/>
                                </a:rPr>
                                <m:t>2</m:t>
                              </m:r>
                            </m:e>
                            <m:sup>
                              <m:r>
                                <a:rPr kumimoji="1" lang="en-US" altLang="zh-CN" sz="1600" b="0" i="1" smtClean="0">
                                  <a:solidFill>
                                    <a:schemeClr val="tx1"/>
                                  </a:solidFill>
                                  <a:latin typeface="Cambria Math" panose="02040503050406030204" pitchFamily="18" charset="0"/>
                                </a:rPr>
                                <m:t>𝑁</m:t>
                              </m:r>
                            </m:sup>
                          </m:sSup>
                          <m:r>
                            <a:rPr kumimoji="1" lang="en-US" altLang="zh-CN" sz="1600" b="0" i="1" smtClean="0">
                              <a:solidFill>
                                <a:schemeClr val="tx1"/>
                              </a:solidFill>
                              <a:latin typeface="Cambria Math" panose="02040503050406030204" pitchFamily="18" charset="0"/>
                            </a:rPr>
                            <m:t>−1</m:t>
                          </m:r>
                        </m:den>
                      </m:f>
                    </m:oMath>
                  </m:oMathPara>
                </a14:m>
                <a:endParaRPr kumimoji="1" lang="en-US" altLang="zh-CN" sz="1600" b="0" dirty="0">
                  <a:solidFill>
                    <a:schemeClr val="tx1"/>
                  </a:solidFill>
                </a:endParaRPr>
              </a:p>
            </p:txBody>
          </p:sp>
        </mc:Choice>
        <mc:Fallback xmlns="">
          <p:sp>
            <p:nvSpPr>
              <p:cNvPr id="118" name="文本框 117">
                <a:extLst>
                  <a:ext uri="{FF2B5EF4-FFF2-40B4-BE49-F238E27FC236}">
                    <a16:creationId xmlns:a16="http://schemas.microsoft.com/office/drawing/2014/main" id="{5DAF9E39-41EC-C938-3638-A38FDD05EC68}"/>
                  </a:ext>
                </a:extLst>
              </p:cNvPr>
              <p:cNvSpPr txBox="1">
                <a:spLocks noRot="1" noChangeAspect="1" noMove="1" noResize="1" noEditPoints="1" noAdjustHandles="1" noChangeArrowheads="1" noChangeShapeType="1" noTextEdit="1"/>
              </p:cNvSpPr>
              <p:nvPr/>
            </p:nvSpPr>
            <p:spPr>
              <a:xfrm>
                <a:off x="1188162" y="5019018"/>
                <a:ext cx="2256100" cy="512448"/>
              </a:xfrm>
              <a:prstGeom prst="rect">
                <a:avLst/>
              </a:prstGeom>
              <a:blipFill>
                <a:blip r:embed="rId8"/>
                <a:stretch>
                  <a:fillRect b="-24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DA3FB4CC-D40A-72E0-0922-296CA85B45AA}"/>
                  </a:ext>
                </a:extLst>
              </p:cNvPr>
              <p:cNvSpPr txBox="1"/>
              <p:nvPr/>
            </p:nvSpPr>
            <p:spPr>
              <a:xfrm>
                <a:off x="380239" y="4488685"/>
                <a:ext cx="3751728" cy="5655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600" i="1" smtClean="0">
                          <a:latin typeface="Cambria Math" panose="02040503050406030204" pitchFamily="18" charset="0"/>
                        </a:rPr>
                        <m:t>𝑞</m:t>
                      </m:r>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𝑐𝑙𝑎𝑚𝑝</m:t>
                      </m:r>
                      <m:d>
                        <m:dPr>
                          <m:ctrlPr>
                            <a:rPr kumimoji="1" lang="en-US" altLang="zh-CN" sz="1600" b="0" i="1" smtClean="0">
                              <a:latin typeface="Cambria Math" panose="02040503050406030204" pitchFamily="18" charset="0"/>
                            </a:rPr>
                          </m:ctrlPr>
                        </m:dPr>
                        <m:e>
                          <m:d>
                            <m:dPr>
                              <m:begChr m:val="["/>
                              <m:endChr m:val="]"/>
                              <m:ctrlPr>
                                <a:rPr kumimoji="1" lang="en-US" altLang="zh-CN" sz="1600" b="0" i="1" smtClean="0">
                                  <a:latin typeface="Cambria Math" panose="02040503050406030204" pitchFamily="18" charset="0"/>
                                </a:rPr>
                              </m:ctrlPr>
                            </m:dPr>
                            <m:e>
                              <m:f>
                                <m:fPr>
                                  <m:ctrlPr>
                                    <a:rPr kumimoji="1" lang="en-US" altLang="zh-CN" sz="1600" b="0" i="1" smtClean="0">
                                      <a:latin typeface="Cambria Math" panose="02040503050406030204" pitchFamily="18" charset="0"/>
                                    </a:rPr>
                                  </m:ctrlPr>
                                </m:fPr>
                                <m:num>
                                  <m:r>
                                    <a:rPr kumimoji="1" lang="en-US" altLang="zh-CN" sz="1600" b="0" i="1" smtClean="0">
                                      <a:latin typeface="Cambria Math" panose="02040503050406030204" pitchFamily="18" charset="0"/>
                                    </a:rPr>
                                    <m:t>𝑥</m:t>
                                  </m:r>
                                </m:num>
                                <m:den>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𝑠</m:t>
                                      </m:r>
                                    </m:e>
                                    <m:sub>
                                      <m:r>
                                        <a:rPr kumimoji="1" lang="en-US" altLang="zh-CN" sz="1600" b="0" i="1" smtClean="0">
                                          <a:latin typeface="Cambria Math" panose="02040503050406030204" pitchFamily="18" charset="0"/>
                                        </a:rPr>
                                        <m:t>𝑥</m:t>
                                      </m:r>
                                    </m:sub>
                                  </m:sSub>
                                </m:den>
                              </m:f>
                            </m:e>
                          </m:d>
                          <m:r>
                            <a:rPr kumimoji="1" lang="en-US" altLang="zh-CN" sz="1600" b="0" i="1" smtClean="0">
                              <a:latin typeface="Cambria Math" panose="02040503050406030204" pitchFamily="18" charset="0"/>
                            </a:rPr>
                            <m:t>+</m:t>
                          </m:r>
                          <m:r>
                            <a:rPr kumimoji="1" lang="en-US" altLang="zh-CN" sz="1600" b="0" i="1" smtClean="0">
                              <a:latin typeface="Cambria Math" panose="02040503050406030204" pitchFamily="18" charset="0"/>
                            </a:rPr>
                            <m:t>𝑧</m:t>
                          </m:r>
                          <m:r>
                            <a:rPr kumimoji="1" lang="en-US" altLang="zh-CN" sz="1600" b="0" i="1" smtClean="0">
                              <a:latin typeface="Cambria Math" panose="02040503050406030204" pitchFamily="18" charset="0"/>
                            </a:rPr>
                            <m:t>,</m:t>
                          </m:r>
                          <m:sSup>
                            <m:sSupPr>
                              <m:ctrlPr>
                                <a:rPr kumimoji="1" lang="en-US" altLang="zh-CN" sz="1600" b="0" i="1" smtClean="0">
                                  <a:latin typeface="Cambria Math" panose="02040503050406030204" pitchFamily="18" charset="0"/>
                                </a:rPr>
                              </m:ctrlPr>
                            </m:sSupPr>
                            <m:e>
                              <m:r>
                                <a:rPr kumimoji="1" lang="en-US" altLang="zh-CN" sz="1600" b="0" i="1" smtClean="0">
                                  <a:latin typeface="Cambria Math" panose="02040503050406030204" pitchFamily="18" charset="0"/>
                                </a:rPr>
                                <m:t>0,2</m:t>
                              </m:r>
                            </m:e>
                            <m:sup>
                              <m:r>
                                <a:rPr kumimoji="1" lang="en-US" altLang="zh-CN" sz="1600" b="0" i="1" smtClean="0">
                                  <a:latin typeface="Cambria Math" panose="02040503050406030204" pitchFamily="18" charset="0"/>
                                </a:rPr>
                                <m:t>𝑁</m:t>
                              </m:r>
                            </m:sup>
                          </m:sSup>
                          <m:r>
                            <a:rPr kumimoji="1" lang="en-US" altLang="zh-CN" sz="1600" b="0" i="1" smtClean="0">
                              <a:latin typeface="Cambria Math" panose="02040503050406030204" pitchFamily="18" charset="0"/>
                            </a:rPr>
                            <m:t>−1</m:t>
                          </m:r>
                        </m:e>
                      </m:d>
                    </m:oMath>
                  </m:oMathPara>
                </a14:m>
                <a:endParaRPr kumimoji="1" lang="en-US" altLang="zh-CN" sz="1600" b="0" dirty="0"/>
              </a:p>
            </p:txBody>
          </p:sp>
        </mc:Choice>
        <mc:Fallback xmlns="">
          <p:sp>
            <p:nvSpPr>
              <p:cNvPr id="122" name="文本框 121">
                <a:extLst>
                  <a:ext uri="{FF2B5EF4-FFF2-40B4-BE49-F238E27FC236}">
                    <a16:creationId xmlns:a16="http://schemas.microsoft.com/office/drawing/2014/main" id="{DA3FB4CC-D40A-72E0-0922-296CA85B45AA}"/>
                  </a:ext>
                </a:extLst>
              </p:cNvPr>
              <p:cNvSpPr txBox="1">
                <a:spLocks noRot="1" noChangeAspect="1" noMove="1" noResize="1" noEditPoints="1" noAdjustHandles="1" noChangeArrowheads="1" noChangeShapeType="1" noTextEdit="1"/>
              </p:cNvSpPr>
              <p:nvPr/>
            </p:nvSpPr>
            <p:spPr>
              <a:xfrm>
                <a:off x="380239" y="4488685"/>
                <a:ext cx="3751728" cy="565539"/>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28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6236-65C9-23F0-6372-41DF2F16F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7A9AA-E859-623F-2ECB-8EC67675D375}"/>
              </a:ext>
            </a:extLst>
          </p:cNvPr>
          <p:cNvSpPr>
            <a:spLocks noGrp="1"/>
          </p:cNvSpPr>
          <p:nvPr>
            <p:ph type="title"/>
          </p:nvPr>
        </p:nvSpPr>
        <p:spPr>
          <a:xfrm>
            <a:off x="253655" y="129410"/>
            <a:ext cx="9460819" cy="587672"/>
          </a:xfrm>
        </p:spPr>
        <p:txBody>
          <a:bodyPr>
            <a:normAutofit/>
          </a:bodyPr>
          <a:lstStyle/>
          <a:p>
            <a:r>
              <a:rPr lang="en-US" sz="3000" b="1" dirty="0">
                <a:solidFill>
                  <a:srgbClr val="002856"/>
                </a:solidFill>
                <a:latin typeface="Calibri" panose="020F0502020204030204" pitchFamily="34" charset="0"/>
                <a:ea typeface="+mn-ea"/>
                <a:cs typeface="Calibri" panose="020F0502020204030204" pitchFamily="34" charset="0"/>
              </a:rPr>
              <a:t>1.</a:t>
            </a:r>
            <a:r>
              <a:rPr lang="en-US" altLang="zh-CN" sz="3000" b="1" dirty="0">
                <a:solidFill>
                  <a:srgbClr val="002856"/>
                </a:solidFill>
                <a:latin typeface="Calibri" panose="020F0502020204030204" pitchFamily="34" charset="0"/>
                <a:ea typeface="+mn-ea"/>
                <a:cs typeface="Calibri" panose="020F0502020204030204" pitchFamily="34" charset="0"/>
              </a:rPr>
              <a:t>3</a:t>
            </a:r>
            <a:r>
              <a:rPr lang="en-US" sz="3000" b="1" dirty="0">
                <a:solidFill>
                  <a:srgbClr val="002856"/>
                </a:solidFill>
                <a:latin typeface="Calibri" panose="020F0502020204030204" pitchFamily="34" charset="0"/>
                <a:ea typeface="+mn-ea"/>
                <a:cs typeface="Calibri" panose="020F0502020204030204" pitchFamily="34" charset="0"/>
              </a:rPr>
              <a:t> The Challenges of </a:t>
            </a:r>
            <a:r>
              <a:rPr kumimoji="1" lang="en-US" altLang="zh-CN" sz="2800" b="1" dirty="0">
                <a:latin typeface="Times New Roman" panose="02020603050405020304" pitchFamily="18" charset="0"/>
                <a:ea typeface="SimHei" panose="02010609060101010101" pitchFamily="49" charset="-122"/>
                <a:cs typeface="Times New Roman" panose="02020603050405020304" pitchFamily="18" charset="0"/>
              </a:rPr>
              <a:t>PTQ(</a:t>
            </a:r>
            <a:r>
              <a:rPr kumimoji="1" lang="en-US" altLang="zh-CN" sz="2800" b="1" u="sng" dirty="0">
                <a:latin typeface="Times New Roman" panose="02020603050405020304" pitchFamily="18" charset="0"/>
                <a:ea typeface="SimHei" panose="02010609060101010101" pitchFamily="49" charset="-122"/>
                <a:cs typeface="Times New Roman" panose="02020603050405020304" pitchFamily="18" charset="0"/>
              </a:rPr>
              <a:t>P</a:t>
            </a:r>
            <a:r>
              <a:rPr kumimoji="1" lang="en-US" altLang="zh-CN" sz="2800" b="1" dirty="0">
                <a:latin typeface="Times New Roman" panose="02020603050405020304" pitchFamily="18" charset="0"/>
                <a:ea typeface="SimHei" panose="02010609060101010101" pitchFamily="49" charset="-122"/>
                <a:cs typeface="Times New Roman" panose="02020603050405020304" pitchFamily="18" charset="0"/>
              </a:rPr>
              <a:t>ost </a:t>
            </a:r>
            <a:r>
              <a:rPr kumimoji="1" lang="en-US" altLang="zh-CN" sz="2800" b="1" u="sng" dirty="0">
                <a:latin typeface="Times New Roman" panose="02020603050405020304" pitchFamily="18" charset="0"/>
                <a:ea typeface="SimHei" panose="02010609060101010101" pitchFamily="49" charset="-122"/>
                <a:cs typeface="Times New Roman" panose="02020603050405020304" pitchFamily="18" charset="0"/>
              </a:rPr>
              <a:t>T</a:t>
            </a:r>
            <a:r>
              <a:rPr kumimoji="1" lang="en-US" altLang="zh-CN" sz="2800" b="1" dirty="0">
                <a:latin typeface="Times New Roman" panose="02020603050405020304" pitchFamily="18" charset="0"/>
                <a:ea typeface="SimHei" panose="02010609060101010101" pitchFamily="49" charset="-122"/>
                <a:cs typeface="Times New Roman" panose="02020603050405020304" pitchFamily="18" charset="0"/>
              </a:rPr>
              <a:t>raining </a:t>
            </a:r>
            <a:r>
              <a:rPr kumimoji="1" lang="en-US" altLang="zh-CN" sz="2800" b="1" u="sng" dirty="0">
                <a:latin typeface="Times New Roman" panose="02020603050405020304" pitchFamily="18" charset="0"/>
                <a:ea typeface="SimHei" panose="02010609060101010101" pitchFamily="49" charset="-122"/>
                <a:cs typeface="Times New Roman" panose="02020603050405020304" pitchFamily="18" charset="0"/>
              </a:rPr>
              <a:t>Q</a:t>
            </a:r>
            <a:r>
              <a:rPr kumimoji="1" lang="en-US" altLang="zh-CN" sz="2800" b="1" dirty="0">
                <a:latin typeface="Times New Roman" panose="02020603050405020304" pitchFamily="18" charset="0"/>
                <a:ea typeface="SimHei" panose="02010609060101010101" pitchFamily="49" charset="-122"/>
                <a:cs typeface="Times New Roman" panose="02020603050405020304" pitchFamily="18" charset="0"/>
              </a:rPr>
              <a:t>uantization)</a:t>
            </a:r>
            <a:endParaRPr lang="en-US" sz="30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2C0695E5-8CD9-34CE-FD5A-E58412BD998F}"/>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9118A30B-8C50-D339-91D8-4239D3EF32AB}"/>
              </a:ext>
            </a:extLst>
          </p:cNvPr>
          <p:cNvCxnSpPr>
            <a:cxnSpLocks/>
          </p:cNvCxnSpPr>
          <p:nvPr/>
        </p:nvCxnSpPr>
        <p:spPr>
          <a:xfrm>
            <a:off x="0" y="5457153"/>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12899D75-6A60-8D8C-A41E-B109069A8371}"/>
              </a:ext>
            </a:extLst>
          </p:cNvPr>
          <p:cNvSpPr txBox="1"/>
          <p:nvPr/>
        </p:nvSpPr>
        <p:spPr>
          <a:xfrm>
            <a:off x="55414" y="5491024"/>
            <a:ext cx="12136586" cy="1938992"/>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[1] </a:t>
            </a:r>
            <a:r>
              <a:rPr lang="fr-FR" altLang="zh-CN" sz="1200" i="1" dirty="0">
                <a:latin typeface="Times New Roman" panose="02020603050405020304" pitchFamily="18" charset="0"/>
                <a:cs typeface="Times New Roman" panose="02020603050405020304" pitchFamily="18" charset="0"/>
              </a:rPr>
              <a:t>Yao Z, </a:t>
            </a:r>
            <a:r>
              <a:rPr lang="fr-FR" altLang="zh-CN" sz="1200" i="1" dirty="0" err="1">
                <a:latin typeface="Times New Roman" panose="02020603050405020304" pitchFamily="18" charset="0"/>
                <a:cs typeface="Times New Roman" panose="02020603050405020304" pitchFamily="18" charset="0"/>
              </a:rPr>
              <a:t>Yazdani</a:t>
            </a:r>
            <a:r>
              <a:rPr lang="fr-FR" altLang="zh-CN" sz="1200" i="1" dirty="0">
                <a:latin typeface="Times New Roman" panose="02020603050405020304" pitchFamily="18" charset="0"/>
                <a:cs typeface="Times New Roman" panose="02020603050405020304" pitchFamily="18" charset="0"/>
              </a:rPr>
              <a:t> </a:t>
            </a:r>
            <a:r>
              <a:rPr lang="fr-FR" altLang="zh-CN" sz="1200" i="1" dirty="0" err="1">
                <a:latin typeface="Times New Roman" panose="02020603050405020304" pitchFamily="18" charset="0"/>
                <a:cs typeface="Times New Roman" panose="02020603050405020304" pitchFamily="18" charset="0"/>
              </a:rPr>
              <a:t>Aminabadi</a:t>
            </a:r>
            <a:r>
              <a:rPr lang="fr-FR" altLang="zh-CN" sz="1200" i="1" dirty="0">
                <a:latin typeface="Times New Roman" panose="02020603050405020304" pitchFamily="18" charset="0"/>
                <a:cs typeface="Times New Roman" panose="02020603050405020304" pitchFamily="18" charset="0"/>
              </a:rPr>
              <a:t> R, Zhang M, et al. </a:t>
            </a:r>
            <a:r>
              <a:rPr lang="en-US" altLang="zh-CN" sz="1200" i="1" dirty="0" err="1">
                <a:latin typeface="Times New Roman" panose="02020603050405020304" pitchFamily="18" charset="0"/>
                <a:cs typeface="Times New Roman" panose="02020603050405020304" pitchFamily="18" charset="0"/>
              </a:rPr>
              <a:t>Zeroquant</a:t>
            </a:r>
            <a:r>
              <a:rPr lang="en-US" altLang="zh-CN" sz="1200" i="1" dirty="0">
                <a:latin typeface="Times New Roman" panose="02020603050405020304" pitchFamily="18" charset="0"/>
                <a:cs typeface="Times New Roman" panose="02020603050405020304" pitchFamily="18" charset="0"/>
              </a:rPr>
              <a:t>: Efficient and affordable post-training quantization for large-scale transformers. In: </a:t>
            </a:r>
            <a:r>
              <a:rPr lang="en-US" altLang="zh-CN" sz="1200" i="1" dirty="0" err="1">
                <a:latin typeface="Times New Roman" panose="02020603050405020304" pitchFamily="18" charset="0"/>
                <a:cs typeface="Times New Roman" panose="02020603050405020304" pitchFamily="18" charset="0"/>
              </a:rPr>
              <a:t>NeurIPS</a:t>
            </a:r>
            <a:r>
              <a:rPr lang="en-US" altLang="zh-CN" sz="1200" i="1" dirty="0">
                <a:latin typeface="Times New Roman" panose="02020603050405020304" pitchFamily="18" charset="0"/>
                <a:cs typeface="Times New Roman" panose="02020603050405020304" pitchFamily="18" charset="0"/>
              </a:rPr>
              <a:t>, pp. 35: 27168-27183 (2022).</a:t>
            </a:r>
          </a:p>
          <a:p>
            <a:r>
              <a:rPr lang="en-US" altLang="zh-CN" sz="1200" dirty="0">
                <a:latin typeface="Times New Roman" panose="02020603050405020304" pitchFamily="18" charset="0"/>
                <a:cs typeface="Times New Roman" panose="02020603050405020304" pitchFamily="18" charset="0"/>
              </a:rPr>
              <a:t>[2] </a:t>
            </a:r>
            <a:r>
              <a:rPr lang="en" altLang="zh-CN" sz="1200" i="1" dirty="0">
                <a:latin typeface="Times New Roman" panose="02020603050405020304" pitchFamily="18" charset="0"/>
                <a:cs typeface="Times New Roman" panose="02020603050405020304" pitchFamily="18" charset="0"/>
              </a:rPr>
              <a:t>Xiao G, Lin J, Seznec M, et al.: </a:t>
            </a:r>
            <a:r>
              <a:rPr lang="en" altLang="zh-CN" sz="1200" i="1" dirty="0" err="1">
                <a:latin typeface="Times New Roman" panose="02020603050405020304" pitchFamily="18" charset="0"/>
                <a:cs typeface="Times New Roman" panose="02020603050405020304" pitchFamily="18" charset="0"/>
              </a:rPr>
              <a:t>Smoothquant</a:t>
            </a:r>
            <a:r>
              <a:rPr lang="en" altLang="zh-CN" sz="1200" i="1" dirty="0">
                <a:latin typeface="Times New Roman" panose="02020603050405020304" pitchFamily="18" charset="0"/>
                <a:cs typeface="Times New Roman" panose="02020603050405020304" pitchFamily="18" charset="0"/>
              </a:rPr>
              <a:t>: Accurate and efficient post-training</a:t>
            </a:r>
            <a:r>
              <a:rPr lang="zh-CN" altLang="en-US" sz="1200" i="1" dirty="0">
                <a:latin typeface="Times New Roman" panose="02020603050405020304" pitchFamily="18" charset="0"/>
                <a:cs typeface="Times New Roman" panose="02020603050405020304" pitchFamily="18" charset="0"/>
              </a:rPr>
              <a:t> </a:t>
            </a:r>
            <a:r>
              <a:rPr lang="en" altLang="zh-CN" sz="1200" i="1" dirty="0">
                <a:latin typeface="Times New Roman" panose="02020603050405020304" pitchFamily="18" charset="0"/>
                <a:cs typeface="Times New Roman" panose="02020603050405020304" pitchFamily="18" charset="0"/>
              </a:rPr>
              <a:t>quantization for large language models. In: PMLR, pp. 38087-38099 (2023).</a:t>
            </a:r>
          </a:p>
          <a:p>
            <a:r>
              <a:rPr lang="en" altLang="zh-CN" sz="1200" dirty="0">
                <a:latin typeface="Times New Roman" panose="02020603050405020304" pitchFamily="18" charset="0"/>
                <a:cs typeface="Times New Roman" panose="02020603050405020304" pitchFamily="18" charset="0"/>
              </a:rPr>
              <a:t>[3] </a:t>
            </a:r>
            <a:r>
              <a:rPr lang="fr-FR" altLang="zh-CN" sz="1200" i="1" dirty="0">
                <a:latin typeface="Times New Roman" panose="02020603050405020304" pitchFamily="18" charset="0"/>
                <a:cs typeface="Times New Roman" panose="02020603050405020304" pitchFamily="18" charset="0"/>
              </a:rPr>
              <a:t>J</a:t>
            </a:r>
            <a:r>
              <a:rPr lang="en-US" altLang="zh-CN" sz="1200" i="1" dirty="0" err="1">
                <a:latin typeface="Times New Roman" panose="02020603050405020304" pitchFamily="18" charset="0"/>
                <a:cs typeface="Times New Roman" panose="02020603050405020304" pitchFamily="18" charset="0"/>
              </a:rPr>
              <a:t>i</a:t>
            </a:r>
            <a:r>
              <a:rPr lang="en-US" altLang="zh-CN" sz="1200" i="1" dirty="0">
                <a:latin typeface="Times New Roman" panose="02020603050405020304" pitchFamily="18" charset="0"/>
                <a:cs typeface="Times New Roman" panose="02020603050405020304" pitchFamily="18" charset="0"/>
              </a:rPr>
              <a:t> Lin, Jiaming Tang</a:t>
            </a:r>
            <a:r>
              <a:rPr lang="fr-FR" altLang="zh-CN" sz="1200" i="1" dirty="0">
                <a:latin typeface="Times New Roman" panose="02020603050405020304" pitchFamily="18" charset="0"/>
                <a:cs typeface="Times New Roman" panose="02020603050405020304" pitchFamily="18" charset="0"/>
              </a:rPr>
              <a:t> , et al. </a:t>
            </a:r>
            <a:r>
              <a:rPr lang="en-US" altLang="zh-CN" sz="1200" i="1" dirty="0">
                <a:latin typeface="Times New Roman" panose="02020603050405020304" pitchFamily="18" charset="0"/>
                <a:cs typeface="Times New Roman" panose="02020603050405020304" pitchFamily="18" charset="0"/>
              </a:rPr>
              <a:t>AWQ: activation-aware weight quantization for LLM compression and acceleration. </a:t>
            </a:r>
            <a:r>
              <a:rPr lang="en-US" altLang="zh-CN" sz="1200" i="1" dirty="0" err="1">
                <a:latin typeface="Times New Roman" panose="02020603050405020304" pitchFamily="18" charset="0"/>
                <a:cs typeface="Times New Roman" panose="02020603050405020304" pitchFamily="18" charset="0"/>
              </a:rPr>
              <a:t>CoRR</a:t>
            </a:r>
            <a:r>
              <a:rPr lang="en-US" altLang="zh-CN" sz="1200" i="1" dirty="0">
                <a:latin typeface="Times New Roman" panose="02020603050405020304" pitchFamily="18" charset="0"/>
                <a:cs typeface="Times New Roman" panose="02020603050405020304" pitchFamily="18" charset="0"/>
              </a:rPr>
              <a:t>, abs/2306.00978.</a:t>
            </a:r>
            <a:endParaRPr lang="fr-FR" altLang="zh-CN" sz="1200" i="1" dirty="0">
              <a:latin typeface="Times New Roman" panose="02020603050405020304" pitchFamily="18" charset="0"/>
              <a:cs typeface="Times New Roman" panose="02020603050405020304" pitchFamily="18" charset="0"/>
            </a:endParaRPr>
          </a:p>
          <a:p>
            <a:r>
              <a:rPr lang="en-US" altLang="zh-CN" sz="1200" dirty="0">
                <a:latin typeface="Times New Roman" panose="02020603050405020304" pitchFamily="18" charset="0"/>
                <a:cs typeface="Times New Roman" panose="02020603050405020304" pitchFamily="18" charset="0"/>
              </a:rPr>
              <a:t>[4] </a:t>
            </a:r>
            <a:r>
              <a:rPr lang="en" altLang="zh-CN" sz="1200" i="1" dirty="0">
                <a:latin typeface="Times New Roman" panose="02020603050405020304" pitchFamily="18" charset="0"/>
                <a:cs typeface="Times New Roman" panose="02020603050405020304" pitchFamily="18" charset="0"/>
              </a:rPr>
              <a:t>Xiuying Wei, </a:t>
            </a:r>
            <a:r>
              <a:rPr lang="en" altLang="zh-CN" sz="1200" i="1" dirty="0" err="1">
                <a:latin typeface="Times New Roman" panose="02020603050405020304" pitchFamily="18" charset="0"/>
                <a:cs typeface="Times New Roman" panose="02020603050405020304" pitchFamily="18" charset="0"/>
              </a:rPr>
              <a:t>Yunchen</a:t>
            </a:r>
            <a:r>
              <a:rPr lang="en" altLang="zh-CN" sz="1200" i="1" dirty="0">
                <a:latin typeface="Times New Roman" panose="02020603050405020304" pitchFamily="18" charset="0"/>
                <a:cs typeface="Times New Roman" panose="02020603050405020304" pitchFamily="18" charset="0"/>
              </a:rPr>
              <a:t> Zhang, Yuhang Li, et al.: Outlier suppression+: Accurate quantization of large language models by equivalent and effective shifting and scaling. In: Empirical Methods in Natural Language Processing, pp. 1648–1665 (2023).</a:t>
            </a:r>
          </a:p>
          <a:p>
            <a:r>
              <a:rPr lang="en" altLang="zh-CN" sz="1200" dirty="0">
                <a:latin typeface="Times New Roman" panose="02020603050405020304" pitchFamily="18" charset="0"/>
                <a:cs typeface="Times New Roman" panose="02020603050405020304" pitchFamily="18" charset="0"/>
              </a:rPr>
              <a:t>[5] </a:t>
            </a:r>
            <a:r>
              <a:rPr lang="en-US" altLang="zh-CN" sz="1200" i="1" dirty="0">
                <a:latin typeface="Times New Roman" panose="02020603050405020304" pitchFamily="18" charset="0"/>
                <a:cs typeface="Times New Roman" panose="02020603050405020304" pitchFamily="18" charset="0"/>
              </a:rPr>
              <a:t>Hooper C, Kim S, Mohammadzadeh H, et al. </a:t>
            </a:r>
            <a:r>
              <a:rPr lang="en-US" altLang="zh-CN" sz="1200" i="1" dirty="0" err="1">
                <a:latin typeface="Times New Roman" panose="02020603050405020304" pitchFamily="18" charset="0"/>
                <a:cs typeface="Times New Roman" panose="02020603050405020304" pitchFamily="18" charset="0"/>
              </a:rPr>
              <a:t>Kvquant</a:t>
            </a:r>
            <a:r>
              <a:rPr lang="en-US" altLang="zh-CN" sz="1200" i="1" dirty="0">
                <a:latin typeface="Times New Roman" panose="02020603050405020304" pitchFamily="18" charset="0"/>
                <a:cs typeface="Times New Roman" panose="02020603050405020304" pitchFamily="18" charset="0"/>
              </a:rPr>
              <a:t>: Towards 10 million context length </a:t>
            </a:r>
            <a:r>
              <a:rPr lang="en-US" altLang="zh-CN" sz="1200" i="1" dirty="0" err="1">
                <a:latin typeface="Times New Roman" panose="02020603050405020304" pitchFamily="18" charset="0"/>
                <a:cs typeface="Times New Roman" panose="02020603050405020304" pitchFamily="18" charset="0"/>
              </a:rPr>
              <a:t>llm</a:t>
            </a:r>
            <a:r>
              <a:rPr lang="en-US" altLang="zh-CN" sz="1200" i="1" dirty="0">
                <a:latin typeface="Times New Roman" panose="02020603050405020304" pitchFamily="18" charset="0"/>
                <a:cs typeface="Times New Roman" panose="02020603050405020304" pitchFamily="18" charset="0"/>
              </a:rPr>
              <a:t> inference with </a:t>
            </a:r>
            <a:r>
              <a:rPr lang="en-US" altLang="zh-CN" sz="1200" i="1" dirty="0" err="1">
                <a:latin typeface="Times New Roman" panose="02020603050405020304" pitchFamily="18" charset="0"/>
                <a:cs typeface="Times New Roman" panose="02020603050405020304" pitchFamily="18" charset="0"/>
              </a:rPr>
              <a:t>kv</a:t>
            </a:r>
            <a:r>
              <a:rPr lang="en-US" altLang="zh-CN" sz="1200" i="1" dirty="0">
                <a:latin typeface="Times New Roman" panose="02020603050405020304" pitchFamily="18" charset="0"/>
                <a:cs typeface="Times New Roman" panose="02020603050405020304" pitchFamily="18" charset="0"/>
              </a:rPr>
              <a:t> cache quantization. In </a:t>
            </a:r>
            <a:r>
              <a:rPr lang="en-US" altLang="zh-CN" sz="1200" i="1" dirty="0" err="1">
                <a:latin typeface="Times New Roman" panose="02020603050405020304" pitchFamily="18" charset="0"/>
                <a:cs typeface="Times New Roman" panose="02020603050405020304" pitchFamily="18" charset="0"/>
              </a:rPr>
              <a:t>NeurIPS</a:t>
            </a:r>
            <a:r>
              <a:rPr lang="en-US" altLang="zh-CN" sz="1200" i="1" dirty="0">
                <a:latin typeface="Times New Roman" panose="02020603050405020304" pitchFamily="18" charset="0"/>
                <a:cs typeface="Times New Roman" panose="02020603050405020304" pitchFamily="18" charset="0"/>
              </a:rPr>
              <a:t>, pp. 37: 1270-1303(2024).</a:t>
            </a:r>
            <a:endParaRPr lang="zh-CN" altLang="zh-CN" sz="1200" i="1" dirty="0">
              <a:latin typeface="Times New Roman" panose="02020603050405020304" pitchFamily="18" charset="0"/>
              <a:cs typeface="Times New Roman" panose="02020603050405020304" pitchFamily="18" charset="0"/>
            </a:endParaRPr>
          </a:p>
          <a:p>
            <a:r>
              <a:rPr lang="en" altLang="zh-CN" sz="1200" dirty="0">
                <a:latin typeface="Times New Roman" panose="02020603050405020304" pitchFamily="18" charset="0"/>
                <a:cs typeface="Times New Roman" panose="02020603050405020304" pitchFamily="18" charset="0"/>
              </a:rPr>
              <a:t>[6]</a:t>
            </a:r>
            <a:r>
              <a:rPr lang="fr-FR" altLang="zh-CN" sz="1200" dirty="0">
                <a:latin typeface="Times New Roman" panose="02020603050405020304" pitchFamily="18" charset="0"/>
                <a:cs typeface="Times New Roman" panose="02020603050405020304" pitchFamily="18" charset="0"/>
              </a:rPr>
              <a:t> </a:t>
            </a:r>
            <a:r>
              <a:rPr lang="fr-FR" altLang="zh-CN" sz="1200" i="1" dirty="0">
                <a:latin typeface="Times New Roman" panose="02020603050405020304" pitchFamily="18" charset="0"/>
                <a:cs typeface="Times New Roman" panose="02020603050405020304" pitchFamily="18" charset="0"/>
              </a:rPr>
              <a:t>Liu R, et al. </a:t>
            </a:r>
            <a:r>
              <a:rPr lang="en-US" altLang="zh-CN" sz="1200" i="1" dirty="0" err="1">
                <a:latin typeface="Times New Roman" panose="02020603050405020304" pitchFamily="18" charset="0"/>
                <a:cs typeface="Times New Roman" panose="02020603050405020304" pitchFamily="18" charset="0"/>
              </a:rPr>
              <a:t>IntactKV</a:t>
            </a:r>
            <a:r>
              <a:rPr lang="en-US" altLang="zh-CN" sz="1200" i="1" dirty="0">
                <a:latin typeface="Times New Roman" panose="02020603050405020304" pitchFamily="18" charset="0"/>
                <a:cs typeface="Times New Roman" panose="02020603050405020304" pitchFamily="18" charset="0"/>
              </a:rPr>
              <a:t>: Improving Large Language Model Quantization by Keeping Pivot Tokens Intact. In: ACL 2024.</a:t>
            </a:r>
            <a:endParaRPr lang="zh-CN" altLang="zh-CN" sz="1200" i="1" dirty="0">
              <a:latin typeface="Times New Roman" panose="02020603050405020304" pitchFamily="18" charset="0"/>
              <a:cs typeface="Times New Roman" panose="02020603050405020304" pitchFamily="18" charset="0"/>
            </a:endParaRPr>
          </a:p>
          <a:p>
            <a:endParaRPr lang="en" altLang="zh-CN" sz="1200" i="1" dirty="0">
              <a:latin typeface="Times New Roman" panose="02020603050405020304" pitchFamily="18" charset="0"/>
              <a:cs typeface="Times New Roman" panose="02020603050405020304" pitchFamily="18" charset="0"/>
            </a:endParaRPr>
          </a:p>
          <a:p>
            <a:endParaRPr lang="zh-CN" altLang="zh-CN" sz="1200" dirty="0">
              <a:latin typeface="Times New Roman" panose="02020603050405020304" pitchFamily="18" charset="0"/>
              <a:cs typeface="Times New Roman" panose="02020603050405020304" pitchFamily="18" charset="0"/>
            </a:endParaRPr>
          </a:p>
          <a:p>
            <a:endParaRPr lang="en" altLang="zh-CN" sz="1200" dirty="0">
              <a:latin typeface="Times New Roman" panose="02020603050405020304" pitchFamily="18" charset="0"/>
              <a:cs typeface="Times New Roman" panose="02020603050405020304" pitchFamily="18" charset="0"/>
            </a:endParaRPr>
          </a:p>
        </p:txBody>
      </p:sp>
      <p:sp>
        <p:nvSpPr>
          <p:cNvPr id="4" name="圆角矩形 3">
            <a:extLst>
              <a:ext uri="{FF2B5EF4-FFF2-40B4-BE49-F238E27FC236}">
                <a16:creationId xmlns:a16="http://schemas.microsoft.com/office/drawing/2014/main" id="{1464AFA1-2E94-FF40-6C14-69B7549D7E1E}"/>
              </a:ext>
            </a:extLst>
          </p:cNvPr>
          <p:cNvSpPr/>
          <p:nvPr/>
        </p:nvSpPr>
        <p:spPr>
          <a:xfrm>
            <a:off x="486008" y="1065654"/>
            <a:ext cx="7468584" cy="4305210"/>
          </a:xfrm>
          <a:prstGeom prst="roundRect">
            <a:avLst>
              <a:gd name="adj" fmla="val 7730"/>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b="1" dirty="0">
              <a:solidFill>
                <a:schemeClr val="bg1"/>
              </a:solidFill>
              <a:latin typeface="Calibri" panose="020F0502020204030204" pitchFamily="34" charset="0"/>
              <a:cs typeface="Calibri" panose="020F0502020204030204" pitchFamily="34" charset="0"/>
            </a:endParaRPr>
          </a:p>
        </p:txBody>
      </p:sp>
      <p:sp>
        <p:nvSpPr>
          <p:cNvPr id="9" name="圆角矩形 8">
            <a:extLst>
              <a:ext uri="{FF2B5EF4-FFF2-40B4-BE49-F238E27FC236}">
                <a16:creationId xmlns:a16="http://schemas.microsoft.com/office/drawing/2014/main" id="{8DD4B607-0935-0E5D-B791-B2567BF075E2}"/>
              </a:ext>
            </a:extLst>
          </p:cNvPr>
          <p:cNvSpPr/>
          <p:nvPr/>
        </p:nvSpPr>
        <p:spPr>
          <a:xfrm>
            <a:off x="579653" y="1197807"/>
            <a:ext cx="7273948" cy="4091572"/>
          </a:xfrm>
          <a:prstGeom prst="roundRect">
            <a:avLst>
              <a:gd name="adj" fmla="val 9340"/>
            </a:avLst>
          </a:prstGeom>
          <a:solidFill>
            <a:schemeClr val="bg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1" name="文本框 10">
            <a:extLst>
              <a:ext uri="{FF2B5EF4-FFF2-40B4-BE49-F238E27FC236}">
                <a16:creationId xmlns:a16="http://schemas.microsoft.com/office/drawing/2014/main" id="{7D712184-BE99-F125-3046-858B3D92A9D0}"/>
              </a:ext>
            </a:extLst>
          </p:cNvPr>
          <p:cNvSpPr txBox="1"/>
          <p:nvPr/>
        </p:nvSpPr>
        <p:spPr>
          <a:xfrm>
            <a:off x="656346" y="1248487"/>
            <a:ext cx="7468584" cy="3366563"/>
          </a:xfrm>
          <a:prstGeom prst="rect">
            <a:avLst/>
          </a:prstGeom>
          <a:noFill/>
        </p:spPr>
        <p:txBody>
          <a:bodyPr wrap="square" rtlCol="0">
            <a:spAutoFit/>
          </a:bodyPr>
          <a:lstStyle/>
          <a:p>
            <a:pPr>
              <a:lnSpc>
                <a:spcPct val="150000"/>
              </a:lnSpc>
            </a:pPr>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 altLang="zh-CN" dirty="0"/>
              <a:t> </a:t>
            </a:r>
            <a:r>
              <a:rPr lang="en" altLang="zh-CN" dirty="0">
                <a:latin typeface="Times New Roman" panose="02020603050405020304" pitchFamily="18" charset="0"/>
                <a:cs typeface="Times New Roman" panose="02020603050405020304" pitchFamily="18" charset="0"/>
              </a:rPr>
              <a:t>Quantization below 8-bit causes severe accuracy loss</a:t>
            </a:r>
          </a:p>
          <a:p>
            <a:pPr>
              <a:lnSpc>
                <a:spcPct val="150000"/>
              </a:lnSpc>
            </a:pPr>
            <a:endParaRPr kumimoji="1" lang="en" altLang="zh-CN" dirty="0">
              <a:latin typeface="Times New Roman" panose="02020603050405020304" pitchFamily="18" charset="0"/>
              <a:cs typeface="Times New Roman" panose="02020603050405020304" pitchFamily="18" charset="0"/>
            </a:endParaRPr>
          </a:p>
          <a:p>
            <a:pPr>
              <a:lnSpc>
                <a:spcPct val="150000"/>
              </a:lnSpc>
            </a:pPr>
            <a:endParaRPr kumimoji="1" lang="en" altLang="zh-CN" dirty="0">
              <a:latin typeface="Times New Roman" panose="02020603050405020304" pitchFamily="18" charset="0"/>
              <a:cs typeface="Times New Roman" panose="02020603050405020304" pitchFamily="18" charset="0"/>
            </a:endParaRPr>
          </a:p>
          <a:p>
            <a:pPr>
              <a:lnSpc>
                <a:spcPct val="150000"/>
              </a:lnSpc>
            </a:pPr>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zh-CN" alt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Outliers across channels and tokens in KV cache quantization</a:t>
            </a:r>
          </a:p>
          <a:p>
            <a:pPr>
              <a:lnSpc>
                <a:spcPct val="150000"/>
              </a:lnSpc>
            </a:pPr>
            <a:endParaRPr kumimoji="1" lang="en" altLang="zh-CN" dirty="0">
              <a:latin typeface="Times New Roman" panose="02020603050405020304" pitchFamily="18" charset="0"/>
              <a:cs typeface="Times New Roman" panose="02020603050405020304" pitchFamily="18" charset="0"/>
            </a:endParaRPr>
          </a:p>
          <a:p>
            <a:pPr>
              <a:lnSpc>
                <a:spcPct val="150000"/>
              </a:lnSpc>
            </a:pPr>
            <a:endParaRPr kumimoji="1" lang="en" altLang="zh-CN" dirty="0">
              <a:latin typeface="Times New Roman" panose="02020603050405020304" pitchFamily="18" charset="0"/>
              <a:cs typeface="Times New Roman" panose="02020603050405020304" pitchFamily="18" charset="0"/>
            </a:endParaRPr>
          </a:p>
          <a:p>
            <a:pPr>
              <a:lnSpc>
                <a:spcPct val="150000"/>
              </a:lnSpc>
            </a:pPr>
            <a:endParaRPr kumimoji="1" lang="en" altLang="zh-CN" dirty="0">
              <a:latin typeface="Times New Roman" panose="02020603050405020304" pitchFamily="18" charset="0"/>
              <a:cs typeface="Times New Roman" panose="02020603050405020304" pitchFamily="18" charset="0"/>
            </a:endParaRPr>
          </a:p>
          <a:p>
            <a:pPr>
              <a:lnSpc>
                <a:spcPct val="150000"/>
              </a:lnSpc>
            </a:pPr>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zh-CN" alt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Different modules exhibit varying sensitivity to quantization</a:t>
            </a:r>
            <a:endParaRPr kumimoji="1" lang="zh-CN" altLang="en-US"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a16="http://schemas.microsoft.com/office/drawing/2014/main" id="{7A767CC2-9712-C66C-A036-50A3BFC8F277}"/>
              </a:ext>
            </a:extLst>
          </p:cNvPr>
          <p:cNvSpPr/>
          <p:nvPr/>
        </p:nvSpPr>
        <p:spPr>
          <a:xfrm>
            <a:off x="849927" y="1728817"/>
            <a:ext cx="3101777" cy="861774"/>
          </a:xfrm>
          <a:prstGeom prst="roundRect">
            <a:avLst>
              <a:gd name="adj" fmla="val 865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5" name="文本框 14">
            <a:extLst>
              <a:ext uri="{FF2B5EF4-FFF2-40B4-BE49-F238E27FC236}">
                <a16:creationId xmlns:a16="http://schemas.microsoft.com/office/drawing/2014/main" id="{2E8A9E6A-47B7-FF9D-89CD-AF641E75CEAC}"/>
              </a:ext>
            </a:extLst>
          </p:cNvPr>
          <p:cNvSpPr txBox="1"/>
          <p:nvPr/>
        </p:nvSpPr>
        <p:spPr>
          <a:xfrm>
            <a:off x="898586" y="1846138"/>
            <a:ext cx="3090931" cy="584775"/>
          </a:xfrm>
          <a:prstGeom prst="rect">
            <a:avLst/>
          </a:prstGeom>
          <a:noFill/>
        </p:spPr>
        <p:txBody>
          <a:bodyPr wrap="square" rtlCol="0">
            <a:spAutoFit/>
          </a:bodyPr>
          <a:lstStyle/>
          <a:p>
            <a:r>
              <a:rPr lang="en" altLang="zh-CN" sz="1600" dirty="0">
                <a:latin typeface="Calibri" panose="020F0502020204030204" pitchFamily="34" charset="0"/>
                <a:cs typeface="Calibri" panose="020F0502020204030204" pitchFamily="34" charset="0"/>
              </a:rPr>
              <a:t>Outliers cause severe accuracy degradation in low-bit quantization</a:t>
            </a:r>
          </a:p>
        </p:txBody>
      </p:sp>
      <p:sp>
        <p:nvSpPr>
          <p:cNvPr id="17" name="右箭头 16">
            <a:extLst>
              <a:ext uri="{FF2B5EF4-FFF2-40B4-BE49-F238E27FC236}">
                <a16:creationId xmlns:a16="http://schemas.microsoft.com/office/drawing/2014/main" id="{DBEDC4BA-889D-2582-B6DD-96F657B91C24}"/>
              </a:ext>
            </a:extLst>
          </p:cNvPr>
          <p:cNvSpPr/>
          <p:nvPr/>
        </p:nvSpPr>
        <p:spPr>
          <a:xfrm>
            <a:off x="3949962" y="2014908"/>
            <a:ext cx="446404" cy="213131"/>
          </a:xfrm>
          <a:prstGeom prst="rightArrow">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8" name="圆角矩形 17">
            <a:extLst>
              <a:ext uri="{FF2B5EF4-FFF2-40B4-BE49-F238E27FC236}">
                <a16:creationId xmlns:a16="http://schemas.microsoft.com/office/drawing/2014/main" id="{534BB137-C3B7-565F-D681-12D0EB45C1D9}"/>
              </a:ext>
            </a:extLst>
          </p:cNvPr>
          <p:cNvSpPr/>
          <p:nvPr/>
        </p:nvSpPr>
        <p:spPr>
          <a:xfrm>
            <a:off x="4439367" y="1709894"/>
            <a:ext cx="3364885" cy="861774"/>
          </a:xfrm>
          <a:prstGeom prst="roundRect">
            <a:avLst>
              <a:gd name="adj" fmla="val 865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9" name="文本框 18">
            <a:extLst>
              <a:ext uri="{FF2B5EF4-FFF2-40B4-BE49-F238E27FC236}">
                <a16:creationId xmlns:a16="http://schemas.microsoft.com/office/drawing/2014/main" id="{0AFFC2E9-1AA0-508D-41D0-2CDC34C24B3D}"/>
              </a:ext>
            </a:extLst>
          </p:cNvPr>
          <p:cNvSpPr txBox="1"/>
          <p:nvPr/>
        </p:nvSpPr>
        <p:spPr>
          <a:xfrm>
            <a:off x="4479698" y="1730595"/>
            <a:ext cx="3461727" cy="861774"/>
          </a:xfrm>
          <a:prstGeom prst="rect">
            <a:avLst/>
          </a:prstGeom>
          <a:noFill/>
        </p:spPr>
        <p:txBody>
          <a:bodyPr wrap="square" rtlCol="0">
            <a:spAutoFit/>
          </a:bodyPr>
          <a:lstStyle/>
          <a:p>
            <a:r>
              <a:rPr kumimoji="1" lang="en-US" altLang="zh-CN" sz="1600" dirty="0" err="1">
                <a:latin typeface="Calibri" panose="020F0502020204030204" pitchFamily="34" charset="0"/>
                <a:cs typeface="Calibri" panose="020F0502020204030204" pitchFamily="34" charset="0"/>
              </a:rPr>
              <a:t>ZeroQuant</a:t>
            </a:r>
            <a:r>
              <a:rPr kumimoji="1" lang="en-US" altLang="zh-CN" sz="1600" dirty="0">
                <a:latin typeface="Calibri" panose="020F0502020204030204" pitchFamily="34" charset="0"/>
                <a:cs typeface="Calibri" panose="020F0502020204030204" pitchFamily="34" charset="0"/>
              </a:rPr>
              <a:t>[1]</a:t>
            </a:r>
            <a:r>
              <a:rPr kumimoji="1" lang="zh-CN" altLang="en-US" sz="1600" dirty="0">
                <a:latin typeface="Calibri" panose="020F0502020204030204" pitchFamily="34" charset="0"/>
                <a:cs typeface="Calibri" panose="020F0502020204030204" pitchFamily="34" charset="0"/>
              </a:rPr>
              <a:t>、</a:t>
            </a:r>
            <a:r>
              <a:rPr lang="en-US" altLang="zh-CN" sz="1600" dirty="0" err="1">
                <a:latin typeface="Calibri" panose="020F0502020204030204" pitchFamily="34" charset="0"/>
                <a:cs typeface="Calibri" panose="020F0502020204030204" pitchFamily="34" charset="0"/>
              </a:rPr>
              <a:t>SmoothQuant</a:t>
            </a:r>
            <a:r>
              <a:rPr lang="en-US" altLang="zh-CN" sz="1600" dirty="0">
                <a:latin typeface="Calibri" panose="020F0502020204030204" pitchFamily="34" charset="0"/>
                <a:cs typeface="Calibri" panose="020F0502020204030204" pitchFamily="34" charset="0"/>
              </a:rPr>
              <a:t>[2]</a:t>
            </a:r>
            <a:r>
              <a:rPr lang="zh-CN" altLang="en-US" sz="1600" dirty="0">
                <a:latin typeface="Calibri" panose="020F0502020204030204" pitchFamily="34" charset="0"/>
                <a:cs typeface="Calibri" panose="020F0502020204030204" pitchFamily="34" charset="0"/>
              </a:rPr>
              <a:t>、</a:t>
            </a:r>
            <a:endParaRPr lang="en-US" altLang="zh-CN" sz="1600" dirty="0">
              <a:latin typeface="Calibri" panose="020F0502020204030204" pitchFamily="34" charset="0"/>
              <a:cs typeface="Calibri" panose="020F0502020204030204" pitchFamily="34" charset="0"/>
            </a:endParaRPr>
          </a:p>
          <a:p>
            <a:r>
              <a:rPr lang="zh-CN" altLang="zh-CN"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AWQ</a:t>
            </a:r>
            <a:r>
              <a:rPr lang="zh-CN" altLang="zh-CN"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[3]</a:t>
            </a:r>
            <a:r>
              <a:rPr lang="zh-CN" altLang="en-US" sz="1600" dirty="0">
                <a:latin typeface="Calibri" panose="020F0502020204030204" pitchFamily="34" charset="0"/>
                <a:cs typeface="Calibri" panose="020F0502020204030204" pitchFamily="34" charset="0"/>
              </a:rPr>
              <a:t>、</a:t>
            </a:r>
            <a:r>
              <a:rPr lang="en-US" altLang="zh-CN" sz="1600" dirty="0">
                <a:latin typeface="Calibri" panose="020F0502020204030204" pitchFamily="34" charset="0"/>
                <a:cs typeface="Calibri" panose="020F0502020204030204" pitchFamily="34" charset="0"/>
              </a:rPr>
              <a:t>OS+[4]</a:t>
            </a:r>
            <a:r>
              <a:rPr lang="en" altLang="zh-CN" dirty="0"/>
              <a:t> </a:t>
            </a:r>
            <a:r>
              <a:rPr lang="en" altLang="zh-CN" sz="1600" dirty="0">
                <a:latin typeface="Calibri" panose="020F0502020204030204" pitchFamily="34" charset="0"/>
                <a:cs typeface="Calibri" panose="020F0502020204030204" pitchFamily="34" charset="0"/>
              </a:rPr>
              <a:t>perform special handling for outliers</a:t>
            </a:r>
            <a:endParaRPr kumimoji="1" lang="zh-CN" altLang="en-US" sz="1600" dirty="0">
              <a:latin typeface="Calibri" panose="020F0502020204030204" pitchFamily="34" charset="0"/>
              <a:cs typeface="Calibri" panose="020F0502020204030204" pitchFamily="34" charset="0"/>
            </a:endParaRPr>
          </a:p>
        </p:txBody>
      </p:sp>
      <p:sp>
        <p:nvSpPr>
          <p:cNvPr id="20" name="矩形标注 19">
            <a:extLst>
              <a:ext uri="{FF2B5EF4-FFF2-40B4-BE49-F238E27FC236}">
                <a16:creationId xmlns:a16="http://schemas.microsoft.com/office/drawing/2014/main" id="{BFDCC6AA-871F-04AF-03C0-129B555CC613}"/>
              </a:ext>
            </a:extLst>
          </p:cNvPr>
          <p:cNvSpPr/>
          <p:nvPr/>
        </p:nvSpPr>
        <p:spPr>
          <a:xfrm>
            <a:off x="8150295" y="1139647"/>
            <a:ext cx="3888160" cy="1768786"/>
          </a:xfrm>
          <a:prstGeom prst="wedgeRectCallout">
            <a:avLst>
              <a:gd name="adj1" fmla="val -62324"/>
              <a:gd name="adj2" fmla="val 17863"/>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24" name="文本框 23">
            <a:extLst>
              <a:ext uri="{FF2B5EF4-FFF2-40B4-BE49-F238E27FC236}">
                <a16:creationId xmlns:a16="http://schemas.microsoft.com/office/drawing/2014/main" id="{B0BD4D24-2010-5350-6C26-473204C33FFF}"/>
              </a:ext>
            </a:extLst>
          </p:cNvPr>
          <p:cNvSpPr txBox="1"/>
          <p:nvPr/>
        </p:nvSpPr>
        <p:spPr>
          <a:xfrm>
            <a:off x="8176257" y="1161924"/>
            <a:ext cx="3862197" cy="1855160"/>
          </a:xfrm>
          <a:prstGeom prst="rect">
            <a:avLst/>
          </a:prstGeom>
          <a:noFill/>
        </p:spPr>
        <p:txBody>
          <a:bodyPr wrap="square" rtlCol="0">
            <a:spAutoFit/>
          </a:bodyPr>
          <a:lstStyle/>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They</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rely on global </a:t>
            </a:r>
            <a:r>
              <a:rPr lang="en" altLang="zh-CN" sz="1600" b="1" dirty="0">
                <a:latin typeface="Calibri" panose="020F0502020204030204" pitchFamily="34" charset="0"/>
                <a:cs typeface="Calibri" panose="020F0502020204030204" pitchFamily="34" charset="0"/>
              </a:rPr>
              <a:t>static</a:t>
            </a:r>
            <a:r>
              <a:rPr lang="zh-CN" altLang="en-US" sz="1600" b="1" dirty="0">
                <a:latin typeface="Calibri" panose="020F0502020204030204" pitchFamily="34" charset="0"/>
                <a:cs typeface="Calibri" panose="020F0502020204030204" pitchFamily="34" charset="0"/>
              </a:rPr>
              <a:t> </a:t>
            </a:r>
            <a:r>
              <a:rPr lang="en" altLang="zh-CN" sz="1600" b="1" dirty="0">
                <a:latin typeface="Calibri" panose="020F0502020204030204" pitchFamily="34" charset="0"/>
                <a:cs typeface="Calibri" panose="020F0502020204030204" pitchFamily="34" charset="0"/>
              </a:rPr>
              <a:t>equivalent transformation</a:t>
            </a:r>
            <a:r>
              <a:rPr lang="en" altLang="zh-CN" sz="1600" dirty="0">
                <a:latin typeface="Calibri" panose="020F0502020204030204" pitchFamily="34" charset="0"/>
                <a:cs typeface="Calibri" panose="020F0502020204030204" pitchFamily="34" charset="0"/>
              </a:rPr>
              <a:t>.</a:t>
            </a:r>
          </a:p>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Inability to precisely adapt to diverse channel distributions → unhandled outliers in some channels.</a:t>
            </a:r>
          </a:p>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4-bit LLM quantization: severe accuracy loss.</a:t>
            </a:r>
            <a:endParaRPr kumimoji="1" lang="zh-CN" altLang="en-US" sz="1600" dirty="0">
              <a:latin typeface="Calibri" panose="020F0502020204030204" pitchFamily="34" charset="0"/>
              <a:cs typeface="Calibri" panose="020F0502020204030204" pitchFamily="34" charset="0"/>
            </a:endParaRPr>
          </a:p>
        </p:txBody>
      </p:sp>
      <p:sp>
        <p:nvSpPr>
          <p:cNvPr id="25" name="圆角矩形 24">
            <a:extLst>
              <a:ext uri="{FF2B5EF4-FFF2-40B4-BE49-F238E27FC236}">
                <a16:creationId xmlns:a16="http://schemas.microsoft.com/office/drawing/2014/main" id="{89667F09-0BB6-9231-5865-A5A0F5BAFBC7}"/>
              </a:ext>
            </a:extLst>
          </p:cNvPr>
          <p:cNvSpPr/>
          <p:nvPr/>
        </p:nvSpPr>
        <p:spPr>
          <a:xfrm>
            <a:off x="849927" y="3039747"/>
            <a:ext cx="3101777" cy="861774"/>
          </a:xfrm>
          <a:prstGeom prst="roundRect">
            <a:avLst>
              <a:gd name="adj" fmla="val 865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26" name="文本框 25">
            <a:extLst>
              <a:ext uri="{FF2B5EF4-FFF2-40B4-BE49-F238E27FC236}">
                <a16:creationId xmlns:a16="http://schemas.microsoft.com/office/drawing/2014/main" id="{4C26371C-8EF1-F4BD-CCAB-4FD0105CF9D3}"/>
              </a:ext>
            </a:extLst>
          </p:cNvPr>
          <p:cNvSpPr txBox="1"/>
          <p:nvPr/>
        </p:nvSpPr>
        <p:spPr>
          <a:xfrm>
            <a:off x="898586" y="3041803"/>
            <a:ext cx="3035732" cy="830997"/>
          </a:xfrm>
          <a:prstGeom prst="rect">
            <a:avLst/>
          </a:prstGeom>
          <a:noFill/>
        </p:spPr>
        <p:txBody>
          <a:bodyPr wrap="square" rtlCol="0">
            <a:spAutoFit/>
          </a:bodyPr>
          <a:lstStyle/>
          <a:p>
            <a:r>
              <a:rPr lang="en-US" altLang="zh-CN" sz="1600" dirty="0" err="1">
                <a:latin typeface="Calibri" panose="020F0502020204030204" pitchFamily="34" charset="0"/>
                <a:cs typeface="Calibri" panose="020F0502020204030204" pitchFamily="34" charset="0"/>
              </a:rPr>
              <a:t>KVquant</a:t>
            </a:r>
            <a:r>
              <a:rPr lang="en-US" altLang="zh-CN" sz="1600" dirty="0">
                <a:latin typeface="Calibri" panose="020F0502020204030204" pitchFamily="34" charset="0"/>
                <a:cs typeface="Calibri" panose="020F0502020204030204" pitchFamily="34" charset="0"/>
              </a:rPr>
              <a:t>[5]</a:t>
            </a:r>
            <a:r>
              <a:rPr lang="zh-CN" altLang="en-US" sz="1600" dirty="0">
                <a:latin typeface="Calibri" panose="020F0502020204030204" pitchFamily="34" charset="0"/>
                <a:cs typeface="Calibri" panose="020F0502020204030204" pitchFamily="34" charset="0"/>
              </a:rPr>
              <a:t>、</a:t>
            </a:r>
            <a:r>
              <a:rPr lang="en-US" altLang="zh-CN" sz="1600" dirty="0" err="1">
                <a:latin typeface="Calibri" panose="020F0502020204030204" pitchFamily="34" charset="0"/>
                <a:cs typeface="Calibri" panose="020F0502020204030204" pitchFamily="34" charset="0"/>
              </a:rPr>
              <a:t>IntactKV</a:t>
            </a:r>
            <a:r>
              <a:rPr lang="en-US" altLang="zh-CN" sz="1600" dirty="0">
                <a:latin typeface="Calibri" panose="020F0502020204030204" pitchFamily="34" charset="0"/>
                <a:cs typeface="Calibri" panose="020F0502020204030204" pitchFamily="34" charset="0"/>
              </a:rPr>
              <a:t>[6]</a:t>
            </a:r>
            <a:r>
              <a:rPr lang="en" altLang="zh-CN" sz="1600" dirty="0">
                <a:latin typeface="Calibri" panose="020F0502020204030204" pitchFamily="34" charset="0"/>
                <a:cs typeface="Calibri" panose="020F0502020204030204" pitchFamily="34" charset="0"/>
              </a:rPr>
              <a:t> smooth key-value outliers via static equivalent parameters</a:t>
            </a:r>
            <a:endParaRPr lang="en-US" altLang="zh-CN" sz="1600" dirty="0">
              <a:latin typeface="Calibri" panose="020F0502020204030204" pitchFamily="34" charset="0"/>
              <a:cs typeface="Calibri" panose="020F0502020204030204" pitchFamily="34" charset="0"/>
            </a:endParaRPr>
          </a:p>
        </p:txBody>
      </p:sp>
      <p:pic>
        <p:nvPicPr>
          <p:cNvPr id="27" name="图片 26">
            <a:extLst>
              <a:ext uri="{FF2B5EF4-FFF2-40B4-BE49-F238E27FC236}">
                <a16:creationId xmlns:a16="http://schemas.microsoft.com/office/drawing/2014/main" id="{01AB86A1-7C98-B539-30C7-2B18B97A1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602" y="2112660"/>
            <a:ext cx="303513" cy="303513"/>
          </a:xfrm>
          <a:prstGeom prst="rect">
            <a:avLst/>
          </a:prstGeom>
        </p:spPr>
      </p:pic>
      <p:sp>
        <p:nvSpPr>
          <p:cNvPr id="28" name="右箭头 27">
            <a:extLst>
              <a:ext uri="{FF2B5EF4-FFF2-40B4-BE49-F238E27FC236}">
                <a16:creationId xmlns:a16="http://schemas.microsoft.com/office/drawing/2014/main" id="{0C6A49AA-FEAC-8DBD-AE1A-9A01DC547726}"/>
              </a:ext>
            </a:extLst>
          </p:cNvPr>
          <p:cNvSpPr/>
          <p:nvPr/>
        </p:nvSpPr>
        <p:spPr>
          <a:xfrm>
            <a:off x="3942639" y="3315593"/>
            <a:ext cx="456307" cy="213131"/>
          </a:xfrm>
          <a:prstGeom prst="rightArrow">
            <a:avLst/>
          </a:pr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29" name="圆角矩形 28">
            <a:extLst>
              <a:ext uri="{FF2B5EF4-FFF2-40B4-BE49-F238E27FC236}">
                <a16:creationId xmlns:a16="http://schemas.microsoft.com/office/drawing/2014/main" id="{9ECA0088-1237-A597-56E1-452AE8B90FAF}"/>
              </a:ext>
            </a:extLst>
          </p:cNvPr>
          <p:cNvSpPr/>
          <p:nvPr/>
        </p:nvSpPr>
        <p:spPr>
          <a:xfrm>
            <a:off x="4384077" y="3011026"/>
            <a:ext cx="3420175" cy="861774"/>
          </a:xfrm>
          <a:prstGeom prst="roundRect">
            <a:avLst>
              <a:gd name="adj" fmla="val 865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32" name="文本框 31">
            <a:extLst>
              <a:ext uri="{FF2B5EF4-FFF2-40B4-BE49-F238E27FC236}">
                <a16:creationId xmlns:a16="http://schemas.microsoft.com/office/drawing/2014/main" id="{E25BE284-FE98-1BB4-0A17-172DED7FBD58}"/>
              </a:ext>
            </a:extLst>
          </p:cNvPr>
          <p:cNvSpPr txBox="1"/>
          <p:nvPr/>
        </p:nvSpPr>
        <p:spPr>
          <a:xfrm>
            <a:off x="4444118" y="3129770"/>
            <a:ext cx="3373115" cy="584775"/>
          </a:xfrm>
          <a:prstGeom prst="rect">
            <a:avLst/>
          </a:prstGeom>
          <a:noFill/>
        </p:spPr>
        <p:txBody>
          <a:bodyPr wrap="square" rtlCol="0">
            <a:spAutoFit/>
          </a:bodyPr>
          <a:lstStyle/>
          <a:p>
            <a:r>
              <a:rPr lang="en" altLang="zh-CN" sz="1600" dirty="0">
                <a:latin typeface="Calibri" panose="020F0502020204030204" pitchFamily="34" charset="0"/>
                <a:cs typeface="Calibri" panose="020F0502020204030204" pitchFamily="34" charset="0"/>
              </a:rPr>
              <a:t>Fail to capture dynamic token</a:t>
            </a:r>
            <a:r>
              <a:rPr lang="en-US" altLang="zh-CN" sz="1600" dirty="0">
                <a:latin typeface="Calibri" panose="020F0502020204030204" pitchFamily="34" charset="0"/>
                <a:cs typeface="Calibri" panose="020F0502020204030204" pitchFamily="34" charset="0"/>
              </a:rPr>
              <a:t>/</a:t>
            </a:r>
            <a:r>
              <a:rPr lang="en" altLang="zh-CN" sz="1600" dirty="0">
                <a:latin typeface="Calibri" panose="020F0502020204030204" pitchFamily="34" charset="0"/>
                <a:cs typeface="Calibri" panose="020F0502020204030204" pitchFamily="34" charset="0"/>
              </a:rPr>
              <a:t>channel distributions. </a:t>
            </a:r>
          </a:p>
        </p:txBody>
      </p:sp>
      <p:pic>
        <p:nvPicPr>
          <p:cNvPr id="33" name="图片 32">
            <a:extLst>
              <a:ext uri="{FF2B5EF4-FFF2-40B4-BE49-F238E27FC236}">
                <a16:creationId xmlns:a16="http://schemas.microsoft.com/office/drawing/2014/main" id="{B452BF73-319D-5AD4-1B47-6CE9576EF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896" y="3413771"/>
            <a:ext cx="303513" cy="303513"/>
          </a:xfrm>
          <a:prstGeom prst="rect">
            <a:avLst/>
          </a:prstGeom>
        </p:spPr>
      </p:pic>
      <p:pic>
        <p:nvPicPr>
          <p:cNvPr id="41" name="图片 40">
            <a:extLst>
              <a:ext uri="{FF2B5EF4-FFF2-40B4-BE49-F238E27FC236}">
                <a16:creationId xmlns:a16="http://schemas.microsoft.com/office/drawing/2014/main" id="{506E3C4B-EE81-489A-B346-2C455C15431E}"/>
              </a:ext>
            </a:extLst>
          </p:cNvPr>
          <p:cNvPicPr>
            <a:picLocks noChangeAspect="1"/>
          </p:cNvPicPr>
          <p:nvPr/>
        </p:nvPicPr>
        <p:blipFill>
          <a:blip r:embed="rId4"/>
          <a:stretch>
            <a:fillRect/>
          </a:stretch>
        </p:blipFill>
        <p:spPr>
          <a:xfrm>
            <a:off x="8504403" y="3017084"/>
            <a:ext cx="3205904" cy="2272295"/>
          </a:xfrm>
          <a:prstGeom prst="rect">
            <a:avLst/>
          </a:prstGeom>
        </p:spPr>
      </p:pic>
    </p:spTree>
    <p:extLst>
      <p:ext uri="{BB962C8B-B14F-4D97-AF65-F5344CB8AC3E}">
        <p14:creationId xmlns:p14="http://schemas.microsoft.com/office/powerpoint/2010/main" val="48959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B6D42-5936-4C1C-FC9A-2D20D48445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F33289C-FB81-E85F-ABBE-338A0827D693}"/>
              </a:ext>
            </a:extLst>
          </p:cNvPr>
          <p:cNvSpPr>
            <a:spLocks noGrp="1"/>
          </p:cNvSpPr>
          <p:nvPr>
            <p:ph type="title"/>
          </p:nvPr>
        </p:nvSpPr>
        <p:spPr>
          <a:xfrm>
            <a:off x="253657" y="129410"/>
            <a:ext cx="1637708" cy="587672"/>
          </a:xfrm>
        </p:spPr>
        <p:txBody>
          <a:bodyPr>
            <a:normAutofit/>
          </a:bodyPr>
          <a:lstStyle/>
          <a:p>
            <a:r>
              <a:rPr lang="en-US" sz="3000" b="1" dirty="0">
                <a:solidFill>
                  <a:srgbClr val="002856"/>
                </a:solidFill>
                <a:latin typeface="Times New Roman" panose="02020603050405020304" pitchFamily="18" charset="0"/>
                <a:ea typeface="+mn-ea"/>
                <a:cs typeface="Times New Roman" panose="02020603050405020304" pitchFamily="18" charset="0"/>
              </a:rPr>
              <a:t>Outline</a:t>
            </a:r>
          </a:p>
        </p:txBody>
      </p:sp>
      <p:sp>
        <p:nvSpPr>
          <p:cNvPr id="5" name="Content Placeholder 2">
            <a:extLst>
              <a:ext uri="{FF2B5EF4-FFF2-40B4-BE49-F238E27FC236}">
                <a16:creationId xmlns:a16="http://schemas.microsoft.com/office/drawing/2014/main" id="{345A99C0-056C-09C9-98D3-5FEB9C0C7F0E}"/>
              </a:ext>
            </a:extLst>
          </p:cNvPr>
          <p:cNvSpPr>
            <a:spLocks noGrp="1"/>
          </p:cNvSpPr>
          <p:nvPr>
            <p:ph idx="1"/>
          </p:nvPr>
        </p:nvSpPr>
        <p:spPr>
          <a:xfrm>
            <a:off x="655367" y="1208550"/>
            <a:ext cx="10881265" cy="4440900"/>
          </a:xfrm>
        </p:spPr>
        <p:txBody>
          <a:bodyPr>
            <a:normAutofit/>
          </a:bodyPr>
          <a:lstStyle/>
          <a:p>
            <a:pPr marL="0" indent="0">
              <a:lnSpc>
                <a:spcPct val="200000"/>
              </a:lnSpc>
              <a:buNone/>
            </a:pPr>
            <a:r>
              <a:rPr lang="en-US" altLang="zh-CN" sz="3000" dirty="0">
                <a:solidFill>
                  <a:srgbClr val="BFBFBF"/>
                </a:solidFill>
                <a:latin typeface="Times New Roman" panose="02020603050405020304" pitchFamily="18" charset="0"/>
                <a:ea typeface="Calibri" panose="020F0502020204030204" pitchFamily="34" charset="0"/>
                <a:cs typeface="Times New Roman" panose="02020603050405020304" pitchFamily="18" charset="0"/>
              </a:rPr>
              <a:t>1.</a:t>
            </a:r>
            <a:r>
              <a:rPr lang="zh-CN" altLang="en-US" sz="3000" dirty="0">
                <a:solidFill>
                  <a:srgbClr val="BFBFB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zh-CN" sz="3000" dirty="0">
                <a:solidFill>
                  <a:srgbClr val="BFBFBF"/>
                </a:solidFill>
                <a:latin typeface="Times New Roman" panose="02020603050405020304" pitchFamily="18" charset="0"/>
                <a:ea typeface="Calibri" panose="020F0502020204030204" pitchFamily="34" charset="0"/>
                <a:cs typeface="Times New Roman" panose="02020603050405020304" pitchFamily="18" charset="0"/>
              </a:rPr>
              <a:t>Introduction</a:t>
            </a:r>
          </a:p>
          <a:p>
            <a:pPr marL="0" indent="0">
              <a:lnSpc>
                <a:spcPct val="200000"/>
              </a:lnSpc>
              <a:buNone/>
            </a:pPr>
            <a:r>
              <a:rPr lang="en-US" altLang="zh-CN" sz="3000" dirty="0">
                <a:solidFill>
                  <a:srgbClr val="002856"/>
                </a:solidFill>
                <a:latin typeface="Times New Roman" panose="02020603050405020304" pitchFamily="18" charset="0"/>
                <a:ea typeface="Calibri" panose="020F0502020204030204" pitchFamily="34" charset="0"/>
                <a:cs typeface="Times New Roman" panose="02020603050405020304" pitchFamily="18" charset="0"/>
              </a:rPr>
              <a:t>2. Approach</a:t>
            </a:r>
          </a:p>
          <a:p>
            <a:pPr marL="0" indent="0">
              <a:lnSpc>
                <a:spcPct val="200000"/>
              </a:lnSpc>
              <a:buNone/>
            </a:pPr>
            <a:r>
              <a:rPr lang="en-US" altLang="zh-CN" sz="3000" dirty="0">
                <a:solidFill>
                  <a:srgbClr val="BFBFBF"/>
                </a:solidFill>
                <a:latin typeface="Times New Roman" panose="02020603050405020304" pitchFamily="18" charset="0"/>
                <a:ea typeface="Calibri" panose="020F0502020204030204" pitchFamily="34" charset="0"/>
                <a:cs typeface="Times New Roman" panose="02020603050405020304" pitchFamily="18" charset="0"/>
              </a:rPr>
              <a:t>3. Experimental Evaluation</a:t>
            </a:r>
          </a:p>
          <a:p>
            <a:pPr marL="0" indent="0">
              <a:lnSpc>
                <a:spcPct val="200000"/>
              </a:lnSpc>
              <a:buNone/>
            </a:pPr>
            <a:r>
              <a:rPr lang="en-US" altLang="zh-CN" sz="3000" dirty="0">
                <a:solidFill>
                  <a:srgbClr val="BFBFBF"/>
                </a:solidFill>
                <a:latin typeface="Times New Roman" panose="02020603050405020304" pitchFamily="18" charset="0"/>
                <a:ea typeface="Calibri" panose="020F0502020204030204" pitchFamily="34" charset="0"/>
                <a:cs typeface="Times New Roman" panose="02020603050405020304" pitchFamily="18" charset="0"/>
              </a:rPr>
              <a:t>4. Conclusion</a:t>
            </a:r>
          </a:p>
        </p:txBody>
      </p:sp>
      <p:cxnSp>
        <p:nvCxnSpPr>
          <p:cNvPr id="6" name="直接连接符 5">
            <a:extLst>
              <a:ext uri="{FF2B5EF4-FFF2-40B4-BE49-F238E27FC236}">
                <a16:creationId xmlns:a16="http://schemas.microsoft.com/office/drawing/2014/main" id="{28905E88-C66B-506B-C645-B3E6DC2A4D73}"/>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34AB89D-45DC-F6C5-6FD2-F457942FDBB8}"/>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FF1AD-59B9-439C-D80C-51CAC76CD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E76AE-45E6-B96D-32E7-36C4822CEB7B}"/>
              </a:ext>
            </a:extLst>
          </p:cNvPr>
          <p:cNvSpPr>
            <a:spLocks noGrp="1"/>
          </p:cNvSpPr>
          <p:nvPr>
            <p:ph type="title"/>
          </p:nvPr>
        </p:nvSpPr>
        <p:spPr>
          <a:xfrm>
            <a:off x="253656" y="129410"/>
            <a:ext cx="11658596" cy="587672"/>
          </a:xfrm>
        </p:spPr>
        <p:txBody>
          <a:bodyPr>
            <a:noAutofit/>
          </a:bodyPr>
          <a:lstStyle/>
          <a:p>
            <a:r>
              <a:rPr lang="en-US" sz="2400" b="1" dirty="0">
                <a:solidFill>
                  <a:srgbClr val="002856"/>
                </a:solidFill>
                <a:latin typeface="Calibri" panose="020F0502020204030204" pitchFamily="34" charset="0"/>
                <a:ea typeface="+mn-ea"/>
                <a:cs typeface="Calibri" panose="020F0502020204030204" pitchFamily="34" charset="0"/>
              </a:rPr>
              <a:t>2.1</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US" sz="2400" b="1" dirty="0">
                <a:solidFill>
                  <a:srgbClr val="002856"/>
                </a:solidFill>
                <a:latin typeface="Calibri" panose="020F0502020204030204" pitchFamily="34" charset="0"/>
                <a:ea typeface="+mn-ea"/>
                <a:cs typeface="Calibri" panose="020F0502020204030204" pitchFamily="34" charset="0"/>
              </a:rPr>
              <a:t>Approach: LQGDC(</a:t>
            </a:r>
            <a:r>
              <a:rPr lang="en" altLang="zh-CN" sz="2400" b="1" i="1" dirty="0">
                <a:latin typeface="Calibri" panose="020F0502020204030204" pitchFamily="34" charset="0"/>
                <a:cs typeface="Calibri" panose="020F0502020204030204" pitchFamily="34" charset="0"/>
              </a:rPr>
              <a:t>Learnable Quantization Guided by Distribution</a:t>
            </a:r>
            <a:r>
              <a:rPr lang="zh-CN" altLang="en-US" sz="2400" b="1" i="1" dirty="0">
                <a:latin typeface="Calibri" panose="020F0502020204030204" pitchFamily="34" charset="0"/>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Correction</a:t>
            </a:r>
            <a:r>
              <a:rPr lang="en-US" sz="2400" b="1" dirty="0">
                <a:solidFill>
                  <a:srgbClr val="002856"/>
                </a:solidFill>
                <a:latin typeface="Calibri" panose="020F0502020204030204" pitchFamily="34" charset="0"/>
                <a:ea typeface="+mn-ea"/>
                <a:cs typeface="Calibri" panose="020F0502020204030204" pitchFamily="34" charset="0"/>
              </a:rPr>
              <a:t>)</a:t>
            </a:r>
          </a:p>
        </p:txBody>
      </p:sp>
      <p:cxnSp>
        <p:nvCxnSpPr>
          <p:cNvPr id="3" name="直接连接符 2">
            <a:extLst>
              <a:ext uri="{FF2B5EF4-FFF2-40B4-BE49-F238E27FC236}">
                <a16:creationId xmlns:a16="http://schemas.microsoft.com/office/drawing/2014/main" id="{037D1B84-05A9-BDFE-2BFA-D63C03FC0A3B}"/>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8446EB40-BD3B-C8ED-5A16-5B6A2EEE5A98}"/>
              </a:ext>
            </a:extLst>
          </p:cNvPr>
          <p:cNvCxnSpPr>
            <a:cxnSpLocks/>
          </p:cNvCxnSpPr>
          <p:nvPr/>
        </p:nvCxnSpPr>
        <p:spPr>
          <a:xfrm>
            <a:off x="0" y="6213109"/>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B3BF21F-4CE9-6EDE-F903-CC44C468CA49}"/>
              </a:ext>
            </a:extLst>
          </p:cNvPr>
          <p:cNvSpPr txBox="1"/>
          <p:nvPr/>
        </p:nvSpPr>
        <p:spPr>
          <a:xfrm>
            <a:off x="7350031" y="1349333"/>
            <a:ext cx="4124658" cy="3789564"/>
          </a:xfrm>
          <a:prstGeom prst="rect">
            <a:avLst/>
          </a:prstGeom>
          <a:noFill/>
        </p:spPr>
        <p:txBody>
          <a:bodyPr wrap="square" rtlCol="0">
            <a:spAutoFit/>
          </a:bodyPr>
          <a:lstStyle/>
          <a:p>
            <a:pPr>
              <a:lnSpc>
                <a:spcPct val="150000"/>
              </a:lnSpc>
            </a:pPr>
            <a:r>
              <a:rPr lang="en" altLang="zh-CN" i="1" dirty="0">
                <a:latin typeface="Calibri" panose="020F0502020204030204" pitchFamily="34" charset="0"/>
                <a:cs typeface="Calibri" panose="020F0502020204030204" pitchFamily="34" charset="0"/>
              </a:rPr>
              <a:t>Phase 1:</a:t>
            </a:r>
          </a:p>
          <a:p>
            <a:pPr>
              <a:lnSpc>
                <a:spcPct val="150000"/>
              </a:lnSpc>
            </a:pPr>
            <a:r>
              <a:rPr lang="en" altLang="zh-CN" i="1" dirty="0">
                <a:latin typeface="Calibri" panose="020F0502020204030204" pitchFamily="34" charset="0"/>
                <a:cs typeface="Calibri" panose="020F0502020204030204" pitchFamily="34" charset="0"/>
              </a:rPr>
              <a:t>Model Selection and Data Upload.</a:t>
            </a:r>
            <a:endParaRPr lang="en" altLang="zh-CN" dirty="0">
              <a:latin typeface="Calibri" panose="020F0502020204030204" pitchFamily="34" charset="0"/>
              <a:cs typeface="Calibri" panose="020F0502020204030204" pitchFamily="34" charset="0"/>
            </a:endParaRPr>
          </a:p>
          <a:p>
            <a:pPr>
              <a:lnSpc>
                <a:spcPct val="150000"/>
              </a:lnSpc>
            </a:pPr>
            <a:r>
              <a:rPr lang="en" altLang="zh-CN" i="1" dirty="0">
                <a:latin typeface="Calibri" panose="020F0502020204030204" pitchFamily="34" charset="0"/>
                <a:cs typeface="Calibri" panose="020F0502020204030204" pitchFamily="34" charset="0"/>
              </a:rPr>
              <a:t>Phase </a:t>
            </a:r>
            <a:r>
              <a:rPr lang="en-US" altLang="zh-CN" i="1" dirty="0">
                <a:latin typeface="Calibri" panose="020F0502020204030204" pitchFamily="34" charset="0"/>
                <a:cs typeface="Calibri" panose="020F0502020204030204" pitchFamily="34" charset="0"/>
              </a:rPr>
              <a:t>2</a:t>
            </a:r>
            <a:r>
              <a:rPr lang="en" altLang="zh-CN" i="1" dirty="0">
                <a:latin typeface="Calibri" panose="020F0502020204030204" pitchFamily="34" charset="0"/>
                <a:cs typeface="Calibri" panose="020F0502020204030204" pitchFamily="34" charset="0"/>
              </a:rPr>
              <a:t>:</a:t>
            </a:r>
          </a:p>
          <a:p>
            <a:pPr>
              <a:lnSpc>
                <a:spcPct val="150000"/>
              </a:lnSpc>
            </a:pPr>
            <a:r>
              <a:rPr lang="en" altLang="zh-CN" i="1" dirty="0">
                <a:latin typeface="Calibri" panose="020F0502020204030204" pitchFamily="34" charset="0"/>
                <a:cs typeface="Calibri" panose="020F0502020204030204" pitchFamily="34" charset="0"/>
              </a:rPr>
              <a:t>Cloud-Side Quantization and</a:t>
            </a:r>
            <a:r>
              <a:rPr lang="zh-CN" altLang="en-US" i="1" dirty="0">
                <a:latin typeface="Calibri" panose="020F0502020204030204" pitchFamily="34" charset="0"/>
                <a:cs typeface="Calibri" panose="020F0502020204030204" pitchFamily="34" charset="0"/>
              </a:rPr>
              <a:t> </a:t>
            </a:r>
            <a:r>
              <a:rPr lang="en" altLang="zh-CN" i="1" dirty="0">
                <a:latin typeface="Calibri" panose="020F0502020204030204" pitchFamily="34" charset="0"/>
                <a:cs typeface="Calibri" panose="020F0502020204030204" pitchFamily="34" charset="0"/>
              </a:rPr>
              <a:t>Optimization</a:t>
            </a:r>
          </a:p>
          <a:p>
            <a:pPr>
              <a:lnSpc>
                <a:spcPct val="150000"/>
              </a:lnSpc>
            </a:pPr>
            <a:r>
              <a:rPr lang="en-US" altLang="zh-CN" dirty="0">
                <a:latin typeface="Calibri" panose="020F0502020204030204" pitchFamily="34" charset="0"/>
                <a:cs typeface="Calibri" panose="020F0502020204030204" pitchFamily="34" charset="0"/>
              </a:rPr>
              <a:t>1.</a:t>
            </a:r>
            <a:r>
              <a:rPr lang="en" altLang="zh-CN" i="1" dirty="0">
                <a:latin typeface="Calibri" panose="020F0502020204030204" pitchFamily="34" charset="0"/>
                <a:cs typeface="Calibri" panose="020F0502020204030204" pitchFamily="34" charset="0"/>
              </a:rPr>
              <a:t> Learnable Transformation</a:t>
            </a:r>
            <a:endParaRPr lang="en" altLang="zh-CN" dirty="0">
              <a:latin typeface="Calibri" panose="020F0502020204030204" pitchFamily="34" charset="0"/>
              <a:cs typeface="Calibri" panose="020F0502020204030204" pitchFamily="34" charset="0"/>
            </a:endParaRPr>
          </a:p>
          <a:p>
            <a:pPr>
              <a:lnSpc>
                <a:spcPct val="150000"/>
              </a:lnSpc>
            </a:pPr>
            <a:r>
              <a:rPr lang="en-US" altLang="zh-CN" dirty="0">
                <a:latin typeface="Calibri" panose="020F0502020204030204" pitchFamily="34" charset="0"/>
                <a:cs typeface="Calibri" panose="020F0502020204030204" pitchFamily="34" charset="0"/>
              </a:rPr>
              <a:t>2.</a:t>
            </a:r>
            <a:r>
              <a:rPr lang="en" altLang="zh-CN" i="1" dirty="0">
                <a:latin typeface="Calibri" panose="020F0502020204030204" pitchFamily="34" charset="0"/>
                <a:cs typeface="Calibri" panose="020F0502020204030204" pitchFamily="34" charset="0"/>
              </a:rPr>
              <a:t> Loss Calculation and Optimization</a:t>
            </a:r>
            <a:endParaRPr lang="en" altLang="zh-CN" dirty="0">
              <a:latin typeface="Calibri" panose="020F0502020204030204" pitchFamily="34" charset="0"/>
              <a:cs typeface="Calibri" panose="020F0502020204030204" pitchFamily="34" charset="0"/>
            </a:endParaRPr>
          </a:p>
          <a:p>
            <a:pPr>
              <a:lnSpc>
                <a:spcPct val="150000"/>
              </a:lnSpc>
            </a:pPr>
            <a:r>
              <a:rPr lang="en" altLang="zh-CN" i="1" dirty="0">
                <a:latin typeface="Calibri" panose="020F0502020204030204" pitchFamily="34" charset="0"/>
                <a:cs typeface="Calibri" panose="020F0502020204030204" pitchFamily="34" charset="0"/>
              </a:rPr>
              <a:t>Phase </a:t>
            </a:r>
            <a:r>
              <a:rPr lang="en-US" altLang="zh-CN" i="1" dirty="0">
                <a:latin typeface="Calibri" panose="020F0502020204030204" pitchFamily="34" charset="0"/>
                <a:cs typeface="Calibri" panose="020F0502020204030204" pitchFamily="34" charset="0"/>
              </a:rPr>
              <a:t>3</a:t>
            </a:r>
            <a:r>
              <a:rPr lang="en" altLang="zh-CN" i="1" dirty="0">
                <a:latin typeface="Calibri" panose="020F0502020204030204" pitchFamily="34" charset="0"/>
                <a:cs typeface="Calibri" panose="020F0502020204030204" pitchFamily="34" charset="0"/>
              </a:rPr>
              <a:t>:</a:t>
            </a:r>
          </a:p>
          <a:p>
            <a:pPr>
              <a:lnSpc>
                <a:spcPct val="150000"/>
              </a:lnSpc>
            </a:pPr>
            <a:r>
              <a:rPr lang="en" altLang="zh-CN" i="1" dirty="0">
                <a:latin typeface="Calibri" panose="020F0502020204030204" pitchFamily="34" charset="0"/>
                <a:cs typeface="Calibri" panose="020F0502020204030204" pitchFamily="34" charset="0"/>
              </a:rPr>
              <a:t>Model Distribution and Local Inference</a:t>
            </a:r>
            <a:endParaRPr lang="en" altLang="zh-CN" dirty="0">
              <a:latin typeface="Calibri" panose="020F0502020204030204" pitchFamily="34" charset="0"/>
              <a:cs typeface="Calibri" panose="020F0502020204030204" pitchFamily="34" charset="0"/>
            </a:endParaRPr>
          </a:p>
          <a:p>
            <a:pPr>
              <a:lnSpc>
                <a:spcPct val="150000"/>
              </a:lnSpc>
            </a:pPr>
            <a:endParaRPr lang="en" altLang="zh-CN" dirty="0"/>
          </a:p>
        </p:txBody>
      </p:sp>
      <p:sp>
        <p:nvSpPr>
          <p:cNvPr id="9" name="圆角矩形 8">
            <a:extLst>
              <a:ext uri="{FF2B5EF4-FFF2-40B4-BE49-F238E27FC236}">
                <a16:creationId xmlns:a16="http://schemas.microsoft.com/office/drawing/2014/main" id="{790E6651-9EF1-800A-C10C-FBB83C99F312}"/>
              </a:ext>
            </a:extLst>
          </p:cNvPr>
          <p:cNvSpPr/>
          <p:nvPr/>
        </p:nvSpPr>
        <p:spPr>
          <a:xfrm>
            <a:off x="7260653" y="1256137"/>
            <a:ext cx="4310288" cy="3975955"/>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5B0BDEB-B9B7-DE54-1DFC-5B398C1B9E50}"/>
              </a:ext>
            </a:extLst>
          </p:cNvPr>
          <p:cNvPicPr>
            <a:picLocks noChangeAspect="1"/>
          </p:cNvPicPr>
          <p:nvPr/>
        </p:nvPicPr>
        <p:blipFill>
          <a:blip r:embed="rId3"/>
          <a:srcRect l="8061" r="9500" b="3264"/>
          <a:stretch>
            <a:fillRect/>
          </a:stretch>
        </p:blipFill>
        <p:spPr>
          <a:xfrm>
            <a:off x="382985" y="1148561"/>
            <a:ext cx="6781416" cy="4370113"/>
          </a:xfrm>
          <a:prstGeom prst="rect">
            <a:avLst/>
          </a:prstGeom>
        </p:spPr>
      </p:pic>
    </p:spTree>
    <p:extLst>
      <p:ext uri="{BB962C8B-B14F-4D97-AF65-F5344CB8AC3E}">
        <p14:creationId xmlns:p14="http://schemas.microsoft.com/office/powerpoint/2010/main" val="192589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8A7F-CD76-2E40-58F8-F87236E65402}"/>
            </a:ext>
          </a:extLst>
        </p:cNvPr>
        <p:cNvGrpSpPr/>
        <p:nvPr/>
      </p:nvGrpSpPr>
      <p:grpSpPr>
        <a:xfrm>
          <a:off x="0" y="0"/>
          <a:ext cx="0" cy="0"/>
          <a:chOff x="0" y="0"/>
          <a:chExt cx="0" cy="0"/>
        </a:xfrm>
      </p:grpSpPr>
      <p:sp>
        <p:nvSpPr>
          <p:cNvPr id="49" name="圆角矩形 8">
            <a:extLst>
              <a:ext uri="{FF2B5EF4-FFF2-40B4-BE49-F238E27FC236}">
                <a16:creationId xmlns:a16="http://schemas.microsoft.com/office/drawing/2014/main" id="{88D56259-3A56-91A9-BE8E-52F3F5BBC338}"/>
              </a:ext>
            </a:extLst>
          </p:cNvPr>
          <p:cNvSpPr/>
          <p:nvPr/>
        </p:nvSpPr>
        <p:spPr>
          <a:xfrm>
            <a:off x="1266100" y="1032189"/>
            <a:ext cx="7339888" cy="1376677"/>
          </a:xfrm>
          <a:prstGeom prst="roundRect">
            <a:avLst>
              <a:gd name="adj" fmla="val 377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 altLang="zh-CN" dirty="0"/>
          </a:p>
        </p:txBody>
      </p:sp>
      <p:sp>
        <p:nvSpPr>
          <p:cNvPr id="14" name="圆角矩形 8">
            <a:extLst>
              <a:ext uri="{FF2B5EF4-FFF2-40B4-BE49-F238E27FC236}">
                <a16:creationId xmlns:a16="http://schemas.microsoft.com/office/drawing/2014/main" id="{84E31603-565F-B1B6-EE94-643A58BEE775}"/>
              </a:ext>
            </a:extLst>
          </p:cNvPr>
          <p:cNvSpPr/>
          <p:nvPr/>
        </p:nvSpPr>
        <p:spPr>
          <a:xfrm>
            <a:off x="1589234" y="2770426"/>
            <a:ext cx="5718055" cy="3493750"/>
          </a:xfrm>
          <a:prstGeom prst="roundRect">
            <a:avLst>
              <a:gd name="adj" fmla="val 377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 altLang="zh-CN" dirty="0"/>
          </a:p>
        </p:txBody>
      </p:sp>
      <p:sp>
        <p:nvSpPr>
          <p:cNvPr id="2" name="Title 1">
            <a:extLst>
              <a:ext uri="{FF2B5EF4-FFF2-40B4-BE49-F238E27FC236}">
                <a16:creationId xmlns:a16="http://schemas.microsoft.com/office/drawing/2014/main" id="{FA4F49AE-3B56-D12D-A2A9-11936F78BD57}"/>
              </a:ext>
            </a:extLst>
          </p:cNvPr>
          <p:cNvSpPr>
            <a:spLocks noGrp="1"/>
          </p:cNvSpPr>
          <p:nvPr>
            <p:ph type="title"/>
          </p:nvPr>
        </p:nvSpPr>
        <p:spPr>
          <a:xfrm>
            <a:off x="253656" y="129410"/>
            <a:ext cx="11658596" cy="587672"/>
          </a:xfrm>
        </p:spPr>
        <p:txBody>
          <a:bodyPr>
            <a:noAutofit/>
          </a:bodyPr>
          <a:lstStyle/>
          <a:p>
            <a:r>
              <a:rPr lang="en-US" sz="2400" b="1" dirty="0">
                <a:solidFill>
                  <a:srgbClr val="002856"/>
                </a:solidFill>
                <a:latin typeface="Calibri" panose="020F0502020204030204" pitchFamily="34" charset="0"/>
                <a:ea typeface="+mn-ea"/>
                <a:cs typeface="Calibri" panose="020F0502020204030204" pitchFamily="34" charset="0"/>
              </a:rPr>
              <a:t>2.1</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US" sz="2400" b="1" dirty="0">
                <a:solidFill>
                  <a:srgbClr val="002856"/>
                </a:solidFill>
                <a:latin typeface="Calibri" panose="020F0502020204030204" pitchFamily="34" charset="0"/>
                <a:ea typeface="+mn-ea"/>
                <a:cs typeface="Calibri" panose="020F0502020204030204" pitchFamily="34" charset="0"/>
              </a:rPr>
              <a:t>Approach: LQGDC(</a:t>
            </a:r>
            <a:r>
              <a:rPr lang="en" altLang="zh-CN" sz="2400" b="1" i="1" dirty="0">
                <a:latin typeface="Calibri" panose="020F0502020204030204" pitchFamily="34" charset="0"/>
                <a:cs typeface="Calibri" panose="020F0502020204030204" pitchFamily="34" charset="0"/>
              </a:rPr>
              <a:t>Learnable Quantization Guided by Distribution</a:t>
            </a:r>
            <a:r>
              <a:rPr lang="zh-CN" altLang="en-US" sz="2400" b="1" i="1" dirty="0">
                <a:latin typeface="Calibri" panose="020F0502020204030204" pitchFamily="34" charset="0"/>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Correction</a:t>
            </a:r>
            <a:r>
              <a:rPr lang="en-US" sz="2400" b="1" dirty="0">
                <a:solidFill>
                  <a:srgbClr val="002856"/>
                </a:solidFill>
                <a:latin typeface="Calibri" panose="020F0502020204030204" pitchFamily="34" charset="0"/>
                <a:ea typeface="+mn-ea"/>
                <a:cs typeface="Calibri" panose="020F0502020204030204" pitchFamily="34" charset="0"/>
              </a:rPr>
              <a:t>)</a:t>
            </a:r>
          </a:p>
        </p:txBody>
      </p:sp>
      <p:cxnSp>
        <p:nvCxnSpPr>
          <p:cNvPr id="3" name="直接连接符 2">
            <a:extLst>
              <a:ext uri="{FF2B5EF4-FFF2-40B4-BE49-F238E27FC236}">
                <a16:creationId xmlns:a16="http://schemas.microsoft.com/office/drawing/2014/main" id="{8F2F9B8C-C01C-48AA-00D0-6E26CF8DB75F}"/>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圆角矩形 8">
            <a:extLst>
              <a:ext uri="{FF2B5EF4-FFF2-40B4-BE49-F238E27FC236}">
                <a16:creationId xmlns:a16="http://schemas.microsoft.com/office/drawing/2014/main" id="{EBA086BC-9A80-DA13-043D-127E8CC1B24C}"/>
              </a:ext>
            </a:extLst>
          </p:cNvPr>
          <p:cNvSpPr/>
          <p:nvPr/>
        </p:nvSpPr>
        <p:spPr>
          <a:xfrm>
            <a:off x="1735940" y="3387133"/>
            <a:ext cx="5451407" cy="1150372"/>
          </a:xfrm>
          <a:prstGeom prst="roundRect">
            <a:avLst>
              <a:gd name="adj" fmla="val 377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 altLang="zh-CN" dirty="0"/>
          </a:p>
        </p:txBody>
      </p:sp>
      <p:sp>
        <p:nvSpPr>
          <p:cNvPr id="8" name="圆角矩形 8">
            <a:extLst>
              <a:ext uri="{FF2B5EF4-FFF2-40B4-BE49-F238E27FC236}">
                <a16:creationId xmlns:a16="http://schemas.microsoft.com/office/drawing/2014/main" id="{06EA1ED7-E54F-F181-CF28-DAF9D1AC744E}"/>
              </a:ext>
            </a:extLst>
          </p:cNvPr>
          <p:cNvSpPr/>
          <p:nvPr/>
        </p:nvSpPr>
        <p:spPr>
          <a:xfrm>
            <a:off x="1735940" y="4828373"/>
            <a:ext cx="5451408" cy="1309329"/>
          </a:xfrm>
          <a:prstGeom prst="roundRect">
            <a:avLst>
              <a:gd name="adj" fmla="val 377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 altLang="zh-CN" dirty="0"/>
          </a:p>
        </p:txBody>
      </p:sp>
      <p:sp>
        <p:nvSpPr>
          <p:cNvPr id="11" name="文本框 10">
            <a:extLst>
              <a:ext uri="{FF2B5EF4-FFF2-40B4-BE49-F238E27FC236}">
                <a16:creationId xmlns:a16="http://schemas.microsoft.com/office/drawing/2014/main" id="{A231E18C-6494-A8A3-380F-5F7C11609D53}"/>
              </a:ext>
            </a:extLst>
          </p:cNvPr>
          <p:cNvSpPr txBox="1"/>
          <p:nvPr/>
        </p:nvSpPr>
        <p:spPr>
          <a:xfrm>
            <a:off x="1867530" y="3502001"/>
            <a:ext cx="5319817" cy="923330"/>
          </a:xfrm>
          <a:prstGeom prst="rect">
            <a:avLst/>
          </a:prstGeom>
          <a:noFill/>
        </p:spPr>
        <p:txBody>
          <a:bodyPr wrap="square" rtlCol="0">
            <a:spAutoFit/>
          </a:bodyPr>
          <a:lstStyle/>
          <a:p>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Learnable</a:t>
            </a:r>
            <a:r>
              <a:rPr kumimoji="1" lang="zh-CN" altLang="en-US"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Transformation</a:t>
            </a:r>
            <a:endParaRPr lang="en" altLang="zh-CN" i="1" dirty="0">
              <a:latin typeface="Calibri" panose="020F0502020204030204" pitchFamily="34" charset="0"/>
              <a:cs typeface="Calibri" panose="020F0502020204030204" pitchFamily="34" charset="0"/>
            </a:endParaRPr>
          </a:p>
          <a:p>
            <a:pPr marL="285750" indent="-285750">
              <a:buFont typeface="Wingdings" pitchFamily="2" charset="2"/>
              <a:buChar char="Ø"/>
            </a:pPr>
            <a:r>
              <a:rPr kumimoji="1" lang="en-US"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LWAS: Learnable</a:t>
            </a:r>
            <a:r>
              <a:rPr kumimoji="1" lang="zh-CN" altLang="en-US"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weights-activations</a:t>
            </a:r>
            <a:r>
              <a:rPr kumimoji="1" lang="zh-CN" altLang="en-US"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smooth</a:t>
            </a:r>
          </a:p>
          <a:p>
            <a:pPr marL="285750" indent="-285750">
              <a:buFont typeface="Wingdings" pitchFamily="2" charset="2"/>
              <a:buChar char="Ø"/>
            </a:pPr>
            <a:r>
              <a:rPr lang="en"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LWAC: Learnable Weight-Activation Clipping</a:t>
            </a:r>
            <a:endParaRPr kumimoji="1" lang="zh-CN" altLang="en-US" dirty="0"/>
          </a:p>
        </p:txBody>
      </p:sp>
      <p:sp>
        <p:nvSpPr>
          <p:cNvPr id="13" name="文本框 12">
            <a:extLst>
              <a:ext uri="{FF2B5EF4-FFF2-40B4-BE49-F238E27FC236}">
                <a16:creationId xmlns:a16="http://schemas.microsoft.com/office/drawing/2014/main" id="{7E3A7473-E7A9-53FA-147B-C9B2C3B1F430}"/>
              </a:ext>
            </a:extLst>
          </p:cNvPr>
          <p:cNvSpPr txBox="1"/>
          <p:nvPr/>
        </p:nvSpPr>
        <p:spPr>
          <a:xfrm>
            <a:off x="1815452" y="4900791"/>
            <a:ext cx="5292381" cy="1200329"/>
          </a:xfrm>
          <a:prstGeom prst="rect">
            <a:avLst/>
          </a:prstGeom>
          <a:noFill/>
        </p:spPr>
        <p:txBody>
          <a:bodyPr wrap="square" rtlCol="0">
            <a:spAutoFit/>
          </a:bodyPr>
          <a:lstStyle/>
          <a:p>
            <a:r>
              <a:rPr kumimoji="1" lang="en"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Learnable Scale and Offset Quantization for KV</a:t>
            </a:r>
            <a:r>
              <a:rPr kumimoji="1" lang="zh-CN" altLang="en-US"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Cache</a:t>
            </a:r>
          </a:p>
          <a:p>
            <a:pPr marL="285750" indent="-285750">
              <a:buFont typeface="Wingdings" pitchFamily="2" charset="2"/>
              <a:buChar char="Ø"/>
            </a:pPr>
            <a:r>
              <a:rPr lang="en" altLang="zh-CN" b="1" i="1" dirty="0">
                <a:latin typeface="Calibri" panose="020F0502020204030204" pitchFamily="34" charset="0"/>
                <a:cs typeface="Calibri" panose="020F0502020204030204" pitchFamily="34" charset="0"/>
              </a:rPr>
              <a:t>LKVTS</a:t>
            </a:r>
            <a:r>
              <a:rPr lang="en-US" altLang="zh-CN" b="1" i="1" dirty="0">
                <a:latin typeface="Calibri" panose="020F0502020204030204" pitchFamily="34" charset="0"/>
                <a:cs typeface="Calibri" panose="020F0502020204030204" pitchFamily="34" charset="0"/>
              </a:rPr>
              <a:t>:</a:t>
            </a:r>
            <a:r>
              <a:rPr lang="zh-CN" altLang="en-US" b="1" i="1" dirty="0">
                <a:latin typeface="Calibri" panose="020F0502020204030204" pitchFamily="34" charset="0"/>
                <a:cs typeface="Calibri" panose="020F0502020204030204" pitchFamily="34" charset="0"/>
              </a:rPr>
              <a:t> </a:t>
            </a:r>
            <a:r>
              <a:rPr lang="en" altLang="zh-CN" b="1" i="1" dirty="0">
                <a:latin typeface="Calibri" panose="020F0502020204030204" pitchFamily="34" charset="0"/>
                <a:cs typeface="Calibri" panose="020F0502020204030204" pitchFamily="34" charset="0"/>
              </a:rPr>
              <a:t>Learnable KV Cache Transformation and Smoothing</a:t>
            </a:r>
          </a:p>
          <a:p>
            <a:pPr marL="285750" indent="-285750">
              <a:buFont typeface="Wingdings" pitchFamily="2" charset="2"/>
              <a:buChar char="Ø"/>
            </a:pPr>
            <a:r>
              <a:rPr kumimoji="1" lang="en-US"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HKVQ:</a:t>
            </a:r>
            <a:r>
              <a:rPr lang="en" altLang="zh-CN" b="1" i="1" dirty="0">
                <a:latin typeface="Calibri" panose="020F0502020204030204" pitchFamily="34" charset="0"/>
                <a:cs typeface="Calibri" panose="020F0502020204030204" pitchFamily="34" charset="0"/>
              </a:rPr>
              <a:t>Historical KV Quantization</a:t>
            </a:r>
            <a:endParaRPr kumimoji="1" lang="zh-CN" altLang="en-US" dirty="0"/>
          </a:p>
        </p:txBody>
      </p:sp>
      <p:sp>
        <p:nvSpPr>
          <p:cNvPr id="15" name="圆角矩形 8">
            <a:extLst>
              <a:ext uri="{FF2B5EF4-FFF2-40B4-BE49-F238E27FC236}">
                <a16:creationId xmlns:a16="http://schemas.microsoft.com/office/drawing/2014/main" id="{DD5A771A-822E-4787-0951-25966EE42FD4}"/>
              </a:ext>
            </a:extLst>
          </p:cNvPr>
          <p:cNvSpPr/>
          <p:nvPr/>
        </p:nvSpPr>
        <p:spPr>
          <a:xfrm>
            <a:off x="9240448" y="3755221"/>
            <a:ext cx="2443775" cy="1093306"/>
          </a:xfrm>
          <a:prstGeom prst="roundRect">
            <a:avLst>
              <a:gd name="adj" fmla="val 377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endParaRPr lang="en" altLang="zh-CN" dirty="0"/>
          </a:p>
        </p:txBody>
      </p:sp>
      <p:sp>
        <p:nvSpPr>
          <p:cNvPr id="16" name="右箭头 15">
            <a:extLst>
              <a:ext uri="{FF2B5EF4-FFF2-40B4-BE49-F238E27FC236}">
                <a16:creationId xmlns:a16="http://schemas.microsoft.com/office/drawing/2014/main" id="{DCECF0BC-A78F-6CE1-D4D4-58F0155197BF}"/>
              </a:ext>
            </a:extLst>
          </p:cNvPr>
          <p:cNvSpPr/>
          <p:nvPr/>
        </p:nvSpPr>
        <p:spPr>
          <a:xfrm>
            <a:off x="7438880" y="3949451"/>
            <a:ext cx="1538183" cy="298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左箭头 16">
            <a:extLst>
              <a:ext uri="{FF2B5EF4-FFF2-40B4-BE49-F238E27FC236}">
                <a16:creationId xmlns:a16="http://schemas.microsoft.com/office/drawing/2014/main" id="{DAD9A843-A2E2-7ED2-5CDB-77CB1801C019}"/>
              </a:ext>
            </a:extLst>
          </p:cNvPr>
          <p:cNvSpPr/>
          <p:nvPr/>
        </p:nvSpPr>
        <p:spPr>
          <a:xfrm>
            <a:off x="7438879" y="4406468"/>
            <a:ext cx="1538183" cy="29816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79B7AB2B-09A2-CA7D-9407-0632DBF10243}"/>
              </a:ext>
            </a:extLst>
          </p:cNvPr>
          <p:cNvSpPr txBox="1"/>
          <p:nvPr/>
        </p:nvSpPr>
        <p:spPr>
          <a:xfrm>
            <a:off x="9272750" y="3832816"/>
            <a:ext cx="2309802" cy="923330"/>
          </a:xfrm>
          <a:prstGeom prst="rect">
            <a:avLst/>
          </a:prstGeom>
          <a:noFill/>
        </p:spPr>
        <p:txBody>
          <a:bodyPr wrap="square" rtlCol="0">
            <a:spAutoFit/>
          </a:bodyPr>
          <a:lstStyle/>
          <a:p>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Optimization</a:t>
            </a:r>
            <a:r>
              <a:rPr kumimoji="1" lang="zh-CN" altLang="en-US"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Module</a:t>
            </a:r>
            <a:endParaRPr kumimoji="1" lang="en" altLang="zh-CN"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marL="285750" indent="-285750">
              <a:buFont typeface="Wingdings" pitchFamily="2" charset="2"/>
              <a:buChar char="Ø"/>
            </a:pPr>
            <a:r>
              <a:rPr kumimoji="1" lang="en"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DCG</a:t>
            </a:r>
            <a:r>
              <a:rPr kumimoji="1" lang="en-US"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Distribution Correction-Guided</a:t>
            </a:r>
            <a:endParaRPr kumimoji="1" lang="zh-CN" altLang="en-US"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20" name="圆角矩形 19">
            <a:extLst>
              <a:ext uri="{FF2B5EF4-FFF2-40B4-BE49-F238E27FC236}">
                <a16:creationId xmlns:a16="http://schemas.microsoft.com/office/drawing/2014/main" id="{2A4E907D-7B2D-12C4-3F2A-8DE119850CD9}"/>
              </a:ext>
            </a:extLst>
          </p:cNvPr>
          <p:cNvSpPr/>
          <p:nvPr/>
        </p:nvSpPr>
        <p:spPr>
          <a:xfrm>
            <a:off x="2153177" y="2875447"/>
            <a:ext cx="4748522" cy="399512"/>
          </a:xfrm>
          <a:prstGeom prst="roundRect">
            <a:avLst>
              <a:gd name="adj" fmla="val 5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latin typeface="Calibri" panose="020F0502020204030204" pitchFamily="34" charset="0"/>
                <a:cs typeface="Calibri" panose="020F0502020204030204" pitchFamily="34" charset="0"/>
              </a:rPr>
              <a:t>Transformer Block Parameter &amp; Inference</a:t>
            </a:r>
            <a:endParaRPr kumimoji="1" lang="zh-CN" altLang="en-US" b="1" dirty="0">
              <a:latin typeface="Calibri" panose="020F050202020403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415DDD08-3B76-8419-CB5E-49909E382BF9}"/>
              </a:ext>
            </a:extLst>
          </p:cNvPr>
          <p:cNvSpPr txBox="1"/>
          <p:nvPr/>
        </p:nvSpPr>
        <p:spPr>
          <a:xfrm>
            <a:off x="7366675" y="4657261"/>
            <a:ext cx="1938130" cy="369332"/>
          </a:xfrm>
          <a:prstGeom prst="rect">
            <a:avLst/>
          </a:prstGeom>
          <a:noFill/>
        </p:spPr>
        <p:txBody>
          <a:bodyPr wrap="square">
            <a:spAutoFit/>
          </a:bodyPr>
          <a:lstStyle/>
          <a:p>
            <a:r>
              <a:rPr kumimoji="1" lang="en"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Parameter Update</a:t>
            </a:r>
          </a:p>
        </p:txBody>
      </p:sp>
      <p:sp>
        <p:nvSpPr>
          <p:cNvPr id="23" name="文本框 22">
            <a:extLst>
              <a:ext uri="{FF2B5EF4-FFF2-40B4-BE49-F238E27FC236}">
                <a16:creationId xmlns:a16="http://schemas.microsoft.com/office/drawing/2014/main" id="{9EC6AA21-99CF-DE9A-7AC1-37C5FF775BDB}"/>
              </a:ext>
            </a:extLst>
          </p:cNvPr>
          <p:cNvSpPr txBox="1"/>
          <p:nvPr/>
        </p:nvSpPr>
        <p:spPr>
          <a:xfrm>
            <a:off x="7318937" y="3577155"/>
            <a:ext cx="1938130" cy="369332"/>
          </a:xfrm>
          <a:prstGeom prst="rect">
            <a:avLst/>
          </a:prstGeom>
          <a:noFill/>
        </p:spPr>
        <p:txBody>
          <a:bodyPr wrap="square">
            <a:spAutoFit/>
          </a:bodyPr>
          <a:lstStyle/>
          <a:p>
            <a:r>
              <a:rPr kumimoji="1" lang="en" altLang="zh-CN" b="1"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Parameter Initial</a:t>
            </a:r>
          </a:p>
        </p:txBody>
      </p:sp>
      <p:sp>
        <p:nvSpPr>
          <p:cNvPr id="7" name="文本框 6">
            <a:extLst>
              <a:ext uri="{FF2B5EF4-FFF2-40B4-BE49-F238E27FC236}">
                <a16:creationId xmlns:a16="http://schemas.microsoft.com/office/drawing/2014/main" id="{34E803E5-7637-8975-7F15-C41F332B7D82}"/>
              </a:ext>
            </a:extLst>
          </p:cNvPr>
          <p:cNvSpPr txBox="1"/>
          <p:nvPr/>
        </p:nvSpPr>
        <p:spPr>
          <a:xfrm>
            <a:off x="1266100" y="1038088"/>
            <a:ext cx="7468584" cy="1289071"/>
          </a:xfrm>
          <a:prstGeom prst="rect">
            <a:avLst/>
          </a:prstGeom>
          <a:noFill/>
        </p:spPr>
        <p:txBody>
          <a:bodyPr wrap="square" rtlCol="0">
            <a:spAutoFit/>
          </a:bodyPr>
          <a:lstStyle/>
          <a:p>
            <a:pPr>
              <a:lnSpc>
                <a:spcPct val="150000"/>
              </a:lnSpc>
            </a:pPr>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 altLang="zh-CN" dirty="0"/>
              <a:t> </a:t>
            </a:r>
            <a:r>
              <a:rPr lang="en" altLang="zh-CN" dirty="0">
                <a:latin typeface="Times New Roman" panose="02020603050405020304" pitchFamily="18" charset="0"/>
                <a:cs typeface="Times New Roman" panose="02020603050405020304" pitchFamily="18" charset="0"/>
              </a:rPr>
              <a:t>Quantization below 8-bit causes severe accuracy loss</a:t>
            </a:r>
            <a:endParaRPr kumimoji="1" lang="en" altLang="zh-CN" dirty="0">
              <a:latin typeface="Times New Roman" panose="02020603050405020304" pitchFamily="18" charset="0"/>
              <a:cs typeface="Times New Roman" panose="02020603050405020304" pitchFamily="18" charset="0"/>
            </a:endParaRPr>
          </a:p>
          <a:p>
            <a:pPr>
              <a:lnSpc>
                <a:spcPct val="150000"/>
              </a:lnSpc>
            </a:pPr>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zh-CN" alt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Outliers across channels and tokens in KV cache quantization</a:t>
            </a:r>
          </a:p>
          <a:p>
            <a:pPr>
              <a:lnSpc>
                <a:spcPct val="150000"/>
              </a:lnSpc>
            </a:pPr>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r>
              <a:rPr lang="zh-CN" altLang="en-U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 altLang="zh-CN" dirty="0">
                <a:latin typeface="Times New Roman" panose="02020603050405020304" pitchFamily="18" charset="0"/>
                <a:cs typeface="Times New Roman" panose="02020603050405020304" pitchFamily="18" charset="0"/>
              </a:rPr>
              <a:t>Different modules exhibit varying sensitivity to quantization</a:t>
            </a:r>
            <a:endParaRPr kumimoji="1" lang="zh-CN" altLang="en-US"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B96F3BD1-79A8-A190-EAA3-ECCAB29AC789}"/>
              </a:ext>
            </a:extLst>
          </p:cNvPr>
          <p:cNvSpPr txBox="1"/>
          <p:nvPr/>
        </p:nvSpPr>
        <p:spPr>
          <a:xfrm>
            <a:off x="198465" y="3777653"/>
            <a:ext cx="1289098" cy="369332"/>
          </a:xfrm>
          <a:prstGeom prst="rect">
            <a:avLst/>
          </a:prstGeom>
          <a:noFill/>
        </p:spPr>
        <p:txBody>
          <a:bodyPr wrap="square">
            <a:spAutoFit/>
          </a:bodyPr>
          <a:lstStyle/>
          <a:p>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zh-CN" altLang="en-US" dirty="0"/>
          </a:p>
        </p:txBody>
      </p:sp>
      <p:sp>
        <p:nvSpPr>
          <p:cNvPr id="46" name="文本框 45">
            <a:extLst>
              <a:ext uri="{FF2B5EF4-FFF2-40B4-BE49-F238E27FC236}">
                <a16:creationId xmlns:a16="http://schemas.microsoft.com/office/drawing/2014/main" id="{D7CE33FC-3E41-D0B8-020F-432802466FA3}"/>
              </a:ext>
            </a:extLst>
          </p:cNvPr>
          <p:cNvSpPr txBox="1"/>
          <p:nvPr/>
        </p:nvSpPr>
        <p:spPr>
          <a:xfrm>
            <a:off x="260380" y="5367949"/>
            <a:ext cx="1289098" cy="369332"/>
          </a:xfrm>
          <a:prstGeom prst="rect">
            <a:avLst/>
          </a:prstGeom>
          <a:noFill/>
        </p:spPr>
        <p:txBody>
          <a:bodyPr wrap="square">
            <a:spAutoFit/>
          </a:bodyPr>
          <a:lstStyle/>
          <a:p>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endParaRPr lang="zh-CN" altLang="en-US" dirty="0"/>
          </a:p>
        </p:txBody>
      </p:sp>
      <p:sp>
        <p:nvSpPr>
          <p:cNvPr id="48" name="文本框 47">
            <a:extLst>
              <a:ext uri="{FF2B5EF4-FFF2-40B4-BE49-F238E27FC236}">
                <a16:creationId xmlns:a16="http://schemas.microsoft.com/office/drawing/2014/main" id="{EB3A2C44-BC5E-31D8-9AF5-4F7638E2C172}"/>
              </a:ext>
            </a:extLst>
          </p:cNvPr>
          <p:cNvSpPr txBox="1"/>
          <p:nvPr/>
        </p:nvSpPr>
        <p:spPr>
          <a:xfrm>
            <a:off x="9489828" y="3293508"/>
            <a:ext cx="1480910" cy="369332"/>
          </a:xfrm>
          <a:prstGeom prst="rect">
            <a:avLst/>
          </a:prstGeom>
          <a:noFill/>
        </p:spPr>
        <p:txBody>
          <a:bodyPr wrap="square">
            <a:spAutoFit/>
          </a:bodyPr>
          <a:lstStyle/>
          <a:p>
            <a:r>
              <a:rPr lang="en"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Challenge</a:t>
            </a:r>
            <a:r>
              <a:rPr lang="en-US" altLang="zh-CN"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endParaRPr lang="zh-CN" altLang="en-US" dirty="0"/>
          </a:p>
        </p:txBody>
      </p:sp>
    </p:spTree>
    <p:extLst>
      <p:ext uri="{BB962C8B-B14F-4D97-AF65-F5344CB8AC3E}">
        <p14:creationId xmlns:p14="http://schemas.microsoft.com/office/powerpoint/2010/main" val="282880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668FD4E-5325-A8FF-4C6B-90B29C4C2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788" y="1882860"/>
            <a:ext cx="6217779" cy="3669794"/>
          </a:xfrm>
          <a:prstGeom prst="rect">
            <a:avLst/>
          </a:prstGeom>
        </p:spPr>
      </p:pic>
      <p:cxnSp>
        <p:nvCxnSpPr>
          <p:cNvPr id="7" name="连接符: 肘形 37">
            <a:extLst>
              <a:ext uri="{FF2B5EF4-FFF2-40B4-BE49-F238E27FC236}">
                <a16:creationId xmlns:a16="http://schemas.microsoft.com/office/drawing/2014/main" id="{98BEBE65-FF22-C0B6-F7FA-DC9918E3CF76}"/>
              </a:ext>
            </a:extLst>
          </p:cNvPr>
          <p:cNvCxnSpPr>
            <a:cxnSpLocks/>
          </p:cNvCxnSpPr>
          <p:nvPr/>
        </p:nvCxnSpPr>
        <p:spPr>
          <a:xfrm rot="10800000">
            <a:off x="3018207" y="2729450"/>
            <a:ext cx="2687005" cy="1228527"/>
          </a:xfrm>
          <a:prstGeom prst="bentConnector3">
            <a:avLst>
              <a:gd name="adj1" fmla="val 69702"/>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11" name="连接符: 肘形 37">
            <a:extLst>
              <a:ext uri="{FF2B5EF4-FFF2-40B4-BE49-F238E27FC236}">
                <a16:creationId xmlns:a16="http://schemas.microsoft.com/office/drawing/2014/main" id="{7C72F916-54B9-BBBD-22E6-C4E89CA64BAE}"/>
              </a:ext>
            </a:extLst>
          </p:cNvPr>
          <p:cNvCxnSpPr>
            <a:cxnSpLocks/>
          </p:cNvCxnSpPr>
          <p:nvPr/>
        </p:nvCxnSpPr>
        <p:spPr>
          <a:xfrm rot="10800000">
            <a:off x="3018207" y="2392565"/>
            <a:ext cx="2687007" cy="1325192"/>
          </a:xfrm>
          <a:prstGeom prst="bentConnector3">
            <a:avLst>
              <a:gd name="adj1" fmla="val 56141"/>
            </a:avLst>
          </a:prstGeom>
          <a:ln w="38100">
            <a:solidFill>
              <a:schemeClr val="accent1"/>
            </a:solidFill>
            <a:tailEnd type="triangle"/>
          </a:ln>
        </p:spPr>
        <p:style>
          <a:lnRef idx="3">
            <a:schemeClr val="accent6"/>
          </a:lnRef>
          <a:fillRef idx="0">
            <a:schemeClr val="accent6"/>
          </a:fillRef>
          <a:effectRef idx="2">
            <a:schemeClr val="accent6"/>
          </a:effectRef>
          <a:fontRef idx="minor">
            <a:schemeClr val="tx1"/>
          </a:fontRef>
        </p:style>
      </p:cxnSp>
      <p:cxnSp>
        <p:nvCxnSpPr>
          <p:cNvPr id="15" name="连接符: 肘形 37">
            <a:extLst>
              <a:ext uri="{FF2B5EF4-FFF2-40B4-BE49-F238E27FC236}">
                <a16:creationId xmlns:a16="http://schemas.microsoft.com/office/drawing/2014/main" id="{B09014C6-8331-B3C7-3B7B-C8174517E69C}"/>
              </a:ext>
            </a:extLst>
          </p:cNvPr>
          <p:cNvCxnSpPr>
            <a:cxnSpLocks/>
          </p:cNvCxnSpPr>
          <p:nvPr/>
        </p:nvCxnSpPr>
        <p:spPr>
          <a:xfrm rot="10800000">
            <a:off x="3018207" y="2001503"/>
            <a:ext cx="2687004" cy="1476034"/>
          </a:xfrm>
          <a:prstGeom prst="bentConnector3">
            <a:avLst>
              <a:gd name="adj1" fmla="val 40789"/>
            </a:avLst>
          </a:prstGeom>
          <a:ln w="38100">
            <a:solidFill>
              <a:schemeClr val="accent1"/>
            </a:solidFill>
            <a:tailEnd type="triangle"/>
          </a:ln>
        </p:spPr>
        <p:style>
          <a:lnRef idx="3">
            <a:schemeClr val="accent6"/>
          </a:lnRef>
          <a:fillRef idx="0">
            <a:schemeClr val="accent6"/>
          </a:fillRef>
          <a:effectRef idx="2">
            <a:schemeClr val="accent6"/>
          </a:effectRef>
          <a:fontRef idx="minor">
            <a:schemeClr val="tx1"/>
          </a:fontRef>
        </p:style>
      </p:cxnSp>
      <p:cxnSp>
        <p:nvCxnSpPr>
          <p:cNvPr id="21" name="直接连接符 2">
            <a:extLst>
              <a:ext uri="{FF2B5EF4-FFF2-40B4-BE49-F238E27FC236}">
                <a16:creationId xmlns:a16="http://schemas.microsoft.com/office/drawing/2014/main" id="{0C5707A7-6C87-BF45-8036-C902D1ABE887}"/>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连接符: 肘形 18">
            <a:extLst>
              <a:ext uri="{FF2B5EF4-FFF2-40B4-BE49-F238E27FC236}">
                <a16:creationId xmlns:a16="http://schemas.microsoft.com/office/drawing/2014/main" id="{3D4EFDBF-B376-2A4A-4051-876623E058C9}"/>
              </a:ext>
            </a:extLst>
          </p:cNvPr>
          <p:cNvCxnSpPr>
            <a:cxnSpLocks/>
          </p:cNvCxnSpPr>
          <p:nvPr/>
        </p:nvCxnSpPr>
        <p:spPr>
          <a:xfrm rot="5400000" flipH="1" flipV="1">
            <a:off x="5385772" y="2081435"/>
            <a:ext cx="1666427" cy="679894"/>
          </a:xfrm>
          <a:prstGeom prst="bentConnector3">
            <a:avLst>
              <a:gd name="adj1" fmla="val 1317"/>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7" name="文本框 26">
            <a:extLst>
              <a:ext uri="{FF2B5EF4-FFF2-40B4-BE49-F238E27FC236}">
                <a16:creationId xmlns:a16="http://schemas.microsoft.com/office/drawing/2014/main" id="{6989C0C2-CE2D-B62B-D216-02DF613B9321}"/>
              </a:ext>
            </a:extLst>
          </p:cNvPr>
          <p:cNvSpPr txBox="1"/>
          <p:nvPr/>
        </p:nvSpPr>
        <p:spPr>
          <a:xfrm>
            <a:off x="3485721" y="5057722"/>
            <a:ext cx="866106" cy="307777"/>
          </a:xfrm>
          <a:prstGeom prst="rect">
            <a:avLst/>
          </a:prstGeom>
          <a:noFill/>
        </p:spPr>
        <p:txBody>
          <a:bodyPr wrap="square" rtlCol="0">
            <a:spAutoFit/>
          </a:bodyPr>
          <a:lstStyle/>
          <a:p>
            <a:pPr algn="ct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DCG</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27">
            <a:extLst>
              <a:ext uri="{FF2B5EF4-FFF2-40B4-BE49-F238E27FC236}">
                <a16:creationId xmlns:a16="http://schemas.microsoft.com/office/drawing/2014/main" id="{E7B88455-1467-CE51-E432-10777272AFF2}"/>
              </a:ext>
            </a:extLst>
          </p:cNvPr>
          <p:cNvSpPr txBox="1"/>
          <p:nvPr/>
        </p:nvSpPr>
        <p:spPr>
          <a:xfrm>
            <a:off x="2962215" y="2120146"/>
            <a:ext cx="866106" cy="307777"/>
          </a:xfrm>
          <a:prstGeom prst="rect">
            <a:avLst/>
          </a:prstGeom>
          <a:noFill/>
        </p:spPr>
        <p:txBody>
          <a:bodyPr wrap="square" rtlCol="0">
            <a:spAutoFit/>
          </a:bodyPr>
          <a:lstStyle/>
          <a:p>
            <a:pPr algn="ct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LWAC</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文本框 28">
            <a:extLst>
              <a:ext uri="{FF2B5EF4-FFF2-40B4-BE49-F238E27FC236}">
                <a16:creationId xmlns:a16="http://schemas.microsoft.com/office/drawing/2014/main" id="{E2691F38-6891-65A0-E0F9-4D6E9D021DA0}"/>
              </a:ext>
            </a:extLst>
          </p:cNvPr>
          <p:cNvSpPr txBox="1"/>
          <p:nvPr/>
        </p:nvSpPr>
        <p:spPr>
          <a:xfrm>
            <a:off x="2962215" y="2457215"/>
            <a:ext cx="866106" cy="307777"/>
          </a:xfrm>
          <a:prstGeom prst="rect">
            <a:avLst/>
          </a:prstGeom>
          <a:noFill/>
        </p:spPr>
        <p:txBody>
          <a:bodyPr wrap="square" rtlCol="0">
            <a:spAutoFit/>
          </a:bodyPr>
          <a:lstStyle/>
          <a:p>
            <a:pPr algn="ct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LWAS</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左大括号 29">
            <a:extLst>
              <a:ext uri="{FF2B5EF4-FFF2-40B4-BE49-F238E27FC236}">
                <a16:creationId xmlns:a16="http://schemas.microsoft.com/office/drawing/2014/main" id="{B6802E00-BD11-C352-061D-1C20CA9223FD}"/>
              </a:ext>
            </a:extLst>
          </p:cNvPr>
          <p:cNvSpPr/>
          <p:nvPr/>
        </p:nvSpPr>
        <p:spPr>
          <a:xfrm>
            <a:off x="2570331" y="1916646"/>
            <a:ext cx="391884" cy="881836"/>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id="{DECEDD54-5234-5DE0-3EAD-1FD7F6FD8F4D}"/>
              </a:ext>
            </a:extLst>
          </p:cNvPr>
          <p:cNvSpPr txBox="1"/>
          <p:nvPr/>
        </p:nvSpPr>
        <p:spPr>
          <a:xfrm>
            <a:off x="6066161" y="1295236"/>
            <a:ext cx="830607" cy="307777"/>
          </a:xfrm>
          <a:prstGeom prst="rect">
            <a:avLst/>
          </a:prstGeom>
          <a:noFill/>
        </p:spPr>
        <p:txBody>
          <a:bodyPr wrap="square" rtlCol="0">
            <a:spAutoFit/>
          </a:bodyPr>
          <a:lstStyle/>
          <a:p>
            <a:pPr algn="ct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LKVTS</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Title 1">
            <a:extLst>
              <a:ext uri="{FF2B5EF4-FFF2-40B4-BE49-F238E27FC236}">
                <a16:creationId xmlns:a16="http://schemas.microsoft.com/office/drawing/2014/main" id="{2B220167-45EC-3497-D1F3-F1BE1ECE8B48}"/>
              </a:ext>
            </a:extLst>
          </p:cNvPr>
          <p:cNvSpPr>
            <a:spLocks noGrp="1"/>
          </p:cNvSpPr>
          <p:nvPr>
            <p:ph type="title"/>
          </p:nvPr>
        </p:nvSpPr>
        <p:spPr>
          <a:xfrm>
            <a:off x="253656" y="129410"/>
            <a:ext cx="11658596" cy="587672"/>
          </a:xfrm>
        </p:spPr>
        <p:txBody>
          <a:bodyPr>
            <a:noAutofit/>
          </a:bodyPr>
          <a:lstStyle/>
          <a:p>
            <a:r>
              <a:rPr lang="en-US" sz="2400" b="1" dirty="0">
                <a:solidFill>
                  <a:srgbClr val="002856"/>
                </a:solidFill>
                <a:latin typeface="Calibri" panose="020F0502020204030204" pitchFamily="34" charset="0"/>
                <a:ea typeface="+mn-ea"/>
                <a:cs typeface="Calibri" panose="020F0502020204030204" pitchFamily="34" charset="0"/>
              </a:rPr>
              <a:t>2.1</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US" sz="2400" b="1" dirty="0">
                <a:solidFill>
                  <a:srgbClr val="002856"/>
                </a:solidFill>
                <a:latin typeface="Calibri" panose="020F0502020204030204" pitchFamily="34" charset="0"/>
                <a:ea typeface="+mn-ea"/>
                <a:cs typeface="Calibri" panose="020F0502020204030204" pitchFamily="34" charset="0"/>
              </a:rPr>
              <a:t>Approach: LQGDC(</a:t>
            </a:r>
            <a:r>
              <a:rPr lang="en" altLang="zh-CN" sz="2400" b="1" i="1" dirty="0">
                <a:latin typeface="Calibri" panose="020F0502020204030204" pitchFamily="34" charset="0"/>
                <a:cs typeface="Calibri" panose="020F0502020204030204" pitchFamily="34" charset="0"/>
              </a:rPr>
              <a:t>Learnable Quantization Guided by Distribution</a:t>
            </a:r>
            <a:r>
              <a:rPr lang="zh-CN" altLang="en-US" sz="2400" b="1" i="1" dirty="0">
                <a:latin typeface="Calibri" panose="020F0502020204030204" pitchFamily="34" charset="0"/>
                <a:cs typeface="Calibri" panose="020F0502020204030204" pitchFamily="34" charset="0"/>
              </a:rPr>
              <a:t> </a:t>
            </a:r>
            <a:r>
              <a:rPr lang="en" altLang="zh-CN" sz="2400" b="1" i="1" dirty="0">
                <a:latin typeface="Calibri" panose="020F0502020204030204" pitchFamily="34" charset="0"/>
                <a:cs typeface="Calibri" panose="020F0502020204030204" pitchFamily="34" charset="0"/>
              </a:rPr>
              <a:t>Correction</a:t>
            </a:r>
            <a:r>
              <a:rPr lang="en-US" sz="2400" b="1" dirty="0">
                <a:solidFill>
                  <a:srgbClr val="002856"/>
                </a:solidFill>
                <a:latin typeface="Calibri" panose="020F0502020204030204" pitchFamily="34" charset="0"/>
                <a:ea typeface="+mn-ea"/>
                <a:cs typeface="Calibri" panose="020F0502020204030204" pitchFamily="34" charset="0"/>
              </a:rPr>
              <a:t>)</a:t>
            </a:r>
          </a:p>
        </p:txBody>
      </p:sp>
      <p:sp>
        <p:nvSpPr>
          <p:cNvPr id="33" name="圆角矩形 32">
            <a:extLst>
              <a:ext uri="{FF2B5EF4-FFF2-40B4-BE49-F238E27FC236}">
                <a16:creationId xmlns:a16="http://schemas.microsoft.com/office/drawing/2014/main" id="{1273230D-CC22-7E61-332D-20C23BDCBDA1}"/>
              </a:ext>
            </a:extLst>
          </p:cNvPr>
          <p:cNvSpPr/>
          <p:nvPr/>
        </p:nvSpPr>
        <p:spPr>
          <a:xfrm>
            <a:off x="6964566" y="1014535"/>
            <a:ext cx="3169461" cy="800513"/>
          </a:xfrm>
          <a:prstGeom prst="roundRec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34" name="文本框 33">
            <a:extLst>
              <a:ext uri="{FF2B5EF4-FFF2-40B4-BE49-F238E27FC236}">
                <a16:creationId xmlns:a16="http://schemas.microsoft.com/office/drawing/2014/main" id="{6590BA3D-B02A-DC88-CBEF-0C96070B973B}"/>
              </a:ext>
            </a:extLst>
          </p:cNvPr>
          <p:cNvSpPr txBox="1"/>
          <p:nvPr/>
        </p:nvSpPr>
        <p:spPr>
          <a:xfrm>
            <a:off x="7060818" y="1113780"/>
            <a:ext cx="2983832" cy="584775"/>
          </a:xfrm>
          <a:prstGeom prst="rect">
            <a:avLst/>
          </a:prstGeom>
          <a:noFill/>
        </p:spPr>
        <p:txBody>
          <a:bodyPr wrap="square" rtlCol="0">
            <a:spAutoFit/>
          </a:bodyPr>
          <a:lstStyle/>
          <a:p>
            <a:r>
              <a:rPr lang="en" altLang="zh-CN" sz="1600" dirty="0">
                <a:latin typeface="Calibri" panose="020F0502020204030204" pitchFamily="34" charset="0"/>
                <a:cs typeface="Calibri" panose="020F0502020204030204" pitchFamily="34" charset="0"/>
              </a:rPr>
              <a:t>Outliers across channels and tokens in KV cache quantization</a:t>
            </a:r>
            <a:endParaRPr lang="zh-CN" altLang="en-US" sz="1600" b="1" dirty="0">
              <a:latin typeface="Calibri" panose="020F0502020204030204" pitchFamily="34" charset="0"/>
              <a:cs typeface="Calibri" panose="020F0502020204030204" pitchFamily="34" charset="0"/>
            </a:endParaRPr>
          </a:p>
        </p:txBody>
      </p:sp>
      <p:sp>
        <p:nvSpPr>
          <p:cNvPr id="36" name="文本框 35">
            <a:extLst>
              <a:ext uri="{FF2B5EF4-FFF2-40B4-BE49-F238E27FC236}">
                <a16:creationId xmlns:a16="http://schemas.microsoft.com/office/drawing/2014/main" id="{8C0376FD-239C-015F-21F4-E80807DEF90A}"/>
              </a:ext>
            </a:extLst>
          </p:cNvPr>
          <p:cNvSpPr txBox="1"/>
          <p:nvPr/>
        </p:nvSpPr>
        <p:spPr>
          <a:xfrm>
            <a:off x="218496" y="1287664"/>
            <a:ext cx="2338086" cy="1323439"/>
          </a:xfrm>
          <a:prstGeom prst="rect">
            <a:avLst/>
          </a:prstGeom>
          <a:noFill/>
        </p:spPr>
        <p:txBody>
          <a:bodyPr wrap="square">
            <a:spAutoFit/>
          </a:bodyPr>
          <a:lstStyle/>
          <a:p>
            <a:r>
              <a:rPr lang="en" altLang="zh-CN" sz="1600" b="0" i="0" dirty="0">
                <a:effectLst/>
                <a:latin typeface="Calibri" panose="020F0502020204030204" pitchFamily="34" charset="0"/>
                <a:cs typeface="Calibri" panose="020F0502020204030204" pitchFamily="34" charset="0"/>
              </a:rPr>
              <a:t>Address accuracy degradation of low-bit quantized models caused by static quantization parameters</a:t>
            </a:r>
            <a:endParaRPr lang="zh-CN" altLang="en-US" sz="1600" dirty="0">
              <a:latin typeface="Calibri" panose="020F0502020204030204" pitchFamily="34" charset="0"/>
              <a:cs typeface="Calibri" panose="020F0502020204030204" pitchFamily="34" charset="0"/>
            </a:endParaRPr>
          </a:p>
        </p:txBody>
      </p:sp>
      <p:sp>
        <p:nvSpPr>
          <p:cNvPr id="37" name="圆角矩形 36">
            <a:extLst>
              <a:ext uri="{FF2B5EF4-FFF2-40B4-BE49-F238E27FC236}">
                <a16:creationId xmlns:a16="http://schemas.microsoft.com/office/drawing/2014/main" id="{40F7946C-F13D-AA2C-EB08-C3FAA666D968}"/>
              </a:ext>
            </a:extLst>
          </p:cNvPr>
          <p:cNvSpPr/>
          <p:nvPr/>
        </p:nvSpPr>
        <p:spPr>
          <a:xfrm>
            <a:off x="132902" y="1219777"/>
            <a:ext cx="2423680" cy="1459167"/>
          </a:xfrm>
          <a:prstGeom prst="roundRec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cxnSp>
        <p:nvCxnSpPr>
          <p:cNvPr id="51" name="连接符: 肘形 43">
            <a:extLst>
              <a:ext uri="{FF2B5EF4-FFF2-40B4-BE49-F238E27FC236}">
                <a16:creationId xmlns:a16="http://schemas.microsoft.com/office/drawing/2014/main" id="{8A9645B5-EBC8-179B-C12B-4085D675EDC9}"/>
              </a:ext>
            </a:extLst>
          </p:cNvPr>
          <p:cNvCxnSpPr>
            <a:cxnSpLocks/>
          </p:cNvCxnSpPr>
          <p:nvPr/>
        </p:nvCxnSpPr>
        <p:spPr>
          <a:xfrm rot="10800000" flipV="1">
            <a:off x="3485722" y="4594560"/>
            <a:ext cx="3844187" cy="822814"/>
          </a:xfrm>
          <a:prstGeom prst="bentConnector3">
            <a:avLst>
              <a:gd name="adj1" fmla="val -435"/>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57" name="文本框 56">
            <a:extLst>
              <a:ext uri="{FF2B5EF4-FFF2-40B4-BE49-F238E27FC236}">
                <a16:creationId xmlns:a16="http://schemas.microsoft.com/office/drawing/2014/main" id="{110D1CE5-FD67-2340-EB1B-933F35C4236B}"/>
              </a:ext>
            </a:extLst>
          </p:cNvPr>
          <p:cNvSpPr txBox="1"/>
          <p:nvPr/>
        </p:nvSpPr>
        <p:spPr>
          <a:xfrm>
            <a:off x="2962215" y="1724348"/>
            <a:ext cx="866106" cy="307777"/>
          </a:xfrm>
          <a:prstGeom prst="rect">
            <a:avLst/>
          </a:prstGeom>
          <a:noFill/>
        </p:spPr>
        <p:txBody>
          <a:bodyPr wrap="square" rtlCol="0">
            <a:spAutoFit/>
          </a:bodyPr>
          <a:lstStyle/>
          <a:p>
            <a:pPr algn="ct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LWAC</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8" name="图片 57">
            <a:extLst>
              <a:ext uri="{FF2B5EF4-FFF2-40B4-BE49-F238E27FC236}">
                <a16:creationId xmlns:a16="http://schemas.microsoft.com/office/drawing/2014/main" id="{9B3232A1-F8DC-080B-0752-D8AC8206EBEB}"/>
              </a:ext>
            </a:extLst>
          </p:cNvPr>
          <p:cNvPicPr>
            <a:picLocks noChangeAspect="1"/>
          </p:cNvPicPr>
          <p:nvPr/>
        </p:nvPicPr>
        <p:blipFill>
          <a:blip r:embed="rId4"/>
          <a:stretch>
            <a:fillRect/>
          </a:stretch>
        </p:blipFill>
        <p:spPr>
          <a:xfrm>
            <a:off x="214375" y="3037227"/>
            <a:ext cx="3205904" cy="2272295"/>
          </a:xfrm>
          <a:prstGeom prst="rect">
            <a:avLst/>
          </a:prstGeom>
        </p:spPr>
      </p:pic>
      <p:sp>
        <p:nvSpPr>
          <p:cNvPr id="59" name="圆角矩形 58">
            <a:extLst>
              <a:ext uri="{FF2B5EF4-FFF2-40B4-BE49-F238E27FC236}">
                <a16:creationId xmlns:a16="http://schemas.microsoft.com/office/drawing/2014/main" id="{A619CAC6-470A-14EA-A01A-A8B3BFF53706}"/>
              </a:ext>
            </a:extLst>
          </p:cNvPr>
          <p:cNvSpPr/>
          <p:nvPr/>
        </p:nvSpPr>
        <p:spPr>
          <a:xfrm>
            <a:off x="300626" y="5417376"/>
            <a:ext cx="2956331" cy="1048452"/>
          </a:xfrm>
          <a:prstGeom prst="roundRec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61" name="文本框 60">
            <a:extLst>
              <a:ext uri="{FF2B5EF4-FFF2-40B4-BE49-F238E27FC236}">
                <a16:creationId xmlns:a16="http://schemas.microsoft.com/office/drawing/2014/main" id="{D0E5FF82-1940-ABBD-032A-F806DDBCC769}"/>
              </a:ext>
            </a:extLst>
          </p:cNvPr>
          <p:cNvSpPr txBox="1"/>
          <p:nvPr/>
        </p:nvSpPr>
        <p:spPr>
          <a:xfrm>
            <a:off x="408854" y="5479937"/>
            <a:ext cx="2816945" cy="923330"/>
          </a:xfrm>
          <a:prstGeom prst="rect">
            <a:avLst/>
          </a:prstGeom>
          <a:noFill/>
        </p:spPr>
        <p:txBody>
          <a:bodyPr wrap="square" rtlCol="0">
            <a:spAutoFit/>
          </a:bodyPr>
          <a:lstStyle/>
          <a:p>
            <a:r>
              <a:rPr lang="en" altLang="zh-CN" dirty="0">
                <a:latin typeface="Calibri" panose="020F0502020204030204" pitchFamily="34" charset="0"/>
                <a:cs typeface="Calibri" panose="020F0502020204030204" pitchFamily="34" charset="0"/>
              </a:rPr>
              <a:t>Mitigate the issue of varying quantization sensitivity across different modules</a:t>
            </a:r>
          </a:p>
        </p:txBody>
      </p:sp>
    </p:spTree>
    <p:extLst>
      <p:ext uri="{BB962C8B-B14F-4D97-AF65-F5344CB8AC3E}">
        <p14:creationId xmlns:p14="http://schemas.microsoft.com/office/powerpoint/2010/main" val="15532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2EA07-CC45-E297-BDE5-0C84EDA57614}"/>
            </a:ext>
          </a:extLst>
        </p:cNvPr>
        <p:cNvGrpSpPr/>
        <p:nvPr/>
      </p:nvGrpSpPr>
      <p:grpSpPr>
        <a:xfrm>
          <a:off x="0" y="0"/>
          <a:ext cx="0" cy="0"/>
          <a:chOff x="0" y="0"/>
          <a:chExt cx="0" cy="0"/>
        </a:xfrm>
      </p:grpSpPr>
      <p:sp>
        <p:nvSpPr>
          <p:cNvPr id="44" name="圆角矩形 8">
            <a:extLst>
              <a:ext uri="{FF2B5EF4-FFF2-40B4-BE49-F238E27FC236}">
                <a16:creationId xmlns:a16="http://schemas.microsoft.com/office/drawing/2014/main" id="{92B13E81-7791-217A-8E91-20A641D29C99}"/>
              </a:ext>
            </a:extLst>
          </p:cNvPr>
          <p:cNvSpPr/>
          <p:nvPr/>
        </p:nvSpPr>
        <p:spPr>
          <a:xfrm>
            <a:off x="4214015" y="1428248"/>
            <a:ext cx="4400820" cy="1688271"/>
          </a:xfrm>
          <a:prstGeom prst="roundRect">
            <a:avLst>
              <a:gd name="adj" fmla="val 452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zh-CN" altLang="en-US" dirty="0"/>
          </a:p>
        </p:txBody>
      </p:sp>
      <p:sp>
        <p:nvSpPr>
          <p:cNvPr id="2" name="Title 1">
            <a:extLst>
              <a:ext uri="{FF2B5EF4-FFF2-40B4-BE49-F238E27FC236}">
                <a16:creationId xmlns:a16="http://schemas.microsoft.com/office/drawing/2014/main" id="{EDB7210D-1D55-D13A-D2AB-D7E6AF889BCD}"/>
              </a:ext>
            </a:extLst>
          </p:cNvPr>
          <p:cNvSpPr>
            <a:spLocks noGrp="1"/>
          </p:cNvSpPr>
          <p:nvPr>
            <p:ph type="title"/>
          </p:nvPr>
        </p:nvSpPr>
        <p:spPr>
          <a:xfrm>
            <a:off x="252949" y="192150"/>
            <a:ext cx="11758803" cy="587672"/>
          </a:xfrm>
        </p:spPr>
        <p:txBody>
          <a:bodyPr>
            <a:noAutofit/>
          </a:bodyPr>
          <a:lstStyle/>
          <a:p>
            <a:r>
              <a:rPr lang="en-US" sz="2400" b="1" dirty="0">
                <a:solidFill>
                  <a:srgbClr val="002856"/>
                </a:solidFill>
                <a:latin typeface="Calibri" panose="020F0502020204030204" pitchFamily="34" charset="0"/>
                <a:ea typeface="+mn-ea"/>
                <a:cs typeface="Calibri" panose="020F0502020204030204" pitchFamily="34" charset="0"/>
              </a:rPr>
              <a:t>2.2</a:t>
            </a:r>
            <a:r>
              <a:rPr lang="zh-CN" altLang="en-US" sz="2400" b="1" dirty="0">
                <a:solidFill>
                  <a:srgbClr val="002856"/>
                </a:solidFill>
                <a:latin typeface="Calibri" panose="020F0502020204030204" pitchFamily="34" charset="0"/>
                <a:ea typeface="+mn-ea"/>
                <a:cs typeface="Calibri" panose="020F0502020204030204" pitchFamily="34" charset="0"/>
              </a:rPr>
              <a:t> </a:t>
            </a:r>
            <a:r>
              <a:rPr lang="en" altLang="zh-CN" sz="2400" b="1" dirty="0">
                <a:latin typeface="Calibri" panose="020F0502020204030204" pitchFamily="34" charset="0"/>
                <a:cs typeface="Calibri" panose="020F0502020204030204" pitchFamily="34" charset="0"/>
              </a:rPr>
              <a:t>Learnable Transformations</a:t>
            </a:r>
            <a:endParaRPr lang="en-US" sz="2400" b="1" dirty="0">
              <a:solidFill>
                <a:srgbClr val="002856"/>
              </a:solidFill>
              <a:latin typeface="Calibri" panose="020F0502020204030204" pitchFamily="34" charset="0"/>
              <a:ea typeface="+mn-ea"/>
              <a:cs typeface="Calibri" panose="020F0502020204030204" pitchFamily="34" charset="0"/>
            </a:endParaRPr>
          </a:p>
        </p:txBody>
      </p:sp>
      <p:cxnSp>
        <p:nvCxnSpPr>
          <p:cNvPr id="3" name="直接连接符 2">
            <a:extLst>
              <a:ext uri="{FF2B5EF4-FFF2-40B4-BE49-F238E27FC236}">
                <a16:creationId xmlns:a16="http://schemas.microsoft.com/office/drawing/2014/main" id="{29951CC1-47CB-5B8D-FCEB-2A417DB0A312}"/>
              </a:ext>
            </a:extLst>
          </p:cNvPr>
          <p:cNvCxnSpPr>
            <a:cxnSpLocks/>
          </p:cNvCxnSpPr>
          <p:nvPr/>
        </p:nvCxnSpPr>
        <p:spPr>
          <a:xfrm>
            <a:off x="0" y="834870"/>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557AF34E-49D7-6C1B-6708-F936F4FCA0D7}"/>
              </a:ext>
            </a:extLst>
          </p:cNvPr>
          <p:cNvCxnSpPr>
            <a:cxnSpLocks/>
          </p:cNvCxnSpPr>
          <p:nvPr/>
        </p:nvCxnSpPr>
        <p:spPr>
          <a:xfrm>
            <a:off x="28575" y="8258265"/>
            <a:ext cx="12192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5B371FF4-FB38-AE08-9DB7-DFF2E7990E7A}"/>
              </a:ext>
            </a:extLst>
          </p:cNvPr>
          <p:cNvSpPr/>
          <p:nvPr/>
        </p:nvSpPr>
        <p:spPr>
          <a:xfrm>
            <a:off x="823010" y="1430878"/>
            <a:ext cx="2064027" cy="369332"/>
          </a:xfrm>
          <a:prstGeom prst="rect">
            <a:avLst/>
          </a:prstGeom>
          <a:noFill/>
        </p:spPr>
        <p:txBody>
          <a:bodyPr wrap="none" lIns="91440" tIns="45720" rIns="91440" bIns="45720">
            <a:spAutoFit/>
          </a:bodyPr>
          <a:lstStyle/>
          <a:p>
            <a:pPr algn="ctr"/>
            <a:r>
              <a:rPr kumimoji="1" lang="en-US" altLang="zh-CN"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Quantization</a:t>
            </a:r>
            <a:r>
              <a:rPr kumimoji="1" lang="zh-CN" altLang="en-US"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Target</a:t>
            </a:r>
            <a:endParaRPr lang="zh-CN" altLang="en-US" b="1"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5" name="圆角矩形 8">
            <a:extLst>
              <a:ext uri="{FF2B5EF4-FFF2-40B4-BE49-F238E27FC236}">
                <a16:creationId xmlns:a16="http://schemas.microsoft.com/office/drawing/2014/main" id="{0F55824A-601F-493C-B694-041C6E0D6CA7}"/>
              </a:ext>
            </a:extLst>
          </p:cNvPr>
          <p:cNvSpPr/>
          <p:nvPr/>
        </p:nvSpPr>
        <p:spPr>
          <a:xfrm>
            <a:off x="252949" y="1874101"/>
            <a:ext cx="3436551" cy="3367350"/>
          </a:xfrm>
          <a:prstGeom prst="roundRect">
            <a:avLst>
              <a:gd name="adj" fmla="val 3775"/>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r>
              <a:rPr lang="en" altLang="zh-CN" dirty="0"/>
              <a:t>smooth activation weights </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62742F4-E426-9EA5-9C11-956422053654}"/>
                  </a:ext>
                </a:extLst>
              </p:cNvPr>
              <p:cNvSpPr txBox="1"/>
              <p:nvPr/>
            </p:nvSpPr>
            <p:spPr>
              <a:xfrm>
                <a:off x="728858" y="2030967"/>
                <a:ext cx="2667572" cy="646331"/>
              </a:xfrm>
              <a:prstGeom prst="rect">
                <a:avLst/>
              </a:prstGeom>
              <a:noFill/>
            </p:spPr>
            <p:txBody>
              <a:bodyPr wrap="square" rtlCol="0">
                <a:spAutoFit/>
              </a:bodyPr>
              <a:lstStyle/>
              <a:p>
                <a:r>
                  <a:rPr kumimoji="1" lang="en-US" altLang="zh-CN" b="1" i="1" dirty="0">
                    <a:latin typeface="Cambria Math" panose="02040503050406030204" pitchFamily="18" charset="0"/>
                  </a:rPr>
                  <a:t>Main</a:t>
                </a:r>
                <a:r>
                  <a:rPr kumimoji="1" lang="zh-CN" altLang="en-US" b="1" i="1" dirty="0">
                    <a:latin typeface="Cambria Math" panose="02040503050406030204" pitchFamily="18" charset="0"/>
                  </a:rPr>
                  <a:t> </a:t>
                </a:r>
                <a:r>
                  <a:rPr kumimoji="1" lang="en-US" altLang="zh-CN" b="1" i="1" dirty="0">
                    <a:latin typeface="Cambria Math" panose="02040503050406030204" pitchFamily="18" charset="0"/>
                  </a:rPr>
                  <a:t>calculations</a:t>
                </a:r>
                <a:r>
                  <a:rPr kumimoji="1" lang="zh-CN" altLang="en-US" b="1" i="1" dirty="0">
                    <a:latin typeface="Cambria Math" panose="02040503050406030204" pitchFamily="18" charset="0"/>
                    <a:sym typeface="Wingdings" pitchFamily="2" charset="2"/>
                  </a:rPr>
                  <a:t>：</a:t>
                </a:r>
                <a:endParaRPr kumimoji="1" lang="en-US" altLang="zh-CN"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zh-CN" b="1" i="1" smtClean="0">
                          <a:latin typeface="Cambria Math" panose="02040503050406030204" pitchFamily="18" charset="0"/>
                        </a:rPr>
                        <m:t>𝒀</m:t>
                      </m:r>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𝑿𝑾</m:t>
                      </m:r>
                    </m:oMath>
                  </m:oMathPara>
                </a14:m>
                <a:endParaRPr kumimoji="1" lang="zh-CN" altLang="en-US" b="1" dirty="0"/>
              </a:p>
            </p:txBody>
          </p:sp>
        </mc:Choice>
        <mc:Fallback xmlns="">
          <p:sp>
            <p:nvSpPr>
              <p:cNvPr id="20" name="文本框 19">
                <a:extLst>
                  <a:ext uri="{FF2B5EF4-FFF2-40B4-BE49-F238E27FC236}">
                    <a16:creationId xmlns:a16="http://schemas.microsoft.com/office/drawing/2014/main" id="{A62742F4-E426-9EA5-9C11-956422053654}"/>
                  </a:ext>
                </a:extLst>
              </p:cNvPr>
              <p:cNvSpPr txBox="1">
                <a:spLocks noRot="1" noChangeAspect="1" noMove="1" noResize="1" noEditPoints="1" noAdjustHandles="1" noChangeArrowheads="1" noChangeShapeType="1" noTextEdit="1"/>
              </p:cNvSpPr>
              <p:nvPr/>
            </p:nvSpPr>
            <p:spPr>
              <a:xfrm>
                <a:off x="728858" y="2030967"/>
                <a:ext cx="2667572" cy="646331"/>
              </a:xfrm>
              <a:prstGeom prst="rect">
                <a:avLst/>
              </a:prstGeom>
              <a:blipFill>
                <a:blip r:embed="rId3"/>
                <a:stretch>
                  <a:fillRect l="-1896" t="-3846"/>
                </a:stretch>
              </a:blipFill>
            </p:spPr>
            <p:txBody>
              <a:bodyPr/>
              <a:lstStyle/>
              <a:p>
                <a:r>
                  <a:rPr lang="zh-CN" altLang="en-US">
                    <a:noFill/>
                  </a:rPr>
                  <a:t> </a:t>
                </a:r>
              </a:p>
            </p:txBody>
          </p:sp>
        </mc:Fallback>
      </mc:AlternateContent>
      <p:sp>
        <p:nvSpPr>
          <p:cNvPr id="24" name="下箭头 23">
            <a:extLst>
              <a:ext uri="{FF2B5EF4-FFF2-40B4-BE49-F238E27FC236}">
                <a16:creationId xmlns:a16="http://schemas.microsoft.com/office/drawing/2014/main" id="{C54DD17F-2092-FFD4-5100-D849B07852D0}"/>
              </a:ext>
            </a:extLst>
          </p:cNvPr>
          <p:cNvSpPr/>
          <p:nvPr/>
        </p:nvSpPr>
        <p:spPr>
          <a:xfrm>
            <a:off x="1845360" y="2759053"/>
            <a:ext cx="153932" cy="3193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E405D1DF-AD76-9817-F185-08E1013C85C3}"/>
              </a:ext>
            </a:extLst>
          </p:cNvPr>
          <p:cNvSpPr txBox="1"/>
          <p:nvPr/>
        </p:nvSpPr>
        <p:spPr>
          <a:xfrm>
            <a:off x="2114492" y="2708701"/>
            <a:ext cx="1043172" cy="338554"/>
          </a:xfrm>
          <a:prstGeom prst="rect">
            <a:avLst/>
          </a:prstGeom>
          <a:noFill/>
        </p:spPr>
        <p:txBody>
          <a:bodyPr wrap="square" rtlCol="0">
            <a:spAutoFit/>
          </a:bodyPr>
          <a:lstStyle/>
          <a:p>
            <a:r>
              <a:rPr kumimoji="1" lang="en-US" altLang="zh-CN" sz="1600" b="1" dirty="0">
                <a:latin typeface="Calibri" panose="020F0502020204030204" pitchFamily="34" charset="0"/>
                <a:cs typeface="Calibri" panose="020F0502020204030204" pitchFamily="34" charset="0"/>
              </a:rPr>
              <a:t>challenge</a:t>
            </a:r>
            <a:endParaRPr kumimoji="1" lang="zh-CN" altLang="en-US" sz="1600" b="1" dirty="0">
              <a:latin typeface="Calibri" panose="020F0502020204030204" pitchFamily="34" charset="0"/>
              <a:cs typeface="Calibri" panose="020F0502020204030204" pitchFamily="34" charset="0"/>
            </a:endParaRPr>
          </a:p>
        </p:txBody>
      </p:sp>
      <p:sp>
        <p:nvSpPr>
          <p:cNvPr id="26" name="矩形 25">
            <a:extLst>
              <a:ext uri="{FF2B5EF4-FFF2-40B4-BE49-F238E27FC236}">
                <a16:creationId xmlns:a16="http://schemas.microsoft.com/office/drawing/2014/main" id="{C99F7393-D330-75F2-AD17-2DB6EAC9C013}"/>
              </a:ext>
            </a:extLst>
          </p:cNvPr>
          <p:cNvSpPr/>
          <p:nvPr/>
        </p:nvSpPr>
        <p:spPr>
          <a:xfrm>
            <a:off x="379359" y="3118355"/>
            <a:ext cx="3107585" cy="10266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28" name="圆角矩形 27">
            <a:extLst>
              <a:ext uri="{FF2B5EF4-FFF2-40B4-BE49-F238E27FC236}">
                <a16:creationId xmlns:a16="http://schemas.microsoft.com/office/drawing/2014/main" id="{FF06C241-5A52-5725-DFD6-2D5865E62D4B}"/>
              </a:ext>
            </a:extLst>
          </p:cNvPr>
          <p:cNvSpPr/>
          <p:nvPr/>
        </p:nvSpPr>
        <p:spPr>
          <a:xfrm>
            <a:off x="486369" y="3187645"/>
            <a:ext cx="870156" cy="4041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outliers</a:t>
            </a:r>
            <a:endParaRPr kumimoji="1" lang="zh-CN" altLang="en-US" b="1" dirty="0">
              <a:solidFill>
                <a:schemeClr val="tx1"/>
              </a:solidFill>
              <a:latin typeface="Calibri" panose="020F0502020204030204" pitchFamily="34" charset="0"/>
              <a:cs typeface="Calibri" panose="020F0502020204030204" pitchFamily="34" charset="0"/>
            </a:endParaRPr>
          </a:p>
        </p:txBody>
      </p:sp>
      <p:sp>
        <p:nvSpPr>
          <p:cNvPr id="29" name="下箭头 28">
            <a:extLst>
              <a:ext uri="{FF2B5EF4-FFF2-40B4-BE49-F238E27FC236}">
                <a16:creationId xmlns:a16="http://schemas.microsoft.com/office/drawing/2014/main" id="{FA9B34EC-5F2A-06BD-92E4-A1912D77C636}"/>
              </a:ext>
            </a:extLst>
          </p:cNvPr>
          <p:cNvSpPr/>
          <p:nvPr/>
        </p:nvSpPr>
        <p:spPr>
          <a:xfrm rot="16200000">
            <a:off x="1608715" y="3217384"/>
            <a:ext cx="153932" cy="319359"/>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圆角矩形 29">
            <a:extLst>
              <a:ext uri="{FF2B5EF4-FFF2-40B4-BE49-F238E27FC236}">
                <a16:creationId xmlns:a16="http://schemas.microsoft.com/office/drawing/2014/main" id="{0D1B90B8-F155-6DA9-3DB3-87F01E199625}"/>
              </a:ext>
            </a:extLst>
          </p:cNvPr>
          <p:cNvSpPr/>
          <p:nvPr/>
        </p:nvSpPr>
        <p:spPr>
          <a:xfrm>
            <a:off x="1971224" y="3163090"/>
            <a:ext cx="1468022" cy="4041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600" b="1" dirty="0">
                <a:solidFill>
                  <a:schemeClr val="tx1"/>
                </a:solidFill>
                <a:latin typeface="Calibri" panose="020F0502020204030204" pitchFamily="34" charset="0"/>
                <a:cs typeface="Calibri" panose="020F0502020204030204" pitchFamily="34" charset="0"/>
              </a:rPr>
              <a:t>low</a:t>
            </a:r>
            <a:r>
              <a:rPr lang="zh-CN" altLang="en-US" sz="1600" b="1" dirty="0">
                <a:solidFill>
                  <a:schemeClr val="tx1"/>
                </a:solidFill>
                <a:latin typeface="Calibri" panose="020F0502020204030204" pitchFamily="34" charset="0"/>
                <a:cs typeface="Calibri" panose="020F0502020204030204" pitchFamily="34" charset="0"/>
              </a:rPr>
              <a:t> </a:t>
            </a:r>
            <a:r>
              <a:rPr lang="en" altLang="zh-CN" sz="1600" b="1" dirty="0">
                <a:solidFill>
                  <a:schemeClr val="tx1"/>
                </a:solidFill>
                <a:latin typeface="Calibri" panose="020F0502020204030204" pitchFamily="34" charset="0"/>
                <a:cs typeface="Calibri" panose="020F0502020204030204" pitchFamily="34" charset="0"/>
              </a:rPr>
              <a:t>precision</a:t>
            </a:r>
          </a:p>
        </p:txBody>
      </p:sp>
      <p:sp>
        <p:nvSpPr>
          <p:cNvPr id="32" name="圆角矩形 31">
            <a:extLst>
              <a:ext uri="{FF2B5EF4-FFF2-40B4-BE49-F238E27FC236}">
                <a16:creationId xmlns:a16="http://schemas.microsoft.com/office/drawing/2014/main" id="{71176ECF-D710-9BAA-2DF6-B7C24A0EDB91}"/>
              </a:ext>
            </a:extLst>
          </p:cNvPr>
          <p:cNvSpPr/>
          <p:nvPr/>
        </p:nvSpPr>
        <p:spPr>
          <a:xfrm>
            <a:off x="508082" y="3679872"/>
            <a:ext cx="2910061" cy="4041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altLang="zh-CN" sz="1600" b="1" dirty="0">
                <a:solidFill>
                  <a:schemeClr val="tx1"/>
                </a:solidFill>
                <a:latin typeface="Calibri" panose="020F0502020204030204" pitchFamily="34" charset="0"/>
                <a:cs typeface="Calibri" panose="020F0502020204030204" pitchFamily="34" charset="0"/>
              </a:rPr>
              <a:t>Various parameter</a:t>
            </a:r>
            <a:r>
              <a:rPr lang="zh-CN" altLang="en-US" sz="1600" b="1" dirty="0">
                <a:solidFill>
                  <a:schemeClr val="tx1"/>
                </a:solidFill>
                <a:latin typeface="Calibri" panose="020F0502020204030204" pitchFamily="34" charset="0"/>
                <a:cs typeface="Calibri" panose="020F0502020204030204" pitchFamily="34" charset="0"/>
              </a:rPr>
              <a:t> </a:t>
            </a:r>
            <a:r>
              <a:rPr lang="en" altLang="zh-CN" sz="1600" b="1" dirty="0">
                <a:solidFill>
                  <a:schemeClr val="tx1"/>
                </a:solidFill>
                <a:latin typeface="Calibri" panose="020F0502020204030204" pitchFamily="34" charset="0"/>
                <a:cs typeface="Calibri" panose="020F0502020204030204" pitchFamily="34" charset="0"/>
              </a:rPr>
              <a:t>distributions</a:t>
            </a:r>
          </a:p>
        </p:txBody>
      </p:sp>
      <p:sp>
        <p:nvSpPr>
          <p:cNvPr id="34" name="下箭头 33">
            <a:extLst>
              <a:ext uri="{FF2B5EF4-FFF2-40B4-BE49-F238E27FC236}">
                <a16:creationId xmlns:a16="http://schemas.microsoft.com/office/drawing/2014/main" id="{A365A2BD-FEB9-6009-0F91-7B39E2F51FC2}"/>
              </a:ext>
            </a:extLst>
          </p:cNvPr>
          <p:cNvSpPr/>
          <p:nvPr/>
        </p:nvSpPr>
        <p:spPr>
          <a:xfrm>
            <a:off x="1855024" y="4218878"/>
            <a:ext cx="131556" cy="3584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49E8A20F-95CE-3F93-566E-71C476CC9840}"/>
              </a:ext>
            </a:extLst>
          </p:cNvPr>
          <p:cNvSpPr txBox="1"/>
          <p:nvPr/>
        </p:nvSpPr>
        <p:spPr>
          <a:xfrm>
            <a:off x="2055802" y="4184881"/>
            <a:ext cx="1043172" cy="338554"/>
          </a:xfrm>
          <a:prstGeom prst="rect">
            <a:avLst/>
          </a:prstGeom>
          <a:noFill/>
        </p:spPr>
        <p:txBody>
          <a:bodyPr wrap="square" rtlCol="0">
            <a:spAutoFit/>
          </a:bodyPr>
          <a:lstStyle/>
          <a:p>
            <a:r>
              <a:rPr kumimoji="1" lang="en-US" altLang="zh-CN" sz="1600" b="1" dirty="0">
                <a:latin typeface="Calibri" panose="020F0502020204030204" pitchFamily="34" charset="0"/>
                <a:cs typeface="Calibri" panose="020F0502020204030204" pitchFamily="34" charset="0"/>
              </a:rPr>
              <a:t>solution</a:t>
            </a:r>
            <a:endParaRPr kumimoji="1" lang="zh-CN" altLang="en-US" sz="1600" b="1" dirty="0">
              <a:latin typeface="Calibri" panose="020F0502020204030204" pitchFamily="34" charset="0"/>
              <a:cs typeface="Calibri" panose="020F0502020204030204" pitchFamily="34" charset="0"/>
            </a:endParaRPr>
          </a:p>
        </p:txBody>
      </p:sp>
      <p:sp>
        <p:nvSpPr>
          <p:cNvPr id="37" name="矩形 36">
            <a:extLst>
              <a:ext uri="{FF2B5EF4-FFF2-40B4-BE49-F238E27FC236}">
                <a16:creationId xmlns:a16="http://schemas.microsoft.com/office/drawing/2014/main" id="{437E8F86-628F-EEA8-A183-18046CF3E767}"/>
              </a:ext>
            </a:extLst>
          </p:cNvPr>
          <p:cNvSpPr/>
          <p:nvPr/>
        </p:nvSpPr>
        <p:spPr>
          <a:xfrm>
            <a:off x="409319" y="4604198"/>
            <a:ext cx="3107585" cy="4874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b="1" dirty="0">
                <a:latin typeface="Calibri" panose="020F0502020204030204" pitchFamily="34" charset="0"/>
                <a:cs typeface="Calibri" panose="020F0502020204030204" pitchFamily="34" charset="0"/>
              </a:rPr>
              <a:t>Learnable Transformations</a:t>
            </a:r>
            <a:endParaRPr kumimoji="1" lang="zh-CN" altLang="en-US" b="1" dirty="0"/>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A39EAB9E-4821-A80F-E748-B9203B5AF9EB}"/>
                  </a:ext>
                </a:extLst>
              </p:cNvPr>
              <p:cNvSpPr txBox="1"/>
              <p:nvPr/>
            </p:nvSpPr>
            <p:spPr>
              <a:xfrm>
                <a:off x="4287672" y="1995079"/>
                <a:ext cx="4323605" cy="3136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400" b="0" i="1" smtClean="0">
                          <a:latin typeface="Cambria Math" panose="02040503050406030204" pitchFamily="18" charset="0"/>
                          <a:cs typeface="Calibri" panose="020F0502020204030204" pitchFamily="34" charset="0"/>
                        </a:rPr>
                        <m:t>𝑌</m:t>
                      </m:r>
                      <m:r>
                        <a:rPr kumimoji="1" lang="en-US" altLang="zh-CN" sz="1400" b="0" i="1" smtClean="0">
                          <a:latin typeface="Cambria Math" panose="02040503050406030204" pitchFamily="18" charset="0"/>
                          <a:cs typeface="Calibri" panose="020F0502020204030204" pitchFamily="34" charset="0"/>
                        </a:rPr>
                        <m:t>=</m:t>
                      </m:r>
                      <m:d>
                        <m:dPr>
                          <m:ctrlPr>
                            <a:rPr kumimoji="1" lang="en-US" altLang="zh-CN" sz="1400" b="0" i="1" smtClean="0">
                              <a:latin typeface="Cambria Math" panose="02040503050406030204" pitchFamily="18" charset="0"/>
                              <a:cs typeface="Calibri" panose="020F0502020204030204" pitchFamily="34" charset="0"/>
                            </a:rPr>
                          </m:ctrlPr>
                        </m:dPr>
                        <m:e>
                          <m:r>
                            <a:rPr kumimoji="1" lang="en-US" altLang="zh-CN" sz="1400" b="0" i="1" smtClean="0">
                              <a:latin typeface="Cambria Math" panose="02040503050406030204" pitchFamily="18" charset="0"/>
                              <a:cs typeface="Calibri" panose="020F0502020204030204" pitchFamily="34" charset="0"/>
                            </a:rPr>
                            <m:t>𝑋</m:t>
                          </m:r>
                          <m:r>
                            <a:rPr kumimoji="1" lang="en-US" altLang="zh-CN" sz="1400" b="0" i="1" smtClean="0">
                              <a:latin typeface="Cambria Math" panose="02040503050406030204" pitchFamily="18" charset="0"/>
                              <a:cs typeface="Calibri" panose="020F0502020204030204" pitchFamily="34" charset="0"/>
                            </a:rPr>
                            <m:t>⋅</m:t>
                          </m:r>
                          <m:r>
                            <a:rPr kumimoji="1" lang="en-US" altLang="zh-CN" sz="1400" b="0" i="1" smtClean="0">
                              <a:latin typeface="Cambria Math" panose="02040503050406030204" pitchFamily="18" charset="0"/>
                              <a:cs typeface="Calibri" panose="020F0502020204030204" pitchFamily="34" charset="0"/>
                            </a:rPr>
                            <m:t>𝑑𝑖𝑎𝑔</m:t>
                          </m:r>
                          <m:sSup>
                            <m:sSupPr>
                              <m:ctrlPr>
                                <a:rPr kumimoji="1" lang="en-US" altLang="zh-CN" sz="1400" b="0" i="1" smtClean="0">
                                  <a:latin typeface="Cambria Math" panose="02040503050406030204" pitchFamily="18" charset="0"/>
                                  <a:cs typeface="Calibri" panose="020F0502020204030204" pitchFamily="34" charset="0"/>
                                </a:rPr>
                              </m:ctrlPr>
                            </m:sSupPr>
                            <m:e>
                              <m:d>
                                <m:dPr>
                                  <m:ctrlPr>
                                    <a:rPr kumimoji="1" lang="en-US" altLang="zh-CN" sz="1400" b="0" i="1" smtClean="0">
                                      <a:latin typeface="Cambria Math" panose="02040503050406030204" pitchFamily="18" charset="0"/>
                                      <a:cs typeface="Calibri" panose="020F0502020204030204" pitchFamily="34" charset="0"/>
                                    </a:rPr>
                                  </m:ctrlPr>
                                </m:dPr>
                                <m:e>
                                  <m:r>
                                    <a:rPr kumimoji="1" lang="en-US" altLang="zh-CN" sz="1400" b="0" i="1" smtClean="0">
                                      <a:latin typeface="Cambria Math" panose="02040503050406030204" pitchFamily="18" charset="0"/>
                                      <a:cs typeface="Calibri" panose="020F0502020204030204" pitchFamily="34" charset="0"/>
                                    </a:rPr>
                                    <m:t>𝑘</m:t>
                                  </m:r>
                                </m:e>
                              </m:d>
                            </m:e>
                            <m:sup>
                              <m:r>
                                <a:rPr kumimoji="1" lang="en-US" altLang="zh-CN" sz="1400" b="0" i="1" smtClean="0">
                                  <a:latin typeface="Cambria Math" panose="02040503050406030204" pitchFamily="18" charset="0"/>
                                  <a:cs typeface="Calibri" panose="020F0502020204030204" pitchFamily="34" charset="0"/>
                                </a:rPr>
                                <m:t>−1</m:t>
                              </m:r>
                            </m:sup>
                          </m:sSup>
                        </m:e>
                      </m:d>
                      <m:d>
                        <m:dPr>
                          <m:ctrlPr>
                            <a:rPr kumimoji="1" lang="en-US" altLang="zh-CN" sz="1400" b="0" i="1" smtClean="0">
                              <a:latin typeface="Cambria Math" panose="02040503050406030204" pitchFamily="18" charset="0"/>
                              <a:cs typeface="Calibri" panose="020F0502020204030204" pitchFamily="34" charset="0"/>
                            </a:rPr>
                          </m:ctrlPr>
                        </m:dPr>
                        <m:e>
                          <m:r>
                            <a:rPr kumimoji="1" lang="en-US" altLang="zh-CN" sz="1400" b="0" i="1" smtClean="0">
                              <a:latin typeface="Cambria Math" panose="02040503050406030204" pitchFamily="18" charset="0"/>
                              <a:cs typeface="Calibri" panose="020F0502020204030204" pitchFamily="34" charset="0"/>
                            </a:rPr>
                            <m:t>𝑑𝑖𝑎𝑔</m:t>
                          </m:r>
                          <m:d>
                            <m:dPr>
                              <m:ctrlPr>
                                <a:rPr kumimoji="1" lang="en-US" altLang="zh-CN" sz="1400" b="0" i="1" smtClean="0">
                                  <a:latin typeface="Cambria Math" panose="02040503050406030204" pitchFamily="18" charset="0"/>
                                  <a:cs typeface="Calibri" panose="020F0502020204030204" pitchFamily="34" charset="0"/>
                                </a:rPr>
                              </m:ctrlPr>
                            </m:dPr>
                            <m:e>
                              <m:r>
                                <a:rPr kumimoji="1" lang="en-US" altLang="zh-CN" sz="1400" b="0" i="1" smtClean="0">
                                  <a:latin typeface="Cambria Math" panose="02040503050406030204" pitchFamily="18" charset="0"/>
                                  <a:cs typeface="Calibri" panose="020F0502020204030204" pitchFamily="34" charset="0"/>
                                </a:rPr>
                                <m:t>𝑘</m:t>
                              </m:r>
                            </m:e>
                          </m:d>
                          <m:r>
                            <a:rPr kumimoji="1" lang="en-US" altLang="zh-CN" sz="1400" b="0" i="1" smtClean="0">
                              <a:latin typeface="Cambria Math" panose="02040503050406030204" pitchFamily="18" charset="0"/>
                              <a:cs typeface="Calibri" panose="020F0502020204030204" pitchFamily="34" charset="0"/>
                            </a:rPr>
                            <m:t>⋅</m:t>
                          </m:r>
                          <m:r>
                            <a:rPr kumimoji="1" lang="en-US" altLang="zh-CN" sz="1400" b="0" i="1" smtClean="0">
                              <a:latin typeface="Cambria Math" panose="02040503050406030204" pitchFamily="18" charset="0"/>
                              <a:cs typeface="Calibri" panose="020F0502020204030204" pitchFamily="34" charset="0"/>
                            </a:rPr>
                            <m:t>𝑊</m:t>
                          </m:r>
                        </m:e>
                      </m:d>
                      <m:r>
                        <a:rPr kumimoji="1" lang="en-US" altLang="zh-CN" sz="1400" b="0" i="1" smtClean="0">
                          <a:latin typeface="Cambria Math" panose="02040503050406030204" pitchFamily="18" charset="0"/>
                          <a:cs typeface="Calibri" panose="020F0502020204030204" pitchFamily="34" charset="0"/>
                        </a:rPr>
                        <m:t>+</m:t>
                      </m:r>
                      <m:r>
                        <a:rPr kumimoji="1" lang="en-US" altLang="zh-CN" sz="1400" b="0" i="1" smtClean="0">
                          <a:latin typeface="Cambria Math" panose="02040503050406030204" pitchFamily="18" charset="0"/>
                          <a:cs typeface="Calibri" panose="020F0502020204030204" pitchFamily="34" charset="0"/>
                        </a:rPr>
                        <m:t>𝐵</m:t>
                      </m:r>
                      <m:r>
                        <a:rPr kumimoji="1" lang="en-US" altLang="zh-CN" sz="1400" b="0" i="1" smtClean="0">
                          <a:latin typeface="Cambria Math" panose="02040503050406030204" pitchFamily="18" charset="0"/>
                          <a:cs typeface="Calibri" panose="020F0502020204030204" pitchFamily="34" charset="0"/>
                        </a:rPr>
                        <m:t>=</m:t>
                      </m:r>
                      <m:acc>
                        <m:accPr>
                          <m:chr m:val="̂"/>
                          <m:ctrlPr>
                            <a:rPr kumimoji="1" lang="en-US" altLang="zh-CN" sz="1400" b="1" i="1" smtClean="0">
                              <a:latin typeface="Cambria Math" panose="02040503050406030204" pitchFamily="18" charset="0"/>
                              <a:cs typeface="Calibri" panose="020F0502020204030204" pitchFamily="34" charset="0"/>
                            </a:rPr>
                          </m:ctrlPr>
                        </m:accPr>
                        <m:e>
                          <m:r>
                            <a:rPr kumimoji="1" lang="en-US" altLang="zh-CN" sz="1400" b="1" i="1" smtClean="0">
                              <a:latin typeface="Cambria Math" panose="02040503050406030204" pitchFamily="18" charset="0"/>
                              <a:cs typeface="Calibri" panose="020F0502020204030204" pitchFamily="34" charset="0"/>
                            </a:rPr>
                            <m:t>𝑿</m:t>
                          </m:r>
                        </m:e>
                      </m:acc>
                      <m:r>
                        <a:rPr kumimoji="1" lang="en-US" altLang="zh-CN" sz="1400" b="1" i="1" smtClean="0">
                          <a:latin typeface="Cambria Math" panose="02040503050406030204" pitchFamily="18" charset="0"/>
                          <a:cs typeface="Calibri" panose="020F0502020204030204" pitchFamily="34" charset="0"/>
                        </a:rPr>
                        <m:t>⋅</m:t>
                      </m:r>
                      <m:acc>
                        <m:accPr>
                          <m:chr m:val="̂"/>
                          <m:ctrlPr>
                            <a:rPr kumimoji="1" lang="en-US" altLang="zh-CN" sz="1400" b="1" i="1" smtClean="0">
                              <a:latin typeface="Cambria Math" panose="02040503050406030204" pitchFamily="18" charset="0"/>
                              <a:cs typeface="Calibri" panose="020F0502020204030204" pitchFamily="34" charset="0"/>
                            </a:rPr>
                          </m:ctrlPr>
                        </m:accPr>
                        <m:e>
                          <m:r>
                            <a:rPr kumimoji="1" lang="en-US" altLang="zh-CN" sz="1400" b="1" i="1" smtClean="0">
                              <a:latin typeface="Cambria Math" panose="02040503050406030204" pitchFamily="18" charset="0"/>
                              <a:cs typeface="Calibri" panose="020F0502020204030204" pitchFamily="34" charset="0"/>
                            </a:rPr>
                            <m:t>𝑾</m:t>
                          </m:r>
                        </m:e>
                      </m:acc>
                      <m:r>
                        <a:rPr kumimoji="1" lang="en-US" altLang="zh-CN" sz="1400" b="1" i="1" smtClean="0">
                          <a:latin typeface="Cambria Math" panose="02040503050406030204" pitchFamily="18" charset="0"/>
                          <a:cs typeface="Calibri" panose="020F0502020204030204" pitchFamily="34" charset="0"/>
                        </a:rPr>
                        <m:t>+</m:t>
                      </m:r>
                      <m:r>
                        <a:rPr kumimoji="1" lang="en-US" altLang="zh-CN" sz="1400" b="1" i="1" smtClean="0">
                          <a:latin typeface="Cambria Math" panose="02040503050406030204" pitchFamily="18" charset="0"/>
                          <a:cs typeface="Calibri" panose="020F0502020204030204" pitchFamily="34" charset="0"/>
                        </a:rPr>
                        <m:t>𝑩</m:t>
                      </m:r>
                    </m:oMath>
                  </m:oMathPara>
                </a14:m>
                <a:endParaRPr kumimoji="1" lang="en-US" altLang="zh-CN" sz="1400" b="1" dirty="0">
                  <a:latin typeface="Calibri" panose="020F0502020204030204" pitchFamily="34" charset="0"/>
                  <a:cs typeface="Calibri" panose="020F0502020204030204" pitchFamily="34" charset="0"/>
                </a:endParaRPr>
              </a:p>
            </p:txBody>
          </p:sp>
        </mc:Choice>
        <mc:Fallback xmlns="">
          <p:sp>
            <p:nvSpPr>
              <p:cNvPr id="40" name="文本框 39">
                <a:extLst>
                  <a:ext uri="{FF2B5EF4-FFF2-40B4-BE49-F238E27FC236}">
                    <a16:creationId xmlns:a16="http://schemas.microsoft.com/office/drawing/2014/main" id="{A39EAB9E-4821-A80F-E748-B9203B5AF9EB}"/>
                  </a:ext>
                </a:extLst>
              </p:cNvPr>
              <p:cNvSpPr txBox="1">
                <a:spLocks noRot="1" noChangeAspect="1" noMove="1" noResize="1" noEditPoints="1" noAdjustHandles="1" noChangeArrowheads="1" noChangeShapeType="1" noTextEdit="1"/>
              </p:cNvSpPr>
              <p:nvPr/>
            </p:nvSpPr>
            <p:spPr>
              <a:xfrm>
                <a:off x="4287672" y="1995079"/>
                <a:ext cx="4323605" cy="313612"/>
              </a:xfrm>
              <a:prstGeom prst="rect">
                <a:avLst/>
              </a:prstGeom>
              <a:blipFill>
                <a:blip r:embed="rId4"/>
                <a:stretch>
                  <a:fillRect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圆角矩形 46">
                <a:extLst>
                  <a:ext uri="{FF2B5EF4-FFF2-40B4-BE49-F238E27FC236}">
                    <a16:creationId xmlns:a16="http://schemas.microsoft.com/office/drawing/2014/main" id="{E22F14D2-A3C2-BA78-C4F8-11B4468EC329}"/>
                  </a:ext>
                </a:extLst>
              </p:cNvPr>
              <p:cNvSpPr/>
              <p:nvPr/>
            </p:nvSpPr>
            <p:spPr>
              <a:xfrm>
                <a:off x="4210457" y="2439273"/>
                <a:ext cx="4400820" cy="433137"/>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600" b="1" dirty="0">
                    <a:solidFill>
                      <a:schemeClr val="tx1"/>
                    </a:solidFill>
                    <a:latin typeface="Calibri" panose="020F0502020204030204" pitchFamily="34" charset="0"/>
                    <a:cs typeface="Calibri" panose="020F0502020204030204" pitchFamily="34" charset="0"/>
                  </a:rPr>
                  <a:t>Learnable per-channel factors </a:t>
                </a:r>
                <a14:m>
                  <m:oMath xmlns:m="http://schemas.openxmlformats.org/officeDocument/2006/math">
                    <m:r>
                      <a:rPr lang="en" altLang="zh-CN" sz="1600" b="1" i="1" dirty="0" smtClean="0">
                        <a:solidFill>
                          <a:schemeClr val="tx1"/>
                        </a:solidFill>
                        <a:latin typeface="Cambria Math" panose="02040503050406030204" pitchFamily="18" charset="0"/>
                        <a:cs typeface="Calibri" panose="020F0502020204030204" pitchFamily="34" charset="0"/>
                      </a:rPr>
                      <m:t>𝒌</m:t>
                    </m:r>
                  </m:oMath>
                </a14:m>
                <a:r>
                  <a:rPr lang="zh-CN" altLang="en-US" sz="1600" b="1" dirty="0">
                    <a:solidFill>
                      <a:schemeClr val="tx1"/>
                    </a:solidFill>
                    <a:latin typeface="Calibri" panose="020F0502020204030204" pitchFamily="34" charset="0"/>
                    <a:cs typeface="Calibri" panose="020F0502020204030204" pitchFamily="34" charset="0"/>
                  </a:rPr>
                  <a:t> </a:t>
                </a:r>
                <a:r>
                  <a:rPr lang="en" altLang="zh-CN" sz="1600" b="1" dirty="0">
                    <a:solidFill>
                      <a:schemeClr val="tx1"/>
                    </a:solidFill>
                    <a:latin typeface="Calibri" panose="020F0502020204030204" pitchFamily="34" charset="0"/>
                    <a:cs typeface="Calibri" panose="020F0502020204030204" pitchFamily="34" charset="0"/>
                  </a:rPr>
                  <a:t>mitigate</a:t>
                </a:r>
                <a:r>
                  <a:rPr lang="zh-CN" altLang="en-US" sz="1600" b="1" dirty="0">
                    <a:solidFill>
                      <a:schemeClr val="tx1"/>
                    </a:solidFill>
                    <a:latin typeface="Calibri" panose="020F0502020204030204" pitchFamily="34" charset="0"/>
                    <a:cs typeface="Calibri" panose="020F0502020204030204" pitchFamily="34" charset="0"/>
                  </a:rPr>
                  <a:t> </a:t>
                </a:r>
                <a:r>
                  <a:rPr lang="en" altLang="zh-CN" sz="1600" b="1" dirty="0">
                    <a:solidFill>
                      <a:schemeClr val="tx1"/>
                    </a:solidFill>
                    <a:latin typeface="Calibri" panose="020F0502020204030204" pitchFamily="34" charset="0"/>
                    <a:cs typeface="Calibri" panose="020F0502020204030204" pitchFamily="34" charset="0"/>
                  </a:rPr>
                  <a:t>outliers</a:t>
                </a:r>
              </a:p>
            </p:txBody>
          </p:sp>
        </mc:Choice>
        <mc:Fallback xmlns="">
          <p:sp>
            <p:nvSpPr>
              <p:cNvPr id="47" name="圆角矩形 46">
                <a:extLst>
                  <a:ext uri="{FF2B5EF4-FFF2-40B4-BE49-F238E27FC236}">
                    <a16:creationId xmlns:a16="http://schemas.microsoft.com/office/drawing/2014/main" id="{E22F14D2-A3C2-BA78-C4F8-11B4468EC329}"/>
                  </a:ext>
                </a:extLst>
              </p:cNvPr>
              <p:cNvSpPr>
                <a:spLocks noRot="1" noChangeAspect="1" noMove="1" noResize="1" noEditPoints="1" noAdjustHandles="1" noChangeArrowheads="1" noChangeShapeType="1" noTextEdit="1"/>
              </p:cNvSpPr>
              <p:nvPr/>
            </p:nvSpPr>
            <p:spPr>
              <a:xfrm>
                <a:off x="4210457" y="2439273"/>
                <a:ext cx="4400820" cy="433137"/>
              </a:xfrm>
              <a:prstGeom prst="roundRect">
                <a:avLst>
                  <a:gd name="adj" fmla="val 0"/>
                </a:avLst>
              </a:prstGeom>
              <a:blipFill>
                <a:blip r:embed="rId5"/>
                <a:stretch>
                  <a:fillRect b="-5714"/>
                </a:stretch>
              </a:blipFill>
              <a:ln>
                <a:noFill/>
              </a:ln>
            </p:spPr>
            <p:txBody>
              <a:bodyPr/>
              <a:lstStyle/>
              <a:p>
                <a:r>
                  <a:rPr lang="zh-CN" altLang="en-US">
                    <a:noFill/>
                  </a:rPr>
                  <a:t> </a:t>
                </a:r>
              </a:p>
            </p:txBody>
          </p:sp>
        </mc:Fallback>
      </mc:AlternateContent>
      <p:sp>
        <p:nvSpPr>
          <p:cNvPr id="48" name="对话气泡: 圆角矩形 488">
            <a:extLst>
              <a:ext uri="{FF2B5EF4-FFF2-40B4-BE49-F238E27FC236}">
                <a16:creationId xmlns:a16="http://schemas.microsoft.com/office/drawing/2014/main" id="{8C9B6222-4BB5-4940-4D59-10D6DF2ED31F}"/>
              </a:ext>
            </a:extLst>
          </p:cNvPr>
          <p:cNvSpPr/>
          <p:nvPr/>
        </p:nvSpPr>
        <p:spPr>
          <a:xfrm>
            <a:off x="8684057" y="1111941"/>
            <a:ext cx="3364606" cy="1262662"/>
          </a:xfrm>
          <a:prstGeom prst="wedgeRoundRectCallout">
            <a:avLst>
              <a:gd name="adj1" fmla="val -53770"/>
              <a:gd name="adj2" fmla="val 35381"/>
              <a:gd name="adj3" fmla="val 16667"/>
            </a:avLst>
          </a:prstGeom>
          <a:noFill/>
          <a:ln w="28575">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b="1" dirty="0"/>
              <a:t>Even after smoothing, residual outliers may persist</a:t>
            </a:r>
            <a:endParaRPr lang="zh-CN" altLang="en-US" dirty="0"/>
          </a:p>
        </p:txBody>
      </p:sp>
      <p:sp>
        <p:nvSpPr>
          <p:cNvPr id="49" name="圆角矩形 8">
            <a:extLst>
              <a:ext uri="{FF2B5EF4-FFF2-40B4-BE49-F238E27FC236}">
                <a16:creationId xmlns:a16="http://schemas.microsoft.com/office/drawing/2014/main" id="{D77E7807-AB39-FF0F-88B8-E979006755B3}"/>
              </a:ext>
            </a:extLst>
          </p:cNvPr>
          <p:cNvSpPr/>
          <p:nvPr/>
        </p:nvSpPr>
        <p:spPr>
          <a:xfrm>
            <a:off x="4211292" y="3690637"/>
            <a:ext cx="4400820" cy="2025920"/>
          </a:xfrm>
          <a:prstGeom prst="roundRect">
            <a:avLst>
              <a:gd name="adj" fmla="val 4661"/>
            </a:avLst>
          </a:prstGeom>
          <a:solidFill>
            <a:schemeClr val="accent3">
              <a:lumMod val="20000"/>
              <a:lumOff val="80000"/>
            </a:schemeClr>
          </a:solidFill>
          <a:ln w="12700">
            <a:noFill/>
            <a:prstDash val="dash"/>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zh-CN" altLang="en-US" dirty="0">
              <a:solidFill>
                <a:schemeClr val="tx1"/>
              </a:solidFill>
            </a:endParaRPr>
          </a:p>
        </p:txBody>
      </p:sp>
      <p:sp>
        <p:nvSpPr>
          <p:cNvPr id="51" name="圆角矩形 50">
            <a:extLst>
              <a:ext uri="{FF2B5EF4-FFF2-40B4-BE49-F238E27FC236}">
                <a16:creationId xmlns:a16="http://schemas.microsoft.com/office/drawing/2014/main" id="{F1D584D2-54C2-DC52-849A-3230199B900B}"/>
              </a:ext>
            </a:extLst>
          </p:cNvPr>
          <p:cNvSpPr/>
          <p:nvPr/>
        </p:nvSpPr>
        <p:spPr>
          <a:xfrm>
            <a:off x="4214015" y="5181384"/>
            <a:ext cx="4397262" cy="433137"/>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sz="1600" b="1" dirty="0">
                <a:solidFill>
                  <a:schemeClr val="tx1"/>
                </a:solidFill>
                <a:latin typeface="Calibri" panose="020F0502020204030204" pitchFamily="34" charset="0"/>
                <a:cs typeface="Calibri" panose="020F0502020204030204" pitchFamily="34" charset="0"/>
              </a:rPr>
              <a:t>Dynamically adjusts</a:t>
            </a:r>
            <a:r>
              <a:rPr lang="zh-CN" altLang="en-US" sz="1600" b="1" dirty="0">
                <a:solidFill>
                  <a:schemeClr val="tx1"/>
                </a:solidFill>
                <a:latin typeface="Calibri" panose="020F0502020204030204" pitchFamily="34" charset="0"/>
                <a:cs typeface="Calibri" panose="020F0502020204030204" pitchFamily="34" charset="0"/>
              </a:rPr>
              <a:t> </a:t>
            </a:r>
            <a:r>
              <a:rPr lang="en-US" altLang="zh-CN" sz="1600" b="1" dirty="0">
                <a:solidFill>
                  <a:schemeClr val="tx1"/>
                </a:solidFill>
                <a:latin typeface="Calibri" panose="020F0502020204030204" pitchFamily="34" charset="0"/>
                <a:cs typeface="Calibri" panose="020F0502020204030204" pitchFamily="34" charset="0"/>
              </a:rPr>
              <a:t>the</a:t>
            </a:r>
            <a:r>
              <a:rPr lang="zh-CN" altLang="en-US" sz="1600" b="1" dirty="0">
                <a:solidFill>
                  <a:schemeClr val="tx1"/>
                </a:solidFill>
                <a:latin typeface="Calibri" panose="020F0502020204030204" pitchFamily="34" charset="0"/>
                <a:cs typeface="Calibri" panose="020F0502020204030204" pitchFamily="34" charset="0"/>
              </a:rPr>
              <a:t> </a:t>
            </a:r>
            <a:r>
              <a:rPr lang="en-US" altLang="zh-CN" sz="1600" b="1" dirty="0">
                <a:solidFill>
                  <a:schemeClr val="tx1"/>
                </a:solidFill>
                <a:latin typeface="Calibri" panose="020F0502020204030204" pitchFamily="34" charset="0"/>
                <a:cs typeface="Calibri" panose="020F0502020204030204" pitchFamily="34" charset="0"/>
              </a:rPr>
              <a:t>quantization</a:t>
            </a:r>
            <a:r>
              <a:rPr lang="zh-CN" altLang="en-US" sz="1600" b="1" dirty="0">
                <a:solidFill>
                  <a:schemeClr val="tx1"/>
                </a:solidFill>
                <a:latin typeface="Calibri" panose="020F0502020204030204" pitchFamily="34" charset="0"/>
                <a:cs typeface="Calibri" panose="020F0502020204030204" pitchFamily="34" charset="0"/>
              </a:rPr>
              <a:t> </a:t>
            </a:r>
            <a:r>
              <a:rPr lang="en-US" altLang="zh-CN" sz="1600" b="1" dirty="0">
                <a:solidFill>
                  <a:schemeClr val="tx1"/>
                </a:solidFill>
                <a:latin typeface="Calibri" panose="020F0502020204030204" pitchFamily="34" charset="0"/>
                <a:cs typeface="Calibri" panose="020F0502020204030204" pitchFamily="34" charset="0"/>
              </a:rPr>
              <a:t>range</a:t>
            </a:r>
            <a:endParaRPr kumimoji="1" lang="zh-CN" altLang="en-US" sz="1400" b="1" dirty="0">
              <a:solidFill>
                <a:schemeClr val="tx1"/>
              </a:solidFill>
              <a:latin typeface="Calibri" panose="020F0502020204030204" pitchFamily="34" charset="0"/>
              <a:cs typeface="Calibri" panose="020F0502020204030204" pitchFamily="34" charset="0"/>
            </a:endParaRPr>
          </a:p>
        </p:txBody>
      </p:sp>
      <p:cxnSp>
        <p:nvCxnSpPr>
          <p:cNvPr id="68" name="直线箭头连接符 67">
            <a:extLst>
              <a:ext uri="{FF2B5EF4-FFF2-40B4-BE49-F238E27FC236}">
                <a16:creationId xmlns:a16="http://schemas.microsoft.com/office/drawing/2014/main" id="{1A799298-7E70-AA56-36FA-E5BBDC22A80B}"/>
              </a:ext>
            </a:extLst>
          </p:cNvPr>
          <p:cNvCxnSpPr>
            <a:cxnSpLocks/>
          </p:cNvCxnSpPr>
          <p:nvPr/>
        </p:nvCxnSpPr>
        <p:spPr>
          <a:xfrm flipV="1">
            <a:off x="2791794" y="2135358"/>
            <a:ext cx="1499104" cy="300488"/>
          </a:xfrm>
          <a:prstGeom prst="straightConnector1">
            <a:avLst/>
          </a:prstGeom>
          <a:ln w="38100" cmpd="sng">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FD530B9E-3D96-5B65-BAC2-1B83FACA254C}"/>
              </a:ext>
            </a:extLst>
          </p:cNvPr>
          <p:cNvSpPr txBox="1"/>
          <p:nvPr/>
        </p:nvSpPr>
        <p:spPr>
          <a:xfrm>
            <a:off x="4098421" y="3212660"/>
            <a:ext cx="4528723" cy="338554"/>
          </a:xfrm>
          <a:prstGeom prst="rect">
            <a:avLst/>
          </a:prstGeom>
          <a:noFill/>
        </p:spPr>
        <p:txBody>
          <a:bodyPr wrap="square">
            <a:spAutoFit/>
          </a:bodyPr>
          <a:lstStyle/>
          <a:p>
            <a:r>
              <a:rPr lang="en" altLang="zh-CN" sz="1600" b="1" i="0" dirty="0">
                <a:solidFill>
                  <a:srgbClr val="1A1C1E"/>
                </a:solidFill>
                <a:effectLst/>
                <a:latin typeface="Calibri" panose="020F0502020204030204" pitchFamily="34" charset="0"/>
                <a:cs typeface="Calibri" panose="020F0502020204030204" pitchFamily="34" charset="0"/>
              </a:rPr>
              <a:t>Even after smoothing, residual outliers may persist</a:t>
            </a:r>
            <a:endParaRPr lang="zh-CN" altLang="en-US" sz="1600" dirty="0">
              <a:latin typeface="Calibri" panose="020F0502020204030204" pitchFamily="34" charset="0"/>
              <a:cs typeface="Calibri" panose="020F0502020204030204" pitchFamily="34" charset="0"/>
            </a:endParaRPr>
          </a:p>
        </p:txBody>
      </p:sp>
      <p:sp>
        <p:nvSpPr>
          <p:cNvPr id="99" name="对话气泡: 圆角矩形 488">
            <a:extLst>
              <a:ext uri="{FF2B5EF4-FFF2-40B4-BE49-F238E27FC236}">
                <a16:creationId xmlns:a16="http://schemas.microsoft.com/office/drawing/2014/main" id="{B15BA835-F7D7-DEB3-CE9F-DAC7185A003F}"/>
              </a:ext>
            </a:extLst>
          </p:cNvPr>
          <p:cNvSpPr/>
          <p:nvPr/>
        </p:nvSpPr>
        <p:spPr>
          <a:xfrm>
            <a:off x="8706192" y="4813763"/>
            <a:ext cx="3436551" cy="668090"/>
          </a:xfrm>
          <a:prstGeom prst="wedgeRoundRectCallout">
            <a:avLst>
              <a:gd name="adj1" fmla="val -57996"/>
              <a:gd name="adj2" fmla="val 37683"/>
              <a:gd name="adj3" fmla="val 16667"/>
            </a:avLst>
          </a:prstGeom>
          <a:noFill/>
          <a:ln w="28575">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altLang="zh-CN" b="1" dirty="0"/>
              <a:t>Even after smoothing, residual outliers may persist</a:t>
            </a:r>
            <a:endParaRPr lang="zh-CN" altLang="en-US" dirty="0"/>
          </a:p>
        </p:txBody>
      </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91C3CCE3-74AA-2717-D2A7-D1DDD57EDDC7}"/>
                  </a:ext>
                </a:extLst>
              </p:cNvPr>
              <p:cNvSpPr txBox="1"/>
              <p:nvPr/>
            </p:nvSpPr>
            <p:spPr>
              <a:xfrm>
                <a:off x="8656949" y="3001613"/>
                <a:ext cx="3505943" cy="2431563"/>
              </a:xfrm>
              <a:prstGeom prst="rect">
                <a:avLst/>
              </a:prstGeom>
              <a:noFill/>
            </p:spPr>
            <p:txBody>
              <a:bodyPr wrap="square" rtlCol="0">
                <a:spAutoFit/>
              </a:bodyPr>
              <a:lstStyle/>
              <a:p>
                <a:endParaRPr kumimoji="1" lang="en-US" altLang="zh-CN" sz="1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𝑊</m:t>
                          </m:r>
                        </m:e>
                        <m:sub>
                          <m:r>
                            <a:rPr kumimoji="1" lang="en-US" altLang="zh-CN" sz="1400" b="0" i="1" smtClean="0">
                              <a:latin typeface="Cambria Math" panose="02040503050406030204" pitchFamily="18" charset="0"/>
                            </a:rPr>
                            <m:t>𝑞</m:t>
                          </m:r>
                        </m:sub>
                      </m:sSub>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𝑐𝑙𝑎𝑚𝑝</m:t>
                      </m:r>
                      <m:r>
                        <a:rPr kumimoji="1" lang="en-US" altLang="zh-CN" sz="1400" b="0" i="1" smtClean="0">
                          <a:latin typeface="Cambria Math" panose="02040503050406030204" pitchFamily="18" charset="0"/>
                        </a:rPr>
                        <m:t>(</m:t>
                      </m:r>
                      <m:d>
                        <m:dPr>
                          <m:begChr m:val="["/>
                          <m:endChr m:val="]"/>
                          <m:ctrlPr>
                            <a:rPr kumimoji="1" lang="en-US" altLang="zh-CN" sz="1400" b="0" i="1" smtClean="0">
                              <a:latin typeface="Cambria Math" panose="02040503050406030204" pitchFamily="18" charset="0"/>
                            </a:rPr>
                          </m:ctrlPr>
                        </m:dPr>
                        <m:e>
                          <m:f>
                            <m:fPr>
                              <m:ctrlPr>
                                <a:rPr kumimoji="1" lang="en-US" altLang="zh-CN" sz="1400" b="0" i="1" smtClean="0">
                                  <a:latin typeface="Cambria Math" panose="02040503050406030204" pitchFamily="18" charset="0"/>
                                </a:rPr>
                              </m:ctrlPr>
                            </m:fPr>
                            <m:num>
                              <m:acc>
                                <m:accPr>
                                  <m:chr m:val="̂"/>
                                  <m:ctrlPr>
                                    <a:rPr kumimoji="1" lang="en-US" altLang="zh-CN" sz="1400" b="0" i="1" smtClean="0">
                                      <a:latin typeface="Cambria Math" panose="02040503050406030204" pitchFamily="18" charset="0"/>
                                    </a:rPr>
                                  </m:ctrlPr>
                                </m:accPr>
                                <m:e>
                                  <m:r>
                                    <a:rPr kumimoji="1" lang="en-US" altLang="zh-CN" sz="1400" b="0" i="1" smtClean="0">
                                      <a:latin typeface="Cambria Math" panose="02040503050406030204" pitchFamily="18" charset="0"/>
                                    </a:rPr>
                                    <m:t>𝑊</m:t>
                                  </m:r>
                                </m:e>
                              </m:acc>
                            </m:num>
                            <m:den>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𝑠</m:t>
                                  </m:r>
                                </m:e>
                                <m:sub>
                                  <m:r>
                                    <a:rPr kumimoji="1" lang="en-US" altLang="zh-CN" sz="1400" b="0" i="1" smtClean="0">
                                      <a:latin typeface="Cambria Math" panose="02040503050406030204" pitchFamily="18" charset="0"/>
                                    </a:rPr>
                                    <m:t>𝑥</m:t>
                                  </m:r>
                                </m:sub>
                              </m:sSub>
                            </m:den>
                          </m:f>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𝑧</m:t>
                      </m:r>
                      <m:r>
                        <a:rPr kumimoji="1" lang="en-US" altLang="zh-CN" sz="1400" b="0" i="1" smtClean="0">
                          <a:latin typeface="Cambria Math" panose="02040503050406030204" pitchFamily="18" charset="0"/>
                        </a:rPr>
                        <m:t>,</m:t>
                      </m:r>
                      <m:sSup>
                        <m:sSupPr>
                          <m:ctrlPr>
                            <a:rPr kumimoji="1" lang="en-US" altLang="zh-CN" sz="1400" b="0" i="1" smtClean="0">
                              <a:latin typeface="Cambria Math" panose="02040503050406030204" pitchFamily="18" charset="0"/>
                            </a:rPr>
                          </m:ctrlPr>
                        </m:sSupPr>
                        <m:e>
                          <m:r>
                            <a:rPr kumimoji="1" lang="en-US" altLang="zh-CN" sz="1400" b="0" i="1" smtClean="0">
                              <a:latin typeface="Cambria Math" panose="02040503050406030204" pitchFamily="18" charset="0"/>
                            </a:rPr>
                            <m:t>0,2</m:t>
                          </m:r>
                        </m:e>
                        <m:sup>
                          <m:r>
                            <a:rPr kumimoji="1" lang="en-US" altLang="zh-CN" sz="1400" b="0" i="1" smtClean="0">
                              <a:latin typeface="Cambria Math" panose="02040503050406030204" pitchFamily="18" charset="0"/>
                            </a:rPr>
                            <m:t>𝑁</m:t>
                          </m:r>
                        </m:sup>
                      </m:sSup>
                      <m:r>
                        <a:rPr kumimoji="1" lang="en-US" altLang="zh-CN" sz="1400" b="0" i="1" smtClean="0">
                          <a:latin typeface="Cambria Math" panose="02040503050406030204" pitchFamily="18" charset="0"/>
                        </a:rPr>
                        <m:t>−1)</m:t>
                      </m:r>
                    </m:oMath>
                  </m:oMathPara>
                </a14:m>
                <a:endParaRPr kumimoji="1" lang="en-US" altLang="zh-CN" dirty="0"/>
              </a:p>
              <a:p>
                <a:endParaRPr kumimoji="1" lang="en-US" altLang="zh-CN" sz="1400" dirty="0">
                  <a:latin typeface="Calibri" panose="020F0502020204030204" pitchFamily="34" charset="0"/>
                  <a:cs typeface="Calibri" panose="020F0502020204030204" pitchFamily="34" charset="0"/>
                </a:endParaRPr>
              </a:p>
              <a:p>
                <a:endParaRPr kumimoji="1" lang="en-US" altLang="zh-CN" sz="1400" dirty="0">
                  <a:latin typeface="Calibri" panose="020F0502020204030204" pitchFamily="34" charset="0"/>
                  <a:cs typeface="Calibri" panose="020F0502020204030204" pitchFamily="34" charset="0"/>
                </a:endParaRPr>
              </a:p>
              <a:p>
                <a:endParaRPr kumimoji="1" lang="en-US" altLang="zh-CN" sz="1400" dirty="0">
                  <a:latin typeface="Calibri" panose="020F0502020204030204" pitchFamily="34" charset="0"/>
                  <a:cs typeface="Calibri" panose="020F0502020204030204" pitchFamily="34" charset="0"/>
                </a:endParaRPr>
              </a:p>
              <a:p>
                <a:endParaRPr kumimoji="1" lang="en-US" altLang="zh-CN" sz="1400" dirty="0">
                  <a:latin typeface="Calibri" panose="020F0502020204030204" pitchFamily="34" charset="0"/>
                  <a:cs typeface="Calibri" panose="020F0502020204030204" pitchFamily="34" charset="0"/>
                </a:endParaRPr>
              </a:p>
              <a:p>
                <a:endParaRPr kumimoji="1" lang="en-US" altLang="zh-CN" dirty="0"/>
              </a:p>
              <a:p>
                <a:r>
                  <a:rPr lang="en" altLang="zh-CN" sz="1600" dirty="0">
                    <a:latin typeface="Calibri" panose="020F0502020204030204" pitchFamily="34" charset="0"/>
                    <a:cs typeface="Calibri" panose="020F0502020204030204" pitchFamily="34" charset="0"/>
                  </a:rPr>
                  <a:t>Preventing residual</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outliers from consuming low</a:t>
                </a:r>
                <a:r>
                  <a:rPr lang="en-US" altLang="zh-CN" sz="1600" dirty="0">
                    <a:latin typeface="Calibri" panose="020F0502020204030204" pitchFamily="34" charset="0"/>
                    <a:cs typeface="Calibri" panose="020F0502020204030204" pitchFamily="34" charset="0"/>
                  </a:rPr>
                  <a:t>-</a:t>
                </a:r>
                <a:r>
                  <a:rPr lang="en" altLang="zh-CN" sz="1600" dirty="0">
                    <a:latin typeface="Calibri" panose="020F0502020204030204" pitchFamily="34" charset="0"/>
                    <a:cs typeface="Calibri" panose="020F0502020204030204" pitchFamily="34" charset="0"/>
                  </a:rPr>
                  <a:t>bi</a:t>
                </a:r>
                <a:r>
                  <a:rPr lang="en-US" altLang="zh-CN" sz="1600" dirty="0">
                    <a:latin typeface="Calibri" panose="020F0502020204030204" pitchFamily="34" charset="0"/>
                    <a:cs typeface="Calibri" panose="020F0502020204030204" pitchFamily="34" charset="0"/>
                  </a:rPr>
                  <a:t>t</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width</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representation</a:t>
                </a:r>
              </a:p>
            </p:txBody>
          </p:sp>
        </mc:Choice>
        <mc:Fallback xmlns="">
          <p:sp>
            <p:nvSpPr>
              <p:cNvPr id="100" name="文本框 99">
                <a:extLst>
                  <a:ext uri="{FF2B5EF4-FFF2-40B4-BE49-F238E27FC236}">
                    <a16:creationId xmlns:a16="http://schemas.microsoft.com/office/drawing/2014/main" id="{91C3CCE3-74AA-2717-D2A7-D1DDD57EDDC7}"/>
                  </a:ext>
                </a:extLst>
              </p:cNvPr>
              <p:cNvSpPr txBox="1">
                <a:spLocks noRot="1" noChangeAspect="1" noMove="1" noResize="1" noEditPoints="1" noAdjustHandles="1" noChangeArrowheads="1" noChangeShapeType="1" noTextEdit="1"/>
              </p:cNvSpPr>
              <p:nvPr/>
            </p:nvSpPr>
            <p:spPr>
              <a:xfrm>
                <a:off x="8656949" y="3001613"/>
                <a:ext cx="3505943" cy="2431563"/>
              </a:xfrm>
              <a:prstGeom prst="rect">
                <a:avLst/>
              </a:prstGeom>
              <a:blipFill>
                <a:blip r:embed="rId6"/>
                <a:stretch>
                  <a:fillRect l="-722" r="-361" b="-2083"/>
                </a:stretch>
              </a:blipFill>
            </p:spPr>
            <p:txBody>
              <a:bodyPr/>
              <a:lstStyle/>
              <a:p>
                <a:r>
                  <a:rPr lang="zh-CN" altLang="en-US">
                    <a:noFill/>
                  </a:rPr>
                  <a:t> </a:t>
                </a:r>
              </a:p>
            </p:txBody>
          </p:sp>
        </mc:Fallback>
      </mc:AlternateContent>
      <p:sp>
        <p:nvSpPr>
          <p:cNvPr id="101" name="文本框 100">
            <a:extLst>
              <a:ext uri="{FF2B5EF4-FFF2-40B4-BE49-F238E27FC236}">
                <a16:creationId xmlns:a16="http://schemas.microsoft.com/office/drawing/2014/main" id="{C6D8450D-B235-B119-DA5F-246C372C096B}"/>
              </a:ext>
            </a:extLst>
          </p:cNvPr>
          <p:cNvSpPr txBox="1"/>
          <p:nvPr/>
        </p:nvSpPr>
        <p:spPr>
          <a:xfrm>
            <a:off x="8656949" y="1224337"/>
            <a:ext cx="3436551" cy="1077218"/>
          </a:xfrm>
          <a:prstGeom prst="rect">
            <a:avLst/>
          </a:prstGeom>
          <a:noFill/>
        </p:spPr>
        <p:txBody>
          <a:bodyPr wrap="square" rtlCol="0">
            <a:spAutoFit/>
          </a:bodyPr>
          <a:lstStyle/>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Balance difficulty o</a:t>
            </a:r>
            <a:r>
              <a:rPr lang="en-US" altLang="zh-CN" sz="1600" dirty="0">
                <a:latin typeface="Calibri" panose="020F0502020204030204" pitchFamily="34" charset="0"/>
                <a:cs typeface="Calibri" panose="020F0502020204030204" pitchFamily="34" charset="0"/>
              </a:rPr>
              <a:t>f</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quantization</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between</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weights</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and</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cs typeface="Calibri" panose="020F0502020204030204" pitchFamily="34" charset="0"/>
              </a:rPr>
              <a:t>activations</a:t>
            </a:r>
            <a:endParaRPr lang="en" altLang="zh-CN" sz="1600" dirty="0">
              <a:latin typeface="Calibri" panose="020F0502020204030204" pitchFamily="34" charset="0"/>
              <a:cs typeface="Calibri" panose="020F0502020204030204" pitchFamily="34" charset="0"/>
            </a:endParaRPr>
          </a:p>
          <a:p>
            <a:pPr marL="285750" indent="-285750">
              <a:buFont typeface="Wingdings" pitchFamily="2" charset="2"/>
              <a:buChar char="Ø"/>
            </a:pPr>
            <a:r>
              <a:rPr lang="en" altLang="zh-CN" sz="1600" dirty="0">
                <a:latin typeface="Calibri" panose="020F0502020204030204" pitchFamily="34" charset="0"/>
                <a:cs typeface="Calibri" panose="020F0502020204030204" pitchFamily="34" charset="0"/>
              </a:rPr>
              <a:t>Dynamically adjusts</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the</a:t>
            </a:r>
            <a:r>
              <a:rPr lang="zh-CN" altLang="en-US" sz="1600" dirty="0">
                <a:latin typeface="Calibri" panose="020F0502020204030204" pitchFamily="34" charset="0"/>
                <a:cs typeface="Calibri" panose="020F0502020204030204" pitchFamily="34" charset="0"/>
              </a:rPr>
              <a:t> </a:t>
            </a:r>
            <a:r>
              <a:rPr lang="en" altLang="zh-CN" sz="1600" dirty="0">
                <a:latin typeface="Calibri" panose="020F0502020204030204" pitchFamily="34" charset="0"/>
                <a:cs typeface="Calibri" panose="020F0502020204030204" pitchFamily="34" charset="0"/>
              </a:rPr>
              <a:t>distribution of weights and activation</a:t>
            </a:r>
            <a:endParaRPr lang="en" altLang="zh-CN" sz="1400" dirty="0">
              <a:latin typeface="Calibri" panose="020F0502020204030204" pitchFamily="34" charset="0"/>
              <a:cs typeface="Calibri" panose="020F0502020204030204" pitchFamily="34" charset="0"/>
            </a:endParaRPr>
          </a:p>
        </p:txBody>
      </p:sp>
      <p:sp>
        <p:nvSpPr>
          <p:cNvPr id="108" name="矩形 107">
            <a:extLst>
              <a:ext uri="{FF2B5EF4-FFF2-40B4-BE49-F238E27FC236}">
                <a16:creationId xmlns:a16="http://schemas.microsoft.com/office/drawing/2014/main" id="{C59E385F-E92F-B1F3-79DF-3D7223C283D6}"/>
              </a:ext>
            </a:extLst>
          </p:cNvPr>
          <p:cNvSpPr/>
          <p:nvPr/>
        </p:nvSpPr>
        <p:spPr>
          <a:xfrm>
            <a:off x="9132234" y="3264040"/>
            <a:ext cx="2627466" cy="489034"/>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右箭头 126">
            <a:extLst>
              <a:ext uri="{FF2B5EF4-FFF2-40B4-BE49-F238E27FC236}">
                <a16:creationId xmlns:a16="http://schemas.microsoft.com/office/drawing/2014/main" id="{D98D73C2-15D5-0271-1088-79088896AA68}"/>
              </a:ext>
            </a:extLst>
          </p:cNvPr>
          <p:cNvSpPr/>
          <p:nvPr/>
        </p:nvSpPr>
        <p:spPr>
          <a:xfrm>
            <a:off x="967711" y="6012495"/>
            <a:ext cx="1654574" cy="5657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3" name="矩形 192">
            <a:extLst>
              <a:ext uri="{FF2B5EF4-FFF2-40B4-BE49-F238E27FC236}">
                <a16:creationId xmlns:a16="http://schemas.microsoft.com/office/drawing/2014/main" id="{E3FC43B7-9D02-1095-F911-52341A2C535A}"/>
              </a:ext>
            </a:extLst>
          </p:cNvPr>
          <p:cNvSpPr/>
          <p:nvPr/>
        </p:nvSpPr>
        <p:spPr>
          <a:xfrm>
            <a:off x="2791794" y="5916623"/>
            <a:ext cx="7459111" cy="7677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 altLang="zh-CN" dirty="0"/>
          </a:p>
        </p:txBody>
      </p:sp>
      <p:sp>
        <p:nvSpPr>
          <p:cNvPr id="194" name="圆角矩形 193">
            <a:extLst>
              <a:ext uri="{FF2B5EF4-FFF2-40B4-BE49-F238E27FC236}">
                <a16:creationId xmlns:a16="http://schemas.microsoft.com/office/drawing/2014/main" id="{E243891C-84B0-B06B-44AA-2CFDFCD42253}"/>
              </a:ext>
            </a:extLst>
          </p:cNvPr>
          <p:cNvSpPr/>
          <p:nvPr/>
        </p:nvSpPr>
        <p:spPr>
          <a:xfrm>
            <a:off x="2887038" y="6019052"/>
            <a:ext cx="2096098" cy="604289"/>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Learnable parameters</a:t>
            </a:r>
            <a:endParaRPr kumimoji="1" lang="zh-CN" altLang="en-US" b="1" dirty="0">
              <a:solidFill>
                <a:schemeClr val="tx1"/>
              </a:solidFill>
              <a:latin typeface="Calibri" panose="020F0502020204030204" pitchFamily="34" charset="0"/>
              <a:cs typeface="Calibri" panose="020F0502020204030204" pitchFamily="34" charset="0"/>
            </a:endParaRPr>
          </a:p>
        </p:txBody>
      </p:sp>
      <p:sp>
        <p:nvSpPr>
          <p:cNvPr id="195" name="下箭头 194">
            <a:extLst>
              <a:ext uri="{FF2B5EF4-FFF2-40B4-BE49-F238E27FC236}">
                <a16:creationId xmlns:a16="http://schemas.microsoft.com/office/drawing/2014/main" id="{68C28D94-5D78-DB8D-CD13-1B5484C2C290}"/>
              </a:ext>
            </a:extLst>
          </p:cNvPr>
          <p:cNvSpPr/>
          <p:nvPr/>
        </p:nvSpPr>
        <p:spPr>
          <a:xfrm rot="16200000">
            <a:off x="5606045" y="5636812"/>
            <a:ext cx="276353" cy="1368160"/>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6" name="圆角矩形 195">
            <a:extLst>
              <a:ext uri="{FF2B5EF4-FFF2-40B4-BE49-F238E27FC236}">
                <a16:creationId xmlns:a16="http://schemas.microsoft.com/office/drawing/2014/main" id="{0DAFACA5-07BA-8A53-012B-E54CDAE0C772}"/>
              </a:ext>
            </a:extLst>
          </p:cNvPr>
          <p:cNvSpPr/>
          <p:nvPr/>
        </p:nvSpPr>
        <p:spPr>
          <a:xfrm>
            <a:off x="5255704" y="6011978"/>
            <a:ext cx="977034" cy="19273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200" b="1" dirty="0">
                <a:solidFill>
                  <a:schemeClr val="tx1"/>
                </a:solidFill>
                <a:latin typeface="Calibri" panose="020F0502020204030204" pitchFamily="34" charset="0"/>
                <a:cs typeface="Calibri" panose="020F0502020204030204" pitchFamily="34" charset="0"/>
              </a:rPr>
              <a:t>Based</a:t>
            </a:r>
            <a:r>
              <a:rPr kumimoji="1" lang="zh-CN" altLang="en-US" sz="1200" b="1" dirty="0">
                <a:solidFill>
                  <a:schemeClr val="tx1"/>
                </a:solidFill>
                <a:latin typeface="Calibri" panose="020F0502020204030204" pitchFamily="34" charset="0"/>
                <a:cs typeface="Calibri" panose="020F0502020204030204" pitchFamily="34" charset="0"/>
              </a:rPr>
              <a:t> </a:t>
            </a:r>
            <a:r>
              <a:rPr kumimoji="1" lang="en-US" altLang="zh-CN" sz="1200" b="1" dirty="0">
                <a:solidFill>
                  <a:schemeClr val="tx1"/>
                </a:solidFill>
                <a:latin typeface="Calibri" panose="020F0502020204030204" pitchFamily="34" charset="0"/>
                <a:cs typeface="Calibri" panose="020F0502020204030204" pitchFamily="34" charset="0"/>
              </a:rPr>
              <a:t>on</a:t>
            </a:r>
            <a:endParaRPr kumimoji="1" lang="zh-CN" altLang="en-US" sz="1400" b="1" dirty="0">
              <a:solidFill>
                <a:schemeClr val="tx1"/>
              </a:solidFill>
              <a:latin typeface="Calibri" panose="020F0502020204030204" pitchFamily="34" charset="0"/>
              <a:cs typeface="Calibri" panose="020F0502020204030204" pitchFamily="34" charset="0"/>
            </a:endParaRPr>
          </a:p>
        </p:txBody>
      </p:sp>
      <p:sp>
        <p:nvSpPr>
          <p:cNvPr id="197" name="圆角矩形 196">
            <a:extLst>
              <a:ext uri="{FF2B5EF4-FFF2-40B4-BE49-F238E27FC236}">
                <a16:creationId xmlns:a16="http://schemas.microsoft.com/office/drawing/2014/main" id="{B55A86DF-83D5-3CB1-BF74-1F5704DB3263}"/>
              </a:ext>
            </a:extLst>
          </p:cNvPr>
          <p:cNvSpPr/>
          <p:nvPr/>
        </p:nvSpPr>
        <p:spPr>
          <a:xfrm>
            <a:off x="5255704" y="6434120"/>
            <a:ext cx="977034" cy="19273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200" b="1" dirty="0">
                <a:solidFill>
                  <a:schemeClr val="tx1"/>
                </a:solidFill>
                <a:latin typeface="Calibri" panose="020F0502020204030204" pitchFamily="34" charset="0"/>
                <a:cs typeface="Calibri" panose="020F0502020204030204" pitchFamily="34" charset="0"/>
              </a:rPr>
              <a:t>distribution</a:t>
            </a:r>
            <a:endParaRPr kumimoji="1" lang="zh-CN" altLang="en-US" sz="1400" b="1" dirty="0">
              <a:solidFill>
                <a:schemeClr val="tx1"/>
              </a:solidFill>
              <a:latin typeface="Calibri" panose="020F0502020204030204" pitchFamily="34" charset="0"/>
              <a:cs typeface="Calibri" panose="020F0502020204030204" pitchFamily="34" charset="0"/>
            </a:endParaRPr>
          </a:p>
        </p:txBody>
      </p:sp>
      <p:sp>
        <p:nvSpPr>
          <p:cNvPr id="199" name="圆角矩形 198">
            <a:extLst>
              <a:ext uri="{FF2B5EF4-FFF2-40B4-BE49-F238E27FC236}">
                <a16:creationId xmlns:a16="http://schemas.microsoft.com/office/drawing/2014/main" id="{03CA992D-8B00-D37F-8E8F-28C2B8DEA5F8}"/>
              </a:ext>
            </a:extLst>
          </p:cNvPr>
          <p:cNvSpPr/>
          <p:nvPr/>
        </p:nvSpPr>
        <p:spPr>
          <a:xfrm>
            <a:off x="6449474" y="6005831"/>
            <a:ext cx="3687588" cy="604289"/>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ea"/>
              <a:buAutoNum type="circleNumDbPlain"/>
            </a:pPr>
            <a:r>
              <a:rPr lang="en" altLang="zh-CN" sz="1600" dirty="0">
                <a:solidFill>
                  <a:schemeClr val="tx1"/>
                </a:solidFill>
                <a:latin typeface="Calibri" panose="020F0502020204030204" pitchFamily="34" charset="0"/>
                <a:cs typeface="Calibri" panose="020F0502020204030204" pitchFamily="34" charset="0"/>
              </a:rPr>
              <a:t>smooth activation</a:t>
            </a:r>
            <a:r>
              <a:rPr lang="zh-CN" altLang="en-US" sz="1600" dirty="0">
                <a:solidFill>
                  <a:schemeClr val="tx1"/>
                </a:solidFill>
                <a:latin typeface="Calibri" panose="020F0502020204030204" pitchFamily="34" charset="0"/>
                <a:cs typeface="Calibri" panose="020F0502020204030204" pitchFamily="34" charset="0"/>
              </a:rPr>
              <a:t> </a:t>
            </a:r>
            <a:r>
              <a:rPr lang="en-US" altLang="zh-CN" sz="1600" dirty="0">
                <a:solidFill>
                  <a:schemeClr val="tx1"/>
                </a:solidFill>
                <a:latin typeface="Calibri" panose="020F0502020204030204" pitchFamily="34" charset="0"/>
                <a:cs typeface="Calibri" panose="020F0502020204030204" pitchFamily="34" charset="0"/>
              </a:rPr>
              <a:t>and</a:t>
            </a:r>
            <a:r>
              <a:rPr lang="en" altLang="zh-CN" sz="1600" dirty="0">
                <a:solidFill>
                  <a:schemeClr val="tx1"/>
                </a:solidFill>
                <a:latin typeface="Calibri" panose="020F0502020204030204" pitchFamily="34" charset="0"/>
                <a:cs typeface="Calibri" panose="020F0502020204030204" pitchFamily="34" charset="0"/>
              </a:rPr>
              <a:t> weights</a:t>
            </a:r>
          </a:p>
          <a:p>
            <a:pPr marL="342900" indent="-342900">
              <a:buFont typeface="+mj-ea"/>
              <a:buAutoNum type="circleNumDbPlain"/>
            </a:pPr>
            <a:r>
              <a:rPr lang="en" altLang="zh-CN" sz="1600" dirty="0">
                <a:solidFill>
                  <a:schemeClr val="tx1"/>
                </a:solidFill>
                <a:latin typeface="Calibri" panose="020F0502020204030204" pitchFamily="34" charset="0"/>
                <a:cs typeface="Calibri" panose="020F0502020204030204" pitchFamily="34" charset="0"/>
              </a:rPr>
              <a:t>adjust the quantization clipping range </a:t>
            </a:r>
          </a:p>
        </p:txBody>
      </p:sp>
      <p:sp>
        <p:nvSpPr>
          <p:cNvPr id="203" name="矩形 202">
            <a:extLst>
              <a:ext uri="{FF2B5EF4-FFF2-40B4-BE49-F238E27FC236}">
                <a16:creationId xmlns:a16="http://schemas.microsoft.com/office/drawing/2014/main" id="{3BCFC197-2288-8718-54AC-8DB0A3C1972A}"/>
              </a:ext>
            </a:extLst>
          </p:cNvPr>
          <p:cNvSpPr/>
          <p:nvPr/>
        </p:nvSpPr>
        <p:spPr>
          <a:xfrm>
            <a:off x="984977" y="6198102"/>
            <a:ext cx="1209272" cy="1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latin typeface="Calibri" panose="020F0502020204030204" pitchFamily="34" charset="0"/>
                <a:cs typeface="Calibri" panose="020F0502020204030204" pitchFamily="34" charset="0"/>
              </a:rPr>
              <a:t>summary</a:t>
            </a:r>
            <a:endParaRPr kumimoji="1" lang="zh-CN" altLang="en-US" b="1" dirty="0">
              <a:latin typeface="Calibri" panose="020F0502020204030204" pitchFamily="34" charset="0"/>
              <a:cs typeface="Calibri" panose="020F0502020204030204" pitchFamily="34" charset="0"/>
            </a:endParaRPr>
          </a:p>
        </p:txBody>
      </p:sp>
      <p:sp>
        <p:nvSpPr>
          <p:cNvPr id="204" name="圆角矩形 203">
            <a:extLst>
              <a:ext uri="{FF2B5EF4-FFF2-40B4-BE49-F238E27FC236}">
                <a16:creationId xmlns:a16="http://schemas.microsoft.com/office/drawing/2014/main" id="{3D4BB605-D9EF-451A-5432-25D58BBE8BC4}"/>
              </a:ext>
            </a:extLst>
          </p:cNvPr>
          <p:cNvSpPr/>
          <p:nvPr/>
        </p:nvSpPr>
        <p:spPr>
          <a:xfrm>
            <a:off x="4210456" y="1441596"/>
            <a:ext cx="4416687" cy="393438"/>
          </a:xfrm>
          <a:prstGeom prst="roundRect">
            <a:avLst>
              <a:gd name="adj" fmla="val 26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1.LWAS: Learnable</a:t>
            </a:r>
            <a:r>
              <a:rPr kumimoji="1" lang="zh-CN" altLang="en-US"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weights-activations</a:t>
            </a:r>
            <a:r>
              <a:rPr kumimoji="1" lang="zh-CN" altLang="en-US"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smooth</a:t>
            </a:r>
            <a:endParaRPr lang="zh-CN" altLang="en-US"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205" name="圆角矩形 204">
            <a:extLst>
              <a:ext uri="{FF2B5EF4-FFF2-40B4-BE49-F238E27FC236}">
                <a16:creationId xmlns:a16="http://schemas.microsoft.com/office/drawing/2014/main" id="{27C47B2F-955C-4CD3-C165-D6525F41E281}"/>
              </a:ext>
            </a:extLst>
          </p:cNvPr>
          <p:cNvSpPr/>
          <p:nvPr/>
        </p:nvSpPr>
        <p:spPr>
          <a:xfrm>
            <a:off x="4210457" y="3678369"/>
            <a:ext cx="4400820" cy="393950"/>
          </a:xfrm>
          <a:prstGeom prst="roundRect">
            <a:avLst>
              <a:gd name="adj" fmla="val 9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2.</a:t>
            </a:r>
            <a:r>
              <a:rPr lang="en" altLang="zh-CN"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LWAC: Learnable Weight-Activation Clipping</a:t>
            </a:r>
            <a:endParaRPr lang="zh-CN" altLang="en-US" sz="1600" b="1" dirty="0">
              <a:ln w="0"/>
              <a:solidFill>
                <a:schemeClr val="bg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7" name="左弧形箭头 86">
            <a:extLst>
              <a:ext uri="{FF2B5EF4-FFF2-40B4-BE49-F238E27FC236}">
                <a16:creationId xmlns:a16="http://schemas.microsoft.com/office/drawing/2014/main" id="{4A11EBCC-322E-98E3-0CA5-7B97178E2C3A}"/>
              </a:ext>
            </a:extLst>
          </p:cNvPr>
          <p:cNvSpPr/>
          <p:nvPr/>
        </p:nvSpPr>
        <p:spPr>
          <a:xfrm>
            <a:off x="8581600" y="2883947"/>
            <a:ext cx="446033" cy="886883"/>
          </a:xfrm>
          <a:prstGeom prst="curvedLeftArrow">
            <a:avLst>
              <a:gd name="adj1" fmla="val 21364"/>
              <a:gd name="adj2" fmla="val 46378"/>
              <a:gd name="adj3" fmla="val 45286"/>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cxnSp>
        <p:nvCxnSpPr>
          <p:cNvPr id="102" name="直线箭头连接符 101">
            <a:extLst>
              <a:ext uri="{FF2B5EF4-FFF2-40B4-BE49-F238E27FC236}">
                <a16:creationId xmlns:a16="http://schemas.microsoft.com/office/drawing/2014/main" id="{91E05820-A038-33D0-F3F0-E842A3E637C3}"/>
              </a:ext>
            </a:extLst>
          </p:cNvPr>
          <p:cNvCxnSpPr>
            <a:cxnSpLocks/>
          </p:cNvCxnSpPr>
          <p:nvPr/>
        </p:nvCxnSpPr>
        <p:spPr>
          <a:xfrm flipV="1">
            <a:off x="7762907" y="3686586"/>
            <a:ext cx="1422344" cy="767778"/>
          </a:xfrm>
          <a:prstGeom prst="straightConnector1">
            <a:avLst/>
          </a:prstGeom>
          <a:ln w="38100" cmpd="sng">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FA8294AE-04F4-7256-94BB-5E711E1124B0}"/>
                  </a:ext>
                </a:extLst>
              </p:cNvPr>
              <p:cNvSpPr txBox="1"/>
              <p:nvPr/>
            </p:nvSpPr>
            <p:spPr>
              <a:xfrm>
                <a:off x="4703104" y="4099212"/>
                <a:ext cx="3374355" cy="10348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b="0" i="1" smtClean="0">
                              <a:solidFill>
                                <a:schemeClr val="tx1"/>
                              </a:solidFill>
                              <a:latin typeface="Cambria Math" panose="02040503050406030204" pitchFamily="18" charset="0"/>
                            </a:rPr>
                          </m:ctrlPr>
                        </m:sSubPr>
                        <m:e>
                          <m:r>
                            <a:rPr kumimoji="1" lang="en-US" altLang="zh-CN" sz="1400" b="0" i="1" smtClean="0">
                              <a:solidFill>
                                <a:schemeClr val="tx1"/>
                              </a:solidFill>
                              <a:latin typeface="Cambria Math" panose="02040503050406030204" pitchFamily="18" charset="0"/>
                            </a:rPr>
                            <m:t>𝑠</m:t>
                          </m:r>
                        </m:e>
                        <m:sub>
                          <m:r>
                            <a:rPr kumimoji="1" lang="en-US" altLang="zh-CN" sz="1400" b="0" i="1" smtClean="0">
                              <a:solidFill>
                                <a:schemeClr val="tx1"/>
                              </a:solidFill>
                              <a:latin typeface="Cambria Math" panose="02040503050406030204" pitchFamily="18" charset="0"/>
                            </a:rPr>
                            <m:t>𝑥</m:t>
                          </m:r>
                        </m:sub>
                      </m:sSub>
                      <m:r>
                        <a:rPr kumimoji="1" lang="en-US" altLang="zh-CN" sz="1400" b="0" i="1" smtClean="0">
                          <a:solidFill>
                            <a:schemeClr val="tx1"/>
                          </a:solidFill>
                          <a:latin typeface="Cambria Math" panose="02040503050406030204" pitchFamily="18" charset="0"/>
                        </a:rPr>
                        <m:t>=</m:t>
                      </m:r>
                      <m:f>
                        <m:fPr>
                          <m:ctrlPr>
                            <a:rPr kumimoji="1" lang="en-US" altLang="zh-CN" sz="1400" b="0" i="1" smtClean="0">
                              <a:solidFill>
                                <a:schemeClr val="tx1"/>
                              </a:solidFill>
                              <a:latin typeface="Cambria Math" panose="02040503050406030204" pitchFamily="18" charset="0"/>
                            </a:rPr>
                          </m:ctrlPr>
                        </m:fPr>
                        <m:num>
                          <m:sSub>
                            <m:sSubPr>
                              <m:ctrlPr>
                                <a:rPr kumimoji="1" lang="en-US" altLang="zh-CN" sz="1400" b="0" i="1" smtClean="0">
                                  <a:solidFill>
                                    <a:schemeClr val="tx1"/>
                                  </a:solidFill>
                                  <a:latin typeface="Cambria Math" panose="02040503050406030204" pitchFamily="18" charset="0"/>
                                </a:rPr>
                              </m:ctrlPr>
                            </m:sSubPr>
                            <m:e>
                              <m:r>
                                <a:rPr kumimoji="1" lang="en-US" altLang="zh-CN" sz="1400" i="1">
                                  <a:solidFill>
                                    <a:schemeClr val="tx1"/>
                                  </a:solidFill>
                                  <a:latin typeface="Cambria Math" panose="02040503050406030204" pitchFamily="18" charset="0"/>
                                </a:rPr>
                                <m:t>𝛼</m:t>
                              </m:r>
                            </m:e>
                            <m:sub>
                              <m:r>
                                <a:rPr kumimoji="1" lang="en-US" altLang="zh-CN" sz="1400" b="0" i="1" smtClean="0">
                                  <a:solidFill>
                                    <a:schemeClr val="tx1"/>
                                  </a:solidFill>
                                  <a:latin typeface="Cambria Math" panose="02040503050406030204" pitchFamily="18" charset="0"/>
                                </a:rPr>
                                <m:t>𝑤</m:t>
                              </m:r>
                            </m:sub>
                          </m:sSub>
                          <m:func>
                            <m:funcPr>
                              <m:ctrlPr>
                                <a:rPr kumimoji="1" lang="en-US" altLang="zh-CN" sz="1400" i="1">
                                  <a:solidFill>
                                    <a:schemeClr val="tx1"/>
                                  </a:solidFill>
                                  <a:latin typeface="Cambria Math" panose="02040503050406030204" pitchFamily="18" charset="0"/>
                                </a:rPr>
                              </m:ctrlPr>
                            </m:funcPr>
                            <m:fName>
                              <m:r>
                                <m:rPr>
                                  <m:sty m:val="p"/>
                                </m:rPr>
                                <a:rPr kumimoji="1" lang="en-US" altLang="zh-CN" sz="1400">
                                  <a:solidFill>
                                    <a:schemeClr val="tx1"/>
                                  </a:solidFill>
                                  <a:latin typeface="Cambria Math" panose="02040503050406030204" pitchFamily="18" charset="0"/>
                                </a:rPr>
                                <m:t>max</m:t>
                              </m:r>
                            </m:fName>
                            <m:e>
                              <m:d>
                                <m:dPr>
                                  <m:ctrlPr>
                                    <a:rPr kumimoji="1" lang="en-US" altLang="zh-CN" sz="1400" i="1">
                                      <a:solidFill>
                                        <a:schemeClr val="tx1"/>
                                      </a:solidFill>
                                      <a:latin typeface="Cambria Math" panose="02040503050406030204" pitchFamily="18" charset="0"/>
                                    </a:rPr>
                                  </m:ctrlPr>
                                </m:dPr>
                                <m:e>
                                  <m:acc>
                                    <m:accPr>
                                      <m:chr m:val="̂"/>
                                      <m:ctrlPr>
                                        <a:rPr kumimoji="1" lang="en-US" altLang="zh-CN" sz="1400" i="1">
                                          <a:solidFill>
                                            <a:schemeClr val="tx1"/>
                                          </a:solidFill>
                                          <a:latin typeface="Cambria Math" panose="02040503050406030204" pitchFamily="18" charset="0"/>
                                        </a:rPr>
                                      </m:ctrlPr>
                                    </m:accPr>
                                    <m:e>
                                      <m:r>
                                        <a:rPr kumimoji="1" lang="en-US" altLang="zh-CN" sz="1400" i="1">
                                          <a:solidFill>
                                            <a:schemeClr val="tx1"/>
                                          </a:solidFill>
                                          <a:latin typeface="Cambria Math" panose="02040503050406030204" pitchFamily="18" charset="0"/>
                                        </a:rPr>
                                        <m:t>𝑊</m:t>
                                      </m:r>
                                    </m:e>
                                  </m:acc>
                                </m:e>
                              </m:d>
                            </m:e>
                          </m:func>
                          <m:r>
                            <a:rPr kumimoji="1" lang="en-US" altLang="zh-CN" sz="1400" i="1">
                              <a:solidFill>
                                <a:schemeClr val="tx1"/>
                              </a:solidFill>
                              <a:latin typeface="Cambria Math" panose="02040503050406030204" pitchFamily="18" charset="0"/>
                            </a:rPr>
                            <m:t>−</m:t>
                          </m:r>
                          <m:sSub>
                            <m:sSubPr>
                              <m:ctrlPr>
                                <a:rPr kumimoji="1" lang="en-US" altLang="zh-CN" sz="1400" i="1">
                                  <a:solidFill>
                                    <a:schemeClr val="tx1"/>
                                  </a:solidFill>
                                  <a:latin typeface="Cambria Math" panose="02040503050406030204" pitchFamily="18" charset="0"/>
                                </a:rPr>
                              </m:ctrlPr>
                            </m:sSubPr>
                            <m:e>
                              <m:r>
                                <a:rPr kumimoji="1" lang="en-US" altLang="zh-CN" sz="1400" i="1">
                                  <a:solidFill>
                                    <a:schemeClr val="tx1"/>
                                  </a:solidFill>
                                  <a:latin typeface="Cambria Math" panose="02040503050406030204" pitchFamily="18" charset="0"/>
                                </a:rPr>
                                <m:t>𝛽</m:t>
                              </m:r>
                            </m:e>
                            <m:sub>
                              <m:r>
                                <a:rPr kumimoji="1" lang="en-US" altLang="zh-CN" sz="1400" i="1">
                                  <a:solidFill>
                                    <a:schemeClr val="tx1"/>
                                  </a:solidFill>
                                  <a:latin typeface="Cambria Math" panose="02040503050406030204" pitchFamily="18" charset="0"/>
                                </a:rPr>
                                <m:t>𝑤</m:t>
                              </m:r>
                            </m:sub>
                          </m:sSub>
                          <m:r>
                            <m:rPr>
                              <m:sty m:val="p"/>
                            </m:rPr>
                            <a:rPr kumimoji="1" lang="en-US" altLang="zh-CN" sz="1400">
                              <a:solidFill>
                                <a:schemeClr val="tx1"/>
                              </a:solidFill>
                              <a:latin typeface="Cambria Math" panose="02040503050406030204" pitchFamily="18" charset="0"/>
                            </a:rPr>
                            <m:t>min</m:t>
                          </m:r>
                          <m:r>
                            <a:rPr kumimoji="1" lang="en-US" altLang="zh-CN" sz="1400" i="1">
                              <a:solidFill>
                                <a:schemeClr val="tx1"/>
                              </a:solidFill>
                              <a:latin typeface="Cambria Math" panose="02040503050406030204" pitchFamily="18" charset="0"/>
                            </a:rPr>
                            <m:t>⁡(</m:t>
                          </m:r>
                          <m:acc>
                            <m:accPr>
                              <m:chr m:val="̂"/>
                              <m:ctrlPr>
                                <a:rPr kumimoji="1" lang="en-US" altLang="zh-CN" sz="1400" i="1">
                                  <a:solidFill>
                                    <a:schemeClr val="tx1"/>
                                  </a:solidFill>
                                  <a:latin typeface="Cambria Math" panose="02040503050406030204" pitchFamily="18" charset="0"/>
                                </a:rPr>
                              </m:ctrlPr>
                            </m:accPr>
                            <m:e>
                              <m:r>
                                <a:rPr kumimoji="1" lang="en-US" altLang="zh-CN" sz="1400" i="1">
                                  <a:solidFill>
                                    <a:schemeClr val="tx1"/>
                                  </a:solidFill>
                                  <a:latin typeface="Cambria Math" panose="02040503050406030204" pitchFamily="18" charset="0"/>
                                </a:rPr>
                                <m:t>𝑊</m:t>
                              </m:r>
                            </m:e>
                          </m:acc>
                          <m:r>
                            <a:rPr kumimoji="1" lang="en-US" altLang="zh-CN" sz="1400" i="1">
                              <a:solidFill>
                                <a:schemeClr val="tx1"/>
                              </a:solidFill>
                              <a:latin typeface="Cambria Math" panose="02040503050406030204" pitchFamily="18" charset="0"/>
                            </a:rPr>
                            <m:t>)</m:t>
                          </m:r>
                        </m:num>
                        <m:den>
                          <m:sSup>
                            <m:sSupPr>
                              <m:ctrlPr>
                                <a:rPr kumimoji="1" lang="en-US" altLang="zh-CN" sz="1400" b="0" i="1" smtClean="0">
                                  <a:solidFill>
                                    <a:schemeClr val="tx1"/>
                                  </a:solidFill>
                                  <a:latin typeface="Cambria Math" panose="02040503050406030204" pitchFamily="18" charset="0"/>
                                </a:rPr>
                              </m:ctrlPr>
                            </m:sSupPr>
                            <m:e>
                              <m:r>
                                <a:rPr kumimoji="1" lang="en-US" altLang="zh-CN" sz="1400" b="0" i="1" smtClean="0">
                                  <a:solidFill>
                                    <a:schemeClr val="tx1"/>
                                  </a:solidFill>
                                  <a:latin typeface="Cambria Math" panose="02040503050406030204" pitchFamily="18" charset="0"/>
                                </a:rPr>
                                <m:t>2</m:t>
                              </m:r>
                            </m:e>
                            <m:sup>
                              <m:r>
                                <a:rPr kumimoji="1" lang="en-US" altLang="zh-CN" sz="1400" b="0" i="1" smtClean="0">
                                  <a:solidFill>
                                    <a:schemeClr val="tx1"/>
                                  </a:solidFill>
                                  <a:latin typeface="Cambria Math" panose="02040503050406030204" pitchFamily="18" charset="0"/>
                                </a:rPr>
                                <m:t>𝑁</m:t>
                              </m:r>
                            </m:sup>
                          </m:sSup>
                          <m:r>
                            <a:rPr kumimoji="1" lang="en-US" altLang="zh-CN" sz="1400" b="0" i="1" smtClean="0">
                              <a:solidFill>
                                <a:schemeClr val="tx1"/>
                              </a:solidFill>
                              <a:latin typeface="Cambria Math" panose="02040503050406030204" pitchFamily="18" charset="0"/>
                            </a:rPr>
                            <m:t>−1</m:t>
                          </m:r>
                        </m:den>
                      </m:f>
                    </m:oMath>
                  </m:oMathPara>
                </a14:m>
                <a:endParaRPr kumimoji="1" lang="en-US" altLang="zh-CN" sz="1400" b="0" dirty="0">
                  <a:solidFill>
                    <a:schemeClr val="tx1"/>
                  </a:solidFill>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kumimoji="1" lang="en-US" altLang="zh-CN" sz="1400" b="0" i="1" smtClean="0">
                          <a:solidFill>
                            <a:schemeClr val="tx1"/>
                          </a:solidFill>
                          <a:latin typeface="Cambria Math" panose="02040503050406030204" pitchFamily="18" charset="0"/>
                        </a:rPr>
                        <m:t>𝑧</m:t>
                      </m:r>
                      <m:r>
                        <a:rPr kumimoji="1" lang="en-US" altLang="zh-CN" sz="1400" b="0" i="1" smtClean="0">
                          <a:solidFill>
                            <a:schemeClr val="tx1"/>
                          </a:solidFill>
                          <a:latin typeface="Cambria Math" panose="02040503050406030204" pitchFamily="18" charset="0"/>
                        </a:rPr>
                        <m:t>=−</m:t>
                      </m:r>
                      <m:d>
                        <m:dPr>
                          <m:begChr m:val="["/>
                          <m:endChr m:val="]"/>
                          <m:ctrlPr>
                            <a:rPr kumimoji="1" lang="en-US" altLang="zh-CN" sz="1400" b="0" i="1" smtClean="0">
                              <a:solidFill>
                                <a:schemeClr val="tx1"/>
                              </a:solidFill>
                              <a:latin typeface="Cambria Math" panose="02040503050406030204" pitchFamily="18" charset="0"/>
                            </a:rPr>
                          </m:ctrlPr>
                        </m:dPr>
                        <m:e>
                          <m:f>
                            <m:fPr>
                              <m:ctrlPr>
                                <a:rPr kumimoji="1" lang="en-US" altLang="zh-CN" sz="1400" b="0" i="1" smtClean="0">
                                  <a:solidFill>
                                    <a:schemeClr val="tx1"/>
                                  </a:solidFill>
                                  <a:latin typeface="Cambria Math" panose="02040503050406030204" pitchFamily="18" charset="0"/>
                                </a:rPr>
                              </m:ctrlPr>
                            </m:fPr>
                            <m:num>
                              <m:sSub>
                                <m:sSubPr>
                                  <m:ctrlPr>
                                    <a:rPr kumimoji="1" lang="en-US" altLang="zh-CN" sz="1400" b="0" i="1" smtClean="0">
                                      <a:solidFill>
                                        <a:schemeClr val="tx1"/>
                                      </a:solidFill>
                                      <a:latin typeface="Cambria Math" panose="02040503050406030204" pitchFamily="18" charset="0"/>
                                    </a:rPr>
                                  </m:ctrlPr>
                                </m:sSubPr>
                                <m:e>
                                  <m:r>
                                    <a:rPr kumimoji="1" lang="en-US" altLang="zh-CN" sz="1400" b="0" i="1" smtClean="0">
                                      <a:solidFill>
                                        <a:schemeClr val="tx1"/>
                                      </a:solidFill>
                                      <a:latin typeface="Cambria Math" panose="02040503050406030204" pitchFamily="18" charset="0"/>
                                    </a:rPr>
                                    <m:t>𝛽</m:t>
                                  </m:r>
                                </m:e>
                                <m:sub>
                                  <m:r>
                                    <a:rPr kumimoji="1" lang="en-US" altLang="zh-CN" sz="1400" b="0" i="1" smtClean="0">
                                      <a:solidFill>
                                        <a:schemeClr val="tx1"/>
                                      </a:solidFill>
                                      <a:latin typeface="Cambria Math" panose="02040503050406030204" pitchFamily="18" charset="0"/>
                                    </a:rPr>
                                    <m:t>𝑤</m:t>
                                  </m:r>
                                </m:sub>
                              </m:sSub>
                              <m:r>
                                <m:rPr>
                                  <m:sty m:val="p"/>
                                </m:rPr>
                                <a:rPr kumimoji="1" lang="en-US" altLang="zh-CN" sz="1400" b="0" i="0" smtClean="0">
                                  <a:solidFill>
                                    <a:schemeClr val="tx1"/>
                                  </a:solidFill>
                                  <a:latin typeface="Cambria Math" panose="02040503050406030204" pitchFamily="18" charset="0"/>
                                </a:rPr>
                                <m:t>min</m:t>
                              </m:r>
                              <m:r>
                                <a:rPr kumimoji="1" lang="en-US" altLang="zh-CN" sz="1400" b="0" i="1" smtClean="0">
                                  <a:solidFill>
                                    <a:schemeClr val="tx1"/>
                                  </a:solidFill>
                                  <a:latin typeface="Cambria Math" panose="02040503050406030204" pitchFamily="18" charset="0"/>
                                </a:rPr>
                                <m:t>⁡(</m:t>
                              </m:r>
                              <m:acc>
                                <m:accPr>
                                  <m:chr m:val="̂"/>
                                  <m:ctrlPr>
                                    <a:rPr kumimoji="1" lang="en-US" altLang="zh-CN" sz="1400" b="0" i="1" smtClean="0">
                                      <a:solidFill>
                                        <a:schemeClr val="tx1"/>
                                      </a:solidFill>
                                      <a:latin typeface="Cambria Math" panose="02040503050406030204" pitchFamily="18" charset="0"/>
                                    </a:rPr>
                                  </m:ctrlPr>
                                </m:accPr>
                                <m:e>
                                  <m:r>
                                    <a:rPr kumimoji="1" lang="en-US" altLang="zh-CN" sz="1400" b="0" i="1" smtClean="0">
                                      <a:solidFill>
                                        <a:schemeClr val="tx1"/>
                                      </a:solidFill>
                                      <a:latin typeface="Cambria Math" panose="02040503050406030204" pitchFamily="18" charset="0"/>
                                    </a:rPr>
                                    <m:t>𝑊</m:t>
                                  </m:r>
                                  <m:r>
                                    <a:rPr kumimoji="1" lang="en-US" altLang="zh-CN" sz="1400" b="0" i="1" smtClean="0">
                                      <a:solidFill>
                                        <a:schemeClr val="tx1"/>
                                      </a:solidFill>
                                      <a:latin typeface="Cambria Math" panose="02040503050406030204" pitchFamily="18" charset="0"/>
                                    </a:rPr>
                                    <m:t>)</m:t>
                                  </m:r>
                                </m:e>
                              </m:acc>
                            </m:num>
                            <m:den>
                              <m:sSub>
                                <m:sSubPr>
                                  <m:ctrlPr>
                                    <a:rPr kumimoji="1" lang="en-US" altLang="zh-CN" sz="1400" b="0" i="1" smtClean="0">
                                      <a:solidFill>
                                        <a:schemeClr val="tx1"/>
                                      </a:solidFill>
                                      <a:latin typeface="Cambria Math" panose="02040503050406030204" pitchFamily="18" charset="0"/>
                                    </a:rPr>
                                  </m:ctrlPr>
                                </m:sSubPr>
                                <m:e>
                                  <m:r>
                                    <a:rPr kumimoji="1" lang="en-US" altLang="zh-CN" sz="1400" b="0" i="1" smtClean="0">
                                      <a:solidFill>
                                        <a:schemeClr val="tx1"/>
                                      </a:solidFill>
                                      <a:latin typeface="Cambria Math" panose="02040503050406030204" pitchFamily="18" charset="0"/>
                                    </a:rPr>
                                    <m:t>𝑠</m:t>
                                  </m:r>
                                </m:e>
                                <m:sub>
                                  <m:r>
                                    <a:rPr kumimoji="1" lang="en-US" altLang="zh-CN" sz="1400" b="0" i="1" smtClean="0">
                                      <a:solidFill>
                                        <a:schemeClr val="tx1"/>
                                      </a:solidFill>
                                      <a:latin typeface="Cambria Math" panose="02040503050406030204" pitchFamily="18" charset="0"/>
                                    </a:rPr>
                                    <m:t>𝑥</m:t>
                                  </m:r>
                                </m:sub>
                              </m:sSub>
                            </m:den>
                          </m:f>
                        </m:e>
                      </m:d>
                      <m:r>
                        <a:rPr kumimoji="1" lang="en-US" altLang="zh-CN" sz="1400" b="0" i="1" smtClean="0">
                          <a:solidFill>
                            <a:schemeClr val="tx1"/>
                          </a:solidFill>
                          <a:latin typeface="Cambria Math" panose="02040503050406030204" pitchFamily="18" charset="0"/>
                        </a:rPr>
                        <m:t>,</m:t>
                      </m:r>
                      <m:sSub>
                        <m:sSubPr>
                          <m:ctrlPr>
                            <a:rPr kumimoji="1" lang="en-US" altLang="zh-CN" sz="1400" b="0" i="1" smtClean="0">
                              <a:solidFill>
                                <a:schemeClr val="tx1"/>
                              </a:solidFill>
                              <a:latin typeface="Cambria Math" panose="02040503050406030204" pitchFamily="18" charset="0"/>
                            </a:rPr>
                          </m:ctrlPr>
                        </m:sSubPr>
                        <m:e>
                          <m:r>
                            <a:rPr kumimoji="1" lang="en-US" altLang="zh-CN" sz="1400" b="0" i="1" smtClean="0">
                              <a:solidFill>
                                <a:schemeClr val="tx1"/>
                              </a:solidFill>
                              <a:latin typeface="Cambria Math" panose="02040503050406030204" pitchFamily="18" charset="0"/>
                            </a:rPr>
                            <m:t>𝜃</m:t>
                          </m:r>
                        </m:e>
                        <m:sub>
                          <m:r>
                            <a:rPr kumimoji="1" lang="en-US" altLang="zh-CN" sz="1400" b="0" i="1" smtClean="0">
                              <a:solidFill>
                                <a:schemeClr val="tx1"/>
                              </a:solidFill>
                              <a:latin typeface="Cambria Math" panose="02040503050406030204" pitchFamily="18" charset="0"/>
                            </a:rPr>
                            <m:t>𝑤</m:t>
                          </m:r>
                        </m:sub>
                      </m:sSub>
                      <m:r>
                        <a:rPr kumimoji="1" lang="en-US" altLang="zh-CN" sz="1400" b="0" i="1" smtClean="0">
                          <a:solidFill>
                            <a:schemeClr val="tx1"/>
                          </a:solidFill>
                          <a:latin typeface="Cambria Math" panose="02040503050406030204" pitchFamily="18" charset="0"/>
                        </a:rPr>
                        <m:t>={</m:t>
                      </m:r>
                      <m:sSub>
                        <m:sSubPr>
                          <m:ctrlPr>
                            <a:rPr kumimoji="1" lang="en-US" altLang="zh-CN" sz="1400" b="0" i="1" smtClean="0">
                              <a:solidFill>
                                <a:schemeClr val="tx1"/>
                              </a:solidFill>
                              <a:latin typeface="Cambria Math" panose="02040503050406030204" pitchFamily="18" charset="0"/>
                            </a:rPr>
                          </m:ctrlPr>
                        </m:sSubPr>
                        <m:e>
                          <m:r>
                            <a:rPr kumimoji="1" lang="en-US" altLang="zh-CN" sz="1400" b="0" i="1" smtClean="0">
                              <a:solidFill>
                                <a:schemeClr val="tx1"/>
                              </a:solidFill>
                              <a:latin typeface="Cambria Math" panose="02040503050406030204" pitchFamily="18" charset="0"/>
                            </a:rPr>
                            <m:t>𝛼</m:t>
                          </m:r>
                        </m:e>
                        <m:sub>
                          <m:r>
                            <a:rPr kumimoji="1" lang="en-US" altLang="zh-CN" sz="1400" b="0" i="1" smtClean="0">
                              <a:solidFill>
                                <a:schemeClr val="tx1"/>
                              </a:solidFill>
                              <a:latin typeface="Cambria Math" panose="02040503050406030204" pitchFamily="18" charset="0"/>
                            </a:rPr>
                            <m:t>𝑤</m:t>
                          </m:r>
                        </m:sub>
                      </m:sSub>
                      <m:r>
                        <a:rPr kumimoji="1" lang="en-US" altLang="zh-CN" sz="1400" b="0" i="1" smtClean="0">
                          <a:solidFill>
                            <a:schemeClr val="tx1"/>
                          </a:solidFill>
                          <a:latin typeface="Cambria Math" panose="02040503050406030204" pitchFamily="18" charset="0"/>
                        </a:rPr>
                        <m:t>,</m:t>
                      </m:r>
                      <m:sSub>
                        <m:sSubPr>
                          <m:ctrlPr>
                            <a:rPr kumimoji="1" lang="en-US" altLang="zh-CN" sz="1400" b="0" i="1" smtClean="0">
                              <a:solidFill>
                                <a:schemeClr val="tx1"/>
                              </a:solidFill>
                              <a:latin typeface="Cambria Math" panose="02040503050406030204" pitchFamily="18" charset="0"/>
                            </a:rPr>
                          </m:ctrlPr>
                        </m:sSubPr>
                        <m:e>
                          <m:r>
                            <a:rPr kumimoji="1" lang="en-US" altLang="zh-CN" sz="1400" b="0" i="1" smtClean="0">
                              <a:solidFill>
                                <a:schemeClr val="tx1"/>
                              </a:solidFill>
                              <a:latin typeface="Cambria Math" panose="02040503050406030204" pitchFamily="18" charset="0"/>
                            </a:rPr>
                            <m:t>𝛽</m:t>
                          </m:r>
                        </m:e>
                        <m:sub>
                          <m:r>
                            <a:rPr kumimoji="1" lang="en-US" altLang="zh-CN" sz="1400" b="0" i="1" smtClean="0">
                              <a:solidFill>
                                <a:schemeClr val="tx1"/>
                              </a:solidFill>
                              <a:latin typeface="Cambria Math" panose="02040503050406030204" pitchFamily="18" charset="0"/>
                            </a:rPr>
                            <m:t>𝑤</m:t>
                          </m:r>
                        </m:sub>
                      </m:sSub>
                      <m:r>
                        <a:rPr kumimoji="1" lang="en-US" altLang="zh-CN" sz="1400" b="0" i="1" smtClean="0">
                          <a:solidFill>
                            <a:schemeClr val="tx1"/>
                          </a:solidFill>
                          <a:latin typeface="Cambria Math" panose="02040503050406030204" pitchFamily="18" charset="0"/>
                        </a:rPr>
                        <m:t>}</m:t>
                      </m:r>
                    </m:oMath>
                  </m:oMathPara>
                </a14:m>
                <a:endParaRPr kumimoji="1" lang="en-US" altLang="zh-CN" sz="1400" b="0" dirty="0">
                  <a:solidFill>
                    <a:schemeClr val="tx1"/>
                  </a:solidFill>
                  <a:latin typeface="Calibri" panose="020F0502020204030204" pitchFamily="34" charset="0"/>
                  <a:cs typeface="Calibri" panose="020F0502020204030204" pitchFamily="34" charset="0"/>
                </a:endParaRPr>
              </a:p>
            </p:txBody>
          </p:sp>
        </mc:Choice>
        <mc:Fallback xmlns="">
          <p:sp>
            <p:nvSpPr>
              <p:cNvPr id="97" name="文本框 96">
                <a:extLst>
                  <a:ext uri="{FF2B5EF4-FFF2-40B4-BE49-F238E27FC236}">
                    <a16:creationId xmlns:a16="http://schemas.microsoft.com/office/drawing/2014/main" id="{FA8294AE-04F4-7256-94BB-5E711E1124B0}"/>
                  </a:ext>
                </a:extLst>
              </p:cNvPr>
              <p:cNvSpPr txBox="1">
                <a:spLocks noRot="1" noChangeAspect="1" noMove="1" noResize="1" noEditPoints="1" noAdjustHandles="1" noChangeArrowheads="1" noChangeShapeType="1" noTextEdit="1"/>
              </p:cNvSpPr>
              <p:nvPr/>
            </p:nvSpPr>
            <p:spPr>
              <a:xfrm>
                <a:off x="4703104" y="4099212"/>
                <a:ext cx="3374355" cy="1034899"/>
              </a:xfrm>
              <a:prstGeom prst="rect">
                <a:avLst/>
              </a:prstGeom>
              <a:blipFill>
                <a:blip r:embed="rId7"/>
                <a:stretch>
                  <a:fillRect/>
                </a:stretch>
              </a:blipFill>
            </p:spPr>
            <p:txBody>
              <a:bodyPr/>
              <a:lstStyle/>
              <a:p>
                <a:r>
                  <a:rPr lang="zh-CN" altLang="en-US">
                    <a:noFill/>
                  </a:rPr>
                  <a:t> </a:t>
                </a:r>
              </a:p>
            </p:txBody>
          </p:sp>
        </mc:Fallback>
      </mc:AlternateContent>
      <p:sp>
        <p:nvSpPr>
          <p:cNvPr id="98" name="矩形 97">
            <a:extLst>
              <a:ext uri="{FF2B5EF4-FFF2-40B4-BE49-F238E27FC236}">
                <a16:creationId xmlns:a16="http://schemas.microsoft.com/office/drawing/2014/main" id="{29305FF7-197F-DD8D-CCC4-2079A9EB821B}"/>
              </a:ext>
            </a:extLst>
          </p:cNvPr>
          <p:cNvSpPr/>
          <p:nvPr/>
        </p:nvSpPr>
        <p:spPr>
          <a:xfrm>
            <a:off x="4983135" y="4112963"/>
            <a:ext cx="2792147" cy="1034898"/>
          </a:xfrm>
          <a:prstGeom prst="rect">
            <a:avLst/>
          </a:prstGeom>
          <a:noFill/>
          <a:ln w="25400">
            <a:solidFill>
              <a:srgbClr val="FF0000">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0F9CC5CB-6C65-7E7A-0F39-D846992EB622}"/>
              </a:ext>
            </a:extLst>
          </p:cNvPr>
          <p:cNvSpPr txBox="1"/>
          <p:nvPr/>
        </p:nvSpPr>
        <p:spPr>
          <a:xfrm>
            <a:off x="1457540" y="2322441"/>
            <a:ext cx="1178538" cy="369332"/>
          </a:xfrm>
          <a:prstGeom prst="rect">
            <a:avLst/>
          </a:prstGeom>
          <a:noFill/>
          <a:ln w="28575">
            <a:solidFill>
              <a:srgbClr val="C00000"/>
            </a:solidFill>
          </a:ln>
        </p:spPr>
        <p:txBody>
          <a:bodyPr wrap="square" rtlCol="0">
            <a:spAutoFit/>
          </a:bodyPr>
          <a:lstStyle/>
          <a:p>
            <a:endParaRPr kumimoji="1" lang="zh-CN" altLang="en-US" dirty="0"/>
          </a:p>
        </p:txBody>
      </p:sp>
    </p:spTree>
    <p:extLst>
      <p:ext uri="{BB962C8B-B14F-4D97-AF65-F5344CB8AC3E}">
        <p14:creationId xmlns:p14="http://schemas.microsoft.com/office/powerpoint/2010/main" val="31168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30463</TotalTime>
  <Words>3554</Words>
  <Application>Microsoft Office PowerPoint</Application>
  <PresentationFormat>宽屏</PresentationFormat>
  <Paragraphs>404</Paragraphs>
  <Slides>22</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等线</vt:lpstr>
      <vt:lpstr>等线 Light</vt:lpstr>
      <vt:lpstr>Arial</vt:lpstr>
      <vt:lpstr>Calibri</vt:lpstr>
      <vt:lpstr>Cambria Math</vt:lpstr>
      <vt:lpstr>Times New Roman</vt:lpstr>
      <vt:lpstr>Wingdings</vt:lpstr>
      <vt:lpstr>Office 主题​​</vt:lpstr>
      <vt:lpstr>PowerPoint 演示文稿</vt:lpstr>
      <vt:lpstr>1.1 Background</vt:lpstr>
      <vt:lpstr>1.2 What is Quantization?</vt:lpstr>
      <vt:lpstr>1.3 The Challenges of PTQ(Post Training Quantization)</vt:lpstr>
      <vt:lpstr>Outline</vt:lpstr>
      <vt:lpstr>2.1 Approach: LQGDC(Learnable Quantization Guided by Distribution Correction)</vt:lpstr>
      <vt:lpstr>2.1 Approach: LQGDC(Learnable Quantization Guided by Distribution Correction)</vt:lpstr>
      <vt:lpstr>2.1 Approach: LQGDC(Learnable Quantization Guided by Distribution Correction)</vt:lpstr>
      <vt:lpstr>2.2 Learnable Transformations</vt:lpstr>
      <vt:lpstr>2.3 Learnable Scale and Offset Quantization for KV Cache</vt:lpstr>
      <vt:lpstr>2.3 Learnable Scale and Offset Quantization for KV Cache</vt:lpstr>
      <vt:lpstr>PowerPoint 演示文稿</vt:lpstr>
      <vt:lpstr>PowerPoint 演示文稿</vt:lpstr>
      <vt:lpstr>Outline</vt:lpstr>
      <vt:lpstr>3.1 Experimental Environment and Search Space </vt:lpstr>
      <vt:lpstr>3.2 Baseline and Metrics</vt:lpstr>
      <vt:lpstr>3.3 Language generation</vt:lpstr>
      <vt:lpstr>3.4 zero-shot reasoning</vt:lpstr>
      <vt:lpstr>3.5 long-context inference</vt:lpstr>
      <vt:lpstr>3.6 Ablation studies</vt:lpstr>
      <vt:lpstr>Outline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程 杨堃</dc:creator>
  <cp:lastModifiedBy>yingchi mao</cp:lastModifiedBy>
  <cp:revision>1649</cp:revision>
  <dcterms:created xsi:type="dcterms:W3CDTF">2020-02-09T17:19:12Z</dcterms:created>
  <dcterms:modified xsi:type="dcterms:W3CDTF">2025-12-09T11:37:03Z</dcterms:modified>
</cp:coreProperties>
</file>