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6" r:id="rId2"/>
    <p:sldId id="265" r:id="rId3"/>
    <p:sldId id="267" r:id="rId4"/>
    <p:sldId id="268" r:id="rId5"/>
    <p:sldId id="269" r:id="rId6"/>
    <p:sldId id="284" r:id="rId7"/>
    <p:sldId id="270" r:id="rId8"/>
    <p:sldId id="285" r:id="rId9"/>
    <p:sldId id="286" r:id="rId10"/>
    <p:sldId id="273" r:id="rId11"/>
    <p:sldId id="271" r:id="rId12"/>
    <p:sldId id="274" r:id="rId13"/>
    <p:sldId id="272" r:id="rId14"/>
    <p:sldId id="277" r:id="rId15"/>
    <p:sldId id="278" r:id="rId16"/>
    <p:sldId id="279" r:id="rId17"/>
    <p:sldId id="280" r:id="rId18"/>
    <p:sldId id="281" r:id="rId19"/>
    <p:sldId id="287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EFE"/>
    <a:srgbClr val="96EAFE"/>
    <a:srgbClr val="7C5989"/>
    <a:srgbClr val="000066"/>
    <a:srgbClr val="333399"/>
    <a:srgbClr val="FFFFFF"/>
    <a:srgbClr val="336699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6" autoAdjust="0"/>
    <p:restoredTop sz="93617" autoAdjust="0"/>
  </p:normalViewPr>
  <p:slideViewPr>
    <p:cSldViewPr>
      <p:cViewPr varScale="1">
        <p:scale>
          <a:sx n="66" d="100"/>
          <a:sy n="66" d="100"/>
        </p:scale>
        <p:origin x="-15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FF91-4A24-48D7-BC24-71C53D74C519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9D-9767-43E5-8925-F524F1BDE4B4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2EBD-C528-4DDC-BF41-41571636535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31FE-1592-43B7-8212-2E81501ECAC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7185-DB59-4152-9CF5-05E4E5969AE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AED1-6CBB-48BB-8C2A-C066E4F5B8F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348B-00C1-4925-A44D-C68AF67B3B9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08FB-4F80-4EB2-B661-FF2B86A16FE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EF86-8F3A-4880-B805-3E60FC610CD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AF27-B864-4B78-BBA8-60D20CA7924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62F7-688D-46BB-B704-B5DE5DAEB9E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36BB8983-022E-4F3F-BE61-A746F7CB726C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1484784"/>
            <a:ext cx="8496944" cy="133387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Spectral Graph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Multisection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Through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Orthogonality</a:t>
            </a:r>
            <a:endParaRPr lang="en-US" altLang="zh-CN" sz="4000" dirty="0">
              <a:solidFill>
                <a:schemeClr val="tx1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1270248"/>
          </a:xfrm>
        </p:spPr>
        <p:txBody>
          <a:bodyPr>
            <a:normAutofit/>
          </a:bodyPr>
          <a:lstStyle/>
          <a:p>
            <a:pPr algn="ctr"/>
            <a:r>
              <a:rPr lang="en-US" sz="2800" b="1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Huanyang Zheng</a:t>
            </a:r>
            <a:r>
              <a:rPr lang="en-US" sz="2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i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Jie</a:t>
            </a:r>
            <a:r>
              <a:rPr lang="en-US" sz="2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Wu</a:t>
            </a:r>
          </a:p>
          <a:p>
            <a:pPr algn="ctr"/>
            <a:r>
              <a:rPr lang="en-US" sz="2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CIS Department, Temple University</a:t>
            </a:r>
            <a:endParaRPr lang="en-US" sz="280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Algorithm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Basic idea: use a vector </a:t>
            </a:r>
            <a:r>
              <a:rPr lang="en-US" sz="3200" dirty="0" smtClean="0"/>
              <a:t>to </a:t>
            </a:r>
            <a:r>
              <a:rPr lang="en-US" sz="3200" dirty="0" smtClean="0"/>
              <a:t>present the </a:t>
            </a:r>
            <a:r>
              <a:rPr lang="en-US" sz="3200" dirty="0" smtClean="0"/>
              <a:t>group </a:t>
            </a:r>
            <a:r>
              <a:rPr lang="en-US" sz="3200" dirty="0" smtClean="0"/>
              <a:t>allocation, instead </a:t>
            </a:r>
            <a:r>
              <a:rPr lang="en-US" sz="3200" dirty="0" smtClean="0"/>
              <a:t>of  </a:t>
            </a:r>
            <a:r>
              <a:rPr lang="en-US" sz="3200" dirty="0" smtClean="0"/>
              <a:t>     </a:t>
            </a:r>
            <a:r>
              <a:rPr lang="en-US" sz="3200" dirty="0" smtClean="0"/>
              <a:t>(</a:t>
            </a:r>
            <a:r>
              <a:rPr lang="en-US" sz="3200" b="1" i="1" dirty="0" smtClean="0"/>
              <a:t>we </a:t>
            </a:r>
            <a:r>
              <a:rPr lang="en-US" sz="3200" b="1" i="1" dirty="0" smtClean="0"/>
              <a:t>use more than one bit to present group allocation</a:t>
            </a:r>
            <a:r>
              <a:rPr lang="en-US" sz="3200" dirty="0" smtClean="0"/>
              <a:t>).</a:t>
            </a: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Our algorithm: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/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Classic approach: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3501008"/>
            <a:ext cx="5209991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5229200"/>
            <a:ext cx="485128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060848"/>
            <a:ext cx="5524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Algorithm</a:t>
            </a:r>
            <a:endParaRPr lang="en-US" sz="4000" b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980728"/>
            <a:ext cx="799288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These </a:t>
            </a:r>
            <a:r>
              <a:rPr lang="en-US" sz="3200" dirty="0" smtClean="0"/>
              <a:t>v</a:t>
            </a:r>
            <a:r>
              <a:rPr lang="en-US" sz="3200" dirty="0" smtClean="0"/>
              <a:t>ectors </a:t>
            </a:r>
            <a:r>
              <a:rPr lang="en-US" sz="3200" dirty="0" smtClean="0"/>
              <a:t>are mutually </a:t>
            </a:r>
            <a:r>
              <a:rPr lang="en-US" sz="3200" b="1" i="1" dirty="0" smtClean="0"/>
              <a:t>orthogonal</a:t>
            </a:r>
            <a:r>
              <a:rPr lang="en-US" sz="3200" dirty="0" smtClean="0"/>
              <a:t> to each other, </a:t>
            </a:r>
            <a:r>
              <a:rPr lang="en-US" sz="3200" dirty="0" smtClean="0"/>
              <a:t>which </a:t>
            </a:r>
            <a:r>
              <a:rPr lang="en-US" sz="3200" dirty="0" smtClean="0"/>
              <a:t>are</a:t>
            </a:r>
            <a:r>
              <a:rPr lang="en-US" sz="3200" dirty="0" smtClean="0"/>
              <a:t> produce by </a:t>
            </a:r>
            <a:r>
              <a:rPr lang="en-US" sz="3200" dirty="0" err="1" smtClean="0"/>
              <a:t>Hadamard</a:t>
            </a:r>
            <a:r>
              <a:rPr lang="en-US" sz="3200" dirty="0" smtClean="0"/>
              <a:t> matrix (</a:t>
            </a:r>
            <a:r>
              <a:rPr lang="en-US" sz="3200" i="1" dirty="0" smtClean="0"/>
              <a:t>h</a:t>
            </a:r>
            <a:r>
              <a:rPr lang="en-US" sz="3200" i="1" baseline="-25000" dirty="0" smtClean="0"/>
              <a:t>i</a:t>
            </a:r>
            <a:r>
              <a:rPr lang="en-US" sz="3200" dirty="0" smtClean="0"/>
              <a:t> is the </a:t>
            </a:r>
            <a:r>
              <a:rPr lang="en-US" sz="3200" dirty="0" err="1" smtClean="0"/>
              <a:t>i-th</a:t>
            </a:r>
            <a:r>
              <a:rPr lang="en-US" sz="3200" dirty="0" smtClean="0"/>
              <a:t> row of it</a:t>
            </a:r>
            <a:r>
              <a:rPr lang="en-US" sz="3200" dirty="0" smtClean="0"/>
              <a:t>):</a:t>
            </a: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i="1" dirty="0" smtClean="0"/>
              <a:t>H</a:t>
            </a:r>
            <a:r>
              <a:rPr lang="en-US" sz="3200" i="1" baseline="-25000" dirty="0" smtClean="0"/>
              <a:t>1</a:t>
            </a:r>
            <a:r>
              <a:rPr lang="en-US" sz="3200" i="1" dirty="0" smtClean="0"/>
              <a:t>=</a:t>
            </a:r>
            <a:r>
              <a:rPr lang="en-US" sz="3200" dirty="0" smtClean="0"/>
              <a:t>[</a:t>
            </a:r>
            <a:r>
              <a:rPr lang="en-US" sz="3200" i="1" dirty="0" smtClean="0"/>
              <a:t>1</a:t>
            </a:r>
            <a:r>
              <a:rPr lang="en-US" sz="3200" dirty="0" smtClean="0"/>
              <a:t>],                         ,</a:t>
            </a: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Our approach                </a:t>
            </a:r>
            <a:r>
              <a:rPr lang="en-US" sz="3200" dirty="0" err="1" smtClean="0"/>
              <a:t>vs</a:t>
            </a:r>
            <a:r>
              <a:rPr lang="en-US" sz="3200" dirty="0" smtClean="0"/>
              <a:t> classic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For example,                      and </a:t>
            </a:r>
            <a:endParaRPr lang="en-US" sz="32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797152"/>
            <a:ext cx="23812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4869160"/>
            <a:ext cx="1434729" cy="795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5949280"/>
            <a:ext cx="19716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5949280"/>
            <a:ext cx="19431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767" y="3356992"/>
            <a:ext cx="2432841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6056" y="3327490"/>
            <a:ext cx="2880320" cy="858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Algorithm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Basic idea: use </a:t>
            </a:r>
            <a:r>
              <a:rPr lang="en-US" sz="3200" dirty="0" smtClean="0"/>
              <a:t>a self-defined operation, </a:t>
            </a:r>
            <a:r>
              <a:rPr lang="en-US" sz="3200" b="1" i="1" dirty="0" smtClean="0"/>
              <a:t>matrix inflation</a:t>
            </a:r>
            <a:r>
              <a:rPr lang="en-US" sz="3200" dirty="0" smtClean="0"/>
              <a:t>, </a:t>
            </a:r>
            <a:r>
              <a:rPr lang="en-US" sz="3200" dirty="0" smtClean="0"/>
              <a:t>to present the modularity.</a:t>
            </a:r>
          </a:p>
          <a:p>
            <a:pPr marL="514350" indent="-514350"/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Our </a:t>
            </a:r>
            <a:r>
              <a:rPr lang="en-US" sz="3200" dirty="0" smtClean="0"/>
              <a:t>approach:</a:t>
            </a:r>
            <a:endParaRPr lang="en-US" sz="3200" dirty="0" smtClean="0"/>
          </a:p>
          <a:p>
            <a:pPr marL="514350" indent="-514350"/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Classic approach: 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Then the following process is the same as the classic approach, but now we can do </a:t>
            </a:r>
            <a:r>
              <a:rPr lang="en-US" sz="3200" dirty="0" err="1" smtClean="0"/>
              <a:t>multisection</a:t>
            </a:r>
            <a:r>
              <a:rPr lang="en-US" sz="3200" dirty="0" smtClean="0"/>
              <a:t> directly.</a:t>
            </a:r>
            <a:endParaRPr lang="en-US" sz="3200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2852936"/>
            <a:ext cx="239077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3789040"/>
            <a:ext cx="1944216" cy="83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Algorithm</a:t>
            </a:r>
            <a:endParaRPr lang="en-US" sz="4000" b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Self-defined operation: matrix inflation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Definition: the </a:t>
            </a:r>
            <a:r>
              <a:rPr lang="en-US" sz="3200" dirty="0" err="1" smtClean="0"/>
              <a:t>Kronecker</a:t>
            </a:r>
            <a:r>
              <a:rPr lang="en-US" sz="3200" dirty="0" smtClean="0"/>
              <a:t> product of the matrix M and a K*K identity matrix.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Example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4653136"/>
            <a:ext cx="5894557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Algorithm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Additional issue: we use a </a:t>
            </a:r>
            <a:r>
              <a:rPr lang="en-US" sz="3200" b="1" i="1" dirty="0" smtClean="0"/>
              <a:t>randomized matrix inflation</a:t>
            </a:r>
            <a:r>
              <a:rPr lang="en-US" sz="3200" dirty="0" smtClean="0"/>
              <a:t> to keep relaxation effective.</a:t>
            </a: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Time </a:t>
            </a:r>
            <a:r>
              <a:rPr lang="en-US" sz="3200" dirty="0" smtClean="0"/>
              <a:t>complexity (the graph has </a:t>
            </a:r>
            <a:r>
              <a:rPr lang="en-US" sz="3200" i="1" dirty="0" smtClean="0"/>
              <a:t>n</a:t>
            </a:r>
            <a:r>
              <a:rPr lang="en-US" sz="3200" dirty="0" smtClean="0"/>
              <a:t> nodes</a:t>
            </a:r>
            <a:r>
              <a:rPr lang="en-US" sz="3200" dirty="0" smtClean="0"/>
              <a:t>):</a:t>
            </a:r>
          </a:p>
          <a:p>
            <a:pPr marL="514350" indent="-514350"/>
            <a:endParaRPr lang="en-US" sz="3200" dirty="0" smtClean="0"/>
          </a:p>
          <a:p>
            <a:pPr marL="971550" lvl="1" indent="-514350">
              <a:buFont typeface="Wingdings" pitchFamily="2" charset="2"/>
              <a:buChar char="Ø"/>
            </a:pPr>
            <a:r>
              <a:rPr lang="en-US" sz="3200" dirty="0" smtClean="0"/>
              <a:t>Our </a:t>
            </a:r>
            <a:r>
              <a:rPr lang="en-US" sz="3200" dirty="0" smtClean="0"/>
              <a:t>method: </a:t>
            </a:r>
            <a:r>
              <a:rPr lang="en-US" sz="3200" i="1" dirty="0" smtClean="0"/>
              <a:t>O(K</a:t>
            </a:r>
            <a:r>
              <a:rPr lang="en-US" sz="3200" i="1" baseline="30000" dirty="0" smtClean="0"/>
              <a:t>4</a:t>
            </a:r>
            <a:r>
              <a:rPr lang="en-US" sz="3200" i="1" dirty="0" smtClean="0"/>
              <a:t>n</a:t>
            </a:r>
            <a:r>
              <a:rPr lang="en-US" sz="3200" i="1" baseline="30000" dirty="0" smtClean="0"/>
              <a:t>2</a:t>
            </a:r>
            <a:r>
              <a:rPr lang="en-US" sz="3200" i="1" dirty="0" smtClean="0"/>
              <a:t>)</a:t>
            </a:r>
            <a:r>
              <a:rPr lang="en-US" sz="3200" dirty="0" smtClean="0"/>
              <a:t>, where </a:t>
            </a:r>
            <a:r>
              <a:rPr lang="en-US" sz="3200" i="1" dirty="0" smtClean="0"/>
              <a:t>K</a:t>
            </a:r>
            <a:r>
              <a:rPr lang="en-US" sz="3200" dirty="0" smtClean="0"/>
              <a:t> is the estimated number of communities.</a:t>
            </a:r>
          </a:p>
          <a:p>
            <a:pPr marL="971550" lvl="1" indent="-514350">
              <a:buFont typeface="Wingdings" pitchFamily="2" charset="2"/>
              <a:buChar char="Ø"/>
            </a:pPr>
            <a:endParaRPr lang="en-US" sz="3200" dirty="0" smtClean="0"/>
          </a:p>
          <a:p>
            <a:pPr marL="971550" lvl="1" indent="-514350">
              <a:buFont typeface="Wingdings" pitchFamily="2" charset="2"/>
              <a:buChar char="Ø"/>
            </a:pPr>
            <a:r>
              <a:rPr lang="en-US" sz="3200" dirty="0" smtClean="0"/>
              <a:t>Recursive bisection algorithm: </a:t>
            </a:r>
            <a:r>
              <a:rPr lang="en-US" sz="3200" i="1" dirty="0" smtClean="0"/>
              <a:t>O(n</a:t>
            </a:r>
            <a:r>
              <a:rPr lang="en-US" sz="3200" i="1" baseline="30000" dirty="0" smtClean="0"/>
              <a:t>2</a:t>
            </a:r>
            <a:r>
              <a:rPr lang="en-US" sz="3200" i="1" dirty="0" smtClean="0"/>
              <a:t>logn)</a:t>
            </a:r>
            <a:r>
              <a:rPr lang="en-US" sz="3200" dirty="0" smtClean="0"/>
              <a:t>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Our evaluations are based </a:t>
            </a:r>
            <a:r>
              <a:rPr lang="en-US" sz="3200" dirty="0" smtClean="0"/>
              <a:t>on the LFR benchmark, where the node degree and the community size follow </a:t>
            </a:r>
            <a:r>
              <a:rPr lang="en-US" sz="3200" dirty="0" smtClean="0"/>
              <a:t>power-law, </a:t>
            </a:r>
            <a:r>
              <a:rPr lang="en-US" sz="3200" dirty="0" smtClean="0"/>
              <a:t>with exponents     </a:t>
            </a:r>
            <a:r>
              <a:rPr lang="en-US" sz="3200" dirty="0" smtClean="0"/>
              <a:t>and     , </a:t>
            </a:r>
            <a:r>
              <a:rPr lang="en-US" sz="3200" dirty="0" smtClean="0"/>
              <a:t>respectively. 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Links between nodes in the same (different) community are called internal (external) links. A </a:t>
            </a:r>
            <a:r>
              <a:rPr lang="en-US" sz="3200" b="1" i="1" dirty="0" smtClean="0"/>
              <a:t>mixing </a:t>
            </a:r>
            <a:r>
              <a:rPr lang="en-US" sz="3200" b="1" i="1" dirty="0" smtClean="0"/>
              <a:t>parameter</a:t>
            </a:r>
            <a:r>
              <a:rPr lang="en-US" sz="3200" dirty="0" smtClean="0"/>
              <a:t>, u, is </a:t>
            </a:r>
            <a:r>
              <a:rPr lang="en-US" sz="3200" dirty="0" smtClean="0"/>
              <a:t>the ratio of the external node degree to the total degree.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5451" y="2996952"/>
            <a:ext cx="390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996952"/>
            <a:ext cx="3619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Algorithms in comparison:</a:t>
            </a:r>
          </a:p>
          <a:p>
            <a:pPr marL="971550" lvl="1" indent="-514350">
              <a:buFont typeface="Wingdings" pitchFamily="2" charset="2"/>
              <a:buChar char="Ø"/>
            </a:pPr>
            <a:endParaRPr lang="en-US" sz="3200" dirty="0" smtClean="0"/>
          </a:p>
          <a:p>
            <a:pPr marL="971550" lvl="1" indent="-514350">
              <a:buFont typeface="Wingdings" pitchFamily="2" charset="2"/>
              <a:buChar char="Ø"/>
            </a:pPr>
            <a:r>
              <a:rPr lang="en-US" sz="3200" dirty="0" smtClean="0"/>
              <a:t>The recursive bisection algorithm (denoted as RBS) by Dr. Newman.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en-US" sz="3200" dirty="0" smtClean="0"/>
              <a:t>The Markov Cluster algorithm (MCL).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en-US" sz="3200" dirty="0" smtClean="0"/>
              <a:t>Proposed algorithm is denoted as PMS.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LFR benchmark with N=128 nodes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492896"/>
            <a:ext cx="9144000" cy="2422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69160"/>
            <a:ext cx="91440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LFR benchmark with N=256 nodes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92896"/>
            <a:ext cx="9144000" cy="263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Simulation summery: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Our algorithm outperforms recursive bisection algorithm. This is because our algorithm has “global” view of the partition, and recursive bisection is based on the “local” view.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Our algorithm has </a:t>
            </a:r>
            <a:r>
              <a:rPr lang="en-US" sz="3200" dirty="0" smtClean="0"/>
              <a:t>a competitive </a:t>
            </a:r>
            <a:r>
              <a:rPr lang="en-US" sz="3200" dirty="0" smtClean="0"/>
              <a:t>performance with </a:t>
            </a:r>
            <a:r>
              <a:rPr lang="en-US" sz="3200" dirty="0" smtClean="0"/>
              <a:t>a low</a:t>
            </a:r>
            <a:r>
              <a:rPr lang="en-US" sz="3200" dirty="0" smtClean="0"/>
              <a:t> </a:t>
            </a:r>
            <a:r>
              <a:rPr lang="en-US" sz="3200" dirty="0" smtClean="0"/>
              <a:t>time complexity.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Outline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Motivation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Preliminary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Algorithm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Evaluation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Future work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Future 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Real data evaluation.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Tests in large-scale networks</a:t>
            </a:r>
            <a:r>
              <a:rPr lang="en-US" sz="3200" dirty="0" smtClean="0"/>
              <a:t>.</a:t>
            </a:r>
            <a:endParaRPr lang="en-US" sz="32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Thank you 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2492896"/>
            <a:ext cx="7992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n-US" sz="6000" dirty="0" smtClean="0"/>
              <a:t>Q &amp; A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Motivation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Traditional graph spectral clustering algorithm is based on recursive bisection. 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Recursive bisection: 4/2/2 nodes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Optimal partition: 3/3/2 nodes</a:t>
            </a:r>
            <a:r>
              <a:rPr lang="en-US" sz="3200" dirty="0" smtClean="0"/>
              <a:t> </a:t>
            </a:r>
            <a:endParaRPr lang="en-US" sz="32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780928"/>
            <a:ext cx="60219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Motivation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Can we </a:t>
            </a:r>
            <a:r>
              <a:rPr lang="en-US" sz="3200" dirty="0" smtClean="0"/>
              <a:t>cut </a:t>
            </a:r>
            <a:r>
              <a:rPr lang="en-US" sz="3200" dirty="0" smtClean="0"/>
              <a:t>the graph </a:t>
            </a:r>
            <a:r>
              <a:rPr lang="en-US" sz="3200" dirty="0" smtClean="0"/>
              <a:t>into </a:t>
            </a:r>
            <a:r>
              <a:rPr lang="en-US" sz="3200" dirty="0" err="1" smtClean="0"/>
              <a:t>multisections</a:t>
            </a:r>
            <a:r>
              <a:rPr lang="en-US" sz="3200" dirty="0" smtClean="0"/>
              <a:t> </a:t>
            </a:r>
            <a:r>
              <a:rPr lang="en-US" sz="3200" dirty="0" smtClean="0"/>
              <a:t>directly? </a:t>
            </a:r>
            <a:endParaRPr lang="en-US" sz="3200" dirty="0" smtClean="0"/>
          </a:p>
          <a:p>
            <a:pPr marL="514350" indent="-514350"/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Yes, </a:t>
            </a:r>
            <a:r>
              <a:rPr lang="en-US" sz="3200" dirty="0" smtClean="0"/>
              <a:t>but </a:t>
            </a:r>
            <a:r>
              <a:rPr lang="en-US" sz="3200" dirty="0" smtClean="0"/>
              <a:t>f</a:t>
            </a:r>
            <a:r>
              <a:rPr lang="en-US" sz="3200" dirty="0" smtClean="0"/>
              <a:t>ormer </a:t>
            </a:r>
            <a:r>
              <a:rPr lang="en-US" sz="3200" dirty="0" smtClean="0"/>
              <a:t>approaches on </a:t>
            </a:r>
            <a:r>
              <a:rPr lang="en-US" sz="3200" dirty="0" smtClean="0"/>
              <a:t>g</a:t>
            </a:r>
            <a:r>
              <a:rPr lang="en-US" sz="3200" dirty="0" smtClean="0"/>
              <a:t>raph </a:t>
            </a:r>
            <a:r>
              <a:rPr lang="en-US" sz="3200" dirty="0" err="1" smtClean="0"/>
              <a:t>multusection</a:t>
            </a:r>
            <a:r>
              <a:rPr lang="en-US" sz="3200" dirty="0" smtClean="0"/>
              <a:t> </a:t>
            </a:r>
            <a:r>
              <a:rPr lang="en-US" sz="3200" dirty="0" smtClean="0"/>
              <a:t>have a high </a:t>
            </a:r>
            <a:r>
              <a:rPr lang="en-US" sz="3200" dirty="0" smtClean="0"/>
              <a:t>time complexity and </a:t>
            </a:r>
            <a:r>
              <a:rPr lang="en-US" sz="3200" dirty="0" smtClean="0"/>
              <a:t>a low </a:t>
            </a:r>
            <a:r>
              <a:rPr lang="en-US" sz="3200" dirty="0" smtClean="0"/>
              <a:t>partition accuracy.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We propose a </a:t>
            </a:r>
            <a:r>
              <a:rPr lang="en-US" sz="3200" dirty="0" err="1" smtClean="0"/>
              <a:t>multisection</a:t>
            </a:r>
            <a:r>
              <a:rPr lang="en-US" sz="3200" dirty="0" smtClean="0"/>
              <a:t> algorithm with </a:t>
            </a:r>
            <a:r>
              <a:rPr lang="en-US" sz="3200" dirty="0" smtClean="0"/>
              <a:t>a low time complexity and a competitive</a:t>
            </a:r>
            <a:r>
              <a:rPr lang="en-US" sz="3200" dirty="0" smtClean="0"/>
              <a:t> </a:t>
            </a:r>
            <a:r>
              <a:rPr lang="en-US" sz="3200" dirty="0" smtClean="0"/>
              <a:t>partition accuracy.</a:t>
            </a:r>
            <a:endParaRPr lang="en-US" sz="32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Preliminary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806489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Spectral bisection algorithm by Dr. Newman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0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Let </a:t>
            </a:r>
            <a:r>
              <a:rPr lang="en-US" sz="3200" i="1" dirty="0" err="1" smtClean="0"/>
              <a:t>s</a:t>
            </a:r>
            <a:r>
              <a:rPr lang="en-US" sz="3200" i="1" baseline="-25000" dirty="0" err="1" smtClean="0"/>
              <a:t>i</a:t>
            </a:r>
            <a:r>
              <a:rPr lang="en-US" sz="3200" dirty="0" smtClean="0"/>
              <a:t> denote the group </a:t>
            </a:r>
            <a:r>
              <a:rPr lang="en-US" sz="3200" dirty="0" smtClean="0"/>
              <a:t>allocation </a:t>
            </a:r>
            <a:r>
              <a:rPr lang="en-US" sz="3200" dirty="0" smtClean="0"/>
              <a:t>of node </a:t>
            </a:r>
            <a:r>
              <a:rPr lang="en-US" sz="3200" i="1" dirty="0" err="1" smtClean="0"/>
              <a:t>i</a:t>
            </a:r>
            <a:r>
              <a:rPr lang="en-US" sz="3200" dirty="0" smtClean="0"/>
              <a:t>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/>
            <a:endParaRPr lang="en-US" sz="3200" dirty="0" smtClean="0"/>
          </a:p>
          <a:p>
            <a:pPr marL="514350" indent="-514350"/>
            <a:endParaRPr lang="en-US" sz="20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We can use </a:t>
            </a:r>
            <a:r>
              <a:rPr lang="en-US" sz="3200" i="1" dirty="0" err="1" smtClean="0"/>
              <a:t>s</a:t>
            </a:r>
            <a:r>
              <a:rPr lang="en-US" sz="3200" i="1" baseline="-25000" dirty="0" err="1" smtClean="0"/>
              <a:t>i</a:t>
            </a:r>
            <a:r>
              <a:rPr lang="en-US" sz="3200" dirty="0" smtClean="0"/>
              <a:t> and </a:t>
            </a:r>
            <a:r>
              <a:rPr lang="en-US" sz="3200" i="1" dirty="0" err="1" smtClean="0"/>
              <a:t>s</a:t>
            </a:r>
            <a:r>
              <a:rPr lang="en-US" sz="3200" i="1" baseline="-25000" dirty="0" err="1" smtClean="0"/>
              <a:t>j</a:t>
            </a:r>
            <a:r>
              <a:rPr lang="en-US" sz="3200" dirty="0" smtClean="0"/>
              <a:t> to indicate whether </a:t>
            </a:r>
            <a:r>
              <a:rPr lang="en-US" sz="3200" dirty="0" smtClean="0"/>
              <a:t>node </a:t>
            </a:r>
            <a:r>
              <a:rPr lang="en-US" sz="3200" i="1" dirty="0" err="1" smtClean="0"/>
              <a:t>i</a:t>
            </a:r>
            <a:r>
              <a:rPr lang="en-US" sz="3200" dirty="0" smtClean="0"/>
              <a:t> and </a:t>
            </a:r>
            <a:r>
              <a:rPr lang="en-US" sz="3200" i="1" dirty="0" smtClean="0"/>
              <a:t>j</a:t>
            </a:r>
            <a:r>
              <a:rPr lang="en-US" sz="3200" dirty="0" smtClean="0"/>
              <a:t> </a:t>
            </a:r>
            <a:r>
              <a:rPr lang="en-US" sz="3200" dirty="0" smtClean="0"/>
              <a:t>belong to the same </a:t>
            </a:r>
            <a:r>
              <a:rPr lang="en-US" sz="3200" dirty="0" smtClean="0"/>
              <a:t>group or not:</a:t>
            </a:r>
            <a:endParaRPr lang="en-US" sz="32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924944"/>
            <a:ext cx="52959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5301208"/>
            <a:ext cx="7056784" cy="739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Preliminary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80648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Modularity is the partition metric, if node </a:t>
            </a:r>
            <a:r>
              <a:rPr lang="en-US" sz="3200" i="1" dirty="0" err="1" smtClean="0"/>
              <a:t>i</a:t>
            </a:r>
            <a:r>
              <a:rPr lang="en-US" sz="3200" dirty="0" smtClean="0"/>
              <a:t> and </a:t>
            </a:r>
            <a:r>
              <a:rPr lang="en-US" sz="3200" i="1" dirty="0" smtClean="0"/>
              <a:t>j</a:t>
            </a:r>
            <a:r>
              <a:rPr lang="en-US" sz="3200" dirty="0" smtClean="0"/>
              <a:t> belong to the same community, then the modularity gain </a:t>
            </a:r>
            <a:r>
              <a:rPr lang="en-US" sz="3200" dirty="0" smtClean="0"/>
              <a:t>is </a:t>
            </a:r>
            <a:r>
              <a:rPr lang="en-US" sz="3200" i="1" dirty="0" err="1" smtClean="0"/>
              <a:t>B</a:t>
            </a:r>
            <a:r>
              <a:rPr lang="en-US" sz="3200" i="1" baseline="-25000" dirty="0" err="1" smtClean="0"/>
              <a:t>ij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So the total modularity </a:t>
            </a:r>
            <a:r>
              <a:rPr lang="en-US" sz="3200" dirty="0" smtClean="0"/>
              <a:t>(or quality) is</a:t>
            </a: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Since</a:t>
            </a:r>
            <a:endParaRPr lang="en-US" sz="32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4077072"/>
            <a:ext cx="54387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5517232"/>
            <a:ext cx="1656184" cy="491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Preliminary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052736"/>
            <a:ext cx="79928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b="1" i="1" dirty="0" smtClean="0"/>
              <a:t>Relax</a:t>
            </a:r>
            <a:r>
              <a:rPr lang="en-US" sz="3200" dirty="0" smtClean="0"/>
              <a:t> the constraint                     to             , if there are </a:t>
            </a:r>
            <a:r>
              <a:rPr lang="en-US" sz="3200" i="1" dirty="0" smtClean="0"/>
              <a:t>n</a:t>
            </a:r>
            <a:r>
              <a:rPr lang="en-US" sz="3200" dirty="0" smtClean="0"/>
              <a:t> nodes in total.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This is a classic optimization (maximize the modularity under the above constraint), which can be solved by Lagrange multiplier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628800"/>
            <a:ext cx="2047033" cy="50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1484784"/>
            <a:ext cx="1269876" cy="838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4725144"/>
            <a:ext cx="5375548" cy="1108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Preliminary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Then</a:t>
            </a:r>
            <a:r>
              <a:rPr lang="en-US" sz="3200" dirty="0" smtClean="0"/>
              <a:t> (use a </a:t>
            </a:r>
            <a:r>
              <a:rPr lang="en-US" sz="3200" dirty="0" smtClean="0"/>
              <a:t>vector </a:t>
            </a:r>
            <a:r>
              <a:rPr lang="en-US" sz="3200" i="1" dirty="0" smtClean="0"/>
              <a:t>s</a:t>
            </a:r>
            <a:r>
              <a:rPr lang="en-US" sz="3200" dirty="0" smtClean="0"/>
              <a:t> to denote [</a:t>
            </a:r>
            <a:r>
              <a:rPr lang="en-US" sz="3200" i="1" dirty="0" smtClean="0"/>
              <a:t>s</a:t>
            </a:r>
            <a:r>
              <a:rPr lang="en-US" sz="3200" i="1" baseline="-25000" dirty="0" smtClean="0"/>
              <a:t>1</a:t>
            </a:r>
            <a:r>
              <a:rPr lang="en-US" sz="3200" i="1" dirty="0" smtClean="0"/>
              <a:t> s</a:t>
            </a:r>
            <a:r>
              <a:rPr lang="en-US" sz="3200" i="1" baseline="-25000" dirty="0" smtClean="0"/>
              <a:t>2</a:t>
            </a:r>
            <a:r>
              <a:rPr lang="en-US" sz="3200" i="1" dirty="0" smtClean="0"/>
              <a:t> … </a:t>
            </a:r>
            <a:r>
              <a:rPr lang="en-US" sz="3200" i="1" dirty="0" err="1" smtClean="0"/>
              <a:t>s</a:t>
            </a:r>
            <a:r>
              <a:rPr lang="en-US" sz="3200" i="1" baseline="-25000" dirty="0" err="1" smtClean="0"/>
              <a:t>n</a:t>
            </a:r>
            <a:r>
              <a:rPr lang="en-US" sz="3200" dirty="0" smtClean="0"/>
              <a:t>]</a:t>
            </a:r>
            <a:r>
              <a:rPr lang="en-US" sz="3200" dirty="0" smtClean="0"/>
              <a:t>)</a:t>
            </a: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This implies that the vector </a:t>
            </a:r>
            <a:r>
              <a:rPr lang="en-US" sz="3200" i="1" dirty="0" smtClean="0"/>
              <a:t>s</a:t>
            </a:r>
            <a:r>
              <a:rPr lang="en-US" sz="3200" dirty="0" smtClean="0"/>
              <a:t> should be an eigenvector of  </a:t>
            </a:r>
            <a:r>
              <a:rPr lang="en-US" sz="3200" i="1" dirty="0" smtClean="0"/>
              <a:t>B.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Recall the modularity </a:t>
            </a:r>
            <a:r>
              <a:rPr lang="en-US" sz="3200" i="1" dirty="0" smtClean="0"/>
              <a:t>Q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060848"/>
            <a:ext cx="7128792" cy="469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5013176"/>
            <a:ext cx="4689161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Preliminary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1484784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To maximize </a:t>
            </a:r>
            <a:r>
              <a:rPr lang="en-US" sz="3200" i="1" dirty="0" smtClean="0"/>
              <a:t>Q</a:t>
            </a:r>
            <a:r>
              <a:rPr lang="en-US" sz="3200" dirty="0" smtClean="0"/>
              <a:t>, the vector </a:t>
            </a:r>
            <a:r>
              <a:rPr lang="en-US" sz="3200" i="1" dirty="0" smtClean="0"/>
              <a:t>s</a:t>
            </a:r>
            <a:r>
              <a:rPr lang="en-US" sz="3200" dirty="0" smtClean="0"/>
              <a:t> should be the eigenvector corresponding to the largest </a:t>
            </a:r>
            <a:r>
              <a:rPr lang="en-US" sz="3200" dirty="0" err="1" smtClean="0"/>
              <a:t>eigenvalue</a:t>
            </a:r>
            <a:r>
              <a:rPr lang="en-US" sz="3200" dirty="0" smtClean="0"/>
              <a:t> of the modularity </a:t>
            </a:r>
            <a:r>
              <a:rPr lang="en-US" sz="3200" dirty="0" smtClean="0"/>
              <a:t>matrix.</a:t>
            </a: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3200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dirty="0" smtClean="0"/>
              <a:t>Each element in </a:t>
            </a:r>
            <a:r>
              <a:rPr lang="en-US" sz="3200" dirty="0" smtClean="0"/>
              <a:t>this</a:t>
            </a:r>
            <a:r>
              <a:rPr lang="en-US" sz="3200" dirty="0" smtClean="0"/>
              <a:t> eigenvector </a:t>
            </a:r>
            <a:r>
              <a:rPr lang="en-US" sz="3200" dirty="0" smtClean="0"/>
              <a:t>stands </a:t>
            </a:r>
            <a:r>
              <a:rPr lang="en-US" sz="3200" dirty="0" smtClean="0"/>
              <a:t>for the group </a:t>
            </a:r>
            <a:r>
              <a:rPr lang="en-US" sz="3200" dirty="0" smtClean="0"/>
              <a:t>allocation</a:t>
            </a:r>
            <a:r>
              <a:rPr lang="en-US" sz="3200" dirty="0" smtClean="0"/>
              <a:t> </a:t>
            </a:r>
            <a:r>
              <a:rPr lang="en-US" sz="3200" dirty="0" smtClean="0"/>
              <a:t>of the corresponding node.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3200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3200" b="1" i="1" dirty="0" smtClean="0"/>
              <a:t>Round</a:t>
            </a:r>
            <a:r>
              <a:rPr lang="en-US" sz="3200" dirty="0" smtClean="0"/>
              <a:t> each element in </a:t>
            </a:r>
            <a:r>
              <a:rPr lang="en-US" sz="3200" dirty="0" smtClean="0"/>
              <a:t>the </a:t>
            </a:r>
            <a:r>
              <a:rPr lang="en-US" sz="3200" dirty="0" smtClean="0"/>
              <a:t>eigenvector to</a:t>
            </a:r>
          </a:p>
          <a:p>
            <a:pPr marL="971550" lvl="1" indent="-514350"/>
            <a:r>
              <a:rPr lang="en-US" sz="3200" dirty="0" smtClean="0"/>
              <a:t>{-</a:t>
            </a:r>
            <a:r>
              <a:rPr lang="en-US" sz="3200" dirty="0" smtClean="0"/>
              <a:t>1,+1</a:t>
            </a:r>
            <a:r>
              <a:rPr lang="en-US" sz="3200" dirty="0" smtClean="0"/>
              <a:t>}, </a:t>
            </a:r>
            <a:r>
              <a:rPr lang="en-US" sz="3200" dirty="0" smtClean="0"/>
              <a:t>then we </a:t>
            </a:r>
            <a:r>
              <a:rPr lang="en-US" sz="3200" dirty="0" smtClean="0"/>
              <a:t>obtain</a:t>
            </a:r>
            <a:r>
              <a:rPr lang="en-US" sz="3200" dirty="0" smtClean="0"/>
              <a:t> </a:t>
            </a:r>
            <a:r>
              <a:rPr lang="en-US" sz="3200" dirty="0" smtClean="0"/>
              <a:t>the partition result.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14443</TotalTime>
  <Words>661</Words>
  <Application>Microsoft Office PowerPoint</Application>
  <PresentationFormat>全屏显示(4:3)</PresentationFormat>
  <Paragraphs>125</Paragraphs>
  <Slides>21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暗香扑面</vt:lpstr>
      <vt:lpstr>Spectral Graph Multisection Through Orthogonality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</vt:vector>
  </TitlesOfParts>
  <Company>eclipsed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Little Devil Presentation</dc:title>
  <dc:creator>eclipse</dc:creator>
  <cp:lastModifiedBy>Microsoft</cp:lastModifiedBy>
  <cp:revision>205</cp:revision>
  <dcterms:created xsi:type="dcterms:W3CDTF">2002-10-29T16:53:47Z</dcterms:created>
  <dcterms:modified xsi:type="dcterms:W3CDTF">2013-08-11T17:55:50Z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141786</vt:lpwstr>
  </property>
  <property fmtid="{D5CDD505-2E9C-101B-9397-08002B2CF9AE}" pid="3" name="NXPowerLiteVersion">
    <vt:lpwstr>D4.1.4</vt:lpwstr>
  </property>
</Properties>
</file>