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75" r:id="rId4"/>
    <p:sldId id="280" r:id="rId5"/>
    <p:sldId id="277" r:id="rId6"/>
    <p:sldId id="278" r:id="rId7"/>
    <p:sldId id="279" r:id="rId8"/>
    <p:sldId id="260" r:id="rId9"/>
    <p:sldId id="270" r:id="rId10"/>
    <p:sldId id="261" r:id="rId11"/>
    <p:sldId id="262" r:id="rId12"/>
    <p:sldId id="263" r:id="rId13"/>
    <p:sldId id="264" r:id="rId14"/>
    <p:sldId id="273" r:id="rId15"/>
    <p:sldId id="265" r:id="rId16"/>
    <p:sldId id="271" r:id="rId17"/>
    <p:sldId id="274" r:id="rId18"/>
    <p:sldId id="267" r:id="rId19"/>
  </p:sldIdLst>
  <p:sldSz cx="9144000" cy="6858000" type="screen4x3"/>
  <p:notesSz cx="6858000" cy="9144000"/>
  <p:embeddedFontLst>
    <p:embeddedFont>
      <p:font typeface="Franklin Gothic Book" panose="020B0503020102020204" pitchFamily="34" charset="0"/>
      <p:regular r:id="rId21"/>
      <p:italic r:id="rId22"/>
    </p:embeddedFont>
    <p:embeddedFont>
      <p:font typeface="Open Sans" panose="020B0604020202020204" charset="0"/>
      <p:regular r:id="rId23"/>
      <p:bold r:id="rId24"/>
      <p:italic r:id="rId25"/>
      <p:boldItalic r:id="rId26"/>
    </p:embeddedFont>
    <p:embeddedFont>
      <p:font typeface="Perpetua" panose="02020502060401020303" pitchFamily="18" charset="0"/>
      <p:regular r:id="rId27"/>
      <p:bold r:id="rId28"/>
      <p:italic r:id="rId29"/>
      <p:boldItalic r:id="rId30"/>
    </p:embeddedFont>
    <p:embeddedFont>
      <p:font typeface="Cambria Math" panose="02040503050406030204" pitchFamily="18" charset="0"/>
      <p:regular r:id="rId31"/>
    </p:embeddedFont>
    <p:embeddedFont>
      <p:font typeface="Wingdings 2" panose="05020102010507070707" pitchFamily="18" charset="2"/>
      <p:regular r:id="rId32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7515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7848-ABA1-469E-B0B1-5C2662CC2831}" type="datetime1">
              <a:rPr lang="en-US" smtClean="0"/>
              <a:t>10/21/2015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321F1-B7DB-43C6-A639-B2CA1324E695}" type="datetime1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5DDA3-2140-40F6-820C-47E1AB851C78}" type="datetime1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943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599" cy="4403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69264-AF4A-4216-BBBF-A26546E7F744}" type="datetime1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3661-377B-4264-A1B4-C7C37687E130}" type="datetime1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D4A0-7089-4474-9ED2-1D71121A3A7D}" type="datetime1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EE25-FFCF-4167-89CD-505687D5561E}" type="datetime1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FAFD-A955-4C63-B203-01D80BCBDF2A}" type="datetime1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7DF2D-6CED-4F74-B57B-82AB66024606}" type="datetime1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D844-B1A7-4587-A782-BCDC9C9AE079}" type="datetime1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CA6E-141C-4F56-93F1-7D85B43BEB34}" type="datetime1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A72C299-728C-4328-80DF-54F86ED7E96A}" type="datetime1">
              <a:rPr lang="en-US" smtClean="0"/>
              <a:t>10/21/2015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000" dirty="0"/>
              <a:t>Dynamic Mobile Charger Scheduling in</a:t>
            </a:r>
          </a:p>
          <a:p>
            <a:pPr rtl="0">
              <a:spcBef>
                <a:spcPts val="0"/>
              </a:spcBef>
              <a:buNone/>
            </a:pPr>
            <a:r>
              <a:rPr lang="en" sz="3000" dirty="0"/>
              <a:t>Heterogeneous Wireless Sensor Networks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hape 63"/>
              <p:cNvSpPr txBox="1">
                <a:spLocks/>
              </p:cNvSpPr>
              <p:nvPr/>
            </p:nvSpPr>
            <p:spPr>
              <a:xfrm>
                <a:off x="0" y="3200400"/>
                <a:ext cx="8839200" cy="685800"/>
              </a:xfrm>
              <a:prstGeom prst="rect">
                <a:avLst/>
              </a:prstGeom>
            </p:spPr>
            <p:txBody>
              <a:bodyPr lIns="91425" tIns="91425" rIns="91425" bIns="91425" anchor="t" anchorCtr="0">
                <a:noAutofit/>
              </a:bodyPr>
              <a:lstStyle>
                <a:lvl1pPr marL="0" indent="0" algn="ctr" rtl="0" eaLnBrk="1" latinLnBrk="0" hangingPunct="1">
                  <a:spcBef>
                    <a:spcPts val="580"/>
                  </a:spcBef>
                  <a:buClr>
                    <a:schemeClr val="accent1"/>
                  </a:buClr>
                  <a:buSzPct val="85000"/>
                  <a:buFont typeface="Wingdings 2"/>
                  <a:buNone/>
                  <a:defRPr kumimoji="0" sz="2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SzPct val="85000"/>
                  <a:buFont typeface="Wingdings 2"/>
                  <a:buNone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SzPct val="85000"/>
                  <a:buFont typeface="Wingdings 2"/>
                  <a:buNone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SzPct val="80000"/>
                  <a:buFont typeface="Wingdings 2"/>
                  <a:buNone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FontTx/>
                  <a:buNone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None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None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None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rtl="0" eaLnBrk="1" latinLnBrk="0" hangingPunct="1">
                  <a:spcBef>
                    <a:spcPts val="370"/>
                  </a:spcBef>
                  <a:buClr>
                    <a:schemeClr val="accent2">
                      <a:tint val="60000"/>
                    </a:schemeClr>
                  </a:buClr>
                  <a:buNone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ts val="0"/>
                  </a:spcBef>
                </a:pPr>
                <a:r>
                  <a:rPr lang="en" sz="1800" dirty="0" smtClean="0"/>
                  <a:t>Hua Huang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" sz="1800" dirty="0" smtClean="0"/>
                  <a:t>, </a:t>
                </a:r>
                <a:r>
                  <a:rPr lang="en" sz="1800" dirty="0" smtClean="0"/>
                  <a:t>Shan </a:t>
                </a:r>
                <a:r>
                  <a:rPr lang="en" sz="1800" dirty="0" smtClean="0"/>
                  <a:t>Lin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i="1" dirty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" sz="1800" dirty="0" smtClean="0"/>
                  <a:t>, </a:t>
                </a:r>
                <a:r>
                  <a:rPr lang="en" sz="1800" dirty="0"/>
                  <a:t>Lin </a:t>
                </a:r>
                <a:r>
                  <a:rPr lang="en" sz="1800" dirty="0" smtClean="0"/>
                  <a:t>Chen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" sz="1800" dirty="0" smtClean="0"/>
                  <a:t>, </a:t>
                </a:r>
                <a:r>
                  <a:rPr lang="en" sz="1800" dirty="0" smtClean="0"/>
                  <a:t>Jie </a:t>
                </a:r>
                <a:r>
                  <a:rPr lang="en" sz="1800" dirty="0" smtClean="0"/>
                  <a:t>Gao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i="1" dirty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en" sz="1800" dirty="0" smtClean="0"/>
                  <a:t>, </a:t>
                </a:r>
                <a:r>
                  <a:rPr lang="en" sz="1800" dirty="0"/>
                  <a:t>Anwar </a:t>
                </a:r>
                <a:r>
                  <a:rPr lang="en" sz="1800" dirty="0" smtClean="0"/>
                  <a:t>Mamat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" sz="1800" dirty="0" smtClean="0"/>
                  <a:t>, </a:t>
                </a:r>
                <a:r>
                  <a:rPr lang="en" sz="1800" dirty="0"/>
                  <a:t>Jie Wu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1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en" sz="1800" dirty="0" smtClean="0"/>
              </a:p>
              <a:p>
                <a:pPr>
                  <a:spcBef>
                    <a:spcPts val="0"/>
                  </a:spcBef>
                </a:pPr>
                <a:endParaRPr lang="en" sz="1800" dirty="0" smtClean="0"/>
              </a:p>
              <a:p>
                <a:pPr>
                  <a:spcBef>
                    <a:spcPts val="0"/>
                  </a:spcBef>
                </a:pPr>
                <a:r>
                  <a:rPr lang="en" sz="1800" dirty="0" smtClean="0"/>
                  <a:t>Presenter: </a:t>
                </a:r>
                <a:r>
                  <a:rPr lang="en" sz="1800" dirty="0"/>
                  <a:t>Hua Huang</a:t>
                </a:r>
              </a:p>
              <a:p>
                <a:pPr>
                  <a:spcBef>
                    <a:spcPts val="0"/>
                  </a:spcBef>
                </a:pPr>
                <a:endParaRPr lang="en" sz="1800" dirty="0"/>
              </a:p>
              <a:p>
                <a:pPr>
                  <a:spcBef>
                    <a:spcPts val="0"/>
                  </a:spcBef>
                </a:pPr>
                <a:endParaRPr lang="en" sz="1800" dirty="0" smtClean="0"/>
              </a:p>
            </p:txBody>
          </p:sp>
        </mc:Choice>
        <mc:Fallback>
          <p:sp>
            <p:nvSpPr>
              <p:cNvPr id="5" name="Shape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200400"/>
                <a:ext cx="8839200" cy="685800"/>
              </a:xfrm>
              <a:prstGeom prst="rect">
                <a:avLst/>
              </a:prstGeom>
              <a:blipFill rotWithShape="1">
                <a:blip r:embed="rId3"/>
                <a:stretch>
                  <a:fillRect b="-530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AutoShape 4" descr="Image result for stony brook universit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26" y="4772927"/>
            <a:ext cx="1752974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hape 63"/>
          <p:cNvSpPr txBox="1">
            <a:spLocks/>
          </p:cNvSpPr>
          <p:nvPr/>
        </p:nvSpPr>
        <p:spPr>
          <a:xfrm>
            <a:off x="2286000" y="4191000"/>
            <a:ext cx="2819400" cy="68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800" dirty="0" smtClean="0"/>
              <a:t>2 </a:t>
            </a:r>
            <a:r>
              <a:rPr lang="en-US" sz="1800" dirty="0" smtClean="0"/>
              <a:t>Univ</a:t>
            </a:r>
            <a:r>
              <a:rPr lang="en-US" sz="1800" dirty="0"/>
              <a:t>. Paris-</a:t>
            </a:r>
            <a:r>
              <a:rPr lang="en-US" sz="1800" dirty="0" err="1"/>
              <a:t>Sud</a:t>
            </a:r>
            <a:r>
              <a:rPr lang="en-US" sz="1800" dirty="0"/>
              <a:t> </a:t>
            </a:r>
            <a:r>
              <a:rPr lang="en-US" sz="1800" dirty="0" smtClean="0"/>
              <a:t>11</a:t>
            </a:r>
            <a:endParaRPr lang="en" sz="1800" dirty="0"/>
          </a:p>
        </p:txBody>
      </p:sp>
      <p:sp>
        <p:nvSpPr>
          <p:cNvPr id="3" name="AutoShape 7" descr="Image result for Univ. Paris-Sud 11 - LRI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937" y="4814234"/>
            <a:ext cx="16399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 descr="Image result for University of Maryland College Park log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46620"/>
            <a:ext cx="1401780" cy="140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4821843" y="4191000"/>
            <a:ext cx="2285465" cy="64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 dirty="0" smtClean="0"/>
              <a:t>3 University </a:t>
            </a:r>
            <a:r>
              <a:rPr lang="en-US" sz="1800" dirty="0"/>
              <a:t>of Maryland College Park</a:t>
            </a:r>
            <a:endParaRPr lang="en" sz="1800" dirty="0"/>
          </a:p>
        </p:txBody>
      </p:sp>
      <p:sp>
        <p:nvSpPr>
          <p:cNvPr id="14" name="Shape 63"/>
          <p:cNvSpPr txBox="1">
            <a:spLocks/>
          </p:cNvSpPr>
          <p:nvPr/>
        </p:nvSpPr>
        <p:spPr>
          <a:xfrm>
            <a:off x="6942972" y="4204634"/>
            <a:ext cx="2201028" cy="60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800" dirty="0" smtClean="0"/>
              <a:t>4 Temple </a:t>
            </a:r>
            <a:r>
              <a:rPr lang="en-US" sz="1800" dirty="0" smtClean="0"/>
              <a:t>University</a:t>
            </a:r>
            <a:endParaRPr lang="en" sz="1800" dirty="0"/>
          </a:p>
        </p:txBody>
      </p:sp>
      <p:pic>
        <p:nvPicPr>
          <p:cNvPr id="1037" name="Picture 13" descr="http://www.temple.edu/hr/documents/images/Temple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727" y="5046067"/>
            <a:ext cx="1999518" cy="68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" name="Shape 63"/>
          <p:cNvSpPr txBox="1">
            <a:spLocks/>
          </p:cNvSpPr>
          <p:nvPr/>
        </p:nvSpPr>
        <p:spPr>
          <a:xfrm>
            <a:off x="0" y="4191000"/>
            <a:ext cx="2819400" cy="68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800" dirty="0" smtClean="0"/>
              <a:t>1 Stony Brook University</a:t>
            </a:r>
            <a:endParaRPr lang="en" sz="18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 dirty="0"/>
              <a:t>Spatial Dependent Task (SDT) Scheduler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59050" y="1718508"/>
            <a:ext cx="8520599" cy="4403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Cluster </a:t>
            </a:r>
            <a:r>
              <a:rPr lang="en" dirty="0"/>
              <a:t>Priority:</a:t>
            </a:r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lang="en-US" dirty="0"/>
          </a:p>
          <a:p>
            <a:pPr lvl="0" rtl="0">
              <a:spcBef>
                <a:spcPts val="0"/>
              </a:spcBef>
              <a:buNone/>
            </a:pP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>
              <a:spcBef>
                <a:spcPts val="0"/>
              </a:spcBef>
            </a:pPr>
            <a:r>
              <a:rPr lang="en" dirty="0"/>
              <a:t>Path Priority:</a:t>
            </a:r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7072" y="2578048"/>
            <a:ext cx="4505527" cy="850952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/>
          <p:nvPr/>
        </p:nvSpPr>
        <p:spPr>
          <a:xfrm>
            <a:off x="1834825" y="2536650"/>
            <a:ext cx="3346775" cy="89235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5257800" y="2819400"/>
            <a:ext cx="420600" cy="383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6438375" y="2482500"/>
            <a:ext cx="1028700" cy="458699"/>
          </a:xfrm>
          <a:prstGeom prst="wedgeRoundRectCallout">
            <a:avLst>
              <a:gd name="adj1" fmla="val -123047"/>
              <a:gd name="adj2" fmla="val 51487"/>
              <a:gd name="adj3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Distance</a:t>
            </a:r>
          </a:p>
        </p:txBody>
      </p:sp>
      <p:pic>
        <p:nvPicPr>
          <p:cNvPr id="105" name="Shape 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57074" y="5062050"/>
            <a:ext cx="4299475" cy="957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/>
          <p:nvPr/>
        </p:nvSpPr>
        <p:spPr>
          <a:xfrm>
            <a:off x="2613301" y="5256301"/>
            <a:ext cx="1044299" cy="458699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3961501" y="5256301"/>
            <a:ext cx="1296299" cy="458699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6233400" y="4494301"/>
            <a:ext cx="1158000" cy="458699"/>
          </a:xfrm>
          <a:prstGeom prst="wedgeRoundRectCallout">
            <a:avLst>
              <a:gd name="adj1" fmla="val -160516"/>
              <a:gd name="adj2" fmla="val 114006"/>
              <a:gd name="adj3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detour cost</a:t>
            </a:r>
          </a:p>
        </p:txBody>
      </p:sp>
      <p:sp>
        <p:nvSpPr>
          <p:cNvPr id="109" name="Shape 109"/>
          <p:cNvSpPr/>
          <p:nvPr/>
        </p:nvSpPr>
        <p:spPr>
          <a:xfrm>
            <a:off x="5737550" y="1828800"/>
            <a:ext cx="1421099" cy="458699"/>
          </a:xfrm>
          <a:prstGeom prst="wedgeRoundRectCallout">
            <a:avLst>
              <a:gd name="adj1" fmla="val -161356"/>
              <a:gd name="adj2" fmla="val 94920"/>
              <a:gd name="adj3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Weighted sum of urgency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sp>
        <p:nvSpPr>
          <p:cNvPr id="102" name="Shape 102"/>
          <p:cNvSpPr/>
          <p:nvPr/>
        </p:nvSpPr>
        <p:spPr>
          <a:xfrm>
            <a:off x="3756350" y="4381000"/>
            <a:ext cx="1063800" cy="458699"/>
          </a:xfrm>
          <a:prstGeom prst="wedgeRoundRectCallout">
            <a:avLst>
              <a:gd name="adj1" fmla="val -111063"/>
              <a:gd name="adj2" fmla="val 137334"/>
              <a:gd name="adj3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Extra gain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 dirty="0"/>
              <a:t>Spatial Dependent Task (SDT) Scheduler (cont’d)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Shape 11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59050" y="1718508"/>
                <a:ext cx="8520599" cy="4403700"/>
              </a:xfrm>
              <a:prstGeom prst="rect">
                <a:avLst/>
              </a:prstGeom>
            </p:spPr>
            <p:txBody>
              <a:bodyPr lIns="91425" tIns="91425" rIns="91425" bIns="91425" anchor="t" anchorCtr="0">
                <a:noAutofit/>
              </a:bodyPr>
              <a:lstStyle/>
              <a:p>
                <a:pPr marL="228600" indent="0">
                  <a:lnSpc>
                    <a:spcPct val="115000"/>
                  </a:lnSpc>
                  <a:spcAft>
                    <a:spcPts val="1600"/>
                  </a:spcAft>
                  <a:buClr>
                    <a:schemeClr val="dk2"/>
                  </a:buClr>
                  <a:buSzPct val="100000"/>
                  <a:buNone/>
                </a:pPr>
                <a:r>
                  <a:rPr lang="en-US" dirty="0" smtClean="0"/>
                  <a:t>Traveling </a:t>
                </a:r>
                <a:r>
                  <a:rPr lang="en-US" dirty="0"/>
                  <a:t>graph </a:t>
                </a:r>
                <a:r>
                  <a:rPr lang="en-US" dirty="0" smtClean="0"/>
                  <a:t>definition</a:t>
                </a:r>
              </a:p>
              <a:p>
                <a:pPr marL="228600" indent="0">
                  <a:lnSpc>
                    <a:spcPct val="115000"/>
                  </a:lnSpc>
                  <a:spcAft>
                    <a:spcPts val="1600"/>
                  </a:spcAft>
                  <a:buClr>
                    <a:schemeClr val="dk2"/>
                  </a:buClr>
                  <a:buSzPct val="100000"/>
                  <a:buNone/>
                </a:pPr>
                <a:r>
                  <a:rPr lang="en-US" dirty="0" smtClean="0"/>
                  <a:t>Given the distance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en-US" dirty="0" smtClean="0"/>
                  <a:t>	</a:t>
                </a:r>
              </a:p>
              <a:p>
                <a:pPr marL="228600" indent="0">
                  <a:lnSpc>
                    <a:spcPct val="115000"/>
                  </a:lnSpc>
                  <a:spcAft>
                    <a:spcPts val="1600"/>
                  </a:spcAft>
                  <a:buClr>
                    <a:schemeClr val="dk2"/>
                  </a:buClr>
                  <a:buSzPct val="100000"/>
                  <a:buNone/>
                </a:pPr>
                <a:r>
                  <a:rPr lang="en-US" sz="2400" b="0" dirty="0" smtClean="0">
                    <a:ea typeface="Cambria Math"/>
                  </a:rPr>
                  <a:t>Directed Edge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𝑠𝑖</m:t>
                        </m:r>
                      </m:e>
                    </m:acc>
                  </m:oMath>
                </a14:m>
                <a:r>
                  <a:rPr lang="en-US" sz="2400" b="0" dirty="0" smtClean="0">
                    <a:ea typeface="Cambria Math"/>
                  </a:rPr>
                  <a:t> exists if:</a:t>
                </a:r>
              </a:p>
              <a:p>
                <a:pPr marL="228600" indent="0">
                  <a:lnSpc>
                    <a:spcPct val="115000"/>
                  </a:lnSpc>
                  <a:spcAft>
                    <a:spcPts val="1600"/>
                  </a:spcAft>
                  <a:buClr>
                    <a:schemeClr val="dk2"/>
                  </a:buClr>
                  <a:buSzPct val="100000"/>
                  <a:buNone/>
                </a:pPr>
                <a:r>
                  <a:rPr lang="en-US" sz="2400" b="0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𝑗𝑠𝑖</m:t>
                    </m:r>
                    <m:r>
                      <a:rPr lang="en-US" sz="2400" b="0" i="1" smtClean="0"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𝛾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endParaRPr lang="en-US" sz="2400" i="1" dirty="0" smtClean="0">
                  <a:latin typeface="Cambria Math"/>
                </a:endParaRPr>
              </a:p>
              <a:p>
                <a:pPr marL="228600" indent="0">
                  <a:lnSpc>
                    <a:spcPct val="115000"/>
                  </a:lnSpc>
                  <a:spcAft>
                    <a:spcPts val="1600"/>
                  </a:spcAft>
                  <a:buClr>
                    <a:schemeClr val="dk2"/>
                  </a:buClr>
                  <a:buSzPct val="10000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𝑠𝑖</m:t>
                        </m:r>
                      </m:sub>
                    </m:sSub>
                  </m:oMath>
                </a14:m>
                <a:r>
                  <a:rPr lang="en-US" sz="2400" dirty="0" smtClean="0"/>
                  <a:t>&lt;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2400" b="0" i="1" dirty="0" smtClean="0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marL="0" lvl="0" indent="0" rtl="0">
                  <a:spcBef>
                    <a:spcPts val="0"/>
                  </a:spcBef>
                  <a:buNone/>
                </a:pPr>
                <a:r>
                  <a:rPr lang="en-US" dirty="0"/>
                  <a:t>	</a:t>
                </a:r>
              </a:p>
              <a:p>
                <a:pPr marR="0" lvl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-US" dirty="0"/>
                  <a:t>	</a:t>
                </a:r>
              </a:p>
              <a:p>
                <a:pPr lvl="0" rtl="0">
                  <a:spcBef>
                    <a:spcPts val="0"/>
                  </a:spcBef>
                  <a:buNone/>
                </a:pPr>
                <a:endParaRPr dirty="0"/>
              </a:p>
            </p:txBody>
          </p:sp>
        </mc:Choice>
        <mc:Fallback>
          <p:sp>
            <p:nvSpPr>
              <p:cNvPr id="115" name="Shape 11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9050" y="1718508"/>
                <a:ext cx="8520599" cy="44037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7" name="Shape 1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1981200"/>
            <a:ext cx="36576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Evaluation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Baseline algorithms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Shortest Route (TSP) </a:t>
            </a:r>
            <a:r>
              <a:rPr lang="en" dirty="0"/>
              <a:t>scheduler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Earliest Deadline First (EDF) </a:t>
            </a:r>
            <a:r>
              <a:rPr lang="en" dirty="0"/>
              <a:t>scheduler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Maximum Response Ratio First (MRF) </a:t>
            </a:r>
            <a:r>
              <a:rPr lang="en" dirty="0"/>
              <a:t>scheduler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EDF </a:t>
            </a:r>
            <a:r>
              <a:rPr lang="en" dirty="0"/>
              <a:t>with node </a:t>
            </a:r>
            <a:r>
              <a:rPr lang="en" dirty="0" smtClean="0"/>
              <a:t>insertion (EDF-I)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Simulation set-up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energy consumption rate modeling real traces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225 nodes in </a:t>
            </a:r>
            <a:r>
              <a:rPr lang="en" dirty="0" smtClean="0"/>
              <a:t>square area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different sizes and workloads</a:t>
            </a:r>
            <a:endParaRPr lang="e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5932" y="2971800"/>
            <a:ext cx="573855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Evaluation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Influence of work loads</a:t>
            </a:r>
          </a:p>
          <a:p>
            <a:r>
              <a:rPr lang="en" dirty="0"/>
              <a:t>SDT performs well when energy consumption rates </a:t>
            </a:r>
            <a:endParaRPr lang="en" dirty="0" smtClean="0"/>
          </a:p>
          <a:p>
            <a:pPr lvl="1"/>
            <a:r>
              <a:rPr lang="en" dirty="0" smtClean="0"/>
              <a:t>3 clusters,  SDT10% better than TSP, 5% better than EDF</a:t>
            </a:r>
          </a:p>
        </p:txBody>
      </p:sp>
      <p:sp>
        <p:nvSpPr>
          <p:cNvPr id="133" name="Shape 133"/>
          <p:cNvSpPr/>
          <p:nvPr/>
        </p:nvSpPr>
        <p:spPr>
          <a:xfrm>
            <a:off x="7014899" y="2160327"/>
            <a:ext cx="466199" cy="3684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sp>
        <p:nvSpPr>
          <p:cNvPr id="3" name="Rectangle 2"/>
          <p:cNvSpPr/>
          <p:nvPr/>
        </p:nvSpPr>
        <p:spPr>
          <a:xfrm>
            <a:off x="4800600" y="4343400"/>
            <a:ext cx="838200" cy="1143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" dirty="0" smtClean="0"/>
              <a:t>SDT degrades gracefully. 5% better than EDF</a:t>
            </a:r>
          </a:p>
          <a:p>
            <a:pPr lvl="0"/>
            <a:r>
              <a:rPr lang="en" dirty="0" smtClean="0"/>
              <a:t>TSP </a:t>
            </a:r>
            <a:r>
              <a:rPr lang="en" dirty="0"/>
              <a:t>performs well when network </a:t>
            </a:r>
            <a:r>
              <a:rPr lang="en" dirty="0" smtClean="0"/>
              <a:t>area           4% better than others </a:t>
            </a:r>
            <a:endParaRPr lang="en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5" name="Shape 132"/>
          <p:cNvSpPr/>
          <p:nvPr/>
        </p:nvSpPr>
        <p:spPr>
          <a:xfrm>
            <a:off x="5405700" y="2228046"/>
            <a:ext cx="466199" cy="3684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6" name="Shape 1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676400" y="2833255"/>
            <a:ext cx="4953000" cy="349134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4876800" y="3657600"/>
            <a:ext cx="762000" cy="76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91201" y="4038600"/>
            <a:ext cx="304800" cy="3810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Evaluation (cont’d)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311700" y="1380131"/>
            <a:ext cx="8520599" cy="883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Trade-off between traveling time and urgency</a:t>
            </a:r>
          </a:p>
          <a:p>
            <a:pPr>
              <a:spcBef>
                <a:spcPts val="0"/>
              </a:spcBef>
              <a:buNone/>
            </a:pPr>
            <a:r>
              <a:rPr lang="en" dirty="0"/>
              <a:t>SDT scheduler spends most of the time charging urgent nodes  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0762" y="4315562"/>
            <a:ext cx="5153025" cy="22764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62" y="2428874"/>
            <a:ext cx="4995862" cy="2065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1828800" y="2514600"/>
            <a:ext cx="457200" cy="1066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267200" y="3124200"/>
            <a:ext cx="1524000" cy="457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752600" y="4800600"/>
            <a:ext cx="685800" cy="304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752600" y="5334000"/>
            <a:ext cx="685800" cy="3048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pPr lvl="1"/>
            <a:r>
              <a:rPr lang="en-US" dirty="0" smtClean="0"/>
              <a:t>Models </a:t>
            </a:r>
            <a:r>
              <a:rPr lang="en-US" dirty="0"/>
              <a:t>and optimization </a:t>
            </a:r>
            <a:r>
              <a:rPr lang="en-US" dirty="0" smtClean="0"/>
              <a:t>goal</a:t>
            </a:r>
            <a:endParaRPr lang="en-US" dirty="0" smtClean="0"/>
          </a:p>
          <a:p>
            <a:r>
              <a:rPr lang="en-US" dirty="0" smtClean="0"/>
              <a:t>Challenge</a:t>
            </a:r>
          </a:p>
          <a:p>
            <a:pPr lvl="1"/>
            <a:r>
              <a:rPr lang="en-US" dirty="0" smtClean="0"/>
              <a:t>NP-Complete</a:t>
            </a:r>
          </a:p>
          <a:p>
            <a:pPr lvl="1"/>
            <a:r>
              <a:rPr lang="en-US" dirty="0" smtClean="0"/>
              <a:t>Consider both Spatial and temporal constraints</a:t>
            </a:r>
          </a:p>
          <a:p>
            <a:r>
              <a:rPr lang="en-US" dirty="0" smtClean="0"/>
              <a:t>SDT Scheduler</a:t>
            </a:r>
          </a:p>
          <a:p>
            <a:pPr lvl="1"/>
            <a:r>
              <a:rPr lang="en-US" dirty="0" smtClean="0"/>
              <a:t>Select cluster</a:t>
            </a:r>
          </a:p>
          <a:p>
            <a:pPr lvl="1"/>
            <a:r>
              <a:rPr lang="en-US" dirty="0" smtClean="0"/>
              <a:t>Search best path</a:t>
            </a:r>
          </a:p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SDT scheduler Achieves better performance</a:t>
            </a:r>
          </a:p>
          <a:p>
            <a:pPr lvl="1"/>
            <a:r>
              <a:rPr lang="en-US" dirty="0" smtClean="0"/>
              <a:t>TSP works well in large networks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4835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Design algorithms with performance bounds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764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666999"/>
            <a:ext cx="8520599" cy="34251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3800" dirty="0" smtClean="0"/>
              <a:t>Questions?</a:t>
            </a:r>
            <a:endParaRPr lang="en-US" sz="1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137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Problem Description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Shape 75"/>
              <p:cNvSpPr txBox="1">
                <a:spLocks noGrp="1"/>
              </p:cNvSpPr>
              <p:nvPr>
                <p:ph type="body" idx="1"/>
              </p:nvPr>
            </p:nvSpPr>
            <p:spPr>
              <a:prstGeom prst="rect">
                <a:avLst/>
              </a:prstGeom>
            </p:spPr>
            <p:txBody>
              <a:bodyPr lIns="91425" tIns="91425" rIns="91425" bIns="91425" anchor="t" anchorCtr="0">
                <a:noAutofit/>
              </a:bodyPr>
              <a:lstStyle/>
              <a:p>
                <a:pPr marL="514350" indent="-285750"/>
                <a:r>
                  <a:rPr lang="en-US" sz="2800" dirty="0" smtClean="0"/>
                  <a:t>Network Model</a:t>
                </a:r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dirty="0" smtClean="0">
                    <a:latin typeface="+mj-lt"/>
                  </a:rPr>
                  <a:t>Sensor set: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</a:rPr>
                      <m:t>  </m:t>
                    </m:r>
                    <m:r>
                      <a:rPr lang="en-US" sz="2000" b="0" i="1" smtClean="0">
                        <a:latin typeface="Cambria Math"/>
                      </a:rPr>
                      <m:t>𝑉</m:t>
                    </m:r>
                  </m:oMath>
                </a14:m>
                <a:r>
                  <a:rPr lang="en-US" sz="2000" dirty="0" smtClean="0">
                    <a:latin typeface="+mj-lt"/>
                  </a:rPr>
                  <a:t>, </a:t>
                </a:r>
                <a:r>
                  <a:rPr lang="en-US" sz="2000" dirty="0">
                    <a:latin typeface="+mj-lt"/>
                  </a:rPr>
                  <a:t>mutual distance matrix: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𝐷</m:t>
                    </m:r>
                  </m:oMath>
                </a14:m>
                <a:endParaRPr lang="en-US" sz="2000" dirty="0">
                  <a:latin typeface="+mj-lt"/>
                </a:endParaRPr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dirty="0" smtClean="0">
                    <a:latin typeface="+mj-lt"/>
                  </a:rPr>
                  <a:t>battery </a:t>
                </a:r>
                <a:r>
                  <a:rPr lang="en-US" sz="2000" dirty="0">
                    <a:latin typeface="+mj-lt"/>
                  </a:rPr>
                  <a:t>capacity: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+mj-lt"/>
                  </a:rPr>
                  <a:t>, energy </a:t>
                </a:r>
                <a:r>
                  <a:rPr lang="en-US" sz="2000" dirty="0">
                    <a:latin typeface="+mj-lt"/>
                  </a:rPr>
                  <a:t>consumption rate: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</a:rPr>
                      <m:t>(</m:t>
                    </m:r>
                    <m:r>
                      <a:rPr lang="en-US" sz="2000" b="0" i="1" smtClean="0">
                        <a:latin typeface="Cambria Math"/>
                      </a:rPr>
                      <m:t>𝑡</m:t>
                    </m:r>
                    <m:r>
                      <a:rPr lang="en-US" sz="20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800" dirty="0" smtClean="0">
                  <a:latin typeface="+mj-lt"/>
                </a:endParaRPr>
              </a:p>
              <a:p>
                <a:pPr marL="685800" lvl="1" indent="0" rtl="0">
                  <a:spcBef>
                    <a:spcPts val="0"/>
                  </a:spcBef>
                  <a:buNone/>
                </a:pPr>
                <a:endParaRPr lang="en-US" sz="2800" dirty="0">
                  <a:latin typeface="+mj-lt"/>
                </a:endParaRPr>
              </a:p>
              <a:p>
                <a:pPr marL="457200" lvl="0" indent="-228600" rtl="0">
                  <a:spcBef>
                    <a:spcPts val="0"/>
                  </a:spcBef>
                </a:pPr>
                <a:r>
                  <a:rPr lang="en-US" sz="2800" dirty="0"/>
                  <a:t>Charger Model</a:t>
                </a:r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dirty="0"/>
                  <a:t>single mobile charger</a:t>
                </a:r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dirty="0"/>
                  <a:t>zero charging </a:t>
                </a:r>
                <a:r>
                  <a:rPr lang="en-US" sz="2000" dirty="0" smtClean="0"/>
                  <a:t>time</a:t>
                </a:r>
              </a:p>
              <a:p>
                <a:pPr marL="685800" lvl="1" indent="0" rtl="0">
                  <a:spcBef>
                    <a:spcPts val="0"/>
                  </a:spcBef>
                  <a:buNone/>
                </a:pPr>
                <a:endParaRPr lang="en-US" sz="2800" dirty="0"/>
              </a:p>
              <a:p>
                <a:pPr marL="457200" lvl="0" indent="-228600" rtl="0">
                  <a:spcBef>
                    <a:spcPts val="0"/>
                  </a:spcBef>
                </a:pPr>
                <a:r>
                  <a:rPr lang="en-US" sz="2800" dirty="0"/>
                  <a:t>Optimization Goal</a:t>
                </a:r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b="1" dirty="0"/>
                  <a:t>Coverage </a:t>
                </a:r>
                <a:r>
                  <a:rPr lang="en-US" sz="2000" b="1" dirty="0" smtClean="0"/>
                  <a:t>Ratio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sz="2000" b="1" i="1" smtClean="0">
                            <a:latin typeface="Cambria Math"/>
                          </a:rPr>
                          <m:t>𝑪</m:t>
                        </m:r>
                      </m:sub>
                    </m:sSub>
                  </m:oMath>
                </a14:m>
                <a:endParaRPr lang="en-US" sz="2000" b="1" dirty="0" smtClean="0"/>
              </a:p>
              <a:p>
                <a:pPr marL="914400" lvl="1" indent="-228600" rtl="0">
                  <a:spcBef>
                    <a:spcPts val="0"/>
                  </a:spcBef>
                </a:pPr>
                <a:r>
                  <a:rPr lang="en-US" sz="2000" b="1" dirty="0" smtClean="0"/>
                  <a:t>Energy </a:t>
                </a:r>
                <a:r>
                  <a:rPr lang="en-US" sz="2000" b="1" dirty="0" smtClean="0"/>
                  <a:t>Storage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sz="2000" b="1" i="1" smtClean="0">
                            <a:latin typeface="Cambria Math"/>
                          </a:rPr>
                          <m:t>𝑬</m:t>
                        </m:r>
                      </m:sub>
                    </m:sSub>
                  </m:oMath>
                </a14:m>
                <a:endParaRPr lang="en" sz="2000" dirty="0"/>
              </a:p>
            </p:txBody>
          </p:sp>
        </mc:Choice>
        <mc:Fallback>
          <p:sp>
            <p:nvSpPr>
              <p:cNvPr id="75" name="Shape 7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prstGeom prst="rect">
                <a:avLst/>
              </a:prstGeom>
              <a:blipFill rotWithShape="1">
                <a:blip r:embed="rId3"/>
                <a:stretch>
                  <a:fillRect t="-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6" name="Shape 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38600" y="2971800"/>
            <a:ext cx="43434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Maximizing a convex function, discrete constraints </a:t>
            </a:r>
          </a:p>
          <a:p>
            <a:pPr lvl="0"/>
            <a:r>
              <a:rPr lang="en" dirty="0" smtClean="0"/>
              <a:t>NP complete</a:t>
            </a:r>
          </a:p>
          <a:p>
            <a:pPr lvl="1"/>
            <a:r>
              <a:rPr lang="en" dirty="0" smtClean="0"/>
              <a:t>proved </a:t>
            </a:r>
            <a:r>
              <a:rPr lang="en" dirty="0"/>
              <a:t>by </a:t>
            </a:r>
            <a:r>
              <a:rPr lang="en" dirty="0" smtClean="0"/>
              <a:t>reducing </a:t>
            </a:r>
            <a:r>
              <a:rPr lang="en" dirty="0"/>
              <a:t>the Traveling Salesman Problem ( TSP) </a:t>
            </a:r>
            <a:r>
              <a:rPr lang="en" dirty="0" smtClean="0"/>
              <a:t>to it</a:t>
            </a:r>
            <a:endParaRPr lang="en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799" y="1371600"/>
            <a:ext cx="575953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79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Zhang, Sheng, </a:t>
            </a:r>
            <a:r>
              <a:rPr lang="en-US" dirty="0" err="1"/>
              <a:t>Jie</a:t>
            </a:r>
            <a:r>
              <a:rPr lang="en-US" dirty="0"/>
              <a:t> Wu, and </a:t>
            </a:r>
            <a:r>
              <a:rPr lang="en-US" dirty="0" err="1"/>
              <a:t>Sanglu</a:t>
            </a:r>
            <a:r>
              <a:rPr lang="en-US" dirty="0"/>
              <a:t> Lu. "Collaborative mobile charging for sensor networks." </a:t>
            </a:r>
            <a:r>
              <a:rPr lang="en-US" i="1" dirty="0"/>
              <a:t>Mobile </a:t>
            </a:r>
            <a:r>
              <a:rPr lang="en-US" i="1" dirty="0" err="1"/>
              <a:t>Adhoc</a:t>
            </a:r>
            <a:r>
              <a:rPr lang="en-US" i="1" dirty="0"/>
              <a:t> and Sensor Systems (MASS), 2012 IEEE 9th International Conference on</a:t>
            </a:r>
            <a:r>
              <a:rPr lang="en-US" dirty="0"/>
              <a:t>. IEEE, 2012.</a:t>
            </a:r>
            <a:endParaRPr lang="en-US" dirty="0" smtClean="0">
              <a:solidFill>
                <a:srgbClr val="222222"/>
              </a:solidFill>
              <a:latin typeface="Arial"/>
            </a:endParaRPr>
          </a:p>
          <a:p>
            <a:r>
              <a:rPr lang="en-US" dirty="0"/>
              <a:t>He, Liang, et al. "</a:t>
            </a:r>
            <a:r>
              <a:rPr lang="en-US" dirty="0" err="1"/>
              <a:t>Esync</a:t>
            </a:r>
            <a:r>
              <a:rPr lang="en-US" dirty="0"/>
              <a:t>: An energy synchronized charging protocol for rechargeable wireless sensor networks." </a:t>
            </a:r>
            <a:r>
              <a:rPr lang="en-US" i="1" dirty="0"/>
              <a:t>Proceedings of the 15th ACM international symposium on Mobile ad hoc networking and computing</a:t>
            </a:r>
            <a:r>
              <a:rPr lang="en-US" dirty="0"/>
              <a:t>. ACM, 2014.</a:t>
            </a:r>
          </a:p>
          <a:p>
            <a:r>
              <a:rPr lang="en-US" dirty="0" err="1" smtClean="0"/>
              <a:t>Xie</a:t>
            </a:r>
            <a:r>
              <a:rPr lang="en-US" dirty="0"/>
              <a:t>, </a:t>
            </a:r>
            <a:r>
              <a:rPr lang="en-US" dirty="0" err="1"/>
              <a:t>Liguang</a:t>
            </a:r>
            <a:r>
              <a:rPr lang="en-US" dirty="0"/>
              <a:t>, et al. "On traveling path and related problems for a mobile station in a rechargeable sensor network." </a:t>
            </a:r>
            <a:r>
              <a:rPr lang="en-US" i="1" dirty="0"/>
              <a:t>Proceedings of the fourteenth ACM international symposium on Mobile ad hoc networking and computing</a:t>
            </a:r>
            <a:r>
              <a:rPr lang="en-US" dirty="0"/>
              <a:t>. ACM, 2013.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28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Challenge</a:t>
            </a:r>
            <a:endParaRPr lang="en"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indent="-457200"/>
            <a:r>
              <a:rPr lang="en" sz="2800" dirty="0" smtClean="0"/>
              <a:t>Shortest Route (TSP) </a:t>
            </a:r>
            <a:r>
              <a:rPr lang="en" sz="2800" dirty="0"/>
              <a:t>Scheduler </a:t>
            </a:r>
          </a:p>
          <a:p>
            <a:pPr marL="914400" lvl="1"/>
            <a:r>
              <a:rPr lang="en" sz="2800" dirty="0"/>
              <a:t>charges along shortest route</a:t>
            </a:r>
          </a:p>
          <a:p>
            <a:pPr marL="914400" lvl="1"/>
            <a:r>
              <a:rPr lang="en" sz="2800" dirty="0"/>
              <a:t>Fail to consider about node </a:t>
            </a:r>
            <a:r>
              <a:rPr lang="en" sz="2800" dirty="0" smtClean="0"/>
              <a:t>urgency</a:t>
            </a:r>
          </a:p>
          <a:p>
            <a:pPr marL="914400" lvl="1"/>
            <a:endParaRPr lang="en" dirty="0"/>
          </a:p>
          <a:p>
            <a:pPr marL="914400" lvl="1"/>
            <a:endParaRPr lang="en" dirty="0" smtClean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lang="en-US" dirty="0"/>
          </a:p>
          <a:p>
            <a:pPr lvl="0" rtl="0">
              <a:spcBef>
                <a:spcPts val="0"/>
              </a:spcBef>
              <a:buNone/>
            </a:pP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83" name="Shape 83"/>
          <p:cNvPicPr preferRelativeResize="0"/>
          <p:nvPr/>
        </p:nvPicPr>
        <p:blipFill rotWithShape="1">
          <a:blip r:embed="rId3">
            <a:alphaModFix/>
          </a:blip>
          <a:srcRect b="20342"/>
          <a:stretch/>
        </p:blipFill>
        <p:spPr>
          <a:xfrm>
            <a:off x="1035627" y="3657600"/>
            <a:ext cx="21336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62400"/>
            <a:ext cx="2610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689112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Challenge</a:t>
            </a:r>
            <a:endParaRPr lang="en"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indent="-457200"/>
            <a:r>
              <a:rPr lang="en" sz="3200" dirty="0" smtClean="0"/>
              <a:t>Earliest Deadline First (EDF) </a:t>
            </a:r>
            <a:r>
              <a:rPr lang="en" sz="3200" dirty="0"/>
              <a:t>Scheduler </a:t>
            </a:r>
          </a:p>
          <a:p>
            <a:pPr marL="914400" lvl="1"/>
            <a:r>
              <a:rPr lang="en" sz="3200" dirty="0"/>
              <a:t>charges most urgent node</a:t>
            </a:r>
          </a:p>
          <a:p>
            <a:pPr marL="914400" lvl="1"/>
            <a:r>
              <a:rPr lang="en" sz="3200" dirty="0"/>
              <a:t>Fail to consider about traveling cost</a:t>
            </a:r>
          </a:p>
          <a:p>
            <a:endParaRPr lang="en" dirty="0"/>
          </a:p>
        </p:txBody>
      </p:sp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r="-797" b="18896"/>
          <a:stretch/>
        </p:blipFill>
        <p:spPr>
          <a:xfrm>
            <a:off x="914400" y="3429000"/>
            <a:ext cx="22098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993573"/>
            <a:ext cx="2505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3950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Challenge</a:t>
            </a:r>
            <a:endParaRPr lang="en" dirty="0"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Both </a:t>
            </a:r>
            <a:r>
              <a:rPr lang="en" dirty="0"/>
              <a:t>traveling cost and node urgency are essential</a:t>
            </a: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b="19286"/>
          <a:stretch/>
        </p:blipFill>
        <p:spPr>
          <a:xfrm>
            <a:off x="685800" y="3276600"/>
            <a:ext cx="25146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1" y="3581700"/>
            <a:ext cx="2590800" cy="189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7332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Spatial Dependent Model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Cluster Dependency: 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When charging i, traveling costs for nearby nodes are reduced.</a:t>
            </a:r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endParaRPr lang="en-US" dirty="0" smtClean="0"/>
          </a:p>
          <a:p>
            <a:pPr rtl="0">
              <a:spcBef>
                <a:spcPts val="0"/>
              </a:spcBef>
              <a:buNone/>
            </a:pPr>
            <a:endParaRPr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Path Dependency: </a:t>
            </a:r>
          </a:p>
          <a:p>
            <a:pPr marL="914400" lvl="1" indent="-228600">
              <a:spcBef>
                <a:spcPts val="0"/>
              </a:spcBef>
            </a:pPr>
            <a:r>
              <a:rPr lang="en" dirty="0"/>
              <a:t>When traveling to i, nodes near the path are recharged without much detour</a:t>
            </a:r>
          </a:p>
        </p:txBody>
      </p:sp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1400" y="2514600"/>
            <a:ext cx="2514600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62400" y="4873336"/>
            <a:ext cx="2458799" cy="1477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 dirty="0"/>
              <a:t>Spatial Dependent Task (SDT) Scheduler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59050" y="1718508"/>
            <a:ext cx="8520599" cy="4403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Idea: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Searches for the most urgent node cluster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/>
              <a:t>charges nearby nodes along the </a:t>
            </a:r>
            <a:r>
              <a:rPr lang="en" dirty="0" smtClean="0"/>
              <a:t>path</a:t>
            </a:r>
          </a:p>
          <a:p>
            <a:pPr marL="914400" lvl="1" indent="-228600" rtl="0">
              <a:spcBef>
                <a:spcPts val="0"/>
              </a:spcBef>
            </a:pPr>
            <a:endParaRPr lang="en" dirty="0"/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/>
              <a:t>Solution Overview</a:t>
            </a:r>
            <a:endParaRPr lang="en" dirty="0"/>
          </a:p>
          <a:p>
            <a:pPr marL="1017270" lvl="1" indent="-514350">
              <a:buFont typeface="+mj-lt"/>
              <a:buAutoNum type="arabicPeriod"/>
            </a:pPr>
            <a:r>
              <a:rPr lang="en" dirty="0" smtClean="0"/>
              <a:t>Search the cluster to recharge</a:t>
            </a:r>
          </a:p>
          <a:p>
            <a:pPr marL="1017270" lvl="1" indent="-514350">
              <a:buFont typeface="+mj-lt"/>
              <a:buAutoNum type="arabicPeriod"/>
            </a:pPr>
            <a:r>
              <a:rPr lang="en" dirty="0" smtClean="0"/>
              <a:t>Construct </a:t>
            </a:r>
            <a:r>
              <a:rPr lang="en" dirty="0" smtClean="0"/>
              <a:t>the directed acyclic </a:t>
            </a:r>
            <a:r>
              <a:rPr lang="en" dirty="0" smtClean="0"/>
              <a:t>travel graph</a:t>
            </a:r>
          </a:p>
          <a:p>
            <a:pPr marL="1017270" lvl="1" indent="-514350">
              <a:buFont typeface="+mj-lt"/>
              <a:buAutoNum type="arabicPeriod"/>
            </a:pPr>
            <a:r>
              <a:rPr lang="en" dirty="0" smtClean="0"/>
              <a:t>Searches </a:t>
            </a:r>
            <a:r>
              <a:rPr lang="en" dirty="0" smtClean="0"/>
              <a:t>for the route </a:t>
            </a:r>
            <a:r>
              <a:rPr lang="en" dirty="0" smtClean="0"/>
              <a:t>to </a:t>
            </a:r>
            <a:r>
              <a:rPr lang="en" dirty="0" smtClean="0"/>
              <a:t>travel using critical path algorithm</a:t>
            </a:r>
            <a:endParaRPr lang="en" dirty="0" smtClean="0"/>
          </a:p>
          <a:p>
            <a:pPr marL="742950" lvl="0" indent="-514350" rtl="0">
              <a:spcBef>
                <a:spcPts val="0"/>
              </a:spcBef>
              <a:buFont typeface="+mj-lt"/>
              <a:buAutoNum type="arabicPeriod"/>
            </a:pPr>
            <a:endParaRPr lang="e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627666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1418</TotalTime>
  <Words>511</Words>
  <Application>Microsoft Office PowerPoint</Application>
  <PresentationFormat>On-screen Show (4:3)</PresentationFormat>
  <Paragraphs>142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Franklin Gothic Book</vt:lpstr>
      <vt:lpstr>Open Sans</vt:lpstr>
      <vt:lpstr>Perpetua</vt:lpstr>
      <vt:lpstr>Cambria Math</vt:lpstr>
      <vt:lpstr>Wingdings 2</vt:lpstr>
      <vt:lpstr>Equity</vt:lpstr>
      <vt:lpstr>Dynamic Mobile Charger Scheduling in Heterogeneous Wireless Sensor Networks</vt:lpstr>
      <vt:lpstr>Problem Description</vt:lpstr>
      <vt:lpstr>Problem Formulation</vt:lpstr>
      <vt:lpstr>Related Work</vt:lpstr>
      <vt:lpstr>Challenge</vt:lpstr>
      <vt:lpstr>Challenge</vt:lpstr>
      <vt:lpstr>Challenge</vt:lpstr>
      <vt:lpstr>Spatial Dependent Model</vt:lpstr>
      <vt:lpstr>Spatial Dependent Task (SDT) Scheduler</vt:lpstr>
      <vt:lpstr>Spatial Dependent Task (SDT) Scheduler</vt:lpstr>
      <vt:lpstr>Spatial Dependent Task (SDT) Scheduler (cont’d)</vt:lpstr>
      <vt:lpstr>Evaluation</vt:lpstr>
      <vt:lpstr>Evaluation</vt:lpstr>
      <vt:lpstr>Evaluation </vt:lpstr>
      <vt:lpstr>Evaluation (cont’d)</vt:lpstr>
      <vt:lpstr>Conclusion</vt:lpstr>
      <vt:lpstr>Future Work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Mobile Charger Scheduling in Heterogeneous Wireless Sensor Networks</dc:title>
  <cp:lastModifiedBy>MDD</cp:lastModifiedBy>
  <cp:revision>42</cp:revision>
  <dcterms:modified xsi:type="dcterms:W3CDTF">2015-10-22T16:56:40Z</dcterms:modified>
</cp:coreProperties>
</file>